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1"/>
  </p:notesMasterIdLst>
  <p:sldIdLst>
    <p:sldId id="257" r:id="rId2"/>
    <p:sldId id="324" r:id="rId3"/>
    <p:sldId id="307" r:id="rId4"/>
    <p:sldId id="322" r:id="rId5"/>
    <p:sldId id="315" r:id="rId6"/>
    <p:sldId id="325" r:id="rId7"/>
    <p:sldId id="340" r:id="rId8"/>
    <p:sldId id="326" r:id="rId9"/>
    <p:sldId id="327" r:id="rId10"/>
    <p:sldId id="328" r:id="rId11"/>
    <p:sldId id="329" r:id="rId12"/>
    <p:sldId id="401" r:id="rId13"/>
    <p:sldId id="402" r:id="rId14"/>
    <p:sldId id="330" r:id="rId15"/>
    <p:sldId id="331" r:id="rId16"/>
    <p:sldId id="341" r:id="rId17"/>
    <p:sldId id="342" r:id="rId18"/>
    <p:sldId id="343" r:id="rId19"/>
    <p:sldId id="344" r:id="rId20"/>
    <p:sldId id="345" r:id="rId21"/>
    <p:sldId id="346" r:id="rId22"/>
    <p:sldId id="347" r:id="rId23"/>
    <p:sldId id="348" r:id="rId24"/>
    <p:sldId id="349" r:id="rId25"/>
    <p:sldId id="350" r:id="rId26"/>
    <p:sldId id="351" r:id="rId27"/>
    <p:sldId id="332" r:id="rId28"/>
    <p:sldId id="333" r:id="rId29"/>
    <p:sldId id="352" r:id="rId30"/>
    <p:sldId id="353" r:id="rId31"/>
    <p:sldId id="355" r:id="rId32"/>
    <p:sldId id="354" r:id="rId33"/>
    <p:sldId id="356" r:id="rId34"/>
    <p:sldId id="357" r:id="rId35"/>
    <p:sldId id="358" r:id="rId36"/>
    <p:sldId id="359" r:id="rId37"/>
    <p:sldId id="360" r:id="rId38"/>
    <p:sldId id="361" r:id="rId39"/>
    <p:sldId id="362" r:id="rId40"/>
    <p:sldId id="363" r:id="rId41"/>
    <p:sldId id="364" r:id="rId42"/>
    <p:sldId id="334" r:id="rId43"/>
    <p:sldId id="335" r:id="rId44"/>
    <p:sldId id="365" r:id="rId45"/>
    <p:sldId id="366" r:id="rId46"/>
    <p:sldId id="367" r:id="rId47"/>
    <p:sldId id="368" r:id="rId48"/>
    <p:sldId id="369" r:id="rId49"/>
    <p:sldId id="370" r:id="rId50"/>
    <p:sldId id="371" r:id="rId51"/>
    <p:sldId id="372" r:id="rId52"/>
    <p:sldId id="373" r:id="rId53"/>
    <p:sldId id="374" r:id="rId54"/>
    <p:sldId id="375" r:id="rId55"/>
    <p:sldId id="376" r:id="rId56"/>
    <p:sldId id="336" r:id="rId57"/>
    <p:sldId id="337" r:id="rId58"/>
    <p:sldId id="377" r:id="rId59"/>
    <p:sldId id="379" r:id="rId60"/>
    <p:sldId id="378" r:id="rId61"/>
    <p:sldId id="380" r:id="rId62"/>
    <p:sldId id="381" r:id="rId63"/>
    <p:sldId id="382" r:id="rId64"/>
    <p:sldId id="383" r:id="rId65"/>
    <p:sldId id="384" r:id="rId66"/>
    <p:sldId id="385" r:id="rId67"/>
    <p:sldId id="386" r:id="rId68"/>
    <p:sldId id="387" r:id="rId69"/>
    <p:sldId id="388" r:id="rId70"/>
    <p:sldId id="389" r:id="rId71"/>
    <p:sldId id="390" r:id="rId72"/>
    <p:sldId id="391" r:id="rId73"/>
    <p:sldId id="395" r:id="rId74"/>
    <p:sldId id="393" r:id="rId75"/>
    <p:sldId id="396" r:id="rId76"/>
    <p:sldId id="397" r:id="rId77"/>
    <p:sldId id="338" r:id="rId78"/>
    <p:sldId id="398" r:id="rId79"/>
    <p:sldId id="283" r:id="rId80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BEF"/>
    <a:srgbClr val="E6501E"/>
    <a:srgbClr val="4C4948"/>
    <a:srgbClr val="1111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394" autoAdjust="0"/>
    <p:restoredTop sz="94660"/>
  </p:normalViewPr>
  <p:slideViewPr>
    <p:cSldViewPr snapToGrid="0">
      <p:cViewPr varScale="1">
        <p:scale>
          <a:sx n="153" d="100"/>
          <a:sy n="153" d="100"/>
        </p:scale>
        <p:origin x="176" y="9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80" Type="http://schemas.openxmlformats.org/officeDocument/2006/relationships/slide" Target="slides/slide79.xml"/><Relationship Id="rId81" Type="http://schemas.openxmlformats.org/officeDocument/2006/relationships/notesMaster" Target="notesMasters/notesMaster1.xml"/><Relationship Id="rId82" Type="http://schemas.openxmlformats.org/officeDocument/2006/relationships/presProps" Target="presProps.xml"/><Relationship Id="rId83" Type="http://schemas.openxmlformats.org/officeDocument/2006/relationships/viewProps" Target="viewProps.xml"/><Relationship Id="rId84" Type="http://schemas.openxmlformats.org/officeDocument/2006/relationships/theme" Target="theme/theme1.xml"/><Relationship Id="rId85" Type="http://schemas.openxmlformats.org/officeDocument/2006/relationships/tableStyles" Target="tableStyles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2017/8/8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6281" y="1143000"/>
            <a:ext cx="548544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1143000" y="505961"/>
            <a:ext cx="6858000" cy="1790921"/>
          </a:xfrm>
        </p:spPr>
        <p:txBody>
          <a:bodyPr anchor="b"/>
          <a:lstStyle>
            <a:lvl1pPr algn="ctr" eaLnBrk="1" fontAlgn="auto" latinLnBrk="0" hangingPunct="1">
              <a:lnSpc>
                <a:spcPts val="3400"/>
              </a:lnSpc>
              <a:defRPr sz="2800" u="none" strike="noStrike" kern="1200" cap="none" spc="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方正兰亭黑简体" panose="02000000000000000000" charset="-122"/>
                <a:ea typeface="方正兰亭黑简体" panose="02000000000000000000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>
          <a:xfrm>
            <a:off x="1143000" y="2395792"/>
            <a:ext cx="6858000" cy="1241975"/>
          </a:xfrm>
        </p:spPr>
        <p:txBody>
          <a:bodyPr/>
          <a:lstStyle>
            <a:lvl1pPr marL="0" indent="0" algn="ctr" eaLnBrk="1" fontAlgn="auto" latinLnBrk="0" hangingPunct="1">
              <a:lnSpc>
                <a:spcPct val="100000"/>
              </a:lnSpc>
              <a:spcBef>
                <a:spcPts val="700"/>
              </a:spcBef>
              <a:buNone/>
              <a:defRPr sz="1600" u="none" strike="noStrike" kern="1200" cap="none" spc="100" normalizeH="0"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方正兰亭纤黑简体" panose="02000000000000000000" charset="-122"/>
                <a:ea typeface="方正兰亭纤黑简体" panose="02000000000000000000" charset="-122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6058" y="255372"/>
            <a:ext cx="1172386" cy="34922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143000" y="206241"/>
            <a:ext cx="6858000" cy="1790921"/>
          </a:xfrm>
        </p:spPr>
        <p:txBody>
          <a:bodyPr anchor="b"/>
          <a:lstStyle>
            <a:lvl1pPr algn="ctr" eaLnBrk="1" fontAlgn="auto" latinLnBrk="0" hangingPunct="1">
              <a:lnSpc>
                <a:spcPct val="100000"/>
              </a:lnSpc>
              <a:defRPr sz="3200" u="none" strike="noStrike" kern="1200" cap="none" spc="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方正兰亭纤黑简体" panose="02000000000000000000" charset="-122"/>
                <a:ea typeface="方正兰亭纤黑简体" panose="02000000000000000000" charset="-122"/>
              </a:defRPr>
            </a:lvl1pPr>
          </a:lstStyle>
          <a:p>
            <a:r>
              <a:rPr lang="zh-CN" altLang="en-US"/>
              <a:t>01</a:t>
            </a: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1143000" y="2381822"/>
            <a:ext cx="6858000" cy="1241975"/>
          </a:xfrm>
        </p:spPr>
        <p:txBody>
          <a:bodyPr/>
          <a:lstStyle>
            <a:lvl1pPr marL="0" indent="0" algn="ctr" eaLnBrk="1" fontAlgn="auto" latinLnBrk="0" hangingPunct="1">
              <a:lnSpc>
                <a:spcPts val="3200"/>
              </a:lnSpc>
              <a:spcBef>
                <a:spcPts val="700"/>
              </a:spcBef>
              <a:buNone/>
              <a:defRPr sz="2400" u="none" strike="noStrike" kern="1200" cap="none" spc="100" normalizeH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方正兰亭黑简体" panose="02000000000000000000" charset="-122"/>
                <a:ea typeface="方正兰亭黑简体" panose="02000000000000000000" charset="-122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  <a:p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4356000" y="2043622"/>
            <a:ext cx="432000" cy="1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6058" y="255372"/>
            <a:ext cx="1172386" cy="34922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1393" y="127000"/>
            <a:ext cx="6944285" cy="638175"/>
          </a:xfrm>
        </p:spPr>
        <p:txBody>
          <a:bodyPr/>
          <a:lstStyle>
            <a:lvl1pPr eaLnBrk="1" fontAlgn="auto" latinLnBrk="0" hangingPunct="1">
              <a:lnSpc>
                <a:spcPct val="100000"/>
              </a:lnSpc>
              <a:defRPr sz="2000" u="none" strike="noStrike" kern="1200" cap="none" spc="0" normalizeH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方正兰亭黑简体" panose="02000000000000000000" charset="-122"/>
                <a:ea typeface="方正兰亭黑简体" panose="02000000000000000000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1270" y="265166"/>
            <a:ext cx="36000" cy="432000"/>
          </a:xfrm>
          <a:prstGeom prst="rect">
            <a:avLst/>
          </a:prstGeom>
          <a:solidFill>
            <a:srgbClr val="E650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 userDrawn="1"/>
        </p:nvCxnSpPr>
        <p:spPr>
          <a:xfrm>
            <a:off x="375920" y="759460"/>
            <a:ext cx="8392160" cy="5080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 userDrawn="1"/>
        </p:nvCxnSpPr>
        <p:spPr>
          <a:xfrm>
            <a:off x="389890" y="758825"/>
            <a:ext cx="8392160" cy="508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6058" y="255372"/>
            <a:ext cx="1172386" cy="34922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/>
          <p:cNvCxnSpPr/>
          <p:nvPr userDrawn="1"/>
        </p:nvCxnSpPr>
        <p:spPr>
          <a:xfrm>
            <a:off x="375920" y="759460"/>
            <a:ext cx="8392160" cy="508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标题 1"/>
          <p:cNvSpPr>
            <a:spLocks noGrp="1"/>
          </p:cNvSpPr>
          <p:nvPr>
            <p:ph type="title"/>
          </p:nvPr>
        </p:nvSpPr>
        <p:spPr>
          <a:xfrm>
            <a:off x="281393" y="127000"/>
            <a:ext cx="6944285" cy="638175"/>
          </a:xfrm>
        </p:spPr>
        <p:txBody>
          <a:bodyPr/>
          <a:lstStyle>
            <a:lvl1pPr eaLnBrk="1" fontAlgn="auto" latinLnBrk="0" hangingPunct="1">
              <a:lnSpc>
                <a:spcPct val="100000"/>
              </a:lnSpc>
              <a:defRPr sz="2000" u="none" strike="noStrike" kern="1200" cap="none" spc="0" normalizeH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方正兰亭黑简体" panose="02000000000000000000" charset="-122"/>
                <a:ea typeface="方正兰亭黑简体" panose="02000000000000000000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5" name="矩形 14"/>
          <p:cNvSpPr/>
          <p:nvPr userDrawn="1"/>
        </p:nvSpPr>
        <p:spPr>
          <a:xfrm>
            <a:off x="1270" y="265166"/>
            <a:ext cx="36000" cy="432000"/>
          </a:xfrm>
          <a:prstGeom prst="rect">
            <a:avLst/>
          </a:prstGeom>
          <a:solidFill>
            <a:srgbClr val="E650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6058" y="255372"/>
            <a:ext cx="1172386" cy="34922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 userDrawn="1"/>
        </p:nvCxnSpPr>
        <p:spPr>
          <a:xfrm>
            <a:off x="375920" y="759460"/>
            <a:ext cx="8392160" cy="508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标题 1"/>
          <p:cNvSpPr>
            <a:spLocks noGrp="1"/>
          </p:cNvSpPr>
          <p:nvPr>
            <p:ph type="title"/>
          </p:nvPr>
        </p:nvSpPr>
        <p:spPr>
          <a:xfrm>
            <a:off x="281393" y="127000"/>
            <a:ext cx="6944285" cy="638175"/>
          </a:xfrm>
        </p:spPr>
        <p:txBody>
          <a:bodyPr/>
          <a:lstStyle>
            <a:lvl1pPr eaLnBrk="1" fontAlgn="auto" latinLnBrk="0" hangingPunct="1">
              <a:lnSpc>
                <a:spcPct val="100000"/>
              </a:lnSpc>
              <a:defRPr sz="2000" u="none" strike="noStrike" kern="1200" cap="none" spc="0" normalizeH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方正兰亭黑简体" panose="02000000000000000000" charset="-122"/>
                <a:ea typeface="方正兰亭黑简体" panose="02000000000000000000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4" name="矩形 13"/>
          <p:cNvSpPr/>
          <p:nvPr userDrawn="1"/>
        </p:nvSpPr>
        <p:spPr>
          <a:xfrm>
            <a:off x="1270" y="265166"/>
            <a:ext cx="36000" cy="432000"/>
          </a:xfrm>
          <a:prstGeom prst="rect">
            <a:avLst/>
          </a:prstGeom>
          <a:solidFill>
            <a:srgbClr val="E650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6058" y="255372"/>
            <a:ext cx="1172386" cy="34922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>
            <a:spLocks noGrp="1"/>
          </p:cNvSpPr>
          <p:nvPr>
            <p:ph type="title" hasCustomPrompt="1"/>
          </p:nvPr>
        </p:nvSpPr>
        <p:spPr>
          <a:xfrm>
            <a:off x="2653380" y="1924686"/>
            <a:ext cx="3836604" cy="658654"/>
          </a:xfrm>
        </p:spPr>
        <p:txBody>
          <a:bodyPr>
            <a:noAutofit/>
          </a:bodyPr>
          <a:lstStyle>
            <a:lvl1pPr eaLnBrk="1" fontAlgn="auto" latinLnBrk="0" hangingPunct="1">
              <a:lnSpc>
                <a:spcPct val="100000"/>
              </a:lnSpc>
              <a:defRPr sz="2800" u="none" strike="noStrike" kern="1200" cap="none" spc="0" normalizeH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方正兰亭纤黑简体" panose="02000000000000000000" pitchFamily="2" charset="-122"/>
                <a:ea typeface="方正兰亭纤黑简体" panose="02000000000000000000" pitchFamily="2" charset="-122"/>
              </a:defRPr>
            </a:lvl1pPr>
          </a:lstStyle>
          <a:p>
            <a:r>
              <a:rPr lang="zh-CN" altLang="en-US" dirty="0"/>
              <a:t>安全可靠的实时通信云</a:t>
            </a:r>
          </a:p>
        </p:txBody>
      </p:sp>
      <p:sp>
        <p:nvSpPr>
          <p:cNvPr id="11" name="标题 1"/>
          <p:cNvSpPr txBox="1">
            <a:spLocks/>
          </p:cNvSpPr>
          <p:nvPr userDrawn="1"/>
        </p:nvSpPr>
        <p:spPr>
          <a:xfrm>
            <a:off x="3959665" y="2651085"/>
            <a:ext cx="1114324" cy="4720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2800" u="none" strike="noStrike" kern="1200" cap="none" spc="0" normalizeH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方正兰亭纤黑简体" panose="02000000000000000000" pitchFamily="2" charset="-122"/>
                <a:ea typeface="方正兰亭纤黑简体" panose="02000000000000000000" pitchFamily="2" charset="-122"/>
                <a:cs typeface="+mj-cs"/>
              </a:defRPr>
            </a:lvl1pPr>
          </a:lstStyle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Thanks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3993989" y="2651085"/>
            <a:ext cx="1080000" cy="1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8313" y="551411"/>
            <a:ext cx="516042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BEF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PPT（模板）-17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0" y="-1905"/>
            <a:ext cx="9144000" cy="5147945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3878"/>
            <a:ext cx="7886700" cy="9942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69388"/>
            <a:ext cx="7886700" cy="32639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851"/>
            <a:ext cx="2057400" cy="2738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2017/8/8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851"/>
            <a:ext cx="3086100" cy="2738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851"/>
            <a:ext cx="2057400" cy="2738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0815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Relationship Id="rId3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://blog.csdn.net/zixiweimi/article/details/56677203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png"/><Relationship Id="rId3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6.png"/><Relationship Id="rId3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7.png"/><Relationship Id="rId3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8.png"/><Relationship Id="rId3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5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7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7.png"/><Relationship Id="rId3" Type="http://schemas.openxmlformats.org/officeDocument/2006/relationships/image" Target="../media/image3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5" Type="http://schemas.openxmlformats.org/officeDocument/2006/relationships/image" Target="../media/image35.png"/><Relationship Id="rId6" Type="http://schemas.openxmlformats.org/officeDocument/2006/relationships/image" Target="../media/image36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4" Type="http://schemas.openxmlformats.org/officeDocument/2006/relationships/image" Target="../media/image34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4" Type="http://schemas.openxmlformats.org/officeDocument/2006/relationships/image" Target="../media/image37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4" Type="http://schemas.openxmlformats.org/officeDocument/2006/relationships/image" Target="../media/image34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4" Type="http://schemas.openxmlformats.org/officeDocument/2006/relationships/image" Target="../media/image34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7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9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9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0.png"/><Relationship Id="rId3" Type="http://schemas.openxmlformats.org/officeDocument/2006/relationships/image" Target="../media/image41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2.png"/><Relationship Id="rId3" Type="http://schemas.openxmlformats.org/officeDocument/2006/relationships/image" Target="../media/image43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4.png"/><Relationship Id="rId3" Type="http://schemas.openxmlformats.org/officeDocument/2006/relationships/image" Target="../media/image45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6.png"/><Relationship Id="rId3" Type="http://schemas.openxmlformats.org/officeDocument/2006/relationships/image" Target="../media/image4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8.png"/><Relationship Id="rId3" Type="http://schemas.openxmlformats.org/officeDocument/2006/relationships/image" Target="../media/image49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0.png"/><Relationship Id="rId3" Type="http://schemas.openxmlformats.org/officeDocument/2006/relationships/image" Target="../media/image51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2.png"/><Relationship Id="rId3" Type="http://schemas.openxmlformats.org/officeDocument/2006/relationships/image" Target="../media/image53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4" Type="http://schemas.openxmlformats.org/officeDocument/2006/relationships/image" Target="../media/image56.png"/><Relationship Id="rId5" Type="http://schemas.openxmlformats.org/officeDocument/2006/relationships/image" Target="../media/image57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4" Type="http://schemas.openxmlformats.org/officeDocument/2006/relationships/image" Target="../media/image60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8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1.png"/><Relationship Id="rId3" Type="http://schemas.openxmlformats.org/officeDocument/2006/relationships/image" Target="../media/image62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3.png"/><Relationship Id="rId3" Type="http://schemas.openxmlformats.org/officeDocument/2006/relationships/image" Target="../media/image64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5.png"/><Relationship Id="rId3" Type="http://schemas.openxmlformats.org/officeDocument/2006/relationships/image" Target="../media/image66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7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8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9.png"/><Relationship Id="rId3" Type="http://schemas.openxmlformats.org/officeDocument/2006/relationships/image" Target="../media/image7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1.png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2.png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3.png"/><Relationship Id="rId3" Type="http://schemas.openxmlformats.org/officeDocument/2006/relationships/image" Target="../media/image74.png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5.png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4" Type="http://schemas.openxmlformats.org/officeDocument/2006/relationships/image" Target="../media/image78.png"/><Relationship Id="rId5" Type="http://schemas.openxmlformats.org/officeDocument/2006/relationships/image" Target="../media/image79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6.png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1" y="-1"/>
            <a:ext cx="9156699" cy="51390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1101" y="1771249"/>
            <a:ext cx="3114494" cy="92772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1194155" y="2196385"/>
            <a:ext cx="6858000" cy="604366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4C4948"/>
                </a:solidFill>
                <a:latin typeface="方正兰亭纤黑简体" panose="02000000000000000000" charset="-122"/>
                <a:ea typeface="方正兰亭纤黑简体" panose="02000000000000000000" charset="-122"/>
              </a:rPr>
              <a:t>常用的树形结构</a:t>
            </a:r>
            <a:endParaRPr lang="en-US" altLang="zh-CN" dirty="0" smtClean="0">
              <a:solidFill>
                <a:srgbClr val="4C4948"/>
              </a:solidFill>
              <a:latin typeface="方正兰亭纤黑简体" panose="02000000000000000000" charset="-122"/>
              <a:ea typeface="方正兰亭纤黑简体" panose="02000000000000000000" charset="-122"/>
            </a:endParaRPr>
          </a:p>
        </p:txBody>
      </p:sp>
      <p:sp>
        <p:nvSpPr>
          <p:cNvPr id="6" name="标题 1"/>
          <p:cNvSpPr>
            <a:spLocks noGrp="1"/>
          </p:cNvSpPr>
          <p:nvPr>
            <p:ph type="ctrTitle"/>
          </p:nvPr>
        </p:nvSpPr>
        <p:spPr>
          <a:xfrm>
            <a:off x="2297990" y="1451531"/>
            <a:ext cx="4548021" cy="538420"/>
          </a:xfrm>
        </p:spPr>
        <p:txBody>
          <a:bodyPr>
            <a:normAutofit/>
          </a:bodyPr>
          <a:lstStyle/>
          <a:p>
            <a:r>
              <a:rPr lang="en-US" altLang="zh-CN" sz="2800" spc="100" dirty="0" smtClean="0">
                <a:solidFill>
                  <a:srgbClr val="4C4948"/>
                </a:solidFill>
                <a:latin typeface="方正兰亭纤黑简体" panose="02000000000000000000" charset="-122"/>
                <a:ea typeface="方正兰亭纤黑简体" panose="02000000000000000000" charset="-122"/>
                <a:cs typeface="+mn-cs"/>
              </a:rPr>
              <a:t>1.3</a:t>
            </a:r>
            <a:endParaRPr lang="zh-CN" altLang="en-US" sz="2800" spc="100" dirty="0">
              <a:solidFill>
                <a:srgbClr val="4C4948"/>
              </a:solidFill>
              <a:latin typeface="方正兰亭纤黑简体" panose="02000000000000000000" charset="-122"/>
              <a:ea typeface="方正兰亭纤黑简体" panose="02000000000000000000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63988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68605" y="163195"/>
            <a:ext cx="6989045" cy="638175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solidFill>
                  <a:srgbClr val="4C4948"/>
                </a:solidFill>
                <a:latin typeface="方正兰亭纤黑简体" panose="02000000000000000000" charset="-122"/>
                <a:ea typeface="方正兰亭纤黑简体" panose="02000000000000000000" charset="-122"/>
              </a:rPr>
              <a:t>常用的树形结构</a:t>
            </a:r>
            <a:endParaRPr lang="en-US" altLang="zh-CN" sz="2400" dirty="0">
              <a:solidFill>
                <a:srgbClr val="4C4948"/>
              </a:solidFill>
              <a:latin typeface="方正兰亭纤黑简体" panose="02000000000000000000" charset="-122"/>
              <a:ea typeface="方正兰亭纤黑简体" panose="02000000000000000000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42852" y="972751"/>
            <a:ext cx="736515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1</a:t>
            </a:r>
            <a:r>
              <a:rPr kumimoji="1" lang="zh-CN" altLang="en-US" dirty="0"/>
              <a:t>，</a:t>
            </a:r>
            <a:r>
              <a:rPr kumimoji="1" lang="zh-CN" altLang="en-US" dirty="0" smtClean="0"/>
              <a:t>二叉树</a:t>
            </a:r>
            <a:endParaRPr kumimoji="1" lang="en-US" altLang="zh-CN" dirty="0"/>
          </a:p>
          <a:p>
            <a:r>
              <a:rPr kumimoji="1" lang="en-US" altLang="zh-CN" dirty="0"/>
              <a:t>	</a:t>
            </a:r>
            <a:r>
              <a:rPr kumimoji="1" lang="zh-CN" altLang="en-US" dirty="0"/>
              <a:t>普通</a:t>
            </a:r>
            <a:r>
              <a:rPr kumimoji="1" lang="zh-CN" altLang="en-US" dirty="0" smtClean="0"/>
              <a:t>二叉</a:t>
            </a:r>
            <a:r>
              <a:rPr kumimoji="1" lang="zh-CN" altLang="en-US" dirty="0" smtClean="0"/>
              <a:t>查找</a:t>
            </a:r>
            <a:r>
              <a:rPr kumimoji="1" lang="zh-CN" altLang="en-US" dirty="0" smtClean="0"/>
              <a:t>树</a:t>
            </a:r>
            <a:endParaRPr kumimoji="1" lang="en-US" altLang="zh-CN" dirty="0"/>
          </a:p>
          <a:p>
            <a:r>
              <a:rPr kumimoji="1" lang="en-US" altLang="zh-CN" dirty="0"/>
              <a:t>	</a:t>
            </a:r>
            <a:r>
              <a:rPr kumimoji="1" lang="zh-CN" altLang="en-US" dirty="0"/>
              <a:t>平衡</a:t>
            </a:r>
            <a:r>
              <a:rPr kumimoji="1" lang="zh-CN" altLang="en-US" dirty="0" smtClean="0"/>
              <a:t>二叉查找树</a:t>
            </a:r>
            <a:r>
              <a:rPr kumimoji="1" lang="zh-CN" altLang="en-US" dirty="0"/>
              <a:t>：</a:t>
            </a:r>
            <a:r>
              <a:rPr kumimoji="1" lang="en-US" altLang="zh-CN" dirty="0"/>
              <a:t>AVL</a:t>
            </a:r>
            <a:r>
              <a:rPr kumimoji="1" lang="zh-CN" altLang="en-US" dirty="0"/>
              <a:t>树，红黑</a:t>
            </a:r>
            <a:r>
              <a:rPr kumimoji="1" lang="zh-CN" altLang="en-US" dirty="0" smtClean="0"/>
              <a:t>树，替罪羊树，</a:t>
            </a:r>
            <a:r>
              <a:rPr kumimoji="1" lang="en-US" altLang="zh-CN" dirty="0" err="1" smtClean="0"/>
              <a:t>treap</a:t>
            </a:r>
            <a:r>
              <a:rPr kumimoji="1" lang="zh-CN" altLang="en-US" dirty="0" smtClean="0"/>
              <a:t>树，伸展树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2</a:t>
            </a:r>
            <a:r>
              <a:rPr kumimoji="1" lang="zh-CN" altLang="en-US" dirty="0"/>
              <a:t>，多路查找</a:t>
            </a:r>
            <a:r>
              <a:rPr kumimoji="1" lang="zh-CN" altLang="en-US" dirty="0" smtClean="0"/>
              <a:t>树</a:t>
            </a:r>
            <a:endParaRPr kumimoji="1" lang="en-US" altLang="zh-CN" dirty="0" smtClean="0"/>
          </a:p>
          <a:p>
            <a:r>
              <a:rPr kumimoji="1" lang="en-US" altLang="zh-CN" dirty="0"/>
              <a:t>	</a:t>
            </a:r>
            <a:r>
              <a:rPr kumimoji="1" lang="en-US" altLang="zh-CN" dirty="0" smtClean="0"/>
              <a:t>2-3</a:t>
            </a:r>
            <a:r>
              <a:rPr kumimoji="1" lang="zh-CN" altLang="en-US" dirty="0" smtClean="0"/>
              <a:t>树，</a:t>
            </a:r>
            <a:r>
              <a:rPr kumimoji="1" lang="en-US" altLang="zh-CN" dirty="0" smtClean="0"/>
              <a:t>B</a:t>
            </a:r>
            <a:r>
              <a:rPr kumimoji="1" lang="zh-CN" altLang="en-US" dirty="0" smtClean="0"/>
              <a:t>树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，自定义树型结构</a:t>
            </a:r>
            <a:endParaRPr kumimoji="1" lang="en-US" altLang="zh-CN" dirty="0"/>
          </a:p>
          <a:p>
            <a:r>
              <a:rPr kumimoji="1" lang="en-US" altLang="zh-CN" dirty="0"/>
              <a:t>	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6217" y="3618867"/>
            <a:ext cx="1752404" cy="1273654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3296" y="3481648"/>
            <a:ext cx="3517248" cy="1410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476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1194155" y="2196385"/>
            <a:ext cx="6858000" cy="604366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4C4948"/>
                </a:solidFill>
                <a:latin typeface="方正兰亭纤黑简体" panose="02000000000000000000" charset="-122"/>
                <a:ea typeface="方正兰亭纤黑简体" panose="02000000000000000000" charset="-122"/>
              </a:rPr>
              <a:t>树形结构的用途</a:t>
            </a:r>
            <a:endParaRPr lang="en-US" altLang="zh-CN" dirty="0" smtClean="0">
              <a:solidFill>
                <a:srgbClr val="4C4948"/>
              </a:solidFill>
              <a:latin typeface="方正兰亭纤黑简体" panose="02000000000000000000" charset="-122"/>
              <a:ea typeface="方正兰亭纤黑简体" panose="02000000000000000000" charset="-122"/>
            </a:endParaRPr>
          </a:p>
        </p:txBody>
      </p:sp>
      <p:sp>
        <p:nvSpPr>
          <p:cNvPr id="6" name="标题 1"/>
          <p:cNvSpPr>
            <a:spLocks noGrp="1"/>
          </p:cNvSpPr>
          <p:nvPr>
            <p:ph type="ctrTitle"/>
          </p:nvPr>
        </p:nvSpPr>
        <p:spPr>
          <a:xfrm>
            <a:off x="2297990" y="1451531"/>
            <a:ext cx="4548021" cy="538420"/>
          </a:xfrm>
        </p:spPr>
        <p:txBody>
          <a:bodyPr>
            <a:normAutofit/>
          </a:bodyPr>
          <a:lstStyle/>
          <a:p>
            <a:r>
              <a:rPr lang="en-US" altLang="zh-CN" sz="2800" spc="100" dirty="0" smtClean="0">
                <a:solidFill>
                  <a:srgbClr val="4C4948"/>
                </a:solidFill>
                <a:latin typeface="方正兰亭纤黑简体" panose="02000000000000000000" charset="-122"/>
                <a:ea typeface="方正兰亭纤黑简体" panose="02000000000000000000" charset="-122"/>
                <a:cs typeface="+mn-cs"/>
              </a:rPr>
              <a:t>1.4</a:t>
            </a:r>
            <a:endParaRPr lang="zh-CN" altLang="en-US" sz="2800" spc="100" dirty="0">
              <a:solidFill>
                <a:srgbClr val="4C4948"/>
              </a:solidFill>
              <a:latin typeface="方正兰亭纤黑简体" panose="02000000000000000000" charset="-122"/>
              <a:ea typeface="方正兰亭纤黑简体" panose="02000000000000000000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3956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68605" y="163195"/>
            <a:ext cx="6989045" cy="638175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solidFill>
                  <a:srgbClr val="4C4948"/>
                </a:solidFill>
                <a:latin typeface="方正兰亭纤黑简体" panose="02000000000000000000" charset="-122"/>
                <a:ea typeface="方正兰亭纤黑简体" panose="02000000000000000000" charset="-122"/>
              </a:rPr>
              <a:t>树形结构的用途</a:t>
            </a:r>
            <a:endParaRPr lang="en-US" altLang="zh-CN" sz="2400" dirty="0">
              <a:solidFill>
                <a:srgbClr val="4C4948"/>
              </a:solidFill>
              <a:latin typeface="方正兰亭纤黑简体" panose="02000000000000000000" charset="-122"/>
              <a:ea typeface="方正兰亭纤黑简体" panose="02000000000000000000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42852" y="972751"/>
            <a:ext cx="736515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1</a:t>
            </a:r>
            <a:r>
              <a:rPr kumimoji="1" lang="zh-CN" altLang="en-US" dirty="0" smtClean="0"/>
              <a:t>，自定义树形结构，配合多态，可以用来储存或表示带层级关系的数据，比较方便。</a:t>
            </a:r>
            <a:endParaRPr kumimoji="1" lang="en-US" altLang="zh-CN" dirty="0" smtClean="0"/>
          </a:p>
          <a:p>
            <a:r>
              <a:rPr kumimoji="1" lang="en-US" altLang="zh-CN" dirty="0"/>
              <a:t>	</a:t>
            </a:r>
            <a:r>
              <a:rPr kumimoji="1" lang="zh-CN" altLang="en-US" dirty="0" smtClean="0"/>
              <a:t>例如 </a:t>
            </a:r>
            <a:r>
              <a:rPr kumimoji="1" lang="en-US" altLang="zh-CN" dirty="0" smtClean="0"/>
              <a:t>sync</a:t>
            </a:r>
            <a:r>
              <a:rPr kumimoji="1" lang="zh-CN" altLang="en-US" dirty="0" smtClean="0"/>
              <a:t>中的节点目录，或文件目录，或各级部门关系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，查找树，可以优化链表的查找性能。</a:t>
            </a:r>
            <a:endParaRPr kumimoji="1" lang="en-US" altLang="zh-CN" dirty="0" smtClean="0"/>
          </a:p>
          <a:p>
            <a:r>
              <a:rPr kumimoji="1" lang="en-US" altLang="zh-CN" dirty="0"/>
              <a:t>	</a:t>
            </a:r>
            <a:r>
              <a:rPr kumimoji="1" lang="zh-CN" altLang="en-US" dirty="0" smtClean="0"/>
              <a:t>例如</a:t>
            </a:r>
            <a:r>
              <a:rPr kumimoji="1" lang="en-US" altLang="zh-CN" dirty="0" smtClean="0"/>
              <a:t>java8</a:t>
            </a:r>
            <a:r>
              <a:rPr kumimoji="1" lang="zh-CN" altLang="en-US" dirty="0" smtClean="0"/>
              <a:t>中的</a:t>
            </a:r>
            <a:r>
              <a:rPr kumimoji="1" lang="en-US" altLang="zh-CN" dirty="0" smtClean="0"/>
              <a:t>map</a:t>
            </a:r>
            <a:r>
              <a:rPr kumimoji="1" lang="zh-CN" altLang="en-US" dirty="0" smtClean="0"/>
              <a:t>，在使用拉链法，</a:t>
            </a:r>
            <a:r>
              <a:rPr kumimoji="1" lang="en-US" altLang="zh-CN" dirty="0" smtClean="0"/>
              <a:t>hash</a:t>
            </a:r>
            <a:r>
              <a:rPr kumimoji="1" lang="zh-CN" altLang="en-US" dirty="0" smtClean="0"/>
              <a:t>冲突的会以链表形式储存在同一个“箱子”里，如果这个箱子里的链表过长（概率比较低，因为在过长之前很可能会出发另一个条件对</a:t>
            </a:r>
            <a:r>
              <a:rPr kumimoji="1" lang="en-US" altLang="zh-CN" dirty="0" smtClean="0"/>
              <a:t>map</a:t>
            </a:r>
            <a:r>
              <a:rPr kumimoji="1" lang="zh-CN" altLang="en-US" dirty="0" smtClean="0"/>
              <a:t>进行扩容，但是还是有可能发生），就会对这个链表转换成红黑树，提高性能。</a:t>
            </a:r>
            <a:endParaRPr kumimoji="1" lang="en-US" altLang="zh-CN" dirty="0" smtClean="0"/>
          </a:p>
          <a:p>
            <a:r>
              <a:rPr kumimoji="1" lang="en-US" altLang="zh-CN" dirty="0"/>
              <a:t>	</a:t>
            </a:r>
            <a:r>
              <a:rPr kumimoji="1" lang="en-US" altLang="zh-CN" dirty="0">
                <a:hlinkClick r:id="rId2"/>
              </a:rPr>
              <a:t>http://</a:t>
            </a:r>
            <a:r>
              <a:rPr kumimoji="1" lang="en-US" altLang="zh-CN" dirty="0" smtClean="0">
                <a:hlinkClick r:id="rId2"/>
              </a:rPr>
              <a:t>blog.csdn.net/zixiweimi/article/details/56677203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en-US" altLang="zh-CN" dirty="0" smtClean="0"/>
              <a:t>	</a:t>
            </a:r>
            <a:r>
              <a:rPr kumimoji="1" lang="zh-CN" altLang="en-US" dirty="0" smtClean="0"/>
              <a:t>例如 </a:t>
            </a:r>
            <a:r>
              <a:rPr kumimoji="1" lang="zh-CN" altLang="en-US" dirty="0" smtClean="0"/>
              <a:t>可以为 </a:t>
            </a:r>
            <a:r>
              <a:rPr kumimoji="1" lang="zh-CN" altLang="en-US" dirty="0" smtClean="0"/>
              <a:t>链表 生成一个查找树，来提高链表的查找性能。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13742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1194155" y="2196385"/>
            <a:ext cx="6858000" cy="604366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4C4948"/>
                </a:solidFill>
                <a:latin typeface="方正兰亭纤黑简体" panose="02000000000000000000" charset="-122"/>
                <a:ea typeface="方正兰亭纤黑简体" panose="02000000000000000000" charset="-122"/>
              </a:rPr>
              <a:t>二叉树</a:t>
            </a:r>
            <a:endParaRPr lang="en-US" altLang="zh-CN" dirty="0" smtClean="0">
              <a:solidFill>
                <a:srgbClr val="4C4948"/>
              </a:solidFill>
              <a:latin typeface="方正兰亭纤黑简体" panose="02000000000000000000" charset="-122"/>
              <a:ea typeface="方正兰亭纤黑简体" panose="02000000000000000000" charset="-122"/>
            </a:endParaRPr>
          </a:p>
        </p:txBody>
      </p:sp>
      <p:sp>
        <p:nvSpPr>
          <p:cNvPr id="6" name="标题 1"/>
          <p:cNvSpPr>
            <a:spLocks noGrp="1"/>
          </p:cNvSpPr>
          <p:nvPr>
            <p:ph type="ctrTitle"/>
          </p:nvPr>
        </p:nvSpPr>
        <p:spPr>
          <a:xfrm>
            <a:off x="2297990" y="1451531"/>
            <a:ext cx="4548021" cy="538420"/>
          </a:xfrm>
        </p:spPr>
        <p:txBody>
          <a:bodyPr>
            <a:normAutofit/>
          </a:bodyPr>
          <a:lstStyle/>
          <a:p>
            <a:r>
              <a:rPr lang="en-US" altLang="zh-CN" sz="2800" spc="100" dirty="0" smtClean="0">
                <a:solidFill>
                  <a:srgbClr val="4C4948"/>
                </a:solidFill>
                <a:latin typeface="方正兰亭纤黑简体" panose="02000000000000000000" charset="-122"/>
                <a:ea typeface="方正兰亭纤黑简体" panose="02000000000000000000" charset="-122"/>
                <a:cs typeface="+mn-cs"/>
              </a:rPr>
              <a:t>2</a:t>
            </a:r>
            <a:endParaRPr lang="zh-CN" altLang="en-US" sz="2800" spc="100" dirty="0">
              <a:solidFill>
                <a:srgbClr val="4C4948"/>
              </a:solidFill>
              <a:latin typeface="方正兰亭纤黑简体" panose="02000000000000000000" charset="-122"/>
              <a:ea typeface="方正兰亭纤黑简体" panose="02000000000000000000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66997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68605" y="163195"/>
            <a:ext cx="6989045" cy="638175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solidFill>
                  <a:srgbClr val="4C4948"/>
                </a:solidFill>
                <a:latin typeface="方正兰亭纤黑简体" panose="02000000000000000000" charset="-122"/>
                <a:ea typeface="方正兰亭纤黑简体" panose="02000000000000000000" charset="-122"/>
              </a:rPr>
              <a:t>二叉树</a:t>
            </a:r>
            <a:endParaRPr lang="en-US" altLang="zh-CN" sz="2400" dirty="0">
              <a:solidFill>
                <a:srgbClr val="4C4948"/>
              </a:solidFill>
              <a:latin typeface="方正兰亭纤黑简体" panose="02000000000000000000" charset="-122"/>
              <a:ea typeface="方正兰亭纤黑简体" panose="02000000000000000000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68605" y="1064864"/>
            <a:ext cx="6500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每个节点最多只能有两个子节点。</a:t>
            </a:r>
            <a:r>
              <a:rPr lang="zh-CN" altLang="en-US" dirty="0"/>
              <a:t>这两个子节点分别称为当前节点的左孩子（</a:t>
            </a:r>
            <a:r>
              <a:rPr lang="en-US" altLang="zh-CN" dirty="0"/>
              <a:t>left child</a:t>
            </a:r>
            <a:r>
              <a:rPr lang="zh-CN" altLang="en-US" dirty="0"/>
              <a:t>）和右孩子（</a:t>
            </a:r>
            <a:r>
              <a:rPr lang="en-US" altLang="zh-CN" dirty="0"/>
              <a:t>right child</a:t>
            </a:r>
            <a:r>
              <a:rPr lang="zh-CN" altLang="en-US" dirty="0"/>
              <a:t>）。</a:t>
            </a:r>
            <a:endParaRPr kumimoji="1" lang="en-US" altLang="zh-CN" dirty="0" smtClean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2842" y="2562692"/>
            <a:ext cx="3981157" cy="2580808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268605" y="2082304"/>
            <a:ext cx="6264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满二叉树：</a:t>
            </a:r>
            <a:r>
              <a:rPr lang="zh-CN" altLang="en-US" dirty="0"/>
              <a:t>一棵深度为 </a:t>
            </a:r>
            <a:r>
              <a:rPr lang="en-US" altLang="zh-CN" dirty="0"/>
              <a:t>h</a:t>
            </a:r>
            <a:r>
              <a:rPr lang="zh-CN" altLang="en-US" dirty="0"/>
              <a:t>，且有 </a:t>
            </a:r>
            <a:r>
              <a:rPr lang="en-US" altLang="zh-CN" dirty="0"/>
              <a:t>2</a:t>
            </a:r>
            <a:r>
              <a:rPr lang="en-US" altLang="zh-CN" baseline="30000" dirty="0"/>
              <a:t>h</a:t>
            </a:r>
            <a:r>
              <a:rPr lang="zh-CN" altLang="en-US" dirty="0"/>
              <a:t> </a:t>
            </a:r>
            <a:r>
              <a:rPr lang="en-US" altLang="zh-CN" dirty="0"/>
              <a:t>- 1 </a:t>
            </a:r>
            <a:r>
              <a:rPr lang="zh-CN" altLang="en-US" dirty="0"/>
              <a:t>个节点称之为满二叉</a:t>
            </a:r>
            <a:r>
              <a:rPr lang="zh-CN" altLang="en-US" dirty="0" smtClean="0"/>
              <a:t>树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8595639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1194155" y="2196385"/>
            <a:ext cx="6858000" cy="604366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4C4948"/>
                </a:solidFill>
                <a:latin typeface="方正兰亭纤黑简体" panose="02000000000000000000" charset="-122"/>
                <a:ea typeface="方正兰亭纤黑简体" panose="02000000000000000000" charset="-122"/>
              </a:rPr>
              <a:t>二叉查找树</a:t>
            </a:r>
            <a:endParaRPr lang="en-US" altLang="zh-CN" dirty="0" smtClean="0">
              <a:solidFill>
                <a:srgbClr val="4C4948"/>
              </a:solidFill>
              <a:latin typeface="方正兰亭纤黑简体" panose="02000000000000000000" charset="-122"/>
              <a:ea typeface="方正兰亭纤黑简体" panose="02000000000000000000" charset="-122"/>
            </a:endParaRPr>
          </a:p>
        </p:txBody>
      </p:sp>
      <p:sp>
        <p:nvSpPr>
          <p:cNvPr id="6" name="标题 1"/>
          <p:cNvSpPr>
            <a:spLocks noGrp="1"/>
          </p:cNvSpPr>
          <p:nvPr>
            <p:ph type="ctrTitle"/>
          </p:nvPr>
        </p:nvSpPr>
        <p:spPr>
          <a:xfrm>
            <a:off x="2297990" y="1451531"/>
            <a:ext cx="4548021" cy="538420"/>
          </a:xfrm>
        </p:spPr>
        <p:txBody>
          <a:bodyPr>
            <a:normAutofit/>
          </a:bodyPr>
          <a:lstStyle/>
          <a:p>
            <a:r>
              <a:rPr lang="en-US" altLang="zh-CN" sz="2800" spc="100" dirty="0" smtClean="0">
                <a:solidFill>
                  <a:srgbClr val="4C4948"/>
                </a:solidFill>
                <a:latin typeface="方正兰亭纤黑简体" panose="02000000000000000000" charset="-122"/>
                <a:ea typeface="方正兰亭纤黑简体" panose="02000000000000000000" charset="-122"/>
                <a:cs typeface="+mn-cs"/>
              </a:rPr>
              <a:t>2</a:t>
            </a:r>
            <a:r>
              <a:rPr lang="en-US" altLang="zh-CN" sz="2800" spc="100" dirty="0">
                <a:solidFill>
                  <a:srgbClr val="4C4948"/>
                </a:solidFill>
                <a:cs typeface="+mn-cs"/>
              </a:rPr>
              <a:t>.</a:t>
            </a:r>
            <a:r>
              <a:rPr lang="en-US" altLang="zh-CN" sz="2800" spc="100" dirty="0" smtClean="0">
                <a:solidFill>
                  <a:srgbClr val="4C4948"/>
                </a:solidFill>
                <a:latin typeface="方正兰亭纤黑简体" panose="02000000000000000000" charset="-122"/>
                <a:ea typeface="方正兰亭纤黑简体" panose="02000000000000000000" charset="-122"/>
                <a:cs typeface="+mn-cs"/>
              </a:rPr>
              <a:t>1</a:t>
            </a:r>
            <a:endParaRPr lang="zh-CN" altLang="en-US" sz="2800" spc="100" dirty="0">
              <a:solidFill>
                <a:srgbClr val="4C4948"/>
              </a:solidFill>
              <a:latin typeface="方正兰亭纤黑简体" panose="02000000000000000000" charset="-122"/>
              <a:ea typeface="方正兰亭纤黑简体" panose="02000000000000000000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91206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68605" y="163195"/>
            <a:ext cx="6989045" cy="638175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solidFill>
                  <a:srgbClr val="4C4948"/>
                </a:solidFill>
                <a:latin typeface="方正兰亭纤黑简体" panose="02000000000000000000" charset="-122"/>
                <a:ea typeface="方正兰亭纤黑简体" panose="02000000000000000000" charset="-122"/>
              </a:rPr>
              <a:t>二叉查找树</a:t>
            </a:r>
            <a:endParaRPr lang="en-US" altLang="zh-CN" sz="2400" dirty="0">
              <a:solidFill>
                <a:srgbClr val="4C4948"/>
              </a:solidFill>
              <a:latin typeface="方正兰亭纤黑简体" panose="02000000000000000000" charset="-122"/>
              <a:ea typeface="方正兰亭纤黑简体" panose="02000000000000000000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68606" y="1402488"/>
            <a:ext cx="64276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对于任意一个节点 </a:t>
            </a:r>
            <a:r>
              <a:rPr lang="en-US" altLang="zh-CN" dirty="0"/>
              <a:t>n</a:t>
            </a:r>
            <a:r>
              <a:rPr lang="zh-CN" altLang="en-US" dirty="0"/>
              <a:t>，</a:t>
            </a:r>
          </a:p>
          <a:p>
            <a:r>
              <a:rPr lang="en-US" altLang="zh-CN" dirty="0" smtClean="0"/>
              <a:t>	</a:t>
            </a:r>
            <a:r>
              <a:rPr lang="zh-CN" altLang="en-US" dirty="0" smtClean="0"/>
              <a:t>其</a:t>
            </a:r>
            <a:r>
              <a:rPr lang="zh-CN" altLang="en-US" dirty="0"/>
              <a:t>左子</a:t>
            </a:r>
            <a:r>
              <a:rPr lang="zh-CN" altLang="en-US" dirty="0" smtClean="0"/>
              <a:t>树 下</a:t>
            </a:r>
            <a:r>
              <a:rPr lang="zh-CN" altLang="en-US" dirty="0"/>
              <a:t>的每个后代</a:t>
            </a:r>
            <a:r>
              <a:rPr lang="zh-CN" altLang="en-US" dirty="0" smtClean="0"/>
              <a:t>节点 的</a:t>
            </a:r>
            <a:r>
              <a:rPr lang="zh-CN" altLang="en-US" dirty="0"/>
              <a:t>值都小于节点 </a:t>
            </a:r>
            <a:r>
              <a:rPr lang="en-US" altLang="zh-CN" dirty="0"/>
              <a:t>n </a:t>
            </a:r>
            <a:r>
              <a:rPr lang="zh-CN" altLang="en-US" dirty="0"/>
              <a:t>的值；</a:t>
            </a:r>
          </a:p>
          <a:p>
            <a:r>
              <a:rPr lang="en-US" altLang="zh-CN" dirty="0" smtClean="0"/>
              <a:t>	</a:t>
            </a:r>
            <a:r>
              <a:rPr lang="zh-CN" altLang="en-US" dirty="0" smtClean="0"/>
              <a:t>其</a:t>
            </a:r>
            <a:r>
              <a:rPr lang="zh-CN" altLang="en-US" dirty="0"/>
              <a:t>右子</a:t>
            </a:r>
            <a:r>
              <a:rPr lang="zh-CN" altLang="en-US" dirty="0" smtClean="0"/>
              <a:t>树 下</a:t>
            </a:r>
            <a:r>
              <a:rPr lang="zh-CN" altLang="en-US" dirty="0"/>
              <a:t>的每个后代节点的值都大于节点 </a:t>
            </a:r>
            <a:r>
              <a:rPr lang="en-US" altLang="zh-CN" dirty="0"/>
              <a:t>n </a:t>
            </a:r>
            <a:r>
              <a:rPr lang="zh-CN" altLang="en-US" dirty="0"/>
              <a:t>的值。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2579" y="2743201"/>
            <a:ext cx="4091421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2340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68605" y="163195"/>
            <a:ext cx="6989045" cy="638175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solidFill>
                  <a:srgbClr val="4C4948"/>
                </a:solidFill>
                <a:latin typeface="方正兰亭纤黑简体" panose="02000000000000000000" charset="-122"/>
                <a:ea typeface="方正兰亭纤黑简体" panose="02000000000000000000" charset="-122"/>
              </a:rPr>
              <a:t>二叉查找</a:t>
            </a:r>
            <a:r>
              <a:rPr lang="zh-CN" altLang="en-US" sz="2400" dirty="0" smtClean="0">
                <a:solidFill>
                  <a:srgbClr val="4C4948"/>
                </a:solidFill>
                <a:latin typeface="方正兰亭纤黑简体" panose="02000000000000000000" charset="-122"/>
                <a:ea typeface="方正兰亭纤黑简体" panose="02000000000000000000" charset="-122"/>
              </a:rPr>
              <a:t>树</a:t>
            </a:r>
            <a:r>
              <a:rPr lang="en-US" altLang="zh-CN" sz="2400" dirty="0" smtClean="0">
                <a:solidFill>
                  <a:srgbClr val="4C4948"/>
                </a:solidFill>
                <a:latin typeface="方正兰亭纤黑简体" panose="02000000000000000000" charset="-122"/>
                <a:ea typeface="方正兰亭纤黑简体" panose="02000000000000000000" charset="-122"/>
              </a:rPr>
              <a:t>-</a:t>
            </a:r>
            <a:r>
              <a:rPr lang="zh-CN" altLang="en-US" sz="2400" dirty="0" smtClean="0">
                <a:solidFill>
                  <a:srgbClr val="4C4948"/>
                </a:solidFill>
                <a:latin typeface="方正兰亭纤黑简体" panose="02000000000000000000" charset="-122"/>
                <a:ea typeface="方正兰亭纤黑简体" panose="02000000000000000000" charset="-122"/>
              </a:rPr>
              <a:t>查找</a:t>
            </a:r>
            <a:endParaRPr lang="en-US" altLang="zh-CN" sz="2400" dirty="0">
              <a:solidFill>
                <a:srgbClr val="4C4948"/>
              </a:solidFill>
              <a:latin typeface="方正兰亭纤黑简体" panose="02000000000000000000" charset="-122"/>
              <a:ea typeface="方正兰亭纤黑简体" panose="02000000000000000000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68605" y="894675"/>
            <a:ext cx="6427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和当前节点的值相比较：小于，向左查找；</a:t>
            </a:r>
            <a:r>
              <a:rPr lang="zh-CN" altLang="en-US" smtClean="0"/>
              <a:t>大于，向右查找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605" y="2412609"/>
            <a:ext cx="4091421" cy="24003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300" y="2254292"/>
            <a:ext cx="6743700" cy="28829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268605" y="1422323"/>
            <a:ext cx="4504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最佳情况是 </a:t>
            </a:r>
            <a:r>
              <a:rPr lang="en-US" altLang="zh-CN" b="1" dirty="0"/>
              <a:t>O(log­</a:t>
            </a:r>
            <a:r>
              <a:rPr lang="en-US" altLang="zh-CN" b="1" baseline="-25000" dirty="0"/>
              <a:t>2</a:t>
            </a:r>
            <a:r>
              <a:rPr lang="en-US" altLang="zh-CN" b="1" dirty="0"/>
              <a:t>n)</a:t>
            </a:r>
            <a:r>
              <a:rPr lang="zh-CN" altLang="en-US" b="1" dirty="0"/>
              <a:t>，而最坏情况是 </a:t>
            </a:r>
            <a:r>
              <a:rPr lang="en-US" altLang="zh-CN" b="1" dirty="0"/>
              <a:t>O(n)</a:t>
            </a:r>
            <a:r>
              <a:rPr lang="zh-CN" altLang="en-US" b="1" dirty="0"/>
              <a:t>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18225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68605" y="163195"/>
            <a:ext cx="6989045" cy="638175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solidFill>
                  <a:srgbClr val="4C4948"/>
                </a:solidFill>
                <a:latin typeface="方正兰亭纤黑简体" panose="02000000000000000000" charset="-122"/>
                <a:ea typeface="方正兰亭纤黑简体" panose="02000000000000000000" charset="-122"/>
              </a:rPr>
              <a:t>二叉查找</a:t>
            </a:r>
            <a:r>
              <a:rPr lang="zh-CN" altLang="en-US" sz="2400" dirty="0" smtClean="0">
                <a:solidFill>
                  <a:srgbClr val="4C4948"/>
                </a:solidFill>
                <a:latin typeface="方正兰亭纤黑简体" panose="02000000000000000000" charset="-122"/>
                <a:ea typeface="方正兰亭纤黑简体" panose="02000000000000000000" charset="-122"/>
              </a:rPr>
              <a:t>树 </a:t>
            </a:r>
            <a:r>
              <a:rPr lang="mr-IN" altLang="zh-CN" sz="2400" dirty="0" smtClean="0">
                <a:solidFill>
                  <a:srgbClr val="4C4948"/>
                </a:solidFill>
                <a:latin typeface="方正兰亭纤黑简体" panose="02000000000000000000" charset="-122"/>
                <a:ea typeface="方正兰亭纤黑简体" panose="02000000000000000000" charset="-122"/>
              </a:rPr>
              <a:t>–</a:t>
            </a:r>
            <a:r>
              <a:rPr lang="zh-CN" altLang="en-US" sz="2400" dirty="0" smtClean="0">
                <a:solidFill>
                  <a:srgbClr val="4C4948"/>
                </a:solidFill>
                <a:latin typeface="方正兰亭纤黑简体" panose="02000000000000000000" charset="-122"/>
                <a:ea typeface="方正兰亭纤黑简体" panose="02000000000000000000" charset="-122"/>
              </a:rPr>
              <a:t> 插入</a:t>
            </a:r>
            <a:endParaRPr lang="en-US" altLang="zh-CN" sz="2400" dirty="0">
              <a:solidFill>
                <a:srgbClr val="4C4948"/>
              </a:solidFill>
              <a:latin typeface="方正兰亭纤黑简体" panose="02000000000000000000" charset="-122"/>
              <a:ea typeface="方正兰亭纤黑简体" panose="02000000000000000000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68605" y="825162"/>
            <a:ext cx="5020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用查找算法，找到要插入的位置，</a:t>
            </a:r>
            <a:r>
              <a:rPr lang="zh-CN" altLang="en-US" smtClean="0"/>
              <a:t>然后插入即可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3127" y="2717040"/>
            <a:ext cx="4091421" cy="24003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605" y="1194494"/>
            <a:ext cx="5289451" cy="3922846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808837" y="1436039"/>
            <a:ext cx="21804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最佳情况是 </a:t>
            </a:r>
            <a:r>
              <a:rPr lang="en-US" altLang="zh-CN" b="1" dirty="0"/>
              <a:t>O(log­</a:t>
            </a:r>
            <a:r>
              <a:rPr lang="en-US" altLang="zh-CN" b="1" baseline="-25000" dirty="0"/>
              <a:t>2</a:t>
            </a:r>
            <a:r>
              <a:rPr lang="en-US" altLang="zh-CN" b="1" dirty="0"/>
              <a:t>n)</a:t>
            </a:r>
            <a:r>
              <a:rPr lang="zh-CN" altLang="en-US" b="1" dirty="0"/>
              <a:t>，而最坏情况是 </a:t>
            </a:r>
            <a:r>
              <a:rPr lang="en-US" altLang="zh-CN" b="1" dirty="0"/>
              <a:t>O(n)</a:t>
            </a:r>
            <a:r>
              <a:rPr lang="zh-CN" altLang="en-US" b="1" dirty="0"/>
              <a:t>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7194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297990" y="1758462"/>
            <a:ext cx="4548021" cy="538420"/>
          </a:xfrm>
        </p:spPr>
        <p:txBody>
          <a:bodyPr>
            <a:normAutofit/>
          </a:bodyPr>
          <a:lstStyle/>
          <a:p>
            <a:r>
              <a:rPr lang="zh-CN" altLang="en-US" spc="100" dirty="0" smtClean="0">
                <a:solidFill>
                  <a:srgbClr val="4C4948"/>
                </a:solidFill>
                <a:latin typeface="方正兰亭纤黑简体" panose="02000000000000000000" charset="-122"/>
                <a:ea typeface="方正兰亭纤黑简体" panose="02000000000000000000" charset="-122"/>
                <a:cs typeface="+mn-cs"/>
              </a:rPr>
              <a:t>树形数据结构分享</a:t>
            </a:r>
            <a:endParaRPr lang="zh-CN" altLang="en-US" spc="100" dirty="0">
              <a:solidFill>
                <a:srgbClr val="4C4948"/>
              </a:solidFill>
              <a:latin typeface="方正兰亭纤黑简体" panose="02000000000000000000" charset="-122"/>
              <a:ea typeface="方正兰亭纤黑简体" panose="02000000000000000000" charset="-122"/>
              <a:cs typeface="+mn-cs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745598" y="2360823"/>
            <a:ext cx="3652804" cy="388768"/>
          </a:xfrm>
        </p:spPr>
        <p:txBody>
          <a:bodyPr/>
          <a:lstStyle/>
          <a:p>
            <a:r>
              <a:rPr lang="zh-CN" altLang="en-US" sz="1400" dirty="0" smtClean="0"/>
              <a:t>杨奇</a:t>
            </a:r>
            <a:r>
              <a:rPr lang="zh-CN" altLang="en-US" dirty="0" smtClean="0"/>
              <a:t>、</a:t>
            </a:r>
            <a:r>
              <a:rPr lang="en-US" altLang="zh-CN" dirty="0" smtClean="0"/>
              <a:t>2017-8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466599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68605" y="163195"/>
            <a:ext cx="6989045" cy="638175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solidFill>
                  <a:srgbClr val="4C4948"/>
                </a:solidFill>
                <a:latin typeface="方正兰亭纤黑简体" panose="02000000000000000000" charset="-122"/>
                <a:ea typeface="方正兰亭纤黑简体" panose="02000000000000000000" charset="-122"/>
              </a:rPr>
              <a:t>二叉查找</a:t>
            </a:r>
            <a:r>
              <a:rPr lang="zh-CN" altLang="en-US" sz="2400" dirty="0" smtClean="0">
                <a:solidFill>
                  <a:srgbClr val="4C4948"/>
                </a:solidFill>
                <a:latin typeface="方正兰亭纤黑简体" panose="02000000000000000000" charset="-122"/>
                <a:ea typeface="方正兰亭纤黑简体" panose="02000000000000000000" charset="-122"/>
              </a:rPr>
              <a:t>树 </a:t>
            </a:r>
            <a:r>
              <a:rPr lang="mr-IN" altLang="zh-CN" sz="2400" dirty="0" smtClean="0">
                <a:solidFill>
                  <a:srgbClr val="4C4948"/>
                </a:solidFill>
                <a:latin typeface="方正兰亭纤黑简体" panose="02000000000000000000" charset="-122"/>
                <a:ea typeface="方正兰亭纤黑简体" panose="02000000000000000000" charset="-122"/>
              </a:rPr>
              <a:t>–</a:t>
            </a:r>
            <a:r>
              <a:rPr lang="zh-CN" altLang="en-US" sz="2400" dirty="0" smtClean="0">
                <a:solidFill>
                  <a:srgbClr val="4C4948"/>
                </a:solidFill>
                <a:latin typeface="方正兰亭纤黑简体" panose="02000000000000000000" charset="-122"/>
                <a:ea typeface="方正兰亭纤黑简体" panose="02000000000000000000" charset="-122"/>
              </a:rPr>
              <a:t> 两个特殊节点</a:t>
            </a:r>
            <a:endParaRPr lang="en-US" altLang="zh-CN" sz="2400" dirty="0">
              <a:solidFill>
                <a:srgbClr val="4C4948"/>
              </a:solidFill>
              <a:latin typeface="方正兰亭纤黑简体" panose="02000000000000000000" charset="-122"/>
              <a:ea typeface="方正兰亭纤黑简体" panose="02000000000000000000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68605" y="1171596"/>
            <a:ext cx="32201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右孩子的 最左节点</a:t>
            </a:r>
            <a:r>
              <a:rPr lang="en-US" altLang="zh-CN" dirty="0" smtClean="0"/>
              <a:t>/</a:t>
            </a:r>
            <a:r>
              <a:rPr lang="zh-CN" altLang="en-US" dirty="0" smtClean="0"/>
              <a:t>最小节点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左孩子的 最右节点</a:t>
            </a:r>
            <a:r>
              <a:rPr lang="en-US" altLang="zh-CN" dirty="0" smtClean="0"/>
              <a:t>/</a:t>
            </a:r>
            <a:r>
              <a:rPr lang="zh-CN" altLang="en-US" dirty="0" smtClean="0"/>
              <a:t>最大节点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1283" y="743006"/>
            <a:ext cx="4922717" cy="4400494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268605" y="2233426"/>
            <a:ext cx="26447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它们是与当前节点的值最相近的两个节点</a:t>
            </a:r>
            <a:endParaRPr kumimoji="1"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81" y="3479922"/>
            <a:ext cx="4730799" cy="1663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3519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68605" y="163195"/>
            <a:ext cx="6989045" cy="638175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solidFill>
                  <a:srgbClr val="4C4948"/>
                </a:solidFill>
                <a:latin typeface="方正兰亭纤黑简体" panose="02000000000000000000" charset="-122"/>
                <a:ea typeface="方正兰亭纤黑简体" panose="02000000000000000000" charset="-122"/>
              </a:rPr>
              <a:t>二叉查找</a:t>
            </a:r>
            <a:r>
              <a:rPr lang="zh-CN" altLang="en-US" sz="2400" dirty="0" smtClean="0">
                <a:solidFill>
                  <a:srgbClr val="4C4948"/>
                </a:solidFill>
                <a:latin typeface="方正兰亭纤黑简体" panose="02000000000000000000" charset="-122"/>
                <a:ea typeface="方正兰亭纤黑简体" panose="02000000000000000000" charset="-122"/>
              </a:rPr>
              <a:t>树 </a:t>
            </a:r>
            <a:r>
              <a:rPr lang="mr-IN" altLang="zh-CN" sz="2400" dirty="0" smtClean="0">
                <a:solidFill>
                  <a:srgbClr val="4C4948"/>
                </a:solidFill>
                <a:latin typeface="方正兰亭纤黑简体" panose="02000000000000000000" charset="-122"/>
                <a:ea typeface="方正兰亭纤黑简体" panose="02000000000000000000" charset="-122"/>
              </a:rPr>
              <a:t>–</a:t>
            </a:r>
            <a:r>
              <a:rPr lang="zh-CN" altLang="en-US" sz="2400" dirty="0" smtClean="0">
                <a:solidFill>
                  <a:srgbClr val="4C4948"/>
                </a:solidFill>
                <a:latin typeface="方正兰亭纤黑简体" panose="02000000000000000000" charset="-122"/>
                <a:ea typeface="方正兰亭纤黑简体" panose="02000000000000000000" charset="-122"/>
              </a:rPr>
              <a:t> 删除</a:t>
            </a:r>
            <a:endParaRPr lang="en-US" altLang="zh-CN" sz="2400" dirty="0">
              <a:solidFill>
                <a:srgbClr val="4C4948"/>
              </a:solidFill>
              <a:latin typeface="方正兰亭纤黑简体" panose="02000000000000000000" charset="-122"/>
              <a:ea typeface="方正兰亭纤黑简体" panose="02000000000000000000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68605" y="801370"/>
            <a:ext cx="450034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先用查找算法找到要删除的节点，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然后分三种情况处理：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，</a:t>
            </a:r>
            <a:r>
              <a:rPr lang="zh-CN" altLang="en-US" dirty="0"/>
              <a:t>要删除的节点没有 右</a:t>
            </a:r>
            <a:r>
              <a:rPr lang="zh-CN" altLang="en-US" dirty="0" smtClean="0"/>
              <a:t>孩子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，要删除的节点，的右孩子，没有左孩子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，被删除的节点，的有孩子，有左孩子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49577"/>
            <a:ext cx="3340686" cy="209392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9959" y="2609926"/>
            <a:ext cx="3767691" cy="253357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4643" y="0"/>
            <a:ext cx="3939357" cy="260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1021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68605" y="163195"/>
            <a:ext cx="6989045" cy="638175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solidFill>
                  <a:srgbClr val="4C4948"/>
                </a:solidFill>
                <a:latin typeface="方正兰亭纤黑简体" panose="02000000000000000000" charset="-122"/>
                <a:ea typeface="方正兰亭纤黑简体" panose="02000000000000000000" charset="-122"/>
              </a:rPr>
              <a:t>二叉查找</a:t>
            </a:r>
            <a:r>
              <a:rPr lang="zh-CN" altLang="en-US" sz="2400" dirty="0" smtClean="0">
                <a:solidFill>
                  <a:srgbClr val="4C4948"/>
                </a:solidFill>
                <a:latin typeface="方正兰亭纤黑简体" panose="02000000000000000000" charset="-122"/>
                <a:ea typeface="方正兰亭纤黑简体" panose="02000000000000000000" charset="-122"/>
              </a:rPr>
              <a:t>树 </a:t>
            </a:r>
            <a:r>
              <a:rPr lang="mr-IN" altLang="zh-CN" sz="2400" dirty="0" smtClean="0">
                <a:solidFill>
                  <a:srgbClr val="4C4948"/>
                </a:solidFill>
                <a:latin typeface="方正兰亭纤黑简体" panose="02000000000000000000" charset="-122"/>
                <a:ea typeface="方正兰亭纤黑简体" panose="02000000000000000000" charset="-122"/>
              </a:rPr>
              <a:t>–</a:t>
            </a:r>
            <a:r>
              <a:rPr lang="zh-CN" altLang="en-US" sz="2400" dirty="0" smtClean="0">
                <a:solidFill>
                  <a:srgbClr val="4C4948"/>
                </a:solidFill>
                <a:latin typeface="方正兰亭纤黑简体" panose="02000000000000000000" charset="-122"/>
                <a:ea typeface="方正兰亭纤黑简体" panose="02000000000000000000" charset="-122"/>
              </a:rPr>
              <a:t> 删除</a:t>
            </a:r>
            <a:endParaRPr lang="en-US" altLang="zh-CN" sz="2400" dirty="0">
              <a:solidFill>
                <a:srgbClr val="4C4948"/>
              </a:solidFill>
              <a:latin typeface="方正兰亭纤黑简体" panose="02000000000000000000" charset="-122"/>
              <a:ea typeface="方正兰亭纤黑简体" panose="02000000000000000000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68605" y="801370"/>
            <a:ext cx="45003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删除的三种情况：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r>
              <a:rPr lang="zh-CN" altLang="en-US" dirty="0" smtClean="0">
                <a:solidFill>
                  <a:srgbClr val="FF0000"/>
                </a:solidFill>
              </a:rPr>
              <a:t>，</a:t>
            </a:r>
            <a:r>
              <a:rPr lang="zh-CN" altLang="en-US" dirty="0">
                <a:solidFill>
                  <a:srgbClr val="FF0000"/>
                </a:solidFill>
              </a:rPr>
              <a:t>要删除的节点没有 右</a:t>
            </a:r>
            <a:r>
              <a:rPr lang="zh-CN" altLang="en-US" dirty="0" smtClean="0">
                <a:solidFill>
                  <a:srgbClr val="FF0000"/>
                </a:solidFill>
              </a:rPr>
              <a:t>孩子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，要删除的节点，的右孩子，没有左孩子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，被删除的节点，的有孩子，有左孩子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77999"/>
            <a:ext cx="4768948" cy="316550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775" y="2001699"/>
            <a:ext cx="3995225" cy="317127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148774" y="1032202"/>
            <a:ext cx="2883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solidFill>
                  <a:srgbClr val="FF0000"/>
                </a:solidFill>
              </a:rPr>
              <a:t>方法：拿</a:t>
            </a:r>
            <a:r>
              <a:rPr lang="zh-CN" altLang="en-US">
                <a:solidFill>
                  <a:srgbClr val="FF0000"/>
                </a:solidFill>
              </a:rPr>
              <a:t>左子树 替换自己</a:t>
            </a:r>
          </a:p>
        </p:txBody>
      </p:sp>
    </p:spTree>
    <p:extLst>
      <p:ext uri="{BB962C8B-B14F-4D97-AF65-F5344CB8AC3E}">
        <p14:creationId xmlns:p14="http://schemas.microsoft.com/office/powerpoint/2010/main" val="6935812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68605" y="163195"/>
            <a:ext cx="6989045" cy="638175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solidFill>
                  <a:srgbClr val="4C4948"/>
                </a:solidFill>
                <a:latin typeface="方正兰亭纤黑简体" panose="02000000000000000000" charset="-122"/>
                <a:ea typeface="方正兰亭纤黑简体" panose="02000000000000000000" charset="-122"/>
              </a:rPr>
              <a:t>二叉查找</a:t>
            </a:r>
            <a:r>
              <a:rPr lang="zh-CN" altLang="en-US" sz="2400" dirty="0" smtClean="0">
                <a:solidFill>
                  <a:srgbClr val="4C4948"/>
                </a:solidFill>
                <a:latin typeface="方正兰亭纤黑简体" panose="02000000000000000000" charset="-122"/>
                <a:ea typeface="方正兰亭纤黑简体" panose="02000000000000000000" charset="-122"/>
              </a:rPr>
              <a:t>树 </a:t>
            </a:r>
            <a:r>
              <a:rPr lang="mr-IN" altLang="zh-CN" sz="2400" dirty="0" smtClean="0">
                <a:solidFill>
                  <a:srgbClr val="4C4948"/>
                </a:solidFill>
                <a:latin typeface="方正兰亭纤黑简体" panose="02000000000000000000" charset="-122"/>
                <a:ea typeface="方正兰亭纤黑简体" panose="02000000000000000000" charset="-122"/>
              </a:rPr>
              <a:t>–</a:t>
            </a:r>
            <a:r>
              <a:rPr lang="zh-CN" altLang="en-US" sz="2400" dirty="0" smtClean="0">
                <a:solidFill>
                  <a:srgbClr val="4C4948"/>
                </a:solidFill>
                <a:latin typeface="方正兰亭纤黑简体" panose="02000000000000000000" charset="-122"/>
                <a:ea typeface="方正兰亭纤黑简体" panose="02000000000000000000" charset="-122"/>
              </a:rPr>
              <a:t> 删除</a:t>
            </a:r>
            <a:endParaRPr lang="en-US" altLang="zh-CN" sz="2400" dirty="0">
              <a:solidFill>
                <a:srgbClr val="4C4948"/>
              </a:solidFill>
              <a:latin typeface="方正兰亭纤黑简体" panose="02000000000000000000" charset="-122"/>
              <a:ea typeface="方正兰亭纤黑简体" panose="02000000000000000000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68605" y="801370"/>
            <a:ext cx="45003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删除的三种情况：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，</a:t>
            </a:r>
            <a:r>
              <a:rPr lang="zh-CN" altLang="en-US" dirty="0"/>
              <a:t>要删除的节点没有 右</a:t>
            </a:r>
            <a:r>
              <a:rPr lang="zh-CN" altLang="en-US" dirty="0" smtClean="0"/>
              <a:t>孩子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rgbClr val="FF0000"/>
                </a:solidFill>
              </a:rPr>
              <a:t>2</a:t>
            </a:r>
            <a:r>
              <a:rPr lang="zh-CN" altLang="en-US" dirty="0" smtClean="0">
                <a:solidFill>
                  <a:srgbClr val="FF0000"/>
                </a:solidFill>
              </a:rPr>
              <a:t>，要删除的节点，的右孩子，没有左孩子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，被删除的节点，的有孩子，有左孩子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5037553" y="1331194"/>
            <a:ext cx="3305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方法：</a:t>
            </a:r>
            <a:r>
              <a:rPr lang="zh-CN" altLang="en-US" dirty="0">
                <a:solidFill>
                  <a:srgbClr val="FF0000"/>
                </a:solidFill>
              </a:rPr>
              <a:t>用右子树 </a:t>
            </a:r>
            <a:r>
              <a:rPr lang="zh-CN" altLang="en-US" dirty="0" smtClean="0">
                <a:solidFill>
                  <a:srgbClr val="FF0000"/>
                </a:solidFill>
              </a:rPr>
              <a:t>替换自己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42649"/>
            <a:ext cx="4458286" cy="3500851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3691" y="1886560"/>
            <a:ext cx="4309057" cy="3289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1822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68605" y="163195"/>
            <a:ext cx="6989045" cy="638175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solidFill>
                  <a:srgbClr val="4C4948"/>
                </a:solidFill>
                <a:latin typeface="方正兰亭纤黑简体" panose="02000000000000000000" charset="-122"/>
                <a:ea typeface="方正兰亭纤黑简体" panose="02000000000000000000" charset="-122"/>
              </a:rPr>
              <a:t>二叉查找</a:t>
            </a:r>
            <a:r>
              <a:rPr lang="zh-CN" altLang="en-US" sz="2400" dirty="0" smtClean="0">
                <a:solidFill>
                  <a:srgbClr val="4C4948"/>
                </a:solidFill>
                <a:latin typeface="方正兰亭纤黑简体" panose="02000000000000000000" charset="-122"/>
                <a:ea typeface="方正兰亭纤黑简体" panose="02000000000000000000" charset="-122"/>
              </a:rPr>
              <a:t>树 </a:t>
            </a:r>
            <a:r>
              <a:rPr lang="mr-IN" altLang="zh-CN" sz="2400" dirty="0" smtClean="0">
                <a:solidFill>
                  <a:srgbClr val="4C4948"/>
                </a:solidFill>
                <a:latin typeface="方正兰亭纤黑简体" panose="02000000000000000000" charset="-122"/>
                <a:ea typeface="方正兰亭纤黑简体" panose="02000000000000000000" charset="-122"/>
              </a:rPr>
              <a:t>–</a:t>
            </a:r>
            <a:r>
              <a:rPr lang="zh-CN" altLang="en-US" sz="2400" dirty="0" smtClean="0">
                <a:solidFill>
                  <a:srgbClr val="4C4948"/>
                </a:solidFill>
                <a:latin typeface="方正兰亭纤黑简体" panose="02000000000000000000" charset="-122"/>
                <a:ea typeface="方正兰亭纤黑简体" panose="02000000000000000000" charset="-122"/>
              </a:rPr>
              <a:t> 删除</a:t>
            </a:r>
            <a:endParaRPr lang="en-US" altLang="zh-CN" sz="2400" dirty="0">
              <a:solidFill>
                <a:srgbClr val="4C4948"/>
              </a:solidFill>
              <a:latin typeface="方正兰亭纤黑简体" panose="02000000000000000000" charset="-122"/>
              <a:ea typeface="方正兰亭纤黑简体" panose="02000000000000000000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68605" y="801370"/>
            <a:ext cx="45003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删除的三种情况：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，</a:t>
            </a:r>
            <a:r>
              <a:rPr lang="zh-CN" altLang="en-US" dirty="0"/>
              <a:t>要删除的节点没有 右</a:t>
            </a:r>
            <a:r>
              <a:rPr lang="zh-CN" altLang="en-US" dirty="0" smtClean="0"/>
              <a:t>孩子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，要删除的节点，的右孩子，没有左孩子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rgbClr val="FF0000"/>
                </a:solidFill>
              </a:rPr>
              <a:t>3</a:t>
            </a:r>
            <a:r>
              <a:rPr lang="zh-CN" altLang="en-US" dirty="0" smtClean="0">
                <a:solidFill>
                  <a:srgbClr val="FF0000"/>
                </a:solidFill>
              </a:rPr>
              <a:t>，被删除的节点，的有孩子，有左孩子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68605" y="2268373"/>
            <a:ext cx="516152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方法：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，</a:t>
            </a:r>
            <a:r>
              <a:rPr lang="zh-CN" altLang="en-US" dirty="0"/>
              <a:t>用被删除节点 的</a:t>
            </a:r>
            <a:r>
              <a:rPr lang="zh-CN" altLang="en-US" dirty="0">
                <a:solidFill>
                  <a:srgbClr val="FF0000"/>
                </a:solidFill>
              </a:rPr>
              <a:t>右孩子的最左节点 </a:t>
            </a:r>
            <a:r>
              <a:rPr lang="zh-CN" altLang="en-US" dirty="0" smtClean="0"/>
              <a:t>的</a:t>
            </a:r>
            <a:r>
              <a:rPr lang="zh-CN" altLang="en-US" dirty="0" smtClean="0">
                <a:solidFill>
                  <a:srgbClr val="FF0000"/>
                </a:solidFill>
              </a:rPr>
              <a:t>值</a:t>
            </a:r>
            <a:r>
              <a:rPr lang="zh-CN" altLang="en-US" dirty="0" smtClean="0"/>
              <a:t>替换自己的 </a:t>
            </a:r>
            <a:r>
              <a:rPr lang="zh-CN" altLang="en-US" dirty="0" smtClean="0">
                <a:solidFill>
                  <a:srgbClr val="FF0000"/>
                </a:solidFill>
              </a:rPr>
              <a:t>值</a:t>
            </a:r>
            <a:endParaRPr lang="zh-CN" altLang="en-US" dirty="0">
              <a:solidFill>
                <a:srgbClr val="FF0000"/>
              </a:solidFill>
            </a:endParaRPr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，如果</a:t>
            </a:r>
            <a:r>
              <a:rPr lang="zh-CN" altLang="en-US" dirty="0">
                <a:solidFill>
                  <a:srgbClr val="FF0000"/>
                </a:solidFill>
              </a:rPr>
              <a:t>右孩子的最左</a:t>
            </a:r>
            <a:r>
              <a:rPr lang="zh-CN" altLang="en-US" dirty="0" smtClean="0">
                <a:solidFill>
                  <a:srgbClr val="FF0000"/>
                </a:solidFill>
              </a:rPr>
              <a:t>节点 </a:t>
            </a:r>
            <a:r>
              <a:rPr lang="zh-CN" altLang="en-US" dirty="0" smtClean="0"/>
              <a:t>有</a:t>
            </a:r>
            <a:r>
              <a:rPr lang="zh-CN" altLang="en-US" dirty="0" smtClean="0">
                <a:solidFill>
                  <a:srgbClr val="FF0000"/>
                </a:solidFill>
              </a:rPr>
              <a:t>右孩子</a:t>
            </a:r>
            <a:r>
              <a:rPr lang="zh-CN" altLang="en-US" dirty="0" smtClean="0"/>
              <a:t>，</a:t>
            </a:r>
            <a:r>
              <a:rPr lang="zh-CN" altLang="en-US" dirty="0"/>
              <a:t>则把 </a:t>
            </a:r>
            <a:r>
              <a:rPr lang="zh-CN" altLang="en-US" dirty="0">
                <a:solidFill>
                  <a:srgbClr val="FF0000"/>
                </a:solidFill>
              </a:rPr>
              <a:t>该右子</a:t>
            </a:r>
            <a:r>
              <a:rPr lang="zh-CN" altLang="en-US" dirty="0" smtClean="0">
                <a:solidFill>
                  <a:srgbClr val="FF0000"/>
                </a:solidFill>
              </a:rPr>
              <a:t>树</a:t>
            </a:r>
            <a:r>
              <a:rPr lang="zh-CN" altLang="en-US" dirty="0" smtClean="0"/>
              <a:t> 设为</a:t>
            </a:r>
            <a:r>
              <a:rPr lang="zh-CN" altLang="en-US" dirty="0" smtClean="0">
                <a:solidFill>
                  <a:srgbClr val="FF0000"/>
                </a:solidFill>
              </a:rPr>
              <a:t>要删除的 右</a:t>
            </a:r>
            <a:r>
              <a:rPr lang="zh-CN" altLang="en-US" dirty="0">
                <a:solidFill>
                  <a:srgbClr val="FF0000"/>
                </a:solidFill>
              </a:rPr>
              <a:t>孩子的最左节点</a:t>
            </a:r>
            <a:r>
              <a:rPr lang="zh-CN" altLang="en-US" dirty="0" smtClean="0"/>
              <a:t> 。</a:t>
            </a:r>
            <a:endParaRPr lang="zh-CN" altLang="en-US" dirty="0"/>
          </a:p>
          <a:p>
            <a:r>
              <a:rPr lang="zh-CN" altLang="en-US" dirty="0"/>
              <a:t>如果没有，则把 最左子树删除</a:t>
            </a:r>
          </a:p>
          <a:p>
            <a:endParaRPr lang="en-US" altLang="zh-CN" dirty="0" smtClean="0">
              <a:solidFill>
                <a:srgbClr val="FF000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4643" y="-30302"/>
            <a:ext cx="3939357" cy="260992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2420" y="2579624"/>
            <a:ext cx="3849857" cy="2563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0123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68605" y="163195"/>
            <a:ext cx="6989045" cy="638175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solidFill>
                  <a:srgbClr val="4C4948"/>
                </a:solidFill>
                <a:latin typeface="方正兰亭纤黑简体" panose="02000000000000000000" charset="-122"/>
                <a:ea typeface="方正兰亭纤黑简体" panose="02000000000000000000" charset="-122"/>
              </a:rPr>
              <a:t>二叉查找</a:t>
            </a:r>
            <a:r>
              <a:rPr lang="zh-CN" altLang="en-US" sz="2400" dirty="0" smtClean="0">
                <a:solidFill>
                  <a:srgbClr val="4C4948"/>
                </a:solidFill>
                <a:latin typeface="方正兰亭纤黑简体" panose="02000000000000000000" charset="-122"/>
                <a:ea typeface="方正兰亭纤黑简体" panose="02000000000000000000" charset="-122"/>
              </a:rPr>
              <a:t>树 </a:t>
            </a:r>
            <a:r>
              <a:rPr lang="mr-IN" altLang="zh-CN" sz="2400" dirty="0" smtClean="0">
                <a:solidFill>
                  <a:srgbClr val="4C4948"/>
                </a:solidFill>
                <a:latin typeface="方正兰亭纤黑简体" panose="02000000000000000000" charset="-122"/>
                <a:ea typeface="方正兰亭纤黑简体" panose="02000000000000000000" charset="-122"/>
              </a:rPr>
              <a:t>–</a:t>
            </a:r>
            <a:r>
              <a:rPr lang="zh-CN" altLang="en-US" sz="2400" dirty="0" smtClean="0">
                <a:solidFill>
                  <a:srgbClr val="4C4948"/>
                </a:solidFill>
                <a:latin typeface="方正兰亭纤黑简体" panose="02000000000000000000" charset="-122"/>
                <a:ea typeface="方正兰亭纤黑简体" panose="02000000000000000000" charset="-122"/>
              </a:rPr>
              <a:t> 删除</a:t>
            </a:r>
            <a:endParaRPr lang="en-US" altLang="zh-CN" sz="2400" dirty="0">
              <a:solidFill>
                <a:srgbClr val="4C4948"/>
              </a:solidFill>
              <a:latin typeface="方正兰亭纤黑简体" panose="02000000000000000000" charset="-122"/>
              <a:ea typeface="方正兰亭纤黑简体" panose="02000000000000000000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99479"/>
            <a:ext cx="4487646" cy="364402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7646" y="2124222"/>
            <a:ext cx="4656354" cy="3019278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2709882" y="801370"/>
            <a:ext cx="6434118" cy="1477328"/>
          </a:xfrm>
          <a:prstGeom prst="rect">
            <a:avLst/>
          </a:prstGeom>
          <a:solidFill>
            <a:srgbClr val="E7EBEF"/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，用被删除节点 的</a:t>
            </a:r>
            <a:r>
              <a:rPr lang="zh-CN" altLang="en-US" dirty="0">
                <a:solidFill>
                  <a:srgbClr val="FF0000"/>
                </a:solidFill>
              </a:rPr>
              <a:t>右孩子的最左节点 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FF0000"/>
                </a:solidFill>
              </a:rPr>
              <a:t>值</a:t>
            </a:r>
            <a:r>
              <a:rPr lang="zh-CN" altLang="en-US" dirty="0"/>
              <a:t>替换自己的 </a:t>
            </a:r>
            <a:r>
              <a:rPr lang="zh-CN" altLang="en-US" dirty="0">
                <a:solidFill>
                  <a:srgbClr val="FF0000"/>
                </a:solidFill>
              </a:rPr>
              <a:t>值</a:t>
            </a:r>
          </a:p>
          <a:p>
            <a:r>
              <a:rPr lang="en-US" altLang="zh-CN" dirty="0"/>
              <a:t>2</a:t>
            </a:r>
            <a:r>
              <a:rPr lang="zh-CN" altLang="en-US" dirty="0"/>
              <a:t>，如果</a:t>
            </a:r>
            <a:r>
              <a:rPr lang="zh-CN" altLang="en-US" dirty="0">
                <a:solidFill>
                  <a:srgbClr val="FF0000"/>
                </a:solidFill>
              </a:rPr>
              <a:t>右孩子的最左节点 </a:t>
            </a:r>
            <a:r>
              <a:rPr lang="zh-CN" altLang="en-US" dirty="0"/>
              <a:t>有</a:t>
            </a:r>
            <a:r>
              <a:rPr lang="zh-CN" altLang="en-US" dirty="0">
                <a:solidFill>
                  <a:srgbClr val="FF0000"/>
                </a:solidFill>
              </a:rPr>
              <a:t>右孩子</a:t>
            </a:r>
            <a:r>
              <a:rPr lang="zh-CN" altLang="en-US" dirty="0"/>
              <a:t>，则把 </a:t>
            </a:r>
            <a:r>
              <a:rPr lang="zh-CN" altLang="en-US" dirty="0">
                <a:solidFill>
                  <a:srgbClr val="FF0000"/>
                </a:solidFill>
              </a:rPr>
              <a:t>该右子树</a:t>
            </a:r>
            <a:r>
              <a:rPr lang="zh-CN" altLang="en-US" dirty="0"/>
              <a:t> 设为</a:t>
            </a:r>
            <a:r>
              <a:rPr lang="zh-CN" altLang="en-US" dirty="0">
                <a:solidFill>
                  <a:srgbClr val="FF0000"/>
                </a:solidFill>
              </a:rPr>
              <a:t>要删除的 右孩子的最左节点</a:t>
            </a:r>
            <a:r>
              <a:rPr lang="zh-CN" altLang="en-US" dirty="0"/>
              <a:t> 。</a:t>
            </a:r>
          </a:p>
          <a:p>
            <a:r>
              <a:rPr lang="zh-CN" altLang="en-US" dirty="0"/>
              <a:t>如果没有，则把 最左子树删除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36612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68605" y="163195"/>
            <a:ext cx="6989045" cy="638175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solidFill>
                  <a:srgbClr val="4C4948"/>
                </a:solidFill>
                <a:latin typeface="方正兰亭纤黑简体" panose="02000000000000000000" charset="-122"/>
                <a:ea typeface="方正兰亭纤黑简体" panose="02000000000000000000" charset="-122"/>
              </a:rPr>
              <a:t>二叉查找</a:t>
            </a:r>
            <a:r>
              <a:rPr lang="zh-CN" altLang="en-US" sz="2400" dirty="0" smtClean="0">
                <a:solidFill>
                  <a:srgbClr val="4C4948"/>
                </a:solidFill>
                <a:latin typeface="方正兰亭纤黑简体" panose="02000000000000000000" charset="-122"/>
                <a:ea typeface="方正兰亭纤黑简体" panose="02000000000000000000" charset="-122"/>
              </a:rPr>
              <a:t>树</a:t>
            </a:r>
            <a:endParaRPr lang="en-US" altLang="zh-CN" sz="2400" dirty="0">
              <a:solidFill>
                <a:srgbClr val="4C4948"/>
              </a:solidFill>
              <a:latin typeface="方正兰亭纤黑简体" panose="02000000000000000000" charset="-122"/>
              <a:ea typeface="方正兰亭纤黑简体" panose="02000000000000000000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0756" y="1589844"/>
            <a:ext cx="2351279" cy="3094698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731645" y="2472731"/>
            <a:ext cx="1329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mtClean="0"/>
              <a:t>缺点：如图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0981274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1194155" y="2196385"/>
            <a:ext cx="6858000" cy="604366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4C4948"/>
                </a:solidFill>
                <a:latin typeface="方正兰亭纤黑简体" panose="02000000000000000000" charset="-122"/>
                <a:ea typeface="方正兰亭纤黑简体" panose="02000000000000000000" charset="-122"/>
              </a:rPr>
              <a:t>AVL</a:t>
            </a:r>
            <a:r>
              <a:rPr lang="zh-CN" altLang="en-US" dirty="0" smtClean="0">
                <a:solidFill>
                  <a:srgbClr val="4C4948"/>
                </a:solidFill>
                <a:latin typeface="方正兰亭纤黑简体" panose="02000000000000000000" charset="-122"/>
                <a:ea typeface="方正兰亭纤黑简体" panose="02000000000000000000" charset="-122"/>
              </a:rPr>
              <a:t>树</a:t>
            </a:r>
            <a:endParaRPr lang="en-US" altLang="zh-CN" dirty="0" smtClean="0">
              <a:solidFill>
                <a:srgbClr val="4C4948"/>
              </a:solidFill>
              <a:latin typeface="方正兰亭纤黑简体" panose="02000000000000000000" charset="-122"/>
              <a:ea typeface="方正兰亭纤黑简体" panose="02000000000000000000" charset="-122"/>
            </a:endParaRPr>
          </a:p>
        </p:txBody>
      </p:sp>
      <p:sp>
        <p:nvSpPr>
          <p:cNvPr id="6" name="标题 1"/>
          <p:cNvSpPr>
            <a:spLocks noGrp="1"/>
          </p:cNvSpPr>
          <p:nvPr>
            <p:ph type="ctrTitle"/>
          </p:nvPr>
        </p:nvSpPr>
        <p:spPr>
          <a:xfrm>
            <a:off x="2297990" y="1451531"/>
            <a:ext cx="4548021" cy="538420"/>
          </a:xfrm>
        </p:spPr>
        <p:txBody>
          <a:bodyPr>
            <a:normAutofit/>
          </a:bodyPr>
          <a:lstStyle/>
          <a:p>
            <a:r>
              <a:rPr lang="en-US" altLang="zh-CN" sz="2800" spc="100" dirty="0" smtClean="0">
                <a:solidFill>
                  <a:srgbClr val="4C4948"/>
                </a:solidFill>
                <a:latin typeface="方正兰亭纤黑简体" panose="02000000000000000000" charset="-122"/>
                <a:ea typeface="方正兰亭纤黑简体" panose="02000000000000000000" charset="-122"/>
                <a:cs typeface="+mn-cs"/>
              </a:rPr>
              <a:t>3</a:t>
            </a:r>
            <a:endParaRPr lang="zh-CN" altLang="en-US" sz="2800" spc="100" dirty="0">
              <a:solidFill>
                <a:srgbClr val="4C4948"/>
              </a:solidFill>
              <a:latin typeface="方正兰亭纤黑简体" panose="02000000000000000000" charset="-122"/>
              <a:ea typeface="方正兰亭纤黑简体" panose="02000000000000000000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86294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68605" y="163195"/>
            <a:ext cx="6989045" cy="638175"/>
          </a:xfrm>
        </p:spPr>
        <p:txBody>
          <a:bodyPr>
            <a:normAutofit/>
          </a:bodyPr>
          <a:lstStyle/>
          <a:p>
            <a:r>
              <a:rPr lang="en-US" altLang="zh-CN" sz="2400" dirty="0" smtClean="0">
                <a:solidFill>
                  <a:srgbClr val="4C4948"/>
                </a:solidFill>
                <a:latin typeface="方正兰亭纤黑简体" panose="02000000000000000000" charset="-122"/>
                <a:ea typeface="方正兰亭纤黑简体" panose="02000000000000000000" charset="-122"/>
              </a:rPr>
              <a:t>AVL</a:t>
            </a:r>
            <a:r>
              <a:rPr lang="zh-CN" altLang="en-US" sz="2400" dirty="0" smtClean="0">
                <a:solidFill>
                  <a:srgbClr val="4C4948"/>
                </a:solidFill>
                <a:latin typeface="方正兰亭纤黑简体" panose="02000000000000000000" charset="-122"/>
                <a:ea typeface="方正兰亭纤黑简体" panose="02000000000000000000" charset="-122"/>
              </a:rPr>
              <a:t>树，介绍</a:t>
            </a:r>
            <a:endParaRPr lang="en-US" altLang="zh-CN" sz="2400" dirty="0">
              <a:solidFill>
                <a:srgbClr val="4C4948"/>
              </a:solidFill>
              <a:latin typeface="方正兰亭纤黑简体" panose="02000000000000000000" charset="-122"/>
              <a:ea typeface="方正兰亭纤黑简体" panose="02000000000000000000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68605" y="949676"/>
            <a:ext cx="83830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AVL</a:t>
            </a:r>
            <a:r>
              <a:rPr lang="zh-CN" altLang="en-US" dirty="0"/>
              <a:t>树是根据它的</a:t>
            </a:r>
            <a:r>
              <a:rPr lang="zh-CN" altLang="en-US" dirty="0" smtClean="0"/>
              <a:t>发明者</a:t>
            </a:r>
            <a:r>
              <a:rPr lang="en-US" altLang="zh-CN" dirty="0" smtClean="0"/>
              <a:t>G.M. </a:t>
            </a:r>
            <a:r>
              <a:rPr lang="en-US" altLang="zh-CN" b="1" dirty="0" smtClean="0"/>
              <a:t>A</a:t>
            </a:r>
            <a:r>
              <a:rPr lang="en-US" altLang="zh-CN" dirty="0" smtClean="0"/>
              <a:t>delson-</a:t>
            </a:r>
            <a:r>
              <a:rPr lang="en-US" altLang="zh-CN" b="1" dirty="0" err="1" smtClean="0"/>
              <a:t>V</a:t>
            </a:r>
            <a:r>
              <a:rPr lang="en-US" altLang="zh-CN" dirty="0" err="1" smtClean="0"/>
              <a:t>elsky</a:t>
            </a:r>
            <a:r>
              <a:rPr lang="zh-CN" altLang="en-US" dirty="0" smtClean="0"/>
              <a:t>和</a:t>
            </a:r>
            <a:r>
              <a:rPr lang="en-US" altLang="zh-CN" dirty="0"/>
              <a:t>E.M. </a:t>
            </a:r>
            <a:r>
              <a:rPr lang="en-US" altLang="zh-CN" b="1" dirty="0"/>
              <a:t>L</a:t>
            </a:r>
            <a:r>
              <a:rPr lang="en-US" altLang="zh-CN" dirty="0"/>
              <a:t>andis</a:t>
            </a:r>
            <a:r>
              <a:rPr lang="zh-CN" altLang="en-US" dirty="0"/>
              <a:t>命名的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>它是最先发明的自平衡二叉查找</a:t>
            </a:r>
            <a:r>
              <a:rPr lang="zh-CN" altLang="en-US" dirty="0" smtClean="0"/>
              <a:t>树，</a:t>
            </a:r>
            <a:r>
              <a:rPr lang="zh-CN" altLang="en-US" dirty="0"/>
              <a:t>也被称为高度平衡树。相比于</a:t>
            </a:r>
            <a:r>
              <a:rPr lang="en-US" altLang="zh-CN" dirty="0"/>
              <a:t>"</a:t>
            </a:r>
            <a:r>
              <a:rPr lang="zh-CN" altLang="en-US" dirty="0"/>
              <a:t>二叉查找树</a:t>
            </a:r>
            <a:r>
              <a:rPr lang="en-US" altLang="zh-CN" dirty="0"/>
              <a:t>"</a:t>
            </a:r>
            <a:r>
              <a:rPr lang="zh-CN" altLang="en-US" dirty="0"/>
              <a:t>，它的特点是：</a:t>
            </a:r>
            <a:r>
              <a:rPr lang="en-US" altLang="zh-CN" dirty="0"/>
              <a:t>AVL</a:t>
            </a:r>
            <a:r>
              <a:rPr lang="zh-CN" altLang="en-US" dirty="0"/>
              <a:t>树中任何节点的两个子树的高度最大差别为</a:t>
            </a:r>
            <a:r>
              <a:rPr lang="en-US" altLang="zh-CN" dirty="0"/>
              <a:t>1</a:t>
            </a:r>
            <a:r>
              <a:rPr lang="zh-CN" altLang="en-US" dirty="0"/>
              <a:t>。</a:t>
            </a:r>
            <a:endParaRPr kumimoji="1" lang="en-US" altLang="zh-CN" dirty="0" smtClean="0"/>
          </a:p>
        </p:txBody>
      </p:sp>
      <p:sp>
        <p:nvSpPr>
          <p:cNvPr id="9" name="文本框 8"/>
          <p:cNvSpPr txBox="1"/>
          <p:nvPr/>
        </p:nvSpPr>
        <p:spPr>
          <a:xfrm>
            <a:off x="268605" y="2155282"/>
            <a:ext cx="8875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它的左右两个子树的高度差的绝对值不超过</a:t>
            </a:r>
            <a:r>
              <a:rPr lang="en-US" altLang="zh-CN" dirty="0"/>
              <a:t>1</a:t>
            </a:r>
            <a:r>
              <a:rPr lang="zh-CN" altLang="en-US" dirty="0"/>
              <a:t>，并且左右两个子树都是一棵平衡</a:t>
            </a:r>
            <a:r>
              <a:rPr lang="zh-CN" altLang="en-US" dirty="0" smtClean="0"/>
              <a:t>二叉树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270811" y="2524614"/>
            <a:ext cx="838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任何一个结点的左子树与右子树都是平衡二叉树，并且高度之差的绝对值不超过</a:t>
            </a:r>
            <a:r>
              <a:rPr lang="en-US" altLang="zh-CN" dirty="0" smtClean="0"/>
              <a:t>1</a:t>
            </a:r>
            <a:endParaRPr lang="en-US" altLang="zh-CN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207" y="2893753"/>
            <a:ext cx="4229898" cy="2249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1638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68605" y="163195"/>
            <a:ext cx="6989045" cy="638175"/>
          </a:xfrm>
        </p:spPr>
        <p:txBody>
          <a:bodyPr>
            <a:normAutofit/>
          </a:bodyPr>
          <a:lstStyle/>
          <a:p>
            <a:r>
              <a:rPr lang="en-US" altLang="zh-CN" sz="2400" dirty="0" smtClean="0">
                <a:solidFill>
                  <a:srgbClr val="4C4948"/>
                </a:solidFill>
                <a:latin typeface="方正兰亭纤黑简体" panose="02000000000000000000" charset="-122"/>
                <a:ea typeface="方正兰亭纤黑简体" panose="02000000000000000000" charset="-122"/>
              </a:rPr>
              <a:t>AVL</a:t>
            </a:r>
            <a:r>
              <a:rPr lang="zh-CN" altLang="en-US" sz="2400" dirty="0" smtClean="0">
                <a:solidFill>
                  <a:srgbClr val="4C4948"/>
                </a:solidFill>
                <a:latin typeface="方正兰亭纤黑简体" panose="02000000000000000000" charset="-122"/>
                <a:ea typeface="方正兰亭纤黑简体" panose="02000000000000000000" charset="-122"/>
              </a:rPr>
              <a:t>树，介绍</a:t>
            </a:r>
            <a:endParaRPr lang="en-US" altLang="zh-CN" sz="2400" dirty="0">
              <a:solidFill>
                <a:srgbClr val="4C4948"/>
              </a:solidFill>
              <a:latin typeface="方正兰亭纤黑简体" panose="02000000000000000000" charset="-122"/>
              <a:ea typeface="方正兰亭纤黑简体" panose="02000000000000000000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95214" y="1218394"/>
            <a:ext cx="77218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为了保证平衡，</a:t>
            </a:r>
            <a:r>
              <a:rPr lang="en-US" altLang="zh-CN" dirty="0"/>
              <a:t>AVL</a:t>
            </a:r>
            <a:r>
              <a:rPr lang="zh-CN" altLang="en-US" dirty="0"/>
              <a:t>树中的每个结点都有一个</a:t>
            </a:r>
            <a:r>
              <a:rPr lang="zh-CN" altLang="en-US" dirty="0">
                <a:solidFill>
                  <a:srgbClr val="FF0000"/>
                </a:solidFill>
              </a:rPr>
              <a:t>平衡因子</a:t>
            </a:r>
            <a:r>
              <a:rPr lang="zh-CN" altLang="en-US" dirty="0"/>
              <a:t>（</a:t>
            </a:r>
            <a:r>
              <a:rPr lang="en-US" altLang="zh-CN" dirty="0"/>
              <a:t>balance factor</a:t>
            </a:r>
            <a:r>
              <a:rPr lang="zh-CN" altLang="en-US" dirty="0"/>
              <a:t>，以下用</a:t>
            </a:r>
            <a:r>
              <a:rPr lang="en-US" altLang="zh-CN" dirty="0"/>
              <a:t>BF</a:t>
            </a:r>
            <a:r>
              <a:rPr lang="zh-CN" altLang="en-US" dirty="0"/>
              <a:t>表示），它表示这个结点的左、右子树的高度差，也就是左子树的高度减去右子树的高度的结果值。</a:t>
            </a:r>
            <a:r>
              <a:rPr lang="en-US" altLang="zh-CN" dirty="0"/>
              <a:t>AVL</a:t>
            </a:r>
            <a:r>
              <a:rPr lang="zh-CN" altLang="en-US" dirty="0"/>
              <a:t>树上所有结点的</a:t>
            </a:r>
            <a:r>
              <a:rPr lang="en-US" altLang="zh-CN" dirty="0">
                <a:solidFill>
                  <a:srgbClr val="FF0000"/>
                </a:solidFill>
              </a:rPr>
              <a:t>BF</a:t>
            </a:r>
            <a:r>
              <a:rPr lang="zh-CN" altLang="en-US" dirty="0"/>
              <a:t>值只能是</a:t>
            </a:r>
            <a:r>
              <a:rPr lang="en-US" altLang="zh-CN" dirty="0">
                <a:solidFill>
                  <a:srgbClr val="FF0000"/>
                </a:solidFill>
              </a:rPr>
              <a:t>-1</a:t>
            </a:r>
            <a:r>
              <a:rPr lang="zh-CN" altLang="en-US" dirty="0">
                <a:solidFill>
                  <a:srgbClr val="FF0000"/>
                </a:solidFill>
              </a:rPr>
              <a:t>、</a:t>
            </a:r>
            <a:r>
              <a:rPr lang="en-US" altLang="zh-CN" dirty="0">
                <a:solidFill>
                  <a:srgbClr val="FF0000"/>
                </a:solidFill>
              </a:rPr>
              <a:t>0</a:t>
            </a:r>
            <a:r>
              <a:rPr lang="zh-CN" altLang="en-US" dirty="0">
                <a:solidFill>
                  <a:srgbClr val="FF0000"/>
                </a:solidFill>
              </a:rPr>
              <a:t>、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0468" y="2558748"/>
            <a:ext cx="3643532" cy="211833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95214" y="2558748"/>
            <a:ext cx="46845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AVL</a:t>
            </a:r>
            <a:r>
              <a:rPr kumimoji="1" lang="zh-CN" altLang="en-US" dirty="0" smtClean="0"/>
              <a:t>树在遇到平衡被打乱后，主要是通过</a:t>
            </a:r>
            <a:r>
              <a:rPr kumimoji="1" lang="zh-CN" altLang="en-US" dirty="0" smtClean="0">
                <a:solidFill>
                  <a:srgbClr val="FF0000"/>
                </a:solidFill>
              </a:rPr>
              <a:t>旋转最小失衡子树</a:t>
            </a:r>
            <a:r>
              <a:rPr kumimoji="1" lang="zh-CN" altLang="en-US" dirty="0" smtClean="0"/>
              <a:t>来进行调整的。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395214" y="3376246"/>
            <a:ext cx="46845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最小失衡子树</a:t>
            </a:r>
            <a:r>
              <a:rPr lang="zh-CN" altLang="en-US" dirty="0"/>
              <a:t>：在新插入的结点向上查找，以第一个平衡因子的绝对值超过</a:t>
            </a:r>
            <a:r>
              <a:rPr lang="en-US" altLang="zh-CN" dirty="0"/>
              <a:t>1</a:t>
            </a:r>
            <a:r>
              <a:rPr lang="zh-CN" altLang="en-US" dirty="0"/>
              <a:t>的结点为根的子树称为最小不平衡子树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238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68605" y="163195"/>
            <a:ext cx="6989045" cy="638175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solidFill>
                  <a:srgbClr val="4C4948"/>
                </a:solidFill>
                <a:latin typeface="方正兰亭纤黑简体" panose="02000000000000000000" pitchFamily="2" charset="-122"/>
                <a:ea typeface="方正兰亭纤黑简体" panose="02000000000000000000" pitchFamily="2" charset="-122"/>
              </a:rPr>
              <a:t>为什么要分享树</a:t>
            </a:r>
            <a:endParaRPr lang="zh-CN" altLang="en-US" sz="2400" dirty="0">
              <a:solidFill>
                <a:srgbClr val="4C4948"/>
              </a:solidFill>
              <a:latin typeface="方正兰亭纤黑简体" panose="02000000000000000000" pitchFamily="2" charset="-122"/>
              <a:ea typeface="方正兰亭纤黑简体" panose="02000000000000000000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64205" y="1232170"/>
            <a:ext cx="65007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，树形结构是编程开发中常用的一种数据结构，有些时候使用树形结构，能提高程序性能，或是减小逻辑复杂度。</a:t>
            </a:r>
            <a:endParaRPr kumimoji="1" lang="en-US" altLang="zh-CN" dirty="0" smtClean="0"/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sync</a:t>
            </a:r>
            <a:r>
              <a:rPr kumimoji="1" lang="zh-CN" altLang="en-US" dirty="0" smtClean="0"/>
              <a:t>客户端中有 用到树形结构。</a:t>
            </a:r>
            <a:endParaRPr kumimoji="1" lang="en-US" altLang="zh-CN" dirty="0" smtClean="0"/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，树形结构的种类较多。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68605" y="163195"/>
            <a:ext cx="6989045" cy="638175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solidFill>
                  <a:srgbClr val="4C4948"/>
                </a:solidFill>
                <a:latin typeface="方正兰亭纤黑简体" panose="02000000000000000000" charset="-122"/>
                <a:ea typeface="方正兰亭纤黑简体" panose="02000000000000000000" charset="-122"/>
              </a:rPr>
              <a:t>二叉树的旋转操作</a:t>
            </a:r>
            <a:endParaRPr lang="en-US" altLang="zh-CN" sz="2400" dirty="0">
              <a:solidFill>
                <a:srgbClr val="4C4948"/>
              </a:solidFill>
              <a:latin typeface="方正兰亭纤黑简体" panose="02000000000000000000" charset="-122"/>
              <a:ea typeface="方正兰亭纤黑简体" panose="02000000000000000000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79828" y="106914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右旋转</a:t>
            </a:r>
            <a:endParaRPr kumimoji="1"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827" y="1706252"/>
            <a:ext cx="4098111" cy="258439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0302" y="1661859"/>
            <a:ext cx="4093698" cy="3481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0761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68605" y="163195"/>
            <a:ext cx="6989045" cy="638175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solidFill>
                  <a:srgbClr val="4C4948"/>
                </a:solidFill>
                <a:latin typeface="方正兰亭纤黑简体" panose="02000000000000000000" charset="-122"/>
                <a:ea typeface="方正兰亭纤黑简体" panose="02000000000000000000" charset="-122"/>
              </a:rPr>
              <a:t>二叉树的旋转操作</a:t>
            </a:r>
            <a:endParaRPr lang="en-US" altLang="zh-CN" sz="2400" dirty="0">
              <a:solidFill>
                <a:srgbClr val="4C4948"/>
              </a:solidFill>
              <a:latin typeface="方正兰亭纤黑简体" panose="02000000000000000000" charset="-122"/>
              <a:ea typeface="方正兰亭纤黑简体" panose="02000000000000000000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22031" y="122719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右旋转</a:t>
            </a:r>
            <a:endParaRPr kumimoji="1"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9445" y="0"/>
            <a:ext cx="3814555" cy="24055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8431" y="2391688"/>
            <a:ext cx="3235569" cy="275181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27113"/>
            <a:ext cx="5923048" cy="247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641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68605" y="163195"/>
            <a:ext cx="6989045" cy="638175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solidFill>
                  <a:srgbClr val="4C4948"/>
                </a:solidFill>
                <a:latin typeface="方正兰亭纤黑简体" panose="02000000000000000000" charset="-122"/>
                <a:ea typeface="方正兰亭纤黑简体" panose="02000000000000000000" charset="-122"/>
              </a:rPr>
              <a:t>二叉树的旋转操作</a:t>
            </a:r>
            <a:endParaRPr lang="en-US" altLang="zh-CN" sz="2400" dirty="0">
              <a:solidFill>
                <a:srgbClr val="4C4948"/>
              </a:solidFill>
              <a:latin typeface="方正兰亭纤黑简体" panose="02000000000000000000" charset="-122"/>
              <a:ea typeface="方正兰亭纤黑简体" panose="02000000000000000000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79828" y="106914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左旋转</a:t>
            </a:r>
            <a:endParaRPr kumimoji="1"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828" y="1438477"/>
            <a:ext cx="4321960" cy="272556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8098" y="1394948"/>
            <a:ext cx="4135902" cy="374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8107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68605" y="163195"/>
            <a:ext cx="6989045" cy="638175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solidFill>
                  <a:srgbClr val="4C4948"/>
                </a:solidFill>
                <a:latin typeface="方正兰亭纤黑简体" panose="02000000000000000000" charset="-122"/>
                <a:ea typeface="方正兰亭纤黑简体" panose="02000000000000000000" charset="-122"/>
              </a:rPr>
              <a:t>二叉树的旋转操作</a:t>
            </a:r>
            <a:endParaRPr lang="en-US" altLang="zh-CN" sz="2400" dirty="0">
              <a:solidFill>
                <a:srgbClr val="4C4948"/>
              </a:solidFill>
              <a:latin typeface="方正兰亭纤黑简体" panose="02000000000000000000" charset="-122"/>
              <a:ea typeface="方正兰亭纤黑简体" panose="02000000000000000000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22031" y="122719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左旋转</a:t>
            </a:r>
            <a:endParaRPr kumimoji="1"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9445" y="0"/>
            <a:ext cx="3814555" cy="240557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9108" y="2338462"/>
            <a:ext cx="3094892" cy="280503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372014"/>
            <a:ext cx="6049108" cy="2541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4766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AVL</a:t>
            </a:r>
            <a:r>
              <a:rPr kumimoji="1" lang="zh-CN" altLang="en-US" dirty="0" smtClean="0"/>
              <a:t>树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插入</a:t>
            </a:r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281393" y="2363372"/>
            <a:ext cx="5919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AVL</a:t>
            </a:r>
            <a:r>
              <a:rPr kumimoji="1" lang="zh-CN" altLang="en-US" dirty="0" smtClean="0"/>
              <a:t>树，插入操作后 可能 会出现的情况：</a:t>
            </a:r>
            <a:r>
              <a:rPr kumimoji="1" lang="en-US" altLang="zh-CN" dirty="0" smtClean="0">
                <a:solidFill>
                  <a:srgbClr val="FF0000"/>
                </a:solidFill>
              </a:rPr>
              <a:t>LL</a:t>
            </a:r>
            <a:r>
              <a:rPr kumimoji="1" lang="zh-CN" altLang="en-US" dirty="0" smtClean="0">
                <a:solidFill>
                  <a:srgbClr val="FF0000"/>
                </a:solidFill>
              </a:rPr>
              <a:t>，</a:t>
            </a:r>
            <a:r>
              <a:rPr kumimoji="1" lang="en-US" altLang="zh-CN" dirty="0" smtClean="0">
                <a:solidFill>
                  <a:srgbClr val="FF0000"/>
                </a:solidFill>
              </a:rPr>
              <a:t>LR</a:t>
            </a:r>
            <a:r>
              <a:rPr kumimoji="1" lang="zh-CN" altLang="en-US" dirty="0" smtClean="0">
                <a:solidFill>
                  <a:srgbClr val="FF0000"/>
                </a:solidFill>
              </a:rPr>
              <a:t>，</a:t>
            </a:r>
            <a:r>
              <a:rPr kumimoji="1" lang="en-US" altLang="zh-CN" dirty="0" smtClean="0">
                <a:solidFill>
                  <a:srgbClr val="FF0000"/>
                </a:solidFill>
              </a:rPr>
              <a:t>RR</a:t>
            </a:r>
            <a:r>
              <a:rPr kumimoji="1" lang="zh-CN" altLang="en-US" dirty="0" smtClean="0">
                <a:solidFill>
                  <a:srgbClr val="FF0000"/>
                </a:solidFill>
              </a:rPr>
              <a:t>，</a:t>
            </a:r>
            <a:r>
              <a:rPr kumimoji="1" lang="en-US" altLang="zh-CN" dirty="0" smtClean="0">
                <a:solidFill>
                  <a:srgbClr val="FF0000"/>
                </a:solidFill>
              </a:rPr>
              <a:t>RL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93641" y="765175"/>
            <a:ext cx="72870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由于</a:t>
            </a:r>
            <a:r>
              <a:rPr kumimoji="1" lang="en-US" altLang="zh-CN" dirty="0" smtClean="0"/>
              <a:t>AVL</a:t>
            </a:r>
            <a:r>
              <a:rPr kumimoji="1" lang="zh-CN" altLang="en-US" dirty="0" smtClean="0"/>
              <a:t>树允许 </a:t>
            </a:r>
            <a:r>
              <a:rPr kumimoji="1" lang="en-US" altLang="zh-CN" dirty="0" smtClean="0"/>
              <a:t>BF</a:t>
            </a:r>
            <a:r>
              <a:rPr kumimoji="1" lang="zh-CN" altLang="en-US" dirty="0" smtClean="0"/>
              <a:t>值为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和</a:t>
            </a:r>
            <a:r>
              <a:rPr kumimoji="1" lang="en-US" altLang="zh-CN" dirty="0" smtClean="0"/>
              <a:t>-1</a:t>
            </a:r>
            <a:r>
              <a:rPr kumimoji="1" lang="zh-CN" altLang="en-US" dirty="0" smtClean="0"/>
              <a:t>，即允许一层失衡。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那么从下往上能找到的最小失衡树，应该最少有两层。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我们对头两层的失衡情况，进行缩写标记，如</a:t>
            </a:r>
            <a:r>
              <a:rPr kumimoji="1" lang="en-US" altLang="zh-CN" dirty="0" smtClean="0"/>
              <a:t>LR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LL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Le</a:t>
            </a:r>
            <a:r>
              <a:rPr kumimoji="1" lang="zh-CN" altLang="en-US" dirty="0" smtClean="0"/>
              <a:t>这种。</a:t>
            </a:r>
            <a:endParaRPr kumimoji="1" lang="en-US" altLang="zh-CN" dirty="0"/>
          </a:p>
          <a:p>
            <a:r>
              <a:rPr kumimoji="1" lang="en-US" altLang="zh-CN" dirty="0" smtClean="0"/>
              <a:t>L</a:t>
            </a:r>
            <a:r>
              <a:rPr kumimoji="1" lang="zh-CN" altLang="en-US" dirty="0" smtClean="0"/>
              <a:t>代表左子树比右子树要高，</a:t>
            </a:r>
            <a:r>
              <a:rPr kumimoji="1" lang="en-US" altLang="zh-CN" dirty="0" smtClean="0"/>
              <a:t>R</a:t>
            </a:r>
            <a:r>
              <a:rPr kumimoji="1" lang="zh-CN" altLang="en-US" dirty="0" smtClean="0"/>
              <a:t>代表右子树比左子树高，</a:t>
            </a:r>
            <a:r>
              <a:rPr kumimoji="1" lang="en-US" altLang="zh-CN" dirty="0" smtClean="0"/>
              <a:t>E</a:t>
            </a:r>
            <a:r>
              <a:rPr kumimoji="1" lang="zh-CN" altLang="en-US" dirty="0" smtClean="0"/>
              <a:t>代表子树等高。</a:t>
            </a:r>
            <a:endParaRPr kumimoji="1" lang="en-US" altLang="zh-CN" dirty="0" smtClean="0"/>
          </a:p>
          <a:p>
            <a:r>
              <a:rPr kumimoji="1" lang="en-US" altLang="zh-CN" dirty="0" smtClean="0"/>
              <a:t>L</a:t>
            </a:r>
            <a:r>
              <a:rPr kumimoji="1" lang="zh-CN" altLang="en-US" dirty="0" smtClean="0"/>
              <a:t>还是</a:t>
            </a:r>
            <a:r>
              <a:rPr kumimoji="1" lang="en-US" altLang="zh-CN" dirty="0" smtClean="0"/>
              <a:t>R</a:t>
            </a:r>
            <a:r>
              <a:rPr kumimoji="1" lang="zh-CN" altLang="en-US" dirty="0" smtClean="0"/>
              <a:t>，通过计算</a:t>
            </a:r>
            <a:r>
              <a:rPr kumimoji="1" lang="en-US" altLang="zh-CN" dirty="0" smtClean="0"/>
              <a:t>BF</a:t>
            </a:r>
            <a:r>
              <a:rPr kumimoji="1" lang="zh-CN" altLang="en-US" dirty="0" smtClean="0"/>
              <a:t>值来判断。</a:t>
            </a:r>
            <a:endParaRPr kumimoji="1" lang="en-US" altLang="zh-CN" dirty="0" smtClean="0"/>
          </a:p>
        </p:txBody>
      </p:sp>
      <p:sp>
        <p:nvSpPr>
          <p:cNvPr id="5" name="文本框 4"/>
          <p:cNvSpPr txBox="1"/>
          <p:nvPr/>
        </p:nvSpPr>
        <p:spPr>
          <a:xfrm>
            <a:off x="281393" y="2880678"/>
            <a:ext cx="2016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LE</a:t>
            </a:r>
            <a:r>
              <a:rPr kumimoji="1" lang="zh-CN" altLang="en-US" dirty="0" smtClean="0"/>
              <a:t>和</a:t>
            </a:r>
            <a:r>
              <a:rPr kumimoji="1" lang="en-US" altLang="zh-CN" dirty="0" smtClean="0"/>
              <a:t>RE</a:t>
            </a:r>
            <a:r>
              <a:rPr kumimoji="1" lang="zh-CN" altLang="en-US" dirty="0" smtClean="0"/>
              <a:t>不可能出现</a:t>
            </a:r>
            <a:endParaRPr kumimoji="1" lang="en-US" altLang="zh-CN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994" y="3423739"/>
            <a:ext cx="1549400" cy="14805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0612" y="3423739"/>
            <a:ext cx="1181813" cy="15748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6643" y="3423739"/>
            <a:ext cx="1686188" cy="15748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43532" y="3423739"/>
            <a:ext cx="1168536" cy="1509333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92824" y="1646097"/>
            <a:ext cx="1866900" cy="143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4198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AVL</a:t>
            </a:r>
            <a:r>
              <a:rPr kumimoji="1" lang="zh-CN" altLang="en-US" dirty="0" smtClean="0"/>
              <a:t>树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插入</a:t>
            </a:r>
            <a:r>
              <a:rPr kumimoji="1" lang="en-US" altLang="zh-CN" dirty="0" smtClean="0"/>
              <a:t>-LL</a:t>
            </a:r>
            <a:r>
              <a:rPr kumimoji="1" lang="zh-CN" altLang="en-US" dirty="0" smtClean="0"/>
              <a:t>情况，和</a:t>
            </a:r>
            <a:r>
              <a:rPr kumimoji="1" lang="en-US" altLang="zh-CN" dirty="0" smtClean="0"/>
              <a:t>RR</a:t>
            </a:r>
            <a:r>
              <a:rPr kumimoji="1" lang="zh-CN" altLang="en-US" dirty="0" smtClean="0"/>
              <a:t>情况</a:t>
            </a:r>
            <a:endParaRPr kumimoji="1"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6590" y="1031002"/>
            <a:ext cx="1549400" cy="1585588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21184" y="1448123"/>
            <a:ext cx="2262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LL</a:t>
            </a:r>
            <a:r>
              <a:rPr kumimoji="1" lang="zh-CN" altLang="en-US" dirty="0" smtClean="0"/>
              <a:t>情况处理：</a:t>
            </a:r>
            <a:endParaRPr kumimoji="1" lang="en-US" altLang="zh-CN" dirty="0" smtClean="0"/>
          </a:p>
          <a:p>
            <a:r>
              <a:rPr kumimoji="1" lang="zh-CN" altLang="en-US" dirty="0" smtClean="0"/>
              <a:t>直接右旋转处理即可</a:t>
            </a:r>
            <a:endParaRPr kumimoji="1"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1791" y="1166671"/>
            <a:ext cx="1659970" cy="1449919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521184" y="3555933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RR</a:t>
            </a:r>
            <a:r>
              <a:rPr kumimoji="1" lang="zh-CN" altLang="en-US" dirty="0" smtClean="0"/>
              <a:t>情况处理：</a:t>
            </a:r>
          </a:p>
          <a:p>
            <a:r>
              <a:rPr kumimoji="1" lang="zh-CN" altLang="en-US" dirty="0" smtClean="0"/>
              <a:t>直接右左旋转处理即可</a:t>
            </a:r>
            <a:endParaRPr kumimoji="1" lang="zh-CN" altLang="en-US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3535" y="3414864"/>
            <a:ext cx="1817271" cy="146355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0167" y="3369814"/>
            <a:ext cx="1708418" cy="1588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319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AVL</a:t>
            </a:r>
            <a:r>
              <a:rPr kumimoji="1" lang="zh-CN" altLang="en-US" dirty="0" smtClean="0"/>
              <a:t>树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插入</a:t>
            </a:r>
            <a:r>
              <a:rPr kumimoji="1" lang="en-US" altLang="zh-CN" dirty="0" smtClean="0"/>
              <a:t>-LR</a:t>
            </a:r>
            <a:r>
              <a:rPr kumimoji="1" lang="zh-CN" altLang="en-US" dirty="0" smtClean="0"/>
              <a:t>情况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478981" y="1138634"/>
            <a:ext cx="467948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LR</a:t>
            </a:r>
            <a:r>
              <a:rPr kumimoji="1" lang="zh-CN" altLang="en-US" dirty="0" smtClean="0"/>
              <a:t>情况处理：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两步处理</a:t>
            </a:r>
            <a:r>
              <a:rPr kumimoji="1" lang="zh-CN" altLang="en-US" dirty="0"/>
              <a:t>：</a:t>
            </a:r>
            <a:r>
              <a:rPr kumimoji="1" lang="zh-CN" altLang="en-US" dirty="0" smtClean="0"/>
              <a:t>左旋左子，右旋根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，以 较高 子树的根，</a:t>
            </a:r>
            <a:r>
              <a:rPr lang="en-US" altLang="zh-CN" dirty="0"/>
              <a:t>1</a:t>
            </a:r>
            <a:r>
              <a:rPr lang="zh-CN" altLang="en-US" dirty="0"/>
              <a:t>为中心，向左旋转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/>
              <a:t>，以原树的根，即</a:t>
            </a:r>
            <a:r>
              <a:rPr lang="en-US" altLang="zh-CN" dirty="0"/>
              <a:t>3</a:t>
            </a:r>
            <a:r>
              <a:rPr lang="zh-CN" altLang="en-US" dirty="0"/>
              <a:t>为中心，向右旋转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151" y="3317705"/>
            <a:ext cx="1181100" cy="15748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7207" y="3278185"/>
            <a:ext cx="1460891" cy="1653839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1888" y="3331628"/>
            <a:ext cx="1708418" cy="1588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0447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AVL</a:t>
            </a:r>
            <a:r>
              <a:rPr kumimoji="1" lang="zh-CN" altLang="en-US" dirty="0" smtClean="0"/>
              <a:t>树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插入</a:t>
            </a:r>
            <a:r>
              <a:rPr kumimoji="1" lang="en-US" altLang="zh-CN" dirty="0" smtClean="0"/>
              <a:t>-RL</a:t>
            </a:r>
            <a:r>
              <a:rPr kumimoji="1" lang="zh-CN" altLang="en-US" dirty="0" smtClean="0"/>
              <a:t>情况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478981" y="1138634"/>
            <a:ext cx="467948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RL</a:t>
            </a:r>
            <a:r>
              <a:rPr kumimoji="1" lang="zh-CN" altLang="en-US" dirty="0" smtClean="0"/>
              <a:t>情况处理：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两步处理：右旋右子，左旋根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，以 较高 子树的根</a:t>
            </a:r>
            <a:r>
              <a:rPr lang="zh-CN" altLang="en-US" dirty="0" smtClean="0"/>
              <a:t>，</a:t>
            </a:r>
            <a:r>
              <a:rPr lang="en-US" altLang="zh-CN" dirty="0" smtClean="0"/>
              <a:t>3</a:t>
            </a:r>
            <a:r>
              <a:rPr lang="zh-CN" altLang="en-US" dirty="0" smtClean="0"/>
              <a:t>为</a:t>
            </a:r>
            <a:r>
              <a:rPr lang="zh-CN" altLang="en-US" dirty="0"/>
              <a:t>中心，</a:t>
            </a:r>
            <a:r>
              <a:rPr lang="zh-CN" altLang="en-US" dirty="0" smtClean="0"/>
              <a:t>向右旋转。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/>
              <a:t>，以原树的根，</a:t>
            </a:r>
            <a:r>
              <a:rPr lang="zh-CN" altLang="en-US" dirty="0" smtClean="0"/>
              <a:t>即</a:t>
            </a:r>
            <a:r>
              <a:rPr lang="en-US" altLang="zh-CN" dirty="0" smtClean="0"/>
              <a:t>1</a:t>
            </a:r>
            <a:r>
              <a:rPr lang="zh-CN" altLang="en-US" dirty="0" smtClean="0"/>
              <a:t>为</a:t>
            </a:r>
            <a:r>
              <a:rPr lang="zh-CN" altLang="en-US" dirty="0"/>
              <a:t>中心，</a:t>
            </a:r>
            <a:r>
              <a:rPr lang="zh-CN" altLang="en-US" dirty="0" smtClean="0"/>
              <a:t>向左旋转。</a:t>
            </a:r>
            <a:endParaRPr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1469" y="3331628"/>
            <a:ext cx="1708418" cy="158863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4425" y="3331628"/>
            <a:ext cx="1168536" cy="150933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3025" y="3331628"/>
            <a:ext cx="1817271" cy="146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6007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AVL</a:t>
            </a:r>
            <a:r>
              <a:rPr kumimoji="1" lang="zh-CN" altLang="en-US" dirty="0" smtClean="0"/>
              <a:t>树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插入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478981" y="1138634"/>
            <a:ext cx="467948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RL</a:t>
            </a:r>
            <a:r>
              <a:rPr kumimoji="1" lang="zh-CN" altLang="en-US" dirty="0" smtClean="0"/>
              <a:t>情况处理：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两步处理：右旋右子，左旋根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，以 较高 子树的根</a:t>
            </a:r>
            <a:r>
              <a:rPr lang="zh-CN" altLang="en-US" dirty="0" smtClean="0"/>
              <a:t>，</a:t>
            </a:r>
            <a:r>
              <a:rPr lang="en-US" altLang="zh-CN" dirty="0" smtClean="0"/>
              <a:t>3</a:t>
            </a:r>
            <a:r>
              <a:rPr lang="zh-CN" altLang="en-US" dirty="0" smtClean="0"/>
              <a:t>为</a:t>
            </a:r>
            <a:r>
              <a:rPr lang="zh-CN" altLang="en-US" dirty="0"/>
              <a:t>中心，</a:t>
            </a:r>
            <a:r>
              <a:rPr lang="zh-CN" altLang="en-US" dirty="0" smtClean="0"/>
              <a:t>向右旋转。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/>
              <a:t>，以原树的根，</a:t>
            </a:r>
            <a:r>
              <a:rPr lang="zh-CN" altLang="en-US" dirty="0" smtClean="0"/>
              <a:t>即</a:t>
            </a:r>
            <a:r>
              <a:rPr lang="en-US" altLang="zh-CN" dirty="0" smtClean="0"/>
              <a:t>1</a:t>
            </a:r>
            <a:r>
              <a:rPr lang="zh-CN" altLang="en-US" dirty="0" smtClean="0"/>
              <a:t>为</a:t>
            </a:r>
            <a:r>
              <a:rPr lang="zh-CN" altLang="en-US" dirty="0"/>
              <a:t>中心，</a:t>
            </a:r>
            <a:r>
              <a:rPr lang="zh-CN" altLang="en-US" dirty="0" smtClean="0"/>
              <a:t>向左旋转。</a:t>
            </a:r>
            <a:endParaRPr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1469" y="3331628"/>
            <a:ext cx="1708418" cy="158863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4425" y="3331628"/>
            <a:ext cx="1168536" cy="150933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3025" y="3331628"/>
            <a:ext cx="1817271" cy="146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2259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AVL</a:t>
            </a:r>
            <a:r>
              <a:rPr kumimoji="1" lang="zh-CN" altLang="en-US" dirty="0" smtClean="0"/>
              <a:t>树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插入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2589134" y="2362523"/>
            <a:ext cx="39102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在平均和最坏情况下都是</a:t>
            </a:r>
            <a:r>
              <a:rPr lang="en-US" altLang="zh-CN" dirty="0"/>
              <a:t>O</a:t>
            </a:r>
            <a:r>
              <a:rPr lang="zh-CN" altLang="en-US" dirty="0"/>
              <a:t>（</a:t>
            </a:r>
            <a:r>
              <a:rPr lang="en-US" altLang="zh-CN" dirty="0"/>
              <a:t>log n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先从上往下找到要插入的位置</a:t>
            </a:r>
            <a:endParaRPr lang="en-US" altLang="zh-CN" dirty="0" smtClean="0"/>
          </a:p>
          <a:p>
            <a:r>
              <a:rPr lang="zh-CN" altLang="en-US" dirty="0" smtClean="0"/>
              <a:t>然后从下往上维护平衡关系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1186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4"/>
          <p:cNvSpPr>
            <a:spLocks noGrp="1"/>
          </p:cNvSpPr>
          <p:nvPr>
            <p:ph type="title"/>
          </p:nvPr>
        </p:nvSpPr>
        <p:spPr>
          <a:xfrm>
            <a:off x="268605" y="163195"/>
            <a:ext cx="6989045" cy="638175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solidFill>
                  <a:srgbClr val="4C4948"/>
                </a:solidFill>
                <a:latin typeface="方正兰亭纤黑简体" panose="02000000000000000000" pitchFamily="2" charset="-122"/>
                <a:ea typeface="方正兰亭纤黑简体" panose="02000000000000000000" pitchFamily="2" charset="-122"/>
              </a:rPr>
              <a:t>目录</a:t>
            </a:r>
            <a:endParaRPr lang="zh-CN" altLang="en-US" sz="2400" dirty="0">
              <a:solidFill>
                <a:srgbClr val="4C4948"/>
              </a:solidFill>
              <a:latin typeface="方正兰亭纤黑简体" panose="02000000000000000000" pitchFamily="2" charset="-122"/>
              <a:ea typeface="方正兰亭纤黑简体" panose="02000000000000000000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80342" y="1477108"/>
            <a:ext cx="32822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，树形结构介绍</a:t>
            </a:r>
            <a:endParaRPr kumimoji="1" lang="en-US" altLang="zh-CN" dirty="0" smtClean="0"/>
          </a:p>
          <a:p>
            <a:r>
              <a:rPr kumimoji="1" lang="en-US" altLang="zh-CN" dirty="0"/>
              <a:t>2</a:t>
            </a:r>
            <a:r>
              <a:rPr kumimoji="1" lang="zh-CN" altLang="en-US" dirty="0" smtClean="0"/>
              <a:t>，二叉树</a:t>
            </a:r>
            <a:endParaRPr kumimoji="1" lang="en-US" altLang="zh-CN" dirty="0" smtClean="0"/>
          </a:p>
          <a:p>
            <a:r>
              <a:rPr kumimoji="1" lang="en-US" altLang="zh-CN" dirty="0"/>
              <a:t>3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AVL</a:t>
            </a:r>
            <a:r>
              <a:rPr kumimoji="1" lang="zh-CN" altLang="en-US" dirty="0" smtClean="0"/>
              <a:t>树</a:t>
            </a:r>
            <a:endParaRPr kumimoji="1" lang="en-US" altLang="zh-CN" dirty="0" smtClean="0"/>
          </a:p>
          <a:p>
            <a:r>
              <a:rPr kumimoji="1" lang="en-US" altLang="zh-CN" dirty="0"/>
              <a:t>4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2-3</a:t>
            </a:r>
            <a:r>
              <a:rPr kumimoji="1" lang="zh-CN" altLang="en-US" dirty="0" smtClean="0"/>
              <a:t>树</a:t>
            </a:r>
            <a:endParaRPr kumimoji="1" lang="en-US" altLang="zh-CN" dirty="0" smtClean="0"/>
          </a:p>
          <a:p>
            <a:r>
              <a:rPr kumimoji="1" lang="en-US" altLang="zh-CN" dirty="0"/>
              <a:t>5</a:t>
            </a:r>
            <a:r>
              <a:rPr kumimoji="1" lang="zh-CN" altLang="en-US" dirty="0" smtClean="0"/>
              <a:t>，红黑树</a:t>
            </a:r>
            <a:endParaRPr kumimoji="1" lang="en-US" altLang="zh-CN" dirty="0" smtClean="0"/>
          </a:p>
          <a:p>
            <a:r>
              <a:rPr kumimoji="1" lang="en-US" altLang="zh-CN" dirty="0"/>
              <a:t>6</a:t>
            </a:r>
            <a:r>
              <a:rPr kumimoji="1" lang="zh-CN" altLang="en-US" dirty="0" smtClean="0"/>
              <a:t>，总结</a:t>
            </a:r>
            <a:endParaRPr kumimoji="1"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AVL</a:t>
            </a:r>
            <a:r>
              <a:rPr kumimoji="1" lang="zh-CN" altLang="en-US" dirty="0" smtClean="0"/>
              <a:t>树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删除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281393" y="765175"/>
            <a:ext cx="822956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从上往下找到目标节点的递归过程过程中：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b="1" dirty="0"/>
              <a:t>对于删的不是自己节点的时候，在子节点删除完成后，</a:t>
            </a:r>
            <a:r>
              <a:rPr lang="zh-CN" altLang="en-US" b="1" dirty="0" smtClean="0"/>
              <a:t>需要按添加</a:t>
            </a:r>
            <a:r>
              <a:rPr lang="zh-CN" altLang="en-US" b="1" dirty="0"/>
              <a:t>的</a:t>
            </a:r>
            <a:r>
              <a:rPr lang="en-US" altLang="zh-CN" b="1" dirty="0"/>
              <a:t>4</a:t>
            </a:r>
            <a:r>
              <a:rPr lang="zh-CN" altLang="en-US" b="1" dirty="0"/>
              <a:t>中情况</a:t>
            </a:r>
            <a:r>
              <a:rPr lang="zh-CN" altLang="en-US" b="1" dirty="0" smtClean="0"/>
              <a:t>旋转，维护平衡</a:t>
            </a:r>
            <a:endParaRPr lang="en-US" altLang="zh-CN" b="1" dirty="0" smtClean="0"/>
          </a:p>
          <a:p>
            <a:endParaRPr lang="en-US" altLang="zh-CN" b="1" dirty="0"/>
          </a:p>
          <a:p>
            <a:r>
              <a:rPr lang="zh-CN" altLang="en-US" b="1" dirty="0" smtClean="0"/>
              <a:t>对于删的是自己当前节点的时候，分</a:t>
            </a:r>
            <a:r>
              <a:rPr lang="en-US" altLang="zh-CN" b="1" dirty="0" smtClean="0"/>
              <a:t>3</a:t>
            </a:r>
            <a:r>
              <a:rPr lang="zh-CN" altLang="en-US" b="1" dirty="0" smtClean="0"/>
              <a:t>种处理</a:t>
            </a:r>
            <a:endParaRPr lang="en-US" altLang="zh-CN" b="1" dirty="0" smtClean="0"/>
          </a:p>
          <a:p>
            <a:r>
              <a:rPr lang="en-US" altLang="zh-CN" b="1" dirty="0" smtClean="0"/>
              <a:t>1</a:t>
            </a:r>
            <a:r>
              <a:rPr lang="zh-CN" altLang="en-US" b="1" dirty="0" smtClean="0"/>
              <a:t>，</a:t>
            </a:r>
            <a:r>
              <a:rPr lang="zh-CN" altLang="en-US" b="1" dirty="0"/>
              <a:t>左右字数都为</a:t>
            </a:r>
            <a:r>
              <a:rPr lang="zh-CN" altLang="en-US" b="1" dirty="0" smtClean="0"/>
              <a:t>空：直接</a:t>
            </a:r>
            <a:r>
              <a:rPr lang="zh-CN" altLang="en-US" b="1" dirty="0"/>
              <a:t>删</a:t>
            </a:r>
            <a:r>
              <a:rPr lang="zh-CN" altLang="en-US" b="1" dirty="0" smtClean="0"/>
              <a:t>自己。</a:t>
            </a:r>
            <a:endParaRPr lang="en-US" altLang="zh-CN" b="1" dirty="0" smtClean="0"/>
          </a:p>
          <a:p>
            <a:r>
              <a:rPr lang="en-US" altLang="zh-CN" b="1" dirty="0"/>
              <a:t>2</a:t>
            </a:r>
            <a:r>
              <a:rPr lang="zh-CN" altLang="en-US" b="1" dirty="0" smtClean="0"/>
              <a:t>，左右子树里有一个非空：让不为空的那个子树，替代自己。（自己就相当于被删了），并且还能维持平衡。</a:t>
            </a:r>
            <a:endParaRPr lang="en-US" altLang="zh-CN" b="1" dirty="0" smtClean="0"/>
          </a:p>
          <a:p>
            <a:r>
              <a:rPr lang="en-US" altLang="zh-CN" b="1" dirty="0"/>
              <a:t>3</a:t>
            </a:r>
            <a:r>
              <a:rPr lang="zh-CN" altLang="en-US" b="1" dirty="0" smtClean="0"/>
              <a:t>，左右子树都非空：</a:t>
            </a:r>
            <a:endParaRPr lang="en-US" altLang="zh-CN" b="1" dirty="0" smtClean="0"/>
          </a:p>
          <a:p>
            <a:r>
              <a:rPr lang="en-US" altLang="zh-CN" b="1" dirty="0"/>
              <a:t>	</a:t>
            </a:r>
            <a:r>
              <a:rPr lang="zh-CN" altLang="en-US" b="1" dirty="0" smtClean="0"/>
              <a:t>如果左子树比右子树高：用</a:t>
            </a:r>
            <a:r>
              <a:rPr lang="zh-CN" altLang="en-US" b="1" dirty="0" smtClean="0">
                <a:solidFill>
                  <a:srgbClr val="FF0000"/>
                </a:solidFill>
              </a:rPr>
              <a:t>左子树的最大节点</a:t>
            </a:r>
            <a:r>
              <a:rPr lang="zh-CN" altLang="en-US" b="1" dirty="0" smtClean="0"/>
              <a:t>的</a:t>
            </a:r>
            <a:r>
              <a:rPr lang="zh-CN" altLang="en-US" b="1" dirty="0" smtClean="0">
                <a:solidFill>
                  <a:srgbClr val="FF0000"/>
                </a:solidFill>
              </a:rPr>
              <a:t>值</a:t>
            </a:r>
            <a:r>
              <a:rPr lang="zh-CN" altLang="en-US" b="1" dirty="0" smtClean="0"/>
              <a:t>替换自己的</a:t>
            </a:r>
            <a:r>
              <a:rPr lang="zh-CN" altLang="en-US" b="1" dirty="0" smtClean="0">
                <a:solidFill>
                  <a:srgbClr val="FF0000"/>
                </a:solidFill>
              </a:rPr>
              <a:t>值</a:t>
            </a:r>
            <a:r>
              <a:rPr lang="zh-CN" altLang="en-US" b="1" dirty="0" smtClean="0"/>
              <a:t>，并删除左子树的最大节点。</a:t>
            </a:r>
            <a:endParaRPr lang="en-US" altLang="zh-CN" b="1" dirty="0" smtClean="0"/>
          </a:p>
          <a:p>
            <a:r>
              <a:rPr lang="en-US" altLang="zh-CN" b="1" dirty="0"/>
              <a:t>	</a:t>
            </a:r>
            <a:r>
              <a:rPr lang="zh-CN" altLang="en-US" b="1" dirty="0" smtClean="0"/>
              <a:t>如果右子树比左子树高：用</a:t>
            </a:r>
            <a:r>
              <a:rPr lang="zh-CN" altLang="en-US" b="1" dirty="0" smtClean="0">
                <a:solidFill>
                  <a:srgbClr val="FF0000"/>
                </a:solidFill>
              </a:rPr>
              <a:t>右子树的最小节点</a:t>
            </a:r>
            <a:r>
              <a:rPr lang="zh-CN" altLang="en-US" b="1" dirty="0"/>
              <a:t>的</a:t>
            </a:r>
            <a:r>
              <a:rPr lang="zh-CN" altLang="en-US" b="1" dirty="0">
                <a:solidFill>
                  <a:srgbClr val="FF0000"/>
                </a:solidFill>
              </a:rPr>
              <a:t>值</a:t>
            </a:r>
            <a:r>
              <a:rPr lang="zh-CN" altLang="en-US" b="1" dirty="0" smtClean="0"/>
              <a:t>替换自己</a:t>
            </a:r>
            <a:r>
              <a:rPr lang="zh-CN" altLang="en-US" b="1" dirty="0"/>
              <a:t>的</a:t>
            </a:r>
            <a:r>
              <a:rPr lang="zh-CN" altLang="en-US" b="1" dirty="0">
                <a:solidFill>
                  <a:srgbClr val="FF0000"/>
                </a:solidFill>
              </a:rPr>
              <a:t>值</a:t>
            </a:r>
            <a:r>
              <a:rPr lang="zh-CN" altLang="en-US" b="1" dirty="0" smtClean="0"/>
              <a:t>，并删除右子树的最大节点。</a:t>
            </a:r>
            <a:endParaRPr lang="en-US" altLang="zh-CN" b="1" dirty="0" smtClean="0"/>
          </a:p>
          <a:p>
            <a:r>
              <a:rPr lang="en-US" altLang="zh-CN" b="1" dirty="0"/>
              <a:t>	</a:t>
            </a:r>
            <a:r>
              <a:rPr lang="zh-CN" altLang="en-US" b="1" dirty="0" smtClean="0"/>
              <a:t>因为左子树的最大节点，和右子树的最小节点，都是子树中最接近自己的值的节点。然后根据左右的高度，来选择用哪个来替代自己。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422752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AVL</a:t>
            </a:r>
            <a:r>
              <a:rPr kumimoji="1" lang="zh-CN" altLang="en-US" dirty="0" smtClean="0"/>
              <a:t>树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小例子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207322" y="1707710"/>
            <a:ext cx="2914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AVL</a:t>
            </a:r>
            <a:r>
              <a:rPr lang="zh-CN" altLang="en-US" dirty="0" smtClean="0"/>
              <a:t>树</a:t>
            </a:r>
            <a:r>
              <a:rPr lang="en-US" altLang="zh-CN" dirty="0" smtClean="0"/>
              <a:t>-</a:t>
            </a:r>
            <a:r>
              <a:rPr lang="zh-CN" altLang="en-US" dirty="0" smtClean="0"/>
              <a:t>操作小例子（附图）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207322" y="2616592"/>
            <a:ext cx="645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AVL</a:t>
            </a:r>
            <a:r>
              <a:rPr lang="zh-CN" altLang="en-US" dirty="0" smtClean="0"/>
              <a:t>树在查找</a:t>
            </a:r>
            <a:r>
              <a:rPr lang="zh-CN" altLang="en-US" dirty="0"/>
              <a:t>、插入和删除在平均和最坏情况下都是</a:t>
            </a:r>
            <a:r>
              <a:rPr lang="en-US" altLang="zh-CN" dirty="0"/>
              <a:t>O</a:t>
            </a:r>
            <a:r>
              <a:rPr lang="zh-CN" altLang="en-US" dirty="0"/>
              <a:t>（</a:t>
            </a:r>
            <a:r>
              <a:rPr lang="en-US" altLang="zh-CN" dirty="0"/>
              <a:t>log n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512114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1194155" y="2196385"/>
            <a:ext cx="6858000" cy="604366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4C4948"/>
                </a:solidFill>
                <a:latin typeface="方正兰亭纤黑简体" panose="02000000000000000000" charset="-122"/>
                <a:ea typeface="方正兰亭纤黑简体" panose="02000000000000000000" charset="-122"/>
              </a:rPr>
              <a:t>2-3</a:t>
            </a:r>
            <a:r>
              <a:rPr lang="zh-CN" altLang="en-US" dirty="0" smtClean="0">
                <a:solidFill>
                  <a:srgbClr val="4C4948"/>
                </a:solidFill>
                <a:latin typeface="方正兰亭纤黑简体" panose="02000000000000000000" charset="-122"/>
                <a:ea typeface="方正兰亭纤黑简体" panose="02000000000000000000" charset="-122"/>
              </a:rPr>
              <a:t>树</a:t>
            </a:r>
            <a:endParaRPr lang="en-US" altLang="zh-CN" dirty="0" smtClean="0">
              <a:solidFill>
                <a:srgbClr val="4C4948"/>
              </a:solidFill>
              <a:latin typeface="方正兰亭纤黑简体" panose="02000000000000000000" charset="-122"/>
              <a:ea typeface="方正兰亭纤黑简体" panose="02000000000000000000" charset="-122"/>
            </a:endParaRPr>
          </a:p>
        </p:txBody>
      </p:sp>
      <p:sp>
        <p:nvSpPr>
          <p:cNvPr id="6" name="标题 1"/>
          <p:cNvSpPr>
            <a:spLocks noGrp="1"/>
          </p:cNvSpPr>
          <p:nvPr>
            <p:ph type="ctrTitle"/>
          </p:nvPr>
        </p:nvSpPr>
        <p:spPr>
          <a:xfrm>
            <a:off x="2297990" y="1451531"/>
            <a:ext cx="4548021" cy="538420"/>
          </a:xfrm>
        </p:spPr>
        <p:txBody>
          <a:bodyPr>
            <a:normAutofit/>
          </a:bodyPr>
          <a:lstStyle/>
          <a:p>
            <a:r>
              <a:rPr lang="en-US" altLang="zh-CN" sz="2800" spc="100" dirty="0" smtClean="0">
                <a:solidFill>
                  <a:srgbClr val="4C4948"/>
                </a:solidFill>
                <a:latin typeface="方正兰亭纤黑简体" panose="02000000000000000000" charset="-122"/>
                <a:ea typeface="方正兰亭纤黑简体" panose="02000000000000000000" charset="-122"/>
                <a:cs typeface="+mn-cs"/>
              </a:rPr>
              <a:t>4</a:t>
            </a:r>
            <a:endParaRPr lang="zh-CN" altLang="en-US" sz="2800" spc="100" dirty="0">
              <a:solidFill>
                <a:srgbClr val="4C4948"/>
              </a:solidFill>
              <a:latin typeface="方正兰亭纤黑简体" panose="02000000000000000000" charset="-122"/>
              <a:ea typeface="方正兰亭纤黑简体" panose="02000000000000000000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176325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68605" y="163195"/>
            <a:ext cx="6989045" cy="638175"/>
          </a:xfrm>
        </p:spPr>
        <p:txBody>
          <a:bodyPr>
            <a:normAutofit/>
          </a:bodyPr>
          <a:lstStyle/>
          <a:p>
            <a:r>
              <a:rPr lang="en-US" altLang="zh-CN" sz="2400" dirty="0" smtClean="0">
                <a:solidFill>
                  <a:srgbClr val="4C4948"/>
                </a:solidFill>
                <a:latin typeface="方正兰亭纤黑简体" panose="02000000000000000000" charset="-122"/>
                <a:ea typeface="方正兰亭纤黑简体" panose="02000000000000000000" charset="-122"/>
              </a:rPr>
              <a:t>2-3</a:t>
            </a:r>
            <a:r>
              <a:rPr lang="zh-CN" altLang="en-US" sz="2400" dirty="0" smtClean="0">
                <a:solidFill>
                  <a:srgbClr val="4C4948"/>
                </a:solidFill>
                <a:latin typeface="方正兰亭纤黑简体" panose="02000000000000000000" charset="-122"/>
                <a:ea typeface="方正兰亭纤黑简体" panose="02000000000000000000" charset="-122"/>
              </a:rPr>
              <a:t>树</a:t>
            </a:r>
            <a:r>
              <a:rPr lang="en-US" altLang="zh-CN" sz="2400" dirty="0" smtClean="0">
                <a:solidFill>
                  <a:srgbClr val="4C4948"/>
                </a:solidFill>
                <a:latin typeface="方正兰亭纤黑简体" panose="02000000000000000000" charset="-122"/>
                <a:ea typeface="方正兰亭纤黑简体" panose="02000000000000000000" charset="-122"/>
              </a:rPr>
              <a:t>-</a:t>
            </a:r>
            <a:r>
              <a:rPr lang="zh-CN" altLang="en-US" sz="2400" dirty="0" smtClean="0">
                <a:solidFill>
                  <a:srgbClr val="4C4948"/>
                </a:solidFill>
                <a:latin typeface="方正兰亭纤黑简体" panose="02000000000000000000" charset="-122"/>
                <a:ea typeface="方正兰亭纤黑简体" panose="02000000000000000000" charset="-122"/>
              </a:rPr>
              <a:t>介绍</a:t>
            </a:r>
            <a:endParaRPr lang="en-US" altLang="zh-CN" sz="2400" dirty="0">
              <a:solidFill>
                <a:srgbClr val="4C4948"/>
              </a:solidFill>
              <a:latin typeface="方正兰亭纤黑简体" panose="02000000000000000000" charset="-122"/>
              <a:ea typeface="方正兰亭纤黑简体" panose="02000000000000000000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68605" y="1031300"/>
            <a:ext cx="755285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为什么要分享</a:t>
            </a:r>
            <a:r>
              <a:rPr kumimoji="1" lang="en-US" altLang="zh-CN" dirty="0" smtClean="0"/>
              <a:t>2-3</a:t>
            </a:r>
            <a:r>
              <a:rPr kumimoji="1" lang="zh-CN" altLang="en-US" dirty="0" smtClean="0"/>
              <a:t>树：</a:t>
            </a:r>
            <a:endParaRPr kumimoji="1" lang="en-US" altLang="zh-CN" dirty="0" smtClean="0"/>
          </a:p>
          <a:p>
            <a:r>
              <a:rPr kumimoji="1" lang="en-US" altLang="zh-CN" dirty="0"/>
              <a:t>	</a:t>
            </a:r>
            <a:r>
              <a:rPr kumimoji="1" lang="zh-CN" altLang="en-US" dirty="0" smtClean="0"/>
              <a:t>因为 红黑树 是基于 </a:t>
            </a:r>
            <a:r>
              <a:rPr kumimoji="1" lang="en-US" altLang="zh-CN" dirty="0" smtClean="0"/>
              <a:t>2-3</a:t>
            </a:r>
            <a:r>
              <a:rPr kumimoji="1" lang="zh-CN" altLang="en-US" dirty="0" smtClean="0"/>
              <a:t>树 变种而来，可以算是基于</a:t>
            </a:r>
            <a:r>
              <a:rPr kumimoji="1" lang="en-US" altLang="zh-CN" dirty="0" smtClean="0"/>
              <a:t>2-3</a:t>
            </a:r>
            <a:r>
              <a:rPr kumimoji="1" lang="zh-CN" altLang="en-US" dirty="0" smtClean="0"/>
              <a:t>树的改进。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为什么要分享红黑树：</a:t>
            </a:r>
            <a:endParaRPr kumimoji="1" lang="en-US" altLang="zh-CN" dirty="0" smtClean="0"/>
          </a:p>
          <a:p>
            <a:r>
              <a:rPr kumimoji="1" lang="en-US" altLang="zh-CN" dirty="0"/>
              <a:t>	</a:t>
            </a:r>
            <a:r>
              <a:rPr kumimoji="1" lang="zh-CN" altLang="en-US" dirty="0" smtClean="0"/>
              <a:t>因为 红黑树 比</a:t>
            </a:r>
            <a:r>
              <a:rPr kumimoji="1" lang="en-US" altLang="zh-CN" dirty="0" smtClean="0"/>
              <a:t>AVL</a:t>
            </a:r>
            <a:r>
              <a:rPr kumimoji="1" lang="zh-CN" altLang="en-US" dirty="0" smtClean="0"/>
              <a:t>树应用的更广泛，更简单，性能更好。</a:t>
            </a:r>
            <a:endParaRPr kumimoji="1" lang="en-US" altLang="zh-CN" dirty="0" smtClean="0"/>
          </a:p>
        </p:txBody>
      </p:sp>
      <p:sp>
        <p:nvSpPr>
          <p:cNvPr id="9" name="文本框 8"/>
          <p:cNvSpPr txBox="1"/>
          <p:nvPr/>
        </p:nvSpPr>
        <p:spPr>
          <a:xfrm>
            <a:off x="268605" y="3038621"/>
            <a:ext cx="3724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2-3</a:t>
            </a:r>
            <a:r>
              <a:rPr kumimoji="1" lang="zh-CN" altLang="en-US" dirty="0" smtClean="0"/>
              <a:t>树，</a:t>
            </a:r>
            <a:r>
              <a:rPr lang="zh-CN" altLang="en-US" dirty="0"/>
              <a:t>每个节点保存</a:t>
            </a:r>
            <a:r>
              <a:rPr lang="en-US" altLang="zh-CN" dirty="0"/>
              <a:t>1</a:t>
            </a:r>
            <a:r>
              <a:rPr lang="zh-CN" altLang="en-US" dirty="0"/>
              <a:t>个</a:t>
            </a:r>
            <a:r>
              <a:rPr lang="zh-CN" altLang="en-US" dirty="0" smtClean="0"/>
              <a:t>或者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个值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268605" y="3407953"/>
            <a:ext cx="5032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如果节点只有一个值，那么它可以有两个孩子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268605" y="3777285"/>
            <a:ext cx="4801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如果节点有两个值，那么它可以有三个</a:t>
            </a:r>
            <a:r>
              <a:rPr lang="zh-CN" altLang="en-US" dirty="0" smtClean="0"/>
              <a:t>孩子</a:t>
            </a:r>
            <a:r>
              <a:rPr kumimoji="1" lang="zh-CN" altLang="en-US" dirty="0" smtClean="0"/>
              <a:t>。</a:t>
            </a:r>
            <a:endParaRPr kumimoji="1" lang="en-US" altLang="zh-CN" dirty="0" smtClean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0" y="2877960"/>
            <a:ext cx="3810000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010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68605" y="163195"/>
            <a:ext cx="6989045" cy="638175"/>
          </a:xfrm>
        </p:spPr>
        <p:txBody>
          <a:bodyPr>
            <a:normAutofit/>
          </a:bodyPr>
          <a:lstStyle/>
          <a:p>
            <a:r>
              <a:rPr lang="en-US" altLang="zh-CN" sz="2400" dirty="0" smtClean="0">
                <a:solidFill>
                  <a:srgbClr val="4C4948"/>
                </a:solidFill>
                <a:latin typeface="方正兰亭纤黑简体" panose="02000000000000000000" charset="-122"/>
                <a:ea typeface="方正兰亭纤黑简体" panose="02000000000000000000" charset="-122"/>
              </a:rPr>
              <a:t>2-3</a:t>
            </a:r>
            <a:r>
              <a:rPr lang="zh-CN" altLang="en-US" sz="2400" dirty="0" smtClean="0">
                <a:solidFill>
                  <a:srgbClr val="4C4948"/>
                </a:solidFill>
                <a:latin typeface="方正兰亭纤黑简体" panose="02000000000000000000" charset="-122"/>
                <a:ea typeface="方正兰亭纤黑简体" panose="02000000000000000000" charset="-122"/>
              </a:rPr>
              <a:t>树</a:t>
            </a:r>
            <a:r>
              <a:rPr lang="en-US" altLang="zh-CN" sz="2400" dirty="0" smtClean="0">
                <a:solidFill>
                  <a:srgbClr val="4C4948"/>
                </a:solidFill>
                <a:latin typeface="方正兰亭纤黑简体" panose="02000000000000000000" charset="-122"/>
                <a:ea typeface="方正兰亭纤黑简体" panose="02000000000000000000" charset="-122"/>
              </a:rPr>
              <a:t>-</a:t>
            </a:r>
            <a:r>
              <a:rPr lang="zh-CN" altLang="en-US" sz="2400" dirty="0" smtClean="0">
                <a:solidFill>
                  <a:srgbClr val="4C4948"/>
                </a:solidFill>
                <a:latin typeface="方正兰亭纤黑简体" panose="02000000000000000000" charset="-122"/>
                <a:ea typeface="方正兰亭纤黑简体" panose="02000000000000000000" charset="-122"/>
              </a:rPr>
              <a:t>介绍</a:t>
            </a:r>
            <a:endParaRPr lang="en-US" altLang="zh-CN" sz="2400" dirty="0">
              <a:solidFill>
                <a:srgbClr val="4C4948"/>
              </a:solidFill>
              <a:latin typeface="方正兰亭纤黑简体" panose="02000000000000000000" charset="-122"/>
              <a:ea typeface="方正兰亭纤黑简体" panose="02000000000000000000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8608" y="2503078"/>
            <a:ext cx="4445391" cy="2622781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68605" y="801370"/>
            <a:ext cx="3724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2-3</a:t>
            </a:r>
            <a:r>
              <a:rPr kumimoji="1" lang="zh-CN" altLang="en-US" dirty="0" smtClean="0"/>
              <a:t>树，</a:t>
            </a:r>
            <a:r>
              <a:rPr lang="zh-CN" altLang="en-US" dirty="0"/>
              <a:t>每个节点保存</a:t>
            </a:r>
            <a:r>
              <a:rPr lang="en-US" altLang="zh-CN" dirty="0"/>
              <a:t>1</a:t>
            </a:r>
            <a:r>
              <a:rPr lang="zh-CN" altLang="en-US" dirty="0"/>
              <a:t>个</a:t>
            </a:r>
            <a:r>
              <a:rPr lang="zh-CN" altLang="en-US" dirty="0" smtClean="0"/>
              <a:t>或者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个值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268605" y="1170702"/>
            <a:ext cx="5032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如果节点只有一个值，那么它可以有两个孩子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268605" y="1540034"/>
            <a:ext cx="4801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如果节点有两个值，那么它可以有三个</a:t>
            </a:r>
            <a:r>
              <a:rPr lang="zh-CN" altLang="en-US" dirty="0" smtClean="0"/>
              <a:t>孩子</a:t>
            </a:r>
            <a:r>
              <a:rPr kumimoji="1" lang="zh-CN" altLang="en-US" dirty="0" smtClean="0"/>
              <a:t>。</a:t>
            </a:r>
            <a:endParaRPr kumimoji="1" lang="en-US" altLang="zh-CN" dirty="0" smtClean="0"/>
          </a:p>
        </p:txBody>
      </p:sp>
      <p:sp>
        <p:nvSpPr>
          <p:cNvPr id="3" name="文本框 2"/>
          <p:cNvSpPr txBox="1"/>
          <p:nvPr/>
        </p:nvSpPr>
        <p:spPr>
          <a:xfrm>
            <a:off x="358958" y="2503078"/>
            <a:ext cx="433965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如果节点有两个值，</a:t>
            </a:r>
            <a:r>
              <a:rPr kumimoji="1" lang="en-US" altLang="zh-CN" dirty="0" smtClean="0"/>
              <a:t>3</a:t>
            </a:r>
            <a:r>
              <a:rPr kumimoji="1" lang="zh-CN" altLang="en-US" dirty="0" smtClean="0"/>
              <a:t>个孩子</a:t>
            </a:r>
            <a:r>
              <a:rPr kumimoji="1" lang="en-US" altLang="zh-CN" dirty="0" smtClean="0"/>
              <a:t>:</a:t>
            </a:r>
          </a:p>
          <a:p>
            <a:endParaRPr kumimoji="1" lang="en-US" altLang="zh-CN" dirty="0"/>
          </a:p>
          <a:p>
            <a:r>
              <a:rPr kumimoji="1" lang="zh-CN" altLang="en-US" dirty="0" smtClean="0"/>
              <a:t>左孩子 的值，比父节点的第一个值小</a:t>
            </a:r>
            <a:endParaRPr kumimoji="1" lang="en-US" altLang="zh-CN" dirty="0" smtClean="0"/>
          </a:p>
          <a:p>
            <a:r>
              <a:rPr kumimoji="1" lang="zh-CN" altLang="en-US" dirty="0" smtClean="0"/>
              <a:t>中间孩子的值，介于父节点的两个值之间</a:t>
            </a:r>
            <a:endParaRPr kumimoji="1" lang="en-US" altLang="zh-CN" dirty="0" smtClean="0"/>
          </a:p>
          <a:p>
            <a:r>
              <a:rPr kumimoji="1" lang="zh-CN" altLang="en-US" dirty="0" smtClean="0"/>
              <a:t>右孩子的值，比父节点的第二个值大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329724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68605" y="163195"/>
            <a:ext cx="6989045" cy="638175"/>
          </a:xfrm>
        </p:spPr>
        <p:txBody>
          <a:bodyPr>
            <a:normAutofit/>
          </a:bodyPr>
          <a:lstStyle/>
          <a:p>
            <a:r>
              <a:rPr lang="en-US" altLang="zh-CN" sz="2400" dirty="0" smtClean="0">
                <a:solidFill>
                  <a:srgbClr val="4C4948"/>
                </a:solidFill>
                <a:latin typeface="方正兰亭纤黑简体" panose="02000000000000000000" charset="-122"/>
                <a:ea typeface="方正兰亭纤黑简体" panose="02000000000000000000" charset="-122"/>
              </a:rPr>
              <a:t>2-3</a:t>
            </a:r>
            <a:r>
              <a:rPr lang="zh-CN" altLang="en-US" sz="2400" dirty="0" smtClean="0">
                <a:solidFill>
                  <a:srgbClr val="4C4948"/>
                </a:solidFill>
                <a:latin typeface="方正兰亭纤黑简体" panose="02000000000000000000" charset="-122"/>
                <a:ea typeface="方正兰亭纤黑简体" panose="02000000000000000000" charset="-122"/>
              </a:rPr>
              <a:t>树</a:t>
            </a:r>
            <a:r>
              <a:rPr lang="en-US" altLang="zh-CN" sz="2400" dirty="0" smtClean="0">
                <a:solidFill>
                  <a:srgbClr val="4C4948"/>
                </a:solidFill>
                <a:latin typeface="方正兰亭纤黑简体" panose="02000000000000000000" charset="-122"/>
                <a:ea typeface="方正兰亭纤黑简体" panose="02000000000000000000" charset="-122"/>
              </a:rPr>
              <a:t>-</a:t>
            </a:r>
            <a:r>
              <a:rPr lang="zh-CN" altLang="en-US" sz="2400" dirty="0" smtClean="0">
                <a:solidFill>
                  <a:srgbClr val="4C4948"/>
                </a:solidFill>
                <a:latin typeface="方正兰亭纤黑简体" panose="02000000000000000000" charset="-122"/>
                <a:ea typeface="方正兰亭纤黑简体" panose="02000000000000000000" charset="-122"/>
              </a:rPr>
              <a:t>插入</a:t>
            </a:r>
            <a:endParaRPr lang="en-US" altLang="zh-CN" sz="2400" dirty="0">
              <a:solidFill>
                <a:srgbClr val="4C4948"/>
              </a:solidFill>
              <a:latin typeface="方正兰亭纤黑简体" panose="02000000000000000000" charset="-122"/>
              <a:ea typeface="方正兰亭纤黑简体" panose="02000000000000000000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93895" y="1350499"/>
            <a:ext cx="841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如果节点</a:t>
            </a:r>
            <a:r>
              <a:rPr lang="zh-CN" altLang="en-US" dirty="0"/>
              <a:t>本来只有一个</a:t>
            </a:r>
            <a:r>
              <a:rPr lang="zh-CN" altLang="en-US" dirty="0" smtClean="0"/>
              <a:t>值</a:t>
            </a:r>
            <a:r>
              <a:rPr kumimoji="1" lang="zh-CN" altLang="en-US" dirty="0" smtClean="0"/>
              <a:t>，那么直接加入该节点，让该节点变成有两个值的节点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2210231"/>
            <a:ext cx="4370201" cy="211226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2677" y="2210231"/>
            <a:ext cx="4431323" cy="2112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11123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68605" y="163195"/>
            <a:ext cx="6989045" cy="638175"/>
          </a:xfrm>
        </p:spPr>
        <p:txBody>
          <a:bodyPr>
            <a:normAutofit/>
          </a:bodyPr>
          <a:lstStyle/>
          <a:p>
            <a:r>
              <a:rPr lang="en-US" altLang="zh-CN" sz="2400" dirty="0" smtClean="0">
                <a:solidFill>
                  <a:srgbClr val="4C4948"/>
                </a:solidFill>
                <a:latin typeface="方正兰亭纤黑简体" panose="02000000000000000000" charset="-122"/>
                <a:ea typeface="方正兰亭纤黑简体" panose="02000000000000000000" charset="-122"/>
              </a:rPr>
              <a:t>2-3</a:t>
            </a:r>
            <a:r>
              <a:rPr lang="zh-CN" altLang="en-US" sz="2400" dirty="0" smtClean="0">
                <a:solidFill>
                  <a:srgbClr val="4C4948"/>
                </a:solidFill>
                <a:latin typeface="方正兰亭纤黑简体" panose="02000000000000000000" charset="-122"/>
                <a:ea typeface="方正兰亭纤黑简体" panose="02000000000000000000" charset="-122"/>
              </a:rPr>
              <a:t>树</a:t>
            </a:r>
            <a:r>
              <a:rPr lang="en-US" altLang="zh-CN" sz="2400" dirty="0" smtClean="0">
                <a:solidFill>
                  <a:srgbClr val="4C4948"/>
                </a:solidFill>
                <a:latin typeface="方正兰亭纤黑简体" panose="02000000000000000000" charset="-122"/>
                <a:ea typeface="方正兰亭纤黑简体" panose="02000000000000000000" charset="-122"/>
              </a:rPr>
              <a:t>-</a:t>
            </a:r>
            <a:r>
              <a:rPr lang="zh-CN" altLang="en-US" sz="2400" dirty="0" smtClean="0">
                <a:solidFill>
                  <a:srgbClr val="4C4948"/>
                </a:solidFill>
                <a:latin typeface="方正兰亭纤黑简体" panose="02000000000000000000" charset="-122"/>
                <a:ea typeface="方正兰亭纤黑简体" panose="02000000000000000000" charset="-122"/>
              </a:rPr>
              <a:t>插入</a:t>
            </a:r>
            <a:endParaRPr lang="en-US" altLang="zh-CN" sz="2400" dirty="0">
              <a:solidFill>
                <a:srgbClr val="4C4948"/>
              </a:solidFill>
              <a:latin typeface="方正兰亭纤黑简体" panose="02000000000000000000" charset="-122"/>
              <a:ea typeface="方正兰亭纤黑简体" panose="02000000000000000000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68606" y="801370"/>
            <a:ext cx="52156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如果节点本来有两个值：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，还是直接把要插入的值加入该节点，让该节点变成一个有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个值的节点。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，把中间的值喜爱那个上传递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，把原来的节点，分裂成两个节点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448" y="2247900"/>
            <a:ext cx="3378200" cy="28956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4272" y="1036985"/>
            <a:ext cx="3476849" cy="4106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33890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68605" y="163195"/>
            <a:ext cx="6989045" cy="638175"/>
          </a:xfrm>
        </p:spPr>
        <p:txBody>
          <a:bodyPr>
            <a:normAutofit/>
          </a:bodyPr>
          <a:lstStyle/>
          <a:p>
            <a:r>
              <a:rPr lang="en-US" altLang="zh-CN" sz="2400" dirty="0" smtClean="0">
                <a:solidFill>
                  <a:srgbClr val="4C4948"/>
                </a:solidFill>
                <a:latin typeface="方正兰亭纤黑简体" panose="02000000000000000000" charset="-122"/>
                <a:ea typeface="方正兰亭纤黑简体" panose="02000000000000000000" charset="-122"/>
              </a:rPr>
              <a:t>2-3</a:t>
            </a:r>
            <a:r>
              <a:rPr lang="zh-CN" altLang="en-US" sz="2400" dirty="0" smtClean="0">
                <a:solidFill>
                  <a:srgbClr val="4C4948"/>
                </a:solidFill>
                <a:latin typeface="方正兰亭纤黑简体" panose="02000000000000000000" charset="-122"/>
                <a:ea typeface="方正兰亭纤黑简体" panose="02000000000000000000" charset="-122"/>
              </a:rPr>
              <a:t>树</a:t>
            </a:r>
            <a:r>
              <a:rPr lang="en-US" altLang="zh-CN" sz="2400" dirty="0" smtClean="0">
                <a:solidFill>
                  <a:srgbClr val="4C4948"/>
                </a:solidFill>
                <a:latin typeface="方正兰亭纤黑简体" panose="02000000000000000000" charset="-122"/>
                <a:ea typeface="方正兰亭纤黑简体" panose="02000000000000000000" charset="-122"/>
              </a:rPr>
              <a:t>-</a:t>
            </a:r>
            <a:r>
              <a:rPr lang="zh-CN" altLang="en-US" sz="2400" dirty="0" smtClean="0">
                <a:solidFill>
                  <a:srgbClr val="4C4948"/>
                </a:solidFill>
                <a:latin typeface="方正兰亭纤黑简体" panose="02000000000000000000" charset="-122"/>
                <a:ea typeface="方正兰亭纤黑简体" panose="02000000000000000000" charset="-122"/>
              </a:rPr>
              <a:t>插入</a:t>
            </a:r>
            <a:endParaRPr lang="en-US" altLang="zh-CN" sz="2400" dirty="0">
              <a:solidFill>
                <a:srgbClr val="4C4948"/>
              </a:solidFill>
              <a:latin typeface="方正兰亭纤黑简体" panose="02000000000000000000" charset="-122"/>
              <a:ea typeface="方正兰亭纤黑简体" panose="02000000000000000000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68606" y="801370"/>
            <a:ext cx="52156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如果上层也变成了</a:t>
            </a:r>
            <a:r>
              <a:rPr lang="en-US" altLang="zh-CN" dirty="0"/>
              <a:t>3</a:t>
            </a:r>
            <a:r>
              <a:rPr lang="zh-CN" altLang="en-US" dirty="0"/>
              <a:t>个值，那么继续向上，一直到顶层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如果</a:t>
            </a:r>
            <a:r>
              <a:rPr lang="zh-CN" altLang="en-US" dirty="0"/>
              <a:t>顶层也成了</a:t>
            </a:r>
            <a:r>
              <a:rPr lang="en-US" altLang="zh-CN" dirty="0"/>
              <a:t>3</a:t>
            </a:r>
            <a:r>
              <a:rPr lang="zh-CN" altLang="en-US" dirty="0"/>
              <a:t>个值，那么分裂出来的值，作为新的根节点，整个树的高度加一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138" y="1956882"/>
            <a:ext cx="4459458" cy="318661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272" y="1360144"/>
            <a:ext cx="3438106" cy="3783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26359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68605" y="163195"/>
            <a:ext cx="6989045" cy="638175"/>
          </a:xfrm>
        </p:spPr>
        <p:txBody>
          <a:bodyPr>
            <a:normAutofit/>
          </a:bodyPr>
          <a:lstStyle/>
          <a:p>
            <a:r>
              <a:rPr lang="en-US" altLang="zh-CN" sz="2400" dirty="0" smtClean="0">
                <a:solidFill>
                  <a:srgbClr val="4C4948"/>
                </a:solidFill>
                <a:latin typeface="方正兰亭纤黑简体" panose="02000000000000000000" charset="-122"/>
                <a:ea typeface="方正兰亭纤黑简体" panose="02000000000000000000" charset="-122"/>
              </a:rPr>
              <a:t>2-3</a:t>
            </a:r>
            <a:r>
              <a:rPr lang="zh-CN" altLang="en-US" sz="2400" dirty="0" smtClean="0">
                <a:solidFill>
                  <a:srgbClr val="4C4948"/>
                </a:solidFill>
                <a:latin typeface="方正兰亭纤黑简体" panose="02000000000000000000" charset="-122"/>
                <a:ea typeface="方正兰亭纤黑简体" panose="02000000000000000000" charset="-122"/>
              </a:rPr>
              <a:t>树</a:t>
            </a:r>
            <a:r>
              <a:rPr lang="en-US" altLang="zh-CN" sz="2400" dirty="0" smtClean="0">
                <a:solidFill>
                  <a:srgbClr val="4C4948"/>
                </a:solidFill>
                <a:latin typeface="方正兰亭纤黑简体" panose="02000000000000000000" charset="-122"/>
                <a:ea typeface="方正兰亭纤黑简体" panose="02000000000000000000" charset="-122"/>
              </a:rPr>
              <a:t>-</a:t>
            </a:r>
            <a:r>
              <a:rPr lang="zh-CN" altLang="en-US" sz="2400" dirty="0" smtClean="0">
                <a:solidFill>
                  <a:srgbClr val="4C4948"/>
                </a:solidFill>
                <a:latin typeface="方正兰亭纤黑简体" panose="02000000000000000000" charset="-122"/>
                <a:ea typeface="方正兰亭纤黑简体" panose="02000000000000000000" charset="-122"/>
              </a:rPr>
              <a:t>删除</a:t>
            </a:r>
            <a:endParaRPr lang="en-US" altLang="zh-CN" sz="2400" dirty="0">
              <a:solidFill>
                <a:srgbClr val="4C4948"/>
              </a:solidFill>
              <a:latin typeface="方正兰亭纤黑简体" panose="02000000000000000000" charset="-122"/>
              <a:ea typeface="方正兰亭纤黑简体" panose="02000000000000000000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54826" y="1983055"/>
            <a:ext cx="69698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2-3</a:t>
            </a:r>
            <a:r>
              <a:rPr lang="zh-CN" altLang="en-US" dirty="0" smtClean="0"/>
              <a:t>树的删除比较复杂，这里简单介绍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先分 要删除的节点的 父节点 有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个值 还是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个值来分</a:t>
            </a:r>
            <a:r>
              <a:rPr lang="en-US" altLang="zh-CN" dirty="0" smtClean="0"/>
              <a:t>2</a:t>
            </a:r>
            <a:r>
              <a:rPr lang="zh-CN" altLang="en-US" dirty="0" smtClean="0"/>
              <a:t>种大情况。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4946547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68605" y="163195"/>
            <a:ext cx="6989045" cy="638175"/>
          </a:xfrm>
        </p:spPr>
        <p:txBody>
          <a:bodyPr>
            <a:normAutofit/>
          </a:bodyPr>
          <a:lstStyle/>
          <a:p>
            <a:r>
              <a:rPr lang="en-US" altLang="zh-CN" sz="2400" dirty="0" smtClean="0">
                <a:solidFill>
                  <a:srgbClr val="4C4948"/>
                </a:solidFill>
                <a:latin typeface="方正兰亭纤黑简体" panose="02000000000000000000" charset="-122"/>
                <a:ea typeface="方正兰亭纤黑简体" panose="02000000000000000000" charset="-122"/>
              </a:rPr>
              <a:t>2-3</a:t>
            </a:r>
            <a:r>
              <a:rPr lang="zh-CN" altLang="en-US" sz="2400" dirty="0" smtClean="0">
                <a:solidFill>
                  <a:srgbClr val="4C4948"/>
                </a:solidFill>
                <a:latin typeface="方正兰亭纤黑简体" panose="02000000000000000000" charset="-122"/>
                <a:ea typeface="方正兰亭纤黑简体" panose="02000000000000000000" charset="-122"/>
              </a:rPr>
              <a:t>树</a:t>
            </a:r>
            <a:r>
              <a:rPr lang="en-US" altLang="zh-CN" sz="2400" dirty="0" smtClean="0">
                <a:solidFill>
                  <a:srgbClr val="4C4948"/>
                </a:solidFill>
                <a:latin typeface="方正兰亭纤黑简体" panose="02000000000000000000" charset="-122"/>
                <a:ea typeface="方正兰亭纤黑简体" panose="02000000000000000000" charset="-122"/>
              </a:rPr>
              <a:t>-</a:t>
            </a:r>
            <a:r>
              <a:rPr lang="zh-CN" altLang="en-US" sz="2400" dirty="0" smtClean="0">
                <a:solidFill>
                  <a:srgbClr val="4C4948"/>
                </a:solidFill>
                <a:latin typeface="方正兰亭纤黑简体" panose="02000000000000000000" charset="-122"/>
                <a:ea typeface="方正兰亭纤黑简体" panose="02000000000000000000" charset="-122"/>
              </a:rPr>
              <a:t>删除</a:t>
            </a:r>
            <a:r>
              <a:rPr lang="en-US" altLang="zh-CN" sz="2400" dirty="0" smtClean="0">
                <a:solidFill>
                  <a:srgbClr val="4C4948"/>
                </a:solidFill>
                <a:latin typeface="方正兰亭纤黑简体" panose="02000000000000000000" charset="-122"/>
                <a:ea typeface="方正兰亭纤黑简体" panose="02000000000000000000" charset="-122"/>
              </a:rPr>
              <a:t>-</a:t>
            </a:r>
            <a:r>
              <a:rPr lang="zh-CN" altLang="en-US" sz="2400" dirty="0" smtClean="0"/>
              <a:t>父节</a:t>
            </a:r>
            <a:r>
              <a:rPr lang="zh-CN" altLang="en-US" sz="2400" dirty="0"/>
              <a:t>点 </a:t>
            </a:r>
            <a:r>
              <a:rPr lang="zh-CN" altLang="en-US" sz="2400" dirty="0" smtClean="0"/>
              <a:t>有</a:t>
            </a:r>
            <a:r>
              <a:rPr lang="en-US" altLang="zh-CN" sz="2400" dirty="0" smtClean="0"/>
              <a:t>3</a:t>
            </a:r>
            <a:r>
              <a:rPr lang="zh-CN" altLang="en-US" sz="2400" dirty="0" smtClean="0"/>
              <a:t>个值</a:t>
            </a:r>
            <a:endParaRPr lang="en-US" altLang="zh-CN" sz="2400" dirty="0">
              <a:solidFill>
                <a:srgbClr val="4C4948"/>
              </a:solidFill>
              <a:latin typeface="方正兰亭纤黑简体" panose="02000000000000000000" charset="-122"/>
              <a:ea typeface="方正兰亭纤黑简体" panose="02000000000000000000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68606" y="801370"/>
            <a:ext cx="3909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1,</a:t>
            </a:r>
            <a:r>
              <a:rPr lang="zh-CN" altLang="en-US" dirty="0" smtClean="0"/>
              <a:t>如果 要删除的点的父节点 有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个值：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268606" y="1354232"/>
            <a:ext cx="78343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1.1</a:t>
            </a:r>
            <a:r>
              <a:rPr kumimoji="1" lang="zh-CN" altLang="en-US" dirty="0" smtClean="0"/>
              <a:t>，如果删除的节点是 左值，且右边兄弟节点 有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个值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处理方法：</a:t>
            </a:r>
            <a:r>
              <a:rPr lang="zh-CN" altLang="en-US" dirty="0"/>
              <a:t>从上层下降一</a:t>
            </a:r>
            <a:r>
              <a:rPr lang="zh-CN" altLang="en-US" dirty="0" smtClean="0"/>
              <a:t>个</a:t>
            </a:r>
            <a:r>
              <a:rPr kumimoji="1" lang="zh-CN" altLang="en-US" dirty="0" smtClean="0"/>
              <a:t>值下来到兄弟节点，让兄弟节点变成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个值的节点，并处理被删的节点的子节点，改父到兄弟节点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005" y="2599983"/>
            <a:ext cx="2806700" cy="22225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6953" y="2599983"/>
            <a:ext cx="2832100" cy="219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986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1194155" y="2196385"/>
            <a:ext cx="6858000" cy="604366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4C4948"/>
                </a:solidFill>
                <a:latin typeface="方正兰亭纤黑简体" panose="02000000000000000000" charset="-122"/>
                <a:ea typeface="方正兰亭纤黑简体" panose="02000000000000000000" charset="-122"/>
              </a:rPr>
              <a:t>什么是树形结构</a:t>
            </a:r>
            <a:endParaRPr lang="en-US" altLang="zh-CN" dirty="0" smtClean="0">
              <a:solidFill>
                <a:srgbClr val="4C4948"/>
              </a:solidFill>
              <a:latin typeface="方正兰亭纤黑简体" panose="02000000000000000000" charset="-122"/>
              <a:ea typeface="方正兰亭纤黑简体" panose="02000000000000000000" charset="-122"/>
            </a:endParaRPr>
          </a:p>
        </p:txBody>
      </p:sp>
      <p:sp>
        <p:nvSpPr>
          <p:cNvPr id="6" name="标题 1"/>
          <p:cNvSpPr>
            <a:spLocks noGrp="1"/>
          </p:cNvSpPr>
          <p:nvPr>
            <p:ph type="ctrTitle"/>
          </p:nvPr>
        </p:nvSpPr>
        <p:spPr>
          <a:xfrm>
            <a:off x="2297990" y="1451531"/>
            <a:ext cx="4548021" cy="538420"/>
          </a:xfrm>
        </p:spPr>
        <p:txBody>
          <a:bodyPr>
            <a:normAutofit/>
          </a:bodyPr>
          <a:lstStyle/>
          <a:p>
            <a:r>
              <a:rPr lang="en-US" altLang="zh-CN" sz="2800" spc="100" dirty="0" smtClean="0">
                <a:solidFill>
                  <a:srgbClr val="4C4948"/>
                </a:solidFill>
                <a:latin typeface="方正兰亭纤黑简体" panose="02000000000000000000" charset="-122"/>
                <a:ea typeface="方正兰亭纤黑简体" panose="02000000000000000000" charset="-122"/>
                <a:cs typeface="+mn-cs"/>
              </a:rPr>
              <a:t>1</a:t>
            </a:r>
            <a:r>
              <a:rPr lang="en-US" altLang="zh-CN" sz="2800" spc="100" dirty="0" smtClean="0">
                <a:solidFill>
                  <a:srgbClr val="4C4948"/>
                </a:solidFill>
                <a:cs typeface="+mn-cs"/>
              </a:rPr>
              <a:t>.</a:t>
            </a:r>
            <a:r>
              <a:rPr lang="en-US" altLang="zh-CN" sz="2800" spc="100" dirty="0" smtClean="0">
                <a:solidFill>
                  <a:srgbClr val="4C4948"/>
                </a:solidFill>
                <a:latin typeface="方正兰亭纤黑简体" panose="02000000000000000000" charset="-122"/>
                <a:ea typeface="方正兰亭纤黑简体" panose="02000000000000000000" charset="-122"/>
                <a:cs typeface="+mn-cs"/>
              </a:rPr>
              <a:t>1</a:t>
            </a:r>
            <a:endParaRPr lang="zh-CN" altLang="en-US" sz="2800" spc="100" dirty="0">
              <a:solidFill>
                <a:srgbClr val="4C4948"/>
              </a:solidFill>
              <a:latin typeface="方正兰亭纤黑简体" panose="02000000000000000000" charset="-122"/>
              <a:ea typeface="方正兰亭纤黑简体" panose="02000000000000000000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68605" y="163195"/>
            <a:ext cx="6989045" cy="638175"/>
          </a:xfrm>
        </p:spPr>
        <p:txBody>
          <a:bodyPr>
            <a:normAutofit/>
          </a:bodyPr>
          <a:lstStyle/>
          <a:p>
            <a:r>
              <a:rPr lang="en-US" altLang="zh-CN" sz="2400" dirty="0" smtClean="0">
                <a:solidFill>
                  <a:srgbClr val="4C4948"/>
                </a:solidFill>
                <a:latin typeface="方正兰亭纤黑简体" panose="02000000000000000000" charset="-122"/>
                <a:ea typeface="方正兰亭纤黑简体" panose="02000000000000000000" charset="-122"/>
              </a:rPr>
              <a:t>2-3</a:t>
            </a:r>
            <a:r>
              <a:rPr lang="zh-CN" altLang="en-US" sz="2400" dirty="0" smtClean="0">
                <a:solidFill>
                  <a:srgbClr val="4C4948"/>
                </a:solidFill>
                <a:latin typeface="方正兰亭纤黑简体" panose="02000000000000000000" charset="-122"/>
                <a:ea typeface="方正兰亭纤黑简体" panose="02000000000000000000" charset="-122"/>
              </a:rPr>
              <a:t>树</a:t>
            </a:r>
            <a:r>
              <a:rPr lang="en-US" altLang="zh-CN" sz="2400" dirty="0" smtClean="0">
                <a:solidFill>
                  <a:srgbClr val="4C4948"/>
                </a:solidFill>
                <a:latin typeface="方正兰亭纤黑简体" panose="02000000000000000000" charset="-122"/>
                <a:ea typeface="方正兰亭纤黑简体" panose="02000000000000000000" charset="-122"/>
              </a:rPr>
              <a:t>-</a:t>
            </a:r>
            <a:r>
              <a:rPr lang="zh-CN" altLang="en-US" sz="2400" dirty="0" smtClean="0">
                <a:solidFill>
                  <a:srgbClr val="4C4948"/>
                </a:solidFill>
                <a:latin typeface="方正兰亭纤黑简体" panose="02000000000000000000" charset="-122"/>
                <a:ea typeface="方正兰亭纤黑简体" panose="02000000000000000000" charset="-122"/>
              </a:rPr>
              <a:t>删除</a:t>
            </a:r>
            <a:r>
              <a:rPr lang="en-US" altLang="zh-CN" sz="2400" dirty="0" smtClean="0">
                <a:solidFill>
                  <a:srgbClr val="4C4948"/>
                </a:solidFill>
                <a:latin typeface="方正兰亭纤黑简体" panose="02000000000000000000" charset="-122"/>
                <a:ea typeface="方正兰亭纤黑简体" panose="02000000000000000000" charset="-122"/>
              </a:rPr>
              <a:t>-</a:t>
            </a:r>
            <a:r>
              <a:rPr lang="zh-CN" altLang="en-US" sz="2400" dirty="0" smtClean="0"/>
              <a:t>父节</a:t>
            </a:r>
            <a:r>
              <a:rPr lang="zh-CN" altLang="en-US" sz="2400" dirty="0"/>
              <a:t>点 </a:t>
            </a:r>
            <a:r>
              <a:rPr lang="zh-CN" altLang="en-US" sz="2400" dirty="0" smtClean="0"/>
              <a:t>有</a:t>
            </a:r>
            <a:r>
              <a:rPr lang="en-US" altLang="zh-CN" sz="2400" dirty="0" smtClean="0"/>
              <a:t>3</a:t>
            </a:r>
            <a:r>
              <a:rPr lang="zh-CN" altLang="en-US" sz="2400" dirty="0" smtClean="0"/>
              <a:t>个值</a:t>
            </a:r>
            <a:endParaRPr lang="en-US" altLang="zh-CN" sz="2400" dirty="0">
              <a:solidFill>
                <a:srgbClr val="4C4948"/>
              </a:solidFill>
              <a:latin typeface="方正兰亭纤黑简体" panose="02000000000000000000" charset="-122"/>
              <a:ea typeface="方正兰亭纤黑简体" panose="02000000000000000000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68606" y="801370"/>
            <a:ext cx="3909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 如果 要删除的点的父节点 有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个值：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268605" y="1439545"/>
            <a:ext cx="5777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1</a:t>
            </a:r>
            <a:r>
              <a:rPr kumimoji="1" lang="en-US" altLang="zh-CN" dirty="0"/>
              <a:t>.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，如果删除的节点是 左值，且右边兄弟节点 有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个值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012" y="2808810"/>
            <a:ext cx="3324339" cy="233135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0811" y="2918855"/>
            <a:ext cx="3475697" cy="222131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26012" y="1987345"/>
            <a:ext cx="71041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将关键字“</a:t>
            </a:r>
            <a:r>
              <a:rPr lang="en-US" altLang="zh-CN" dirty="0"/>
              <a:t>a”</a:t>
            </a:r>
            <a:r>
              <a:rPr lang="zh-CN" altLang="en-US" dirty="0"/>
              <a:t>移动空节点中，关键字“</a:t>
            </a:r>
            <a:r>
              <a:rPr lang="en-US" altLang="zh-CN" dirty="0"/>
              <a:t>c”</a:t>
            </a:r>
            <a:r>
              <a:rPr lang="zh-CN" altLang="en-US" dirty="0"/>
              <a:t>移到关键字“</a:t>
            </a:r>
            <a:r>
              <a:rPr lang="en-US" altLang="zh-CN" dirty="0"/>
              <a:t>a”</a:t>
            </a:r>
            <a:r>
              <a:rPr lang="zh-CN" altLang="en-US" dirty="0"/>
              <a:t>所在的节点内；调整中间的节点。得到新的</a:t>
            </a:r>
            <a:r>
              <a:rPr lang="zh-CN" altLang="en-US" dirty="0" smtClean="0"/>
              <a:t>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046403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68605" y="163195"/>
            <a:ext cx="6989045" cy="638175"/>
          </a:xfrm>
        </p:spPr>
        <p:txBody>
          <a:bodyPr>
            <a:normAutofit/>
          </a:bodyPr>
          <a:lstStyle/>
          <a:p>
            <a:r>
              <a:rPr lang="en-US" altLang="zh-CN" sz="2400" dirty="0" smtClean="0">
                <a:solidFill>
                  <a:srgbClr val="4C4948"/>
                </a:solidFill>
                <a:latin typeface="方正兰亭纤黑简体" panose="02000000000000000000" charset="-122"/>
                <a:ea typeface="方正兰亭纤黑简体" panose="02000000000000000000" charset="-122"/>
              </a:rPr>
              <a:t>2-3</a:t>
            </a:r>
            <a:r>
              <a:rPr lang="zh-CN" altLang="en-US" sz="2400" dirty="0" smtClean="0">
                <a:solidFill>
                  <a:srgbClr val="4C4948"/>
                </a:solidFill>
                <a:latin typeface="方正兰亭纤黑简体" panose="02000000000000000000" charset="-122"/>
                <a:ea typeface="方正兰亭纤黑简体" panose="02000000000000000000" charset="-122"/>
              </a:rPr>
              <a:t>树</a:t>
            </a:r>
            <a:r>
              <a:rPr lang="en-US" altLang="zh-CN" sz="2400" dirty="0" smtClean="0">
                <a:solidFill>
                  <a:srgbClr val="4C4948"/>
                </a:solidFill>
                <a:latin typeface="方正兰亭纤黑简体" panose="02000000000000000000" charset="-122"/>
                <a:ea typeface="方正兰亭纤黑简体" panose="02000000000000000000" charset="-122"/>
              </a:rPr>
              <a:t>-</a:t>
            </a:r>
            <a:r>
              <a:rPr lang="zh-CN" altLang="en-US" sz="2400" dirty="0" smtClean="0">
                <a:solidFill>
                  <a:srgbClr val="4C4948"/>
                </a:solidFill>
                <a:latin typeface="方正兰亭纤黑简体" panose="02000000000000000000" charset="-122"/>
                <a:ea typeface="方正兰亭纤黑简体" panose="02000000000000000000" charset="-122"/>
              </a:rPr>
              <a:t>删除</a:t>
            </a:r>
            <a:r>
              <a:rPr lang="en-US" altLang="zh-CN" sz="2400" dirty="0" smtClean="0">
                <a:solidFill>
                  <a:srgbClr val="4C4948"/>
                </a:solidFill>
                <a:latin typeface="方正兰亭纤黑简体" panose="02000000000000000000" charset="-122"/>
                <a:ea typeface="方正兰亭纤黑简体" panose="02000000000000000000" charset="-122"/>
              </a:rPr>
              <a:t>-</a:t>
            </a:r>
            <a:r>
              <a:rPr lang="zh-CN" altLang="en-US" sz="2400" dirty="0" smtClean="0"/>
              <a:t>父节</a:t>
            </a:r>
            <a:r>
              <a:rPr lang="zh-CN" altLang="en-US" sz="2400" dirty="0"/>
              <a:t>点 </a:t>
            </a:r>
            <a:r>
              <a:rPr lang="zh-CN" altLang="en-US" sz="2400" dirty="0" smtClean="0"/>
              <a:t>有</a:t>
            </a:r>
            <a:r>
              <a:rPr lang="en-US" altLang="zh-CN" sz="2400" dirty="0" smtClean="0"/>
              <a:t>3</a:t>
            </a:r>
            <a:r>
              <a:rPr lang="zh-CN" altLang="en-US" sz="2400" dirty="0" smtClean="0"/>
              <a:t>个值</a:t>
            </a:r>
            <a:endParaRPr lang="en-US" altLang="zh-CN" sz="2400" dirty="0">
              <a:solidFill>
                <a:srgbClr val="4C4948"/>
              </a:solidFill>
              <a:latin typeface="方正兰亭纤黑简体" panose="02000000000000000000" charset="-122"/>
              <a:ea typeface="方正兰亭纤黑简体" panose="02000000000000000000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68606" y="801370"/>
            <a:ext cx="4247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，如果 要删除的点的父节点 有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个值：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268605" y="1317701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mtClean="0"/>
              <a:t>其它情况</a:t>
            </a:r>
            <a:r>
              <a:rPr kumimoji="1" lang="zh-CN" altLang="en-US" dirty="0" smtClean="0"/>
              <a:t>：</a:t>
            </a:r>
            <a:endParaRPr kumimoji="1" lang="en-US" altLang="zh-CN" dirty="0" smtClean="0"/>
          </a:p>
        </p:txBody>
      </p:sp>
      <p:sp>
        <p:nvSpPr>
          <p:cNvPr id="8" name="文本框 7"/>
          <p:cNvSpPr txBox="1"/>
          <p:nvPr/>
        </p:nvSpPr>
        <p:spPr>
          <a:xfrm>
            <a:off x="1119041" y="2203364"/>
            <a:ext cx="61181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I</a:t>
            </a:r>
            <a:r>
              <a:rPr lang="zh-CN" altLang="en-US" dirty="0" smtClean="0"/>
              <a:t> 删除</a:t>
            </a:r>
            <a:r>
              <a:rPr lang="zh-CN" altLang="en-US" dirty="0"/>
              <a:t>节点是中间节点</a:t>
            </a:r>
            <a:r>
              <a:rPr lang="zh-CN" altLang="en-US" dirty="0" smtClean="0"/>
              <a:t>，右节点有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个值： 类似于“</a:t>
            </a:r>
            <a:r>
              <a:rPr lang="en-US" altLang="zh-CN" dirty="0" smtClean="0"/>
              <a:t>1.1</a:t>
            </a:r>
            <a:r>
              <a:rPr lang="zh-CN" altLang="en-US" dirty="0" smtClean="0"/>
              <a:t>”</a:t>
            </a:r>
            <a:endParaRPr lang="en-US" altLang="zh-CN" dirty="0" smtClean="0"/>
          </a:p>
          <a:p>
            <a:r>
              <a:rPr lang="en-US" altLang="zh-CN" dirty="0"/>
              <a:t>ii</a:t>
            </a:r>
            <a:r>
              <a:rPr lang="zh-CN" altLang="en-US" dirty="0"/>
              <a:t>删除节点是中间节点，</a:t>
            </a:r>
            <a:r>
              <a:rPr lang="zh-CN" altLang="en-US" dirty="0" smtClean="0"/>
              <a:t>右节点有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个值： 类似</a:t>
            </a:r>
            <a:r>
              <a:rPr lang="zh-CN" altLang="en-US" dirty="0"/>
              <a:t>于“</a:t>
            </a:r>
            <a:r>
              <a:rPr lang="en-US" altLang="zh-CN" dirty="0"/>
              <a:t>1.2</a:t>
            </a:r>
            <a:r>
              <a:rPr lang="en-US" altLang="zh-CN" dirty="0" smtClean="0"/>
              <a:t>”</a:t>
            </a:r>
          </a:p>
          <a:p>
            <a:r>
              <a:rPr lang="en-US" altLang="zh-CN" dirty="0"/>
              <a:t>iii</a:t>
            </a:r>
            <a:r>
              <a:rPr lang="zh-CN" altLang="en-US" dirty="0"/>
              <a:t>删除节点是右节点，中间</a:t>
            </a:r>
            <a:r>
              <a:rPr lang="zh-CN" altLang="en-US" dirty="0" smtClean="0"/>
              <a:t>节点</a:t>
            </a:r>
            <a:r>
              <a:rPr lang="zh-CN" altLang="en-US" dirty="0"/>
              <a:t>有</a:t>
            </a:r>
            <a:r>
              <a:rPr lang="en-US" altLang="zh-CN" dirty="0"/>
              <a:t>1</a:t>
            </a:r>
            <a:r>
              <a:rPr lang="zh-CN" altLang="en-US" dirty="0"/>
              <a:t>个值</a:t>
            </a:r>
            <a:r>
              <a:rPr lang="zh-CN" altLang="en-US" dirty="0" smtClean="0"/>
              <a:t>：类似</a:t>
            </a:r>
            <a:r>
              <a:rPr lang="zh-CN" altLang="en-US" dirty="0"/>
              <a:t>于“</a:t>
            </a:r>
            <a:r>
              <a:rPr lang="en-US" altLang="zh-CN" dirty="0" smtClean="0"/>
              <a:t>1.1</a:t>
            </a:r>
            <a:r>
              <a:rPr lang="zh-CN" altLang="en-US" dirty="0" smtClean="0"/>
              <a:t>”</a:t>
            </a:r>
            <a:endParaRPr lang="en-US" altLang="zh-CN" dirty="0" smtClean="0"/>
          </a:p>
          <a:p>
            <a:r>
              <a:rPr lang="en-US" altLang="zh-CN" dirty="0"/>
              <a:t>iv</a:t>
            </a:r>
            <a:r>
              <a:rPr lang="zh-CN" altLang="en-US" dirty="0"/>
              <a:t>删除节点是右节点，</a:t>
            </a:r>
            <a:r>
              <a:rPr lang="zh-CN" altLang="en-US" dirty="0" smtClean="0"/>
              <a:t>中间节点</a:t>
            </a:r>
            <a:r>
              <a:rPr lang="zh-CN" altLang="en-US" dirty="0"/>
              <a:t>有</a:t>
            </a:r>
            <a:r>
              <a:rPr lang="en-US" altLang="zh-CN" dirty="0"/>
              <a:t>2</a:t>
            </a:r>
            <a:r>
              <a:rPr lang="zh-CN" altLang="en-US" dirty="0"/>
              <a:t>个值</a:t>
            </a:r>
            <a:r>
              <a:rPr lang="zh-CN" altLang="en-US" dirty="0" smtClean="0"/>
              <a:t>：类似</a:t>
            </a:r>
            <a:r>
              <a:rPr lang="zh-CN" altLang="en-US" dirty="0"/>
              <a:t>于“</a:t>
            </a:r>
            <a:r>
              <a:rPr lang="en-US" altLang="zh-CN" dirty="0"/>
              <a:t>1.2</a:t>
            </a:r>
            <a:r>
              <a:rPr lang="en-US" altLang="zh-CN" dirty="0" smtClean="0"/>
              <a:t>”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131708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68605" y="163195"/>
            <a:ext cx="6989045" cy="638175"/>
          </a:xfrm>
        </p:spPr>
        <p:txBody>
          <a:bodyPr>
            <a:normAutofit/>
          </a:bodyPr>
          <a:lstStyle/>
          <a:p>
            <a:r>
              <a:rPr lang="en-US" altLang="zh-CN" sz="2400" dirty="0" smtClean="0">
                <a:solidFill>
                  <a:srgbClr val="4C4948"/>
                </a:solidFill>
                <a:latin typeface="方正兰亭纤黑简体" panose="02000000000000000000" charset="-122"/>
                <a:ea typeface="方正兰亭纤黑简体" panose="02000000000000000000" charset="-122"/>
              </a:rPr>
              <a:t>2-3</a:t>
            </a:r>
            <a:r>
              <a:rPr lang="zh-CN" altLang="en-US" sz="2400" dirty="0" smtClean="0">
                <a:solidFill>
                  <a:srgbClr val="4C4948"/>
                </a:solidFill>
                <a:latin typeface="方正兰亭纤黑简体" panose="02000000000000000000" charset="-122"/>
                <a:ea typeface="方正兰亭纤黑简体" panose="02000000000000000000" charset="-122"/>
              </a:rPr>
              <a:t>树</a:t>
            </a:r>
            <a:r>
              <a:rPr lang="en-US" altLang="zh-CN" sz="2400" dirty="0" smtClean="0">
                <a:solidFill>
                  <a:srgbClr val="4C4948"/>
                </a:solidFill>
                <a:latin typeface="方正兰亭纤黑简体" panose="02000000000000000000" charset="-122"/>
                <a:ea typeface="方正兰亭纤黑简体" panose="02000000000000000000" charset="-122"/>
              </a:rPr>
              <a:t>-</a:t>
            </a:r>
            <a:r>
              <a:rPr lang="zh-CN" altLang="en-US" sz="2400" dirty="0" smtClean="0">
                <a:solidFill>
                  <a:srgbClr val="4C4948"/>
                </a:solidFill>
                <a:latin typeface="方正兰亭纤黑简体" panose="02000000000000000000" charset="-122"/>
                <a:ea typeface="方正兰亭纤黑简体" panose="02000000000000000000" charset="-122"/>
              </a:rPr>
              <a:t>删除</a:t>
            </a:r>
            <a:r>
              <a:rPr lang="en-US" altLang="zh-CN" sz="2400" dirty="0" smtClean="0">
                <a:solidFill>
                  <a:srgbClr val="4C4948"/>
                </a:solidFill>
                <a:latin typeface="方正兰亭纤黑简体" panose="02000000000000000000" charset="-122"/>
                <a:ea typeface="方正兰亭纤黑简体" panose="02000000000000000000" charset="-122"/>
              </a:rPr>
              <a:t>-</a:t>
            </a:r>
            <a:r>
              <a:rPr lang="zh-CN" altLang="en-US" sz="2400" dirty="0" smtClean="0"/>
              <a:t>父节</a:t>
            </a:r>
            <a:r>
              <a:rPr lang="zh-CN" altLang="en-US" sz="2400" dirty="0"/>
              <a:t>点 </a:t>
            </a:r>
            <a:r>
              <a:rPr lang="zh-CN" altLang="en-US" sz="2400" dirty="0" smtClean="0"/>
              <a:t>有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个值</a:t>
            </a:r>
            <a:endParaRPr lang="en-US" altLang="zh-CN" sz="2400" dirty="0">
              <a:solidFill>
                <a:srgbClr val="4C4948"/>
              </a:solidFill>
              <a:latin typeface="方正兰亭纤黑简体" panose="02000000000000000000" charset="-122"/>
              <a:ea typeface="方正兰亭纤黑简体" panose="02000000000000000000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68606" y="801370"/>
            <a:ext cx="3909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2,</a:t>
            </a:r>
            <a:r>
              <a:rPr lang="zh-CN" altLang="en-US" dirty="0" smtClean="0"/>
              <a:t>如果 要删除的点的父节点 有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个值：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268606" y="1354232"/>
            <a:ext cx="78343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2.1</a:t>
            </a:r>
            <a:r>
              <a:rPr kumimoji="1" lang="zh-CN" altLang="en-US" dirty="0" smtClean="0"/>
              <a:t>，</a:t>
            </a:r>
            <a:r>
              <a:rPr lang="zh-CN" altLang="en-US" dirty="0" smtClean="0"/>
              <a:t>如果删除</a:t>
            </a:r>
            <a:r>
              <a:rPr lang="zh-CN" altLang="en-US" dirty="0"/>
              <a:t>节点是左</a:t>
            </a:r>
            <a:r>
              <a:rPr lang="zh-CN" altLang="en-US" dirty="0" smtClean="0"/>
              <a:t>节点，右节点只有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个值</a:t>
            </a:r>
            <a:endParaRPr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处理方法：</a:t>
            </a:r>
            <a:r>
              <a:rPr lang="zh-CN" altLang="en-US" dirty="0"/>
              <a:t>把关键字“</a:t>
            </a:r>
            <a:r>
              <a:rPr lang="en-US" altLang="zh-CN" dirty="0"/>
              <a:t>a”</a:t>
            </a:r>
            <a:r>
              <a:rPr lang="zh-CN" altLang="en-US" dirty="0"/>
              <a:t>移到其右孩子节点中（也就是包含“</a:t>
            </a:r>
            <a:r>
              <a:rPr lang="en-US" altLang="zh-CN" dirty="0"/>
              <a:t>b”</a:t>
            </a:r>
            <a:r>
              <a:rPr lang="zh-CN" altLang="en-US" dirty="0"/>
              <a:t>的节点中）；为了维持树的高度不变，把包含“</a:t>
            </a:r>
            <a:r>
              <a:rPr lang="en-US" altLang="zh-CN" dirty="0"/>
              <a:t>a”</a:t>
            </a:r>
            <a:r>
              <a:rPr lang="zh-CN" altLang="en-US" dirty="0"/>
              <a:t>的节点变为空节点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464" y="2868148"/>
            <a:ext cx="2070100" cy="21082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0599" y="2899898"/>
            <a:ext cx="1930400" cy="20447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590628" y="3095309"/>
            <a:ext cx="33340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这时我们又得到包含空节点的树，我们需要删除新的空节点。根据新的空节点的父节点的情况再分类处理。直到没有空节点</a:t>
            </a:r>
            <a:r>
              <a:rPr lang="zh-CN" altLang="en-US" dirty="0" smtClean="0"/>
              <a:t>了为止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651917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68605" y="163195"/>
            <a:ext cx="6989045" cy="638175"/>
          </a:xfrm>
        </p:spPr>
        <p:txBody>
          <a:bodyPr>
            <a:normAutofit/>
          </a:bodyPr>
          <a:lstStyle/>
          <a:p>
            <a:r>
              <a:rPr lang="en-US" altLang="zh-CN" sz="2400" dirty="0" smtClean="0">
                <a:solidFill>
                  <a:srgbClr val="4C4948"/>
                </a:solidFill>
                <a:latin typeface="方正兰亭纤黑简体" panose="02000000000000000000" charset="-122"/>
                <a:ea typeface="方正兰亭纤黑简体" panose="02000000000000000000" charset="-122"/>
              </a:rPr>
              <a:t>2-3</a:t>
            </a:r>
            <a:r>
              <a:rPr lang="zh-CN" altLang="en-US" sz="2400" dirty="0" smtClean="0">
                <a:solidFill>
                  <a:srgbClr val="4C4948"/>
                </a:solidFill>
                <a:latin typeface="方正兰亭纤黑简体" panose="02000000000000000000" charset="-122"/>
                <a:ea typeface="方正兰亭纤黑简体" panose="02000000000000000000" charset="-122"/>
              </a:rPr>
              <a:t>树</a:t>
            </a:r>
            <a:r>
              <a:rPr lang="en-US" altLang="zh-CN" sz="2400" dirty="0" smtClean="0">
                <a:solidFill>
                  <a:srgbClr val="4C4948"/>
                </a:solidFill>
                <a:latin typeface="方正兰亭纤黑简体" panose="02000000000000000000" charset="-122"/>
                <a:ea typeface="方正兰亭纤黑简体" panose="02000000000000000000" charset="-122"/>
              </a:rPr>
              <a:t>-</a:t>
            </a:r>
            <a:r>
              <a:rPr lang="zh-CN" altLang="en-US" sz="2400" dirty="0" smtClean="0">
                <a:solidFill>
                  <a:srgbClr val="4C4948"/>
                </a:solidFill>
                <a:latin typeface="方正兰亭纤黑简体" panose="02000000000000000000" charset="-122"/>
                <a:ea typeface="方正兰亭纤黑简体" panose="02000000000000000000" charset="-122"/>
              </a:rPr>
              <a:t>删除</a:t>
            </a:r>
            <a:r>
              <a:rPr lang="en-US" altLang="zh-CN" sz="2400" dirty="0" smtClean="0">
                <a:solidFill>
                  <a:srgbClr val="4C4948"/>
                </a:solidFill>
                <a:latin typeface="方正兰亭纤黑简体" panose="02000000000000000000" charset="-122"/>
                <a:ea typeface="方正兰亭纤黑简体" panose="02000000000000000000" charset="-122"/>
              </a:rPr>
              <a:t>-</a:t>
            </a:r>
            <a:r>
              <a:rPr lang="zh-CN" altLang="en-US" sz="2400" dirty="0" smtClean="0"/>
              <a:t>父节</a:t>
            </a:r>
            <a:r>
              <a:rPr lang="zh-CN" altLang="en-US" sz="2400" dirty="0"/>
              <a:t>点 </a:t>
            </a:r>
            <a:r>
              <a:rPr lang="zh-CN" altLang="en-US" sz="2400" dirty="0" smtClean="0"/>
              <a:t>有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个值</a:t>
            </a:r>
            <a:endParaRPr lang="en-US" altLang="zh-CN" sz="2400" dirty="0">
              <a:solidFill>
                <a:srgbClr val="4C4948"/>
              </a:solidFill>
              <a:latin typeface="方正兰亭纤黑简体" panose="02000000000000000000" charset="-122"/>
              <a:ea typeface="方正兰亭纤黑简体" panose="02000000000000000000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68606" y="801370"/>
            <a:ext cx="3909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2,</a:t>
            </a:r>
            <a:r>
              <a:rPr lang="zh-CN" altLang="en-US" dirty="0" smtClean="0"/>
              <a:t>如果 要删除的点的父节点 有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个值：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268606" y="1354232"/>
            <a:ext cx="78343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2</a:t>
            </a:r>
            <a:r>
              <a:rPr kumimoji="1" lang="en-US" altLang="zh-CN" dirty="0"/>
              <a:t>.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，</a:t>
            </a:r>
            <a:r>
              <a:rPr lang="zh-CN" altLang="en-US" dirty="0" smtClean="0"/>
              <a:t>如果删除</a:t>
            </a:r>
            <a:r>
              <a:rPr lang="zh-CN" altLang="en-US" dirty="0"/>
              <a:t>节点是左</a:t>
            </a:r>
            <a:r>
              <a:rPr lang="zh-CN" altLang="en-US" dirty="0" smtClean="0"/>
              <a:t>节点，右节点有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个值</a:t>
            </a:r>
            <a:endParaRPr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处理方法：</a:t>
            </a:r>
            <a:r>
              <a:rPr lang="zh-CN" altLang="en-US" dirty="0"/>
              <a:t>把关键字“</a:t>
            </a:r>
            <a:r>
              <a:rPr lang="en-US" altLang="zh-CN" dirty="0"/>
              <a:t>a”</a:t>
            </a:r>
            <a:r>
              <a:rPr lang="zh-CN" altLang="en-US" dirty="0"/>
              <a:t>移动到空节点中；关键字“</a:t>
            </a:r>
            <a:r>
              <a:rPr lang="en-US" altLang="zh-CN" dirty="0"/>
              <a:t>b”</a:t>
            </a:r>
            <a:r>
              <a:rPr lang="zh-CN" altLang="en-US" dirty="0"/>
              <a:t>移动中父节点中；调整右节点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824" y="2812976"/>
            <a:ext cx="2799471" cy="233052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7092" y="2812976"/>
            <a:ext cx="2755900" cy="223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13359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68605" y="163195"/>
            <a:ext cx="6989045" cy="638175"/>
          </a:xfrm>
        </p:spPr>
        <p:txBody>
          <a:bodyPr>
            <a:normAutofit/>
          </a:bodyPr>
          <a:lstStyle/>
          <a:p>
            <a:r>
              <a:rPr lang="en-US" altLang="zh-CN" sz="2400" dirty="0" smtClean="0">
                <a:solidFill>
                  <a:srgbClr val="4C4948"/>
                </a:solidFill>
                <a:latin typeface="方正兰亭纤黑简体" panose="02000000000000000000" charset="-122"/>
                <a:ea typeface="方正兰亭纤黑简体" panose="02000000000000000000" charset="-122"/>
              </a:rPr>
              <a:t>2-3</a:t>
            </a:r>
            <a:r>
              <a:rPr lang="zh-CN" altLang="en-US" sz="2400" dirty="0" smtClean="0">
                <a:solidFill>
                  <a:srgbClr val="4C4948"/>
                </a:solidFill>
                <a:latin typeface="方正兰亭纤黑简体" panose="02000000000000000000" charset="-122"/>
                <a:ea typeface="方正兰亭纤黑简体" panose="02000000000000000000" charset="-122"/>
              </a:rPr>
              <a:t>树</a:t>
            </a:r>
            <a:r>
              <a:rPr lang="en-US" altLang="zh-CN" sz="2400" dirty="0" smtClean="0">
                <a:solidFill>
                  <a:srgbClr val="4C4948"/>
                </a:solidFill>
                <a:latin typeface="方正兰亭纤黑简体" panose="02000000000000000000" charset="-122"/>
                <a:ea typeface="方正兰亭纤黑简体" panose="02000000000000000000" charset="-122"/>
              </a:rPr>
              <a:t>-</a:t>
            </a:r>
            <a:r>
              <a:rPr lang="zh-CN" altLang="en-US" sz="2400" dirty="0" smtClean="0">
                <a:solidFill>
                  <a:srgbClr val="4C4948"/>
                </a:solidFill>
                <a:latin typeface="方正兰亭纤黑简体" panose="02000000000000000000" charset="-122"/>
                <a:ea typeface="方正兰亭纤黑简体" panose="02000000000000000000" charset="-122"/>
              </a:rPr>
              <a:t>删除</a:t>
            </a:r>
            <a:r>
              <a:rPr lang="en-US" altLang="zh-CN" sz="2400" dirty="0" smtClean="0">
                <a:solidFill>
                  <a:srgbClr val="4C4948"/>
                </a:solidFill>
                <a:latin typeface="方正兰亭纤黑简体" panose="02000000000000000000" charset="-122"/>
                <a:ea typeface="方正兰亭纤黑简体" panose="02000000000000000000" charset="-122"/>
              </a:rPr>
              <a:t>-</a:t>
            </a:r>
            <a:r>
              <a:rPr lang="zh-CN" altLang="en-US" sz="2400" dirty="0" smtClean="0"/>
              <a:t>父节</a:t>
            </a:r>
            <a:r>
              <a:rPr lang="zh-CN" altLang="en-US" sz="2400" dirty="0"/>
              <a:t>点 </a:t>
            </a:r>
            <a:r>
              <a:rPr lang="zh-CN" altLang="en-US" sz="2400" dirty="0" smtClean="0"/>
              <a:t>有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个值</a:t>
            </a:r>
            <a:endParaRPr lang="en-US" altLang="zh-CN" sz="2400" dirty="0">
              <a:solidFill>
                <a:srgbClr val="4C4948"/>
              </a:solidFill>
              <a:latin typeface="方正兰亭纤黑简体" panose="02000000000000000000" charset="-122"/>
              <a:ea typeface="方正兰亭纤黑简体" panose="02000000000000000000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68606" y="801370"/>
            <a:ext cx="4247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，如果 要删除的点的父节点 有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个值：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268605" y="1317701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mtClean="0"/>
              <a:t>其它情况</a:t>
            </a:r>
            <a:r>
              <a:rPr kumimoji="1" lang="zh-CN" altLang="en-US" dirty="0" smtClean="0"/>
              <a:t>：</a:t>
            </a:r>
            <a:endParaRPr kumimoji="1" lang="en-US" altLang="zh-CN" dirty="0" smtClean="0"/>
          </a:p>
        </p:txBody>
      </p:sp>
      <p:sp>
        <p:nvSpPr>
          <p:cNvPr id="8" name="文本框 7"/>
          <p:cNvSpPr txBox="1"/>
          <p:nvPr/>
        </p:nvSpPr>
        <p:spPr>
          <a:xfrm>
            <a:off x="1139523" y="2315905"/>
            <a:ext cx="61181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删除节点是右节点；左</a:t>
            </a:r>
            <a:r>
              <a:rPr lang="zh-CN" altLang="en-US" dirty="0" smtClean="0"/>
              <a:t>节点有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个值 ：类似</a:t>
            </a:r>
            <a:r>
              <a:rPr lang="en-US" altLang="zh-CN" dirty="0" smtClean="0"/>
              <a:t>2.1</a:t>
            </a:r>
          </a:p>
          <a:p>
            <a:r>
              <a:rPr lang="zh-CN" altLang="en-US" dirty="0"/>
              <a:t>删除节点是右节点；左</a:t>
            </a:r>
            <a:r>
              <a:rPr lang="zh-CN" altLang="en-US" dirty="0" smtClean="0"/>
              <a:t>节点有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个值 ：类似</a:t>
            </a:r>
            <a:r>
              <a:rPr lang="en-US" altLang="zh-CN" dirty="0" smtClean="0"/>
              <a:t>2.2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986480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68605" y="163195"/>
            <a:ext cx="6989045" cy="638175"/>
          </a:xfrm>
        </p:spPr>
        <p:txBody>
          <a:bodyPr>
            <a:normAutofit/>
          </a:bodyPr>
          <a:lstStyle/>
          <a:p>
            <a:r>
              <a:rPr lang="en-US" altLang="zh-CN" sz="2400" dirty="0" smtClean="0">
                <a:solidFill>
                  <a:srgbClr val="4C4948"/>
                </a:solidFill>
                <a:latin typeface="方正兰亭纤黑简体" panose="02000000000000000000" charset="-122"/>
                <a:ea typeface="方正兰亭纤黑简体" panose="02000000000000000000" charset="-122"/>
              </a:rPr>
              <a:t>2-3</a:t>
            </a:r>
            <a:r>
              <a:rPr lang="zh-CN" altLang="en-US" sz="2400" dirty="0" smtClean="0">
                <a:solidFill>
                  <a:srgbClr val="4C4948"/>
                </a:solidFill>
                <a:latin typeface="方正兰亭纤黑简体" panose="02000000000000000000" charset="-122"/>
                <a:ea typeface="方正兰亭纤黑简体" panose="02000000000000000000" charset="-122"/>
              </a:rPr>
              <a:t>树</a:t>
            </a:r>
            <a:r>
              <a:rPr lang="en-US" altLang="zh-CN" sz="2400" dirty="0" smtClean="0">
                <a:solidFill>
                  <a:srgbClr val="4C4948"/>
                </a:solidFill>
                <a:latin typeface="方正兰亭纤黑简体" panose="02000000000000000000" charset="-122"/>
                <a:ea typeface="方正兰亭纤黑简体" panose="02000000000000000000" charset="-122"/>
              </a:rPr>
              <a:t>-</a:t>
            </a:r>
            <a:r>
              <a:rPr lang="zh-CN" altLang="en-US" sz="2400" dirty="0" smtClean="0">
                <a:solidFill>
                  <a:srgbClr val="4C4948"/>
                </a:solidFill>
                <a:latin typeface="方正兰亭纤黑简体" panose="02000000000000000000" charset="-122"/>
                <a:ea typeface="方正兰亭纤黑简体" panose="02000000000000000000" charset="-122"/>
              </a:rPr>
              <a:t>总结</a:t>
            </a:r>
            <a:endParaRPr lang="en-US" altLang="zh-CN" sz="2400" dirty="0">
              <a:solidFill>
                <a:srgbClr val="4C4948"/>
              </a:solidFill>
              <a:latin typeface="方正兰亭纤黑简体" panose="02000000000000000000" charset="-122"/>
              <a:ea typeface="方正兰亭纤黑简体" panose="02000000000000000000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0" y="998318"/>
            <a:ext cx="91004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性能：</a:t>
            </a:r>
            <a:endParaRPr lang="en-US" altLang="zh-CN" dirty="0" smtClean="0"/>
          </a:p>
          <a:p>
            <a:r>
              <a:rPr lang="zh-CN" altLang="en-US" dirty="0" smtClean="0"/>
              <a:t> </a:t>
            </a:r>
            <a:r>
              <a:rPr lang="zh-CN" altLang="en-US" dirty="0" smtClean="0"/>
              <a:t>            </a:t>
            </a:r>
            <a:r>
              <a:rPr lang="en-US" altLang="zh-CN" dirty="0" smtClean="0"/>
              <a:t>	</a:t>
            </a:r>
            <a:r>
              <a:rPr lang="zh-CN" altLang="en-US" dirty="0" smtClean="0"/>
              <a:t>在</a:t>
            </a:r>
            <a:r>
              <a:rPr lang="zh-CN" altLang="en-US" dirty="0"/>
              <a:t>最坏的情况下，也就是</a:t>
            </a:r>
            <a:r>
              <a:rPr lang="zh-CN" altLang="en-US" dirty="0">
                <a:solidFill>
                  <a:srgbClr val="FF0000"/>
                </a:solidFill>
              </a:rPr>
              <a:t>所有的节点都</a:t>
            </a:r>
            <a:r>
              <a:rPr lang="zh-CN" altLang="en-US" dirty="0" smtClean="0">
                <a:solidFill>
                  <a:srgbClr val="FF0000"/>
                </a:solidFill>
              </a:rPr>
              <a:t>是只有一个值</a:t>
            </a:r>
            <a:r>
              <a:rPr lang="zh-CN" altLang="en-US" dirty="0" smtClean="0"/>
              <a:t>，</a:t>
            </a:r>
            <a:r>
              <a:rPr lang="zh-CN" altLang="en-US" dirty="0"/>
              <a:t>查找效率为</a:t>
            </a:r>
            <a:r>
              <a:rPr lang="en-US" altLang="zh-CN" dirty="0" err="1" smtClean="0"/>
              <a:t>lgN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zh-CN" altLang="en-US" dirty="0"/>
              <a:t>在最好的情况下，</a:t>
            </a:r>
            <a:r>
              <a:rPr lang="zh-CN" altLang="en-US" dirty="0">
                <a:solidFill>
                  <a:srgbClr val="FF0000"/>
                </a:solidFill>
              </a:rPr>
              <a:t>所有的节点</a:t>
            </a:r>
            <a:r>
              <a:rPr lang="zh-CN" altLang="en-US" dirty="0" smtClean="0">
                <a:solidFill>
                  <a:srgbClr val="FF0000"/>
                </a:solidFill>
              </a:rPr>
              <a:t>都</a:t>
            </a:r>
            <a:r>
              <a:rPr lang="zh-CN" altLang="en-US" dirty="0" smtClean="0">
                <a:solidFill>
                  <a:srgbClr val="FF0000"/>
                </a:solidFill>
              </a:rPr>
              <a:t>有两个值</a:t>
            </a:r>
            <a:r>
              <a:rPr lang="zh-CN" altLang="en-US" dirty="0" smtClean="0"/>
              <a:t>，</a:t>
            </a:r>
            <a:r>
              <a:rPr lang="zh-CN" altLang="en-US" dirty="0"/>
              <a:t>查找效率为</a:t>
            </a:r>
            <a:r>
              <a:rPr lang="en-US" altLang="zh-CN" dirty="0"/>
              <a:t>log3N</a:t>
            </a:r>
            <a:r>
              <a:rPr lang="zh-CN" altLang="en-US" dirty="0"/>
              <a:t>约等于</a:t>
            </a:r>
            <a:r>
              <a:rPr lang="en-US" altLang="zh-CN" dirty="0" smtClean="0"/>
              <a:t>0.631lgN</a:t>
            </a:r>
            <a:r>
              <a:rPr lang="zh-CN" altLang="en-US" dirty="0" smtClean="0"/>
              <a:t>，</a:t>
            </a:r>
            <a:r>
              <a:rPr lang="zh-CN" altLang="en-US" dirty="0" smtClean="0"/>
              <a:t>但实际在每一层中的比较时间却有所增加，和</a:t>
            </a:r>
            <a:r>
              <a:rPr lang="en-US" altLang="zh-CN" dirty="0" smtClean="0"/>
              <a:t>AVL</a:t>
            </a:r>
            <a:r>
              <a:rPr lang="zh-CN" altLang="en-US" dirty="0" smtClean="0"/>
              <a:t>树属于同一数量及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82880" y="2757268"/>
            <a:ext cx="641714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实现：</a:t>
            </a:r>
            <a:endParaRPr kumimoji="1" lang="en-US" altLang="zh-CN" dirty="0" smtClean="0"/>
          </a:p>
          <a:p>
            <a:r>
              <a:rPr kumimoji="1" lang="en-US" altLang="zh-CN" dirty="0"/>
              <a:t>	</a:t>
            </a:r>
            <a:r>
              <a:rPr lang="zh-CN" altLang="en-US" dirty="0"/>
              <a:t>直接实现</a:t>
            </a:r>
            <a:r>
              <a:rPr lang="en-US" altLang="zh-CN" dirty="0"/>
              <a:t>2-3</a:t>
            </a:r>
            <a:r>
              <a:rPr lang="zh-CN" altLang="en-US" dirty="0"/>
              <a:t>树比较</a:t>
            </a:r>
            <a:r>
              <a:rPr lang="zh-CN" altLang="en-US" dirty="0" smtClean="0"/>
              <a:t>复杂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zh-CN" altLang="en-US" dirty="0"/>
              <a:t>需要处理不同的节点类型，非常繁琐</a:t>
            </a:r>
          </a:p>
          <a:p>
            <a:r>
              <a:rPr lang="en-US" altLang="zh-CN" dirty="0" smtClean="0"/>
              <a:t>	</a:t>
            </a:r>
            <a:r>
              <a:rPr lang="zh-CN" altLang="en-US" dirty="0"/>
              <a:t>需要多次比较操作来将节点下移</a:t>
            </a:r>
          </a:p>
          <a:p>
            <a:r>
              <a:rPr lang="en-US" altLang="zh-CN" dirty="0" smtClean="0"/>
              <a:t>	</a:t>
            </a:r>
            <a:r>
              <a:rPr lang="zh-CN" altLang="en-US" dirty="0"/>
              <a:t>需要上移来拆</a:t>
            </a:r>
            <a:r>
              <a:rPr lang="zh-CN" altLang="en-US" dirty="0" smtClean="0"/>
              <a:t>分有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个值的节点</a:t>
            </a:r>
            <a:endParaRPr lang="zh-CN" altLang="en-US" dirty="0"/>
          </a:p>
          <a:p>
            <a:r>
              <a:rPr lang="en-US" altLang="zh-CN" dirty="0" smtClean="0"/>
              <a:t>	</a:t>
            </a:r>
            <a:r>
              <a:rPr lang="zh-CN" altLang="en-US" dirty="0" smtClean="0"/>
              <a:t>拆分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个值的节点</a:t>
            </a:r>
            <a:r>
              <a:rPr lang="zh-CN" altLang="en-US" dirty="0"/>
              <a:t>的情况有很多种</a:t>
            </a:r>
          </a:p>
          <a:p>
            <a:r>
              <a:rPr lang="en-US" altLang="zh-CN" dirty="0" smtClean="0"/>
              <a:t>	</a:t>
            </a:r>
            <a:r>
              <a:rPr lang="zh-CN" altLang="en-US" dirty="0"/>
              <a:t>在某些情况插入后的平衡操作可能会使得效率降低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99977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1194155" y="2196385"/>
            <a:ext cx="6858000" cy="604366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4C4948"/>
                </a:solidFill>
                <a:latin typeface="方正兰亭纤黑简体" panose="02000000000000000000" charset="-122"/>
                <a:ea typeface="方正兰亭纤黑简体" panose="02000000000000000000" charset="-122"/>
              </a:rPr>
              <a:t>红黑树</a:t>
            </a:r>
            <a:endParaRPr lang="en-US" altLang="zh-CN" dirty="0" smtClean="0">
              <a:solidFill>
                <a:srgbClr val="4C4948"/>
              </a:solidFill>
              <a:latin typeface="方正兰亭纤黑简体" panose="02000000000000000000" charset="-122"/>
              <a:ea typeface="方正兰亭纤黑简体" panose="02000000000000000000" charset="-122"/>
            </a:endParaRPr>
          </a:p>
        </p:txBody>
      </p:sp>
      <p:sp>
        <p:nvSpPr>
          <p:cNvPr id="6" name="标题 1"/>
          <p:cNvSpPr>
            <a:spLocks noGrp="1"/>
          </p:cNvSpPr>
          <p:nvPr>
            <p:ph type="ctrTitle"/>
          </p:nvPr>
        </p:nvSpPr>
        <p:spPr>
          <a:xfrm>
            <a:off x="2297990" y="1451531"/>
            <a:ext cx="4548021" cy="538420"/>
          </a:xfrm>
        </p:spPr>
        <p:txBody>
          <a:bodyPr>
            <a:normAutofit/>
          </a:bodyPr>
          <a:lstStyle/>
          <a:p>
            <a:r>
              <a:rPr lang="en-US" altLang="zh-CN" sz="2800" spc="100" dirty="0" smtClean="0">
                <a:solidFill>
                  <a:srgbClr val="4C4948"/>
                </a:solidFill>
                <a:latin typeface="方正兰亭纤黑简体" panose="02000000000000000000" charset="-122"/>
                <a:ea typeface="方正兰亭纤黑简体" panose="02000000000000000000" charset="-122"/>
                <a:cs typeface="+mn-cs"/>
              </a:rPr>
              <a:t>5</a:t>
            </a:r>
            <a:endParaRPr lang="zh-CN" altLang="en-US" sz="2800" spc="100" dirty="0">
              <a:solidFill>
                <a:srgbClr val="4C4948"/>
              </a:solidFill>
              <a:latin typeface="方正兰亭纤黑简体" panose="02000000000000000000" charset="-122"/>
              <a:ea typeface="方正兰亭纤黑简体" panose="02000000000000000000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92453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68605" y="163195"/>
            <a:ext cx="6989045" cy="638175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solidFill>
                  <a:srgbClr val="4C4948"/>
                </a:solidFill>
                <a:latin typeface="方正兰亭纤黑简体" panose="02000000000000000000" charset="-122"/>
                <a:ea typeface="方正兰亭纤黑简体" panose="02000000000000000000" charset="-122"/>
              </a:rPr>
              <a:t>红黑树</a:t>
            </a:r>
            <a:r>
              <a:rPr lang="en-US" altLang="zh-CN" sz="2400" dirty="0" smtClean="0">
                <a:solidFill>
                  <a:srgbClr val="4C4948"/>
                </a:solidFill>
                <a:latin typeface="方正兰亭纤黑简体" panose="02000000000000000000" charset="-122"/>
                <a:ea typeface="方正兰亭纤黑简体" panose="02000000000000000000" charset="-122"/>
              </a:rPr>
              <a:t>-</a:t>
            </a:r>
            <a:r>
              <a:rPr lang="zh-CN" altLang="en-US" sz="2400" dirty="0" smtClean="0">
                <a:solidFill>
                  <a:srgbClr val="4C4948"/>
                </a:solidFill>
                <a:latin typeface="方正兰亭纤黑简体" panose="02000000000000000000" charset="-122"/>
                <a:ea typeface="方正兰亭纤黑简体" panose="02000000000000000000" charset="-122"/>
              </a:rPr>
              <a:t>介绍</a:t>
            </a:r>
            <a:endParaRPr lang="en-US" altLang="zh-CN" sz="2400" dirty="0">
              <a:solidFill>
                <a:srgbClr val="4C4948"/>
              </a:solidFill>
              <a:latin typeface="方正兰亭纤黑简体" panose="02000000000000000000" charset="-122"/>
              <a:ea typeface="方正兰亭纤黑简体" panose="02000000000000000000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64205" y="1050341"/>
            <a:ext cx="6500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在</a:t>
            </a:r>
            <a:r>
              <a:rPr lang="en-US" altLang="zh-CN" dirty="0"/>
              <a:t>1978</a:t>
            </a:r>
            <a:r>
              <a:rPr lang="zh-CN" altLang="en-US" dirty="0"/>
              <a:t>年 </a:t>
            </a:r>
            <a:r>
              <a:rPr lang="en-US" altLang="zh-CN" dirty="0" err="1"/>
              <a:t>Guibas</a:t>
            </a:r>
            <a:r>
              <a:rPr lang="en-US" altLang="zh-CN" dirty="0"/>
              <a:t> </a:t>
            </a:r>
            <a:r>
              <a:rPr lang="zh-CN" altLang="en-US" dirty="0"/>
              <a:t>和 </a:t>
            </a:r>
            <a:r>
              <a:rPr lang="en-US" altLang="zh-CN" dirty="0"/>
              <a:t>Sedgewick </a:t>
            </a:r>
            <a:r>
              <a:rPr lang="zh-CN" altLang="en-US" dirty="0"/>
              <a:t>发明最初的红黑树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564205" y="1618221"/>
            <a:ext cx="65274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2008</a:t>
            </a:r>
            <a:r>
              <a:rPr lang="zh-CN" altLang="en-US" dirty="0"/>
              <a:t>年 </a:t>
            </a:r>
            <a:r>
              <a:rPr lang="en-US" altLang="zh-CN" dirty="0"/>
              <a:t>Sedgewick </a:t>
            </a:r>
            <a:r>
              <a:rPr lang="zh-CN" altLang="en-US" dirty="0"/>
              <a:t>对其进行了改进，并将此命名为 </a:t>
            </a:r>
            <a:r>
              <a:rPr lang="en-US" altLang="zh-CN" dirty="0"/>
              <a:t>LLRBT(Left-leaning red–black tree </a:t>
            </a:r>
            <a:r>
              <a:rPr lang="zh-CN" altLang="en-US" dirty="0"/>
              <a:t>左倾红黑树</a:t>
            </a:r>
            <a:r>
              <a:rPr lang="en-US" altLang="zh-CN" dirty="0" smtClean="0"/>
              <a:t>)</a:t>
            </a:r>
            <a:endParaRPr lang="en-US" altLang="zh-CN" dirty="0"/>
          </a:p>
        </p:txBody>
      </p:sp>
      <p:sp>
        <p:nvSpPr>
          <p:cNvPr id="10" name="文本框 9"/>
          <p:cNvSpPr txBox="1"/>
          <p:nvPr/>
        </p:nvSpPr>
        <p:spPr>
          <a:xfrm>
            <a:off x="564205" y="2435072"/>
            <a:ext cx="71589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LLBRBT </a:t>
            </a:r>
            <a:r>
              <a:rPr lang="zh-CN" altLang="en-US" dirty="0"/>
              <a:t>相比红黑树要简单很多，实现的代码也要少量</a:t>
            </a:r>
            <a:r>
              <a:rPr lang="zh-CN" altLang="en-US" dirty="0" smtClean="0"/>
              <a:t>一些，所以我们这里直接介绍左倾红黑树。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564205" y="3591807"/>
            <a:ext cx="6793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红黑树是牺牲了严格的高度平衡的优越条件为</a:t>
            </a:r>
            <a:r>
              <a:rPr lang="zh-CN" altLang="en-US" dirty="0" smtClean="0"/>
              <a:t>代价，增加了性能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564205" y="4068774"/>
            <a:ext cx="70042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红黑树能够以</a:t>
            </a:r>
            <a:r>
              <a:rPr lang="en-US" altLang="zh-CN" dirty="0"/>
              <a:t>O(log2 n)</a:t>
            </a:r>
            <a:r>
              <a:rPr lang="zh-CN" altLang="en-US" dirty="0"/>
              <a:t>的时间复杂度进行搜索、插入、删除操作。此外，由于它的设计，任何不平衡都会在三次旋转之内解决。</a:t>
            </a:r>
          </a:p>
        </p:txBody>
      </p:sp>
    </p:spTree>
    <p:extLst>
      <p:ext uri="{BB962C8B-B14F-4D97-AF65-F5344CB8AC3E}">
        <p14:creationId xmlns:p14="http://schemas.microsoft.com/office/powerpoint/2010/main" val="146116566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68605" y="163195"/>
            <a:ext cx="6989045" cy="638175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solidFill>
                  <a:srgbClr val="4C4948"/>
                </a:solidFill>
                <a:latin typeface="方正兰亭纤黑简体" panose="02000000000000000000" charset="-122"/>
                <a:ea typeface="方正兰亭纤黑简体" panose="02000000000000000000" charset="-122"/>
              </a:rPr>
              <a:t>左倾红黑树</a:t>
            </a:r>
            <a:r>
              <a:rPr lang="en-US" altLang="zh-CN" sz="2400" dirty="0" smtClean="0">
                <a:solidFill>
                  <a:srgbClr val="4C4948"/>
                </a:solidFill>
                <a:latin typeface="方正兰亭纤黑简体" panose="02000000000000000000" charset="-122"/>
                <a:ea typeface="方正兰亭纤黑简体" panose="02000000000000000000" charset="-122"/>
              </a:rPr>
              <a:t>-</a:t>
            </a:r>
            <a:r>
              <a:rPr lang="zh-CN" altLang="en-US" sz="2400" dirty="0" smtClean="0">
                <a:solidFill>
                  <a:srgbClr val="4C4948"/>
                </a:solidFill>
                <a:latin typeface="方正兰亭纤黑简体" panose="02000000000000000000" charset="-122"/>
                <a:ea typeface="方正兰亭纤黑简体" panose="02000000000000000000" charset="-122"/>
              </a:rPr>
              <a:t>定义</a:t>
            </a:r>
            <a:endParaRPr lang="en-US" altLang="zh-CN" sz="2400" dirty="0">
              <a:solidFill>
                <a:srgbClr val="4C4948"/>
              </a:solidFill>
              <a:latin typeface="方正兰亭纤黑简体" panose="02000000000000000000" charset="-122"/>
              <a:ea typeface="方正兰亭纤黑简体" panose="02000000000000000000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46907" y="1126739"/>
            <a:ext cx="744049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，红色节点向左倾斜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，一</a:t>
            </a:r>
            <a:r>
              <a:rPr lang="zh-CN" altLang="en-US" dirty="0"/>
              <a:t>个节点不可能有两个红色</a:t>
            </a:r>
            <a:r>
              <a:rPr lang="zh-CN" altLang="en-US" dirty="0" smtClean="0">
                <a:solidFill>
                  <a:srgbClr val="FF0000"/>
                </a:solidFill>
              </a:rPr>
              <a:t>链接</a:t>
            </a:r>
            <a:r>
              <a:rPr lang="en-US" altLang="zh-CN" dirty="0" smtClean="0"/>
              <a:t>/</a:t>
            </a:r>
            <a:r>
              <a:rPr lang="zh-CN" altLang="en-US" dirty="0" smtClean="0"/>
              <a:t>两个</a:t>
            </a:r>
            <a:r>
              <a:rPr lang="zh-CN" altLang="en-US" dirty="0" smtClean="0">
                <a:solidFill>
                  <a:srgbClr val="FF0000"/>
                </a:solidFill>
              </a:rPr>
              <a:t>红色子节点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（有的习惯给</a:t>
            </a:r>
            <a:r>
              <a:rPr lang="zh-CN" altLang="en-US" dirty="0" smtClean="0">
                <a:solidFill>
                  <a:srgbClr val="FF0000"/>
                </a:solidFill>
              </a:rPr>
              <a:t>节点链</a:t>
            </a:r>
            <a:r>
              <a:rPr lang="zh-CN" altLang="en-US" dirty="0" smtClean="0"/>
              <a:t>定颜色，有的习惯给</a:t>
            </a:r>
            <a:r>
              <a:rPr lang="zh-CN" altLang="en-US" dirty="0" smtClean="0">
                <a:solidFill>
                  <a:srgbClr val="FF0000"/>
                </a:solidFill>
              </a:rPr>
              <a:t>节点</a:t>
            </a:r>
            <a:r>
              <a:rPr lang="zh-CN" altLang="en-US" dirty="0" smtClean="0"/>
              <a:t>本身定颜色。实际上效果是一样的，只不过在旋转操作上会有所差别）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endParaRPr lang="zh-CN" altLang="en-US" dirty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，整个树完全</a:t>
            </a:r>
            <a:r>
              <a:rPr lang="zh-CN" altLang="en-US" dirty="0"/>
              <a:t>黑色平衡，即从根节点到所以叶子结点的路径上，黑色链接的个数都相同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，空节点</a:t>
            </a:r>
            <a:r>
              <a:rPr lang="zh-CN" altLang="en-US" dirty="0"/>
              <a:t>（叶子节点）为</a:t>
            </a:r>
            <a:r>
              <a:rPr lang="zh-CN" altLang="en-US" dirty="0" smtClean="0"/>
              <a:t>黑色，（可以用空节点维护）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7069682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68605" y="163195"/>
            <a:ext cx="6989045" cy="638175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solidFill>
                  <a:srgbClr val="4C4948"/>
                </a:solidFill>
                <a:latin typeface="方正兰亭纤黑简体" panose="02000000000000000000" charset="-122"/>
                <a:ea typeface="方正兰亭纤黑简体" panose="02000000000000000000" charset="-122"/>
              </a:rPr>
              <a:t>左倾红黑树</a:t>
            </a:r>
            <a:r>
              <a:rPr lang="en-US" altLang="zh-CN" sz="2400" dirty="0" smtClean="0">
                <a:solidFill>
                  <a:srgbClr val="4C4948"/>
                </a:solidFill>
                <a:latin typeface="方正兰亭纤黑简体" panose="02000000000000000000" charset="-122"/>
                <a:ea typeface="方正兰亭纤黑简体" panose="02000000000000000000" charset="-122"/>
              </a:rPr>
              <a:t>-</a:t>
            </a:r>
            <a:r>
              <a:rPr lang="zh-CN" altLang="en-US" sz="2400" dirty="0" smtClean="0">
                <a:solidFill>
                  <a:srgbClr val="4C4948"/>
                </a:solidFill>
                <a:latin typeface="方正兰亭纤黑简体" panose="02000000000000000000" charset="-122"/>
                <a:ea typeface="方正兰亭纤黑简体" panose="02000000000000000000" charset="-122"/>
              </a:rPr>
              <a:t>颜色链</a:t>
            </a:r>
            <a:r>
              <a:rPr lang="en-US" altLang="zh-CN" sz="2400" dirty="0" smtClean="0">
                <a:solidFill>
                  <a:srgbClr val="4C4948"/>
                </a:solidFill>
                <a:latin typeface="方正兰亭纤黑简体" panose="02000000000000000000" charset="-122"/>
                <a:ea typeface="方正兰亭纤黑简体" panose="02000000000000000000" charset="-122"/>
              </a:rPr>
              <a:t>-</a:t>
            </a:r>
            <a:r>
              <a:rPr lang="zh-CN" altLang="en-US" sz="2400" dirty="0" smtClean="0">
                <a:solidFill>
                  <a:srgbClr val="4C4948"/>
                </a:solidFill>
                <a:latin typeface="方正兰亭纤黑简体" panose="02000000000000000000" charset="-122"/>
                <a:ea typeface="方正兰亭纤黑简体" panose="02000000000000000000" charset="-122"/>
              </a:rPr>
              <a:t>颜色节点</a:t>
            </a:r>
            <a:endParaRPr lang="en-US" altLang="zh-CN" sz="2400" dirty="0">
              <a:solidFill>
                <a:srgbClr val="4C4948"/>
              </a:solidFill>
              <a:latin typeface="方正兰亭纤黑简体" panose="02000000000000000000" charset="-122"/>
              <a:ea typeface="方正兰亭纤黑简体" panose="02000000000000000000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-56261" y="1477342"/>
            <a:ext cx="3318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以</a:t>
            </a:r>
            <a:r>
              <a:rPr lang="zh-CN" altLang="en-US" dirty="0" smtClean="0">
                <a:solidFill>
                  <a:srgbClr val="FF0000"/>
                </a:solidFill>
              </a:rPr>
              <a:t>颜色链</a:t>
            </a:r>
            <a:r>
              <a:rPr lang="zh-CN" altLang="en-US" dirty="0" smtClean="0"/>
              <a:t>维护的红黑树的左旋</a:t>
            </a:r>
            <a:endParaRPr lang="en-US" altLang="zh-CN" dirty="0" smtClean="0"/>
          </a:p>
        </p:txBody>
      </p:sp>
      <p:sp>
        <p:nvSpPr>
          <p:cNvPr id="4" name="文本框 3"/>
          <p:cNvSpPr txBox="1"/>
          <p:nvPr/>
        </p:nvSpPr>
        <p:spPr>
          <a:xfrm>
            <a:off x="5656531" y="3950748"/>
            <a:ext cx="3487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以</a:t>
            </a:r>
            <a:r>
              <a:rPr lang="zh-CN" altLang="en-US" dirty="0" smtClean="0">
                <a:solidFill>
                  <a:srgbClr val="FF0000"/>
                </a:solidFill>
              </a:rPr>
              <a:t>颜色节点</a:t>
            </a:r>
            <a:r>
              <a:rPr lang="zh-CN" altLang="en-US" dirty="0" smtClean="0"/>
              <a:t>维护的红黑树的左旋</a:t>
            </a:r>
            <a:endParaRPr lang="en-US" altLang="zh-CN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5183" y="347241"/>
            <a:ext cx="2485143" cy="273067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65031"/>
            <a:ext cx="2194560" cy="2371434"/>
          </a:xfrm>
          <a:prstGeom prst="rect">
            <a:avLst/>
          </a:prstGeom>
        </p:spPr>
      </p:pic>
      <p:sp>
        <p:nvSpPr>
          <p:cNvPr id="9" name="右箭头 8"/>
          <p:cNvSpPr/>
          <p:nvPr/>
        </p:nvSpPr>
        <p:spPr>
          <a:xfrm>
            <a:off x="3143143" y="1447771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右箭头 9"/>
          <p:cNvSpPr/>
          <p:nvPr/>
        </p:nvSpPr>
        <p:spPr>
          <a:xfrm rot="10800000">
            <a:off x="4601797" y="387957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299" y="2765031"/>
            <a:ext cx="2239041" cy="2378469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2772" y="347241"/>
            <a:ext cx="2559669" cy="2716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484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68605" y="163195"/>
            <a:ext cx="6989045" cy="638175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solidFill>
                  <a:srgbClr val="4C4948"/>
                </a:solidFill>
                <a:latin typeface="方正兰亭纤黑简体" panose="02000000000000000000" charset="-122"/>
                <a:ea typeface="方正兰亭纤黑简体" panose="02000000000000000000" charset="-122"/>
              </a:rPr>
              <a:t>常用的树形结构</a:t>
            </a:r>
            <a:endParaRPr lang="en-US" altLang="zh-CN" sz="2400" dirty="0">
              <a:solidFill>
                <a:srgbClr val="4C4948"/>
              </a:solidFill>
              <a:latin typeface="方正兰亭纤黑简体" panose="02000000000000000000" charset="-122"/>
              <a:ea typeface="方正兰亭纤黑简体" panose="02000000000000000000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64205" y="1232170"/>
            <a:ext cx="65007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，用来表示各个数据之间的关系</a:t>
            </a:r>
            <a:endParaRPr kumimoji="1" lang="en-US" altLang="zh-CN" dirty="0" smtClean="0"/>
          </a:p>
          <a:p>
            <a:r>
              <a:rPr kumimoji="1" lang="en-US" altLang="zh-CN" dirty="0"/>
              <a:t>2</a:t>
            </a:r>
            <a:r>
              <a:rPr kumimoji="1" lang="zh-CN" altLang="en-US" dirty="0" smtClean="0"/>
              <a:t>，一对多关系     ：存在一个主数据，对应多个次数据</a:t>
            </a:r>
            <a:endParaRPr kumimoji="1" lang="en-US" altLang="zh-CN" dirty="0" smtClean="0"/>
          </a:p>
          <a:p>
            <a:r>
              <a:rPr kumimoji="1" lang="en-US" altLang="zh-CN" dirty="0"/>
              <a:t>3</a:t>
            </a:r>
            <a:r>
              <a:rPr kumimoji="1" lang="zh-CN" altLang="en-US" dirty="0" smtClean="0"/>
              <a:t>，层级嵌套关系：数据的每一层数据结构，都是“树”</a:t>
            </a:r>
            <a:endParaRPr kumimoji="1" lang="en-US" altLang="zh-CN" dirty="0" smtClean="0"/>
          </a:p>
        </p:txBody>
      </p:sp>
      <p:sp>
        <p:nvSpPr>
          <p:cNvPr id="3" name="文本框 2"/>
          <p:cNvSpPr txBox="1"/>
          <p:nvPr/>
        </p:nvSpPr>
        <p:spPr>
          <a:xfrm>
            <a:off x="564205" y="234930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例：</a:t>
            </a:r>
            <a:endParaRPr kumimoji="1"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536" y="2298312"/>
            <a:ext cx="2300003" cy="9226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2771" y="2298312"/>
            <a:ext cx="1642043" cy="98241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6547" y="2298312"/>
            <a:ext cx="1450762" cy="105442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733" y="3280731"/>
            <a:ext cx="3668059" cy="1742679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1900" y="3352732"/>
            <a:ext cx="2832100" cy="177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700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68605" y="163195"/>
            <a:ext cx="6989045" cy="638175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solidFill>
                  <a:srgbClr val="4C4948"/>
                </a:solidFill>
                <a:latin typeface="方正兰亭纤黑简体" panose="02000000000000000000" charset="-122"/>
                <a:ea typeface="方正兰亭纤黑简体" panose="02000000000000000000" charset="-122"/>
              </a:rPr>
              <a:t>左倾红黑树</a:t>
            </a:r>
            <a:r>
              <a:rPr lang="en-US" altLang="zh-CN" sz="2400" dirty="0" smtClean="0">
                <a:solidFill>
                  <a:srgbClr val="4C4948"/>
                </a:solidFill>
                <a:latin typeface="方正兰亭纤黑简体" panose="02000000000000000000" charset="-122"/>
                <a:ea typeface="方正兰亭纤黑简体" panose="02000000000000000000" charset="-122"/>
              </a:rPr>
              <a:t>-</a:t>
            </a:r>
            <a:r>
              <a:rPr lang="zh-CN" altLang="en-US" sz="2400" dirty="0" smtClean="0">
                <a:solidFill>
                  <a:srgbClr val="4C4948"/>
                </a:solidFill>
                <a:latin typeface="方正兰亭纤黑简体" panose="02000000000000000000" charset="-122"/>
                <a:ea typeface="方正兰亭纤黑简体" panose="02000000000000000000" charset="-122"/>
              </a:rPr>
              <a:t>定义</a:t>
            </a:r>
            <a:endParaRPr lang="en-US" altLang="zh-CN" sz="2400" dirty="0">
              <a:solidFill>
                <a:srgbClr val="4C4948"/>
              </a:solidFill>
              <a:latin typeface="方正兰亭纤黑简体" panose="02000000000000000000" charset="-122"/>
              <a:ea typeface="方正兰亭纤黑简体" panose="02000000000000000000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68605" y="1112671"/>
            <a:ext cx="58367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红黑树总是有等价的</a:t>
            </a:r>
            <a:r>
              <a:rPr lang="en-US" altLang="zh-CN" b="1" dirty="0"/>
              <a:t>2-3</a:t>
            </a:r>
            <a:r>
              <a:rPr lang="zh-CN" altLang="en-US" b="1" dirty="0"/>
              <a:t>树</a:t>
            </a:r>
            <a:r>
              <a:rPr lang="zh-CN" altLang="en-US" b="1" dirty="0" smtClean="0"/>
              <a:t>对应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将红色节点 向左画平，即可观察到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46111" y="2704378"/>
            <a:ext cx="5205569" cy="1872507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8228" y="2070303"/>
            <a:ext cx="5135772" cy="142089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9458" y="3491200"/>
            <a:ext cx="4684542" cy="165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13737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68605" y="163195"/>
            <a:ext cx="6989045" cy="638175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solidFill>
                  <a:srgbClr val="4C4948"/>
                </a:solidFill>
                <a:latin typeface="方正兰亭纤黑简体" panose="02000000000000000000" charset="-122"/>
                <a:ea typeface="方正兰亭纤黑简体" panose="02000000000000000000" charset="-122"/>
              </a:rPr>
              <a:t>左倾红黑树</a:t>
            </a:r>
            <a:r>
              <a:rPr lang="en-US" altLang="zh-CN" sz="2400" dirty="0" smtClean="0">
                <a:solidFill>
                  <a:srgbClr val="4C4948"/>
                </a:solidFill>
                <a:latin typeface="方正兰亭纤黑简体" panose="02000000000000000000" charset="-122"/>
                <a:ea typeface="方正兰亭纤黑简体" panose="02000000000000000000" charset="-122"/>
              </a:rPr>
              <a:t>-</a:t>
            </a:r>
            <a:r>
              <a:rPr lang="zh-CN" altLang="en-US" sz="2400" dirty="0" smtClean="0">
                <a:solidFill>
                  <a:srgbClr val="4C4948"/>
                </a:solidFill>
                <a:latin typeface="方正兰亭纤黑简体" panose="02000000000000000000" charset="-122"/>
                <a:ea typeface="方正兰亭纤黑简体" panose="02000000000000000000" charset="-122"/>
              </a:rPr>
              <a:t>插入</a:t>
            </a:r>
            <a:endParaRPr lang="en-US" altLang="zh-CN" sz="2400" dirty="0">
              <a:solidFill>
                <a:srgbClr val="4C4948"/>
              </a:solidFill>
              <a:latin typeface="方正兰亭纤黑简体" panose="02000000000000000000" charset="-122"/>
              <a:ea typeface="方正兰亭纤黑简体" panose="02000000000000000000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647239" y="2051633"/>
            <a:ext cx="49786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插入完以后，逐层向上检查，</a:t>
            </a:r>
            <a:endParaRPr lang="en-US" altLang="zh-CN" dirty="0" smtClean="0"/>
          </a:p>
          <a:p>
            <a:r>
              <a:rPr lang="zh-CN" altLang="en-US" dirty="0" smtClean="0"/>
              <a:t>需要</a:t>
            </a:r>
            <a:r>
              <a:rPr lang="zh-CN" altLang="en-US" dirty="0"/>
              <a:t>做以下几种情况的</a:t>
            </a:r>
            <a:r>
              <a:rPr lang="zh-CN" altLang="en-US" dirty="0" smtClean="0"/>
              <a:t>翻转：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，右孩子是红色</a:t>
            </a:r>
            <a:r>
              <a:rPr lang="en-US" altLang="zh-CN" dirty="0" smtClean="0"/>
              <a:t>, </a:t>
            </a:r>
            <a:r>
              <a:rPr lang="zh-CN" altLang="en-US" dirty="0" smtClean="0"/>
              <a:t>左孩子是黑色 </a:t>
            </a:r>
            <a:r>
              <a:rPr lang="en-US" altLang="zh-CN" dirty="0" smtClean="0"/>
              <a:t>:</a:t>
            </a:r>
            <a:r>
              <a:rPr lang="zh-CN" altLang="en-US" dirty="0" smtClean="0"/>
              <a:t> 左旋转</a:t>
            </a:r>
            <a:r>
              <a:rPr lang="en-US" altLang="zh-CN" dirty="0" smtClean="0"/>
              <a:t>.</a:t>
            </a:r>
            <a:endParaRPr lang="en-US" altLang="zh-CN" dirty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，左孩子红色，左孩子的左孩子红色</a:t>
            </a:r>
            <a:r>
              <a:rPr lang="en-US" altLang="zh-CN" dirty="0" smtClean="0"/>
              <a:t>: </a:t>
            </a:r>
            <a:r>
              <a:rPr lang="zh-CN" altLang="en-US" dirty="0" smtClean="0"/>
              <a:t> 右旋转</a:t>
            </a:r>
            <a:r>
              <a:rPr lang="en-US" altLang="zh-CN" dirty="0" smtClean="0"/>
              <a:t>.</a:t>
            </a:r>
            <a:endParaRPr lang="en-US" altLang="zh-CN" dirty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，两个孩子都是红色：翻转颜色</a:t>
            </a:r>
            <a:endParaRPr lang="en-US" altLang="zh-CN" dirty="0"/>
          </a:p>
        </p:txBody>
      </p:sp>
      <p:sp>
        <p:nvSpPr>
          <p:cNvPr id="7" name="文本框 6"/>
          <p:cNvSpPr txBox="1"/>
          <p:nvPr/>
        </p:nvSpPr>
        <p:spPr>
          <a:xfrm>
            <a:off x="268605" y="1136328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插入一个新节点，默认颜色为红色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45085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68605" y="163195"/>
            <a:ext cx="6989045" cy="638175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solidFill>
                  <a:srgbClr val="4C4948"/>
                </a:solidFill>
                <a:latin typeface="方正兰亭纤黑简体" panose="02000000000000000000" charset="-122"/>
                <a:ea typeface="方正兰亭纤黑简体" panose="02000000000000000000" charset="-122"/>
              </a:rPr>
              <a:t>左倾红黑树</a:t>
            </a:r>
            <a:r>
              <a:rPr lang="en-US" altLang="zh-CN" sz="2400" dirty="0" smtClean="0">
                <a:solidFill>
                  <a:srgbClr val="4C4948"/>
                </a:solidFill>
                <a:latin typeface="方正兰亭纤黑简体" panose="02000000000000000000" charset="-122"/>
                <a:ea typeface="方正兰亭纤黑简体" panose="02000000000000000000" charset="-122"/>
              </a:rPr>
              <a:t>-</a:t>
            </a:r>
            <a:r>
              <a:rPr lang="zh-CN" altLang="en-US" sz="2400" dirty="0" smtClean="0">
                <a:solidFill>
                  <a:srgbClr val="4C4948"/>
                </a:solidFill>
                <a:latin typeface="方正兰亭纤黑简体" panose="02000000000000000000" charset="-122"/>
                <a:ea typeface="方正兰亭纤黑简体" panose="02000000000000000000" charset="-122"/>
              </a:rPr>
              <a:t>插入</a:t>
            </a:r>
            <a:endParaRPr lang="en-US" altLang="zh-CN" sz="2400" dirty="0">
              <a:solidFill>
                <a:srgbClr val="4C4948"/>
              </a:solidFill>
              <a:latin typeface="方正兰亭纤黑简体" panose="02000000000000000000" charset="-122"/>
              <a:ea typeface="方正兰亭纤黑简体" panose="02000000000000000000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68605" y="801370"/>
            <a:ext cx="49786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需要做以下几种情况的</a:t>
            </a:r>
            <a:r>
              <a:rPr lang="zh-CN" altLang="en-US" dirty="0" smtClean="0"/>
              <a:t>翻转：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r>
              <a:rPr lang="zh-CN" altLang="en-US" dirty="0" smtClean="0">
                <a:solidFill>
                  <a:srgbClr val="FF0000"/>
                </a:solidFill>
              </a:rPr>
              <a:t>，右孩子是红色</a:t>
            </a:r>
            <a:r>
              <a:rPr lang="en-US" altLang="zh-CN" dirty="0" smtClean="0">
                <a:solidFill>
                  <a:srgbClr val="FF0000"/>
                </a:solidFill>
              </a:rPr>
              <a:t>, </a:t>
            </a:r>
            <a:r>
              <a:rPr lang="zh-CN" altLang="en-US" dirty="0" smtClean="0">
                <a:solidFill>
                  <a:srgbClr val="FF0000"/>
                </a:solidFill>
              </a:rPr>
              <a:t>左孩子是黑色 </a:t>
            </a:r>
            <a:r>
              <a:rPr lang="en-US" altLang="zh-CN" dirty="0" smtClean="0">
                <a:solidFill>
                  <a:srgbClr val="FF0000"/>
                </a:solidFill>
              </a:rPr>
              <a:t>:</a:t>
            </a:r>
            <a:r>
              <a:rPr lang="zh-CN" altLang="en-US" dirty="0" smtClean="0">
                <a:solidFill>
                  <a:srgbClr val="FF0000"/>
                </a:solidFill>
              </a:rPr>
              <a:t> 左旋转</a:t>
            </a:r>
            <a:r>
              <a:rPr lang="en-US" altLang="zh-CN" dirty="0" smtClean="0">
                <a:solidFill>
                  <a:srgbClr val="FF0000"/>
                </a:solidFill>
              </a:rPr>
              <a:t>.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，左孩子红色，左孩子的左孩子红色</a:t>
            </a:r>
            <a:r>
              <a:rPr lang="en-US" altLang="zh-CN" dirty="0" smtClean="0"/>
              <a:t>: </a:t>
            </a:r>
            <a:r>
              <a:rPr lang="zh-CN" altLang="en-US" dirty="0" smtClean="0"/>
              <a:t> 右旋转</a:t>
            </a:r>
            <a:r>
              <a:rPr lang="en-US" altLang="zh-CN" dirty="0" smtClean="0"/>
              <a:t>.</a:t>
            </a:r>
            <a:endParaRPr lang="en-US" altLang="zh-CN" dirty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，两个孩子都是红色：翻转颜色</a:t>
            </a:r>
            <a:endParaRPr lang="en-US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1762" y="2018622"/>
            <a:ext cx="2502730" cy="312487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6805" y="690310"/>
            <a:ext cx="2395584" cy="4436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26560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68605" y="163195"/>
            <a:ext cx="6989045" cy="638175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solidFill>
                  <a:srgbClr val="4C4948"/>
                </a:solidFill>
                <a:latin typeface="方正兰亭纤黑简体" panose="02000000000000000000" charset="-122"/>
                <a:ea typeface="方正兰亭纤黑简体" panose="02000000000000000000" charset="-122"/>
              </a:rPr>
              <a:t>左倾红黑树</a:t>
            </a:r>
            <a:r>
              <a:rPr lang="en-US" altLang="zh-CN" sz="2400" dirty="0" smtClean="0">
                <a:solidFill>
                  <a:srgbClr val="4C4948"/>
                </a:solidFill>
                <a:latin typeface="方正兰亭纤黑简体" panose="02000000000000000000" charset="-122"/>
                <a:ea typeface="方正兰亭纤黑简体" panose="02000000000000000000" charset="-122"/>
              </a:rPr>
              <a:t>-</a:t>
            </a:r>
            <a:r>
              <a:rPr lang="zh-CN" altLang="en-US" sz="2400" dirty="0" smtClean="0">
                <a:solidFill>
                  <a:srgbClr val="4C4948"/>
                </a:solidFill>
                <a:latin typeface="方正兰亭纤黑简体" panose="02000000000000000000" charset="-122"/>
                <a:ea typeface="方正兰亭纤黑简体" panose="02000000000000000000" charset="-122"/>
              </a:rPr>
              <a:t>插入</a:t>
            </a:r>
            <a:endParaRPr lang="en-US" altLang="zh-CN" sz="2400" dirty="0">
              <a:solidFill>
                <a:srgbClr val="4C4948"/>
              </a:solidFill>
              <a:latin typeface="方正兰亭纤黑简体" panose="02000000000000000000" charset="-122"/>
              <a:ea typeface="方正兰亭纤黑简体" panose="02000000000000000000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68605" y="801370"/>
            <a:ext cx="49786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需要做以下几种情况的</a:t>
            </a:r>
            <a:r>
              <a:rPr lang="zh-CN" altLang="en-US" dirty="0" smtClean="0"/>
              <a:t>翻转：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，右孩子是红色</a:t>
            </a:r>
            <a:r>
              <a:rPr lang="en-US" altLang="zh-CN" dirty="0" smtClean="0"/>
              <a:t>, </a:t>
            </a:r>
            <a:r>
              <a:rPr lang="zh-CN" altLang="en-US" dirty="0" smtClean="0"/>
              <a:t>左孩子是黑色 </a:t>
            </a:r>
            <a:r>
              <a:rPr lang="en-US" altLang="zh-CN" dirty="0" smtClean="0"/>
              <a:t>:</a:t>
            </a:r>
            <a:r>
              <a:rPr lang="zh-CN" altLang="en-US" dirty="0" smtClean="0"/>
              <a:t> 左旋转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2</a:t>
            </a:r>
            <a:r>
              <a:rPr lang="zh-CN" altLang="en-US" dirty="0" smtClean="0">
                <a:solidFill>
                  <a:srgbClr val="FF0000"/>
                </a:solidFill>
              </a:rPr>
              <a:t>，左孩子红色，左孩子的左孩子红色</a:t>
            </a:r>
            <a:r>
              <a:rPr lang="en-US" altLang="zh-CN" dirty="0" smtClean="0">
                <a:solidFill>
                  <a:srgbClr val="FF0000"/>
                </a:solidFill>
              </a:rPr>
              <a:t>: </a:t>
            </a:r>
            <a:r>
              <a:rPr lang="zh-CN" altLang="en-US" dirty="0" smtClean="0">
                <a:solidFill>
                  <a:srgbClr val="FF0000"/>
                </a:solidFill>
              </a:rPr>
              <a:t> 右旋转</a:t>
            </a:r>
            <a:r>
              <a:rPr lang="en-US" altLang="zh-CN" dirty="0" smtClean="0">
                <a:solidFill>
                  <a:srgbClr val="FF0000"/>
                </a:solidFill>
              </a:rPr>
              <a:t>.</a:t>
            </a:r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，两个孩子都是红色：翻转颜色</a:t>
            </a:r>
            <a:endParaRPr lang="en-US" altLang="zh-CN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086" y="1909380"/>
            <a:ext cx="2461627" cy="328217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4709" y="1891903"/>
            <a:ext cx="3382138" cy="3299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69140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68605" y="163195"/>
            <a:ext cx="6989045" cy="638175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solidFill>
                  <a:srgbClr val="4C4948"/>
                </a:solidFill>
                <a:latin typeface="方正兰亭纤黑简体" panose="02000000000000000000" charset="-122"/>
                <a:ea typeface="方正兰亭纤黑简体" panose="02000000000000000000" charset="-122"/>
              </a:rPr>
              <a:t>左倾红黑树</a:t>
            </a:r>
            <a:r>
              <a:rPr lang="en-US" altLang="zh-CN" sz="2400" dirty="0" smtClean="0">
                <a:solidFill>
                  <a:srgbClr val="4C4948"/>
                </a:solidFill>
                <a:latin typeface="方正兰亭纤黑简体" panose="02000000000000000000" charset="-122"/>
                <a:ea typeface="方正兰亭纤黑简体" panose="02000000000000000000" charset="-122"/>
              </a:rPr>
              <a:t>-</a:t>
            </a:r>
            <a:r>
              <a:rPr lang="zh-CN" altLang="en-US" sz="2400" dirty="0" smtClean="0">
                <a:solidFill>
                  <a:srgbClr val="4C4948"/>
                </a:solidFill>
                <a:latin typeface="方正兰亭纤黑简体" panose="02000000000000000000" charset="-122"/>
                <a:ea typeface="方正兰亭纤黑简体" panose="02000000000000000000" charset="-122"/>
              </a:rPr>
              <a:t>插入</a:t>
            </a:r>
            <a:endParaRPr lang="en-US" altLang="zh-CN" sz="2400" dirty="0">
              <a:solidFill>
                <a:srgbClr val="4C4948"/>
              </a:solidFill>
              <a:latin typeface="方正兰亭纤黑简体" panose="02000000000000000000" charset="-122"/>
              <a:ea typeface="方正兰亭纤黑简体" panose="02000000000000000000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68605" y="801370"/>
            <a:ext cx="49786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需要做以下几种情况的</a:t>
            </a:r>
            <a:r>
              <a:rPr lang="zh-CN" altLang="en-US" dirty="0" smtClean="0"/>
              <a:t>翻转：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，右孩子是红色</a:t>
            </a:r>
            <a:r>
              <a:rPr lang="en-US" altLang="zh-CN" dirty="0" smtClean="0"/>
              <a:t>, </a:t>
            </a:r>
            <a:r>
              <a:rPr lang="zh-CN" altLang="en-US" dirty="0" smtClean="0"/>
              <a:t>左孩子是黑色 </a:t>
            </a:r>
            <a:r>
              <a:rPr lang="en-US" altLang="zh-CN" dirty="0" smtClean="0"/>
              <a:t>:</a:t>
            </a:r>
            <a:r>
              <a:rPr lang="zh-CN" altLang="en-US" dirty="0" smtClean="0"/>
              <a:t> 左旋转</a:t>
            </a:r>
            <a:r>
              <a:rPr lang="en-US" altLang="zh-CN" dirty="0" smtClean="0"/>
              <a:t>.</a:t>
            </a:r>
            <a:endParaRPr lang="en-US" altLang="zh-CN" dirty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，左孩子红色，左孩子的左孩子红色</a:t>
            </a:r>
            <a:r>
              <a:rPr lang="en-US" altLang="zh-CN" dirty="0" smtClean="0"/>
              <a:t>: </a:t>
            </a:r>
            <a:r>
              <a:rPr lang="zh-CN" altLang="en-US" dirty="0" smtClean="0"/>
              <a:t> 右旋转</a:t>
            </a:r>
            <a:r>
              <a:rPr lang="en-US" altLang="zh-CN" dirty="0" smtClean="0"/>
              <a:t>.</a:t>
            </a:r>
            <a:endParaRPr lang="en-US" altLang="zh-CN" dirty="0"/>
          </a:p>
          <a:p>
            <a:r>
              <a:rPr lang="en-US" altLang="zh-CN" dirty="0" smtClean="0">
                <a:solidFill>
                  <a:srgbClr val="FF0000"/>
                </a:solidFill>
              </a:rPr>
              <a:t>3</a:t>
            </a:r>
            <a:r>
              <a:rPr lang="zh-CN" altLang="en-US" dirty="0" smtClean="0">
                <a:solidFill>
                  <a:srgbClr val="FF0000"/>
                </a:solidFill>
              </a:rPr>
              <a:t>，两个孩子都是红色：翻转颜色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28261" y="2935686"/>
            <a:ext cx="38545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solidFill>
                  <a:srgbClr val="FF0000"/>
                </a:solidFill>
              </a:rPr>
              <a:t>翻转颜色要注意：除了要变自己两个孩子的颜色，还要变自己的颜色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7060" y="678845"/>
            <a:ext cx="3119265" cy="203545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9041" y="2583925"/>
            <a:ext cx="2937217" cy="255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44082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68605" y="163195"/>
            <a:ext cx="6989045" cy="638175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solidFill>
                  <a:srgbClr val="4C4948"/>
                </a:solidFill>
                <a:latin typeface="方正兰亭纤黑简体" panose="02000000000000000000" charset="-122"/>
                <a:ea typeface="方正兰亭纤黑简体" panose="02000000000000000000" charset="-122"/>
              </a:rPr>
              <a:t>左倾红黑树</a:t>
            </a:r>
            <a:r>
              <a:rPr lang="en-US" altLang="zh-CN" sz="2400" dirty="0" smtClean="0">
                <a:solidFill>
                  <a:srgbClr val="4C4948"/>
                </a:solidFill>
                <a:latin typeface="方正兰亭纤黑简体" panose="02000000000000000000" charset="-122"/>
                <a:ea typeface="方正兰亭纤黑简体" panose="02000000000000000000" charset="-122"/>
              </a:rPr>
              <a:t>-</a:t>
            </a:r>
            <a:r>
              <a:rPr lang="zh-CN" altLang="en-US" sz="2400" dirty="0" smtClean="0">
                <a:solidFill>
                  <a:srgbClr val="4C4948"/>
                </a:solidFill>
                <a:latin typeface="方正兰亭纤黑简体" panose="02000000000000000000" charset="-122"/>
                <a:ea typeface="方正兰亭纤黑简体" panose="02000000000000000000" charset="-122"/>
              </a:rPr>
              <a:t>插入</a:t>
            </a:r>
            <a:r>
              <a:rPr lang="en-US" altLang="zh-CN" sz="2400" dirty="0" smtClean="0">
                <a:solidFill>
                  <a:srgbClr val="4C4948"/>
                </a:solidFill>
                <a:latin typeface="方正兰亭纤黑简体" panose="02000000000000000000" charset="-122"/>
                <a:ea typeface="方正兰亭纤黑简体" panose="02000000000000000000" charset="-122"/>
              </a:rPr>
              <a:t>-</a:t>
            </a:r>
            <a:r>
              <a:rPr lang="zh-CN" altLang="en-US" sz="2400" dirty="0" smtClean="0">
                <a:solidFill>
                  <a:srgbClr val="4C4948"/>
                </a:solidFill>
                <a:latin typeface="方正兰亭纤黑简体" panose="02000000000000000000" charset="-122"/>
                <a:ea typeface="方正兰亭纤黑简体" panose="02000000000000000000" charset="-122"/>
              </a:rPr>
              <a:t>举例</a:t>
            </a:r>
            <a:endParaRPr lang="en-US" altLang="zh-CN" sz="2400" dirty="0">
              <a:solidFill>
                <a:srgbClr val="4C4948"/>
              </a:solidFill>
              <a:latin typeface="方正兰亭纤黑简体" panose="02000000000000000000" charset="-122"/>
              <a:ea typeface="方正兰亭纤黑简体" panose="02000000000000000000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63300" y="801370"/>
            <a:ext cx="9475400" cy="4178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53577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68605" y="163195"/>
            <a:ext cx="6989045" cy="638175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solidFill>
                  <a:srgbClr val="4C4948"/>
                </a:solidFill>
                <a:latin typeface="方正兰亭纤黑简体" panose="02000000000000000000" charset="-122"/>
                <a:ea typeface="方正兰亭纤黑简体" panose="02000000000000000000" charset="-122"/>
              </a:rPr>
              <a:t>左倾红黑树</a:t>
            </a:r>
            <a:r>
              <a:rPr lang="en-US" altLang="zh-CN" sz="2400" dirty="0" smtClean="0">
                <a:solidFill>
                  <a:srgbClr val="4C4948"/>
                </a:solidFill>
                <a:latin typeface="方正兰亭纤黑简体" panose="02000000000000000000" charset="-122"/>
                <a:ea typeface="方正兰亭纤黑简体" panose="02000000000000000000" charset="-122"/>
              </a:rPr>
              <a:t>-</a:t>
            </a:r>
            <a:r>
              <a:rPr lang="zh-CN" altLang="en-US" sz="2400" dirty="0" smtClean="0">
                <a:solidFill>
                  <a:srgbClr val="4C4948"/>
                </a:solidFill>
                <a:latin typeface="方正兰亭纤黑简体" panose="02000000000000000000" charset="-122"/>
                <a:ea typeface="方正兰亭纤黑简体" panose="02000000000000000000" charset="-122"/>
              </a:rPr>
              <a:t>插入效果预览</a:t>
            </a:r>
            <a:endParaRPr lang="en-US" altLang="zh-CN" sz="2400" dirty="0">
              <a:solidFill>
                <a:srgbClr val="4C4948"/>
              </a:solidFill>
              <a:latin typeface="方正兰亭纤黑简体" panose="02000000000000000000" charset="-122"/>
              <a:ea typeface="方正兰亭纤黑简体" panose="02000000000000000000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448" y="801370"/>
            <a:ext cx="6528364" cy="4192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937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68605" y="163195"/>
            <a:ext cx="6989045" cy="638175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solidFill>
                  <a:srgbClr val="4C4948"/>
                </a:solidFill>
                <a:latin typeface="方正兰亭纤黑简体" panose="02000000000000000000" charset="-122"/>
                <a:ea typeface="方正兰亭纤黑简体" panose="02000000000000000000" charset="-122"/>
              </a:rPr>
              <a:t>左倾红黑树</a:t>
            </a:r>
            <a:r>
              <a:rPr lang="en-US" altLang="zh-CN" sz="2400" dirty="0" smtClean="0">
                <a:solidFill>
                  <a:srgbClr val="4C4948"/>
                </a:solidFill>
                <a:latin typeface="方正兰亭纤黑简体" panose="02000000000000000000" charset="-122"/>
                <a:ea typeface="方正兰亭纤黑简体" panose="02000000000000000000" charset="-122"/>
              </a:rPr>
              <a:t>-</a:t>
            </a:r>
            <a:r>
              <a:rPr lang="zh-CN" altLang="en-US" sz="2400" dirty="0" smtClean="0">
                <a:solidFill>
                  <a:srgbClr val="4C4948"/>
                </a:solidFill>
                <a:latin typeface="方正兰亭纤黑简体" panose="02000000000000000000" charset="-122"/>
                <a:ea typeface="方正兰亭纤黑简体" panose="02000000000000000000" charset="-122"/>
              </a:rPr>
              <a:t>删除</a:t>
            </a:r>
            <a:endParaRPr lang="en-US" altLang="zh-CN" sz="2400" dirty="0">
              <a:solidFill>
                <a:srgbClr val="4C4948"/>
              </a:solidFill>
              <a:latin typeface="方正兰亭纤黑简体" panose="02000000000000000000" charset="-122"/>
              <a:ea typeface="方正兰亭纤黑简体" panose="02000000000000000000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561514" y="1730327"/>
            <a:ext cx="549381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红黑树的删除 也比较复杂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先 分析删除最大节点，和删除最小节点的 方法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然后删除其它节点的时候，想办法转换成这两种情况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330025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68605" y="163195"/>
            <a:ext cx="6989045" cy="638175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solidFill>
                  <a:srgbClr val="4C4948"/>
                </a:solidFill>
                <a:latin typeface="方正兰亭纤黑简体" panose="02000000000000000000" charset="-122"/>
                <a:ea typeface="方正兰亭纤黑简体" panose="02000000000000000000" charset="-122"/>
              </a:rPr>
              <a:t>左倾红黑树</a:t>
            </a:r>
            <a:r>
              <a:rPr lang="en-US" altLang="zh-CN" sz="2400" dirty="0" smtClean="0">
                <a:solidFill>
                  <a:srgbClr val="4C4948"/>
                </a:solidFill>
                <a:latin typeface="方正兰亭纤黑简体" panose="02000000000000000000" charset="-122"/>
                <a:ea typeface="方正兰亭纤黑简体" panose="02000000000000000000" charset="-122"/>
              </a:rPr>
              <a:t>-</a:t>
            </a:r>
            <a:r>
              <a:rPr lang="zh-CN" altLang="en-US" sz="2400" dirty="0" smtClean="0">
                <a:solidFill>
                  <a:srgbClr val="4C4948"/>
                </a:solidFill>
                <a:latin typeface="方正兰亭纤黑简体" panose="02000000000000000000" charset="-122"/>
                <a:ea typeface="方正兰亭纤黑简体" panose="02000000000000000000" charset="-122"/>
              </a:rPr>
              <a:t>删除最大节点</a:t>
            </a:r>
            <a:endParaRPr lang="en-US" altLang="zh-CN" sz="2400" dirty="0">
              <a:solidFill>
                <a:srgbClr val="4C4948"/>
              </a:solidFill>
              <a:latin typeface="方正兰亭纤黑简体" panose="02000000000000000000" charset="-122"/>
              <a:ea typeface="方正兰亭纤黑简体" panose="02000000000000000000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68605" y="998807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删除最大节点</a:t>
            </a:r>
            <a:endParaRPr kumimoji="1" lang="en-US" altLang="zh-CN" dirty="0" smtClean="0"/>
          </a:p>
        </p:txBody>
      </p:sp>
      <p:sp>
        <p:nvSpPr>
          <p:cNvPr id="2" name="文本框 1"/>
          <p:cNvSpPr txBox="1"/>
          <p:nvPr/>
        </p:nvSpPr>
        <p:spPr>
          <a:xfrm>
            <a:off x="268605" y="1565576"/>
            <a:ext cx="481115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，如果左子树为红色，则向右旋</a:t>
            </a:r>
            <a:r>
              <a:rPr lang="zh-CN" altLang="en-US" dirty="0" smtClean="0"/>
              <a:t>转。</a:t>
            </a:r>
            <a:endParaRPr lang="zh-CN" altLang="en-US" dirty="0"/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，如果右孩子为黑色，右孩子的左孩子为黑色，对它执行“</a:t>
            </a:r>
            <a:r>
              <a:rPr kumimoji="1" lang="en-US" altLang="zh-CN" dirty="0" err="1" smtClean="0">
                <a:solidFill>
                  <a:srgbClr val="FF0000"/>
                </a:solidFill>
              </a:rPr>
              <a:t>moveRedRight</a:t>
            </a:r>
            <a:r>
              <a:rPr kumimoji="1" lang="zh-CN" altLang="en-US" dirty="0" smtClean="0"/>
              <a:t>”操作。</a:t>
            </a:r>
            <a:endParaRPr kumimoji="1" lang="en-US" altLang="zh-CN" dirty="0" smtClean="0"/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，如果右子树为空，则直接把自己置空，返回空节点</a:t>
            </a:r>
            <a:endParaRPr kumimoji="1" lang="en-US" altLang="zh-CN" dirty="0" smtClean="0"/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，对右孩子，进行“删除最大节点”操作。</a:t>
            </a:r>
            <a:endParaRPr kumimoji="1" lang="en-US" altLang="zh-CN" dirty="0" smtClean="0"/>
          </a:p>
          <a:p>
            <a:r>
              <a:rPr kumimoji="1" lang="en-US" altLang="zh-CN" dirty="0" smtClean="0"/>
              <a:t>5</a:t>
            </a:r>
            <a:r>
              <a:rPr kumimoji="1" lang="zh-CN" altLang="en-US" dirty="0" smtClean="0"/>
              <a:t>，修复平衡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598942" y="1448972"/>
            <a:ext cx="31933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 smtClean="0"/>
              <a:t>moveRedRight</a:t>
            </a:r>
            <a:r>
              <a:rPr kumimoji="1" lang="zh-CN" altLang="en-US" dirty="0" smtClean="0"/>
              <a:t>：</a:t>
            </a:r>
            <a:endParaRPr kumimoji="1" lang="en-US" altLang="zh-CN" dirty="0" smtClean="0"/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，翻转颜色</a:t>
            </a:r>
            <a:endParaRPr kumimoji="1" lang="en-US" altLang="zh-CN" dirty="0" smtClean="0"/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，如果翻转后左孩子的左孩子为空色，则右旋转，然后再翻转颜色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992653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68605" y="163195"/>
            <a:ext cx="6989045" cy="638175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solidFill>
                  <a:srgbClr val="4C4948"/>
                </a:solidFill>
                <a:latin typeface="方正兰亭纤黑简体" panose="02000000000000000000" charset="-122"/>
                <a:ea typeface="方正兰亭纤黑简体" panose="02000000000000000000" charset="-122"/>
              </a:rPr>
              <a:t>左倾红黑树</a:t>
            </a:r>
            <a:r>
              <a:rPr lang="en-US" altLang="zh-CN" sz="2400" dirty="0" smtClean="0">
                <a:solidFill>
                  <a:srgbClr val="4C4948"/>
                </a:solidFill>
                <a:latin typeface="方正兰亭纤黑简体" panose="02000000000000000000" charset="-122"/>
                <a:ea typeface="方正兰亭纤黑简体" panose="02000000000000000000" charset="-122"/>
              </a:rPr>
              <a:t>-</a:t>
            </a:r>
            <a:r>
              <a:rPr lang="zh-CN" altLang="en-US" sz="2400" dirty="0" smtClean="0">
                <a:solidFill>
                  <a:srgbClr val="4C4948"/>
                </a:solidFill>
                <a:latin typeface="方正兰亭纤黑简体" panose="02000000000000000000" charset="-122"/>
                <a:ea typeface="方正兰亭纤黑简体" panose="02000000000000000000" charset="-122"/>
              </a:rPr>
              <a:t>删除最大节点</a:t>
            </a:r>
            <a:endParaRPr lang="en-US" altLang="zh-CN" sz="2400" dirty="0">
              <a:solidFill>
                <a:srgbClr val="4C4948"/>
              </a:solidFill>
              <a:latin typeface="方正兰亭纤黑简体" panose="02000000000000000000" charset="-122"/>
              <a:ea typeface="方正兰亭纤黑简体" panose="02000000000000000000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68605" y="998807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删除最大节点</a:t>
            </a:r>
            <a:endParaRPr kumimoji="1" lang="en-US" altLang="zh-CN" dirty="0" smtClean="0"/>
          </a:p>
        </p:txBody>
      </p:sp>
      <p:sp>
        <p:nvSpPr>
          <p:cNvPr id="4" name="文本框 3"/>
          <p:cNvSpPr txBox="1"/>
          <p:nvPr/>
        </p:nvSpPr>
        <p:spPr>
          <a:xfrm>
            <a:off x="241582" y="1565576"/>
            <a:ext cx="31933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 smtClean="0"/>
              <a:t>moveRedRight</a:t>
            </a:r>
            <a:r>
              <a:rPr kumimoji="1" lang="zh-CN" altLang="en-US" dirty="0" smtClean="0"/>
              <a:t>：</a:t>
            </a:r>
            <a:endParaRPr kumimoji="1" lang="en-US" altLang="zh-CN" dirty="0" smtClean="0"/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，翻转颜色</a:t>
            </a:r>
            <a:endParaRPr kumimoji="1" lang="en-US" altLang="zh-CN" dirty="0" smtClean="0"/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，如果翻转后左孩子的左孩子为红色，则右旋转，然后再翻转颜色</a:t>
            </a:r>
            <a:endParaRPr kumimoji="1"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3127" y="998807"/>
            <a:ext cx="3377027" cy="185369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7760" y="2638847"/>
            <a:ext cx="4273852" cy="250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288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68605" y="163195"/>
            <a:ext cx="6989045" cy="638175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solidFill>
                  <a:srgbClr val="4C4948"/>
                </a:solidFill>
                <a:latin typeface="方正兰亭纤黑简体" panose="02000000000000000000" charset="-122"/>
                <a:ea typeface="方正兰亭纤黑简体" panose="02000000000000000000" charset="-122"/>
              </a:rPr>
              <a:t>树形结构</a:t>
            </a:r>
            <a:r>
              <a:rPr lang="zh-CN" altLang="en-US" sz="2400" dirty="0"/>
              <a:t>共有的性质</a:t>
            </a:r>
            <a:endParaRPr lang="en-US" altLang="zh-CN" sz="2400" dirty="0">
              <a:solidFill>
                <a:srgbClr val="4C4948"/>
              </a:solidFill>
              <a:latin typeface="方正兰亭纤黑简体" panose="02000000000000000000" charset="-122"/>
              <a:ea typeface="方正兰亭纤黑简体" panose="02000000000000000000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36069" y="1440886"/>
            <a:ext cx="8214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，</a:t>
            </a:r>
            <a:r>
              <a:rPr lang="zh-CN" altLang="en-US" dirty="0"/>
              <a:t>只有一个根</a:t>
            </a:r>
            <a:r>
              <a:rPr lang="zh-CN" altLang="en-US" dirty="0" smtClean="0"/>
              <a:t>节点</a:t>
            </a:r>
            <a:endParaRPr lang="en-US" altLang="zh-CN" dirty="0" smtClean="0"/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，</a:t>
            </a:r>
            <a:r>
              <a:rPr lang="zh-CN" altLang="en-US" dirty="0"/>
              <a:t>除了根节点，所有节点都有且只有一个父节点；</a:t>
            </a:r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，</a:t>
            </a:r>
            <a:r>
              <a:rPr lang="zh-CN" altLang="en-US" dirty="0"/>
              <a:t>无环。将任意一个节点作为起始节点，都不存在任何回到该起始节点的路径。（正是前两个性质保证了无环的成立。）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733" y="3280731"/>
            <a:ext cx="3668059" cy="1742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969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68605" y="163195"/>
            <a:ext cx="6989045" cy="638175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solidFill>
                  <a:srgbClr val="4C4948"/>
                </a:solidFill>
                <a:latin typeface="方正兰亭纤黑简体" panose="02000000000000000000" charset="-122"/>
                <a:ea typeface="方正兰亭纤黑简体" panose="02000000000000000000" charset="-122"/>
              </a:rPr>
              <a:t>左倾红黑树</a:t>
            </a:r>
            <a:r>
              <a:rPr lang="en-US" altLang="zh-CN" sz="2400" dirty="0" smtClean="0">
                <a:solidFill>
                  <a:srgbClr val="4C4948"/>
                </a:solidFill>
                <a:latin typeface="方正兰亭纤黑简体" panose="02000000000000000000" charset="-122"/>
                <a:ea typeface="方正兰亭纤黑简体" panose="02000000000000000000" charset="-122"/>
              </a:rPr>
              <a:t>-</a:t>
            </a:r>
            <a:r>
              <a:rPr lang="zh-CN" altLang="en-US" sz="2400" dirty="0" smtClean="0">
                <a:solidFill>
                  <a:srgbClr val="4C4948"/>
                </a:solidFill>
                <a:latin typeface="方正兰亭纤黑简体" panose="02000000000000000000" charset="-122"/>
                <a:ea typeface="方正兰亭纤黑简体" panose="02000000000000000000" charset="-122"/>
              </a:rPr>
              <a:t>删除最大节点</a:t>
            </a:r>
            <a:endParaRPr lang="en-US" altLang="zh-CN" sz="2400" dirty="0">
              <a:solidFill>
                <a:srgbClr val="4C4948"/>
              </a:solidFill>
              <a:latin typeface="方正兰亭纤黑简体" panose="02000000000000000000" charset="-122"/>
              <a:ea typeface="方正兰亭纤黑简体" panose="02000000000000000000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0043" y="0"/>
            <a:ext cx="644876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6114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68605" y="163195"/>
            <a:ext cx="6989045" cy="638175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solidFill>
                  <a:srgbClr val="4C4948"/>
                </a:solidFill>
                <a:latin typeface="方正兰亭纤黑简体" panose="02000000000000000000" charset="-122"/>
                <a:ea typeface="方正兰亭纤黑简体" panose="02000000000000000000" charset="-122"/>
              </a:rPr>
              <a:t>左倾红黑树</a:t>
            </a:r>
            <a:r>
              <a:rPr lang="en-US" altLang="zh-CN" sz="2400" dirty="0" smtClean="0">
                <a:solidFill>
                  <a:srgbClr val="4C4948"/>
                </a:solidFill>
                <a:latin typeface="方正兰亭纤黑简体" panose="02000000000000000000" charset="-122"/>
                <a:ea typeface="方正兰亭纤黑简体" panose="02000000000000000000" charset="-122"/>
              </a:rPr>
              <a:t>-</a:t>
            </a:r>
            <a:r>
              <a:rPr lang="zh-CN" altLang="en-US" sz="2400" dirty="0" smtClean="0">
                <a:solidFill>
                  <a:srgbClr val="4C4948"/>
                </a:solidFill>
                <a:latin typeface="方正兰亭纤黑简体" panose="02000000000000000000" charset="-122"/>
                <a:ea typeface="方正兰亭纤黑简体" panose="02000000000000000000" charset="-122"/>
              </a:rPr>
              <a:t>删除最大节点</a:t>
            </a:r>
            <a:endParaRPr lang="en-US" altLang="zh-CN" sz="2400" dirty="0">
              <a:solidFill>
                <a:srgbClr val="4C4948"/>
              </a:solidFill>
              <a:latin typeface="方正兰亭纤黑简体" panose="02000000000000000000" charset="-122"/>
              <a:ea typeface="方正兰亭纤黑简体" panose="02000000000000000000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906" y="0"/>
            <a:ext cx="6382187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07856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68605" y="163195"/>
            <a:ext cx="6989045" cy="638175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solidFill>
                  <a:srgbClr val="4C4948"/>
                </a:solidFill>
                <a:latin typeface="方正兰亭纤黑简体" panose="02000000000000000000" charset="-122"/>
                <a:ea typeface="方正兰亭纤黑简体" panose="02000000000000000000" charset="-122"/>
              </a:rPr>
              <a:t>左倾红黑树</a:t>
            </a:r>
            <a:r>
              <a:rPr lang="en-US" altLang="zh-CN" sz="2400" dirty="0" smtClean="0">
                <a:solidFill>
                  <a:srgbClr val="4C4948"/>
                </a:solidFill>
                <a:latin typeface="方正兰亭纤黑简体" panose="02000000000000000000" charset="-122"/>
                <a:ea typeface="方正兰亭纤黑简体" panose="02000000000000000000" charset="-122"/>
              </a:rPr>
              <a:t>-</a:t>
            </a:r>
            <a:r>
              <a:rPr lang="zh-CN" altLang="en-US" sz="2400" dirty="0" smtClean="0">
                <a:solidFill>
                  <a:srgbClr val="4C4948"/>
                </a:solidFill>
                <a:latin typeface="方正兰亭纤黑简体" panose="02000000000000000000" charset="-122"/>
                <a:ea typeface="方正兰亭纤黑简体" panose="02000000000000000000" charset="-122"/>
              </a:rPr>
              <a:t>删除最小节点</a:t>
            </a:r>
            <a:endParaRPr lang="en-US" altLang="zh-CN" sz="2400" dirty="0">
              <a:solidFill>
                <a:srgbClr val="4C4948"/>
              </a:solidFill>
              <a:latin typeface="方正兰亭纤黑简体" panose="02000000000000000000" charset="-122"/>
              <a:ea typeface="方正兰亭纤黑简体" panose="02000000000000000000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68605" y="998807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删除最小节点</a:t>
            </a:r>
            <a:endParaRPr kumimoji="1" lang="en-US" altLang="zh-CN" dirty="0" smtClean="0"/>
          </a:p>
        </p:txBody>
      </p:sp>
      <p:sp>
        <p:nvSpPr>
          <p:cNvPr id="2" name="文本框 1"/>
          <p:cNvSpPr txBox="1"/>
          <p:nvPr/>
        </p:nvSpPr>
        <p:spPr>
          <a:xfrm>
            <a:off x="268605" y="1565576"/>
            <a:ext cx="481657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 smtClean="0"/>
              <a:t>，</a:t>
            </a:r>
            <a:r>
              <a:rPr lang="zh-CN" altLang="en-US" dirty="0"/>
              <a:t>如果左孩子为空，直接把自己置空，返回</a:t>
            </a:r>
            <a:r>
              <a:rPr lang="zh-CN" altLang="en-US" dirty="0" smtClean="0"/>
              <a:t>空节点。</a:t>
            </a:r>
            <a:endParaRPr lang="zh-CN" altLang="en-US" dirty="0"/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，</a:t>
            </a:r>
            <a:r>
              <a:rPr lang="zh-CN" altLang="en-US" dirty="0"/>
              <a:t>如果左孩子为黑色，左孩子的左孩子也为黑色，</a:t>
            </a:r>
            <a:r>
              <a:rPr lang="en-US" altLang="zh-CN" dirty="0" err="1" smtClean="0"/>
              <a:t>moveRedLeft</a:t>
            </a:r>
            <a:r>
              <a:rPr kumimoji="1" lang="zh-CN" altLang="en-US" dirty="0"/>
              <a:t>执行“</a:t>
            </a:r>
            <a:r>
              <a:rPr kumimoji="1" lang="en-US" altLang="zh-CN" dirty="0" err="1" smtClean="0">
                <a:solidFill>
                  <a:srgbClr val="FF0000"/>
                </a:solidFill>
              </a:rPr>
              <a:t>moveRedLeft</a:t>
            </a:r>
            <a:r>
              <a:rPr kumimoji="1" lang="zh-CN" altLang="en-US" dirty="0" smtClean="0"/>
              <a:t>”操作。</a:t>
            </a:r>
            <a:endParaRPr kumimoji="1" lang="en-US" altLang="zh-CN" dirty="0" smtClean="0"/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，</a:t>
            </a:r>
            <a:r>
              <a:rPr lang="zh-CN" altLang="en-US" dirty="0"/>
              <a:t>对左孩子进行“删除最小节点”</a:t>
            </a:r>
            <a:r>
              <a:rPr lang="zh-CN" altLang="en-US" dirty="0" smtClean="0"/>
              <a:t>操作</a:t>
            </a:r>
            <a:r>
              <a:rPr kumimoji="1" lang="zh-CN" altLang="en-US" dirty="0" smtClean="0"/>
              <a:t>。</a:t>
            </a:r>
            <a:endParaRPr kumimoji="1" lang="en-US" altLang="zh-CN" dirty="0" smtClean="0"/>
          </a:p>
          <a:p>
            <a:r>
              <a:rPr kumimoji="1" lang="en-US" altLang="zh-CN" dirty="0" smtClean="0"/>
              <a:t>5</a:t>
            </a:r>
            <a:r>
              <a:rPr kumimoji="1" lang="zh-CN" altLang="en-US" dirty="0" smtClean="0"/>
              <a:t>，修复平衡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598942" y="1448972"/>
            <a:ext cx="354505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 smtClean="0"/>
              <a:t>moveRedLeft</a:t>
            </a:r>
            <a:r>
              <a:rPr kumimoji="1" lang="zh-CN" altLang="en-US" dirty="0" smtClean="0"/>
              <a:t>：</a:t>
            </a:r>
            <a:endParaRPr kumimoji="1" lang="en-US" altLang="zh-CN" dirty="0" smtClean="0"/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，翻转颜色</a:t>
            </a:r>
            <a:endParaRPr kumimoji="1" lang="en-US" altLang="zh-CN" dirty="0" smtClean="0"/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，</a:t>
            </a:r>
            <a:r>
              <a:rPr lang="zh-CN" altLang="en-US" dirty="0"/>
              <a:t>如果翻转后右孩子的左孩子为</a:t>
            </a:r>
            <a:r>
              <a:rPr lang="zh-CN" altLang="en-US" dirty="0" smtClean="0"/>
              <a:t>红色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2.1</a:t>
            </a:r>
            <a:r>
              <a:rPr lang="zh-CN" altLang="en-US" dirty="0" smtClean="0"/>
              <a:t> 对右孩子进行右旋转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2.2</a:t>
            </a:r>
            <a:r>
              <a:rPr lang="zh-CN" altLang="en-US" dirty="0" smtClean="0"/>
              <a:t>最自己进行左旋转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2.3</a:t>
            </a:r>
            <a:r>
              <a:rPr lang="zh-CN" altLang="en-US" dirty="0" smtClean="0"/>
              <a:t>翻转颜色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727065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68605" y="163195"/>
            <a:ext cx="6989045" cy="638175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solidFill>
                  <a:srgbClr val="4C4948"/>
                </a:solidFill>
                <a:latin typeface="方正兰亭纤黑简体" panose="02000000000000000000" charset="-122"/>
                <a:ea typeface="方正兰亭纤黑简体" panose="02000000000000000000" charset="-122"/>
              </a:rPr>
              <a:t>左倾红黑树</a:t>
            </a:r>
            <a:r>
              <a:rPr lang="en-US" altLang="zh-CN" sz="2400" dirty="0" smtClean="0">
                <a:solidFill>
                  <a:srgbClr val="4C4948"/>
                </a:solidFill>
                <a:latin typeface="方正兰亭纤黑简体" panose="02000000000000000000" charset="-122"/>
                <a:ea typeface="方正兰亭纤黑简体" panose="02000000000000000000" charset="-122"/>
              </a:rPr>
              <a:t>-</a:t>
            </a:r>
            <a:r>
              <a:rPr lang="zh-CN" altLang="en-US" sz="2400" dirty="0" smtClean="0">
                <a:solidFill>
                  <a:srgbClr val="4C4948"/>
                </a:solidFill>
                <a:latin typeface="方正兰亭纤黑简体" panose="02000000000000000000" charset="-122"/>
                <a:ea typeface="方正兰亭纤黑简体" panose="02000000000000000000" charset="-122"/>
              </a:rPr>
              <a:t>删除最小节点</a:t>
            </a:r>
            <a:endParaRPr lang="en-US" altLang="zh-CN" sz="2400" dirty="0">
              <a:solidFill>
                <a:srgbClr val="4C4948"/>
              </a:solidFill>
              <a:latin typeface="方正兰亭纤黑简体" panose="02000000000000000000" charset="-122"/>
              <a:ea typeface="方正兰亭纤黑简体" panose="02000000000000000000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68605" y="998807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删除最小节点</a:t>
            </a:r>
            <a:endParaRPr kumimoji="1" lang="en-US" altLang="zh-CN" dirty="0" smtClean="0"/>
          </a:p>
        </p:txBody>
      </p:sp>
      <p:sp>
        <p:nvSpPr>
          <p:cNvPr id="4" name="文本框 3"/>
          <p:cNvSpPr txBox="1"/>
          <p:nvPr/>
        </p:nvSpPr>
        <p:spPr>
          <a:xfrm>
            <a:off x="268605" y="1368139"/>
            <a:ext cx="354505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 smtClean="0"/>
              <a:t>moveRedLeft</a:t>
            </a:r>
            <a:r>
              <a:rPr kumimoji="1" lang="zh-CN" altLang="en-US" dirty="0" smtClean="0"/>
              <a:t>：</a:t>
            </a:r>
            <a:endParaRPr kumimoji="1" lang="en-US" altLang="zh-CN" dirty="0" smtClean="0"/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，翻转颜色</a:t>
            </a:r>
            <a:endParaRPr kumimoji="1" lang="en-US" altLang="zh-CN" dirty="0" smtClean="0"/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，</a:t>
            </a:r>
            <a:r>
              <a:rPr lang="zh-CN" altLang="en-US" dirty="0"/>
              <a:t>如果翻转后右孩子的左孩子为</a:t>
            </a:r>
            <a:r>
              <a:rPr lang="zh-CN" altLang="en-US" dirty="0" smtClean="0"/>
              <a:t>红色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2.1</a:t>
            </a:r>
            <a:r>
              <a:rPr lang="zh-CN" altLang="en-US" dirty="0" smtClean="0"/>
              <a:t> 对右孩子进行右旋转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2.2</a:t>
            </a:r>
            <a:r>
              <a:rPr lang="zh-CN" altLang="en-US" dirty="0" smtClean="0"/>
              <a:t>最自己进行左旋转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2.3</a:t>
            </a:r>
            <a:r>
              <a:rPr lang="zh-CN" altLang="en-US" dirty="0" smtClean="0"/>
              <a:t>翻转颜色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8612" y="1750666"/>
            <a:ext cx="4385388" cy="318671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0584" y="3348887"/>
            <a:ext cx="2505431" cy="1588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4257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68605" y="163195"/>
            <a:ext cx="6989045" cy="638175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solidFill>
                  <a:srgbClr val="4C4948"/>
                </a:solidFill>
                <a:latin typeface="方正兰亭纤黑简体" panose="02000000000000000000" charset="-122"/>
                <a:ea typeface="方正兰亭纤黑简体" panose="02000000000000000000" charset="-122"/>
              </a:rPr>
              <a:t>左倾红黑树</a:t>
            </a:r>
            <a:r>
              <a:rPr lang="en-US" altLang="zh-CN" sz="2400" dirty="0" smtClean="0">
                <a:solidFill>
                  <a:srgbClr val="4C4948"/>
                </a:solidFill>
                <a:latin typeface="方正兰亭纤黑简体" panose="02000000000000000000" charset="-122"/>
                <a:ea typeface="方正兰亭纤黑简体" panose="02000000000000000000" charset="-122"/>
              </a:rPr>
              <a:t>-</a:t>
            </a:r>
            <a:r>
              <a:rPr lang="zh-CN" altLang="en-US" sz="2400" dirty="0" smtClean="0">
                <a:solidFill>
                  <a:srgbClr val="4C4948"/>
                </a:solidFill>
                <a:latin typeface="方正兰亭纤黑简体" panose="02000000000000000000" charset="-122"/>
                <a:ea typeface="方正兰亭纤黑简体" panose="02000000000000000000" charset="-122"/>
              </a:rPr>
              <a:t>删除最小节点</a:t>
            </a:r>
            <a:endParaRPr lang="en-US" altLang="zh-CN" sz="2400" dirty="0">
              <a:solidFill>
                <a:srgbClr val="4C4948"/>
              </a:solidFill>
              <a:latin typeface="方正兰亭纤黑简体" panose="02000000000000000000" charset="-122"/>
              <a:ea typeface="方正兰亭纤黑简体" panose="02000000000000000000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4600" y="63500"/>
            <a:ext cx="6654800" cy="501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06018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68605" y="163195"/>
            <a:ext cx="6989045" cy="638175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solidFill>
                  <a:srgbClr val="4C4948"/>
                </a:solidFill>
                <a:latin typeface="方正兰亭纤黑简体" panose="02000000000000000000" charset="-122"/>
                <a:ea typeface="方正兰亭纤黑简体" panose="02000000000000000000" charset="-122"/>
              </a:rPr>
              <a:t>左倾红黑树</a:t>
            </a:r>
            <a:r>
              <a:rPr lang="en-US" altLang="zh-CN" sz="2400" dirty="0" smtClean="0">
                <a:solidFill>
                  <a:srgbClr val="4C4948"/>
                </a:solidFill>
                <a:latin typeface="方正兰亭纤黑简体" panose="02000000000000000000" charset="-122"/>
                <a:ea typeface="方正兰亭纤黑简体" panose="02000000000000000000" charset="-122"/>
              </a:rPr>
              <a:t>-</a:t>
            </a:r>
            <a:r>
              <a:rPr lang="zh-CN" altLang="en-US" sz="2400" dirty="0" smtClean="0">
                <a:solidFill>
                  <a:srgbClr val="4C4948"/>
                </a:solidFill>
                <a:latin typeface="方正兰亭纤黑简体" panose="02000000000000000000" charset="-122"/>
                <a:ea typeface="方正兰亭纤黑简体" panose="02000000000000000000" charset="-122"/>
              </a:rPr>
              <a:t>删除任意节点</a:t>
            </a:r>
            <a:endParaRPr lang="en-US" altLang="zh-CN" sz="2400" dirty="0">
              <a:solidFill>
                <a:srgbClr val="4C4948"/>
              </a:solidFill>
              <a:latin typeface="方正兰亭纤黑简体" panose="02000000000000000000" charset="-122"/>
              <a:ea typeface="方正兰亭纤黑简体" panose="02000000000000000000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68604" y="889235"/>
            <a:ext cx="87261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2F2F2F"/>
                </a:solidFill>
                <a:latin typeface="PingFang SC" charset="-122"/>
              </a:rPr>
              <a:t>我们如果要删除一个节点，把要删除的那个节点和最底部的节点交换，然后就变成删除最底部的节点，就可以转换成删除最大节点或者最小节点了。</a:t>
            </a:r>
            <a:endParaRPr lang="zh-CN" altLang="en-US" dirty="0">
              <a:solidFill>
                <a:srgbClr val="2F2F2F"/>
              </a:solidFill>
              <a:effectLst/>
              <a:latin typeface="PingFang SC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68604" y="1535566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结合</a:t>
            </a:r>
            <a:r>
              <a:rPr kumimoji="1" lang="zh-CN" altLang="en-US" smtClean="0"/>
              <a:t>前面的两种方法，删除：</a:t>
            </a:r>
            <a:endParaRPr kumimoji="1" lang="en-US" altLang="zh-CN" dirty="0" smtClean="0"/>
          </a:p>
        </p:txBody>
      </p:sp>
      <p:sp>
        <p:nvSpPr>
          <p:cNvPr id="6" name="文本框 5"/>
          <p:cNvSpPr txBox="1"/>
          <p:nvPr/>
        </p:nvSpPr>
        <p:spPr>
          <a:xfrm>
            <a:off x="268604" y="1904898"/>
            <a:ext cx="872610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，要删除的点在左子树：</a:t>
            </a:r>
            <a:endParaRPr kumimoji="1" lang="en-US" altLang="zh-CN" dirty="0" smtClean="0"/>
          </a:p>
          <a:p>
            <a:r>
              <a:rPr kumimoji="1" lang="en-US" altLang="zh-CN" dirty="0"/>
              <a:t>	</a:t>
            </a:r>
            <a:r>
              <a:rPr kumimoji="1" lang="zh-CN" altLang="en-US" dirty="0" smtClean="0"/>
              <a:t>如果左孩子为黑色，左孩子的左孩子也为黑色，“</a:t>
            </a:r>
            <a:r>
              <a:rPr kumimoji="1" lang="en-US" altLang="zh-CN" dirty="0" err="1" smtClean="0"/>
              <a:t>MoveRedLeft</a:t>
            </a:r>
            <a:r>
              <a:rPr kumimoji="1" lang="zh-CN" altLang="en-US" dirty="0" smtClean="0"/>
              <a:t>”</a:t>
            </a:r>
            <a:endParaRPr kumimoji="1" lang="en-US" altLang="zh-CN" dirty="0" smtClean="0"/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，要删除的点就是自己，或是在右子树：</a:t>
            </a:r>
            <a:endParaRPr kumimoji="1" lang="en-US" altLang="zh-CN" dirty="0" smtClean="0"/>
          </a:p>
          <a:p>
            <a:r>
              <a:rPr kumimoji="1" lang="en-US" altLang="zh-CN" dirty="0"/>
              <a:t>	</a:t>
            </a:r>
            <a:r>
              <a:rPr kumimoji="1" lang="en-US" altLang="zh-CN" dirty="0" smtClean="0"/>
              <a:t>2.1</a:t>
            </a:r>
            <a:r>
              <a:rPr kumimoji="1" lang="zh-CN" altLang="en-US" dirty="0" smtClean="0"/>
              <a:t> 如果左子树为红色，则向右旋转</a:t>
            </a:r>
            <a:endParaRPr kumimoji="1" lang="en-US" altLang="zh-CN" dirty="0" smtClean="0"/>
          </a:p>
          <a:p>
            <a:r>
              <a:rPr kumimoji="1" lang="en-US" altLang="zh-CN" dirty="0"/>
              <a:t>	</a:t>
            </a:r>
            <a:r>
              <a:rPr kumimoji="1" lang="en-US" altLang="zh-CN" dirty="0" smtClean="0"/>
              <a:t>2.2</a:t>
            </a:r>
            <a:r>
              <a:rPr kumimoji="1" lang="zh-CN" altLang="en-US" dirty="0" smtClean="0"/>
              <a:t> 如果要删除的是自己，并且自己是叶子节点，则直接删除</a:t>
            </a:r>
            <a:endParaRPr kumimoji="1" lang="en-US" altLang="zh-CN" dirty="0" smtClean="0"/>
          </a:p>
          <a:p>
            <a:r>
              <a:rPr kumimoji="1" lang="en-US" altLang="zh-CN" dirty="0"/>
              <a:t>	</a:t>
            </a:r>
            <a:r>
              <a:rPr kumimoji="1" lang="en-US" altLang="zh-CN" dirty="0" smtClean="0"/>
              <a:t>2.3</a:t>
            </a:r>
            <a:r>
              <a:rPr kumimoji="1" lang="zh-CN" altLang="en-US" dirty="0" smtClean="0"/>
              <a:t> 如果右孩子为黑色，右孩子的左孩子为黑色“</a:t>
            </a:r>
            <a:r>
              <a:rPr kumimoji="1" lang="en-US" altLang="zh-CN" dirty="0" err="1" smtClean="0"/>
              <a:t>MoveRedRight</a:t>
            </a:r>
            <a:r>
              <a:rPr kumimoji="1" lang="zh-CN" altLang="en-US" dirty="0" smtClean="0"/>
              <a:t>”</a:t>
            </a:r>
            <a:endParaRPr kumimoji="1" lang="en-US" altLang="zh-CN" dirty="0" smtClean="0"/>
          </a:p>
          <a:p>
            <a:r>
              <a:rPr kumimoji="1" lang="en-US" altLang="zh-CN" dirty="0"/>
              <a:t>	</a:t>
            </a:r>
            <a:r>
              <a:rPr kumimoji="1" lang="en-US" altLang="zh-CN" dirty="0" smtClean="0"/>
              <a:t>2.4</a:t>
            </a:r>
            <a:r>
              <a:rPr kumimoji="1" lang="zh-CN" altLang="en-US" dirty="0" smtClean="0"/>
              <a:t> 如果删除的是自己，并且自己不是叶子节点，则用右子树的最小节点的 值 替换自己的值，然后删除右子树的最小节点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，修复平衡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359084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68605" y="163195"/>
            <a:ext cx="6989045" cy="638175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solidFill>
                  <a:srgbClr val="4C4948"/>
                </a:solidFill>
                <a:latin typeface="方正兰亭纤黑简体" panose="02000000000000000000" charset="-122"/>
                <a:ea typeface="方正兰亭纤黑简体" panose="02000000000000000000" charset="-122"/>
              </a:rPr>
              <a:t>左倾红黑树</a:t>
            </a:r>
            <a:r>
              <a:rPr lang="en-US" altLang="zh-CN" sz="2400" dirty="0" smtClean="0">
                <a:solidFill>
                  <a:srgbClr val="4C4948"/>
                </a:solidFill>
                <a:latin typeface="方正兰亭纤黑简体" panose="02000000000000000000" charset="-122"/>
                <a:ea typeface="方正兰亭纤黑简体" panose="02000000000000000000" charset="-122"/>
              </a:rPr>
              <a:t>-</a:t>
            </a:r>
            <a:r>
              <a:rPr lang="zh-CN" altLang="en-US" sz="2400" dirty="0" smtClean="0">
                <a:solidFill>
                  <a:srgbClr val="4C4948"/>
                </a:solidFill>
                <a:latin typeface="方正兰亭纤黑简体" panose="02000000000000000000" charset="-122"/>
                <a:ea typeface="方正兰亭纤黑简体" panose="02000000000000000000" charset="-122"/>
              </a:rPr>
              <a:t>删除任意节点</a:t>
            </a:r>
            <a:endParaRPr lang="en-US" altLang="zh-CN" sz="2400" dirty="0">
              <a:solidFill>
                <a:srgbClr val="4C4948"/>
              </a:solidFill>
              <a:latin typeface="方正兰亭纤黑简体" panose="02000000000000000000" charset="-122"/>
              <a:ea typeface="方正兰亭纤黑简体" panose="02000000000000000000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57698"/>
            <a:ext cx="3810000" cy="15875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5098" y="2247551"/>
            <a:ext cx="7175500" cy="13843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4"/>
          <a:srcRect t="4921"/>
          <a:stretch/>
        </p:blipFill>
        <p:spPr>
          <a:xfrm>
            <a:off x="-2883159" y="3631851"/>
            <a:ext cx="8128000" cy="1618058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4000" y="3670300"/>
            <a:ext cx="3810000" cy="147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97715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1194155" y="2196385"/>
            <a:ext cx="6858000" cy="604366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4C4948"/>
                </a:solidFill>
                <a:latin typeface="方正兰亭纤黑简体" panose="02000000000000000000" charset="-122"/>
                <a:ea typeface="方正兰亭纤黑简体" panose="02000000000000000000" charset="-122"/>
              </a:rPr>
              <a:t>总结</a:t>
            </a:r>
            <a:endParaRPr lang="en-US" altLang="zh-CN" dirty="0" smtClean="0">
              <a:solidFill>
                <a:srgbClr val="4C4948"/>
              </a:solidFill>
              <a:latin typeface="方正兰亭纤黑简体" panose="02000000000000000000" charset="-122"/>
              <a:ea typeface="方正兰亭纤黑简体" panose="02000000000000000000" charset="-122"/>
            </a:endParaRPr>
          </a:p>
        </p:txBody>
      </p:sp>
      <p:sp>
        <p:nvSpPr>
          <p:cNvPr id="6" name="标题 1"/>
          <p:cNvSpPr>
            <a:spLocks noGrp="1"/>
          </p:cNvSpPr>
          <p:nvPr>
            <p:ph type="ctrTitle"/>
          </p:nvPr>
        </p:nvSpPr>
        <p:spPr>
          <a:xfrm>
            <a:off x="2297990" y="1451531"/>
            <a:ext cx="4548021" cy="538420"/>
          </a:xfrm>
        </p:spPr>
        <p:txBody>
          <a:bodyPr>
            <a:normAutofit/>
          </a:bodyPr>
          <a:lstStyle/>
          <a:p>
            <a:r>
              <a:rPr lang="en-US" altLang="zh-CN" sz="2800" spc="100" dirty="0" smtClean="0">
                <a:solidFill>
                  <a:srgbClr val="4C4948"/>
                </a:solidFill>
                <a:latin typeface="方正兰亭纤黑简体" panose="02000000000000000000" charset="-122"/>
                <a:ea typeface="方正兰亭纤黑简体" panose="02000000000000000000" charset="-122"/>
                <a:cs typeface="+mn-cs"/>
              </a:rPr>
              <a:t>6</a:t>
            </a:r>
            <a:endParaRPr lang="zh-CN" altLang="en-US" sz="2800" spc="100" dirty="0">
              <a:solidFill>
                <a:srgbClr val="4C4948"/>
              </a:solidFill>
              <a:latin typeface="方正兰亭纤黑简体" panose="02000000000000000000" charset="-122"/>
              <a:ea typeface="方正兰亭纤黑简体" panose="02000000000000000000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587863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68605" y="163195"/>
            <a:ext cx="6989045" cy="638175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solidFill>
                  <a:srgbClr val="4C4948"/>
                </a:solidFill>
                <a:latin typeface="方正兰亭纤黑简体" panose="02000000000000000000" charset="-122"/>
                <a:ea typeface="方正兰亭纤黑简体" panose="02000000000000000000" charset="-122"/>
              </a:rPr>
              <a:t>总结</a:t>
            </a:r>
            <a:endParaRPr lang="en-US" altLang="zh-CN" sz="2400" dirty="0">
              <a:solidFill>
                <a:srgbClr val="4C4948"/>
              </a:solidFill>
              <a:latin typeface="方正兰亭纤黑简体" panose="02000000000000000000" charset="-122"/>
              <a:ea typeface="方正兰亭纤黑简体" panose="02000000000000000000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01216" y="801370"/>
            <a:ext cx="67553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今天介绍了 二叉树，</a:t>
            </a:r>
            <a:r>
              <a:rPr kumimoji="1" lang="en-US" altLang="zh-CN" dirty="0" smtClean="0"/>
              <a:t>AVL</a:t>
            </a:r>
            <a:r>
              <a:rPr kumimoji="1" lang="zh-CN" altLang="en-US" dirty="0" smtClean="0"/>
              <a:t>树，</a:t>
            </a:r>
            <a:r>
              <a:rPr kumimoji="1" lang="en-US" altLang="zh-CN" dirty="0" smtClean="0"/>
              <a:t>2-3</a:t>
            </a:r>
            <a:r>
              <a:rPr kumimoji="1" lang="zh-CN" altLang="en-US" dirty="0" smtClean="0"/>
              <a:t>树，红黑树。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其中二叉树，太原始，结构不够优秀，性能不行</a:t>
            </a:r>
            <a:endParaRPr kumimoji="1" lang="en-US" altLang="zh-CN" dirty="0" smtClean="0"/>
          </a:p>
          <a:p>
            <a:r>
              <a:rPr kumimoji="1" lang="en-US" altLang="zh-CN" dirty="0" smtClean="0"/>
              <a:t>2-3</a:t>
            </a:r>
            <a:r>
              <a:rPr kumimoji="1" lang="zh-CN" altLang="en-US" dirty="0" smtClean="0"/>
              <a:t>树，实现起来比较复杂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所以可用的主要是</a:t>
            </a:r>
            <a:r>
              <a:rPr kumimoji="1" lang="en-US" altLang="zh-CN" dirty="0" smtClean="0"/>
              <a:t>AVL</a:t>
            </a:r>
            <a:r>
              <a:rPr kumimoji="1" lang="zh-CN" altLang="en-US" dirty="0" smtClean="0"/>
              <a:t>树和红黑树。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01216" y="2455208"/>
            <a:ext cx="79870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AVL</a:t>
            </a:r>
            <a:r>
              <a:rPr kumimoji="1" lang="zh-CN" altLang="en-US" dirty="0" smtClean="0"/>
              <a:t>树 追求完美平衡，查找性能可能比红黑树略微高一点点，但是在插入和删除的时候，会有可能出现需要从操作节点一直维护到根节点，每一层都需要重新维护平衡的情况。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401216" y="3555048"/>
            <a:ext cx="81922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红黑树不追求完美的平衡，查找性能可能稍微低一点点，但是在维护平衡的时候，一般都是</a:t>
            </a:r>
            <a:r>
              <a:rPr kumimoji="1" lang="en-US" altLang="zh-CN" dirty="0" smtClean="0"/>
              <a:t>3</a:t>
            </a:r>
            <a:r>
              <a:rPr kumimoji="1" lang="zh-CN" altLang="en-US" dirty="0" smtClean="0"/>
              <a:t>次旋转即可。所以总体成本相对较低，这也是为什么红黑树比</a:t>
            </a:r>
            <a:r>
              <a:rPr kumimoji="1" lang="en-US" altLang="zh-CN" dirty="0" smtClean="0"/>
              <a:t>AVL</a:t>
            </a:r>
            <a:r>
              <a:rPr kumimoji="1" lang="zh-CN" altLang="en-US" dirty="0" smtClean="0"/>
              <a:t>树应用的更广的原因。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0" y="4774168"/>
            <a:ext cx="9311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查找树 的 写入，比链表和数组要慢很多，所以在数据量小的情况，也可以用数组或是链表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241639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4"/>
          <p:cNvSpPr>
            <a:spLocks noGrp="1"/>
          </p:cNvSpPr>
          <p:nvPr>
            <p:ph type="title"/>
          </p:nvPr>
        </p:nvSpPr>
        <p:spPr>
          <a:xfrm>
            <a:off x="2867911" y="2068724"/>
            <a:ext cx="3408178" cy="638175"/>
          </a:xfrm>
        </p:spPr>
        <p:txBody>
          <a:bodyPr>
            <a:normAutofit/>
          </a:bodyPr>
          <a:lstStyle/>
          <a:p>
            <a:pPr algn="ctr"/>
            <a:r>
              <a:rPr lang="zh-CN" altLang="en-US" sz="2400" dirty="0">
                <a:solidFill>
                  <a:srgbClr val="4C4948"/>
                </a:solidFill>
              </a:rPr>
              <a:t>安全可靠的实时通信云</a:t>
            </a:r>
            <a:endParaRPr lang="zh-CN" altLang="en-US" sz="2400" dirty="0">
              <a:solidFill>
                <a:srgbClr val="4C4948"/>
              </a:solidFill>
              <a:latin typeface="方正兰亭纤黑简体" panose="02000000000000000000" pitchFamily="2" charset="-122"/>
              <a:ea typeface="方正兰亭纤黑简体" panose="02000000000000000000" pitchFamily="2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1194155" y="2196385"/>
            <a:ext cx="6858000" cy="604366"/>
          </a:xfrm>
        </p:spPr>
        <p:txBody>
          <a:bodyPr>
            <a:normAutofit/>
          </a:bodyPr>
          <a:lstStyle/>
          <a:p>
            <a:r>
              <a:rPr kumimoji="1" lang="zh-CN" altLang="en-US" dirty="0"/>
              <a:t>树形结构常用名词</a:t>
            </a:r>
            <a:endParaRPr kumimoji="1" lang="en-US" altLang="zh-CN" dirty="0"/>
          </a:p>
        </p:txBody>
      </p:sp>
      <p:sp>
        <p:nvSpPr>
          <p:cNvPr id="6" name="标题 1"/>
          <p:cNvSpPr>
            <a:spLocks noGrp="1"/>
          </p:cNvSpPr>
          <p:nvPr>
            <p:ph type="ctrTitle"/>
          </p:nvPr>
        </p:nvSpPr>
        <p:spPr>
          <a:xfrm>
            <a:off x="2297990" y="1451531"/>
            <a:ext cx="4548021" cy="538420"/>
          </a:xfrm>
        </p:spPr>
        <p:txBody>
          <a:bodyPr>
            <a:normAutofit/>
          </a:bodyPr>
          <a:lstStyle/>
          <a:p>
            <a:r>
              <a:rPr lang="en-US" altLang="zh-CN" sz="2800" spc="100" dirty="0" smtClean="0">
                <a:solidFill>
                  <a:srgbClr val="4C4948"/>
                </a:solidFill>
                <a:latin typeface="方正兰亭纤黑简体" panose="02000000000000000000" charset="-122"/>
                <a:ea typeface="方正兰亭纤黑简体" panose="02000000000000000000" charset="-122"/>
                <a:cs typeface="+mn-cs"/>
              </a:rPr>
              <a:t>1.2</a:t>
            </a:r>
            <a:endParaRPr lang="zh-CN" altLang="en-US" sz="2800" spc="100" dirty="0">
              <a:solidFill>
                <a:srgbClr val="4C4948"/>
              </a:solidFill>
              <a:latin typeface="方正兰亭纤黑简体" panose="02000000000000000000" charset="-122"/>
              <a:ea typeface="方正兰亭纤黑简体" panose="02000000000000000000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960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68605" y="163195"/>
            <a:ext cx="6989045" cy="638175"/>
          </a:xfrm>
        </p:spPr>
        <p:txBody>
          <a:bodyPr>
            <a:normAutofit/>
          </a:bodyPr>
          <a:lstStyle/>
          <a:p>
            <a:r>
              <a:rPr kumimoji="1" lang="zh-CN" altLang="en-US" sz="2400" dirty="0"/>
              <a:t>树形结构常用名词</a:t>
            </a:r>
            <a:endParaRPr kumimoji="1" lang="en-US" altLang="zh-CN" sz="2400" dirty="0"/>
          </a:p>
        </p:txBody>
      </p:sp>
      <p:sp>
        <p:nvSpPr>
          <p:cNvPr id="2" name="文本框 1"/>
          <p:cNvSpPr txBox="1"/>
          <p:nvPr/>
        </p:nvSpPr>
        <p:spPr>
          <a:xfrm>
            <a:off x="644579" y="1098216"/>
            <a:ext cx="437758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树，节点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孩子，子树，子节点，</a:t>
            </a:r>
            <a:r>
              <a:rPr lang="zh-CN" altLang="en-US" dirty="0" smtClean="0"/>
              <a:t>子孙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/>
              <a:t>叶子节点</a:t>
            </a:r>
            <a:endParaRPr kumimoji="1" lang="en-US" altLang="zh-CN" dirty="0"/>
          </a:p>
          <a:p>
            <a:endParaRPr kumimoji="1" lang="en-US" altLang="zh-CN" b="1" dirty="0"/>
          </a:p>
          <a:p>
            <a:r>
              <a:rPr kumimoji="1" lang="zh-CN" altLang="en-US" dirty="0" smtClean="0"/>
              <a:t>父节点，兄弟节点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前驱节点，后驱节点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根节点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空节点</a:t>
            </a:r>
            <a:endParaRPr kumimoji="1" lang="en-US" altLang="zh-CN" dirty="0" smtClean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5549" y="801370"/>
            <a:ext cx="2246728" cy="90123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0300" y="3454400"/>
            <a:ext cx="3314700" cy="157480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0970" y="2019124"/>
            <a:ext cx="1785239" cy="1068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86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2250</TotalTime>
  <Words>3405</Words>
  <Application>Microsoft Macintosh PowerPoint</Application>
  <PresentationFormat>全屏显示(16:9)</PresentationFormat>
  <Paragraphs>387</Paragraphs>
  <Slides>79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79</vt:i4>
      </vt:variant>
    </vt:vector>
  </HeadingPairs>
  <TitlesOfParts>
    <vt:vector size="88" baseType="lpstr">
      <vt:lpstr>Calibri</vt:lpstr>
      <vt:lpstr>Calibri Light</vt:lpstr>
      <vt:lpstr>Mangal</vt:lpstr>
      <vt:lpstr>PingFang SC</vt:lpstr>
      <vt:lpstr>方正兰亭黑简体</vt:lpstr>
      <vt:lpstr>方正兰亭纤黑简体</vt:lpstr>
      <vt:lpstr>宋体</vt:lpstr>
      <vt:lpstr>Arial</vt:lpstr>
      <vt:lpstr>1_自定义设计方案</vt:lpstr>
      <vt:lpstr>PowerPoint 演示文稿</vt:lpstr>
      <vt:lpstr>树形数据结构分享</vt:lpstr>
      <vt:lpstr>为什么要分享树</vt:lpstr>
      <vt:lpstr>目录</vt:lpstr>
      <vt:lpstr>1.1</vt:lpstr>
      <vt:lpstr>常用的树形结构</vt:lpstr>
      <vt:lpstr>树形结构共有的性质</vt:lpstr>
      <vt:lpstr>1.2</vt:lpstr>
      <vt:lpstr>树形结构常用名词</vt:lpstr>
      <vt:lpstr>1.3</vt:lpstr>
      <vt:lpstr>常用的树形结构</vt:lpstr>
      <vt:lpstr>1.4</vt:lpstr>
      <vt:lpstr>树形结构的用途</vt:lpstr>
      <vt:lpstr>2</vt:lpstr>
      <vt:lpstr>二叉树</vt:lpstr>
      <vt:lpstr>2.1</vt:lpstr>
      <vt:lpstr>二叉查找树</vt:lpstr>
      <vt:lpstr>二叉查找树-查找</vt:lpstr>
      <vt:lpstr>二叉查找树 – 插入</vt:lpstr>
      <vt:lpstr>二叉查找树 – 两个特殊节点</vt:lpstr>
      <vt:lpstr>二叉查找树 – 删除</vt:lpstr>
      <vt:lpstr>二叉查找树 – 删除</vt:lpstr>
      <vt:lpstr>二叉查找树 – 删除</vt:lpstr>
      <vt:lpstr>二叉查找树 – 删除</vt:lpstr>
      <vt:lpstr>二叉查找树 – 删除</vt:lpstr>
      <vt:lpstr>二叉查找树</vt:lpstr>
      <vt:lpstr>3</vt:lpstr>
      <vt:lpstr>AVL树，介绍</vt:lpstr>
      <vt:lpstr>AVL树，介绍</vt:lpstr>
      <vt:lpstr>二叉树的旋转操作</vt:lpstr>
      <vt:lpstr>二叉树的旋转操作</vt:lpstr>
      <vt:lpstr>二叉树的旋转操作</vt:lpstr>
      <vt:lpstr>二叉树的旋转操作</vt:lpstr>
      <vt:lpstr>AVL树-插入</vt:lpstr>
      <vt:lpstr>AVL树-插入-LL情况，和RR情况</vt:lpstr>
      <vt:lpstr>AVL树-插入-LR情况</vt:lpstr>
      <vt:lpstr>AVL树-插入-RL情况</vt:lpstr>
      <vt:lpstr>AVL树-插入</vt:lpstr>
      <vt:lpstr>AVL树-插入</vt:lpstr>
      <vt:lpstr>AVL树-删除</vt:lpstr>
      <vt:lpstr>AVL树-小例子</vt:lpstr>
      <vt:lpstr>4</vt:lpstr>
      <vt:lpstr>2-3树-介绍</vt:lpstr>
      <vt:lpstr>2-3树-介绍</vt:lpstr>
      <vt:lpstr>2-3树-插入</vt:lpstr>
      <vt:lpstr>2-3树-插入</vt:lpstr>
      <vt:lpstr>2-3树-插入</vt:lpstr>
      <vt:lpstr>2-3树-删除</vt:lpstr>
      <vt:lpstr>2-3树-删除-父节点 有3个值</vt:lpstr>
      <vt:lpstr>2-3树-删除-父节点 有3个值</vt:lpstr>
      <vt:lpstr>2-3树-删除-父节点 有3个值</vt:lpstr>
      <vt:lpstr>2-3树-删除-父节点 有2个值</vt:lpstr>
      <vt:lpstr>2-3树-删除-父节点 有2个值</vt:lpstr>
      <vt:lpstr>2-3树-删除-父节点 有2个值</vt:lpstr>
      <vt:lpstr>2-3树-总结</vt:lpstr>
      <vt:lpstr>5</vt:lpstr>
      <vt:lpstr>红黑树-介绍</vt:lpstr>
      <vt:lpstr>左倾红黑树-定义</vt:lpstr>
      <vt:lpstr>左倾红黑树-颜色链-颜色节点</vt:lpstr>
      <vt:lpstr>左倾红黑树-定义</vt:lpstr>
      <vt:lpstr>左倾红黑树-插入</vt:lpstr>
      <vt:lpstr>左倾红黑树-插入</vt:lpstr>
      <vt:lpstr>左倾红黑树-插入</vt:lpstr>
      <vt:lpstr>左倾红黑树-插入</vt:lpstr>
      <vt:lpstr>左倾红黑树-插入-举例</vt:lpstr>
      <vt:lpstr>左倾红黑树-插入效果预览</vt:lpstr>
      <vt:lpstr>左倾红黑树-删除</vt:lpstr>
      <vt:lpstr>左倾红黑树-删除最大节点</vt:lpstr>
      <vt:lpstr>左倾红黑树-删除最大节点</vt:lpstr>
      <vt:lpstr>左倾红黑树-删除最大节点</vt:lpstr>
      <vt:lpstr>左倾红黑树-删除最大节点</vt:lpstr>
      <vt:lpstr>左倾红黑树-删除最小节点</vt:lpstr>
      <vt:lpstr>左倾红黑树-删除最小节点</vt:lpstr>
      <vt:lpstr>左倾红黑树-删除最小节点</vt:lpstr>
      <vt:lpstr>左倾红黑树-删除任意节点</vt:lpstr>
      <vt:lpstr>左倾红黑树-删除任意节点</vt:lpstr>
      <vt:lpstr>6</vt:lpstr>
      <vt:lpstr>总结</vt:lpstr>
      <vt:lpstr>安全可靠的实时通信云</vt:lpstr>
    </vt:vector>
  </TitlesOfParts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wangzelong</dc:creator>
  <cp:lastModifiedBy>Child Problem</cp:lastModifiedBy>
  <cp:revision>123</cp:revision>
  <dcterms:created xsi:type="dcterms:W3CDTF">2015-05-05T08:02:00Z</dcterms:created>
  <dcterms:modified xsi:type="dcterms:W3CDTF">2017-08-08T07:56:12Z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2052-10.1.0.6065</vt:lpwstr>
  </property>
</Properties>
</file>