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548"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spc="15" smtClean="0"/>
              <a:t>N</a:t>
            </a:r>
            <a:r>
              <a:rPr lang="en-US" spc="15" dirty="0" smtClean="0"/>
              <a:t>ITHEA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838200" y="1828800"/>
            <a:ext cx="8229600" cy="2954655"/>
          </a:xfrm>
          <a:prstGeom prst="rect">
            <a:avLst/>
          </a:prstGeom>
          <a:noFill/>
        </p:spPr>
        <p:txBody>
          <a:bodyPr wrap="square" rtlCol="0">
            <a:spAutoFit/>
          </a:bodyPr>
          <a:lstStyle/>
          <a:p>
            <a:r>
              <a:rPr lang="en-US" dirty="0" smtClean="0"/>
              <a:t/>
            </a:r>
            <a:br>
              <a:rPr lang="en-US" dirty="0" smtClean="0"/>
            </a:br>
            <a:r>
              <a:rPr lang="en-US" sz="2400" dirty="0"/>
              <a:t>The results of </a:t>
            </a:r>
            <a:r>
              <a:rPr lang="en-US" sz="2400" dirty="0" smtClean="0"/>
              <a:t>demonstrate </a:t>
            </a:r>
            <a:r>
              <a:rPr lang="en-US" sz="2400" dirty="0"/>
              <a:t>significant advancements in forecasting disease outbreaks and understanding epidemiological </a:t>
            </a:r>
            <a:r>
              <a:rPr lang="en-US" sz="2400" dirty="0" smtClean="0"/>
              <a:t>trends. These </a:t>
            </a:r>
            <a:r>
              <a:rPr lang="en-US" sz="2400" dirty="0"/>
              <a:t>models provide valuable insights into the spatial and temporal patterns of disease spread, enabling public health authorities and policymakers to implement timely interventions, allocate resources efficiently, and mitigate the impact of the pandemic</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2632772"/>
          </a:xfrm>
          <a:prstGeom prst="rect">
            <a:avLst/>
          </a:prstGeom>
        </p:spPr>
        <p:txBody>
          <a:bodyPr vert="horz" wrap="square" lIns="0" tIns="16510" rIns="0" bIns="0" rtlCol="0">
            <a:spAutoFit/>
          </a:bodyPr>
          <a:lstStyle/>
          <a:p>
            <a:pPr marL="12700">
              <a:lnSpc>
                <a:spcPct val="100000"/>
              </a:lnSpc>
              <a:spcBef>
                <a:spcPts val="130"/>
              </a:spcBef>
            </a:pPr>
            <a:r>
              <a:rPr sz="4250" spc="5" dirty="0" smtClean="0"/>
              <a:t>PR</a:t>
            </a:r>
            <a:r>
              <a:rPr lang="en-US" sz="4250" spc="5" dirty="0" smtClean="0"/>
              <a:t>EDICTIVE MODELING OF DISEASE OUTBEAKS AND EPIDEMOLOGICAL TRENDS WITH SPATIO- TEMPORAL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667000" y="1524000"/>
            <a:ext cx="7467600" cy="3539430"/>
          </a:xfrm>
          <a:prstGeom prst="rect">
            <a:avLst/>
          </a:prstGeom>
          <a:noFill/>
        </p:spPr>
        <p:txBody>
          <a:bodyPr wrap="square" rtlCol="0">
            <a:spAutoFit/>
          </a:bodyPr>
          <a:lstStyle/>
          <a:p>
            <a:pPr>
              <a:buFont typeface="Wingdings" pitchFamily="2" charset="2"/>
              <a:buChar char="v"/>
            </a:pPr>
            <a:r>
              <a:rPr lang="en-US" sz="3200" dirty="0" smtClean="0"/>
              <a:t> Problem Statement </a:t>
            </a:r>
            <a:r>
              <a:rPr lang="en-US" sz="2000" dirty="0" smtClean="0"/>
              <a:t> </a:t>
            </a:r>
            <a:endParaRPr lang="en-US" sz="3200" dirty="0" smtClean="0"/>
          </a:p>
          <a:p>
            <a:pPr>
              <a:buFont typeface="Wingdings" pitchFamily="2" charset="2"/>
              <a:buChar char="v"/>
            </a:pPr>
            <a:r>
              <a:rPr lang="en-US" sz="3200" dirty="0"/>
              <a:t> </a:t>
            </a:r>
            <a:r>
              <a:rPr lang="en-US" sz="3200" dirty="0" smtClean="0"/>
              <a:t>Project Overview</a:t>
            </a:r>
          </a:p>
          <a:p>
            <a:pPr>
              <a:buFont typeface="Wingdings" pitchFamily="2" charset="2"/>
              <a:buChar char="v"/>
            </a:pPr>
            <a:r>
              <a:rPr lang="en-US" sz="3200" dirty="0"/>
              <a:t> </a:t>
            </a:r>
            <a:r>
              <a:rPr lang="en-US" sz="3200" dirty="0" smtClean="0"/>
              <a:t>Who Are The End Users?</a:t>
            </a:r>
          </a:p>
          <a:p>
            <a:pPr>
              <a:buFont typeface="Wingdings" pitchFamily="2" charset="2"/>
              <a:buChar char="v"/>
            </a:pPr>
            <a:r>
              <a:rPr lang="en-US" sz="3200" dirty="0"/>
              <a:t> </a:t>
            </a:r>
            <a:r>
              <a:rPr lang="en-US" sz="3200" dirty="0" smtClean="0"/>
              <a:t>Your Solution And Its Value Proposition</a:t>
            </a:r>
          </a:p>
          <a:p>
            <a:pPr>
              <a:buFont typeface="Wingdings" pitchFamily="2" charset="2"/>
              <a:buChar char="v"/>
            </a:pPr>
            <a:r>
              <a:rPr lang="en-US" sz="3200" dirty="0"/>
              <a:t> </a:t>
            </a:r>
            <a:r>
              <a:rPr lang="en-US" sz="3200" dirty="0" smtClean="0"/>
              <a:t>The Wow In Your Solution</a:t>
            </a:r>
          </a:p>
          <a:p>
            <a:pPr>
              <a:buFont typeface="Wingdings" pitchFamily="2" charset="2"/>
              <a:buChar char="v"/>
            </a:pPr>
            <a:r>
              <a:rPr lang="en-US" sz="3200" dirty="0"/>
              <a:t> </a:t>
            </a:r>
            <a:r>
              <a:rPr lang="en-US" sz="3200" dirty="0" smtClean="0"/>
              <a:t>Modeling</a:t>
            </a:r>
          </a:p>
          <a:p>
            <a:pPr>
              <a:buFont typeface="Wingdings" pitchFamily="2" charset="2"/>
              <a:buChar char="v"/>
            </a:pPr>
            <a:r>
              <a:rPr lang="en-US" sz="3200" dirty="0" smtClean="0"/>
              <a:t>Results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457200" y="1676400"/>
            <a:ext cx="6781800" cy="3785652"/>
          </a:xfrm>
          <a:prstGeom prst="rect">
            <a:avLst/>
          </a:prstGeom>
          <a:noFill/>
        </p:spPr>
        <p:txBody>
          <a:bodyPr wrap="square" rtlCol="0">
            <a:spAutoFit/>
          </a:bodyPr>
          <a:lstStyle/>
          <a:p>
            <a:r>
              <a:rPr lang="en-US" sz="2400" dirty="0"/>
              <a:t>The emergence of the COVID-19 pandemic has underscored the critical need for advanced predictive modeling techniques to anticipate disease outbreaks and understand epidemiological trends with </a:t>
            </a:r>
            <a:r>
              <a:rPr lang="en-US" sz="2400" dirty="0" err="1"/>
              <a:t>spatio</a:t>
            </a:r>
            <a:r>
              <a:rPr lang="en-US" sz="2400" dirty="0"/>
              <a:t>-temporal analysis</a:t>
            </a:r>
            <a:r>
              <a:rPr lang="en-US" sz="2400" dirty="0" smtClean="0"/>
              <a:t>. </a:t>
            </a:r>
            <a:r>
              <a:rPr lang="en-US" sz="2400" dirty="0"/>
              <a:t>Despite significant efforts in containment and mitigation, the unpredictability of COVID-19 transmission patterns persists, necessitating more sophisticated approaches to forecast future outbreaks and inform targeted intervention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609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09600" y="2209800"/>
            <a:ext cx="8458200" cy="3416320"/>
          </a:xfrm>
          <a:prstGeom prst="rect">
            <a:avLst/>
          </a:prstGeom>
          <a:noFill/>
        </p:spPr>
        <p:txBody>
          <a:bodyPr wrap="square" rtlCol="0">
            <a:spAutoFit/>
          </a:bodyPr>
          <a:lstStyle/>
          <a:p>
            <a:r>
              <a:rPr lang="en-US" sz="2400" dirty="0" smtClean="0"/>
              <a:t>This project focuses on the development of real-time COVID-19 data, it aims to construct robust models that capture the complex interplay of spatial and temporal factors influencing disease transmission dynamics. By integrating diverse datasets including demographic information, mobility patterns, environmental factors, and intervention measures, the project seeks to provide actionable insights for public health decision-makers to inform timely interventions, resource allocation, and containment strategies.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09800"/>
            <a:ext cx="8610600" cy="3046988"/>
          </a:xfrm>
          <a:prstGeom prst="rect">
            <a:avLst/>
          </a:prstGeom>
          <a:noFill/>
        </p:spPr>
        <p:txBody>
          <a:bodyPr wrap="square" rtlCol="0">
            <a:spAutoFit/>
          </a:bodyPr>
          <a:lstStyle/>
          <a:p>
            <a:r>
              <a:rPr lang="en-US" sz="2400" dirty="0" smtClean="0"/>
              <a:t>The </a:t>
            </a:r>
            <a:r>
              <a:rPr lang="en-US" sz="2400" dirty="0"/>
              <a:t>end users of the predictive modeling of disease outbreaks and epidemiological trends with </a:t>
            </a:r>
            <a:r>
              <a:rPr lang="en-US" sz="2400" dirty="0" err="1"/>
              <a:t>spatio</a:t>
            </a:r>
            <a:r>
              <a:rPr lang="en-US" sz="2400" dirty="0"/>
              <a:t>-temporal analysis, particularly focusing on COVID-19, include public health authorities, policymakers, healthcare professionals, and epidemiologists. These stakeholders rely on the insights generated by the models to make informed decisions regarding the allocation of resources, implementation of intervention strategies, and formulation of public health policies aimed at mitigating the spread of COVID-19.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971800" y="2286000"/>
            <a:ext cx="6858000" cy="3046988"/>
          </a:xfrm>
          <a:prstGeom prst="rect">
            <a:avLst/>
          </a:prstGeom>
          <a:noFill/>
        </p:spPr>
        <p:txBody>
          <a:bodyPr wrap="square" rtlCol="0">
            <a:spAutoFit/>
          </a:bodyPr>
          <a:lstStyle/>
          <a:p>
            <a:r>
              <a:rPr lang="en-US" sz="2400" dirty="0"/>
              <a:t>T</a:t>
            </a:r>
            <a:r>
              <a:rPr lang="en-US" sz="2400" dirty="0" smtClean="0"/>
              <a:t>he </a:t>
            </a:r>
            <a:r>
              <a:rPr lang="en-US" sz="2400" dirty="0"/>
              <a:t>solution enables public health authorities, policymakers, and healthcare professionals to anticipate future outbreaks, understand the impact of interventions, and allocate resources effectively. This approach facilitates proactive decision-making, improves response strategies, and ultimately helps to mitigate the spread of COVID-19, saving lives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590800" y="2286000"/>
            <a:ext cx="7696200" cy="2677656"/>
          </a:xfrm>
          <a:prstGeom prst="rect">
            <a:avLst/>
          </a:prstGeom>
          <a:noFill/>
        </p:spPr>
        <p:txBody>
          <a:bodyPr wrap="square" rtlCol="0">
            <a:spAutoFit/>
          </a:bodyPr>
          <a:lstStyle/>
          <a:p>
            <a:r>
              <a:rPr lang="en-US" sz="2400" dirty="0"/>
              <a:t>The </a:t>
            </a:r>
            <a:r>
              <a:rPr lang="en-US" sz="2400" dirty="0" smtClean="0"/>
              <a:t>solution delivers </a:t>
            </a:r>
            <a:r>
              <a:rPr lang="en-US" sz="2400" dirty="0"/>
              <a:t>a groundbreaking advancement in public health management. The ability to accurately predict future outbreaks, identify high-risk regions, and assess the effectiveness of intervention strategies represents a paradigm shift in the fight against pandemics. </a:t>
            </a:r>
            <a:r>
              <a:rPr lang="en-US" sz="2400" dirty="0" smtClean="0"/>
              <a:t>With </a:t>
            </a:r>
            <a:r>
              <a:rPr lang="en-US" sz="2400" dirty="0"/>
              <a:t>its capacity to inform proactive decision-making, optimize resource allocation, and minimize the impact of </a:t>
            </a:r>
            <a:r>
              <a:rPr lang="en-US" sz="2400" dirty="0" smtClean="0"/>
              <a:t>COVID-19.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143000"/>
            <a:ext cx="10614025" cy="289823"/>
          </a:xfrm>
          <a:prstGeom prst="rect">
            <a:avLst/>
          </a:prstGeom>
        </p:spPr>
        <p:txBody>
          <a:bodyPr vert="horz" wrap="square" lIns="0" tIns="12700" rIns="0" bIns="0" rtlCol="0">
            <a:spAutoFit/>
          </a:bodyPr>
          <a:lstStyle/>
          <a:p>
            <a:pPr marL="12700">
              <a:lnSpc>
                <a:spcPct val="100000"/>
              </a:lnSpc>
              <a:spcBef>
                <a:spcPts val="100"/>
              </a:spcBef>
            </a:pPr>
            <a:r>
              <a:rPr lang="en-US" spc="-5" dirty="0" smtClean="0">
                <a:latin typeface="Trebuchet MS"/>
                <a:cs typeface="Trebuchet MS"/>
              </a:rPr>
              <a:t> </a:t>
            </a:r>
            <a:endParaRPr lang="en-US" spc="-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4" y="1154463"/>
            <a:ext cx="9839325" cy="47215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434</Words>
  <Application>Microsoft Office PowerPoint</Application>
  <PresentationFormat>Custom</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NITHEA S</vt:lpstr>
      <vt:lpstr>PREDICTIVE MODELING OF DISEASE OUTBEAKS AND EPIDEMOLOGICAL TRENDS WITH SPATIO- TEMPORAL ANALYSIS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NITHEA S</dc:title>
  <dc:creator>Administrator</dc:creator>
  <cp:lastModifiedBy>Administrator</cp:lastModifiedBy>
  <cp:revision>10</cp:revision>
  <dcterms:created xsi:type="dcterms:W3CDTF">2024-03-29T10:40:09Z</dcterms:created>
  <dcterms:modified xsi:type="dcterms:W3CDTF">2024-04-02T04:00:33Z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