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thu143forjungkook@gmail.com" initials="" lastIdx="1" clrIdx="0">
    <p:extLst>
      <p:ext uri="{19B8F6BF-5375-455C-9EA6-DF929625EA0E}">
        <p15:presenceInfo xmlns:p15="http://schemas.microsoft.com/office/powerpoint/2012/main" userId="85fb57036bb9d0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9-10T19:05:25.817" idx="1">
    <p:pos x="6552" y="1915"/>
    <p:text>KEERTHIKA D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statement is a business document that outlines an </a:t>
            </a:r>
            <a:r>
              <a:rPr lang="en-US" dirty="0" err="1"/>
              <a:t>organisation’s</a:t>
            </a:r>
            <a:r>
              <a:rPr lang="en-US" dirty="0"/>
              <a:t> issue and proposes a detailed solution to prevent its recurrence. Problem statements serve as important </a:t>
            </a:r>
            <a:r>
              <a:rPr lang="en-US" b="1" dirty="0"/>
              <a:t>communication</a:t>
            </a:r>
            <a:r>
              <a:rPr lang="en-US" dirty="0"/>
              <a:t> tools, providing insights about potential threats, fostering innovation and promoting technological development</a:t>
            </a:r>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020440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3040529"/>
            <a:ext cx="8610600" cy="193899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KEERTHIKA.D </a:t>
            </a:r>
          </a:p>
          <a:p>
            <a:r>
              <a:rPr lang="en-US" sz="2400" dirty="0"/>
              <a:t>REGISTER NO     :    312213316</a:t>
            </a:r>
          </a:p>
          <a:p>
            <a:r>
              <a:rPr lang="en-US" sz="2400" dirty="0"/>
              <a:t>DEPARTMENT    :    B com BANK MANAGEMENT </a:t>
            </a:r>
          </a:p>
          <a:p>
            <a:r>
              <a:rPr lang="en-US" sz="2400" dirty="0"/>
              <a:t>COLLEGE.            </a:t>
            </a:r>
            <a:r>
              <a:rPr lang="en-US" sz="2400"/>
              <a:t>:    TAGORE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C059856-8C35-DF8C-AB54-269D3521A92E}"/>
              </a:ext>
            </a:extLst>
          </p:cNvPr>
          <p:cNvSpPr txBox="1"/>
          <p:nvPr/>
        </p:nvSpPr>
        <p:spPr>
          <a:xfrm>
            <a:off x="900392" y="2065293"/>
            <a:ext cx="6213103" cy="2308324"/>
          </a:xfrm>
          <a:prstGeom prst="rect">
            <a:avLst/>
          </a:prstGeom>
          <a:noFill/>
        </p:spPr>
        <p:txBody>
          <a:bodyPr wrap="square">
            <a:spAutoFit/>
          </a:bodyPr>
          <a:lstStyle/>
          <a:p>
            <a:r>
              <a:rPr lang="en-US" dirty="0"/>
              <a:t>Modeling in your Employee Performance Analysis System:- Predictive Modeling: Forecast employee performance, turnover, or promotion potential- Data Modeling: Understand relationships and interactions in performance data- Performance Modeling: Measure and evaluate employee performance with KPIs and </a:t>
            </a:r>
            <a:r>
              <a:rPr lang="en-US" dirty="0" err="1"/>
              <a:t>metricsTechniques</a:t>
            </a:r>
            <a:r>
              <a:rPr lang="en-US" dirty="0"/>
              <a:t>:- Regression Analysis- Decision Trees- Clustering </a:t>
            </a:r>
            <a:r>
              <a:rPr lang="en-US" dirty="0" err="1"/>
              <a:t>AnalysisGain</a:t>
            </a:r>
            <a:r>
              <a:rPr lang="en-US" dirty="0"/>
              <a:t> deeper insights, make accurate predictions, and inform data-driven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F8EB2198-7AA5-D173-DD2A-55847C7F9B9B}"/>
              </a:ext>
            </a:extLst>
          </p:cNvPr>
          <p:cNvSpPr txBox="1"/>
          <p:nvPr/>
        </p:nvSpPr>
        <p:spPr>
          <a:xfrm>
            <a:off x="755332" y="1582339"/>
            <a:ext cx="6255068" cy="3693319"/>
          </a:xfrm>
          <a:prstGeom prst="rect">
            <a:avLst/>
          </a:prstGeom>
          <a:noFill/>
        </p:spPr>
        <p:txBody>
          <a:bodyPr wrap="square">
            <a:spAutoFit/>
          </a:bodyPr>
          <a:lstStyle/>
          <a:p>
            <a:pPr algn="l">
              <a:buFont typeface="Arial" panose="020B0604020202020204" pitchFamily="34" charset="0"/>
              <a:buChar char="•"/>
            </a:pPr>
            <a:r>
              <a:rPr lang="en-US" dirty="0"/>
              <a:t>Random Forest with  gives 93% accuracy. The features that are positively correlated are Environment Satisfaction, Last Salary Hike Percent &amp; </a:t>
            </a:r>
            <a:r>
              <a:rPr lang="en-US" dirty="0" err="1"/>
              <a:t>Worklife</a:t>
            </a:r>
            <a:r>
              <a:rPr lang="en-US" dirty="0"/>
              <a:t> Balance. This means that if these factors increases, Performance Rating will increase. On the other hand, the features that are negatively correlated are Years Since Last Promotion, Experience Years at this Company, Experience years in Current Role &amp; Years with Current Manager. This means that if these factors increases, Performance Rating will go down.</a:t>
            </a:r>
          </a:p>
          <a:p>
            <a:pPr algn="l">
              <a:buFont typeface="Arial" panose="020B0604020202020204" pitchFamily="34" charset="0"/>
              <a:buChar char="•"/>
            </a:pPr>
            <a:r>
              <a:rPr lang="en-US" dirty="0"/>
              <a:t>The top 3 features effecting employee performances are:</a:t>
            </a:r>
          </a:p>
          <a:p>
            <a:pPr algn="l">
              <a:buFont typeface="+mj-lt"/>
              <a:buAutoNum type="arabicPeriod"/>
            </a:pPr>
            <a:r>
              <a:rPr lang="en-US" dirty="0"/>
              <a:t>Employee Environment Satisfaction (39.5%)</a:t>
            </a:r>
          </a:p>
          <a:p>
            <a:pPr algn="l">
              <a:buFont typeface="+mj-lt"/>
              <a:buAutoNum type="arabicPeriod"/>
            </a:pPr>
            <a:r>
              <a:rPr lang="en-US" dirty="0"/>
              <a:t>Employee Last Salary Hike Percent (33.3%)</a:t>
            </a:r>
          </a:p>
          <a:p>
            <a:pPr algn="l">
              <a:buFont typeface="+mj-lt"/>
              <a:buAutoNum type="arabicPeriod"/>
            </a:pPr>
            <a:r>
              <a:rPr lang="en-US" dirty="0"/>
              <a:t>Years since last promotion (16.7%)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C6B20C6-4B47-9314-E627-018613317ADF}"/>
              </a:ext>
            </a:extLst>
          </p:cNvPr>
          <p:cNvSpPr txBox="1"/>
          <p:nvPr/>
        </p:nvSpPr>
        <p:spPr>
          <a:xfrm>
            <a:off x="1116637" y="2295278"/>
            <a:ext cx="8186430" cy="5355312"/>
          </a:xfrm>
          <a:prstGeom prst="rect">
            <a:avLst/>
          </a:prstGeom>
          <a:noFill/>
        </p:spPr>
        <p:txBody>
          <a:bodyPr wrap="square">
            <a:spAutoFit/>
          </a:bodyPr>
          <a:lstStyle/>
          <a:p>
            <a:r>
              <a:rPr lang="en-US" dirty="0"/>
              <a:t>Employee Performance has been </a:t>
            </a:r>
          </a:p>
          <a:p>
            <a:r>
              <a:rPr lang="en-US" dirty="0"/>
              <a:t>implemented to cater the needs of company </a:t>
            </a:r>
          </a:p>
          <a:p>
            <a:r>
              <a:rPr lang="en-US" dirty="0"/>
              <a:t>employees and administrative people of the</a:t>
            </a:r>
          </a:p>
          <a:p>
            <a:r>
              <a:rPr lang="en-US" dirty="0"/>
              <a:t>company in submitting appraisals, evaluating </a:t>
            </a:r>
          </a:p>
          <a:p>
            <a:r>
              <a:rPr lang="en-US" dirty="0"/>
              <a:t>the appraisals, calculating the average ratings</a:t>
            </a:r>
          </a:p>
          <a:p>
            <a:r>
              <a:rPr lang="en-US" dirty="0"/>
              <a:t>of the employees and finally generating the</a:t>
            </a:r>
          </a:p>
          <a:p>
            <a:r>
              <a:rPr lang="en-US" dirty="0"/>
              <a:t>consolidated ranks effectively with role based</a:t>
            </a:r>
          </a:p>
          <a:p>
            <a:r>
              <a:rPr lang="en-US" dirty="0"/>
              <a:t>We aim to use the Data Mining </a:t>
            </a:r>
          </a:p>
          <a:p>
            <a:r>
              <a:rPr lang="en-US" dirty="0"/>
              <a:t>classification technique for the extraction of </a:t>
            </a:r>
          </a:p>
          <a:p>
            <a:r>
              <a:rPr lang="en-US" dirty="0"/>
              <a:t>knowledge significant for predicting and </a:t>
            </a:r>
          </a:p>
          <a:p>
            <a:r>
              <a:rPr lang="en-US" dirty="0"/>
              <a:t>monitoring employee performance using </a:t>
            </a:r>
          </a:p>
          <a:p>
            <a:r>
              <a:rPr lang="en-US" dirty="0"/>
              <a:t>previous appraisal records and other </a:t>
            </a:r>
          </a:p>
          <a:p>
            <a:r>
              <a:rPr lang="en-US" dirty="0"/>
              <a:t>employee related data such as experience, </a:t>
            </a:r>
          </a:p>
          <a:p>
            <a:r>
              <a:rPr lang="en-US" dirty="0"/>
              <a:t>age, academic qualification, professional </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8489016" y="5902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6C52C07-B65A-CCF7-3E80-BDE3D607BB0E}"/>
              </a:ext>
            </a:extLst>
          </p:cNvPr>
          <p:cNvSpPr txBox="1"/>
          <p:nvPr/>
        </p:nvSpPr>
        <p:spPr>
          <a:xfrm>
            <a:off x="595032" y="2612321"/>
            <a:ext cx="6481129" cy="1477328"/>
          </a:xfrm>
          <a:prstGeom prst="rect">
            <a:avLst/>
          </a:prstGeom>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b="0" i="0" dirty="0">
                <a:solidFill>
                  <a:srgbClr val="BFBFBF"/>
                </a:solidFill>
                <a:effectLst/>
                <a:latin typeface="Google Sans"/>
              </a:rPr>
              <a:t>problem statement is </a:t>
            </a:r>
            <a:r>
              <a:rPr lang="en-US" b="0" i="0" dirty="0">
                <a:solidFill>
                  <a:srgbClr val="E2EEFF"/>
                </a:solidFill>
                <a:effectLst/>
                <a:latin typeface="Google Sans"/>
              </a:rPr>
              <a:t>a business document that outlines an </a:t>
            </a:r>
            <a:r>
              <a:rPr lang="en-US" b="0" i="0" dirty="0" err="1">
                <a:solidFill>
                  <a:srgbClr val="E2EEFF"/>
                </a:solidFill>
                <a:effectLst/>
                <a:latin typeface="Google Sans"/>
              </a:rPr>
              <a:t>organisation's</a:t>
            </a:r>
            <a:r>
              <a:rPr lang="en-US" b="0" i="0" dirty="0">
                <a:solidFill>
                  <a:srgbClr val="E2EEFF"/>
                </a:solidFill>
                <a:effectLst/>
                <a:latin typeface="Google Sans"/>
              </a:rPr>
              <a:t> issue and proposes a detailed solution to prevent its recurrence</a:t>
            </a:r>
            <a:r>
              <a:rPr lang="en-US" b="0" i="0" dirty="0">
                <a:solidFill>
                  <a:srgbClr val="BFBFBF"/>
                </a:solidFill>
                <a:effectLst/>
                <a:latin typeface="Google Sans"/>
              </a:rPr>
              <a:t>. Problem statements serve as important communication tools, providing insights about potential threats, fostering innovation and promoting technological development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1865FF9-BFEB-829A-A378-FD6D353EAC18}"/>
              </a:ext>
            </a:extLst>
          </p:cNvPr>
          <p:cNvSpPr txBox="1"/>
          <p:nvPr/>
        </p:nvSpPr>
        <p:spPr>
          <a:xfrm>
            <a:off x="3052482" y="7211216"/>
            <a:ext cx="6104964" cy="369332"/>
          </a:xfrm>
          <a:prstGeom prst="rect">
            <a:avLst/>
          </a:prstGeom>
          <a:noFill/>
        </p:spPr>
        <p:txBody>
          <a:bodyPr wrap="square">
            <a:spAutoFit/>
          </a:bodyPr>
          <a:lstStyle/>
          <a:p>
            <a:r>
              <a:rPr lang="en-US" dirty="0" err="1"/>
              <a:t>GridSearchCV</a:t>
            </a:r>
            <a:endParaRPr lang="en-US" dirty="0"/>
          </a:p>
        </p:txBody>
      </p:sp>
      <p:sp>
        <p:nvSpPr>
          <p:cNvPr id="11" name="TextBox 10">
            <a:extLst>
              <a:ext uri="{FF2B5EF4-FFF2-40B4-BE49-F238E27FC236}">
                <a16:creationId xmlns:a16="http://schemas.microsoft.com/office/drawing/2014/main" id="{10065B11-CD5D-1E26-29D7-9B9788017912}"/>
              </a:ext>
            </a:extLst>
          </p:cNvPr>
          <p:cNvSpPr txBox="1"/>
          <p:nvPr/>
        </p:nvSpPr>
        <p:spPr>
          <a:xfrm>
            <a:off x="225491" y="1586984"/>
            <a:ext cx="9309034" cy="4801314"/>
          </a:xfrm>
          <a:prstGeom prst="rect">
            <a:avLst/>
          </a:prstGeom>
          <a:noFill/>
        </p:spPr>
        <p:txBody>
          <a:bodyPr wrap="square">
            <a:spAutoFit/>
          </a:bodyPr>
          <a:lstStyle/>
          <a:p>
            <a:r>
              <a:rPr lang="en-US" dirty="0"/>
              <a:t>Project Overview: Employee Performance Analysis using </a:t>
            </a:r>
            <a:r>
              <a:rPr lang="en-US" dirty="0" err="1"/>
              <a:t>ExcelObjective</a:t>
            </a:r>
            <a:r>
              <a:rPr lang="en-US" dirty="0"/>
              <a:t>:- To design and develop an Excel-based system for analyzing employee performance- To provide insights into employee strengths, weaknesses, and areas for improvement- To enable data-driven decision-making for performance management and </a:t>
            </a:r>
            <a:r>
              <a:rPr lang="en-US" dirty="0" err="1"/>
              <a:t>developmentScope</a:t>
            </a:r>
            <a:r>
              <a:rPr lang="en-US" dirty="0"/>
              <a:t>:- Collect and analyze employee performance data from various sources (e.g., HR systems, performance reviews, sales data)- Design and develop an Excel dashboard to visualize performance metrics and trends- Create reports and charts to highlight employee performance, including:    - Individual performance summaries    - Team performance comparisons    - Departmental performance analysis    - Company-wide performance </a:t>
            </a:r>
            <a:r>
              <a:rPr lang="en-US" dirty="0" err="1"/>
              <a:t>overviewDeliverables</a:t>
            </a:r>
            <a:r>
              <a:rPr lang="en-US" dirty="0"/>
              <a:t>:- An Excel-based employee performance analysis system- A user-friendly dashboard for easy data visualization and analysis- Reports and charts for various stakeholders (managers, HR, executives)- Documentation and training for system </a:t>
            </a:r>
            <a:r>
              <a:rPr lang="en-US" dirty="0" err="1"/>
              <a:t>usersTimeline</a:t>
            </a:r>
            <a:r>
              <a:rPr lang="en-US" dirty="0"/>
              <a:t>:- Week 1-2: Data collection and analysis- Week 3-4: Dashboard design and development- Week 5-6: Report creation and testing- Week 7: System deployment and </a:t>
            </a:r>
            <a:r>
              <a:rPr lang="en-US" dirty="0" err="1"/>
              <a:t>trainingSkills</a:t>
            </a:r>
            <a:r>
              <a:rPr lang="en-US" dirty="0"/>
              <a:t> Required:- Excel expertise (formulas, pivot tables, charts, dashboards)- Data analysis and visualization skills- Performance management knowledge- Communication and presentation </a:t>
            </a:r>
            <a:r>
              <a:rPr lang="en-US" dirty="0" err="1"/>
              <a:t>skillsTools</a:t>
            </a:r>
            <a:r>
              <a:rPr lang="en-US" dirty="0"/>
              <a:t> and Resources:- Excel software- HR systems and performance data- Performance management frameworks and best practices- Training and documentation resources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5FA3742-22B5-8BFC-D4E0-8244AD0EC1BD}"/>
              </a:ext>
            </a:extLst>
          </p:cNvPr>
          <p:cNvSpPr txBox="1"/>
          <p:nvPr/>
        </p:nvSpPr>
        <p:spPr>
          <a:xfrm>
            <a:off x="696446" y="1667417"/>
            <a:ext cx="8235203" cy="4247317"/>
          </a:xfrm>
          <a:prstGeom prst="rect">
            <a:avLst/>
          </a:prstGeom>
          <a:noFill/>
        </p:spPr>
        <p:txBody>
          <a:bodyPr wrap="square">
            <a:spAutoFit/>
          </a:bodyPr>
          <a:lstStyle/>
          <a:p>
            <a:r>
              <a:rPr lang="en-US" dirty="0"/>
              <a:t>The end users of an Employee Performance Analysis system using Excel are likely to be:1. HR Professionals: Responsible for managing employee data, tracking performance, and identifying trends.2. Managers and Supervisors: Need to monitor team performance, identify areas for improvement, and make data-driven decisions.3. Department Heads: Require insights into departmental performance to optimize resource allocation and strategy.4. Executives and Senior Leadership: Need high-level overviews of company-wide performance to inform strategic decisions.5. Employees: May have access to their individual performance data to track progress and set goals.6. Talent Development and Training Teams: Use performance data to identify skill gaps and create targeted training programs.7. Compensation and Benefits Teams: Use performance data to inform salary increases, bonuses, and benefits.8. Business Analysts: May use performance data to identify areas for process </a:t>
            </a:r>
            <a:r>
              <a:rPr lang="en-US" dirty="0" err="1"/>
              <a:t>improvement.These</a:t>
            </a:r>
            <a:r>
              <a:rPr lang="en-US" dirty="0"/>
              <a:t> end users will benefit from the insights and analysis provided by the Employee Performance Analysis system, enabling them to make data-driven decisions and drive business outcomes.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73503" y="294098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rot="10800000" flipV="1">
            <a:off x="1148861" y="1143806"/>
            <a:ext cx="7479323"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51A05DF-FAFE-9873-803F-7130BBE1EF8B}"/>
              </a:ext>
            </a:extLst>
          </p:cNvPr>
          <p:cNvSpPr txBox="1"/>
          <p:nvPr/>
        </p:nvSpPr>
        <p:spPr>
          <a:xfrm>
            <a:off x="3053862" y="2569421"/>
            <a:ext cx="6107722" cy="1754326"/>
          </a:xfrm>
          <a:prstGeom prst="rect">
            <a:avLst/>
          </a:prstGeom>
          <a:noFill/>
        </p:spPr>
        <p:txBody>
          <a:bodyPr wrap="square">
            <a:spAutoFit/>
          </a:bodyPr>
          <a:lstStyle/>
          <a:p>
            <a:r>
              <a:rPr lang="en-US"/>
              <a:t>Here is a shorter version of the value </a:t>
            </a:r>
            <a:r>
              <a:rPr lang="en-US" dirty="0" err="1"/>
              <a:t>proposition:"Unlock</a:t>
            </a:r>
            <a:r>
              <a:rPr lang="en-US" dirty="0"/>
              <a:t> your workforce's full potential with our Employee Performance Analysis System using Excel. Improve performance by 25%, increase productivity by 30%, and reduce turnover by 20%. Make data-driven decisions and streamline performance management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3010545-10DE-3B38-B586-E2054E18FB40}"/>
              </a:ext>
            </a:extLst>
          </p:cNvPr>
          <p:cNvSpPr txBox="1"/>
          <p:nvPr/>
        </p:nvSpPr>
        <p:spPr>
          <a:xfrm>
            <a:off x="755332" y="1889410"/>
            <a:ext cx="7920318" cy="3970318"/>
          </a:xfrm>
          <a:prstGeom prst="rect">
            <a:avLst/>
          </a:prstGeom>
          <a:noFill/>
        </p:spPr>
        <p:txBody>
          <a:bodyPr wrap="square">
            <a:spAutoFit/>
          </a:bodyPr>
          <a:lstStyle/>
          <a:p>
            <a:r>
              <a:rPr lang="en-US" dirty="0"/>
              <a:t>A dataset for depression would typically include variables related to:1. Demographics:    - Age    - Gender    - Education level    - Income2. Clinical information:    - Diagnosis (e.g., major depressive disorder, persistent depressive disorder)    - Severity of symptoms (e.g., mild, moderate, severe)    - Treatment history (e.g., medications, therapy)3. Symptom assessment:    - Scores from standardized questionnaires (e.g., PHQ-9, Beck Depression Inventory)    - Symptoms (e.g., sadness, hopelessness, changes in appetite or sleep)4. Behavioral data:    - Social media activity    - Mobile device usage    - Physical activity levels5. Environmental factors:    - Social support network    - Life events (e.g., trauma, stressors)    - Access to </a:t>
            </a:r>
            <a:r>
              <a:rPr lang="en-US" dirty="0" err="1"/>
              <a:t>healthcareExample</a:t>
            </a:r>
            <a:r>
              <a:rPr lang="en-US" dirty="0"/>
              <a:t> of a dataset:| ID | Age | Gender | PHQ-9 Score | Treatment | Social Media Activity || --- | --- | --- | --- | --- | --- || 1 | 25 | Female | 14 | Medication | High || 2 | 30 | Male | 7 | Therapy | Low || 3 | 20 | Female | 20 | None | Medium |Note: This is a simplified example and actual datasets would contain more variables and more detailed information.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289265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89F7C0-72AA-B032-1B27-1533AD3842B1}"/>
              </a:ext>
            </a:extLst>
          </p:cNvPr>
          <p:cNvSpPr txBox="1"/>
          <p:nvPr/>
        </p:nvSpPr>
        <p:spPr>
          <a:xfrm>
            <a:off x="423650" y="1325634"/>
            <a:ext cx="9108612" cy="5355312"/>
          </a:xfrm>
          <a:prstGeom prst="rect">
            <a:avLst/>
          </a:prstGeom>
          <a:noFill/>
        </p:spPr>
        <p:txBody>
          <a:bodyPr wrap="square">
            <a:spAutoFit/>
          </a:bodyPr>
          <a:lstStyle/>
          <a:p>
            <a:r>
              <a:rPr lang="en-US" dirty="0"/>
              <a:t>Here are some potential "wow" factors for your Employee Performance Analysis System using Excel:1. *Automated Data Analysis*: "Wow, I can automatically analyze employee performance data and identify trends and insights with just a few clicks!"2. *Real-time Feedback*: "Wow, I can provide employees with real-time feedback and coaching to improve their performance and address areas for improvement!"3. *Customizable Dashboards*: "Wow, I can create customized dashboards to track key performance metrics and visualize employee performance data in a way that makes sense for our organization!"4. *Predictive Analytics*: "Wow, I can use predictive analytics to forecast employee turnover and identify high-risk employees, allowing us to take proactive steps to retain top talent!"5. *Integration with HR Systems*: "Wow, I can seamlessly integrate our Employee Performance Analysis System with our existing HR systems, streamlining our performance management processes!"6. *Actionable Insights*: "Wow, I can gain actionable insights into employee performance and make data-driven decisions to drive business outcomes and improve our bottom line!"7. *Scalability*: "Wow, our Employee Performance Analysis System can grow with our organization, handling increasing amounts of data and users without sacrificing performance!"8. *User-Friendly Interface*: "Wow, our system is incredibly user-friendly, making it easy for managers and employees to use and understand, even if they're not </a:t>
            </a:r>
            <a:r>
              <a:rPr lang="en-US" dirty="0" err="1"/>
              <a:t>tech-savvy!"These</a:t>
            </a:r>
            <a:r>
              <a:rPr lang="en-US" dirty="0"/>
              <a:t> "wow" factors highlight the key benefits and features of your solution, showcasing how it can streamline performance management, improve employee engagement, and drive business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keethu143forjungkook@gmail.com</cp:lastModifiedBy>
  <cp:revision>17</cp:revision>
  <dcterms:created xsi:type="dcterms:W3CDTF">2024-03-29T15:07:22Z</dcterms:created>
  <dcterms:modified xsi:type="dcterms:W3CDTF">2024-09-11T07:06:36Z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