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Source Code Pro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SourceCodePro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the Nullness_Lite team. Out project is to create an unsound option for the Nullness Checker with fewer false positives.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evaluation, we compare the Nullness_Lite with all nullness bug detectors we mentioned before. As we can see from the table, the Nullness_Lite option reduced 15 more false positives than the Nullness Checker and still detected all 20 true positives in JUnit4, which means the Nullness_Lite option works well in JUnit4 but it does not imply the performance on other projects. We evaluate the Nullness_Lite option in following three steps.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checkers don’t require adding annotations manually.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D3B45"/>
                </a:solidFill>
              </a:rPr>
              <a:t>NullPointerException is the most frequent error in Java. </a:t>
            </a:r>
            <a:endParaRPr sz="1050">
              <a:solidFill>
                <a:srgbClr val="2D3B45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D3B45"/>
                </a:solidFill>
              </a:rPr>
              <a:t>Current </a:t>
            </a:r>
            <a:r>
              <a:rPr lang="en">
                <a:solidFill>
                  <a:srgbClr val="111111"/>
                </a:solidFill>
                <a:latin typeface="Times"/>
                <a:ea typeface="Times"/>
                <a:cs typeface="Times"/>
                <a:sym typeface="Times"/>
              </a:rPr>
              <a:t>Java’s type system is too weak to detect the nullness bugs at compile time. </a:t>
            </a:r>
            <a:endParaRPr>
              <a:solidFill>
                <a:srgbClr val="11111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11111"/>
                </a:solidFill>
                <a:latin typeface="Times"/>
                <a:ea typeface="Times"/>
                <a:cs typeface="Times"/>
                <a:sym typeface="Times"/>
              </a:rPr>
              <a:t>Thus, a nullness bug detector provides a huge convenience for developers to fix the nullness bugs.</a:t>
            </a:r>
            <a:endParaRPr sz="1050">
              <a:solidFill>
                <a:srgbClr val="2D3B4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project, we choose the Nullness Checker to be our base project, because the Nullness Checker is sound;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design space for users to deal with fewer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11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latin typeface="Times"/>
                <a:ea typeface="Times"/>
                <a:cs typeface="Times"/>
                <a:sym typeface="Times"/>
              </a:rPr>
              <a:t>Considering the suggestions listed in the Nullness bug detector section of GSoC ideas 2018 [22]</a:t>
            </a:r>
            <a:endParaRPr>
              <a:solidFill>
                <a:srgbClr val="11111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ANullnessLite is the Nullness Checker specific option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Nullness_Lite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1111"/>
                </a:solidFill>
              </a:rPr>
              <a:t>An unsound option of the Nullness Checker with fewer false positives</a:t>
            </a:r>
            <a:endParaRPr sz="1800"/>
          </a:p>
        </p:txBody>
      </p:sp>
      <p:sp>
        <p:nvSpPr>
          <p:cNvPr id="68" name="Shape 68"/>
          <p:cNvSpPr txBox="1"/>
          <p:nvPr/>
        </p:nvSpPr>
        <p:spPr>
          <a:xfrm>
            <a:off x="1004150" y="406392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Team Members: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Anny Kong(yk57), Spencer Huang(yh73), Alice Zhao(zhaox29), Cassie Chen(chenm32)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2391"/>
          <a:stretch/>
        </p:blipFill>
        <p:spPr>
          <a:xfrm>
            <a:off x="319800" y="64350"/>
            <a:ext cx="7350101" cy="496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2875" y="1202925"/>
            <a:ext cx="522900" cy="5232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56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Result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50" y="863675"/>
            <a:ext cx="6790221" cy="413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218100" y="1602325"/>
            <a:ext cx="7192200" cy="29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Methodology for JUnit4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t</a:t>
            </a:r>
            <a:r>
              <a:rPr lang="en"/>
              <a:t>he Nullness_Lite option and the Nullness Checker, we </a:t>
            </a:r>
            <a:r>
              <a:rPr b="1" lang="en"/>
              <a:t>add annotations manually to reduce false positives.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error is an true positive if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/>
              <a:t>the JUnit4 API provides</a:t>
            </a:r>
            <a:r>
              <a:rPr lang="en" sz="1800"/>
              <a:t> users with functions</a:t>
            </a:r>
            <a:r>
              <a:rPr lang="en" sz="1800"/>
              <a:t> to raise NPEs</a:t>
            </a:r>
            <a:endParaRPr sz="1800"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/>
              <a:t>the internal implementation raises NPEs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error is an false positive </a:t>
            </a:r>
            <a:r>
              <a:rPr lang="en"/>
              <a:t>otherwise</a:t>
            </a:r>
            <a:endParaRPr/>
          </a:p>
          <a:p>
            <a:pPr indent="0" lvl="0" marL="0" rtl="0" algn="just">
              <a:lnSpc>
                <a:spcPct val="119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9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Examples in JUnit4 - True Positive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67400" y="3167925"/>
            <a:ext cx="8209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example above is cited from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src/main/java/org/junit/runn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er/Description.java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11700" y="4681800"/>
            <a:ext cx="73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</a:t>
            </a:r>
            <a:r>
              <a:rPr lang="en" sz="1200"/>
              <a:t>Refer to our report and repository for details and more true positive examples.</a:t>
            </a:r>
            <a:endParaRPr sz="12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00" y="1743288"/>
            <a:ext cx="8209201" cy="99359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Examples in JUnit4 - False Positive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552450" y="4109100"/>
            <a:ext cx="803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 example above is cited from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src/main/java/junit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/runner/BaseTestRunner.java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11700" y="4681800"/>
            <a:ext cx="73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*Refer to our report and repository for details and more false positive examples.</a:t>
            </a:r>
            <a:endParaRPr sz="1200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191950"/>
            <a:ext cx="6318661" cy="29171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&amp; Future Work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other features in the Nullness Checker to see whether it is possible to further reduce false positives 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can extend our evaluation on these checkers by analysing on more larger, well maintained projects.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!</a:t>
            </a:r>
            <a:endParaRPr sz="4800"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66325"/>
            <a:ext cx="8520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Works Cited:</a:t>
            </a:r>
            <a:endParaRPr b="1"/>
          </a:p>
          <a:p>
            <a:pPr indent="-292100" lvl="0" marL="457200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Maciej Cielecki, Je ̧drzej Fulara, Krzysztof Jakubczyk, and Jancewicz. Propagation of JML non-null annotations in java programs. In Principles and practice of programming in Java, pages 135–140, 2006.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Uber. “Uber/NullAway.” GitHub, github.com/uber/NullAway.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Sridharan, Manu. “Support Models of Generic Types · Issue #54.” GitHub, Uber/NullAway, 6 Nov. 2017, github.com/uber/NullAway/issues/54.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kevinzetterstrom. “Support for null assertions · Issue #122 · Uber/NullAway.” GitHub, github.com/uber/NullAway/issues/122.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Dietl, Werner, et al. “Building and Using Pluggable Type-Checkers.” Proceeding of the 33rd International Conference on Software Engineering - ICSE '11, 2011, doi:10.1145/1985793.198588</a:t>
            </a:r>
            <a:r>
              <a:rPr lang="en" sz="1000"/>
              <a:t>9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Dietl, Werner, and Michael Ernst. “ Preventing Errors Before They Happen The Checker Framework.” Preventing Errors Before They Happen The Checker Framework, www.google.com/url?sa=t&amp;rct=j&amp;q=&amp;esrc=s&amp;source=web&amp;cd=7&amp;cad=rja&amp;uact=8&amp;ved=0ahUKEwiup6_V5bPaAhXKrFQKHWgCxYQFghaMAY&amp;url=https%3A%2F%2Fstatic.rainfocus.com%2Foracle%2Foow17%2Fsess%2F1492901668615001brln%2FPF%2F2017-10-02%2520CF%2520%40%2520JavaOne_1507012791774001WJ2t.pdf&amp;usg=AOvVaw3mAtzExTzYm6gr3sCn0cXb.</a:t>
            </a:r>
            <a:endParaRPr sz="1000"/>
          </a:p>
          <a:p>
            <a:pPr indent="-292100" lvl="0" marL="457200" rtl="0">
              <a:lnSpc>
                <a:spcPct val="1199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"/>
              <a:buAutoNum type="arabicPeriod"/>
            </a:pPr>
            <a:r>
              <a:rPr lang="en" sz="1000"/>
              <a:t>“GSoC Ideas 2018.” Checker Framework Organization: GSoC Ideas 2018, rawgit.com/typetools/checker-framework/master/docs/developer/gsoc-ideas.html.</a:t>
            </a:r>
            <a:endParaRPr sz="1000"/>
          </a:p>
          <a:p>
            <a:pPr indent="-292100" lvl="0" marL="457200" rtl="0">
              <a:lnSpc>
                <a:spcPct val="119925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https://github.com/weifanjiang/Nullness_Lite/blob/master/reports/week10/Report-10.pdf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NullPointerException: the most frequent bug in Java Program [1]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Nullness Bug Detector: a huge convenience for developers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73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- NullAway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1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Fast: the build time overhead of running NullAway &lt; 10% [2]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Easy to Use: plugin of ErrorProne which is widely used in industry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Limitations: does not check code using generics and null assertions [3 &amp; 4]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- </a:t>
            </a:r>
            <a:r>
              <a:rPr lang="en"/>
              <a:t>IntelliJ and Eclipse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Statically checks errors when users type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“Infer Nullity”: IntelliJ automatically introduces @Nullable and @NotNull to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- FindBugs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Uses heuristic pattern-matching to analyze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Powerful: directly analyzes bytecode (does not need source code)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- The Nullness Checker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 sound, pluggable type checker which aims to find all nullness bugs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(type-based dataflow analysis) [5]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Ground truth of our evaluation due to its soundness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Conservative: more false positives found [6]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- The Nullness_Lite option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Base: the Nullness Checker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An unsound option with</a:t>
            </a:r>
            <a:endParaRPr/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Fewer annotations 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Fewer false positives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Provide an </a:t>
            </a:r>
            <a:r>
              <a:rPr lang="en"/>
              <a:t>upgrade path for users to graduate to the full Nullness Checker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6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disabling suggested* features in the Nullness Checker, the Nullness_Lite option assumes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</a:t>
            </a:r>
            <a:r>
              <a:rPr lang="en"/>
              <a:t>ll variables are initialized**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Map.get(key) returns @NonNull**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aliasing and all methods are @SideEffectFree**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BoxedClass.valueOf() are @Pure**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11700" y="4538625"/>
            <a:ext cx="73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ideas listed in the Nullness bug detector section of GSoC ideas 2018 [7]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** Refer to our report for details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Command_Line Interface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3913"/>
            <a:ext cx="8520599" cy="95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