
<file path=[Content_Types].xml><?xml version="1.0" encoding="utf-8"?>
<Types xmlns="http://schemas.openxmlformats.org/package/2006/content-types">
  <Default Extension="bmp" ContentType="image/bmp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8" r:id="rId3"/>
    <p:sldId id="262" r:id="rId4"/>
    <p:sldId id="257" r:id="rId5"/>
    <p:sldId id="260" r:id="rId6"/>
    <p:sldId id="263" r:id="rId7"/>
    <p:sldId id="261" r:id="rId8"/>
    <p:sldId id="264" r:id="rId9"/>
    <p:sldId id="265" r:id="rId10"/>
    <p:sldId id="268" r:id="rId11"/>
    <p:sldId id="269" r:id="rId12"/>
    <p:sldId id="270" r:id="rId13"/>
    <p:sldId id="266" r:id="rId14"/>
    <p:sldId id="267" r:id="rId15"/>
    <p:sldId id="271" r:id="rId16"/>
    <p:sldId id="259" r:id="rId17"/>
  </p:sldIdLst>
  <p:sldSz cx="9906000" cy="6858000" type="A4"/>
  <p:notesSz cx="6858000" cy="9144000"/>
  <p:embeddedFontLst>
    <p:embeddedFont>
      <p:font typeface="맑은 고딕" panose="020B0503020000020004" pitchFamily="34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4D9B"/>
    <a:srgbClr val="ECEAE6"/>
    <a:srgbClr val="CAD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26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1.fntdata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font" Target="fonts/font2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C45B-68AA-48A0-86B7-8E086AFEA91A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39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C45B-68AA-48A0-86B7-8E086AFEA91A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98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C45B-68AA-48A0-86B7-8E086AFEA91A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10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C45B-68AA-48A0-86B7-8E086AFEA91A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2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C45B-68AA-48A0-86B7-8E086AFEA91A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3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C45B-68AA-48A0-86B7-8E086AFEA91A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18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C45B-68AA-48A0-86B7-8E086AFEA91A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40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C45B-68AA-48A0-86B7-8E086AFEA91A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4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C45B-68AA-48A0-86B7-8E086AFEA91A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68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C45B-68AA-48A0-86B7-8E086AFEA91A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4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C45B-68AA-48A0-86B7-8E086AFEA91A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32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3C45B-68AA-48A0-86B7-8E086AFEA91A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0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5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7" Type="http://schemas.openxmlformats.org/officeDocument/2006/relationships/image" Target="../media/image28.PNG" /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27.PNG" /><Relationship Id="rId5" Type="http://schemas.openxmlformats.org/officeDocument/2006/relationships/image" Target="../media/image26.PNG" /><Relationship Id="rId4" Type="http://schemas.openxmlformats.org/officeDocument/2006/relationships/image" Target="../media/image25.PNG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32.png" /><Relationship Id="rId4" Type="http://schemas.openxmlformats.org/officeDocument/2006/relationships/image" Target="../media/image31.PNG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6.PNG" /><Relationship Id="rId5" Type="http://schemas.openxmlformats.org/officeDocument/2006/relationships/image" Target="../media/image5.bmp" /><Relationship Id="rId4" Type="http://schemas.openxmlformats.org/officeDocument/2006/relationships/image" Target="../media/image4.PNG" /><Relationship Id="rId9" Type="http://schemas.openxmlformats.org/officeDocument/2006/relationships/image" Target="../media/image9.PNG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 /><Relationship Id="rId3" Type="http://schemas.openxmlformats.org/officeDocument/2006/relationships/image" Target="../media/image11.PNG" /><Relationship Id="rId7" Type="http://schemas.openxmlformats.org/officeDocument/2006/relationships/image" Target="../media/image15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4.PNG" /><Relationship Id="rId5" Type="http://schemas.openxmlformats.org/officeDocument/2006/relationships/image" Target="../media/image13.PNG" /><Relationship Id="rId4" Type="http://schemas.openxmlformats.org/officeDocument/2006/relationships/image" Target="../media/image12.PNG" /><Relationship Id="rId9" Type="http://schemas.openxmlformats.org/officeDocument/2006/relationships/image" Target="../media/image17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0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-23247" y="0"/>
            <a:ext cx="8043620" cy="6517037"/>
          </a:xfrm>
          <a:custGeom>
            <a:avLst/>
            <a:gdLst>
              <a:gd name="connsiteX0" fmla="*/ 0 w 8043620"/>
              <a:gd name="connsiteY0" fmla="*/ 0 h 6517037"/>
              <a:gd name="connsiteX1" fmla="*/ 8043620 w 8043620"/>
              <a:gd name="connsiteY1" fmla="*/ 0 h 6517037"/>
              <a:gd name="connsiteX2" fmla="*/ 8043620 w 8043620"/>
              <a:gd name="connsiteY2" fmla="*/ 4858719 h 6517037"/>
              <a:gd name="connsiteX3" fmla="*/ 15498 w 8043620"/>
              <a:gd name="connsiteY3" fmla="*/ 6517037 h 6517037"/>
              <a:gd name="connsiteX4" fmla="*/ 0 w 8043620"/>
              <a:gd name="connsiteY4" fmla="*/ 0 h 651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3620" h="6517037">
                <a:moveTo>
                  <a:pt x="0" y="0"/>
                </a:moveTo>
                <a:lnTo>
                  <a:pt x="8043620" y="0"/>
                </a:lnTo>
                <a:lnTo>
                  <a:pt x="8043620" y="4858719"/>
                </a:lnTo>
                <a:lnTo>
                  <a:pt x="15498" y="6517037"/>
                </a:lnTo>
                <a:lnTo>
                  <a:pt x="0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7942881" y="5625885"/>
            <a:ext cx="1968285" cy="1232115"/>
          </a:xfrm>
          <a:custGeom>
            <a:avLst/>
            <a:gdLst>
              <a:gd name="connsiteX0" fmla="*/ 1968285 w 1968285"/>
              <a:gd name="connsiteY0" fmla="*/ 0 h 1232115"/>
              <a:gd name="connsiteX1" fmla="*/ 1968285 w 1968285"/>
              <a:gd name="connsiteY1" fmla="*/ 1232115 h 1232115"/>
              <a:gd name="connsiteX2" fmla="*/ 0 w 1968285"/>
              <a:gd name="connsiteY2" fmla="*/ 1232115 h 1232115"/>
              <a:gd name="connsiteX3" fmla="*/ 0 w 1968285"/>
              <a:gd name="connsiteY3" fmla="*/ 418454 h 1232115"/>
              <a:gd name="connsiteX4" fmla="*/ 1968285 w 1968285"/>
              <a:gd name="connsiteY4" fmla="*/ 0 h 12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285" h="1232115">
                <a:moveTo>
                  <a:pt x="1968285" y="0"/>
                </a:moveTo>
                <a:lnTo>
                  <a:pt x="1968285" y="1232115"/>
                </a:lnTo>
                <a:lnTo>
                  <a:pt x="0" y="1232115"/>
                </a:lnTo>
                <a:lnTo>
                  <a:pt x="0" y="418454"/>
                </a:lnTo>
                <a:lnTo>
                  <a:pt x="1968285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337391" y="6189111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2021. 04. 20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524" y="547728"/>
            <a:ext cx="6184898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맑은 고딕" panose="020B0503020000020004" pitchFamily="50" charset="-127"/>
              </a:rPr>
              <a:t>Mid Term Presentation </a:t>
            </a:r>
          </a:p>
          <a:p>
            <a:endParaRPr lang="en-US" altLang="ko-KR" sz="4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Combined Capstone 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Design 2</a:t>
            </a:r>
          </a:p>
          <a:p>
            <a:endParaRPr lang="en-US" altLang="ko-KR" sz="4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3200" baseline="30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group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3A0E61-C9E9-4C25-8EB7-A84FFC8EB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317" y="764704"/>
            <a:ext cx="1688549" cy="128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99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자유형 33"/>
          <p:cNvSpPr/>
          <p:nvPr/>
        </p:nvSpPr>
        <p:spPr>
          <a:xfrm>
            <a:off x="0" y="0"/>
            <a:ext cx="371959" cy="3797085"/>
          </a:xfrm>
          <a:custGeom>
            <a:avLst/>
            <a:gdLst>
              <a:gd name="connsiteX0" fmla="*/ 364210 w 371959"/>
              <a:gd name="connsiteY0" fmla="*/ 0 h 3797085"/>
              <a:gd name="connsiteX1" fmla="*/ 0 w 371959"/>
              <a:gd name="connsiteY1" fmla="*/ 0 h 3797085"/>
              <a:gd name="connsiteX2" fmla="*/ 0 w 371959"/>
              <a:gd name="connsiteY2" fmla="*/ 3797085 h 3797085"/>
              <a:gd name="connsiteX3" fmla="*/ 371959 w 371959"/>
              <a:gd name="connsiteY3" fmla="*/ 3719593 h 3797085"/>
              <a:gd name="connsiteX4" fmla="*/ 364210 w 371959"/>
              <a:gd name="connsiteY4" fmla="*/ 0 h 37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959" h="3797085">
                <a:moveTo>
                  <a:pt x="364210" y="0"/>
                </a:moveTo>
                <a:lnTo>
                  <a:pt x="0" y="0"/>
                </a:lnTo>
                <a:lnTo>
                  <a:pt x="0" y="3797085"/>
                </a:lnTo>
                <a:lnTo>
                  <a:pt x="371959" y="3719593"/>
                </a:lnTo>
                <a:lnTo>
                  <a:pt x="364210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32520" y="332656"/>
            <a:ext cx="35033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Process of project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 9">
            <a:extLst>
              <a:ext uri="{FF2B5EF4-FFF2-40B4-BE49-F238E27FC236}">
                <a16:creationId xmlns:a16="http://schemas.microsoft.com/office/drawing/2014/main" id="{6D45A491-6453-453E-8270-5DBAC717A827}"/>
              </a:ext>
            </a:extLst>
          </p:cNvPr>
          <p:cNvSpPr/>
          <p:nvPr/>
        </p:nvSpPr>
        <p:spPr>
          <a:xfrm>
            <a:off x="8409384" y="6453336"/>
            <a:ext cx="1501782" cy="404664"/>
          </a:xfrm>
          <a:custGeom>
            <a:avLst/>
            <a:gdLst>
              <a:gd name="connsiteX0" fmla="*/ 1968285 w 1968285"/>
              <a:gd name="connsiteY0" fmla="*/ 0 h 1232115"/>
              <a:gd name="connsiteX1" fmla="*/ 1968285 w 1968285"/>
              <a:gd name="connsiteY1" fmla="*/ 1232115 h 1232115"/>
              <a:gd name="connsiteX2" fmla="*/ 0 w 1968285"/>
              <a:gd name="connsiteY2" fmla="*/ 1232115 h 1232115"/>
              <a:gd name="connsiteX3" fmla="*/ 0 w 1968285"/>
              <a:gd name="connsiteY3" fmla="*/ 418454 h 1232115"/>
              <a:gd name="connsiteX4" fmla="*/ 1968285 w 1968285"/>
              <a:gd name="connsiteY4" fmla="*/ 0 h 12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285" h="1232115">
                <a:moveTo>
                  <a:pt x="1968285" y="0"/>
                </a:moveTo>
                <a:lnTo>
                  <a:pt x="1968285" y="1232115"/>
                </a:lnTo>
                <a:lnTo>
                  <a:pt x="0" y="1232115"/>
                </a:lnTo>
                <a:lnTo>
                  <a:pt x="0" y="418454"/>
                </a:lnTo>
                <a:lnTo>
                  <a:pt x="1968285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r>
              <a:rPr lang="en-US" altLang="ko-KR" sz="1400" baseline="30000" dirty="0"/>
              <a:t>th</a:t>
            </a:r>
            <a:r>
              <a:rPr lang="en-US" altLang="ko-KR" sz="1400" dirty="0"/>
              <a:t> Group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BB34F-E84C-40F1-9F93-1EC80B92B641}"/>
              </a:ext>
            </a:extLst>
          </p:cNvPr>
          <p:cNvSpPr txBox="1"/>
          <p:nvPr/>
        </p:nvSpPr>
        <p:spPr>
          <a:xfrm>
            <a:off x="1215488" y="908720"/>
            <a:ext cx="849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Training environment</a:t>
            </a:r>
          </a:p>
        </p:txBody>
      </p:sp>
      <p:pic>
        <p:nvPicPr>
          <p:cNvPr id="4" name="그림 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4AA13226-CE62-4EFF-ADC2-E06C63D7D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419" y="1332293"/>
            <a:ext cx="3348261" cy="20002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C037E38-2636-49C1-8A3F-79D7EFDD0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332294"/>
            <a:ext cx="3348261" cy="2000249"/>
          </a:xfrm>
          <a:prstGeom prst="rect">
            <a:avLst/>
          </a:prstGeom>
        </p:spPr>
      </p:pic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1725BF65-B6D9-46C5-B487-04686C8E1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39474"/>
              </p:ext>
            </p:extLst>
          </p:nvPr>
        </p:nvGraphicFramePr>
        <p:xfrm>
          <a:off x="1651000" y="4293096"/>
          <a:ext cx="6604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4113019023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146935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specification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02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AMI(composition of SW)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 Learning AMI (Amazon Linux 2) Version 43.0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49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Instance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p3.2xlarge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0440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0441148-8895-4AE8-9175-EA15ABE0B5FD}"/>
              </a:ext>
            </a:extLst>
          </p:cNvPr>
          <p:cNvSpPr txBox="1"/>
          <p:nvPr/>
        </p:nvSpPr>
        <p:spPr>
          <a:xfrm>
            <a:off x="1197971" y="3782527"/>
            <a:ext cx="849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Environment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368043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자유형 33"/>
          <p:cNvSpPr/>
          <p:nvPr/>
        </p:nvSpPr>
        <p:spPr>
          <a:xfrm>
            <a:off x="0" y="0"/>
            <a:ext cx="371959" cy="3797085"/>
          </a:xfrm>
          <a:custGeom>
            <a:avLst/>
            <a:gdLst>
              <a:gd name="connsiteX0" fmla="*/ 364210 w 371959"/>
              <a:gd name="connsiteY0" fmla="*/ 0 h 3797085"/>
              <a:gd name="connsiteX1" fmla="*/ 0 w 371959"/>
              <a:gd name="connsiteY1" fmla="*/ 0 h 3797085"/>
              <a:gd name="connsiteX2" fmla="*/ 0 w 371959"/>
              <a:gd name="connsiteY2" fmla="*/ 3797085 h 3797085"/>
              <a:gd name="connsiteX3" fmla="*/ 371959 w 371959"/>
              <a:gd name="connsiteY3" fmla="*/ 3719593 h 3797085"/>
              <a:gd name="connsiteX4" fmla="*/ 364210 w 371959"/>
              <a:gd name="connsiteY4" fmla="*/ 0 h 37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959" h="3797085">
                <a:moveTo>
                  <a:pt x="364210" y="0"/>
                </a:moveTo>
                <a:lnTo>
                  <a:pt x="0" y="0"/>
                </a:lnTo>
                <a:lnTo>
                  <a:pt x="0" y="3797085"/>
                </a:lnTo>
                <a:lnTo>
                  <a:pt x="371959" y="3719593"/>
                </a:lnTo>
                <a:lnTo>
                  <a:pt x="364210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32520" y="332656"/>
            <a:ext cx="35033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Process of project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 9">
            <a:extLst>
              <a:ext uri="{FF2B5EF4-FFF2-40B4-BE49-F238E27FC236}">
                <a16:creationId xmlns:a16="http://schemas.microsoft.com/office/drawing/2014/main" id="{6D45A491-6453-453E-8270-5DBAC717A827}"/>
              </a:ext>
            </a:extLst>
          </p:cNvPr>
          <p:cNvSpPr/>
          <p:nvPr/>
        </p:nvSpPr>
        <p:spPr>
          <a:xfrm>
            <a:off x="8409384" y="6453336"/>
            <a:ext cx="1501782" cy="404664"/>
          </a:xfrm>
          <a:custGeom>
            <a:avLst/>
            <a:gdLst>
              <a:gd name="connsiteX0" fmla="*/ 1968285 w 1968285"/>
              <a:gd name="connsiteY0" fmla="*/ 0 h 1232115"/>
              <a:gd name="connsiteX1" fmla="*/ 1968285 w 1968285"/>
              <a:gd name="connsiteY1" fmla="*/ 1232115 h 1232115"/>
              <a:gd name="connsiteX2" fmla="*/ 0 w 1968285"/>
              <a:gd name="connsiteY2" fmla="*/ 1232115 h 1232115"/>
              <a:gd name="connsiteX3" fmla="*/ 0 w 1968285"/>
              <a:gd name="connsiteY3" fmla="*/ 418454 h 1232115"/>
              <a:gd name="connsiteX4" fmla="*/ 1968285 w 1968285"/>
              <a:gd name="connsiteY4" fmla="*/ 0 h 12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285" h="1232115">
                <a:moveTo>
                  <a:pt x="1968285" y="0"/>
                </a:moveTo>
                <a:lnTo>
                  <a:pt x="1968285" y="1232115"/>
                </a:lnTo>
                <a:lnTo>
                  <a:pt x="0" y="1232115"/>
                </a:lnTo>
                <a:lnTo>
                  <a:pt x="0" y="418454"/>
                </a:lnTo>
                <a:lnTo>
                  <a:pt x="1968285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r>
              <a:rPr lang="en-US" altLang="ko-KR" sz="1400" baseline="30000" dirty="0"/>
              <a:t>th</a:t>
            </a:r>
            <a:r>
              <a:rPr lang="en-US" altLang="ko-KR" sz="1400" dirty="0"/>
              <a:t> Group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BB34F-E84C-40F1-9F93-1EC80B92B641}"/>
              </a:ext>
            </a:extLst>
          </p:cNvPr>
          <p:cNvSpPr txBox="1"/>
          <p:nvPr/>
        </p:nvSpPr>
        <p:spPr>
          <a:xfrm>
            <a:off x="1215488" y="908720"/>
            <a:ext cx="84900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We intend to compare inspection performance between these two inference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en-US" altLang="ko-KR" dirty="0"/>
              <a:t>1) inference model trained with raw image dataset.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E1CF14-4AFD-4F97-927B-629D1967CD3F}"/>
              </a:ext>
            </a:extLst>
          </p:cNvPr>
          <p:cNvSpPr/>
          <p:nvPr/>
        </p:nvSpPr>
        <p:spPr>
          <a:xfrm>
            <a:off x="4379212" y="3813927"/>
            <a:ext cx="1678631" cy="1469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Mask R-CNN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0BC01F-C64A-4036-BE81-3BC064EEE045}"/>
              </a:ext>
            </a:extLst>
          </p:cNvPr>
          <p:cNvSpPr txBox="1"/>
          <p:nvPr/>
        </p:nvSpPr>
        <p:spPr>
          <a:xfrm>
            <a:off x="1022422" y="2329101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Raw image dataset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BBBA67-19EC-42CD-A2BC-D746481BBE42}"/>
              </a:ext>
            </a:extLst>
          </p:cNvPr>
          <p:cNvSpPr/>
          <p:nvPr/>
        </p:nvSpPr>
        <p:spPr>
          <a:xfrm>
            <a:off x="7434413" y="3807632"/>
            <a:ext cx="1678631" cy="146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Inference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674B0D-0AE4-48FD-AC2A-1D157E2D2E78}"/>
              </a:ext>
            </a:extLst>
          </p:cNvPr>
          <p:cNvSpPr/>
          <p:nvPr/>
        </p:nvSpPr>
        <p:spPr>
          <a:xfrm>
            <a:off x="986418" y="2644481"/>
            <a:ext cx="2016224" cy="38406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흐림이(가) 표시된 사진&#10;&#10;자동 생성된 설명">
            <a:extLst>
              <a:ext uri="{FF2B5EF4-FFF2-40B4-BE49-F238E27FC236}">
                <a16:creationId xmlns:a16="http://schemas.microsoft.com/office/drawing/2014/main" id="{96780C4E-178B-420F-AE13-9F10001E6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89" y="5248280"/>
            <a:ext cx="1066739" cy="1073491"/>
          </a:xfrm>
          <a:prstGeom prst="rect">
            <a:avLst/>
          </a:prstGeom>
        </p:spPr>
      </p:pic>
      <p:pic>
        <p:nvPicPr>
          <p:cNvPr id="7" name="그림 6" descr="전자기기이(가) 표시된 사진&#10;&#10;자동 생성된 설명">
            <a:extLst>
              <a:ext uri="{FF2B5EF4-FFF2-40B4-BE49-F238E27FC236}">
                <a16:creationId xmlns:a16="http://schemas.microsoft.com/office/drawing/2014/main" id="{CDAED789-921C-45F5-96C3-56F98580C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90" y="2776444"/>
            <a:ext cx="1066739" cy="1073491"/>
          </a:xfrm>
          <a:prstGeom prst="rect">
            <a:avLst/>
          </a:prstGeom>
        </p:spPr>
      </p:pic>
      <p:pic>
        <p:nvPicPr>
          <p:cNvPr id="11" name="그림 10" descr="텍스트, 흐림이(가) 표시된 사진&#10;&#10;자동 생성된 설명">
            <a:extLst>
              <a:ext uri="{FF2B5EF4-FFF2-40B4-BE49-F238E27FC236}">
                <a16:creationId xmlns:a16="http://schemas.microsoft.com/office/drawing/2014/main" id="{1E9EB86C-1D38-4AFB-A86F-52D397D0F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90" y="4012433"/>
            <a:ext cx="1066739" cy="10734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55A248-C87B-49D3-BEF8-5B6C464CE51E}"/>
              </a:ext>
            </a:extLst>
          </p:cNvPr>
          <p:cNvSpPr txBox="1"/>
          <p:nvPr/>
        </p:nvSpPr>
        <p:spPr>
          <a:xfrm>
            <a:off x="1058426" y="4372473"/>
            <a:ext cx="98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………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40AD84B-F934-43FC-BC76-8C7B7742F0BC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3002642" y="4548473"/>
            <a:ext cx="1376570" cy="1634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6AA3F30-C7E7-45E6-A8FA-AF9199A1FFEF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6057843" y="4542178"/>
            <a:ext cx="1376570" cy="629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5D0E71C-1C85-4D4A-A9F8-42BFF08B2CA5}"/>
              </a:ext>
            </a:extLst>
          </p:cNvPr>
          <p:cNvSpPr txBox="1"/>
          <p:nvPr/>
        </p:nvSpPr>
        <p:spPr>
          <a:xfrm>
            <a:off x="6324574" y="4274595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Model</a:t>
            </a:r>
          </a:p>
          <a:p>
            <a:pPr algn="ctr"/>
            <a:r>
              <a:rPr lang="en-US" altLang="ko-KR" sz="1400" dirty="0"/>
              <a:t>Weights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08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774F97B3-2D43-44A9-92A9-65353551B1EC}"/>
              </a:ext>
            </a:extLst>
          </p:cNvPr>
          <p:cNvSpPr/>
          <p:nvPr/>
        </p:nvSpPr>
        <p:spPr>
          <a:xfrm>
            <a:off x="848544" y="2564904"/>
            <a:ext cx="3249202" cy="3960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0" y="0"/>
            <a:ext cx="371959" cy="3797085"/>
          </a:xfrm>
          <a:custGeom>
            <a:avLst/>
            <a:gdLst>
              <a:gd name="connsiteX0" fmla="*/ 364210 w 371959"/>
              <a:gd name="connsiteY0" fmla="*/ 0 h 3797085"/>
              <a:gd name="connsiteX1" fmla="*/ 0 w 371959"/>
              <a:gd name="connsiteY1" fmla="*/ 0 h 3797085"/>
              <a:gd name="connsiteX2" fmla="*/ 0 w 371959"/>
              <a:gd name="connsiteY2" fmla="*/ 3797085 h 3797085"/>
              <a:gd name="connsiteX3" fmla="*/ 371959 w 371959"/>
              <a:gd name="connsiteY3" fmla="*/ 3719593 h 3797085"/>
              <a:gd name="connsiteX4" fmla="*/ 364210 w 371959"/>
              <a:gd name="connsiteY4" fmla="*/ 0 h 37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959" h="3797085">
                <a:moveTo>
                  <a:pt x="364210" y="0"/>
                </a:moveTo>
                <a:lnTo>
                  <a:pt x="0" y="0"/>
                </a:lnTo>
                <a:lnTo>
                  <a:pt x="0" y="3797085"/>
                </a:lnTo>
                <a:lnTo>
                  <a:pt x="371959" y="3719593"/>
                </a:lnTo>
                <a:lnTo>
                  <a:pt x="364210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32520" y="332656"/>
            <a:ext cx="35033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Process of project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 9">
            <a:extLst>
              <a:ext uri="{FF2B5EF4-FFF2-40B4-BE49-F238E27FC236}">
                <a16:creationId xmlns:a16="http://schemas.microsoft.com/office/drawing/2014/main" id="{6D45A491-6453-453E-8270-5DBAC717A827}"/>
              </a:ext>
            </a:extLst>
          </p:cNvPr>
          <p:cNvSpPr/>
          <p:nvPr/>
        </p:nvSpPr>
        <p:spPr>
          <a:xfrm>
            <a:off x="8409384" y="6453336"/>
            <a:ext cx="1501782" cy="404664"/>
          </a:xfrm>
          <a:custGeom>
            <a:avLst/>
            <a:gdLst>
              <a:gd name="connsiteX0" fmla="*/ 1968285 w 1968285"/>
              <a:gd name="connsiteY0" fmla="*/ 0 h 1232115"/>
              <a:gd name="connsiteX1" fmla="*/ 1968285 w 1968285"/>
              <a:gd name="connsiteY1" fmla="*/ 1232115 h 1232115"/>
              <a:gd name="connsiteX2" fmla="*/ 0 w 1968285"/>
              <a:gd name="connsiteY2" fmla="*/ 1232115 h 1232115"/>
              <a:gd name="connsiteX3" fmla="*/ 0 w 1968285"/>
              <a:gd name="connsiteY3" fmla="*/ 418454 h 1232115"/>
              <a:gd name="connsiteX4" fmla="*/ 1968285 w 1968285"/>
              <a:gd name="connsiteY4" fmla="*/ 0 h 12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285" h="1232115">
                <a:moveTo>
                  <a:pt x="1968285" y="0"/>
                </a:moveTo>
                <a:lnTo>
                  <a:pt x="1968285" y="1232115"/>
                </a:lnTo>
                <a:lnTo>
                  <a:pt x="0" y="1232115"/>
                </a:lnTo>
                <a:lnTo>
                  <a:pt x="0" y="418454"/>
                </a:lnTo>
                <a:lnTo>
                  <a:pt x="1968285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r>
              <a:rPr lang="en-US" altLang="ko-KR" sz="1400" baseline="30000" dirty="0"/>
              <a:t>th</a:t>
            </a:r>
            <a:r>
              <a:rPr lang="en-US" altLang="ko-KR" sz="1400" dirty="0"/>
              <a:t> Group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BB34F-E84C-40F1-9F93-1EC80B92B641}"/>
              </a:ext>
            </a:extLst>
          </p:cNvPr>
          <p:cNvSpPr txBox="1"/>
          <p:nvPr/>
        </p:nvSpPr>
        <p:spPr>
          <a:xfrm>
            <a:off x="1208584" y="982643"/>
            <a:ext cx="84900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inference model trained with pre-processed image dataset.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3" name="그림 2" descr="흐림이(가) 표시된 사진&#10;&#10;자동 생성된 설명">
            <a:extLst>
              <a:ext uri="{FF2B5EF4-FFF2-40B4-BE49-F238E27FC236}">
                <a16:creationId xmlns:a16="http://schemas.microsoft.com/office/drawing/2014/main" id="{96780C4E-178B-420F-AE13-9F10001E6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76" y="5240911"/>
            <a:ext cx="1066739" cy="1073491"/>
          </a:xfrm>
          <a:prstGeom prst="rect">
            <a:avLst/>
          </a:prstGeom>
        </p:spPr>
      </p:pic>
      <p:pic>
        <p:nvPicPr>
          <p:cNvPr id="7" name="그림 6" descr="전자기기이(가) 표시된 사진&#10;&#10;자동 생성된 설명">
            <a:extLst>
              <a:ext uri="{FF2B5EF4-FFF2-40B4-BE49-F238E27FC236}">
                <a16:creationId xmlns:a16="http://schemas.microsoft.com/office/drawing/2014/main" id="{CDAED789-921C-45F5-96C3-56F98580C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77" y="2769075"/>
            <a:ext cx="1066739" cy="1073491"/>
          </a:xfrm>
          <a:prstGeom prst="rect">
            <a:avLst/>
          </a:prstGeom>
        </p:spPr>
      </p:pic>
      <p:pic>
        <p:nvPicPr>
          <p:cNvPr id="11" name="그림 10" descr="텍스트, 흐림이(가) 표시된 사진&#10;&#10;자동 생성된 설명">
            <a:extLst>
              <a:ext uri="{FF2B5EF4-FFF2-40B4-BE49-F238E27FC236}">
                <a16:creationId xmlns:a16="http://schemas.microsoft.com/office/drawing/2014/main" id="{1E9EB86C-1D38-4AFB-A86F-52D397D0F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77" y="4005064"/>
            <a:ext cx="1066739" cy="1073491"/>
          </a:xfrm>
          <a:prstGeom prst="rect">
            <a:avLst/>
          </a:prstGeom>
        </p:spPr>
      </p:pic>
      <p:pic>
        <p:nvPicPr>
          <p:cNvPr id="4" name="그림 3" descr="흐림이(가) 표시된 사진&#10;&#10;자동 생성된 설명">
            <a:extLst>
              <a:ext uri="{FF2B5EF4-FFF2-40B4-BE49-F238E27FC236}">
                <a16:creationId xmlns:a16="http://schemas.microsoft.com/office/drawing/2014/main" id="{581AEB1C-6984-4B16-98F7-2B080BB21B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640" y="4005149"/>
            <a:ext cx="1098685" cy="1073406"/>
          </a:xfrm>
          <a:prstGeom prst="rect">
            <a:avLst/>
          </a:prstGeom>
        </p:spPr>
      </p:pic>
      <p:pic>
        <p:nvPicPr>
          <p:cNvPr id="12" name="그림 11" descr="흐림이(가) 표시된 사진&#10;&#10;자동 생성된 설명">
            <a:extLst>
              <a:ext uri="{FF2B5EF4-FFF2-40B4-BE49-F238E27FC236}">
                <a16:creationId xmlns:a16="http://schemas.microsoft.com/office/drawing/2014/main" id="{2220B2DF-DE9E-4DC9-A800-4FBA123BEE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640" y="5240996"/>
            <a:ext cx="1098685" cy="1073406"/>
          </a:xfrm>
          <a:prstGeom prst="rect">
            <a:avLst/>
          </a:prstGeom>
        </p:spPr>
      </p:pic>
      <p:pic>
        <p:nvPicPr>
          <p:cNvPr id="20" name="그림 19" descr="흐림이(가) 표시된 사진&#10;&#10;자동 생성된 설명">
            <a:extLst>
              <a:ext uri="{FF2B5EF4-FFF2-40B4-BE49-F238E27FC236}">
                <a16:creationId xmlns:a16="http://schemas.microsoft.com/office/drawing/2014/main" id="{FB26A842-A8CB-4010-A937-17C0447766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640" y="2769160"/>
            <a:ext cx="1098685" cy="107340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EB0FA0-1D8D-4402-96D5-9009DD0E1461}"/>
              </a:ext>
            </a:extLst>
          </p:cNvPr>
          <p:cNvSpPr/>
          <p:nvPr/>
        </p:nvSpPr>
        <p:spPr>
          <a:xfrm>
            <a:off x="4885205" y="3509910"/>
            <a:ext cx="1678631" cy="1469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Mask R-CNN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260654-E107-43CF-ABE8-A87100984092}"/>
              </a:ext>
            </a:extLst>
          </p:cNvPr>
          <p:cNvSpPr/>
          <p:nvPr/>
        </p:nvSpPr>
        <p:spPr>
          <a:xfrm>
            <a:off x="7351295" y="3510946"/>
            <a:ext cx="1678631" cy="146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Inference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E999658-A26F-4B9D-A667-DFC2F20E6E36}"/>
              </a:ext>
            </a:extLst>
          </p:cNvPr>
          <p:cNvCxnSpPr>
            <a:cxnSpLocks/>
          </p:cNvCxnSpPr>
          <p:nvPr/>
        </p:nvCxnSpPr>
        <p:spPr>
          <a:xfrm>
            <a:off x="4097757" y="4244456"/>
            <a:ext cx="783235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2295EEA-0766-4BD3-BA57-37ECE4C6813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563836" y="4244456"/>
            <a:ext cx="787459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F267082-D009-49C7-89F3-1630EAD84424}"/>
              </a:ext>
            </a:extLst>
          </p:cNvPr>
          <p:cNvSpPr txBox="1"/>
          <p:nvPr/>
        </p:nvSpPr>
        <p:spPr>
          <a:xfrm>
            <a:off x="6526214" y="3982845"/>
            <a:ext cx="862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Model</a:t>
            </a:r>
          </a:p>
          <a:p>
            <a:pPr algn="ctr"/>
            <a:r>
              <a:rPr lang="en-US" altLang="ko-KR" sz="1400" dirty="0"/>
              <a:t>Weights</a:t>
            </a:r>
            <a:endParaRPr lang="ko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ABAD4FD-41B5-4DD7-9884-FD884A59AC94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2057416" y="3305821"/>
            <a:ext cx="743224" cy="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3CBF257-99FA-4C95-8C8D-15EA12129E70}"/>
              </a:ext>
            </a:extLst>
          </p:cNvPr>
          <p:cNvCxnSpPr>
            <a:stCxn id="11" idx="3"/>
            <a:endCxn id="4" idx="1"/>
          </p:cNvCxnSpPr>
          <p:nvPr/>
        </p:nvCxnSpPr>
        <p:spPr>
          <a:xfrm>
            <a:off x="2057416" y="4541810"/>
            <a:ext cx="743224" cy="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C5EAD3-D784-4475-A102-BEE497914B6C}"/>
              </a:ext>
            </a:extLst>
          </p:cNvPr>
          <p:cNvCxnSpPr>
            <a:stCxn id="3" idx="3"/>
            <a:endCxn id="12" idx="1"/>
          </p:cNvCxnSpPr>
          <p:nvPr/>
        </p:nvCxnSpPr>
        <p:spPr>
          <a:xfrm>
            <a:off x="2057415" y="5777657"/>
            <a:ext cx="743225" cy="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E6AE7DE-5500-4DF8-A3A0-2606D5BF03BD}"/>
              </a:ext>
            </a:extLst>
          </p:cNvPr>
          <p:cNvCxnSpPr/>
          <p:nvPr/>
        </p:nvCxnSpPr>
        <p:spPr>
          <a:xfrm>
            <a:off x="2432720" y="2276872"/>
            <a:ext cx="0" cy="3500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A7A9E5-2267-4B22-B1FA-39A2A93A9033}"/>
              </a:ext>
            </a:extLst>
          </p:cNvPr>
          <p:cNvSpPr/>
          <p:nvPr/>
        </p:nvSpPr>
        <p:spPr>
          <a:xfrm>
            <a:off x="1116729" y="1490934"/>
            <a:ext cx="2631982" cy="763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Histogram stretching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(Contrast Enhancement)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75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4D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01F4C3-E380-42E8-853D-DD0A7676ADB5}"/>
              </a:ext>
            </a:extLst>
          </p:cNvPr>
          <p:cNvSpPr txBox="1"/>
          <p:nvPr/>
        </p:nvSpPr>
        <p:spPr>
          <a:xfrm>
            <a:off x="2864768" y="1844824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Indicator to evaluate result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35A283-CA1D-42E7-92A3-169C73AEB87A}"/>
              </a:ext>
            </a:extLst>
          </p:cNvPr>
          <p:cNvCxnSpPr>
            <a:cxnSpLocks/>
          </p:cNvCxnSpPr>
          <p:nvPr/>
        </p:nvCxnSpPr>
        <p:spPr>
          <a:xfrm>
            <a:off x="632520" y="1700808"/>
            <a:ext cx="1368152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728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AF4003-651F-485A-84C3-D11972F6AA90}"/>
              </a:ext>
            </a:extLst>
          </p:cNvPr>
          <p:cNvSpPr/>
          <p:nvPr/>
        </p:nvSpPr>
        <p:spPr>
          <a:xfrm>
            <a:off x="1110676" y="2016107"/>
            <a:ext cx="3650847" cy="1781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301B98-7356-4D6D-ADD7-C2F1DBC399D5}"/>
              </a:ext>
            </a:extLst>
          </p:cNvPr>
          <p:cNvSpPr/>
          <p:nvPr/>
        </p:nvSpPr>
        <p:spPr>
          <a:xfrm>
            <a:off x="5135630" y="2016106"/>
            <a:ext cx="3650847" cy="1781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D67D3A-D2A3-4356-9970-07486E3AFB07}"/>
              </a:ext>
            </a:extLst>
          </p:cNvPr>
          <p:cNvSpPr/>
          <p:nvPr/>
        </p:nvSpPr>
        <p:spPr>
          <a:xfrm>
            <a:off x="5163723" y="4498951"/>
            <a:ext cx="3650847" cy="1781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AD95F1-E549-46D3-A862-774F10913247}"/>
              </a:ext>
            </a:extLst>
          </p:cNvPr>
          <p:cNvSpPr/>
          <p:nvPr/>
        </p:nvSpPr>
        <p:spPr>
          <a:xfrm>
            <a:off x="1085513" y="4498954"/>
            <a:ext cx="3650847" cy="1781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0" y="0"/>
            <a:ext cx="371959" cy="3797085"/>
          </a:xfrm>
          <a:custGeom>
            <a:avLst/>
            <a:gdLst>
              <a:gd name="connsiteX0" fmla="*/ 364210 w 371959"/>
              <a:gd name="connsiteY0" fmla="*/ 0 h 3797085"/>
              <a:gd name="connsiteX1" fmla="*/ 0 w 371959"/>
              <a:gd name="connsiteY1" fmla="*/ 0 h 3797085"/>
              <a:gd name="connsiteX2" fmla="*/ 0 w 371959"/>
              <a:gd name="connsiteY2" fmla="*/ 3797085 h 3797085"/>
              <a:gd name="connsiteX3" fmla="*/ 371959 w 371959"/>
              <a:gd name="connsiteY3" fmla="*/ 3719593 h 3797085"/>
              <a:gd name="connsiteX4" fmla="*/ 364210 w 371959"/>
              <a:gd name="connsiteY4" fmla="*/ 0 h 37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959" h="3797085">
                <a:moveTo>
                  <a:pt x="364210" y="0"/>
                </a:moveTo>
                <a:lnTo>
                  <a:pt x="0" y="0"/>
                </a:lnTo>
                <a:lnTo>
                  <a:pt x="0" y="3797085"/>
                </a:lnTo>
                <a:lnTo>
                  <a:pt x="371959" y="3719593"/>
                </a:lnTo>
                <a:lnTo>
                  <a:pt x="364210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32520" y="332656"/>
            <a:ext cx="49599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Indicator to evaluate result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 9">
            <a:extLst>
              <a:ext uri="{FF2B5EF4-FFF2-40B4-BE49-F238E27FC236}">
                <a16:creationId xmlns:a16="http://schemas.microsoft.com/office/drawing/2014/main" id="{6D45A491-6453-453E-8270-5DBAC717A827}"/>
              </a:ext>
            </a:extLst>
          </p:cNvPr>
          <p:cNvSpPr/>
          <p:nvPr/>
        </p:nvSpPr>
        <p:spPr>
          <a:xfrm>
            <a:off x="8409384" y="6453336"/>
            <a:ext cx="1501782" cy="404664"/>
          </a:xfrm>
          <a:custGeom>
            <a:avLst/>
            <a:gdLst>
              <a:gd name="connsiteX0" fmla="*/ 1968285 w 1968285"/>
              <a:gd name="connsiteY0" fmla="*/ 0 h 1232115"/>
              <a:gd name="connsiteX1" fmla="*/ 1968285 w 1968285"/>
              <a:gd name="connsiteY1" fmla="*/ 1232115 h 1232115"/>
              <a:gd name="connsiteX2" fmla="*/ 0 w 1968285"/>
              <a:gd name="connsiteY2" fmla="*/ 1232115 h 1232115"/>
              <a:gd name="connsiteX3" fmla="*/ 0 w 1968285"/>
              <a:gd name="connsiteY3" fmla="*/ 418454 h 1232115"/>
              <a:gd name="connsiteX4" fmla="*/ 1968285 w 1968285"/>
              <a:gd name="connsiteY4" fmla="*/ 0 h 12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285" h="1232115">
                <a:moveTo>
                  <a:pt x="1968285" y="0"/>
                </a:moveTo>
                <a:lnTo>
                  <a:pt x="1968285" y="1232115"/>
                </a:lnTo>
                <a:lnTo>
                  <a:pt x="0" y="1232115"/>
                </a:lnTo>
                <a:lnTo>
                  <a:pt x="0" y="418454"/>
                </a:lnTo>
                <a:lnTo>
                  <a:pt x="1968285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r>
              <a:rPr lang="en-US" altLang="ko-KR" sz="1400" baseline="30000" dirty="0"/>
              <a:t>th</a:t>
            </a:r>
            <a:r>
              <a:rPr lang="en-US" altLang="ko-KR" sz="1400" dirty="0"/>
              <a:t> Group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D95A15-C3AE-412E-8B0A-F83375420B3D}"/>
              </a:ext>
            </a:extLst>
          </p:cNvPr>
          <p:cNvSpPr txBox="1"/>
          <p:nvPr/>
        </p:nvSpPr>
        <p:spPr>
          <a:xfrm>
            <a:off x="1215488" y="908720"/>
            <a:ext cx="8057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DC44C-37DE-40E9-9647-81F675AB4916}"/>
              </a:ext>
            </a:extLst>
          </p:cNvPr>
          <p:cNvSpPr txBox="1"/>
          <p:nvPr/>
        </p:nvSpPr>
        <p:spPr>
          <a:xfrm>
            <a:off x="1215488" y="908720"/>
            <a:ext cx="8057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How to evaluate inspection performance of inference model?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BBFFAF-4234-41AE-9E1F-EA4D78FD91FD}"/>
              </a:ext>
            </a:extLst>
          </p:cNvPr>
          <p:cNvSpPr txBox="1"/>
          <p:nvPr/>
        </p:nvSpPr>
        <p:spPr>
          <a:xfrm>
            <a:off x="1344750" y="1525110"/>
            <a:ext cx="720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Train loss and Validation loss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A08A09-C69F-467E-9A90-6CA1D13652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941" y="2044142"/>
            <a:ext cx="3614223" cy="16907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4D0BFDC-8E61-460D-8210-D6870B2CED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40" y="2034195"/>
            <a:ext cx="3601837" cy="17007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F855D0-944D-4B2D-9281-0A8FA3D7E7F3}"/>
              </a:ext>
            </a:extLst>
          </p:cNvPr>
          <p:cNvSpPr txBox="1"/>
          <p:nvPr/>
        </p:nvSpPr>
        <p:spPr>
          <a:xfrm>
            <a:off x="1344750" y="4013695"/>
            <a:ext cx="849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en-US" altLang="ko-KR" dirty="0" err="1"/>
              <a:t>mAP</a:t>
            </a:r>
            <a:r>
              <a:rPr lang="en-US" altLang="ko-KR" dirty="0"/>
              <a:t>(mean Average Precision)</a:t>
            </a:r>
            <a:endParaRPr lang="en-US" altLang="ko-KR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CF12262-7B02-4C5F-BB53-AA81D277B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38" y="4539496"/>
            <a:ext cx="3551595" cy="170021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CF1422-1CBC-43A8-BD6C-FDAF26318552}"/>
              </a:ext>
            </a:extLst>
          </p:cNvPr>
          <p:cNvSpPr/>
          <p:nvPr/>
        </p:nvSpPr>
        <p:spPr>
          <a:xfrm>
            <a:off x="5444762" y="-3300350"/>
            <a:ext cx="3650847" cy="1781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9DE4D17-FEAE-4D39-9A32-D5A01EC51F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886" y="4539495"/>
            <a:ext cx="3579278" cy="171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27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자유형 33"/>
          <p:cNvSpPr/>
          <p:nvPr/>
        </p:nvSpPr>
        <p:spPr>
          <a:xfrm>
            <a:off x="0" y="0"/>
            <a:ext cx="371959" cy="3797085"/>
          </a:xfrm>
          <a:custGeom>
            <a:avLst/>
            <a:gdLst>
              <a:gd name="connsiteX0" fmla="*/ 364210 w 371959"/>
              <a:gd name="connsiteY0" fmla="*/ 0 h 3797085"/>
              <a:gd name="connsiteX1" fmla="*/ 0 w 371959"/>
              <a:gd name="connsiteY1" fmla="*/ 0 h 3797085"/>
              <a:gd name="connsiteX2" fmla="*/ 0 w 371959"/>
              <a:gd name="connsiteY2" fmla="*/ 3797085 h 3797085"/>
              <a:gd name="connsiteX3" fmla="*/ 371959 w 371959"/>
              <a:gd name="connsiteY3" fmla="*/ 3719593 h 3797085"/>
              <a:gd name="connsiteX4" fmla="*/ 364210 w 371959"/>
              <a:gd name="connsiteY4" fmla="*/ 0 h 37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959" h="3797085">
                <a:moveTo>
                  <a:pt x="364210" y="0"/>
                </a:moveTo>
                <a:lnTo>
                  <a:pt x="0" y="0"/>
                </a:lnTo>
                <a:lnTo>
                  <a:pt x="0" y="3797085"/>
                </a:lnTo>
                <a:lnTo>
                  <a:pt x="371959" y="3719593"/>
                </a:lnTo>
                <a:lnTo>
                  <a:pt x="364210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32520" y="332656"/>
            <a:ext cx="49599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Indicator to evaluate result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 9">
            <a:extLst>
              <a:ext uri="{FF2B5EF4-FFF2-40B4-BE49-F238E27FC236}">
                <a16:creationId xmlns:a16="http://schemas.microsoft.com/office/drawing/2014/main" id="{6D45A491-6453-453E-8270-5DBAC717A827}"/>
              </a:ext>
            </a:extLst>
          </p:cNvPr>
          <p:cNvSpPr/>
          <p:nvPr/>
        </p:nvSpPr>
        <p:spPr>
          <a:xfrm>
            <a:off x="8409384" y="6453336"/>
            <a:ext cx="1501782" cy="404664"/>
          </a:xfrm>
          <a:custGeom>
            <a:avLst/>
            <a:gdLst>
              <a:gd name="connsiteX0" fmla="*/ 1968285 w 1968285"/>
              <a:gd name="connsiteY0" fmla="*/ 0 h 1232115"/>
              <a:gd name="connsiteX1" fmla="*/ 1968285 w 1968285"/>
              <a:gd name="connsiteY1" fmla="*/ 1232115 h 1232115"/>
              <a:gd name="connsiteX2" fmla="*/ 0 w 1968285"/>
              <a:gd name="connsiteY2" fmla="*/ 1232115 h 1232115"/>
              <a:gd name="connsiteX3" fmla="*/ 0 w 1968285"/>
              <a:gd name="connsiteY3" fmla="*/ 418454 h 1232115"/>
              <a:gd name="connsiteX4" fmla="*/ 1968285 w 1968285"/>
              <a:gd name="connsiteY4" fmla="*/ 0 h 12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285" h="1232115">
                <a:moveTo>
                  <a:pt x="1968285" y="0"/>
                </a:moveTo>
                <a:lnTo>
                  <a:pt x="1968285" y="1232115"/>
                </a:lnTo>
                <a:lnTo>
                  <a:pt x="0" y="1232115"/>
                </a:lnTo>
                <a:lnTo>
                  <a:pt x="0" y="418454"/>
                </a:lnTo>
                <a:lnTo>
                  <a:pt x="1968285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r>
              <a:rPr lang="en-US" altLang="ko-KR" sz="1400" baseline="30000" dirty="0"/>
              <a:t>th</a:t>
            </a:r>
            <a:r>
              <a:rPr lang="en-US" altLang="ko-KR" sz="1400" dirty="0"/>
              <a:t> Group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D95A15-C3AE-412E-8B0A-F83375420B3D}"/>
              </a:ext>
            </a:extLst>
          </p:cNvPr>
          <p:cNvSpPr txBox="1"/>
          <p:nvPr/>
        </p:nvSpPr>
        <p:spPr>
          <a:xfrm>
            <a:off x="1215488" y="908720"/>
            <a:ext cx="8057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DC44C-37DE-40E9-9647-81F675AB4916}"/>
              </a:ext>
            </a:extLst>
          </p:cNvPr>
          <p:cNvSpPr txBox="1"/>
          <p:nvPr/>
        </p:nvSpPr>
        <p:spPr>
          <a:xfrm>
            <a:off x="1215488" y="908720"/>
            <a:ext cx="8057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Test using </a:t>
            </a:r>
            <a:r>
              <a:rPr lang="en-US" altLang="ko-KR" sz="2000" dirty="0" err="1"/>
              <a:t>mAP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en-US" altLang="ko-KR" dirty="0"/>
              <a:t>- Use selected 400 images dataset for </a:t>
            </a:r>
            <a:r>
              <a:rPr lang="en-US" altLang="ko-KR" dirty="0" err="1"/>
              <a:t>mAP</a:t>
            </a:r>
            <a:r>
              <a:rPr lang="en-US" altLang="ko-KR" dirty="0"/>
              <a:t> test.</a:t>
            </a:r>
          </a:p>
          <a:p>
            <a:r>
              <a:rPr lang="en-US" altLang="ko-KR" dirty="0"/>
              <a:t> - Calculate </a:t>
            </a:r>
            <a:r>
              <a:rPr lang="en-US" altLang="ko-KR" dirty="0" err="1"/>
              <a:t>mAP</a:t>
            </a:r>
            <a:r>
              <a:rPr lang="en-US" altLang="ko-KR" dirty="0"/>
              <a:t> for confidence threshold of 0.75 , 0.5  </a:t>
            </a:r>
          </a:p>
          <a:p>
            <a:r>
              <a:rPr lang="en-US" altLang="ko-KR" sz="20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82BDD-4010-4CEE-A5DD-17695EF3D018}"/>
              </a:ext>
            </a:extLst>
          </p:cNvPr>
          <p:cNvSpPr txBox="1"/>
          <p:nvPr/>
        </p:nvSpPr>
        <p:spPr>
          <a:xfrm>
            <a:off x="1215488" y="2232159"/>
            <a:ext cx="8057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Compare inspection performance of inference model using train, validation loss and </a:t>
            </a:r>
            <a:r>
              <a:rPr lang="en-US" altLang="ko-KR" sz="2000" dirty="0" err="1"/>
              <a:t>mAP</a:t>
            </a:r>
            <a:r>
              <a:rPr lang="en-US" altLang="ko-K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2722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66794" y="330753"/>
            <a:ext cx="86754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0A4D9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Reference</a:t>
            </a:r>
            <a:endParaRPr lang="ko-KR" altLang="en-US" sz="1500" dirty="0">
              <a:solidFill>
                <a:srgbClr val="0A4D9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0" y="0"/>
            <a:ext cx="162732" cy="1332854"/>
          </a:xfrm>
          <a:custGeom>
            <a:avLst/>
            <a:gdLst>
              <a:gd name="connsiteX0" fmla="*/ 162732 w 162732"/>
              <a:gd name="connsiteY0" fmla="*/ 0 h 1332854"/>
              <a:gd name="connsiteX1" fmla="*/ 0 w 162732"/>
              <a:gd name="connsiteY1" fmla="*/ 0 h 1332854"/>
              <a:gd name="connsiteX2" fmla="*/ 0 w 162732"/>
              <a:gd name="connsiteY2" fmla="*/ 1332854 h 1332854"/>
              <a:gd name="connsiteX3" fmla="*/ 162732 w 162732"/>
              <a:gd name="connsiteY3" fmla="*/ 1301858 h 1332854"/>
              <a:gd name="connsiteX4" fmla="*/ 162732 w 162732"/>
              <a:gd name="connsiteY4" fmla="*/ 0 h 1332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32" h="1332854">
                <a:moveTo>
                  <a:pt x="162732" y="0"/>
                </a:moveTo>
                <a:lnTo>
                  <a:pt x="0" y="0"/>
                </a:lnTo>
                <a:lnTo>
                  <a:pt x="0" y="1332854"/>
                </a:lnTo>
                <a:lnTo>
                  <a:pt x="162732" y="1301858"/>
                </a:lnTo>
                <a:lnTo>
                  <a:pt x="162732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91645" y="980728"/>
            <a:ext cx="9122710" cy="5544616"/>
          </a:xfrm>
          <a:prstGeom prst="rect">
            <a:avLst/>
          </a:prstGeom>
          <a:solidFill>
            <a:srgbClr val="EC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 </a:t>
            </a:r>
            <a:r>
              <a:rPr lang="ko-KR" altLang="en-US" dirty="0">
                <a:solidFill>
                  <a:schemeClr val="tx1"/>
                </a:solidFill>
              </a:rPr>
              <a:t>컴퓨터 비전 완벽 가이드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인프런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 supervisely.ly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자유형 9">
            <a:extLst>
              <a:ext uri="{FF2B5EF4-FFF2-40B4-BE49-F238E27FC236}">
                <a16:creationId xmlns:a16="http://schemas.microsoft.com/office/drawing/2014/main" id="{2FDE7740-7841-4396-AAFA-30ABF7500AA7}"/>
              </a:ext>
            </a:extLst>
          </p:cNvPr>
          <p:cNvSpPr/>
          <p:nvPr/>
        </p:nvSpPr>
        <p:spPr>
          <a:xfrm>
            <a:off x="8409384" y="6453336"/>
            <a:ext cx="1501782" cy="404664"/>
          </a:xfrm>
          <a:custGeom>
            <a:avLst/>
            <a:gdLst>
              <a:gd name="connsiteX0" fmla="*/ 1968285 w 1968285"/>
              <a:gd name="connsiteY0" fmla="*/ 0 h 1232115"/>
              <a:gd name="connsiteX1" fmla="*/ 1968285 w 1968285"/>
              <a:gd name="connsiteY1" fmla="*/ 1232115 h 1232115"/>
              <a:gd name="connsiteX2" fmla="*/ 0 w 1968285"/>
              <a:gd name="connsiteY2" fmla="*/ 1232115 h 1232115"/>
              <a:gd name="connsiteX3" fmla="*/ 0 w 1968285"/>
              <a:gd name="connsiteY3" fmla="*/ 418454 h 1232115"/>
              <a:gd name="connsiteX4" fmla="*/ 1968285 w 1968285"/>
              <a:gd name="connsiteY4" fmla="*/ 0 h 12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285" h="1232115">
                <a:moveTo>
                  <a:pt x="1968285" y="0"/>
                </a:moveTo>
                <a:lnTo>
                  <a:pt x="1968285" y="1232115"/>
                </a:lnTo>
                <a:lnTo>
                  <a:pt x="0" y="1232115"/>
                </a:lnTo>
                <a:lnTo>
                  <a:pt x="0" y="418454"/>
                </a:lnTo>
                <a:lnTo>
                  <a:pt x="1968285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r>
              <a:rPr lang="en-US" altLang="ko-KR" sz="1400" baseline="30000" dirty="0"/>
              <a:t>th</a:t>
            </a:r>
            <a:r>
              <a:rPr lang="en-US" altLang="ko-KR" sz="1400" dirty="0"/>
              <a:t> Group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770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41039" y="764704"/>
            <a:ext cx="4023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0A4D9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 of Contents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06313" y="1727861"/>
            <a:ext cx="5693374" cy="34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Definition of the problem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Problem solution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Process of the project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Indicator to evaluate result</a:t>
            </a:r>
          </a:p>
        </p:txBody>
      </p:sp>
      <p:sp>
        <p:nvSpPr>
          <p:cNvPr id="2" name="자유형 1"/>
          <p:cNvSpPr/>
          <p:nvPr/>
        </p:nvSpPr>
        <p:spPr>
          <a:xfrm>
            <a:off x="0" y="0"/>
            <a:ext cx="371959" cy="3797085"/>
          </a:xfrm>
          <a:custGeom>
            <a:avLst/>
            <a:gdLst>
              <a:gd name="connsiteX0" fmla="*/ 364210 w 371959"/>
              <a:gd name="connsiteY0" fmla="*/ 0 h 3797085"/>
              <a:gd name="connsiteX1" fmla="*/ 0 w 371959"/>
              <a:gd name="connsiteY1" fmla="*/ 0 h 3797085"/>
              <a:gd name="connsiteX2" fmla="*/ 0 w 371959"/>
              <a:gd name="connsiteY2" fmla="*/ 3797085 h 3797085"/>
              <a:gd name="connsiteX3" fmla="*/ 371959 w 371959"/>
              <a:gd name="connsiteY3" fmla="*/ 3719593 h 3797085"/>
              <a:gd name="connsiteX4" fmla="*/ 364210 w 371959"/>
              <a:gd name="connsiteY4" fmla="*/ 0 h 37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959" h="3797085">
                <a:moveTo>
                  <a:pt x="364210" y="0"/>
                </a:moveTo>
                <a:lnTo>
                  <a:pt x="0" y="0"/>
                </a:lnTo>
                <a:lnTo>
                  <a:pt x="0" y="3797085"/>
                </a:lnTo>
                <a:lnTo>
                  <a:pt x="371959" y="3719593"/>
                </a:lnTo>
                <a:lnTo>
                  <a:pt x="364210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" name="자유형 9">
            <a:extLst>
              <a:ext uri="{FF2B5EF4-FFF2-40B4-BE49-F238E27FC236}">
                <a16:creationId xmlns:a16="http://schemas.microsoft.com/office/drawing/2014/main" id="{8A34EBC3-E2BD-4BF7-A68F-DE69E6A6D25F}"/>
              </a:ext>
            </a:extLst>
          </p:cNvPr>
          <p:cNvSpPr/>
          <p:nvPr/>
        </p:nvSpPr>
        <p:spPr>
          <a:xfrm>
            <a:off x="8409384" y="6453336"/>
            <a:ext cx="1501782" cy="404664"/>
          </a:xfrm>
          <a:custGeom>
            <a:avLst/>
            <a:gdLst>
              <a:gd name="connsiteX0" fmla="*/ 1968285 w 1968285"/>
              <a:gd name="connsiteY0" fmla="*/ 0 h 1232115"/>
              <a:gd name="connsiteX1" fmla="*/ 1968285 w 1968285"/>
              <a:gd name="connsiteY1" fmla="*/ 1232115 h 1232115"/>
              <a:gd name="connsiteX2" fmla="*/ 0 w 1968285"/>
              <a:gd name="connsiteY2" fmla="*/ 1232115 h 1232115"/>
              <a:gd name="connsiteX3" fmla="*/ 0 w 1968285"/>
              <a:gd name="connsiteY3" fmla="*/ 418454 h 1232115"/>
              <a:gd name="connsiteX4" fmla="*/ 1968285 w 1968285"/>
              <a:gd name="connsiteY4" fmla="*/ 0 h 12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285" h="1232115">
                <a:moveTo>
                  <a:pt x="1968285" y="0"/>
                </a:moveTo>
                <a:lnTo>
                  <a:pt x="1968285" y="1232115"/>
                </a:lnTo>
                <a:lnTo>
                  <a:pt x="0" y="1232115"/>
                </a:lnTo>
                <a:lnTo>
                  <a:pt x="0" y="418454"/>
                </a:lnTo>
                <a:lnTo>
                  <a:pt x="1968285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r>
              <a:rPr lang="en-US" altLang="ko-KR" sz="1400" baseline="30000" dirty="0"/>
              <a:t>th</a:t>
            </a:r>
            <a:r>
              <a:rPr lang="en-US" altLang="ko-KR" sz="1400" dirty="0"/>
              <a:t> Group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975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4D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01F4C3-E380-42E8-853D-DD0A7676ADB5}"/>
              </a:ext>
            </a:extLst>
          </p:cNvPr>
          <p:cNvSpPr txBox="1"/>
          <p:nvPr/>
        </p:nvSpPr>
        <p:spPr>
          <a:xfrm>
            <a:off x="3080792" y="1844824"/>
            <a:ext cx="6146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Definition of the problem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35A283-CA1D-42E7-92A3-169C73AEB87A}"/>
              </a:ext>
            </a:extLst>
          </p:cNvPr>
          <p:cNvCxnSpPr>
            <a:cxnSpLocks/>
          </p:cNvCxnSpPr>
          <p:nvPr/>
        </p:nvCxnSpPr>
        <p:spPr>
          <a:xfrm>
            <a:off x="632520" y="1700808"/>
            <a:ext cx="1368152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99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자유형 33"/>
          <p:cNvSpPr/>
          <p:nvPr/>
        </p:nvSpPr>
        <p:spPr>
          <a:xfrm>
            <a:off x="0" y="0"/>
            <a:ext cx="371959" cy="3797085"/>
          </a:xfrm>
          <a:custGeom>
            <a:avLst/>
            <a:gdLst>
              <a:gd name="connsiteX0" fmla="*/ 364210 w 371959"/>
              <a:gd name="connsiteY0" fmla="*/ 0 h 3797085"/>
              <a:gd name="connsiteX1" fmla="*/ 0 w 371959"/>
              <a:gd name="connsiteY1" fmla="*/ 0 h 3797085"/>
              <a:gd name="connsiteX2" fmla="*/ 0 w 371959"/>
              <a:gd name="connsiteY2" fmla="*/ 3797085 h 3797085"/>
              <a:gd name="connsiteX3" fmla="*/ 371959 w 371959"/>
              <a:gd name="connsiteY3" fmla="*/ 3719593 h 3797085"/>
              <a:gd name="connsiteX4" fmla="*/ 364210 w 371959"/>
              <a:gd name="connsiteY4" fmla="*/ 0 h 37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959" h="3797085">
                <a:moveTo>
                  <a:pt x="364210" y="0"/>
                </a:moveTo>
                <a:lnTo>
                  <a:pt x="0" y="0"/>
                </a:lnTo>
                <a:lnTo>
                  <a:pt x="0" y="3797085"/>
                </a:lnTo>
                <a:lnTo>
                  <a:pt x="371959" y="3719593"/>
                </a:lnTo>
                <a:lnTo>
                  <a:pt x="364210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32520" y="332656"/>
            <a:ext cx="47620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Definition of the problem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 9">
            <a:extLst>
              <a:ext uri="{FF2B5EF4-FFF2-40B4-BE49-F238E27FC236}">
                <a16:creationId xmlns:a16="http://schemas.microsoft.com/office/drawing/2014/main" id="{6D45A491-6453-453E-8270-5DBAC717A827}"/>
              </a:ext>
            </a:extLst>
          </p:cNvPr>
          <p:cNvSpPr/>
          <p:nvPr/>
        </p:nvSpPr>
        <p:spPr>
          <a:xfrm>
            <a:off x="8409384" y="6453336"/>
            <a:ext cx="1501782" cy="404664"/>
          </a:xfrm>
          <a:custGeom>
            <a:avLst/>
            <a:gdLst>
              <a:gd name="connsiteX0" fmla="*/ 1968285 w 1968285"/>
              <a:gd name="connsiteY0" fmla="*/ 0 h 1232115"/>
              <a:gd name="connsiteX1" fmla="*/ 1968285 w 1968285"/>
              <a:gd name="connsiteY1" fmla="*/ 1232115 h 1232115"/>
              <a:gd name="connsiteX2" fmla="*/ 0 w 1968285"/>
              <a:gd name="connsiteY2" fmla="*/ 1232115 h 1232115"/>
              <a:gd name="connsiteX3" fmla="*/ 0 w 1968285"/>
              <a:gd name="connsiteY3" fmla="*/ 418454 h 1232115"/>
              <a:gd name="connsiteX4" fmla="*/ 1968285 w 1968285"/>
              <a:gd name="connsiteY4" fmla="*/ 0 h 12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285" h="1232115">
                <a:moveTo>
                  <a:pt x="1968285" y="0"/>
                </a:moveTo>
                <a:lnTo>
                  <a:pt x="1968285" y="1232115"/>
                </a:lnTo>
                <a:lnTo>
                  <a:pt x="0" y="1232115"/>
                </a:lnTo>
                <a:lnTo>
                  <a:pt x="0" y="418454"/>
                </a:lnTo>
                <a:lnTo>
                  <a:pt x="1968285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r>
              <a:rPr lang="en-US" altLang="ko-KR" sz="1400" baseline="30000" dirty="0"/>
              <a:t>th</a:t>
            </a:r>
            <a:r>
              <a:rPr lang="en-US" altLang="ko-KR" sz="1400" dirty="0"/>
              <a:t> Group</a:t>
            </a:r>
            <a:endParaRPr lang="ko-KR" altLang="en-US" sz="1400" dirty="0"/>
          </a:p>
        </p:txBody>
      </p:sp>
      <p:pic>
        <p:nvPicPr>
          <p:cNvPr id="3" name="그림 2" descr="컨트롤러, 실내, 원격, 게임이(가) 표시된 사진&#10;&#10;자동 생성된 설명">
            <a:extLst>
              <a:ext uri="{FF2B5EF4-FFF2-40B4-BE49-F238E27FC236}">
                <a16:creationId xmlns:a16="http://schemas.microsoft.com/office/drawing/2014/main" id="{E1FD4D9B-115F-4046-A52B-8160C08AAB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78" y="3339372"/>
            <a:ext cx="1800200" cy="1840027"/>
          </a:xfrm>
          <a:prstGeom prst="rect">
            <a:avLst/>
          </a:prstGeom>
        </p:spPr>
      </p:pic>
      <p:pic>
        <p:nvPicPr>
          <p:cNvPr id="8" name="그림 7" descr="벽, 실내, 전자기기이(가) 표시된 사진&#10;&#10;자동 생성된 설명">
            <a:extLst>
              <a:ext uri="{FF2B5EF4-FFF2-40B4-BE49-F238E27FC236}">
                <a16:creationId xmlns:a16="http://schemas.microsoft.com/office/drawing/2014/main" id="{51AFEEF8-9155-42FD-8B2E-997CE3F1F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34" y="3339371"/>
            <a:ext cx="1800201" cy="18400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B6E721-5B9F-47D4-84C0-0CEE1B8BE3A4}"/>
              </a:ext>
            </a:extLst>
          </p:cNvPr>
          <p:cNvSpPr txBox="1"/>
          <p:nvPr/>
        </p:nvSpPr>
        <p:spPr>
          <a:xfrm>
            <a:off x="3292318" y="2491092"/>
            <a:ext cx="3321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000" dirty="0"/>
              <a:t>Ideal inspection process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pic>
        <p:nvPicPr>
          <p:cNvPr id="11" name="그림 10" descr="텍스트, 전자기기, 스피커이(가) 표시된 사진&#10;&#10;자동 생성된 설명">
            <a:extLst>
              <a:ext uri="{FF2B5EF4-FFF2-40B4-BE49-F238E27FC236}">
                <a16:creationId xmlns:a16="http://schemas.microsoft.com/office/drawing/2014/main" id="{EE7153B2-3721-43A6-BAB1-8B3B3F0B0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724" y="4507126"/>
            <a:ext cx="1039701" cy="10458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7378F8-72D4-4153-980F-408733104E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120" y="4507124"/>
            <a:ext cx="1039701" cy="10458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86A1765-FF73-456A-8201-800ACA7161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516" y="4512805"/>
            <a:ext cx="1046846" cy="1045861"/>
          </a:xfrm>
          <a:prstGeom prst="rect">
            <a:avLst/>
          </a:prstGeom>
        </p:spPr>
      </p:pic>
      <p:pic>
        <p:nvPicPr>
          <p:cNvPr id="17" name="그림 16" descr="텍스트, 전자기기, 하얀색이(가) 표시된 사진&#10;&#10;자동 생성된 설명">
            <a:extLst>
              <a:ext uri="{FF2B5EF4-FFF2-40B4-BE49-F238E27FC236}">
                <a16:creationId xmlns:a16="http://schemas.microsoft.com/office/drawing/2014/main" id="{13127821-0548-43B2-90F5-319238F0F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564" y="3068961"/>
            <a:ext cx="1045861" cy="104586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3D678EF-3619-4117-BFCF-3C01420A00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3068960"/>
            <a:ext cx="1045861" cy="104586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4CFB3C1-8794-4411-A112-B532F5D6D2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362" y="3068959"/>
            <a:ext cx="1043153" cy="104586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4D95A15-C3AE-412E-8B0A-F83375420B3D}"/>
              </a:ext>
            </a:extLst>
          </p:cNvPr>
          <p:cNvSpPr txBox="1"/>
          <p:nvPr/>
        </p:nvSpPr>
        <p:spPr>
          <a:xfrm>
            <a:off x="1215488" y="908720"/>
            <a:ext cx="7481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Inspection failure of solder void cause bad</a:t>
            </a:r>
            <a:r>
              <a:rPr lang="ko-KR" altLang="en-US" sz="2000" dirty="0"/>
              <a:t> </a:t>
            </a:r>
            <a:r>
              <a:rPr lang="en-US" altLang="ko-KR" sz="2000" dirty="0"/>
              <a:t>influence</a:t>
            </a:r>
            <a:r>
              <a:rPr lang="ko-KR" altLang="en-US" sz="2000" dirty="0"/>
              <a:t> </a:t>
            </a:r>
            <a:r>
              <a:rPr lang="en-US" altLang="ko-KR" sz="2000" dirty="0"/>
              <a:t>to</a:t>
            </a:r>
            <a:r>
              <a:rPr lang="ko-KR" altLang="en-US" sz="2000" dirty="0"/>
              <a:t> </a:t>
            </a:r>
            <a:r>
              <a:rPr lang="en-US" altLang="ko-KR" sz="2000" dirty="0"/>
              <a:t>product</a:t>
            </a:r>
            <a:r>
              <a:rPr lang="ko-KR" altLang="en-US" sz="2000" dirty="0"/>
              <a:t> </a:t>
            </a:r>
            <a:r>
              <a:rPr lang="en-US" altLang="ko-KR" sz="2000" dirty="0"/>
              <a:t>yields.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Most important process in inspection is segmentation and detection of objects.</a:t>
            </a:r>
            <a:endParaRPr lang="ko-KR" altLang="en-US" sz="20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8521DF9-214C-428F-BF6D-901AB84F2A46}"/>
              </a:ext>
            </a:extLst>
          </p:cNvPr>
          <p:cNvCxnSpPr>
            <a:stCxn id="3" idx="3"/>
            <a:endCxn id="17" idx="1"/>
          </p:cNvCxnSpPr>
          <p:nvPr/>
        </p:nvCxnSpPr>
        <p:spPr>
          <a:xfrm flipV="1">
            <a:off x="2563178" y="3591892"/>
            <a:ext cx="549386" cy="66749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7241E8B-50CE-4906-B2C1-7E64D7983E3D}"/>
              </a:ext>
            </a:extLst>
          </p:cNvPr>
          <p:cNvCxnSpPr>
            <a:stCxn id="3" idx="3"/>
            <a:endCxn id="11" idx="1"/>
          </p:cNvCxnSpPr>
          <p:nvPr/>
        </p:nvCxnSpPr>
        <p:spPr>
          <a:xfrm>
            <a:off x="2563178" y="4259386"/>
            <a:ext cx="555546" cy="77067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E4C56BA-CEFB-47A0-A73A-897CDA604D6B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4158425" y="3591891"/>
            <a:ext cx="434535" cy="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1AFDD1E-DF58-4E43-A50D-A14B04A58D21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4158425" y="5030055"/>
            <a:ext cx="440695" cy="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55A2772-2295-4BE8-A730-9ABBAA1DEBD1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5638821" y="3591890"/>
            <a:ext cx="442541" cy="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009B46B-E09B-4C2A-858B-DC1388075FD6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5638821" y="5030055"/>
            <a:ext cx="440695" cy="568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1C1D1C9-62AB-4E12-A843-ECB54BB2321D}"/>
              </a:ext>
            </a:extLst>
          </p:cNvPr>
          <p:cNvCxnSpPr>
            <a:stCxn id="21" idx="3"/>
            <a:endCxn id="8" idx="1"/>
          </p:cNvCxnSpPr>
          <p:nvPr/>
        </p:nvCxnSpPr>
        <p:spPr>
          <a:xfrm>
            <a:off x="7124515" y="3591890"/>
            <a:ext cx="503019" cy="66749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D1CB3B7-6D23-4FF3-81FD-D819D157A318}"/>
              </a:ext>
            </a:extLst>
          </p:cNvPr>
          <p:cNvCxnSpPr>
            <a:stCxn id="15" idx="3"/>
            <a:endCxn id="8" idx="1"/>
          </p:cNvCxnSpPr>
          <p:nvPr/>
        </p:nvCxnSpPr>
        <p:spPr>
          <a:xfrm flipV="1">
            <a:off x="7126362" y="4259385"/>
            <a:ext cx="501172" cy="77635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6217B59-A42F-4DC6-B0FD-05E2F0D71A67}"/>
              </a:ext>
            </a:extLst>
          </p:cNvPr>
          <p:cNvCxnSpPr/>
          <p:nvPr/>
        </p:nvCxnSpPr>
        <p:spPr>
          <a:xfrm>
            <a:off x="4375692" y="3591889"/>
            <a:ext cx="0" cy="2343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7D56FEE-7C3B-462B-84A4-265BCF988CD9}"/>
              </a:ext>
            </a:extLst>
          </p:cNvPr>
          <p:cNvSpPr/>
          <p:nvPr/>
        </p:nvSpPr>
        <p:spPr>
          <a:xfrm>
            <a:off x="3059419" y="5945288"/>
            <a:ext cx="2632546" cy="659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Object detection and segmentation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99139A-73E7-43C8-8080-AB5E948E289C}"/>
              </a:ext>
            </a:extLst>
          </p:cNvPr>
          <p:cNvSpPr txBox="1"/>
          <p:nvPr/>
        </p:nvSpPr>
        <p:spPr>
          <a:xfrm>
            <a:off x="1231030" y="5174239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DC6E85-3744-4952-B31E-22272E65D6F3}"/>
              </a:ext>
            </a:extLst>
          </p:cNvPr>
          <p:cNvSpPr txBox="1"/>
          <p:nvPr/>
        </p:nvSpPr>
        <p:spPr>
          <a:xfrm>
            <a:off x="7699542" y="5174238"/>
            <a:ext cx="1656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Inspection result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5278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자유형 33"/>
          <p:cNvSpPr/>
          <p:nvPr/>
        </p:nvSpPr>
        <p:spPr>
          <a:xfrm>
            <a:off x="0" y="0"/>
            <a:ext cx="371959" cy="3797085"/>
          </a:xfrm>
          <a:custGeom>
            <a:avLst/>
            <a:gdLst>
              <a:gd name="connsiteX0" fmla="*/ 364210 w 371959"/>
              <a:gd name="connsiteY0" fmla="*/ 0 h 3797085"/>
              <a:gd name="connsiteX1" fmla="*/ 0 w 371959"/>
              <a:gd name="connsiteY1" fmla="*/ 0 h 3797085"/>
              <a:gd name="connsiteX2" fmla="*/ 0 w 371959"/>
              <a:gd name="connsiteY2" fmla="*/ 3797085 h 3797085"/>
              <a:gd name="connsiteX3" fmla="*/ 371959 w 371959"/>
              <a:gd name="connsiteY3" fmla="*/ 3719593 h 3797085"/>
              <a:gd name="connsiteX4" fmla="*/ 364210 w 371959"/>
              <a:gd name="connsiteY4" fmla="*/ 0 h 37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959" h="3797085">
                <a:moveTo>
                  <a:pt x="364210" y="0"/>
                </a:moveTo>
                <a:lnTo>
                  <a:pt x="0" y="0"/>
                </a:lnTo>
                <a:lnTo>
                  <a:pt x="0" y="3797085"/>
                </a:lnTo>
                <a:lnTo>
                  <a:pt x="371959" y="3719593"/>
                </a:lnTo>
                <a:lnTo>
                  <a:pt x="364210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32520" y="332656"/>
            <a:ext cx="47620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Definition of the problem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 9">
            <a:extLst>
              <a:ext uri="{FF2B5EF4-FFF2-40B4-BE49-F238E27FC236}">
                <a16:creationId xmlns:a16="http://schemas.microsoft.com/office/drawing/2014/main" id="{6D45A491-6453-453E-8270-5DBAC717A827}"/>
              </a:ext>
            </a:extLst>
          </p:cNvPr>
          <p:cNvSpPr/>
          <p:nvPr/>
        </p:nvSpPr>
        <p:spPr>
          <a:xfrm>
            <a:off x="8409384" y="6453336"/>
            <a:ext cx="1501782" cy="404664"/>
          </a:xfrm>
          <a:custGeom>
            <a:avLst/>
            <a:gdLst>
              <a:gd name="connsiteX0" fmla="*/ 1968285 w 1968285"/>
              <a:gd name="connsiteY0" fmla="*/ 0 h 1232115"/>
              <a:gd name="connsiteX1" fmla="*/ 1968285 w 1968285"/>
              <a:gd name="connsiteY1" fmla="*/ 1232115 h 1232115"/>
              <a:gd name="connsiteX2" fmla="*/ 0 w 1968285"/>
              <a:gd name="connsiteY2" fmla="*/ 1232115 h 1232115"/>
              <a:gd name="connsiteX3" fmla="*/ 0 w 1968285"/>
              <a:gd name="connsiteY3" fmla="*/ 418454 h 1232115"/>
              <a:gd name="connsiteX4" fmla="*/ 1968285 w 1968285"/>
              <a:gd name="connsiteY4" fmla="*/ 0 h 12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285" h="1232115">
                <a:moveTo>
                  <a:pt x="1968285" y="0"/>
                </a:moveTo>
                <a:lnTo>
                  <a:pt x="1968285" y="1232115"/>
                </a:lnTo>
                <a:lnTo>
                  <a:pt x="0" y="1232115"/>
                </a:lnTo>
                <a:lnTo>
                  <a:pt x="0" y="418454"/>
                </a:lnTo>
                <a:lnTo>
                  <a:pt x="1968285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r>
              <a:rPr lang="en-US" altLang="ko-KR" sz="1400" baseline="30000" dirty="0"/>
              <a:t>th</a:t>
            </a:r>
            <a:r>
              <a:rPr lang="en-US" altLang="ko-KR" sz="1400" dirty="0"/>
              <a:t> Group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D95A15-C3AE-412E-8B0A-F83375420B3D}"/>
              </a:ext>
            </a:extLst>
          </p:cNvPr>
          <p:cNvSpPr txBox="1"/>
          <p:nvPr/>
        </p:nvSpPr>
        <p:spPr>
          <a:xfrm>
            <a:off x="1215488" y="908720"/>
            <a:ext cx="79859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FF0000"/>
                </a:solidFill>
              </a:rPr>
              <a:t>However…</a:t>
            </a:r>
            <a:r>
              <a:rPr lang="en-US" altLang="ko-KR" sz="2000" dirty="0"/>
              <a:t> it is impossible to inspect all images ideally, although there are many kinds of segmentation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Level of programming difficulty increase when we handle images especially like X-Ray images that have bad contrast or unexpected noises.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E3CB75A-02B6-4269-BE5A-45A2AD9D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07" y="3595406"/>
            <a:ext cx="1081267" cy="996329"/>
          </a:xfrm>
          <a:prstGeom prst="rect">
            <a:avLst/>
          </a:prstGeom>
        </p:spPr>
      </p:pic>
      <p:pic>
        <p:nvPicPr>
          <p:cNvPr id="26" name="그림 25" descr="텍스트, 사람이(가) 표시된 사진&#10;&#10;자동 생성된 설명">
            <a:extLst>
              <a:ext uri="{FF2B5EF4-FFF2-40B4-BE49-F238E27FC236}">
                <a16:creationId xmlns:a16="http://schemas.microsoft.com/office/drawing/2014/main" id="{E43972F4-E5BB-4E4F-9621-2D59FBEC5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07" y="5315287"/>
            <a:ext cx="1081267" cy="996328"/>
          </a:xfrm>
          <a:prstGeom prst="rect">
            <a:avLst/>
          </a:prstGeom>
        </p:spPr>
      </p:pic>
      <p:pic>
        <p:nvPicPr>
          <p:cNvPr id="27" name="그림 26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1BBD26F7-16FD-47BD-8F38-968CF48CA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368" y="3595405"/>
            <a:ext cx="1081267" cy="996329"/>
          </a:xfrm>
          <a:prstGeom prst="rect">
            <a:avLst/>
          </a:prstGeom>
        </p:spPr>
      </p:pic>
      <p:pic>
        <p:nvPicPr>
          <p:cNvPr id="28" name="그림 2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A409BCCA-6454-4495-9CA1-0CAC1CF527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369" y="5325351"/>
            <a:ext cx="1081266" cy="99632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A6EC95E-DCBB-4A95-A31A-1F43C366FE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529" y="3595404"/>
            <a:ext cx="1081267" cy="99632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0DA27C08-6BD0-4847-8CF4-28C4E5C02B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530" y="5325350"/>
            <a:ext cx="1081265" cy="99632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DB7133A-8DE3-4558-B6E0-EAF17C9711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690" y="3595404"/>
            <a:ext cx="1081267" cy="996329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7641E1A-0972-4A1C-A689-3055D17BEE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690" y="5325349"/>
            <a:ext cx="1081265" cy="9963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DB9EA3-2A39-4C76-B735-77CAC4AE740D}"/>
              </a:ext>
            </a:extLst>
          </p:cNvPr>
          <p:cNvSpPr txBox="1"/>
          <p:nvPr/>
        </p:nvSpPr>
        <p:spPr>
          <a:xfrm>
            <a:off x="1354439" y="3034111"/>
            <a:ext cx="7197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/>
              <a:t>Segmentation using simple intensity thresholding method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3B90C89-B7C6-4222-89DB-3B6DDDE2BFC1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1968841" y="4591735"/>
            <a:ext cx="0" cy="72355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B3F57BB-B8DB-4C59-A6BC-3AC78E4FEECF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3952002" y="4591734"/>
            <a:ext cx="0" cy="73361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D07D49C-C1F4-4622-A769-E813F213CCE5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>
            <a:off x="5935163" y="4591733"/>
            <a:ext cx="0" cy="73361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46DC151-9620-440E-88D4-0DDE87F51877}"/>
              </a:ext>
            </a:extLst>
          </p:cNvPr>
          <p:cNvCxnSpPr>
            <a:stCxn id="35" idx="2"/>
            <a:endCxn id="38" idx="0"/>
          </p:cNvCxnSpPr>
          <p:nvPr/>
        </p:nvCxnSpPr>
        <p:spPr>
          <a:xfrm flipH="1">
            <a:off x="7918323" y="4591733"/>
            <a:ext cx="1" cy="73361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70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4D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01F4C3-E380-42E8-853D-DD0A7676ADB5}"/>
              </a:ext>
            </a:extLst>
          </p:cNvPr>
          <p:cNvSpPr txBox="1"/>
          <p:nvPr/>
        </p:nvSpPr>
        <p:spPr>
          <a:xfrm>
            <a:off x="3080792" y="1844824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Problem solution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35A283-CA1D-42E7-92A3-169C73AEB87A}"/>
              </a:ext>
            </a:extLst>
          </p:cNvPr>
          <p:cNvCxnSpPr>
            <a:cxnSpLocks/>
          </p:cNvCxnSpPr>
          <p:nvPr/>
        </p:nvCxnSpPr>
        <p:spPr>
          <a:xfrm>
            <a:off x="632520" y="1700808"/>
            <a:ext cx="1368152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9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자유형 33"/>
          <p:cNvSpPr/>
          <p:nvPr/>
        </p:nvSpPr>
        <p:spPr>
          <a:xfrm>
            <a:off x="0" y="0"/>
            <a:ext cx="371959" cy="3797085"/>
          </a:xfrm>
          <a:custGeom>
            <a:avLst/>
            <a:gdLst>
              <a:gd name="connsiteX0" fmla="*/ 364210 w 371959"/>
              <a:gd name="connsiteY0" fmla="*/ 0 h 3797085"/>
              <a:gd name="connsiteX1" fmla="*/ 0 w 371959"/>
              <a:gd name="connsiteY1" fmla="*/ 0 h 3797085"/>
              <a:gd name="connsiteX2" fmla="*/ 0 w 371959"/>
              <a:gd name="connsiteY2" fmla="*/ 3797085 h 3797085"/>
              <a:gd name="connsiteX3" fmla="*/ 371959 w 371959"/>
              <a:gd name="connsiteY3" fmla="*/ 3719593 h 3797085"/>
              <a:gd name="connsiteX4" fmla="*/ 364210 w 371959"/>
              <a:gd name="connsiteY4" fmla="*/ 0 h 37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959" h="3797085">
                <a:moveTo>
                  <a:pt x="364210" y="0"/>
                </a:moveTo>
                <a:lnTo>
                  <a:pt x="0" y="0"/>
                </a:lnTo>
                <a:lnTo>
                  <a:pt x="0" y="3797085"/>
                </a:lnTo>
                <a:lnTo>
                  <a:pt x="371959" y="3719593"/>
                </a:lnTo>
                <a:lnTo>
                  <a:pt x="364210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32520" y="332656"/>
            <a:ext cx="33695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Problem solution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 9">
            <a:extLst>
              <a:ext uri="{FF2B5EF4-FFF2-40B4-BE49-F238E27FC236}">
                <a16:creationId xmlns:a16="http://schemas.microsoft.com/office/drawing/2014/main" id="{6D45A491-6453-453E-8270-5DBAC717A827}"/>
              </a:ext>
            </a:extLst>
          </p:cNvPr>
          <p:cNvSpPr/>
          <p:nvPr/>
        </p:nvSpPr>
        <p:spPr>
          <a:xfrm>
            <a:off x="8409384" y="6453336"/>
            <a:ext cx="1501782" cy="404664"/>
          </a:xfrm>
          <a:custGeom>
            <a:avLst/>
            <a:gdLst>
              <a:gd name="connsiteX0" fmla="*/ 1968285 w 1968285"/>
              <a:gd name="connsiteY0" fmla="*/ 0 h 1232115"/>
              <a:gd name="connsiteX1" fmla="*/ 1968285 w 1968285"/>
              <a:gd name="connsiteY1" fmla="*/ 1232115 h 1232115"/>
              <a:gd name="connsiteX2" fmla="*/ 0 w 1968285"/>
              <a:gd name="connsiteY2" fmla="*/ 1232115 h 1232115"/>
              <a:gd name="connsiteX3" fmla="*/ 0 w 1968285"/>
              <a:gd name="connsiteY3" fmla="*/ 418454 h 1232115"/>
              <a:gd name="connsiteX4" fmla="*/ 1968285 w 1968285"/>
              <a:gd name="connsiteY4" fmla="*/ 0 h 12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285" h="1232115">
                <a:moveTo>
                  <a:pt x="1968285" y="0"/>
                </a:moveTo>
                <a:lnTo>
                  <a:pt x="1968285" y="1232115"/>
                </a:lnTo>
                <a:lnTo>
                  <a:pt x="0" y="1232115"/>
                </a:lnTo>
                <a:lnTo>
                  <a:pt x="0" y="418454"/>
                </a:lnTo>
                <a:lnTo>
                  <a:pt x="1968285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r>
              <a:rPr lang="en-US" altLang="ko-KR" sz="1400" baseline="30000" dirty="0"/>
              <a:t>th</a:t>
            </a:r>
            <a:r>
              <a:rPr lang="en-US" altLang="ko-KR" sz="1400" dirty="0"/>
              <a:t> Group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D95A15-C3AE-412E-8B0A-F83375420B3D}"/>
              </a:ext>
            </a:extLst>
          </p:cNvPr>
          <p:cNvSpPr txBox="1"/>
          <p:nvPr/>
        </p:nvSpPr>
        <p:spPr>
          <a:xfrm>
            <a:off x="1215488" y="908720"/>
            <a:ext cx="7985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We intend to solve object segmentation problem using deep learning.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D36ADA-A0B7-46D1-AEDC-F066C1CDB8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4694806"/>
            <a:ext cx="3672408" cy="1864219"/>
          </a:xfrm>
          <a:prstGeom prst="rect">
            <a:avLst/>
          </a:prstGeom>
        </p:spPr>
      </p:pic>
      <p:pic>
        <p:nvPicPr>
          <p:cNvPr id="5" name="그림 4" descr="화이트보드이(가) 표시된 사진&#10;&#10;자동 생성된 설명">
            <a:extLst>
              <a:ext uri="{FF2B5EF4-FFF2-40B4-BE49-F238E27FC236}">
                <a16:creationId xmlns:a16="http://schemas.microsoft.com/office/drawing/2014/main" id="{7E239375-AE02-485A-A0F3-8E97341A1D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2160098"/>
            <a:ext cx="3672408" cy="19392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9AEE15-F6A7-496A-84A2-9380805DE6C7}"/>
              </a:ext>
            </a:extLst>
          </p:cNvPr>
          <p:cNvSpPr txBox="1"/>
          <p:nvPr/>
        </p:nvSpPr>
        <p:spPr>
          <a:xfrm>
            <a:off x="1028564" y="1819813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Structure of Mask R-CNN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A3728-3B5D-4A7A-8094-5E97BBC6D72D}"/>
              </a:ext>
            </a:extLst>
          </p:cNvPr>
          <p:cNvSpPr txBox="1"/>
          <p:nvPr/>
        </p:nvSpPr>
        <p:spPr>
          <a:xfrm>
            <a:off x="632520" y="4356252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Operation principle of Mask R-CNN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D6FD1D-BB69-4F19-85A3-E878A3389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2158367"/>
            <a:ext cx="2160240" cy="44006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D83065-A956-4B45-AA8E-4728C953C2BC}"/>
              </a:ext>
            </a:extLst>
          </p:cNvPr>
          <p:cNvSpPr txBox="1"/>
          <p:nvPr/>
        </p:nvSpPr>
        <p:spPr>
          <a:xfrm>
            <a:off x="4953000" y="1819813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Inspection process using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24110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4D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01F4C3-E380-42E8-853D-DD0A7676ADB5}"/>
              </a:ext>
            </a:extLst>
          </p:cNvPr>
          <p:cNvSpPr txBox="1"/>
          <p:nvPr/>
        </p:nvSpPr>
        <p:spPr>
          <a:xfrm>
            <a:off x="3080792" y="1844824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 of project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35A283-CA1D-42E7-92A3-169C73AEB87A}"/>
              </a:ext>
            </a:extLst>
          </p:cNvPr>
          <p:cNvCxnSpPr>
            <a:cxnSpLocks/>
          </p:cNvCxnSpPr>
          <p:nvPr/>
        </p:nvCxnSpPr>
        <p:spPr>
          <a:xfrm>
            <a:off x="632520" y="1700808"/>
            <a:ext cx="1368152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93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자유형 33"/>
          <p:cNvSpPr/>
          <p:nvPr/>
        </p:nvSpPr>
        <p:spPr>
          <a:xfrm>
            <a:off x="0" y="0"/>
            <a:ext cx="371959" cy="3797085"/>
          </a:xfrm>
          <a:custGeom>
            <a:avLst/>
            <a:gdLst>
              <a:gd name="connsiteX0" fmla="*/ 364210 w 371959"/>
              <a:gd name="connsiteY0" fmla="*/ 0 h 3797085"/>
              <a:gd name="connsiteX1" fmla="*/ 0 w 371959"/>
              <a:gd name="connsiteY1" fmla="*/ 0 h 3797085"/>
              <a:gd name="connsiteX2" fmla="*/ 0 w 371959"/>
              <a:gd name="connsiteY2" fmla="*/ 3797085 h 3797085"/>
              <a:gd name="connsiteX3" fmla="*/ 371959 w 371959"/>
              <a:gd name="connsiteY3" fmla="*/ 3719593 h 3797085"/>
              <a:gd name="connsiteX4" fmla="*/ 364210 w 371959"/>
              <a:gd name="connsiteY4" fmla="*/ 0 h 37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959" h="3797085">
                <a:moveTo>
                  <a:pt x="364210" y="0"/>
                </a:moveTo>
                <a:lnTo>
                  <a:pt x="0" y="0"/>
                </a:lnTo>
                <a:lnTo>
                  <a:pt x="0" y="3797085"/>
                </a:lnTo>
                <a:lnTo>
                  <a:pt x="371959" y="3719593"/>
                </a:lnTo>
                <a:lnTo>
                  <a:pt x="364210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32520" y="332656"/>
            <a:ext cx="35033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Process of project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 9">
            <a:extLst>
              <a:ext uri="{FF2B5EF4-FFF2-40B4-BE49-F238E27FC236}">
                <a16:creationId xmlns:a16="http://schemas.microsoft.com/office/drawing/2014/main" id="{6D45A491-6453-453E-8270-5DBAC717A827}"/>
              </a:ext>
            </a:extLst>
          </p:cNvPr>
          <p:cNvSpPr/>
          <p:nvPr/>
        </p:nvSpPr>
        <p:spPr>
          <a:xfrm>
            <a:off x="8409384" y="6453336"/>
            <a:ext cx="1501782" cy="404664"/>
          </a:xfrm>
          <a:custGeom>
            <a:avLst/>
            <a:gdLst>
              <a:gd name="connsiteX0" fmla="*/ 1968285 w 1968285"/>
              <a:gd name="connsiteY0" fmla="*/ 0 h 1232115"/>
              <a:gd name="connsiteX1" fmla="*/ 1968285 w 1968285"/>
              <a:gd name="connsiteY1" fmla="*/ 1232115 h 1232115"/>
              <a:gd name="connsiteX2" fmla="*/ 0 w 1968285"/>
              <a:gd name="connsiteY2" fmla="*/ 1232115 h 1232115"/>
              <a:gd name="connsiteX3" fmla="*/ 0 w 1968285"/>
              <a:gd name="connsiteY3" fmla="*/ 418454 h 1232115"/>
              <a:gd name="connsiteX4" fmla="*/ 1968285 w 1968285"/>
              <a:gd name="connsiteY4" fmla="*/ 0 h 12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285" h="1232115">
                <a:moveTo>
                  <a:pt x="1968285" y="0"/>
                </a:moveTo>
                <a:lnTo>
                  <a:pt x="1968285" y="1232115"/>
                </a:lnTo>
                <a:lnTo>
                  <a:pt x="0" y="1232115"/>
                </a:lnTo>
                <a:lnTo>
                  <a:pt x="0" y="418454"/>
                </a:lnTo>
                <a:lnTo>
                  <a:pt x="1968285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r>
              <a:rPr lang="en-US" altLang="ko-KR" sz="1400" baseline="30000" dirty="0"/>
              <a:t>th</a:t>
            </a:r>
            <a:r>
              <a:rPr lang="en-US" altLang="ko-KR" sz="1400" dirty="0"/>
              <a:t> Group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D95A15-C3AE-412E-8B0A-F83375420B3D}"/>
              </a:ext>
            </a:extLst>
          </p:cNvPr>
          <p:cNvSpPr txBox="1"/>
          <p:nvPr/>
        </p:nvSpPr>
        <p:spPr>
          <a:xfrm>
            <a:off x="1215488" y="908720"/>
            <a:ext cx="849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Training model hyper parameter</a:t>
            </a:r>
            <a:endParaRPr lang="en-US" altLang="ko-KR" sz="20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C440CD0-2A56-4CBA-9F15-0F752560F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110525"/>
              </p:ext>
            </p:extLst>
          </p:nvPr>
        </p:nvGraphicFramePr>
        <p:xfrm>
          <a:off x="1370602" y="1484784"/>
          <a:ext cx="7254806" cy="4389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390">
                  <a:extLst>
                    <a:ext uri="{9D8B030D-6E8A-4147-A177-3AD203B41FA5}">
                      <a16:colId xmlns:a16="http://schemas.microsoft.com/office/drawing/2014/main" val="626359177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1990774473"/>
                    </a:ext>
                  </a:extLst>
                </a:gridCol>
              </a:tblGrid>
              <a:tr h="444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parameter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89183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Classification 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Multiclass cross-entropy (default)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245790"/>
                  </a:ext>
                </a:extLst>
              </a:tr>
              <a:tr h="417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Mask 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Binary cross-entropy (default)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51829"/>
                  </a:ext>
                </a:extLst>
              </a:tr>
              <a:tr h="444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Loss rate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260407"/>
                  </a:ext>
                </a:extLst>
              </a:tr>
              <a:tr h="444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Epoch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494320"/>
                  </a:ext>
                </a:extLst>
              </a:tr>
              <a:tr h="444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Batch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51966"/>
                  </a:ext>
                </a:extLst>
              </a:tr>
              <a:tr h="444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Weights </a:t>
                      </a:r>
                      <a:r>
                        <a:rPr lang="en-US" altLang="ko-KR" dirty="0" err="1"/>
                        <a:t>init</a:t>
                      </a:r>
                      <a:r>
                        <a:rPr lang="en-US" altLang="ko-KR" dirty="0"/>
                        <a:t>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Transfer learning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748943"/>
                  </a:ext>
                </a:extLst>
              </a:tr>
              <a:tr h="444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Number of image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5489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3550"/>
                  </a:ext>
                </a:extLst>
              </a:tr>
              <a:tr h="444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Train and validation data ratio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7:3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53161"/>
                  </a:ext>
                </a:extLst>
              </a:tr>
              <a:tr h="444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augmentation 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Crop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067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885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438</Words>
  <Application>Microsoft Office PowerPoint</Application>
  <PresentationFormat>A4 용지(210x297mm)</PresentationFormat>
  <Paragraphs>142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알 수 없는 사용자</cp:lastModifiedBy>
  <cp:revision>70</cp:revision>
  <dcterms:created xsi:type="dcterms:W3CDTF">2018-09-05T05:11:29Z</dcterms:created>
  <dcterms:modified xsi:type="dcterms:W3CDTF">2021-06-29T02:39:58Z</dcterms:modified>
</cp:coreProperties>
</file>