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62" r:id="rId4"/>
    <p:sldId id="272" r:id="rId5"/>
    <p:sldId id="273" r:id="rId6"/>
    <p:sldId id="263" r:id="rId7"/>
    <p:sldId id="261" r:id="rId8"/>
    <p:sldId id="274" r:id="rId9"/>
    <p:sldId id="264" r:id="rId10"/>
    <p:sldId id="275" r:id="rId11"/>
    <p:sldId id="266" r:id="rId12"/>
    <p:sldId id="276" r:id="rId13"/>
    <p:sldId id="267" r:id="rId14"/>
    <p:sldId id="271" r:id="rId15"/>
    <p:sldId id="259" r:id="rId16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D9B"/>
    <a:srgbClr val="ECEAE6"/>
    <a:srgbClr val="CA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8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0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C45B-68AA-48A0-86B7-8E086AFEA91A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0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23247" y="0"/>
            <a:ext cx="8043620" cy="6517037"/>
          </a:xfrm>
          <a:custGeom>
            <a:avLst/>
            <a:gdLst>
              <a:gd name="connsiteX0" fmla="*/ 0 w 8043620"/>
              <a:gd name="connsiteY0" fmla="*/ 0 h 6517037"/>
              <a:gd name="connsiteX1" fmla="*/ 8043620 w 8043620"/>
              <a:gd name="connsiteY1" fmla="*/ 0 h 6517037"/>
              <a:gd name="connsiteX2" fmla="*/ 8043620 w 8043620"/>
              <a:gd name="connsiteY2" fmla="*/ 4858719 h 6517037"/>
              <a:gd name="connsiteX3" fmla="*/ 15498 w 8043620"/>
              <a:gd name="connsiteY3" fmla="*/ 6517037 h 6517037"/>
              <a:gd name="connsiteX4" fmla="*/ 0 w 8043620"/>
              <a:gd name="connsiteY4" fmla="*/ 0 h 65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3620" h="6517037">
                <a:moveTo>
                  <a:pt x="0" y="0"/>
                </a:moveTo>
                <a:lnTo>
                  <a:pt x="8043620" y="0"/>
                </a:lnTo>
                <a:lnTo>
                  <a:pt x="8043620" y="4858719"/>
                </a:lnTo>
                <a:lnTo>
                  <a:pt x="15498" y="6517037"/>
                </a:lnTo>
                <a:lnTo>
                  <a:pt x="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942881" y="5625885"/>
            <a:ext cx="1968285" cy="1232115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36777" y="6189111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2021. 7. 5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155" y="980728"/>
            <a:ext cx="71139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</a:rPr>
              <a:t>Paper Review</a:t>
            </a:r>
            <a:endParaRPr lang="en-US" altLang="ko-KR" sz="44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</a:rPr>
              <a:t>Recent progress in Ga2O3 power devices</a:t>
            </a: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Fantastic 4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김승철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199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Ga2O3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물질적 장점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EFD7C7-3076-4733-A6F7-7B24420D0C03}"/>
              </a:ext>
            </a:extLst>
          </p:cNvPr>
          <p:cNvSpPr/>
          <p:nvPr/>
        </p:nvSpPr>
        <p:spPr>
          <a:xfrm>
            <a:off x="772269" y="1520689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매우 큰 값의 </a:t>
            </a:r>
            <a:r>
              <a:rPr lang="en-US" altLang="ko-KR" sz="2000" b="1" dirty="0" err="1">
                <a:solidFill>
                  <a:schemeClr val="tx1"/>
                </a:solidFill>
              </a:rPr>
              <a:t>Ebr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55AD8B-5169-4DA0-A973-24F7CB6CF37D}"/>
              </a:ext>
            </a:extLst>
          </p:cNvPr>
          <p:cNvSpPr/>
          <p:nvPr/>
        </p:nvSpPr>
        <p:spPr>
          <a:xfrm>
            <a:off x="772269" y="3770761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FOM</a:t>
            </a:r>
            <a:r>
              <a:rPr lang="ko-KR" altLang="en-US" sz="2000" b="1" dirty="0">
                <a:solidFill>
                  <a:schemeClr val="tx1"/>
                </a:solidFill>
              </a:rPr>
              <a:t>를 기하급수적으로 증가 시킴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2A0EF4-83B2-42D7-8A65-7E23966D7CEB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032409" y="3140512"/>
            <a:ext cx="0" cy="63024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F3AFFF4-A2F9-44C3-8DA4-BA61A608B344}"/>
              </a:ext>
            </a:extLst>
          </p:cNvPr>
          <p:cNvSpPr/>
          <p:nvPr/>
        </p:nvSpPr>
        <p:spPr>
          <a:xfrm>
            <a:off x="3692860" y="1490534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매우 큰 값의 </a:t>
            </a:r>
            <a:r>
              <a:rPr lang="en-US" altLang="ko-KR" sz="2000" b="1" dirty="0" err="1">
                <a:solidFill>
                  <a:schemeClr val="tx1"/>
                </a:solidFill>
              </a:rPr>
              <a:t>Vbr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379209-31BC-4069-A7EB-9E4EB4AA4E59}"/>
              </a:ext>
            </a:extLst>
          </p:cNvPr>
          <p:cNvSpPr/>
          <p:nvPr/>
        </p:nvSpPr>
        <p:spPr>
          <a:xfrm>
            <a:off x="3692860" y="3747644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소자의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 안정적 동작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48C79-289A-4D52-AFC5-7579289C8221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4953000" y="3110357"/>
            <a:ext cx="0" cy="6372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C5138B-CFE4-4BF9-8740-3E9D3FB58E12}"/>
              </a:ext>
            </a:extLst>
          </p:cNvPr>
          <p:cNvSpPr txBox="1"/>
          <p:nvPr/>
        </p:nvSpPr>
        <p:spPr>
          <a:xfrm>
            <a:off x="517999" y="5949280"/>
            <a:ext cx="587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FOM : </a:t>
            </a:r>
            <a:r>
              <a:rPr lang="ko-KR" altLang="en-US" sz="1400" dirty="0"/>
              <a:t>재료가 전력장치에 얼마나 적합한지를 보여주는 기본 파라미터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2A0A38-AA24-47B8-A29C-4518E340D0FF}"/>
              </a:ext>
            </a:extLst>
          </p:cNvPr>
          <p:cNvSpPr/>
          <p:nvPr/>
        </p:nvSpPr>
        <p:spPr>
          <a:xfrm>
            <a:off x="6613450" y="1490534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동일한 </a:t>
            </a:r>
            <a:r>
              <a:rPr lang="en-US" altLang="ko-KR" b="1" dirty="0" err="1">
                <a:solidFill>
                  <a:schemeClr val="tx1"/>
                </a:solidFill>
              </a:rPr>
              <a:t>Vbr</a:t>
            </a:r>
            <a:r>
              <a:rPr lang="ko-KR" altLang="en-US" b="1" dirty="0">
                <a:solidFill>
                  <a:schemeClr val="tx1"/>
                </a:solidFill>
              </a:rPr>
              <a:t>에서 </a:t>
            </a:r>
            <a:r>
              <a:rPr lang="en-US" altLang="ko-KR" b="1" dirty="0" err="1">
                <a:solidFill>
                  <a:schemeClr val="tx1"/>
                </a:solidFill>
              </a:rPr>
              <a:t>SiC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 err="1">
                <a:solidFill>
                  <a:schemeClr val="tx1"/>
                </a:solidFill>
              </a:rPr>
              <a:t>GaN</a:t>
            </a:r>
            <a:r>
              <a:rPr lang="ko-KR" altLang="en-US" b="1" dirty="0">
                <a:solidFill>
                  <a:schemeClr val="tx1"/>
                </a:solidFill>
              </a:rPr>
              <a:t>에 비해 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b="1" dirty="0">
                <a:solidFill>
                  <a:schemeClr val="tx1"/>
                </a:solidFill>
              </a:rPr>
              <a:t>배 낮은 전도 손실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85F2AE-FEE7-45A4-8E77-6F74F485DD30}"/>
              </a:ext>
            </a:extLst>
          </p:cNvPr>
          <p:cNvSpPr/>
          <p:nvPr/>
        </p:nvSpPr>
        <p:spPr>
          <a:xfrm>
            <a:off x="6613450" y="3747644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단 극 장치에 뛰어난 잠재력을 가짐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21DF39-52D8-4F12-B113-A6AC32F14B8C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7873590" y="3110357"/>
            <a:ext cx="0" cy="6372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9">
            <a:extLst>
              <a:ext uri="{FF2B5EF4-FFF2-40B4-BE49-F238E27FC236}">
                <a16:creationId xmlns:a16="http://schemas.microsoft.com/office/drawing/2014/main" id="{E935A1D0-F04A-4E35-97C5-FB19160B421A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Fantastic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5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8AA1A1-A92C-4BE3-9DCF-CD5FC29ADA96}"/>
              </a:ext>
            </a:extLst>
          </p:cNvPr>
          <p:cNvSpPr txBox="1"/>
          <p:nvPr/>
        </p:nvSpPr>
        <p:spPr>
          <a:xfrm>
            <a:off x="2576736" y="1844824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제조 공정</a:t>
            </a:r>
          </a:p>
        </p:txBody>
      </p:sp>
    </p:spTree>
    <p:extLst>
      <p:ext uri="{BB962C8B-B14F-4D97-AF65-F5344CB8AC3E}">
        <p14:creationId xmlns:p14="http://schemas.microsoft.com/office/powerpoint/2010/main" val="270772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Ga2O3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제조 공정</a:t>
            </a:r>
          </a:p>
        </p:txBody>
      </p:sp>
      <p:sp>
        <p:nvSpPr>
          <p:cNvPr id="22" name="자유형 9">
            <a:extLst>
              <a:ext uri="{FF2B5EF4-FFF2-40B4-BE49-F238E27FC236}">
                <a16:creationId xmlns:a16="http://schemas.microsoft.com/office/drawing/2014/main" id="{E935A1D0-F04A-4E35-97C5-FB19160B421A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Fantastic 4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44F4F-4F4B-4633-9FB6-8FB2CE6C79D2}"/>
              </a:ext>
            </a:extLst>
          </p:cNvPr>
          <p:cNvSpPr txBox="1"/>
          <p:nvPr/>
        </p:nvSpPr>
        <p:spPr>
          <a:xfrm>
            <a:off x="1064568" y="1053577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단결정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벌크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웨이퍼 제조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8A4D0-EBD6-426A-93CB-133C8D80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58334"/>
            <a:ext cx="3433838" cy="19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5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AF4003-651F-485A-84C3-D11972F6AA90}"/>
              </a:ext>
            </a:extLst>
          </p:cNvPr>
          <p:cNvSpPr/>
          <p:nvPr/>
        </p:nvSpPr>
        <p:spPr>
          <a:xfrm>
            <a:off x="1110676" y="2016107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301B98-7356-4D6D-ADD7-C2F1DBC399D5}"/>
              </a:ext>
            </a:extLst>
          </p:cNvPr>
          <p:cNvSpPr/>
          <p:nvPr/>
        </p:nvSpPr>
        <p:spPr>
          <a:xfrm>
            <a:off x="5135630" y="2016106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D67D3A-D2A3-4356-9970-07486E3AFB07}"/>
              </a:ext>
            </a:extLst>
          </p:cNvPr>
          <p:cNvSpPr/>
          <p:nvPr/>
        </p:nvSpPr>
        <p:spPr>
          <a:xfrm>
            <a:off x="5163723" y="4498951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D95F1-E549-46D3-A862-774F10913247}"/>
              </a:ext>
            </a:extLst>
          </p:cNvPr>
          <p:cNvSpPr/>
          <p:nvPr/>
        </p:nvSpPr>
        <p:spPr>
          <a:xfrm>
            <a:off x="1085513" y="4498954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959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Indicator to evaluate result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80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DC44C-37DE-40E9-9647-81F675AB4916}"/>
              </a:ext>
            </a:extLst>
          </p:cNvPr>
          <p:cNvSpPr txBox="1"/>
          <p:nvPr/>
        </p:nvSpPr>
        <p:spPr>
          <a:xfrm>
            <a:off x="1215488" y="908720"/>
            <a:ext cx="805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How to evaluate inspection performance of inference model?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BFFAF-4234-41AE-9E1F-EA4D78FD91FD}"/>
              </a:ext>
            </a:extLst>
          </p:cNvPr>
          <p:cNvSpPr txBox="1"/>
          <p:nvPr/>
        </p:nvSpPr>
        <p:spPr>
          <a:xfrm>
            <a:off x="1344750" y="1525110"/>
            <a:ext cx="72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Train loss and Validation loss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08A09-C69F-467E-9A90-6CA1D1365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1" y="2044142"/>
            <a:ext cx="3614223" cy="1690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D0BFDC-8E61-460D-8210-D6870B2CE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40" y="2034195"/>
            <a:ext cx="3601837" cy="1700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F855D0-944D-4B2D-9281-0A8FA3D7E7F3}"/>
              </a:ext>
            </a:extLst>
          </p:cNvPr>
          <p:cNvSpPr txBox="1"/>
          <p:nvPr/>
        </p:nvSpPr>
        <p:spPr>
          <a:xfrm>
            <a:off x="1344750" y="4013695"/>
            <a:ext cx="849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mAP</a:t>
            </a:r>
            <a:r>
              <a:rPr lang="en-US" altLang="ko-KR" dirty="0"/>
              <a:t>(mean Average Precision)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F12262-7B02-4C5F-BB53-AA81D277B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38" y="4539496"/>
            <a:ext cx="3551595" cy="17002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CF1422-1CBC-43A8-BD6C-FDAF26318552}"/>
              </a:ext>
            </a:extLst>
          </p:cNvPr>
          <p:cNvSpPr/>
          <p:nvPr/>
        </p:nvSpPr>
        <p:spPr>
          <a:xfrm>
            <a:off x="5444762" y="-3300350"/>
            <a:ext cx="3650847" cy="1781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9DE4D17-FEAE-4D39-9A32-D5A01EC51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86" y="4539495"/>
            <a:ext cx="3579278" cy="17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2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959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Indicator to evaluate result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6D45A491-6453-453E-8270-5DBAC717A82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95A15-C3AE-412E-8B0A-F83375420B3D}"/>
              </a:ext>
            </a:extLst>
          </p:cNvPr>
          <p:cNvSpPr txBox="1"/>
          <p:nvPr/>
        </p:nvSpPr>
        <p:spPr>
          <a:xfrm>
            <a:off x="1215488" y="908720"/>
            <a:ext cx="80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DC44C-37DE-40E9-9647-81F675AB4916}"/>
              </a:ext>
            </a:extLst>
          </p:cNvPr>
          <p:cNvSpPr txBox="1"/>
          <p:nvPr/>
        </p:nvSpPr>
        <p:spPr>
          <a:xfrm>
            <a:off x="1215488" y="908720"/>
            <a:ext cx="8057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Test using </a:t>
            </a:r>
            <a:r>
              <a:rPr lang="en-US" altLang="ko-KR" sz="2000" dirty="0" err="1"/>
              <a:t>mAP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dirty="0"/>
              <a:t>- Use selected 400 images dataset for </a:t>
            </a:r>
            <a:r>
              <a:rPr lang="en-US" altLang="ko-KR" dirty="0" err="1"/>
              <a:t>mAP</a:t>
            </a:r>
            <a:r>
              <a:rPr lang="en-US" altLang="ko-KR" dirty="0"/>
              <a:t> test.</a:t>
            </a:r>
          </a:p>
          <a:p>
            <a:r>
              <a:rPr lang="en-US" altLang="ko-KR" dirty="0"/>
              <a:t> - Calculate </a:t>
            </a:r>
            <a:r>
              <a:rPr lang="en-US" altLang="ko-KR" dirty="0" err="1"/>
              <a:t>mAP</a:t>
            </a:r>
            <a:r>
              <a:rPr lang="en-US" altLang="ko-KR" dirty="0"/>
              <a:t> for confidence threshold of 0.75 , 0.5  </a:t>
            </a:r>
          </a:p>
          <a:p>
            <a:r>
              <a:rPr lang="en-US" altLang="ko-KR" sz="2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82BDD-4010-4CEE-A5DD-17695EF3D018}"/>
              </a:ext>
            </a:extLst>
          </p:cNvPr>
          <p:cNvSpPr txBox="1"/>
          <p:nvPr/>
        </p:nvSpPr>
        <p:spPr>
          <a:xfrm>
            <a:off x="1215488" y="2232159"/>
            <a:ext cx="80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Compare inspection performance of inference model using train, validation loss and </a:t>
            </a:r>
            <a:r>
              <a:rPr lang="en-US" altLang="ko-KR" sz="2000" dirty="0" err="1"/>
              <a:t>mAP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7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66794" y="330753"/>
            <a:ext cx="8675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A4D9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endParaRPr lang="ko-KR" altLang="en-US" sz="1500" dirty="0">
              <a:solidFill>
                <a:srgbClr val="0A4D9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0" y="0"/>
            <a:ext cx="162732" cy="1332854"/>
          </a:xfrm>
          <a:custGeom>
            <a:avLst/>
            <a:gdLst>
              <a:gd name="connsiteX0" fmla="*/ 162732 w 162732"/>
              <a:gd name="connsiteY0" fmla="*/ 0 h 1332854"/>
              <a:gd name="connsiteX1" fmla="*/ 0 w 162732"/>
              <a:gd name="connsiteY1" fmla="*/ 0 h 1332854"/>
              <a:gd name="connsiteX2" fmla="*/ 0 w 162732"/>
              <a:gd name="connsiteY2" fmla="*/ 1332854 h 1332854"/>
              <a:gd name="connsiteX3" fmla="*/ 162732 w 162732"/>
              <a:gd name="connsiteY3" fmla="*/ 1301858 h 1332854"/>
              <a:gd name="connsiteX4" fmla="*/ 162732 w 162732"/>
              <a:gd name="connsiteY4" fmla="*/ 0 h 133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32" h="1332854">
                <a:moveTo>
                  <a:pt x="162732" y="0"/>
                </a:moveTo>
                <a:lnTo>
                  <a:pt x="0" y="0"/>
                </a:lnTo>
                <a:lnTo>
                  <a:pt x="0" y="1332854"/>
                </a:lnTo>
                <a:lnTo>
                  <a:pt x="162732" y="1301858"/>
                </a:lnTo>
                <a:lnTo>
                  <a:pt x="162732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1645" y="980728"/>
            <a:ext cx="9122710" cy="5544616"/>
          </a:xfrm>
          <a:prstGeom prst="rect">
            <a:avLst/>
          </a:prstGeom>
          <a:solidFill>
            <a:srgbClr val="EC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 </a:t>
            </a:r>
            <a:r>
              <a:rPr lang="ko-KR" altLang="en-US" dirty="0">
                <a:solidFill>
                  <a:schemeClr val="tx1"/>
                </a:solidFill>
              </a:rPr>
              <a:t>컴퓨터 비전 완벽 가이드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인프런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 supervisely.ly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2FDE7740-7841-4396-AAFA-30ABF7500AA7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77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9002" y="8367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3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6313" y="1412776"/>
            <a:ext cx="5693374" cy="51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Ga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연구 목적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Ga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재료 특성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Ga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물질적 장점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Ga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제조 공정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Ga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특성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" name="자유형 9">
            <a:extLst>
              <a:ext uri="{FF2B5EF4-FFF2-40B4-BE49-F238E27FC236}">
                <a16:creationId xmlns:a16="http://schemas.microsoft.com/office/drawing/2014/main" id="{8A34EBC3-E2BD-4BF7-A68F-DE69E6A6D25F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Fantastic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97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1F4C3-E380-42E8-853D-DD0A7676ADB5}"/>
              </a:ext>
            </a:extLst>
          </p:cNvPr>
          <p:cNvSpPr txBox="1"/>
          <p:nvPr/>
        </p:nvSpPr>
        <p:spPr>
          <a:xfrm>
            <a:off x="4808984" y="1844824"/>
            <a:ext cx="447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연구 목적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9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Ga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연구 목적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60644-E54F-4CA5-B70E-89FE748C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98" y="4026291"/>
            <a:ext cx="2195702" cy="1927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DBD050-8FFA-442C-9279-9B18ECF6E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4" y="1196752"/>
            <a:ext cx="2195701" cy="19276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CD9F9-073D-44D2-AE76-AC2930DF6A37}"/>
              </a:ext>
            </a:extLst>
          </p:cNvPr>
          <p:cNvSpPr/>
          <p:nvPr/>
        </p:nvSpPr>
        <p:spPr>
          <a:xfrm>
            <a:off x="773535" y="2780928"/>
            <a:ext cx="25232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Si </a:t>
            </a:r>
            <a:r>
              <a:rPr lang="ko-KR" altLang="en-US" sz="2400" b="1" dirty="0">
                <a:solidFill>
                  <a:schemeClr val="tx1"/>
                </a:solidFill>
              </a:rPr>
              <a:t>기반의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Power Device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F94443-07D7-45CA-A851-208C0E119C0A}"/>
              </a:ext>
            </a:extLst>
          </p:cNvPr>
          <p:cNvSpPr/>
          <p:nvPr/>
        </p:nvSpPr>
        <p:spPr>
          <a:xfrm>
            <a:off x="3869879" y="2780928"/>
            <a:ext cx="2523281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고효율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Power Device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( </a:t>
            </a:r>
            <a:r>
              <a:rPr lang="en-US" altLang="ko-KR" sz="2400" b="1" dirty="0" err="1">
                <a:solidFill>
                  <a:schemeClr val="tx1"/>
                </a:solidFill>
              </a:rPr>
              <a:t>SiC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en-US" altLang="ko-KR" sz="2400" b="1" dirty="0" err="1">
                <a:solidFill>
                  <a:schemeClr val="tx1"/>
                </a:solidFill>
              </a:rPr>
              <a:t>GaN</a:t>
            </a:r>
            <a:r>
              <a:rPr lang="en-US" altLang="ko-KR" sz="2400" b="1" dirty="0">
                <a:solidFill>
                  <a:schemeClr val="tx1"/>
                </a:solidFill>
              </a:rPr>
              <a:t> … 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D8C534-5925-49F4-B6E5-C6B577A43067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3296816" y="3465004"/>
            <a:ext cx="57306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86A3A4-C779-4450-B09F-E0DB1A96741F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6393160" y="2160558"/>
            <a:ext cx="571414" cy="1304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849DC3-F748-486C-9023-2366E13A4769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6393160" y="3465004"/>
            <a:ext cx="570738" cy="152509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1DD1FE-925E-47AA-B241-F73CBBBD0CB3}"/>
              </a:ext>
            </a:extLst>
          </p:cNvPr>
          <p:cNvSpPr txBox="1"/>
          <p:nvPr/>
        </p:nvSpPr>
        <p:spPr>
          <a:xfrm>
            <a:off x="7124144" y="3054332"/>
            <a:ext cx="18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GaN</a:t>
            </a:r>
            <a:r>
              <a:rPr lang="ko-KR" altLang="en-US" dirty="0"/>
              <a:t> </a:t>
            </a:r>
            <a:r>
              <a:rPr lang="en-US" altLang="ko-KR" dirty="0"/>
              <a:t>transistor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18E8E3-0631-4203-8B8B-FF716C7D965D}"/>
              </a:ext>
            </a:extLst>
          </p:cNvPr>
          <p:cNvSpPr txBox="1"/>
          <p:nvPr/>
        </p:nvSpPr>
        <p:spPr>
          <a:xfrm>
            <a:off x="7124144" y="5953904"/>
            <a:ext cx="18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SiC</a:t>
            </a:r>
            <a:r>
              <a:rPr lang="en-US" altLang="ko-KR" dirty="0"/>
              <a:t> transistor</a:t>
            </a:r>
            <a:endParaRPr lang="ko-KR" altLang="en-US" dirty="0"/>
          </a:p>
        </p:txBody>
      </p:sp>
      <p:sp>
        <p:nvSpPr>
          <p:cNvPr id="58" name="자유형 9">
            <a:extLst>
              <a:ext uri="{FF2B5EF4-FFF2-40B4-BE49-F238E27FC236}">
                <a16:creationId xmlns:a16="http://schemas.microsoft.com/office/drawing/2014/main" id="{6743D74A-2258-4321-96AD-41F77CDDB73B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Fantastic 4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FCD75A-CEA3-4A5D-825F-86323732F67F}"/>
              </a:ext>
            </a:extLst>
          </p:cNvPr>
          <p:cNvSpPr txBox="1"/>
          <p:nvPr/>
        </p:nvSpPr>
        <p:spPr>
          <a:xfrm>
            <a:off x="1064568" y="1053577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현재와 미래의 전력 반도체</a:t>
            </a:r>
          </a:p>
        </p:txBody>
      </p:sp>
    </p:spTree>
    <p:extLst>
      <p:ext uri="{BB962C8B-B14F-4D97-AF65-F5344CB8AC3E}">
        <p14:creationId xmlns:p14="http://schemas.microsoft.com/office/powerpoint/2010/main" val="179686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D17DA76-C0C2-447A-A626-A5EDC3249DC4}"/>
              </a:ext>
            </a:extLst>
          </p:cNvPr>
          <p:cNvSpPr/>
          <p:nvPr/>
        </p:nvSpPr>
        <p:spPr>
          <a:xfrm>
            <a:off x="2231443" y="1916833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여러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표준 용융성장 방법을 이용한 </a:t>
            </a:r>
            <a:r>
              <a:rPr lang="ko-KR" altLang="en-US" b="1" dirty="0" err="1">
                <a:solidFill>
                  <a:schemeClr val="tx1"/>
                </a:solidFill>
              </a:rPr>
              <a:t>벌크</a:t>
            </a:r>
            <a:r>
              <a:rPr lang="ko-KR" altLang="en-US" b="1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F4947F-83F9-4055-ACBF-ACD9CB4CA597}"/>
              </a:ext>
            </a:extLst>
          </p:cNvPr>
          <p:cNvSpPr/>
          <p:nvPr/>
        </p:nvSpPr>
        <p:spPr>
          <a:xfrm>
            <a:off x="5385048" y="1916832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SiC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</a:rPr>
              <a:t>GaN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보다 훨씬 높은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Eg</a:t>
            </a:r>
            <a:r>
              <a:rPr lang="en-US" altLang="ko-KR" b="1" dirty="0">
                <a:solidFill>
                  <a:schemeClr val="tx1"/>
                </a:solidFill>
              </a:rPr>
              <a:t>, FOM, </a:t>
            </a:r>
            <a:r>
              <a:rPr lang="en-US" altLang="ko-KR" b="1" dirty="0" err="1">
                <a:solidFill>
                  <a:schemeClr val="tx1"/>
                </a:solidFill>
              </a:rPr>
              <a:t>Vbr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383EFC-A9CA-4C4A-8BBD-61303089FD73}"/>
              </a:ext>
            </a:extLst>
          </p:cNvPr>
          <p:cNvSpPr/>
          <p:nvPr/>
        </p:nvSpPr>
        <p:spPr>
          <a:xfrm>
            <a:off x="2231443" y="4166905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대량 생산 시 용이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양산적합성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F6E1555-DA9A-415F-9332-E301BAA915DD}"/>
              </a:ext>
            </a:extLst>
          </p:cNvPr>
          <p:cNvSpPr/>
          <p:nvPr/>
        </p:nvSpPr>
        <p:spPr>
          <a:xfrm>
            <a:off x="5385048" y="4173942"/>
            <a:ext cx="2520280" cy="1619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우수한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재료의 특성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AAFB72-4D7F-47A5-93A5-B79BC4D61C83}"/>
              </a:ext>
            </a:extLst>
          </p:cNvPr>
          <p:cNvCxnSpPr>
            <a:stCxn id="3" idx="4"/>
            <a:endCxn id="11" idx="0"/>
          </p:cNvCxnSpPr>
          <p:nvPr/>
        </p:nvCxnSpPr>
        <p:spPr>
          <a:xfrm>
            <a:off x="3491583" y="3536656"/>
            <a:ext cx="0" cy="63024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C8AE7B-56A8-45A3-B208-7242C68F1595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6645188" y="3536655"/>
            <a:ext cx="0" cy="6372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9">
            <a:extLst>
              <a:ext uri="{FF2B5EF4-FFF2-40B4-BE49-F238E27FC236}">
                <a16:creationId xmlns:a16="http://schemas.microsoft.com/office/drawing/2014/main" id="{59A9AA39-7C8A-4F32-AED2-B84EE1075444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Fantastic 4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97077-6F4D-4AF6-80CB-3C257C7B75B6}"/>
              </a:ext>
            </a:extLst>
          </p:cNvPr>
          <p:cNvSpPr txBox="1"/>
          <p:nvPr/>
        </p:nvSpPr>
        <p:spPr>
          <a:xfrm>
            <a:off x="1064568" y="1053577"/>
            <a:ext cx="636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미래의 전력 반도체의 유력한 후보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Ga2O3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AB32D-E465-4A69-BDCA-7C16C5F142B3}"/>
              </a:ext>
            </a:extLst>
          </p:cNvPr>
          <p:cNvSpPr txBox="1"/>
          <p:nvPr/>
        </p:nvSpPr>
        <p:spPr>
          <a:xfrm>
            <a:off x="632520" y="332656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Ga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연구 목적</a:t>
            </a:r>
          </a:p>
        </p:txBody>
      </p:sp>
    </p:spTree>
    <p:extLst>
      <p:ext uri="{BB962C8B-B14F-4D97-AF65-F5344CB8AC3E}">
        <p14:creationId xmlns:p14="http://schemas.microsoft.com/office/powerpoint/2010/main" val="373816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1F4C3-E380-42E8-853D-DD0A7676ADB5}"/>
              </a:ext>
            </a:extLst>
          </p:cNvPr>
          <p:cNvSpPr txBox="1"/>
          <p:nvPr/>
        </p:nvSpPr>
        <p:spPr>
          <a:xfrm>
            <a:off x="3080792" y="1844824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재료 특성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Ga2O3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결정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56363-6EC3-426B-96E3-EE1614D28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8" y="1456825"/>
            <a:ext cx="4320480" cy="4680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3FED1A-D82E-42CB-9EC7-43312D6F9B9A}"/>
              </a:ext>
            </a:extLst>
          </p:cNvPr>
          <p:cNvSpPr txBox="1"/>
          <p:nvPr/>
        </p:nvSpPr>
        <p:spPr>
          <a:xfrm>
            <a:off x="5313040" y="1340768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Ga</a:t>
            </a:r>
            <a:r>
              <a:rPr lang="en-US" altLang="ko-KR" sz="1200" dirty="0"/>
              <a:t>2</a:t>
            </a:r>
            <a:r>
              <a:rPr lang="en-US" altLang="ko-KR" sz="2000" dirty="0"/>
              <a:t>O</a:t>
            </a:r>
            <a:r>
              <a:rPr lang="en-US" altLang="ko-KR" sz="1200" dirty="0"/>
              <a:t>3</a:t>
            </a:r>
            <a:r>
              <a:rPr lang="ko-KR" altLang="en-US" sz="2000" dirty="0"/>
              <a:t>는  </a:t>
            </a:r>
            <a:r>
              <a:rPr lang="en-US" altLang="ko-KR" sz="2000" dirty="0"/>
              <a:t>α, β, γ, δ, ò</a:t>
            </a:r>
            <a:r>
              <a:rPr lang="ko-KR" altLang="en-US" sz="2000" dirty="0"/>
              <a:t> 의 총 </a:t>
            </a:r>
            <a:r>
              <a:rPr lang="en-US" altLang="ko-KR" sz="2000" dirty="0"/>
              <a:t>5</a:t>
            </a:r>
            <a:r>
              <a:rPr lang="ko-KR" altLang="en-US" sz="2000" dirty="0"/>
              <a:t>가지 동질이상</a:t>
            </a:r>
            <a:r>
              <a:rPr lang="en-US" altLang="ko-KR" sz="2000" dirty="0"/>
              <a:t> </a:t>
            </a:r>
            <a:r>
              <a:rPr lang="ko-KR" altLang="en-US" sz="2000" dirty="0"/>
              <a:t>중 주로 </a:t>
            </a:r>
            <a:r>
              <a:rPr lang="en-US" altLang="ko-KR" sz="2000" b="1" dirty="0"/>
              <a:t>β-Ga</a:t>
            </a:r>
            <a:r>
              <a:rPr lang="en-US" altLang="ko-KR" sz="1200" b="1" dirty="0"/>
              <a:t>2</a:t>
            </a:r>
            <a:r>
              <a:rPr lang="en-US" altLang="ko-KR" sz="2000" b="1" dirty="0"/>
              <a:t>O</a:t>
            </a:r>
            <a:r>
              <a:rPr lang="en-US" altLang="ko-KR" sz="1200" b="1" dirty="0"/>
              <a:t>3</a:t>
            </a:r>
            <a:r>
              <a:rPr lang="en-US" altLang="ko-KR" sz="2000" dirty="0"/>
              <a:t>  </a:t>
            </a:r>
            <a:r>
              <a:rPr lang="ko-KR" altLang="en-US" sz="2000" dirty="0"/>
              <a:t>구조에서 결정화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Ga</a:t>
            </a:r>
            <a:r>
              <a:rPr lang="en-US" altLang="ko-KR" sz="1200" dirty="0"/>
              <a:t>2</a:t>
            </a:r>
            <a:r>
              <a:rPr lang="en-US" altLang="ko-KR" sz="2000" dirty="0"/>
              <a:t>O</a:t>
            </a:r>
            <a:r>
              <a:rPr lang="en-US" altLang="ko-KR" sz="1200" dirty="0"/>
              <a:t>3</a:t>
            </a:r>
            <a:r>
              <a:rPr lang="en-US" altLang="ko-KR" sz="2000" dirty="0"/>
              <a:t> </a:t>
            </a:r>
            <a:r>
              <a:rPr lang="ko-KR" altLang="en-US" sz="2000" dirty="0"/>
              <a:t>구조는 </a:t>
            </a:r>
            <a:r>
              <a:rPr lang="ko-KR" altLang="en-US" sz="2000" b="1" dirty="0"/>
              <a:t>가장 안정적인 구조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다른 위상은 준 안정 상태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0CEB4-B153-4B2E-8519-CC2E6802E898}"/>
              </a:ext>
            </a:extLst>
          </p:cNvPr>
          <p:cNvSpPr txBox="1"/>
          <p:nvPr/>
        </p:nvSpPr>
        <p:spPr>
          <a:xfrm>
            <a:off x="5313040" y="4106020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따라서 보고된 </a:t>
            </a:r>
            <a:r>
              <a:rPr lang="ko-KR" altLang="en-US" sz="2000" b="1" dirty="0"/>
              <a:t>대부분의 연구는</a:t>
            </a:r>
            <a:r>
              <a:rPr lang="en-US" altLang="ko-KR" sz="2000" b="1" dirty="0"/>
              <a:t> β-Ga</a:t>
            </a:r>
            <a:r>
              <a:rPr lang="en-US" altLang="ko-KR" sz="1200" b="1" dirty="0"/>
              <a:t>2</a:t>
            </a:r>
            <a:r>
              <a:rPr lang="en-US" altLang="ko-KR" sz="2000" b="1" dirty="0"/>
              <a:t>O</a:t>
            </a:r>
            <a:r>
              <a:rPr lang="en-US" altLang="ko-KR" sz="1200" b="1" dirty="0"/>
              <a:t>3</a:t>
            </a:r>
            <a:r>
              <a:rPr lang="ko-KR" altLang="en-US" sz="2000" dirty="0"/>
              <a:t>의 성장 및 재료 특성에 대한 연구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본 논문 역시 </a:t>
            </a:r>
            <a:r>
              <a:rPr lang="en-US" altLang="ko-KR" sz="2000" b="1" dirty="0"/>
              <a:t>β-Ga</a:t>
            </a:r>
            <a:r>
              <a:rPr lang="en-US" altLang="ko-KR" sz="1200" b="1" dirty="0"/>
              <a:t>2</a:t>
            </a:r>
            <a:r>
              <a:rPr lang="en-US" altLang="ko-KR" sz="2000" b="1" dirty="0"/>
              <a:t>O</a:t>
            </a:r>
            <a:r>
              <a:rPr lang="en-US" altLang="ko-KR" sz="1200" b="1" dirty="0"/>
              <a:t>3</a:t>
            </a:r>
            <a:r>
              <a:rPr lang="en-US" altLang="ko-KR" sz="1200" dirty="0"/>
              <a:t> </a:t>
            </a:r>
            <a:r>
              <a:rPr lang="ko-KR" altLang="en-US" sz="2000" dirty="0"/>
              <a:t>를 연구</a:t>
            </a:r>
            <a:r>
              <a:rPr lang="en-US" altLang="ko-KR" sz="20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025167-B8B9-42D3-B2C7-74D1C5748E28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7401272" y="3279760"/>
            <a:ext cx="0" cy="8262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9">
            <a:extLst>
              <a:ext uri="{FF2B5EF4-FFF2-40B4-BE49-F238E27FC236}">
                <a16:creationId xmlns:a16="http://schemas.microsoft.com/office/drawing/2014/main" id="{9B30C326-9507-4386-8DB6-CE043EE9B2E4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Fantastic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11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0" y="0"/>
            <a:ext cx="371959" cy="3797085"/>
          </a:xfrm>
          <a:custGeom>
            <a:avLst/>
            <a:gdLst>
              <a:gd name="connsiteX0" fmla="*/ 364210 w 371959"/>
              <a:gd name="connsiteY0" fmla="*/ 0 h 3797085"/>
              <a:gd name="connsiteX1" fmla="*/ 0 w 371959"/>
              <a:gd name="connsiteY1" fmla="*/ 0 h 3797085"/>
              <a:gd name="connsiteX2" fmla="*/ 0 w 371959"/>
              <a:gd name="connsiteY2" fmla="*/ 3797085 h 3797085"/>
              <a:gd name="connsiteX3" fmla="*/ 371959 w 371959"/>
              <a:gd name="connsiteY3" fmla="*/ 3719593 h 3797085"/>
              <a:gd name="connsiteX4" fmla="*/ 364210 w 371959"/>
              <a:gd name="connsiteY4" fmla="*/ 0 h 37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2520" y="33265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Ga2O3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재료 특성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1474A7-136D-4A59-9F8D-13CAA47E0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04472"/>
              </p:ext>
            </p:extLst>
          </p:nvPr>
        </p:nvGraphicFramePr>
        <p:xfrm>
          <a:off x="1208584" y="1506809"/>
          <a:ext cx="7488832" cy="384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76934974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436630974"/>
                    </a:ext>
                  </a:extLst>
                </a:gridCol>
              </a:tblGrid>
              <a:tr h="54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Characteristic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628895"/>
                  </a:ext>
                </a:extLst>
              </a:tr>
              <a:tr h="54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Bandgap </a:t>
                      </a:r>
                      <a:r>
                        <a:rPr lang="en-US" altLang="ko-KR" dirty="0" err="1"/>
                        <a:t>Eg</a:t>
                      </a:r>
                      <a:r>
                        <a:rPr lang="en-US" altLang="ko-KR" dirty="0"/>
                        <a:t> (eV)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 ~ 4.9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5707"/>
                  </a:ext>
                </a:extLst>
              </a:tr>
              <a:tr h="54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Electron mobility </a:t>
                      </a:r>
                      <a:r>
                        <a:rPr lang="el-GR" altLang="ko-KR" dirty="0"/>
                        <a:t>μ</a:t>
                      </a:r>
                      <a:r>
                        <a:rPr lang="en-US" altLang="ko-KR" dirty="0"/>
                        <a:t> (cm^/Vs)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06454"/>
                  </a:ext>
                </a:extLst>
              </a:tr>
              <a:tr h="54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Breakdown field </a:t>
                      </a:r>
                      <a:r>
                        <a:rPr lang="en-US" altLang="ko-KR" dirty="0" err="1"/>
                        <a:t>Ebr</a:t>
                      </a:r>
                      <a:r>
                        <a:rPr lang="en-US" altLang="ko-KR" dirty="0"/>
                        <a:t> (MV/cm)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63649"/>
                  </a:ext>
                </a:extLst>
              </a:tr>
              <a:tr h="54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Relative dielectric constant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4415"/>
                  </a:ext>
                </a:extLst>
              </a:tr>
              <a:tr h="403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Baliga’s</a:t>
                      </a:r>
                      <a:r>
                        <a:rPr lang="en-US" altLang="ko-KR" dirty="0"/>
                        <a:t> FOM (=</a:t>
                      </a:r>
                      <a:r>
                        <a:rPr lang="el-GR" altLang="ko-KR" dirty="0"/>
                        <a:t>μ</a:t>
                      </a:r>
                      <a:r>
                        <a:rPr lang="en-US" altLang="ko-KR" dirty="0"/>
                        <a:t>Ebr^2)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3,444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6732"/>
                  </a:ext>
                </a:extLst>
              </a:tr>
              <a:tr h="706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Thermal conductivity (W/</a:t>
                      </a:r>
                      <a:r>
                        <a:rPr lang="en-US" altLang="ko-KR" dirty="0" err="1"/>
                        <a:t>cmK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 [010]</a:t>
                      </a:r>
                    </a:p>
                    <a:p>
                      <a:pPr algn="ctr" latinLnBrk="1"/>
                      <a:r>
                        <a:rPr lang="en-US" altLang="ko-KR" dirty="0"/>
                        <a:t>0.11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80481"/>
                  </a:ext>
                </a:extLst>
              </a:tr>
            </a:tbl>
          </a:graphicData>
        </a:graphic>
      </p:graphicFrame>
      <p:sp>
        <p:nvSpPr>
          <p:cNvPr id="10" name="자유형 9">
            <a:extLst>
              <a:ext uri="{FF2B5EF4-FFF2-40B4-BE49-F238E27FC236}">
                <a16:creationId xmlns:a16="http://schemas.microsoft.com/office/drawing/2014/main" id="{F0252A3E-FF87-4C16-831F-B95394353F35}"/>
              </a:ext>
            </a:extLst>
          </p:cNvPr>
          <p:cNvSpPr/>
          <p:nvPr/>
        </p:nvSpPr>
        <p:spPr>
          <a:xfrm>
            <a:off x="8409384" y="6453336"/>
            <a:ext cx="1501782" cy="404664"/>
          </a:xfrm>
          <a:custGeom>
            <a:avLst/>
            <a:gdLst>
              <a:gd name="connsiteX0" fmla="*/ 1968285 w 1968285"/>
              <a:gd name="connsiteY0" fmla="*/ 0 h 1232115"/>
              <a:gd name="connsiteX1" fmla="*/ 1968285 w 1968285"/>
              <a:gd name="connsiteY1" fmla="*/ 1232115 h 1232115"/>
              <a:gd name="connsiteX2" fmla="*/ 0 w 1968285"/>
              <a:gd name="connsiteY2" fmla="*/ 1232115 h 1232115"/>
              <a:gd name="connsiteX3" fmla="*/ 0 w 1968285"/>
              <a:gd name="connsiteY3" fmla="*/ 418454 h 1232115"/>
              <a:gd name="connsiteX4" fmla="*/ 1968285 w 1968285"/>
              <a:gd name="connsiteY4" fmla="*/ 0 h 12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285" h="1232115">
                <a:moveTo>
                  <a:pt x="1968285" y="0"/>
                </a:moveTo>
                <a:lnTo>
                  <a:pt x="1968285" y="1232115"/>
                </a:lnTo>
                <a:lnTo>
                  <a:pt x="0" y="1232115"/>
                </a:lnTo>
                <a:lnTo>
                  <a:pt x="0" y="418454"/>
                </a:lnTo>
                <a:lnTo>
                  <a:pt x="1968285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Fantastic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141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35A283-CA1D-42E7-92A3-169C73AEB87A}"/>
              </a:ext>
            </a:extLst>
          </p:cNvPr>
          <p:cNvCxnSpPr>
            <a:cxnSpLocks/>
          </p:cNvCxnSpPr>
          <p:nvPr/>
        </p:nvCxnSpPr>
        <p:spPr>
          <a:xfrm>
            <a:off x="632520" y="1700808"/>
            <a:ext cx="136815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246DEC-670A-446A-BA7C-440B508EF3CD}"/>
              </a:ext>
            </a:extLst>
          </p:cNvPr>
          <p:cNvSpPr txBox="1"/>
          <p:nvPr/>
        </p:nvSpPr>
        <p:spPr>
          <a:xfrm>
            <a:off x="3080792" y="1844824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</a:t>
            </a:r>
            <a:endParaRPr lang="en-US" altLang="ko-KR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물질적 장점</a:t>
            </a:r>
          </a:p>
        </p:txBody>
      </p:sp>
    </p:spTree>
    <p:extLst>
      <p:ext uri="{BB962C8B-B14F-4D97-AF65-F5344CB8AC3E}">
        <p14:creationId xmlns:p14="http://schemas.microsoft.com/office/powerpoint/2010/main" val="41839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430</Words>
  <Application>Microsoft Office PowerPoint</Application>
  <PresentationFormat>A4 용지(210x297mm)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김승철</cp:lastModifiedBy>
  <cp:revision>90</cp:revision>
  <dcterms:created xsi:type="dcterms:W3CDTF">2018-09-05T05:11:29Z</dcterms:created>
  <dcterms:modified xsi:type="dcterms:W3CDTF">2021-07-01T09:00:35Z</dcterms:modified>
</cp:coreProperties>
</file>