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5" r:id="rId15"/>
    <p:sldId id="276" r:id="rId16"/>
    <p:sldId id="269" r:id="rId17"/>
    <p:sldId id="270" r:id="rId18"/>
    <p:sldId id="271" r:id="rId19"/>
    <p:sldId id="272" r:id="rId20"/>
    <p:sldId id="273" r:id="rId21"/>
    <p:sldId id="274" r:id="rId22"/>
    <p:sldId id="290" r:id="rId23"/>
    <p:sldId id="283" r:id="rId24"/>
    <p:sldId id="285" r:id="rId25"/>
    <p:sldId id="277" r:id="rId26"/>
    <p:sldId id="278" r:id="rId27"/>
    <p:sldId id="291" r:id="rId28"/>
    <p:sldId id="284" r:id="rId29"/>
    <p:sldId id="279" r:id="rId30"/>
    <p:sldId id="280" r:id="rId31"/>
    <p:sldId id="281" r:id="rId32"/>
    <p:sldId id="282" r:id="rId33"/>
    <p:sldId id="287" r:id="rId34"/>
    <p:sldId id="288" r:id="rId35"/>
    <p:sldId id="289" r:id="rId36"/>
    <p:sldId id="286" r:id="rId37"/>
    <p:sldId id="303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1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areneilbeck:Downloads:timelin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cat>
            <c:numRef>
              <c:f>timeline.csv!$A$3:$A$21</c:f>
              <c:numCache>
                <c:formatCode>General</c:formatCode>
                <c:ptCount val="19"/>
                <c:pt idx="0">
                  <c:v>2000.0</c:v>
                </c:pt>
                <c:pt idx="1">
                  <c:v>2001.0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  <c:pt idx="9">
                  <c:v>2009.0</c:v>
                </c:pt>
                <c:pt idx="10">
                  <c:v>2010.0</c:v>
                </c:pt>
                <c:pt idx="11">
                  <c:v>2011.0</c:v>
                </c:pt>
                <c:pt idx="12">
                  <c:v>2012.0</c:v>
                </c:pt>
                <c:pt idx="13">
                  <c:v>2013.0</c:v>
                </c:pt>
                <c:pt idx="14">
                  <c:v>2014.0</c:v>
                </c:pt>
                <c:pt idx="15">
                  <c:v>2015.0</c:v>
                </c:pt>
                <c:pt idx="16">
                  <c:v>2016.0</c:v>
                </c:pt>
                <c:pt idx="17">
                  <c:v>2017.0</c:v>
                </c:pt>
                <c:pt idx="18">
                  <c:v>2018.0</c:v>
                </c:pt>
              </c:numCache>
            </c:numRef>
          </c:cat>
          <c:val>
            <c:numRef>
              <c:f>timeline.csv!$B$3:$B$21</c:f>
              <c:numCache>
                <c:formatCode>General</c:formatCode>
                <c:ptCount val="19"/>
                <c:pt idx="0">
                  <c:v>2.0</c:v>
                </c:pt>
                <c:pt idx="1">
                  <c:v>4.0</c:v>
                </c:pt>
                <c:pt idx="2">
                  <c:v>34.0</c:v>
                </c:pt>
                <c:pt idx="3">
                  <c:v>87.0</c:v>
                </c:pt>
                <c:pt idx="4">
                  <c:v>164.0</c:v>
                </c:pt>
                <c:pt idx="5">
                  <c:v>274.0</c:v>
                </c:pt>
                <c:pt idx="6">
                  <c:v>345.0</c:v>
                </c:pt>
                <c:pt idx="7">
                  <c:v>436.0</c:v>
                </c:pt>
                <c:pt idx="8">
                  <c:v>464.0</c:v>
                </c:pt>
                <c:pt idx="9">
                  <c:v>530.0</c:v>
                </c:pt>
                <c:pt idx="10">
                  <c:v>610.0</c:v>
                </c:pt>
                <c:pt idx="11">
                  <c:v>668.0</c:v>
                </c:pt>
                <c:pt idx="12">
                  <c:v>836.0</c:v>
                </c:pt>
                <c:pt idx="13">
                  <c:v>1238.0</c:v>
                </c:pt>
                <c:pt idx="14">
                  <c:v>1469.0</c:v>
                </c:pt>
                <c:pt idx="15">
                  <c:v>1856.0</c:v>
                </c:pt>
                <c:pt idx="16">
                  <c:v>2035.0</c:v>
                </c:pt>
                <c:pt idx="17">
                  <c:v>1548.0</c:v>
                </c:pt>
                <c:pt idx="18">
                  <c:v>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4844680"/>
        <c:axId val="2114673304"/>
      </c:lineChart>
      <c:catAx>
        <c:axId val="2114844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4673304"/>
        <c:crosses val="autoZero"/>
        <c:auto val="1"/>
        <c:lblAlgn val="ctr"/>
        <c:lblOffset val="100"/>
        <c:noMultiLvlLbl val="0"/>
      </c:catAx>
      <c:valAx>
        <c:axId val="21146733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citations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48446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8CAA6-6F1C-354B-BC87-3C7D6C450226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6AD9D-6762-5447-A4FD-12C46842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5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B01ADA-FAEC-984C-B2A5-31D94F09209C}" type="slidenum">
              <a:rPr lang="en-US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/>
              <a:t>3</a:t>
            </a:fld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5423A-36BE-EF47-B8B4-748305477B28}" type="slidenum">
              <a:rPr lang="en-US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/>
              <a:t>18</a:t>
            </a:fld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0F635-BA45-2B44-B63D-1CF2582A899C}" type="slidenum">
              <a:rPr lang="en-US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/>
              <a:t>20</a:t>
            </a:fld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Compiled from </a:t>
            </a:r>
            <a:r>
              <a:rPr lang="en-US" dirty="0" err="1" smtClean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medline</a:t>
            </a:r>
            <a:r>
              <a:rPr lang="en-US" dirty="0" smtClean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break down of citations per year</a:t>
            </a:r>
            <a:endParaRPr lang="en-US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6AD9D-6762-5447-A4FD-12C468422FB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07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9206C-99F6-3541-AC39-EFD55D3BC3A8}" type="slidenum">
              <a:rPr lang="en-US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/>
              <a:t>38</a:t>
            </a:fld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0D78A-1DC9-CD43-BA3C-48084DAE3009}" type="slidenum">
              <a:rPr lang="en-US"/>
              <a:pPr/>
              <a:t>39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13583-F078-B040-A335-79E73B3FB892}" type="slidenum">
              <a:rPr lang="en-US"/>
              <a:pPr/>
              <a:t>40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29AB73-009D-5C46-AF02-8E78E2756413}" type="slidenum">
              <a:rPr lang="en-US"/>
              <a:pPr/>
              <a:t>41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64213-7B57-B348-A967-0A1DE9332602}" type="slidenum">
              <a:rPr lang="en-US"/>
              <a:pPr/>
              <a:t>43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53A6E7-C16B-6B40-8922-4FB5538BEA5E}" type="slidenum">
              <a:rPr lang="en-US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/>
              <a:t>44</a:t>
            </a:fld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class-level relations, which follow from the instance-level definition in the standard all-some pattern. 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The RO provides a set of defined formal type level and instance level relations. The list of relations may be extended by individual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ontologies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required. The class level relations follow the “ALL_SOME” rule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rule is necessary to improve the ability to reason over data that uses the ontology. In practice, making these changes to SO has required the addition of the ‘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has_part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relation to the ontology. Prior to this change the SO stated that: 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TATA_box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part_of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RNApol_II_promoter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TATA_box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part_of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RNApol_III_promoter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was incorrect as all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TATA_boxes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not part of both kinds of promoter. The ontology now states that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RNApol_III_promoter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has_part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TATA_box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integral_part_of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relation and its inverse have been added to clarify the occasions when the part and the whole must both exist.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F09FA-F2DA-0A41-BA5E-19D6565A1E07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DAADCF-2BE2-0B45-BCDA-1F2585643279}" type="slidenum">
              <a:rPr lang="en-US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/>
              <a:t>4</a:t>
            </a:fld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F532F2-DDFA-DC48-8C6D-57B913866645}" type="slidenum">
              <a:rPr lang="en-US"/>
              <a:pPr/>
              <a:t>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8A6C3C-D6C1-FD46-B55D-9C4EA387A184}" type="slidenum">
              <a:rPr lang="en-US"/>
              <a:pPr/>
              <a:t>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D97313-A8F0-C74F-80B8-96595ABCAA3D}" type="slidenum">
              <a:rPr lang="en-US"/>
              <a:pPr/>
              <a:t>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958537-2F20-9141-9527-49C371D7CC8A}" type="slidenum">
              <a:rPr lang="en-US"/>
              <a:pPr/>
              <a:t>9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E3FD0-BDCD-3E4F-87D3-BF30B5163A68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9EB57A-0A50-B243-9619-1B57489DC50E}" type="slidenum">
              <a:rPr lang="en-US"/>
              <a:pPr/>
              <a:t>13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8416F6-6E5B-C749-8FD0-DF752C56B673}" type="slidenum">
              <a:rPr lang="en-US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/>
              <a:t>17</a:t>
            </a:fld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1BD3-1C78-0C40-81F0-AF16AE67FC24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60C6-DC64-D048-9227-39A32200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4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1BD3-1C78-0C40-81F0-AF16AE67FC24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60C6-DC64-D048-9227-39A32200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4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1BD3-1C78-0C40-81F0-AF16AE67FC24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60C6-DC64-D048-9227-39A32200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1BD3-1C78-0C40-81F0-AF16AE67FC24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60C6-DC64-D048-9227-39A32200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3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1BD3-1C78-0C40-81F0-AF16AE67FC24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60C6-DC64-D048-9227-39A32200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7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1BD3-1C78-0C40-81F0-AF16AE67FC24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60C6-DC64-D048-9227-39A32200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8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1BD3-1C78-0C40-81F0-AF16AE67FC24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60C6-DC64-D048-9227-39A32200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1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1BD3-1C78-0C40-81F0-AF16AE67FC24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60C6-DC64-D048-9227-39A32200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1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1BD3-1C78-0C40-81F0-AF16AE67FC24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60C6-DC64-D048-9227-39A32200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1BD3-1C78-0C40-81F0-AF16AE67FC24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60C6-DC64-D048-9227-39A32200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1BD3-1C78-0C40-81F0-AF16AE67FC24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60C6-DC64-D048-9227-39A32200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5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91BD3-1C78-0C40-81F0-AF16AE67FC24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660C6-DC64-D048-9227-39A32200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6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bi.nlm.nih.gov/pubmed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neontology.or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eontology.org/page/go-annotation-file-formats" TargetMode="External"/><Relationship Id="rId4" Type="http://schemas.openxmlformats.org/officeDocument/2006/relationships/hyperlink" Target="http://wiki.geneontology.org/index.php/Introduction_to_the_GO_Consortium_annotation_se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neontology.org/page/download-annotation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.princeton.edu/cgi-bin/LAGO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hyperlink" Target="http://www.plantphysiol.org/content/135/2/745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neontology.org/page/go-slim-and-subset-guide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ature.com/nrg/journal/v9/n7/full/nrg2363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uman-phenotype-ontology.org" TargetMode="External"/><Relationship Id="rId3" Type="http://schemas.openxmlformats.org/officeDocument/2006/relationships/hyperlink" Target="http://compbio.charite.de/phenexplorer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hyperlink" Target="https://bioportal.bioontology.org/ontologies/HP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bofoundry.org" TargetMode="External"/><Relationship Id="rId3" Type="http://schemas.openxmlformats.org/officeDocument/2006/relationships/hyperlink" Target="http://www.bioontology.org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gi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bofoundry.org/" TargetMode="External"/><Relationship Id="rId3" Type="http://schemas.openxmlformats.org/officeDocument/2006/relationships/image" Target="../media/image23.gi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6" Type="http://schemas.openxmlformats.org/officeDocument/2006/relationships/hyperlink" Target="https://www.quora.com/Does-Google-use-ontologies-and-for-which-purposes" TargetMode="External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Ontologies for biology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Karen Eilbeck</a:t>
            </a:r>
          </a:p>
          <a:p>
            <a:r>
              <a:rPr lang="en-US" dirty="0" smtClean="0"/>
              <a:t>Programming for Biology</a:t>
            </a:r>
          </a:p>
          <a:p>
            <a:r>
              <a:rPr lang="en-US" dirty="0" smtClean="0"/>
              <a:t>CSHL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1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The</a:t>
            </a:r>
            <a:r>
              <a:rPr lang="en-US">
                <a:solidFill>
                  <a:srgbClr val="6600CC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part_of </a:t>
            </a:r>
            <a:r>
              <a:rPr lang="en-US">
                <a:ea typeface="ＭＳ Ｐゴシック" charset="-128"/>
                <a:cs typeface="ＭＳ Ｐゴシック" charset="-128"/>
              </a:rPr>
              <a:t>relationship</a:t>
            </a:r>
            <a:endParaRPr lang="en-US">
              <a:solidFill>
                <a:srgbClr val="6600CC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057400"/>
            <a:ext cx="7532688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charset="-128"/>
                <a:cs typeface="ＭＳ Ｐゴシック" charset="-128"/>
              </a:rPr>
              <a:t>The rules of being a part: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Nothing is a part of itself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If </a:t>
            </a:r>
            <a:r>
              <a:rPr lang="en-US" sz="2400" b="1"/>
              <a:t>A</a:t>
            </a:r>
            <a:r>
              <a:rPr lang="en-US" sz="2400"/>
              <a:t> is a part of </a:t>
            </a:r>
            <a:r>
              <a:rPr lang="en-US" sz="2400" b="1"/>
              <a:t>B</a:t>
            </a:r>
            <a:r>
              <a:rPr lang="en-US" sz="2400"/>
              <a:t> then the </a:t>
            </a:r>
            <a:r>
              <a:rPr lang="en-US" sz="2400" b="1"/>
              <a:t>B</a:t>
            </a:r>
            <a:r>
              <a:rPr lang="en-US" sz="2400"/>
              <a:t> is not a part of </a:t>
            </a:r>
            <a:r>
              <a:rPr lang="en-US" sz="2400" b="1"/>
              <a:t>A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If </a:t>
            </a:r>
            <a:r>
              <a:rPr lang="en-US" sz="2400" b="1"/>
              <a:t>A</a:t>
            </a:r>
            <a:r>
              <a:rPr lang="en-US" sz="2400"/>
              <a:t> is a part of </a:t>
            </a:r>
            <a:r>
              <a:rPr lang="en-US" sz="2400" b="1"/>
              <a:t>B</a:t>
            </a:r>
            <a:r>
              <a:rPr lang="en-US" sz="2400"/>
              <a:t> and </a:t>
            </a:r>
            <a:r>
              <a:rPr lang="en-US" sz="2400" b="1"/>
              <a:t>B</a:t>
            </a:r>
            <a:r>
              <a:rPr lang="en-US" sz="2400"/>
              <a:t> is a part of </a:t>
            </a:r>
            <a:r>
              <a:rPr lang="en-US" sz="2400" b="1"/>
              <a:t>C</a:t>
            </a:r>
            <a:r>
              <a:rPr lang="en-US" sz="2400"/>
              <a:t> then </a:t>
            </a:r>
            <a:r>
              <a:rPr lang="en-US" sz="2400" b="1"/>
              <a:t>A</a:t>
            </a:r>
            <a:r>
              <a:rPr lang="en-US" sz="2400"/>
              <a:t> is a part of </a:t>
            </a:r>
            <a:r>
              <a:rPr lang="en-US" sz="2400" b="1"/>
              <a:t>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relationship is </a:t>
            </a:r>
            <a:r>
              <a:rPr lang="en-US" sz="2400">
                <a:solidFill>
                  <a:srgbClr val="33CCFF"/>
                </a:solidFill>
              </a:rPr>
              <a:t>asymmetrical</a:t>
            </a:r>
            <a:r>
              <a:rPr lang="en-US" sz="2400"/>
              <a:t> and </a:t>
            </a:r>
            <a:r>
              <a:rPr lang="en-US" sz="2400">
                <a:solidFill>
                  <a:srgbClr val="33CCFF"/>
                </a:solidFill>
              </a:rPr>
              <a:t>transitive</a:t>
            </a:r>
          </a:p>
          <a:p>
            <a:pPr lvl="1" eaLnBrk="1" hangingPunct="1">
              <a:lnSpc>
                <a:spcPct val="90000"/>
              </a:lnSpc>
            </a:pPr>
            <a:endParaRPr lang="en-US" sz="2400">
              <a:solidFill>
                <a:srgbClr val="33CC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charset="-128"/>
                <a:cs typeface="ＭＳ Ｐゴシック" charset="-128"/>
              </a:rPr>
              <a:t>Parts do not inherit properties from the whole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1335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Ontologies are often directed acyclic graphs DAG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93" y="1507686"/>
            <a:ext cx="5985892" cy="4955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514323"/>
            <a:ext cx="925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/questions/25005850/directed-acyclic-graph-with-multi-parent-nodes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9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Bio-</a:t>
            </a:r>
            <a:r>
              <a:rPr lang="en-US" dirty="0" err="1" smtClean="0"/>
              <a:t>ontologies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 of databases</a:t>
            </a:r>
          </a:p>
          <a:p>
            <a:r>
              <a:rPr lang="en-US" dirty="0" smtClean="0"/>
              <a:t>Semantically aware searching</a:t>
            </a:r>
          </a:p>
          <a:p>
            <a:r>
              <a:rPr lang="en-US" dirty="0" smtClean="0"/>
              <a:t>Inference and reasoning</a:t>
            </a:r>
          </a:p>
          <a:p>
            <a:pPr lvl="1"/>
            <a:r>
              <a:rPr lang="en-US" dirty="0" smtClean="0"/>
              <a:t>Find inconsistencies in data</a:t>
            </a:r>
          </a:p>
          <a:p>
            <a:r>
              <a:rPr lang="en-US" dirty="0" smtClean="0"/>
              <a:t>Understanding high-throughput data</a:t>
            </a:r>
          </a:p>
          <a:p>
            <a:pPr lvl="1"/>
            <a:r>
              <a:rPr lang="en-US" dirty="0" smtClean="0"/>
              <a:t>Over representation analysis</a:t>
            </a:r>
          </a:p>
          <a:p>
            <a:r>
              <a:rPr lang="en-US" dirty="0" smtClean="0"/>
              <a:t>Semantic similarity analysis</a:t>
            </a:r>
          </a:p>
        </p:txBody>
      </p:sp>
    </p:spTree>
    <p:extLst>
      <p:ext uri="{BB962C8B-B14F-4D97-AF65-F5344CB8AC3E}">
        <p14:creationId xmlns:p14="http://schemas.microsoft.com/office/powerpoint/2010/main" val="374182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ＭＳ Ｐゴシック" charset="-128"/>
                <a:cs typeface="ＭＳ Ｐゴシック" charset="-128"/>
              </a:rPr>
              <a:t>A biomedical ontology organizes data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Classify the kinds of things we are interested in (domain).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Taxonomy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Categorize the interactions between the things – define other relations.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Ontologies are applied to the raw data via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curation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process.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The data can then be traversed and manipulated computationally using the relationships.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We have conquered the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big data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30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keep on top of all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35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Biology papers are indexed by </a:t>
            </a:r>
            <a:r>
              <a:rPr lang="en-US" dirty="0" err="1" smtClean="0"/>
              <a:t>medline</a:t>
            </a:r>
            <a:r>
              <a:rPr lang="en-US" dirty="0" smtClean="0"/>
              <a:t> and live in a db called </a:t>
            </a:r>
            <a:r>
              <a:rPr lang="en-US" dirty="0" err="1" smtClean="0"/>
              <a:t>pubmed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2"/>
              </a:rPr>
              <a:t>http://www.ncbi.nlm.nih.gov/pubmed/</a:t>
            </a:r>
            <a:endParaRPr lang="en-US" dirty="0" smtClean="0"/>
          </a:p>
          <a:p>
            <a:r>
              <a:rPr lang="en-US" dirty="0" smtClean="0"/>
              <a:t>You can search </a:t>
            </a:r>
            <a:r>
              <a:rPr lang="en-US" dirty="0" err="1" smtClean="0"/>
              <a:t>pubmed</a:t>
            </a:r>
            <a:r>
              <a:rPr lang="en-US" dirty="0" smtClean="0"/>
              <a:t> by names and terms.</a:t>
            </a:r>
          </a:p>
          <a:p>
            <a:r>
              <a:rPr lang="en-US" dirty="0" smtClean="0"/>
              <a:t>Behind </a:t>
            </a:r>
            <a:r>
              <a:rPr lang="en-US" dirty="0" err="1" smtClean="0"/>
              <a:t>pubmed</a:t>
            </a:r>
            <a:r>
              <a:rPr lang="en-US" dirty="0" smtClean="0"/>
              <a:t> is a terminology called </a:t>
            </a:r>
            <a:r>
              <a:rPr lang="en-US" dirty="0" err="1" smtClean="0"/>
              <a:t>MeSH</a:t>
            </a:r>
            <a:r>
              <a:rPr lang="en-US" dirty="0" smtClean="0"/>
              <a:t> for medical sub headings.</a:t>
            </a:r>
          </a:p>
          <a:p>
            <a:r>
              <a:rPr lang="en-US" dirty="0" smtClean="0"/>
              <a:t>It organizes synonyms, etc. to make the searches more efficient.</a:t>
            </a:r>
          </a:p>
          <a:p>
            <a:r>
              <a:rPr lang="en-US" dirty="0" smtClean="0"/>
              <a:t>This is still not enough, but it is a start.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0527" y="6262179"/>
            <a:ext cx="5022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</a:rPr>
              <a:t>Millions of abstracts </a:t>
            </a:r>
            <a:r>
              <a:rPr lang="en-US" sz="2800" dirty="0" smtClean="0">
                <a:solidFill>
                  <a:srgbClr val="C0504D"/>
                </a:solidFill>
              </a:rPr>
              <a:t>are indexed.</a:t>
            </a:r>
            <a:endParaRPr lang="en-US" sz="28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89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Imagine if someone read the papers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 Ontology functional annotation</a:t>
            </a:r>
          </a:p>
          <a:p>
            <a:r>
              <a:rPr lang="en-US" dirty="0" smtClean="0">
                <a:hlinkClick r:id="rId2"/>
              </a:rPr>
              <a:t>http://www.geneontology.org</a:t>
            </a:r>
            <a:endParaRPr lang="en-US" dirty="0" smtClean="0"/>
          </a:p>
          <a:p>
            <a:r>
              <a:rPr lang="en-US" dirty="0" smtClean="0"/>
              <a:t>A massive multinational project, including many model organism database groups.</a:t>
            </a:r>
          </a:p>
          <a:p>
            <a:r>
              <a:rPr lang="en-US" dirty="0" smtClean="0"/>
              <a:t>An ontology of </a:t>
            </a:r>
            <a:r>
              <a:rPr lang="en-US" dirty="0" smtClean="0"/>
              <a:t>30 000+ </a:t>
            </a:r>
            <a:r>
              <a:rPr lang="en-US" dirty="0" smtClean="0"/>
              <a:t>terms, organized into a hierarchy of specificity.</a:t>
            </a:r>
          </a:p>
          <a:p>
            <a:r>
              <a:rPr lang="en-US" dirty="0" smtClean="0"/>
              <a:t>Skilled curators who are paid to read articles and annotate the genes with the </a:t>
            </a:r>
            <a:r>
              <a:rPr lang="en-US" dirty="0" smtClean="0">
                <a:solidFill>
                  <a:srgbClr val="C0504D"/>
                </a:solidFill>
              </a:rPr>
              <a:t>function, process and location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5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</a:t>
            </a:r>
            <a:r>
              <a:rPr lang="en-US" dirty="0" smtClean="0"/>
              <a:t>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1998</a:t>
            </a:r>
          </a:p>
          <a:p>
            <a:r>
              <a:rPr lang="en-US" dirty="0" smtClean="0"/>
              <a:t>The problem: a lot of sequence databases. No common vocabulary to talk about genes. No way to search sequences databases other than by similarity.</a:t>
            </a:r>
          </a:p>
          <a:p>
            <a:r>
              <a:rPr lang="en-US" dirty="0" smtClean="0"/>
              <a:t>The solution: describe function, process and location, directed acyclic graph, unify vocabulary, provide structure to aid annotation and querying</a:t>
            </a:r>
          </a:p>
        </p:txBody>
      </p:sp>
    </p:spTree>
    <p:extLst>
      <p:ext uri="{BB962C8B-B14F-4D97-AF65-F5344CB8AC3E}">
        <p14:creationId xmlns:p14="http://schemas.microsoft.com/office/powerpoint/2010/main" val="397852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607001"/>
            <a:ext cx="79248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Describes the location, function and process of a gene product (protein or functional RNA).</a:t>
            </a:r>
          </a:p>
          <a:p>
            <a:pPr eaLnBrk="1" hangingPunct="1"/>
            <a:r>
              <a:rPr lang="en-US" dirty="0" err="1">
                <a:ea typeface="ＭＳ Ｐゴシック" pitchFamily="-65" charset="-128"/>
                <a:cs typeface="ＭＳ Ｐゴシック" pitchFamily="-65" charset="-128"/>
              </a:rPr>
              <a:t>MODs</a:t>
            </a:r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 employ curators to transfer knowledge from the literature and bioinformatics experiments to the genome.</a:t>
            </a:r>
          </a:p>
          <a:p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28,000 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terms, </a:t>
            </a:r>
            <a:r>
              <a:rPr lang="en-US" dirty="0" smtClean="0"/>
              <a:t>44,545,253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 annotations 386,268 genes (52 databases)</a:t>
            </a:r>
          </a:p>
          <a:p>
            <a:pPr eaLnBrk="1" hangingPunct="1"/>
            <a:endParaRPr lang="en-US" sz="2800" dirty="0"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40964" name="Picture 3" descr="photo_GOC_SLC_2008042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897599"/>
            <a:ext cx="6019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TextBox 6"/>
          <p:cNvSpPr txBox="1">
            <a:spLocks noChangeArrowheads="1"/>
          </p:cNvSpPr>
          <p:nvPr/>
        </p:nvSpPr>
        <p:spPr bwMode="auto">
          <a:xfrm rot="-5400000">
            <a:off x="-2532856" y="3105944"/>
            <a:ext cx="5943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6600"/>
                </a:solidFill>
              </a:rPr>
              <a:t>www.geneontology.org</a:t>
            </a:r>
          </a:p>
        </p:txBody>
      </p:sp>
      <p:pic>
        <p:nvPicPr>
          <p:cNvPr id="2" name="Picture 1" descr="Screen Shot 2017-10-24 at 1.11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8" y="152400"/>
            <a:ext cx="3657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28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ＭＳ Ｐゴシック" pitchFamily="-65" charset="-128"/>
                <a:cs typeface="ＭＳ Ｐゴシック" pitchFamily="-65" charset="-128"/>
              </a:rPr>
              <a:t>How does GO help manage big data?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Arial" pitchFamily="-110" charset="0"/>
              <a:buChar char="•"/>
              <a:defRPr/>
            </a:pPr>
            <a:r>
              <a:rPr lang="en-US" dirty="0" smtClean="0"/>
              <a:t>Unified the descriptive vocabulary between the model organism communities.</a:t>
            </a:r>
          </a:p>
          <a:p>
            <a:pPr eaLnBrk="1" hangingPunct="1">
              <a:buFont typeface="Arial" pitchFamily="-110" charset="0"/>
              <a:buChar char="•"/>
              <a:defRPr/>
            </a:pPr>
            <a:r>
              <a:rPr lang="en-US" dirty="0" smtClean="0"/>
              <a:t>Structured the semantic nature of what genes do.</a:t>
            </a:r>
          </a:p>
          <a:p>
            <a:pPr eaLnBrk="1" hangingPunct="1">
              <a:buFont typeface="Arial" pitchFamily="-110" charset="0"/>
              <a:buChar char="•"/>
              <a:defRPr/>
            </a:pPr>
            <a:r>
              <a:rPr lang="en-US" dirty="0" smtClean="0">
                <a:solidFill>
                  <a:srgbClr val="C0504D"/>
                </a:solidFill>
              </a:rPr>
              <a:t>Enables querying: It allows sequence databases to be queried on something other than sequence similarity.</a:t>
            </a:r>
          </a:p>
          <a:p>
            <a:pPr eaLnBrk="1" hangingPunct="1">
              <a:buFont typeface="Arial" pitchFamily="-110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Downstream analyses use the GO annotations across the board in all aspects of biology. </a:t>
            </a:r>
          </a:p>
          <a:p>
            <a:pPr eaLnBrk="1" hangingPunct="1">
              <a:buFont typeface="Arial" pitchFamily="-110" charset="0"/>
              <a:buChar char="•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buFont typeface="Arial" pitchFamily="-110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-110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-110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-110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2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transcription factors in multiple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TF have diverse sequence structures. There are many ways to bind DNA. You can’t do a similarity search with one kind of TF and find the rest.</a:t>
            </a:r>
          </a:p>
          <a:p>
            <a:r>
              <a:rPr lang="en-US" dirty="0" smtClean="0"/>
              <a:t>GO allows you to search a sequence database on semantics rather than sequence. So if the TF are annotated with GO, you could find them easily across multiple organism databases.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1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ontologies</a:t>
            </a:r>
          </a:p>
          <a:p>
            <a:r>
              <a:rPr lang="en-US" dirty="0" smtClean="0"/>
              <a:t>Gene Ontology case study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Annotation</a:t>
            </a:r>
          </a:p>
          <a:p>
            <a:pPr lvl="1"/>
            <a:r>
              <a:rPr lang="en-US" dirty="0" smtClean="0"/>
              <a:t>Usage</a:t>
            </a:r>
          </a:p>
          <a:p>
            <a:r>
              <a:rPr lang="en-US" dirty="0" smtClean="0"/>
              <a:t>Other biological ontology applications</a:t>
            </a:r>
          </a:p>
          <a:p>
            <a:r>
              <a:rPr lang="en-US" dirty="0" smtClean="0"/>
              <a:t>Upper ontologies and management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86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GO is useful for processing results of experiments.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98668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What kinds of protein are enriched in my microarray experiment?</a:t>
            </a:r>
          </a:p>
          <a:p>
            <a:pPr eaLnBrk="1" hangingPunct="1"/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How does my newly sequenced boutique genome compare to a similar established model 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organism?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/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Increasingly cited: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566234"/>
              </p:ext>
            </p:extLst>
          </p:nvPr>
        </p:nvGraphicFramePr>
        <p:xfrm>
          <a:off x="4248865" y="39174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826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362"/>
            <a:ext cx="8229600" cy="1143000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6" name="Picture 5" descr="Screen Shot 2017-10-23 at 3.09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973138"/>
            <a:ext cx="7442200" cy="889000"/>
          </a:xfrm>
          <a:prstGeom prst="rect">
            <a:avLst/>
          </a:prstGeom>
        </p:spPr>
      </p:pic>
      <p:pic>
        <p:nvPicPr>
          <p:cNvPr id="8" name="Picture 7" descr="Screen Shot 2017-10-23 at 3.06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9598"/>
            <a:ext cx="4073719" cy="4836287"/>
          </a:xfrm>
          <a:prstGeom prst="rect">
            <a:avLst/>
          </a:prstGeom>
        </p:spPr>
      </p:pic>
      <p:pic>
        <p:nvPicPr>
          <p:cNvPr id="7" name="Picture 6" descr="Screen Shot 2017-10-23 at 3.08.0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901" y="1770219"/>
            <a:ext cx="3912586" cy="3267211"/>
          </a:xfrm>
          <a:prstGeom prst="rect">
            <a:avLst/>
          </a:prstGeom>
        </p:spPr>
      </p:pic>
      <p:pic>
        <p:nvPicPr>
          <p:cNvPr id="10" name="Picture 9" descr="Screen Shot 2017-10-23 at 3.06.3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50" y="1783047"/>
            <a:ext cx="3378050" cy="23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25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path rule</a:t>
            </a:r>
            <a:endParaRPr lang="en-US" dirty="0"/>
          </a:p>
        </p:txBody>
      </p:sp>
      <p:pic>
        <p:nvPicPr>
          <p:cNvPr id="7" name="Picture 6" descr="Screen Shot 2017-10-20 at 12.2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5339"/>
            <a:ext cx="3146097" cy="544036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034604" y="1417638"/>
            <a:ext cx="1" cy="5091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3250806" y="3902792"/>
            <a:ext cx="125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59002" y="2421053"/>
            <a:ext cx="22091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Genes annotated to myocardial </a:t>
            </a:r>
            <a:r>
              <a:rPr lang="en-US" dirty="0" err="1" smtClean="0"/>
              <a:t>steatosis</a:t>
            </a:r>
            <a:r>
              <a:rPr lang="en-US" dirty="0" smtClean="0"/>
              <a:t> is also annotated by transitivity to each parent node in the ontology</a:t>
            </a:r>
          </a:p>
          <a:p>
            <a:endParaRPr lang="en-US" dirty="0"/>
          </a:p>
          <a:p>
            <a:r>
              <a:rPr lang="en-US" dirty="0" smtClean="0"/>
              <a:t>Increases flexibility when searching and making inferences about genes</a:t>
            </a:r>
          </a:p>
        </p:txBody>
      </p:sp>
    </p:spTree>
    <p:extLst>
      <p:ext uri="{BB962C8B-B14F-4D97-AF65-F5344CB8AC3E}">
        <p14:creationId xmlns:p14="http://schemas.microsoft.com/office/powerpoint/2010/main" val="3251717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http://www.geneontology.org/page/download-annotations</a:t>
            </a:r>
            <a:r>
              <a:rPr lang="en-US" dirty="0" smtClean="0"/>
              <a:t> The files</a:t>
            </a:r>
          </a:p>
          <a:p>
            <a:r>
              <a:rPr lang="en-US" dirty="0" smtClean="0">
                <a:hlinkClick r:id="rId3"/>
              </a:rPr>
              <a:t>http://www.geneontology.org/page/go-annotation-file-formats</a:t>
            </a:r>
            <a:r>
              <a:rPr lang="en-US" dirty="0" smtClean="0"/>
              <a:t> Understanding the columns</a:t>
            </a:r>
          </a:p>
          <a:p>
            <a:r>
              <a:rPr lang="en-US" dirty="0" smtClean="0">
                <a:hlinkClick r:id="rId4"/>
              </a:rPr>
              <a:t>http://wiki.geneontology.org/index.php/Introduction_to_the_GO_Consortium_annotation_set</a:t>
            </a:r>
            <a:r>
              <a:rPr lang="en-US" dirty="0" smtClean="0"/>
              <a:t> more info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25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-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GeneID</a:t>
            </a:r>
            <a:r>
              <a:rPr lang="en-US" dirty="0" smtClean="0"/>
              <a:t> – GO term – </a:t>
            </a:r>
            <a:r>
              <a:rPr lang="en-US" dirty="0" err="1" smtClean="0"/>
              <a:t>pubmedID</a:t>
            </a:r>
            <a:r>
              <a:rPr lang="en-US" dirty="0" smtClean="0"/>
              <a:t> – evidence code</a:t>
            </a:r>
          </a:p>
          <a:p>
            <a:r>
              <a:rPr lang="en-US" dirty="0" smtClean="0"/>
              <a:t>Annotate to the deepest level of knowledge</a:t>
            </a:r>
          </a:p>
          <a:p>
            <a:r>
              <a:rPr lang="en-US" dirty="0" smtClean="0"/>
              <a:t>Difference between un-annotated and uncharacterized – when you have tried to find function/process/location and the information is not out there, you annotate the gene to the root node.</a:t>
            </a:r>
          </a:p>
          <a:p>
            <a:r>
              <a:rPr lang="en-US" dirty="0" smtClean="0"/>
              <a:t>Qualifiers – contributes-to, co-localized with and </a:t>
            </a:r>
            <a:r>
              <a:rPr lang="en-US" b="1" dirty="0" smtClean="0"/>
              <a:t>NOT.  </a:t>
            </a:r>
            <a:r>
              <a:rPr lang="en-US" dirty="0" smtClean="0"/>
              <a:t>Be careful!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71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</a:t>
            </a:r>
            <a:endParaRPr lang="en-US" dirty="0"/>
          </a:p>
        </p:txBody>
      </p:sp>
      <p:pic>
        <p:nvPicPr>
          <p:cNvPr id="4" name="Content Placeholder 3" descr="diag-evCodeFlowChar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081" r="-5081"/>
          <a:stretch>
            <a:fillRect/>
          </a:stretch>
        </p:blipFill>
        <p:spPr>
          <a:xfrm>
            <a:off x="-1" y="1348758"/>
            <a:ext cx="9458423" cy="5201768"/>
          </a:xfrm>
        </p:spPr>
      </p:pic>
    </p:spTree>
    <p:extLst>
      <p:ext uri="{BB962C8B-B14F-4D97-AF65-F5344CB8AC3E}">
        <p14:creationId xmlns:p14="http://schemas.microsoft.com/office/powerpoint/2010/main" val="2278567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kinds of evidence: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from </a:t>
            </a:r>
            <a:r>
              <a:rPr lang="en-US" dirty="0" smtClean="0"/>
              <a:t>literature (</a:t>
            </a:r>
            <a:r>
              <a:rPr lang="en-US" dirty="0" smtClean="0">
                <a:solidFill>
                  <a:srgbClr val="FF0000"/>
                </a:solidFill>
              </a:rPr>
              <a:t>direct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Expression pattern</a:t>
            </a:r>
          </a:p>
          <a:p>
            <a:pPr lvl="1"/>
            <a:r>
              <a:rPr lang="en-US" dirty="0" smtClean="0"/>
              <a:t>Physical interaction</a:t>
            </a:r>
          </a:p>
          <a:p>
            <a:r>
              <a:rPr lang="en-US" dirty="0" smtClean="0"/>
              <a:t>Computational </a:t>
            </a:r>
            <a:r>
              <a:rPr lang="en-US" dirty="0" smtClean="0"/>
              <a:t>evidence (</a:t>
            </a:r>
            <a:r>
              <a:rPr lang="en-US" dirty="0" smtClean="0">
                <a:solidFill>
                  <a:srgbClr val="FF0000"/>
                </a:solidFill>
              </a:rPr>
              <a:t>inferred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Pairwise</a:t>
            </a:r>
            <a:r>
              <a:rPr lang="en-US" dirty="0" smtClean="0"/>
              <a:t> alignment</a:t>
            </a:r>
          </a:p>
          <a:p>
            <a:pPr lvl="1"/>
            <a:r>
              <a:rPr lang="en-US" dirty="0" smtClean="0"/>
              <a:t>Sequence </a:t>
            </a:r>
            <a:r>
              <a:rPr lang="en-US" dirty="0" err="1" smtClean="0"/>
              <a:t>orthology</a:t>
            </a:r>
            <a:endParaRPr lang="en-US" dirty="0" smtClean="0"/>
          </a:p>
          <a:p>
            <a:r>
              <a:rPr lang="en-US" dirty="0" smtClean="0"/>
              <a:t>Curator/author </a:t>
            </a:r>
            <a:r>
              <a:rPr lang="en-US" dirty="0" smtClean="0"/>
              <a:t>assertions (</a:t>
            </a:r>
            <a:r>
              <a:rPr lang="en-US" dirty="0" smtClean="0">
                <a:solidFill>
                  <a:srgbClr val="FF0000"/>
                </a:solidFill>
              </a:rPr>
              <a:t>indirect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4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10-20 at 2.55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35" y="1417638"/>
            <a:ext cx="7171513" cy="51847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096" y="6593429"/>
            <a:ext cx="523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amigo.geneontology.org</a:t>
            </a:r>
            <a:r>
              <a:rPr lang="en-US" dirty="0" smtClean="0"/>
              <a:t>/amigo/</a:t>
            </a:r>
            <a:r>
              <a:rPr lang="en-US" dirty="0" err="1" smtClean="0"/>
              <a:t>base_statistics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27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this ontology used?</a:t>
            </a:r>
          </a:p>
          <a:p>
            <a:r>
              <a:rPr lang="en-US" dirty="0" smtClean="0"/>
              <a:t>High through-put studies that produced lists of genes micro-array and RNA-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Functional categorization – what does this newly sequenced </a:t>
            </a:r>
            <a:r>
              <a:rPr lang="en-US" dirty="0" err="1" smtClean="0"/>
              <a:t>genme</a:t>
            </a:r>
            <a:r>
              <a:rPr lang="en-US" dirty="0" smtClean="0"/>
              <a:t>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24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the GO give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every gene in a genome we can get an understanding of what the gene is doing.</a:t>
            </a:r>
          </a:p>
          <a:p>
            <a:r>
              <a:rPr lang="en-US" dirty="0" smtClean="0"/>
              <a:t>If the gene has not been studied, we can infer </a:t>
            </a:r>
            <a:r>
              <a:rPr lang="en-US" dirty="0" smtClean="0"/>
              <a:t>from similar </a:t>
            </a:r>
            <a:r>
              <a:rPr lang="en-US" dirty="0" smtClean="0"/>
              <a:t>genes that have been.</a:t>
            </a:r>
          </a:p>
          <a:p>
            <a:r>
              <a:rPr lang="en-US" dirty="0" smtClean="0"/>
              <a:t>We can traverse a genome based on an understanding of function. We can use this to understand result of experiments that produce collections of genes under certain circumstances. </a:t>
            </a:r>
          </a:p>
          <a:p>
            <a:pPr lvl="1"/>
            <a:r>
              <a:rPr lang="en-US" dirty="0" smtClean="0"/>
              <a:t>All of these genes have something to do with cell cycle control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0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4475"/>
            <a:ext cx="9144000" cy="13398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ＭＳ Ｐゴシック" pitchFamily="-65" charset="-128"/>
                <a:cs typeface="ＭＳ Ｐゴシック" pitchFamily="-65" charset="-128"/>
              </a:rPr>
              <a:t>Building ontologies for the genomics </a:t>
            </a:r>
            <a:r>
              <a:rPr lang="en-US" i="1" smtClean="0">
                <a:ea typeface="ＭＳ Ｐゴシック" pitchFamily="-65" charset="-128"/>
                <a:cs typeface="ＭＳ Ｐゴシック" pitchFamily="-65" charset="-128"/>
              </a:rPr>
              <a:t>big data </a:t>
            </a:r>
            <a:r>
              <a:rPr lang="en-US" smtClean="0">
                <a:ea typeface="ＭＳ Ｐゴシック" pitchFamily="-65" charset="-128"/>
                <a:cs typeface="ＭＳ Ｐゴシック" pitchFamily="-65" charset="-128"/>
              </a:rPr>
              <a:t>challenge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1981200"/>
            <a:ext cx="4313237" cy="41148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We have more data than we can handle by eye</a:t>
            </a:r>
          </a:p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Data needs to be described in a rigorous fashion to render it computable</a:t>
            </a:r>
          </a:p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Functional annotation using the </a:t>
            </a:r>
            <a:r>
              <a:rPr lang="en-US" dirty="0" smtClean="0">
                <a:solidFill>
                  <a:schemeClr val="accent1"/>
                </a:solidFill>
                <a:ea typeface="ＭＳ Ｐゴシック" pitchFamily="-65" charset="-128"/>
                <a:cs typeface="ＭＳ Ｐゴシック" pitchFamily="-65" charset="-128"/>
              </a:rPr>
              <a:t>Gene Ontology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 (GO)</a:t>
            </a:r>
          </a:p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Structural annotation using the </a:t>
            </a:r>
            <a:r>
              <a:rPr lang="en-US" dirty="0" smtClean="0">
                <a:solidFill>
                  <a:schemeClr val="accent1"/>
                </a:solidFill>
                <a:ea typeface="ＭＳ Ｐゴシック" pitchFamily="-65" charset="-128"/>
                <a:cs typeface="ＭＳ Ｐゴシック" pitchFamily="-65" charset="-128"/>
              </a:rPr>
              <a:t>Sequence Ontology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 (SO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)</a:t>
            </a:r>
          </a:p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Human Phenotype Ontology (HPO)</a:t>
            </a:r>
            <a:endParaRPr lang="en-US" dirty="0" smtClean="0"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19460" name="Picture 4" descr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905000"/>
            <a:ext cx="30670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432425" y="6164263"/>
            <a:ext cx="33305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-65" charset="2"/>
              <a:buChar char="n"/>
            </a:pPr>
            <a:r>
              <a:rPr lang="en-US" sz="1200"/>
              <a:t>Nature: 4th September 2008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51285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representation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has annotated millions of gene products</a:t>
            </a:r>
          </a:p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detects </a:t>
            </a:r>
            <a:r>
              <a:rPr lang="en-US" dirty="0" smtClean="0"/>
              <a:t>expression of these genes and produce lists of differentially expressed genes.</a:t>
            </a:r>
          </a:p>
          <a:p>
            <a:r>
              <a:rPr lang="en-US" dirty="0" smtClean="0"/>
              <a:t>Does a GO term show up more than you would expect? (Your usual observed/expected kind of analysis)</a:t>
            </a:r>
          </a:p>
        </p:txBody>
      </p:sp>
    </p:spTree>
    <p:extLst>
      <p:ext uri="{BB962C8B-B14F-4D97-AF65-F5344CB8AC3E}">
        <p14:creationId xmlns:p14="http://schemas.microsoft.com/office/powerpoint/2010/main" val="1107962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Quick Yeast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221 yeast genes labeled with </a:t>
            </a:r>
            <a:r>
              <a:rPr lang="en-US" dirty="0" err="1" smtClean="0"/>
              <a:t>sporulation</a:t>
            </a:r>
            <a:r>
              <a:rPr lang="en-US" dirty="0" smtClean="0"/>
              <a:t> (out of 6000)</a:t>
            </a:r>
          </a:p>
          <a:p>
            <a:r>
              <a:rPr lang="en-US" dirty="0" smtClean="0"/>
              <a:t>In a microarray experiment 100 genes are </a:t>
            </a:r>
            <a:r>
              <a:rPr lang="en-US" dirty="0" smtClean="0"/>
              <a:t>up-regulated </a:t>
            </a:r>
            <a:r>
              <a:rPr lang="en-US" dirty="0" smtClean="0"/>
              <a:t>compared to control</a:t>
            </a:r>
            <a:endParaRPr lang="en-US" dirty="0" smtClean="0"/>
          </a:p>
          <a:p>
            <a:r>
              <a:rPr lang="en-US" dirty="0" smtClean="0"/>
              <a:t>You would expect 3-4 to be annotated to  sporulation by chance</a:t>
            </a:r>
          </a:p>
          <a:p>
            <a:r>
              <a:rPr lang="en-US" dirty="0" smtClean="0"/>
              <a:t>If you found 40, that would be over representation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69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representation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hlinkClick r:id=""/>
            </a:endParaRPr>
          </a:p>
          <a:p>
            <a:r>
              <a:rPr lang="en-US" dirty="0" smtClean="0">
                <a:hlinkClick r:id=""/>
              </a:rPr>
              <a:t>http://david.abcc.ncifcrf.gov/</a:t>
            </a:r>
            <a:r>
              <a:rPr lang="en-US" dirty="0" smtClean="0"/>
              <a:t> now provides a comprehensive set of functional annotation tools for investigators to understand biological meaning behind large list of genes</a:t>
            </a:r>
          </a:p>
          <a:p>
            <a:r>
              <a:rPr lang="en-US" dirty="0" smtClean="0"/>
              <a:t>Go term Finder </a:t>
            </a:r>
            <a:r>
              <a:rPr lang="en-US" dirty="0">
                <a:hlinkClick r:id="rId2"/>
              </a:rPr>
              <a:t>http://go.princeton.edu/cgi-bin/</a:t>
            </a:r>
            <a:r>
              <a:rPr lang="en-US" dirty="0" smtClean="0">
                <a:hlinkClick r:id="rId2"/>
              </a:rPr>
              <a:t>LAGO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91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nctional categoriza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0"/>
            <a:ext cx="8404019" cy="64343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7434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http://www.plantphysiol.org/content/135/2/745</a:t>
            </a:r>
            <a:r>
              <a:rPr lang="en-US" dirty="0" smtClean="0"/>
              <a:t> </a:t>
            </a:r>
            <a:r>
              <a:rPr lang="en-US" dirty="0" err="1" smtClean="0"/>
              <a:t>Beradini</a:t>
            </a:r>
            <a:r>
              <a:rPr lang="en-US" dirty="0" smtClean="0"/>
              <a:t> et al, 2004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02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10-19 at 4.10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90500"/>
            <a:ext cx="7747000" cy="6464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609" y="6211669"/>
            <a:ext cx="8964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resources.qiagenbioinformatics.com</a:t>
            </a:r>
            <a:r>
              <a:rPr lang="en-US" dirty="0" smtClean="0"/>
              <a:t>/application-notes/</a:t>
            </a:r>
            <a:r>
              <a:rPr lang="en-US" dirty="0" err="1" smtClean="0"/>
              <a:t>Whole_genome_functional_annotation_of_Solanum_lycopersicum.pdf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333"/>
            <a:ext cx="212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Blast2GO for tomato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80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make high level summaries like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http://www.geneontology.org/page/go-slim-and-subset-guide</a:t>
            </a:r>
            <a:endParaRPr lang="en-US" dirty="0" smtClean="0"/>
          </a:p>
          <a:p>
            <a:r>
              <a:rPr lang="en-US" dirty="0" smtClean="0"/>
              <a:t>Slim ontology – hand pruned tope level terms.</a:t>
            </a:r>
          </a:p>
          <a:p>
            <a:r>
              <a:rPr lang="en-US" dirty="0" smtClean="0"/>
              <a:t>Propagate annotations up the tree to the new leaf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91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and misuse of the gene ontology annotations S Rhee et al. </a:t>
            </a:r>
            <a:r>
              <a:rPr lang="en-US" dirty="0" smtClean="0">
                <a:hlinkClick r:id="rId2"/>
              </a:rPr>
              <a:t>http://www.nature.com/nrg/journal/v9/n7/full/nrg2363.html</a:t>
            </a:r>
            <a:endParaRPr lang="en-US" dirty="0" smtClean="0"/>
          </a:p>
          <a:p>
            <a:r>
              <a:rPr lang="en-US" dirty="0" smtClean="0"/>
              <a:t>Ten Quick Tips for Using the Gene Ontology </a:t>
            </a:r>
            <a:r>
              <a:rPr lang="en-US" dirty="0" smtClean="0">
                <a:hlinkClick r:id="rId2"/>
              </a:rPr>
              <a:t>http://www.nature.com/nrg/journal/v9/n7/full/nrg2363.html</a:t>
            </a:r>
            <a:r>
              <a:rPr lang="en-US" dirty="0" smtClean="0"/>
              <a:t> Judith Blake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62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other bio ontologies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42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4770438" cy="1752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65" charset="-128"/>
                <a:cs typeface="ＭＳ Ｐゴシック" pitchFamily="-65" charset="-128"/>
              </a:rPr>
              <a:t>The Sequence Ontology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198120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The SO describes the parts of a genome and how they relate to each other in topological space and other dimensions such as regulatory space.</a:t>
            </a:r>
          </a:p>
          <a:p>
            <a:pPr eaLnBrk="1" hangingPunct="1"/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It includes terms and relations to describe not only gene models but other genomic phenomena such as </a:t>
            </a:r>
            <a:r>
              <a:rPr lang="en-US" dirty="0" err="1">
                <a:ea typeface="ＭＳ Ｐゴシック" pitchFamily="-65" charset="-128"/>
                <a:cs typeface="ＭＳ Ｐゴシック" pitchFamily="-65" charset="-128"/>
              </a:rPr>
              <a:t>transposons</a:t>
            </a:r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 and repeats.</a:t>
            </a:r>
          </a:p>
          <a:p>
            <a:pPr eaLnBrk="1" hangingPunct="1"/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It also describes variations and the consequences of variation. </a:t>
            </a:r>
          </a:p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About 2000 terms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7108" name="TextBox 6"/>
          <p:cNvSpPr txBox="1">
            <a:spLocks noChangeArrowheads="1"/>
          </p:cNvSpPr>
          <p:nvPr/>
        </p:nvSpPr>
        <p:spPr bwMode="auto">
          <a:xfrm rot="-5400000">
            <a:off x="-2532856" y="3105944"/>
            <a:ext cx="5943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6600"/>
                </a:solidFill>
              </a:rPr>
              <a:t>www.sequenceontology.org</a:t>
            </a:r>
          </a:p>
        </p:txBody>
      </p:sp>
      <p:pic>
        <p:nvPicPr>
          <p:cNvPr id="47109" name="Picture 5" descr="Picture 2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22238"/>
            <a:ext cx="67056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910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mission statement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566988"/>
            <a:ext cx="7467600" cy="3962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To provide the vocabulary and relations for the annotation, validation and querying of the features and properties of biological sequence.</a:t>
            </a:r>
          </a:p>
          <a:p>
            <a:pPr>
              <a:buFontTx/>
              <a:buNone/>
            </a:pPr>
            <a:r>
              <a:rPr lang="en-US" i="1" dirty="0"/>
              <a:t>In other words</a:t>
            </a:r>
            <a:r>
              <a:rPr lang="en-US" dirty="0"/>
              <a:t> describe genome assemblies and their annotations</a:t>
            </a:r>
          </a:p>
        </p:txBody>
      </p:sp>
    </p:spTree>
    <p:extLst>
      <p:ext uri="{BB962C8B-B14F-4D97-AF65-F5344CB8AC3E}">
        <p14:creationId xmlns:p14="http://schemas.microsoft.com/office/powerpoint/2010/main" val="2285146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57200" y="228600"/>
            <a:ext cx="3810000" cy="609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Ice Cream Ontology</a:t>
            </a:r>
          </a:p>
        </p:txBody>
      </p:sp>
      <p:pic>
        <p:nvPicPr>
          <p:cNvPr id="27652" name="Picture 3" descr="icecreamontolog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457200"/>
            <a:ext cx="4570413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8754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is used for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Genome annotation</a:t>
            </a:r>
          </a:p>
          <a:p>
            <a:pPr lvl="1"/>
            <a:r>
              <a:rPr lang="en-US" sz="2400" dirty="0"/>
              <a:t>Typing features in Model Organism databases (</a:t>
            </a:r>
            <a:r>
              <a:rPr lang="en-US" sz="2400" dirty="0" err="1"/>
              <a:t>Chado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Typing variant data in re-sequencing projects</a:t>
            </a:r>
          </a:p>
          <a:p>
            <a:pPr lvl="1"/>
            <a:r>
              <a:rPr lang="en-US" sz="2400" dirty="0"/>
              <a:t>And file formats - </a:t>
            </a:r>
            <a:r>
              <a:rPr lang="en-US" sz="2400" dirty="0" smtClean="0"/>
              <a:t>GFF3, GVF</a:t>
            </a:r>
          </a:p>
          <a:p>
            <a:r>
              <a:rPr lang="en-US" sz="2800" dirty="0"/>
              <a:t>Genome browsing - </a:t>
            </a:r>
            <a:r>
              <a:rPr lang="en-US" sz="2800" dirty="0" err="1"/>
              <a:t>Gbrowse</a:t>
            </a:r>
            <a:endParaRPr lang="en-US" sz="2800" dirty="0"/>
          </a:p>
          <a:p>
            <a:r>
              <a:rPr lang="en-US" sz="2800" dirty="0"/>
              <a:t>Protein feature annotation -</a:t>
            </a:r>
            <a:r>
              <a:rPr lang="en-US" sz="2800" dirty="0" err="1"/>
              <a:t>biosapiens</a:t>
            </a:r>
            <a:endParaRPr lang="en-US" sz="2800" dirty="0"/>
          </a:p>
          <a:p>
            <a:r>
              <a:rPr lang="en-US" sz="2800" dirty="0"/>
              <a:t>Natural Language Processing </a:t>
            </a:r>
            <a:r>
              <a:rPr lang="en-US" sz="2800" dirty="0" smtClean="0"/>
              <a:t>– RSC</a:t>
            </a:r>
          </a:p>
          <a:p>
            <a:r>
              <a:rPr lang="en-US" sz="2800" dirty="0" smtClean="0"/>
              <a:t>ICCG, ICGC, UCSC browser, EBI, NCBI </a:t>
            </a:r>
            <a:r>
              <a:rPr lang="en-US" sz="2800" dirty="0" err="1" smtClean="0"/>
              <a:t>ClinVar</a:t>
            </a:r>
            <a:r>
              <a:rPr lang="en-US" sz="2800" dirty="0" smtClean="0"/>
              <a:t>, </a:t>
            </a:r>
            <a:r>
              <a:rPr lang="en-US" sz="2800" dirty="0" err="1" smtClean="0"/>
              <a:t>DBVar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508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do the sequence annotators want from SO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To annotate</a:t>
            </a:r>
            <a:r>
              <a:rPr lang="en-US" sz="2800" dirty="0" smtClean="0"/>
              <a:t> the sequence of the </a:t>
            </a:r>
            <a:r>
              <a:rPr lang="en-US" sz="2800" dirty="0"/>
              <a:t>assembly - </a:t>
            </a:r>
            <a:r>
              <a:rPr lang="en-US" sz="2800" dirty="0" err="1"/>
              <a:t>contigs</a:t>
            </a:r>
            <a:r>
              <a:rPr lang="en-US" sz="2800" dirty="0"/>
              <a:t>, scaffolds, </a:t>
            </a:r>
            <a:r>
              <a:rPr lang="en-US" sz="2800" dirty="0" smtClean="0"/>
              <a:t>gaps, etc.</a:t>
            </a:r>
            <a:endParaRPr lang="en-US" sz="2800" dirty="0"/>
          </a:p>
          <a:p>
            <a:r>
              <a:rPr lang="en-US" sz="2800" dirty="0"/>
              <a:t>To annotate the experimental evidence for gene annotations- blast hits, </a:t>
            </a:r>
            <a:r>
              <a:rPr lang="en-US" sz="2800" dirty="0" smtClean="0"/>
              <a:t>repeats.</a:t>
            </a:r>
            <a:endParaRPr lang="en-US" sz="2800" dirty="0"/>
          </a:p>
          <a:p>
            <a:r>
              <a:rPr lang="en-US" sz="2800" dirty="0"/>
              <a:t>To annotate known and postulated biological features - exons, </a:t>
            </a:r>
            <a:r>
              <a:rPr lang="en-US" sz="2800" dirty="0" smtClean="0"/>
              <a:t>transposons.</a:t>
            </a:r>
          </a:p>
          <a:p>
            <a:r>
              <a:rPr lang="en-US" sz="2800" dirty="0" smtClean="0"/>
              <a:t>Now they also want to annotate variants.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626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ＭＳ Ｐゴシック" pitchFamily="-65" charset="-128"/>
                <a:cs typeface="ＭＳ Ｐゴシック" pitchFamily="-65" charset="-128"/>
              </a:rPr>
              <a:t>How does SO help manage big data?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It has standardized the vocabulary used to define the parts of genomes.</a:t>
            </a:r>
          </a:p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It is used by the MODs to annotate features onto their genomes.</a:t>
            </a:r>
          </a:p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It is used by EBI, personal genome companies and institutes to manage variant data.</a:t>
            </a:r>
          </a:p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The contents of a genome are now more easily analyzed by </a:t>
            </a:r>
            <a:r>
              <a:rPr lang="en-US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ontology aware software 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tools.</a:t>
            </a:r>
          </a:p>
          <a:p>
            <a:pPr eaLnBrk="1" hangingPunct="1"/>
            <a:endParaRPr lang="en-US" dirty="0" smtClean="0"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355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127875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Organisms with SO based genome annotations: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1" y="2209801"/>
            <a:ext cx="7924800" cy="424338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000" i="1" dirty="0" smtClean="0"/>
              <a:t>      Anopheles </a:t>
            </a:r>
            <a:r>
              <a:rPr lang="en-GB" sz="2000" dirty="0"/>
              <a:t>spp., </a:t>
            </a:r>
            <a:r>
              <a:rPr lang="en-GB" sz="2000" i="1" dirty="0" err="1"/>
              <a:t>Antonospora</a:t>
            </a:r>
            <a:r>
              <a:rPr lang="en-GB" sz="2000" i="1" dirty="0"/>
              <a:t> locustae, Arabidopsis thaliana</a:t>
            </a:r>
            <a:r>
              <a:rPr lang="en-GB" sz="2000" dirty="0"/>
              <a:t>,</a:t>
            </a:r>
            <a:r>
              <a:rPr lang="en-GB" sz="2000" i="1" dirty="0"/>
              <a:t> </a:t>
            </a:r>
            <a:r>
              <a:rPr lang="en-GB" sz="2000" dirty="0" err="1"/>
              <a:t>Ascomycota</a:t>
            </a:r>
            <a:r>
              <a:rPr lang="en-GB" sz="2000" dirty="0"/>
              <a:t>, </a:t>
            </a:r>
            <a:r>
              <a:rPr lang="en-GB" sz="2000" i="1" dirty="0" err="1"/>
              <a:t>Avena</a:t>
            </a:r>
            <a:r>
              <a:rPr lang="en-GB" sz="2000" i="1" dirty="0"/>
              <a:t> </a:t>
            </a:r>
            <a:r>
              <a:rPr lang="en-GB" sz="2000" dirty="0"/>
              <a:t>spp., </a:t>
            </a:r>
            <a:r>
              <a:rPr lang="en-GB" sz="2000" dirty="0" err="1"/>
              <a:t>Basidiomycota</a:t>
            </a:r>
            <a:r>
              <a:rPr lang="en-GB" sz="2000" dirty="0"/>
              <a:t>, </a:t>
            </a:r>
            <a:r>
              <a:rPr lang="en-GB" sz="2000" i="1" dirty="0" err="1"/>
              <a:t>Bos</a:t>
            </a:r>
            <a:r>
              <a:rPr lang="en-GB" sz="2000" i="1" dirty="0"/>
              <a:t> </a:t>
            </a:r>
            <a:r>
              <a:rPr lang="en-GB" sz="2000" i="1" dirty="0" err="1"/>
              <a:t>taurus</a:t>
            </a:r>
            <a:r>
              <a:rPr lang="en-GB" sz="2000" dirty="0"/>
              <a:t>, </a:t>
            </a:r>
            <a:r>
              <a:rPr lang="en-GB" sz="2000" i="1" dirty="0" err="1"/>
              <a:t>Brachionus</a:t>
            </a:r>
            <a:r>
              <a:rPr lang="en-GB" sz="2000" i="1" dirty="0"/>
              <a:t> </a:t>
            </a:r>
            <a:r>
              <a:rPr lang="en-GB" sz="2000" i="1" dirty="0" err="1"/>
              <a:t>plicatilis</a:t>
            </a:r>
            <a:r>
              <a:rPr lang="en-GB" sz="2000" i="1" dirty="0"/>
              <a:t>, Caenorhabditis</a:t>
            </a:r>
            <a:r>
              <a:rPr lang="en-GB" sz="2000" dirty="0"/>
              <a:t> spp., </a:t>
            </a:r>
            <a:r>
              <a:rPr lang="en-GB" sz="2000" i="1" dirty="0"/>
              <a:t>Ciano </a:t>
            </a:r>
            <a:r>
              <a:rPr lang="en-GB" sz="2000" i="1" dirty="0" err="1"/>
              <a:t>intestinalis</a:t>
            </a:r>
            <a:r>
              <a:rPr lang="en-GB" sz="2000" dirty="0"/>
              <a:t>, </a:t>
            </a:r>
            <a:r>
              <a:rPr lang="en-GB" sz="2000" i="1" dirty="0"/>
              <a:t>Cryptosporidium</a:t>
            </a:r>
            <a:r>
              <a:rPr lang="en-GB" sz="2000" dirty="0"/>
              <a:t> sp., </a:t>
            </a:r>
            <a:r>
              <a:rPr lang="en-GB" sz="2000" i="1" dirty="0" err="1"/>
              <a:t>Culex</a:t>
            </a:r>
            <a:r>
              <a:rPr lang="en-GB" sz="2000" i="1" dirty="0"/>
              <a:t> </a:t>
            </a:r>
            <a:r>
              <a:rPr lang="en-GB" sz="2000" i="1" dirty="0" err="1"/>
              <a:t>quinquefasciatus</a:t>
            </a:r>
            <a:r>
              <a:rPr lang="en-GB" sz="2000" i="1" dirty="0"/>
              <a:t>, </a:t>
            </a:r>
            <a:r>
              <a:rPr lang="en-GB" sz="2000" i="1" dirty="0" err="1"/>
              <a:t>Danio</a:t>
            </a:r>
            <a:r>
              <a:rPr lang="en-GB" sz="2000" i="1" dirty="0"/>
              <a:t> </a:t>
            </a:r>
            <a:r>
              <a:rPr lang="en-GB" sz="2000" i="1" dirty="0" err="1"/>
              <a:t>rerio</a:t>
            </a:r>
            <a:r>
              <a:rPr lang="en-GB" sz="2000" i="1" dirty="0"/>
              <a:t>, Daphnia </a:t>
            </a:r>
            <a:r>
              <a:rPr lang="en-GB" sz="2000" i="1" dirty="0" err="1"/>
              <a:t>pulex</a:t>
            </a:r>
            <a:r>
              <a:rPr lang="en-GB" sz="2000" i="1" dirty="0"/>
              <a:t>, </a:t>
            </a:r>
            <a:r>
              <a:rPr lang="en-GB" sz="2000" i="1" dirty="0" err="1"/>
              <a:t>Dictyostelium</a:t>
            </a:r>
            <a:r>
              <a:rPr lang="en-GB" sz="2000" i="1" dirty="0"/>
              <a:t> </a:t>
            </a:r>
            <a:r>
              <a:rPr lang="en-GB" sz="2000" i="1" dirty="0" err="1"/>
              <a:t>discoideum</a:t>
            </a:r>
            <a:r>
              <a:rPr lang="en-GB" sz="2000" i="1" dirty="0"/>
              <a:t>, Drosophila</a:t>
            </a:r>
            <a:r>
              <a:rPr lang="en-GB" sz="2000" dirty="0"/>
              <a:t> spp., </a:t>
            </a:r>
            <a:r>
              <a:rPr lang="en-GB" sz="2000" i="1" dirty="0" err="1"/>
              <a:t>Emiliania</a:t>
            </a:r>
            <a:r>
              <a:rPr lang="en-GB" sz="2000" i="1" dirty="0"/>
              <a:t> </a:t>
            </a:r>
            <a:r>
              <a:rPr lang="en-GB" sz="2000" i="1" dirty="0" err="1"/>
              <a:t>huxleyi</a:t>
            </a:r>
            <a:r>
              <a:rPr lang="en-GB" sz="2000" i="1" dirty="0"/>
              <a:t>, </a:t>
            </a:r>
            <a:r>
              <a:rPr lang="en-GB" sz="2000" i="1" dirty="0" err="1"/>
              <a:t>Franciscella</a:t>
            </a:r>
            <a:r>
              <a:rPr lang="en-GB" sz="2000" i="1" dirty="0"/>
              <a:t> </a:t>
            </a:r>
            <a:r>
              <a:rPr lang="en-GB" sz="2000" i="1" dirty="0" err="1"/>
              <a:t>tularensis</a:t>
            </a:r>
            <a:r>
              <a:rPr lang="en-GB" sz="2000" i="1" dirty="0"/>
              <a:t>,</a:t>
            </a:r>
            <a:r>
              <a:rPr lang="en-GB" sz="2000" dirty="0"/>
              <a:t> </a:t>
            </a:r>
            <a:r>
              <a:rPr lang="en-GB" sz="2000" i="1" dirty="0" err="1"/>
              <a:t>Giardia</a:t>
            </a:r>
            <a:r>
              <a:rPr lang="en-GB" sz="2000" dirty="0"/>
              <a:t> spp., </a:t>
            </a:r>
            <a:r>
              <a:rPr lang="en-GB" sz="2000" i="1" dirty="0" err="1"/>
              <a:t>Glycine</a:t>
            </a:r>
            <a:r>
              <a:rPr lang="en-GB" sz="2000" i="1" dirty="0"/>
              <a:t> max</a:t>
            </a:r>
            <a:r>
              <a:rPr lang="en-GB" sz="2000" dirty="0"/>
              <a:t>, </a:t>
            </a:r>
            <a:r>
              <a:rPr lang="en-GB" sz="2000" i="1" dirty="0"/>
              <a:t>Homo sapiens</a:t>
            </a:r>
            <a:r>
              <a:rPr lang="en-GB" sz="2000" dirty="0"/>
              <a:t>, </a:t>
            </a:r>
            <a:r>
              <a:rPr lang="en-GB" sz="2000" i="1" dirty="0" err="1"/>
              <a:t>Ixodes</a:t>
            </a:r>
            <a:r>
              <a:rPr lang="en-GB" sz="2000" i="1" dirty="0"/>
              <a:t> </a:t>
            </a:r>
            <a:r>
              <a:rPr lang="en-GB" sz="2000" i="1" dirty="0" err="1"/>
              <a:t>scapularis</a:t>
            </a:r>
            <a:r>
              <a:rPr lang="en-GB" sz="2000" dirty="0"/>
              <a:t>, </a:t>
            </a:r>
            <a:r>
              <a:rPr lang="en-GB" sz="2000" i="1" dirty="0"/>
              <a:t>Lotus </a:t>
            </a:r>
            <a:r>
              <a:rPr lang="en-GB" sz="2000" i="1" dirty="0" err="1"/>
              <a:t>japonicus</a:t>
            </a:r>
            <a:r>
              <a:rPr lang="en-GB" sz="2000" dirty="0"/>
              <a:t>, </a:t>
            </a:r>
            <a:r>
              <a:rPr lang="en-GB" sz="2000" i="1" dirty="0" err="1"/>
              <a:t>Medicago</a:t>
            </a:r>
            <a:r>
              <a:rPr lang="en-GB" sz="2000" i="1" dirty="0"/>
              <a:t> </a:t>
            </a:r>
            <a:r>
              <a:rPr lang="en-GB" sz="2000" i="1" dirty="0" err="1"/>
              <a:t>truncatula</a:t>
            </a:r>
            <a:r>
              <a:rPr lang="en-GB" sz="2000" i="1" dirty="0"/>
              <a:t>, </a:t>
            </a:r>
            <a:r>
              <a:rPr lang="en-GB" sz="2000" dirty="0" err="1"/>
              <a:t>Microsporidia</a:t>
            </a:r>
            <a:r>
              <a:rPr lang="en-GB" sz="2000" dirty="0"/>
              <a:t>, </a:t>
            </a:r>
            <a:r>
              <a:rPr lang="en-GB" sz="2000" i="1" dirty="0"/>
              <a:t>Mycobacterium tuberculosis</a:t>
            </a:r>
            <a:r>
              <a:rPr lang="en-GB" sz="2000" dirty="0"/>
              <a:t>, </a:t>
            </a:r>
            <a:r>
              <a:rPr lang="en-GB" sz="2000" i="1" dirty="0" err="1"/>
              <a:t>Oryza</a:t>
            </a:r>
            <a:r>
              <a:rPr lang="en-GB" sz="2000" dirty="0"/>
              <a:t> spp., </a:t>
            </a:r>
            <a:r>
              <a:rPr lang="en-GB" sz="2000" i="1" dirty="0"/>
              <a:t>Paramecium </a:t>
            </a:r>
            <a:r>
              <a:rPr lang="en-GB" sz="2000" i="1" dirty="0" err="1"/>
              <a:t>tetraurelia</a:t>
            </a:r>
            <a:r>
              <a:rPr lang="en-GB" sz="2000" dirty="0"/>
              <a:t>, </a:t>
            </a:r>
            <a:r>
              <a:rPr lang="en-GB" sz="2000" i="1" dirty="0" err="1"/>
              <a:t>Pediculus</a:t>
            </a:r>
            <a:r>
              <a:rPr lang="en-GB" sz="2000" i="1" dirty="0"/>
              <a:t> </a:t>
            </a:r>
            <a:r>
              <a:rPr lang="en-GB" sz="2000" i="1" dirty="0" err="1"/>
              <a:t>humanus</a:t>
            </a:r>
            <a:r>
              <a:rPr lang="en-GB" sz="2000" dirty="0"/>
              <a:t>, </a:t>
            </a:r>
            <a:r>
              <a:rPr lang="en-GB" sz="2000" i="1" dirty="0"/>
              <a:t>Plasmodium</a:t>
            </a:r>
            <a:r>
              <a:rPr lang="en-GB" sz="2000" dirty="0"/>
              <a:t> spp., </a:t>
            </a:r>
            <a:r>
              <a:rPr lang="en-GB" sz="2000" i="1" dirty="0" err="1"/>
              <a:t>Populus</a:t>
            </a:r>
            <a:r>
              <a:rPr lang="en-GB" sz="2000" i="1" dirty="0"/>
              <a:t> </a:t>
            </a:r>
            <a:r>
              <a:rPr lang="en-GB" sz="2000" i="1" dirty="0" err="1"/>
              <a:t>trichocarpa</a:t>
            </a:r>
            <a:r>
              <a:rPr lang="en-GB" sz="2000" dirty="0"/>
              <a:t>, </a:t>
            </a:r>
            <a:r>
              <a:rPr lang="en-GB" sz="2000" i="1" dirty="0"/>
              <a:t>Pseudomonas</a:t>
            </a:r>
            <a:r>
              <a:rPr lang="en-GB" sz="2000" dirty="0"/>
              <a:t> spp., </a:t>
            </a:r>
            <a:r>
              <a:rPr lang="en-GB" sz="2000" i="1" dirty="0" err="1"/>
              <a:t>Ricinus</a:t>
            </a:r>
            <a:r>
              <a:rPr lang="en-GB" sz="2000" i="1" dirty="0"/>
              <a:t> </a:t>
            </a:r>
            <a:r>
              <a:rPr lang="en-GB" sz="2000" i="1" dirty="0" err="1"/>
              <a:t>communis</a:t>
            </a:r>
            <a:r>
              <a:rPr lang="en-GB" sz="2000" i="1" dirty="0"/>
              <a:t>,</a:t>
            </a:r>
            <a:r>
              <a:rPr lang="en-GB" sz="2000" dirty="0"/>
              <a:t> </a:t>
            </a:r>
            <a:r>
              <a:rPr lang="en-GB" sz="2000" i="1" dirty="0" err="1"/>
              <a:t>Rattus</a:t>
            </a:r>
            <a:r>
              <a:rPr lang="en-GB" sz="2000" i="1" dirty="0"/>
              <a:t> </a:t>
            </a:r>
            <a:r>
              <a:rPr lang="en-GB" sz="2000" i="1" dirty="0" err="1"/>
              <a:t>norvegicus</a:t>
            </a:r>
            <a:r>
              <a:rPr lang="en-GB" sz="2000" dirty="0"/>
              <a:t>, </a:t>
            </a:r>
            <a:r>
              <a:rPr lang="en-GB" sz="2000" dirty="0" err="1"/>
              <a:t>Rubiaceae</a:t>
            </a:r>
            <a:r>
              <a:rPr lang="en-GB" sz="2000" dirty="0"/>
              <a:t>, </a:t>
            </a:r>
            <a:r>
              <a:rPr lang="en-GB" sz="2000" i="1" dirty="0"/>
              <a:t>Saccharomyces</a:t>
            </a:r>
            <a:r>
              <a:rPr lang="en-GB" sz="2000" dirty="0"/>
              <a:t> spp., </a:t>
            </a:r>
            <a:r>
              <a:rPr lang="en-GB" sz="2000" i="1" dirty="0" err="1"/>
              <a:t>Schizosaccharomyces</a:t>
            </a:r>
            <a:r>
              <a:rPr lang="en-GB" sz="2000" i="1" dirty="0"/>
              <a:t> </a:t>
            </a:r>
            <a:r>
              <a:rPr lang="en-GB" sz="2000" i="1" dirty="0" err="1"/>
              <a:t>pombe</a:t>
            </a:r>
            <a:r>
              <a:rPr lang="en-GB" sz="2000" i="1" dirty="0"/>
              <a:t>, </a:t>
            </a:r>
            <a:r>
              <a:rPr lang="en-GB" sz="2000" i="1" dirty="0" err="1"/>
              <a:t>Schmidtea</a:t>
            </a:r>
            <a:r>
              <a:rPr lang="en-GB" sz="2000" i="1" dirty="0"/>
              <a:t> </a:t>
            </a:r>
            <a:r>
              <a:rPr lang="en-GB" sz="2000" i="1" dirty="0" err="1"/>
              <a:t>mediterranea</a:t>
            </a:r>
            <a:r>
              <a:rPr lang="en-GB" sz="2000" i="1" dirty="0"/>
              <a:t>, </a:t>
            </a:r>
            <a:r>
              <a:rPr lang="en-GB" sz="2000" dirty="0" err="1"/>
              <a:t>Solanaceae</a:t>
            </a:r>
            <a:r>
              <a:rPr lang="en-GB" sz="2000" dirty="0"/>
              <a:t>, </a:t>
            </a:r>
            <a:r>
              <a:rPr lang="en-GB" sz="2000" i="1" dirty="0"/>
              <a:t>Sorghum </a:t>
            </a:r>
            <a:r>
              <a:rPr lang="en-GB" sz="2000" i="1" dirty="0" err="1"/>
              <a:t>bicolor</a:t>
            </a:r>
            <a:r>
              <a:rPr lang="en-GB" sz="2000" dirty="0"/>
              <a:t>,</a:t>
            </a:r>
            <a:r>
              <a:rPr lang="en-GB" sz="2000" i="1" dirty="0"/>
              <a:t> </a:t>
            </a:r>
            <a:r>
              <a:rPr lang="en-GB" sz="2000" i="1" dirty="0" err="1"/>
              <a:t>Strongylocentrotus</a:t>
            </a:r>
            <a:r>
              <a:rPr lang="en-GB" sz="2000" i="1" dirty="0"/>
              <a:t> </a:t>
            </a:r>
            <a:r>
              <a:rPr lang="en-GB" sz="2000" i="1" dirty="0" err="1"/>
              <a:t>purpuratus</a:t>
            </a:r>
            <a:r>
              <a:rPr lang="en-GB" sz="2000" i="1" dirty="0"/>
              <a:t>, </a:t>
            </a:r>
            <a:r>
              <a:rPr lang="en-GB" sz="2000" i="1" dirty="0" err="1"/>
              <a:t>Tetrahymena</a:t>
            </a:r>
            <a:r>
              <a:rPr lang="en-GB" sz="2000" i="1" dirty="0"/>
              <a:t> </a:t>
            </a:r>
            <a:r>
              <a:rPr lang="en-GB" sz="2000" i="1" dirty="0" err="1"/>
              <a:t>thermophila</a:t>
            </a:r>
            <a:r>
              <a:rPr lang="en-GB" sz="2000" i="1" dirty="0"/>
              <a:t>, </a:t>
            </a:r>
            <a:r>
              <a:rPr lang="en-GB" sz="2000" i="1" dirty="0" err="1"/>
              <a:t>Theileria</a:t>
            </a:r>
            <a:r>
              <a:rPr lang="en-GB" sz="2000" i="1" dirty="0"/>
              <a:t> </a:t>
            </a:r>
            <a:r>
              <a:rPr lang="en-GB" sz="2000" dirty="0"/>
              <a:t>spp.</a:t>
            </a:r>
            <a:r>
              <a:rPr lang="en-GB" sz="2000" i="1" dirty="0"/>
              <a:t>, </a:t>
            </a:r>
            <a:r>
              <a:rPr lang="en-GB" sz="2000" i="1" dirty="0" err="1"/>
              <a:t>Toxoplasma</a:t>
            </a:r>
            <a:r>
              <a:rPr lang="en-GB" sz="2000" i="1" dirty="0"/>
              <a:t> </a:t>
            </a:r>
            <a:r>
              <a:rPr lang="en-GB" sz="2000" dirty="0"/>
              <a:t>spp.</a:t>
            </a:r>
            <a:r>
              <a:rPr lang="en-GB" sz="2000" i="1" dirty="0"/>
              <a:t>, </a:t>
            </a:r>
            <a:r>
              <a:rPr lang="en-GB" sz="2000" i="1" dirty="0" err="1"/>
              <a:t>Tribolium</a:t>
            </a:r>
            <a:r>
              <a:rPr lang="en-GB" sz="2000" i="1" dirty="0"/>
              <a:t> </a:t>
            </a:r>
            <a:r>
              <a:rPr lang="en-GB" sz="2000" i="1" dirty="0" err="1"/>
              <a:t>castaneum</a:t>
            </a:r>
            <a:r>
              <a:rPr lang="en-GB" sz="2000" i="1" dirty="0"/>
              <a:t>, </a:t>
            </a:r>
            <a:r>
              <a:rPr lang="en-GB" sz="2000" i="1" dirty="0" err="1"/>
              <a:t>Trichomonas</a:t>
            </a:r>
            <a:r>
              <a:rPr lang="en-GB" sz="2000" dirty="0"/>
              <a:t> spp., </a:t>
            </a:r>
            <a:r>
              <a:rPr lang="en-GB" sz="2000" dirty="0" err="1"/>
              <a:t>Triticeae</a:t>
            </a:r>
            <a:r>
              <a:rPr lang="en-GB" sz="2000" dirty="0"/>
              <a:t>, </a:t>
            </a:r>
            <a:r>
              <a:rPr lang="en-GB" sz="2000" i="1" dirty="0" err="1"/>
              <a:t>Trypanosoma</a:t>
            </a:r>
            <a:r>
              <a:rPr lang="en-GB" sz="2000" i="1" dirty="0"/>
              <a:t> </a:t>
            </a:r>
            <a:r>
              <a:rPr lang="en-GB" sz="2000" i="1" dirty="0" err="1"/>
              <a:t>brucei</a:t>
            </a:r>
            <a:r>
              <a:rPr lang="en-GB" sz="2000" i="1" dirty="0"/>
              <a:t>, </a:t>
            </a:r>
            <a:r>
              <a:rPr lang="en-GB" sz="2000" i="1" dirty="0" err="1"/>
              <a:t>Vitis</a:t>
            </a:r>
            <a:r>
              <a:rPr lang="en-GB" sz="2000" i="1" dirty="0"/>
              <a:t> </a:t>
            </a:r>
            <a:r>
              <a:rPr lang="en-GB" sz="2000" i="1" dirty="0" err="1"/>
              <a:t>vinifera</a:t>
            </a:r>
            <a:r>
              <a:rPr lang="en-GB" sz="2000" dirty="0"/>
              <a:t>, </a:t>
            </a:r>
            <a:r>
              <a:rPr lang="en-GB" sz="2000" i="1" dirty="0" err="1"/>
              <a:t>Zea</a:t>
            </a:r>
            <a:r>
              <a:rPr lang="en-GB" sz="2000" i="1" dirty="0"/>
              <a:t> </a:t>
            </a:r>
            <a:r>
              <a:rPr lang="en-GB" sz="2000" i="1" dirty="0" err="1"/>
              <a:t>mays</a:t>
            </a:r>
            <a:r>
              <a:rPr lang="en-GB" sz="2000" dirty="0"/>
              <a:t>, </a:t>
            </a:r>
            <a:r>
              <a:rPr lang="en-GB" sz="2000" dirty="0" err="1"/>
              <a:t>Zygomycota</a:t>
            </a:r>
            <a:r>
              <a:rPr lang="en-GB" sz="2000" dirty="0"/>
              <a:t>, the influenza virus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1600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i="1" dirty="0"/>
              <a:t>… </a:t>
            </a:r>
            <a:r>
              <a:rPr lang="en-GB" sz="1600" dirty="0"/>
              <a:t>and many many more…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1815827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65" charset="-128"/>
                <a:cs typeface="ＭＳ Ｐゴシック" pitchFamily="-65" charset="-128"/>
              </a:rPr>
              <a:t>SO facilitates: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Data sharing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Comparative </a:t>
            </a:r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genomics - all data uses same language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Genomics tool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Quality control - traversing the relationships implied by SO is used to validate annotation (syntactic, semantic and topological)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Annotation exploration - how are annotations evolving?</a:t>
            </a:r>
          </a:p>
        </p:txBody>
      </p:sp>
    </p:spTree>
    <p:extLst>
      <p:ext uri="{BB962C8B-B14F-4D97-AF65-F5344CB8AC3E}">
        <p14:creationId xmlns:p14="http://schemas.microsoft.com/office/powerpoint/2010/main" val="3247678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</a:t>
            </a:r>
            <a:r>
              <a:rPr lang="en-US" dirty="0" smtClean="0"/>
              <a:t>Phenotype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http://www.human-phenotype-</a:t>
            </a:r>
            <a:r>
              <a:rPr lang="en-US" dirty="0" smtClean="0">
                <a:hlinkClick r:id="rId2"/>
              </a:rPr>
              <a:t>ontology.org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Human Phenotype Ontology (HPO) aims to provide a standardized vocabulary of phenotypic abnormalities encountered in human disease</a:t>
            </a:r>
            <a:r>
              <a:rPr lang="en-US" dirty="0" smtClean="0"/>
              <a:t>.</a:t>
            </a:r>
          </a:p>
          <a:p>
            <a:r>
              <a:rPr lang="en-US" dirty="0"/>
              <a:t>Browse </a:t>
            </a:r>
            <a:r>
              <a:rPr lang="en-US" dirty="0">
                <a:hlinkClick r:id="rId3"/>
              </a:rPr>
              <a:t>http://compbio.charite.de/phenexplorer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056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1-31 at 8.07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1474"/>
            <a:ext cx="9144000" cy="308887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Organized by body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243053"/>
            <a:ext cx="827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also view the structure </a:t>
            </a:r>
            <a:r>
              <a:rPr lang="en-US" dirty="0"/>
              <a:t>here: </a:t>
            </a:r>
            <a:r>
              <a:rPr lang="en-US" dirty="0">
                <a:hlinkClick r:id="rId3"/>
              </a:rPr>
              <a:t>https://bioportal.bioontology.org/ontologies/</a:t>
            </a:r>
            <a:r>
              <a:rPr lang="en-US" dirty="0" smtClean="0">
                <a:hlinkClick r:id="rId3"/>
              </a:rPr>
              <a:t>HP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67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1-31 at 8.10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3293939" cy="3745163"/>
          </a:xfrm>
          <a:prstGeom prst="rect">
            <a:avLst/>
          </a:prstGeom>
        </p:spPr>
      </p:pic>
      <p:pic>
        <p:nvPicPr>
          <p:cNvPr id="6" name="Picture 5" descr="Screen Shot 2016-01-31 at 8.12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2352"/>
            <a:ext cx="9144000" cy="2301446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68316" y="274638"/>
            <a:ext cx="551848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phenotype and annotation</a:t>
            </a:r>
            <a:endParaRPr lang="en-US" dirty="0"/>
          </a:p>
        </p:txBody>
      </p:sp>
      <p:pic>
        <p:nvPicPr>
          <p:cNvPr id="8" name="Picture 7" descr="Screen Shot 2016-01-31 at 8.15.0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774" y="1963636"/>
            <a:ext cx="2552700" cy="205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208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Phenomizer</a:t>
            </a:r>
            <a:endParaRPr lang="en-US" dirty="0"/>
          </a:p>
        </p:txBody>
      </p:sp>
      <p:pic>
        <p:nvPicPr>
          <p:cNvPr id="4" name="Picture 3" descr="Screen Shot 2013-10-22 at 11.16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100"/>
            <a:ext cx="9144000" cy="4473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35011" y="5688410"/>
            <a:ext cx="316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scoliosis, osteopenia, myopathy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6429" y="6057742"/>
            <a:ext cx="3376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Genes to disease annotation</a:t>
            </a:r>
          </a:p>
          <a:p>
            <a:r>
              <a:rPr lang="en-US" dirty="0" smtClean="0"/>
              <a:t>Phenotypes to disease annotation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584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Upper ontologies and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Ontologies</a:t>
            </a:r>
            <a:r>
              <a:rPr lang="en-US" dirty="0" smtClean="0"/>
              <a:t> 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models for domains of reality</a:t>
            </a:r>
          </a:p>
          <a:p>
            <a:pPr lvl="1"/>
            <a:r>
              <a:rPr lang="en-US" dirty="0" smtClean="0"/>
              <a:t>Tool for communication</a:t>
            </a:r>
          </a:p>
          <a:p>
            <a:pPr lvl="1"/>
            <a:r>
              <a:rPr lang="en-US" dirty="0" smtClean="0"/>
              <a:t>Explain observations</a:t>
            </a:r>
          </a:p>
          <a:p>
            <a:pPr lvl="1"/>
            <a:r>
              <a:rPr lang="en-US" dirty="0" smtClean="0"/>
              <a:t>Predict new relations</a:t>
            </a:r>
          </a:p>
          <a:p>
            <a:pPr lvl="1"/>
            <a:r>
              <a:rPr lang="en-US" dirty="0" smtClean="0"/>
              <a:t>Provide framework for data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6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Places to find biomedical </a:t>
            </a:r>
            <a:r>
              <a:rPr lang="en-US" dirty="0" err="1" smtClean="0"/>
              <a:t>ontologies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OBO foundry </a:t>
            </a:r>
            <a:r>
              <a:rPr lang="en-US" dirty="0" smtClean="0">
                <a:hlinkClick r:id="rId2"/>
              </a:rPr>
              <a:t>www.obofoundry.org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NCBO </a:t>
            </a:r>
            <a:r>
              <a:rPr lang="en-US" dirty="0" smtClean="0">
                <a:hlinkClick r:id="rId3"/>
              </a:rPr>
              <a:t>www.bioontology.org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sz="1800" dirty="0" smtClean="0"/>
              <a:t>The goal of the National Center for Biomedical Ontology is to support biomedical researchers in their knowledge-intensive work, by providing online tools and a web portal enabling them to access, review, and integrate disparate ontological resources in all aspects of biomedical investigation and clinical practice. A major focus of our work involves the use of biomedical </a:t>
            </a:r>
            <a:r>
              <a:rPr lang="en-US" sz="1800" dirty="0" err="1" smtClean="0"/>
              <a:t>ontologies</a:t>
            </a:r>
            <a:r>
              <a:rPr lang="en-US" sz="1800" dirty="0" smtClean="0"/>
              <a:t> to aid in the management and analysis of data derived from complex experiments.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67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OBO Foundry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34576"/>
            <a:ext cx="4038600" cy="4525963"/>
          </a:xfrm>
        </p:spPr>
        <p:txBody>
          <a:bodyPr/>
          <a:lstStyle/>
          <a:p>
            <a:r>
              <a:rPr lang="en-US" dirty="0" smtClean="0"/>
              <a:t>Open</a:t>
            </a:r>
          </a:p>
          <a:p>
            <a:r>
              <a:rPr lang="en-US" dirty="0" smtClean="0"/>
              <a:t>Common syntax</a:t>
            </a:r>
          </a:p>
          <a:p>
            <a:r>
              <a:rPr lang="en-US" dirty="0" smtClean="0"/>
              <a:t>Unique identifier space</a:t>
            </a:r>
          </a:p>
          <a:p>
            <a:r>
              <a:rPr lang="en-US" dirty="0" smtClean="0"/>
              <a:t>Versioning control</a:t>
            </a:r>
          </a:p>
          <a:p>
            <a:r>
              <a:rPr lang="en-US" dirty="0" err="1" smtClean="0"/>
              <a:t>orthogonality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918732"/>
            <a:ext cx="4038600" cy="4525963"/>
          </a:xfrm>
        </p:spPr>
        <p:txBody>
          <a:bodyPr/>
          <a:lstStyle/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OBO relations</a:t>
            </a:r>
          </a:p>
          <a:p>
            <a:r>
              <a:rPr lang="en-US" dirty="0" smtClean="0"/>
              <a:t>Provide documentation</a:t>
            </a:r>
          </a:p>
          <a:p>
            <a:r>
              <a:rPr lang="en-US" dirty="0" smtClean="0"/>
              <a:t>Plurality of independent users</a:t>
            </a:r>
          </a:p>
          <a:p>
            <a:r>
              <a:rPr lang="en-US" dirty="0" smtClean="0"/>
              <a:t>Developed collaboratively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6075363"/>
            <a:ext cx="307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www.obofoundry.org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7" name="Picture 6" descr="foundry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4158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18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Span of biomedical domain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5064" y="2133601"/>
            <a:ext cx="7510411" cy="609599"/>
          </a:xfrm>
        </p:spPr>
        <p:txBody>
          <a:bodyPr/>
          <a:lstStyle/>
          <a:p>
            <a:r>
              <a:rPr lang="en-US" dirty="0" smtClean="0"/>
              <a:t>Granularity from molecule to organism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35064" y="6324600"/>
            <a:ext cx="8027936" cy="1588"/>
          </a:xfrm>
          <a:prstGeom prst="line">
            <a:avLst/>
          </a:prstGeom>
          <a:ln cap="flat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0112" y="5410200"/>
            <a:ext cx="1072041" cy="369332"/>
          </a:xfrm>
          <a:prstGeom prst="rect">
            <a:avLst/>
          </a:prstGeom>
          <a:noFill/>
          <a:ln>
            <a:solidFill>
              <a:srgbClr val="4B5A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molecule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5562600"/>
            <a:ext cx="1494708" cy="369332"/>
          </a:xfrm>
          <a:prstGeom prst="rect">
            <a:avLst/>
          </a:prstGeom>
          <a:noFill/>
          <a:ln>
            <a:solidFill>
              <a:srgbClr val="4B5A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Cell anatomy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5562600"/>
            <a:ext cx="1676400" cy="646331"/>
          </a:xfrm>
          <a:prstGeom prst="rect">
            <a:avLst/>
          </a:prstGeom>
          <a:noFill/>
          <a:ln>
            <a:solidFill>
              <a:srgbClr val="4B5A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Organism anatomy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4876800"/>
            <a:ext cx="1039016" cy="646331"/>
          </a:xfrm>
          <a:prstGeom prst="rect">
            <a:avLst/>
          </a:prstGeom>
          <a:noFill/>
          <a:ln>
            <a:solidFill>
              <a:srgbClr val="4B5A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patho</a:t>
            </a:r>
            <a:endParaRPr lang="en-US" dirty="0" smtClean="0"/>
          </a:p>
          <a:p>
            <a:r>
              <a:rPr lang="en-US" dirty="0" smtClean="0"/>
              <a:t>anatomy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90800" y="4459069"/>
            <a:ext cx="689048" cy="646331"/>
          </a:xfrm>
          <a:prstGeom prst="rect">
            <a:avLst/>
          </a:prstGeom>
          <a:noFill/>
          <a:ln>
            <a:solidFill>
              <a:srgbClr val="4B5A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Cell </a:t>
            </a:r>
          </a:p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0800" y="3429000"/>
            <a:ext cx="1703336" cy="369332"/>
          </a:xfrm>
          <a:prstGeom prst="rect">
            <a:avLst/>
          </a:prstGeom>
          <a:noFill/>
          <a:ln>
            <a:solidFill>
              <a:srgbClr val="4B5A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Cell physiology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18340" y="3429000"/>
            <a:ext cx="1249060" cy="646331"/>
          </a:xfrm>
          <a:prstGeom prst="rect">
            <a:avLst/>
          </a:prstGeom>
          <a:noFill/>
          <a:ln>
            <a:solidFill>
              <a:srgbClr val="4B5A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Organism</a:t>
            </a:r>
          </a:p>
          <a:p>
            <a:r>
              <a:rPr lang="en-US" dirty="0" smtClean="0"/>
              <a:t>physiology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98060" y="4648200"/>
            <a:ext cx="864540" cy="369332"/>
          </a:xfrm>
          <a:prstGeom prst="rect">
            <a:avLst/>
          </a:prstGeom>
          <a:noFill/>
          <a:ln>
            <a:solidFill>
              <a:srgbClr val="4B5A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species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5064" y="4463534"/>
            <a:ext cx="1190049" cy="646331"/>
          </a:xfrm>
          <a:prstGeom prst="rect">
            <a:avLst/>
          </a:prstGeom>
          <a:noFill/>
          <a:ln>
            <a:solidFill>
              <a:srgbClr val="4B5A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Molecular </a:t>
            </a:r>
          </a:p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5064" y="3429000"/>
            <a:ext cx="1190049" cy="646331"/>
          </a:xfrm>
          <a:prstGeom prst="rect">
            <a:avLst/>
          </a:prstGeom>
          <a:noFill/>
          <a:ln>
            <a:solidFill>
              <a:srgbClr val="4B5A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Molecular </a:t>
            </a:r>
          </a:p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29400" y="3842266"/>
            <a:ext cx="1249060" cy="646331"/>
          </a:xfrm>
          <a:prstGeom prst="rect">
            <a:avLst/>
          </a:prstGeom>
          <a:noFill/>
          <a:ln>
            <a:solidFill>
              <a:srgbClr val="4B5A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Patho</a:t>
            </a:r>
            <a:endParaRPr lang="en-US" dirty="0" smtClean="0"/>
          </a:p>
          <a:p>
            <a:r>
              <a:rPr lang="en-US" dirty="0" smtClean="0"/>
              <a:t>physiology</a:t>
            </a:r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-2043953" y="3982074"/>
            <a:ext cx="1676400" cy="1567934"/>
          </a:xfrm>
          <a:prstGeom prst="wedgeEllipseCallou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6600"/>
                </a:solidFill>
              </a:ln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1358153" y="3997015"/>
            <a:ext cx="99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</a:t>
            </a:r>
          </a:p>
          <a:p>
            <a:r>
              <a:rPr lang="en-US" dirty="0" smtClean="0"/>
              <a:t>RNAO</a:t>
            </a:r>
          </a:p>
          <a:p>
            <a:r>
              <a:rPr lang="en-US" dirty="0" smtClean="0"/>
              <a:t>PRO</a:t>
            </a:r>
          </a:p>
          <a:p>
            <a:r>
              <a:rPr lang="en-US" dirty="0" err="1" smtClean="0"/>
              <a:t>chEBI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-1577000" y="4012534"/>
            <a:ext cx="462413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79848" y="6326188"/>
            <a:ext cx="125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granularity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-83625" y="3192556"/>
            <a:ext cx="126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5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BFO</a:t>
            </a:r>
            <a:br>
              <a:rPr lang="en-US" dirty="0" smtClean="0"/>
            </a:br>
            <a:r>
              <a:rPr lang="en-US" dirty="0" smtClean="0"/>
              <a:t>basic formal ontology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“narrowly focused on the task of providing a genuine upper ontology which can be used in support of domain </a:t>
            </a:r>
            <a:r>
              <a:rPr lang="en-US" dirty="0" err="1" smtClean="0"/>
              <a:t>ontologies</a:t>
            </a:r>
            <a:r>
              <a:rPr lang="en-US" dirty="0" smtClean="0"/>
              <a:t> developed for scientific research, as for example in biomedicine within the framework of the </a:t>
            </a:r>
            <a:r>
              <a:rPr lang="en-US" dirty="0" smtClean="0">
                <a:hlinkClick r:id="rId2"/>
              </a:rPr>
              <a:t>OBO Foundry.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6065521"/>
            <a:ext cx="286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www.ifomis.org/bfo</a:t>
            </a:r>
            <a:endParaRPr lang="en-US" dirty="0"/>
          </a:p>
        </p:txBody>
      </p:sp>
      <p:pic>
        <p:nvPicPr>
          <p:cNvPr id="7" name="Picture 6" descr="bfo-inside-small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457200"/>
            <a:ext cx="1252009" cy="112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1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72604"/>
            <a:ext cx="7345362" cy="1339850"/>
          </a:xfrm>
        </p:spPr>
        <p:txBody>
          <a:bodyPr/>
          <a:lstStyle/>
          <a:p>
            <a:r>
              <a:rPr lang="en-US" dirty="0" smtClean="0"/>
              <a:t>Top level terms of BFO</a:t>
            </a:r>
            <a:endParaRPr lang="en-US" dirty="0"/>
          </a:p>
        </p:txBody>
      </p:sp>
      <p:pic>
        <p:nvPicPr>
          <p:cNvPr id="4" name="Content Placeholder 3" descr="bfo.jpg"/>
          <p:cNvPicPr>
            <a:picLocks noGrp="1" noChangeAspect="1"/>
          </p:cNvPicPr>
          <p:nvPr>
            <p:ph idx="1"/>
          </p:nvPr>
        </p:nvPicPr>
        <p:blipFill>
          <a:blip r:embed="rId2"/>
          <a:srcRect l="-519" r="-519"/>
          <a:stretch>
            <a:fillRect/>
          </a:stretch>
        </p:blipFill>
        <p:spPr>
          <a:xfrm>
            <a:off x="0" y="1512454"/>
            <a:ext cx="9283129" cy="4969192"/>
          </a:xfrm>
        </p:spPr>
      </p:pic>
      <p:sp>
        <p:nvSpPr>
          <p:cNvPr id="9" name="Oval Callout 8"/>
          <p:cNvSpPr/>
          <p:nvPr/>
        </p:nvSpPr>
        <p:spPr>
          <a:xfrm>
            <a:off x="2158826" y="2209800"/>
            <a:ext cx="1828800" cy="1147465"/>
          </a:xfrm>
          <a:prstGeom prst="wedgeEllipseCallout">
            <a:avLst>
              <a:gd name="adj1" fmla="val 12419"/>
              <a:gd name="adj2" fmla="val 81207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49339" y="2433935"/>
            <a:ext cx="1538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Things that exist through time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381000" y="2800529"/>
            <a:ext cx="1766887" cy="1447800"/>
          </a:xfrm>
          <a:prstGeom prst="wedgeEllipseCallout">
            <a:avLst>
              <a:gd name="adj1" fmla="val 53062"/>
              <a:gd name="adj2" fmla="val 41495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2895600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Things that inhere in other entities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3200400" y="4876800"/>
            <a:ext cx="1828800" cy="1179731"/>
          </a:xfrm>
          <a:prstGeom prst="wedgeEllipseCallout">
            <a:avLst>
              <a:gd name="adj1" fmla="val 33935"/>
              <a:gd name="adj2" fmla="val -104295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50430" y="5133201"/>
            <a:ext cx="1052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thing that bear qualities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6492875" y="1985665"/>
            <a:ext cx="1752600" cy="1371600"/>
          </a:xfrm>
          <a:prstGeom prst="wedgeEllipseCallout">
            <a:avLst>
              <a:gd name="adj1" fmla="val -38182"/>
              <a:gd name="adj2" fmla="val 78150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81800" y="22860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Things that develop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6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0" grpId="0" animBg="1"/>
      <p:bldP spid="8" grpId="0"/>
      <p:bldP spid="11" grpId="0" animBg="1"/>
      <p:bldP spid="7" grpId="0"/>
      <p:bldP spid="12" grpId="0" animBg="1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2" y="244158"/>
            <a:ext cx="7939087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         relation ontology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RO provides class level and instance level relations.</a:t>
            </a:r>
          </a:p>
          <a:p>
            <a:r>
              <a:rPr lang="en-US" dirty="0" smtClean="0"/>
              <a:t>ALL SOME RULE – for class level relations</a:t>
            </a:r>
          </a:p>
          <a:p>
            <a:r>
              <a:rPr lang="en-US" dirty="0" smtClean="0"/>
              <a:t>Improves reasoning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All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start_codon</a:t>
            </a:r>
            <a:r>
              <a:rPr lang="en-US" dirty="0" smtClean="0"/>
              <a:t> </a:t>
            </a:r>
            <a:r>
              <a:rPr lang="en-US" i="1" dirty="0" err="1" smtClean="0"/>
              <a:t>part_of</a:t>
            </a:r>
            <a:r>
              <a:rPr lang="en-US" i="1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some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53735"/>
                </a:solidFill>
              </a:rPr>
              <a:t>CDS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ro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7" y="400267"/>
            <a:ext cx="2425397" cy="11555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5200" y="6324600"/>
            <a:ext cx="340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www.obofoundry.org/ro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7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85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Excellent book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bio-</a:t>
            </a:r>
            <a:r>
              <a:rPr lang="en-US" dirty="0" err="1" smtClean="0"/>
              <a:t>ontologies</a:t>
            </a:r>
            <a:r>
              <a:rPr lang="en-US" dirty="0" smtClean="0"/>
              <a:t> by Robinson and Bauer</a:t>
            </a:r>
          </a:p>
          <a:p>
            <a:r>
              <a:rPr lang="en-US" dirty="0" smtClean="0"/>
              <a:t>CRC Press</a:t>
            </a:r>
            <a:endParaRPr lang="en-US" dirty="0"/>
          </a:p>
        </p:txBody>
      </p:sp>
      <p:pic>
        <p:nvPicPr>
          <p:cNvPr id="4" name="Picture 3" descr="onotboo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949" y="2621098"/>
            <a:ext cx="3982901" cy="39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6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143000" y="1828800"/>
          <a:ext cx="7456488" cy="487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Bitmap Image" r:id="rId4" imgW="8523810" imgH="5571429" progId="">
                  <p:embed/>
                </p:oleObj>
              </mc:Choice>
              <mc:Fallback>
                <p:oleObj name="Bitmap Image" r:id="rId4" imgW="8523810" imgH="55714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28800"/>
                        <a:ext cx="7456488" cy="487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5410200" y="3733800"/>
            <a:ext cx="3378200" cy="915988"/>
          </a:xfrm>
          <a:prstGeom prst="rect">
            <a:avLst/>
          </a:prstGeom>
          <a:solidFill>
            <a:srgbClr val="4B5A60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>
              <a:defRPr/>
            </a:pPr>
            <a:r>
              <a:rPr lang="en-US" sz="1800" b="1" dirty="0">
                <a:latin typeface="Comic Sans MS" pitchFamily="-110" charset="0"/>
              </a:rPr>
              <a:t>Google uses </a:t>
            </a:r>
            <a:r>
              <a:rPr lang="en-US" sz="1800" b="1" dirty="0" err="1">
                <a:latin typeface="Comic Sans MS" pitchFamily="-110" charset="0"/>
              </a:rPr>
              <a:t>ontologies</a:t>
            </a:r>
            <a:endParaRPr lang="en-US" sz="1800" b="1" dirty="0">
              <a:latin typeface="Comic Sans MS" pitchFamily="-110" charset="0"/>
            </a:endParaRPr>
          </a:p>
          <a:p>
            <a:pPr algn="ctr" eaLnBrk="1" hangingPunct="1">
              <a:defRPr/>
            </a:pPr>
            <a:r>
              <a:rPr lang="en-US" sz="1800" b="1" dirty="0">
                <a:latin typeface="Comic Sans MS" pitchFamily="-110" charset="0"/>
              </a:rPr>
              <a:t>to organize and empower its</a:t>
            </a:r>
          </a:p>
          <a:p>
            <a:pPr algn="ctr" eaLnBrk="1" hangingPunct="1">
              <a:defRPr/>
            </a:pPr>
            <a:r>
              <a:rPr lang="en-US" sz="1800" b="1" dirty="0">
                <a:latin typeface="Comic Sans MS" pitchFamily="-110" charset="0"/>
              </a:rPr>
              <a:t>search capabilities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H="1" flipV="1">
            <a:off x="4191000" y="2133600"/>
            <a:ext cx="2057400" cy="1600200"/>
          </a:xfrm>
          <a:prstGeom prst="line">
            <a:avLst/>
          </a:prstGeom>
          <a:noFill/>
          <a:ln w="57150">
            <a:solidFill>
              <a:srgbClr val="4B5A6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H="1" flipV="1">
            <a:off x="3810000" y="2971800"/>
            <a:ext cx="2438400" cy="7620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Ontologies in everyday life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12701" y="5354222"/>
            <a:ext cx="405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https://www.quora.com/Does-Google-use-ontologies-and-for-which-</a:t>
            </a:r>
            <a:r>
              <a:rPr lang="en-US" dirty="0" smtClean="0">
                <a:hlinkClick r:id="rId6"/>
              </a:rPr>
              <a:t>purposes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1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The</a:t>
            </a:r>
            <a:r>
              <a:rPr lang="en-US">
                <a:solidFill>
                  <a:srgbClr val="6600CC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is_a</a:t>
            </a:r>
            <a:r>
              <a:rPr lang="en-US">
                <a:solidFill>
                  <a:srgbClr val="6600CC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>
                <a:ea typeface="ＭＳ Ｐゴシック" charset="-128"/>
                <a:cs typeface="ＭＳ Ｐゴシック" charset="-128"/>
              </a:rPr>
              <a:t>relationship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976438" y="2774950"/>
            <a:ext cx="990600" cy="376238"/>
          </a:xfrm>
          <a:prstGeom prst="rect">
            <a:avLst/>
          </a:prstGeom>
          <a:noFill/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/>
              <a:t>mRNA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722438" y="2057400"/>
            <a:ext cx="2438400" cy="376238"/>
          </a:xfrm>
          <a:prstGeom prst="rect">
            <a:avLst/>
          </a:prstGeom>
          <a:noFill/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/>
              <a:t>Processed_transcript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H="1" flipV="1">
            <a:off x="2417763" y="2401888"/>
            <a:ext cx="3175" cy="3492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584450" y="2436813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is_a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5419725" y="1941513"/>
            <a:ext cx="152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hypernym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524500" y="2824163"/>
            <a:ext cx="1420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hyponym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 flipV="1">
            <a:off x="5721350" y="2446338"/>
            <a:ext cx="3175" cy="3492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5888038" y="2481263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is_a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1952625" y="4302125"/>
            <a:ext cx="62865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 typeface="Arial" charset="0"/>
              <a:buChar char="•"/>
            </a:pPr>
            <a:r>
              <a:rPr lang="en-US"/>
              <a:t>Subsumption hierarchy </a:t>
            </a:r>
          </a:p>
          <a:p>
            <a:pPr>
              <a:spcBef>
                <a:spcPct val="50000"/>
              </a:spcBef>
              <a:buFont typeface="Arial" charset="0"/>
              <a:buChar char="•"/>
            </a:pPr>
            <a:r>
              <a:rPr lang="en-US"/>
              <a:t>General to specific categorization</a:t>
            </a:r>
          </a:p>
          <a:p>
            <a:pPr>
              <a:spcBef>
                <a:spcPct val="50000"/>
              </a:spcBef>
              <a:buFont typeface="Arial" charset="0"/>
              <a:buChar char="•"/>
            </a:pPr>
            <a:r>
              <a:rPr lang="en-US"/>
              <a:t>Define terms with regard to is_a (An A is a B that C’s.)</a:t>
            </a:r>
          </a:p>
        </p:txBody>
      </p:sp>
    </p:spTree>
    <p:extLst>
      <p:ext uri="{BB962C8B-B14F-4D97-AF65-F5344CB8AC3E}">
        <p14:creationId xmlns:p14="http://schemas.microsoft.com/office/powerpoint/2010/main" val="818251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The</a:t>
            </a:r>
            <a:r>
              <a:rPr lang="en-US">
                <a:solidFill>
                  <a:srgbClr val="6600CC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is_a</a:t>
            </a:r>
            <a:r>
              <a:rPr lang="en-US">
                <a:solidFill>
                  <a:srgbClr val="6600CC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>
                <a:ea typeface="ＭＳ Ｐゴシック" charset="-128"/>
                <a:cs typeface="ＭＳ Ｐゴシック" charset="-128"/>
              </a:rPr>
              <a:t>relationship</a:t>
            </a:r>
            <a:endParaRPr lang="en-US">
              <a:solidFill>
                <a:srgbClr val="6600CC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The </a:t>
            </a:r>
            <a:r>
              <a:rPr lang="en-US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is_a</a:t>
            </a:r>
            <a:r>
              <a:rPr lang="en-US">
                <a:ea typeface="ＭＳ Ｐゴシック" charset="-128"/>
                <a:cs typeface="ＭＳ Ｐゴシック" charset="-128"/>
              </a:rPr>
              <a:t> relation is like inheritance. </a:t>
            </a: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Children terms inherit the properties and relationships of the parent term.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572000" y="5070475"/>
            <a:ext cx="3962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i="1">
                <a:solidFill>
                  <a:srgbClr val="FF0000"/>
                </a:solidFill>
              </a:rPr>
              <a:t>mRNA</a:t>
            </a:r>
            <a:r>
              <a:rPr lang="en-US" sz="2000"/>
              <a:t> inherits the attributes of </a:t>
            </a:r>
            <a:r>
              <a:rPr lang="en-US" sz="2000" i="1">
                <a:solidFill>
                  <a:srgbClr val="FF0000"/>
                </a:solidFill>
              </a:rPr>
              <a:t>transcript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Therefore </a:t>
            </a:r>
            <a:r>
              <a:rPr lang="en-US" sz="2000">
                <a:solidFill>
                  <a:srgbClr val="FF0000"/>
                </a:solidFill>
              </a:rPr>
              <a:t>exons</a:t>
            </a:r>
            <a:r>
              <a:rPr lang="en-US" sz="2000"/>
              <a:t> can be parts of mRNA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685925" y="6094413"/>
            <a:ext cx="990600" cy="376237"/>
          </a:xfrm>
          <a:prstGeom prst="rect">
            <a:avLst/>
          </a:prstGeom>
          <a:noFill/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/>
              <a:t>mRNA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431925" y="5376863"/>
            <a:ext cx="2438400" cy="376237"/>
          </a:xfrm>
          <a:prstGeom prst="rect">
            <a:avLst/>
          </a:prstGeom>
          <a:noFill/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/>
              <a:t>Processed_transcript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600200" y="4495800"/>
            <a:ext cx="1676400" cy="376238"/>
          </a:xfrm>
          <a:prstGeom prst="rect">
            <a:avLst/>
          </a:prstGeom>
          <a:noFill/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/>
              <a:t>transcript</a:t>
            </a: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H="1" flipV="1">
            <a:off x="2139950" y="5745163"/>
            <a:ext cx="3175" cy="3492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V="1">
            <a:off x="2157413" y="4922838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 flipH="1">
            <a:off x="3309938" y="4610100"/>
            <a:ext cx="798512" cy="3175"/>
          </a:xfrm>
          <a:prstGeom prst="line">
            <a:avLst/>
          </a:prstGeom>
          <a:noFill/>
          <a:ln w="9525">
            <a:solidFill>
              <a:srgbClr val="33CCFF"/>
            </a:solidFill>
            <a:prstDash val="dash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2306638" y="57800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is_a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2360613" y="4900613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is_a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3416300" y="419893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rgbClr val="33CCFF"/>
                </a:solidFill>
              </a:rPr>
              <a:t>part_of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4135438" y="4478338"/>
            <a:ext cx="849312" cy="376237"/>
          </a:xfrm>
          <a:prstGeom prst="rect">
            <a:avLst/>
          </a:prstGeom>
          <a:noFill/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/>
              <a:t>exon</a:t>
            </a:r>
          </a:p>
        </p:txBody>
      </p:sp>
    </p:spTree>
    <p:extLst>
      <p:ext uri="{BB962C8B-B14F-4D97-AF65-F5344CB8AC3E}">
        <p14:creationId xmlns:p14="http://schemas.microsoft.com/office/powerpoint/2010/main" val="207033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The</a:t>
            </a:r>
            <a:r>
              <a:rPr lang="en-US">
                <a:solidFill>
                  <a:srgbClr val="6600CC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part_of</a:t>
            </a:r>
            <a:r>
              <a:rPr lang="en-US">
                <a:solidFill>
                  <a:srgbClr val="6600CC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>
                <a:ea typeface="ＭＳ Ｐゴシック" charset="-128"/>
                <a:cs typeface="ＭＳ Ｐゴシック" charset="-128"/>
              </a:rPr>
              <a:t>relationship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722438" y="2057400"/>
            <a:ext cx="2438400" cy="376238"/>
          </a:xfrm>
          <a:prstGeom prst="rect">
            <a:avLst/>
          </a:prstGeom>
          <a:noFill/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/>
              <a:t>mRNA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419725" y="1941513"/>
            <a:ext cx="133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holonym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524500" y="2824163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meronym</a:t>
            </a: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H="1" flipV="1">
            <a:off x="5721350" y="2446338"/>
            <a:ext cx="3175" cy="3492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5888038" y="2481263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part_of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676400" y="2819400"/>
            <a:ext cx="990600" cy="376238"/>
          </a:xfrm>
          <a:prstGeom prst="rect">
            <a:avLst/>
          </a:prstGeom>
          <a:noFill/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/>
              <a:t>UTR</a:t>
            </a: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V="1">
            <a:off x="2438400" y="2433638"/>
            <a:ext cx="623888" cy="385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676400" y="24384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part_of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3770313" y="2876550"/>
            <a:ext cx="990600" cy="376238"/>
          </a:xfrm>
          <a:prstGeom prst="rect">
            <a:avLst/>
          </a:prstGeom>
          <a:noFill/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/>
              <a:t>CDS</a:t>
            </a: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H="1" flipV="1">
            <a:off x="3827463" y="2420938"/>
            <a:ext cx="363537" cy="4683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4175125" y="246697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part_of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773238" y="4732338"/>
            <a:ext cx="4976812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Meronomy</a:t>
            </a:r>
          </a:p>
          <a:p>
            <a:pPr>
              <a:spcBef>
                <a:spcPct val="50000"/>
              </a:spcBef>
            </a:pPr>
            <a:r>
              <a:rPr lang="en-US"/>
              <a:t>A dissection of a whole into constituent parts</a:t>
            </a:r>
          </a:p>
        </p:txBody>
      </p:sp>
    </p:spTree>
    <p:extLst>
      <p:ext uri="{BB962C8B-B14F-4D97-AF65-F5344CB8AC3E}">
        <p14:creationId xmlns:p14="http://schemas.microsoft.com/office/powerpoint/2010/main" val="4297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15998</TotalTime>
  <Words>2256</Words>
  <Application>Microsoft Macintosh PowerPoint</Application>
  <PresentationFormat>On-screen Show (4:3)</PresentationFormat>
  <Paragraphs>326</Paragraphs>
  <Slides>57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Office Theme</vt:lpstr>
      <vt:lpstr>Bitmap Image</vt:lpstr>
      <vt:lpstr>Ontologies for biology</vt:lpstr>
      <vt:lpstr>What we will cover</vt:lpstr>
      <vt:lpstr>Building ontologies for the genomics big data challenge</vt:lpstr>
      <vt:lpstr>PowerPoint Presentation</vt:lpstr>
      <vt:lpstr>Ontologies are:</vt:lpstr>
      <vt:lpstr>Ontologies in everyday life</vt:lpstr>
      <vt:lpstr>The is_a relationship</vt:lpstr>
      <vt:lpstr>The is_a relationship</vt:lpstr>
      <vt:lpstr>The part_of relationship</vt:lpstr>
      <vt:lpstr>The part_of relationship</vt:lpstr>
      <vt:lpstr>Ontologies are often directed acyclic graphs DAG</vt:lpstr>
      <vt:lpstr>Bio-ontologies</vt:lpstr>
      <vt:lpstr>A biomedical ontology organizes data</vt:lpstr>
      <vt:lpstr>How do we keep on top of all the data?</vt:lpstr>
      <vt:lpstr>Imagine if someone read the papers for you</vt:lpstr>
      <vt:lpstr>Gene Ontology</vt:lpstr>
      <vt:lpstr>PowerPoint Presentation</vt:lpstr>
      <vt:lpstr>How does GO help manage big data?</vt:lpstr>
      <vt:lpstr>Find transcription factors in multiple databases</vt:lpstr>
      <vt:lpstr>GO is useful for processing results of experiments.</vt:lpstr>
      <vt:lpstr>Structure</vt:lpstr>
      <vt:lpstr>True path rule</vt:lpstr>
      <vt:lpstr>Annotation</vt:lpstr>
      <vt:lpstr>Annotation - simple</vt:lpstr>
      <vt:lpstr>Evidence</vt:lpstr>
      <vt:lpstr>The kinds of evidence:</vt:lpstr>
      <vt:lpstr>PowerPoint Presentation</vt:lpstr>
      <vt:lpstr>Usage</vt:lpstr>
      <vt:lpstr>What does the GO give us?</vt:lpstr>
      <vt:lpstr>Over representation analysis</vt:lpstr>
      <vt:lpstr> Quick Yeast example</vt:lpstr>
      <vt:lpstr>Over representation tools</vt:lpstr>
      <vt:lpstr>PowerPoint Presentation</vt:lpstr>
      <vt:lpstr>PowerPoint Presentation</vt:lpstr>
      <vt:lpstr>How do I make high level summaries like that?</vt:lpstr>
      <vt:lpstr>Resources</vt:lpstr>
      <vt:lpstr>2 other bio ontologies</vt:lpstr>
      <vt:lpstr>The Sequence Ontology</vt:lpstr>
      <vt:lpstr>SO mission statement</vt:lpstr>
      <vt:lpstr>SO is used for</vt:lpstr>
      <vt:lpstr>What do the sequence annotators want from SO</vt:lpstr>
      <vt:lpstr>How does SO help manage big data?</vt:lpstr>
      <vt:lpstr>Organisms with SO based genome annotations:</vt:lpstr>
      <vt:lpstr>SO facilitates:</vt:lpstr>
      <vt:lpstr>Human Phenotype Ontology</vt:lpstr>
      <vt:lpstr>Organized by body system</vt:lpstr>
      <vt:lpstr>Example of phenotype and annotation</vt:lpstr>
      <vt:lpstr>Phenomizer</vt:lpstr>
      <vt:lpstr>Upper ontologies and management</vt:lpstr>
      <vt:lpstr>Places to find biomedical ontologies</vt:lpstr>
      <vt:lpstr>OBO Foundry</vt:lpstr>
      <vt:lpstr>Span of biomedical domain</vt:lpstr>
      <vt:lpstr>BFO basic formal ontology</vt:lpstr>
      <vt:lpstr>Top level terms of BFO</vt:lpstr>
      <vt:lpstr>         relation ontology </vt:lpstr>
      <vt:lpstr>Questions?</vt:lpstr>
      <vt:lpstr>Excellent book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Biomedical Ontologies</dc:title>
  <dc:creator>Karen Eilbeck</dc:creator>
  <cp:lastModifiedBy>Karen Eilbeck</cp:lastModifiedBy>
  <cp:revision>22</cp:revision>
  <dcterms:created xsi:type="dcterms:W3CDTF">2017-10-13T16:39:07Z</dcterms:created>
  <dcterms:modified xsi:type="dcterms:W3CDTF">2017-10-24T19:17:23Z</dcterms:modified>
</cp:coreProperties>
</file>