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58" r:id="rId3"/>
    <p:sldId id="259" r:id="rId4"/>
    <p:sldId id="280" r:id="rId5"/>
    <p:sldId id="281" r:id="rId6"/>
    <p:sldId id="282" r:id="rId7"/>
    <p:sldId id="288" r:id="rId8"/>
    <p:sldId id="283" r:id="rId9"/>
    <p:sldId id="284" r:id="rId10"/>
    <p:sldId id="285" r:id="rId11"/>
    <p:sldId id="289" r:id="rId12"/>
    <p:sldId id="291" r:id="rId13"/>
    <p:sldId id="292" r:id="rId14"/>
    <p:sldId id="293" r:id="rId15"/>
    <p:sldId id="295" r:id="rId16"/>
    <p:sldId id="294" r:id="rId17"/>
    <p:sldId id="29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E6406"/>
    <a:srgbClr val="FF99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4FFAD-ED4A-4A2A-8D1B-C8A481BDF634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3DD91-30E9-4060-9B20-2351E7869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2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55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16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99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6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2A76-6C0C-4015-B9FD-08DDCA98F9A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7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95788"/>
          </a:xfrm>
        </p:spPr>
        <p:txBody>
          <a:bodyPr>
            <a:normAutofit/>
          </a:bodyPr>
          <a:lstStyle/>
          <a:p>
            <a:r>
              <a:rPr lang="ru-RU" sz="4400" b="1" dirty="0"/>
              <a:t>Основы </a:t>
            </a:r>
            <a:r>
              <a:rPr lang="en-US" sz="4400" b="1" dirty="0"/>
              <a:t>PL\SQL </a:t>
            </a:r>
            <a:r>
              <a:rPr lang="ru-RU" sz="4400" b="1" dirty="0"/>
              <a:t>для разработчиков</a:t>
            </a:r>
            <a:r>
              <a:rPr lang="ru-RU" sz="4400" b="1" dirty="0" smtClean="0">
                <a:effectLst/>
              </a:rPr>
              <a:t/>
            </a:r>
            <a:br>
              <a:rPr lang="ru-RU" sz="4400" b="1" dirty="0" smtClean="0">
                <a:effectLst/>
              </a:rPr>
            </a:b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29857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Лазоренко Александр Андреевич</a:t>
            </a:r>
            <a:endParaRPr lang="ru-RU" sz="3200" dirty="0"/>
          </a:p>
        </p:txBody>
      </p:sp>
      <p:pic>
        <p:nvPicPr>
          <p:cNvPr id="1026" name="Picture 2" descr="https://oracleplsql.ru/wp-content/uploads/2019/06/oracleplsql-300x1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12" y="2293053"/>
            <a:ext cx="28575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0" y="0"/>
            <a:ext cx="4606191" cy="40426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9" y="4016030"/>
            <a:ext cx="4606191" cy="28419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24" y="3908753"/>
            <a:ext cx="5553648" cy="27046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365" y="1316004"/>
            <a:ext cx="5559507" cy="210479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574365" y="212333"/>
            <a:ext cx="3675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4.3.2. Контроллер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821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206" y="25295"/>
            <a:ext cx="10515600" cy="61571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4.4. Обработка исключений. </a:t>
            </a:r>
            <a:r>
              <a:rPr lang="ru-RU" sz="3600" dirty="0" err="1" smtClean="0"/>
              <a:t>Логирование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7" y="6058176"/>
            <a:ext cx="11604859" cy="550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7" y="1154276"/>
            <a:ext cx="4928136" cy="20844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831" y="1154276"/>
            <a:ext cx="5491216" cy="18776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50" y="3841938"/>
            <a:ext cx="3223410" cy="1819943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stCxn id="5" idx="2"/>
            <a:endCxn id="7" idx="0"/>
          </p:cNvCxnSpPr>
          <p:nvPr/>
        </p:nvCxnSpPr>
        <p:spPr>
          <a:xfrm>
            <a:off x="2692275" y="3238770"/>
            <a:ext cx="3480" cy="603168"/>
          </a:xfrm>
          <a:prstGeom prst="straightConnector1">
            <a:avLst/>
          </a:prstGeom>
          <a:ln w="444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</p:cNvCxnSpPr>
          <p:nvPr/>
        </p:nvCxnSpPr>
        <p:spPr>
          <a:xfrm flipV="1">
            <a:off x="4307460" y="3031896"/>
            <a:ext cx="1341371" cy="1720014"/>
          </a:xfrm>
          <a:prstGeom prst="straightConnector1">
            <a:avLst/>
          </a:prstGeom>
          <a:ln w="444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4" idx="0"/>
          </p:cNvCxnSpPr>
          <p:nvPr/>
        </p:nvCxnSpPr>
        <p:spPr>
          <a:xfrm flipH="1">
            <a:off x="6030637" y="3031896"/>
            <a:ext cx="2363802" cy="3026280"/>
          </a:xfrm>
          <a:prstGeom prst="straightConnector1">
            <a:avLst/>
          </a:prstGeom>
          <a:ln w="444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207" y="3449623"/>
            <a:ext cx="268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9900"/>
                </a:solidFill>
              </a:rPr>
              <a:t>Процедура </a:t>
            </a:r>
            <a:r>
              <a:rPr lang="ru-RU" sz="1600" dirty="0" err="1" smtClean="0">
                <a:solidFill>
                  <a:srgbClr val="FF9900"/>
                </a:solidFill>
              </a:rPr>
              <a:t>логирования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06" y="746439"/>
            <a:ext cx="268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9900"/>
                </a:solidFill>
              </a:rPr>
              <a:t>Журнал ошибок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10185" y="746439"/>
            <a:ext cx="1929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rgbClr val="FF9900"/>
                </a:solidFill>
              </a:rPr>
              <a:t>Обработка ошибок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24634" y="5661881"/>
            <a:ext cx="2975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rgbClr val="FF9900"/>
                </a:solidFill>
              </a:rPr>
              <a:t>Записи в журнале ошибок</a:t>
            </a:r>
            <a:endParaRPr lang="ru-RU" sz="1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72" y="-243618"/>
            <a:ext cx="3135827" cy="13255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4.5. Управление транзакциями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647690"/>
            <a:ext cx="2699863" cy="15243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28" y="707841"/>
            <a:ext cx="4831829" cy="19944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327" y="2702338"/>
            <a:ext cx="4831829" cy="14120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326" y="4114435"/>
            <a:ext cx="4831829" cy="18661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326" y="5980630"/>
            <a:ext cx="4831829" cy="844858"/>
          </a:xfrm>
          <a:prstGeom prst="rect">
            <a:avLst/>
          </a:prstGeom>
        </p:spPr>
      </p:pic>
      <p:sp>
        <p:nvSpPr>
          <p:cNvPr id="9" name="Правая фигурная скобка 8"/>
          <p:cNvSpPr/>
          <p:nvPr/>
        </p:nvSpPr>
        <p:spPr>
          <a:xfrm>
            <a:off x="2766538" y="2647690"/>
            <a:ext cx="168517" cy="1524347"/>
          </a:xfrm>
          <a:prstGeom prst="rightBrac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935055" y="3408989"/>
            <a:ext cx="910112" cy="874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2326" y="153843"/>
            <a:ext cx="4369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solidFill>
                  <a:srgbClr val="00B0F0"/>
                </a:solidFill>
              </a:rPr>
              <a:t>Функция с основной транзакцией – запись и изменение статуса талона</a:t>
            </a:r>
            <a:endParaRPr lang="ru-RU" sz="1500" dirty="0">
              <a:solidFill>
                <a:srgbClr val="00B0F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755853" y="3028338"/>
            <a:ext cx="4211802" cy="97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770611" y="2416195"/>
            <a:ext cx="4213544" cy="40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755853" y="2420401"/>
            <a:ext cx="7883" cy="6001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7967655" y="2411604"/>
            <a:ext cx="6348" cy="6177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943" y="707841"/>
            <a:ext cx="3593454" cy="372527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941" y="4433120"/>
            <a:ext cx="3593456" cy="15064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672" y="1816693"/>
            <a:ext cx="26998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Процедура с автономной транзакцией – </a:t>
            </a:r>
            <a:r>
              <a:rPr lang="ru-RU" sz="15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логирование</a:t>
            </a:r>
            <a:r>
              <a:rPr lang="ru-RU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ошибки</a:t>
            </a:r>
            <a:endParaRPr lang="ru-RU" sz="15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747603" y="4493140"/>
            <a:ext cx="530970" cy="643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739353" y="4388220"/>
            <a:ext cx="539220" cy="5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3743477" y="4388220"/>
            <a:ext cx="4126" cy="1049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4278573" y="4388220"/>
            <a:ext cx="2760" cy="11135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авая фигурная скобка 52"/>
          <p:cNvSpPr/>
          <p:nvPr/>
        </p:nvSpPr>
        <p:spPr>
          <a:xfrm>
            <a:off x="7979664" y="715666"/>
            <a:ext cx="221762" cy="6109822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8357647" y="3770577"/>
            <a:ext cx="292282" cy="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8658179" y="4352702"/>
            <a:ext cx="530970" cy="643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8649929" y="4247782"/>
            <a:ext cx="539220" cy="5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 flipV="1">
            <a:off x="8654053" y="4247782"/>
            <a:ext cx="4126" cy="1049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9189149" y="4247782"/>
            <a:ext cx="2760" cy="11135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57647" y="153843"/>
            <a:ext cx="3769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Функция с </a:t>
            </a:r>
            <a:r>
              <a:rPr lang="en-US" sz="1500" dirty="0" smtClean="0">
                <a:solidFill>
                  <a:srgbClr val="00B0F0"/>
                </a:solidFill>
              </a:rPr>
              <a:t>commit </a:t>
            </a:r>
            <a:r>
              <a:rPr lang="ru-RU" sz="1500" dirty="0" smtClean="0">
                <a:solidFill>
                  <a:srgbClr val="00B0F0"/>
                </a:solidFill>
              </a:rPr>
              <a:t>основной транзакции </a:t>
            </a:r>
            <a:r>
              <a:rPr lang="ru-RU" sz="1500" dirty="0" smtClean="0"/>
              <a:t>после проверки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640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702" y="87883"/>
            <a:ext cx="6269807" cy="53913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4.6. Использование </a:t>
            </a:r>
            <a:r>
              <a:rPr lang="ru-RU" sz="3200" dirty="0"/>
              <a:t>типов и </a:t>
            </a:r>
            <a:r>
              <a:rPr lang="ru-RU" sz="3200" dirty="0" smtClean="0"/>
              <a:t>коллекций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17"/>
            <a:ext cx="3893624" cy="3440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04" y="3397890"/>
            <a:ext cx="3824753" cy="154173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04" y="627017"/>
            <a:ext cx="3824753" cy="27708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504" y="4939620"/>
            <a:ext cx="3824753" cy="14392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37" y="3087987"/>
            <a:ext cx="3824754" cy="61980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137" y="627017"/>
            <a:ext cx="3824754" cy="22656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37" y="3903120"/>
            <a:ext cx="4189800" cy="2210297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139702" y="1166151"/>
            <a:ext cx="1127123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139702" y="896582"/>
            <a:ext cx="1127123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139702" y="896582"/>
            <a:ext cx="0" cy="26956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1263652" y="896582"/>
            <a:ext cx="0" cy="26956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4183065" y="1165406"/>
            <a:ext cx="2833687" cy="11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4183065" y="895843"/>
            <a:ext cx="2833687" cy="5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4183065" y="895846"/>
            <a:ext cx="0" cy="26956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7016752" y="895846"/>
            <a:ext cx="0" cy="26956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33356" y="2762251"/>
            <a:ext cx="1127123" cy="41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33356" y="2643769"/>
            <a:ext cx="1127123" cy="952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136529" y="2653295"/>
            <a:ext cx="0" cy="10895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1260479" y="2653295"/>
            <a:ext cx="0" cy="994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4402140" y="4935518"/>
            <a:ext cx="1127123" cy="4102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4402139" y="4817038"/>
            <a:ext cx="1127123" cy="952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4405313" y="4826562"/>
            <a:ext cx="0" cy="10895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5529263" y="4826562"/>
            <a:ext cx="0" cy="99430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4183065" y="6164661"/>
            <a:ext cx="1127123" cy="4102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4183065" y="6046179"/>
            <a:ext cx="1127123" cy="952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4186238" y="6055705"/>
            <a:ext cx="0" cy="10895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5310188" y="6055705"/>
            <a:ext cx="0" cy="99430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8064137" y="1166115"/>
            <a:ext cx="2976561" cy="2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8064137" y="896562"/>
            <a:ext cx="2976561" cy="8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8064137" y="896567"/>
            <a:ext cx="0" cy="26956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11040699" y="896564"/>
            <a:ext cx="0" cy="269566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8142686" y="2793801"/>
            <a:ext cx="1127123" cy="4102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8145464" y="2697725"/>
            <a:ext cx="1127123" cy="952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8145463" y="2707249"/>
            <a:ext cx="3175" cy="99430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9272588" y="2707249"/>
            <a:ext cx="0" cy="99430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V="1">
            <a:off x="4181675" y="2806674"/>
            <a:ext cx="2833687" cy="11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V="1">
            <a:off x="4183065" y="1594301"/>
            <a:ext cx="2833687" cy="5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V="1">
            <a:off x="4183065" y="1594305"/>
            <a:ext cx="0" cy="1212374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7016752" y="1594304"/>
            <a:ext cx="0" cy="1212375"/>
          </a:xfrm>
          <a:prstGeom prst="line">
            <a:avLst/>
          </a:prstGeom>
          <a:ln w="1905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219083" y="2307083"/>
            <a:ext cx="1127123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222256" y="1423152"/>
            <a:ext cx="1127123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V="1">
            <a:off x="219083" y="1423152"/>
            <a:ext cx="3173" cy="8839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V="1">
            <a:off x="1346206" y="1423152"/>
            <a:ext cx="0" cy="8839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164" y="119870"/>
            <a:ext cx="11798362" cy="693654"/>
          </a:xfrm>
        </p:spPr>
        <p:txBody>
          <a:bodyPr>
            <a:noAutofit/>
          </a:bodyPr>
          <a:lstStyle/>
          <a:p>
            <a:r>
              <a:rPr lang="ru-RU" sz="3600" dirty="0" smtClean="0"/>
              <a:t>4.7. Кеширование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495" y="1690686"/>
            <a:ext cx="4136204" cy="38825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52" y="1690687"/>
            <a:ext cx="3573860" cy="47500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4" y="1690686"/>
            <a:ext cx="3573860" cy="47500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39" y="1214036"/>
            <a:ext cx="432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9900"/>
                </a:solidFill>
              </a:rPr>
              <a:t>Репозиторий, в котором мы готовим </a:t>
            </a:r>
            <a:r>
              <a:rPr lang="en-US" sz="1600" dirty="0" err="1" smtClean="0">
                <a:solidFill>
                  <a:srgbClr val="FF9900"/>
                </a:solidFill>
              </a:rPr>
              <a:t>clob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8878" y="1214036"/>
            <a:ext cx="3051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9900"/>
                </a:solidFill>
              </a:rPr>
              <a:t>Сервис (функция) для </a:t>
            </a:r>
            <a:r>
              <a:rPr lang="ru-RU" sz="1600" dirty="0" err="1" smtClean="0">
                <a:solidFill>
                  <a:srgbClr val="FF9900"/>
                </a:solidFill>
              </a:rPr>
              <a:t>парсинга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2495" y="1105911"/>
            <a:ext cx="405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FF9900"/>
                </a:solidFill>
              </a:rPr>
              <a:t>Процедура для вставки «внешних» докторов в нашу таблицу</a:t>
            </a:r>
            <a:endParaRPr lang="ru-RU" sz="1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111" y="3137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Кеширование – продолжение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1" y="1356938"/>
            <a:ext cx="6527995" cy="27970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1" y="4574429"/>
            <a:ext cx="8159646" cy="193122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877843" y="4754880"/>
            <a:ext cx="7913914" cy="0"/>
          </a:xfrm>
          <a:prstGeom prst="lin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77843" y="5699759"/>
            <a:ext cx="7913914" cy="8709"/>
          </a:xfrm>
          <a:prstGeom prst="lin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77843" y="4754880"/>
            <a:ext cx="0" cy="953588"/>
          </a:xfrm>
          <a:prstGeom prst="lin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791757" y="4754880"/>
            <a:ext cx="0" cy="953588"/>
          </a:xfrm>
          <a:prstGeom prst="lin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трелка вниз 13"/>
          <p:cNvSpPr/>
          <p:nvPr/>
        </p:nvSpPr>
        <p:spPr>
          <a:xfrm>
            <a:off x="3718560" y="4153989"/>
            <a:ext cx="177548" cy="420440"/>
          </a:xfrm>
          <a:prstGeom prst="downArrow">
            <a:avLst/>
          </a:prstGeom>
          <a:solidFill>
            <a:srgbClr val="FE6406"/>
          </a:solidFill>
          <a:ln>
            <a:solidFill>
              <a:srgbClr val="FE6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1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405" y="0"/>
            <a:ext cx="10515600" cy="7750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4.8. Модульные тесты - </a:t>
            </a:r>
            <a:r>
              <a:rPr lang="en-US" sz="3600" dirty="0" err="1" smtClean="0"/>
              <a:t>utPLSQL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622" y="1255259"/>
            <a:ext cx="5968383" cy="410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8536" y="1255259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Города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Специальности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FE6406"/>
                </a:solidFill>
              </a:rPr>
              <a:t>Талоны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Пациенты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Журнал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Проверки соответствия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Утилита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Сериализация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9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5. Ожидания </a:t>
            </a:r>
            <a:r>
              <a:rPr lang="ru-RU" sz="3600" dirty="0"/>
              <a:t>/ Планы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667" y="1825625"/>
            <a:ext cx="11452484" cy="4351338"/>
          </a:xfrm>
        </p:spPr>
        <p:txBody>
          <a:bodyPr/>
          <a:lstStyle/>
          <a:p>
            <a:pPr algn="just"/>
            <a:r>
              <a:rPr lang="ru-RU" sz="2600" dirty="0" smtClean="0"/>
              <a:t>Углубление знаний в сфере разработки </a:t>
            </a:r>
            <a:r>
              <a:rPr lang="en-US" sz="2600" dirty="0" smtClean="0"/>
              <a:t>(Oracle </a:t>
            </a:r>
            <a:r>
              <a:rPr lang="ru-RU" sz="2600" dirty="0" smtClean="0"/>
              <a:t>и </a:t>
            </a:r>
            <a:r>
              <a:rPr lang="en-US" sz="2600" dirty="0" smtClean="0"/>
              <a:t>Microsoft SQL Server) </a:t>
            </a:r>
            <a:endParaRPr lang="ru-RU" sz="2600" dirty="0" smtClean="0"/>
          </a:p>
          <a:p>
            <a:pPr algn="just"/>
            <a:r>
              <a:rPr lang="ru-RU" sz="2600" dirty="0" smtClean="0"/>
              <a:t>Применение полученных знаний и навыков в рамках выполнения задач по разработке</a:t>
            </a:r>
            <a:r>
              <a:rPr lang="en-US" sz="2600" dirty="0"/>
              <a:t> (Oracle </a:t>
            </a:r>
            <a:r>
              <a:rPr lang="ru-RU" sz="2600" dirty="0"/>
              <a:t>и </a:t>
            </a:r>
            <a:r>
              <a:rPr lang="en-US" sz="2600" dirty="0"/>
              <a:t>Microsoft SQL Server)</a:t>
            </a:r>
            <a:r>
              <a:rPr lang="ru-RU" sz="2600" dirty="0" smtClean="0"/>
              <a:t> и администрированию</a:t>
            </a:r>
            <a:endParaRPr lang="ru-RU" sz="2600" dirty="0"/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93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1</a:t>
            </a:r>
            <a:r>
              <a:rPr lang="ru-RU" sz="3600" dirty="0" smtClean="0"/>
              <a:t>. Об обучении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449" y="1855580"/>
            <a:ext cx="74003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было нового:</a:t>
            </a:r>
          </a:p>
          <a:p>
            <a:r>
              <a:rPr lang="ru-RU" sz="2400" dirty="0" smtClean="0"/>
              <a:t>Создание собственных типов</a:t>
            </a:r>
          </a:p>
          <a:p>
            <a:r>
              <a:rPr lang="ru-RU" sz="2400" dirty="0" smtClean="0"/>
              <a:t>Обработка исключений</a:t>
            </a:r>
          </a:p>
          <a:p>
            <a:r>
              <a:rPr lang="ru-RU" sz="2400" dirty="0" smtClean="0"/>
              <a:t>Автономные транзакции</a:t>
            </a:r>
          </a:p>
          <a:p>
            <a:r>
              <a:rPr lang="ru-RU" sz="2400" dirty="0" smtClean="0"/>
              <a:t>Паттерн «Репозиторий – Сервис – Контроллер»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72900" y="1855580"/>
            <a:ext cx="5331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Самая важная / интересная тема</a:t>
            </a:r>
          </a:p>
          <a:p>
            <a:r>
              <a:rPr lang="ru-RU" sz="2400" dirty="0" smtClean="0"/>
              <a:t>Тема 6 – Обработка исключений</a:t>
            </a:r>
          </a:p>
          <a:p>
            <a:r>
              <a:rPr lang="ru-RU" sz="2400" dirty="0" smtClean="0"/>
              <a:t>Тема 7 – Типы и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6242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3177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2</a:t>
            </a:r>
            <a:r>
              <a:rPr lang="ru-RU" sz="3600" dirty="0" smtClean="0"/>
              <a:t>. Сложности в обучении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375" y="1825625"/>
            <a:ext cx="11696700" cy="4351338"/>
          </a:xfrm>
        </p:spPr>
        <p:txBody>
          <a:bodyPr/>
          <a:lstStyle/>
          <a:p>
            <a:r>
              <a:rPr lang="ru-RU" dirty="0"/>
              <a:t>Применение </a:t>
            </a:r>
            <a:r>
              <a:rPr lang="ru-RU" dirty="0" smtClean="0"/>
              <a:t>паттерна «Репозиторий </a:t>
            </a:r>
            <a:r>
              <a:rPr lang="ru-RU" dirty="0"/>
              <a:t>– Сервис – Контроллер</a:t>
            </a:r>
            <a:r>
              <a:rPr lang="ru-RU" dirty="0" smtClean="0"/>
              <a:t>» в рамках проекта</a:t>
            </a:r>
          </a:p>
          <a:p>
            <a:r>
              <a:rPr lang="ru-RU" dirty="0" smtClean="0"/>
              <a:t>Необходимость вносить изменения в созданные типы и объекты по мере прохождения новых тем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7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993" y="22533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3. </a:t>
            </a:r>
            <a:r>
              <a:rPr lang="en-US" sz="3600" dirty="0" smtClean="0"/>
              <a:t>ID </a:t>
            </a:r>
            <a:r>
              <a:rPr lang="ru-RU" sz="3600" dirty="0"/>
              <a:t>внешних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018" y="1690688"/>
            <a:ext cx="330146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Для хранения информации о больницах, докторах и специальностях из внешних систем в соответствующие таблицы были добавлены поля, содержащие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ID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из внешних систем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06" y="1575548"/>
            <a:ext cx="7334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5097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3600" dirty="0" smtClean="0"/>
              <a:t>4.1</a:t>
            </a:r>
            <a:r>
              <a:rPr lang="ru-RU" dirty="0" smtClean="0"/>
              <a:t> </a:t>
            </a:r>
            <a:r>
              <a:rPr lang="ru-RU" sz="3600" dirty="0" smtClean="0"/>
              <a:t>Группировка </a:t>
            </a:r>
            <a:r>
              <a:rPr lang="ru-RU" sz="3600" dirty="0"/>
              <a:t>по пакетам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проекта изначальные варианты </a:t>
            </a:r>
            <a:r>
              <a:rPr lang="ru-RU" dirty="0" smtClean="0"/>
              <a:t>функций, связанных с записью или отменой, претерпели </a:t>
            </a:r>
            <a:r>
              <a:rPr lang="ru-RU" dirty="0" smtClean="0"/>
              <a:t>ряд изменений</a:t>
            </a:r>
          </a:p>
          <a:p>
            <a:r>
              <a:rPr lang="ru-RU" dirty="0" smtClean="0"/>
              <a:t>Одно из самых значимых изменений в проекте – его построение в соответствии со следующим паттерном: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b="1" dirty="0" smtClean="0">
                <a:solidFill>
                  <a:srgbClr val="00B050"/>
                </a:solidFill>
              </a:rPr>
              <a:t>Репозиторий – Сервис - Контроллер</a:t>
            </a:r>
          </a:p>
          <a:p>
            <a:r>
              <a:rPr lang="ru-RU" dirty="0" smtClean="0"/>
              <a:t>Функции, связанные с каждой конкретной сущностью, были сгруппированы по пакетам. Были получены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6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446" y="-116137"/>
            <a:ext cx="10515600" cy="818782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3600" dirty="0" smtClean="0"/>
              <a:t>Группировка </a:t>
            </a:r>
            <a:r>
              <a:rPr lang="ru-RU" sz="3600" dirty="0"/>
              <a:t>по </a:t>
            </a:r>
            <a:r>
              <a:rPr lang="ru-RU" sz="3600" dirty="0" smtClean="0"/>
              <a:t>пакетам – продолжение </a:t>
            </a:r>
            <a:endParaRPr lang="ru-RU" sz="4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03121"/>
              </p:ext>
            </p:extLst>
          </p:nvPr>
        </p:nvGraphicFramePr>
        <p:xfrm>
          <a:off x="1492718" y="702645"/>
          <a:ext cx="9345328" cy="5994332"/>
        </p:xfrm>
        <a:graphic>
          <a:graphicData uri="http://schemas.openxmlformats.org/drawingml/2006/table">
            <a:tbl>
              <a:tblPr/>
              <a:tblGrid>
                <a:gridCol w="2874456"/>
                <a:gridCol w="6470872"/>
              </a:tblGrid>
              <a:tr h="2838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Репозиторий (пакет)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Содержимое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Города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городов по </a:t>
                      </a:r>
                      <a:r>
                        <a:rPr lang="ru-RU" sz="1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региона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Доктора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на удаление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докторов, их фильтрация и сортировка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2153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Больницы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на удаление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графика работы больницы перед отменой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больниц, их фильтрация и сортировка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Специальности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на удаление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специальностей, их фильтрация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1531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Талоны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талонов, их фильтрация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информации по талону (строка) - вспомогательная функция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повторной записи на указанный талон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статуса талона 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актуальности талона (время приёма ещё не наступило) - запись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актуальности талона (время приёма ещё не наступило) - отмена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2153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Пациент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информации по пациенту (строка) - вспомогательная функция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соответствия пола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соответствия возраста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наличия ОМС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Журнал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записи журнала (строка)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записей журнала, их фильтрация по условиям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соответствия 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параметров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параметров отмены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153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Запись и отмена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Запись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15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Отмена записи</a:t>
                      </a: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8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769" y="344253"/>
            <a:ext cx="10515600" cy="91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4.2. Утилита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" y="1588136"/>
            <a:ext cx="5216435" cy="10037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9" y="2591849"/>
            <a:ext cx="5216435" cy="19037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512" y="1094283"/>
            <a:ext cx="5216435" cy="34507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12" y="4544989"/>
            <a:ext cx="5216435" cy="2214829"/>
          </a:xfrm>
          <a:prstGeom prst="rect">
            <a:avLst/>
          </a:prstGeom>
        </p:spPr>
      </p:pic>
      <p:sp>
        <p:nvSpPr>
          <p:cNvPr id="9" name="Правая фигурная скобка 8"/>
          <p:cNvSpPr/>
          <p:nvPr/>
        </p:nvSpPr>
        <p:spPr>
          <a:xfrm>
            <a:off x="5884770" y="1588136"/>
            <a:ext cx="218955" cy="2907443"/>
          </a:xfrm>
          <a:prstGeom prst="rightBrace">
            <a:avLst/>
          </a:prstGeom>
          <a:ln w="22225">
            <a:solidFill>
              <a:srgbClr val="FE6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229350" y="3038475"/>
            <a:ext cx="542925" cy="1"/>
          </a:xfrm>
          <a:prstGeom prst="straightConnector1">
            <a:avLst/>
          </a:prstGeom>
          <a:ln w="25400">
            <a:solidFill>
              <a:srgbClr val="FE640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943" y="21751"/>
            <a:ext cx="10515600" cy="107866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4.3. Контроллер – Сервис </a:t>
            </a:r>
            <a:r>
              <a:rPr lang="ru-RU" sz="3600" dirty="0" smtClean="0"/>
              <a:t>– </a:t>
            </a:r>
            <a:r>
              <a:rPr lang="ru-RU" sz="3600" dirty="0" smtClean="0"/>
              <a:t>Репозиторий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9668" y="1109095"/>
            <a:ext cx="8826366" cy="52532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9668" y="2346576"/>
            <a:ext cx="7661709" cy="401572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49668" y="3446789"/>
            <a:ext cx="6715225" cy="2906830"/>
          </a:xfrm>
          <a:prstGeom prst="rect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23460" y="5014585"/>
            <a:ext cx="572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 </a:t>
            </a:r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записи:</a:t>
            </a:r>
            <a:endParaRPr lang="ru-RU" sz="1600" dirty="0" smtClean="0"/>
          </a:p>
          <a:p>
            <a:r>
              <a:rPr lang="en-US" sz="1600" dirty="0" smtClean="0"/>
              <a:t>lazorenko_al.pkg_write_or_cancel_repository</a:t>
            </a:r>
            <a:r>
              <a:rPr lang="ru-RU" sz="1600" dirty="0" smtClean="0"/>
              <a:t>.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write_to_records</a:t>
            </a:r>
            <a:endParaRPr lang="ru-R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3460" y="4260327"/>
            <a:ext cx="661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 проверки всех условий: </a:t>
            </a:r>
          </a:p>
          <a:p>
            <a:r>
              <a:rPr lang="en-US" sz="1600" dirty="0" smtClean="0"/>
              <a:t>lazorenko_al.pkg_total_checks_repository.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check_for_accept_with_exceptions</a:t>
            </a:r>
            <a:endParaRPr lang="ru-R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49668" y="3429428"/>
            <a:ext cx="6707203" cy="32244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49668" y="2346577"/>
            <a:ext cx="7661709" cy="3224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49668" y="1109095"/>
            <a:ext cx="8826366" cy="3224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549668" y="2715603"/>
            <a:ext cx="421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Функция, реализующая бизнес-логику:</a:t>
            </a:r>
          </a:p>
          <a:p>
            <a:r>
              <a:rPr lang="en-US" sz="1600" dirty="0" err="1" smtClean="0"/>
              <a:t>lazorenko_al.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service_for_records</a:t>
            </a:r>
            <a:endParaRPr lang="ru-R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668" y="1548585"/>
            <a:ext cx="386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Функция, выполняющая </a:t>
            </a:r>
            <a:r>
              <a:rPr lang="ru-RU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сериализацию</a:t>
            </a:r>
            <a:r>
              <a:rPr lang="ru-RU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sz="1600" dirty="0" smtClean="0"/>
              <a:t>lazorenko_al.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json_record</a:t>
            </a:r>
            <a:endParaRPr lang="ru-RU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4" y="191635"/>
            <a:ext cx="4796392" cy="44683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3" y="4660026"/>
            <a:ext cx="4796393" cy="18536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335" y="1286326"/>
            <a:ext cx="4796393" cy="16829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335" y="3231125"/>
            <a:ext cx="3602860" cy="7683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335" y="4261331"/>
            <a:ext cx="4796393" cy="16399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335" y="6050160"/>
            <a:ext cx="2205137" cy="46354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028335" y="185903"/>
            <a:ext cx="5001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4.3.1. Сервис для записи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607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2728</TotalTime>
  <Words>505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Основы PL\SQL для разработчиков </vt:lpstr>
      <vt:lpstr>1. Об обучении</vt:lpstr>
      <vt:lpstr>2. Сложности в обучении</vt:lpstr>
      <vt:lpstr>3. ID внешних систем</vt:lpstr>
      <vt:lpstr> 4.1 Группировка по пакетам</vt:lpstr>
      <vt:lpstr> Группировка по пакетам – продолжение </vt:lpstr>
      <vt:lpstr>4.2. Утилита</vt:lpstr>
      <vt:lpstr>4.3. Контроллер – Сервис – Репозиторий</vt:lpstr>
      <vt:lpstr>Презентация PowerPoint</vt:lpstr>
      <vt:lpstr>Презентация PowerPoint</vt:lpstr>
      <vt:lpstr>4.4. Обработка исключений. Логирование</vt:lpstr>
      <vt:lpstr>4.5. Управление транзакциями</vt:lpstr>
      <vt:lpstr>4.6. Использование типов и коллекций</vt:lpstr>
      <vt:lpstr>4.7. Кеширование</vt:lpstr>
      <vt:lpstr>Кеширование – продолжение</vt:lpstr>
      <vt:lpstr>4.8. Модульные тесты - utPLSQL</vt:lpstr>
      <vt:lpstr>5. Ожидания / Планы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PL\SQL для разработчиков </dc:title>
  <dc:creator>Лазоренко Александр</dc:creator>
  <cp:lastModifiedBy>Лазоренко Александр</cp:lastModifiedBy>
  <cp:revision>83</cp:revision>
  <dcterms:created xsi:type="dcterms:W3CDTF">2021-11-11T09:17:56Z</dcterms:created>
  <dcterms:modified xsi:type="dcterms:W3CDTF">2021-12-23T09:12:54Z</dcterms:modified>
</cp:coreProperties>
</file>