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95" r:id="rId3"/>
    <p:sldId id="296" r:id="rId4"/>
    <p:sldId id="301" r:id="rId5"/>
    <p:sldId id="297" r:id="rId6"/>
    <p:sldId id="298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</p:sldIdLst>
  <p:sldSz cx="9144000" cy="5143500" type="screen16x9"/>
  <p:notesSz cx="6858000" cy="9144000"/>
  <p:embeddedFontLst>
    <p:embeddedFont>
      <p:font typeface="Saira SemiCondensed Medium" charset="0"/>
      <p:regular r:id="rId32"/>
      <p:bold r:id="rId33"/>
    </p:embeddedFont>
    <p:embeddedFont>
      <p:font typeface="Inria Sans Light" charset="0"/>
      <p:regular r:id="rId34"/>
      <p:bold r:id="rId35"/>
      <p:italic r:id="rId36"/>
      <p:boldItalic r:id="rId37"/>
    </p:embeddedFont>
    <p:embeddedFont>
      <p:font typeface="Titillium Web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1.20" TargetMode="External"/><Relationship Id="rId7" Type="http://schemas.openxmlformats.org/officeDocument/2006/relationships/hyperlink" Target="https://docs.scipy.org/doc/scipy/reference/generated/scipy.fftpack.dct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scipy/reference/generated/scipy.fftpack.dct.html" TargetMode="External"/><Relationship Id="rId5" Type="http://schemas.openxmlformats.org/officeDocument/2006/relationships/hyperlink" Target="https://docs.python.org/3/library/time.html" TargetMode="External"/><Relationship Id="rId4" Type="http://schemas.openxmlformats.org/officeDocument/2006/relationships/hyperlink" Target="https://docs.python.org/3/library/math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contents.html" TargetMode="External"/><Relationship Id="rId3" Type="http://schemas.openxmlformats.org/officeDocument/2006/relationships/hyperlink" Target="https://numpy.org/doc/1.20" TargetMode="External"/><Relationship Id="rId7" Type="http://schemas.openxmlformats.org/officeDocument/2006/relationships/hyperlink" Target="https://docs.scipy.org/doc/scipy/reference/generated/scipy.fftpack.idct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scipy/reference/generated/scipy.fftpack.dctn.html" TargetMode="External"/><Relationship Id="rId5" Type="http://schemas.openxmlformats.org/officeDocument/2006/relationships/hyperlink" Target="https://docs.python.org/3/library/tk.html" TargetMode="External"/><Relationship Id="rId4" Type="http://schemas.openxmlformats.org/officeDocument/2006/relationships/hyperlink" Target="https://docs.opencv.org/3.4/d4/da8/group__imgcodec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DCT2 E JPEG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CasellaDiTesto 10"/>
          <p:cNvSpPr txBox="1"/>
          <p:nvPr/>
        </p:nvSpPr>
        <p:spPr>
          <a:xfrm>
            <a:off x="5929322" y="4143386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smtClean="0">
                <a:solidFill>
                  <a:schemeClr val="tx1"/>
                </a:solidFill>
                <a:latin typeface="Saira SemiCondensed Medium" charset="0"/>
                <a:cs typeface="Saira SemiCondensed Medium" charset="0"/>
              </a:rPr>
              <a:t>Simone </a:t>
            </a:r>
            <a:r>
              <a:rPr lang="it-IT" sz="2000" i="1" dirty="0" err="1" smtClean="0">
                <a:solidFill>
                  <a:schemeClr val="tx1"/>
                </a:solidFill>
                <a:latin typeface="Saira SemiCondensed Medium" charset="0"/>
                <a:cs typeface="Saira SemiCondensed Medium" charset="0"/>
              </a:rPr>
              <a:t>Ritucci</a:t>
            </a:r>
            <a:r>
              <a:rPr lang="it-IT" sz="2000" i="1" dirty="0" smtClean="0">
                <a:solidFill>
                  <a:schemeClr val="tx1"/>
                </a:solidFill>
                <a:latin typeface="Saira SemiCondensed Medium" charset="0"/>
                <a:cs typeface="Saira SemiCondensed Medium" charset="0"/>
              </a:rPr>
              <a:t> 813473</a:t>
            </a:r>
          </a:p>
          <a:p>
            <a:r>
              <a:rPr lang="it-IT" sz="2000" i="1" dirty="0" smtClean="0">
                <a:solidFill>
                  <a:schemeClr val="tx1"/>
                </a:solidFill>
                <a:latin typeface="Saira SemiCondensed Medium" charset="0"/>
                <a:cs typeface="Saira SemiCondensed Medium" charset="0"/>
              </a:rPr>
              <a:t>Kevin </a:t>
            </a:r>
            <a:r>
              <a:rPr lang="it-IT" sz="2000" i="1" dirty="0" err="1" smtClean="0">
                <a:solidFill>
                  <a:schemeClr val="tx1"/>
                </a:solidFill>
                <a:latin typeface="Saira SemiCondensed Medium" charset="0"/>
                <a:cs typeface="Saira SemiCondensed Medium" charset="0"/>
              </a:rPr>
              <a:t>Manella</a:t>
            </a:r>
            <a:r>
              <a:rPr lang="it-IT" sz="2000" i="1" dirty="0" smtClean="0">
                <a:solidFill>
                  <a:schemeClr val="tx1"/>
                </a:solidFill>
                <a:latin typeface="Saira SemiCondensed Medium" charset="0"/>
                <a:cs typeface="Saira SemiCondensed Medium" charset="0"/>
              </a:rPr>
              <a:t> 829549</a:t>
            </a:r>
            <a:endParaRPr lang="it-IT" sz="2000" i="1" dirty="0">
              <a:solidFill>
                <a:schemeClr val="tx1"/>
              </a:solidFill>
              <a:latin typeface="Saira SemiCondensed Medium" charset="0"/>
              <a:cs typeface="Saira SemiCondense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1571" y="357172"/>
            <a:ext cx="6500858" cy="44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77" y="285734"/>
            <a:ext cx="7439047" cy="455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7294" y="357172"/>
            <a:ext cx="6529412" cy="435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56" y="142858"/>
            <a:ext cx="607688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3475" y="4000510"/>
            <a:ext cx="2637051" cy="97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931" y="357172"/>
            <a:ext cx="7598139" cy="436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257" y="428610"/>
            <a:ext cx="6929486" cy="424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257" y="408002"/>
            <a:ext cx="6929486" cy="424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642" y="428610"/>
            <a:ext cx="7654717" cy="427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85734"/>
            <a:ext cx="4429156" cy="453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84" y="1000114"/>
            <a:ext cx="7909432" cy="31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Ambiente di programmazione</a:t>
            </a:r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052" name="AutoShape 4" descr="PC-WIN] MathWorks MATLAB R2021a - Programmi e Dove Trovarl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9" name="Picture 11" descr="Python e le librerie principali per il machine learning | Lorenzo Govo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928808"/>
            <a:ext cx="3286148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331" y="1357304"/>
            <a:ext cx="8165338" cy="231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995" y="642924"/>
            <a:ext cx="815401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sellaDiTesto 4"/>
          <p:cNvSpPr txBox="1"/>
          <p:nvPr/>
        </p:nvSpPr>
        <p:spPr>
          <a:xfrm>
            <a:off x="3000364" y="214296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Inria Sans Light" charset="0"/>
              </a:rPr>
              <a:t>4043 x 2641, F = 405, d = 30</a:t>
            </a:r>
            <a:endParaRPr lang="it-IT" b="1" dirty="0">
              <a:solidFill>
                <a:schemeClr val="tx1"/>
              </a:solidFill>
              <a:latin typeface="Inria Sans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3000364" y="214296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Inria Sans Light" charset="0"/>
              </a:rPr>
              <a:t>4043 x 2641, F = 405, d = 20</a:t>
            </a:r>
            <a:endParaRPr lang="it-IT" b="1" dirty="0">
              <a:solidFill>
                <a:schemeClr val="tx1"/>
              </a:solidFill>
              <a:latin typeface="Inria Sans Light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00" y="642924"/>
            <a:ext cx="8154000" cy="379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3000364" y="214296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Inria Sans Light" charset="0"/>
              </a:rPr>
              <a:t>4043 x 2641, F = 405, d = 10</a:t>
            </a:r>
            <a:endParaRPr lang="it-IT" b="1" dirty="0">
              <a:solidFill>
                <a:schemeClr val="tx1"/>
              </a:solidFill>
              <a:latin typeface="Inria Sans Light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00" y="642924"/>
            <a:ext cx="8154000" cy="377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3000364" y="214296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Inria Sans Light" charset="0"/>
              </a:rPr>
              <a:t>2000 x 3008, F = 250, d = 35</a:t>
            </a:r>
            <a:endParaRPr lang="it-IT" b="1" dirty="0">
              <a:solidFill>
                <a:schemeClr val="tx1"/>
              </a:solidFill>
              <a:latin typeface="Inria Sans Light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00" y="642924"/>
            <a:ext cx="8154000" cy="378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3000364" y="214296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Inria Sans Light" charset="0"/>
              </a:rPr>
              <a:t>2000 x 3008, F = 250, d = 25</a:t>
            </a:r>
            <a:endParaRPr lang="it-IT" b="1" dirty="0">
              <a:solidFill>
                <a:schemeClr val="tx1"/>
              </a:solidFill>
              <a:latin typeface="Inria Sans Light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00" y="642924"/>
            <a:ext cx="8154000" cy="375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3000364" y="214296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Inria Sans Light" charset="0"/>
              </a:rPr>
              <a:t>2000 x 3008, F = 250, d = 15</a:t>
            </a:r>
            <a:endParaRPr lang="it-IT" b="1" dirty="0">
              <a:solidFill>
                <a:schemeClr val="tx1"/>
              </a:solidFill>
              <a:latin typeface="Inria Sans Light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00" y="642924"/>
            <a:ext cx="8154000" cy="375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3000364" y="214296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Inria Sans Light" charset="0"/>
              </a:rPr>
              <a:t>850 x 565, F = 25, d = 13</a:t>
            </a:r>
            <a:endParaRPr lang="it-IT" b="1" dirty="0">
              <a:solidFill>
                <a:schemeClr val="tx1"/>
              </a:solidFill>
              <a:latin typeface="Inria Sans Light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00" y="642924"/>
            <a:ext cx="8154000" cy="376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3000364" y="214296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Inria Sans Light" charset="0"/>
              </a:rPr>
              <a:t>850 x 565, F = 25, d = 8</a:t>
            </a:r>
            <a:endParaRPr lang="it-IT" b="1" dirty="0">
              <a:solidFill>
                <a:schemeClr val="tx1"/>
              </a:solidFill>
              <a:latin typeface="Inria Sans Light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00" y="642924"/>
            <a:ext cx="8154000" cy="376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5" name="CasellaDiTesto 4"/>
          <p:cNvSpPr txBox="1"/>
          <p:nvPr/>
        </p:nvSpPr>
        <p:spPr>
          <a:xfrm>
            <a:off x="3000364" y="214296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Inria Sans Light" charset="0"/>
              </a:rPr>
              <a:t>850 x 565, F = 25, d = 5</a:t>
            </a:r>
            <a:endParaRPr lang="it-IT" b="1" dirty="0">
              <a:solidFill>
                <a:schemeClr val="tx1"/>
              </a:solidFill>
              <a:latin typeface="Inria Sans Light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00" y="642924"/>
            <a:ext cx="8154000" cy="376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DCT2 - Librerie e funzioni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696490" y="1430148"/>
            <a:ext cx="7751021" cy="3499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itchFamily="2" charset="2"/>
              <a:buChar char="§"/>
            </a:pPr>
            <a:endParaRPr lang="it-IT" dirty="0" smtClean="0"/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NumPy</a:t>
            </a:r>
            <a:r>
              <a:rPr lang="it-IT" dirty="0" smtClean="0"/>
              <a:t>: Trattamento matrici (</a:t>
            </a:r>
            <a:r>
              <a:rPr lang="it-IT" dirty="0" smtClean="0">
                <a:hlinkClick r:id="rId3"/>
              </a:rPr>
              <a:t>Documentazione</a:t>
            </a:r>
            <a:r>
              <a:rPr lang="it-IT" dirty="0" smtClean="0"/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Math</a:t>
            </a:r>
            <a:r>
              <a:rPr lang="it-IT" dirty="0" smtClean="0"/>
              <a:t>: funzioni matematiche (</a:t>
            </a:r>
            <a:r>
              <a:rPr lang="it-IT" dirty="0" smtClean="0">
                <a:hlinkClick r:id="rId4"/>
              </a:rPr>
              <a:t>Documentazione</a:t>
            </a:r>
            <a:r>
              <a:rPr lang="it-IT" dirty="0" smtClean="0"/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Time</a:t>
            </a:r>
            <a:r>
              <a:rPr lang="it-IT" dirty="0" smtClean="0"/>
              <a:t>: tempi d’esecuzione del codice (</a:t>
            </a:r>
            <a:r>
              <a:rPr lang="it-IT" dirty="0" smtClean="0">
                <a:hlinkClick r:id="rId5"/>
              </a:rPr>
              <a:t>Documentazione</a:t>
            </a:r>
            <a:r>
              <a:rPr lang="it-IT" dirty="0" smtClean="0"/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Scipy.fftpack.dct</a:t>
            </a:r>
            <a:r>
              <a:rPr lang="it-IT" dirty="0" smtClean="0"/>
              <a:t>: DCT1 (</a:t>
            </a:r>
            <a:r>
              <a:rPr lang="it-IT" dirty="0" smtClean="0">
                <a:hlinkClick r:id="rId6"/>
              </a:rPr>
              <a:t>Documentazione</a:t>
            </a:r>
            <a:r>
              <a:rPr lang="it-IT" dirty="0" smtClean="0"/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Scipy.fftpack.dctn</a:t>
            </a:r>
            <a:r>
              <a:rPr lang="it-IT" dirty="0" smtClean="0"/>
              <a:t>: DCT2 (</a:t>
            </a:r>
            <a:r>
              <a:rPr lang="it-IT" dirty="0" smtClean="0">
                <a:hlinkClick r:id="rId7"/>
              </a:rPr>
              <a:t>Documentazione</a:t>
            </a:r>
            <a:r>
              <a:rPr lang="it-IT" dirty="0" smtClean="0"/>
              <a:t>)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Formula DCT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285720" y="1428742"/>
            <a:ext cx="8501122" cy="3499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None/>
            </a:pPr>
            <a:r>
              <a:rPr lang="it-IT" dirty="0" smtClean="0"/>
              <a:t>     La trasformata discreta del coseno è una funzione che provvede alla compressione spaziale, capace di rilevare variazioni d’informazione tra un’area e quella successiva di un’immagine, trascurando le ripetizioni; è simile alla trasformata discreta di Fourier, ma fa uso solo di numeri reali.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850" y="3500444"/>
            <a:ext cx="42483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Codice (1/3)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696490" y="1430148"/>
            <a:ext cx="7751021" cy="3499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endParaRPr lang="it-IT" dirty="0" smtClean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6442" y="1857370"/>
            <a:ext cx="5171117" cy="251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Codice (2/3)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696490" y="1430148"/>
            <a:ext cx="7751021" cy="3499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endParaRPr lang="it-IT" dirty="0" smtClean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4513" y="1357304"/>
            <a:ext cx="5214974" cy="355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Codice (3/3)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696490" y="1430148"/>
            <a:ext cx="7751021" cy="3499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endParaRPr lang="it-IT" dirty="0" smtClean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85866"/>
            <a:ext cx="6572295" cy="356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5122" name="Picture 2" descr="C:\Users\User\Documents\GitHub\mcs_projects\Progetto 2\Parte 1\Grafico confronto temp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000" y="450266"/>
            <a:ext cx="7200000" cy="4242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JPEG</a:t>
            </a:r>
            <a:r>
              <a:rPr lang="en" dirty="0" smtClean="0"/>
              <a:t> </a:t>
            </a:r>
            <a:r>
              <a:rPr lang="en" dirty="0" smtClean="0"/>
              <a:t>- Librerie e funzioni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696490" y="1430148"/>
            <a:ext cx="7751021" cy="3499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itchFamily="2" charset="2"/>
              <a:buChar char="§"/>
            </a:pPr>
            <a:endParaRPr lang="it-IT" dirty="0" smtClean="0"/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NumPy</a:t>
            </a:r>
            <a:r>
              <a:rPr lang="it-IT" dirty="0" smtClean="0"/>
              <a:t>: Trattamento matrici (</a:t>
            </a:r>
            <a:r>
              <a:rPr lang="it-IT" dirty="0" smtClean="0">
                <a:hlinkClick r:id="rId3"/>
              </a:rPr>
              <a:t>Documentazione</a:t>
            </a:r>
            <a:r>
              <a:rPr lang="it-IT" dirty="0" smtClean="0"/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it-IT" dirty="0" smtClean="0"/>
              <a:t>Cv2: Lettura e scrittura immagini </a:t>
            </a:r>
            <a:r>
              <a:rPr lang="it-IT" dirty="0" smtClean="0"/>
              <a:t>(</a:t>
            </a:r>
            <a:r>
              <a:rPr lang="it-IT" dirty="0" smtClean="0">
                <a:hlinkClick r:id="rId4"/>
              </a:rPr>
              <a:t>Documentazione</a:t>
            </a:r>
            <a:r>
              <a:rPr lang="it-IT" dirty="0" smtClean="0"/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Tkinter</a:t>
            </a:r>
            <a:r>
              <a:rPr lang="it-IT" dirty="0" smtClean="0"/>
              <a:t>: GUI </a:t>
            </a:r>
            <a:r>
              <a:rPr lang="it-IT" dirty="0" smtClean="0"/>
              <a:t>(</a:t>
            </a:r>
            <a:r>
              <a:rPr lang="it-IT" dirty="0" smtClean="0">
                <a:hlinkClick r:id="rId5"/>
              </a:rPr>
              <a:t>Documentazione</a:t>
            </a:r>
            <a:r>
              <a:rPr lang="it-IT" dirty="0" smtClean="0"/>
              <a:t>)</a:t>
            </a:r>
            <a:endParaRPr lang="it-IT" dirty="0" smtClean="0"/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Scipy.fftpack.dctn</a:t>
            </a:r>
            <a:r>
              <a:rPr lang="it-IT" dirty="0" smtClean="0"/>
              <a:t>: DCT2 (</a:t>
            </a:r>
            <a:r>
              <a:rPr lang="it-IT" dirty="0" smtClean="0">
                <a:hlinkClick r:id="rId6"/>
              </a:rPr>
              <a:t>Documentazione</a:t>
            </a:r>
            <a:r>
              <a:rPr lang="it-IT" dirty="0" smtClean="0"/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Scipy.fftpack.idctn</a:t>
            </a:r>
            <a:r>
              <a:rPr lang="it-IT" dirty="0" smtClean="0"/>
              <a:t>: </a:t>
            </a:r>
            <a:r>
              <a:rPr lang="it-IT" dirty="0" smtClean="0"/>
              <a:t>IDCT2 </a:t>
            </a:r>
            <a:r>
              <a:rPr lang="it-IT" dirty="0" smtClean="0"/>
              <a:t>(</a:t>
            </a:r>
            <a:r>
              <a:rPr lang="it-IT" dirty="0" smtClean="0">
                <a:hlinkClick r:id="rId7"/>
              </a:rPr>
              <a:t>Documentazione</a:t>
            </a:r>
            <a:r>
              <a:rPr lang="it-IT" dirty="0" smtClean="0"/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it-IT" dirty="0" err="1" smtClean="0"/>
              <a:t>Matplotlib</a:t>
            </a:r>
            <a:r>
              <a:rPr lang="it-IT" dirty="0" smtClean="0"/>
              <a:t>: </a:t>
            </a:r>
            <a:r>
              <a:rPr lang="it-IT" dirty="0" smtClean="0"/>
              <a:t>Gestione immagini </a:t>
            </a:r>
            <a:r>
              <a:rPr lang="it-IT" dirty="0" smtClean="0"/>
              <a:t>(</a:t>
            </a:r>
            <a:r>
              <a:rPr lang="it-IT" dirty="0" smtClean="0">
                <a:hlinkClick r:id="rId8"/>
              </a:rPr>
              <a:t>Documentazione</a:t>
            </a:r>
            <a:r>
              <a:rPr lang="it-IT" dirty="0" smtClean="0"/>
              <a:t>)</a:t>
            </a:r>
            <a:endParaRPr lang="it-IT" dirty="0" smtClean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287</Words>
  <PresentationFormat>Presentazione su schermo (16:9)</PresentationFormat>
  <Paragraphs>61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Saira SemiCondensed Medium</vt:lpstr>
      <vt:lpstr>Inria Sans Light</vt:lpstr>
      <vt:lpstr>Titillium Web</vt:lpstr>
      <vt:lpstr>Wingdings</vt:lpstr>
      <vt:lpstr>Gurney template</vt:lpstr>
      <vt:lpstr>DCT2 E JPEG</vt:lpstr>
      <vt:lpstr>Ambiente di programmazione</vt:lpstr>
      <vt:lpstr>DCT2 - Librerie e funzioni</vt:lpstr>
      <vt:lpstr>Formula DCT</vt:lpstr>
      <vt:lpstr>Codice (1/3)</vt:lpstr>
      <vt:lpstr>Codice (2/3)</vt:lpstr>
      <vt:lpstr>Codice (3/3)</vt:lpstr>
      <vt:lpstr>Diapositiva 8</vt:lpstr>
      <vt:lpstr>JPEG - Librerie e funzioni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DCT2 E JPEG</dc:title>
  <cp:lastModifiedBy>Kevin Manella</cp:lastModifiedBy>
  <cp:revision>41</cp:revision>
  <dcterms:modified xsi:type="dcterms:W3CDTF">2021-06-12T15:56:35Z</dcterms:modified>
</cp:coreProperties>
</file>