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904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9040"/>
            <a:ext cx="5494680" cy="4384080"/>
          </a:xfrm>
          <a:prstGeom prst="rect">
            <a:avLst/>
          </a:prstGeom>
          <a:ln>
            <a:noFill/>
          </a:ln>
        </p:spPr>
      </p:pic>
      <p:pic>
        <p:nvPicPr>
          <p:cNvPr id="35" name="" descr=""/>
          <p:cNvPicPr/>
          <p:nvPr/>
        </p:nvPicPr>
        <p:blipFill>
          <a:blip r:embed="rId3"/>
          <a:stretch/>
        </p:blipFill>
        <p:spPr>
          <a:xfrm>
            <a:off x="2292120" y="176904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9"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3"/>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4"/>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504000" y="176904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5"/>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4"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3"/>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6" name="" descr=""/>
          <p:cNvPicPr/>
          <p:nvPr/>
        </p:nvPicPr>
        <p:blipFill>
          <a:blip r:embed="rId2"/>
          <a:stretch/>
        </p:blipFill>
        <p:spPr>
          <a:xfrm>
            <a:off x="2292120" y="1769040"/>
            <a:ext cx="5494680" cy="4384080"/>
          </a:xfrm>
          <a:prstGeom prst="rect">
            <a:avLst/>
          </a:prstGeom>
          <a:ln>
            <a:noFill/>
          </a:ln>
        </p:spPr>
      </p:pic>
      <p:pic>
        <p:nvPicPr>
          <p:cNvPr id="77" name="" descr=""/>
          <p:cNvPicPr/>
          <p:nvPr/>
        </p:nvPicPr>
        <p:blipFill>
          <a:blip r:embed="rId3"/>
          <a:stretch/>
        </p:blipFill>
        <p:spPr>
          <a:xfrm>
            <a:off x="2292120" y="1769040"/>
            <a:ext cx="5494680" cy="43840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1"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3"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5"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3"/>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6"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8"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4"/>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504000" y="176904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8" name="PlaceHolder 5"/>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0"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1" name="PlaceHolder 3"/>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2" name="" descr=""/>
          <p:cNvPicPr/>
          <p:nvPr/>
        </p:nvPicPr>
        <p:blipFill>
          <a:blip r:embed="rId2"/>
          <a:stretch/>
        </p:blipFill>
        <p:spPr>
          <a:xfrm>
            <a:off x="2292120" y="1769040"/>
            <a:ext cx="5494680" cy="4384080"/>
          </a:xfrm>
          <a:prstGeom prst="rect">
            <a:avLst/>
          </a:prstGeom>
          <a:ln>
            <a:noFill/>
          </a:ln>
        </p:spPr>
      </p:pic>
      <p:pic>
        <p:nvPicPr>
          <p:cNvPr id="113" name="" descr=""/>
          <p:cNvPicPr/>
          <p:nvPr/>
        </p:nvPicPr>
        <p:blipFill>
          <a:blip r:embed="rId3"/>
          <a:stretch/>
        </p:blipFill>
        <p:spPr>
          <a:xfrm>
            <a:off x="2292120" y="1769040"/>
            <a:ext cx="5494680" cy="43840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3"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5"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7"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3"/>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2"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3" name="PlaceHolder 3"/>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4"/>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6"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7"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8"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0"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1"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2" name="PlaceHolder 4"/>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4" name="PlaceHolder 2"/>
          <p:cNvSpPr>
            <a:spLocks noGrp="1"/>
          </p:cNvSpPr>
          <p:nvPr>
            <p:ph type="body"/>
          </p:nvPr>
        </p:nvSpPr>
        <p:spPr>
          <a:xfrm>
            <a:off x="504000" y="176904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5" name="PlaceHolder 3"/>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9"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0" name="PlaceHolder 5"/>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2" name="PlaceHolder 2"/>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3" name="PlaceHolder 3"/>
          <p:cNvSpPr>
            <a:spLocks noGrp="1"/>
          </p:cNvSpPr>
          <p:nvPr>
            <p:ph type="body"/>
          </p:nvPr>
        </p:nvSpPr>
        <p:spPr>
          <a:xfrm>
            <a:off x="504000" y="1769040"/>
            <a:ext cx="907128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54" name="" descr=""/>
          <p:cNvPicPr/>
          <p:nvPr/>
        </p:nvPicPr>
        <p:blipFill>
          <a:blip r:embed="rId2"/>
          <a:stretch/>
        </p:blipFill>
        <p:spPr>
          <a:xfrm>
            <a:off x="2292120" y="1769040"/>
            <a:ext cx="5494680" cy="4384080"/>
          </a:xfrm>
          <a:prstGeom prst="rect">
            <a:avLst/>
          </a:prstGeom>
          <a:ln>
            <a:noFill/>
          </a:ln>
        </p:spPr>
      </p:pic>
      <p:pic>
        <p:nvPicPr>
          <p:cNvPr id="155" name="" descr=""/>
          <p:cNvPicPr/>
          <p:nvPr/>
        </p:nvPicPr>
        <p:blipFill>
          <a:blip r:embed="rId3"/>
          <a:stretch/>
        </p:blipFill>
        <p:spPr>
          <a:xfrm>
            <a:off x="2292120" y="1769040"/>
            <a:ext cx="5494680" cy="43840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32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9040"/>
            <a:ext cx="442656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320" y="405900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320" y="1769040"/>
            <a:ext cx="442656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9000"/>
            <a:ext cx="907128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Line 1"/>
          <p:cNvSpPr/>
          <p:nvPr/>
        </p:nvSpPr>
        <p:spPr>
          <a:xfrm>
            <a:off x="9659880" y="0"/>
            <a:ext cx="360" cy="7560000"/>
          </a:xfrm>
          <a:prstGeom prst="line">
            <a:avLst/>
          </a:prstGeom>
          <a:ln w="38160">
            <a:solidFill>
              <a:srgbClr val="fec3ae"/>
            </a:solidFill>
            <a:miter/>
          </a:ln>
        </p:spPr>
        <p:style>
          <a:lnRef idx="0"/>
          <a:fillRef idx="0"/>
          <a:effectRef idx="0"/>
          <a:fontRef idx="minor"/>
        </p:style>
      </p:sp>
      <p:sp>
        <p:nvSpPr>
          <p:cNvPr id="37" name="Line 2"/>
          <p:cNvSpPr/>
          <p:nvPr/>
        </p:nvSpPr>
        <p:spPr>
          <a:xfrm>
            <a:off x="83880" y="0"/>
            <a:ext cx="360" cy="7560000"/>
          </a:xfrm>
          <a:prstGeom prst="line">
            <a:avLst/>
          </a:prstGeom>
          <a:ln w="57240">
            <a:solidFill>
              <a:srgbClr val="fec3ae"/>
            </a:solidFill>
            <a:miter/>
          </a:ln>
        </p:spPr>
        <p:style>
          <a:lnRef idx="0"/>
          <a:fillRef idx="0"/>
          <a:effectRef idx="0"/>
          <a:fontRef idx="minor"/>
        </p:style>
      </p:sp>
      <p:sp>
        <p:nvSpPr>
          <p:cNvPr id="38" name="Line 3"/>
          <p:cNvSpPr/>
          <p:nvPr/>
        </p:nvSpPr>
        <p:spPr>
          <a:xfrm>
            <a:off x="9911880" y="360"/>
            <a:ext cx="360" cy="7560000"/>
          </a:xfrm>
          <a:prstGeom prst="line">
            <a:avLst/>
          </a:prstGeom>
          <a:ln w="19080">
            <a:solidFill>
              <a:srgbClr val="fe8637"/>
            </a:solidFill>
            <a:miter/>
          </a:ln>
        </p:spPr>
        <p:style>
          <a:lnRef idx="0"/>
          <a:fillRef idx="0"/>
          <a:effectRef idx="0"/>
          <a:fontRef idx="minor"/>
        </p:style>
      </p:sp>
      <p:sp>
        <p:nvSpPr>
          <p:cNvPr id="39" name="CustomShape 4"/>
          <p:cNvSpPr/>
          <p:nvPr/>
        </p:nvSpPr>
        <p:spPr>
          <a:xfrm>
            <a:off x="9743760" y="0"/>
            <a:ext cx="335880" cy="7559640"/>
          </a:xfrm>
          <a:prstGeom prst="rect">
            <a:avLst/>
          </a:prstGeom>
          <a:solidFill>
            <a:srgbClr val="fec3ae">
              <a:alpha val="87000"/>
            </a:srgbClr>
          </a:solidFill>
          <a:ln>
            <a:noFill/>
          </a:ln>
        </p:spPr>
        <p:style>
          <a:lnRef idx="0"/>
          <a:fillRef idx="0"/>
          <a:effectRef idx="0"/>
          <a:fontRef idx="minor"/>
        </p:style>
      </p:sp>
      <p:sp>
        <p:nvSpPr>
          <p:cNvPr id="40" name="Line 5"/>
          <p:cNvSpPr/>
          <p:nvPr/>
        </p:nvSpPr>
        <p:spPr>
          <a:xfrm>
            <a:off x="9827640" y="0"/>
            <a:ext cx="360" cy="7560000"/>
          </a:xfrm>
          <a:prstGeom prst="line">
            <a:avLst/>
          </a:prstGeom>
          <a:ln w="9360">
            <a:solidFill>
              <a:srgbClr val="fe8637"/>
            </a:solidFill>
            <a:miter/>
          </a:ln>
        </p:spPr>
        <p:style>
          <a:lnRef idx="0"/>
          <a:fillRef idx="0"/>
          <a:effectRef idx="0"/>
          <a:fontRef idx="minor"/>
        </p:style>
      </p:sp>
      <p:sp>
        <p:nvSpPr>
          <p:cNvPr id="41" name="CustomShape 6"/>
          <p:cNvSpPr/>
          <p:nvPr/>
        </p:nvSpPr>
        <p:spPr>
          <a:xfrm>
            <a:off x="8991360" y="6300000"/>
            <a:ext cx="605160" cy="605160"/>
          </a:xfrm>
          <a:prstGeom prst="ellipse">
            <a:avLst/>
          </a:prstGeom>
          <a:solidFill>
            <a:srgbClr val="fe8637"/>
          </a:solidFill>
          <a:ln>
            <a:noFill/>
          </a:ln>
        </p:spPr>
        <p:style>
          <a:lnRef idx="0"/>
          <a:fillRef idx="0"/>
          <a:effectRef idx="0"/>
          <a:fontRef idx="minor"/>
        </p:style>
      </p:sp>
      <p:sp>
        <p:nvSpPr>
          <p:cNvPr id="42" name="PlaceHolder 7"/>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3" name="PlaceHolder 8"/>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28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9040"/>
            <a:ext cx="9071280" cy="43840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Line 1"/>
          <p:cNvSpPr/>
          <p:nvPr/>
        </p:nvSpPr>
        <p:spPr>
          <a:xfrm>
            <a:off x="9659880" y="0"/>
            <a:ext cx="360" cy="7560000"/>
          </a:xfrm>
          <a:prstGeom prst="line">
            <a:avLst/>
          </a:prstGeom>
          <a:ln w="38160">
            <a:solidFill>
              <a:srgbClr val="fec3ae"/>
            </a:solidFill>
            <a:miter/>
          </a:ln>
        </p:spPr>
        <p:style>
          <a:lnRef idx="0"/>
          <a:fillRef idx="0"/>
          <a:effectRef idx="0"/>
          <a:fontRef idx="minor"/>
        </p:style>
      </p:sp>
      <p:sp>
        <p:nvSpPr>
          <p:cNvPr id="115" name="Line 2"/>
          <p:cNvSpPr/>
          <p:nvPr/>
        </p:nvSpPr>
        <p:spPr>
          <a:xfrm>
            <a:off x="83880" y="0"/>
            <a:ext cx="360" cy="7560000"/>
          </a:xfrm>
          <a:prstGeom prst="line">
            <a:avLst/>
          </a:prstGeom>
          <a:ln w="57240">
            <a:solidFill>
              <a:srgbClr val="fec3ae"/>
            </a:solidFill>
            <a:miter/>
          </a:ln>
        </p:spPr>
        <p:style>
          <a:lnRef idx="0"/>
          <a:fillRef idx="0"/>
          <a:effectRef idx="0"/>
          <a:fontRef idx="minor"/>
        </p:style>
      </p:sp>
      <p:sp>
        <p:nvSpPr>
          <p:cNvPr id="116" name="Line 3"/>
          <p:cNvSpPr/>
          <p:nvPr/>
        </p:nvSpPr>
        <p:spPr>
          <a:xfrm>
            <a:off x="9911880" y="360"/>
            <a:ext cx="360" cy="7560000"/>
          </a:xfrm>
          <a:prstGeom prst="line">
            <a:avLst/>
          </a:prstGeom>
          <a:ln w="19080">
            <a:solidFill>
              <a:srgbClr val="fe8637"/>
            </a:solidFill>
            <a:miter/>
          </a:ln>
        </p:spPr>
        <p:style>
          <a:lnRef idx="0"/>
          <a:fillRef idx="0"/>
          <a:effectRef idx="0"/>
          <a:fontRef idx="minor"/>
        </p:style>
      </p:sp>
      <p:sp>
        <p:nvSpPr>
          <p:cNvPr id="117" name="CustomShape 4"/>
          <p:cNvSpPr/>
          <p:nvPr/>
        </p:nvSpPr>
        <p:spPr>
          <a:xfrm>
            <a:off x="9743760" y="0"/>
            <a:ext cx="335880" cy="7559640"/>
          </a:xfrm>
          <a:prstGeom prst="rect">
            <a:avLst/>
          </a:prstGeom>
          <a:solidFill>
            <a:srgbClr val="fec3ae">
              <a:alpha val="87000"/>
            </a:srgbClr>
          </a:solidFill>
          <a:ln>
            <a:noFill/>
          </a:ln>
        </p:spPr>
        <p:style>
          <a:lnRef idx="0"/>
          <a:fillRef idx="0"/>
          <a:effectRef idx="0"/>
          <a:fontRef idx="minor"/>
        </p:style>
      </p:sp>
      <p:sp>
        <p:nvSpPr>
          <p:cNvPr id="118" name="Line 5"/>
          <p:cNvSpPr/>
          <p:nvPr/>
        </p:nvSpPr>
        <p:spPr>
          <a:xfrm>
            <a:off x="9827640" y="0"/>
            <a:ext cx="360" cy="7560000"/>
          </a:xfrm>
          <a:prstGeom prst="line">
            <a:avLst/>
          </a:prstGeom>
          <a:ln w="9360">
            <a:solidFill>
              <a:srgbClr val="fe8637"/>
            </a:solidFill>
            <a:miter/>
          </a:ln>
        </p:spPr>
        <p:style>
          <a:lnRef idx="0"/>
          <a:fillRef idx="0"/>
          <a:effectRef idx="0"/>
          <a:fontRef idx="minor"/>
        </p:style>
      </p:sp>
      <p:sp>
        <p:nvSpPr>
          <p:cNvPr id="119" name="CustomShape 6"/>
          <p:cNvSpPr/>
          <p:nvPr/>
        </p:nvSpPr>
        <p:spPr>
          <a:xfrm>
            <a:off x="8991360" y="6300000"/>
            <a:ext cx="605160" cy="605160"/>
          </a:xfrm>
          <a:prstGeom prst="ellipse">
            <a:avLst/>
          </a:prstGeom>
          <a:solidFill>
            <a:srgbClr val="fe8637"/>
          </a:solidFill>
          <a:ln>
            <a:noFill/>
          </a:ln>
        </p:spPr>
        <p:style>
          <a:lnRef idx="0"/>
          <a:fillRef idx="0"/>
          <a:effectRef idx="0"/>
          <a:fontRef idx="minor"/>
        </p:style>
      </p:sp>
      <p:sp>
        <p:nvSpPr>
          <p:cNvPr id="120" name="PlaceHolder 7"/>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21" name="PlaceHolder 8"/>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s://nodesource.com/blog/the-basics-of-package-json-in-node-js-and-npm/" TargetMode="External"/><Relationship Id="rId2" Type="http://schemas.openxmlformats.org/officeDocument/2006/relationships/slideLayout" Target="../slideLayouts/slideLayout2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504000" y="30132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1" lang="en-IN" sz="4400" spc="-1" strike="noStrike">
                <a:solidFill>
                  <a:srgbClr val="000000"/>
                </a:solidFill>
                <a:uFill>
                  <a:solidFill>
                    <a:srgbClr val="ffffff"/>
                  </a:solidFill>
                </a:uFill>
                <a:latin typeface="Arial"/>
              </a:rPr>
              <a:t>WHAT IS UNIQUE ABOUT NODE.JS?</a:t>
            </a:r>
            <a:endParaRPr b="0" lang="en-IN" sz="1800" spc="-1" strike="noStrike">
              <a:solidFill>
                <a:srgbClr val="000000"/>
              </a:solidFill>
              <a:uFill>
                <a:solidFill>
                  <a:srgbClr val="ffffff"/>
                </a:solidFill>
              </a:uFill>
              <a:latin typeface="Arial"/>
            </a:endParaRPr>
          </a:p>
        </p:txBody>
      </p:sp>
      <p:sp>
        <p:nvSpPr>
          <p:cNvPr id="157" name="CustomShape 2"/>
          <p:cNvSpPr/>
          <p:nvPr/>
        </p:nvSpPr>
        <p:spPr>
          <a:xfrm>
            <a:off x="504000" y="1910160"/>
            <a:ext cx="9071280" cy="4101840"/>
          </a:xfrm>
          <a:prstGeom prst="rect">
            <a:avLst/>
          </a:prstGeom>
          <a:noFill/>
          <a:ln>
            <a:noFill/>
          </a:ln>
        </p:spPr>
        <p:style>
          <a:lnRef idx="0"/>
          <a:fillRef idx="0"/>
          <a:effectRef idx="0"/>
          <a:fontRef idx="minor"/>
        </p:style>
        <p:txBody>
          <a:bodyPr lIns="0" rIns="0" tIns="0" bIns="0" anchor="ctr"/>
          <a:p>
            <a:r>
              <a:rPr b="0" lang="en-IN" sz="3200" spc="-1" strike="noStrike">
                <a:solidFill>
                  <a:srgbClr val="000000"/>
                </a:solidFill>
                <a:uFill>
                  <a:solidFill>
                    <a:srgbClr val="ffffff"/>
                  </a:solidFill>
                </a:uFill>
                <a:latin typeface="Arial"/>
              </a:rPr>
              <a:t>JavaScript used in client-side but node.js puts the JavaScript on server-side thus making communication between client and server will happen in same language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Servers are normally thread based but Node.JS is “Event” based. Node.JS serves each request in a Evented loop that can able to handle simultaneous requests.</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504000" y="301320"/>
            <a:ext cx="9071280" cy="126180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Additional References</a:t>
            </a:r>
            <a:endParaRPr b="0" lang="en-IN" sz="4400" spc="-1" strike="noStrike">
              <a:solidFill>
                <a:srgbClr val="000000"/>
              </a:solidFill>
              <a:uFill>
                <a:solidFill>
                  <a:srgbClr val="ffffff"/>
                </a:solidFill>
              </a:uFill>
              <a:latin typeface="Arial"/>
            </a:endParaRPr>
          </a:p>
        </p:txBody>
      </p:sp>
      <p:sp>
        <p:nvSpPr>
          <p:cNvPr id="169" name="TextShape 2"/>
          <p:cNvSpPr txBox="1"/>
          <p:nvPr/>
        </p:nvSpPr>
        <p:spPr>
          <a:xfrm>
            <a:off x="504000" y="1769040"/>
            <a:ext cx="9071280" cy="4384080"/>
          </a:xfrm>
          <a:prstGeom prst="rect">
            <a:avLst/>
          </a:prstGeom>
          <a:noFill/>
          <a:ln>
            <a:noFill/>
          </a:ln>
        </p:spPr>
        <p:txBody>
          <a:bodyPr lIns="0" rIns="0" tIns="0" bIns="0" anchor="ctr"/>
          <a:p>
            <a:pPr algn="ctr"/>
            <a:r>
              <a:rPr b="0" lang="en-IN" sz="1200" spc="-1" strike="noStrike">
                <a:solidFill>
                  <a:srgbClr val="000000"/>
                </a:solidFill>
                <a:uFill>
                  <a:solidFill>
                    <a:srgbClr val="ffffff"/>
                  </a:solidFill>
                </a:uFill>
                <a:latin typeface="Liberation Serif;Times New Roman"/>
                <a:ea typeface="Liberation Serif;Times New Roman"/>
                <a:hlinkClick r:id="rId1"/>
              </a:rPr>
              <a:t>https://nodesource.com/blog/the-basics-of-package-json-in-node-js-and-npm/</a:t>
            </a:r>
            <a:endParaRPr b="0" lang="en-IN" sz="32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1280" cy="1261800"/>
          </a:xfrm>
          <a:prstGeom prst="rect">
            <a:avLst/>
          </a:prstGeom>
          <a:noFill/>
          <a:ln>
            <a:noFill/>
          </a:ln>
        </p:spPr>
        <p:style>
          <a:lnRef idx="0"/>
          <a:fillRef idx="0"/>
          <a:effectRef idx="0"/>
          <a:fontRef idx="minor"/>
        </p:style>
      </p:sp>
      <p:sp>
        <p:nvSpPr>
          <p:cNvPr id="171" name="CustomShape 2"/>
          <p:cNvSpPr/>
          <p:nvPr/>
        </p:nvSpPr>
        <p:spPr>
          <a:xfrm>
            <a:off x="504000" y="1769040"/>
            <a:ext cx="9071280" cy="4384080"/>
          </a:xfrm>
          <a:prstGeom prst="rect">
            <a:avLst/>
          </a:prstGeom>
          <a:noFill/>
          <a:ln>
            <a:noFill/>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3280" y="302400"/>
            <a:ext cx="8231400" cy="1259640"/>
          </a:xfrm>
          <a:prstGeom prst="rect">
            <a:avLst/>
          </a:prstGeom>
          <a:noFill/>
          <a:ln>
            <a:noFill/>
          </a:ln>
        </p:spPr>
        <p:style>
          <a:lnRef idx="0"/>
          <a:fillRef idx="0"/>
          <a:effectRef idx="0"/>
          <a:fontRef idx="minor"/>
        </p:style>
        <p:txBody>
          <a:bodyPr lIns="90000" rIns="90000" tIns="46800" bIns="46800" anchor="b"/>
          <a:p>
            <a:pPr>
              <a:lnSpc>
                <a:spcPct val="100000"/>
              </a:lnSpc>
            </a:pPr>
            <a:r>
              <a:rPr b="1" lang="en-IN" sz="3870" spc="-1" strike="noStrike">
                <a:solidFill>
                  <a:srgbClr val="575f6d"/>
                </a:solidFill>
                <a:uFill>
                  <a:solidFill>
                    <a:srgbClr val="ffffff"/>
                  </a:solidFill>
                </a:uFill>
                <a:latin typeface="Myriad Pro"/>
              </a:rPr>
              <a:t>WHAT CAN’T DO WITH NODE?</a:t>
            </a:r>
            <a:endParaRPr b="0" lang="en-IN" sz="1800" spc="-1" strike="noStrike">
              <a:solidFill>
                <a:srgbClr val="000000"/>
              </a:solidFill>
              <a:uFill>
                <a:solidFill>
                  <a:srgbClr val="ffffff"/>
                </a:solidFill>
              </a:uFill>
              <a:latin typeface="Arial"/>
            </a:endParaRPr>
          </a:p>
        </p:txBody>
      </p:sp>
      <p:sp>
        <p:nvSpPr>
          <p:cNvPr id="159" name="CustomShape 2"/>
          <p:cNvSpPr/>
          <p:nvPr/>
        </p:nvSpPr>
        <p:spPr>
          <a:xfrm>
            <a:off x="503280" y="1764000"/>
            <a:ext cx="8231400" cy="5372280"/>
          </a:xfrm>
          <a:prstGeom prst="rect">
            <a:avLst/>
          </a:prstGeom>
          <a:noFill/>
          <a:ln>
            <a:noFill/>
          </a:ln>
        </p:spPr>
        <p:style>
          <a:lnRef idx="0"/>
          <a:fillRef idx="0"/>
          <a:effectRef idx="0"/>
          <a:fontRef idx="minor"/>
        </p:style>
        <p:txBody>
          <a:bodyPr lIns="90000" rIns="90000" tIns="45000" bIns="45000"/>
          <a:p>
            <a:pPr marL="272880" indent="-272520" algn="just">
              <a:lnSpc>
                <a:spcPct val="100000"/>
              </a:lnSpc>
              <a:buClr>
                <a:srgbClr val="fe8637"/>
              </a:buClr>
              <a:buSzPct val="70000"/>
              <a:buFont typeface="Wingdings" charset="2"/>
              <a:buChar char=""/>
            </a:pPr>
            <a:r>
              <a:rPr b="0" lang="en-IN" sz="2400" spc="-1" strike="noStrike">
                <a:solidFill>
                  <a:srgbClr val="000000"/>
                </a:solidFill>
                <a:uFill>
                  <a:solidFill>
                    <a:srgbClr val="ffffff"/>
                  </a:solidFill>
                </a:uFill>
                <a:latin typeface="Verdana"/>
                <a:ea typeface="Verdana"/>
              </a:rPr>
              <a:t>Node is a platform for writing JavaScript applications outside web browsers. This is not the JavaScript we are familiar with in web browsers. There is no DOM built into Node, nor any other browser capability.</a:t>
            </a:r>
            <a:endParaRPr b="0" lang="en-IN" sz="1800" spc="-1" strike="noStrike">
              <a:solidFill>
                <a:srgbClr val="000000"/>
              </a:solidFill>
              <a:uFill>
                <a:solidFill>
                  <a:srgbClr val="ffffff"/>
                </a:solidFill>
              </a:uFill>
              <a:latin typeface="Arial"/>
            </a:endParaRPr>
          </a:p>
          <a:p>
            <a:pPr marL="272880" indent="-272520" algn="just">
              <a:lnSpc>
                <a:spcPct val="100000"/>
              </a:lnSpc>
              <a:buClr>
                <a:srgbClr val="fe8637"/>
              </a:buClr>
              <a:buSzPct val="70000"/>
              <a:buFont typeface="Wingdings" charset="2"/>
              <a:buChar char=""/>
            </a:pPr>
            <a:r>
              <a:rPr b="0" lang="en-IN" sz="2400" spc="-1" strike="noStrike">
                <a:solidFill>
                  <a:srgbClr val="000000"/>
                </a:solidFill>
                <a:uFill>
                  <a:solidFill>
                    <a:srgbClr val="ffffff"/>
                  </a:solidFill>
                </a:uFill>
                <a:latin typeface="Verdana"/>
                <a:ea typeface="Verdana"/>
              </a:rPr>
              <a:t> </a:t>
            </a:r>
            <a:endParaRPr b="0" lang="en-IN" sz="1800" spc="-1" strike="noStrike">
              <a:solidFill>
                <a:srgbClr val="000000"/>
              </a:solidFill>
              <a:uFill>
                <a:solidFill>
                  <a:srgbClr val="ffffff"/>
                </a:solidFill>
              </a:uFill>
              <a:latin typeface="Arial"/>
            </a:endParaRPr>
          </a:p>
          <a:p>
            <a:pPr marL="272880" indent="-272520" algn="just">
              <a:lnSpc>
                <a:spcPct val="100000"/>
              </a:lnSpc>
              <a:buClr>
                <a:srgbClr val="fe8637"/>
              </a:buClr>
              <a:buSzPct val="70000"/>
              <a:buFont typeface="Wingdings" charset="2"/>
              <a:buChar char=""/>
            </a:pPr>
            <a:r>
              <a:rPr b="0" lang="en-IN" sz="2400" spc="-1" strike="noStrike">
                <a:solidFill>
                  <a:srgbClr val="000000"/>
                </a:solidFill>
                <a:uFill>
                  <a:solidFill>
                    <a:srgbClr val="ffffff"/>
                  </a:solidFill>
                </a:uFill>
                <a:latin typeface="Verdana"/>
                <a:ea typeface="Verdana"/>
              </a:rPr>
              <a:t>Node can’t run on GUI, but run on terminal</a:t>
            </a:r>
            <a:endParaRPr b="0" lang="en-IN" sz="1800" spc="-1" strike="noStrike">
              <a:solidFill>
                <a:srgbClr val="000000"/>
              </a:solidFill>
              <a:uFill>
                <a:solidFill>
                  <a:srgbClr val="ffffff"/>
                </a:solidFill>
              </a:uFill>
              <a:latin typeface="Arial"/>
            </a:endParaRPr>
          </a:p>
          <a:p>
            <a:pPr marL="272880" indent="-272520">
              <a:lnSpc>
                <a:spcPct val="100000"/>
              </a:lnSpc>
            </a:pPr>
            <a:r>
              <a:rPr b="0" lang="en-IN" sz="2400" spc="-1" strike="noStrike">
                <a:solidFill>
                  <a:srgbClr val="000000"/>
                </a:solidFill>
                <a:uFill>
                  <a:solidFill>
                    <a:srgbClr val="ffffff"/>
                  </a:solidFill>
                </a:uFill>
                <a:latin typeface="Verdana"/>
                <a:ea typeface="Verdana"/>
              </a:rPr>
              <a:t> </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 descr=""/>
          <p:cNvPicPr/>
          <p:nvPr/>
        </p:nvPicPr>
        <p:blipFill>
          <a:blip r:embed="rId1"/>
          <a:stretch/>
        </p:blipFill>
        <p:spPr>
          <a:xfrm>
            <a:off x="171360" y="301320"/>
            <a:ext cx="9636480" cy="64663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3280" y="302400"/>
            <a:ext cx="8231400" cy="1259640"/>
          </a:xfrm>
          <a:prstGeom prst="rect">
            <a:avLst/>
          </a:prstGeom>
          <a:noFill/>
          <a:ln>
            <a:noFill/>
          </a:ln>
        </p:spPr>
        <p:style>
          <a:lnRef idx="0"/>
          <a:fillRef idx="0"/>
          <a:effectRef idx="0"/>
          <a:fontRef idx="minor"/>
        </p:style>
        <p:txBody>
          <a:bodyPr lIns="90000" rIns="90000" tIns="46800" bIns="46800" anchor="b"/>
          <a:p>
            <a:pPr>
              <a:lnSpc>
                <a:spcPct val="100000"/>
              </a:lnSpc>
            </a:pPr>
            <a:r>
              <a:rPr b="0" lang="en-IN" sz="3870" spc="-1" strike="noStrike">
                <a:solidFill>
                  <a:srgbClr val="575f6d"/>
                </a:solidFill>
                <a:uFill>
                  <a:solidFill>
                    <a:srgbClr val="ffffff"/>
                  </a:solidFill>
                </a:uFill>
                <a:latin typeface="Verdana"/>
                <a:ea typeface="Verdana"/>
              </a:rPr>
              <a:t>WHY NODE.JS USE EVENT-BASED? </a:t>
            </a:r>
            <a:endParaRPr b="0" lang="en-IN" sz="1800" spc="-1" strike="noStrike">
              <a:solidFill>
                <a:srgbClr val="000000"/>
              </a:solidFill>
              <a:uFill>
                <a:solidFill>
                  <a:srgbClr val="ffffff"/>
                </a:solidFill>
              </a:uFill>
              <a:latin typeface="Arial"/>
            </a:endParaRPr>
          </a:p>
        </p:txBody>
      </p:sp>
      <p:sp>
        <p:nvSpPr>
          <p:cNvPr id="162" name="CustomShape 2"/>
          <p:cNvSpPr/>
          <p:nvPr/>
        </p:nvSpPr>
        <p:spPr>
          <a:xfrm>
            <a:off x="503280" y="1764000"/>
            <a:ext cx="8231400" cy="537228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000" spc="-1" strike="noStrike">
                <a:solidFill>
                  <a:srgbClr val="000000"/>
                </a:solidFill>
                <a:uFill>
                  <a:solidFill>
                    <a:srgbClr val="ffffff"/>
                  </a:solidFill>
                </a:uFill>
                <a:latin typeface="Verdana"/>
                <a:ea typeface="Verdana"/>
              </a:rPr>
              <a:t>In a normal process cycle the webserver while processing the request will have to wait for the IO operations and thus blocking the next request to be processed. </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Verdana"/>
                <a:ea typeface="Verdana"/>
              </a:rPr>
              <a:t> </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Verdana"/>
                <a:ea typeface="Verdana"/>
              </a:rPr>
              <a:t>Node.JS process each request as events, The server doesn’t wait for the IO operation to complete while it can handle other request at the same time. </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Verdana"/>
                <a:ea typeface="Verdana"/>
              </a:rPr>
              <a:t> </a:t>
            </a:r>
            <a:endParaRPr b="0" lang="en-IN" sz="1800" spc="-1" strike="noStrike">
              <a:solidFill>
                <a:srgbClr val="000000"/>
              </a:solidFill>
              <a:uFill>
                <a:solidFill>
                  <a:srgbClr val="ffffff"/>
                </a:solidFill>
              </a:uFill>
              <a:latin typeface="Arial"/>
            </a:endParaRPr>
          </a:p>
          <a:p>
            <a:pPr algn="just">
              <a:lnSpc>
                <a:spcPct val="100000"/>
              </a:lnSpc>
            </a:pPr>
            <a:r>
              <a:rPr b="0" lang="en-IN" sz="2000" spc="-1" strike="noStrike">
                <a:solidFill>
                  <a:srgbClr val="000000"/>
                </a:solidFill>
                <a:uFill>
                  <a:solidFill>
                    <a:srgbClr val="ffffff"/>
                  </a:solidFill>
                </a:uFill>
                <a:latin typeface="Verdana"/>
                <a:ea typeface="Verdana"/>
              </a:rPr>
              <a:t>When the IO operation of first request is completed it will call-back the server to complete the request.</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3" name="" descr=""/>
          <p:cNvPicPr/>
          <p:nvPr/>
        </p:nvPicPr>
        <p:blipFill>
          <a:blip r:embed="rId1"/>
          <a:stretch/>
        </p:blipFill>
        <p:spPr>
          <a:xfrm>
            <a:off x="1080000" y="718200"/>
            <a:ext cx="8380080" cy="62917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 descr=""/>
          <p:cNvPicPr/>
          <p:nvPr/>
        </p:nvPicPr>
        <p:blipFill>
          <a:blip r:embed="rId1"/>
          <a:stretch/>
        </p:blipFill>
        <p:spPr>
          <a:xfrm>
            <a:off x="51480" y="864000"/>
            <a:ext cx="9852120" cy="5543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 descr=""/>
          <p:cNvPicPr/>
          <p:nvPr/>
        </p:nvPicPr>
        <p:blipFill>
          <a:blip r:embed="rId1"/>
          <a:stretch/>
        </p:blipFill>
        <p:spPr>
          <a:xfrm>
            <a:off x="792000" y="609120"/>
            <a:ext cx="8469360" cy="63025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 descr=""/>
          <p:cNvPicPr/>
          <p:nvPr/>
        </p:nvPicPr>
        <p:blipFill>
          <a:blip r:embed="rId1"/>
          <a:stretch/>
        </p:blipFill>
        <p:spPr>
          <a:xfrm>
            <a:off x="360000" y="864000"/>
            <a:ext cx="9586440" cy="61869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 descr=""/>
          <p:cNvPicPr/>
          <p:nvPr/>
        </p:nvPicPr>
        <p:blipFill>
          <a:blip r:embed="rId1"/>
          <a:stretch/>
        </p:blipFill>
        <p:spPr>
          <a:xfrm>
            <a:off x="225000" y="2160000"/>
            <a:ext cx="9748080" cy="3445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2018-04-22T22:10:15Z</dcterms:created>
  <dc:creator/>
  <dc:description/>
  <dc:language>en-IN</dc:language>
  <cp:lastModifiedBy/>
  <dcterms:modified xsi:type="dcterms:W3CDTF">2018-04-23T06:44:35Z</dcterms:modified>
  <cp:revision>8</cp:revision>
  <dc:subject/>
  <dc:title/>
</cp:coreProperties>
</file>