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Economica"/>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4A7BA0-7FCD-4DE4-865A-6705CF2C44A6}">
  <a:tblStyle styleId="{CD4A7BA0-7FCD-4DE4-865A-6705CF2C44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Economica-bold.fntdata"/><Relationship Id="rId14" Type="http://schemas.openxmlformats.org/officeDocument/2006/relationships/slide" Target="slides/slide8.xml"/><Relationship Id="rId36" Type="http://schemas.openxmlformats.org/officeDocument/2006/relationships/font" Target="fonts/Economica-regular.fntdata"/><Relationship Id="rId17" Type="http://schemas.openxmlformats.org/officeDocument/2006/relationships/slide" Target="slides/slide11.xml"/><Relationship Id="rId39" Type="http://schemas.openxmlformats.org/officeDocument/2006/relationships/font" Target="fonts/Economica-boldItalic.fntdata"/><Relationship Id="rId16" Type="http://schemas.openxmlformats.org/officeDocument/2006/relationships/slide" Target="slides/slide10.xml"/><Relationship Id="rId38" Type="http://schemas.openxmlformats.org/officeDocument/2006/relationships/font" Target="fonts/Economic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nlinecourses.science.psu.edu/stat857/node/155/"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741f975d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741f975d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 PLot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6068da57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068da57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41f975d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41f975d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602736b78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602736b78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602736b78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602736b78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different configurations after this, removing sqft_living, sqft_above, and sqft_basement independently, and found the best results with just removing sqft_basement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02736b78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02736b78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potential solution to dealing with multicollinearity is ridge regression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41f975d1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41f975d1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https://onlinecourses.science.psu.edu/stat857/node/155/</a:t>
            </a:r>
            <a:r>
              <a:rPr lang="en"/>
              <a:t> - for the diagram and notes on it</a:t>
            </a:r>
            <a:endParaRPr/>
          </a:p>
          <a:p>
            <a:pPr indent="-298450" lvl="0" marL="457200" rtl="0" algn="l">
              <a:spcBef>
                <a:spcPts val="0"/>
              </a:spcBef>
              <a:spcAft>
                <a:spcPts val="0"/>
              </a:spcAft>
              <a:buClr>
                <a:schemeClr val="dk1"/>
              </a:buClr>
              <a:buSzPts val="1100"/>
              <a:buChar char="●"/>
            </a:pPr>
            <a:r>
              <a:rPr lang="en">
                <a:solidFill>
                  <a:schemeClr val="dk1"/>
                </a:solidFill>
              </a:rPr>
              <a:t>I.e. we want to minimize the sum of the squared coefficients (multiplied by penalty </a:t>
            </a:r>
            <a:r>
              <a:rPr lang="en">
                <a:solidFill>
                  <a:schemeClr val="dk1"/>
                </a:solidFill>
                <a:highlight>
                  <a:schemeClr val="lt1"/>
                </a:highlight>
              </a:rPr>
              <a:t>λ</a:t>
            </a:r>
            <a:r>
              <a:rPr lang="en">
                <a:solidFill>
                  <a:schemeClr val="dk1"/>
                </a:solidFill>
              </a:rPr>
              <a:t>) while increasing the residual sum of squares a little (and consequently increasing variance)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Lambda between 0 and positive infinity</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741f975d1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741f975d1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price with all other regressors included in the model</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split the housing data into </a:t>
            </a:r>
            <a:endParaRPr sz="1000">
              <a:solidFill>
                <a:schemeClr val="dk1"/>
              </a:solidFill>
              <a:highlight>
                <a:schemeClr val="lt1"/>
              </a:highlight>
            </a:endParaRPr>
          </a:p>
          <a:p>
            <a:pPr indent="-292100" lvl="1" marL="914400" rtl="0" algn="l">
              <a:spcBef>
                <a:spcPts val="0"/>
              </a:spcBef>
              <a:spcAft>
                <a:spcPts val="0"/>
              </a:spcAft>
              <a:buClr>
                <a:schemeClr val="dk1"/>
              </a:buClr>
              <a:buSzPts val="1000"/>
              <a:buChar char="○"/>
            </a:pPr>
            <a:r>
              <a:rPr lang="en" sz="1000">
                <a:solidFill>
                  <a:schemeClr val="dk1"/>
                </a:solidFill>
                <a:highlight>
                  <a:schemeClr val="lt1"/>
                </a:highlight>
              </a:rPr>
              <a:t>training set for model fitting, and </a:t>
            </a:r>
            <a:endParaRPr sz="1000">
              <a:solidFill>
                <a:schemeClr val="dk1"/>
              </a:solidFill>
              <a:highlight>
                <a:schemeClr val="lt1"/>
              </a:highlight>
            </a:endParaRPr>
          </a:p>
          <a:p>
            <a:pPr indent="-292100" lvl="1" marL="914400" rtl="0" algn="l">
              <a:spcBef>
                <a:spcPts val="0"/>
              </a:spcBef>
              <a:spcAft>
                <a:spcPts val="0"/>
              </a:spcAft>
              <a:buClr>
                <a:schemeClr val="dk1"/>
              </a:buClr>
              <a:buSzPts val="1000"/>
              <a:buChar char="○"/>
            </a:pPr>
            <a:r>
              <a:rPr lang="en" sz="1000">
                <a:solidFill>
                  <a:schemeClr val="dk1"/>
                </a:solidFill>
                <a:highlight>
                  <a:schemeClr val="lt1"/>
                </a:highlight>
              </a:rPr>
              <a:t>validation set for estimating the error</a:t>
            </a:r>
            <a:endParaRPr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741f975d1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741f975d1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used cv.glmnet to run 10-fold cross-validation on the training dataset to find the optimal lambda</a:t>
            </a:r>
            <a:endParaRPr sz="1000">
              <a:solidFill>
                <a:schemeClr val="dk1"/>
              </a:solidFill>
              <a:highlight>
                <a:srgbClr val="FFFFFF"/>
              </a:highlight>
            </a:endParaRPr>
          </a:p>
          <a:p>
            <a:pPr indent="-292100" lvl="1" marL="914400" rtl="0" algn="l">
              <a:spcBef>
                <a:spcPts val="0"/>
              </a:spcBef>
              <a:spcAft>
                <a:spcPts val="0"/>
              </a:spcAft>
              <a:buClr>
                <a:schemeClr val="dk1"/>
              </a:buClr>
              <a:buSzPts val="1000"/>
              <a:buChar char="○"/>
            </a:pPr>
            <a:r>
              <a:rPr lang="en" sz="1000">
                <a:solidFill>
                  <a:schemeClr val="dk1"/>
                </a:solidFill>
              </a:rPr>
              <a:t>The default for cv.glmnet is 10 fold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741f975d1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741f975d1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Char char="●"/>
            </a:pPr>
            <a:r>
              <a:rPr lang="en" sz="1000">
                <a:solidFill>
                  <a:schemeClr val="dk1"/>
                </a:solidFill>
                <a:highlight>
                  <a:srgbClr val="FFFFFF"/>
                </a:highlight>
              </a:rPr>
              <a:t>used resulting lambda to → predict coefficients</a:t>
            </a:r>
            <a:endParaRPr sz="1000">
              <a:solidFill>
                <a:schemeClr val="dk1"/>
              </a:solidFill>
              <a:highlight>
                <a:srgbClr val="FFFFFF"/>
              </a:highlight>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highlight>
                  <a:srgbClr val="FFFFFF"/>
                </a:highlight>
              </a:rPr>
              <a:t>used predicted coefficients → to calculate the MSE on the test set</a:t>
            </a:r>
            <a:endParaRPr sz="1000"/>
          </a:p>
          <a:p>
            <a:pPr indent="-292100" lvl="0" marL="457200" rtl="0" algn="l">
              <a:lnSpc>
                <a:spcPct val="100000"/>
              </a:lnSpc>
              <a:spcBef>
                <a:spcPts val="0"/>
              </a:spcBef>
              <a:spcAft>
                <a:spcPts val="0"/>
              </a:spcAft>
              <a:buClr>
                <a:schemeClr val="dk2"/>
              </a:buClr>
              <a:buSzPts val="1000"/>
              <a:buChar char="●"/>
            </a:pPr>
            <a:r>
              <a:rPr lang="en" sz="1000"/>
              <a:t>Refit the model using the full data set</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602736b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02736b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741f975d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741f975d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went with lambda min, as for ridge regression the main difference between the two is the MSE, not the number of variables.</a:t>
            </a:r>
            <a:endParaRPr/>
          </a:p>
          <a:p>
            <a:pPr indent="0" lvl="0" marL="0" rtl="0" algn="l">
              <a:spcBef>
                <a:spcPts val="0"/>
              </a:spcBef>
              <a:spcAft>
                <a:spcPts val="0"/>
              </a:spcAft>
              <a:buNone/>
            </a:pPr>
            <a:r>
              <a:rPr lang="en"/>
              <a:t>Although the mse difference is marginal, lambda.min is still better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741f975d1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741f975d1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Note that while the coefficients are shrunk “towards” zero as log(lambda) increases, the number of variables in the model stays the same, as with ridge regression we can shrink coefficients but not remove them entirely</a:t>
            </a:r>
            <a:endParaRPr/>
          </a:p>
          <a:p>
            <a:pPr indent="-298450" lvl="0" marL="457200" rtl="0" algn="l">
              <a:spcBef>
                <a:spcPts val="0"/>
              </a:spcBef>
              <a:spcAft>
                <a:spcPts val="0"/>
              </a:spcAft>
              <a:buSzPts val="1100"/>
              <a:buChar char="●"/>
            </a:pPr>
            <a:r>
              <a:rPr lang="en"/>
              <a:t>Note that we log-transformed the response variable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741f975d1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741f975d1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varImp in the carets package</a:t>
            </a:r>
            <a:endParaRPr/>
          </a:p>
          <a:p>
            <a:pPr indent="0" lvl="0" marL="0" rtl="0" algn="l">
              <a:spcBef>
                <a:spcPts val="0"/>
              </a:spcBef>
              <a:spcAft>
                <a:spcPts val="0"/>
              </a:spcAft>
              <a:buNone/>
            </a:pPr>
            <a:r>
              <a:rPr lang="en"/>
              <a:t>Note, the house feature with values near the bottom of the plot have “near-zero” coefficients, not actually zero ones</a:t>
            </a:r>
            <a:endParaRPr/>
          </a:p>
          <a:p>
            <a:pPr indent="0" lvl="0" marL="0" rtl="0" algn="l">
              <a:spcBef>
                <a:spcPts val="0"/>
              </a:spcBef>
              <a:spcAft>
                <a:spcPts val="0"/>
              </a:spcAft>
              <a:buNone/>
            </a:pPr>
            <a:r>
              <a:rPr lang="en"/>
              <a:t>Grade is from 1-13, indicates the level of construction and design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5fc8917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5fc8917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1 .It is similar to ridge regression however the main difference is lasso can perform variable selection, unlike ridge, la</a:t>
            </a:r>
            <a:r>
              <a:rPr lang="en"/>
              <a:t>sso is able to shrink the coefficients to and towards 0. </a:t>
            </a:r>
            <a:r>
              <a:rPr lang="en">
                <a:solidFill>
                  <a:schemeClr val="dk1"/>
                </a:solidFill>
              </a:rPr>
              <a:t>Variable selection only keeps the important regressor variables while removing the others. </a:t>
            </a:r>
            <a:r>
              <a:rPr lang="en"/>
              <a:t>This </a:t>
            </a:r>
            <a:r>
              <a:rPr lang="en"/>
              <a:t>is performed when unimportant coefficients are shrunk to 0 because they are removed from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Point 2. All of this is done by imposing a penalty. The penalty is lambda times the sum of the absolute value of all parameters. Similar to ridge, our goal is to minimize SSres plus  the penalty, however the penalties differ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Point3 Lambda is the tuning parameter. It controls the strength of the penalty. When lambda increases, the bias increases, the variance decreases,  more coefficients are shrunk to 0 which means the model will be left with fewer predictions. </a:t>
            </a:r>
            <a:r>
              <a:rPr lang="en">
                <a:solidFill>
                  <a:schemeClr val="dk1"/>
                </a:solidFill>
              </a:rPr>
              <a:t>Lasso is better than ridge regression at reducing the variance in models with many useless variables</a:t>
            </a:r>
            <a:endParaRPr/>
          </a:p>
          <a:p>
            <a:pPr indent="0" lvl="0" marL="0" rtl="0" algn="l">
              <a:spcBef>
                <a:spcPts val="0"/>
              </a:spcBef>
              <a:spcAft>
                <a:spcPts val="0"/>
              </a:spcAft>
              <a:buNone/>
            </a:pPr>
            <a:r>
              <a:rPr lang="en"/>
              <a:t>When lambda is 0, the penalty goes to 0 and we are left with least squares. Like ridge, </a:t>
            </a:r>
            <a:r>
              <a:rPr lang="en" sz="1600">
                <a:solidFill>
                  <a:schemeClr val="dk1"/>
                </a:solidFill>
                <a:highlight>
                  <a:schemeClr val="lt1"/>
                </a:highlight>
                <a:latin typeface="Open Sans"/>
                <a:ea typeface="Open Sans"/>
                <a:cs typeface="Open Sans"/>
                <a:sym typeface="Open Sans"/>
              </a:rPr>
              <a:t>The optimal λ is found using cross-validation on the training set</a:t>
            </a:r>
            <a:endParaRPr sz="16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602736b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602736b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602736b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602736b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5fc8917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5fc8917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602736b7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602736b7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602736b7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602736b7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7449c38f2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7449c38f2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602736b7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602736b7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6070efc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6070efc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41f975d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741f975d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02736b78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02736b78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probability plot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741f975d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741f975d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 plots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749d2982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749d2982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41f975d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41f975d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probability plots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Housing Prices in King County</a:t>
            </a:r>
            <a:endParaRPr sz="4800"/>
          </a:p>
        </p:txBody>
      </p:sp>
      <p:sp>
        <p:nvSpPr>
          <p:cNvPr id="63" name="Google Shape;63;p13"/>
          <p:cNvSpPr txBox="1"/>
          <p:nvPr/>
        </p:nvSpPr>
        <p:spPr>
          <a:xfrm>
            <a:off x="2515225" y="3240600"/>
            <a:ext cx="3824700" cy="1064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Open Sans"/>
                <a:ea typeface="Open Sans"/>
                <a:cs typeface="Open Sans"/>
                <a:sym typeface="Open Sans"/>
              </a:rPr>
              <a:t>Samantha Yu</a:t>
            </a:r>
            <a:endParaRPr sz="1800">
              <a:solidFill>
                <a:schemeClr val="dk1"/>
              </a:solidFill>
              <a:latin typeface="Open Sans"/>
              <a:ea typeface="Open Sans"/>
              <a:cs typeface="Open Sans"/>
              <a:sym typeface="Open Sans"/>
            </a:endParaRPr>
          </a:p>
          <a:p>
            <a:pPr indent="0" lvl="0" marL="0" rtl="0" algn="r">
              <a:spcBef>
                <a:spcPts val="0"/>
              </a:spcBef>
              <a:spcAft>
                <a:spcPts val="0"/>
              </a:spcAft>
              <a:buNone/>
            </a:pPr>
            <a:r>
              <a:rPr lang="en" sz="1800">
                <a:solidFill>
                  <a:schemeClr val="dk1"/>
                </a:solidFill>
                <a:latin typeface="Open Sans"/>
                <a:ea typeface="Open Sans"/>
                <a:cs typeface="Open Sans"/>
                <a:sym typeface="Open Sans"/>
              </a:rPr>
              <a:t>Vasena Jayamanna</a:t>
            </a:r>
            <a:endParaRPr sz="1800">
              <a:solidFill>
                <a:schemeClr val="dk1"/>
              </a:solidFill>
              <a:latin typeface="Open Sans"/>
              <a:ea typeface="Open Sans"/>
              <a:cs typeface="Open Sans"/>
              <a:sym typeface="Open Sans"/>
            </a:endParaRPr>
          </a:p>
          <a:p>
            <a:pPr indent="0" lvl="0" marL="0" rtl="0" algn="r">
              <a:spcBef>
                <a:spcPts val="0"/>
              </a:spcBef>
              <a:spcAft>
                <a:spcPts val="0"/>
              </a:spcAft>
              <a:buNone/>
            </a:pPr>
            <a:r>
              <a:rPr lang="en" sz="1800">
                <a:latin typeface="Open Sans"/>
                <a:ea typeface="Open Sans"/>
                <a:cs typeface="Open Sans"/>
                <a:sym typeface="Open Sans"/>
              </a:rPr>
              <a:t>Alexander Lo</a:t>
            </a:r>
            <a:endParaRPr sz="18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Log(Price) Model</a:t>
            </a:r>
            <a:endParaRPr/>
          </a:p>
        </p:txBody>
      </p:sp>
      <p:pic>
        <p:nvPicPr>
          <p:cNvPr id="119" name="Google Shape;119;p22"/>
          <p:cNvPicPr preferRelativeResize="0"/>
          <p:nvPr/>
        </p:nvPicPr>
        <p:blipFill>
          <a:blip r:embed="rId3">
            <a:alphaModFix/>
          </a:blip>
          <a:stretch>
            <a:fillRect/>
          </a:stretch>
        </p:blipFill>
        <p:spPr>
          <a:xfrm>
            <a:off x="1476303" y="1017725"/>
            <a:ext cx="6191395" cy="3820975"/>
          </a:xfrm>
          <a:prstGeom prst="rect">
            <a:avLst/>
          </a:prstGeom>
          <a:noFill/>
          <a:ln>
            <a:noFill/>
          </a:ln>
        </p:spPr>
      </p:pic>
      <p:sp>
        <p:nvSpPr>
          <p:cNvPr id="120" name="Google Shape;120;p22"/>
          <p:cNvSpPr txBox="1"/>
          <p:nvPr/>
        </p:nvSpPr>
        <p:spPr>
          <a:xfrm>
            <a:off x="5746375" y="500525"/>
            <a:ext cx="28827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Adjusted R-squared:  0.7698</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 Selection Methods</a:t>
            </a:r>
            <a:endParaRPr/>
          </a:p>
        </p:txBody>
      </p:sp>
      <p:sp>
        <p:nvSpPr>
          <p:cNvPr id="126" name="Google Shape;126;p23"/>
          <p:cNvSpPr txBox="1"/>
          <p:nvPr>
            <p:ph idx="1" type="body"/>
          </p:nvPr>
        </p:nvSpPr>
        <p:spPr>
          <a:xfrm>
            <a:off x="311700" y="1000075"/>
            <a:ext cx="8520600" cy="355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Overall: </a:t>
            </a:r>
            <a:r>
              <a:rPr lang="en"/>
              <a:t>Forwards selection, backwards elimination, and stepwise regression </a:t>
            </a:r>
            <a:r>
              <a:rPr lang="en">
                <a:solidFill>
                  <a:schemeClr val="dk1"/>
                </a:solidFill>
              </a:rPr>
              <a:t>result in the same model</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Result: 1</a:t>
            </a:r>
            <a:r>
              <a:rPr lang="en"/>
              <a:t>9</a:t>
            </a:r>
            <a:r>
              <a:rPr lang="en">
                <a:solidFill>
                  <a:schemeClr val="dk1"/>
                </a:solidFill>
              </a:rPr>
              <a:t> regressors</a:t>
            </a:r>
            <a:endParaRPr>
              <a:solidFill>
                <a:schemeClr val="dk1"/>
              </a:solidFill>
            </a:endParaRPr>
          </a:p>
          <a:p>
            <a:pPr indent="457200" lvl="0" marL="457200" rtl="0" algn="l">
              <a:lnSpc>
                <a:spcPct val="100000"/>
              </a:lnSpc>
              <a:spcBef>
                <a:spcPts val="1000"/>
              </a:spcBef>
              <a:spcAft>
                <a:spcPts val="0"/>
              </a:spcAft>
              <a:buNone/>
            </a:pPr>
            <a:r>
              <a:rPr lang="en"/>
              <a:t>log(</a:t>
            </a:r>
            <a:r>
              <a:rPr lang="en">
                <a:solidFill>
                  <a:schemeClr val="dk1"/>
                </a:solidFill>
              </a:rPr>
              <a:t>price) ~ sqft_living + lat + view + grade + yr_built + waterfront +</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		bedrooms + bathrooms + condition + year_sold + sqft_above +</a:t>
            </a:r>
            <a:endParaRPr>
              <a:solidFill>
                <a:schemeClr val="dk1"/>
              </a:solidFill>
            </a:endParaRPr>
          </a:p>
          <a:p>
            <a:pPr indent="457200" lvl="0" marL="457200" rtl="0" algn="l">
              <a:lnSpc>
                <a:spcPct val="100000"/>
              </a:lnSpc>
              <a:spcBef>
                <a:spcPts val="0"/>
              </a:spcBef>
              <a:spcAft>
                <a:spcPts val="0"/>
              </a:spcAft>
              <a:buNone/>
            </a:pPr>
            <a:r>
              <a:rPr lang="en">
                <a:solidFill>
                  <a:schemeClr val="dk1"/>
                </a:solidFill>
              </a:rPr>
              <a:t>	long + sqft_living15 + yr_renovated + sqft_lot15 + sqft_lot +</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		day_sold + month_sold + floors + </a:t>
            </a:r>
            <a:r>
              <a:rPr lang="en" strike="sngStrike">
                <a:solidFill>
                  <a:schemeClr val="dk1"/>
                </a:solidFill>
              </a:rPr>
              <a:t>sqft_basement</a:t>
            </a:r>
            <a:endParaRPr strike="sngStrike">
              <a:solidFill>
                <a:schemeClr val="dk1"/>
              </a:solidFill>
            </a:endParaRPr>
          </a:p>
          <a:p>
            <a:pPr indent="457200" lvl="0" marL="457200" rtl="0" algn="l">
              <a:lnSpc>
                <a:spcPct val="100000"/>
              </a:lnSpc>
              <a:spcBef>
                <a:spcPts val="1000"/>
              </a:spcBef>
              <a:spcAft>
                <a:spcPts val="0"/>
              </a:spcAft>
              <a:buNone/>
            </a:pPr>
            <a:r>
              <a:rPr lang="en">
                <a:solidFill>
                  <a:schemeClr val="dk1"/>
                </a:solidFill>
              </a:rPr>
              <a:t>AIC = </a:t>
            </a:r>
            <a:r>
              <a:rPr lang="en"/>
              <a:t>-59443.17</a:t>
            </a:r>
            <a:r>
              <a:rPr lang="en">
                <a:solidFill>
                  <a:schemeClr val="dk1"/>
                </a:solidFill>
              </a:rPr>
              <a:t>				Adjusted R Squared = </a:t>
            </a:r>
            <a:r>
              <a:rPr lang="en"/>
              <a:t>0.7698</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1398225" y="649850"/>
            <a:ext cx="6347549" cy="3917350"/>
          </a:xfrm>
          <a:prstGeom prst="rect">
            <a:avLst/>
          </a:prstGeom>
          <a:noFill/>
          <a:ln>
            <a:noFill/>
          </a:ln>
        </p:spPr>
      </p:pic>
      <p:sp>
        <p:nvSpPr>
          <p:cNvPr id="132" name="Google Shape;13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Multicollinearity</a:t>
            </a:r>
            <a:endParaRPr/>
          </a:p>
        </p:txBody>
      </p:sp>
      <p:pic>
        <p:nvPicPr>
          <p:cNvPr id="138" name="Google Shape;138;p25"/>
          <p:cNvPicPr preferRelativeResize="0"/>
          <p:nvPr/>
        </p:nvPicPr>
        <p:blipFill rotWithShape="1">
          <a:blip r:embed="rId3">
            <a:alphaModFix/>
          </a:blip>
          <a:srcRect b="0" l="0" r="5784" t="0"/>
          <a:stretch/>
        </p:blipFill>
        <p:spPr>
          <a:xfrm>
            <a:off x="152400" y="1170125"/>
            <a:ext cx="4011499" cy="3820975"/>
          </a:xfrm>
          <a:prstGeom prst="rect">
            <a:avLst/>
          </a:prstGeom>
          <a:noFill/>
          <a:ln>
            <a:noFill/>
          </a:ln>
        </p:spPr>
      </p:pic>
      <p:sp>
        <p:nvSpPr>
          <p:cNvPr id="139" name="Google Shape;139;p25"/>
          <p:cNvSpPr/>
          <p:nvPr/>
        </p:nvSpPr>
        <p:spPr>
          <a:xfrm>
            <a:off x="145375" y="3334800"/>
            <a:ext cx="4074000" cy="1791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4440575" y="2143075"/>
            <a:ext cx="4391700" cy="1571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rgbClr val="000000"/>
                </a:solidFill>
              </a:rPr>
              <a:t>A linear model with all of our regressors results in a row of NAs in our summary</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So we have multicollinearity</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Multicollinearity</a:t>
            </a:r>
            <a:endParaRPr/>
          </a:p>
        </p:txBody>
      </p:sp>
      <p:sp>
        <p:nvSpPr>
          <p:cNvPr id="146" name="Google Shape;146;p26"/>
          <p:cNvSpPr txBox="1"/>
          <p:nvPr>
            <p:ph idx="1" type="body"/>
          </p:nvPr>
        </p:nvSpPr>
        <p:spPr>
          <a:xfrm>
            <a:off x="193675" y="1076275"/>
            <a:ext cx="8638500" cy="50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Using the alias() function, we can identify linearly dependent terms</a:t>
            </a:r>
            <a:endParaRPr>
              <a:solidFill>
                <a:srgbClr val="000000"/>
              </a:solidFill>
            </a:endParaRPr>
          </a:p>
        </p:txBody>
      </p:sp>
      <p:pic>
        <p:nvPicPr>
          <p:cNvPr id="147" name="Google Shape;147;p26"/>
          <p:cNvPicPr preferRelativeResize="0"/>
          <p:nvPr/>
        </p:nvPicPr>
        <p:blipFill>
          <a:blip r:embed="rId3">
            <a:alphaModFix/>
          </a:blip>
          <a:stretch>
            <a:fillRect/>
          </a:stretch>
        </p:blipFill>
        <p:spPr>
          <a:xfrm>
            <a:off x="457200" y="1530050"/>
            <a:ext cx="8244349" cy="2364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Multicollinearity</a:t>
            </a:r>
            <a:endParaRPr/>
          </a:p>
        </p:txBody>
      </p:sp>
      <p:sp>
        <p:nvSpPr>
          <p:cNvPr id="153" name="Google Shape;153;p27"/>
          <p:cNvSpPr txBox="1"/>
          <p:nvPr>
            <p:ph idx="1" type="body"/>
          </p:nvPr>
        </p:nvSpPr>
        <p:spPr>
          <a:xfrm>
            <a:off x="193675" y="1076275"/>
            <a:ext cx="8638500" cy="1087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We removed sqft_basement, but found that we still had VIFs &gt; 5 for sqft_living and sqft_above</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Although the row of NAs in the summary were dealt with</a:t>
            </a:r>
            <a:endParaRPr>
              <a:solidFill>
                <a:srgbClr val="000000"/>
              </a:solidFill>
            </a:endParaRPr>
          </a:p>
        </p:txBody>
      </p:sp>
      <p:pic>
        <p:nvPicPr>
          <p:cNvPr id="154" name="Google Shape;154;p27"/>
          <p:cNvPicPr preferRelativeResize="0"/>
          <p:nvPr/>
        </p:nvPicPr>
        <p:blipFill>
          <a:blip r:embed="rId3">
            <a:alphaModFix/>
          </a:blip>
          <a:stretch>
            <a:fillRect/>
          </a:stretch>
        </p:blipFill>
        <p:spPr>
          <a:xfrm>
            <a:off x="117475" y="2384924"/>
            <a:ext cx="8945851" cy="1817126"/>
          </a:xfrm>
          <a:prstGeom prst="rect">
            <a:avLst/>
          </a:prstGeom>
          <a:noFill/>
          <a:ln>
            <a:noFill/>
          </a:ln>
        </p:spPr>
      </p:pic>
      <p:sp>
        <p:nvSpPr>
          <p:cNvPr id="155" name="Google Shape;155;p27"/>
          <p:cNvSpPr/>
          <p:nvPr/>
        </p:nvSpPr>
        <p:spPr>
          <a:xfrm>
            <a:off x="2194925" y="3178600"/>
            <a:ext cx="1036200" cy="344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311700" y="3523300"/>
            <a:ext cx="1036200" cy="293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Regression</a:t>
            </a:r>
            <a:endParaRPr/>
          </a:p>
        </p:txBody>
      </p:sp>
      <p:pic>
        <p:nvPicPr>
          <p:cNvPr id="162" name="Google Shape;162;p28"/>
          <p:cNvPicPr preferRelativeResize="0"/>
          <p:nvPr/>
        </p:nvPicPr>
        <p:blipFill>
          <a:blip r:embed="rId3">
            <a:alphaModFix/>
          </a:blip>
          <a:stretch>
            <a:fillRect/>
          </a:stretch>
        </p:blipFill>
        <p:spPr>
          <a:xfrm>
            <a:off x="228600" y="1261319"/>
            <a:ext cx="4260000" cy="2994906"/>
          </a:xfrm>
          <a:prstGeom prst="rect">
            <a:avLst/>
          </a:prstGeom>
          <a:noFill/>
          <a:ln>
            <a:noFill/>
          </a:ln>
        </p:spPr>
      </p:pic>
      <p:sp>
        <p:nvSpPr>
          <p:cNvPr id="163" name="Google Shape;163;p28"/>
          <p:cNvSpPr txBox="1"/>
          <p:nvPr>
            <p:ph idx="1" type="body"/>
          </p:nvPr>
        </p:nvSpPr>
        <p:spPr>
          <a:xfrm>
            <a:off x="4300850" y="682875"/>
            <a:ext cx="4531200" cy="4067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Ellipses: contours of RSS</a:t>
            </a:r>
            <a:endParaRPr>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Smaller ellipses have smaller residual sum of square values</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Circle: </a:t>
            </a:r>
            <a:endParaRPr>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limit the sum of the squared coefficients</a:t>
            </a:r>
            <a:endParaRPr sz="1800">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OLS: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Minimize</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Ridge:</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Minimize</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p:txBody>
      </p:sp>
      <p:pic>
        <p:nvPicPr>
          <p:cNvPr id="164" name="Google Shape;164;p28"/>
          <p:cNvPicPr preferRelativeResize="0"/>
          <p:nvPr/>
        </p:nvPicPr>
        <p:blipFill>
          <a:blip r:embed="rId4">
            <a:alphaModFix/>
          </a:blip>
          <a:stretch>
            <a:fillRect/>
          </a:stretch>
        </p:blipFill>
        <p:spPr>
          <a:xfrm>
            <a:off x="5799925" y="3905650"/>
            <a:ext cx="3072593" cy="572700"/>
          </a:xfrm>
          <a:prstGeom prst="rect">
            <a:avLst/>
          </a:prstGeom>
          <a:noFill/>
          <a:ln>
            <a:noFill/>
          </a:ln>
        </p:spPr>
      </p:pic>
      <p:pic>
        <p:nvPicPr>
          <p:cNvPr id="165" name="Google Shape;165;p28"/>
          <p:cNvPicPr preferRelativeResize="0"/>
          <p:nvPr/>
        </p:nvPicPr>
        <p:blipFill rotWithShape="1">
          <a:blip r:embed="rId4">
            <a:alphaModFix/>
          </a:blip>
          <a:srcRect b="0" l="0" r="45426" t="0"/>
          <a:stretch/>
        </p:blipFill>
        <p:spPr>
          <a:xfrm>
            <a:off x="5799925" y="2999125"/>
            <a:ext cx="1676850" cy="572700"/>
          </a:xfrm>
          <a:prstGeom prst="rect">
            <a:avLst/>
          </a:prstGeom>
          <a:noFill/>
          <a:ln>
            <a:noFill/>
          </a:ln>
        </p:spPr>
      </p:pic>
      <p:sp>
        <p:nvSpPr>
          <p:cNvPr id="166" name="Google Shape;166;p28"/>
          <p:cNvSpPr/>
          <p:nvPr/>
        </p:nvSpPr>
        <p:spPr>
          <a:xfrm>
            <a:off x="7712800" y="3825728"/>
            <a:ext cx="1043062" cy="216339"/>
          </a:xfrm>
          <a:custGeom>
            <a:rect b="b" l="l" r="r" t="t"/>
            <a:pathLst>
              <a:path extrusionOk="0" h="13252" w="96379">
                <a:moveTo>
                  <a:pt x="0" y="13252"/>
                </a:moveTo>
                <a:cubicBezTo>
                  <a:pt x="2199" y="8856"/>
                  <a:pt x="5731" y="3513"/>
                  <a:pt x="10622" y="3024"/>
                </a:cubicBezTo>
                <a:cubicBezTo>
                  <a:pt x="17894" y="2298"/>
                  <a:pt x="25006" y="7470"/>
                  <a:pt x="32258" y="6564"/>
                </a:cubicBezTo>
                <a:cubicBezTo>
                  <a:pt x="37333" y="5930"/>
                  <a:pt x="41568" y="2278"/>
                  <a:pt x="46420" y="663"/>
                </a:cubicBezTo>
                <a:cubicBezTo>
                  <a:pt x="49664" y="-417"/>
                  <a:pt x="51689" y="5687"/>
                  <a:pt x="55074" y="6171"/>
                </a:cubicBezTo>
                <a:cubicBezTo>
                  <a:pt x="62725" y="7266"/>
                  <a:pt x="69858" y="1446"/>
                  <a:pt x="77497" y="270"/>
                </a:cubicBezTo>
                <a:cubicBezTo>
                  <a:pt x="84511" y="-809"/>
                  <a:pt x="93209" y="3756"/>
                  <a:pt x="96379" y="10105"/>
                </a:cubicBezTo>
              </a:path>
            </a:pathLst>
          </a:custGeom>
          <a:noFill/>
          <a:ln cap="flat" cmpd="sng" w="9525">
            <a:solidFill>
              <a:srgbClr val="980000"/>
            </a:solidFill>
            <a:prstDash val="solid"/>
            <a:round/>
            <a:headEnd len="med" w="med" type="none"/>
            <a:tailEnd len="med" w="med" type="none"/>
          </a:ln>
        </p:spPr>
      </p:sp>
      <p:sp>
        <p:nvSpPr>
          <p:cNvPr id="167" name="Google Shape;167;p28"/>
          <p:cNvSpPr txBox="1"/>
          <p:nvPr/>
        </p:nvSpPr>
        <p:spPr>
          <a:xfrm>
            <a:off x="7629175" y="3474150"/>
            <a:ext cx="12792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Penalty term</a:t>
            </a:r>
            <a:endParaRPr>
              <a:solidFill>
                <a:srgbClr val="98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Regression</a:t>
            </a:r>
            <a:endParaRPr/>
          </a:p>
        </p:txBody>
      </p:sp>
      <p:sp>
        <p:nvSpPr>
          <p:cNvPr id="173" name="Google Shape;173;p29"/>
          <p:cNvSpPr txBox="1"/>
          <p:nvPr>
            <p:ph idx="1" type="body"/>
          </p:nvPr>
        </p:nvSpPr>
        <p:spPr>
          <a:xfrm>
            <a:off x="287675" y="1105550"/>
            <a:ext cx="8468100" cy="3685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A</a:t>
            </a:r>
            <a:r>
              <a:rPr lang="en">
                <a:solidFill>
                  <a:srgbClr val="000000"/>
                </a:solidFill>
              </a:rPr>
              <a:t>ll regressors included in the model: </a:t>
            </a:r>
            <a:endParaRPr>
              <a:solidFill>
                <a:srgbClr val="000000"/>
              </a:solidFill>
            </a:endParaRPr>
          </a:p>
          <a:p>
            <a:pPr indent="-317500" lvl="1" marL="914400" rtl="0" algn="l">
              <a:lnSpc>
                <a:spcPct val="115909"/>
              </a:lnSpc>
              <a:spcBef>
                <a:spcPts val="0"/>
              </a:spcBef>
              <a:spcAft>
                <a:spcPts val="0"/>
              </a:spcAft>
              <a:buClr>
                <a:srgbClr val="000000"/>
              </a:buClr>
              <a:buSzPts val="1400"/>
              <a:buChar char="○"/>
            </a:pPr>
            <a:r>
              <a:rPr lang="en" sz="1100">
                <a:solidFill>
                  <a:schemeClr val="dk1"/>
                </a:solidFill>
                <a:highlight>
                  <a:srgbClr val="FFFFFF"/>
                </a:highlight>
              </a:rPr>
              <a:t>"bedrooms”	"bathrooms"	"sqft_living"	"sqft_lot"      "floors"      "waterfront"      "view"      "condition"    </a:t>
            </a:r>
            <a:br>
              <a:rPr lang="en" sz="1100">
                <a:solidFill>
                  <a:schemeClr val="dk1"/>
                </a:solidFill>
                <a:highlight>
                  <a:srgbClr val="FFFFFF"/>
                </a:highlight>
              </a:rPr>
            </a:br>
            <a:r>
              <a:rPr lang="en" sz="1100">
                <a:solidFill>
                  <a:schemeClr val="dk1"/>
                </a:solidFill>
                <a:highlight>
                  <a:srgbClr val="FFFFFF"/>
                </a:highlight>
              </a:rPr>
              <a:t>"grade" 	"sqft_above"	"yr_built"          "lat"  	        "long"        "sqft_basement"  "yr_renovated"                 "sqft_lot15"	"year_sold"	"month_sold"	"day_sold"   "sqft_living15" </a:t>
            </a:r>
            <a:endParaRPr sz="1100">
              <a:solidFill>
                <a:schemeClr val="dk1"/>
              </a:solidFill>
              <a:highlight>
                <a:srgbClr val="FFFFFF"/>
              </a:highlight>
            </a:endParaRPr>
          </a:p>
          <a:p>
            <a:pPr indent="-342900" lvl="0" marL="457200" rtl="0" algn="l">
              <a:lnSpc>
                <a:spcPct val="115909"/>
              </a:lnSpc>
              <a:spcBef>
                <a:spcPts val="0"/>
              </a:spcBef>
              <a:spcAft>
                <a:spcPts val="0"/>
              </a:spcAft>
              <a:buClr>
                <a:schemeClr val="dk1"/>
              </a:buClr>
              <a:buSzPts val="1800"/>
              <a:buChar char="●"/>
            </a:pPr>
            <a:r>
              <a:rPr lang="en">
                <a:highlight>
                  <a:srgbClr val="FFFFFF"/>
                </a:highlight>
              </a:rPr>
              <a:t>S</a:t>
            </a:r>
            <a:r>
              <a:rPr lang="en">
                <a:solidFill>
                  <a:schemeClr val="dk1"/>
                </a:solidFill>
                <a:highlight>
                  <a:srgbClr val="FFFFFF"/>
                </a:highlight>
              </a:rPr>
              <a:t>plit the housing data into: training set, validation set</a:t>
            </a:r>
            <a:endParaRPr>
              <a:solidFill>
                <a:schemeClr val="dk1"/>
              </a:solidFill>
              <a:highlight>
                <a:srgbClr val="FFFFFF"/>
              </a:highlight>
            </a:endParaRPr>
          </a:p>
          <a:p>
            <a:pPr indent="0" lvl="0" marL="457200" rtl="0" algn="l">
              <a:lnSpc>
                <a:spcPct val="115909"/>
              </a:lnSpc>
              <a:spcBef>
                <a:spcPts val="0"/>
              </a:spcBef>
              <a:spcAft>
                <a:spcPts val="0"/>
              </a:spcAft>
              <a:buNone/>
            </a:pPr>
            <a:r>
              <a:t/>
            </a:r>
            <a:endParaRPr>
              <a:highlight>
                <a:srgbClr val="FFFFFF"/>
              </a:highlight>
            </a:endParaRPr>
          </a:p>
          <a:p>
            <a:pPr indent="-342900" lvl="0" marL="457200" rtl="0" algn="l">
              <a:lnSpc>
                <a:spcPct val="115909"/>
              </a:lnSpc>
              <a:spcBef>
                <a:spcPts val="0"/>
              </a:spcBef>
              <a:spcAft>
                <a:spcPts val="0"/>
              </a:spcAft>
              <a:buClr>
                <a:srgbClr val="9E9E9E"/>
              </a:buClr>
              <a:buSzPts val="1800"/>
              <a:buChar char="●"/>
            </a:pPr>
            <a:r>
              <a:rPr lang="en">
                <a:solidFill>
                  <a:srgbClr val="9E9E9E"/>
                </a:solidFill>
                <a:highlight>
                  <a:srgbClr val="FFFFFF"/>
                </a:highlight>
              </a:rPr>
              <a:t>cv.glmnet:  to run cross-validation on the training set to find optimal lambda</a:t>
            </a:r>
            <a:endParaRPr>
              <a:solidFill>
                <a:srgbClr val="9E9E9E"/>
              </a:solidFill>
              <a:highlight>
                <a:srgbClr val="FFFFFF"/>
              </a:highlight>
            </a:endParaRPr>
          </a:p>
          <a:p>
            <a:pPr indent="0" lvl="0" marL="457200" rtl="0" algn="l">
              <a:lnSpc>
                <a:spcPct val="115909"/>
              </a:lnSpc>
              <a:spcBef>
                <a:spcPts val="0"/>
              </a:spcBef>
              <a:spcAft>
                <a:spcPts val="0"/>
              </a:spcAft>
              <a:buNone/>
            </a:pPr>
            <a:r>
              <a:t/>
            </a:r>
            <a:endParaRPr>
              <a:solidFill>
                <a:srgbClr val="9E9E9E"/>
              </a:solidFill>
              <a:highlight>
                <a:srgbClr val="FFFFFF"/>
              </a:highlight>
            </a:endParaRPr>
          </a:p>
          <a:p>
            <a:pPr indent="-342900" lvl="0" marL="457200" rtl="0" algn="l">
              <a:lnSpc>
                <a:spcPct val="115909"/>
              </a:lnSpc>
              <a:spcBef>
                <a:spcPts val="0"/>
              </a:spcBef>
              <a:spcAft>
                <a:spcPts val="0"/>
              </a:spcAft>
              <a:buClr>
                <a:srgbClr val="9E9E9E"/>
              </a:buClr>
              <a:buSzPts val="1800"/>
              <a:buChar char="●"/>
            </a:pPr>
            <a:r>
              <a:rPr lang="en">
                <a:solidFill>
                  <a:srgbClr val="9E9E9E"/>
                </a:solidFill>
                <a:highlight>
                  <a:srgbClr val="FFFFFF"/>
                </a:highlight>
              </a:rPr>
              <a:t>Use resulting lambda to → predict coefficients → to calculate the MSE</a:t>
            </a:r>
            <a:endParaRPr>
              <a:solidFill>
                <a:srgbClr val="9E9E9E"/>
              </a:solidFill>
              <a:highlight>
                <a:srgbClr val="FFFFFF"/>
              </a:highlight>
            </a:endParaRPr>
          </a:p>
          <a:p>
            <a:pPr indent="-342900" lvl="0" marL="457200" rtl="0" algn="l">
              <a:lnSpc>
                <a:spcPct val="115909"/>
              </a:lnSpc>
              <a:spcBef>
                <a:spcPts val="0"/>
              </a:spcBef>
              <a:spcAft>
                <a:spcPts val="0"/>
              </a:spcAft>
              <a:buClr>
                <a:srgbClr val="9E9E9E"/>
              </a:buClr>
              <a:buSzPts val="1800"/>
              <a:buChar char="●"/>
            </a:pPr>
            <a:r>
              <a:rPr lang="en">
                <a:solidFill>
                  <a:srgbClr val="9E9E9E"/>
                </a:solidFill>
                <a:highlight>
                  <a:srgbClr val="FFFFFF"/>
                </a:highlight>
              </a:rPr>
              <a:t>Refit using all data</a:t>
            </a:r>
            <a:endParaRPr>
              <a:solidFill>
                <a:srgbClr val="9E9E9E"/>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Regression</a:t>
            </a:r>
            <a:endParaRPr/>
          </a:p>
        </p:txBody>
      </p:sp>
      <p:sp>
        <p:nvSpPr>
          <p:cNvPr id="179" name="Google Shape;179;p30"/>
          <p:cNvSpPr txBox="1"/>
          <p:nvPr>
            <p:ph idx="1" type="body"/>
          </p:nvPr>
        </p:nvSpPr>
        <p:spPr>
          <a:xfrm>
            <a:off x="287675" y="1105550"/>
            <a:ext cx="8468100" cy="3685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A</a:t>
            </a:r>
            <a:r>
              <a:rPr lang="en">
                <a:solidFill>
                  <a:srgbClr val="000000"/>
                </a:solidFill>
              </a:rPr>
              <a:t>ll regressors included in the model: </a:t>
            </a:r>
            <a:endParaRPr>
              <a:solidFill>
                <a:srgbClr val="000000"/>
              </a:solidFill>
            </a:endParaRPr>
          </a:p>
          <a:p>
            <a:pPr indent="-317500" lvl="1" marL="914400" rtl="0" algn="l">
              <a:lnSpc>
                <a:spcPct val="115909"/>
              </a:lnSpc>
              <a:spcBef>
                <a:spcPts val="0"/>
              </a:spcBef>
              <a:spcAft>
                <a:spcPts val="0"/>
              </a:spcAft>
              <a:buClr>
                <a:srgbClr val="000000"/>
              </a:buClr>
              <a:buSzPts val="1400"/>
              <a:buChar char="○"/>
            </a:pPr>
            <a:r>
              <a:rPr lang="en" sz="1100">
                <a:solidFill>
                  <a:schemeClr val="dk1"/>
                </a:solidFill>
                <a:highlight>
                  <a:srgbClr val="FFFFFF"/>
                </a:highlight>
              </a:rPr>
              <a:t>"bedrooms”	"bathrooms"	"sqft_living"	"sqft_lot"      "floors"      "waterfront"      "view"      "condition"    </a:t>
            </a:r>
            <a:br>
              <a:rPr lang="en" sz="1100">
                <a:solidFill>
                  <a:schemeClr val="dk1"/>
                </a:solidFill>
                <a:highlight>
                  <a:srgbClr val="FFFFFF"/>
                </a:highlight>
              </a:rPr>
            </a:br>
            <a:r>
              <a:rPr lang="en" sz="1100">
                <a:solidFill>
                  <a:schemeClr val="dk1"/>
                </a:solidFill>
                <a:highlight>
                  <a:srgbClr val="FFFFFF"/>
                </a:highlight>
              </a:rPr>
              <a:t>"grade" 	"sqft_above"	"yr_built"          "lat"  	        "long"        "sqft_basement"  "yr_renovated"                 "sqft_lot15"	"year_sold"	"month_sold"	"day_sold"   "sqft_living15" </a:t>
            </a:r>
            <a:endParaRPr sz="1100">
              <a:solidFill>
                <a:schemeClr val="dk1"/>
              </a:solidFill>
              <a:highlight>
                <a:srgbClr val="FFFFFF"/>
              </a:highlight>
            </a:endParaRPr>
          </a:p>
          <a:p>
            <a:pPr indent="-342900" lvl="0" marL="457200" rtl="0" algn="l">
              <a:lnSpc>
                <a:spcPct val="115909"/>
              </a:lnSpc>
              <a:spcBef>
                <a:spcPts val="0"/>
              </a:spcBef>
              <a:spcAft>
                <a:spcPts val="0"/>
              </a:spcAft>
              <a:buClr>
                <a:schemeClr val="dk1"/>
              </a:buClr>
              <a:buSzPts val="1800"/>
              <a:buChar char="●"/>
            </a:pPr>
            <a:r>
              <a:rPr lang="en">
                <a:highlight>
                  <a:srgbClr val="FFFFFF"/>
                </a:highlight>
              </a:rPr>
              <a:t>S</a:t>
            </a:r>
            <a:r>
              <a:rPr lang="en">
                <a:solidFill>
                  <a:schemeClr val="dk1"/>
                </a:solidFill>
                <a:highlight>
                  <a:srgbClr val="FFFFFF"/>
                </a:highlight>
              </a:rPr>
              <a:t>plit the housing data into: training set, validation set</a:t>
            </a:r>
            <a:endParaRPr>
              <a:solidFill>
                <a:schemeClr val="dk1"/>
              </a:solidFill>
              <a:highlight>
                <a:srgbClr val="FFFFFF"/>
              </a:highlight>
            </a:endParaRPr>
          </a:p>
          <a:p>
            <a:pPr indent="0" lvl="0" marL="457200" rtl="0" algn="l">
              <a:lnSpc>
                <a:spcPct val="115909"/>
              </a:lnSpc>
              <a:spcBef>
                <a:spcPts val="0"/>
              </a:spcBef>
              <a:spcAft>
                <a:spcPts val="0"/>
              </a:spcAft>
              <a:buNone/>
            </a:pPr>
            <a:r>
              <a:t/>
            </a:r>
            <a:endParaRPr>
              <a:highlight>
                <a:srgbClr val="FFFFFF"/>
              </a:highlight>
            </a:endParaRPr>
          </a:p>
          <a:p>
            <a:pPr indent="-342900" lvl="0" marL="457200" rtl="0" algn="l">
              <a:lnSpc>
                <a:spcPct val="115909"/>
              </a:lnSpc>
              <a:spcBef>
                <a:spcPts val="0"/>
              </a:spcBef>
              <a:spcAft>
                <a:spcPts val="0"/>
              </a:spcAft>
              <a:buClr>
                <a:srgbClr val="000000"/>
              </a:buClr>
              <a:buSzPts val="1800"/>
              <a:buChar char="●"/>
            </a:pPr>
            <a:r>
              <a:rPr lang="en">
                <a:solidFill>
                  <a:srgbClr val="000000"/>
                </a:solidFill>
                <a:highlight>
                  <a:srgbClr val="FFFFFF"/>
                </a:highlight>
              </a:rPr>
              <a:t>cv.glmnet:  to run cross-validation on the training set to find optimal lambda</a:t>
            </a:r>
            <a:endParaRPr>
              <a:solidFill>
                <a:srgbClr val="000000"/>
              </a:solidFill>
              <a:highlight>
                <a:srgbClr val="FFFFFF"/>
              </a:highlight>
            </a:endParaRPr>
          </a:p>
          <a:p>
            <a:pPr indent="0" lvl="0" marL="457200" rtl="0" algn="l">
              <a:lnSpc>
                <a:spcPct val="115909"/>
              </a:lnSpc>
              <a:spcBef>
                <a:spcPts val="0"/>
              </a:spcBef>
              <a:spcAft>
                <a:spcPts val="0"/>
              </a:spcAft>
              <a:buNone/>
            </a:pPr>
            <a:r>
              <a:t/>
            </a:r>
            <a:endParaRPr>
              <a:solidFill>
                <a:srgbClr val="9E9E9E"/>
              </a:solidFill>
              <a:highlight>
                <a:srgbClr val="FFFFFF"/>
              </a:highlight>
            </a:endParaRPr>
          </a:p>
          <a:p>
            <a:pPr indent="-342900" lvl="0" marL="457200" rtl="0" algn="l">
              <a:lnSpc>
                <a:spcPct val="115909"/>
              </a:lnSpc>
              <a:spcBef>
                <a:spcPts val="0"/>
              </a:spcBef>
              <a:spcAft>
                <a:spcPts val="0"/>
              </a:spcAft>
              <a:buClr>
                <a:srgbClr val="9E9E9E"/>
              </a:buClr>
              <a:buSzPts val="1800"/>
              <a:buChar char="●"/>
            </a:pPr>
            <a:r>
              <a:rPr lang="en">
                <a:solidFill>
                  <a:srgbClr val="9E9E9E"/>
                </a:solidFill>
                <a:highlight>
                  <a:srgbClr val="FFFFFF"/>
                </a:highlight>
              </a:rPr>
              <a:t>Use resulting lambda to → predict coefficients → to calculate the MSE</a:t>
            </a:r>
            <a:endParaRPr>
              <a:solidFill>
                <a:srgbClr val="9E9E9E"/>
              </a:solidFill>
              <a:highlight>
                <a:srgbClr val="FFFFFF"/>
              </a:highlight>
            </a:endParaRPr>
          </a:p>
          <a:p>
            <a:pPr indent="-342900" lvl="0" marL="457200" rtl="0" algn="l">
              <a:lnSpc>
                <a:spcPct val="115909"/>
              </a:lnSpc>
              <a:spcBef>
                <a:spcPts val="0"/>
              </a:spcBef>
              <a:spcAft>
                <a:spcPts val="0"/>
              </a:spcAft>
              <a:buClr>
                <a:srgbClr val="9E9E9E"/>
              </a:buClr>
              <a:buSzPts val="1800"/>
              <a:buChar char="●"/>
            </a:pPr>
            <a:r>
              <a:rPr lang="en">
                <a:solidFill>
                  <a:srgbClr val="9E9E9E"/>
                </a:solidFill>
                <a:highlight>
                  <a:srgbClr val="FFFFFF"/>
                </a:highlight>
              </a:rPr>
              <a:t>Refit using all data</a:t>
            </a:r>
            <a:endParaRPr>
              <a:solidFill>
                <a:srgbClr val="9E9E9E"/>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Regression</a:t>
            </a:r>
            <a:endParaRPr/>
          </a:p>
        </p:txBody>
      </p:sp>
      <p:sp>
        <p:nvSpPr>
          <p:cNvPr id="185" name="Google Shape;185;p31"/>
          <p:cNvSpPr txBox="1"/>
          <p:nvPr>
            <p:ph idx="1" type="body"/>
          </p:nvPr>
        </p:nvSpPr>
        <p:spPr>
          <a:xfrm>
            <a:off x="287675" y="1105550"/>
            <a:ext cx="8468100" cy="3685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A</a:t>
            </a:r>
            <a:r>
              <a:rPr lang="en">
                <a:solidFill>
                  <a:srgbClr val="000000"/>
                </a:solidFill>
              </a:rPr>
              <a:t>ll regressors included in the model: </a:t>
            </a:r>
            <a:endParaRPr>
              <a:solidFill>
                <a:srgbClr val="000000"/>
              </a:solidFill>
            </a:endParaRPr>
          </a:p>
          <a:p>
            <a:pPr indent="-317500" lvl="1" marL="914400" rtl="0" algn="l">
              <a:lnSpc>
                <a:spcPct val="115909"/>
              </a:lnSpc>
              <a:spcBef>
                <a:spcPts val="0"/>
              </a:spcBef>
              <a:spcAft>
                <a:spcPts val="0"/>
              </a:spcAft>
              <a:buClr>
                <a:srgbClr val="000000"/>
              </a:buClr>
              <a:buSzPts val="1400"/>
              <a:buChar char="○"/>
            </a:pPr>
            <a:r>
              <a:rPr lang="en" sz="1100">
                <a:solidFill>
                  <a:schemeClr val="dk1"/>
                </a:solidFill>
                <a:highlight>
                  <a:srgbClr val="FFFFFF"/>
                </a:highlight>
              </a:rPr>
              <a:t>"bedrooms”	"bathrooms"	"sqft_living"	"sqft_lot"      "floors"      "waterfront"      "view"      "condition"    </a:t>
            </a:r>
            <a:br>
              <a:rPr lang="en" sz="1100">
                <a:solidFill>
                  <a:schemeClr val="dk1"/>
                </a:solidFill>
                <a:highlight>
                  <a:srgbClr val="FFFFFF"/>
                </a:highlight>
              </a:rPr>
            </a:br>
            <a:r>
              <a:rPr lang="en" sz="1100">
                <a:solidFill>
                  <a:schemeClr val="dk1"/>
                </a:solidFill>
                <a:highlight>
                  <a:srgbClr val="FFFFFF"/>
                </a:highlight>
              </a:rPr>
              <a:t>"grade" 	"sqft_above"	"yr_built"          "lat"  	        "long"        "sqft_basement"  "yr_renovated"                 "sqft_lot15"	"year_sold"	"month_sold"	"day_sold"   "sqft_living15" </a:t>
            </a:r>
            <a:endParaRPr sz="1100">
              <a:solidFill>
                <a:schemeClr val="dk1"/>
              </a:solidFill>
              <a:highlight>
                <a:srgbClr val="FFFFFF"/>
              </a:highlight>
            </a:endParaRPr>
          </a:p>
          <a:p>
            <a:pPr indent="-342900" lvl="0" marL="457200" rtl="0" algn="l">
              <a:lnSpc>
                <a:spcPct val="115909"/>
              </a:lnSpc>
              <a:spcBef>
                <a:spcPts val="0"/>
              </a:spcBef>
              <a:spcAft>
                <a:spcPts val="0"/>
              </a:spcAft>
              <a:buClr>
                <a:srgbClr val="000000"/>
              </a:buClr>
              <a:buSzPts val="1800"/>
              <a:buChar char="●"/>
            </a:pPr>
            <a:r>
              <a:rPr lang="en">
                <a:solidFill>
                  <a:srgbClr val="000000"/>
                </a:solidFill>
                <a:highlight>
                  <a:srgbClr val="FFFFFF"/>
                </a:highlight>
              </a:rPr>
              <a:t>S</a:t>
            </a:r>
            <a:r>
              <a:rPr lang="en">
                <a:solidFill>
                  <a:srgbClr val="000000"/>
                </a:solidFill>
                <a:highlight>
                  <a:srgbClr val="FFFFFF"/>
                </a:highlight>
              </a:rPr>
              <a:t>plit the housing data into: training set, validation set</a:t>
            </a:r>
            <a:endParaRPr>
              <a:solidFill>
                <a:srgbClr val="000000"/>
              </a:solidFill>
              <a:highlight>
                <a:srgbClr val="FFFFFF"/>
              </a:highlight>
            </a:endParaRPr>
          </a:p>
          <a:p>
            <a:pPr indent="0" lvl="0" marL="457200" rtl="0" algn="l">
              <a:lnSpc>
                <a:spcPct val="115909"/>
              </a:lnSpc>
              <a:spcBef>
                <a:spcPts val="0"/>
              </a:spcBef>
              <a:spcAft>
                <a:spcPts val="0"/>
              </a:spcAft>
              <a:buNone/>
            </a:pPr>
            <a:r>
              <a:t/>
            </a:r>
            <a:endParaRPr>
              <a:solidFill>
                <a:srgbClr val="000000"/>
              </a:solidFill>
              <a:highlight>
                <a:srgbClr val="FFFFFF"/>
              </a:highlight>
            </a:endParaRPr>
          </a:p>
          <a:p>
            <a:pPr indent="-342900" lvl="0" marL="457200" rtl="0" algn="l">
              <a:lnSpc>
                <a:spcPct val="115909"/>
              </a:lnSpc>
              <a:spcBef>
                <a:spcPts val="0"/>
              </a:spcBef>
              <a:spcAft>
                <a:spcPts val="0"/>
              </a:spcAft>
              <a:buClr>
                <a:srgbClr val="000000"/>
              </a:buClr>
              <a:buSzPts val="1800"/>
              <a:buChar char="●"/>
            </a:pPr>
            <a:r>
              <a:rPr lang="en">
                <a:solidFill>
                  <a:srgbClr val="000000"/>
                </a:solidFill>
                <a:highlight>
                  <a:srgbClr val="FFFFFF"/>
                </a:highlight>
              </a:rPr>
              <a:t>cv.glmnet:  to run cross-validation on the training set to find optimal lambda</a:t>
            </a:r>
            <a:endParaRPr>
              <a:solidFill>
                <a:srgbClr val="000000"/>
              </a:solidFill>
              <a:highlight>
                <a:srgbClr val="FFFFFF"/>
              </a:highlight>
            </a:endParaRPr>
          </a:p>
          <a:p>
            <a:pPr indent="0" lvl="0" marL="457200" rtl="0" algn="l">
              <a:lnSpc>
                <a:spcPct val="115909"/>
              </a:lnSpc>
              <a:spcBef>
                <a:spcPts val="0"/>
              </a:spcBef>
              <a:spcAft>
                <a:spcPts val="0"/>
              </a:spcAft>
              <a:buNone/>
            </a:pPr>
            <a:r>
              <a:t/>
            </a:r>
            <a:endParaRPr>
              <a:solidFill>
                <a:srgbClr val="000000"/>
              </a:solidFill>
              <a:highlight>
                <a:srgbClr val="FFFFFF"/>
              </a:highlight>
            </a:endParaRPr>
          </a:p>
          <a:p>
            <a:pPr indent="-342900" lvl="0" marL="457200" rtl="0" algn="l">
              <a:lnSpc>
                <a:spcPct val="115909"/>
              </a:lnSpc>
              <a:spcBef>
                <a:spcPts val="0"/>
              </a:spcBef>
              <a:spcAft>
                <a:spcPts val="0"/>
              </a:spcAft>
              <a:buClr>
                <a:srgbClr val="000000"/>
              </a:buClr>
              <a:buSzPts val="1800"/>
              <a:buChar char="●"/>
            </a:pPr>
            <a:r>
              <a:rPr lang="en">
                <a:solidFill>
                  <a:srgbClr val="000000"/>
                </a:solidFill>
                <a:highlight>
                  <a:srgbClr val="FFFFFF"/>
                </a:highlight>
              </a:rPr>
              <a:t>Use resulting lambda to → predict coefficients → to calculate the MSE</a:t>
            </a:r>
            <a:endParaRPr>
              <a:solidFill>
                <a:srgbClr val="000000"/>
              </a:solidFill>
              <a:highlight>
                <a:srgbClr val="FFFFFF"/>
              </a:highlight>
            </a:endParaRPr>
          </a:p>
          <a:p>
            <a:pPr indent="-342900" lvl="0" marL="457200" rtl="0" algn="l">
              <a:lnSpc>
                <a:spcPct val="115909"/>
              </a:lnSpc>
              <a:spcBef>
                <a:spcPts val="0"/>
              </a:spcBef>
              <a:spcAft>
                <a:spcPts val="0"/>
              </a:spcAft>
              <a:buClr>
                <a:srgbClr val="000000"/>
              </a:buClr>
              <a:buSzPts val="1800"/>
              <a:buChar char="●"/>
            </a:pPr>
            <a:r>
              <a:rPr lang="en">
                <a:solidFill>
                  <a:srgbClr val="000000"/>
                </a:solidFill>
                <a:highlight>
                  <a:srgbClr val="FFFFFF"/>
                </a:highlight>
              </a:rPr>
              <a:t>Refit using all data</a:t>
            </a:r>
            <a:endParaRPr>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May 2014 - May 2015</a:t>
            </a:r>
            <a:endParaRPr/>
          </a:p>
          <a:p>
            <a:pPr indent="0" lvl="0" marL="0" rtl="0" algn="l">
              <a:spcBef>
                <a:spcPts val="1600"/>
              </a:spcBef>
              <a:spcAft>
                <a:spcPts val="0"/>
              </a:spcAft>
              <a:buNone/>
            </a:pPr>
            <a:r>
              <a:rPr lang="en"/>
              <a:t>Where: King County (aka Seattle area)</a:t>
            </a:r>
            <a:endParaRPr/>
          </a:p>
          <a:p>
            <a:pPr indent="0" lvl="0" marL="0" rtl="0" algn="l">
              <a:spcBef>
                <a:spcPts val="1600"/>
              </a:spcBef>
              <a:spcAft>
                <a:spcPts val="0"/>
              </a:spcAft>
              <a:buNone/>
            </a:pPr>
            <a:r>
              <a:rPr lang="en"/>
              <a:t>Response Variable: Housing price</a:t>
            </a:r>
            <a:endParaRPr/>
          </a:p>
          <a:p>
            <a:pPr indent="0" lvl="0" marL="0" rtl="0" algn="l">
              <a:spcBef>
                <a:spcPts val="1600"/>
              </a:spcBef>
              <a:spcAft>
                <a:spcPts val="0"/>
              </a:spcAft>
              <a:buNone/>
            </a:pPr>
            <a:r>
              <a:rPr lang="en"/>
              <a:t>20 Other Variables</a:t>
            </a:r>
            <a:endParaRPr/>
          </a:p>
          <a:p>
            <a:pPr indent="-317500" lvl="0" marL="457200" rtl="0" algn="l">
              <a:spcBef>
                <a:spcPts val="1600"/>
              </a:spcBef>
              <a:spcAft>
                <a:spcPts val="0"/>
              </a:spcAft>
              <a:buSzPts val="1400"/>
              <a:buChar char="●"/>
            </a:pPr>
            <a:r>
              <a:rPr lang="en" sz="1400"/>
              <a:t>ID, b</a:t>
            </a:r>
            <a:r>
              <a:rPr lang="en" sz="1400"/>
              <a:t>edrooms, </a:t>
            </a:r>
            <a:r>
              <a:rPr lang="en" sz="1400"/>
              <a:t>bathrooms per bedroom</a:t>
            </a:r>
            <a:r>
              <a:rPr lang="en" sz="1400"/>
              <a:t>, floors, waterfront, number of views, condition, grade</a:t>
            </a:r>
            <a:endParaRPr sz="1400"/>
          </a:p>
          <a:p>
            <a:pPr indent="-317500" lvl="0" marL="457200" rtl="0" algn="l">
              <a:spcBef>
                <a:spcPts val="0"/>
              </a:spcBef>
              <a:spcAft>
                <a:spcPts val="0"/>
              </a:spcAft>
              <a:buSzPts val="1400"/>
              <a:buChar char="●"/>
            </a:pPr>
            <a:r>
              <a:rPr lang="en" sz="1400"/>
              <a:t>Date </a:t>
            </a:r>
            <a:r>
              <a:rPr lang="en" sz="1400"/>
              <a:t>sold</a:t>
            </a:r>
            <a:r>
              <a:rPr lang="en" sz="1400"/>
              <a:t>, year built, and year renovated</a:t>
            </a:r>
            <a:endParaRPr sz="1400"/>
          </a:p>
          <a:p>
            <a:pPr indent="-317500" lvl="0" marL="457200" rtl="0" algn="l">
              <a:spcBef>
                <a:spcPts val="0"/>
              </a:spcBef>
              <a:spcAft>
                <a:spcPts val="0"/>
              </a:spcAft>
              <a:buSzPts val="1400"/>
              <a:buChar char="●"/>
            </a:pPr>
            <a:r>
              <a:rPr lang="en" sz="1400"/>
              <a:t>Zip code</a:t>
            </a:r>
            <a:r>
              <a:rPr lang="en" sz="1400"/>
              <a:t>, latitude, and longitude</a:t>
            </a:r>
            <a:endParaRPr sz="1400"/>
          </a:p>
          <a:p>
            <a:pPr indent="-317500" lvl="0" marL="457200" rtl="0" algn="l">
              <a:spcBef>
                <a:spcPts val="0"/>
              </a:spcBef>
              <a:spcAft>
                <a:spcPts val="0"/>
              </a:spcAft>
              <a:buSzPts val="1400"/>
              <a:buChar char="●"/>
            </a:pPr>
            <a:r>
              <a:rPr lang="en" sz="1400"/>
              <a:t>Square footage:</a:t>
            </a:r>
            <a:endParaRPr sz="1400"/>
          </a:p>
          <a:p>
            <a:pPr indent="-317500" lvl="1" marL="914400" rtl="0" algn="l">
              <a:spcBef>
                <a:spcPts val="0"/>
              </a:spcBef>
              <a:spcAft>
                <a:spcPts val="0"/>
              </a:spcAft>
              <a:buSzPts val="1400"/>
              <a:buChar char="○"/>
            </a:pPr>
            <a:r>
              <a:rPr lang="en"/>
              <a:t>E</a:t>
            </a:r>
            <a:r>
              <a:rPr lang="en"/>
              <a:t>ntire home, and lot (at time it was sold and 2015); b</a:t>
            </a:r>
            <a:r>
              <a:rPr lang="en"/>
              <a:t>asement and rest of the house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159300" y="1402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Ridge Regression</a:t>
            </a:r>
            <a:endParaRPr sz="1800"/>
          </a:p>
        </p:txBody>
      </p:sp>
      <p:pic>
        <p:nvPicPr>
          <p:cNvPr id="191" name="Google Shape;191;p32"/>
          <p:cNvPicPr preferRelativeResize="0"/>
          <p:nvPr/>
        </p:nvPicPr>
        <p:blipFill rotWithShape="1">
          <a:blip r:embed="rId3">
            <a:alphaModFix/>
          </a:blip>
          <a:srcRect b="0" l="0" r="3250" t="1912"/>
          <a:stretch/>
        </p:blipFill>
        <p:spPr>
          <a:xfrm>
            <a:off x="2397900" y="712925"/>
            <a:ext cx="6299100" cy="4074650"/>
          </a:xfrm>
          <a:prstGeom prst="rect">
            <a:avLst/>
          </a:prstGeom>
          <a:noFill/>
          <a:ln>
            <a:noFill/>
          </a:ln>
        </p:spPr>
      </p:pic>
      <p:sp>
        <p:nvSpPr>
          <p:cNvPr id="192" name="Google Shape;192;p32"/>
          <p:cNvSpPr txBox="1"/>
          <p:nvPr/>
        </p:nvSpPr>
        <p:spPr>
          <a:xfrm>
            <a:off x="311700" y="867750"/>
            <a:ext cx="2397600" cy="12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Lambda.min = 0.04026129</a:t>
            </a:r>
            <a:endParaRPr>
              <a:solidFill>
                <a:srgbClr val="4A86E8"/>
              </a:solidFill>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rPr lang="en">
                <a:solidFill>
                  <a:srgbClr val="4A86E8"/>
                </a:solidFill>
              </a:rPr>
              <a:t>MSE = </a:t>
            </a:r>
            <a:r>
              <a:rPr lang="en">
                <a:solidFill>
                  <a:srgbClr val="4A86E8"/>
                </a:solidFill>
                <a:highlight>
                  <a:srgbClr val="FFFFFF"/>
                </a:highlight>
              </a:rPr>
              <a:t>0.06530581</a:t>
            </a:r>
            <a:endParaRPr>
              <a:solidFill>
                <a:srgbClr val="4A86E8"/>
              </a:solidFill>
              <a:highlight>
                <a:srgbClr val="FFFFFF"/>
              </a:highlight>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193" name="Google Shape;193;p32"/>
          <p:cNvSpPr txBox="1"/>
          <p:nvPr/>
        </p:nvSpPr>
        <p:spPr>
          <a:xfrm>
            <a:off x="4332925" y="1275850"/>
            <a:ext cx="2477400" cy="11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Lambda.1se = </a:t>
            </a:r>
            <a:r>
              <a:rPr lang="en">
                <a:solidFill>
                  <a:srgbClr val="4A86E8"/>
                </a:solidFill>
              </a:rPr>
              <a:t>0.07721754</a:t>
            </a:r>
            <a:endParaRPr>
              <a:solidFill>
                <a:srgbClr val="4A86E8"/>
              </a:solidFill>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rPr lang="en">
                <a:solidFill>
                  <a:srgbClr val="4A86E8"/>
                </a:solidFill>
              </a:rPr>
              <a:t>MSE = </a:t>
            </a:r>
            <a:r>
              <a:rPr lang="en">
                <a:solidFill>
                  <a:srgbClr val="4A86E8"/>
                </a:solidFill>
                <a:highlight>
                  <a:srgbClr val="FFFFFF"/>
                </a:highlight>
              </a:rPr>
              <a:t>0.0662758</a:t>
            </a:r>
            <a:endParaRPr>
              <a:solidFill>
                <a:srgbClr val="4A86E8"/>
              </a:solidFill>
              <a:highlight>
                <a:srgbClr val="FFFFFF"/>
              </a:highlight>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t/>
            </a:r>
            <a:endParaRPr>
              <a:solidFill>
                <a:srgbClr val="4A86E8"/>
              </a:solidFill>
            </a:endParaRPr>
          </a:p>
        </p:txBody>
      </p:sp>
      <p:cxnSp>
        <p:nvCxnSpPr>
          <p:cNvPr id="194" name="Google Shape;194;p32"/>
          <p:cNvCxnSpPr/>
          <p:nvPr/>
        </p:nvCxnSpPr>
        <p:spPr>
          <a:xfrm>
            <a:off x="2601225" y="1144750"/>
            <a:ext cx="783600" cy="226200"/>
          </a:xfrm>
          <a:prstGeom prst="straightConnector1">
            <a:avLst/>
          </a:prstGeom>
          <a:noFill/>
          <a:ln cap="flat" cmpd="sng" w="28575">
            <a:solidFill>
              <a:srgbClr val="4A86E8"/>
            </a:solidFill>
            <a:prstDash val="solid"/>
            <a:round/>
            <a:headEnd len="med" w="med" type="none"/>
            <a:tailEnd len="med" w="med" type="none"/>
          </a:ln>
        </p:spPr>
      </p:cxnSp>
      <p:cxnSp>
        <p:nvCxnSpPr>
          <p:cNvPr id="195" name="Google Shape;195;p32"/>
          <p:cNvCxnSpPr/>
          <p:nvPr/>
        </p:nvCxnSpPr>
        <p:spPr>
          <a:xfrm flipH="1" rot="10800000">
            <a:off x="3778325" y="1465850"/>
            <a:ext cx="554700" cy="396900"/>
          </a:xfrm>
          <a:prstGeom prst="straightConnector1">
            <a:avLst/>
          </a:prstGeom>
          <a:noFill/>
          <a:ln cap="flat" cmpd="sng" w="28575">
            <a:solidFill>
              <a:srgbClr val="4A86E8"/>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3"/>
          <p:cNvPicPr preferRelativeResize="0"/>
          <p:nvPr/>
        </p:nvPicPr>
        <p:blipFill>
          <a:blip r:embed="rId3">
            <a:alphaModFix/>
          </a:blip>
          <a:stretch>
            <a:fillRect/>
          </a:stretch>
        </p:blipFill>
        <p:spPr>
          <a:xfrm>
            <a:off x="168838" y="485825"/>
            <a:ext cx="6215525" cy="4512150"/>
          </a:xfrm>
          <a:prstGeom prst="rect">
            <a:avLst/>
          </a:prstGeom>
          <a:noFill/>
          <a:ln>
            <a:noFill/>
          </a:ln>
        </p:spPr>
      </p:pic>
      <p:sp>
        <p:nvSpPr>
          <p:cNvPr id="201" name="Google Shape;201;p33"/>
          <p:cNvSpPr txBox="1"/>
          <p:nvPr>
            <p:ph type="title"/>
          </p:nvPr>
        </p:nvSpPr>
        <p:spPr>
          <a:xfrm>
            <a:off x="6900" y="-121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Ridge Regression</a:t>
            </a:r>
            <a:endParaRPr sz="1800"/>
          </a:p>
        </p:txBody>
      </p:sp>
      <p:graphicFrame>
        <p:nvGraphicFramePr>
          <p:cNvPr id="202" name="Google Shape;202;p33"/>
          <p:cNvGraphicFramePr/>
          <p:nvPr/>
        </p:nvGraphicFramePr>
        <p:xfrm>
          <a:off x="6441600" y="1206450"/>
          <a:ext cx="3000000" cy="3000000"/>
        </p:xfrm>
        <a:graphic>
          <a:graphicData uri="http://schemas.openxmlformats.org/drawingml/2006/table">
            <a:tbl>
              <a:tblPr>
                <a:noFill/>
                <a:tableStyleId>{CD4A7BA0-7FCD-4DE4-865A-6705CF2C44A6}</a:tableStyleId>
              </a:tblPr>
              <a:tblGrid>
                <a:gridCol w="1206875"/>
                <a:gridCol w="1206875"/>
              </a:tblGrid>
              <a:tr h="776850">
                <a:tc>
                  <a:txBody>
                    <a:bodyPr/>
                    <a:lstStyle/>
                    <a:p>
                      <a:pPr indent="0" lvl="0" marL="0" rtl="0" algn="l">
                        <a:spcBef>
                          <a:spcPts val="0"/>
                        </a:spcBef>
                        <a:spcAft>
                          <a:spcPts val="0"/>
                        </a:spcAft>
                        <a:buNone/>
                      </a:pPr>
                      <a:r>
                        <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a:latin typeface="Open Sans"/>
                          <a:ea typeface="Open Sans"/>
                          <a:cs typeface="Open Sans"/>
                          <a:sym typeface="Open Sans"/>
                        </a:rPr>
                        <a:t>Model</a:t>
                      </a:r>
                      <a:endParaRPr b="1">
                        <a:latin typeface="Open Sans"/>
                        <a:ea typeface="Open Sans"/>
                        <a:cs typeface="Open Sans"/>
                        <a:sym typeface="Open Sans"/>
                      </a:endParaRPr>
                    </a:p>
                  </a:txBody>
                  <a:tcPr marT="91425" marB="91425" marR="91425" marL="91425"/>
                </a:tc>
              </a:tr>
              <a:tr h="776850">
                <a:tc>
                  <a:txBody>
                    <a:bodyPr/>
                    <a:lstStyle/>
                    <a:p>
                      <a:pPr indent="0" lvl="0" marL="0" rtl="0" algn="l">
                        <a:spcBef>
                          <a:spcPts val="0"/>
                        </a:spcBef>
                        <a:spcAft>
                          <a:spcPts val="0"/>
                        </a:spcAft>
                        <a:buNone/>
                      </a:pPr>
                      <a:r>
                        <a:rPr b="1" lang="en">
                          <a:latin typeface="Open Sans"/>
                          <a:ea typeface="Open Sans"/>
                          <a:cs typeface="Open Sans"/>
                          <a:sym typeface="Open Sans"/>
                        </a:rPr>
                        <a:t>Adjusted R squared</a:t>
                      </a:r>
                      <a:endParaRPr b="1">
                        <a:latin typeface="Open Sans"/>
                        <a:ea typeface="Open Sans"/>
                        <a:cs typeface="Open Sans"/>
                        <a:sym typeface="Open Sans"/>
                      </a:endParaRPr>
                    </a:p>
                  </a:txBody>
                  <a:tcPr marT="91425" marB="91425" marR="91425" marL="91425"/>
                </a:tc>
                <a:tc>
                  <a:txBody>
                    <a:bodyPr/>
                    <a:lstStyle/>
                    <a:p>
                      <a:pPr indent="0" lvl="0" marL="0" rtl="0" algn="l">
                        <a:lnSpc>
                          <a:spcPct val="115909"/>
                        </a:lnSpc>
                        <a:spcBef>
                          <a:spcPts val="0"/>
                        </a:spcBef>
                        <a:spcAft>
                          <a:spcPts val="0"/>
                        </a:spcAft>
                        <a:buNone/>
                      </a:pPr>
                      <a:r>
                        <a:rPr lang="en">
                          <a:solidFill>
                            <a:schemeClr val="dk1"/>
                          </a:solidFill>
                          <a:highlight>
                            <a:srgbClr val="FFFFFF"/>
                          </a:highlight>
                          <a:latin typeface="Open Sans"/>
                          <a:ea typeface="Open Sans"/>
                          <a:cs typeface="Open Sans"/>
                          <a:sym typeface="Open Sans"/>
                        </a:rPr>
                        <a:t>0.7679732</a:t>
                      </a:r>
                      <a:endParaRPr>
                        <a:latin typeface="Open Sans"/>
                        <a:ea typeface="Open Sans"/>
                        <a:cs typeface="Open Sans"/>
                        <a:sym typeface="Open Sans"/>
                      </a:endParaRPr>
                    </a:p>
                  </a:txBody>
                  <a:tcPr marT="91425" marB="91425" marR="91425" marL="91425"/>
                </a:tc>
              </a:tr>
              <a:tr h="776850">
                <a:tc>
                  <a:txBody>
                    <a:bodyPr/>
                    <a:lstStyle/>
                    <a:p>
                      <a:pPr indent="0" lvl="0" marL="0" rtl="0" algn="l">
                        <a:spcBef>
                          <a:spcPts val="0"/>
                        </a:spcBef>
                        <a:spcAft>
                          <a:spcPts val="0"/>
                        </a:spcAft>
                        <a:buNone/>
                      </a:pPr>
                      <a:r>
                        <a:rPr b="1" lang="en">
                          <a:latin typeface="Open Sans"/>
                          <a:ea typeface="Open Sans"/>
                          <a:cs typeface="Open Sans"/>
                          <a:sym typeface="Open Sans"/>
                        </a:rPr>
                        <a:t>MSE</a:t>
                      </a:r>
                      <a:endParaRPr b="1">
                        <a:latin typeface="Open Sans"/>
                        <a:ea typeface="Open Sans"/>
                        <a:cs typeface="Open Sans"/>
                        <a:sym typeface="Open Sans"/>
                      </a:endParaRPr>
                    </a:p>
                  </a:txBody>
                  <a:tcPr marT="91425" marB="91425" marR="91425" marL="91425"/>
                </a:tc>
                <a:tc>
                  <a:txBody>
                    <a:bodyPr/>
                    <a:lstStyle/>
                    <a:p>
                      <a:pPr indent="0" lvl="0" marL="0" rtl="0" algn="l">
                        <a:lnSpc>
                          <a:spcPct val="115909"/>
                        </a:lnSpc>
                        <a:spcBef>
                          <a:spcPts val="0"/>
                        </a:spcBef>
                        <a:spcAft>
                          <a:spcPts val="0"/>
                        </a:spcAft>
                        <a:buClr>
                          <a:schemeClr val="dk1"/>
                        </a:buClr>
                        <a:buSzPts val="1100"/>
                        <a:buFont typeface="Arial"/>
                        <a:buNone/>
                      </a:pPr>
                      <a:r>
                        <a:rPr lang="en">
                          <a:solidFill>
                            <a:schemeClr val="dk1"/>
                          </a:solidFill>
                          <a:highlight>
                            <a:srgbClr val="FFFFFF"/>
                          </a:highlight>
                          <a:latin typeface="Open Sans"/>
                          <a:ea typeface="Open Sans"/>
                          <a:cs typeface="Open Sans"/>
                          <a:sym typeface="Open Sans"/>
                        </a:rPr>
                        <a:t>0.06530581</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r>
              <a:tr h="776850">
                <a:tc>
                  <a:txBody>
                    <a:bodyPr/>
                    <a:lstStyle/>
                    <a:p>
                      <a:pPr indent="0" lvl="0" marL="0" rtl="0" algn="l">
                        <a:spcBef>
                          <a:spcPts val="0"/>
                        </a:spcBef>
                        <a:spcAft>
                          <a:spcPts val="0"/>
                        </a:spcAft>
                        <a:buNone/>
                      </a:pPr>
                      <a:r>
                        <a:rPr b="1" lang="en">
                          <a:latin typeface="Open Sans"/>
                          <a:ea typeface="Open Sans"/>
                          <a:cs typeface="Open Sans"/>
                          <a:sym typeface="Open Sans"/>
                        </a:rPr>
                        <a:t>Number of variables</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20</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idx="1" type="body"/>
          </p:nvPr>
        </p:nvSpPr>
        <p:spPr>
          <a:xfrm>
            <a:off x="5800850" y="567650"/>
            <a:ext cx="3286800" cy="34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1155CC"/>
                </a:solidFill>
              </a:rPr>
              <a:t>  varImp(ridge.mod, </a:t>
            </a:r>
            <a:endParaRPr>
              <a:solidFill>
                <a:srgbClr val="1155CC"/>
              </a:solidFill>
            </a:endParaRPr>
          </a:p>
          <a:p>
            <a:pPr indent="457200" lvl="0" marL="457200" rtl="0" algn="l">
              <a:lnSpc>
                <a:spcPct val="100000"/>
              </a:lnSpc>
              <a:spcBef>
                <a:spcPts val="0"/>
              </a:spcBef>
              <a:spcAft>
                <a:spcPts val="0"/>
              </a:spcAft>
              <a:buNone/>
            </a:pPr>
            <a:r>
              <a:rPr lang="en">
                <a:solidFill>
                  <a:srgbClr val="1155CC"/>
                </a:solidFill>
              </a:rPr>
              <a:t>lambda = bestlam)</a:t>
            </a:r>
            <a:endParaRPr>
              <a:solidFill>
                <a:srgbClr val="1155CC"/>
              </a:solidFill>
            </a:endParaRPr>
          </a:p>
          <a:p>
            <a:pPr indent="0" lvl="0" marL="457200" rtl="0" algn="l">
              <a:lnSpc>
                <a:spcPct val="100000"/>
              </a:lnSpc>
              <a:spcBef>
                <a:spcPts val="0"/>
              </a:spcBef>
              <a:spcAft>
                <a:spcPts val="0"/>
              </a:spcAft>
              <a:buNone/>
            </a:pPr>
            <a:r>
              <a:t/>
            </a:r>
            <a:endParaRPr>
              <a:solidFill>
                <a:srgbClr val="000000"/>
              </a:solidFill>
            </a:endParaRPr>
          </a:p>
          <a:p>
            <a:pPr indent="-342900" lvl="0" marL="914400" rtl="0" algn="l">
              <a:lnSpc>
                <a:spcPct val="100000"/>
              </a:lnSpc>
              <a:spcBef>
                <a:spcPts val="0"/>
              </a:spcBef>
              <a:spcAft>
                <a:spcPts val="0"/>
              </a:spcAft>
              <a:buClr>
                <a:srgbClr val="000000"/>
              </a:buClr>
              <a:buSzPts val="1800"/>
              <a:buAutoNum type="arabicPeriod"/>
            </a:pPr>
            <a:r>
              <a:rPr lang="en">
                <a:solidFill>
                  <a:srgbClr val="000000"/>
                </a:solidFill>
              </a:rPr>
              <a:t>Latitude (</a:t>
            </a:r>
            <a:r>
              <a:rPr i="1" lang="en">
                <a:solidFill>
                  <a:srgbClr val="000000"/>
                </a:solidFill>
              </a:rPr>
              <a:t>location</a:t>
            </a:r>
            <a:r>
              <a:rPr lang="en">
                <a:solidFill>
                  <a:srgbClr val="000000"/>
                </a:solidFill>
              </a:rPr>
              <a:t>)</a:t>
            </a:r>
            <a:endParaRPr>
              <a:solidFill>
                <a:srgbClr val="000000"/>
              </a:solidFill>
            </a:endParaRPr>
          </a:p>
          <a:p>
            <a:pPr indent="0" lvl="0" marL="1371600" rtl="0" algn="l">
              <a:lnSpc>
                <a:spcPct val="100000"/>
              </a:lnSpc>
              <a:spcBef>
                <a:spcPts val="0"/>
              </a:spcBef>
              <a:spcAft>
                <a:spcPts val="0"/>
              </a:spcAft>
              <a:buNone/>
            </a:pPr>
            <a:r>
              <a:t/>
            </a:r>
            <a:endParaRPr>
              <a:solidFill>
                <a:srgbClr val="000000"/>
              </a:solidFill>
            </a:endParaRPr>
          </a:p>
          <a:p>
            <a:pPr indent="-342900" lvl="0" marL="914400" rtl="0" algn="l">
              <a:lnSpc>
                <a:spcPct val="100000"/>
              </a:lnSpc>
              <a:spcBef>
                <a:spcPts val="0"/>
              </a:spcBef>
              <a:spcAft>
                <a:spcPts val="0"/>
              </a:spcAft>
              <a:buClr>
                <a:srgbClr val="000000"/>
              </a:buClr>
              <a:buSzPts val="1800"/>
              <a:buAutoNum type="arabicPeriod"/>
            </a:pPr>
            <a:r>
              <a:rPr lang="en">
                <a:solidFill>
                  <a:srgbClr val="000000"/>
                </a:solidFill>
              </a:rPr>
              <a:t>Waterfront (by the waterfront or not)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42900" lvl="0" marL="914400" rtl="0" algn="l">
              <a:lnSpc>
                <a:spcPct val="100000"/>
              </a:lnSpc>
              <a:spcBef>
                <a:spcPts val="0"/>
              </a:spcBef>
              <a:spcAft>
                <a:spcPts val="0"/>
              </a:spcAft>
              <a:buClr>
                <a:srgbClr val="000000"/>
              </a:buClr>
              <a:buSzPts val="1800"/>
              <a:buAutoNum type="arabicPeriod"/>
            </a:pPr>
            <a:r>
              <a:rPr lang="en">
                <a:solidFill>
                  <a:srgbClr val="000000"/>
                </a:solidFill>
              </a:rPr>
              <a:t>Grade (King County system grade, per house)</a:t>
            </a:r>
            <a:endParaRPr>
              <a:solidFill>
                <a:srgbClr val="000000"/>
              </a:solidFill>
            </a:endParaRPr>
          </a:p>
        </p:txBody>
      </p:sp>
      <p:pic>
        <p:nvPicPr>
          <p:cNvPr id="208" name="Google Shape;208;p34"/>
          <p:cNvPicPr preferRelativeResize="0"/>
          <p:nvPr/>
        </p:nvPicPr>
        <p:blipFill>
          <a:blip r:embed="rId3">
            <a:alphaModFix/>
          </a:blip>
          <a:stretch>
            <a:fillRect/>
          </a:stretch>
        </p:blipFill>
        <p:spPr>
          <a:xfrm>
            <a:off x="152400" y="152400"/>
            <a:ext cx="5718850" cy="4710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Lasso </a:t>
            </a:r>
            <a:r>
              <a:rPr lang="en">
                <a:solidFill>
                  <a:srgbClr val="000000"/>
                </a:solidFill>
              </a:rPr>
              <a:t>(</a:t>
            </a:r>
            <a:r>
              <a:rPr b="1" lang="en" sz="1800">
                <a:solidFill>
                  <a:srgbClr val="000000"/>
                </a:solidFill>
              </a:rPr>
              <a:t>L</a:t>
            </a:r>
            <a:r>
              <a:rPr lang="en" sz="1800">
                <a:solidFill>
                  <a:srgbClr val="000000"/>
                </a:solidFill>
              </a:rPr>
              <a:t>east </a:t>
            </a:r>
            <a:r>
              <a:rPr b="1" lang="en" sz="1800">
                <a:solidFill>
                  <a:srgbClr val="000000"/>
                </a:solidFill>
              </a:rPr>
              <a:t>A</a:t>
            </a:r>
            <a:r>
              <a:rPr lang="en" sz="1800">
                <a:solidFill>
                  <a:srgbClr val="000000"/>
                </a:solidFill>
              </a:rPr>
              <a:t>bsolute </a:t>
            </a:r>
            <a:r>
              <a:rPr b="1" lang="en" sz="1800">
                <a:solidFill>
                  <a:srgbClr val="000000"/>
                </a:solidFill>
              </a:rPr>
              <a:t>S</a:t>
            </a:r>
            <a:r>
              <a:rPr lang="en" sz="1800">
                <a:solidFill>
                  <a:srgbClr val="000000"/>
                </a:solidFill>
              </a:rPr>
              <a:t>hrinkage </a:t>
            </a:r>
            <a:r>
              <a:rPr b="1" lang="en" sz="1800">
                <a:solidFill>
                  <a:srgbClr val="000000"/>
                </a:solidFill>
              </a:rPr>
              <a:t>S</a:t>
            </a:r>
            <a:r>
              <a:rPr lang="en" sz="1800">
                <a:solidFill>
                  <a:srgbClr val="000000"/>
                </a:solidFill>
              </a:rPr>
              <a:t>election </a:t>
            </a:r>
            <a:r>
              <a:rPr b="1" lang="en" sz="1800">
                <a:solidFill>
                  <a:srgbClr val="000000"/>
                </a:solidFill>
              </a:rPr>
              <a:t>O</a:t>
            </a:r>
            <a:r>
              <a:rPr lang="en" sz="1800">
                <a:solidFill>
                  <a:srgbClr val="000000"/>
                </a:solidFill>
              </a:rPr>
              <a:t>perator</a:t>
            </a:r>
            <a:r>
              <a:rPr lang="en">
                <a:solidFill>
                  <a:srgbClr val="000000"/>
                </a:solidFill>
              </a:rPr>
              <a:t>)</a:t>
            </a:r>
            <a:r>
              <a:rPr lang="en"/>
              <a:t> </a:t>
            </a:r>
            <a:endParaRPr/>
          </a:p>
        </p:txBody>
      </p:sp>
      <p:sp>
        <p:nvSpPr>
          <p:cNvPr id="214" name="Google Shape;214;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Performs shrinkage and variable selection</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Shrinkage of the coefficients to or towards 0</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Variable selection if shrunk to 0</a:t>
            </a:r>
            <a:endParaRPr sz="16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Does this by imposing a penalty</a:t>
            </a:r>
            <a:endParaRPr sz="18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Penalty = </a:t>
            </a:r>
            <a:r>
              <a:rPr lang="en" sz="1600">
                <a:solidFill>
                  <a:srgbClr val="000000"/>
                </a:solidFill>
                <a:highlight>
                  <a:srgbClr val="FFFFFF"/>
                </a:highlight>
              </a:rPr>
              <a:t>λ*Sum| all model parameters |</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Char char="○"/>
            </a:pPr>
            <a:r>
              <a:rPr lang="en" sz="1600"/>
              <a:t>Goal: Minimize SSres + penalty</a:t>
            </a:r>
            <a:endParaRPr sz="16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λ is the tuning parameter </a:t>
            </a:r>
            <a:endParaRPr>
              <a:solidFill>
                <a:srgbClr val="000000"/>
              </a:solidFill>
              <a:highlight>
                <a:srgbClr val="FFFFFF"/>
              </a:highlight>
            </a:endParaRPr>
          </a:p>
          <a:p>
            <a:pPr indent="-330200" lvl="1" marL="914400" rtl="0" algn="l">
              <a:spcBef>
                <a:spcPts val="0"/>
              </a:spcBef>
              <a:spcAft>
                <a:spcPts val="0"/>
              </a:spcAft>
              <a:buClr>
                <a:srgbClr val="000000"/>
              </a:buClr>
              <a:buSzPts val="1600"/>
              <a:buChar char="○"/>
            </a:pPr>
            <a:r>
              <a:rPr lang="en" sz="1600">
                <a:solidFill>
                  <a:srgbClr val="000000"/>
                </a:solidFill>
                <a:highlight>
                  <a:srgbClr val="FFFFFF"/>
                </a:highlight>
              </a:rPr>
              <a:t>As it increases, the bias increases, and the variance decreases</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Char char="○"/>
            </a:pPr>
            <a:r>
              <a:rPr lang="en" sz="1600">
                <a:solidFill>
                  <a:srgbClr val="000000"/>
                </a:solidFill>
                <a:highlight>
                  <a:srgbClr val="FFFFFF"/>
                </a:highlight>
              </a:rPr>
              <a:t>Controls the strength of the penalty</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Char char="○"/>
            </a:pPr>
            <a:r>
              <a:rPr lang="en" sz="1600">
                <a:solidFill>
                  <a:srgbClr val="000000"/>
                </a:solidFill>
                <a:highlight>
                  <a:srgbClr val="FFFFFF"/>
                </a:highlight>
              </a:rPr>
              <a:t>The optimal </a:t>
            </a:r>
            <a:r>
              <a:rPr lang="en" sz="1600">
                <a:solidFill>
                  <a:srgbClr val="000000"/>
                </a:solidFill>
                <a:highlight>
                  <a:srgbClr val="FFFFFF"/>
                </a:highlight>
              </a:rPr>
              <a:t>λ is found using cross-validation</a:t>
            </a:r>
            <a:endParaRPr sz="1600">
              <a:solidFill>
                <a:srgbClr val="000000"/>
              </a:solidFill>
              <a:highlight>
                <a:srgbClr val="FFFFFF"/>
              </a:highlight>
            </a:endParaRPr>
          </a:p>
          <a:p>
            <a:pPr indent="0" lvl="0" marL="0" rtl="0" algn="l">
              <a:spcBef>
                <a:spcPts val="1600"/>
              </a:spcBef>
              <a:spcAft>
                <a:spcPts val="0"/>
              </a:spcAft>
              <a:buNone/>
            </a:pPr>
            <a:r>
              <a:t/>
            </a:r>
            <a:endParaRPr>
              <a:solidFill>
                <a:srgbClr val="545454"/>
              </a:solidFill>
              <a:highlight>
                <a:srgbClr val="FFFFFF"/>
              </a:highlight>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36"/>
          <p:cNvPicPr preferRelativeResize="0"/>
          <p:nvPr/>
        </p:nvPicPr>
        <p:blipFill>
          <a:blip r:embed="rId3">
            <a:alphaModFix/>
          </a:blip>
          <a:stretch>
            <a:fillRect/>
          </a:stretch>
        </p:blipFill>
        <p:spPr>
          <a:xfrm>
            <a:off x="620775" y="358475"/>
            <a:ext cx="7550550" cy="4616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7"/>
          <p:cNvPicPr preferRelativeResize="0"/>
          <p:nvPr/>
        </p:nvPicPr>
        <p:blipFill>
          <a:blip r:embed="rId3">
            <a:alphaModFix/>
          </a:blip>
          <a:stretch>
            <a:fillRect/>
          </a:stretch>
        </p:blipFill>
        <p:spPr>
          <a:xfrm>
            <a:off x="644700" y="290550"/>
            <a:ext cx="7854600" cy="4757525"/>
          </a:xfrm>
          <a:prstGeom prst="rect">
            <a:avLst/>
          </a:prstGeom>
          <a:noFill/>
          <a:ln>
            <a:noFill/>
          </a:ln>
        </p:spPr>
      </p:pic>
      <p:cxnSp>
        <p:nvCxnSpPr>
          <p:cNvPr id="225" name="Google Shape;225;p37"/>
          <p:cNvCxnSpPr/>
          <p:nvPr/>
        </p:nvCxnSpPr>
        <p:spPr>
          <a:xfrm flipH="1" rot="10800000">
            <a:off x="1849625" y="2090200"/>
            <a:ext cx="595500" cy="418200"/>
          </a:xfrm>
          <a:prstGeom prst="straightConnector1">
            <a:avLst/>
          </a:prstGeom>
          <a:noFill/>
          <a:ln cap="flat" cmpd="sng" w="28575">
            <a:solidFill>
              <a:srgbClr val="4A86E8"/>
            </a:solidFill>
            <a:prstDash val="solid"/>
            <a:round/>
            <a:headEnd len="med" w="med" type="none"/>
            <a:tailEnd len="med" w="med" type="none"/>
          </a:ln>
        </p:spPr>
      </p:cxnSp>
      <p:sp>
        <p:nvSpPr>
          <p:cNvPr id="226" name="Google Shape;226;p37"/>
          <p:cNvSpPr txBox="1"/>
          <p:nvPr/>
        </p:nvSpPr>
        <p:spPr>
          <a:xfrm>
            <a:off x="2369125" y="1900300"/>
            <a:ext cx="11655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a:t>
            </a:r>
            <a:r>
              <a:rPr lang="en">
                <a:solidFill>
                  <a:srgbClr val="4A86E8"/>
                </a:solidFill>
              </a:rPr>
              <a:t>ambda.min</a:t>
            </a:r>
            <a:endParaRPr>
              <a:solidFill>
                <a:srgbClr val="4A86E8"/>
              </a:solidFill>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rPr lang="en">
                <a:solidFill>
                  <a:srgbClr val="4A86E8"/>
                </a:solidFill>
              </a:rPr>
              <a:t>MSE = 0.06558256</a:t>
            </a:r>
            <a:endParaRPr>
              <a:solidFill>
                <a:srgbClr val="4A86E8"/>
              </a:solidFill>
            </a:endParaRPr>
          </a:p>
        </p:txBody>
      </p:sp>
      <p:cxnSp>
        <p:nvCxnSpPr>
          <p:cNvPr id="227" name="Google Shape;227;p37"/>
          <p:cNvCxnSpPr/>
          <p:nvPr/>
        </p:nvCxnSpPr>
        <p:spPr>
          <a:xfrm flipH="1" rot="10800000">
            <a:off x="4370700" y="2153725"/>
            <a:ext cx="532200" cy="392700"/>
          </a:xfrm>
          <a:prstGeom prst="straightConnector1">
            <a:avLst/>
          </a:prstGeom>
          <a:noFill/>
          <a:ln cap="flat" cmpd="sng" w="28575">
            <a:solidFill>
              <a:srgbClr val="4A86E8"/>
            </a:solidFill>
            <a:prstDash val="solid"/>
            <a:round/>
            <a:headEnd len="med" w="med" type="none"/>
            <a:tailEnd len="med" w="med" type="none"/>
          </a:ln>
        </p:spPr>
      </p:cxnSp>
      <p:sp>
        <p:nvSpPr>
          <p:cNvPr id="228" name="Google Shape;228;p37"/>
          <p:cNvSpPr txBox="1"/>
          <p:nvPr/>
        </p:nvSpPr>
        <p:spPr>
          <a:xfrm>
            <a:off x="4839575" y="1900300"/>
            <a:ext cx="1165500" cy="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a:t>
            </a:r>
            <a:r>
              <a:rPr lang="en">
                <a:solidFill>
                  <a:srgbClr val="4A86E8"/>
                </a:solidFill>
              </a:rPr>
              <a:t>ambda.1se</a:t>
            </a:r>
            <a:endParaRPr>
              <a:solidFill>
                <a:srgbClr val="4A86E8"/>
              </a:solidFill>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rPr lang="en">
                <a:solidFill>
                  <a:srgbClr val="4A86E8"/>
                </a:solidFill>
              </a:rPr>
              <a:t>MSE = </a:t>
            </a:r>
            <a:r>
              <a:rPr lang="en">
                <a:solidFill>
                  <a:srgbClr val="4A86E8"/>
                </a:solidFill>
              </a:rPr>
              <a:t>0.06558256</a:t>
            </a:r>
            <a:endParaRPr>
              <a:solidFill>
                <a:srgbClr val="4A86E8"/>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graphicFrame>
        <p:nvGraphicFramePr>
          <p:cNvPr id="234" name="Google Shape;234;p38"/>
          <p:cNvGraphicFramePr/>
          <p:nvPr/>
        </p:nvGraphicFramePr>
        <p:xfrm>
          <a:off x="952500" y="1355075"/>
          <a:ext cx="3000000" cy="3000000"/>
        </p:xfrm>
        <a:graphic>
          <a:graphicData uri="http://schemas.openxmlformats.org/drawingml/2006/table">
            <a:tbl>
              <a:tblPr>
                <a:noFill/>
                <a:tableStyleId>{CD4A7BA0-7FCD-4DE4-865A-6705CF2C44A6}</a:tableStyleId>
              </a:tblPr>
              <a:tblGrid>
                <a:gridCol w="1776525"/>
                <a:gridCol w="1119075"/>
                <a:gridCol w="1447800"/>
                <a:gridCol w="1447800"/>
                <a:gridCol w="1447800"/>
              </a:tblGrid>
              <a:tr h="381000">
                <a:tc>
                  <a:txBody>
                    <a:bodyPr/>
                    <a:lstStyle/>
                    <a:p>
                      <a:pPr indent="0" lvl="0" marL="0" rtl="0" algn="l">
                        <a:spcBef>
                          <a:spcPts val="0"/>
                        </a:spcBef>
                        <a:spcAft>
                          <a:spcPts val="0"/>
                        </a:spcAft>
                        <a:buNone/>
                      </a:pPr>
                      <a:r>
                        <a:rPr b="1" lang="en"/>
                        <a:t>Models</a:t>
                      </a:r>
                      <a:endParaRPr b="1"/>
                    </a:p>
                  </a:txBody>
                  <a:tcPr marT="91425" marB="91425" marR="91425" marL="91425"/>
                </a:tc>
                <a:tc>
                  <a:txBody>
                    <a:bodyPr/>
                    <a:lstStyle/>
                    <a:p>
                      <a:pPr indent="0" lvl="0" marL="0" rtl="0" algn="l">
                        <a:spcBef>
                          <a:spcPts val="0"/>
                        </a:spcBef>
                        <a:spcAft>
                          <a:spcPts val="0"/>
                        </a:spcAft>
                        <a:buNone/>
                      </a:pPr>
                      <a:r>
                        <a:rPr b="1" lang="en"/>
                        <a:t>AIC</a:t>
                      </a:r>
                      <a:endParaRPr b="1"/>
                    </a:p>
                  </a:txBody>
                  <a:tcPr marT="91425" marB="91425" marR="91425" marL="91425"/>
                </a:tc>
                <a:tc>
                  <a:txBody>
                    <a:bodyPr/>
                    <a:lstStyle/>
                    <a:p>
                      <a:pPr indent="0" lvl="0" marL="0" rtl="0" algn="l">
                        <a:spcBef>
                          <a:spcPts val="0"/>
                        </a:spcBef>
                        <a:spcAft>
                          <a:spcPts val="0"/>
                        </a:spcAft>
                        <a:buNone/>
                      </a:pPr>
                      <a:r>
                        <a:rPr b="1" lang="en"/>
                        <a:t>Adjusted </a:t>
                      </a:r>
                      <a:r>
                        <a:rPr b="1" lang="en"/>
                        <a:t>R Squared</a:t>
                      </a:r>
                      <a:endParaRPr b="1"/>
                    </a:p>
                  </a:txBody>
                  <a:tcPr marT="91425" marB="91425" marR="91425" marL="91425"/>
                </a:tc>
                <a:tc>
                  <a:txBody>
                    <a:bodyPr/>
                    <a:lstStyle/>
                    <a:p>
                      <a:pPr indent="0" lvl="0" marL="0" rtl="0" algn="l">
                        <a:spcBef>
                          <a:spcPts val="0"/>
                        </a:spcBef>
                        <a:spcAft>
                          <a:spcPts val="0"/>
                        </a:spcAft>
                        <a:buNone/>
                      </a:pPr>
                      <a:r>
                        <a:rPr b="1" lang="en"/>
                        <a:t>MSE</a:t>
                      </a:r>
                      <a:endParaRPr b="1"/>
                    </a:p>
                  </a:txBody>
                  <a:tcPr marT="91425" marB="91425" marR="91425" marL="91425"/>
                </a:tc>
                <a:tc>
                  <a:txBody>
                    <a:bodyPr/>
                    <a:lstStyle/>
                    <a:p>
                      <a:pPr indent="0" lvl="0" marL="0" rtl="0" algn="l">
                        <a:spcBef>
                          <a:spcPts val="0"/>
                        </a:spcBef>
                        <a:spcAft>
                          <a:spcPts val="0"/>
                        </a:spcAft>
                        <a:buNone/>
                      </a:pPr>
                      <a:r>
                        <a:rPr b="1" lang="en"/>
                        <a:t># of variables</a:t>
                      </a:r>
                      <a:endParaRPr b="1"/>
                    </a:p>
                  </a:txBody>
                  <a:tcPr marT="91425" marB="91425" marR="91425" marL="91425"/>
                </a:tc>
              </a:tr>
              <a:tr h="381000">
                <a:tc>
                  <a:txBody>
                    <a:bodyPr/>
                    <a:lstStyle/>
                    <a:p>
                      <a:pPr indent="0" lvl="0" marL="0" rtl="0" algn="l">
                        <a:spcBef>
                          <a:spcPts val="0"/>
                        </a:spcBef>
                        <a:spcAft>
                          <a:spcPts val="0"/>
                        </a:spcAft>
                        <a:buNone/>
                      </a:pPr>
                      <a:r>
                        <a:rPr lang="en"/>
                        <a:t>Stepwise / forward / backward selection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-59443.17</a:t>
                      </a:r>
                      <a:endParaRPr/>
                    </a:p>
                  </a:txBody>
                  <a:tcPr marT="91425" marB="91425" marR="91425" marL="91425"/>
                </a:tc>
                <a:tc>
                  <a:txBody>
                    <a:bodyPr/>
                    <a:lstStyle/>
                    <a:p>
                      <a:pPr indent="0" lvl="0" marL="0" rtl="0" algn="l">
                        <a:spcBef>
                          <a:spcPts val="0"/>
                        </a:spcBef>
                        <a:spcAft>
                          <a:spcPts val="0"/>
                        </a:spcAft>
                        <a:buNone/>
                      </a:pPr>
                      <a:r>
                        <a:rPr lang="en"/>
                        <a:t>0.7698</a:t>
                      </a:r>
                      <a:endParaRPr/>
                    </a:p>
                  </a:txBody>
                  <a:tcPr marT="91425" marB="91425" marR="91425" marL="91425"/>
                </a:tc>
                <a:tc>
                  <a:txBody>
                    <a:bodyPr/>
                    <a:lstStyle/>
                    <a:p>
                      <a:pPr indent="0" lvl="0" marL="0" rtl="0" algn="l">
                        <a:spcBef>
                          <a:spcPts val="0"/>
                        </a:spcBef>
                        <a:spcAft>
                          <a:spcPts val="0"/>
                        </a:spcAft>
                        <a:buNone/>
                      </a:pPr>
                      <a:r>
                        <a:rPr lang="en"/>
                        <a:t>0.06378777</a:t>
                      </a:r>
                      <a:endParaRPr/>
                    </a:p>
                  </a:txBody>
                  <a:tcPr marT="91425" marB="91425" marR="91425" marL="91425"/>
                </a:tc>
                <a:tc>
                  <a:txBody>
                    <a:bodyPr/>
                    <a:lstStyle/>
                    <a:p>
                      <a:pPr indent="0" lvl="0" marL="0" rtl="0" algn="l">
                        <a:spcBef>
                          <a:spcPts val="0"/>
                        </a:spcBef>
                        <a:spcAft>
                          <a:spcPts val="0"/>
                        </a:spcAft>
                        <a:buNone/>
                      </a:pPr>
                      <a:r>
                        <a:rPr lang="en"/>
                        <a:t>19</a:t>
                      </a:r>
                      <a:endParaRPr/>
                    </a:p>
                  </a:txBody>
                  <a:tcPr marT="91425" marB="91425" marR="91425" marL="91425"/>
                </a:tc>
              </a:tr>
              <a:tr h="381000">
                <a:tc>
                  <a:txBody>
                    <a:bodyPr/>
                    <a:lstStyle/>
                    <a:p>
                      <a:pPr indent="0" lvl="0" marL="0" rtl="0" algn="l">
                        <a:spcBef>
                          <a:spcPts val="0"/>
                        </a:spcBef>
                        <a:spcAft>
                          <a:spcPts val="0"/>
                        </a:spcAft>
                        <a:buNone/>
                      </a:pPr>
                      <a:r>
                        <a:rPr b="1" lang="en"/>
                        <a:t>LASSO</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       NA</a:t>
                      </a:r>
                      <a:endParaRPr/>
                    </a:p>
                  </a:txBody>
                  <a:tcPr marT="91425" marB="91425" marR="91425" marL="91425"/>
                </a:tc>
                <a:tc>
                  <a:txBody>
                    <a:bodyPr/>
                    <a:lstStyle/>
                    <a:p>
                      <a:pPr indent="0" lvl="0" marL="0" rtl="0" algn="l">
                        <a:spcBef>
                          <a:spcPts val="0"/>
                        </a:spcBef>
                        <a:spcAft>
                          <a:spcPts val="0"/>
                        </a:spcAft>
                        <a:buNone/>
                      </a:pPr>
                      <a:r>
                        <a:rPr lang="en"/>
                        <a:t>0.7654432</a:t>
                      </a:r>
                      <a:endParaRPr/>
                    </a:p>
                  </a:txBody>
                  <a:tcPr marT="91425" marB="91425" marR="91425" marL="91425"/>
                </a:tc>
                <a:tc>
                  <a:txBody>
                    <a:bodyPr/>
                    <a:lstStyle/>
                    <a:p>
                      <a:pPr indent="0" lvl="0" marL="0" rtl="0" algn="l">
                        <a:spcBef>
                          <a:spcPts val="0"/>
                        </a:spcBef>
                        <a:spcAft>
                          <a:spcPts val="0"/>
                        </a:spcAft>
                        <a:buNone/>
                      </a:pPr>
                      <a:r>
                        <a:rPr lang="en"/>
                        <a:t>0.065</a:t>
                      </a:r>
                      <a:r>
                        <a:rPr lang="en"/>
                        <a:t>5</a:t>
                      </a:r>
                      <a:r>
                        <a:rPr lang="en"/>
                        <a:t>8256</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r h="381000">
                <a:tc>
                  <a:txBody>
                    <a:bodyPr/>
                    <a:lstStyle/>
                    <a:p>
                      <a:pPr indent="0" lvl="0" marL="0" rtl="0" algn="l">
                        <a:spcBef>
                          <a:spcPts val="0"/>
                        </a:spcBef>
                        <a:spcAft>
                          <a:spcPts val="0"/>
                        </a:spcAft>
                        <a:buNone/>
                      </a:pPr>
                      <a:r>
                        <a:rPr lang="en"/>
                        <a:t>Ridge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       NA</a:t>
                      </a:r>
                      <a:endParaRPr/>
                    </a:p>
                  </a:txBody>
                  <a:tcPr marT="91425" marB="91425" marR="91425" marL="91425"/>
                </a:tc>
                <a:tc>
                  <a:txBody>
                    <a:bodyPr/>
                    <a:lstStyle/>
                    <a:p>
                      <a:pPr indent="0" lvl="0" marL="0" rtl="0" algn="l">
                        <a:spcBef>
                          <a:spcPts val="0"/>
                        </a:spcBef>
                        <a:spcAft>
                          <a:spcPts val="0"/>
                        </a:spcAft>
                        <a:buNone/>
                      </a:pPr>
                      <a:r>
                        <a:rPr lang="en"/>
                        <a:t>0.7679732</a:t>
                      </a:r>
                      <a:endParaRPr/>
                    </a:p>
                  </a:txBody>
                  <a:tcPr marT="91425" marB="91425" marR="91425" marL="91425"/>
                </a:tc>
                <a:tc>
                  <a:txBody>
                    <a:bodyPr/>
                    <a:lstStyle/>
                    <a:p>
                      <a:pPr indent="0" lvl="0" marL="0" rtl="0" algn="l">
                        <a:spcBef>
                          <a:spcPts val="0"/>
                        </a:spcBef>
                        <a:spcAft>
                          <a:spcPts val="0"/>
                        </a:spcAft>
                        <a:buNone/>
                      </a:pPr>
                      <a:r>
                        <a:rPr lang="en"/>
                        <a:t>0.0646233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bl>
          </a:graphicData>
        </a:graphic>
      </p:graphicFrame>
      <p:sp>
        <p:nvSpPr>
          <p:cNvPr id="235" name="Google Shape;235;p38"/>
          <p:cNvSpPr txBox="1"/>
          <p:nvPr/>
        </p:nvSpPr>
        <p:spPr>
          <a:xfrm>
            <a:off x="221700" y="3551625"/>
            <a:ext cx="8700600" cy="13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Log(Price) ~ </a:t>
            </a:r>
            <a:r>
              <a:rPr lang="en" sz="1800" strike="sngStrike">
                <a:latin typeface="Open Sans"/>
                <a:ea typeface="Open Sans"/>
                <a:cs typeface="Open Sans"/>
                <a:sym typeface="Open Sans"/>
              </a:rPr>
              <a:t>bedrooms</a:t>
            </a:r>
            <a:r>
              <a:rPr lang="en" sz="1800">
                <a:latin typeface="Open Sans"/>
                <a:ea typeface="Open Sans"/>
                <a:cs typeface="Open Sans"/>
                <a:sym typeface="Open Sans"/>
              </a:rPr>
              <a:t> +  bathrooms + sqft_living + sqft_lot + floors +</a:t>
            </a:r>
            <a:endParaRPr sz="1800">
              <a:latin typeface="Open Sans"/>
              <a:ea typeface="Open Sans"/>
              <a:cs typeface="Open Sans"/>
              <a:sym typeface="Open Sans"/>
            </a:endParaRPr>
          </a:p>
          <a:p>
            <a:pPr indent="457200" lvl="0" marL="0" rtl="0" algn="l">
              <a:spcBef>
                <a:spcPts val="0"/>
              </a:spcBef>
              <a:spcAft>
                <a:spcPts val="0"/>
              </a:spcAft>
              <a:buNone/>
            </a:pPr>
            <a:r>
              <a:rPr lang="en" sz="1800">
                <a:latin typeface="Open Sans"/>
                <a:ea typeface="Open Sans"/>
                <a:cs typeface="Open Sans"/>
                <a:sym typeface="Open Sans"/>
              </a:rPr>
              <a:t>waterfront + view + condition + grade + </a:t>
            </a:r>
            <a:r>
              <a:rPr lang="en" sz="1800" strike="sngStrike">
                <a:latin typeface="Open Sans"/>
                <a:ea typeface="Open Sans"/>
                <a:cs typeface="Open Sans"/>
                <a:sym typeface="Open Sans"/>
              </a:rPr>
              <a:t>sqft_above</a:t>
            </a:r>
            <a:r>
              <a:rPr lang="en" sz="1800">
                <a:latin typeface="Open Sans"/>
                <a:ea typeface="Open Sans"/>
                <a:cs typeface="Open Sans"/>
                <a:sym typeface="Open Sans"/>
              </a:rPr>
              <a:t> + </a:t>
            </a:r>
            <a:r>
              <a:rPr lang="en" sz="1800" strike="sngStrike">
                <a:latin typeface="Open Sans"/>
                <a:ea typeface="Open Sans"/>
                <a:cs typeface="Open Sans"/>
                <a:sym typeface="Open Sans"/>
              </a:rPr>
              <a:t>sqft_basement</a:t>
            </a:r>
            <a:r>
              <a:rPr lang="en" sz="1800">
                <a:latin typeface="Open Sans"/>
                <a:ea typeface="Open Sans"/>
                <a:cs typeface="Open Sans"/>
                <a:sym typeface="Open Sans"/>
              </a:rPr>
              <a:t>  +</a:t>
            </a:r>
            <a:endParaRPr sz="1800">
              <a:latin typeface="Open Sans"/>
              <a:ea typeface="Open Sans"/>
              <a:cs typeface="Open Sans"/>
              <a:sym typeface="Open Sans"/>
            </a:endParaRPr>
          </a:p>
          <a:p>
            <a:pPr indent="457200" lvl="0" marL="0" rtl="0" algn="l">
              <a:spcBef>
                <a:spcPts val="0"/>
              </a:spcBef>
              <a:spcAft>
                <a:spcPts val="0"/>
              </a:spcAft>
              <a:buNone/>
            </a:pPr>
            <a:r>
              <a:rPr lang="en" sz="1800">
                <a:latin typeface="Open Sans"/>
                <a:ea typeface="Open Sans"/>
                <a:cs typeface="Open Sans"/>
                <a:sym typeface="Open Sans"/>
              </a:rPr>
              <a:t>yr_built + yr_renovated + lat + </a:t>
            </a:r>
            <a:r>
              <a:rPr lang="en" sz="1800" strike="sngStrike">
                <a:latin typeface="Open Sans"/>
                <a:ea typeface="Open Sans"/>
                <a:cs typeface="Open Sans"/>
                <a:sym typeface="Open Sans"/>
              </a:rPr>
              <a:t>long</a:t>
            </a:r>
            <a:r>
              <a:rPr lang="en" sz="1800">
                <a:latin typeface="Open Sans"/>
                <a:ea typeface="Open Sans"/>
                <a:cs typeface="Open Sans"/>
                <a:sym typeface="Open Sans"/>
              </a:rPr>
              <a:t> + sqft_living15 + </a:t>
            </a:r>
            <a:r>
              <a:rPr lang="en" sz="1800" strike="sngStrike">
                <a:latin typeface="Open Sans"/>
                <a:ea typeface="Open Sans"/>
                <a:cs typeface="Open Sans"/>
                <a:sym typeface="Open Sans"/>
              </a:rPr>
              <a:t>sqft_lot15 </a:t>
            </a:r>
            <a:r>
              <a:rPr lang="en" sz="1800">
                <a:latin typeface="Open Sans"/>
                <a:ea typeface="Open Sans"/>
                <a:cs typeface="Open Sans"/>
                <a:sym typeface="Open Sans"/>
              </a:rPr>
              <a:t>+ year_sold +</a:t>
            </a:r>
            <a:endParaRPr sz="1800">
              <a:latin typeface="Open Sans"/>
              <a:ea typeface="Open Sans"/>
              <a:cs typeface="Open Sans"/>
              <a:sym typeface="Open Sans"/>
            </a:endParaRPr>
          </a:p>
          <a:p>
            <a:pPr indent="457200" lvl="0" marL="0" rtl="0" algn="l">
              <a:spcBef>
                <a:spcPts val="0"/>
              </a:spcBef>
              <a:spcAft>
                <a:spcPts val="0"/>
              </a:spcAft>
              <a:buNone/>
            </a:pPr>
            <a:r>
              <a:rPr lang="en" sz="1800" strike="sngStrike">
                <a:latin typeface="Open Sans"/>
                <a:ea typeface="Open Sans"/>
                <a:cs typeface="Open Sans"/>
                <a:sym typeface="Open Sans"/>
              </a:rPr>
              <a:t>month_sold</a:t>
            </a:r>
            <a:r>
              <a:rPr lang="en" sz="1800">
                <a:latin typeface="Open Sans"/>
                <a:ea typeface="Open Sans"/>
                <a:cs typeface="Open Sans"/>
                <a:sym typeface="Open Sans"/>
              </a:rPr>
              <a:t> + </a:t>
            </a:r>
            <a:r>
              <a:rPr lang="en" sz="1800" strike="sngStrike">
                <a:latin typeface="Open Sans"/>
                <a:ea typeface="Open Sans"/>
                <a:cs typeface="Open Sans"/>
                <a:sym typeface="Open Sans"/>
              </a:rPr>
              <a:t>day_sold</a:t>
            </a:r>
            <a:r>
              <a:rPr lang="en" sz="1800">
                <a:latin typeface="Open Sans"/>
                <a:ea typeface="Open Sans"/>
                <a:cs typeface="Open Sans"/>
                <a:sym typeface="Open Sans"/>
              </a:rPr>
              <a:t> </a:t>
            </a:r>
            <a:endParaRPr sz="18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39"/>
          <p:cNvPicPr preferRelativeResize="0"/>
          <p:nvPr/>
        </p:nvPicPr>
        <p:blipFill>
          <a:blip r:embed="rId3">
            <a:alphaModFix/>
          </a:blip>
          <a:stretch>
            <a:fillRect/>
          </a:stretch>
        </p:blipFill>
        <p:spPr>
          <a:xfrm>
            <a:off x="1013049" y="152401"/>
            <a:ext cx="7117903" cy="4838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40"/>
          <p:cNvPicPr preferRelativeResize="0"/>
          <p:nvPr/>
        </p:nvPicPr>
        <p:blipFill>
          <a:blip r:embed="rId3">
            <a:alphaModFix/>
          </a:blip>
          <a:stretch>
            <a:fillRect/>
          </a:stretch>
        </p:blipFill>
        <p:spPr>
          <a:xfrm>
            <a:off x="1013049" y="152401"/>
            <a:ext cx="7117903"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3 new features from date sold</a:t>
            </a:r>
            <a:endParaRPr/>
          </a:p>
          <a:p>
            <a:pPr indent="-317500" lvl="1" marL="914400" rtl="0" algn="l">
              <a:spcBef>
                <a:spcPts val="0"/>
              </a:spcBef>
              <a:spcAft>
                <a:spcPts val="0"/>
              </a:spcAft>
              <a:buSzPts val="1400"/>
              <a:buChar char="○"/>
            </a:pPr>
            <a:r>
              <a:rPr lang="en"/>
              <a:t>e.g. "</a:t>
            </a:r>
            <a:r>
              <a:rPr lang="en"/>
              <a:t>20141013T000000"</a:t>
            </a:r>
            <a:endParaRPr/>
          </a:p>
          <a:p>
            <a:pPr indent="-317500" lvl="2" marL="1371600" rtl="0" algn="l">
              <a:spcBef>
                <a:spcPts val="0"/>
              </a:spcBef>
              <a:spcAft>
                <a:spcPts val="0"/>
              </a:spcAft>
              <a:buSzPts val="1400"/>
              <a:buChar char="■"/>
            </a:pPr>
            <a:r>
              <a:rPr lang="en"/>
              <a:t>Year: 2014</a:t>
            </a:r>
            <a:endParaRPr/>
          </a:p>
          <a:p>
            <a:pPr indent="-317500" lvl="2" marL="1371600" rtl="0" algn="l">
              <a:spcBef>
                <a:spcPts val="0"/>
              </a:spcBef>
              <a:spcAft>
                <a:spcPts val="0"/>
              </a:spcAft>
              <a:buSzPts val="1400"/>
              <a:buChar char="■"/>
            </a:pPr>
            <a:r>
              <a:rPr lang="en"/>
              <a:t>Month: 10</a:t>
            </a:r>
            <a:endParaRPr/>
          </a:p>
          <a:p>
            <a:pPr indent="-317500" lvl="2" marL="1371600" rtl="0" algn="l">
              <a:spcBef>
                <a:spcPts val="0"/>
              </a:spcBef>
              <a:spcAft>
                <a:spcPts val="0"/>
              </a:spcAft>
              <a:buSzPts val="1400"/>
              <a:buChar char="■"/>
            </a:pPr>
            <a:r>
              <a:rPr lang="en"/>
              <a:t>Day: 13</a:t>
            </a:r>
            <a:r>
              <a:rPr lang="en"/>
              <a:t> </a:t>
            </a:r>
            <a:endParaRPr/>
          </a:p>
          <a:p>
            <a:pPr indent="-342900" lvl="0" marL="457200" rtl="0" algn="l">
              <a:spcBef>
                <a:spcPts val="0"/>
              </a:spcBef>
              <a:spcAft>
                <a:spcPts val="0"/>
              </a:spcAft>
              <a:buSzPts val="1800"/>
              <a:buChar char="●"/>
            </a:pPr>
            <a:r>
              <a:rPr lang="en"/>
              <a:t>Remove ID and zip code from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Original Model</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SzPts val="1800"/>
              <a:buChar char="●"/>
            </a:pPr>
            <a:r>
              <a:rPr lang="en"/>
              <a:t>All 20 regressors:</a:t>
            </a:r>
            <a:endParaRPr/>
          </a:p>
          <a:p>
            <a:pPr indent="457200" lvl="0" marL="457200" rtl="0" algn="l">
              <a:lnSpc>
                <a:spcPct val="100000"/>
              </a:lnSpc>
              <a:spcBef>
                <a:spcPts val="1000"/>
              </a:spcBef>
              <a:spcAft>
                <a:spcPts val="0"/>
              </a:spcAft>
              <a:buClr>
                <a:schemeClr val="dk1"/>
              </a:buClr>
              <a:buSzPts val="1100"/>
              <a:buFont typeface="Arial"/>
              <a:buNone/>
            </a:pPr>
            <a:r>
              <a:rPr lang="en"/>
              <a:t>price ~ sqft_living + lat + view + grade + yr_built + waterfront +</a:t>
            </a:r>
            <a:endParaRPr/>
          </a:p>
          <a:p>
            <a:pPr indent="0" lvl="0" marL="457200" rtl="0" algn="l">
              <a:lnSpc>
                <a:spcPct val="100000"/>
              </a:lnSpc>
              <a:spcBef>
                <a:spcPts val="0"/>
              </a:spcBef>
              <a:spcAft>
                <a:spcPts val="0"/>
              </a:spcAft>
              <a:buClr>
                <a:schemeClr val="dk1"/>
              </a:buClr>
              <a:buSzPts val="1100"/>
              <a:buFont typeface="Arial"/>
              <a:buNone/>
            </a:pPr>
            <a:r>
              <a:rPr lang="en"/>
              <a:t>		bedrooms + bathrooms + condition + year_sold + sqft_above +</a:t>
            </a:r>
            <a:endParaRPr/>
          </a:p>
          <a:p>
            <a:pPr indent="457200" lvl="0" marL="457200" rtl="0" algn="l">
              <a:lnSpc>
                <a:spcPct val="100000"/>
              </a:lnSpc>
              <a:spcBef>
                <a:spcPts val="0"/>
              </a:spcBef>
              <a:spcAft>
                <a:spcPts val="0"/>
              </a:spcAft>
              <a:buClr>
                <a:schemeClr val="dk1"/>
              </a:buClr>
              <a:buSzPts val="1100"/>
              <a:buFont typeface="Arial"/>
              <a:buNone/>
            </a:pPr>
            <a:r>
              <a:rPr lang="en"/>
              <a:t>	long + sqft_living15 + yr_renovated + sqft_lot15 + sqft_lot +</a:t>
            </a:r>
            <a:endParaRPr/>
          </a:p>
          <a:p>
            <a:pPr indent="0" lvl="0" marL="457200" rtl="0" algn="l">
              <a:lnSpc>
                <a:spcPct val="100000"/>
              </a:lnSpc>
              <a:spcBef>
                <a:spcPts val="0"/>
              </a:spcBef>
              <a:spcAft>
                <a:spcPts val="0"/>
              </a:spcAft>
              <a:buNone/>
            </a:pPr>
            <a:r>
              <a:rPr lang="en"/>
              <a:t>		day_sold + month_sold + floors + sqft_basement</a:t>
            </a:r>
            <a:endParaRPr strike="sngStrike"/>
          </a:p>
          <a:p>
            <a:pPr indent="-342900" lvl="0" marL="457200" rtl="0" algn="l">
              <a:lnSpc>
                <a:spcPct val="100000"/>
              </a:lnSpc>
              <a:spcBef>
                <a:spcPts val="1000"/>
              </a:spcBef>
              <a:spcAft>
                <a:spcPts val="0"/>
              </a:spcAft>
              <a:buSzPts val="1800"/>
              <a:buChar char="●"/>
            </a:pPr>
            <a:r>
              <a:rPr lang="en"/>
              <a:t>Adjusted R-squared:  0.6967</a:t>
            </a:r>
            <a:endParaRPr strike="sngStrike"/>
          </a:p>
          <a:p>
            <a:pPr indent="0" lvl="0" marL="0" rtl="0" algn="l">
              <a:lnSpc>
                <a:spcPct val="100000"/>
              </a:lnSpc>
              <a:spcBef>
                <a:spcPts val="1000"/>
              </a:spcBef>
              <a:spcAft>
                <a:spcPts val="1000"/>
              </a:spcAft>
              <a:buClr>
                <a:schemeClr val="dk1"/>
              </a:buClr>
              <a:buSzPts val="1100"/>
              <a:buFont typeface="Arial"/>
              <a:buNone/>
            </a:pPr>
            <a:r>
              <a:t/>
            </a:r>
            <a:endParaRPr strike="sng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1073400" y="412612"/>
            <a:ext cx="6997200" cy="431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Original Model</a:t>
            </a:r>
            <a:endParaRPr/>
          </a:p>
        </p:txBody>
      </p:sp>
      <p:pic>
        <p:nvPicPr>
          <p:cNvPr id="92" name="Google Shape;92;p18"/>
          <p:cNvPicPr preferRelativeResize="0"/>
          <p:nvPr/>
        </p:nvPicPr>
        <p:blipFill>
          <a:blip r:embed="rId3">
            <a:alphaModFix/>
          </a:blip>
          <a:stretch>
            <a:fillRect/>
          </a:stretch>
        </p:blipFill>
        <p:spPr>
          <a:xfrm>
            <a:off x="1238250" y="951775"/>
            <a:ext cx="6667500" cy="4114800"/>
          </a:xfrm>
          <a:prstGeom prst="rect">
            <a:avLst/>
          </a:prstGeom>
          <a:noFill/>
          <a:ln>
            <a:noFill/>
          </a:ln>
        </p:spPr>
      </p:pic>
      <p:sp>
        <p:nvSpPr>
          <p:cNvPr id="93" name="Google Shape;93;p18"/>
          <p:cNvSpPr txBox="1"/>
          <p:nvPr/>
        </p:nvSpPr>
        <p:spPr>
          <a:xfrm>
            <a:off x="5746375" y="500525"/>
            <a:ext cx="28827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Adjusted R-squared:  0.6967</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Original Model</a:t>
            </a:r>
            <a:endParaRPr/>
          </a:p>
        </p:txBody>
      </p:sp>
      <p:pic>
        <p:nvPicPr>
          <p:cNvPr id="99" name="Google Shape;99;p19"/>
          <p:cNvPicPr preferRelativeResize="0"/>
          <p:nvPr/>
        </p:nvPicPr>
        <p:blipFill>
          <a:blip r:embed="rId3">
            <a:alphaModFix/>
          </a:blip>
          <a:stretch>
            <a:fillRect/>
          </a:stretch>
        </p:blipFill>
        <p:spPr>
          <a:xfrm>
            <a:off x="1238250" y="972175"/>
            <a:ext cx="6667500" cy="4114800"/>
          </a:xfrm>
          <a:prstGeom prst="rect">
            <a:avLst/>
          </a:prstGeom>
          <a:noFill/>
          <a:ln>
            <a:noFill/>
          </a:ln>
        </p:spPr>
      </p:pic>
      <p:sp>
        <p:nvSpPr>
          <p:cNvPr id="100" name="Google Shape;100;p19"/>
          <p:cNvSpPr txBox="1"/>
          <p:nvPr/>
        </p:nvSpPr>
        <p:spPr>
          <a:xfrm>
            <a:off x="5746375" y="500525"/>
            <a:ext cx="28827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Adjusted R-squared:  0.6967</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Log(Price) </a:t>
            </a:r>
            <a:r>
              <a:rPr lang="en"/>
              <a:t>Model</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SzPts val="1800"/>
              <a:buChar char="●"/>
            </a:pPr>
            <a:r>
              <a:rPr lang="en"/>
              <a:t>All 20 regressors:</a:t>
            </a:r>
            <a:endParaRPr/>
          </a:p>
          <a:p>
            <a:pPr indent="457200" lvl="0" marL="457200" rtl="0" algn="l">
              <a:lnSpc>
                <a:spcPct val="100000"/>
              </a:lnSpc>
              <a:spcBef>
                <a:spcPts val="1000"/>
              </a:spcBef>
              <a:spcAft>
                <a:spcPts val="0"/>
              </a:spcAft>
              <a:buClr>
                <a:schemeClr val="dk1"/>
              </a:buClr>
              <a:buSzPts val="1100"/>
              <a:buFont typeface="Arial"/>
              <a:buNone/>
            </a:pPr>
            <a:r>
              <a:rPr lang="en"/>
              <a:t>log(price) ~ sqft_living + lat + view + grade + yr_built + waterfront +</a:t>
            </a:r>
            <a:endParaRPr/>
          </a:p>
          <a:p>
            <a:pPr indent="0" lvl="0" marL="457200" rtl="0" algn="l">
              <a:lnSpc>
                <a:spcPct val="100000"/>
              </a:lnSpc>
              <a:spcBef>
                <a:spcPts val="0"/>
              </a:spcBef>
              <a:spcAft>
                <a:spcPts val="0"/>
              </a:spcAft>
              <a:buClr>
                <a:schemeClr val="dk1"/>
              </a:buClr>
              <a:buSzPts val="1100"/>
              <a:buFont typeface="Arial"/>
              <a:buNone/>
            </a:pPr>
            <a:r>
              <a:rPr lang="en"/>
              <a:t>		bedrooms + bathrooms + condition + year_sold + sqft_above +</a:t>
            </a:r>
            <a:endParaRPr/>
          </a:p>
          <a:p>
            <a:pPr indent="457200" lvl="0" marL="457200" rtl="0" algn="l">
              <a:lnSpc>
                <a:spcPct val="100000"/>
              </a:lnSpc>
              <a:spcBef>
                <a:spcPts val="0"/>
              </a:spcBef>
              <a:spcAft>
                <a:spcPts val="0"/>
              </a:spcAft>
              <a:buClr>
                <a:schemeClr val="dk1"/>
              </a:buClr>
              <a:buSzPts val="1100"/>
              <a:buFont typeface="Arial"/>
              <a:buNone/>
            </a:pPr>
            <a:r>
              <a:rPr lang="en"/>
              <a:t>	long + sqft_living15 + yr_renovated + sqft_lot15 + sqft_lot +</a:t>
            </a:r>
            <a:endParaRPr/>
          </a:p>
          <a:p>
            <a:pPr indent="0" lvl="0" marL="457200" rtl="0" algn="l">
              <a:lnSpc>
                <a:spcPct val="100000"/>
              </a:lnSpc>
              <a:spcBef>
                <a:spcPts val="0"/>
              </a:spcBef>
              <a:spcAft>
                <a:spcPts val="0"/>
              </a:spcAft>
              <a:buNone/>
            </a:pPr>
            <a:r>
              <a:rPr lang="en"/>
              <a:t>		day_sold + month_sold + floors + sqft_basement</a:t>
            </a:r>
            <a:endParaRPr strike="sngStrike"/>
          </a:p>
          <a:p>
            <a:pPr indent="-342900" lvl="0" marL="457200" rtl="0" algn="l">
              <a:lnSpc>
                <a:spcPct val="100000"/>
              </a:lnSpc>
              <a:spcBef>
                <a:spcPts val="1000"/>
              </a:spcBef>
              <a:spcAft>
                <a:spcPts val="0"/>
              </a:spcAft>
              <a:buSzPts val="1800"/>
              <a:buChar char="●"/>
            </a:pPr>
            <a:r>
              <a:rPr lang="en"/>
              <a:t>Adjusted R-squared:  </a:t>
            </a:r>
            <a:r>
              <a:rPr lang="en"/>
              <a:t>0.7698</a:t>
            </a:r>
            <a:endParaRPr strike="sngStrike"/>
          </a:p>
          <a:p>
            <a:pPr indent="0" lvl="0" marL="0" rtl="0" algn="l">
              <a:lnSpc>
                <a:spcPct val="100000"/>
              </a:lnSpc>
              <a:spcBef>
                <a:spcPts val="1000"/>
              </a:spcBef>
              <a:spcAft>
                <a:spcPts val="1000"/>
              </a:spcAft>
              <a:buClr>
                <a:schemeClr val="dk1"/>
              </a:buClr>
              <a:buSzPts val="1100"/>
              <a:buFont typeface="Arial"/>
              <a:buNone/>
            </a:pPr>
            <a:r>
              <a:t/>
            </a:r>
            <a:endParaRPr strike="sng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Log(Price) Model</a:t>
            </a:r>
            <a:endParaRPr/>
          </a:p>
        </p:txBody>
      </p:sp>
      <p:pic>
        <p:nvPicPr>
          <p:cNvPr id="112" name="Google Shape;112;p21"/>
          <p:cNvPicPr preferRelativeResize="0"/>
          <p:nvPr/>
        </p:nvPicPr>
        <p:blipFill>
          <a:blip r:embed="rId3">
            <a:alphaModFix/>
          </a:blip>
          <a:stretch>
            <a:fillRect/>
          </a:stretch>
        </p:blipFill>
        <p:spPr>
          <a:xfrm>
            <a:off x="1476303" y="1017725"/>
            <a:ext cx="6191395" cy="3820975"/>
          </a:xfrm>
          <a:prstGeom prst="rect">
            <a:avLst/>
          </a:prstGeom>
          <a:noFill/>
          <a:ln>
            <a:noFill/>
          </a:ln>
        </p:spPr>
      </p:pic>
      <p:sp>
        <p:nvSpPr>
          <p:cNvPr id="113" name="Google Shape;113;p21"/>
          <p:cNvSpPr txBox="1"/>
          <p:nvPr/>
        </p:nvSpPr>
        <p:spPr>
          <a:xfrm>
            <a:off x="5746375" y="500525"/>
            <a:ext cx="28827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Adjusted R-squared:  0.7698</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