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35"/>
  </p:notesMasterIdLst>
  <p:sldIdLst>
    <p:sldId id="256" r:id="rId5"/>
    <p:sldId id="257" r:id="rId6"/>
    <p:sldId id="258" r:id="rId7"/>
    <p:sldId id="259" r:id="rId8"/>
    <p:sldId id="260" r:id="rId9"/>
    <p:sldId id="261" r:id="rId10"/>
    <p:sldId id="272" r:id="rId11"/>
    <p:sldId id="273" r:id="rId12"/>
    <p:sldId id="274" r:id="rId13"/>
    <p:sldId id="269" r:id="rId14"/>
    <p:sldId id="275" r:id="rId15"/>
    <p:sldId id="278" r:id="rId16"/>
    <p:sldId id="279" r:id="rId17"/>
    <p:sldId id="271" r:id="rId18"/>
    <p:sldId id="280" r:id="rId19"/>
    <p:sldId id="287" r:id="rId20"/>
    <p:sldId id="288" r:id="rId21"/>
    <p:sldId id="289" r:id="rId22"/>
    <p:sldId id="284" r:id="rId23"/>
    <p:sldId id="285" r:id="rId24"/>
    <p:sldId id="286" r:id="rId25"/>
    <p:sldId id="265" r:id="rId26"/>
    <p:sldId id="292" r:id="rId27"/>
    <p:sldId id="266" r:id="rId28"/>
    <p:sldId id="267" r:id="rId29"/>
    <p:sldId id="268" r:id="rId30"/>
    <p:sldId id="281" r:id="rId31"/>
    <p:sldId id="282" r:id="rId32"/>
    <p:sldId id="283"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renzo Mario Amorosa - lorenzomario.amorosa@studio.unibo.it" initials="Ll" lastIdx="1" clrIdx="0">
    <p:extLst>
      <p:ext uri="{19B8F6BF-5375-455C-9EA6-DF929625EA0E}">
        <p15:presenceInfo xmlns:p15="http://schemas.microsoft.com/office/powerpoint/2012/main" userId="S::lorenzomario.amorosa@studio.unibo.it::be10308d-df11-47cd-89ce-09249ea69e20" providerId="AD"/>
      </p:ext>
    </p:extLst>
  </p:cmAuthor>
  <p:cmAuthor id="2" name="Mattia Orlandi - mattia.orlandi@studio.unibo.it" initials="MO-m" lastIdx="1" clrIdx="1">
    <p:extLst>
      <p:ext uri="{19B8F6BF-5375-455C-9EA6-DF929625EA0E}">
        <p15:presenceInfo xmlns:p15="http://schemas.microsoft.com/office/powerpoint/2012/main" userId="Mattia Orlandi - mattia.orlandi@studio.unibo.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1917A-D498-9271-A66E-6AC937C1FD15}" v="4" dt="2021-05-04T22:51:26.731"/>
    <p1510:client id="{CADC63A3-4C6D-3CEF-9D79-878CFC620311}" v="2" dt="2021-05-05T09:23:05.121"/>
    <p1510:client id="{D23AA540-193A-450F-9B00-FFA0BCFE0B73}" v="3740" dt="2021-05-04T23:26:14.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6B61A-DFF3-499D-AB35-C9632D8894D7}" type="datetimeFigureOut">
              <a:rPr lang="en-US"/>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356D6-E2E0-41F5-8E97-AFD1A2941D08}" type="slidenum">
              <a:rPr lang="en-US"/>
              <a:t>‹#›</a:t>
            </a:fld>
            <a:endParaRPr lang="en-US"/>
          </a:p>
        </p:txBody>
      </p:sp>
    </p:spTree>
    <p:extLst>
      <p:ext uri="{BB962C8B-B14F-4D97-AF65-F5344CB8AC3E}">
        <p14:creationId xmlns:p14="http://schemas.microsoft.com/office/powerpoint/2010/main" val="1775830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Riassunto per </a:t>
            </a:r>
            <a:r>
              <a:rPr lang="it-IT" err="1"/>
              <a:t>attention</a:t>
            </a:r>
            <a:r>
              <a:rPr lang="it-IT"/>
              <a:t> + </a:t>
            </a:r>
            <a:r>
              <a:rPr lang="it-IT" err="1"/>
              <a:t>modelling</a:t>
            </a:r>
            <a:r>
              <a:rPr lang="it-IT"/>
              <a:t> </a:t>
            </a:r>
            <a:r>
              <a:rPr lang="it-IT" err="1"/>
              <a:t>layers</a:t>
            </a:r>
            <a:r>
              <a:rPr lang="it-IT"/>
              <a:t>: </a:t>
            </a:r>
            <a:r>
              <a:rPr lang="it-IT" err="1"/>
              <a:t>These</a:t>
            </a:r>
            <a:r>
              <a:rPr lang="it-IT"/>
              <a:t> </a:t>
            </a:r>
            <a:r>
              <a:rPr lang="it-IT" err="1"/>
              <a:t>layers</a:t>
            </a:r>
            <a:r>
              <a:rPr lang="it-IT"/>
              <a:t> use </a:t>
            </a:r>
            <a:r>
              <a:rPr lang="it-IT" err="1"/>
              <a:t>several</a:t>
            </a:r>
            <a:r>
              <a:rPr lang="it-IT"/>
              <a:t> </a:t>
            </a:r>
            <a:r>
              <a:rPr lang="it-IT" err="1"/>
              <a:t>matrix</a:t>
            </a:r>
            <a:r>
              <a:rPr lang="it-IT"/>
              <a:t> </a:t>
            </a:r>
            <a:r>
              <a:rPr lang="it-IT" err="1"/>
              <a:t>operations</a:t>
            </a:r>
            <a:r>
              <a:rPr lang="it-IT"/>
              <a:t> to fuse the information </a:t>
            </a:r>
            <a:r>
              <a:rPr lang="it-IT" err="1"/>
              <a:t>contained</a:t>
            </a:r>
            <a:r>
              <a:rPr lang="it-IT"/>
              <a:t> in the Query and the </a:t>
            </a:r>
            <a:r>
              <a:rPr lang="it-IT" err="1"/>
              <a:t>Context</a:t>
            </a:r>
            <a:r>
              <a:rPr lang="it-IT"/>
              <a:t>. The output of </a:t>
            </a:r>
            <a:r>
              <a:rPr lang="it-IT" err="1"/>
              <a:t>these</a:t>
            </a:r>
            <a:r>
              <a:rPr lang="it-IT"/>
              <a:t> steps </a:t>
            </a:r>
            <a:r>
              <a:rPr lang="it-IT" err="1"/>
              <a:t>is</a:t>
            </a:r>
            <a:r>
              <a:rPr lang="it-IT"/>
              <a:t> </a:t>
            </a:r>
            <a:r>
              <a:rPr lang="it-IT" err="1"/>
              <a:t>another</a:t>
            </a:r>
            <a:r>
              <a:rPr lang="it-IT"/>
              <a:t> </a:t>
            </a:r>
            <a:r>
              <a:rPr lang="it-IT" err="1"/>
              <a:t>representation</a:t>
            </a:r>
            <a:r>
              <a:rPr lang="it-IT"/>
              <a:t> of the </a:t>
            </a:r>
            <a:r>
              <a:rPr lang="it-IT" err="1"/>
              <a:t>Context</a:t>
            </a:r>
            <a:r>
              <a:rPr lang="it-IT"/>
              <a:t> </a:t>
            </a:r>
            <a:r>
              <a:rPr lang="it-IT" err="1"/>
              <a:t>that</a:t>
            </a:r>
            <a:r>
              <a:rPr lang="it-IT"/>
              <a:t> </a:t>
            </a:r>
            <a:r>
              <a:rPr lang="it-IT" err="1"/>
              <a:t>contains</a:t>
            </a:r>
            <a:r>
              <a:rPr lang="it-IT"/>
              <a:t> information from the Query. </a:t>
            </a:r>
            <a:r>
              <a:rPr lang="it-IT" err="1"/>
              <a:t>This</a:t>
            </a:r>
            <a:r>
              <a:rPr lang="it-IT"/>
              <a:t> output </a:t>
            </a:r>
            <a:r>
              <a:rPr lang="it-IT" err="1"/>
              <a:t>is</a:t>
            </a:r>
            <a:r>
              <a:rPr lang="it-IT"/>
              <a:t> </a:t>
            </a:r>
            <a:r>
              <a:rPr lang="it-IT" err="1"/>
              <a:t>referred</a:t>
            </a:r>
            <a:r>
              <a:rPr lang="it-IT"/>
              <a:t> to in the paper </a:t>
            </a:r>
            <a:r>
              <a:rPr lang="it-IT" err="1"/>
              <a:t>as</a:t>
            </a:r>
            <a:r>
              <a:rPr lang="it-IT"/>
              <a:t> the “Query-</a:t>
            </a:r>
            <a:r>
              <a:rPr lang="it-IT" err="1"/>
              <a:t>aware</a:t>
            </a:r>
            <a:r>
              <a:rPr lang="it-IT"/>
              <a:t> </a:t>
            </a:r>
            <a:r>
              <a:rPr lang="it-IT" err="1"/>
              <a:t>Context</a:t>
            </a:r>
            <a:r>
              <a:rPr lang="it-IT"/>
              <a:t> </a:t>
            </a:r>
            <a:r>
              <a:rPr lang="it-IT" err="1"/>
              <a:t>representation</a:t>
            </a:r>
            <a:r>
              <a:rPr lang="it-IT"/>
              <a:t>.”</a:t>
            </a:r>
          </a:p>
          <a:p>
            <a:endParaRPr lang="it-IT"/>
          </a:p>
          <a:p>
            <a:r>
              <a:rPr lang="it-IT"/>
              <a:t>Riassunto per l'output </a:t>
            </a:r>
            <a:r>
              <a:rPr lang="it-IT" err="1"/>
              <a:t>layer</a:t>
            </a:r>
            <a:r>
              <a:rPr lang="it-IT"/>
              <a:t>: The output </a:t>
            </a:r>
            <a:r>
              <a:rPr lang="it-IT" err="1"/>
              <a:t>layer</a:t>
            </a:r>
            <a:r>
              <a:rPr lang="it-IT"/>
              <a:t> </a:t>
            </a:r>
            <a:r>
              <a:rPr lang="it-IT" err="1"/>
              <a:t>merges</a:t>
            </a:r>
            <a:r>
              <a:rPr lang="it-IT"/>
              <a:t> the </a:t>
            </a:r>
            <a:r>
              <a:rPr lang="it-IT" err="1"/>
              <a:t>informations</a:t>
            </a:r>
            <a:r>
              <a:rPr lang="it-IT"/>
              <a:t> coming from the </a:t>
            </a:r>
            <a:r>
              <a:rPr lang="it-IT" err="1"/>
              <a:t>Attention</a:t>
            </a:r>
            <a:r>
              <a:rPr lang="it-IT"/>
              <a:t> Flow Layer and the </a:t>
            </a:r>
            <a:r>
              <a:rPr lang="it-IT" err="1"/>
              <a:t>Modeling</a:t>
            </a:r>
            <a:r>
              <a:rPr lang="it-IT"/>
              <a:t> </a:t>
            </a:r>
            <a:r>
              <a:rPr lang="it-IT" err="1"/>
              <a:t>Layers</a:t>
            </a:r>
            <a:r>
              <a:rPr lang="it-IT"/>
              <a:t>. </a:t>
            </a:r>
            <a:r>
              <a:rPr lang="it-IT" err="1"/>
              <a:t>Applying</a:t>
            </a:r>
            <a:r>
              <a:rPr lang="it-IT"/>
              <a:t> some </a:t>
            </a:r>
            <a:r>
              <a:rPr lang="it-IT" err="1"/>
              <a:t>operations</a:t>
            </a:r>
            <a:r>
              <a:rPr lang="it-IT"/>
              <a:t> like </a:t>
            </a:r>
            <a:r>
              <a:rPr lang="it-IT" err="1"/>
              <a:t>matrix</a:t>
            </a:r>
            <a:r>
              <a:rPr lang="it-IT"/>
              <a:t> products with </a:t>
            </a:r>
            <a:r>
              <a:rPr lang="it-IT" err="1"/>
              <a:t>learnable</a:t>
            </a:r>
            <a:r>
              <a:rPr lang="it-IT"/>
              <a:t> weight </a:t>
            </a:r>
            <a:r>
              <a:rPr lang="it-IT" err="1"/>
              <a:t>vectors</a:t>
            </a:r>
            <a:r>
              <a:rPr lang="it-IT"/>
              <a:t>, </a:t>
            </a:r>
            <a:r>
              <a:rPr lang="it-IT" err="1"/>
              <a:t>softmax</a:t>
            </a:r>
            <a:r>
              <a:rPr lang="it-IT"/>
              <a:t> or </a:t>
            </a:r>
            <a:r>
              <a:rPr lang="it-IT" err="1"/>
              <a:t>Recurrent</a:t>
            </a:r>
            <a:r>
              <a:rPr lang="it-IT"/>
              <a:t> </a:t>
            </a:r>
            <a:r>
              <a:rPr lang="it-IT" err="1"/>
              <a:t>Neural</a:t>
            </a:r>
            <a:r>
              <a:rPr lang="it-IT"/>
              <a:t> Networks, </a:t>
            </a:r>
            <a:r>
              <a:rPr lang="it-IT" err="1"/>
              <a:t>it</a:t>
            </a:r>
            <a:r>
              <a:rPr lang="it-IT"/>
              <a:t> </a:t>
            </a:r>
            <a:r>
              <a:rPr lang="it-IT" err="1"/>
              <a:t>is</a:t>
            </a:r>
            <a:r>
              <a:rPr lang="it-IT"/>
              <a:t> </a:t>
            </a:r>
            <a:r>
              <a:rPr lang="it-IT" err="1"/>
              <a:t>computed</a:t>
            </a:r>
            <a:r>
              <a:rPr lang="it-IT"/>
              <a:t> the </a:t>
            </a:r>
            <a:r>
              <a:rPr lang="it-IT" err="1"/>
              <a:t>probability</a:t>
            </a:r>
            <a:r>
              <a:rPr lang="it-IT"/>
              <a:t> </a:t>
            </a:r>
            <a:r>
              <a:rPr lang="it-IT" err="1"/>
              <a:t>distributions</a:t>
            </a:r>
            <a:r>
              <a:rPr lang="it-IT"/>
              <a:t> for the "start" and "end" of the </a:t>
            </a:r>
            <a:r>
              <a:rPr lang="it-IT" err="1"/>
              <a:t>answer</a:t>
            </a:r>
            <a:r>
              <a:rPr lang="it-IT"/>
              <a:t> </a:t>
            </a:r>
            <a:r>
              <a:rPr lang="it-IT" err="1"/>
              <a:t>span</a:t>
            </a:r>
            <a:r>
              <a:rPr lang="it-IT"/>
              <a:t>.</a:t>
            </a:r>
            <a:endParaRPr lang="en-US"/>
          </a:p>
        </p:txBody>
      </p:sp>
      <p:sp>
        <p:nvSpPr>
          <p:cNvPr id="4" name="Slide Number Placeholder 3"/>
          <p:cNvSpPr>
            <a:spLocks noGrp="1"/>
          </p:cNvSpPr>
          <p:nvPr>
            <p:ph type="sldNum" sz="quarter" idx="5"/>
          </p:nvPr>
        </p:nvSpPr>
        <p:spPr/>
        <p:txBody>
          <a:bodyPr/>
          <a:lstStyle/>
          <a:p>
            <a:fld id="{067356D6-E2E0-41F5-8E97-AFD1A2941D08}" type="slidenum">
              <a:rPr lang="en-US"/>
              <a:t>5</a:t>
            </a:fld>
            <a:endParaRPr lang="en-US"/>
          </a:p>
        </p:txBody>
      </p:sp>
    </p:spTree>
    <p:extLst>
      <p:ext uri="{BB962C8B-B14F-4D97-AF65-F5344CB8AC3E}">
        <p14:creationId xmlns:p14="http://schemas.microsoft.com/office/powerpoint/2010/main" val="248641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a:t>To </a:t>
            </a:r>
            <a:r>
              <a:rPr lang="it-IT" b="1" i="1" dirty="0" err="1"/>
              <a:t>obtain</a:t>
            </a:r>
            <a:r>
              <a:rPr lang="it-IT" b="1" i="1" dirty="0"/>
              <a:t> the </a:t>
            </a:r>
            <a:r>
              <a:rPr lang="it-IT" b="1" i="1" dirty="0" err="1"/>
              <a:t>probability</a:t>
            </a:r>
            <a:r>
              <a:rPr lang="it-IT" b="1" i="1" dirty="0"/>
              <a:t> </a:t>
            </a:r>
            <a:r>
              <a:rPr lang="it-IT" b="1" i="1" dirty="0" err="1"/>
              <a:t>distribution</a:t>
            </a:r>
            <a:r>
              <a:rPr lang="it-IT" b="1" i="1" dirty="0"/>
              <a:t> for the end of the </a:t>
            </a:r>
            <a:r>
              <a:rPr lang="it-IT" b="1" i="1" dirty="0" err="1"/>
              <a:t>answer</a:t>
            </a:r>
            <a:r>
              <a:rPr lang="it-IT" b="1" i="1" dirty="0"/>
              <a:t> </a:t>
            </a:r>
            <a:r>
              <a:rPr lang="it-IT" b="1" i="1" dirty="0" err="1"/>
              <a:t>span</a:t>
            </a:r>
            <a:r>
              <a:rPr lang="it-IT" b="1" i="1" dirty="0"/>
              <a:t>, </a:t>
            </a:r>
            <a:r>
              <a:rPr lang="it-IT" b="1" i="1" dirty="0" err="1"/>
              <a:t>that</a:t>
            </a:r>
            <a:r>
              <a:rPr lang="it-IT" b="1" i="1" dirty="0"/>
              <a:t> </a:t>
            </a:r>
            <a:r>
              <a:rPr lang="it-IT" b="1" i="1" dirty="0" err="1"/>
              <a:t>we</a:t>
            </a:r>
            <a:r>
              <a:rPr lang="it-IT" b="1" i="1" dirty="0"/>
              <a:t> call p2, the following </a:t>
            </a:r>
            <a:r>
              <a:rPr lang="it-IT" b="1" i="1" dirty="0" err="1"/>
              <a:t>operations</a:t>
            </a:r>
            <a:r>
              <a:rPr lang="it-IT" b="1" i="1" dirty="0"/>
              <a:t> are </a:t>
            </a:r>
            <a:r>
              <a:rPr lang="it-IT" b="1" i="1" dirty="0" err="1"/>
              <a:t>performed</a:t>
            </a:r>
            <a:r>
              <a:rPr lang="it-IT" b="1" i="1" dirty="0"/>
              <a:t>:</a:t>
            </a:r>
            <a:endParaRPr lang="en-US" b="1" i="1" dirty="0">
              <a:cs typeface="Calibri"/>
            </a:endParaRPr>
          </a:p>
          <a:p>
            <a:pPr marL="628650" lvl="1" indent="-171450">
              <a:buFont typeface="Arial,Sans-Serif"/>
              <a:buChar char="•"/>
            </a:pPr>
            <a:r>
              <a:rPr lang="it-IT" b="1" i="1" dirty="0"/>
              <a:t>At first, the </a:t>
            </a:r>
            <a:r>
              <a:rPr lang="it-IT" b="1" i="1" dirty="0" err="1"/>
              <a:t>matrix</a:t>
            </a:r>
            <a:r>
              <a:rPr lang="it-IT" b="1" i="1" dirty="0"/>
              <a:t> M </a:t>
            </a:r>
            <a:r>
              <a:rPr lang="it-IT" b="1" i="1" dirty="0" err="1"/>
              <a:t>is</a:t>
            </a:r>
            <a:r>
              <a:rPr lang="it-IT" b="1" i="1" dirty="0"/>
              <a:t> </a:t>
            </a:r>
            <a:r>
              <a:rPr lang="it-IT" b="1" i="1" dirty="0" err="1"/>
              <a:t>fed</a:t>
            </a:r>
            <a:r>
              <a:rPr lang="it-IT" b="1" i="1" dirty="0"/>
              <a:t> to an </a:t>
            </a:r>
            <a:r>
              <a:rPr lang="it-IT" b="1" i="1" dirty="0" err="1"/>
              <a:t>additional</a:t>
            </a:r>
            <a:r>
              <a:rPr lang="it-IT" b="1" i="1" dirty="0"/>
              <a:t> </a:t>
            </a:r>
            <a:r>
              <a:rPr lang="it-IT" b="1" i="1" dirty="0" err="1"/>
              <a:t>bidirectional</a:t>
            </a:r>
            <a:r>
              <a:rPr lang="it-IT" b="1" i="1" dirty="0"/>
              <a:t> RNN, </a:t>
            </a:r>
            <a:r>
              <a:rPr lang="it-IT" b="1" i="1" dirty="0" err="1"/>
              <a:t>which</a:t>
            </a:r>
            <a:r>
              <a:rPr lang="it-IT" b="1" i="1" dirty="0"/>
              <a:t> </a:t>
            </a:r>
            <a:r>
              <a:rPr lang="it-IT" b="1" i="1" dirty="0" err="1"/>
              <a:t>produces</a:t>
            </a:r>
            <a:r>
              <a:rPr lang="it-IT" b="1" i="1" dirty="0"/>
              <a:t> </a:t>
            </a:r>
            <a:r>
              <a:rPr lang="it-IT" b="1" i="1" dirty="0" err="1"/>
              <a:t>as</a:t>
            </a:r>
            <a:r>
              <a:rPr lang="it-IT" b="1" i="1" dirty="0"/>
              <a:t> output the </a:t>
            </a:r>
            <a:r>
              <a:rPr lang="it-IT" b="1" i="1" dirty="0" err="1"/>
              <a:t>matrix</a:t>
            </a:r>
            <a:r>
              <a:rPr lang="en-US" b="1" i="1" dirty="0"/>
              <a:t> </a:t>
            </a:r>
            <a:r>
              <a:rPr lang="it-IT" b="1" i="1" dirty="0"/>
              <a:t>M2 with </a:t>
            </a:r>
            <a:r>
              <a:rPr lang="it-IT" b="1" i="1" dirty="0" err="1"/>
              <a:t>shape</a:t>
            </a:r>
            <a:r>
              <a:rPr lang="it-IT" b="1" i="1" dirty="0"/>
              <a:t> (2d,c).</a:t>
            </a:r>
            <a:endParaRPr lang="en-US" b="1" i="1" dirty="0">
              <a:cs typeface="Calibri"/>
            </a:endParaRPr>
          </a:p>
          <a:p>
            <a:pPr marL="628650" lvl="1" indent="-171450">
              <a:buFont typeface="Arial,Sans-Serif"/>
              <a:buChar char="•"/>
            </a:pPr>
            <a:r>
              <a:rPr lang="it-IT" b="1" i="1" dirty="0">
                <a:cs typeface="Calibri"/>
              </a:rPr>
              <a:t>The </a:t>
            </a:r>
            <a:r>
              <a:rPr lang="it-IT" b="1" i="1" dirty="0" err="1">
                <a:cs typeface="Calibri"/>
              </a:rPr>
              <a:t>other</a:t>
            </a:r>
            <a:r>
              <a:rPr lang="it-IT" b="1" i="1" dirty="0">
                <a:cs typeface="Calibri"/>
              </a:rPr>
              <a:t> </a:t>
            </a:r>
            <a:r>
              <a:rPr lang="it-IT" b="1" i="1" dirty="0" err="1">
                <a:cs typeface="Calibri"/>
              </a:rPr>
              <a:t>operations</a:t>
            </a:r>
            <a:r>
              <a:rPr lang="it-IT" b="1" i="1" dirty="0">
                <a:cs typeface="Calibri"/>
              </a:rPr>
              <a:t> are </a:t>
            </a:r>
            <a:r>
              <a:rPr lang="it-IT" b="1" i="1" dirty="0" err="1">
                <a:cs typeface="Calibri"/>
              </a:rPr>
              <a:t>exactly</a:t>
            </a:r>
            <a:r>
              <a:rPr lang="it-IT" b="1" i="1" dirty="0">
                <a:cs typeface="Calibri"/>
              </a:rPr>
              <a:t> the </a:t>
            </a:r>
            <a:r>
              <a:rPr lang="it-IT" b="1" i="1" dirty="0" err="1">
                <a:cs typeface="Calibri"/>
              </a:rPr>
              <a:t>same</a:t>
            </a:r>
            <a:r>
              <a:rPr lang="it-IT" b="1" i="1" dirty="0">
                <a:cs typeface="Calibri"/>
              </a:rPr>
              <a:t> </a:t>
            </a:r>
            <a:r>
              <a:rPr lang="it-IT" b="1" i="1" dirty="0" err="1">
                <a:cs typeface="Calibri"/>
              </a:rPr>
              <a:t>as</a:t>
            </a:r>
            <a:r>
              <a:rPr lang="it-IT" b="1" i="1" dirty="0">
                <a:cs typeface="Calibri"/>
              </a:rPr>
              <a:t> for the </a:t>
            </a:r>
            <a:r>
              <a:rPr lang="it-IT" b="1" i="1" dirty="0" err="1">
                <a:cs typeface="Calibri"/>
              </a:rPr>
              <a:t>computation</a:t>
            </a:r>
            <a:r>
              <a:rPr lang="it-IT" b="1" i="1" dirty="0">
                <a:cs typeface="Calibri"/>
              </a:rPr>
              <a:t> of p1, </a:t>
            </a:r>
            <a:r>
              <a:rPr lang="it-IT" b="1" i="1" dirty="0" err="1">
                <a:cs typeface="Calibri"/>
              </a:rPr>
              <a:t>but</a:t>
            </a:r>
            <a:r>
              <a:rPr lang="it-IT" b="1" i="1" dirty="0">
                <a:cs typeface="Calibri"/>
              </a:rPr>
              <a:t> M2 </a:t>
            </a:r>
            <a:r>
              <a:rPr lang="it-IT" b="1" i="1" dirty="0" err="1">
                <a:cs typeface="Calibri"/>
              </a:rPr>
              <a:t>is</a:t>
            </a:r>
            <a:r>
              <a:rPr lang="it-IT" b="1" i="1" dirty="0">
                <a:cs typeface="Calibri"/>
              </a:rPr>
              <a:t> </a:t>
            </a:r>
            <a:r>
              <a:rPr lang="it-IT" b="1" i="1" dirty="0" err="1">
                <a:cs typeface="Calibri"/>
              </a:rPr>
              <a:t>used</a:t>
            </a:r>
            <a:r>
              <a:rPr lang="it-IT" b="1" i="1" dirty="0">
                <a:cs typeface="Calibri"/>
              </a:rPr>
              <a:t> </a:t>
            </a:r>
            <a:r>
              <a:rPr lang="it-IT" b="1" i="1" dirty="0" err="1">
                <a:cs typeface="Calibri"/>
              </a:rPr>
              <a:t>instead</a:t>
            </a:r>
            <a:r>
              <a:rPr lang="it-IT" b="1" i="1" dirty="0">
                <a:cs typeface="Calibri"/>
              </a:rPr>
              <a:t> of M. (linear </a:t>
            </a:r>
            <a:r>
              <a:rPr lang="it-IT" b="1" i="1" dirty="0" err="1">
                <a:cs typeface="Calibri"/>
              </a:rPr>
              <a:t>layer</a:t>
            </a:r>
            <a:r>
              <a:rPr lang="it-IT" b="1" i="1" dirty="0">
                <a:cs typeface="Calibri"/>
              </a:rPr>
              <a:t> + </a:t>
            </a:r>
            <a:r>
              <a:rPr lang="it-IT" b="1" i="1" dirty="0" err="1">
                <a:cs typeface="Calibri"/>
              </a:rPr>
              <a:t>softmax</a:t>
            </a:r>
            <a:r>
              <a:rPr lang="it-IT" b="1" i="1" dirty="0">
                <a:cs typeface="Calibri"/>
              </a:rPr>
              <a:t>)</a:t>
            </a:r>
          </a:p>
          <a:p>
            <a:pPr lvl="1"/>
            <a:endParaRPr lang="it-IT" b="1" i="1">
              <a:cs typeface="Calibri"/>
            </a:endParaRPr>
          </a:p>
          <a:p>
            <a:r>
              <a:rPr lang="it-IT" b="1" i="1" dirty="0" err="1"/>
              <a:t>Additionally</a:t>
            </a:r>
            <a:r>
              <a:rPr lang="it-IT" b="1" i="1" dirty="0"/>
              <a:t>, </a:t>
            </a:r>
            <a:r>
              <a:rPr lang="it-IT" b="1" i="1" dirty="0" err="1"/>
              <a:t>we</a:t>
            </a:r>
            <a:r>
              <a:rPr lang="it-IT" b="1" i="1" dirty="0"/>
              <a:t> </a:t>
            </a:r>
            <a:r>
              <a:rPr lang="it-IT" b="1" i="1" dirty="0" err="1"/>
              <a:t>thought</a:t>
            </a:r>
            <a:r>
              <a:rPr lang="it-IT" b="1" i="1" dirty="0"/>
              <a:t> </a:t>
            </a:r>
            <a:r>
              <a:rPr lang="it-IT" b="1" i="1" dirty="0" err="1"/>
              <a:t>it</a:t>
            </a:r>
            <a:r>
              <a:rPr lang="it-IT" b="1" i="1" dirty="0"/>
              <a:t> </a:t>
            </a:r>
            <a:r>
              <a:rPr lang="it-IT" b="1" i="1" dirty="0" err="1"/>
              <a:t>was</a:t>
            </a:r>
            <a:r>
              <a:rPr lang="it-IT" b="1" i="1" dirty="0"/>
              <a:t> a good idea to take </a:t>
            </a:r>
            <a:r>
              <a:rPr lang="it-IT" b="1" i="1" dirty="0" err="1"/>
              <a:t>into</a:t>
            </a:r>
            <a:r>
              <a:rPr lang="it-IT" b="1" i="1" dirty="0"/>
              <a:t> account the </a:t>
            </a:r>
            <a:r>
              <a:rPr lang="it-IT" b="1" i="1" dirty="0" err="1"/>
              <a:t>probability</a:t>
            </a:r>
            <a:r>
              <a:rPr lang="it-IT" b="1" i="1" dirty="0"/>
              <a:t> of the start of the </a:t>
            </a:r>
            <a:r>
              <a:rPr lang="it-IT" b="1" i="1" dirty="0" err="1"/>
              <a:t>answer</a:t>
            </a:r>
            <a:r>
              <a:rPr lang="it-IT" b="1" i="1" dirty="0"/>
              <a:t> </a:t>
            </a:r>
            <a:r>
              <a:rPr lang="it-IT" b="1" i="1" dirty="0" err="1"/>
              <a:t>span</a:t>
            </a:r>
            <a:r>
              <a:rPr lang="it-IT" b="1" i="1" dirty="0"/>
              <a:t> </a:t>
            </a:r>
            <a:r>
              <a:rPr lang="it-IT" b="1" i="1" dirty="0" err="1"/>
              <a:t>when</a:t>
            </a:r>
            <a:r>
              <a:rPr lang="it-IT" b="1" i="1" dirty="0"/>
              <a:t> </a:t>
            </a:r>
            <a:r>
              <a:rPr lang="it-IT" b="1" i="1" dirty="0" err="1"/>
              <a:t>determining</a:t>
            </a:r>
            <a:r>
              <a:rPr lang="it-IT" b="1" i="1" dirty="0"/>
              <a:t> the </a:t>
            </a:r>
            <a:r>
              <a:rPr lang="it-IT" b="1" i="1" dirty="0" err="1"/>
              <a:t>probability</a:t>
            </a:r>
            <a:r>
              <a:rPr lang="it-IT" b="1" i="1" dirty="0"/>
              <a:t> of the end of the </a:t>
            </a:r>
            <a:r>
              <a:rPr lang="it-IT" b="1" i="1" dirty="0" err="1"/>
              <a:t>answer</a:t>
            </a:r>
            <a:r>
              <a:rPr lang="it-IT" b="1" i="1" dirty="0"/>
              <a:t> </a:t>
            </a:r>
            <a:r>
              <a:rPr lang="it-IT" b="1" i="1" dirty="0" err="1"/>
              <a:t>span</a:t>
            </a:r>
            <a:r>
              <a:rPr lang="it-IT" b="1" i="1" dirty="0"/>
              <a:t>.  So </a:t>
            </a:r>
            <a:r>
              <a:rPr lang="it-IT" b="1" i="1" dirty="0" err="1"/>
              <a:t>we</a:t>
            </a:r>
            <a:r>
              <a:rPr lang="it-IT" b="1" i="1" dirty="0"/>
              <a:t> </a:t>
            </a:r>
            <a:r>
              <a:rPr lang="it-IT" b="1" i="1" dirty="0" err="1"/>
              <a:t>tested</a:t>
            </a:r>
            <a:r>
              <a:rPr lang="it-IT" b="1" i="1" dirty="0"/>
              <a:t> a </a:t>
            </a:r>
            <a:r>
              <a:rPr lang="it-IT" b="1" i="1" dirty="0" err="1"/>
              <a:t>variant</a:t>
            </a:r>
            <a:r>
              <a:rPr lang="it-IT" b="1" i="1" dirty="0"/>
              <a:t> in </a:t>
            </a:r>
            <a:r>
              <a:rPr lang="it-IT" b="1" i="1" dirty="0" err="1"/>
              <a:t>which</a:t>
            </a:r>
            <a:r>
              <a:rPr lang="it-IT" b="1" i="1" dirty="0"/>
              <a:t> </a:t>
            </a:r>
            <a:r>
              <a:rPr lang="it-IT" b="1" i="1" dirty="0" err="1"/>
              <a:t>pstart</a:t>
            </a:r>
            <a:r>
              <a:rPr lang="it-IT" b="1" i="1" dirty="0"/>
              <a:t> </a:t>
            </a:r>
            <a:r>
              <a:rPr lang="it-IT" b="1" i="1" dirty="0" err="1"/>
              <a:t>is</a:t>
            </a:r>
            <a:r>
              <a:rPr lang="it-IT" b="1" i="1" dirty="0"/>
              <a:t> </a:t>
            </a:r>
            <a:r>
              <a:rPr lang="it-IT" b="1" i="1" dirty="0" err="1"/>
              <a:t>concatenated</a:t>
            </a:r>
            <a:r>
              <a:rPr lang="it-IT" b="1" i="1" dirty="0"/>
              <a:t> with M </a:t>
            </a:r>
            <a:r>
              <a:rPr lang="it-IT" b="1" i="1" dirty="0" err="1"/>
              <a:t>before</a:t>
            </a:r>
            <a:r>
              <a:rPr lang="it-IT" b="1" i="1" dirty="0"/>
              <a:t> </a:t>
            </a:r>
            <a:r>
              <a:rPr lang="it-IT" b="1" i="1" dirty="0" err="1"/>
              <a:t>being</a:t>
            </a:r>
            <a:r>
              <a:rPr lang="it-IT" b="1" i="1" dirty="0"/>
              <a:t> </a:t>
            </a:r>
            <a:r>
              <a:rPr lang="it-IT" b="1" i="1" dirty="0" err="1"/>
              <a:t>fed</a:t>
            </a:r>
            <a:r>
              <a:rPr lang="it-IT" b="1" i="1" dirty="0"/>
              <a:t> to</a:t>
            </a:r>
            <a:r>
              <a:rPr lang="en-US" b="1" i="1" dirty="0"/>
              <a:t> </a:t>
            </a:r>
            <a:r>
              <a:rPr lang="it-IT" b="1" i="1" dirty="0"/>
              <a:t>the RNN. So M </a:t>
            </a:r>
            <a:r>
              <a:rPr lang="it-IT" b="1" i="1" dirty="0" err="1"/>
              <a:t>becomes</a:t>
            </a:r>
            <a:r>
              <a:rPr lang="it-IT" b="1" i="1" dirty="0"/>
              <a:t> a </a:t>
            </a:r>
            <a:r>
              <a:rPr lang="it-IT" b="1" i="1" dirty="0" err="1"/>
              <a:t>matrix</a:t>
            </a:r>
            <a:r>
              <a:rPr lang="it-IT" b="1" i="1" dirty="0"/>
              <a:t> with </a:t>
            </a:r>
            <a:r>
              <a:rPr lang="it-IT" b="1" i="1" dirty="0" err="1"/>
              <a:t>shape</a:t>
            </a:r>
            <a:r>
              <a:rPr lang="it-IT" b="1" i="1" dirty="0"/>
              <a:t> (2d+1,c). </a:t>
            </a:r>
            <a:r>
              <a:rPr lang="it-IT" b="1" i="1" dirty="0" err="1"/>
              <a:t>As</a:t>
            </a:r>
            <a:r>
              <a:rPr lang="it-IT" b="1" i="1" dirty="0"/>
              <a:t> </a:t>
            </a:r>
            <a:r>
              <a:rPr lang="it-IT" b="1" i="1" dirty="0" err="1"/>
              <a:t>we</a:t>
            </a:r>
            <a:r>
              <a:rPr lang="it-IT" b="1" i="1" dirty="0"/>
              <a:t> </a:t>
            </a:r>
            <a:r>
              <a:rPr lang="it-IT" b="1" i="1" dirty="0" err="1"/>
              <a:t>will</a:t>
            </a:r>
            <a:r>
              <a:rPr lang="it-IT" b="1" i="1" dirty="0"/>
              <a:t> </a:t>
            </a:r>
            <a:r>
              <a:rPr lang="it-IT" b="1" i="1" dirty="0" err="1"/>
              <a:t>discuss</a:t>
            </a:r>
            <a:r>
              <a:rPr lang="it-IT" b="1" i="1" dirty="0"/>
              <a:t> </a:t>
            </a:r>
            <a:r>
              <a:rPr lang="it-IT" b="1" i="1" dirty="0" err="1"/>
              <a:t>we</a:t>
            </a:r>
            <a:r>
              <a:rPr lang="it-IT" b="1" i="1" dirty="0"/>
              <a:t> </a:t>
            </a:r>
            <a:r>
              <a:rPr lang="it-IT" b="1" i="1" dirty="0" err="1"/>
              <a:t>noticed</a:t>
            </a:r>
            <a:r>
              <a:rPr lang="it-IT" b="1" i="1" dirty="0"/>
              <a:t> an </a:t>
            </a:r>
            <a:r>
              <a:rPr lang="it-IT" b="1" i="1" dirty="0" err="1"/>
              <a:t>improvement</a:t>
            </a:r>
            <a:r>
              <a:rPr lang="it-IT" b="1" i="1" dirty="0"/>
              <a:t> for the model </a:t>
            </a:r>
            <a:r>
              <a:rPr lang="it-IT" b="1" i="1" dirty="0" err="1"/>
              <a:t>predictions</a:t>
            </a:r>
            <a:r>
              <a:rPr lang="it-IT" b="1" i="1" dirty="0"/>
              <a:t>.</a:t>
            </a:r>
            <a:endParaRPr lang="en-US" b="1" i="1" dirty="0">
              <a:cs typeface="Calibri" panose="020F0502020204030204"/>
            </a:endParaRPr>
          </a:p>
          <a:p>
            <a:pPr>
              <a:spcBef>
                <a:spcPts val="1000"/>
              </a:spcBef>
            </a:pPr>
            <a:endParaRPr lang="it-IT">
              <a:cs typeface="Calibri"/>
            </a:endParaRPr>
          </a:p>
          <a:p>
            <a:pPr>
              <a:spcBef>
                <a:spcPts val="1000"/>
              </a:spcBef>
            </a:pPr>
            <a:endParaRPr lang="it-IT">
              <a:cs typeface="Calibri"/>
            </a:endParaRPr>
          </a:p>
          <a:p>
            <a:pPr>
              <a:spcBef>
                <a:spcPts val="1000"/>
              </a:spcBef>
            </a:pPr>
            <a:endParaRPr lang="it-IT">
              <a:cs typeface="Calibri"/>
            </a:endParaRPr>
          </a:p>
          <a:p>
            <a:pPr>
              <a:spcBef>
                <a:spcPts val="1000"/>
              </a:spcBef>
            </a:pPr>
            <a:endParaRPr lang="it-IT">
              <a:cs typeface="Calibri"/>
            </a:endParaRPr>
          </a:p>
          <a:p>
            <a:pPr>
              <a:spcBef>
                <a:spcPts val="1000"/>
              </a:spcBef>
            </a:pPr>
            <a:r>
              <a:rPr lang="it-IT" dirty="0">
                <a:cs typeface="Calibri"/>
              </a:rPr>
              <a:t>More:</a:t>
            </a:r>
          </a:p>
          <a:p>
            <a:pPr>
              <a:spcBef>
                <a:spcPts val="1000"/>
              </a:spcBef>
            </a:pPr>
            <a:r>
              <a:rPr lang="it-IT" dirty="0">
                <a:cs typeface="Calibri"/>
              </a:rPr>
              <a:t>- </a:t>
            </a:r>
            <a:r>
              <a:rPr lang="it-IT" dirty="0" err="1">
                <a:cs typeface="Calibri"/>
              </a:rPr>
              <a:t>why</a:t>
            </a:r>
            <a:r>
              <a:rPr lang="it-IT" dirty="0">
                <a:cs typeface="Calibri"/>
              </a:rPr>
              <a:t> </a:t>
            </a:r>
            <a:r>
              <a:rPr lang="it-IT" dirty="0" err="1">
                <a:cs typeface="Calibri"/>
              </a:rPr>
              <a:t>does</a:t>
            </a:r>
            <a:r>
              <a:rPr lang="it-IT" dirty="0">
                <a:cs typeface="Calibri"/>
              </a:rPr>
              <a:t> </a:t>
            </a:r>
            <a:r>
              <a:rPr lang="it-IT" dirty="0" err="1">
                <a:cs typeface="Calibri"/>
              </a:rPr>
              <a:t>it</a:t>
            </a:r>
            <a:r>
              <a:rPr lang="it-IT" dirty="0">
                <a:cs typeface="Calibri"/>
              </a:rPr>
              <a:t> make </a:t>
            </a:r>
            <a:r>
              <a:rPr lang="it-IT" dirty="0" err="1">
                <a:cs typeface="Calibri"/>
              </a:rPr>
              <a:t>sense</a:t>
            </a:r>
            <a:r>
              <a:rPr lang="it-IT" dirty="0">
                <a:cs typeface="Calibri"/>
              </a:rPr>
              <a:t> to pass the </a:t>
            </a:r>
            <a:r>
              <a:rPr lang="it-IT" dirty="0" err="1">
                <a:cs typeface="Calibri"/>
              </a:rPr>
              <a:t>matrix</a:t>
            </a:r>
            <a:r>
              <a:rPr lang="it-IT" dirty="0">
                <a:cs typeface="Calibri"/>
              </a:rPr>
              <a:t> M </a:t>
            </a:r>
            <a:r>
              <a:rPr lang="it-IT" dirty="0" err="1">
                <a:cs typeface="Calibri"/>
              </a:rPr>
              <a:t>into</a:t>
            </a:r>
            <a:r>
              <a:rPr lang="it-IT" dirty="0">
                <a:cs typeface="Calibri"/>
              </a:rPr>
              <a:t> an RNN? </a:t>
            </a:r>
            <a:r>
              <a:rPr lang="it-IT" dirty="0" err="1">
                <a:cs typeface="Calibri"/>
              </a:rPr>
              <a:t>Because</a:t>
            </a:r>
            <a:r>
              <a:rPr lang="it-IT" dirty="0">
                <a:cs typeface="Calibri"/>
              </a:rPr>
              <a:t> in </a:t>
            </a:r>
            <a:r>
              <a:rPr lang="it-IT" dirty="0" err="1">
                <a:cs typeface="Calibri"/>
              </a:rPr>
              <a:t>this</a:t>
            </a:r>
            <a:r>
              <a:rPr lang="it-IT" dirty="0">
                <a:cs typeface="Calibri"/>
              </a:rPr>
              <a:t> way the information of </a:t>
            </a:r>
            <a:r>
              <a:rPr lang="it-IT" dirty="0" err="1">
                <a:cs typeface="Calibri"/>
              </a:rPr>
              <a:t>each</a:t>
            </a:r>
            <a:r>
              <a:rPr lang="it-IT" dirty="0">
                <a:cs typeface="Calibri"/>
              </a:rPr>
              <a:t> token </a:t>
            </a:r>
            <a:r>
              <a:rPr lang="it-IT" dirty="0" err="1">
                <a:cs typeface="Calibri"/>
              </a:rPr>
              <a:t>also</a:t>
            </a:r>
            <a:r>
              <a:rPr lang="it-IT" dirty="0">
                <a:cs typeface="Calibri"/>
              </a:rPr>
              <a:t> </a:t>
            </a:r>
            <a:r>
              <a:rPr lang="it-IT" dirty="0" err="1">
                <a:cs typeface="Calibri"/>
              </a:rPr>
              <a:t>contains</a:t>
            </a:r>
            <a:r>
              <a:rPr lang="it-IT" dirty="0">
                <a:cs typeface="Calibri"/>
              </a:rPr>
              <a:t> info </a:t>
            </a:r>
            <a:r>
              <a:rPr lang="it-IT" dirty="0" err="1">
                <a:cs typeface="Calibri"/>
              </a:rPr>
              <a:t>about</a:t>
            </a:r>
            <a:r>
              <a:rPr lang="it-IT" dirty="0">
                <a:cs typeface="Calibri"/>
              </a:rPr>
              <a:t> the </a:t>
            </a:r>
            <a:r>
              <a:rPr lang="it-IT" dirty="0" err="1">
                <a:cs typeface="Calibri"/>
              </a:rPr>
              <a:t>previous</a:t>
            </a:r>
            <a:r>
              <a:rPr lang="it-IT" dirty="0">
                <a:cs typeface="Calibri"/>
              </a:rPr>
              <a:t> tokens. </a:t>
            </a:r>
            <a:r>
              <a:rPr lang="it-IT" dirty="0" err="1">
                <a:cs typeface="Calibri"/>
              </a:rPr>
              <a:t>That's</a:t>
            </a:r>
            <a:r>
              <a:rPr lang="it-IT" dirty="0">
                <a:cs typeface="Calibri"/>
              </a:rPr>
              <a:t> </a:t>
            </a:r>
            <a:r>
              <a:rPr lang="it-IT" dirty="0" err="1">
                <a:cs typeface="Calibri"/>
              </a:rPr>
              <a:t>something</a:t>
            </a:r>
            <a:r>
              <a:rPr lang="it-IT" dirty="0">
                <a:cs typeface="Calibri"/>
              </a:rPr>
              <a:t> </a:t>
            </a:r>
            <a:r>
              <a:rPr lang="it-IT" dirty="0" err="1">
                <a:cs typeface="Calibri"/>
              </a:rPr>
              <a:t>useful</a:t>
            </a:r>
            <a:r>
              <a:rPr lang="it-IT" dirty="0">
                <a:cs typeface="Calibri"/>
              </a:rPr>
              <a:t> for </a:t>
            </a:r>
            <a:r>
              <a:rPr lang="it-IT" dirty="0" err="1">
                <a:cs typeface="Calibri"/>
              </a:rPr>
              <a:t>understanding</a:t>
            </a:r>
            <a:r>
              <a:rPr lang="it-IT" dirty="0">
                <a:cs typeface="Calibri"/>
              </a:rPr>
              <a:t> the end of the </a:t>
            </a:r>
            <a:r>
              <a:rPr lang="it-IT" dirty="0" err="1">
                <a:cs typeface="Calibri"/>
              </a:rPr>
              <a:t>span</a:t>
            </a:r>
            <a:r>
              <a:rPr lang="it-IT" dirty="0">
                <a:cs typeface="Calibri"/>
              </a:rPr>
              <a:t>.</a:t>
            </a:r>
          </a:p>
          <a:p>
            <a:pPr>
              <a:spcBef>
                <a:spcPts val="1000"/>
              </a:spcBef>
            </a:pPr>
            <a:endParaRPr lang="it-IT">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21</a:t>
            </a:fld>
            <a:endParaRPr lang="en-US"/>
          </a:p>
        </p:txBody>
      </p:sp>
    </p:spTree>
    <p:extLst>
      <p:ext uri="{BB962C8B-B14F-4D97-AF65-F5344CB8AC3E}">
        <p14:creationId xmlns:p14="http://schemas.microsoft.com/office/powerpoint/2010/main" val="1022090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a:cs typeface="Calibri" panose="020F0502020204030204"/>
              </a:rPr>
              <a:t>The </a:t>
            </a:r>
            <a:r>
              <a:rPr lang="it-IT" b="1" i="1" dirty="0" err="1">
                <a:cs typeface="Calibri" panose="020F0502020204030204"/>
              </a:rPr>
              <a:t>loss</a:t>
            </a:r>
            <a:r>
              <a:rPr lang="it-IT" b="1" i="1" dirty="0">
                <a:cs typeface="Calibri" panose="020F0502020204030204"/>
              </a:rPr>
              <a:t> </a:t>
            </a:r>
            <a:r>
              <a:rPr lang="it-IT" b="1" i="1" dirty="0" err="1">
                <a:cs typeface="Calibri" panose="020F0502020204030204"/>
              </a:rPr>
              <a:t>function</a:t>
            </a:r>
            <a:r>
              <a:rPr lang="it-IT" b="1" i="1" dirty="0">
                <a:cs typeface="Calibri" panose="020F0502020204030204"/>
              </a:rPr>
              <a:t> sums the negative log </a:t>
            </a:r>
            <a:r>
              <a:rPr lang="it-IT" b="1" i="1" dirty="0" err="1">
                <a:cs typeface="Calibri" panose="020F0502020204030204"/>
              </a:rPr>
              <a:t>probabilities</a:t>
            </a:r>
            <a:r>
              <a:rPr lang="it-IT" b="1" i="1" dirty="0">
                <a:cs typeface="Calibri" panose="020F0502020204030204"/>
              </a:rPr>
              <a:t> of the TRUE START and the TRUE END </a:t>
            </a:r>
            <a:r>
              <a:rPr lang="it-IT" b="1" i="1" dirty="0" err="1">
                <a:cs typeface="Calibri" panose="020F0502020204030204"/>
              </a:rPr>
              <a:t>indeces</a:t>
            </a:r>
            <a:r>
              <a:rPr lang="it-IT" b="1" i="1" dirty="0">
                <a:cs typeface="Calibri" panose="020F0502020204030204"/>
              </a:rPr>
              <a:t>.</a:t>
            </a:r>
            <a:endParaRPr lang="en-US" dirty="0"/>
          </a:p>
          <a:p>
            <a:r>
              <a:rPr lang="it-IT" b="1" i="1" dirty="0" err="1">
                <a:cs typeface="Calibri" panose="020F0502020204030204"/>
              </a:rPr>
              <a:t>If</a:t>
            </a:r>
            <a:r>
              <a:rPr lang="it-IT" b="1" i="1" dirty="0">
                <a:cs typeface="Calibri" panose="020F0502020204030204"/>
              </a:rPr>
              <a:t> the model </a:t>
            </a:r>
            <a:r>
              <a:rPr lang="it-IT" b="1" i="1" dirty="0" err="1">
                <a:cs typeface="Calibri" panose="020F0502020204030204"/>
              </a:rPr>
              <a:t>attributes</a:t>
            </a:r>
            <a:r>
              <a:rPr lang="it-IT" b="1" i="1" dirty="0">
                <a:cs typeface="Calibri" panose="020F0502020204030204"/>
              </a:rPr>
              <a:t> a low </a:t>
            </a:r>
            <a:r>
              <a:rPr lang="it-IT" b="1" i="1" dirty="0" err="1">
                <a:cs typeface="Calibri" panose="020F0502020204030204"/>
              </a:rPr>
              <a:t>probability</a:t>
            </a:r>
            <a:r>
              <a:rPr lang="it-IT" b="1" i="1" dirty="0">
                <a:cs typeface="Calibri" panose="020F0502020204030204"/>
              </a:rPr>
              <a:t> to the </a:t>
            </a:r>
            <a:r>
              <a:rPr lang="it-IT" b="1" i="1" dirty="0"/>
              <a:t>TRUE START </a:t>
            </a:r>
            <a:r>
              <a:rPr lang="it-IT" b="1" i="1" dirty="0">
                <a:cs typeface="Calibri" panose="020F0502020204030204"/>
              </a:rPr>
              <a:t>and </a:t>
            </a:r>
            <a:r>
              <a:rPr lang="it-IT" b="1" i="1" dirty="0"/>
              <a:t>TRUE END</a:t>
            </a:r>
            <a:r>
              <a:rPr lang="it-IT" b="1" i="1" dirty="0">
                <a:cs typeface="Calibri" panose="020F0502020204030204"/>
              </a:rPr>
              <a:t> </a:t>
            </a:r>
            <a:r>
              <a:rPr lang="it-IT" b="1" i="1" dirty="0" err="1">
                <a:cs typeface="Calibri" panose="020F0502020204030204"/>
              </a:rPr>
              <a:t>then</a:t>
            </a:r>
            <a:r>
              <a:rPr lang="it-IT" b="1" i="1" dirty="0">
                <a:cs typeface="Calibri" panose="020F0502020204030204"/>
              </a:rPr>
              <a:t> the </a:t>
            </a:r>
            <a:r>
              <a:rPr lang="it-IT" b="1" i="1" dirty="0" err="1">
                <a:cs typeface="Calibri" panose="020F0502020204030204"/>
              </a:rPr>
              <a:t>loss</a:t>
            </a:r>
            <a:r>
              <a:rPr lang="it-IT" b="1" i="1" dirty="0">
                <a:cs typeface="Calibri" panose="020F0502020204030204"/>
              </a:rPr>
              <a:t> </a:t>
            </a:r>
            <a:r>
              <a:rPr lang="it-IT" b="1" i="1" dirty="0" err="1">
                <a:cs typeface="Calibri" panose="020F0502020204030204"/>
              </a:rPr>
              <a:t>will</a:t>
            </a:r>
            <a:r>
              <a:rPr lang="it-IT" b="1" i="1" dirty="0">
                <a:cs typeface="Calibri" panose="020F0502020204030204"/>
              </a:rPr>
              <a:t> be high and viceversa.</a:t>
            </a:r>
          </a:p>
          <a:p>
            <a:pPr marL="171450" indent="-171450">
              <a:buFont typeface="Arial" panose="020B0604020202020204" pitchFamily="34" charset="0"/>
              <a:buChar char="•"/>
            </a:pPr>
            <a:r>
              <a:rPr lang="it-IT" b="1" i="1" dirty="0"/>
              <a:t>theta  </a:t>
            </a:r>
            <a:r>
              <a:rPr lang="it-IT" b="1" i="1" dirty="0" err="1"/>
              <a:t>is</a:t>
            </a:r>
            <a:r>
              <a:rPr lang="it-IT" b="1" i="1" dirty="0"/>
              <a:t> the set of </a:t>
            </a:r>
            <a:r>
              <a:rPr lang="it-IT" b="1" i="1" dirty="0" err="1"/>
              <a:t>all</a:t>
            </a:r>
            <a:r>
              <a:rPr lang="it-IT" b="1" i="1" dirty="0"/>
              <a:t> </a:t>
            </a:r>
            <a:r>
              <a:rPr lang="it-IT" b="1" i="1" dirty="0" err="1"/>
              <a:t>trainable</a:t>
            </a:r>
            <a:r>
              <a:rPr lang="it-IT" b="1" i="1" dirty="0"/>
              <a:t> weights in the model (the weights and </a:t>
            </a:r>
            <a:r>
              <a:rPr lang="it-IT" b="1" i="1" dirty="0" err="1"/>
              <a:t>biases</a:t>
            </a:r>
            <a:r>
              <a:rPr lang="it-IT" b="1" i="1" dirty="0"/>
              <a:t> of CNN filters and the RNN </a:t>
            </a:r>
            <a:r>
              <a:rPr lang="it-IT" b="1" i="1" dirty="0" err="1"/>
              <a:t>paramaters</a:t>
            </a:r>
            <a:r>
              <a:rPr lang="it-IT" b="1" i="1" dirty="0"/>
              <a:t>, </a:t>
            </a:r>
            <a:r>
              <a:rPr lang="it-IT" b="1" i="1" dirty="0" err="1"/>
              <a:t>then</a:t>
            </a:r>
            <a:r>
              <a:rPr lang="it-IT" b="1" i="1" dirty="0"/>
              <a:t> the </a:t>
            </a:r>
            <a:r>
              <a:rPr lang="it-IT" b="1" i="1" dirty="0" err="1"/>
              <a:t>learnable</a:t>
            </a:r>
            <a:r>
              <a:rPr lang="it-IT" b="1" i="1" dirty="0"/>
              <a:t> </a:t>
            </a:r>
            <a:r>
              <a:rPr lang="it-IT" b="1" i="1" dirty="0" err="1"/>
              <a:t>matrices</a:t>
            </a:r>
            <a:r>
              <a:rPr lang="it-IT" b="1" i="1" dirty="0"/>
              <a:t>/</a:t>
            </a:r>
            <a:r>
              <a:rPr lang="it-IT" b="1" i="1" dirty="0" err="1"/>
              <a:t>vectors</a:t>
            </a:r>
            <a:r>
              <a:rPr lang="it-IT" b="1" i="1" dirty="0"/>
              <a:t> </a:t>
            </a:r>
            <a:r>
              <a:rPr lang="it-IT" b="1" i="1" dirty="0" err="1"/>
              <a:t>used</a:t>
            </a:r>
            <a:r>
              <a:rPr lang="it-IT" b="1" i="1" dirty="0"/>
              <a:t> to compute the </a:t>
            </a:r>
            <a:r>
              <a:rPr lang="it-IT" b="1" i="1" dirty="0" err="1"/>
              <a:t>similarity</a:t>
            </a:r>
            <a:r>
              <a:rPr lang="it-IT" b="1" i="1" dirty="0"/>
              <a:t> </a:t>
            </a:r>
            <a:r>
              <a:rPr lang="it-IT" b="1" i="1" dirty="0" err="1"/>
              <a:t>matrix</a:t>
            </a:r>
            <a:r>
              <a:rPr lang="it-IT" b="1" i="1" dirty="0"/>
              <a:t> and the </a:t>
            </a:r>
            <a:r>
              <a:rPr lang="it-IT" b="1" i="1" dirty="0" err="1"/>
              <a:t>probability</a:t>
            </a:r>
            <a:r>
              <a:rPr lang="it-IT" b="1" i="1" dirty="0"/>
              <a:t> </a:t>
            </a:r>
            <a:r>
              <a:rPr lang="it-IT" b="1" i="1" dirty="0" err="1"/>
              <a:t>distributions</a:t>
            </a:r>
            <a:r>
              <a:rPr lang="it-IT" b="1" i="1" dirty="0"/>
              <a:t>).</a:t>
            </a:r>
            <a:endParaRPr lang="it-IT" b="1" i="1" dirty="0">
              <a:cs typeface="Calibri"/>
            </a:endParaRPr>
          </a:p>
          <a:p>
            <a:pPr marL="171450" indent="-171450">
              <a:buFont typeface="Arial" panose="020B0604020202020204" pitchFamily="34" charset="0"/>
              <a:buChar char="•"/>
            </a:pPr>
            <a:r>
              <a:rPr lang="it-IT" b="1" i="1" dirty="0"/>
              <a:t>N </a:t>
            </a:r>
            <a:r>
              <a:rPr lang="it-IT" b="1" i="1" dirty="0" err="1"/>
              <a:t>is</a:t>
            </a:r>
            <a:r>
              <a:rPr lang="it-IT" b="1" i="1" dirty="0"/>
              <a:t> the </a:t>
            </a:r>
            <a:r>
              <a:rPr lang="it-IT" b="1" i="1" dirty="0" err="1"/>
              <a:t>number</a:t>
            </a:r>
            <a:r>
              <a:rPr lang="it-IT" b="1" i="1" dirty="0"/>
              <a:t> of </a:t>
            </a:r>
            <a:r>
              <a:rPr lang="it-IT" b="1" i="1" dirty="0" err="1"/>
              <a:t>examples</a:t>
            </a:r>
            <a:r>
              <a:rPr lang="it-IT" b="1" i="1" dirty="0"/>
              <a:t> in the dataset.</a:t>
            </a:r>
            <a:endParaRPr lang="it-IT" b="1" i="1" dirty="0">
              <a:cs typeface="Calibri"/>
            </a:endParaRPr>
          </a:p>
          <a:p>
            <a:pPr marL="171450" indent="-171450">
              <a:buFont typeface="Arial" panose="020B0604020202020204" pitchFamily="34" charset="0"/>
              <a:buChar char="•"/>
            </a:pPr>
            <a:r>
              <a:rPr lang="it-IT" b="1" i="1" dirty="0"/>
              <a:t>y1i and y2i are </a:t>
            </a:r>
            <a:r>
              <a:rPr lang="it-IT" b="1" i="1" err="1"/>
              <a:t>respectively</a:t>
            </a:r>
            <a:r>
              <a:rPr lang="it-IT" b="1" i="1" dirty="0"/>
              <a:t> the TRUE START and  TRUE END </a:t>
            </a:r>
            <a:r>
              <a:rPr lang="it-IT" b="1" i="1" err="1"/>
              <a:t>indices</a:t>
            </a:r>
            <a:r>
              <a:rPr lang="it-IT" b="1" i="1" dirty="0"/>
              <a:t> of the i-</a:t>
            </a:r>
            <a:r>
              <a:rPr lang="it-IT" b="1" i="1" err="1"/>
              <a:t>th</a:t>
            </a:r>
            <a:r>
              <a:rPr lang="it-IT" b="1" i="1" dirty="0"/>
              <a:t> </a:t>
            </a:r>
            <a:r>
              <a:rPr lang="it-IT" b="1" i="1" err="1"/>
              <a:t>example</a:t>
            </a:r>
            <a:r>
              <a:rPr lang="it-IT" b="1" i="1" dirty="0"/>
              <a:t>.</a:t>
            </a:r>
            <a:endParaRPr lang="it-IT" b="1" i="1" dirty="0">
              <a:cs typeface="Calibri"/>
            </a:endParaRPr>
          </a:p>
          <a:p>
            <a:pPr marL="171450" indent="-171450">
              <a:buFont typeface="Arial" panose="020B0604020202020204" pitchFamily="34" charset="0"/>
              <a:buChar char="•"/>
            </a:pPr>
            <a:r>
              <a:rPr lang="it-IT" b="1" i="1" dirty="0">
                <a:cs typeface="Calibri"/>
              </a:rPr>
              <a:t>Pk1 and pk2 are the </a:t>
            </a:r>
            <a:r>
              <a:rPr lang="it-IT" b="1" i="1" err="1">
                <a:cs typeface="Calibri"/>
              </a:rPr>
              <a:t>probability</a:t>
            </a:r>
            <a:r>
              <a:rPr lang="it-IT" b="1" i="1" dirty="0">
                <a:cs typeface="Calibri"/>
              </a:rPr>
              <a:t> </a:t>
            </a:r>
            <a:r>
              <a:rPr lang="it-IT" b="1" i="1" err="1">
                <a:cs typeface="Calibri"/>
              </a:rPr>
              <a:t>that</a:t>
            </a:r>
            <a:r>
              <a:rPr lang="it-IT" b="1" i="1" dirty="0">
                <a:cs typeface="Calibri"/>
              </a:rPr>
              <a:t> the k-</a:t>
            </a:r>
            <a:r>
              <a:rPr lang="it-IT" b="1" i="1" err="1">
                <a:cs typeface="Calibri"/>
              </a:rPr>
              <a:t>th</a:t>
            </a:r>
            <a:r>
              <a:rPr lang="it-IT" b="1" i="1" dirty="0">
                <a:cs typeface="Calibri"/>
              </a:rPr>
              <a:t> token </a:t>
            </a:r>
            <a:r>
              <a:rPr lang="it-IT" b="1" i="1" err="1">
                <a:cs typeface="Calibri"/>
              </a:rPr>
              <a:t>is</a:t>
            </a:r>
            <a:r>
              <a:rPr lang="it-IT" b="1" i="1" dirty="0">
                <a:cs typeface="Calibri"/>
              </a:rPr>
              <a:t> the start and </a:t>
            </a:r>
            <a:r>
              <a:rPr lang="it-IT" b="1" i="1" err="1">
                <a:cs typeface="Calibri"/>
              </a:rPr>
              <a:t>that</a:t>
            </a:r>
            <a:r>
              <a:rPr lang="it-IT" b="1" i="1" dirty="0">
                <a:cs typeface="Calibri"/>
              </a:rPr>
              <a:t> the l-</a:t>
            </a:r>
            <a:r>
              <a:rPr lang="it-IT" b="1" i="1" err="1">
                <a:cs typeface="Calibri"/>
              </a:rPr>
              <a:t>th</a:t>
            </a:r>
            <a:r>
              <a:rPr lang="it-IT" b="1" i="1" dirty="0">
                <a:cs typeface="Calibri"/>
              </a:rPr>
              <a:t> token </a:t>
            </a:r>
            <a:r>
              <a:rPr lang="it-IT" b="1" i="1" err="1">
                <a:cs typeface="Calibri"/>
              </a:rPr>
              <a:t>is</a:t>
            </a:r>
            <a:r>
              <a:rPr lang="it-IT" b="1" i="1" dirty="0">
                <a:cs typeface="Calibri"/>
              </a:rPr>
              <a:t> the end of the </a:t>
            </a:r>
            <a:r>
              <a:rPr lang="it-IT" b="1" i="1" err="1">
                <a:cs typeface="Calibri"/>
              </a:rPr>
              <a:t>answer</a:t>
            </a:r>
            <a:r>
              <a:rPr lang="it-IT" b="1" i="1" dirty="0">
                <a:cs typeface="Calibri"/>
              </a:rPr>
              <a:t> </a:t>
            </a:r>
            <a:r>
              <a:rPr lang="it-IT" b="1" i="1" err="1">
                <a:cs typeface="Calibri"/>
              </a:rPr>
              <a:t>span</a:t>
            </a:r>
            <a:r>
              <a:rPr lang="it-IT" b="1" i="1" dirty="0">
                <a:cs typeface="Calibri"/>
              </a:rPr>
              <a:t>.</a:t>
            </a:r>
          </a:p>
          <a:p>
            <a:pPr marL="171450" indent="-171450">
              <a:buFont typeface="Arial" panose="020B0604020202020204" pitchFamily="34" charset="0"/>
              <a:buChar char="•"/>
            </a:pPr>
            <a:endParaRPr lang="it-IT" b="1" i="1" dirty="0">
              <a:cs typeface="Calibri"/>
            </a:endParaRPr>
          </a:p>
          <a:p>
            <a:r>
              <a:rPr lang="it-IT" b="1" i="1" dirty="0" err="1">
                <a:cs typeface="Calibri"/>
              </a:rPr>
              <a:t>We</a:t>
            </a:r>
            <a:r>
              <a:rPr lang="it-IT" b="1" i="1" dirty="0">
                <a:cs typeface="Calibri"/>
              </a:rPr>
              <a:t> </a:t>
            </a:r>
            <a:r>
              <a:rPr lang="it-IT" b="1" i="1" dirty="0" err="1">
                <a:cs typeface="Calibri"/>
              </a:rPr>
              <a:t>used</a:t>
            </a:r>
            <a:r>
              <a:rPr lang="it-IT" b="1" i="1" dirty="0">
                <a:cs typeface="Calibri"/>
              </a:rPr>
              <a:t> Adam </a:t>
            </a:r>
            <a:r>
              <a:rPr lang="it-IT" b="1" i="1" dirty="0" err="1">
                <a:cs typeface="Calibri"/>
              </a:rPr>
              <a:t>optimizer</a:t>
            </a:r>
            <a:r>
              <a:rPr lang="it-IT" b="1" i="1" dirty="0">
                <a:cs typeface="Calibri"/>
              </a:rPr>
              <a:t> with a learning rate of 5 by 10 to the power of -3 and mini-</a:t>
            </a:r>
            <a:r>
              <a:rPr lang="it-IT" b="1" i="1" dirty="0" err="1">
                <a:cs typeface="Calibri"/>
              </a:rPr>
              <a:t>batches</a:t>
            </a:r>
            <a:r>
              <a:rPr lang="it-IT" b="1" i="1" dirty="0">
                <a:cs typeface="Calibri"/>
              </a:rPr>
              <a:t> of size 8 </a:t>
            </a:r>
            <a:r>
              <a:rPr lang="it-IT" b="1" i="1" dirty="0" err="1">
                <a:cs typeface="Calibri"/>
              </a:rPr>
              <a:t>because</a:t>
            </a:r>
            <a:r>
              <a:rPr lang="it-IT" b="1" i="1" dirty="0">
                <a:cs typeface="Calibri"/>
              </a:rPr>
              <a:t> of the </a:t>
            </a:r>
            <a:r>
              <a:rPr lang="it-IT" b="1" i="1" dirty="0" err="1">
                <a:cs typeface="Calibri"/>
              </a:rPr>
              <a:t>memory</a:t>
            </a:r>
            <a:r>
              <a:rPr lang="it-IT" b="1" i="1" dirty="0">
                <a:cs typeface="Calibri"/>
              </a:rPr>
              <a:t> </a:t>
            </a:r>
            <a:r>
              <a:rPr lang="it-IT" b="1" i="1" dirty="0" err="1">
                <a:cs typeface="Calibri"/>
              </a:rPr>
              <a:t>availability</a:t>
            </a:r>
            <a:r>
              <a:rPr lang="it-IT" b="1" i="1" dirty="0">
                <a:cs typeface="Calibri"/>
              </a:rPr>
              <a:t>.</a:t>
            </a:r>
          </a:p>
          <a:p>
            <a:endParaRPr lang="it-IT" dirty="0">
              <a:cs typeface="Calibri"/>
            </a:endParaRPr>
          </a:p>
          <a:p>
            <a:r>
              <a:rPr lang="it-IT">
                <a:cs typeface="Calibri"/>
              </a:rPr>
              <a:t> </a:t>
            </a:r>
            <a:endParaRPr lang="it-IT" dirty="0">
              <a:cs typeface="Calibri"/>
            </a:endParaRPr>
          </a:p>
          <a:p>
            <a:r>
              <a:rPr lang="it-IT" dirty="0">
                <a:cs typeface="Calibri"/>
              </a:rPr>
              <a:t>In the paper </a:t>
            </a:r>
            <a:r>
              <a:rPr lang="it-IT" dirty="0" err="1">
                <a:cs typeface="Calibri"/>
              </a:rPr>
              <a:t>they</a:t>
            </a:r>
            <a:r>
              <a:rPr lang="it-IT" dirty="0">
                <a:cs typeface="Calibri"/>
              </a:rPr>
              <a:t> </a:t>
            </a:r>
            <a:r>
              <a:rPr lang="it-IT" dirty="0" err="1">
                <a:cs typeface="Calibri"/>
              </a:rPr>
              <a:t>used</a:t>
            </a:r>
            <a:r>
              <a:rPr lang="it-IT" dirty="0">
                <a:cs typeface="Calibri"/>
              </a:rPr>
              <a:t> </a:t>
            </a:r>
            <a:r>
              <a:rPr lang="it-IT" dirty="0" err="1">
                <a:cs typeface="Calibri"/>
              </a:rPr>
              <a:t>AdaDelta</a:t>
            </a:r>
            <a:r>
              <a:rPr lang="it-IT" dirty="0">
                <a:cs typeface="Calibri"/>
              </a:rPr>
              <a:t> in some </a:t>
            </a:r>
            <a:r>
              <a:rPr lang="it-IT" dirty="0" err="1">
                <a:cs typeface="Calibri"/>
              </a:rPr>
              <a:t>fancy</a:t>
            </a:r>
            <a:r>
              <a:rPr lang="it-IT" dirty="0">
                <a:cs typeface="Calibri"/>
              </a:rPr>
              <a:t> way with </a:t>
            </a:r>
            <a:r>
              <a:rPr lang="it-IT" dirty="0" err="1">
                <a:cs typeface="Calibri"/>
              </a:rPr>
              <a:t>moving</a:t>
            </a:r>
            <a:r>
              <a:rPr lang="it-IT" dirty="0">
                <a:cs typeface="Calibri"/>
              </a:rPr>
              <a:t> </a:t>
            </a:r>
            <a:r>
              <a:rPr lang="it-IT" dirty="0" err="1">
                <a:cs typeface="Calibri"/>
              </a:rPr>
              <a:t>averages</a:t>
            </a:r>
            <a:r>
              <a:rPr lang="it-IT" dirty="0">
                <a:cs typeface="Calibri"/>
              </a:rPr>
              <a:t> of the weights </a:t>
            </a:r>
            <a:r>
              <a:rPr lang="it-IT" dirty="0" err="1">
                <a:cs typeface="Calibri"/>
              </a:rPr>
              <a:t>used</a:t>
            </a:r>
            <a:r>
              <a:rPr lang="it-IT" dirty="0">
                <a:cs typeface="Calibri"/>
              </a:rPr>
              <a:t> in </a:t>
            </a:r>
            <a:r>
              <a:rPr lang="it-IT" dirty="0" err="1">
                <a:cs typeface="Calibri"/>
              </a:rPr>
              <a:t>different</a:t>
            </a:r>
            <a:r>
              <a:rPr lang="it-IT" dirty="0">
                <a:cs typeface="Calibri"/>
              </a:rPr>
              <a:t> ways </a:t>
            </a:r>
            <a:r>
              <a:rPr lang="it-IT" dirty="0" err="1">
                <a:cs typeface="Calibri"/>
              </a:rPr>
              <a:t>during</a:t>
            </a:r>
            <a:r>
              <a:rPr lang="it-IT" dirty="0">
                <a:cs typeface="Calibri"/>
              </a:rPr>
              <a:t> training time and test time.</a:t>
            </a:r>
          </a:p>
          <a:p>
            <a:pPr>
              <a:spcBef>
                <a:spcPts val="1000"/>
              </a:spcBef>
            </a:pPr>
            <a:endParaRPr lang="it-IT" dirty="0">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22</a:t>
            </a:fld>
            <a:endParaRPr lang="en-US"/>
          </a:p>
        </p:txBody>
      </p:sp>
    </p:spTree>
    <p:extLst>
      <p:ext uri="{BB962C8B-B14F-4D97-AF65-F5344CB8AC3E}">
        <p14:creationId xmlns:p14="http://schemas.microsoft.com/office/powerpoint/2010/main" val="2763866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err="1">
                <a:cs typeface="Calibri"/>
              </a:rPr>
              <a:t>We</a:t>
            </a:r>
            <a:r>
              <a:rPr lang="it-IT" b="1" i="1" dirty="0">
                <a:cs typeface="Calibri"/>
              </a:rPr>
              <a:t> </a:t>
            </a:r>
            <a:r>
              <a:rPr lang="it-IT" b="1" i="1" dirty="0" err="1">
                <a:cs typeface="Calibri"/>
              </a:rPr>
              <a:t>trained</a:t>
            </a:r>
            <a:r>
              <a:rPr lang="it-IT" b="1" i="1" dirty="0">
                <a:cs typeface="Calibri"/>
              </a:rPr>
              <a:t> and </a:t>
            </a:r>
            <a:r>
              <a:rPr lang="it-IT" b="1" i="1" dirty="0" err="1">
                <a:cs typeface="Calibri"/>
              </a:rPr>
              <a:t>tested</a:t>
            </a:r>
            <a:r>
              <a:rPr lang="it-IT" b="1" i="1" dirty="0">
                <a:cs typeface="Calibri"/>
              </a:rPr>
              <a:t> </a:t>
            </a:r>
            <a:r>
              <a:rPr lang="it-IT" b="1" i="1" dirty="0" err="1">
                <a:cs typeface="Calibri"/>
              </a:rPr>
              <a:t>several</a:t>
            </a:r>
            <a:r>
              <a:rPr lang="it-IT" b="1" i="1" dirty="0">
                <a:cs typeface="Calibri"/>
              </a:rPr>
              <a:t> </a:t>
            </a:r>
            <a:r>
              <a:rPr lang="it-IT" b="1" i="1" dirty="0" err="1">
                <a:cs typeface="Calibri"/>
              </a:rPr>
              <a:t>variants</a:t>
            </a:r>
            <a:r>
              <a:rPr lang="it-IT" b="1" i="1" dirty="0">
                <a:cs typeface="Calibri"/>
              </a:rPr>
              <a:t>. </a:t>
            </a:r>
            <a:r>
              <a:rPr lang="it-IT" b="1" i="1" dirty="0" err="1">
                <a:cs typeface="Calibri"/>
              </a:rPr>
              <a:t>We</a:t>
            </a:r>
            <a:r>
              <a:rPr lang="it-IT" b="1" i="1" dirty="0">
                <a:cs typeface="Calibri"/>
              </a:rPr>
              <a:t> call baseline the </a:t>
            </a:r>
            <a:r>
              <a:rPr lang="it-IT" b="1" i="1" dirty="0" err="1">
                <a:cs typeface="Calibri"/>
              </a:rPr>
              <a:t>architecture</a:t>
            </a:r>
            <a:r>
              <a:rPr lang="it-IT" b="1" i="1" dirty="0">
                <a:cs typeface="Calibri"/>
              </a:rPr>
              <a:t> </a:t>
            </a:r>
            <a:r>
              <a:rPr lang="it-IT" b="1" i="1" dirty="0" err="1">
                <a:cs typeface="Calibri"/>
              </a:rPr>
              <a:t>composed</a:t>
            </a:r>
            <a:r>
              <a:rPr lang="it-IT" b="1" i="1" dirty="0">
                <a:cs typeface="Calibri"/>
              </a:rPr>
              <a:t> by....</a:t>
            </a:r>
          </a:p>
          <a:p>
            <a:r>
              <a:rPr lang="it-IT" b="1" i="1" dirty="0">
                <a:cs typeface="Calibri"/>
              </a:rPr>
              <a:t>The </a:t>
            </a:r>
            <a:r>
              <a:rPr lang="it-IT" b="1" i="1" dirty="0" err="1">
                <a:cs typeface="Calibri"/>
              </a:rPr>
              <a:t>variant</a:t>
            </a:r>
            <a:r>
              <a:rPr lang="it-IT" b="1" i="1" dirty="0">
                <a:cs typeface="Calibri"/>
              </a:rPr>
              <a:t> 1 </a:t>
            </a:r>
            <a:r>
              <a:rPr lang="it-IT" b="1" i="1" dirty="0" err="1">
                <a:cs typeface="Calibri"/>
              </a:rPr>
              <a:t>replaces</a:t>
            </a:r>
            <a:r>
              <a:rPr lang="it-IT" b="1" i="1" dirty="0">
                <a:cs typeface="Calibri"/>
              </a:rPr>
              <a:t> the dense </a:t>
            </a:r>
            <a:r>
              <a:rPr lang="it-IT" b="1" i="1" dirty="0" err="1">
                <a:cs typeface="Calibri"/>
              </a:rPr>
              <a:t>highway</a:t>
            </a:r>
            <a:r>
              <a:rPr lang="it-IT" b="1" i="1" dirty="0">
                <a:cs typeface="Calibri"/>
              </a:rPr>
              <a:t> network with a </a:t>
            </a:r>
            <a:r>
              <a:rPr lang="it-IT" b="1" i="1" dirty="0" err="1">
                <a:cs typeface="Calibri"/>
              </a:rPr>
              <a:t>convolutional</a:t>
            </a:r>
            <a:r>
              <a:rPr lang="it-IT" b="1" i="1" dirty="0">
                <a:cs typeface="Calibri"/>
              </a:rPr>
              <a:t> </a:t>
            </a:r>
            <a:r>
              <a:rPr lang="it-IT" b="1" i="1" dirty="0" err="1">
                <a:cs typeface="Calibri"/>
              </a:rPr>
              <a:t>highway</a:t>
            </a:r>
            <a:r>
              <a:rPr lang="it-IT" b="1" i="1" dirty="0">
                <a:cs typeface="Calibri"/>
              </a:rPr>
              <a:t> network. </a:t>
            </a:r>
            <a:r>
              <a:rPr lang="it-IT" b="1" i="1" dirty="0" err="1">
                <a:cs typeface="Calibri"/>
              </a:rPr>
              <a:t>We</a:t>
            </a:r>
            <a:r>
              <a:rPr lang="it-IT" b="1" i="1" dirty="0">
                <a:cs typeface="Calibri"/>
              </a:rPr>
              <a:t> </a:t>
            </a:r>
            <a:r>
              <a:rPr lang="it-IT" b="1" i="1" dirty="0" err="1">
                <a:cs typeface="Calibri"/>
              </a:rPr>
              <a:t>also</a:t>
            </a:r>
            <a:r>
              <a:rPr lang="it-IT" b="1" i="1" dirty="0">
                <a:cs typeface="Calibri"/>
              </a:rPr>
              <a:t> </a:t>
            </a:r>
            <a:r>
              <a:rPr lang="it-IT" b="1" i="1" dirty="0" err="1">
                <a:cs typeface="Calibri"/>
              </a:rPr>
              <a:t>introduced</a:t>
            </a:r>
            <a:r>
              <a:rPr lang="it-IT" b="1" i="1" dirty="0">
                <a:cs typeface="Calibri"/>
              </a:rPr>
              <a:t> the </a:t>
            </a:r>
            <a:r>
              <a:rPr lang="it-IT" b="1" i="1" dirty="0" err="1">
                <a:cs typeface="Calibri"/>
              </a:rPr>
              <a:t>addition</a:t>
            </a:r>
            <a:r>
              <a:rPr lang="it-IT" b="1" i="1" dirty="0">
                <a:cs typeface="Calibri"/>
              </a:rPr>
              <a:t> of the </a:t>
            </a:r>
            <a:r>
              <a:rPr lang="it-IT" b="1" i="1" dirty="0" err="1">
                <a:cs typeface="Calibri"/>
              </a:rPr>
              <a:t>pstart</a:t>
            </a:r>
            <a:r>
              <a:rPr lang="it-IT" b="1" i="1" dirty="0">
                <a:cs typeface="Calibri"/>
              </a:rPr>
              <a:t> information to compute </a:t>
            </a:r>
            <a:r>
              <a:rPr lang="it-IT" b="1" i="1" dirty="0" err="1">
                <a:cs typeface="Calibri"/>
              </a:rPr>
              <a:t>pend</a:t>
            </a:r>
            <a:r>
              <a:rPr lang="it-IT" b="1" i="1" dirty="0">
                <a:cs typeface="Calibri"/>
              </a:rPr>
              <a:t> </a:t>
            </a:r>
            <a:r>
              <a:rPr lang="it-IT" b="1" i="1" dirty="0" err="1">
                <a:cs typeface="Calibri"/>
              </a:rPr>
              <a:t>as</a:t>
            </a:r>
            <a:r>
              <a:rPr lang="it-IT" b="1" i="1" dirty="0">
                <a:cs typeface="Calibri"/>
              </a:rPr>
              <a:t> </a:t>
            </a:r>
            <a:r>
              <a:rPr lang="it-IT" b="1" i="1" dirty="0" err="1">
                <a:cs typeface="Calibri"/>
              </a:rPr>
              <a:t>discussed</a:t>
            </a:r>
            <a:r>
              <a:rPr lang="it-IT" b="1" i="1" dirty="0">
                <a:cs typeface="Calibri"/>
              </a:rPr>
              <a:t> </a:t>
            </a:r>
            <a:r>
              <a:rPr lang="it-IT" b="1" i="1" dirty="0" err="1">
                <a:cs typeface="Calibri"/>
              </a:rPr>
              <a:t>before</a:t>
            </a:r>
            <a:r>
              <a:rPr lang="it-IT" b="1" i="1" dirty="0">
                <a:cs typeface="Calibri"/>
              </a:rPr>
              <a:t>. </a:t>
            </a:r>
          </a:p>
          <a:p>
            <a:r>
              <a:rPr lang="it-IT" b="1" i="1" dirty="0">
                <a:cs typeface="Calibri"/>
              </a:rPr>
              <a:t>The </a:t>
            </a:r>
            <a:r>
              <a:rPr lang="it-IT" b="1" i="1" dirty="0" err="1">
                <a:cs typeface="Calibri"/>
              </a:rPr>
              <a:t>variant</a:t>
            </a:r>
            <a:r>
              <a:rPr lang="it-IT" b="1" i="1" dirty="0">
                <a:cs typeface="Calibri"/>
              </a:rPr>
              <a:t> 2 </a:t>
            </a:r>
            <a:r>
              <a:rPr lang="it-IT" b="1" i="1" dirty="0" err="1">
                <a:cs typeface="Calibri"/>
              </a:rPr>
              <a:t>is</a:t>
            </a:r>
            <a:r>
              <a:rPr lang="it-IT" b="1" i="1" dirty="0">
                <a:cs typeface="Calibri"/>
              </a:rPr>
              <a:t> the </a:t>
            </a:r>
            <a:r>
              <a:rPr lang="it-IT" b="1" i="1" dirty="0" err="1">
                <a:cs typeface="Calibri"/>
              </a:rPr>
              <a:t>same</a:t>
            </a:r>
            <a:r>
              <a:rPr lang="it-IT" b="1" i="1" dirty="0">
                <a:cs typeface="Calibri"/>
              </a:rPr>
              <a:t> </a:t>
            </a:r>
            <a:r>
              <a:rPr lang="it-IT" b="1" i="1" dirty="0" err="1">
                <a:cs typeface="Calibri"/>
              </a:rPr>
              <a:t>as</a:t>
            </a:r>
            <a:r>
              <a:rPr lang="it-IT" b="1" i="1" dirty="0">
                <a:cs typeface="Calibri"/>
              </a:rPr>
              <a:t> the </a:t>
            </a:r>
            <a:r>
              <a:rPr lang="it-IT" b="1" i="1" dirty="0" err="1">
                <a:cs typeface="Calibri"/>
              </a:rPr>
              <a:t>variant</a:t>
            </a:r>
            <a:r>
              <a:rPr lang="it-IT" b="1" i="1" dirty="0">
                <a:cs typeface="Calibri"/>
              </a:rPr>
              <a:t> 1 </a:t>
            </a:r>
            <a:r>
              <a:rPr lang="it-IT" b="1" i="1" dirty="0" err="1">
                <a:cs typeface="Calibri"/>
              </a:rPr>
              <a:t>but</a:t>
            </a:r>
            <a:r>
              <a:rPr lang="it-IT" b="1" i="1" dirty="0">
                <a:cs typeface="Calibri"/>
              </a:rPr>
              <a:t> with a non-</a:t>
            </a:r>
            <a:r>
              <a:rPr lang="it-IT" b="1" i="1" dirty="0" err="1">
                <a:cs typeface="Calibri"/>
              </a:rPr>
              <a:t>trainable</a:t>
            </a:r>
            <a:r>
              <a:rPr lang="it-IT" b="1" i="1" dirty="0">
                <a:cs typeface="Calibri"/>
              </a:rPr>
              <a:t> </a:t>
            </a:r>
            <a:r>
              <a:rPr lang="it-IT" b="1" i="1" dirty="0" err="1">
                <a:cs typeface="Calibri"/>
              </a:rPr>
              <a:t>character</a:t>
            </a:r>
            <a:r>
              <a:rPr lang="it-IT" b="1" i="1" dirty="0">
                <a:cs typeface="Calibri"/>
              </a:rPr>
              <a:t> </a:t>
            </a:r>
            <a:r>
              <a:rPr lang="it-IT" b="1" i="1" dirty="0" err="1">
                <a:cs typeface="Calibri"/>
              </a:rPr>
              <a:t>embedding</a:t>
            </a:r>
            <a:r>
              <a:rPr lang="it-IT" b="1" i="1" dirty="0">
                <a:cs typeface="Calibri"/>
              </a:rPr>
              <a:t> </a:t>
            </a:r>
            <a:r>
              <a:rPr lang="it-IT" b="1" i="1" dirty="0" err="1">
                <a:cs typeface="Calibri"/>
              </a:rPr>
              <a:t>layer</a:t>
            </a:r>
            <a:r>
              <a:rPr lang="it-IT" b="1" i="1" dirty="0">
                <a:cs typeface="Calibri"/>
              </a:rPr>
              <a:t> </a:t>
            </a:r>
            <a:r>
              <a:rPr lang="it-IT" b="1" i="1" dirty="0" err="1">
                <a:cs typeface="Calibri"/>
              </a:rPr>
              <a:t>based</a:t>
            </a:r>
            <a:r>
              <a:rPr lang="it-IT" b="1" i="1" dirty="0">
                <a:cs typeface="Calibri"/>
              </a:rPr>
              <a:t> on the one-hot </a:t>
            </a:r>
            <a:r>
              <a:rPr lang="it-IT" b="1" i="1" dirty="0" err="1">
                <a:cs typeface="Calibri"/>
              </a:rPr>
              <a:t>encoding</a:t>
            </a:r>
            <a:r>
              <a:rPr lang="it-IT" b="1" i="1" dirty="0">
                <a:cs typeface="Calibri"/>
              </a:rPr>
              <a:t> of the </a:t>
            </a:r>
            <a:r>
              <a:rPr lang="it-IT" b="1" i="1" dirty="0" err="1">
                <a:cs typeface="Calibri"/>
              </a:rPr>
              <a:t>most</a:t>
            </a:r>
            <a:r>
              <a:rPr lang="it-IT" b="1" i="1" dirty="0">
                <a:cs typeface="Calibri"/>
              </a:rPr>
              <a:t> </a:t>
            </a:r>
            <a:r>
              <a:rPr lang="it-IT" b="1" i="1" dirty="0" err="1">
                <a:cs typeface="Calibri"/>
              </a:rPr>
              <a:t>frequent</a:t>
            </a:r>
            <a:r>
              <a:rPr lang="it-IT" b="1" i="1" dirty="0">
                <a:cs typeface="Calibri"/>
              </a:rPr>
              <a:t> </a:t>
            </a:r>
            <a:r>
              <a:rPr lang="it-IT" b="1" i="1" dirty="0" err="1">
                <a:cs typeface="Calibri"/>
              </a:rPr>
              <a:t>characters</a:t>
            </a:r>
            <a:r>
              <a:rPr lang="it-IT" b="1" i="1" dirty="0">
                <a:cs typeface="Calibri"/>
              </a:rPr>
              <a:t>.</a:t>
            </a:r>
          </a:p>
          <a:p>
            <a:r>
              <a:rPr lang="it-IT" b="1" i="1" dirty="0">
                <a:cs typeface="Calibri"/>
              </a:rPr>
              <a:t>Te </a:t>
            </a:r>
            <a:r>
              <a:rPr lang="it-IT" b="1" i="1" dirty="0" err="1">
                <a:cs typeface="Calibri"/>
              </a:rPr>
              <a:t>variant</a:t>
            </a:r>
            <a:r>
              <a:rPr lang="it-IT" b="1" i="1" dirty="0">
                <a:cs typeface="Calibri"/>
              </a:rPr>
              <a:t> 3 </a:t>
            </a:r>
            <a:r>
              <a:rPr lang="it-IT" b="1" i="1" dirty="0" err="1">
                <a:cs typeface="Calibri"/>
              </a:rPr>
              <a:t>is</a:t>
            </a:r>
            <a:r>
              <a:rPr lang="it-IT" b="1" i="1" dirty="0">
                <a:cs typeface="Calibri"/>
              </a:rPr>
              <a:t> the </a:t>
            </a:r>
            <a:r>
              <a:rPr lang="it-IT" b="1" i="1" dirty="0" err="1">
                <a:cs typeface="Calibri"/>
              </a:rPr>
              <a:t>same</a:t>
            </a:r>
            <a:r>
              <a:rPr lang="it-IT" b="1" i="1" dirty="0">
                <a:cs typeface="Calibri"/>
              </a:rPr>
              <a:t> </a:t>
            </a:r>
            <a:r>
              <a:rPr lang="it-IT" b="1" i="1" dirty="0" err="1">
                <a:cs typeface="Calibri"/>
              </a:rPr>
              <a:t>as</a:t>
            </a:r>
            <a:r>
              <a:rPr lang="it-IT" b="1" i="1" dirty="0">
                <a:cs typeface="Calibri"/>
              </a:rPr>
              <a:t> the </a:t>
            </a:r>
            <a:r>
              <a:rPr lang="it-IT" b="1" i="1" dirty="0" err="1">
                <a:cs typeface="Calibri"/>
              </a:rPr>
              <a:t>variant</a:t>
            </a:r>
            <a:r>
              <a:rPr lang="it-IT" b="1" i="1" dirty="0">
                <a:cs typeface="Calibri"/>
              </a:rPr>
              <a:t> 2 </a:t>
            </a:r>
            <a:r>
              <a:rPr lang="it-IT" b="1" i="1" dirty="0" err="1">
                <a:cs typeface="Calibri"/>
              </a:rPr>
              <a:t>but</a:t>
            </a:r>
            <a:r>
              <a:rPr lang="it-IT" b="1" i="1" dirty="0">
                <a:cs typeface="Calibri"/>
              </a:rPr>
              <a:t> with no dropout, </a:t>
            </a:r>
            <a:r>
              <a:rPr lang="it-IT" b="1" i="1" dirty="0" err="1">
                <a:cs typeface="Calibri"/>
              </a:rPr>
              <a:t>which</a:t>
            </a:r>
            <a:r>
              <a:rPr lang="it-IT" b="1" i="1" dirty="0">
                <a:cs typeface="Calibri"/>
              </a:rPr>
              <a:t> </a:t>
            </a:r>
            <a:r>
              <a:rPr lang="it-IT" b="1" i="1" dirty="0" err="1">
                <a:cs typeface="Calibri"/>
              </a:rPr>
              <a:t>was</a:t>
            </a:r>
            <a:r>
              <a:rPr lang="it-IT" b="1" i="1" dirty="0">
                <a:cs typeface="Calibri"/>
              </a:rPr>
              <a:t> </a:t>
            </a:r>
            <a:r>
              <a:rPr lang="it-IT" b="1" i="1" dirty="0" err="1">
                <a:cs typeface="Calibri"/>
              </a:rPr>
              <a:t>instead</a:t>
            </a:r>
            <a:r>
              <a:rPr lang="it-IT" b="1" i="1" dirty="0">
                <a:cs typeface="Calibri"/>
              </a:rPr>
              <a:t> </a:t>
            </a:r>
            <a:r>
              <a:rPr lang="it-IT" b="1" i="1" dirty="0" err="1">
                <a:cs typeface="Calibri"/>
              </a:rPr>
              <a:t>suggested</a:t>
            </a:r>
            <a:r>
              <a:rPr lang="it-IT" b="1" i="1" dirty="0">
                <a:cs typeface="Calibri"/>
              </a:rPr>
              <a:t> in the paper.</a:t>
            </a:r>
          </a:p>
          <a:p>
            <a:r>
              <a:rPr lang="it-IT" b="1" i="1" dirty="0">
                <a:cs typeface="Calibri"/>
              </a:rPr>
              <a:t>The </a:t>
            </a:r>
            <a:r>
              <a:rPr lang="it-IT" b="1" i="1" dirty="0" err="1">
                <a:cs typeface="Calibri"/>
              </a:rPr>
              <a:t>variant</a:t>
            </a:r>
            <a:r>
              <a:rPr lang="it-IT" b="1" i="1" dirty="0">
                <a:cs typeface="Calibri"/>
              </a:rPr>
              <a:t> 4 </a:t>
            </a:r>
            <a:r>
              <a:rPr lang="it-IT" b="1" i="1" dirty="0" err="1">
                <a:cs typeface="Calibri"/>
              </a:rPr>
              <a:t>is</a:t>
            </a:r>
            <a:r>
              <a:rPr lang="it-IT" b="1" i="1" dirty="0">
                <a:cs typeface="Calibri"/>
              </a:rPr>
              <a:t> the </a:t>
            </a:r>
            <a:r>
              <a:rPr lang="it-IT" b="1" i="1" dirty="0" err="1">
                <a:cs typeface="Calibri"/>
              </a:rPr>
              <a:t>same</a:t>
            </a:r>
            <a:r>
              <a:rPr lang="it-IT" b="1" i="1" dirty="0">
                <a:cs typeface="Calibri"/>
              </a:rPr>
              <a:t> </a:t>
            </a:r>
            <a:r>
              <a:rPr lang="it-IT" b="1" i="1" dirty="0" err="1">
                <a:cs typeface="Calibri"/>
              </a:rPr>
              <a:t>as</a:t>
            </a:r>
            <a:r>
              <a:rPr lang="it-IT" b="1" i="1" dirty="0">
                <a:cs typeface="Calibri"/>
              </a:rPr>
              <a:t> the </a:t>
            </a:r>
            <a:r>
              <a:rPr lang="it-IT" b="1" i="1" dirty="0" err="1">
                <a:cs typeface="Calibri"/>
              </a:rPr>
              <a:t>variant</a:t>
            </a:r>
            <a:r>
              <a:rPr lang="it-IT" b="1" i="1" dirty="0">
                <a:cs typeface="Calibri"/>
              </a:rPr>
              <a:t> 3 </a:t>
            </a:r>
            <a:r>
              <a:rPr lang="it-IT" b="1" i="1" dirty="0" err="1">
                <a:cs typeface="Calibri"/>
              </a:rPr>
              <a:t>but</a:t>
            </a:r>
            <a:r>
              <a:rPr lang="it-IT" b="1" i="1" dirty="0">
                <a:cs typeface="Calibri"/>
              </a:rPr>
              <a:t> </a:t>
            </a:r>
            <a:r>
              <a:rPr lang="it-IT" b="1" i="1" dirty="0" err="1">
                <a:cs typeface="Calibri"/>
              </a:rPr>
              <a:t>it</a:t>
            </a:r>
            <a:r>
              <a:rPr lang="it-IT" b="1" i="1" dirty="0">
                <a:cs typeface="Calibri"/>
              </a:rPr>
              <a:t> </a:t>
            </a:r>
            <a:r>
              <a:rPr lang="it-IT" b="1" i="1" dirty="0" err="1">
                <a:cs typeface="Calibri"/>
              </a:rPr>
              <a:t>also</a:t>
            </a:r>
            <a:r>
              <a:rPr lang="it-IT" b="1" i="1" dirty="0">
                <a:cs typeface="Calibri"/>
              </a:rPr>
              <a:t> </a:t>
            </a:r>
            <a:r>
              <a:rPr lang="it-IT" b="1" i="1" dirty="0" err="1">
                <a:cs typeface="Calibri"/>
              </a:rPr>
              <a:t>has</a:t>
            </a:r>
            <a:r>
              <a:rPr lang="it-IT" b="1" i="1" dirty="0">
                <a:cs typeface="Calibri"/>
              </a:rPr>
              <a:t> the </a:t>
            </a:r>
            <a:r>
              <a:rPr lang="it-IT" b="1" i="1" dirty="0" err="1">
                <a:cs typeface="Calibri"/>
              </a:rPr>
              <a:t>constraint</a:t>
            </a:r>
            <a:r>
              <a:rPr lang="it-IT" b="1" i="1" dirty="0">
                <a:cs typeface="Calibri"/>
              </a:rPr>
              <a:t> </a:t>
            </a:r>
            <a:r>
              <a:rPr lang="it-IT" b="1" i="1" dirty="0" err="1">
                <a:cs typeface="Calibri"/>
              </a:rPr>
              <a:t>that</a:t>
            </a:r>
            <a:r>
              <a:rPr lang="it-IT" b="1" i="1" dirty="0">
                <a:cs typeface="Calibri"/>
              </a:rPr>
              <a:t> </a:t>
            </a:r>
            <a:r>
              <a:rPr lang="it-IT" b="1" i="1" dirty="0" err="1">
                <a:cs typeface="Calibri"/>
              </a:rPr>
              <a:t>pEND</a:t>
            </a:r>
            <a:r>
              <a:rPr lang="it-IT" b="1" i="1" dirty="0">
                <a:cs typeface="Calibri"/>
              </a:rPr>
              <a:t> </a:t>
            </a:r>
            <a:r>
              <a:rPr lang="it-IT" b="1" i="1" dirty="0" err="1">
                <a:cs typeface="Calibri"/>
              </a:rPr>
              <a:t>is</a:t>
            </a:r>
            <a:r>
              <a:rPr lang="it-IT" b="1" i="1" dirty="0">
                <a:cs typeface="Calibri"/>
              </a:rPr>
              <a:t> </a:t>
            </a:r>
            <a:r>
              <a:rPr lang="it-IT" b="1" i="1" dirty="0" err="1">
                <a:cs typeface="Calibri"/>
              </a:rPr>
              <a:t>at</a:t>
            </a:r>
            <a:r>
              <a:rPr lang="it-IT" b="1" i="1" dirty="0">
                <a:cs typeface="Calibri"/>
              </a:rPr>
              <a:t> </a:t>
            </a:r>
            <a:r>
              <a:rPr lang="it-IT" b="1" i="1" dirty="0" err="1">
                <a:cs typeface="Calibri"/>
              </a:rPr>
              <a:t>least</a:t>
            </a:r>
            <a:r>
              <a:rPr lang="it-IT" b="1" i="1" dirty="0">
                <a:cs typeface="Calibri"/>
              </a:rPr>
              <a:t> a token position </a:t>
            </a:r>
            <a:r>
              <a:rPr lang="it-IT" b="1" i="1" dirty="0" err="1">
                <a:cs typeface="Calibri"/>
              </a:rPr>
              <a:t>gretaer</a:t>
            </a:r>
            <a:r>
              <a:rPr lang="it-IT" b="1" i="1" dirty="0">
                <a:cs typeface="Calibri"/>
              </a:rPr>
              <a:t> </a:t>
            </a:r>
            <a:r>
              <a:rPr lang="it-IT" b="1" i="1" dirty="0" err="1">
                <a:cs typeface="Calibri"/>
              </a:rPr>
              <a:t>than</a:t>
            </a:r>
            <a:r>
              <a:rPr lang="it-IT" b="1" i="1" dirty="0">
                <a:cs typeface="Calibri"/>
              </a:rPr>
              <a:t> </a:t>
            </a:r>
            <a:r>
              <a:rPr lang="it-IT" b="1" i="1" dirty="0" err="1">
                <a:cs typeface="Calibri"/>
              </a:rPr>
              <a:t>pSTART</a:t>
            </a:r>
            <a:r>
              <a:rPr lang="it-IT" b="1" i="1" dirty="0">
                <a:cs typeface="Calibri"/>
              </a:rPr>
              <a:t>.</a:t>
            </a:r>
          </a:p>
          <a:p>
            <a:endParaRPr lang="it-IT">
              <a:cs typeface="Calibri"/>
            </a:endParaRPr>
          </a:p>
          <a:p>
            <a:r>
              <a:rPr lang="it-IT" b="1" i="1" dirty="0">
                <a:cs typeface="Calibri"/>
              </a:rPr>
              <a:t>The </a:t>
            </a:r>
            <a:r>
              <a:rPr lang="it-IT" b="1" i="1" dirty="0" err="1">
                <a:cs typeface="Calibri"/>
              </a:rPr>
              <a:t>table</a:t>
            </a:r>
            <a:r>
              <a:rPr lang="it-IT" b="1" i="1" dirty="0">
                <a:cs typeface="Calibri"/>
              </a:rPr>
              <a:t> shows the performances of the </a:t>
            </a:r>
            <a:r>
              <a:rPr lang="it-IT" b="1" i="1" dirty="0" err="1">
                <a:cs typeface="Calibri"/>
              </a:rPr>
              <a:t>variants</a:t>
            </a:r>
            <a:r>
              <a:rPr lang="it-IT" b="1" i="1" dirty="0">
                <a:cs typeface="Calibri"/>
              </a:rPr>
              <a:t> </a:t>
            </a:r>
            <a:r>
              <a:rPr lang="it-IT" b="1" i="1" dirty="0" err="1">
                <a:cs typeface="Calibri"/>
              </a:rPr>
              <a:t>that</a:t>
            </a:r>
            <a:r>
              <a:rPr lang="it-IT" b="1" i="1" dirty="0">
                <a:cs typeface="Calibri"/>
              </a:rPr>
              <a:t> </a:t>
            </a:r>
            <a:r>
              <a:rPr lang="it-IT" b="1" i="1" dirty="0" err="1">
                <a:cs typeface="Calibri"/>
              </a:rPr>
              <a:t>we</a:t>
            </a:r>
            <a:r>
              <a:rPr lang="it-IT" b="1" i="1" dirty="0">
                <a:cs typeface="Calibri"/>
              </a:rPr>
              <a:t> </a:t>
            </a:r>
            <a:r>
              <a:rPr lang="it-IT" b="1" i="1" dirty="0" err="1">
                <a:cs typeface="Calibri"/>
              </a:rPr>
              <a:t>implemented</a:t>
            </a:r>
            <a:r>
              <a:rPr lang="it-IT" b="1" i="1" dirty="0">
                <a:cs typeface="Calibri"/>
              </a:rPr>
              <a:t>. </a:t>
            </a:r>
            <a:r>
              <a:rPr lang="it-IT" b="1" i="1" dirty="0" err="1">
                <a:cs typeface="Calibri"/>
              </a:rPr>
              <a:t>Each</a:t>
            </a:r>
            <a:r>
              <a:rPr lang="it-IT" b="1" i="1" dirty="0">
                <a:cs typeface="Calibri"/>
              </a:rPr>
              <a:t> </a:t>
            </a:r>
            <a:r>
              <a:rPr lang="it-IT" b="1" i="1" dirty="0" err="1">
                <a:cs typeface="Calibri"/>
              </a:rPr>
              <a:t>variation</a:t>
            </a:r>
            <a:r>
              <a:rPr lang="it-IT" b="1" i="1" dirty="0">
                <a:cs typeface="Calibri"/>
              </a:rPr>
              <a:t> </a:t>
            </a:r>
            <a:r>
              <a:rPr lang="it-IT" b="1" i="1" dirty="0" err="1">
                <a:cs typeface="Calibri"/>
              </a:rPr>
              <a:t>gives</a:t>
            </a:r>
            <a:r>
              <a:rPr lang="it-IT" b="1" i="1" dirty="0">
                <a:cs typeface="Calibri"/>
              </a:rPr>
              <a:t> a small </a:t>
            </a:r>
            <a:r>
              <a:rPr lang="it-IT" b="1" i="1" dirty="0" err="1">
                <a:cs typeface="Calibri"/>
              </a:rPr>
              <a:t>improvement</a:t>
            </a:r>
            <a:r>
              <a:rPr lang="it-IT" b="1" i="1" dirty="0">
                <a:cs typeface="Calibri"/>
              </a:rPr>
              <a:t>. The second </a:t>
            </a:r>
            <a:r>
              <a:rPr lang="it-IT" b="1" i="1" dirty="0" err="1">
                <a:cs typeface="Calibri"/>
              </a:rPr>
              <a:t>variation</a:t>
            </a:r>
            <a:r>
              <a:rPr lang="it-IT" b="1" i="1" dirty="0">
                <a:cs typeface="Calibri"/>
              </a:rPr>
              <a:t> </a:t>
            </a:r>
            <a:r>
              <a:rPr lang="it-IT" b="1" i="1" dirty="0" err="1">
                <a:cs typeface="Calibri"/>
              </a:rPr>
              <a:t>gives</a:t>
            </a:r>
            <a:r>
              <a:rPr lang="it-IT" b="1" i="1" dirty="0">
                <a:cs typeface="Calibri"/>
              </a:rPr>
              <a:t> the </a:t>
            </a:r>
            <a:r>
              <a:rPr lang="it-IT" b="1" i="1" dirty="0" err="1">
                <a:cs typeface="Calibri"/>
              </a:rPr>
              <a:t>biggest</a:t>
            </a:r>
            <a:r>
              <a:rPr lang="it-IT" b="1" i="1" dirty="0">
                <a:cs typeface="Calibri"/>
              </a:rPr>
              <a:t> one: from an </a:t>
            </a:r>
            <a:r>
              <a:rPr lang="it-IT" b="1" i="1" dirty="0" err="1">
                <a:cs typeface="Calibri"/>
              </a:rPr>
              <a:t>exact</a:t>
            </a:r>
            <a:r>
              <a:rPr lang="it-IT" b="1" i="1" dirty="0">
                <a:cs typeface="Calibri"/>
              </a:rPr>
              <a:t> score of 0.28 </a:t>
            </a:r>
            <a:r>
              <a:rPr lang="it-IT" b="1" i="1" dirty="0" err="1">
                <a:cs typeface="Calibri"/>
              </a:rPr>
              <a:t>we</a:t>
            </a:r>
            <a:r>
              <a:rPr lang="it-IT" b="1" i="1" dirty="0">
                <a:cs typeface="Calibri"/>
              </a:rPr>
              <a:t> </a:t>
            </a:r>
            <a:r>
              <a:rPr lang="it-IT" b="1" i="1" dirty="0" err="1">
                <a:cs typeface="Calibri"/>
              </a:rPr>
              <a:t>get</a:t>
            </a:r>
            <a:r>
              <a:rPr lang="it-IT" b="1" i="1" dirty="0">
                <a:cs typeface="Calibri"/>
              </a:rPr>
              <a:t> 0.4 and from and f1 score of 0.43 </a:t>
            </a:r>
            <a:r>
              <a:rPr lang="it-IT" b="1" i="1" dirty="0" err="1">
                <a:cs typeface="Calibri"/>
              </a:rPr>
              <a:t>we</a:t>
            </a:r>
            <a:r>
              <a:rPr lang="it-IT" b="1" i="1" dirty="0">
                <a:cs typeface="Calibri"/>
              </a:rPr>
              <a:t> </a:t>
            </a:r>
            <a:r>
              <a:rPr lang="it-IT" b="1" i="1" dirty="0" err="1">
                <a:cs typeface="Calibri"/>
              </a:rPr>
              <a:t>get</a:t>
            </a:r>
            <a:r>
              <a:rPr lang="it-IT" b="1" i="1" dirty="0">
                <a:cs typeface="Calibri"/>
              </a:rPr>
              <a:t> 0.58.</a:t>
            </a:r>
          </a:p>
          <a:p>
            <a:r>
              <a:rPr lang="it-IT" b="1" i="1" dirty="0">
                <a:cs typeface="Calibri"/>
              </a:rPr>
              <a:t>The </a:t>
            </a:r>
            <a:r>
              <a:rPr lang="it-IT" b="1" i="1" dirty="0" err="1">
                <a:cs typeface="Calibri"/>
              </a:rPr>
              <a:t>final</a:t>
            </a:r>
            <a:r>
              <a:rPr lang="it-IT" b="1" i="1" dirty="0">
                <a:cs typeface="Calibri"/>
              </a:rPr>
              <a:t> model </a:t>
            </a:r>
            <a:r>
              <a:rPr lang="it-IT" b="1" i="1" dirty="0" err="1">
                <a:cs typeface="Calibri"/>
              </a:rPr>
              <a:t>which</a:t>
            </a:r>
            <a:r>
              <a:rPr lang="it-IT" b="1" i="1" dirty="0">
                <a:cs typeface="Calibri"/>
              </a:rPr>
              <a:t> </a:t>
            </a:r>
            <a:r>
              <a:rPr lang="it-IT" b="1" i="1" dirty="0" err="1">
                <a:cs typeface="Calibri"/>
              </a:rPr>
              <a:t>is</a:t>
            </a:r>
            <a:r>
              <a:rPr lang="it-IT" b="1" i="1" dirty="0">
                <a:cs typeface="Calibri"/>
              </a:rPr>
              <a:t> </a:t>
            </a:r>
            <a:r>
              <a:rPr lang="it-IT" b="1" i="1" dirty="0" err="1">
                <a:cs typeface="Calibri"/>
              </a:rPr>
              <a:t>called</a:t>
            </a:r>
            <a:r>
              <a:rPr lang="it-IT" b="1" i="1" dirty="0">
                <a:cs typeface="Calibri"/>
              </a:rPr>
              <a:t> </a:t>
            </a:r>
            <a:r>
              <a:rPr lang="it-IT" b="1" i="1" dirty="0" err="1">
                <a:cs typeface="Calibri"/>
              </a:rPr>
              <a:t>variant</a:t>
            </a:r>
            <a:r>
              <a:rPr lang="it-IT" b="1" i="1" dirty="0">
                <a:cs typeface="Calibri"/>
              </a:rPr>
              <a:t> 4 </a:t>
            </a:r>
            <a:r>
              <a:rPr lang="it-IT" b="1" i="1" dirty="0" err="1">
                <a:cs typeface="Calibri"/>
              </a:rPr>
              <a:t>reaches</a:t>
            </a:r>
            <a:r>
              <a:rPr lang="it-IT" b="1" i="1" dirty="0">
                <a:cs typeface="Calibri"/>
              </a:rPr>
              <a:t> an </a:t>
            </a:r>
            <a:r>
              <a:rPr lang="it-IT" b="1" i="1" dirty="0" err="1">
                <a:cs typeface="Calibri"/>
              </a:rPr>
              <a:t>exact</a:t>
            </a:r>
            <a:r>
              <a:rPr lang="it-IT" b="1" i="1" dirty="0">
                <a:cs typeface="Calibri"/>
              </a:rPr>
              <a:t> score of 0.42 and an f1 score of 0.6.</a:t>
            </a:r>
          </a:p>
          <a:p>
            <a:endParaRPr lang="it-IT" dirty="0">
              <a:cs typeface="Calibri"/>
            </a:endParaRPr>
          </a:p>
          <a:p>
            <a:r>
              <a:rPr lang="it-IT" dirty="0">
                <a:cs typeface="Calibri"/>
              </a:rPr>
              <a:t>The result of the paper </a:t>
            </a:r>
            <a:r>
              <a:rPr lang="it-IT" dirty="0" err="1">
                <a:cs typeface="Calibri"/>
              </a:rPr>
              <a:t>is</a:t>
            </a:r>
            <a:r>
              <a:rPr lang="it-IT" dirty="0">
                <a:cs typeface="Calibri"/>
              </a:rPr>
              <a:t> f1 score 0.77 with the single model, 0.81 with an ensemble.</a:t>
            </a:r>
          </a:p>
          <a:p>
            <a:endParaRPr lang="it-IT" dirty="0">
              <a:cs typeface="Calibri"/>
            </a:endParaRPr>
          </a:p>
          <a:p>
            <a:endParaRPr lang="it-IT" dirty="0">
              <a:cs typeface="Calibri"/>
            </a:endParaRPr>
          </a:p>
          <a:p>
            <a:r>
              <a:rPr lang="it-IT" dirty="0">
                <a:cs typeface="Calibri"/>
              </a:rPr>
              <a:t>The </a:t>
            </a:r>
            <a:r>
              <a:rPr lang="it-IT" dirty="0" err="1">
                <a:cs typeface="Calibri"/>
              </a:rPr>
              <a:t>variant</a:t>
            </a:r>
            <a:r>
              <a:rPr lang="it-IT" dirty="0">
                <a:cs typeface="Calibri"/>
              </a:rPr>
              <a:t> 1 </a:t>
            </a:r>
            <a:r>
              <a:rPr lang="it-IT" dirty="0" err="1">
                <a:cs typeface="Calibri"/>
              </a:rPr>
              <a:t>has</a:t>
            </a:r>
            <a:r>
              <a:rPr lang="it-IT" dirty="0">
                <a:cs typeface="Calibri"/>
              </a:rPr>
              <a:t> </a:t>
            </a:r>
            <a:r>
              <a:rPr lang="it-IT" dirty="0" err="1">
                <a:cs typeface="Calibri"/>
              </a:rPr>
              <a:t>two</a:t>
            </a:r>
            <a:r>
              <a:rPr lang="it-IT" dirty="0">
                <a:cs typeface="Calibri"/>
              </a:rPr>
              <a:t> </a:t>
            </a:r>
            <a:r>
              <a:rPr lang="it-IT" dirty="0" err="1">
                <a:cs typeface="Calibri"/>
              </a:rPr>
              <a:t>modifications</a:t>
            </a:r>
            <a:r>
              <a:rPr lang="it-IT" dirty="0">
                <a:cs typeface="Calibri"/>
              </a:rPr>
              <a:t> </a:t>
            </a:r>
            <a:r>
              <a:rPr lang="it-IT" dirty="0" err="1">
                <a:cs typeface="Calibri"/>
              </a:rPr>
              <a:t>together</a:t>
            </a:r>
            <a:r>
              <a:rPr lang="it-IT" dirty="0">
                <a:cs typeface="Calibri"/>
              </a:rPr>
              <a:t>, </a:t>
            </a:r>
            <a:r>
              <a:rPr lang="it-IT" dirty="0" err="1">
                <a:cs typeface="Calibri"/>
              </a:rPr>
              <a:t>we</a:t>
            </a:r>
            <a:r>
              <a:rPr lang="it-IT" dirty="0">
                <a:cs typeface="Calibri"/>
              </a:rPr>
              <a:t> </a:t>
            </a:r>
            <a:r>
              <a:rPr lang="it-IT" dirty="0" err="1">
                <a:cs typeface="Calibri"/>
              </a:rPr>
              <a:t>don't</a:t>
            </a:r>
            <a:r>
              <a:rPr lang="it-IT" dirty="0">
                <a:cs typeface="Calibri"/>
              </a:rPr>
              <a:t> </a:t>
            </a:r>
            <a:r>
              <a:rPr lang="it-IT" dirty="0" err="1">
                <a:cs typeface="Calibri"/>
              </a:rPr>
              <a:t>have</a:t>
            </a:r>
            <a:r>
              <a:rPr lang="it-IT" dirty="0">
                <a:cs typeface="Calibri"/>
              </a:rPr>
              <a:t> the precise </a:t>
            </a:r>
            <a:r>
              <a:rPr lang="it-IT" dirty="0" err="1">
                <a:cs typeface="Calibri"/>
              </a:rPr>
              <a:t>results</a:t>
            </a:r>
            <a:r>
              <a:rPr lang="it-IT" dirty="0">
                <a:cs typeface="Calibri"/>
              </a:rPr>
              <a:t> on </a:t>
            </a:r>
            <a:r>
              <a:rPr lang="it-IT" dirty="0" err="1">
                <a:cs typeface="Calibri"/>
              </a:rPr>
              <a:t>this</a:t>
            </a:r>
            <a:r>
              <a:rPr lang="it-IT" dirty="0">
                <a:cs typeface="Calibri"/>
              </a:rPr>
              <a:t> </a:t>
            </a:r>
            <a:r>
              <a:rPr lang="it-IT" dirty="0" err="1">
                <a:cs typeface="Calibri"/>
              </a:rPr>
              <a:t>beacuse</a:t>
            </a:r>
            <a:r>
              <a:rPr lang="it-IT" dirty="0">
                <a:cs typeface="Calibri"/>
              </a:rPr>
              <a:t> </a:t>
            </a:r>
            <a:r>
              <a:rPr lang="it-IT" dirty="0" err="1">
                <a:cs typeface="Calibri"/>
              </a:rPr>
              <a:t>we</a:t>
            </a:r>
            <a:r>
              <a:rPr lang="it-IT" dirty="0">
                <a:cs typeface="Calibri"/>
              </a:rPr>
              <a:t> </a:t>
            </a:r>
            <a:r>
              <a:rPr lang="it-IT" dirty="0" err="1">
                <a:cs typeface="Calibri"/>
              </a:rPr>
              <a:t>tested</a:t>
            </a:r>
            <a:r>
              <a:rPr lang="it-IT" dirty="0">
                <a:cs typeface="Calibri"/>
              </a:rPr>
              <a:t> the </a:t>
            </a:r>
            <a:r>
              <a:rPr lang="it-IT" dirty="0" err="1">
                <a:cs typeface="Calibri"/>
              </a:rPr>
              <a:t>two</a:t>
            </a:r>
            <a:r>
              <a:rPr lang="it-IT" dirty="0">
                <a:cs typeface="Calibri"/>
              </a:rPr>
              <a:t> </a:t>
            </a:r>
            <a:r>
              <a:rPr lang="it-IT" dirty="0" err="1">
                <a:cs typeface="Calibri"/>
              </a:rPr>
              <a:t>modifications</a:t>
            </a:r>
            <a:r>
              <a:rPr lang="it-IT" dirty="0">
                <a:cs typeface="Calibri"/>
              </a:rPr>
              <a:t> on  </a:t>
            </a:r>
            <a:r>
              <a:rPr lang="it-IT" dirty="0" err="1">
                <a:cs typeface="Calibri"/>
              </a:rPr>
              <a:t>pilot</a:t>
            </a:r>
            <a:r>
              <a:rPr lang="it-IT" dirty="0">
                <a:cs typeface="Calibri"/>
              </a:rPr>
              <a:t> </a:t>
            </a:r>
            <a:r>
              <a:rPr lang="it-IT" dirty="0" err="1">
                <a:cs typeface="Calibri"/>
              </a:rPr>
              <a:t>experiments</a:t>
            </a:r>
            <a:r>
              <a:rPr lang="it-IT" dirty="0">
                <a:cs typeface="Calibri"/>
              </a:rPr>
              <a:t> and the </a:t>
            </a:r>
            <a:r>
              <a:rPr lang="it-IT" dirty="0" err="1">
                <a:cs typeface="Calibri"/>
              </a:rPr>
              <a:t>results</a:t>
            </a:r>
            <a:r>
              <a:rPr lang="it-IT" dirty="0">
                <a:cs typeface="Calibri"/>
              </a:rPr>
              <a:t> </a:t>
            </a:r>
            <a:r>
              <a:rPr lang="it-IT" dirty="0" err="1">
                <a:cs typeface="Calibri"/>
              </a:rPr>
              <a:t>were</a:t>
            </a:r>
            <a:r>
              <a:rPr lang="it-IT" dirty="0">
                <a:cs typeface="Calibri"/>
              </a:rPr>
              <a:t> </a:t>
            </a:r>
            <a:r>
              <a:rPr lang="it-IT" dirty="0" err="1">
                <a:cs typeface="Calibri"/>
              </a:rPr>
              <a:t>not</a:t>
            </a:r>
            <a:r>
              <a:rPr lang="it-IT" dirty="0">
                <a:cs typeface="Calibri"/>
              </a:rPr>
              <a:t> comparable with the </a:t>
            </a:r>
            <a:r>
              <a:rPr lang="it-IT" dirty="0" err="1">
                <a:cs typeface="Calibri"/>
              </a:rPr>
              <a:t>rest</a:t>
            </a:r>
            <a:r>
              <a:rPr lang="it-IT" dirty="0">
                <a:cs typeface="Calibri"/>
              </a:rPr>
              <a:t> of the </a:t>
            </a:r>
            <a:r>
              <a:rPr lang="it-IT" dirty="0" err="1">
                <a:cs typeface="Calibri"/>
              </a:rPr>
              <a:t>tests</a:t>
            </a:r>
            <a:r>
              <a:rPr lang="it-IT" dirty="0">
                <a:cs typeface="Calibri"/>
              </a:rPr>
              <a:t> </a:t>
            </a:r>
            <a:r>
              <a:rPr lang="it-IT" dirty="0" err="1">
                <a:cs typeface="Calibri"/>
              </a:rPr>
              <a:t>shown</a:t>
            </a:r>
            <a:r>
              <a:rPr lang="it-IT" dirty="0">
                <a:cs typeface="Calibri"/>
              </a:rPr>
              <a:t> in the </a:t>
            </a:r>
            <a:r>
              <a:rPr lang="it-IT" dirty="0" err="1">
                <a:cs typeface="Calibri"/>
              </a:rPr>
              <a:t>table</a:t>
            </a:r>
            <a:r>
              <a:rPr lang="it-IT" dirty="0">
                <a:cs typeface="Calibri"/>
              </a:rPr>
              <a:t>, </a:t>
            </a:r>
            <a:r>
              <a:rPr lang="it-IT" dirty="0" err="1">
                <a:cs typeface="Calibri"/>
              </a:rPr>
              <a:t>but</a:t>
            </a:r>
            <a:r>
              <a:rPr lang="it-IT" dirty="0">
                <a:cs typeface="Calibri"/>
              </a:rPr>
              <a:t> </a:t>
            </a:r>
            <a:r>
              <a:rPr lang="it-IT" dirty="0" err="1">
                <a:cs typeface="Calibri"/>
              </a:rPr>
              <a:t>we</a:t>
            </a:r>
            <a:r>
              <a:rPr lang="it-IT" dirty="0">
                <a:cs typeface="Calibri"/>
              </a:rPr>
              <a:t> </a:t>
            </a:r>
            <a:r>
              <a:rPr lang="it-IT" dirty="0" err="1">
                <a:cs typeface="Calibri"/>
              </a:rPr>
              <a:t>noticed</a:t>
            </a:r>
            <a:r>
              <a:rPr lang="it-IT" dirty="0">
                <a:cs typeface="Calibri"/>
              </a:rPr>
              <a:t> </a:t>
            </a:r>
            <a:r>
              <a:rPr lang="it-IT" dirty="0" err="1">
                <a:cs typeface="Calibri"/>
              </a:rPr>
              <a:t>that</a:t>
            </a:r>
            <a:r>
              <a:rPr lang="it-IT" dirty="0">
                <a:cs typeface="Calibri"/>
              </a:rPr>
              <a:t> the </a:t>
            </a:r>
            <a:r>
              <a:rPr lang="it-IT" dirty="0" err="1">
                <a:cs typeface="Calibri"/>
              </a:rPr>
              <a:t>convolutional</a:t>
            </a:r>
            <a:r>
              <a:rPr lang="it-IT" dirty="0">
                <a:cs typeface="Calibri"/>
              </a:rPr>
              <a:t> </a:t>
            </a:r>
            <a:r>
              <a:rPr lang="it-IT" dirty="0" err="1">
                <a:cs typeface="Calibri"/>
              </a:rPr>
              <a:t>is</a:t>
            </a:r>
            <a:r>
              <a:rPr lang="it-IT" dirty="0">
                <a:cs typeface="Calibri"/>
              </a:rPr>
              <a:t> </a:t>
            </a:r>
            <a:r>
              <a:rPr lang="it-IT" dirty="0" err="1">
                <a:cs typeface="Calibri"/>
              </a:rPr>
              <a:t>faster</a:t>
            </a:r>
            <a:r>
              <a:rPr lang="it-IT" dirty="0">
                <a:cs typeface="Calibri"/>
              </a:rPr>
              <a:t>, </a:t>
            </a:r>
            <a:r>
              <a:rPr lang="it-IT" dirty="0" err="1">
                <a:cs typeface="Calibri"/>
              </a:rPr>
              <a:t>while</a:t>
            </a:r>
            <a:r>
              <a:rPr lang="it-IT" dirty="0">
                <a:cs typeface="Calibri"/>
              </a:rPr>
              <a:t> the </a:t>
            </a:r>
            <a:r>
              <a:rPr lang="it-IT" dirty="0" err="1">
                <a:cs typeface="Calibri"/>
              </a:rPr>
              <a:t>usage</a:t>
            </a:r>
            <a:r>
              <a:rPr lang="it-IT" dirty="0">
                <a:cs typeface="Calibri"/>
              </a:rPr>
              <a:t> of the </a:t>
            </a:r>
            <a:r>
              <a:rPr lang="it-IT" dirty="0" err="1">
                <a:cs typeface="Calibri"/>
              </a:rPr>
              <a:t>constraint</a:t>
            </a:r>
            <a:r>
              <a:rPr lang="it-IT" dirty="0">
                <a:cs typeface="Calibri"/>
              </a:rPr>
              <a:t> </a:t>
            </a:r>
            <a:r>
              <a:rPr lang="it-IT" dirty="0" err="1">
                <a:cs typeface="Calibri"/>
              </a:rPr>
              <a:t>improves</a:t>
            </a:r>
            <a:r>
              <a:rPr lang="it-IT" dirty="0">
                <a:cs typeface="Calibri"/>
              </a:rPr>
              <a:t> the </a:t>
            </a:r>
            <a:r>
              <a:rPr lang="it-IT" dirty="0" err="1">
                <a:cs typeface="Calibri"/>
              </a:rPr>
              <a:t>prediction</a:t>
            </a:r>
            <a:r>
              <a:rPr lang="it-IT" dirty="0">
                <a:cs typeface="Calibri"/>
              </a:rPr>
              <a:t> </a:t>
            </a:r>
            <a:r>
              <a:rPr lang="it-IT" dirty="0" err="1">
                <a:cs typeface="Calibri"/>
              </a:rPr>
              <a:t>correcntess</a:t>
            </a:r>
            <a:r>
              <a:rPr lang="it-IT" dirty="0">
                <a:cs typeface="Calibri"/>
              </a:rPr>
              <a:t>.</a:t>
            </a:r>
          </a:p>
          <a:p>
            <a:pPr marL="171450" indent="-171450">
              <a:spcBef>
                <a:spcPts val="1000"/>
              </a:spcBef>
              <a:buFont typeface="Arial,Sans-Serif"/>
              <a:buChar char="•"/>
            </a:pPr>
            <a:endParaRPr lang="it-IT">
              <a:cs typeface="Calibri"/>
            </a:endParaRPr>
          </a:p>
          <a:p>
            <a:pPr>
              <a:spcBef>
                <a:spcPts val="1000"/>
              </a:spcBef>
            </a:pPr>
            <a:endParaRPr lang="it-IT">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23</a:t>
            </a:fld>
            <a:endParaRPr lang="en-US"/>
          </a:p>
        </p:txBody>
      </p:sp>
    </p:spTree>
    <p:extLst>
      <p:ext uri="{BB962C8B-B14F-4D97-AF65-F5344CB8AC3E}">
        <p14:creationId xmlns:p14="http://schemas.microsoft.com/office/powerpoint/2010/main" val="2068868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err="1">
                <a:cs typeface="Calibri"/>
              </a:rPr>
              <a:t>We</a:t>
            </a:r>
            <a:r>
              <a:rPr lang="it-IT" b="1" i="1" dirty="0">
                <a:cs typeface="Calibri"/>
              </a:rPr>
              <a:t> </a:t>
            </a:r>
            <a:r>
              <a:rPr lang="it-IT" b="1" i="1" dirty="0" err="1">
                <a:cs typeface="Calibri"/>
              </a:rPr>
              <a:t>have</a:t>
            </a:r>
            <a:r>
              <a:rPr lang="it-IT" b="1" i="1" dirty="0">
                <a:cs typeface="Calibri"/>
              </a:rPr>
              <a:t> </a:t>
            </a:r>
            <a:r>
              <a:rPr lang="it-IT" b="1" i="1" dirty="0" err="1">
                <a:cs typeface="Calibri"/>
              </a:rPr>
              <a:t>analysed</a:t>
            </a:r>
            <a:r>
              <a:rPr lang="it-IT" b="1" i="1" dirty="0">
                <a:cs typeface="Calibri"/>
              </a:rPr>
              <a:t> some </a:t>
            </a:r>
            <a:r>
              <a:rPr lang="it-IT" b="1" i="1" dirty="0" err="1">
                <a:cs typeface="Calibri"/>
              </a:rPr>
              <a:t>errors</a:t>
            </a:r>
            <a:r>
              <a:rPr lang="it-IT" b="1" i="1" dirty="0">
                <a:cs typeface="Calibri"/>
              </a:rPr>
              <a:t> of the model </a:t>
            </a:r>
            <a:r>
              <a:rPr lang="it-IT" b="1" i="1" dirty="0" err="1">
                <a:cs typeface="Calibri"/>
              </a:rPr>
              <a:t>prediction</a:t>
            </a:r>
            <a:r>
              <a:rPr lang="it-IT" b="1" i="1" dirty="0">
                <a:cs typeface="Calibri"/>
              </a:rPr>
              <a:t> and </a:t>
            </a:r>
            <a:r>
              <a:rPr lang="it-IT" b="1" i="1" dirty="0" err="1">
                <a:cs typeface="Calibri"/>
              </a:rPr>
              <a:t>we</a:t>
            </a:r>
            <a:r>
              <a:rPr lang="it-IT" b="1" i="1" dirty="0">
                <a:cs typeface="Calibri"/>
              </a:rPr>
              <a:t> </a:t>
            </a:r>
            <a:r>
              <a:rPr lang="it-IT" b="1" i="1" dirty="0" err="1">
                <a:cs typeface="Calibri"/>
              </a:rPr>
              <a:t>noticed</a:t>
            </a:r>
            <a:r>
              <a:rPr lang="it-IT" b="1" i="1" dirty="0">
                <a:cs typeface="Calibri"/>
              </a:rPr>
              <a:t> </a:t>
            </a:r>
            <a:r>
              <a:rPr lang="it-IT" b="1" i="1" dirty="0" err="1">
                <a:cs typeface="Calibri"/>
              </a:rPr>
              <a:t>that</a:t>
            </a:r>
            <a:r>
              <a:rPr lang="it-IT" b="1" i="1" dirty="0">
                <a:cs typeface="Calibri"/>
              </a:rPr>
              <a:t> </a:t>
            </a:r>
            <a:r>
              <a:rPr lang="it-IT" b="1" i="1" dirty="0" err="1">
                <a:cs typeface="Calibri"/>
              </a:rPr>
              <a:t>there</a:t>
            </a:r>
            <a:r>
              <a:rPr lang="it-IT" b="1" i="1" dirty="0">
                <a:cs typeface="Calibri"/>
              </a:rPr>
              <a:t> are </a:t>
            </a:r>
            <a:r>
              <a:rPr lang="it-IT" b="1" i="1" dirty="0" err="1">
                <a:cs typeface="Calibri"/>
              </a:rPr>
              <a:t>different</a:t>
            </a:r>
            <a:r>
              <a:rPr lang="it-IT" b="1" i="1" dirty="0">
                <a:cs typeface="Calibri"/>
              </a:rPr>
              <a:t> </a:t>
            </a:r>
            <a:r>
              <a:rPr lang="it-IT" b="1" i="1" dirty="0" err="1">
                <a:cs typeface="Calibri"/>
              </a:rPr>
              <a:t>kind</a:t>
            </a:r>
            <a:r>
              <a:rPr lang="it-IT" b="1" i="1" dirty="0">
                <a:cs typeface="Calibri"/>
              </a:rPr>
              <a:t> of </a:t>
            </a:r>
            <a:r>
              <a:rPr lang="it-IT" b="1" i="1" dirty="0" err="1">
                <a:cs typeface="Calibri"/>
              </a:rPr>
              <a:t>errors</a:t>
            </a:r>
            <a:r>
              <a:rPr lang="it-IT" b="1" i="1" dirty="0">
                <a:cs typeface="Calibri"/>
              </a:rPr>
              <a:t>. </a:t>
            </a:r>
            <a:r>
              <a:rPr lang="it-IT" b="1" i="1" dirty="0" err="1">
                <a:cs typeface="Calibri"/>
              </a:rPr>
              <a:t>Many</a:t>
            </a:r>
            <a:r>
              <a:rPr lang="it-IT" b="1" i="1" dirty="0">
                <a:cs typeface="Calibri"/>
              </a:rPr>
              <a:t> of </a:t>
            </a:r>
            <a:r>
              <a:rPr lang="it-IT" b="1" i="1" dirty="0" err="1">
                <a:cs typeface="Calibri"/>
              </a:rPr>
              <a:t>them</a:t>
            </a:r>
            <a:r>
              <a:rPr lang="it-IT" b="1" i="1" dirty="0">
                <a:cs typeface="Calibri"/>
              </a:rPr>
              <a:t> </a:t>
            </a:r>
            <a:r>
              <a:rPr lang="it-IT" b="1" i="1" dirty="0" err="1">
                <a:cs typeface="Calibri"/>
              </a:rPr>
              <a:t>fall</a:t>
            </a:r>
            <a:r>
              <a:rPr lang="it-IT" b="1" i="1" dirty="0">
                <a:cs typeface="Calibri"/>
              </a:rPr>
              <a:t> </a:t>
            </a:r>
            <a:r>
              <a:rPr lang="it-IT" b="1" i="1" dirty="0" err="1">
                <a:cs typeface="Calibri"/>
              </a:rPr>
              <a:t>into</a:t>
            </a:r>
            <a:r>
              <a:rPr lang="it-IT" b="1" i="1" dirty="0">
                <a:cs typeface="Calibri"/>
              </a:rPr>
              <a:t> one of the 3 </a:t>
            </a:r>
            <a:r>
              <a:rPr lang="it-IT" b="1" i="1" dirty="0" err="1">
                <a:cs typeface="Calibri"/>
              </a:rPr>
              <a:t>kind</a:t>
            </a:r>
            <a:r>
              <a:rPr lang="it-IT" b="1" i="1" dirty="0">
                <a:cs typeface="Calibri"/>
              </a:rPr>
              <a:t> </a:t>
            </a:r>
            <a:r>
              <a:rPr lang="it-IT" b="1" i="1" dirty="0" err="1">
                <a:cs typeface="Calibri"/>
              </a:rPr>
              <a:t>we</a:t>
            </a:r>
            <a:r>
              <a:rPr lang="it-IT" b="1" i="1" dirty="0">
                <a:cs typeface="Calibri"/>
              </a:rPr>
              <a:t> are </a:t>
            </a:r>
            <a:r>
              <a:rPr lang="it-IT" b="1" i="1" dirty="0" err="1">
                <a:cs typeface="Calibri"/>
              </a:rPr>
              <a:t>going</a:t>
            </a:r>
            <a:r>
              <a:rPr lang="it-IT" b="1" i="1" dirty="0">
                <a:cs typeface="Calibri"/>
              </a:rPr>
              <a:t> to </a:t>
            </a:r>
            <a:r>
              <a:rPr lang="it-IT" b="1" i="1" dirty="0" err="1">
                <a:cs typeface="Calibri"/>
              </a:rPr>
              <a:t>discuss</a:t>
            </a:r>
            <a:r>
              <a:rPr lang="it-IT" b="1" i="1" dirty="0">
                <a:cs typeface="Calibri"/>
              </a:rPr>
              <a:t>.</a:t>
            </a:r>
          </a:p>
          <a:p>
            <a:endParaRPr lang="it-IT" b="1" i="1">
              <a:cs typeface="Calibri"/>
            </a:endParaRPr>
          </a:p>
          <a:p>
            <a:r>
              <a:rPr lang="it-IT" b="1" i="1" dirty="0">
                <a:cs typeface="Calibri"/>
              </a:rPr>
              <a:t>The first </a:t>
            </a:r>
            <a:r>
              <a:rPr lang="it-IT" b="1" i="1" dirty="0" err="1">
                <a:cs typeface="Calibri"/>
              </a:rPr>
              <a:t>kind</a:t>
            </a:r>
            <a:r>
              <a:rPr lang="it-IT" b="1" i="1" dirty="0">
                <a:cs typeface="Calibri"/>
              </a:rPr>
              <a:t> </a:t>
            </a:r>
            <a:r>
              <a:rPr lang="it-IT" b="1" i="1" dirty="0" err="1">
                <a:cs typeface="Calibri"/>
              </a:rPr>
              <a:t>is</a:t>
            </a:r>
            <a:r>
              <a:rPr lang="it-IT" b="1" i="1" dirty="0">
                <a:cs typeface="Calibri"/>
              </a:rPr>
              <a:t> </a:t>
            </a:r>
            <a:r>
              <a:rPr lang="it-IT" b="1" i="1" dirty="0" err="1">
                <a:cs typeface="Calibri"/>
              </a:rPr>
              <a:t>when</a:t>
            </a:r>
            <a:r>
              <a:rPr lang="it-IT" b="1" i="1" dirty="0">
                <a:cs typeface="Calibri"/>
              </a:rPr>
              <a:t> the </a:t>
            </a:r>
            <a:r>
              <a:rPr lang="it-IT" b="1" i="1" dirty="0"/>
              <a:t>model </a:t>
            </a:r>
            <a:r>
              <a:rPr lang="it-IT" b="1" i="1" dirty="0" err="1"/>
              <a:t>seems</a:t>
            </a:r>
            <a:r>
              <a:rPr lang="it-IT" b="1" i="1" dirty="0"/>
              <a:t> </a:t>
            </a:r>
            <a:r>
              <a:rPr lang="it-IT" b="1" i="1" dirty="0" err="1"/>
              <a:t>able</a:t>
            </a:r>
            <a:r>
              <a:rPr lang="it-IT" b="1" i="1" dirty="0"/>
              <a:t> to </a:t>
            </a:r>
            <a:r>
              <a:rPr lang="it-IT" b="1" i="1" dirty="0" err="1"/>
              <a:t>understand</a:t>
            </a:r>
            <a:r>
              <a:rPr lang="it-IT" b="1" i="1" dirty="0"/>
              <a:t> the </a:t>
            </a:r>
            <a:r>
              <a:rPr lang="it-IT" b="1" i="1" dirty="0" err="1"/>
              <a:t>type</a:t>
            </a:r>
            <a:r>
              <a:rPr lang="it-IT" b="1" i="1" dirty="0"/>
              <a:t> of </a:t>
            </a:r>
            <a:r>
              <a:rPr lang="it-IT" b="1" i="1" dirty="0" err="1"/>
              <a:t>answer</a:t>
            </a:r>
            <a:r>
              <a:rPr lang="it-IT" b="1" i="1" dirty="0"/>
              <a:t> </a:t>
            </a:r>
            <a:r>
              <a:rPr lang="it-IT" b="1" i="1" dirty="0" err="1"/>
              <a:t>it</a:t>
            </a:r>
            <a:r>
              <a:rPr lang="it-IT" b="1" i="1" dirty="0"/>
              <a:t> must be </a:t>
            </a:r>
            <a:r>
              <a:rPr lang="it-IT" b="1" i="1" dirty="0" err="1"/>
              <a:t>associated</a:t>
            </a:r>
            <a:r>
              <a:rPr lang="it-IT" b="1" i="1" dirty="0"/>
              <a:t> to the </a:t>
            </a:r>
            <a:r>
              <a:rPr lang="it-IT" b="1" i="1" dirty="0" err="1"/>
              <a:t>question</a:t>
            </a:r>
            <a:r>
              <a:rPr lang="it-IT" b="1" i="1" dirty="0"/>
              <a:t>, for </a:t>
            </a:r>
            <a:r>
              <a:rPr lang="it-IT" b="1" i="1" dirty="0" err="1"/>
              <a:t>instance</a:t>
            </a:r>
            <a:r>
              <a:rPr lang="it-IT" b="1" i="1" dirty="0"/>
              <a:t> </a:t>
            </a:r>
            <a:r>
              <a:rPr lang="it-IT" b="1" i="1" dirty="0" err="1"/>
              <a:t>if</a:t>
            </a:r>
            <a:r>
              <a:rPr lang="it-IT" b="1" i="1" dirty="0"/>
              <a:t> the </a:t>
            </a:r>
            <a:r>
              <a:rPr lang="it-IT" b="1" i="1" dirty="0" err="1"/>
              <a:t>answer</a:t>
            </a:r>
            <a:r>
              <a:rPr lang="it-IT" b="1" i="1" dirty="0"/>
              <a:t> </a:t>
            </a:r>
            <a:r>
              <a:rPr lang="it-IT" b="1" i="1" dirty="0" err="1"/>
              <a:t>should</a:t>
            </a:r>
            <a:r>
              <a:rPr lang="it-IT" b="1" i="1" dirty="0"/>
              <a:t> be a </a:t>
            </a:r>
            <a:r>
              <a:rPr lang="it-IT" b="1" i="1" dirty="0" err="1"/>
              <a:t>number</a:t>
            </a:r>
            <a:r>
              <a:rPr lang="it-IT" b="1" i="1" dirty="0"/>
              <a:t> or a name, </a:t>
            </a:r>
            <a:r>
              <a:rPr lang="it-IT" b="1" i="1" dirty="0" err="1"/>
              <a:t>but</a:t>
            </a:r>
            <a:r>
              <a:rPr lang="it-IT" b="1" i="1" dirty="0"/>
              <a:t> </a:t>
            </a:r>
            <a:r>
              <a:rPr lang="it-IT" b="1" i="1" dirty="0" err="1"/>
              <a:t>it</a:t>
            </a:r>
            <a:r>
              <a:rPr lang="it-IT" b="1" i="1" dirty="0"/>
              <a:t> </a:t>
            </a:r>
            <a:r>
              <a:rPr lang="it-IT" b="1" i="1" dirty="0" err="1"/>
              <a:t>gives</a:t>
            </a:r>
            <a:r>
              <a:rPr lang="it-IT" b="1" i="1" dirty="0"/>
              <a:t> the </a:t>
            </a:r>
            <a:r>
              <a:rPr lang="it-IT" b="1" i="1" dirty="0" err="1"/>
              <a:t>wrong</a:t>
            </a:r>
            <a:r>
              <a:rPr lang="it-IT" b="1" i="1" dirty="0"/>
              <a:t> </a:t>
            </a:r>
            <a:r>
              <a:rPr lang="it-IT" b="1" i="1" dirty="0" err="1"/>
              <a:t>answer</a:t>
            </a:r>
            <a:r>
              <a:rPr lang="it-IT" b="1" i="1" dirty="0"/>
              <a:t> </a:t>
            </a:r>
            <a:r>
              <a:rPr lang="it-IT" b="1" i="1" dirty="0" err="1"/>
              <a:t>anyway</a:t>
            </a:r>
            <a:r>
              <a:rPr lang="it-IT" b="1" i="1" dirty="0"/>
              <a:t>:</a:t>
            </a:r>
            <a:endParaRPr lang="it-IT" b="1" i="1" dirty="0">
              <a:cs typeface="Calibri"/>
            </a:endParaRPr>
          </a:p>
          <a:p>
            <a:endParaRPr lang="it-IT" b="1" i="1">
              <a:cs typeface="Calibri"/>
            </a:endParaRPr>
          </a:p>
          <a:p>
            <a:r>
              <a:rPr lang="it-IT" b="1" i="1" dirty="0">
                <a:cs typeface="Calibri"/>
              </a:rPr>
              <a:t>Read the slide</a:t>
            </a:r>
          </a:p>
          <a:p>
            <a:endParaRPr lang="it-IT" b="1" i="1">
              <a:cs typeface="Calibri"/>
            </a:endParaRPr>
          </a:p>
          <a:p>
            <a:endParaRPr lang="it-IT">
              <a:cs typeface="Calibri" panose="020F0502020204030204"/>
            </a:endParaRPr>
          </a:p>
          <a:p>
            <a:r>
              <a:rPr lang="it-IT" dirty="0">
                <a:cs typeface="Calibri" panose="020F0502020204030204"/>
              </a:rPr>
              <a:t>More:</a:t>
            </a:r>
          </a:p>
          <a:p>
            <a:r>
              <a:rPr lang="it-IT" dirty="0"/>
              <a:t>- To solve </a:t>
            </a:r>
            <a:r>
              <a:rPr lang="it-IT" dirty="0" err="1"/>
              <a:t>this</a:t>
            </a:r>
            <a:r>
              <a:rPr lang="it-IT" dirty="0"/>
              <a:t> </a:t>
            </a:r>
            <a:r>
              <a:rPr lang="it-IT" dirty="0" err="1"/>
              <a:t>kind</a:t>
            </a:r>
            <a:r>
              <a:rPr lang="it-IT" dirty="0"/>
              <a:t> of </a:t>
            </a:r>
            <a:r>
              <a:rPr lang="it-IT" dirty="0" err="1"/>
              <a:t>error</a:t>
            </a:r>
            <a:r>
              <a:rPr lang="it-IT" dirty="0"/>
              <a:t> </a:t>
            </a:r>
            <a:r>
              <a:rPr lang="it-IT" dirty="0" err="1"/>
              <a:t>it</a:t>
            </a:r>
            <a:r>
              <a:rPr lang="it-IT" dirty="0"/>
              <a:t> </a:t>
            </a:r>
            <a:r>
              <a:rPr lang="it-IT" dirty="0" err="1"/>
              <a:t>could</a:t>
            </a:r>
            <a:r>
              <a:rPr lang="it-IT" dirty="0"/>
              <a:t> be </a:t>
            </a:r>
            <a:r>
              <a:rPr lang="it-IT" dirty="0" err="1"/>
              <a:t>tried</a:t>
            </a:r>
            <a:r>
              <a:rPr lang="it-IT" dirty="0"/>
              <a:t> a </a:t>
            </a:r>
            <a:r>
              <a:rPr lang="it-IT" dirty="0" err="1"/>
              <a:t>different</a:t>
            </a:r>
            <a:r>
              <a:rPr lang="it-IT" dirty="0"/>
              <a:t> use of the </a:t>
            </a:r>
            <a:r>
              <a:rPr lang="it-IT" dirty="0" err="1"/>
              <a:t>Attention</a:t>
            </a:r>
            <a:r>
              <a:rPr lang="it-IT" dirty="0"/>
              <a:t>, </a:t>
            </a:r>
            <a:r>
              <a:rPr lang="it-IT" dirty="0" err="1"/>
              <a:t>probably</a:t>
            </a:r>
            <a:r>
              <a:rPr lang="it-IT" dirty="0"/>
              <a:t> Transformers are </a:t>
            </a:r>
            <a:r>
              <a:rPr lang="it-IT" dirty="0" err="1"/>
              <a:t>better</a:t>
            </a:r>
            <a:r>
              <a:rPr lang="it-IT" dirty="0"/>
              <a:t> to </a:t>
            </a:r>
            <a:r>
              <a:rPr lang="it-IT" dirty="0" err="1"/>
              <a:t>address</a:t>
            </a:r>
            <a:r>
              <a:rPr lang="it-IT" dirty="0"/>
              <a:t> </a:t>
            </a:r>
            <a:r>
              <a:rPr lang="it-IT" dirty="0" err="1"/>
              <a:t>thi</a:t>
            </a:r>
            <a:r>
              <a:rPr lang="it-IT" dirty="0"/>
              <a:t> </a:t>
            </a:r>
            <a:r>
              <a:rPr lang="it-IT" dirty="0" err="1"/>
              <a:t>problem</a:t>
            </a:r>
            <a:r>
              <a:rPr lang="it-IT" dirty="0"/>
              <a:t>.</a:t>
            </a:r>
            <a:endParaRPr lang="en-US" dirty="0">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24</a:t>
            </a:fld>
            <a:endParaRPr lang="en-US"/>
          </a:p>
        </p:txBody>
      </p:sp>
    </p:spTree>
    <p:extLst>
      <p:ext uri="{BB962C8B-B14F-4D97-AF65-F5344CB8AC3E}">
        <p14:creationId xmlns:p14="http://schemas.microsoft.com/office/powerpoint/2010/main" val="3107185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a:t>The second </a:t>
            </a:r>
            <a:r>
              <a:rPr lang="it-IT" b="1" i="1" dirty="0" err="1"/>
              <a:t>kind</a:t>
            </a:r>
            <a:r>
              <a:rPr lang="it-IT" b="1" i="1" dirty="0"/>
              <a:t> of </a:t>
            </a:r>
            <a:r>
              <a:rPr lang="it-IT" b="1" i="1" dirty="0" err="1"/>
              <a:t>error</a:t>
            </a:r>
            <a:r>
              <a:rPr lang="it-IT" b="1" i="1" dirty="0"/>
              <a:t> </a:t>
            </a:r>
            <a:r>
              <a:rPr lang="it-IT" b="1" i="1" dirty="0" err="1"/>
              <a:t>instead</a:t>
            </a:r>
            <a:r>
              <a:rPr lang="it-IT" b="1" i="1" dirty="0"/>
              <a:t> </a:t>
            </a:r>
            <a:r>
              <a:rPr lang="it-IT" b="1" i="1" dirty="0" err="1"/>
              <a:t>is</a:t>
            </a:r>
            <a:r>
              <a:rPr lang="it-IT" b="1" i="1" dirty="0"/>
              <a:t> the </a:t>
            </a:r>
            <a:r>
              <a:rPr lang="it-IT" b="1" i="1" dirty="0" err="1"/>
              <a:t>inclusion</a:t>
            </a:r>
            <a:r>
              <a:rPr lang="it-IT" b="1" i="1" dirty="0"/>
              <a:t> of words </a:t>
            </a:r>
            <a:r>
              <a:rPr lang="it-IT" b="1" i="1" dirty="0" err="1"/>
              <a:t>which</a:t>
            </a:r>
            <a:r>
              <a:rPr lang="it-IT" b="1" i="1" dirty="0"/>
              <a:t> </a:t>
            </a:r>
            <a:r>
              <a:rPr lang="it-IT" b="1" i="1" dirty="0" err="1"/>
              <a:t>shouldn’t</a:t>
            </a:r>
            <a:r>
              <a:rPr lang="it-IT" b="1" i="1" dirty="0"/>
              <a:t> </a:t>
            </a:r>
            <a:r>
              <a:rPr lang="it-IT" b="1" i="1" dirty="0" err="1"/>
              <a:t>belong</a:t>
            </a:r>
            <a:r>
              <a:rPr lang="it-IT" b="1" i="1" dirty="0"/>
              <a:t> to the </a:t>
            </a:r>
            <a:r>
              <a:rPr lang="it-IT" b="1" i="1" dirty="0" err="1"/>
              <a:t>answer</a:t>
            </a:r>
            <a:r>
              <a:rPr lang="it-IT" b="1" i="1" dirty="0"/>
              <a:t>, or on the </a:t>
            </a:r>
            <a:r>
              <a:rPr lang="it-IT" b="1" i="1" dirty="0" err="1"/>
              <a:t>contrary</a:t>
            </a:r>
            <a:r>
              <a:rPr lang="it-IT" b="1" i="1" dirty="0"/>
              <a:t> the </a:t>
            </a:r>
            <a:r>
              <a:rPr lang="it-IT" b="1" i="1" dirty="0" err="1"/>
              <a:t>removal</a:t>
            </a:r>
            <a:r>
              <a:rPr lang="it-IT" b="1" i="1" dirty="0"/>
              <a:t> of words </a:t>
            </a:r>
            <a:r>
              <a:rPr lang="it-IT" b="1" i="1" dirty="0" err="1"/>
              <a:t>which</a:t>
            </a:r>
            <a:r>
              <a:rPr lang="it-IT" b="1" i="1" dirty="0"/>
              <a:t> </a:t>
            </a:r>
            <a:r>
              <a:rPr lang="it-IT" b="1" i="1" dirty="0" err="1"/>
              <a:t>should</a:t>
            </a:r>
            <a:r>
              <a:rPr lang="it-IT" b="1" i="1" dirty="0"/>
              <a:t> </a:t>
            </a:r>
            <a:r>
              <a:rPr lang="it-IT" b="1" i="1" dirty="0" err="1"/>
              <a:t>belong</a:t>
            </a:r>
            <a:r>
              <a:rPr lang="it-IT" b="1" i="1" dirty="0"/>
              <a:t> to the </a:t>
            </a:r>
            <a:r>
              <a:rPr lang="it-IT" b="1" i="1" dirty="0" err="1"/>
              <a:t>answer</a:t>
            </a:r>
            <a:r>
              <a:rPr lang="it-IT" b="1" i="1" dirty="0"/>
              <a:t>. In some </a:t>
            </a:r>
            <a:r>
              <a:rPr lang="it-IT" b="1" i="1" dirty="0" err="1"/>
              <a:t>cases</a:t>
            </a:r>
            <a:r>
              <a:rPr lang="it-IT" b="1" i="1" dirty="0"/>
              <a:t>, like the one in the slide, </a:t>
            </a:r>
            <a:r>
              <a:rPr lang="it-IT" b="1" i="1" dirty="0" err="1"/>
              <a:t>only</a:t>
            </a:r>
            <a:r>
              <a:rPr lang="it-IT" b="1" i="1" dirty="0"/>
              <a:t> a </a:t>
            </a:r>
            <a:r>
              <a:rPr lang="it-IT" b="1" i="1" dirty="0" err="1"/>
              <a:t>little</a:t>
            </a:r>
            <a:r>
              <a:rPr lang="it-IT" b="1" i="1" dirty="0"/>
              <a:t> information </a:t>
            </a:r>
            <a:r>
              <a:rPr lang="it-IT" b="1" i="1" dirty="0" err="1"/>
              <a:t>is</a:t>
            </a:r>
            <a:r>
              <a:rPr lang="it-IT" b="1" i="1" dirty="0"/>
              <a:t> </a:t>
            </a:r>
            <a:r>
              <a:rPr lang="it-IT" b="1" i="1" dirty="0" err="1"/>
              <a:t>added</a:t>
            </a:r>
            <a:r>
              <a:rPr lang="it-IT" b="1" i="1" dirty="0"/>
              <a:t> to the </a:t>
            </a:r>
            <a:r>
              <a:rPr lang="it-IT" b="1" i="1" dirty="0" err="1"/>
              <a:t>correct</a:t>
            </a:r>
            <a:r>
              <a:rPr lang="it-IT" b="1" i="1" dirty="0"/>
              <a:t> </a:t>
            </a:r>
            <a:r>
              <a:rPr lang="it-IT" b="1" i="1" dirty="0" err="1"/>
              <a:t>answer</a:t>
            </a:r>
            <a:r>
              <a:rPr lang="it-IT" b="1" i="1" dirty="0"/>
              <a:t>, in </a:t>
            </a:r>
            <a:r>
              <a:rPr lang="it-IT" b="1" i="1" dirty="0" err="1"/>
              <a:t>others</a:t>
            </a:r>
            <a:r>
              <a:rPr lang="it-IT" b="1" i="1" dirty="0"/>
              <a:t> </a:t>
            </a:r>
            <a:r>
              <a:rPr lang="it-IT" b="1" i="1" dirty="0" err="1"/>
              <a:t>it</a:t>
            </a:r>
            <a:r>
              <a:rPr lang="it-IT" b="1" i="1" dirty="0"/>
              <a:t> </a:t>
            </a:r>
            <a:r>
              <a:rPr lang="it-IT" b="1" i="1" dirty="0" err="1"/>
              <a:t>is</a:t>
            </a:r>
            <a:r>
              <a:rPr lang="it-IT" b="1" i="1" dirty="0"/>
              <a:t> </a:t>
            </a:r>
            <a:r>
              <a:rPr lang="it-IT" b="1" i="1" dirty="0" err="1"/>
              <a:t>much</a:t>
            </a:r>
            <a:r>
              <a:rPr lang="it-IT" b="1" i="1" dirty="0"/>
              <a:t> more.</a:t>
            </a:r>
            <a:endParaRPr lang="en-US" b="1" i="1" dirty="0">
              <a:cs typeface="Calibri" panose="020F0502020204030204"/>
            </a:endParaRPr>
          </a:p>
          <a:p>
            <a:r>
              <a:rPr lang="it-IT" b="1" i="1" dirty="0">
                <a:cs typeface="Calibri"/>
              </a:rPr>
              <a:t>Read the slide.</a:t>
            </a:r>
          </a:p>
          <a:p>
            <a:endParaRPr lang="it-IT">
              <a:cs typeface="Calibri"/>
            </a:endParaRPr>
          </a:p>
          <a:p>
            <a:r>
              <a:rPr lang="it-IT" dirty="0">
                <a:cs typeface="Calibri"/>
              </a:rPr>
              <a:t>- </a:t>
            </a:r>
            <a:r>
              <a:rPr lang="it-IT" dirty="0"/>
              <a:t>To solve </a:t>
            </a:r>
            <a:r>
              <a:rPr lang="it-IT" dirty="0" err="1"/>
              <a:t>these</a:t>
            </a:r>
            <a:r>
              <a:rPr lang="it-IT" dirty="0"/>
              <a:t> </a:t>
            </a:r>
            <a:r>
              <a:rPr lang="it-IT" dirty="0" err="1"/>
              <a:t>kind</a:t>
            </a:r>
            <a:r>
              <a:rPr lang="it-IT" dirty="0"/>
              <a:t> of </a:t>
            </a:r>
            <a:r>
              <a:rPr lang="it-IT" dirty="0" err="1"/>
              <a:t>errors</a:t>
            </a:r>
            <a:r>
              <a:rPr lang="it-IT" dirty="0"/>
              <a:t> </a:t>
            </a:r>
            <a:r>
              <a:rPr lang="it-IT" dirty="0" err="1"/>
              <a:t>it</a:t>
            </a:r>
            <a:r>
              <a:rPr lang="it-IT" dirty="0"/>
              <a:t> </a:t>
            </a:r>
            <a:r>
              <a:rPr lang="it-IT" dirty="0" err="1"/>
              <a:t>could</a:t>
            </a:r>
            <a:r>
              <a:rPr lang="it-IT" dirty="0"/>
              <a:t> be </a:t>
            </a:r>
            <a:r>
              <a:rPr lang="it-IT" dirty="0" err="1"/>
              <a:t>used</a:t>
            </a:r>
            <a:r>
              <a:rPr lang="it-IT" dirty="0"/>
              <a:t> a model </a:t>
            </a:r>
            <a:r>
              <a:rPr lang="it-IT" dirty="0" err="1"/>
              <a:t>which</a:t>
            </a:r>
            <a:r>
              <a:rPr lang="it-IT" dirty="0"/>
              <a:t> </a:t>
            </a:r>
            <a:r>
              <a:rPr lang="it-IT" dirty="0" err="1"/>
              <a:t>aim</a:t>
            </a:r>
            <a:r>
              <a:rPr lang="it-IT" dirty="0"/>
              <a:t> </a:t>
            </a:r>
            <a:r>
              <a:rPr lang="it-IT" dirty="0" err="1"/>
              <a:t>is</a:t>
            </a:r>
            <a:r>
              <a:rPr lang="it-IT" dirty="0"/>
              <a:t> to </a:t>
            </a:r>
            <a:r>
              <a:rPr lang="it-IT" dirty="0" err="1"/>
              <a:t>predict</a:t>
            </a:r>
            <a:r>
              <a:rPr lang="it-IT" dirty="0"/>
              <a:t> the </a:t>
            </a:r>
            <a:r>
              <a:rPr lang="it-IT" dirty="0" err="1"/>
              <a:t>length</a:t>
            </a:r>
            <a:r>
              <a:rPr lang="it-IT" dirty="0"/>
              <a:t> of the </a:t>
            </a:r>
            <a:r>
              <a:rPr lang="it-IT" dirty="0" err="1"/>
              <a:t>answer</a:t>
            </a:r>
            <a:r>
              <a:rPr lang="it-IT" dirty="0"/>
              <a:t>.</a:t>
            </a:r>
            <a:endParaRPr lang="it-IT" dirty="0">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25</a:t>
            </a:fld>
            <a:endParaRPr lang="en-US"/>
          </a:p>
        </p:txBody>
      </p:sp>
    </p:spTree>
    <p:extLst>
      <p:ext uri="{BB962C8B-B14F-4D97-AF65-F5344CB8AC3E}">
        <p14:creationId xmlns:p14="http://schemas.microsoft.com/office/powerpoint/2010/main" val="3063636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a:t>The 3rd </a:t>
            </a:r>
            <a:r>
              <a:rPr lang="it-IT" b="1" i="1" dirty="0" err="1"/>
              <a:t>kind</a:t>
            </a:r>
            <a:r>
              <a:rPr lang="it-IT" b="1" i="1" dirty="0"/>
              <a:t> of </a:t>
            </a:r>
            <a:r>
              <a:rPr lang="it-IT" b="1" i="1" dirty="0" err="1"/>
              <a:t>error</a:t>
            </a:r>
            <a:r>
              <a:rPr lang="it-IT" b="1" i="1" dirty="0"/>
              <a:t> </a:t>
            </a:r>
            <a:r>
              <a:rPr lang="it-IT" b="1" i="1" dirty="0" err="1"/>
              <a:t>instead</a:t>
            </a:r>
            <a:r>
              <a:rPr lang="it-IT" b="1" i="1" dirty="0"/>
              <a:t> </a:t>
            </a:r>
            <a:r>
              <a:rPr lang="it-IT" b="1" i="1" dirty="0" err="1"/>
              <a:t>is</a:t>
            </a:r>
            <a:r>
              <a:rPr lang="it-IT" b="1" i="1" dirty="0"/>
              <a:t> </a:t>
            </a:r>
            <a:r>
              <a:rPr lang="it-IT" b="1" i="1" dirty="0" err="1"/>
              <a:t>related</a:t>
            </a:r>
            <a:r>
              <a:rPr lang="it-IT" b="1" i="1" dirty="0"/>
              <a:t> to the dataset, </a:t>
            </a:r>
            <a:r>
              <a:rPr lang="it-IT" b="1" i="1" dirty="0" err="1"/>
              <a:t>meaning</a:t>
            </a:r>
            <a:r>
              <a:rPr lang="it-IT" b="1" i="1" dirty="0"/>
              <a:t> </a:t>
            </a:r>
            <a:r>
              <a:rPr lang="it-IT" b="1" i="1" dirty="0" err="1"/>
              <a:t>that</a:t>
            </a:r>
            <a:r>
              <a:rPr lang="it-IT" b="1" i="1" dirty="0"/>
              <a:t> the </a:t>
            </a:r>
            <a:r>
              <a:rPr lang="it-IT" b="1" i="1" dirty="0" err="1"/>
              <a:t>answer</a:t>
            </a:r>
            <a:r>
              <a:rPr lang="it-IT" b="1" i="1" dirty="0"/>
              <a:t> </a:t>
            </a:r>
            <a:r>
              <a:rPr lang="it-IT" b="1" i="1" dirty="0" err="1"/>
              <a:t>given</a:t>
            </a:r>
            <a:r>
              <a:rPr lang="it-IT" b="1" i="1" dirty="0"/>
              <a:t> by </a:t>
            </a:r>
            <a:r>
              <a:rPr lang="it-IT" b="1" i="1" dirty="0" err="1"/>
              <a:t>our</a:t>
            </a:r>
            <a:r>
              <a:rPr lang="it-IT" b="1" i="1" dirty="0"/>
              <a:t> model </a:t>
            </a:r>
            <a:r>
              <a:rPr lang="it-IT" b="1" i="1" dirty="0" err="1"/>
              <a:t>could</a:t>
            </a:r>
            <a:r>
              <a:rPr lang="it-IT" b="1" i="1" dirty="0"/>
              <a:t> be </a:t>
            </a:r>
            <a:r>
              <a:rPr lang="it-IT" b="1" i="1" dirty="0" err="1"/>
              <a:t>considered</a:t>
            </a:r>
            <a:r>
              <a:rPr lang="it-IT" b="1" i="1" dirty="0"/>
              <a:t> </a:t>
            </a:r>
            <a:r>
              <a:rPr lang="it-IT" b="1" i="1" dirty="0" err="1"/>
              <a:t>correct</a:t>
            </a:r>
            <a:r>
              <a:rPr lang="it-IT" b="1" i="1" dirty="0"/>
              <a:t> </a:t>
            </a:r>
            <a:r>
              <a:rPr lang="it-IT" b="1" i="1" dirty="0" err="1"/>
              <a:t>also</a:t>
            </a:r>
            <a:r>
              <a:rPr lang="it-IT" b="1" i="1" dirty="0"/>
              <a:t> </a:t>
            </a:r>
            <a:r>
              <a:rPr lang="it-IT" b="1" i="1" dirty="0" err="1"/>
              <a:t>if</a:t>
            </a:r>
            <a:endParaRPr lang="en-US" b="1" i="1" dirty="0">
              <a:cs typeface="Calibri"/>
            </a:endParaRPr>
          </a:p>
          <a:p>
            <a:r>
              <a:rPr lang="it-IT" b="1" i="1" dirty="0" err="1"/>
              <a:t>different</a:t>
            </a:r>
            <a:r>
              <a:rPr lang="it-IT" b="1" i="1" dirty="0"/>
              <a:t> from the one of the dataset:</a:t>
            </a:r>
            <a:endParaRPr lang="it-IT" b="1" i="1" dirty="0">
              <a:cs typeface="Calibri"/>
            </a:endParaRPr>
          </a:p>
          <a:p>
            <a:endParaRPr lang="it-IT" b="1" i="1">
              <a:cs typeface="Calibri"/>
            </a:endParaRPr>
          </a:p>
          <a:p>
            <a:r>
              <a:rPr lang="it-IT" b="1" i="1" dirty="0">
                <a:cs typeface="Calibri"/>
              </a:rPr>
              <a:t>Read the slide</a:t>
            </a:r>
          </a:p>
          <a:p>
            <a:endParaRPr lang="it-IT" b="1" i="1">
              <a:cs typeface="Calibri"/>
            </a:endParaRPr>
          </a:p>
          <a:p>
            <a:r>
              <a:rPr lang="it-IT" b="1" i="1" dirty="0" err="1">
                <a:cs typeface="Calibri"/>
              </a:rPr>
              <a:t>Then</a:t>
            </a:r>
            <a:r>
              <a:rPr lang="it-IT" b="1" i="1" dirty="0">
                <a:cs typeface="Calibri"/>
              </a:rPr>
              <a:t> </a:t>
            </a:r>
            <a:r>
              <a:rPr lang="it-IT" b="1" i="1" dirty="0" err="1">
                <a:cs typeface="Calibri"/>
              </a:rPr>
              <a:t>say</a:t>
            </a:r>
            <a:r>
              <a:rPr lang="it-IT" b="1" i="1" dirty="0">
                <a:cs typeface="Calibri"/>
              </a:rPr>
              <a:t> </a:t>
            </a:r>
            <a:r>
              <a:rPr lang="it-IT" b="1" i="1" dirty="0" err="1">
                <a:cs typeface="Calibri"/>
              </a:rPr>
              <a:t>that</a:t>
            </a:r>
            <a:r>
              <a:rPr lang="it-IT" b="1" i="1" dirty="0">
                <a:cs typeface="Calibri"/>
              </a:rPr>
              <a:t> Lorenzo </a:t>
            </a:r>
            <a:r>
              <a:rPr lang="it-IT" b="1" i="1" dirty="0" err="1">
                <a:cs typeface="Calibri"/>
              </a:rPr>
              <a:t>now</a:t>
            </a:r>
            <a:r>
              <a:rPr lang="it-IT" b="1" i="1" dirty="0">
                <a:cs typeface="Calibri"/>
              </a:rPr>
              <a:t> </a:t>
            </a:r>
            <a:r>
              <a:rPr lang="it-IT" b="1" i="1" dirty="0" err="1">
                <a:cs typeface="Calibri"/>
              </a:rPr>
              <a:t>is</a:t>
            </a:r>
            <a:r>
              <a:rPr lang="it-IT" b="1" i="1" dirty="0">
                <a:cs typeface="Calibri"/>
              </a:rPr>
              <a:t> </a:t>
            </a:r>
            <a:r>
              <a:rPr lang="it-IT" b="1" i="1" dirty="0" err="1">
                <a:cs typeface="Calibri"/>
              </a:rPr>
              <a:t>going</a:t>
            </a:r>
            <a:r>
              <a:rPr lang="it-IT" b="1" i="1" dirty="0">
                <a:cs typeface="Calibri"/>
              </a:rPr>
              <a:t> to conclude the </a:t>
            </a:r>
            <a:r>
              <a:rPr lang="it-IT" b="1" i="1" dirty="0" err="1">
                <a:cs typeface="Calibri"/>
              </a:rPr>
              <a:t>presentation</a:t>
            </a:r>
            <a:r>
              <a:rPr lang="it-IT" b="1" i="1" dirty="0">
                <a:cs typeface="Calibri"/>
              </a:rPr>
              <a:t> with a </a:t>
            </a:r>
            <a:r>
              <a:rPr lang="it-IT" b="1" i="1" dirty="0" err="1">
                <a:cs typeface="Calibri"/>
              </a:rPr>
              <a:t>final</a:t>
            </a:r>
            <a:r>
              <a:rPr lang="it-IT" b="1" i="1" dirty="0">
                <a:cs typeface="Calibri"/>
              </a:rPr>
              <a:t> </a:t>
            </a:r>
            <a:r>
              <a:rPr lang="it-IT" b="1" i="1" dirty="0" err="1">
                <a:cs typeface="Calibri"/>
              </a:rPr>
              <a:t>discussion</a:t>
            </a:r>
            <a:endParaRPr lang="it-IT" b="1" i="1" dirty="0">
              <a:cs typeface="Calibri"/>
            </a:endParaRPr>
          </a:p>
          <a:p>
            <a:endParaRPr lang="it-IT" b="1" i="1" dirty="0">
              <a:cs typeface="Calibri"/>
            </a:endParaRPr>
          </a:p>
          <a:p>
            <a:endParaRPr lang="it-IT" b="1" i="1" dirty="0">
              <a:cs typeface="Calibri"/>
            </a:endParaRPr>
          </a:p>
          <a:p>
            <a:r>
              <a:rPr lang="it-IT" dirty="0">
                <a:cs typeface="Calibri"/>
              </a:rPr>
              <a:t>From paper:</a:t>
            </a:r>
          </a:p>
          <a:p>
            <a:r>
              <a:rPr lang="it-IT" dirty="0"/>
              <a:t>50% of </a:t>
            </a:r>
            <a:r>
              <a:rPr lang="it-IT" dirty="0" err="1"/>
              <a:t>errors</a:t>
            </a:r>
            <a:r>
              <a:rPr lang="it-IT" dirty="0"/>
              <a:t> are due to the imprecise </a:t>
            </a:r>
            <a:r>
              <a:rPr lang="it-IT" dirty="0" err="1"/>
              <a:t>boundaries</a:t>
            </a:r>
            <a:r>
              <a:rPr lang="it-IT" dirty="0"/>
              <a:t> of the </a:t>
            </a:r>
            <a:r>
              <a:rPr lang="it-IT" dirty="0" err="1"/>
              <a:t>answers</a:t>
            </a:r>
            <a:r>
              <a:rPr lang="it-IT" dirty="0"/>
              <a:t>, 28% involve</a:t>
            </a:r>
            <a:endParaRPr lang="it-IT" dirty="0">
              <a:cs typeface="Calibri"/>
            </a:endParaRPr>
          </a:p>
          <a:p>
            <a:r>
              <a:rPr lang="it-IT" dirty="0" err="1"/>
              <a:t>syntactic</a:t>
            </a:r>
            <a:r>
              <a:rPr lang="it-IT" dirty="0"/>
              <a:t> </a:t>
            </a:r>
            <a:r>
              <a:rPr lang="it-IT" dirty="0" err="1"/>
              <a:t>complications</a:t>
            </a:r>
            <a:r>
              <a:rPr lang="it-IT" dirty="0"/>
              <a:t> and </a:t>
            </a:r>
            <a:r>
              <a:rPr lang="it-IT" dirty="0" err="1"/>
              <a:t>ambiguities</a:t>
            </a:r>
            <a:r>
              <a:rPr lang="it-IT" dirty="0"/>
              <a:t>, 14% are </a:t>
            </a:r>
            <a:r>
              <a:rPr lang="it-IT" dirty="0" err="1"/>
              <a:t>paraphrase</a:t>
            </a:r>
            <a:r>
              <a:rPr lang="it-IT" dirty="0"/>
              <a:t> </a:t>
            </a:r>
            <a:r>
              <a:rPr lang="it-IT" dirty="0" err="1"/>
              <a:t>problems</a:t>
            </a:r>
            <a:r>
              <a:rPr lang="it-IT" dirty="0"/>
              <a:t>, 4% </a:t>
            </a:r>
            <a:r>
              <a:rPr lang="it-IT" dirty="0" err="1"/>
              <a:t>require</a:t>
            </a:r>
            <a:r>
              <a:rPr lang="it-IT" dirty="0"/>
              <a:t> </a:t>
            </a:r>
            <a:r>
              <a:rPr lang="it-IT" dirty="0" err="1"/>
              <a:t>external</a:t>
            </a:r>
            <a:r>
              <a:rPr lang="it-IT" dirty="0"/>
              <a:t> knowledge,</a:t>
            </a:r>
            <a:endParaRPr lang="it-IT" dirty="0">
              <a:cs typeface="Calibri"/>
            </a:endParaRPr>
          </a:p>
          <a:p>
            <a:r>
              <a:rPr lang="it-IT" dirty="0"/>
              <a:t>2% </a:t>
            </a:r>
            <a:r>
              <a:rPr lang="it-IT" dirty="0" err="1"/>
              <a:t>need</a:t>
            </a:r>
            <a:r>
              <a:rPr lang="it-IT" dirty="0"/>
              <a:t> multiple </a:t>
            </a:r>
            <a:r>
              <a:rPr lang="it-IT" dirty="0" err="1"/>
              <a:t>sentences</a:t>
            </a:r>
            <a:r>
              <a:rPr lang="it-IT" dirty="0"/>
              <a:t> to </a:t>
            </a:r>
            <a:r>
              <a:rPr lang="it-IT" dirty="0" err="1"/>
              <a:t>answer</a:t>
            </a:r>
            <a:r>
              <a:rPr lang="it-IT" dirty="0"/>
              <a:t>, and 2% are due to </a:t>
            </a:r>
            <a:r>
              <a:rPr lang="it-IT" dirty="0" err="1"/>
              <a:t>mistakes</a:t>
            </a:r>
            <a:r>
              <a:rPr lang="it-IT" dirty="0"/>
              <a:t> </a:t>
            </a:r>
            <a:r>
              <a:rPr lang="it-IT" dirty="0" err="1"/>
              <a:t>during</a:t>
            </a:r>
            <a:r>
              <a:rPr lang="it-IT" dirty="0"/>
              <a:t> </a:t>
            </a:r>
            <a:r>
              <a:rPr lang="it-IT" dirty="0" err="1"/>
              <a:t>tokenization</a:t>
            </a:r>
            <a:r>
              <a:rPr lang="it-IT" dirty="0"/>
              <a:t>. </a:t>
            </a:r>
            <a:r>
              <a:rPr lang="it-IT" dirty="0" err="1"/>
              <a:t>See</a:t>
            </a:r>
            <a:endParaRPr lang="it-IT" dirty="0" err="1">
              <a:cs typeface="Calibri"/>
            </a:endParaRPr>
          </a:p>
          <a:p>
            <a:r>
              <a:rPr lang="it-IT" dirty="0" err="1"/>
              <a:t>Appendix</a:t>
            </a:r>
            <a:r>
              <a:rPr lang="it-IT" dirty="0"/>
              <a:t> A for the </a:t>
            </a:r>
            <a:r>
              <a:rPr lang="it-IT" dirty="0" err="1"/>
              <a:t>examples</a:t>
            </a:r>
            <a:r>
              <a:rPr lang="it-IT" dirty="0"/>
              <a:t> of the </a:t>
            </a:r>
            <a:r>
              <a:rPr lang="it-IT" dirty="0" err="1"/>
              <a:t>error</a:t>
            </a:r>
            <a:r>
              <a:rPr lang="it-IT" dirty="0"/>
              <a:t> </a:t>
            </a:r>
            <a:r>
              <a:rPr lang="it-IT" dirty="0" err="1"/>
              <a:t>modes</a:t>
            </a:r>
            <a:r>
              <a:rPr lang="it-IT" dirty="0"/>
              <a:t>.</a:t>
            </a:r>
            <a:endParaRPr lang="it-IT" dirty="0">
              <a:cs typeface="Calibri"/>
            </a:endParaRPr>
          </a:p>
        </p:txBody>
      </p:sp>
      <p:sp>
        <p:nvSpPr>
          <p:cNvPr id="4" name="Slide Number Placeholder 3"/>
          <p:cNvSpPr>
            <a:spLocks noGrp="1"/>
          </p:cNvSpPr>
          <p:nvPr>
            <p:ph type="sldNum" sz="quarter" idx="5"/>
          </p:nvPr>
        </p:nvSpPr>
        <p:spPr/>
        <p:txBody>
          <a:bodyPr/>
          <a:lstStyle/>
          <a:p>
            <a:fld id="{067356D6-E2E0-41F5-8E97-AFD1A2941D08}" type="slidenum">
              <a:rPr lang="en-US"/>
              <a:t>26</a:t>
            </a:fld>
            <a:endParaRPr lang="en-US"/>
          </a:p>
        </p:txBody>
      </p:sp>
    </p:spTree>
    <p:extLst>
      <p:ext uri="{BB962C8B-B14F-4D97-AF65-F5344CB8AC3E}">
        <p14:creationId xmlns:p14="http://schemas.microsoft.com/office/powerpoint/2010/main" val="3665639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Andrea: Another possible improvement: many times the informations coming from different matrices are merged simply doing a concatenation. It could be an impovement to use different approaches like a sum, or a weighted sum where the weights are learnt, or simply to associate a learnable weight to each output of the concatenated matrix..</a:t>
            </a:r>
          </a:p>
        </p:txBody>
      </p:sp>
      <p:sp>
        <p:nvSpPr>
          <p:cNvPr id="4" name="Slide Number Placeholder 3"/>
          <p:cNvSpPr>
            <a:spLocks noGrp="1"/>
          </p:cNvSpPr>
          <p:nvPr>
            <p:ph type="sldNum" sz="quarter" idx="5"/>
          </p:nvPr>
        </p:nvSpPr>
        <p:spPr/>
        <p:txBody>
          <a:bodyPr/>
          <a:lstStyle/>
          <a:p>
            <a:fld id="{067356D6-E2E0-41F5-8E97-AFD1A2941D08}" type="slidenum">
              <a:rPr lang="en-US"/>
              <a:t>27</a:t>
            </a:fld>
            <a:endParaRPr lang="en-US"/>
          </a:p>
        </p:txBody>
      </p:sp>
    </p:spTree>
    <p:extLst>
      <p:ext uri="{BB962C8B-B14F-4D97-AF65-F5344CB8AC3E}">
        <p14:creationId xmlns:p14="http://schemas.microsoft.com/office/powerpoint/2010/main" val="332406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067356D6-E2E0-41F5-8E97-AFD1A2941D08}" type="slidenum">
              <a:rPr lang="en-US" smtClean="0"/>
              <a:t>11</a:t>
            </a:fld>
            <a:endParaRPr lang="en-US"/>
          </a:p>
        </p:txBody>
      </p:sp>
    </p:spTree>
    <p:extLst>
      <p:ext uri="{BB962C8B-B14F-4D97-AF65-F5344CB8AC3E}">
        <p14:creationId xmlns:p14="http://schemas.microsoft.com/office/powerpoint/2010/main" val="71921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067356D6-E2E0-41F5-8E97-AFD1A2941D08}" type="slidenum">
              <a:rPr lang="en-US" smtClean="0"/>
              <a:t>12</a:t>
            </a:fld>
            <a:endParaRPr lang="en-US"/>
          </a:p>
        </p:txBody>
      </p:sp>
    </p:spTree>
    <p:extLst>
      <p:ext uri="{BB962C8B-B14F-4D97-AF65-F5344CB8AC3E}">
        <p14:creationId xmlns:p14="http://schemas.microsoft.com/office/powerpoint/2010/main" val="391391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92929"/>
                </a:solidFill>
                <a:effectLst/>
                <a:latin typeface="+mj-lt"/>
              </a:rPr>
              <a:t>Up until now, we have produced embeddings that include syntactic information (thanks to the char embedding layer), semantic information (thanks to the word embedding layer) and contextual information, namely information about the surrounding words (thanks to the contextual embedding layer).</a:t>
            </a:r>
          </a:p>
          <a:p>
            <a:pPr marL="171450" indent="-171450">
              <a:buFont typeface="Arial" panose="020B0604020202020204" pitchFamily="34" charset="0"/>
              <a:buChar char="•"/>
            </a:pPr>
            <a:r>
              <a:rPr lang="en-US" b="0" i="0" dirty="0">
                <a:solidFill>
                  <a:srgbClr val="292929"/>
                </a:solidFill>
                <a:effectLst/>
                <a:latin typeface="+mj-lt"/>
              </a:rPr>
              <a:t>Now, with the attention flow layer, we aim at making each context embedding aware of its importance in answering the query.</a:t>
            </a:r>
          </a:p>
          <a:p>
            <a:pPr marL="171450" indent="-171450">
              <a:buFont typeface="Arial" panose="020B0604020202020204" pitchFamily="34" charset="0"/>
              <a:buChar char="•"/>
            </a:pPr>
            <a:r>
              <a:rPr lang="en-US" b="0" i="0" dirty="0">
                <a:solidFill>
                  <a:srgbClr val="292929"/>
                </a:solidFill>
                <a:effectLst/>
                <a:latin typeface="+mj-lt"/>
              </a:rPr>
              <a:t>To do so, we merge information between context and query by means of a mechanism called bidirectional attention flow, which consists in computing attention both from context to query and vice versa.</a:t>
            </a:r>
          </a:p>
          <a:p>
            <a:pPr marL="171450" indent="-171450">
              <a:buFont typeface="Arial" panose="020B0604020202020204" pitchFamily="34" charset="0"/>
              <a:buChar char="•"/>
            </a:pPr>
            <a:r>
              <a:rPr lang="en-US" b="0" i="0" dirty="0">
                <a:solidFill>
                  <a:srgbClr val="292929"/>
                </a:solidFill>
                <a:effectLst/>
                <a:latin typeface="+mj-lt"/>
              </a:rPr>
              <a:t>Our inputs are the </a:t>
            </a:r>
            <a:r>
              <a:rPr lang="en-US" b="0" i="0" dirty="0" err="1">
                <a:solidFill>
                  <a:srgbClr val="292929"/>
                </a:solidFill>
                <a:effectLst/>
                <a:latin typeface="+mj-lt"/>
              </a:rPr>
              <a:t>the</a:t>
            </a:r>
            <a:r>
              <a:rPr lang="en-US" b="0" i="0" dirty="0">
                <a:solidFill>
                  <a:srgbClr val="292929"/>
                </a:solidFill>
                <a:effectLst/>
                <a:latin typeface="+mj-lt"/>
              </a:rPr>
              <a:t> contextual embeddings of the context and the query H and U, in which each column represents the embedding of a Context/Query word.</a:t>
            </a:r>
          </a:p>
          <a:p>
            <a:pPr marL="171450" indent="-171450">
              <a:buFont typeface="Arial" panose="020B0604020202020204" pitchFamily="34" charset="0"/>
              <a:buChar char="•"/>
            </a:pPr>
            <a:r>
              <a:rPr lang="en-US" b="0" i="0" dirty="0">
                <a:solidFill>
                  <a:srgbClr val="292929"/>
                </a:solidFill>
                <a:effectLst/>
                <a:latin typeface="+mj-lt"/>
              </a:rPr>
              <a:t>The first step of the attention flow layer consists in computing the similarity matrix S: we apply a comparison function to H and U such that the value in row </a:t>
            </a:r>
            <a:r>
              <a:rPr lang="en-US" b="0" i="0" dirty="0" err="1">
                <a:solidFill>
                  <a:srgbClr val="292929"/>
                </a:solidFill>
                <a:effectLst/>
                <a:latin typeface="+mj-lt"/>
              </a:rPr>
              <a:t>i</a:t>
            </a:r>
            <a:r>
              <a:rPr lang="en-US" b="0" i="0" dirty="0">
                <a:solidFill>
                  <a:srgbClr val="292929"/>
                </a:solidFill>
                <a:effectLst/>
                <a:latin typeface="+mj-lt"/>
              </a:rPr>
              <a:t> and column j of the matrix S represents the similarity of </a:t>
            </a:r>
            <a:r>
              <a:rPr lang="en-US" b="0" i="0" dirty="0" err="1">
                <a:solidFill>
                  <a:srgbClr val="292929"/>
                </a:solidFill>
                <a:effectLst/>
                <a:latin typeface="+mj-lt"/>
              </a:rPr>
              <a:t>i-th</a:t>
            </a:r>
            <a:r>
              <a:rPr lang="en-US" b="0" i="0" dirty="0">
                <a:solidFill>
                  <a:srgbClr val="292929"/>
                </a:solidFill>
                <a:effectLst/>
                <a:latin typeface="+mj-lt"/>
              </a:rPr>
              <a:t> Context word and j-</a:t>
            </a:r>
            <a:r>
              <a:rPr lang="en-US" b="0" i="0" dirty="0" err="1">
                <a:solidFill>
                  <a:srgbClr val="292929"/>
                </a:solidFill>
                <a:effectLst/>
                <a:latin typeface="+mj-lt"/>
              </a:rPr>
              <a:t>th</a:t>
            </a:r>
            <a:r>
              <a:rPr lang="en-US" b="0" i="0" dirty="0">
                <a:solidFill>
                  <a:srgbClr val="292929"/>
                </a:solidFill>
                <a:effectLst/>
                <a:latin typeface="+mj-lt"/>
              </a:rPr>
              <a:t> Query word.</a:t>
            </a:r>
          </a:p>
          <a:p>
            <a:pPr marL="171450" indent="-171450">
              <a:buFont typeface="Arial" panose="020B0604020202020204" pitchFamily="34" charset="0"/>
              <a:buChar char="•"/>
            </a:pPr>
            <a:r>
              <a:rPr lang="en-US" b="0" i="0" dirty="0">
                <a:solidFill>
                  <a:srgbClr val="292929"/>
                </a:solidFill>
                <a:effectLst/>
                <a:latin typeface="+mj-lt"/>
              </a:rPr>
              <a:t>The comparison function is depicted in the formula: we take the embedding of the </a:t>
            </a:r>
            <a:r>
              <a:rPr lang="en-US" b="0" i="0" dirty="0" err="1">
                <a:solidFill>
                  <a:srgbClr val="292929"/>
                </a:solidFill>
                <a:effectLst/>
                <a:latin typeface="+mj-lt"/>
              </a:rPr>
              <a:t>i-th</a:t>
            </a:r>
            <a:r>
              <a:rPr lang="en-US" b="0" i="0" dirty="0">
                <a:solidFill>
                  <a:srgbClr val="292929"/>
                </a:solidFill>
                <a:effectLst/>
                <a:latin typeface="+mj-lt"/>
              </a:rPr>
              <a:t> Context word, the embedding of the j-</a:t>
            </a:r>
            <a:r>
              <a:rPr lang="en-US" b="0" i="0" dirty="0" err="1">
                <a:solidFill>
                  <a:srgbClr val="292929"/>
                </a:solidFill>
                <a:effectLst/>
                <a:latin typeface="+mj-lt"/>
              </a:rPr>
              <a:t>th</a:t>
            </a:r>
            <a:r>
              <a:rPr lang="en-US" b="0" i="0" dirty="0">
                <a:solidFill>
                  <a:srgbClr val="292929"/>
                </a:solidFill>
                <a:effectLst/>
                <a:latin typeface="+mj-lt"/>
              </a:rPr>
              <a:t> Query word, the element-wise product between the two, and then we concatenate these three vectors and pass the resulting matrix into a trainable linear layer with only one output feature, such that the output will be a scalar.</a:t>
            </a:r>
          </a:p>
        </p:txBody>
      </p:sp>
      <p:sp>
        <p:nvSpPr>
          <p:cNvPr id="4" name="Segnaposto numero diapositiva 3"/>
          <p:cNvSpPr>
            <a:spLocks noGrp="1"/>
          </p:cNvSpPr>
          <p:nvPr>
            <p:ph type="sldNum" sz="quarter" idx="5"/>
          </p:nvPr>
        </p:nvSpPr>
        <p:spPr/>
        <p:txBody>
          <a:bodyPr/>
          <a:lstStyle/>
          <a:p>
            <a:fld id="{067356D6-E2E0-41F5-8E97-AFD1A2941D08}" type="slidenum">
              <a:rPr lang="en-US" smtClean="0"/>
              <a:t>15</a:t>
            </a:fld>
            <a:endParaRPr lang="en-US"/>
          </a:p>
        </p:txBody>
      </p:sp>
    </p:spTree>
    <p:extLst>
      <p:ext uri="{BB962C8B-B14F-4D97-AF65-F5344CB8AC3E}">
        <p14:creationId xmlns:p14="http://schemas.microsoft.com/office/powerpoint/2010/main" val="209100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a:buChar char="•"/>
            </a:pPr>
            <a:r>
              <a:rPr lang="en-US" b="0" i="0">
                <a:solidFill>
                  <a:srgbClr val="292929"/>
                </a:solidFill>
                <a:effectLst/>
                <a:latin typeface="+mj-lt"/>
              </a:rPr>
              <a:t>The second step consists in determining which query words are more relevant </a:t>
            </a:r>
            <a:r>
              <a:rPr lang="en-US" b="0" i="0" err="1">
                <a:solidFill>
                  <a:srgbClr val="292929"/>
                </a:solidFill>
                <a:effectLst/>
                <a:latin typeface="+mj-lt"/>
              </a:rPr>
              <a:t>w.r.t.</a:t>
            </a:r>
            <a:r>
              <a:rPr lang="en-US" b="0" i="0">
                <a:solidFill>
                  <a:srgbClr val="292929"/>
                </a:solidFill>
                <a:effectLst/>
                <a:latin typeface="+mj-lt"/>
              </a:rPr>
              <a:t> each context word.</a:t>
            </a:r>
          </a:p>
          <a:p>
            <a:pPr marL="171450" indent="-171450">
              <a:buFont typeface="Arial"/>
              <a:buChar char="•"/>
            </a:pPr>
            <a:r>
              <a:rPr lang="en-US" b="0" i="0">
                <a:solidFill>
                  <a:srgbClr val="292929"/>
                </a:solidFill>
                <a:effectLst/>
                <a:latin typeface="+mj-lt"/>
              </a:rPr>
              <a:t>First, we use the scalar values in S to calculate the attention distribution</a:t>
            </a:r>
            <a:r>
              <a:rPr lang="en-US">
                <a:solidFill>
                  <a:srgbClr val="292929"/>
                </a:solidFill>
                <a:latin typeface="+mj-lt"/>
              </a:rPr>
              <a:t>:</a:t>
            </a:r>
            <a:r>
              <a:rPr lang="en-US" b="0" i="0">
                <a:solidFill>
                  <a:srgbClr val="292929"/>
                </a:solidFill>
                <a:effectLst/>
                <a:latin typeface="+mj-lt"/>
              </a:rPr>
              <a:t> </a:t>
            </a:r>
            <a:r>
              <a:rPr lang="en-US">
                <a:solidFill>
                  <a:srgbClr val="292929"/>
                </a:solidFill>
                <a:latin typeface="+mj-lt"/>
              </a:rPr>
              <a:t>this</a:t>
            </a:r>
            <a:r>
              <a:rPr lang="en-US" b="0" i="0">
                <a:solidFill>
                  <a:srgbClr val="292929"/>
                </a:solidFill>
                <a:effectLst/>
                <a:latin typeface="+mj-lt"/>
              </a:rPr>
              <a:t> is done by taking the row-wise </a:t>
            </a:r>
            <a:r>
              <a:rPr lang="en-US" b="0" i="0" err="1">
                <a:solidFill>
                  <a:srgbClr val="292929"/>
                </a:solidFill>
                <a:effectLst/>
                <a:latin typeface="+mj-lt"/>
              </a:rPr>
              <a:t>softmax</a:t>
            </a:r>
            <a:r>
              <a:rPr lang="en-US" b="0" i="0">
                <a:solidFill>
                  <a:srgbClr val="292929"/>
                </a:solidFill>
                <a:effectLst/>
                <a:latin typeface="+mj-lt"/>
              </a:rPr>
              <a:t> of S, which results </a:t>
            </a:r>
            <a:r>
              <a:rPr lang="en-US">
                <a:solidFill>
                  <a:srgbClr val="292929"/>
                </a:solidFill>
                <a:latin typeface="+mj-lt"/>
              </a:rPr>
              <a:t>in one</a:t>
            </a:r>
            <a:r>
              <a:rPr lang="en-US" b="0" i="0">
                <a:solidFill>
                  <a:srgbClr val="292929"/>
                </a:solidFill>
                <a:effectLst/>
                <a:latin typeface="+mj-lt"/>
              </a:rPr>
              <a:t> vector of attention </a:t>
            </a:r>
            <a:r>
              <a:rPr lang="en-US" b="0" i="0" err="1">
                <a:solidFill>
                  <a:srgbClr val="292929"/>
                </a:solidFill>
                <a:effectLst/>
                <a:latin typeface="+mj-lt"/>
              </a:rPr>
              <a:t>weigths</a:t>
            </a:r>
            <a:r>
              <a:rPr lang="en-US" b="0" i="0">
                <a:solidFill>
                  <a:srgbClr val="292929"/>
                </a:solidFill>
                <a:effectLst/>
                <a:latin typeface="+mj-lt"/>
              </a:rPr>
              <a:t> </a:t>
            </a:r>
            <a:r>
              <a:rPr lang="en-US" b="0" i="0" err="1">
                <a:solidFill>
                  <a:srgbClr val="292929"/>
                </a:solidFill>
                <a:effectLst/>
                <a:latin typeface="+mj-lt"/>
              </a:rPr>
              <a:t>a_i</a:t>
            </a:r>
            <a:r>
              <a:rPr lang="en-US" b="0" i="0">
                <a:solidFill>
                  <a:srgbClr val="292929"/>
                </a:solidFill>
                <a:effectLst/>
                <a:latin typeface="+mj-lt"/>
              </a:rPr>
              <a:t> for each context word i;</a:t>
            </a:r>
            <a:r>
              <a:rPr lang="en-GB" b="0" i="0" noProof="0">
                <a:solidFill>
                  <a:srgbClr val="292929"/>
                </a:solidFill>
                <a:effectLst/>
                <a:latin typeface="+mj-lt"/>
              </a:rPr>
              <a:t> </a:t>
            </a:r>
            <a:r>
              <a:rPr lang="en-GB">
                <a:solidFill>
                  <a:srgbClr val="292929"/>
                </a:solidFill>
                <a:latin typeface="+mj-lt"/>
              </a:rPr>
              <a:t>in</a:t>
            </a:r>
            <a:r>
              <a:rPr lang="en-GB" b="0" i="0" noProof="0">
                <a:solidFill>
                  <a:srgbClr val="292929"/>
                </a:solidFill>
                <a:effectLst/>
                <a:latin typeface="+mj-lt"/>
              </a:rPr>
              <a:t> particular, each vector </a:t>
            </a:r>
            <a:r>
              <a:rPr lang="en-GB" b="0" i="0" noProof="0" err="1">
                <a:solidFill>
                  <a:srgbClr val="292929"/>
                </a:solidFill>
                <a:effectLst/>
                <a:latin typeface="+mj-lt"/>
              </a:rPr>
              <a:t>a_i</a:t>
            </a:r>
            <a:r>
              <a:rPr lang="en-GB" b="0" i="0" noProof="0">
                <a:solidFill>
                  <a:srgbClr val="292929"/>
                </a:solidFill>
                <a:effectLst/>
                <a:latin typeface="+mj-lt"/>
              </a:rPr>
              <a:t> </a:t>
            </a:r>
            <a:r>
              <a:rPr lang="en-US" b="0" i="0">
                <a:solidFill>
                  <a:srgbClr val="292929"/>
                </a:solidFill>
                <a:effectLst/>
                <a:latin typeface="+mj-lt"/>
              </a:rPr>
              <a:t>reflects the relative importance of each Query word for the </a:t>
            </a:r>
            <a:r>
              <a:rPr lang="en-US" b="0" i="0" err="1">
                <a:solidFill>
                  <a:srgbClr val="292929"/>
                </a:solidFill>
                <a:effectLst/>
                <a:latin typeface="+mj-lt"/>
              </a:rPr>
              <a:t>i-th</a:t>
            </a:r>
            <a:r>
              <a:rPr lang="en-US" b="0" i="0">
                <a:solidFill>
                  <a:srgbClr val="292929"/>
                </a:solidFill>
                <a:effectLst/>
                <a:latin typeface="+mj-lt"/>
              </a:rPr>
              <a:t> Context word.</a:t>
            </a:r>
            <a:endParaRPr lang="en-US">
              <a:solidFill>
                <a:srgbClr val="292929"/>
              </a:solidFill>
              <a:latin typeface="+mj-lt"/>
              <a:cs typeface="Calibri Light"/>
            </a:endParaRPr>
          </a:p>
          <a:p>
            <a:pPr marL="171450" indent="-171450">
              <a:buFont typeface="Arial"/>
              <a:buChar char="•"/>
            </a:pPr>
            <a:r>
              <a:rPr lang="en-US">
                <a:solidFill>
                  <a:srgbClr val="292929"/>
                </a:solidFill>
                <a:latin typeface="+mj-lt"/>
                <a:cs typeface="Calibri Light"/>
              </a:rPr>
              <a:t>Then, we compute the weighted sum of the Query matrix U </a:t>
            </a:r>
            <a:r>
              <a:rPr lang="en-US" err="1">
                <a:solidFill>
                  <a:srgbClr val="292929"/>
                </a:solidFill>
                <a:latin typeface="+mj-lt"/>
                <a:cs typeface="Calibri Light"/>
              </a:rPr>
              <a:t>w.r.t.</a:t>
            </a:r>
            <a:r>
              <a:rPr lang="en-US">
                <a:solidFill>
                  <a:srgbClr val="292929"/>
                </a:solidFill>
                <a:latin typeface="+mj-lt"/>
                <a:cs typeface="Calibri Light"/>
              </a:rPr>
              <a:t> each element in the attention distribution </a:t>
            </a:r>
            <a:r>
              <a:rPr lang="en-US" err="1">
                <a:solidFill>
                  <a:srgbClr val="292929"/>
                </a:solidFill>
                <a:latin typeface="+mj-lt"/>
                <a:cs typeface="Calibri Light"/>
              </a:rPr>
              <a:t>a_i</a:t>
            </a:r>
            <a:r>
              <a:rPr lang="en-US">
                <a:solidFill>
                  <a:srgbClr val="292929"/>
                </a:solidFill>
                <a:latin typeface="+mj-lt"/>
                <a:cs typeface="Calibri Light"/>
              </a:rPr>
              <a:t>, resulting in matrix </a:t>
            </a:r>
            <a:r>
              <a:rPr lang="en-US" err="1">
                <a:solidFill>
                  <a:srgbClr val="292929"/>
                </a:solidFill>
                <a:latin typeface="+mj-lt"/>
                <a:cs typeface="Calibri Light"/>
              </a:rPr>
              <a:t>U_tilde</a:t>
            </a:r>
            <a:r>
              <a:rPr lang="en-US">
                <a:solidFill>
                  <a:srgbClr val="292929"/>
                </a:solidFill>
                <a:latin typeface="+mj-lt"/>
                <a:cs typeface="Calibri Light"/>
              </a:rPr>
              <a:t>; </a:t>
            </a:r>
            <a:r>
              <a:rPr lang="en-US" err="1">
                <a:solidFill>
                  <a:srgbClr val="292929"/>
                </a:solidFill>
                <a:latin typeface="+mj-lt"/>
                <a:cs typeface="Calibri Light"/>
              </a:rPr>
              <a:t>U_tilde</a:t>
            </a:r>
            <a:r>
              <a:rPr lang="en-US">
                <a:solidFill>
                  <a:srgbClr val="292929"/>
                </a:solidFill>
                <a:latin typeface="+mj-lt"/>
                <a:cs typeface="Calibri Light"/>
              </a:rPr>
              <a:t> </a:t>
            </a:r>
            <a:r>
              <a:rPr lang="en-US">
                <a:solidFill>
                  <a:srgbClr val="292929"/>
                </a:solidFill>
                <a:latin typeface="+mj-lt"/>
              </a:rPr>
              <a:t>encapsulates</a:t>
            </a:r>
            <a:r>
              <a:rPr lang="en-US" b="0" i="0">
                <a:solidFill>
                  <a:srgbClr val="292929"/>
                </a:solidFill>
                <a:effectLst/>
                <a:latin typeface="+mj-lt"/>
              </a:rPr>
              <a:t> the information about the relevance of each </a:t>
            </a:r>
            <a:r>
              <a:rPr lang="en-US">
                <a:solidFill>
                  <a:srgbClr val="292929"/>
                </a:solidFill>
                <a:latin typeface="+mj-lt"/>
              </a:rPr>
              <a:t>Query</a:t>
            </a:r>
            <a:r>
              <a:rPr lang="en-US" b="0" i="0">
                <a:solidFill>
                  <a:srgbClr val="292929"/>
                </a:solidFill>
                <a:effectLst/>
                <a:latin typeface="+mj-lt"/>
              </a:rPr>
              <a:t> word to each Context word.</a:t>
            </a:r>
            <a:endParaRPr lang="en-US" b="0" i="0">
              <a:solidFill>
                <a:srgbClr val="292929"/>
              </a:solidFill>
              <a:effectLst/>
              <a:latin typeface="+mj-lt"/>
              <a:cs typeface="Calibri Light"/>
            </a:endParaRPr>
          </a:p>
        </p:txBody>
      </p:sp>
      <p:sp>
        <p:nvSpPr>
          <p:cNvPr id="4" name="Segnaposto numero diapositiva 3"/>
          <p:cNvSpPr>
            <a:spLocks noGrp="1"/>
          </p:cNvSpPr>
          <p:nvPr>
            <p:ph type="sldNum" sz="quarter" idx="5"/>
          </p:nvPr>
        </p:nvSpPr>
        <p:spPr/>
        <p:txBody>
          <a:bodyPr/>
          <a:lstStyle/>
          <a:p>
            <a:fld id="{067356D6-E2E0-41F5-8E97-AFD1A2941D08}" type="slidenum">
              <a:rPr lang="en-US" smtClean="0"/>
              <a:t>16</a:t>
            </a:fld>
            <a:endParaRPr lang="en-US"/>
          </a:p>
        </p:txBody>
      </p:sp>
    </p:spTree>
    <p:extLst>
      <p:ext uri="{BB962C8B-B14F-4D97-AF65-F5344CB8AC3E}">
        <p14:creationId xmlns:p14="http://schemas.microsoft.com/office/powerpoint/2010/main" val="34548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a:buChar char="•"/>
            </a:pPr>
            <a:r>
              <a:rPr lang="en-US" b="0" i="0">
                <a:solidFill>
                  <a:srgbClr val="292929"/>
                </a:solidFill>
                <a:effectLst/>
                <a:latin typeface="+mj-lt"/>
              </a:rPr>
              <a:t>The third step consists in determining the context words which are most similar to the query words, and hence more likely to contain the answer.</a:t>
            </a:r>
          </a:p>
          <a:p>
            <a:pPr marL="171450" indent="-171450">
              <a:buFont typeface="Arial"/>
              <a:buChar char="•"/>
            </a:pPr>
            <a:r>
              <a:rPr lang="en-US" b="0" i="0">
                <a:solidFill>
                  <a:srgbClr val="292929"/>
                </a:solidFill>
                <a:effectLst/>
                <a:latin typeface="+mj-lt"/>
              </a:rPr>
              <a:t>We first take the maximum across rows of the similarity matrix S to get a column vector, which represent the non-normalized attention scores.</a:t>
            </a:r>
            <a:endParaRPr lang="it-IT">
              <a:solidFill>
                <a:srgbClr val="000000"/>
              </a:solidFill>
              <a:latin typeface="+mj-lt"/>
            </a:endParaRPr>
          </a:p>
          <a:p>
            <a:pPr marL="171450" indent="-171450">
              <a:buFont typeface="Arial"/>
              <a:buChar char="•"/>
            </a:pPr>
            <a:r>
              <a:rPr lang="en-US" b="0" i="0">
                <a:solidFill>
                  <a:srgbClr val="292929"/>
                </a:solidFill>
                <a:effectLst/>
                <a:latin typeface="+mj-lt"/>
              </a:rPr>
              <a:t>Then we take the </a:t>
            </a:r>
            <a:r>
              <a:rPr lang="en-US" b="0" i="0" err="1">
                <a:solidFill>
                  <a:srgbClr val="292929"/>
                </a:solidFill>
                <a:effectLst/>
                <a:latin typeface="+mj-lt"/>
              </a:rPr>
              <a:t>softmax</a:t>
            </a:r>
            <a:r>
              <a:rPr lang="en-US" b="0" i="0">
                <a:solidFill>
                  <a:srgbClr val="292929"/>
                </a:solidFill>
                <a:effectLst/>
                <a:latin typeface="+mj-lt"/>
              </a:rPr>
              <a:t> and obtain the attention distribution b.</a:t>
            </a:r>
            <a:endParaRPr lang="en-US">
              <a:solidFill>
                <a:srgbClr val="292929"/>
              </a:solidFill>
              <a:latin typeface="+mj-lt"/>
              <a:cs typeface="Calibri Light"/>
            </a:endParaRPr>
          </a:p>
          <a:p>
            <a:pPr marL="171450" indent="-171450">
              <a:buFont typeface="Arial"/>
              <a:buChar char="•"/>
            </a:pPr>
            <a:r>
              <a:rPr lang="en-US" b="0" i="0">
                <a:solidFill>
                  <a:srgbClr val="292929"/>
                </a:solidFill>
                <a:effectLst/>
                <a:latin typeface="+mj-lt"/>
              </a:rPr>
              <a:t>We compute the weighted sum</a:t>
            </a:r>
            <a:r>
              <a:rPr lang="en-US">
                <a:solidFill>
                  <a:srgbClr val="292929"/>
                </a:solidFill>
                <a:latin typeface="+mj-lt"/>
              </a:rPr>
              <a:t> of the Context matrix H </a:t>
            </a:r>
            <a:r>
              <a:rPr lang="en-US" err="1">
                <a:solidFill>
                  <a:srgbClr val="292929"/>
                </a:solidFill>
                <a:latin typeface="+mj-lt"/>
              </a:rPr>
              <a:t>w.r.t.</a:t>
            </a:r>
            <a:r>
              <a:rPr lang="en-US">
                <a:solidFill>
                  <a:srgbClr val="292929"/>
                </a:solidFill>
                <a:latin typeface="+mj-lt"/>
              </a:rPr>
              <a:t> each element in the attention distribution b, resulting in the vector </a:t>
            </a:r>
            <a:r>
              <a:rPr lang="en-US" err="1">
                <a:solidFill>
                  <a:srgbClr val="292929"/>
                </a:solidFill>
                <a:latin typeface="+mj-lt"/>
              </a:rPr>
              <a:t>h_tilde</a:t>
            </a:r>
            <a:r>
              <a:rPr lang="en-US">
                <a:solidFill>
                  <a:srgbClr val="292929"/>
                </a:solidFill>
                <a:latin typeface="+mj-lt"/>
              </a:rPr>
              <a:t>, which indicates the weighted sum of the most important words in the context </a:t>
            </a:r>
            <a:r>
              <a:rPr lang="en-US" err="1">
                <a:solidFill>
                  <a:srgbClr val="292929"/>
                </a:solidFill>
                <a:latin typeface="+mj-lt"/>
              </a:rPr>
              <a:t>w.r.t.</a:t>
            </a:r>
            <a:r>
              <a:rPr lang="en-US">
                <a:solidFill>
                  <a:srgbClr val="292929"/>
                </a:solidFill>
                <a:latin typeface="+mj-lt"/>
              </a:rPr>
              <a:t> the query.</a:t>
            </a:r>
            <a:endParaRPr lang="en-US">
              <a:solidFill>
                <a:srgbClr val="292929"/>
              </a:solidFill>
              <a:latin typeface="+mj-lt"/>
              <a:cs typeface="Calibri Light"/>
            </a:endParaRPr>
          </a:p>
          <a:p>
            <a:pPr marL="171450" indent="-171450">
              <a:buFont typeface="Arial"/>
              <a:buChar char="•"/>
            </a:pPr>
            <a:r>
              <a:rPr lang="en-US" err="1">
                <a:solidFill>
                  <a:srgbClr val="292929"/>
                </a:solidFill>
                <a:latin typeface="+mj-lt"/>
                <a:cs typeface="Calibri Light"/>
              </a:rPr>
              <a:t>h_tilde</a:t>
            </a:r>
            <a:r>
              <a:rPr lang="en-US">
                <a:solidFill>
                  <a:srgbClr val="292929"/>
                </a:solidFill>
                <a:latin typeface="+mj-lt"/>
                <a:cs typeface="Calibri Light"/>
              </a:rPr>
              <a:t> is replicated c times in order to obtain the matrix </a:t>
            </a:r>
            <a:r>
              <a:rPr lang="en-US" err="1">
                <a:solidFill>
                  <a:srgbClr val="292929"/>
                </a:solidFill>
                <a:latin typeface="+mj-lt"/>
                <a:cs typeface="Calibri Light"/>
              </a:rPr>
              <a:t>H_tilde</a:t>
            </a:r>
            <a:r>
              <a:rPr lang="en-US">
                <a:solidFill>
                  <a:srgbClr val="292929"/>
                </a:solidFill>
                <a:latin typeface="+mj-lt"/>
                <a:cs typeface="Calibri Light"/>
              </a:rPr>
              <a:t>, which encapsulates the information about the most important words in the Context </a:t>
            </a:r>
            <a:r>
              <a:rPr lang="en-US" err="1">
                <a:solidFill>
                  <a:srgbClr val="292929"/>
                </a:solidFill>
                <a:latin typeface="+mj-lt"/>
                <a:cs typeface="Calibri Light"/>
              </a:rPr>
              <a:t>w.r.t.</a:t>
            </a:r>
            <a:r>
              <a:rPr lang="en-US">
                <a:solidFill>
                  <a:srgbClr val="292929"/>
                </a:solidFill>
                <a:latin typeface="+mj-lt"/>
                <a:cs typeface="Calibri Light"/>
              </a:rPr>
              <a:t> the Query.</a:t>
            </a:r>
          </a:p>
        </p:txBody>
      </p:sp>
      <p:sp>
        <p:nvSpPr>
          <p:cNvPr id="4" name="Segnaposto numero diapositiva 3"/>
          <p:cNvSpPr>
            <a:spLocks noGrp="1"/>
          </p:cNvSpPr>
          <p:nvPr>
            <p:ph type="sldNum" sz="quarter" idx="5"/>
          </p:nvPr>
        </p:nvSpPr>
        <p:spPr/>
        <p:txBody>
          <a:bodyPr/>
          <a:lstStyle/>
          <a:p>
            <a:fld id="{067356D6-E2E0-41F5-8E97-AFD1A2941D08}" type="slidenum">
              <a:rPr lang="en-US" smtClean="0"/>
              <a:t>17</a:t>
            </a:fld>
            <a:endParaRPr lang="en-US"/>
          </a:p>
        </p:txBody>
      </p:sp>
    </p:spTree>
    <p:extLst>
      <p:ext uri="{BB962C8B-B14F-4D97-AF65-F5344CB8AC3E}">
        <p14:creationId xmlns:p14="http://schemas.microsoft.com/office/powerpoint/2010/main" val="1496746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solidFill>
                  <a:srgbClr val="292929"/>
                </a:solidFill>
                <a:latin typeface="+mj-lt"/>
              </a:rPr>
              <a:t>Now we have to merge the (2d, c) matrices obtained in the last steps:</a:t>
            </a:r>
            <a:endParaRPr lang="en-US"/>
          </a:p>
          <a:p>
            <a:pPr lvl="1" indent="-171450">
              <a:buFont typeface="Arial"/>
              <a:buChar char="•"/>
            </a:pPr>
            <a:r>
              <a:rPr lang="en-US">
                <a:solidFill>
                  <a:srgbClr val="292929"/>
                </a:solidFill>
                <a:latin typeface="+mj-lt"/>
                <a:cs typeface="+mj-lt"/>
              </a:rPr>
              <a:t>H is the original Context matrix that encapsulates the semantic, syntactic and contextual information of each Context word;</a:t>
            </a:r>
          </a:p>
          <a:p>
            <a:pPr lvl="1" indent="-171450">
              <a:buFont typeface="Arial"/>
              <a:buChar char="•"/>
            </a:pPr>
            <a:r>
              <a:rPr lang="en-US" err="1">
                <a:solidFill>
                  <a:srgbClr val="292929"/>
                </a:solidFill>
                <a:latin typeface="+mj-lt"/>
                <a:cs typeface="+mj-lt"/>
              </a:rPr>
              <a:t>U_tilde</a:t>
            </a:r>
            <a:r>
              <a:rPr lang="en-US">
                <a:solidFill>
                  <a:srgbClr val="292929"/>
                </a:solidFill>
                <a:latin typeface="+mj-lt"/>
                <a:cs typeface="+mj-lt"/>
              </a:rPr>
              <a:t> is the matrix that encapsulates the relevance of each Query word to each Context word;</a:t>
            </a:r>
          </a:p>
          <a:p>
            <a:pPr lvl="1" indent="-171450">
              <a:buFont typeface="Arial"/>
              <a:buChar char="•"/>
            </a:pPr>
            <a:r>
              <a:rPr lang="en-US" err="1">
                <a:solidFill>
                  <a:srgbClr val="292929"/>
                </a:solidFill>
                <a:latin typeface="+mj-lt"/>
                <a:cs typeface="+mj-lt"/>
              </a:rPr>
              <a:t>H_tilde</a:t>
            </a:r>
            <a:r>
              <a:rPr lang="en-US">
                <a:solidFill>
                  <a:srgbClr val="292929"/>
                </a:solidFill>
                <a:latin typeface="+mj-lt"/>
                <a:cs typeface="+mj-lt"/>
              </a:rPr>
              <a:t> is the matrix that encapsulates the information about the most important words in the Context </a:t>
            </a:r>
            <a:r>
              <a:rPr lang="en-US" err="1">
                <a:solidFill>
                  <a:srgbClr val="292929"/>
                </a:solidFill>
                <a:latin typeface="+mj-lt"/>
                <a:cs typeface="+mj-lt"/>
              </a:rPr>
              <a:t>w.r.t.</a:t>
            </a:r>
            <a:r>
              <a:rPr lang="en-US">
                <a:solidFill>
                  <a:srgbClr val="292929"/>
                </a:solidFill>
                <a:latin typeface="+mj-lt"/>
                <a:cs typeface="+mj-lt"/>
              </a:rPr>
              <a:t> the Query.</a:t>
            </a:r>
          </a:p>
          <a:p>
            <a:pPr marL="171450" indent="-171450">
              <a:buFont typeface="Arial"/>
              <a:buChar char="•"/>
            </a:pPr>
            <a:r>
              <a:rPr lang="en-US">
                <a:solidFill>
                  <a:srgbClr val="292929"/>
                </a:solidFill>
                <a:latin typeface="+mj-lt"/>
                <a:cs typeface="+mj-lt"/>
              </a:rPr>
              <a:t>The merging is done by concatenating each column of H, </a:t>
            </a:r>
            <a:r>
              <a:rPr lang="en-US" err="1">
                <a:solidFill>
                  <a:srgbClr val="292929"/>
                </a:solidFill>
                <a:latin typeface="+mj-lt"/>
                <a:cs typeface="+mj-lt"/>
              </a:rPr>
              <a:t>U_tilde</a:t>
            </a:r>
            <a:r>
              <a:rPr lang="en-US">
                <a:solidFill>
                  <a:srgbClr val="292929"/>
                </a:solidFill>
                <a:latin typeface="+mj-lt"/>
                <a:cs typeface="+mj-lt"/>
              </a:rPr>
              <a:t>, H x </a:t>
            </a:r>
            <a:r>
              <a:rPr lang="en-US" err="1">
                <a:solidFill>
                  <a:srgbClr val="292929"/>
                </a:solidFill>
                <a:latin typeface="+mj-lt"/>
                <a:cs typeface="+mj-lt"/>
              </a:rPr>
              <a:t>U_tilde</a:t>
            </a:r>
            <a:r>
              <a:rPr lang="en-US">
                <a:solidFill>
                  <a:srgbClr val="292929"/>
                </a:solidFill>
                <a:latin typeface="+mj-lt"/>
                <a:cs typeface="+mj-lt"/>
              </a:rPr>
              <a:t> and H x </a:t>
            </a:r>
            <a:r>
              <a:rPr lang="en-US" err="1">
                <a:solidFill>
                  <a:srgbClr val="292929"/>
                </a:solidFill>
                <a:latin typeface="+mj-lt"/>
                <a:cs typeface="+mj-lt"/>
              </a:rPr>
              <a:t>H_tilde</a:t>
            </a:r>
            <a:r>
              <a:rPr lang="en-US">
                <a:solidFill>
                  <a:srgbClr val="292929"/>
                </a:solidFill>
                <a:latin typeface="+mj-lt"/>
                <a:cs typeface="+mj-lt"/>
              </a:rPr>
              <a:t>.</a:t>
            </a:r>
          </a:p>
          <a:p>
            <a:pPr marL="171450" indent="-171450">
              <a:buFont typeface="Arial"/>
              <a:buChar char="•"/>
            </a:pPr>
            <a:r>
              <a:rPr lang="en-US">
                <a:solidFill>
                  <a:srgbClr val="292929"/>
                </a:solidFill>
                <a:latin typeface="+mj-lt"/>
                <a:cs typeface="+mj-lt"/>
              </a:rPr>
              <a:t>Each column of G can be thought of as essentially a vector representation of a Context word that is “aware” of the existence of the Query and has incorporated relevant information from it.</a:t>
            </a:r>
          </a:p>
        </p:txBody>
      </p:sp>
      <p:sp>
        <p:nvSpPr>
          <p:cNvPr id="4" name="Slide Number Placeholder 3"/>
          <p:cNvSpPr>
            <a:spLocks noGrp="1"/>
          </p:cNvSpPr>
          <p:nvPr>
            <p:ph type="sldNum" sz="quarter" idx="5"/>
          </p:nvPr>
        </p:nvSpPr>
        <p:spPr/>
        <p:txBody>
          <a:bodyPr/>
          <a:lstStyle/>
          <a:p>
            <a:fld id="{067356D6-E2E0-41F5-8E97-AFD1A2941D08}" type="slidenum">
              <a:rPr lang="en-US"/>
              <a:t>18</a:t>
            </a:fld>
            <a:endParaRPr lang="en-US"/>
          </a:p>
        </p:txBody>
      </p:sp>
    </p:spTree>
    <p:extLst>
      <p:ext uri="{BB962C8B-B14F-4D97-AF65-F5344CB8AC3E}">
        <p14:creationId xmlns:p14="http://schemas.microsoft.com/office/powerpoint/2010/main" val="115785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GB" noProof="0">
                <a:solidFill>
                  <a:srgbClr val="292929"/>
                </a:solidFill>
                <a:latin typeface="+mj-lt"/>
              </a:rPr>
              <a:t>Now that each embedding also contains information about its importance in answering the query, we want to capture the interaction between context words conditioned on the query.</a:t>
            </a:r>
          </a:p>
          <a:p>
            <a:pPr marL="285750" indent="-285750">
              <a:buFont typeface="Arial,Sans-Serif"/>
              <a:buChar char="•"/>
            </a:pPr>
            <a:r>
              <a:rPr lang="en-GB" noProof="0">
                <a:solidFill>
                  <a:srgbClr val="292929"/>
                </a:solidFill>
                <a:latin typeface="+mj-lt"/>
              </a:rPr>
              <a:t>This is done by means of the modelling layer, which consists in a 2-layer bidirectional RNN.</a:t>
            </a:r>
          </a:p>
          <a:p>
            <a:pPr marL="285750" indent="-285750">
              <a:buFont typeface="Arial,Sans-Serif"/>
              <a:buChar char="•"/>
            </a:pPr>
            <a:r>
              <a:rPr lang="en-GB" noProof="0">
                <a:solidFill>
                  <a:srgbClr val="292929"/>
                </a:solidFill>
                <a:latin typeface="+mj-lt"/>
              </a:rPr>
              <a:t>The matrix G is fed as input to such RNN, which produces as output the matrix M (2d,c): such matrix captures information we want.</a:t>
            </a:r>
          </a:p>
          <a:p>
            <a:pPr marL="285750" indent="-285750">
              <a:spcBef>
                <a:spcPts val="1000"/>
              </a:spcBef>
              <a:buFont typeface="Arial,Sans-Serif"/>
              <a:buChar char="•"/>
            </a:pPr>
            <a:r>
              <a:rPr lang="en-GB" noProof="0">
                <a:solidFill>
                  <a:srgbClr val="292929"/>
                </a:solidFill>
                <a:latin typeface="+mj-lt"/>
              </a:rPr>
              <a:t>In fact, each column vector of M is expected to contain contextual information about the word with respect to the entire context and query.</a:t>
            </a:r>
            <a:endParaRPr lang="en-GB" noProof="0">
              <a:solidFill>
                <a:srgbClr val="292929"/>
              </a:solidFill>
              <a:latin typeface="+mj-lt"/>
              <a:cs typeface="Calibri Light"/>
            </a:endParaRPr>
          </a:p>
          <a:p>
            <a:pPr marL="285750" indent="-285750">
              <a:buFont typeface="Arial,Sans-Serif"/>
              <a:buChar char="•"/>
            </a:pPr>
            <a:r>
              <a:rPr lang="en-GB" noProof="0">
                <a:solidFill>
                  <a:srgbClr val="292929"/>
                </a:solidFill>
                <a:latin typeface="+mj-lt"/>
              </a:rPr>
              <a:t>By contrast, the output of the contextual embedding layer captures the interaction between context words independently from the query.</a:t>
            </a:r>
            <a:endParaRPr lang="en-GB" noProof="0">
              <a:solidFill>
                <a:srgbClr val="292929"/>
              </a:solidFill>
              <a:latin typeface="+mj-lt"/>
              <a:cs typeface="Calibri Light"/>
            </a:endParaRPr>
          </a:p>
        </p:txBody>
      </p:sp>
      <p:sp>
        <p:nvSpPr>
          <p:cNvPr id="4" name="Slide Number Placeholder 3"/>
          <p:cNvSpPr>
            <a:spLocks noGrp="1"/>
          </p:cNvSpPr>
          <p:nvPr>
            <p:ph type="sldNum" sz="quarter" idx="5"/>
          </p:nvPr>
        </p:nvSpPr>
        <p:spPr/>
        <p:txBody>
          <a:bodyPr/>
          <a:lstStyle/>
          <a:p>
            <a:fld id="{067356D6-E2E0-41F5-8E97-AFD1A2941D08}" type="slidenum">
              <a:rPr lang="en-US"/>
              <a:t>19</a:t>
            </a:fld>
            <a:endParaRPr lang="en-US"/>
          </a:p>
        </p:txBody>
      </p:sp>
    </p:spTree>
    <p:extLst>
      <p:ext uri="{BB962C8B-B14F-4D97-AF65-F5344CB8AC3E}">
        <p14:creationId xmlns:p14="http://schemas.microsoft.com/office/powerpoint/2010/main" val="69535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1" i="1" dirty="0"/>
              <a:t>The output </a:t>
            </a:r>
            <a:r>
              <a:rPr lang="it-IT" b="1" i="1" dirty="0" err="1"/>
              <a:t>layer</a:t>
            </a:r>
            <a:r>
              <a:rPr lang="it-IT" b="1" i="1" dirty="0"/>
              <a:t> </a:t>
            </a:r>
            <a:r>
              <a:rPr lang="it-IT" b="1" i="1" dirty="0" err="1"/>
              <a:t>merges</a:t>
            </a:r>
            <a:r>
              <a:rPr lang="it-IT" b="1" i="1" dirty="0"/>
              <a:t> the </a:t>
            </a:r>
            <a:r>
              <a:rPr lang="it-IT" b="1" i="1" dirty="0" err="1"/>
              <a:t>informations</a:t>
            </a:r>
            <a:r>
              <a:rPr lang="it-IT" b="1" i="1" dirty="0"/>
              <a:t> coming from the </a:t>
            </a:r>
            <a:r>
              <a:rPr lang="it-IT" b="1" i="1" dirty="0" err="1"/>
              <a:t>Attention</a:t>
            </a:r>
            <a:r>
              <a:rPr lang="it-IT" b="1" i="1" dirty="0"/>
              <a:t> Flow Layer and the </a:t>
            </a:r>
            <a:r>
              <a:rPr lang="it-IT" b="1" i="1" dirty="0" err="1"/>
              <a:t>Modeling</a:t>
            </a:r>
            <a:r>
              <a:rPr lang="it-IT" b="1" i="1" dirty="0"/>
              <a:t> </a:t>
            </a:r>
            <a:r>
              <a:rPr lang="it-IT" b="1" i="1" dirty="0" err="1"/>
              <a:t>Layers</a:t>
            </a:r>
            <a:r>
              <a:rPr lang="it-IT" b="1" i="1" dirty="0"/>
              <a:t> </a:t>
            </a:r>
            <a:r>
              <a:rPr lang="it-IT" b="1" i="1" dirty="0" err="1"/>
              <a:t>which</a:t>
            </a:r>
            <a:r>
              <a:rPr lang="it-IT" b="1" i="1" dirty="0"/>
              <a:t> are </a:t>
            </a:r>
            <a:r>
              <a:rPr lang="it-IT" b="1" i="1" dirty="0" err="1"/>
              <a:t>condensed</a:t>
            </a:r>
            <a:r>
              <a:rPr lang="it-IT" b="1" i="1" dirty="0"/>
              <a:t> </a:t>
            </a:r>
            <a:r>
              <a:rPr lang="it-IT" b="1" i="1" dirty="0" err="1"/>
              <a:t>respectively</a:t>
            </a:r>
            <a:r>
              <a:rPr lang="it-IT" b="1" i="1" dirty="0"/>
              <a:t> in the </a:t>
            </a:r>
            <a:r>
              <a:rPr lang="it-IT" b="1" i="1" dirty="0" err="1"/>
              <a:t>matrixes</a:t>
            </a:r>
            <a:r>
              <a:rPr lang="it-IT" b="1" i="1" dirty="0"/>
              <a:t> G and M. </a:t>
            </a:r>
            <a:r>
              <a:rPr lang="it-IT" b="1" i="1" dirty="0" err="1"/>
              <a:t>Then</a:t>
            </a:r>
            <a:r>
              <a:rPr lang="it-IT" b="1" i="1" dirty="0"/>
              <a:t> </a:t>
            </a:r>
            <a:r>
              <a:rPr lang="it-IT" b="1" i="1" dirty="0" err="1"/>
              <a:t>it</a:t>
            </a:r>
            <a:r>
              <a:rPr lang="it-IT" b="1" i="1" dirty="0"/>
              <a:t> outputs the </a:t>
            </a:r>
            <a:r>
              <a:rPr lang="it-IT" b="1" i="1" dirty="0" err="1"/>
              <a:t>probabilities</a:t>
            </a:r>
            <a:r>
              <a:rPr lang="it-IT" b="1" i="1" dirty="0"/>
              <a:t> </a:t>
            </a:r>
            <a:r>
              <a:rPr lang="it-IT" b="1" i="1" dirty="0" err="1"/>
              <a:t>distributions</a:t>
            </a:r>
            <a:r>
              <a:rPr lang="it-IT" b="1" i="1" dirty="0"/>
              <a:t> for the start and the end of the </a:t>
            </a:r>
            <a:r>
              <a:rPr lang="it-IT" b="1" i="1" dirty="0" err="1"/>
              <a:t>answer</a:t>
            </a:r>
            <a:r>
              <a:rPr lang="it-IT" b="1" i="1" dirty="0"/>
              <a:t> </a:t>
            </a:r>
            <a:r>
              <a:rPr lang="it-IT" b="1" i="1" dirty="0" err="1"/>
              <a:t>span</a:t>
            </a:r>
            <a:r>
              <a:rPr lang="it-IT" b="1" i="1" dirty="0"/>
              <a:t>. </a:t>
            </a:r>
            <a:r>
              <a:rPr lang="it-IT" b="1" i="1" dirty="0" err="1"/>
              <a:t>Which</a:t>
            </a:r>
            <a:r>
              <a:rPr lang="it-IT" b="1" i="1" dirty="0"/>
              <a:t> </a:t>
            </a:r>
            <a:r>
              <a:rPr lang="it-IT" b="1" i="1" dirty="0" err="1"/>
              <a:t>we</a:t>
            </a:r>
            <a:r>
              <a:rPr lang="it-IT" b="1" i="1" dirty="0"/>
              <a:t> call </a:t>
            </a:r>
            <a:r>
              <a:rPr lang="it-IT" b="1" i="1" dirty="0" err="1"/>
              <a:t>resepctilvely</a:t>
            </a:r>
            <a:r>
              <a:rPr lang="it-IT" b="1" i="1" dirty="0"/>
              <a:t> p1 and p2.</a:t>
            </a:r>
            <a:endParaRPr lang="it-IT" b="1" i="1" dirty="0">
              <a:cs typeface="Calibri"/>
            </a:endParaRPr>
          </a:p>
          <a:p>
            <a:r>
              <a:rPr lang="it-IT" b="1" i="1" dirty="0">
                <a:cs typeface="Calibri"/>
              </a:rPr>
              <a:t>P1 </a:t>
            </a:r>
            <a:r>
              <a:rPr lang="it-IT" b="1" i="1" dirty="0" err="1">
                <a:cs typeface="Calibri"/>
              </a:rPr>
              <a:t>is</a:t>
            </a:r>
            <a:r>
              <a:rPr lang="it-IT" b="1" i="1" dirty="0">
                <a:cs typeface="Calibri"/>
              </a:rPr>
              <a:t> </a:t>
            </a:r>
            <a:r>
              <a:rPr lang="it-IT" b="1" i="1" dirty="0" err="1">
                <a:cs typeface="Calibri"/>
              </a:rPr>
              <a:t>computed</a:t>
            </a:r>
            <a:r>
              <a:rPr lang="it-IT" b="1" i="1" dirty="0">
                <a:cs typeface="Calibri"/>
              </a:rPr>
              <a:t> </a:t>
            </a:r>
            <a:r>
              <a:rPr lang="it-IT" b="1" i="1" dirty="0" err="1">
                <a:cs typeface="Calibri"/>
              </a:rPr>
              <a:t>as</a:t>
            </a:r>
            <a:r>
              <a:rPr lang="it-IT" b="1" i="1" dirty="0">
                <a:cs typeface="Calibri"/>
              </a:rPr>
              <a:t> follows:</a:t>
            </a:r>
          </a:p>
          <a:p>
            <a:pPr marL="228600" indent="-228600">
              <a:buFont typeface="+mj-lt"/>
              <a:buAutoNum type="arabicPeriod"/>
            </a:pPr>
            <a:r>
              <a:rPr lang="it-IT" b="1" i="1" dirty="0"/>
              <a:t>At first, G and M are </a:t>
            </a:r>
            <a:r>
              <a:rPr lang="it-IT" b="1" i="1" dirty="0" err="1"/>
              <a:t>concatenated</a:t>
            </a:r>
            <a:r>
              <a:rPr lang="it-IT" b="1" i="1" dirty="0"/>
              <a:t> one on top of the </a:t>
            </a:r>
            <a:r>
              <a:rPr lang="it-IT" b="1" i="1" dirty="0" err="1"/>
              <a:t>other</a:t>
            </a:r>
            <a:r>
              <a:rPr lang="it-IT" b="1" i="1" dirty="0"/>
              <a:t>, making up a </a:t>
            </a:r>
            <a:r>
              <a:rPr lang="it-IT" b="1" i="1" dirty="0" err="1"/>
              <a:t>matrix</a:t>
            </a:r>
            <a:r>
              <a:rPr lang="it-IT" b="1" i="1" dirty="0"/>
              <a:t> with 10d </a:t>
            </a:r>
            <a:r>
              <a:rPr lang="it-IT" b="1" i="1" dirty="0" err="1"/>
              <a:t>rows</a:t>
            </a:r>
            <a:r>
              <a:rPr lang="it-IT" b="1" i="1" dirty="0"/>
              <a:t> and c </a:t>
            </a:r>
            <a:r>
              <a:rPr lang="it-IT" b="1" i="1" dirty="0" err="1"/>
              <a:t>columns</a:t>
            </a:r>
            <a:r>
              <a:rPr lang="it-IT" b="1" i="1" dirty="0"/>
              <a:t>; </a:t>
            </a:r>
            <a:endParaRPr lang="en-US" b="1" i="1" dirty="0">
              <a:cs typeface="Calibri"/>
            </a:endParaRPr>
          </a:p>
          <a:p>
            <a:pPr marL="228600" indent="-228600">
              <a:buAutoNum type="arabicPeriod"/>
            </a:pPr>
            <a:r>
              <a:rPr lang="it-IT" b="1" i="1" dirty="0"/>
              <a:t>The </a:t>
            </a:r>
            <a:r>
              <a:rPr lang="it-IT" b="1" i="1" dirty="0" err="1"/>
              <a:t>matrix</a:t>
            </a:r>
            <a:r>
              <a:rPr lang="it-IT" b="1" i="1" dirty="0"/>
              <a:t> product with the </a:t>
            </a:r>
            <a:r>
              <a:rPr lang="it-IT" b="1" i="1" dirty="0" err="1"/>
              <a:t>learnable</a:t>
            </a:r>
            <a:r>
              <a:rPr lang="it-IT" b="1" i="1" dirty="0"/>
              <a:t> weight  </a:t>
            </a:r>
            <a:r>
              <a:rPr lang="it-IT" b="1" i="1" dirty="0" err="1"/>
              <a:t>vector</a:t>
            </a:r>
            <a:r>
              <a:rPr lang="it-IT" b="1" i="1" dirty="0"/>
              <a:t> w(p1) </a:t>
            </a:r>
            <a:r>
              <a:rPr lang="it-IT" b="1" i="1" dirty="0" err="1"/>
              <a:t>transposed</a:t>
            </a:r>
            <a:r>
              <a:rPr lang="it-IT" b="1" i="1" dirty="0"/>
              <a:t>, </a:t>
            </a:r>
            <a:r>
              <a:rPr lang="it-IT" b="1" i="1" dirty="0" err="1"/>
              <a:t>is</a:t>
            </a:r>
            <a:r>
              <a:rPr lang="it-IT" b="1" i="1" dirty="0"/>
              <a:t> </a:t>
            </a:r>
            <a:r>
              <a:rPr lang="it-IT" b="1" i="1" dirty="0" err="1"/>
              <a:t>equivalent</a:t>
            </a:r>
            <a:r>
              <a:rPr lang="it-IT" b="1" i="1" dirty="0"/>
              <a:t> to feed the </a:t>
            </a:r>
            <a:r>
              <a:rPr lang="it-IT" b="1" i="1" dirty="0" err="1"/>
              <a:t>concatenated</a:t>
            </a:r>
            <a:r>
              <a:rPr lang="it-IT" b="1" i="1" dirty="0"/>
              <a:t> </a:t>
            </a:r>
            <a:r>
              <a:rPr lang="it-IT" b="1" i="1" dirty="0" err="1"/>
              <a:t>matrix</a:t>
            </a:r>
            <a:r>
              <a:rPr lang="it-IT" b="1" i="1" dirty="0"/>
              <a:t> (G,M) to a linear </a:t>
            </a:r>
            <a:r>
              <a:rPr lang="it-IT" b="1" i="1" dirty="0" err="1"/>
              <a:t>layer</a:t>
            </a:r>
            <a:r>
              <a:rPr lang="it-IT" b="1" i="1" dirty="0"/>
              <a:t> with 10d input features and 1 output feature, giving </a:t>
            </a:r>
            <a:r>
              <a:rPr lang="it-IT" b="1" i="1" dirty="0" err="1"/>
              <a:t>as</a:t>
            </a:r>
            <a:r>
              <a:rPr lang="it-IT" b="1" i="1" dirty="0"/>
              <a:t> output a </a:t>
            </a:r>
            <a:r>
              <a:rPr lang="it-IT" b="1" i="1" dirty="0" err="1"/>
              <a:t>vector</a:t>
            </a:r>
            <a:r>
              <a:rPr lang="it-IT" b="1" i="1" dirty="0"/>
              <a:t> with </a:t>
            </a:r>
            <a:r>
              <a:rPr lang="it-IT" b="1" i="1" dirty="0" err="1"/>
              <a:t>length</a:t>
            </a:r>
            <a:r>
              <a:rPr lang="it-IT" b="1" i="1" dirty="0"/>
              <a:t> c; </a:t>
            </a:r>
            <a:r>
              <a:rPr lang="it-IT" b="1" dirty="0"/>
              <a:t> </a:t>
            </a:r>
            <a:endParaRPr lang="en-US" b="1" dirty="0">
              <a:cs typeface="Calibri" panose="020F0502020204030204"/>
            </a:endParaRPr>
          </a:p>
          <a:p>
            <a:pPr marL="228600" indent="-228600">
              <a:buAutoNum type="arabicPeriod"/>
            </a:pPr>
            <a:r>
              <a:rPr lang="it-IT" b="1" i="1" dirty="0" err="1"/>
              <a:t>Then</a:t>
            </a:r>
            <a:r>
              <a:rPr lang="it-IT" b="1" i="1" dirty="0"/>
              <a:t> a </a:t>
            </a:r>
            <a:r>
              <a:rPr lang="it-IT" b="1" i="1" dirty="0" err="1"/>
              <a:t>softmax</a:t>
            </a:r>
            <a:r>
              <a:rPr lang="it-IT" b="1" i="1" dirty="0"/>
              <a:t> </a:t>
            </a:r>
            <a:r>
              <a:rPr lang="it-IT" b="1" i="1" dirty="0" err="1"/>
              <a:t>is</a:t>
            </a:r>
            <a:r>
              <a:rPr lang="it-IT" b="1" i="1" dirty="0"/>
              <a:t> </a:t>
            </a:r>
            <a:r>
              <a:rPr lang="it-IT" b="1" i="1" dirty="0" err="1"/>
              <a:t>applied</a:t>
            </a:r>
            <a:r>
              <a:rPr lang="it-IT" b="1" i="1" dirty="0"/>
              <a:t> in </a:t>
            </a:r>
            <a:r>
              <a:rPr lang="it-IT" b="1" i="1" dirty="0" err="1"/>
              <a:t>order</a:t>
            </a:r>
            <a:r>
              <a:rPr lang="it-IT" b="1" i="1" dirty="0"/>
              <a:t> to </a:t>
            </a:r>
            <a:r>
              <a:rPr lang="it-IT" b="1" i="1" dirty="0" err="1"/>
              <a:t>obtain</a:t>
            </a:r>
            <a:r>
              <a:rPr lang="it-IT" b="1" i="1" dirty="0"/>
              <a:t> a </a:t>
            </a:r>
            <a:r>
              <a:rPr lang="it-IT" b="1" i="1" dirty="0" err="1"/>
              <a:t>probability</a:t>
            </a:r>
            <a:r>
              <a:rPr lang="it-IT" b="1" i="1" dirty="0"/>
              <a:t> </a:t>
            </a:r>
            <a:r>
              <a:rPr lang="it-IT" b="1" i="1" dirty="0" err="1"/>
              <a:t>distribution</a:t>
            </a:r>
            <a:r>
              <a:rPr lang="it-IT" b="1" i="1" dirty="0"/>
              <a:t>, </a:t>
            </a:r>
            <a:r>
              <a:rPr lang="it-IT" b="1" i="1" dirty="0" err="1"/>
              <a:t>resulting</a:t>
            </a:r>
            <a:r>
              <a:rPr lang="it-IT" b="1" i="1" dirty="0"/>
              <a:t> in </a:t>
            </a:r>
            <a:r>
              <a:rPr lang="it-IT" b="1" i="1" dirty="0" err="1"/>
              <a:t>vector</a:t>
            </a:r>
            <a:r>
              <a:rPr lang="it-IT" b="1" i="1" dirty="0"/>
              <a:t> p1 .</a:t>
            </a:r>
            <a:endParaRPr lang="en-US" b="1" i="1" dirty="0">
              <a:cs typeface="Calibri"/>
            </a:endParaRPr>
          </a:p>
          <a:p>
            <a:endParaRPr lang="it-IT">
              <a:cs typeface="Calibri"/>
            </a:endParaRPr>
          </a:p>
          <a:p>
            <a:pPr>
              <a:spcBef>
                <a:spcPts val="1000"/>
              </a:spcBef>
            </a:pPr>
            <a:r>
              <a:rPr lang="it-IT" dirty="0"/>
              <a:t>More: </a:t>
            </a:r>
            <a:endParaRPr lang="en-US" dirty="0"/>
          </a:p>
          <a:p>
            <a:pPr marL="171450" indent="-171450">
              <a:buFont typeface="Arial,Sans-Serif"/>
              <a:buChar char="•"/>
            </a:pPr>
            <a:r>
              <a:rPr lang="it-IT" dirty="0"/>
              <a:t>(paper)The output </a:t>
            </a:r>
            <a:r>
              <a:rPr lang="it-IT" dirty="0" err="1"/>
              <a:t>layer</a:t>
            </a:r>
            <a:r>
              <a:rPr lang="it-IT" dirty="0"/>
              <a:t> </a:t>
            </a:r>
            <a:r>
              <a:rPr lang="it-IT" dirty="0" err="1"/>
              <a:t>is</a:t>
            </a:r>
            <a:r>
              <a:rPr lang="it-IT" dirty="0"/>
              <a:t> </a:t>
            </a:r>
            <a:r>
              <a:rPr lang="it-IT" dirty="0" err="1"/>
              <a:t>application-specific</a:t>
            </a:r>
            <a:r>
              <a:rPr lang="it-IT" dirty="0"/>
              <a:t>. The modular nature of BIDAF </a:t>
            </a:r>
            <a:r>
              <a:rPr lang="it-IT" dirty="0" err="1"/>
              <a:t>allows</a:t>
            </a:r>
            <a:r>
              <a:rPr lang="it-IT" dirty="0"/>
              <a:t> </a:t>
            </a:r>
            <a:r>
              <a:rPr lang="it-IT" dirty="0" err="1"/>
              <a:t>us</a:t>
            </a:r>
            <a:r>
              <a:rPr lang="it-IT" dirty="0"/>
              <a:t> to </a:t>
            </a:r>
            <a:r>
              <a:rPr lang="it-IT" dirty="0" err="1"/>
              <a:t>easily</a:t>
            </a:r>
            <a:r>
              <a:rPr lang="it-IT" dirty="0"/>
              <a:t> swap out the output </a:t>
            </a:r>
            <a:r>
              <a:rPr lang="it-IT" dirty="0" err="1"/>
              <a:t>layer</a:t>
            </a:r>
            <a:r>
              <a:rPr lang="it-IT" dirty="0"/>
              <a:t> </a:t>
            </a:r>
            <a:r>
              <a:rPr lang="it-IT" dirty="0" err="1"/>
              <a:t>based</a:t>
            </a:r>
            <a:r>
              <a:rPr lang="it-IT" dirty="0"/>
              <a:t> on the task, with the </a:t>
            </a:r>
            <a:r>
              <a:rPr lang="it-IT" dirty="0" err="1"/>
              <a:t>rest</a:t>
            </a:r>
            <a:r>
              <a:rPr lang="it-IT" dirty="0"/>
              <a:t> of the </a:t>
            </a:r>
            <a:r>
              <a:rPr lang="it-IT" dirty="0" err="1"/>
              <a:t>architecture</a:t>
            </a:r>
            <a:r>
              <a:rPr lang="it-IT" dirty="0"/>
              <a:t> </a:t>
            </a:r>
            <a:r>
              <a:rPr lang="it-IT" dirty="0" err="1"/>
              <a:t>remaining</a:t>
            </a:r>
            <a:r>
              <a:rPr lang="it-IT" dirty="0"/>
              <a:t> </a:t>
            </a:r>
            <a:r>
              <a:rPr lang="it-IT" dirty="0" err="1"/>
              <a:t>exactly</a:t>
            </a:r>
            <a:r>
              <a:rPr lang="it-IT" dirty="0"/>
              <a:t> the </a:t>
            </a:r>
            <a:r>
              <a:rPr lang="it-IT" dirty="0" err="1"/>
              <a:t>same</a:t>
            </a:r>
            <a:r>
              <a:rPr lang="it-IT" dirty="0"/>
              <a:t>. Here, </a:t>
            </a:r>
            <a:r>
              <a:rPr lang="it-IT" dirty="0" err="1"/>
              <a:t>we</a:t>
            </a:r>
            <a:r>
              <a:rPr lang="it-IT" dirty="0"/>
              <a:t> </a:t>
            </a:r>
            <a:r>
              <a:rPr lang="it-IT" dirty="0" err="1"/>
              <a:t>describe</a:t>
            </a:r>
            <a:r>
              <a:rPr lang="it-IT" dirty="0"/>
              <a:t> the output </a:t>
            </a:r>
            <a:r>
              <a:rPr lang="it-IT" dirty="0" err="1"/>
              <a:t>layer</a:t>
            </a:r>
            <a:r>
              <a:rPr lang="it-IT" dirty="0"/>
              <a:t> for the QA task.</a:t>
            </a:r>
            <a:endParaRPr lang="it-IT" dirty="0">
              <a:cs typeface="Calibri"/>
            </a:endParaRPr>
          </a:p>
          <a:p>
            <a:pPr marL="171450" indent="-171450">
              <a:buFont typeface="Arial,Sans-Serif"/>
              <a:buChar char="•"/>
            </a:pPr>
            <a:r>
              <a:rPr lang="it-IT" dirty="0">
                <a:cs typeface="Calibri"/>
              </a:rPr>
              <a:t>The </a:t>
            </a:r>
            <a:r>
              <a:rPr lang="it-IT" dirty="0" err="1">
                <a:cs typeface="Calibri"/>
              </a:rPr>
              <a:t>matrix</a:t>
            </a:r>
            <a:r>
              <a:rPr lang="it-IT" dirty="0">
                <a:cs typeface="Calibri"/>
              </a:rPr>
              <a:t> M </a:t>
            </a:r>
            <a:r>
              <a:rPr lang="it-IT" dirty="0" err="1">
                <a:cs typeface="Calibri"/>
              </a:rPr>
              <a:t>has</a:t>
            </a:r>
            <a:r>
              <a:rPr lang="it-IT" dirty="0">
                <a:cs typeface="Calibri"/>
              </a:rPr>
              <a:t> </a:t>
            </a:r>
            <a:r>
              <a:rPr lang="it-IT" dirty="0" err="1">
                <a:cs typeface="Calibri"/>
              </a:rPr>
              <a:t>shape</a:t>
            </a:r>
            <a:r>
              <a:rPr lang="it-IT" dirty="0">
                <a:cs typeface="Calibri"/>
              </a:rPr>
              <a:t> (2d,c), the </a:t>
            </a:r>
            <a:r>
              <a:rPr lang="it-IT" dirty="0" err="1">
                <a:cs typeface="Calibri"/>
              </a:rPr>
              <a:t>matrix</a:t>
            </a:r>
            <a:r>
              <a:rPr lang="it-IT" dirty="0">
                <a:cs typeface="Calibri"/>
              </a:rPr>
              <a:t> G </a:t>
            </a:r>
            <a:r>
              <a:rPr lang="it-IT" dirty="0" err="1">
                <a:cs typeface="Calibri"/>
              </a:rPr>
              <a:t>has</a:t>
            </a:r>
            <a:r>
              <a:rPr lang="it-IT" dirty="0">
                <a:cs typeface="Calibri"/>
              </a:rPr>
              <a:t> </a:t>
            </a:r>
            <a:r>
              <a:rPr lang="it-IT" dirty="0" err="1">
                <a:cs typeface="Calibri"/>
              </a:rPr>
              <a:t>shape</a:t>
            </a:r>
            <a:r>
              <a:rPr lang="it-IT" dirty="0">
                <a:cs typeface="Calibri"/>
              </a:rPr>
              <a:t> (8d,c)</a:t>
            </a:r>
          </a:p>
          <a:p>
            <a:pPr marL="228600" indent="-228600">
              <a:buAutoNum type="arabicPeriod"/>
            </a:pPr>
            <a:endParaRPr lang="it-IT">
              <a:cs typeface="Calibri"/>
            </a:endParaRPr>
          </a:p>
          <a:p>
            <a:r>
              <a:rPr lang="it-IT" dirty="0">
                <a:cs typeface="Calibri"/>
              </a:rPr>
              <a:t>My </a:t>
            </a:r>
            <a:r>
              <a:rPr lang="it-IT" dirty="0" err="1">
                <a:cs typeface="Calibri"/>
              </a:rPr>
              <a:t>resume</a:t>
            </a:r>
            <a:r>
              <a:rPr lang="it-IT" dirty="0">
                <a:cs typeface="Calibri"/>
              </a:rPr>
              <a:t>:</a:t>
            </a:r>
          </a:p>
          <a:p>
            <a:r>
              <a:rPr lang="it-IT" dirty="0">
                <a:cs typeface="Calibri"/>
              </a:rPr>
              <a:t>- The output </a:t>
            </a:r>
            <a:r>
              <a:rPr lang="it-IT" dirty="0" err="1">
                <a:cs typeface="Calibri"/>
              </a:rPr>
              <a:t>layer</a:t>
            </a:r>
            <a:r>
              <a:rPr lang="it-IT" dirty="0">
                <a:cs typeface="Calibri"/>
              </a:rPr>
              <a:t> </a:t>
            </a:r>
            <a:r>
              <a:rPr lang="it-IT" dirty="0" err="1">
                <a:cs typeface="Calibri"/>
              </a:rPr>
              <a:t>merges</a:t>
            </a:r>
            <a:r>
              <a:rPr lang="it-IT" dirty="0">
                <a:cs typeface="Calibri"/>
              </a:rPr>
              <a:t> the </a:t>
            </a:r>
            <a:r>
              <a:rPr lang="it-IT" dirty="0" err="1">
                <a:cs typeface="Calibri"/>
              </a:rPr>
              <a:t>informations</a:t>
            </a:r>
            <a:r>
              <a:rPr lang="it-IT" dirty="0">
                <a:cs typeface="Calibri"/>
              </a:rPr>
              <a:t> coming from the </a:t>
            </a:r>
            <a:r>
              <a:rPr lang="it-IT" dirty="0" err="1">
                <a:cs typeface="Calibri"/>
              </a:rPr>
              <a:t>Attention</a:t>
            </a:r>
            <a:r>
              <a:rPr lang="it-IT" dirty="0">
                <a:cs typeface="Calibri"/>
              </a:rPr>
              <a:t> Flow Layer and the </a:t>
            </a:r>
            <a:r>
              <a:rPr lang="it-IT" dirty="0" err="1">
                <a:cs typeface="Calibri"/>
              </a:rPr>
              <a:t>Modeling</a:t>
            </a:r>
            <a:r>
              <a:rPr lang="it-IT" dirty="0">
                <a:cs typeface="Calibri"/>
              </a:rPr>
              <a:t> </a:t>
            </a:r>
            <a:r>
              <a:rPr lang="it-IT" dirty="0" err="1">
                <a:cs typeface="Calibri"/>
              </a:rPr>
              <a:t>Layers</a:t>
            </a:r>
            <a:r>
              <a:rPr lang="it-IT" dirty="0">
                <a:cs typeface="Calibri"/>
              </a:rPr>
              <a:t>. </a:t>
            </a:r>
            <a:r>
              <a:rPr lang="it-IT" dirty="0" err="1">
                <a:cs typeface="Calibri"/>
              </a:rPr>
              <a:t>Applying</a:t>
            </a:r>
            <a:r>
              <a:rPr lang="it-IT" dirty="0">
                <a:cs typeface="Calibri"/>
              </a:rPr>
              <a:t> some </a:t>
            </a:r>
            <a:r>
              <a:rPr lang="it-IT" dirty="0" err="1">
                <a:cs typeface="Calibri"/>
              </a:rPr>
              <a:t>operations</a:t>
            </a:r>
            <a:r>
              <a:rPr lang="it-IT" dirty="0">
                <a:cs typeface="Calibri"/>
              </a:rPr>
              <a:t> like </a:t>
            </a:r>
            <a:r>
              <a:rPr lang="it-IT" dirty="0" err="1">
                <a:cs typeface="Calibri"/>
              </a:rPr>
              <a:t>matrix</a:t>
            </a:r>
            <a:r>
              <a:rPr lang="it-IT" dirty="0">
                <a:cs typeface="Calibri"/>
              </a:rPr>
              <a:t> products with </a:t>
            </a:r>
            <a:r>
              <a:rPr lang="it-IT" dirty="0" err="1">
                <a:cs typeface="Calibri"/>
              </a:rPr>
              <a:t>learnable</a:t>
            </a:r>
            <a:r>
              <a:rPr lang="it-IT" dirty="0">
                <a:cs typeface="Calibri"/>
              </a:rPr>
              <a:t> weight </a:t>
            </a:r>
            <a:r>
              <a:rPr lang="it-IT" dirty="0" err="1">
                <a:cs typeface="Calibri"/>
              </a:rPr>
              <a:t>vectors</a:t>
            </a:r>
            <a:r>
              <a:rPr lang="it-IT" dirty="0">
                <a:cs typeface="Calibri"/>
              </a:rPr>
              <a:t>, </a:t>
            </a:r>
            <a:r>
              <a:rPr lang="it-IT" dirty="0" err="1">
                <a:cs typeface="Calibri"/>
              </a:rPr>
              <a:t>softmax</a:t>
            </a:r>
            <a:r>
              <a:rPr lang="it-IT" dirty="0">
                <a:cs typeface="Calibri"/>
              </a:rPr>
              <a:t> or </a:t>
            </a:r>
            <a:r>
              <a:rPr lang="it-IT" dirty="0" err="1">
                <a:cs typeface="Calibri"/>
              </a:rPr>
              <a:t>Recurrent</a:t>
            </a:r>
            <a:r>
              <a:rPr lang="it-IT" dirty="0">
                <a:cs typeface="Calibri"/>
              </a:rPr>
              <a:t> </a:t>
            </a:r>
            <a:r>
              <a:rPr lang="it-IT" dirty="0" err="1">
                <a:cs typeface="Calibri"/>
              </a:rPr>
              <a:t>Neural</a:t>
            </a:r>
            <a:r>
              <a:rPr lang="it-IT" dirty="0">
                <a:cs typeface="Calibri"/>
              </a:rPr>
              <a:t> Networks, </a:t>
            </a:r>
            <a:r>
              <a:rPr lang="it-IT" dirty="0" err="1">
                <a:cs typeface="Calibri"/>
              </a:rPr>
              <a:t>it</a:t>
            </a:r>
            <a:r>
              <a:rPr lang="it-IT" dirty="0">
                <a:cs typeface="Calibri"/>
              </a:rPr>
              <a:t> </a:t>
            </a:r>
            <a:r>
              <a:rPr lang="it-IT" dirty="0" err="1">
                <a:cs typeface="Calibri"/>
              </a:rPr>
              <a:t>is</a:t>
            </a:r>
            <a:r>
              <a:rPr lang="it-IT" dirty="0">
                <a:cs typeface="Calibri"/>
              </a:rPr>
              <a:t> </a:t>
            </a:r>
            <a:r>
              <a:rPr lang="it-IT" dirty="0" err="1">
                <a:cs typeface="Calibri"/>
              </a:rPr>
              <a:t>computed</a:t>
            </a:r>
            <a:r>
              <a:rPr lang="it-IT" dirty="0">
                <a:cs typeface="Calibri"/>
              </a:rPr>
              <a:t> the </a:t>
            </a:r>
            <a:r>
              <a:rPr lang="it-IT" dirty="0" err="1">
                <a:cs typeface="Calibri"/>
              </a:rPr>
              <a:t>probability</a:t>
            </a:r>
            <a:r>
              <a:rPr lang="it-IT" dirty="0">
                <a:cs typeface="Calibri"/>
              </a:rPr>
              <a:t> </a:t>
            </a:r>
            <a:r>
              <a:rPr lang="it-IT" dirty="0" err="1">
                <a:cs typeface="Calibri"/>
              </a:rPr>
              <a:t>distributions</a:t>
            </a:r>
            <a:r>
              <a:rPr lang="it-IT" dirty="0">
                <a:cs typeface="Calibri"/>
              </a:rPr>
              <a:t> for the "start" and "end" of the </a:t>
            </a:r>
            <a:r>
              <a:rPr lang="it-IT" dirty="0" err="1">
                <a:cs typeface="Calibri"/>
              </a:rPr>
              <a:t>answer</a:t>
            </a:r>
            <a:r>
              <a:rPr lang="it-IT" dirty="0">
                <a:cs typeface="Calibri"/>
              </a:rPr>
              <a:t> </a:t>
            </a:r>
            <a:r>
              <a:rPr lang="it-IT" dirty="0" err="1">
                <a:cs typeface="Calibri"/>
              </a:rPr>
              <a:t>span</a:t>
            </a:r>
            <a:r>
              <a:rPr lang="it-IT" dirty="0">
                <a:cs typeface="Calibri"/>
              </a:rPr>
              <a:t>.</a:t>
            </a:r>
          </a:p>
          <a:p>
            <a:r>
              <a:rPr lang="it-IT" dirty="0">
                <a:cs typeface="Calibri"/>
              </a:rPr>
              <a:t>- The </a:t>
            </a:r>
            <a:r>
              <a:rPr lang="it-IT" dirty="0" err="1">
                <a:cs typeface="Calibri"/>
              </a:rPr>
              <a:t>resoning</a:t>
            </a:r>
            <a:r>
              <a:rPr lang="it-IT" dirty="0">
                <a:cs typeface="Calibri"/>
              </a:rPr>
              <a:t> </a:t>
            </a:r>
            <a:r>
              <a:rPr lang="it-IT" dirty="0" err="1">
                <a:cs typeface="Calibri"/>
              </a:rPr>
              <a:t>is</a:t>
            </a:r>
            <a:r>
              <a:rPr lang="it-IT" dirty="0">
                <a:cs typeface="Calibri"/>
              </a:rPr>
              <a:t>: the </a:t>
            </a:r>
            <a:r>
              <a:rPr lang="it-IT" dirty="0" err="1">
                <a:cs typeface="Calibri"/>
              </a:rPr>
              <a:t>learnable</a:t>
            </a:r>
            <a:r>
              <a:rPr lang="it-IT" dirty="0">
                <a:cs typeface="Calibri"/>
              </a:rPr>
              <a:t> </a:t>
            </a:r>
            <a:r>
              <a:rPr lang="it-IT" dirty="0" err="1">
                <a:cs typeface="Calibri"/>
              </a:rPr>
              <a:t>vector</a:t>
            </a:r>
            <a:r>
              <a:rPr lang="it-IT" dirty="0">
                <a:cs typeface="Calibri"/>
              </a:rPr>
              <a:t> w </a:t>
            </a:r>
            <a:r>
              <a:rPr lang="it-IT" dirty="0" err="1">
                <a:cs typeface="Calibri"/>
              </a:rPr>
              <a:t>multiplies</a:t>
            </a:r>
            <a:r>
              <a:rPr lang="it-IT" dirty="0">
                <a:cs typeface="Calibri"/>
              </a:rPr>
              <a:t> </a:t>
            </a:r>
            <a:r>
              <a:rPr lang="it-IT" dirty="0" err="1">
                <a:cs typeface="Calibri"/>
              </a:rPr>
              <a:t>each</a:t>
            </a:r>
            <a:r>
              <a:rPr lang="it-IT" dirty="0">
                <a:cs typeface="Calibri"/>
              </a:rPr>
              <a:t> </a:t>
            </a:r>
            <a:r>
              <a:rPr lang="it-IT" dirty="0" err="1">
                <a:cs typeface="Calibri"/>
              </a:rPr>
              <a:t>column</a:t>
            </a:r>
            <a:r>
              <a:rPr lang="it-IT" dirty="0">
                <a:cs typeface="Calibri"/>
              </a:rPr>
              <a:t> of the </a:t>
            </a:r>
            <a:r>
              <a:rPr lang="it-IT" dirty="0" err="1">
                <a:cs typeface="Calibri"/>
              </a:rPr>
              <a:t>matrix</a:t>
            </a:r>
            <a:r>
              <a:rPr lang="it-IT" dirty="0">
                <a:cs typeface="Calibri"/>
              </a:rPr>
              <a:t> (G,M). </a:t>
            </a:r>
            <a:r>
              <a:rPr lang="it-IT" dirty="0" err="1">
                <a:cs typeface="Calibri"/>
              </a:rPr>
              <a:t>What</a:t>
            </a:r>
            <a:r>
              <a:rPr lang="it-IT" dirty="0">
                <a:cs typeface="Calibri"/>
              </a:rPr>
              <a:t> </a:t>
            </a:r>
            <a:r>
              <a:rPr lang="it-IT" dirty="0" err="1">
                <a:cs typeface="Calibri"/>
              </a:rPr>
              <a:t>does</a:t>
            </a:r>
            <a:r>
              <a:rPr lang="it-IT" dirty="0">
                <a:cs typeface="Calibri"/>
              </a:rPr>
              <a:t> </a:t>
            </a:r>
            <a:r>
              <a:rPr lang="it-IT" dirty="0" err="1">
                <a:cs typeface="Calibri"/>
              </a:rPr>
              <a:t>represent</a:t>
            </a:r>
            <a:r>
              <a:rPr lang="it-IT" dirty="0">
                <a:cs typeface="Calibri"/>
              </a:rPr>
              <a:t> </a:t>
            </a:r>
            <a:r>
              <a:rPr lang="it-IT" dirty="0" err="1">
                <a:cs typeface="Calibri"/>
              </a:rPr>
              <a:t>each</a:t>
            </a:r>
            <a:r>
              <a:rPr lang="it-IT" dirty="0">
                <a:cs typeface="Calibri"/>
              </a:rPr>
              <a:t> </a:t>
            </a:r>
            <a:r>
              <a:rPr lang="it-IT" dirty="0" err="1">
                <a:cs typeface="Calibri"/>
              </a:rPr>
              <a:t>column</a:t>
            </a:r>
            <a:r>
              <a:rPr lang="it-IT" dirty="0">
                <a:cs typeface="Calibri"/>
              </a:rPr>
              <a:t>? </a:t>
            </a:r>
            <a:r>
              <a:rPr lang="it-IT" dirty="0" err="1">
                <a:cs typeface="Calibri"/>
              </a:rPr>
              <a:t>It</a:t>
            </a:r>
            <a:r>
              <a:rPr lang="it-IT" dirty="0">
                <a:cs typeface="Calibri"/>
              </a:rPr>
              <a:t> </a:t>
            </a:r>
            <a:r>
              <a:rPr lang="it-IT" dirty="0" err="1">
                <a:cs typeface="Calibri"/>
              </a:rPr>
              <a:t>is</a:t>
            </a:r>
            <a:r>
              <a:rPr lang="it-IT" dirty="0">
                <a:cs typeface="Calibri"/>
              </a:rPr>
              <a:t> a set of </a:t>
            </a:r>
            <a:r>
              <a:rPr lang="it-IT" dirty="0" err="1">
                <a:cs typeface="Calibri"/>
              </a:rPr>
              <a:t>informations</a:t>
            </a:r>
            <a:r>
              <a:rPr lang="it-IT" dirty="0">
                <a:cs typeface="Calibri"/>
              </a:rPr>
              <a:t>, </a:t>
            </a:r>
            <a:r>
              <a:rPr lang="it-IT" dirty="0" err="1">
                <a:cs typeface="Calibri"/>
              </a:rPr>
              <a:t>computed</a:t>
            </a:r>
            <a:r>
              <a:rPr lang="it-IT" dirty="0">
                <a:cs typeface="Calibri"/>
              </a:rPr>
              <a:t> by the </a:t>
            </a:r>
            <a:r>
              <a:rPr lang="it-IT" dirty="0" err="1">
                <a:cs typeface="Calibri"/>
              </a:rPr>
              <a:t>rest</a:t>
            </a:r>
            <a:r>
              <a:rPr lang="it-IT" dirty="0">
                <a:cs typeface="Calibri"/>
              </a:rPr>
              <a:t> of the </a:t>
            </a:r>
            <a:r>
              <a:rPr lang="it-IT" dirty="0" err="1">
                <a:cs typeface="Calibri"/>
              </a:rPr>
              <a:t>architecture</a:t>
            </a:r>
            <a:r>
              <a:rPr lang="it-IT" dirty="0">
                <a:cs typeface="Calibri"/>
              </a:rPr>
              <a:t>, </a:t>
            </a:r>
            <a:r>
              <a:rPr lang="it-IT" dirty="0" err="1">
                <a:cs typeface="Calibri"/>
              </a:rPr>
              <a:t>about</a:t>
            </a:r>
            <a:r>
              <a:rPr lang="it-IT" dirty="0">
                <a:cs typeface="Calibri"/>
              </a:rPr>
              <a:t> a token in the </a:t>
            </a:r>
            <a:r>
              <a:rPr lang="it-IT" dirty="0" err="1">
                <a:cs typeface="Calibri"/>
              </a:rPr>
              <a:t>context</a:t>
            </a:r>
            <a:r>
              <a:rPr lang="it-IT" dirty="0">
                <a:cs typeface="Calibri"/>
              </a:rPr>
              <a:t>. So, w </a:t>
            </a:r>
            <a:r>
              <a:rPr lang="it-IT" dirty="0" err="1">
                <a:cs typeface="Calibri"/>
              </a:rPr>
              <a:t>will</a:t>
            </a:r>
            <a:r>
              <a:rPr lang="it-IT" dirty="0">
                <a:cs typeface="Calibri"/>
              </a:rPr>
              <a:t> </a:t>
            </a:r>
            <a:r>
              <a:rPr lang="it-IT" dirty="0" err="1">
                <a:cs typeface="Calibri"/>
              </a:rPr>
              <a:t>try</a:t>
            </a:r>
            <a:r>
              <a:rPr lang="it-IT" dirty="0">
                <a:cs typeface="Calibri"/>
              </a:rPr>
              <a:t> to </a:t>
            </a:r>
            <a:r>
              <a:rPr lang="it-IT" dirty="0" err="1">
                <a:cs typeface="Calibri"/>
              </a:rPr>
              <a:t>learn</a:t>
            </a:r>
            <a:r>
              <a:rPr lang="it-IT" dirty="0">
                <a:cs typeface="Calibri"/>
              </a:rPr>
              <a:t> weights </a:t>
            </a:r>
            <a:r>
              <a:rPr lang="it-IT" dirty="0" err="1">
                <a:cs typeface="Calibri"/>
              </a:rPr>
              <a:t>which</a:t>
            </a:r>
            <a:r>
              <a:rPr lang="it-IT" dirty="0">
                <a:cs typeface="Calibri"/>
              </a:rPr>
              <a:t> </a:t>
            </a:r>
            <a:r>
              <a:rPr lang="it-IT" dirty="0" err="1">
                <a:cs typeface="Calibri"/>
              </a:rPr>
              <a:t>will</a:t>
            </a:r>
            <a:r>
              <a:rPr lang="it-IT" dirty="0">
                <a:cs typeface="Calibri"/>
              </a:rPr>
              <a:t> </a:t>
            </a:r>
            <a:r>
              <a:rPr lang="it-IT" dirty="0" err="1">
                <a:cs typeface="Calibri"/>
              </a:rPr>
              <a:t>give</a:t>
            </a:r>
            <a:r>
              <a:rPr lang="it-IT" dirty="0">
                <a:cs typeface="Calibri"/>
              </a:rPr>
              <a:t> more </a:t>
            </a:r>
            <a:r>
              <a:rPr lang="it-IT" dirty="0" err="1">
                <a:cs typeface="Calibri"/>
              </a:rPr>
              <a:t>importance</a:t>
            </a:r>
            <a:r>
              <a:rPr lang="it-IT" dirty="0">
                <a:cs typeface="Calibri"/>
              </a:rPr>
              <a:t> to some </a:t>
            </a:r>
            <a:r>
              <a:rPr lang="it-IT" dirty="0" err="1">
                <a:cs typeface="Calibri"/>
              </a:rPr>
              <a:t>informations</a:t>
            </a:r>
            <a:r>
              <a:rPr lang="it-IT" dirty="0">
                <a:cs typeface="Calibri"/>
              </a:rPr>
              <a:t> coming from </a:t>
            </a:r>
            <a:r>
              <a:rPr lang="it-IT" dirty="0"/>
              <a:t>(G,M)</a:t>
            </a:r>
            <a:r>
              <a:rPr lang="it-IT" dirty="0">
                <a:cs typeface="Calibri"/>
              </a:rPr>
              <a:t> </a:t>
            </a:r>
            <a:r>
              <a:rPr lang="it-IT" dirty="0" err="1">
                <a:cs typeface="Calibri"/>
              </a:rPr>
              <a:t>than</a:t>
            </a:r>
            <a:r>
              <a:rPr lang="it-IT" dirty="0">
                <a:cs typeface="Calibri"/>
              </a:rPr>
              <a:t> </a:t>
            </a:r>
            <a:r>
              <a:rPr lang="it-IT" dirty="0" err="1">
                <a:cs typeface="Calibri"/>
              </a:rPr>
              <a:t>others</a:t>
            </a:r>
            <a:r>
              <a:rPr lang="it-IT" dirty="0">
                <a:cs typeface="Calibri"/>
              </a:rPr>
              <a:t>. The </a:t>
            </a:r>
            <a:r>
              <a:rPr lang="it-IT" dirty="0" err="1">
                <a:cs typeface="Calibri"/>
              </a:rPr>
              <a:t>aim</a:t>
            </a:r>
            <a:r>
              <a:rPr lang="it-IT" dirty="0">
                <a:cs typeface="Calibri"/>
              </a:rPr>
              <a:t> </a:t>
            </a:r>
            <a:r>
              <a:rPr lang="it-IT" dirty="0" err="1">
                <a:cs typeface="Calibri"/>
              </a:rPr>
              <a:t>is</a:t>
            </a:r>
            <a:r>
              <a:rPr lang="it-IT" dirty="0">
                <a:cs typeface="Calibri"/>
              </a:rPr>
              <a:t> to </a:t>
            </a:r>
            <a:r>
              <a:rPr lang="it-IT" dirty="0" err="1">
                <a:cs typeface="Calibri"/>
              </a:rPr>
              <a:t>obtain</a:t>
            </a:r>
            <a:r>
              <a:rPr lang="it-IT" dirty="0">
                <a:cs typeface="Calibri"/>
              </a:rPr>
              <a:t> a </a:t>
            </a:r>
            <a:r>
              <a:rPr lang="it-IT" dirty="0" err="1">
                <a:cs typeface="Calibri"/>
              </a:rPr>
              <a:t>value</a:t>
            </a:r>
            <a:r>
              <a:rPr lang="it-IT" dirty="0">
                <a:cs typeface="Calibri"/>
              </a:rPr>
              <a:t> </a:t>
            </a:r>
            <a:r>
              <a:rPr lang="it-IT" dirty="0" err="1">
                <a:cs typeface="Calibri"/>
              </a:rPr>
              <a:t>which</a:t>
            </a:r>
            <a:r>
              <a:rPr lang="it-IT" dirty="0">
                <a:cs typeface="Calibri"/>
              </a:rPr>
              <a:t> </a:t>
            </a:r>
            <a:r>
              <a:rPr lang="it-IT" dirty="0" err="1">
                <a:cs typeface="Calibri"/>
              </a:rPr>
              <a:t>states</a:t>
            </a:r>
            <a:r>
              <a:rPr lang="it-IT" dirty="0">
                <a:cs typeface="Calibri"/>
              </a:rPr>
              <a:t> </a:t>
            </a:r>
            <a:r>
              <a:rPr lang="it-IT" dirty="0" err="1">
                <a:cs typeface="Calibri"/>
              </a:rPr>
              <a:t>how</a:t>
            </a:r>
            <a:r>
              <a:rPr lang="it-IT" dirty="0">
                <a:cs typeface="Calibri"/>
              </a:rPr>
              <a:t> </a:t>
            </a:r>
            <a:r>
              <a:rPr lang="it-IT" dirty="0" err="1">
                <a:cs typeface="Calibri"/>
              </a:rPr>
              <a:t>likely</a:t>
            </a:r>
            <a:r>
              <a:rPr lang="it-IT" dirty="0">
                <a:cs typeface="Calibri"/>
              </a:rPr>
              <a:t> </a:t>
            </a:r>
            <a:r>
              <a:rPr lang="it-IT" dirty="0" err="1">
                <a:cs typeface="Calibri"/>
              </a:rPr>
              <a:t>it</a:t>
            </a:r>
            <a:r>
              <a:rPr lang="it-IT" dirty="0">
                <a:cs typeface="Calibri"/>
              </a:rPr>
              <a:t> </a:t>
            </a:r>
            <a:r>
              <a:rPr lang="it-IT" dirty="0" err="1">
                <a:cs typeface="Calibri"/>
              </a:rPr>
              <a:t>is</a:t>
            </a:r>
            <a:r>
              <a:rPr lang="it-IT" dirty="0">
                <a:cs typeface="Calibri"/>
              </a:rPr>
              <a:t> </a:t>
            </a:r>
            <a:r>
              <a:rPr lang="it-IT" dirty="0" err="1">
                <a:cs typeface="Calibri"/>
              </a:rPr>
              <a:t>that</a:t>
            </a:r>
            <a:r>
              <a:rPr lang="it-IT" dirty="0">
                <a:cs typeface="Calibri"/>
              </a:rPr>
              <a:t> token to be the start of the </a:t>
            </a:r>
            <a:r>
              <a:rPr lang="it-IT" dirty="0" err="1">
                <a:cs typeface="Calibri"/>
              </a:rPr>
              <a:t>span</a:t>
            </a:r>
            <a:r>
              <a:rPr lang="it-IT" dirty="0">
                <a:cs typeface="Calibri"/>
              </a:rPr>
              <a:t>. </a:t>
            </a:r>
            <a:r>
              <a:rPr lang="it-IT" dirty="0" err="1">
                <a:cs typeface="Calibri"/>
              </a:rPr>
              <a:t>Why</a:t>
            </a:r>
            <a:r>
              <a:rPr lang="it-IT" dirty="0">
                <a:cs typeface="Calibri"/>
              </a:rPr>
              <a:t> do </a:t>
            </a:r>
            <a:r>
              <a:rPr lang="it-IT" dirty="0" err="1">
                <a:cs typeface="Calibri"/>
              </a:rPr>
              <a:t>we</a:t>
            </a:r>
            <a:r>
              <a:rPr lang="it-IT" dirty="0">
                <a:cs typeface="Calibri"/>
              </a:rPr>
              <a:t> </a:t>
            </a:r>
            <a:r>
              <a:rPr lang="it-IT" dirty="0" err="1">
                <a:cs typeface="Calibri"/>
              </a:rPr>
              <a:t>apply</a:t>
            </a:r>
            <a:r>
              <a:rPr lang="it-IT" dirty="0">
                <a:cs typeface="Calibri"/>
              </a:rPr>
              <a:t> </a:t>
            </a:r>
            <a:r>
              <a:rPr lang="it-IT" dirty="0" err="1">
                <a:cs typeface="Calibri"/>
              </a:rPr>
              <a:t>softmax</a:t>
            </a:r>
            <a:r>
              <a:rPr lang="it-IT" dirty="0">
                <a:cs typeface="Calibri"/>
              </a:rPr>
              <a:t>? To </a:t>
            </a:r>
            <a:r>
              <a:rPr lang="it-IT" dirty="0" err="1">
                <a:cs typeface="Calibri"/>
              </a:rPr>
              <a:t>obtain</a:t>
            </a:r>
            <a:r>
              <a:rPr lang="it-IT" dirty="0">
                <a:cs typeface="Calibri"/>
              </a:rPr>
              <a:t> a </a:t>
            </a:r>
            <a:r>
              <a:rPr lang="it-IT" dirty="0" err="1">
                <a:cs typeface="Calibri"/>
              </a:rPr>
              <a:t>probability</a:t>
            </a:r>
            <a:r>
              <a:rPr lang="it-IT" dirty="0">
                <a:cs typeface="Calibri"/>
              </a:rPr>
              <a:t> </a:t>
            </a:r>
            <a:r>
              <a:rPr lang="it-IT" dirty="0" err="1">
                <a:cs typeface="Calibri"/>
              </a:rPr>
              <a:t>distribution</a:t>
            </a:r>
            <a:r>
              <a:rPr lang="it-IT" dirty="0">
                <a:cs typeface="Calibri"/>
              </a:rPr>
              <a:t> (</a:t>
            </a:r>
            <a:r>
              <a:rPr lang="it-IT" dirty="0" err="1">
                <a:cs typeface="Calibri"/>
              </a:rPr>
              <a:t>all</a:t>
            </a:r>
            <a:r>
              <a:rPr lang="it-IT" dirty="0">
                <a:cs typeface="Calibri"/>
              </a:rPr>
              <a:t> </a:t>
            </a:r>
            <a:r>
              <a:rPr lang="it-IT" dirty="0" err="1">
                <a:cs typeface="Calibri"/>
              </a:rPr>
              <a:t>values</a:t>
            </a:r>
            <a:r>
              <a:rPr lang="it-IT" dirty="0">
                <a:cs typeface="Calibri"/>
              </a:rPr>
              <a:t> </a:t>
            </a:r>
            <a:r>
              <a:rPr lang="it-IT" dirty="0" err="1">
                <a:cs typeface="Calibri"/>
              </a:rPr>
              <a:t>between</a:t>
            </a:r>
            <a:r>
              <a:rPr lang="it-IT" dirty="0">
                <a:cs typeface="Calibri"/>
              </a:rPr>
              <a:t> [0,1] and </a:t>
            </a:r>
            <a:r>
              <a:rPr lang="it-IT" dirty="0" err="1">
                <a:cs typeface="Calibri"/>
              </a:rPr>
              <a:t>they</a:t>
            </a:r>
            <a:r>
              <a:rPr lang="it-IT" dirty="0">
                <a:cs typeface="Calibri"/>
              </a:rPr>
              <a:t> sum up to 1).</a:t>
            </a:r>
          </a:p>
        </p:txBody>
      </p:sp>
      <p:sp>
        <p:nvSpPr>
          <p:cNvPr id="4" name="Slide Number Placeholder 3"/>
          <p:cNvSpPr>
            <a:spLocks noGrp="1"/>
          </p:cNvSpPr>
          <p:nvPr>
            <p:ph type="sldNum" sz="quarter" idx="5"/>
          </p:nvPr>
        </p:nvSpPr>
        <p:spPr/>
        <p:txBody>
          <a:bodyPr/>
          <a:lstStyle/>
          <a:p>
            <a:fld id="{067356D6-E2E0-41F5-8E97-AFD1A2941D08}" type="slidenum">
              <a:rPr lang="en-US"/>
              <a:t>20</a:t>
            </a:fld>
            <a:endParaRPr lang="en-US"/>
          </a:p>
        </p:txBody>
      </p:sp>
    </p:spTree>
    <p:extLst>
      <p:ext uri="{BB962C8B-B14F-4D97-AF65-F5344CB8AC3E}">
        <p14:creationId xmlns:p14="http://schemas.microsoft.com/office/powerpoint/2010/main" val="1277683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it-IT"/>
              <a:t>Fare clic per modificare lo stile del titolo dello schema</a:t>
            </a:r>
            <a:endParaRPr lang="en-US"/>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pPr/>
              <a:t>5/5/2021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6746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pPr/>
              <a:t>5/5/2021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1030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it-IT"/>
              <a:t>Fare clic per modificare lo stile del titolo dello schema</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4493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it-IT"/>
              <a:t>Fare clic per modificare lo stile del titolo dello schema</a:t>
            </a:r>
            <a:endParaRPr lang="en-US"/>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78168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984732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108499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5/5/2021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26677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87891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5/5/2021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5754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a:xfrm>
            <a:off x="1154954" y="2603500"/>
            <a:ext cx="8825659" cy="34163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5601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it-IT"/>
              <a:t>Fare clic per modificare lo stile del titolo dello schema</a:t>
            </a:r>
            <a:endParaRPr lang="en-US"/>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607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7953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2556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it-IT"/>
              <a:t>Fare clic per modificare lo stile del titolo dello schema</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8506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10740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it-IT"/>
              <a:t>Fare clic per modificare lo stile del titolo dello schema</a:t>
            </a:r>
            <a:endParaRPr lang="en-US"/>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8589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it-IT"/>
              <a:t>Fare clic per modificare lo stile del titolo dello schema</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it-IT"/>
              <a:t>Fare clic sull'icona per inserire un'immagine</a:t>
            </a: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914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it-IT"/>
              <a:t>Fare clic per modificare lo stile del titolo dello schema</a:t>
            </a:r>
            <a:endParaRPr lang="en-US"/>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5/5/2021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520691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162021-11BD-4685-8927-F37298A2F26B}"/>
              </a:ext>
            </a:extLst>
          </p:cNvPr>
          <p:cNvSpPr>
            <a:spLocks noGrp="1"/>
          </p:cNvSpPr>
          <p:nvPr>
            <p:ph type="ctrTitle"/>
          </p:nvPr>
        </p:nvSpPr>
        <p:spPr>
          <a:xfrm>
            <a:off x="2616277" y="2061838"/>
            <a:ext cx="6959446" cy="1662475"/>
          </a:xfrm>
        </p:spPr>
        <p:txBody>
          <a:bodyPr>
            <a:normAutofit/>
          </a:bodyPr>
          <a:lstStyle/>
          <a:p>
            <a:r>
              <a:rPr lang="en-GB" sz="4800"/>
              <a:t>Question</a:t>
            </a:r>
            <a:r>
              <a:rPr lang="it-IT" sz="4800"/>
              <a:t> </a:t>
            </a:r>
            <a:r>
              <a:rPr lang="en-GB" sz="4800"/>
              <a:t>Answering</a:t>
            </a:r>
            <a:r>
              <a:rPr lang="it-IT" sz="4800"/>
              <a:t> </a:t>
            </a:r>
            <a:r>
              <a:rPr lang="en-GB" sz="4800"/>
              <a:t>with</a:t>
            </a:r>
            <a:r>
              <a:rPr lang="it-IT" sz="4800"/>
              <a:t> </a:t>
            </a:r>
            <a:r>
              <a:rPr lang="en-GB" sz="4800"/>
              <a:t>BiDAF</a:t>
            </a:r>
          </a:p>
        </p:txBody>
      </p:sp>
      <p:sp>
        <p:nvSpPr>
          <p:cNvPr id="3" name="Sottotitolo 2">
            <a:extLst>
              <a:ext uri="{FF2B5EF4-FFF2-40B4-BE49-F238E27FC236}">
                <a16:creationId xmlns:a16="http://schemas.microsoft.com/office/drawing/2014/main" id="{09801EB0-B846-49E5-BF25-A6A75138EB33}"/>
              </a:ext>
            </a:extLst>
          </p:cNvPr>
          <p:cNvSpPr>
            <a:spLocks noGrp="1"/>
          </p:cNvSpPr>
          <p:nvPr>
            <p:ph type="subTitle" idx="1"/>
          </p:nvPr>
        </p:nvSpPr>
        <p:spPr>
          <a:xfrm>
            <a:off x="3388938" y="3783690"/>
            <a:ext cx="5414125" cy="1196717"/>
          </a:xfrm>
        </p:spPr>
        <p:txBody>
          <a:bodyPr>
            <a:normAutofit fontScale="70000" lnSpcReduction="20000"/>
          </a:bodyPr>
          <a:lstStyle/>
          <a:p>
            <a:pPr algn="r"/>
            <a:r>
              <a:rPr lang="it-IT" sz="2000"/>
              <a:t>Lorenzo Mario Amorosa</a:t>
            </a:r>
          </a:p>
          <a:p>
            <a:pPr algn="r"/>
            <a:r>
              <a:rPr lang="it-IT" sz="2000"/>
              <a:t>Andrea Espis</a:t>
            </a:r>
          </a:p>
          <a:p>
            <a:pPr algn="r"/>
            <a:r>
              <a:rPr lang="it-IT" sz="2000"/>
              <a:t>Mattia Orlandi</a:t>
            </a:r>
          </a:p>
          <a:p>
            <a:pPr algn="r"/>
            <a:r>
              <a:rPr lang="it-IT" sz="2000"/>
              <a:t>Giacomo Pinardi</a:t>
            </a:r>
          </a:p>
        </p:txBody>
      </p:sp>
    </p:spTree>
    <p:extLst>
      <p:ext uri="{BB962C8B-B14F-4D97-AF65-F5344CB8AC3E}">
        <p14:creationId xmlns:p14="http://schemas.microsoft.com/office/powerpoint/2010/main" val="241484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Word Embedding Layer</a:t>
            </a:r>
          </a:p>
        </p:txBody>
      </p:sp>
      <p:sp>
        <p:nvSpPr>
          <p:cNvPr id="4" name="Segnaposto contenuto 2">
            <a:extLst>
              <a:ext uri="{FF2B5EF4-FFF2-40B4-BE49-F238E27FC236}">
                <a16:creationId xmlns:a16="http://schemas.microsoft.com/office/drawing/2014/main" id="{156053DB-A676-4283-8234-BFF1A3A72C46}"/>
              </a:ext>
            </a:extLst>
          </p:cNvPr>
          <p:cNvSpPr txBox="1">
            <a:spLocks/>
          </p:cNvSpPr>
          <p:nvPr/>
        </p:nvSpPr>
        <p:spPr>
          <a:xfrm>
            <a:off x="5255240" y="1393977"/>
            <a:ext cx="6831434" cy="385172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000"/>
              <a:t>Embedding at the word level</a:t>
            </a:r>
          </a:p>
          <a:p>
            <a:pPr>
              <a:lnSpc>
                <a:spcPct val="90000"/>
              </a:lnSpc>
              <a:buFont typeface="Wingdings" charset="2"/>
              <a:buChar char="Ø"/>
            </a:pPr>
            <a:endParaRPr lang="en-US" sz="2000"/>
          </a:p>
          <a:p>
            <a:pPr>
              <a:lnSpc>
                <a:spcPct val="90000"/>
              </a:lnSpc>
              <a:buFont typeface="Wingdings" charset="2"/>
              <a:buChar char="Ø"/>
            </a:pPr>
            <a:r>
              <a:rPr lang="en-US" sz="2000"/>
              <a:t>Implemented as </a:t>
            </a:r>
            <a:r>
              <a:rPr lang="en-US" sz="2000" err="1"/>
              <a:t>PyTorch</a:t>
            </a:r>
            <a:r>
              <a:rPr lang="en-US" sz="2000"/>
              <a:t> Embedding layer</a:t>
            </a:r>
          </a:p>
          <a:p>
            <a:pPr>
              <a:lnSpc>
                <a:spcPct val="90000"/>
              </a:lnSpc>
              <a:buFont typeface="Wingdings" charset="2"/>
              <a:buChar char="Ø"/>
            </a:pPr>
            <a:endParaRPr lang="en-US" sz="2000"/>
          </a:p>
          <a:p>
            <a:pPr>
              <a:lnSpc>
                <a:spcPct val="90000"/>
              </a:lnSpc>
              <a:buFont typeface="Wingdings" charset="2"/>
              <a:buChar char="Ø"/>
            </a:pPr>
            <a:r>
              <a:rPr lang="en-US" sz="2000"/>
              <a:t>Weights initialized using </a:t>
            </a:r>
            <a:r>
              <a:rPr lang="en-US" sz="2000" err="1"/>
              <a:t>GloVe</a:t>
            </a:r>
            <a:r>
              <a:rPr lang="en-US" sz="2000"/>
              <a:t> with same embedding dimension as Char Embedding Layer to give them same importance</a:t>
            </a:r>
          </a:p>
          <a:p>
            <a:pPr>
              <a:lnSpc>
                <a:spcPct val="90000"/>
              </a:lnSpc>
              <a:buFont typeface="Wingdings" charset="2"/>
              <a:buChar char="Ø"/>
            </a:pPr>
            <a:endParaRPr lang="en-US" sz="2000"/>
          </a:p>
          <a:p>
            <a:pPr>
              <a:lnSpc>
                <a:spcPct val="90000"/>
              </a:lnSpc>
              <a:buFont typeface="Wingdings" charset="2"/>
              <a:buChar char="Ø"/>
            </a:pPr>
            <a:r>
              <a:rPr lang="en-US" sz="2000"/>
              <a:t>The output 3D tensor has shape: batch size, sequence length, output embedding dim</a:t>
            </a:r>
          </a:p>
        </p:txBody>
      </p:sp>
    </p:spTree>
    <p:extLst>
      <p:ext uri="{BB962C8B-B14F-4D97-AF65-F5344CB8AC3E}">
        <p14:creationId xmlns:p14="http://schemas.microsoft.com/office/powerpoint/2010/main" val="11516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US" sz="2800"/>
              <a:t>Contextual Embedding Layer – Highway Network</a:t>
            </a:r>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E7B2758-9129-4694-A4C1-EEE34F4BCAD0}"/>
                  </a:ext>
                </a:extLst>
              </p:cNvPr>
              <p:cNvSpPr txBox="1">
                <a:spLocks/>
              </p:cNvSpPr>
              <p:nvPr/>
            </p:nvSpPr>
            <p:spPr>
              <a:xfrm>
                <a:off x="6948573" y="2409977"/>
                <a:ext cx="5017150" cy="412991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Sans-Serif" charset="2"/>
                  <a:buChar char="Ø"/>
                </a:pPr>
                <a:r>
                  <a:rPr lang="en-US">
                    <a:ea typeface="+mn-lt"/>
                    <a:cs typeface="+mn-lt"/>
                  </a:rPr>
                  <a:t>Generalization of the residual block</a:t>
                </a:r>
              </a:p>
              <a:p>
                <a:pPr>
                  <a:lnSpc>
                    <a:spcPct val="90000"/>
                  </a:lnSpc>
                  <a:buFont typeface="Wingdings" charset="2"/>
                  <a:buChar char="Ø"/>
                </a:pPr>
                <a:r>
                  <a:rPr lang="en-US"/>
                  <a:t>Highway Network input: Char and Word Embeddings concatenation along the embedding dimension</a:t>
                </a:r>
              </a:p>
              <a:p>
                <a:pPr>
                  <a:lnSpc>
                    <a:spcPct val="90000"/>
                  </a:lnSpc>
                  <a:buFont typeface="Wingdings" charset="2"/>
                  <a:buChar char="Ø"/>
                </a:pPr>
                <a14:m>
                  <m:oMath xmlns:m="http://schemas.openxmlformats.org/officeDocument/2006/math">
                    <m:r>
                      <a:rPr lang="it-IT" b="0" i="1" smtClean="0">
                        <a:latin typeface="Cambria Math" panose="02040503050406030204" pitchFamily="18" charset="0"/>
                      </a:rPr>
                      <m:t>𝑦</m:t>
                    </m:r>
                    <m:r>
                      <a:rPr lang="it-IT" b="0" i="1" smtClean="0">
                        <a:latin typeface="Cambria Math" panose="02040503050406030204" pitchFamily="18" charset="0"/>
                      </a:rPr>
                      <m:t>=</m:t>
                    </m:r>
                    <m:r>
                      <a:rPr lang="it-IT" b="0" i="1" smtClean="0">
                        <a:latin typeface="Cambria Math" panose="02040503050406030204" pitchFamily="18" charset="0"/>
                      </a:rPr>
                      <m:t>𝐻</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𝑥</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𝑡</m:t>
                    </m:r>
                    <m:r>
                      <a:rPr lang="it-IT" b="0" i="1" smtClean="0">
                        <a:latin typeface="Cambria Math" panose="02040503050406030204" pitchFamily="18" charset="0"/>
                        <a:ea typeface="Cambria Math" panose="02040503050406030204" pitchFamily="18" charset="0"/>
                      </a:rPr>
                      <m:t>)</m:t>
                    </m:r>
                  </m:oMath>
                </a14:m>
                <a:endParaRPr lang="en-US"/>
              </a:p>
              <a:p>
                <a:pPr>
                  <a:lnSpc>
                    <a:spcPct val="90000"/>
                  </a:lnSpc>
                  <a:buFont typeface="Wingdings" charset="2"/>
                  <a:buChar char="Ø"/>
                </a:pPr>
                <a14:m>
                  <m:oMath xmlns:m="http://schemas.openxmlformats.org/officeDocument/2006/math">
                    <m:r>
                      <a:rPr lang="it-IT" b="0" i="1" smtClean="0">
                        <a:latin typeface="Cambria Math" panose="02040503050406030204" pitchFamily="18" charset="0"/>
                      </a:rPr>
                      <m:t>𝑡</m:t>
                    </m:r>
                  </m:oMath>
                </a14:m>
                <a:r>
                  <a:rPr lang="en-US"/>
                  <a:t> is computed by the Transform gate </a:t>
                </a:r>
                <a14:m>
                  <m:oMath xmlns:m="http://schemas.openxmlformats.org/officeDocument/2006/math">
                    <m:r>
                      <a:rPr lang="it-IT" b="0" i="1" smtClean="0">
                        <a:latin typeface="Cambria Math" panose="02040503050406030204" pitchFamily="18" charset="0"/>
                      </a:rPr>
                      <m:t>𝑇</m:t>
                    </m:r>
                  </m:oMath>
                </a14:m>
                <a:endParaRPr lang="en-US"/>
              </a:p>
              <a:p>
                <a:pPr>
                  <a:lnSpc>
                    <a:spcPct val="90000"/>
                  </a:lnSpc>
                  <a:buFont typeface="Wingdings" charset="2"/>
                  <a:buChar char="Ø"/>
                </a:pPr>
                <a:r>
                  <a:rPr lang="en-US"/>
                  <a:t>Two branches:</a:t>
                </a:r>
              </a:p>
              <a:p>
                <a:pPr lvl="1">
                  <a:lnSpc>
                    <a:spcPct val="90000"/>
                  </a:lnSpc>
                  <a:buFont typeface="Wingdings" charset="2"/>
                  <a:buChar char="Ø"/>
                </a:pPr>
                <a:r>
                  <a:rPr lang="en-US"/>
                  <a:t>First branch: the input </a:t>
                </a:r>
                <a14:m>
                  <m:oMath xmlns:m="http://schemas.openxmlformats.org/officeDocument/2006/math">
                    <m:r>
                      <a:rPr lang="it-IT" b="0" i="1" smtClean="0">
                        <a:latin typeface="Cambria Math" panose="02040503050406030204" pitchFamily="18" charset="0"/>
                      </a:rPr>
                      <m:t>𝑥</m:t>
                    </m:r>
                  </m:oMath>
                </a14:m>
                <a:r>
                  <a:rPr lang="en-US"/>
                  <a:t> is transformed using the transform function </a:t>
                </a:r>
                <a14:m>
                  <m:oMath xmlns:m="http://schemas.openxmlformats.org/officeDocument/2006/math">
                    <m:r>
                      <a:rPr lang="it-IT" b="0" i="1" smtClean="0">
                        <a:latin typeface="Cambria Math" panose="02040503050406030204" pitchFamily="18" charset="0"/>
                      </a:rPr>
                      <m:t>𝐻</m:t>
                    </m:r>
                  </m:oMath>
                </a14:m>
                <a:r>
                  <a:rPr lang="en-US"/>
                  <a:t> and re-weighted according to </a:t>
                </a:r>
                <a14:m>
                  <m:oMath xmlns:m="http://schemas.openxmlformats.org/officeDocument/2006/math">
                    <m:r>
                      <a:rPr lang="it-IT" i="1">
                        <a:latin typeface="Cambria Math" panose="02040503050406030204" pitchFamily="18" charset="0"/>
                      </a:rPr>
                      <m:t>𝑡</m:t>
                    </m:r>
                  </m:oMath>
                </a14:m>
                <a:endParaRPr lang="en-US"/>
              </a:p>
              <a:p>
                <a:pPr lvl="1">
                  <a:lnSpc>
                    <a:spcPct val="90000"/>
                  </a:lnSpc>
                  <a:buFont typeface="Wingdings" charset="2"/>
                  <a:buChar char="Ø"/>
                </a:pPr>
                <a:r>
                  <a:rPr lang="en-US"/>
                  <a:t>Second branch: the input </a:t>
                </a:r>
                <a14:m>
                  <m:oMath xmlns:m="http://schemas.openxmlformats.org/officeDocument/2006/math">
                    <m:r>
                      <a:rPr lang="it-IT" b="0" i="1" smtClean="0">
                        <a:latin typeface="Cambria Math" panose="02040503050406030204" pitchFamily="18" charset="0"/>
                      </a:rPr>
                      <m:t>𝑥</m:t>
                    </m:r>
                  </m:oMath>
                </a14:m>
                <a:r>
                  <a:rPr lang="en-US"/>
                  <a:t> is carried out as it is and re-weighted according to </a:t>
                </a:r>
                <a14:m>
                  <m:oMath xmlns:m="http://schemas.openxmlformats.org/officeDocument/2006/math">
                    <m:r>
                      <a:rPr lang="it-IT" b="0" i="0" smtClean="0">
                        <a:latin typeface="Cambria Math" panose="02040503050406030204" pitchFamily="18" charset="0"/>
                      </a:rPr>
                      <m:t>1−</m:t>
                    </m:r>
                    <m:r>
                      <a:rPr lang="it-IT" i="1">
                        <a:latin typeface="Cambria Math" panose="02040503050406030204" pitchFamily="18" charset="0"/>
                      </a:rPr>
                      <m:t>𝑡</m:t>
                    </m:r>
                  </m:oMath>
                </a14:m>
                <a:endParaRPr lang="en-US"/>
              </a:p>
            </p:txBody>
          </p:sp>
        </mc:Choice>
        <mc:Fallback xmlns="">
          <p:sp>
            <p:nvSpPr>
              <p:cNvPr id="9" name="Segnaposto contenuto 2">
                <a:extLst>
                  <a:ext uri="{FF2B5EF4-FFF2-40B4-BE49-F238E27FC236}">
                    <a16:creationId xmlns:a16="http://schemas.microsoft.com/office/drawing/2014/main" id="{9E7B2758-9129-4694-A4C1-EEE34F4BCAD0}"/>
                  </a:ext>
                </a:extLst>
              </p:cNvPr>
              <p:cNvSpPr txBox="1">
                <a:spLocks noRot="1" noChangeAspect="1" noMove="1" noResize="1" noEditPoints="1" noAdjustHandles="1" noChangeArrowheads="1" noChangeShapeType="1" noTextEdit="1"/>
              </p:cNvSpPr>
              <p:nvPr/>
            </p:nvSpPr>
            <p:spPr>
              <a:xfrm>
                <a:off x="6948573" y="2409977"/>
                <a:ext cx="5017150" cy="4129919"/>
              </a:xfrm>
              <a:prstGeom prst="rect">
                <a:avLst/>
              </a:prstGeom>
              <a:blipFill>
                <a:blip r:embed="rId3"/>
                <a:stretch>
                  <a:fillRect l="-243" r="-243"/>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CCE08821-D0C5-4CBC-B212-3ACDE917B230}"/>
              </a:ext>
            </a:extLst>
          </p:cNvPr>
          <p:cNvPicPr>
            <a:picLocks noChangeAspect="1"/>
          </p:cNvPicPr>
          <p:nvPr/>
        </p:nvPicPr>
        <p:blipFill>
          <a:blip r:embed="rId4"/>
          <a:stretch>
            <a:fillRect/>
          </a:stretch>
        </p:blipFill>
        <p:spPr>
          <a:xfrm>
            <a:off x="55638" y="3038357"/>
            <a:ext cx="6940246" cy="2535094"/>
          </a:xfrm>
          <a:prstGeom prst="rect">
            <a:avLst/>
          </a:prstGeom>
        </p:spPr>
      </p:pic>
    </p:spTree>
    <p:extLst>
      <p:ext uri="{BB962C8B-B14F-4D97-AF65-F5344CB8AC3E}">
        <p14:creationId xmlns:p14="http://schemas.microsoft.com/office/powerpoint/2010/main" val="2612098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US" sz="2800"/>
              <a:t>Contextual Embedding Layer – Baseline</a:t>
            </a:r>
          </a:p>
        </p:txBody>
      </p:sp>
      <p:pic>
        <p:nvPicPr>
          <p:cNvPr id="4" name="Picture 4">
            <a:extLst>
              <a:ext uri="{FF2B5EF4-FFF2-40B4-BE49-F238E27FC236}">
                <a16:creationId xmlns:a16="http://schemas.microsoft.com/office/drawing/2014/main" id="{CCE08821-D0C5-4CBC-B212-3ACDE917B230}"/>
              </a:ext>
            </a:extLst>
          </p:cNvPr>
          <p:cNvPicPr>
            <a:picLocks noChangeAspect="1"/>
          </p:cNvPicPr>
          <p:nvPr/>
        </p:nvPicPr>
        <p:blipFill>
          <a:blip r:embed="rId3"/>
          <a:stretch>
            <a:fillRect/>
          </a:stretch>
        </p:blipFill>
        <p:spPr>
          <a:xfrm>
            <a:off x="55638" y="3038357"/>
            <a:ext cx="6940246" cy="2535094"/>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EEA40B2-0181-40C9-B562-01498D627898}"/>
                  </a:ext>
                </a:extLst>
              </p:cNvPr>
              <p:cNvSpPr txBox="1">
                <a:spLocks/>
              </p:cNvSpPr>
              <p:nvPr/>
            </p:nvSpPr>
            <p:spPr>
              <a:xfrm>
                <a:off x="7190479" y="2748643"/>
                <a:ext cx="4654293" cy="334372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000"/>
                  <a:t>Baseline</a:t>
                </a:r>
                <a:r>
                  <a:rPr lang="en-US"/>
                  <a:t>:</a:t>
                </a:r>
              </a:p>
              <a:p>
                <a:pPr lvl="1">
                  <a:lnSpc>
                    <a:spcPct val="90000"/>
                  </a:lnSpc>
                  <a:buFont typeface="Wingdings" charset="2"/>
                  <a:buChar char="Ø"/>
                </a:pPr>
                <a:r>
                  <a:rPr lang="en-US" sz="1800"/>
                  <a:t>Two Dense Highway Network blocks</a:t>
                </a:r>
              </a:p>
              <a:p>
                <a:pPr lvl="1">
                  <a:lnSpc>
                    <a:spcPct val="90000"/>
                  </a:lnSpc>
                  <a:buFont typeface="Wingdings" charset="2"/>
                  <a:buChar char="Ø"/>
                </a:pPr>
                <a:r>
                  <a:rPr lang="en-US" sz="1800"/>
                  <a:t>Transform gate </a:t>
                </a:r>
                <a14:m>
                  <m:oMath xmlns:m="http://schemas.openxmlformats.org/officeDocument/2006/math">
                    <m:r>
                      <a:rPr lang="it-IT" sz="1800" b="0" i="1" smtClean="0">
                        <a:latin typeface="Cambria Math" panose="02040503050406030204" pitchFamily="18" charset="0"/>
                      </a:rPr>
                      <m:t>𝑇</m:t>
                    </m:r>
                  </m:oMath>
                </a14:m>
                <a:r>
                  <a:rPr lang="en-US" sz="1800"/>
                  <a:t> and transform function </a:t>
                </a:r>
                <a14:m>
                  <m:oMath xmlns:m="http://schemas.openxmlformats.org/officeDocument/2006/math">
                    <m:r>
                      <a:rPr lang="it-IT" sz="1800" b="0" i="1" smtClean="0">
                        <a:latin typeface="Cambria Math" panose="02040503050406030204" pitchFamily="18" charset="0"/>
                      </a:rPr>
                      <m:t>𝐻</m:t>
                    </m:r>
                  </m:oMath>
                </a14:m>
                <a:r>
                  <a:rPr lang="en-US" sz="1800"/>
                  <a:t> are both fully connected neural networks</a:t>
                </a:r>
              </a:p>
              <a:p>
                <a:pPr lvl="1">
                  <a:lnSpc>
                    <a:spcPct val="90000"/>
                  </a:lnSpc>
                  <a:buFont typeface="Wingdings" charset="2"/>
                  <a:buChar char="Ø"/>
                </a:pPr>
                <a:r>
                  <a:rPr lang="en-US" sz="1800"/>
                  <a:t>Weighting value </a:t>
                </a:r>
                <a14:m>
                  <m:oMath xmlns:m="http://schemas.openxmlformats.org/officeDocument/2006/math">
                    <m:r>
                      <a:rPr lang="it-IT" sz="2000" b="0" i="1" smtClean="0">
                        <a:latin typeface="Cambria Math" panose="02040503050406030204" pitchFamily="18" charset="0"/>
                      </a:rPr>
                      <m:t>𝑡</m:t>
                    </m:r>
                  </m:oMath>
                </a14:m>
                <a:r>
                  <a:rPr lang="en-US" sz="1800"/>
                  <a:t> is distinct for each element of the activation tensor</a:t>
                </a:r>
              </a:p>
            </p:txBody>
          </p:sp>
        </mc:Choice>
        <mc:Fallback xmlns="">
          <p:sp>
            <p:nvSpPr>
              <p:cNvPr id="3" name="Segnaposto contenuto 2">
                <a:extLst>
                  <a:ext uri="{FF2B5EF4-FFF2-40B4-BE49-F238E27FC236}">
                    <a16:creationId xmlns:a16="http://schemas.microsoft.com/office/drawing/2014/main" id="{8EEA40B2-0181-40C9-B562-01498D627898}"/>
                  </a:ext>
                </a:extLst>
              </p:cNvPr>
              <p:cNvSpPr txBox="1">
                <a:spLocks noRot="1" noChangeAspect="1" noMove="1" noResize="1" noEditPoints="1" noAdjustHandles="1" noChangeArrowheads="1" noChangeShapeType="1" noTextEdit="1"/>
              </p:cNvSpPr>
              <p:nvPr/>
            </p:nvSpPr>
            <p:spPr>
              <a:xfrm>
                <a:off x="7190479" y="2748643"/>
                <a:ext cx="4654293" cy="3343729"/>
              </a:xfrm>
              <a:prstGeom prst="rect">
                <a:avLst/>
              </a:prstGeom>
              <a:blipFill>
                <a:blip r:embed="rId4"/>
                <a:stretch>
                  <a:fillRect l="-524"/>
                </a:stretch>
              </a:blipFill>
            </p:spPr>
            <p:txBody>
              <a:bodyPr/>
              <a:lstStyle/>
              <a:p>
                <a:r>
                  <a:rPr lang="en-US">
                    <a:noFill/>
                  </a:rPr>
                  <a:t> </a:t>
                </a:r>
              </a:p>
            </p:txBody>
          </p:sp>
        </mc:Fallback>
      </mc:AlternateContent>
    </p:spTree>
    <p:extLst>
      <p:ext uri="{BB962C8B-B14F-4D97-AF65-F5344CB8AC3E}">
        <p14:creationId xmlns:p14="http://schemas.microsoft.com/office/powerpoint/2010/main" val="380905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US" sz="2800"/>
              <a:t>Contextual Embedding Layer – Our improvements</a:t>
            </a:r>
          </a:p>
        </p:txBody>
      </p:sp>
      <p:pic>
        <p:nvPicPr>
          <p:cNvPr id="4" name="Picture 4">
            <a:extLst>
              <a:ext uri="{FF2B5EF4-FFF2-40B4-BE49-F238E27FC236}">
                <a16:creationId xmlns:a16="http://schemas.microsoft.com/office/drawing/2014/main" id="{CCE08821-D0C5-4CBC-B212-3ACDE917B230}"/>
              </a:ext>
            </a:extLst>
          </p:cNvPr>
          <p:cNvPicPr>
            <a:picLocks noChangeAspect="1"/>
          </p:cNvPicPr>
          <p:nvPr/>
        </p:nvPicPr>
        <p:blipFill>
          <a:blip r:embed="rId2"/>
          <a:stretch>
            <a:fillRect/>
          </a:stretch>
        </p:blipFill>
        <p:spPr>
          <a:xfrm>
            <a:off x="55638" y="3038357"/>
            <a:ext cx="6940246" cy="2535094"/>
          </a:xfrm>
          <a:prstGeom prst="rect">
            <a:avLst/>
          </a:prstGeom>
        </p:spPr>
      </p:pic>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76689E2B-AEB9-49AF-A3E0-6CA953878A3E}"/>
                  </a:ext>
                </a:extLst>
              </p:cNvPr>
              <p:cNvSpPr txBox="1">
                <a:spLocks/>
              </p:cNvSpPr>
              <p:nvPr/>
            </p:nvSpPr>
            <p:spPr>
              <a:xfrm>
                <a:off x="6815525" y="2700262"/>
                <a:ext cx="5041341" cy="3791252"/>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000"/>
                  <a:t>Our improvements</a:t>
                </a:r>
                <a:r>
                  <a:rPr lang="en-US"/>
                  <a:t>:</a:t>
                </a:r>
              </a:p>
              <a:p>
                <a:pPr lvl="1">
                  <a:lnSpc>
                    <a:spcPct val="90000"/>
                  </a:lnSpc>
                  <a:buFont typeface="Wingdings" charset="2"/>
                  <a:buChar char="Ø"/>
                </a:pPr>
                <a:r>
                  <a:rPr lang="en-US" sz="1800"/>
                  <a:t>Two Convolutional Highway Network blocks</a:t>
                </a:r>
              </a:p>
              <a:p>
                <a:pPr lvl="1">
                  <a:lnSpc>
                    <a:spcPct val="90000"/>
                  </a:lnSpc>
                  <a:buFont typeface="Wingdings" charset="2"/>
                  <a:buChar char="Ø"/>
                </a:pPr>
                <a:r>
                  <a:rPr lang="en-US" sz="1800"/>
                  <a:t>Transform gate </a:t>
                </a:r>
                <a14:m>
                  <m:oMath xmlns:m="http://schemas.openxmlformats.org/officeDocument/2006/math">
                    <m:r>
                      <a:rPr lang="it-IT" sz="1800" b="0" i="1" smtClean="0">
                        <a:latin typeface="Cambria Math" panose="02040503050406030204" pitchFamily="18" charset="0"/>
                      </a:rPr>
                      <m:t>𝑇</m:t>
                    </m:r>
                  </m:oMath>
                </a14:m>
                <a:r>
                  <a:rPr lang="en-US" sz="1800"/>
                  <a:t> uses a 2D convolution (vertical slid) and mean operation to obtain </a:t>
                </a:r>
                <a14:m>
                  <m:oMath xmlns:m="http://schemas.openxmlformats.org/officeDocument/2006/math">
                    <m:r>
                      <a:rPr lang="it-IT" sz="1800" i="1">
                        <a:latin typeface="Cambria Math" panose="02040503050406030204" pitchFamily="18" charset="0"/>
                      </a:rPr>
                      <m:t>𝑡</m:t>
                    </m:r>
                  </m:oMath>
                </a14:m>
                <a:endParaRPr lang="en-US" sz="1800"/>
              </a:p>
              <a:p>
                <a:pPr lvl="1">
                  <a:lnSpc>
                    <a:spcPct val="90000"/>
                  </a:lnSpc>
                  <a:buFont typeface="Wingdings" charset="2"/>
                  <a:buChar char="Ø"/>
                </a:pPr>
                <a:r>
                  <a:rPr lang="en-US" sz="1800"/>
                  <a:t>Weighting value </a:t>
                </a:r>
                <a14:m>
                  <m:oMath xmlns:m="http://schemas.openxmlformats.org/officeDocument/2006/math">
                    <m:r>
                      <a:rPr lang="it-IT" sz="2000" b="0" i="1" smtClean="0">
                        <a:latin typeface="Cambria Math" panose="02040503050406030204" pitchFamily="18" charset="0"/>
                      </a:rPr>
                      <m:t>𝑡</m:t>
                    </m:r>
                  </m:oMath>
                </a14:m>
                <a:r>
                  <a:rPr lang="en-US" sz="1800"/>
                  <a:t> is shared among all the elements of the same batch</a:t>
                </a:r>
              </a:p>
              <a:p>
                <a:pPr lvl="1">
                  <a:lnSpc>
                    <a:spcPct val="90000"/>
                  </a:lnSpc>
                  <a:buFont typeface="Wingdings" charset="2"/>
                  <a:buChar char="Ø"/>
                </a:pPr>
                <a:r>
                  <a:rPr lang="en-US" sz="1800"/>
                  <a:t>Transform function </a:t>
                </a:r>
                <a14:m>
                  <m:oMath xmlns:m="http://schemas.openxmlformats.org/officeDocument/2006/math">
                    <m:r>
                      <a:rPr lang="it-IT" sz="1800" b="0" i="1" smtClean="0">
                        <a:latin typeface="Cambria Math" panose="02040503050406030204" pitchFamily="18" charset="0"/>
                      </a:rPr>
                      <m:t>𝐻</m:t>
                    </m:r>
                  </m:oMath>
                </a14:m>
                <a:r>
                  <a:rPr lang="en-US" sz="1800"/>
                  <a:t> processes input </a:t>
                </a:r>
                <a14:m>
                  <m:oMath xmlns:m="http://schemas.openxmlformats.org/officeDocument/2006/math">
                    <m:r>
                      <a:rPr lang="it-IT" sz="1800" b="0" i="1" smtClean="0">
                        <a:latin typeface="Cambria Math" panose="02040503050406030204" pitchFamily="18" charset="0"/>
                      </a:rPr>
                      <m:t>𝑥</m:t>
                    </m:r>
                  </m:oMath>
                </a14:m>
                <a:r>
                  <a:rPr lang="en-US" sz="1800"/>
                  <a:t> using 2D convolution with 5x5 kernel</a:t>
                </a:r>
              </a:p>
            </p:txBody>
          </p:sp>
        </mc:Choice>
        <mc:Fallback xmlns="">
          <p:sp>
            <p:nvSpPr>
              <p:cNvPr id="6" name="Segnaposto contenuto 2">
                <a:extLst>
                  <a:ext uri="{FF2B5EF4-FFF2-40B4-BE49-F238E27FC236}">
                    <a16:creationId xmlns:a16="http://schemas.microsoft.com/office/drawing/2014/main" id="{76689E2B-AEB9-49AF-A3E0-6CA953878A3E}"/>
                  </a:ext>
                </a:extLst>
              </p:cNvPr>
              <p:cNvSpPr txBox="1">
                <a:spLocks noRot="1" noChangeAspect="1" noMove="1" noResize="1" noEditPoints="1" noAdjustHandles="1" noChangeArrowheads="1" noChangeShapeType="1" noTextEdit="1"/>
              </p:cNvSpPr>
              <p:nvPr/>
            </p:nvSpPr>
            <p:spPr>
              <a:xfrm>
                <a:off x="6815525" y="2700262"/>
                <a:ext cx="5041341" cy="3791252"/>
              </a:xfrm>
              <a:prstGeom prst="rect">
                <a:avLst/>
              </a:prstGeom>
              <a:blipFill>
                <a:blip r:embed="rId3"/>
                <a:stretch>
                  <a:fillRect l="-484" r="-363"/>
                </a:stretch>
              </a:blipFill>
            </p:spPr>
            <p:txBody>
              <a:bodyPr/>
              <a:lstStyle/>
              <a:p>
                <a:r>
                  <a:rPr lang="en-US">
                    <a:noFill/>
                  </a:rPr>
                  <a:t> </a:t>
                </a:r>
              </a:p>
            </p:txBody>
          </p:sp>
        </mc:Fallback>
      </mc:AlternateContent>
    </p:spTree>
    <p:extLst>
      <p:ext uri="{BB962C8B-B14F-4D97-AF65-F5344CB8AC3E}">
        <p14:creationId xmlns:p14="http://schemas.microsoft.com/office/powerpoint/2010/main" val="212366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dirty="0">
                <a:solidFill>
                  <a:srgbClr val="EBEBEB"/>
                </a:solidFill>
              </a:rPr>
              <a:t>Contextual Embedding Layer - RNN</a:t>
            </a:r>
          </a:p>
        </p:txBody>
      </p:sp>
      <p:sp>
        <p:nvSpPr>
          <p:cNvPr id="4" name="Segnaposto contenuto 2">
            <a:extLst>
              <a:ext uri="{FF2B5EF4-FFF2-40B4-BE49-F238E27FC236}">
                <a16:creationId xmlns:a16="http://schemas.microsoft.com/office/drawing/2014/main" id="{A35ECE7A-5040-4605-8A61-7CBC1D695DB5}"/>
              </a:ext>
            </a:extLst>
          </p:cNvPr>
          <p:cNvSpPr txBox="1">
            <a:spLocks/>
          </p:cNvSpPr>
          <p:nvPr/>
        </p:nvSpPr>
        <p:spPr>
          <a:xfrm>
            <a:off x="5702764" y="644072"/>
            <a:ext cx="4980864" cy="191649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Sans-Serif" charset="2"/>
              <a:buChar char="Ø"/>
            </a:pPr>
            <a:r>
              <a:rPr lang="en-US"/>
              <a:t>The activations from the two branches are added together</a:t>
            </a:r>
          </a:p>
          <a:p>
            <a:pPr>
              <a:lnSpc>
                <a:spcPct val="90000"/>
              </a:lnSpc>
              <a:buFont typeface="Wingdings,Sans-Serif" charset="2"/>
              <a:buChar char="Ø"/>
            </a:pPr>
            <a:r>
              <a:rPr lang="en-US"/>
              <a:t>The Highway Network output is processed by a by a bidirectional Recurrent Neural Network (LSTM or GRU)</a:t>
            </a:r>
          </a:p>
        </p:txBody>
      </p:sp>
      <p:pic>
        <p:nvPicPr>
          <p:cNvPr id="7" name="Picture 2" descr="BiDAF">
            <a:extLst>
              <a:ext uri="{FF2B5EF4-FFF2-40B4-BE49-F238E27FC236}">
                <a16:creationId xmlns:a16="http://schemas.microsoft.com/office/drawing/2014/main" id="{01E12B2D-79C3-4003-B7B3-0228B3BBD41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1018" r="25087" b="-300"/>
          <a:stretch/>
        </p:blipFill>
        <p:spPr bwMode="auto">
          <a:xfrm>
            <a:off x="5572907" y="3290098"/>
            <a:ext cx="5234555" cy="24018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46AD87E-A6E4-45FD-BF57-BAE0AE4EE7B7}"/>
              </a:ext>
            </a:extLst>
          </p:cNvPr>
          <p:cNvSpPr/>
          <p:nvPr/>
        </p:nvSpPr>
        <p:spPr>
          <a:xfrm>
            <a:off x="5622708" y="4114711"/>
            <a:ext cx="5130136" cy="618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86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8761413" cy="706964"/>
          </a:xfrm>
        </p:spPr>
        <p:txBody>
          <a:bodyPr>
            <a:normAutofit/>
          </a:bodyPr>
          <a:lstStyle/>
          <a:p>
            <a:r>
              <a:rPr lang="en-GB">
                <a:solidFill>
                  <a:srgbClr val="EBEBEB"/>
                </a:solidFill>
              </a:rPr>
              <a:t>Attention Flow Layer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980954" y="2603500"/>
                <a:ext cx="5211979" cy="3416300"/>
              </a:xfrm>
            </p:spPr>
            <p:txBody>
              <a:bodyPr anchor="ctr">
                <a:normAutofit/>
              </a:bodyPr>
              <a:lstStyle/>
              <a:p>
                <a:pPr>
                  <a:lnSpc>
                    <a:spcPct val="90000"/>
                  </a:lnSpc>
                  <a:buFont typeface="Wingdings" panose="05000000000000000000" pitchFamily="2" charset="2"/>
                  <a:buChar char="Ø"/>
                </a:pPr>
                <a:r>
                  <a:rPr lang="en-GB"/>
                  <a:t>It merges information between context and query through the </a:t>
                </a:r>
                <a:r>
                  <a:rPr lang="en-GB" b="1"/>
                  <a:t>bidirectional attention flow</a:t>
                </a:r>
                <a:r>
                  <a:rPr lang="en-GB"/>
                  <a:t> mechanism.</a:t>
                </a:r>
              </a:p>
              <a:p>
                <a:pPr>
                  <a:lnSpc>
                    <a:spcPct val="90000"/>
                  </a:lnSpc>
                  <a:buFont typeface="Wingdings" panose="05000000000000000000" pitchFamily="2" charset="2"/>
                  <a:buChar char="Ø"/>
                </a:pPr>
                <a:r>
                  <a:rPr lang="en-GB"/>
                  <a:t>Attention is computed both from context to query and vice versa by using a </a:t>
                </a:r>
                <a:r>
                  <a:rPr lang="en-GB" b="1"/>
                  <a:t>shared similarity matrix</a:t>
                </a:r>
                <a:r>
                  <a:rPr lang="en-GB"/>
                  <a:t> </a:t>
                </a:r>
                <a14:m>
                  <m:oMath xmlns:m="http://schemas.openxmlformats.org/officeDocument/2006/math">
                    <m:r>
                      <a:rPr lang="it-IT" b="1" i="0" smtClean="0">
                        <a:latin typeface="Cambria Math" panose="02040503050406030204" pitchFamily="18" charset="0"/>
                      </a:rPr>
                      <m:t>𝐒</m:t>
                    </m:r>
                    <m:r>
                      <a:rPr lang="it-IT" b="1" i="1" smtClean="0">
                        <a:latin typeface="Cambria Math" panose="02040503050406030204" pitchFamily="18" charset="0"/>
                        <a:ea typeface="Cambria Math" panose="02040503050406030204" pitchFamily="18" charset="0"/>
                      </a:rPr>
                      <m:t>∈</m:t>
                    </m:r>
                    <m:sSup>
                      <m:sSupPr>
                        <m:ctrlPr>
                          <a:rPr lang="it-IT" b="1" i="1" smtClean="0">
                            <a:latin typeface="Cambria Math" panose="02040503050406030204" pitchFamily="18" charset="0"/>
                            <a:ea typeface="Cambria Math" panose="02040503050406030204" pitchFamily="18" charset="0"/>
                          </a:rPr>
                        </m:ctrlPr>
                      </m:sSupPr>
                      <m:e>
                        <m:r>
                          <a:rPr lang="it-IT" b="1" i="1" smtClean="0">
                            <a:latin typeface="Cambria Math" panose="02040503050406030204" pitchFamily="18" charset="0"/>
                            <a:ea typeface="Cambria Math" panose="02040503050406030204" pitchFamily="18" charset="0"/>
                          </a:rPr>
                          <m:t>ℝ</m:t>
                        </m:r>
                      </m:e>
                      <m:sup>
                        <m:r>
                          <a:rPr lang="it-IT" b="1" i="1" smtClean="0">
                            <a:latin typeface="Cambria Math" panose="02040503050406030204" pitchFamily="18" charset="0"/>
                            <a:ea typeface="Cambria Math" panose="02040503050406030204" pitchFamily="18" charset="0"/>
                          </a:rPr>
                          <m:t>𝒄</m:t>
                        </m:r>
                        <m:r>
                          <a:rPr lang="it-IT" b="1" i="1" smtClean="0">
                            <a:latin typeface="Cambria Math" panose="02040503050406030204" pitchFamily="18" charset="0"/>
                            <a:ea typeface="Cambria Math" panose="02040503050406030204" pitchFamily="18" charset="0"/>
                          </a:rPr>
                          <m:t>×</m:t>
                        </m:r>
                        <m:r>
                          <a:rPr lang="it-IT" b="1" i="1" smtClean="0">
                            <a:latin typeface="Cambria Math" panose="02040503050406030204" pitchFamily="18" charset="0"/>
                            <a:ea typeface="Cambria Math" panose="02040503050406030204" pitchFamily="18" charset="0"/>
                          </a:rPr>
                          <m:t>𝒒</m:t>
                        </m:r>
                      </m:sup>
                    </m:sSup>
                  </m:oMath>
                </a14:m>
                <a:r>
                  <a:rPr lang="en-GB">
                    <a:cs typeface="Times New Roman" panose="02020603050405020304" pitchFamily="18" charset="0"/>
                  </a:rPr>
                  <a:t>.</a:t>
                </a:r>
                <a:endParaRPr lang="en-GB" b="1">
                  <a:cs typeface="Times New Roman" panose="02020603050405020304" pitchFamily="18" charset="0"/>
                </a:endParaRPr>
              </a:p>
              <a:p>
                <a:pPr>
                  <a:lnSpc>
                    <a:spcPct val="90000"/>
                  </a:lnSpc>
                  <a:buFont typeface="Wingdings" panose="05000000000000000000" pitchFamily="2" charset="2"/>
                  <a:buChar char="Ø"/>
                </a:pPr>
                <a:r>
                  <a:rPr lang="en-GB">
                    <a:cs typeface="Times New Roman" panose="02020603050405020304" pitchFamily="18" charset="0"/>
                  </a:rPr>
                  <a:t>Given the contextual embeddings of the context </a:t>
                </a:r>
                <a14:m>
                  <m:oMath xmlns:m="http://schemas.openxmlformats.org/officeDocument/2006/math">
                    <m:r>
                      <a:rPr lang="it-IT" b="1" i="0" smtClean="0">
                        <a:latin typeface="Cambria Math" panose="02040503050406030204" pitchFamily="18" charset="0"/>
                      </a:rPr>
                      <m:t>𝐇</m:t>
                    </m:r>
                    <m:r>
                      <a:rPr lang="it-IT" b="1" i="1">
                        <a:latin typeface="Cambria Math" panose="02040503050406030204" pitchFamily="18" charset="0"/>
                        <a:ea typeface="Cambria Math" panose="02040503050406030204" pitchFamily="18" charset="0"/>
                      </a:rPr>
                      <m:t>∈</m:t>
                    </m:r>
                    <m:sSup>
                      <m:sSupPr>
                        <m:ctrlPr>
                          <a:rPr lang="it-IT" b="1" i="1">
                            <a:latin typeface="Cambria Math" panose="02040503050406030204" pitchFamily="18" charset="0"/>
                            <a:ea typeface="Cambria Math" panose="02040503050406030204" pitchFamily="18" charset="0"/>
                          </a:rPr>
                        </m:ctrlPr>
                      </m:sSupPr>
                      <m:e>
                        <m:r>
                          <a:rPr lang="it-IT" b="1" i="1">
                            <a:latin typeface="Cambria Math" panose="02040503050406030204" pitchFamily="18" charset="0"/>
                            <a:ea typeface="Cambria Math" panose="02040503050406030204" pitchFamily="18" charset="0"/>
                          </a:rPr>
                          <m:t>ℝ</m:t>
                        </m:r>
                      </m:e>
                      <m:sup>
                        <m:r>
                          <a:rPr lang="it-IT" b="1" i="1" smtClean="0">
                            <a:latin typeface="Cambria Math" panose="02040503050406030204" pitchFamily="18" charset="0"/>
                            <a:ea typeface="Cambria Math" panose="02040503050406030204" pitchFamily="18" charset="0"/>
                          </a:rPr>
                          <m:t>𝟐</m:t>
                        </m:r>
                        <m:r>
                          <a:rPr lang="it-IT" b="1" i="1" smtClean="0">
                            <a:latin typeface="Cambria Math" panose="02040503050406030204" pitchFamily="18" charset="0"/>
                            <a:ea typeface="Cambria Math" panose="02040503050406030204" pitchFamily="18" charset="0"/>
                          </a:rPr>
                          <m:t>𝒅</m:t>
                        </m:r>
                        <m:r>
                          <a:rPr lang="it-IT" b="1" i="1">
                            <a:latin typeface="Cambria Math" panose="02040503050406030204" pitchFamily="18" charset="0"/>
                            <a:ea typeface="Cambria Math" panose="02040503050406030204" pitchFamily="18" charset="0"/>
                          </a:rPr>
                          <m:t>×</m:t>
                        </m:r>
                        <m:r>
                          <a:rPr lang="it-IT" b="1" i="1" smtClean="0">
                            <a:latin typeface="Cambria Math" panose="02040503050406030204" pitchFamily="18" charset="0"/>
                            <a:ea typeface="Cambria Math" panose="02040503050406030204" pitchFamily="18" charset="0"/>
                          </a:rPr>
                          <m:t>𝒄</m:t>
                        </m:r>
                      </m:sup>
                    </m:sSup>
                  </m:oMath>
                </a14:m>
                <a:r>
                  <a:rPr lang="en-GB">
                    <a:cs typeface="Times New Roman" panose="02020603050405020304" pitchFamily="18" charset="0"/>
                  </a:rPr>
                  <a:t> and the query </a:t>
                </a:r>
                <a14:m>
                  <m:oMath xmlns:m="http://schemas.openxmlformats.org/officeDocument/2006/math">
                    <m:r>
                      <a:rPr lang="it-IT" b="1" i="0" smtClean="0">
                        <a:latin typeface="Cambria Math" panose="02040503050406030204" pitchFamily="18" charset="0"/>
                      </a:rPr>
                      <m:t>𝐔</m:t>
                    </m:r>
                    <m:r>
                      <a:rPr lang="it-IT" b="1" i="1">
                        <a:latin typeface="Cambria Math" panose="02040503050406030204" pitchFamily="18" charset="0"/>
                        <a:ea typeface="Cambria Math" panose="02040503050406030204" pitchFamily="18" charset="0"/>
                      </a:rPr>
                      <m:t>∈</m:t>
                    </m:r>
                    <m:sSup>
                      <m:sSupPr>
                        <m:ctrlPr>
                          <a:rPr lang="it-IT" b="1" i="1">
                            <a:latin typeface="Cambria Math" panose="02040503050406030204" pitchFamily="18" charset="0"/>
                            <a:ea typeface="Cambria Math" panose="02040503050406030204" pitchFamily="18" charset="0"/>
                          </a:rPr>
                        </m:ctrlPr>
                      </m:sSupPr>
                      <m:e>
                        <m:r>
                          <a:rPr lang="it-IT" b="1" i="1">
                            <a:latin typeface="Cambria Math" panose="02040503050406030204" pitchFamily="18" charset="0"/>
                            <a:ea typeface="Cambria Math" panose="02040503050406030204" pitchFamily="18" charset="0"/>
                          </a:rPr>
                          <m:t>ℝ</m:t>
                        </m:r>
                      </m:e>
                      <m:sup>
                        <m:r>
                          <a:rPr lang="it-IT" b="1" i="1" smtClean="0">
                            <a:latin typeface="Cambria Math" panose="02040503050406030204" pitchFamily="18" charset="0"/>
                            <a:ea typeface="Cambria Math" panose="02040503050406030204" pitchFamily="18" charset="0"/>
                          </a:rPr>
                          <m:t>𝟐</m:t>
                        </m:r>
                        <m:r>
                          <a:rPr lang="it-IT" b="1" i="1" smtClean="0">
                            <a:latin typeface="Cambria Math" panose="02040503050406030204" pitchFamily="18" charset="0"/>
                            <a:ea typeface="Cambria Math" panose="02040503050406030204" pitchFamily="18" charset="0"/>
                          </a:rPr>
                          <m:t>𝒅</m:t>
                        </m:r>
                        <m:r>
                          <a:rPr lang="it-IT" b="1" i="1">
                            <a:latin typeface="Cambria Math" panose="02040503050406030204" pitchFamily="18" charset="0"/>
                            <a:ea typeface="Cambria Math" panose="02040503050406030204" pitchFamily="18" charset="0"/>
                          </a:rPr>
                          <m:t>×</m:t>
                        </m:r>
                        <m:r>
                          <a:rPr lang="it-IT" b="1" i="1" smtClean="0">
                            <a:latin typeface="Cambria Math" panose="02040503050406030204" pitchFamily="18" charset="0"/>
                            <a:ea typeface="Cambria Math" panose="02040503050406030204" pitchFamily="18" charset="0"/>
                          </a:rPr>
                          <m:t>𝒒</m:t>
                        </m:r>
                      </m:sup>
                    </m:sSup>
                  </m:oMath>
                </a14:m>
                <a:r>
                  <a:rPr lang="en-GB">
                    <a:cs typeface="Times New Roman" panose="02020603050405020304" pitchFamily="18" charset="0"/>
                  </a:rPr>
                  <a:t>, each element of </a:t>
                </a:r>
                <a14:m>
                  <m:oMath xmlns:m="http://schemas.openxmlformats.org/officeDocument/2006/math">
                    <m:r>
                      <a:rPr lang="it-IT" b="1" i="0">
                        <a:latin typeface="Cambria Math" panose="02040503050406030204" pitchFamily="18" charset="0"/>
                      </a:rPr>
                      <m:t>𝐒</m:t>
                    </m:r>
                  </m:oMath>
                </a14:m>
                <a:r>
                  <a:rPr lang="en-GB">
                    <a:cs typeface="Times New Roman" panose="02020603050405020304" pitchFamily="18" charset="0"/>
                  </a:rPr>
                  <a:t> is computed as:</a:t>
                </a:r>
                <a:br>
                  <a:rPr lang="en-GB">
                    <a:cs typeface="Times New Roman" panose="02020603050405020304" pitchFamily="18" charset="0"/>
                  </a:rPr>
                </a:br>
                <a14:m>
                  <m:oMath xmlns:m="http://schemas.openxmlformats.org/officeDocument/2006/math">
                    <m:sSub>
                      <m:sSubPr>
                        <m:ctrlPr>
                          <a:rPr lang="en-GB" i="1" smtClean="0">
                            <a:latin typeface="Cambria Math" panose="02040503050406030204" pitchFamily="18" charset="0"/>
                            <a:cs typeface="Times New Roman" panose="02020603050405020304" pitchFamily="18" charset="0"/>
                          </a:rPr>
                        </m:ctrlPr>
                      </m:sSubPr>
                      <m:e>
                        <m:r>
                          <a:rPr lang="it-IT" b="1" i="0" smtClean="0">
                            <a:latin typeface="Cambria Math" panose="02040503050406030204" pitchFamily="18" charset="0"/>
                            <a:cs typeface="Times New Roman" panose="02020603050405020304" pitchFamily="18" charset="0"/>
                          </a:rPr>
                          <m:t>𝐒</m:t>
                        </m:r>
                      </m:e>
                      <m:sub>
                        <m:r>
                          <a:rPr lang="it-IT" b="0" i="1" smtClean="0">
                            <a:latin typeface="Cambria Math" panose="02040503050406030204" pitchFamily="18" charset="0"/>
                            <a:cs typeface="Times New Roman" panose="02020603050405020304" pitchFamily="18" charset="0"/>
                          </a:rPr>
                          <m:t>𝑖𝑗</m:t>
                        </m:r>
                      </m:sub>
                    </m:sSub>
                    <m:r>
                      <a:rPr lang="it-IT" b="0" i="1" smtClean="0">
                        <a:latin typeface="Cambria Math" panose="02040503050406030204" pitchFamily="18" charset="0"/>
                        <a:cs typeface="Times New Roman" panose="02020603050405020304" pitchFamily="18" charset="0"/>
                      </a:rPr>
                      <m:t>=</m:t>
                    </m:r>
                    <m:sSubSup>
                      <m:sSubSupPr>
                        <m:ctrlPr>
                          <a:rPr lang="it-IT" b="0" i="1" smtClean="0">
                            <a:latin typeface="Cambria Math" panose="02040503050406030204" pitchFamily="18" charset="0"/>
                            <a:cs typeface="Times New Roman" panose="02020603050405020304" pitchFamily="18" charset="0"/>
                          </a:rPr>
                        </m:ctrlPr>
                      </m:sSubSupPr>
                      <m:e>
                        <m:r>
                          <a:rPr lang="it-IT" b="1" i="0" smtClean="0">
                            <a:latin typeface="Cambria Math" panose="02040503050406030204" pitchFamily="18" charset="0"/>
                            <a:cs typeface="Times New Roman" panose="02020603050405020304" pitchFamily="18" charset="0"/>
                          </a:rPr>
                          <m:t>𝐰</m:t>
                        </m:r>
                      </m:e>
                      <m:sub>
                        <m:d>
                          <m:dPr>
                            <m:ctrlPr>
                              <a:rPr lang="it-IT" b="0" i="1" smtClean="0">
                                <a:latin typeface="Cambria Math" panose="02040503050406030204" pitchFamily="18" charset="0"/>
                                <a:cs typeface="Times New Roman" panose="02020603050405020304" pitchFamily="18" charset="0"/>
                              </a:rPr>
                            </m:ctrlPr>
                          </m:dPr>
                          <m:e>
                            <m:r>
                              <a:rPr lang="it-IT" b="1">
                                <a:latin typeface="Cambria Math" panose="02040503050406030204" pitchFamily="18" charset="0"/>
                                <a:cs typeface="Times New Roman" panose="02020603050405020304" pitchFamily="18" charset="0"/>
                              </a:rPr>
                              <m:t>𝐒</m:t>
                            </m:r>
                          </m:e>
                        </m:d>
                      </m:sub>
                      <m:sup>
                        <m:r>
                          <m:rPr>
                            <m:sty m:val="p"/>
                          </m:rPr>
                          <a:rPr lang="it-IT" b="0" i="0" smtClean="0">
                            <a:latin typeface="Cambria Math" panose="02040503050406030204" pitchFamily="18" charset="0"/>
                            <a:cs typeface="Times New Roman" panose="02020603050405020304" pitchFamily="18" charset="0"/>
                          </a:rPr>
                          <m:t>T</m:t>
                        </m:r>
                      </m:sup>
                    </m:sSubSup>
                    <m:r>
                      <a:rPr lang="it-IT" b="0" i="1" smtClean="0">
                        <a:latin typeface="Cambria Math" panose="02040503050406030204" pitchFamily="18" charset="0"/>
                        <a:ea typeface="Cambria Math" panose="02040503050406030204" pitchFamily="18" charset="0"/>
                        <a:cs typeface="Times New Roman" panose="02020603050405020304" pitchFamily="18" charset="0"/>
                      </a:rPr>
                      <m:t>⋅</m:t>
                    </m:r>
                    <m:r>
                      <m:rPr>
                        <m:nor/>
                      </m:rPr>
                      <a:rPr lang="it-IT" b="0" i="0" smtClean="0">
                        <a:latin typeface="Cambria Math" panose="02040503050406030204" pitchFamily="18" charset="0"/>
                        <a:ea typeface="Cambria Math" panose="02040503050406030204" pitchFamily="18" charset="0"/>
                        <a:cs typeface="Times New Roman" panose="02020603050405020304" pitchFamily="18" charset="0"/>
                      </a:rPr>
                      <m:t>concat</m:t>
                    </m:r>
                    <m:d>
                      <m:dPr>
                        <m:ctrlPr>
                          <a:rPr lang="it-IT"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it-IT" i="1">
                                <a:latin typeface="Cambria Math" panose="02040503050406030204" pitchFamily="18" charset="0"/>
                                <a:ea typeface="Cambria Math" panose="02040503050406030204" pitchFamily="18" charset="0"/>
                                <a:cs typeface="Times New Roman" panose="02020603050405020304" pitchFamily="18" charset="0"/>
                              </a:rPr>
                            </m:ctrlPr>
                          </m:sSubPr>
                          <m:e>
                            <m:r>
                              <a:rPr lang="it-IT" b="1">
                                <a:latin typeface="Cambria Math" panose="02040503050406030204" pitchFamily="18" charset="0"/>
                                <a:ea typeface="Cambria Math" panose="02040503050406030204" pitchFamily="18" charset="0"/>
                                <a:cs typeface="Times New Roman" panose="02020603050405020304" pitchFamily="18" charset="0"/>
                              </a:rPr>
                              <m:t>𝐇</m:t>
                            </m:r>
                          </m:e>
                          <m:sub>
                            <m:r>
                              <a:rPr lang="it-IT" i="1">
                                <a:latin typeface="Cambria Math" panose="02040503050406030204" pitchFamily="18" charset="0"/>
                                <a:ea typeface="Cambria Math" panose="02040503050406030204" pitchFamily="18" charset="0"/>
                                <a:cs typeface="Times New Roman" panose="02020603050405020304" pitchFamily="18" charset="0"/>
                              </a:rPr>
                              <m:t>:</m:t>
                            </m:r>
                            <m:r>
                              <a:rPr lang="it-IT" i="1">
                                <a:latin typeface="Cambria Math" panose="02040503050406030204" pitchFamily="18" charset="0"/>
                                <a:ea typeface="Cambria Math" panose="02040503050406030204" pitchFamily="18" charset="0"/>
                                <a:cs typeface="Times New Roman" panose="02020603050405020304" pitchFamily="18" charset="0"/>
                              </a:rPr>
                              <m:t>𝑖</m:t>
                            </m:r>
                          </m:sub>
                        </m:sSub>
                        <m:r>
                          <a:rPr lang="it-IT"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it-IT" i="1">
                                <a:latin typeface="Cambria Math" panose="02040503050406030204" pitchFamily="18" charset="0"/>
                                <a:ea typeface="Cambria Math" panose="02040503050406030204" pitchFamily="18" charset="0"/>
                                <a:cs typeface="Times New Roman" panose="02020603050405020304" pitchFamily="18" charset="0"/>
                              </a:rPr>
                            </m:ctrlPr>
                          </m:sSubPr>
                          <m:e>
                            <m:r>
                              <a:rPr lang="it-IT" b="1">
                                <a:latin typeface="Cambria Math" panose="02040503050406030204" pitchFamily="18" charset="0"/>
                                <a:ea typeface="Cambria Math" panose="02040503050406030204" pitchFamily="18" charset="0"/>
                                <a:cs typeface="Times New Roman" panose="02020603050405020304" pitchFamily="18" charset="0"/>
                              </a:rPr>
                              <m:t>𝐔</m:t>
                            </m:r>
                          </m:e>
                          <m:sub>
                            <m:r>
                              <a:rPr lang="it-IT" i="1">
                                <a:latin typeface="Cambria Math" panose="02040503050406030204" pitchFamily="18" charset="0"/>
                                <a:ea typeface="Cambria Math" panose="02040503050406030204" pitchFamily="18" charset="0"/>
                                <a:cs typeface="Times New Roman" panose="02020603050405020304" pitchFamily="18" charset="0"/>
                              </a:rPr>
                              <m:t>:</m:t>
                            </m:r>
                            <m:r>
                              <a:rPr lang="it-IT" i="1">
                                <a:latin typeface="Cambria Math" panose="02040503050406030204" pitchFamily="18" charset="0"/>
                                <a:ea typeface="Cambria Math" panose="02040503050406030204" pitchFamily="18" charset="0"/>
                                <a:cs typeface="Times New Roman" panose="02020603050405020304" pitchFamily="18" charset="0"/>
                              </a:rPr>
                              <m:t>𝑗</m:t>
                            </m:r>
                          </m:sub>
                        </m:sSub>
                        <m:r>
                          <a:rPr lang="it-IT"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it-IT" i="1">
                                <a:latin typeface="Cambria Math" panose="02040503050406030204" pitchFamily="18" charset="0"/>
                                <a:ea typeface="Cambria Math" panose="02040503050406030204" pitchFamily="18" charset="0"/>
                                <a:cs typeface="Times New Roman" panose="02020603050405020304" pitchFamily="18" charset="0"/>
                              </a:rPr>
                            </m:ctrlPr>
                          </m:sSubPr>
                          <m:e>
                            <m:r>
                              <a:rPr lang="it-IT" b="1">
                                <a:latin typeface="Cambria Math" panose="02040503050406030204" pitchFamily="18" charset="0"/>
                                <a:ea typeface="Cambria Math" panose="02040503050406030204" pitchFamily="18" charset="0"/>
                                <a:cs typeface="Times New Roman" panose="02020603050405020304" pitchFamily="18" charset="0"/>
                              </a:rPr>
                              <m:t>𝐇</m:t>
                            </m:r>
                          </m:e>
                          <m:sub>
                            <m:r>
                              <a:rPr lang="it-IT" i="1">
                                <a:latin typeface="Cambria Math" panose="02040503050406030204" pitchFamily="18" charset="0"/>
                                <a:ea typeface="Cambria Math" panose="02040503050406030204" pitchFamily="18" charset="0"/>
                                <a:cs typeface="Times New Roman" panose="02020603050405020304" pitchFamily="18" charset="0"/>
                              </a:rPr>
                              <m:t>:</m:t>
                            </m:r>
                            <m:r>
                              <a:rPr lang="it-IT" i="1">
                                <a:latin typeface="Cambria Math" panose="02040503050406030204" pitchFamily="18" charset="0"/>
                                <a:ea typeface="Cambria Math" panose="02040503050406030204" pitchFamily="18" charset="0"/>
                                <a:cs typeface="Times New Roman" panose="02020603050405020304" pitchFamily="18" charset="0"/>
                              </a:rPr>
                              <m:t>𝑖</m:t>
                            </m:r>
                          </m:sub>
                        </m:sSub>
                        <m:r>
                          <a:rPr lang="it-IT" i="1">
                            <a:latin typeface="Cambria Math" panose="02040503050406030204" pitchFamily="18" charset="0"/>
                            <a:ea typeface="Cambria Math" panose="02040503050406030204" pitchFamily="18" charset="0"/>
                            <a:cs typeface="Times New Roman" panose="02020603050405020304" pitchFamily="18" charset="0"/>
                          </a:rPr>
                          <m:t>⊙ </m:t>
                        </m:r>
                        <m:sSub>
                          <m:sSubPr>
                            <m:ctrlPr>
                              <a:rPr lang="it-IT" i="1">
                                <a:latin typeface="Cambria Math" panose="02040503050406030204" pitchFamily="18" charset="0"/>
                                <a:ea typeface="Cambria Math" panose="02040503050406030204" pitchFamily="18" charset="0"/>
                                <a:cs typeface="Times New Roman" panose="02020603050405020304" pitchFamily="18" charset="0"/>
                              </a:rPr>
                            </m:ctrlPr>
                          </m:sSubPr>
                          <m:e>
                            <m:r>
                              <a:rPr lang="it-IT" b="1">
                                <a:latin typeface="Cambria Math" panose="02040503050406030204" pitchFamily="18" charset="0"/>
                                <a:ea typeface="Cambria Math" panose="02040503050406030204" pitchFamily="18" charset="0"/>
                                <a:cs typeface="Times New Roman" panose="02020603050405020304" pitchFamily="18" charset="0"/>
                              </a:rPr>
                              <m:t>𝐔</m:t>
                            </m:r>
                          </m:e>
                          <m:sub>
                            <m:r>
                              <a:rPr lang="it-IT" i="1">
                                <a:latin typeface="Cambria Math" panose="02040503050406030204" pitchFamily="18" charset="0"/>
                                <a:ea typeface="Cambria Math" panose="02040503050406030204" pitchFamily="18" charset="0"/>
                                <a:cs typeface="Times New Roman" panose="02020603050405020304" pitchFamily="18" charset="0"/>
                              </a:rPr>
                              <m:t>:</m:t>
                            </m:r>
                            <m:r>
                              <a:rPr lang="it-IT" i="1">
                                <a:latin typeface="Cambria Math" panose="02040503050406030204" pitchFamily="18" charset="0"/>
                                <a:ea typeface="Cambria Math" panose="02040503050406030204" pitchFamily="18" charset="0"/>
                                <a:cs typeface="Times New Roman" panose="02020603050405020304" pitchFamily="18" charset="0"/>
                              </a:rPr>
                              <m:t>𝑗</m:t>
                            </m:r>
                          </m:sub>
                        </m:sSub>
                      </m:e>
                    </m:d>
                  </m:oMath>
                </a14:m>
                <a:br>
                  <a:rPr lang="en-GB">
                    <a:cs typeface="Times New Roman" panose="02020603050405020304" pitchFamily="18" charset="0"/>
                  </a:rPr>
                </a:br>
                <a:r>
                  <a:rPr lang="en-GB">
                    <a:cs typeface="Times New Roman" panose="02020603050405020304" pitchFamily="18" charset="0"/>
                  </a:rPr>
                  <a:t>where </a:t>
                </a:r>
                <a14:m>
                  <m:oMath xmlns:m="http://schemas.openxmlformats.org/officeDocument/2006/math">
                    <m:sSub>
                      <m:sSubPr>
                        <m:ctrlPr>
                          <a:rPr lang="en-GB" i="1" smtClean="0">
                            <a:latin typeface="Cambria Math" panose="02040503050406030204" pitchFamily="18" charset="0"/>
                            <a:cs typeface="Times New Roman" panose="02020603050405020304" pitchFamily="18" charset="0"/>
                          </a:rPr>
                        </m:ctrlPr>
                      </m:sSubPr>
                      <m:e>
                        <m:r>
                          <a:rPr lang="it-IT" b="1" i="0" smtClean="0">
                            <a:latin typeface="Cambria Math" panose="02040503050406030204" pitchFamily="18" charset="0"/>
                            <a:cs typeface="Times New Roman" panose="02020603050405020304" pitchFamily="18" charset="0"/>
                          </a:rPr>
                          <m:t>𝐰</m:t>
                        </m:r>
                      </m:e>
                      <m:sub>
                        <m:d>
                          <m:dPr>
                            <m:ctrlPr>
                              <a:rPr lang="en-GB" i="1" smtClean="0">
                                <a:latin typeface="Cambria Math" panose="02040503050406030204" pitchFamily="18" charset="0"/>
                                <a:cs typeface="Times New Roman" panose="02020603050405020304" pitchFamily="18" charset="0"/>
                              </a:rPr>
                            </m:ctrlPr>
                          </m:dPr>
                          <m:e>
                            <m:r>
                              <a:rPr lang="it-IT" b="1">
                                <a:latin typeface="Cambria Math" panose="02040503050406030204" pitchFamily="18" charset="0"/>
                                <a:cs typeface="Times New Roman" panose="02020603050405020304" pitchFamily="18" charset="0"/>
                              </a:rPr>
                              <m:t>𝐒</m:t>
                            </m:r>
                          </m:e>
                        </m:d>
                      </m:sub>
                    </m:sSub>
                    <m:r>
                      <a:rPr lang="it-IT" b="1" i="1">
                        <a:latin typeface="Cambria Math" panose="02040503050406030204" pitchFamily="18" charset="0"/>
                        <a:ea typeface="Cambria Math" panose="02040503050406030204" pitchFamily="18" charset="0"/>
                      </a:rPr>
                      <m:t>∈</m:t>
                    </m:r>
                    <m:sSup>
                      <m:sSupPr>
                        <m:ctrlPr>
                          <a:rPr lang="it-IT" b="1" i="1">
                            <a:latin typeface="Cambria Math" panose="02040503050406030204" pitchFamily="18" charset="0"/>
                            <a:ea typeface="Cambria Math" panose="02040503050406030204" pitchFamily="18" charset="0"/>
                          </a:rPr>
                        </m:ctrlPr>
                      </m:sSupPr>
                      <m:e>
                        <m:r>
                          <a:rPr lang="it-IT" b="1" i="1">
                            <a:latin typeface="Cambria Math" panose="02040503050406030204" pitchFamily="18" charset="0"/>
                            <a:ea typeface="Cambria Math" panose="02040503050406030204" pitchFamily="18" charset="0"/>
                          </a:rPr>
                          <m:t>ℝ</m:t>
                        </m:r>
                      </m:e>
                      <m:sup>
                        <m:r>
                          <a:rPr lang="it-IT" b="1" i="1" smtClean="0">
                            <a:latin typeface="Cambria Math" panose="02040503050406030204" pitchFamily="18" charset="0"/>
                            <a:ea typeface="Cambria Math" panose="02040503050406030204" pitchFamily="18" charset="0"/>
                          </a:rPr>
                          <m:t>𝟔</m:t>
                        </m:r>
                        <m:r>
                          <a:rPr lang="it-IT" b="1" i="1" smtClean="0">
                            <a:latin typeface="Cambria Math" panose="02040503050406030204" pitchFamily="18" charset="0"/>
                            <a:ea typeface="Cambria Math" panose="02040503050406030204" pitchFamily="18" charset="0"/>
                          </a:rPr>
                          <m:t>𝒅</m:t>
                        </m:r>
                      </m:sup>
                    </m:sSup>
                  </m:oMath>
                </a14:m>
                <a:r>
                  <a:rPr lang="en-GB">
                    <a:cs typeface="Times New Roman" panose="02020603050405020304" pitchFamily="18" charset="0"/>
                  </a:rPr>
                  <a:t> is a </a:t>
                </a:r>
                <a:r>
                  <a:rPr lang="en-GB" b="1">
                    <a:cs typeface="Times New Roman" panose="02020603050405020304" pitchFamily="18" charset="0"/>
                  </a:rPr>
                  <a:t>learnable</a:t>
                </a:r>
                <a:r>
                  <a:rPr lang="en-GB">
                    <a:cs typeface="Times New Roman" panose="02020603050405020304" pitchFamily="18" charset="0"/>
                  </a:rPr>
                  <a:t> weight vector.</a:t>
                </a:r>
              </a:p>
            </p:txBody>
          </p:sp>
        </mc:Choice>
        <mc:Fallback xmlns="">
          <p:sp>
            <p:nvSpPr>
              <p:cNvPr id="3" name="Segnaposto contenuto 2">
                <a:extLst>
                  <a:ext uri="{FF2B5EF4-FFF2-40B4-BE49-F238E27FC236}">
                    <a16:creationId xmlns:a16="http://schemas.microsoft.com/office/drawing/2014/main" id="{673E00F1-3B52-4B6D-A77A-615E7F054F51}"/>
                  </a:ext>
                </a:extLst>
              </p:cNvPr>
              <p:cNvSpPr>
                <a:spLocks noGrp="1" noRot="1" noChangeAspect="1" noMove="1" noResize="1" noEditPoints="1" noAdjustHandles="1" noChangeArrowheads="1" noChangeShapeType="1" noTextEdit="1"/>
              </p:cNvSpPr>
              <p:nvPr>
                <p:ph idx="1"/>
              </p:nvPr>
            </p:nvSpPr>
            <p:spPr>
              <a:xfrm>
                <a:off x="5980954" y="2603500"/>
                <a:ext cx="5211979" cy="3416300"/>
              </a:xfrm>
              <a:blipFill>
                <a:blip r:embed="rId3"/>
                <a:stretch>
                  <a:fillRect l="-234" t="-1783" r="-1404" b="-2496"/>
                </a:stretch>
              </a:blipFill>
            </p:spPr>
            <p:txBody>
              <a:bodyPr/>
              <a:lstStyle/>
              <a:p>
                <a:r>
                  <a:rPr lang="it-IT">
                    <a:noFill/>
                  </a:rPr>
                  <a:t> </a:t>
                </a:r>
              </a:p>
            </p:txBody>
          </p:sp>
        </mc:Fallback>
      </mc:AlternateContent>
      <p:pic>
        <p:nvPicPr>
          <p:cNvPr id="9" name="Immagine 8">
            <a:extLst>
              <a:ext uri="{FF2B5EF4-FFF2-40B4-BE49-F238E27FC236}">
                <a16:creationId xmlns:a16="http://schemas.microsoft.com/office/drawing/2014/main" id="{1E96578B-8AF1-4F76-B6DA-58753A980E93}"/>
              </a:ext>
            </a:extLst>
          </p:cNvPr>
          <p:cNvPicPr>
            <a:picLocks noChangeAspect="1"/>
          </p:cNvPicPr>
          <p:nvPr/>
        </p:nvPicPr>
        <p:blipFill rotWithShape="1">
          <a:blip r:embed="rId4"/>
          <a:srcRect l="2920" t="4635" r="5055"/>
          <a:stretch/>
        </p:blipFill>
        <p:spPr>
          <a:xfrm>
            <a:off x="652243" y="2549294"/>
            <a:ext cx="5211979" cy="3524712"/>
          </a:xfrm>
          <a:prstGeom prst="rect">
            <a:avLst/>
          </a:prstGeom>
        </p:spPr>
      </p:pic>
    </p:spTree>
    <p:extLst>
      <p:ext uri="{BB962C8B-B14F-4D97-AF65-F5344CB8AC3E}">
        <p14:creationId xmlns:p14="http://schemas.microsoft.com/office/powerpoint/2010/main" val="54183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8761413" cy="706964"/>
          </a:xfrm>
        </p:spPr>
        <p:txBody>
          <a:bodyPr>
            <a:normAutofit/>
          </a:bodyPr>
          <a:lstStyle/>
          <a:p>
            <a:r>
              <a:rPr lang="en-GB">
                <a:solidFill>
                  <a:srgbClr val="EBEBEB"/>
                </a:solidFill>
              </a:rPr>
              <a:t>Attention Flow Layer – C2Q</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1154955" y="2603500"/>
                <a:ext cx="3481054" cy="3416300"/>
              </a:xfrm>
            </p:spPr>
            <p:txBody>
              <a:bodyPr anchor="ctr">
                <a:normAutofit/>
              </a:bodyPr>
              <a:lstStyle/>
              <a:p>
                <a:pPr>
                  <a:lnSpc>
                    <a:spcPct val="90000"/>
                  </a:lnSpc>
                  <a:buFont typeface="Wingdings" panose="05000000000000000000" pitchFamily="2" charset="2"/>
                  <a:buChar char="Ø"/>
                </a:pPr>
                <a:r>
                  <a:rPr lang="en-GB" sz="1400"/>
                  <a:t>It determines </a:t>
                </a:r>
                <a:r>
                  <a:rPr lang="en-GB" sz="1400" b="1"/>
                  <a:t>which query words are more relevant</a:t>
                </a:r>
                <a:r>
                  <a:rPr lang="en-GB" sz="1400"/>
                  <a:t> w.r.t. each context word.</a:t>
                </a:r>
              </a:p>
              <a:p>
                <a:pPr>
                  <a:lnSpc>
                    <a:spcPct val="90000"/>
                  </a:lnSpc>
                  <a:buFont typeface="Wingdings" panose="05000000000000000000" pitchFamily="2" charset="2"/>
                  <a:buChar char="Ø"/>
                </a:pPr>
                <a:r>
                  <a:rPr lang="en-GB" sz="1400">
                    <a:cs typeface="Times New Roman" panose="02020603050405020304" pitchFamily="18" charset="0"/>
                  </a:rPr>
                  <a:t>For each </a:t>
                </a:r>
                <a14:m>
                  <m:oMath xmlns:m="http://schemas.openxmlformats.org/officeDocument/2006/math">
                    <m:r>
                      <a:rPr lang="it-IT" sz="1400" b="0" i="1">
                        <a:latin typeface="Cambria Math" panose="02040503050406030204" pitchFamily="18" charset="0"/>
                        <a:cs typeface="Times New Roman" panose="02020603050405020304" pitchFamily="18" charset="0"/>
                      </a:rPr>
                      <m:t>𝑖</m:t>
                    </m:r>
                  </m:oMath>
                </a14:m>
                <a:r>
                  <a:rPr lang="en-GB" sz="1400">
                    <a:cs typeface="Times New Roman" panose="02020603050405020304" pitchFamily="18" charset="0"/>
                  </a:rPr>
                  <a:t>-th context word, a vector of attention weights </a:t>
                </a:r>
                <a14:m>
                  <m:oMath xmlns:m="http://schemas.openxmlformats.org/officeDocument/2006/math">
                    <m:sSub>
                      <m:sSubPr>
                        <m:ctrlPr>
                          <a:rPr lang="en-GB" sz="1400" i="1">
                            <a:latin typeface="Cambria Math" panose="02040503050406030204" pitchFamily="18" charset="0"/>
                            <a:cs typeface="Times New Roman" panose="02020603050405020304" pitchFamily="18" charset="0"/>
                          </a:rPr>
                        </m:ctrlPr>
                      </m:sSubPr>
                      <m:e>
                        <m:r>
                          <a:rPr lang="it-IT" sz="1400" b="1" i="0">
                            <a:latin typeface="Cambria Math" panose="02040503050406030204" pitchFamily="18" charset="0"/>
                            <a:cs typeface="Times New Roman" panose="02020603050405020304" pitchFamily="18" charset="0"/>
                          </a:rPr>
                          <m:t>𝐚</m:t>
                        </m:r>
                      </m:e>
                      <m:sub>
                        <m:r>
                          <a:rPr lang="it-IT" sz="1400" b="0" i="1">
                            <a:latin typeface="Cambria Math" panose="02040503050406030204" pitchFamily="18" charset="0"/>
                            <a:cs typeface="Times New Roman" panose="02020603050405020304" pitchFamily="18" charset="0"/>
                          </a:rPr>
                          <m:t>𝑖</m:t>
                        </m:r>
                      </m:sub>
                    </m:sSub>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ℝ</m:t>
                        </m:r>
                      </m:e>
                      <m:sup>
                        <m:r>
                          <a:rPr lang="it-IT" sz="1400" b="1" i="1">
                            <a:latin typeface="Cambria Math" panose="02040503050406030204" pitchFamily="18" charset="0"/>
                            <a:ea typeface="Cambria Math" panose="02040503050406030204" pitchFamily="18" charset="0"/>
                          </a:rPr>
                          <m:t>𝒒</m:t>
                        </m:r>
                      </m:sup>
                    </m:sSup>
                  </m:oMath>
                </a14:m>
                <a:r>
                  <a:rPr lang="en-GB" sz="1400">
                    <a:cs typeface="Times New Roman" panose="02020603050405020304" pitchFamily="18" charset="0"/>
                  </a:rPr>
                  <a:t> is computed by applying a softmax on the </a:t>
                </a:r>
                <a14:m>
                  <m:oMath xmlns:m="http://schemas.openxmlformats.org/officeDocument/2006/math">
                    <m:r>
                      <a:rPr lang="it-IT" sz="1400" b="0" i="1">
                        <a:latin typeface="Cambria Math" panose="02040503050406030204" pitchFamily="18" charset="0"/>
                        <a:cs typeface="Times New Roman" panose="02020603050405020304" pitchFamily="18" charset="0"/>
                      </a:rPr>
                      <m:t>𝑖</m:t>
                    </m:r>
                  </m:oMath>
                </a14:m>
                <a:r>
                  <a:rPr lang="en-GB" sz="1400">
                    <a:cs typeface="Times New Roman" panose="02020603050405020304" pitchFamily="18" charset="0"/>
                  </a:rPr>
                  <a:t>-th row of </a:t>
                </a:r>
                <a14:m>
                  <m:oMath xmlns:m="http://schemas.openxmlformats.org/officeDocument/2006/math">
                    <m:r>
                      <a:rPr lang="it-IT" sz="1400" b="1" i="0">
                        <a:latin typeface="Cambria Math" panose="02040503050406030204" pitchFamily="18" charset="0"/>
                        <a:cs typeface="Times New Roman" panose="02020603050405020304" pitchFamily="18" charset="0"/>
                      </a:rPr>
                      <m:t>𝐒</m:t>
                    </m:r>
                  </m:oMath>
                </a14:m>
                <a:r>
                  <a:rPr lang="en-GB" sz="1400">
                    <a:cs typeface="Times New Roman" panose="02020603050405020304" pitchFamily="18" charset="0"/>
                  </a:rPr>
                  <a:t>.</a:t>
                </a:r>
              </a:p>
              <a:p>
                <a:pPr>
                  <a:lnSpc>
                    <a:spcPct val="90000"/>
                  </a:lnSpc>
                  <a:buFont typeface="Wingdings" panose="05000000000000000000" pitchFamily="2" charset="2"/>
                  <a:buChar char="Ø"/>
                </a:pPr>
                <a:r>
                  <a:rPr lang="en-GB" sz="1400">
                    <a:cs typeface="Times New Roman" panose="02020603050405020304" pitchFamily="18" charset="0"/>
                  </a:rPr>
                  <a:t>Each column </a:t>
                </a:r>
                <a14:m>
                  <m:oMath xmlns:m="http://schemas.openxmlformats.org/officeDocument/2006/math">
                    <m:r>
                      <a:rPr lang="it-IT" sz="1400" b="0" i="1">
                        <a:latin typeface="Cambria Math" panose="02040503050406030204" pitchFamily="18" charset="0"/>
                        <a:cs typeface="Times New Roman" panose="02020603050405020304" pitchFamily="18" charset="0"/>
                      </a:rPr>
                      <m:t>𝑖</m:t>
                    </m:r>
                  </m:oMath>
                </a14:m>
                <a:r>
                  <a:rPr lang="en-GB" sz="1400">
                    <a:cs typeface="Times New Roman" panose="02020603050405020304" pitchFamily="18" charset="0"/>
                  </a:rPr>
                  <a:t> of the attended query matrix </a:t>
                </a:r>
                <a14:m>
                  <m:oMath xmlns:m="http://schemas.openxmlformats.org/officeDocument/2006/math">
                    <m:acc>
                      <m:accPr>
                        <m:chr m:val="̃"/>
                        <m:ctrlPr>
                          <a:rPr lang="en-GB" sz="1400" i="1">
                            <a:latin typeface="Cambria Math" panose="02040503050406030204" pitchFamily="18" charset="0"/>
                            <a:cs typeface="Times New Roman" panose="02020603050405020304" pitchFamily="18" charset="0"/>
                          </a:rPr>
                        </m:ctrlPr>
                      </m:accPr>
                      <m:e>
                        <m:r>
                          <a:rPr lang="it-IT" sz="1400" b="1" i="0">
                            <a:latin typeface="Cambria Math" panose="02040503050406030204" pitchFamily="18" charset="0"/>
                            <a:cs typeface="Times New Roman" panose="02020603050405020304" pitchFamily="18" charset="0"/>
                          </a:rPr>
                          <m:t>𝐔</m:t>
                        </m:r>
                      </m:e>
                    </m:acc>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ℝ</m:t>
                        </m:r>
                      </m:e>
                      <m:sup>
                        <m:r>
                          <a:rPr lang="it-IT" sz="1400" b="1" i="1">
                            <a:latin typeface="Cambria Math" panose="02040503050406030204" pitchFamily="18" charset="0"/>
                            <a:ea typeface="Cambria Math" panose="02040503050406030204" pitchFamily="18" charset="0"/>
                          </a:rPr>
                          <m:t>𝟐</m:t>
                        </m:r>
                        <m:r>
                          <a:rPr lang="it-IT" sz="1400" b="1" i="1">
                            <a:latin typeface="Cambria Math" panose="02040503050406030204" pitchFamily="18" charset="0"/>
                            <a:ea typeface="Cambria Math" panose="02040503050406030204" pitchFamily="18" charset="0"/>
                          </a:rPr>
                          <m:t>𝒅</m:t>
                        </m:r>
                        <m:r>
                          <a:rPr lang="it-IT" sz="1400" b="1" i="1">
                            <a:latin typeface="Cambria Math" panose="02040503050406030204" pitchFamily="18" charset="0"/>
                            <a:ea typeface="Cambria Math" panose="02040503050406030204" pitchFamily="18" charset="0"/>
                          </a:rPr>
                          <m:t>×</m:t>
                        </m:r>
                        <m:r>
                          <a:rPr lang="it-IT" sz="1400" b="1" i="1">
                            <a:latin typeface="Cambria Math" panose="02040503050406030204" pitchFamily="18" charset="0"/>
                            <a:ea typeface="Cambria Math" panose="02040503050406030204" pitchFamily="18" charset="0"/>
                          </a:rPr>
                          <m:t>𝒄</m:t>
                        </m:r>
                      </m:sup>
                    </m:sSup>
                  </m:oMath>
                </a14:m>
                <a:r>
                  <a:rPr lang="en-GB" sz="1400">
                    <a:cs typeface="Times New Roman" panose="02020603050405020304" pitchFamily="18" charset="0"/>
                  </a:rPr>
                  <a:t> is computed as:</a:t>
                </a:r>
                <a:br>
                  <a:rPr lang="en-GB" sz="1400">
                    <a:cs typeface="Times New Roman" panose="02020603050405020304" pitchFamily="18" charset="0"/>
                  </a:rPr>
                </a:br>
                <a14:m>
                  <m:oMath xmlns:m="http://schemas.openxmlformats.org/officeDocument/2006/math">
                    <m:acc>
                      <m:accPr>
                        <m:chr m:val="̃"/>
                        <m:ctrlPr>
                          <a:rPr lang="en-GB" sz="1400" i="1">
                            <a:latin typeface="Cambria Math" panose="02040503050406030204" pitchFamily="18" charset="0"/>
                            <a:cs typeface="Times New Roman" panose="02020603050405020304" pitchFamily="18" charset="0"/>
                          </a:rPr>
                        </m:ctrlPr>
                      </m:accPr>
                      <m:e>
                        <m:r>
                          <a:rPr lang="it-IT" sz="1400" b="1" i="0">
                            <a:latin typeface="Cambria Math" panose="02040503050406030204" pitchFamily="18" charset="0"/>
                            <a:cs typeface="Times New Roman" panose="02020603050405020304" pitchFamily="18" charset="0"/>
                          </a:rPr>
                          <m:t>𝐔</m:t>
                        </m:r>
                      </m:e>
                    </m:acc>
                    <m:r>
                      <a:rPr lang="it-IT" sz="1400" b="0" i="1">
                        <a:latin typeface="Cambria Math" panose="02040503050406030204" pitchFamily="18" charset="0"/>
                        <a:cs typeface="Times New Roman" panose="02020603050405020304" pitchFamily="18" charset="0"/>
                      </a:rPr>
                      <m:t>=</m:t>
                    </m:r>
                    <m:nary>
                      <m:naryPr>
                        <m:chr m:val="∑"/>
                        <m:supHide m:val="on"/>
                        <m:ctrlPr>
                          <a:rPr lang="it-IT" sz="1400" b="0" i="1">
                            <a:latin typeface="Cambria Math" panose="02040503050406030204" pitchFamily="18" charset="0"/>
                            <a:cs typeface="Times New Roman" panose="02020603050405020304" pitchFamily="18" charset="0"/>
                          </a:rPr>
                        </m:ctrlPr>
                      </m:naryPr>
                      <m:sub>
                        <m:r>
                          <m:rPr>
                            <m:brk m:alnAt="7"/>
                          </m:rPr>
                          <a:rPr lang="it-IT" sz="1400" b="0" i="1">
                            <a:latin typeface="Cambria Math" panose="02040503050406030204" pitchFamily="18" charset="0"/>
                            <a:cs typeface="Times New Roman" panose="02020603050405020304" pitchFamily="18" charset="0"/>
                          </a:rPr>
                          <m:t>𝑗</m:t>
                        </m:r>
                      </m:sub>
                      <m:sup/>
                      <m:e>
                        <m:sSub>
                          <m:sSubPr>
                            <m:ctrlPr>
                              <a:rPr lang="it-IT" sz="1400" b="0" i="1">
                                <a:latin typeface="Cambria Math" panose="02040503050406030204" pitchFamily="18" charset="0"/>
                                <a:cs typeface="Times New Roman" panose="02020603050405020304" pitchFamily="18" charset="0"/>
                              </a:rPr>
                            </m:ctrlPr>
                          </m:sSubPr>
                          <m:e>
                            <m:r>
                              <a:rPr lang="it-IT" sz="1400" b="1" i="0">
                                <a:latin typeface="Cambria Math" panose="02040503050406030204" pitchFamily="18" charset="0"/>
                                <a:cs typeface="Times New Roman" panose="02020603050405020304" pitchFamily="18" charset="0"/>
                              </a:rPr>
                              <m:t>𝐚</m:t>
                            </m:r>
                          </m:e>
                          <m:sub>
                            <m:r>
                              <a:rPr lang="it-IT" sz="1400" b="0" i="1">
                                <a:latin typeface="Cambria Math" panose="02040503050406030204" pitchFamily="18" charset="0"/>
                                <a:cs typeface="Times New Roman" panose="02020603050405020304" pitchFamily="18" charset="0"/>
                              </a:rPr>
                              <m:t>𝑖𝑗</m:t>
                            </m:r>
                          </m:sub>
                        </m:sSub>
                        <m:r>
                          <a:rPr lang="it-IT" sz="1400" b="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it-IT" sz="1400" b="0" i="1">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1" i="0">
                                <a:latin typeface="Cambria Math" panose="02040503050406030204" pitchFamily="18" charset="0"/>
                                <a:ea typeface="Cambria Math" panose="02040503050406030204" pitchFamily="18" charset="0"/>
                                <a:cs typeface="Times New Roman" panose="02020603050405020304" pitchFamily="18" charset="0"/>
                              </a:rPr>
                              <m:t>𝐔</m:t>
                            </m:r>
                          </m:e>
                          <m:sub>
                            <m:r>
                              <a:rPr lang="it-IT" sz="1400" b="0" i="1">
                                <a:latin typeface="Cambria Math" panose="02040503050406030204" pitchFamily="18" charset="0"/>
                                <a:ea typeface="Cambria Math" panose="02040503050406030204" pitchFamily="18" charset="0"/>
                                <a:cs typeface="Times New Roman" panose="02020603050405020304" pitchFamily="18" charset="0"/>
                              </a:rPr>
                              <m:t>:</m:t>
                            </m:r>
                            <m:r>
                              <a:rPr lang="it-IT" sz="1400" b="0" i="1">
                                <a:latin typeface="Cambria Math" panose="02040503050406030204" pitchFamily="18" charset="0"/>
                                <a:ea typeface="Cambria Math" panose="02040503050406030204" pitchFamily="18" charset="0"/>
                                <a:cs typeface="Times New Roman" panose="02020603050405020304" pitchFamily="18" charset="0"/>
                              </a:rPr>
                              <m:t>𝑗</m:t>
                            </m:r>
                          </m:sub>
                        </m:sSub>
                      </m:e>
                    </m:nary>
                  </m:oMath>
                </a14:m>
                <a:endParaRPr lang="en-GB" sz="1400">
                  <a:cs typeface="Times New Roman" panose="02020603050405020304" pitchFamily="18" charset="0"/>
                </a:endParaRPr>
              </a:p>
              <a:p>
                <a:pPr>
                  <a:lnSpc>
                    <a:spcPct val="90000"/>
                  </a:lnSpc>
                  <a:buFont typeface="Wingdings" panose="05000000000000000000" pitchFamily="2" charset="2"/>
                  <a:buChar char="Ø"/>
                </a:pPr>
                <a14:m>
                  <m:oMath xmlns:m="http://schemas.openxmlformats.org/officeDocument/2006/math">
                    <m:acc>
                      <m:accPr>
                        <m:chr m:val="̃"/>
                        <m:ctrlPr>
                          <a:rPr lang="en-GB" sz="1400" i="1">
                            <a:latin typeface="Cambria Math" panose="02040503050406030204" pitchFamily="18" charset="0"/>
                            <a:cs typeface="Times New Roman" panose="02020603050405020304" pitchFamily="18" charset="0"/>
                          </a:rPr>
                        </m:ctrlPr>
                      </m:accPr>
                      <m:e>
                        <m:r>
                          <a:rPr lang="it-IT" sz="1400" b="1" i="0">
                            <a:latin typeface="Cambria Math" panose="02040503050406030204" pitchFamily="18" charset="0"/>
                            <a:cs typeface="Times New Roman" panose="02020603050405020304" pitchFamily="18" charset="0"/>
                          </a:rPr>
                          <m:t>𝐔</m:t>
                        </m:r>
                      </m:e>
                    </m:acc>
                  </m:oMath>
                </a14:m>
                <a:r>
                  <a:rPr lang="en-GB" sz="1400">
                    <a:cs typeface="Times New Roman" panose="02020603050405020304" pitchFamily="18" charset="0"/>
                  </a:rPr>
                  <a:t> contains the </a:t>
                </a:r>
                <a:r>
                  <a:rPr lang="en-GB" sz="1400" b="1">
                    <a:cs typeface="Times New Roman" panose="02020603050405020304" pitchFamily="18" charset="0"/>
                  </a:rPr>
                  <a:t>attended query vectors</a:t>
                </a:r>
                <a:r>
                  <a:rPr lang="en-GB" sz="1400">
                    <a:cs typeface="Times New Roman" panose="02020603050405020304" pitchFamily="18" charset="0"/>
                  </a:rPr>
                  <a:t> for the entire context.</a:t>
                </a:r>
              </a:p>
            </p:txBody>
          </p:sp>
        </mc:Choice>
        <mc:Fallback xmlns="">
          <p:sp>
            <p:nvSpPr>
              <p:cNvPr id="3" name="Segnaposto contenuto 2">
                <a:extLst>
                  <a:ext uri="{FF2B5EF4-FFF2-40B4-BE49-F238E27FC236}">
                    <a16:creationId xmlns:a16="http://schemas.microsoft.com/office/drawing/2014/main" id="{673E00F1-3B52-4B6D-A77A-615E7F054F51}"/>
                  </a:ext>
                </a:extLst>
              </p:cNvPr>
              <p:cNvSpPr>
                <a:spLocks noGrp="1" noRot="1" noChangeAspect="1" noMove="1" noResize="1" noEditPoints="1" noAdjustHandles="1" noChangeArrowheads="1" noChangeShapeType="1" noTextEdit="1"/>
              </p:cNvSpPr>
              <p:nvPr>
                <p:ph idx="1"/>
              </p:nvPr>
            </p:nvSpPr>
            <p:spPr>
              <a:xfrm>
                <a:off x="1154955" y="2603500"/>
                <a:ext cx="3481054" cy="3416300"/>
              </a:xfrm>
              <a:blipFill>
                <a:blip r:embed="rId3"/>
                <a:stretch>
                  <a:fillRect b="-12656"/>
                </a:stretch>
              </a:blipFill>
            </p:spPr>
            <p:txBody>
              <a:bodyPr/>
              <a:lstStyle/>
              <a:p>
                <a:r>
                  <a:rPr lang="it-IT">
                    <a:noFill/>
                  </a:rPr>
                  <a:t> </a:t>
                </a:r>
              </a:p>
            </p:txBody>
          </p:sp>
        </mc:Fallback>
      </mc:AlternateContent>
      <p:pic>
        <p:nvPicPr>
          <p:cNvPr id="9" name="Immagine 8">
            <a:extLst>
              <a:ext uri="{FF2B5EF4-FFF2-40B4-BE49-F238E27FC236}">
                <a16:creationId xmlns:a16="http://schemas.microsoft.com/office/drawing/2014/main" id="{5E2C27C8-24E9-463E-9E68-2861503FD63E}"/>
              </a:ext>
            </a:extLst>
          </p:cNvPr>
          <p:cNvPicPr>
            <a:picLocks noChangeAspect="1"/>
          </p:cNvPicPr>
          <p:nvPr/>
        </p:nvPicPr>
        <p:blipFill rotWithShape="1">
          <a:blip r:embed="rId4"/>
          <a:srcRect l="1174"/>
          <a:stretch/>
        </p:blipFill>
        <p:spPr>
          <a:xfrm>
            <a:off x="4636009" y="2914926"/>
            <a:ext cx="7067334" cy="2793448"/>
          </a:xfrm>
          <a:prstGeom prst="rect">
            <a:avLst/>
          </a:prstGeom>
        </p:spPr>
      </p:pic>
    </p:spTree>
    <p:extLst>
      <p:ext uri="{BB962C8B-B14F-4D97-AF65-F5344CB8AC3E}">
        <p14:creationId xmlns:p14="http://schemas.microsoft.com/office/powerpoint/2010/main" val="30398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8761413" cy="706964"/>
          </a:xfrm>
        </p:spPr>
        <p:txBody>
          <a:bodyPr>
            <a:normAutofit/>
          </a:bodyPr>
          <a:lstStyle/>
          <a:p>
            <a:r>
              <a:rPr lang="en-GB">
                <a:solidFill>
                  <a:srgbClr val="EBEBEB"/>
                </a:solidFill>
              </a:rPr>
              <a:t>Attention Flow Layer – Q2C</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980954" y="2603500"/>
                <a:ext cx="5211979" cy="3416300"/>
              </a:xfrm>
            </p:spPr>
            <p:txBody>
              <a:bodyPr anchor="ctr">
                <a:normAutofit/>
              </a:bodyPr>
              <a:lstStyle/>
              <a:p>
                <a:pPr>
                  <a:lnSpc>
                    <a:spcPct val="90000"/>
                  </a:lnSpc>
                  <a:buFont typeface="Wingdings" panose="05000000000000000000" pitchFamily="2" charset="2"/>
                  <a:buChar char="Ø"/>
                </a:pPr>
                <a:r>
                  <a:rPr lang="en-GB" sz="1400"/>
                  <a:t>It determines </a:t>
                </a:r>
                <a:r>
                  <a:rPr lang="en-GB" sz="1400" b="1"/>
                  <a:t>the context words which are most similar to the query words</a:t>
                </a:r>
                <a:r>
                  <a:rPr lang="en-GB" sz="1400"/>
                  <a:t>, and thus more likely to contain the answer.</a:t>
                </a:r>
              </a:p>
              <a:p>
                <a:pPr>
                  <a:lnSpc>
                    <a:spcPct val="90000"/>
                  </a:lnSpc>
                  <a:buFont typeface="Wingdings" panose="05000000000000000000" pitchFamily="2" charset="2"/>
                  <a:buChar char="Ø"/>
                </a:pPr>
                <a:r>
                  <a:rPr lang="en-GB" sz="1400">
                    <a:cs typeface="Times New Roman" panose="02020603050405020304" pitchFamily="18" charset="0"/>
                  </a:rPr>
                  <a:t>For each context word, we compute the maximum similarity </a:t>
                </a:r>
                <a:r>
                  <a:rPr lang="en-GB" sz="1400" err="1">
                    <a:cs typeface="Times New Roman" panose="02020603050405020304" pitchFamily="18" charset="0"/>
                  </a:rPr>
                  <a:t>w.r.t.</a:t>
                </a:r>
                <a:r>
                  <a:rPr lang="en-GB" sz="1400">
                    <a:cs typeface="Times New Roman" panose="02020603050405020304" pitchFamily="18" charset="0"/>
                  </a:rPr>
                  <a:t> all query words and apply a </a:t>
                </a:r>
                <a:r>
                  <a:rPr lang="en-GB" sz="1400" err="1">
                    <a:cs typeface="Times New Roman" panose="02020603050405020304" pitchFamily="18" charset="0"/>
                  </a:rPr>
                  <a:t>softmax</a:t>
                </a:r>
                <a:r>
                  <a:rPr lang="en-GB" sz="1400">
                    <a:cs typeface="Times New Roman" panose="02020603050405020304" pitchFamily="18" charset="0"/>
                  </a:rPr>
                  <a:t> to obtain the vector of attention weights </a:t>
                </a:r>
                <a14:m>
                  <m:oMath xmlns:m="http://schemas.openxmlformats.org/officeDocument/2006/math">
                    <m:r>
                      <a:rPr lang="it-IT" sz="1400" b="1" i="0" smtClean="0">
                        <a:latin typeface="Cambria Math" panose="02040503050406030204" pitchFamily="18" charset="0"/>
                        <a:cs typeface="Times New Roman" panose="02020603050405020304" pitchFamily="18" charset="0"/>
                      </a:rPr>
                      <m:t>𝐛</m:t>
                    </m:r>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ℝ</m:t>
                        </m:r>
                      </m:e>
                      <m:sup>
                        <m:r>
                          <a:rPr lang="it-IT" sz="1400" b="1" i="1">
                            <a:latin typeface="Cambria Math" panose="02040503050406030204" pitchFamily="18" charset="0"/>
                            <a:ea typeface="Cambria Math" panose="02040503050406030204" pitchFamily="18" charset="0"/>
                          </a:rPr>
                          <m:t>𝒄</m:t>
                        </m:r>
                      </m:sup>
                    </m:sSup>
                  </m:oMath>
                </a14:m>
                <a:r>
                  <a:rPr lang="en-GB" sz="1400">
                    <a:cs typeface="Times New Roman" panose="02020603050405020304" pitchFamily="18" charset="0"/>
                  </a:rPr>
                  <a:t>.</a:t>
                </a:r>
              </a:p>
              <a:p>
                <a:pPr>
                  <a:lnSpc>
                    <a:spcPct val="90000"/>
                  </a:lnSpc>
                  <a:buFont typeface="Wingdings" panose="05000000000000000000" pitchFamily="2" charset="2"/>
                  <a:buChar char="Ø"/>
                </a:pPr>
                <a:r>
                  <a:rPr lang="en-GB" sz="1400">
                    <a:cs typeface="Times New Roman" panose="02020603050405020304" pitchFamily="18" charset="0"/>
                  </a:rPr>
                  <a:t>The vector </a:t>
                </a:r>
                <a14:m>
                  <m:oMath xmlns:m="http://schemas.openxmlformats.org/officeDocument/2006/math">
                    <m:acc>
                      <m:accPr>
                        <m:chr m:val="̃"/>
                        <m:ctrlPr>
                          <a:rPr lang="en-GB" sz="1400" i="1" smtClean="0">
                            <a:latin typeface="Cambria Math" panose="02040503050406030204" pitchFamily="18" charset="0"/>
                            <a:cs typeface="Times New Roman" panose="02020603050405020304" pitchFamily="18" charset="0"/>
                          </a:rPr>
                        </m:ctrlPr>
                      </m:accPr>
                      <m:e>
                        <m:r>
                          <a:rPr lang="it-IT" sz="1400" b="1" i="0" smtClean="0">
                            <a:latin typeface="Cambria Math" panose="02040503050406030204" pitchFamily="18" charset="0"/>
                            <a:cs typeface="Times New Roman" panose="02020603050405020304" pitchFamily="18" charset="0"/>
                          </a:rPr>
                          <m:t>𝐡</m:t>
                        </m:r>
                      </m:e>
                    </m:acc>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ℝ</m:t>
                        </m:r>
                      </m:e>
                      <m:sup>
                        <m:r>
                          <a:rPr lang="it-IT" sz="1400" b="1" i="1" smtClean="0">
                            <a:latin typeface="Cambria Math" panose="02040503050406030204" pitchFamily="18" charset="0"/>
                            <a:ea typeface="Cambria Math" panose="02040503050406030204" pitchFamily="18" charset="0"/>
                          </a:rPr>
                          <m:t>𝟐</m:t>
                        </m:r>
                        <m:r>
                          <a:rPr lang="it-IT" sz="1400" b="1" i="1" smtClean="0">
                            <a:latin typeface="Cambria Math" panose="02040503050406030204" pitchFamily="18" charset="0"/>
                            <a:ea typeface="Cambria Math" panose="02040503050406030204" pitchFamily="18" charset="0"/>
                          </a:rPr>
                          <m:t>𝒅</m:t>
                        </m:r>
                      </m:sup>
                    </m:sSup>
                  </m:oMath>
                </a14:m>
                <a:r>
                  <a:rPr lang="en-GB" sz="1400">
                    <a:cs typeface="Times New Roman" panose="02020603050405020304" pitchFamily="18" charset="0"/>
                  </a:rPr>
                  <a:t> is computed as:</a:t>
                </a:r>
                <a:br>
                  <a:rPr lang="en-GB" sz="1400">
                    <a:cs typeface="Times New Roman" panose="02020603050405020304" pitchFamily="18" charset="0"/>
                  </a:rPr>
                </a:br>
                <a14:m>
                  <m:oMath xmlns:m="http://schemas.openxmlformats.org/officeDocument/2006/math">
                    <m:acc>
                      <m:accPr>
                        <m:chr m:val="̃"/>
                        <m:ctrlPr>
                          <a:rPr lang="en-GB" sz="1400" i="1" smtClean="0">
                            <a:latin typeface="Cambria Math" panose="02040503050406030204" pitchFamily="18" charset="0"/>
                            <a:cs typeface="Times New Roman" panose="02020603050405020304" pitchFamily="18" charset="0"/>
                          </a:rPr>
                        </m:ctrlPr>
                      </m:accPr>
                      <m:e>
                        <m:r>
                          <a:rPr lang="it-IT" sz="1400" b="1" i="0" smtClean="0">
                            <a:latin typeface="Cambria Math" panose="02040503050406030204" pitchFamily="18" charset="0"/>
                            <a:cs typeface="Times New Roman" panose="02020603050405020304" pitchFamily="18" charset="0"/>
                          </a:rPr>
                          <m:t>𝐡</m:t>
                        </m:r>
                      </m:e>
                    </m:acc>
                    <m:r>
                      <a:rPr lang="it-IT" sz="1400" b="0" i="1" smtClean="0">
                        <a:latin typeface="Cambria Math" panose="02040503050406030204" pitchFamily="18" charset="0"/>
                        <a:cs typeface="Times New Roman" panose="02020603050405020304" pitchFamily="18" charset="0"/>
                      </a:rPr>
                      <m:t>=</m:t>
                    </m:r>
                    <m:nary>
                      <m:naryPr>
                        <m:chr m:val="∑"/>
                        <m:supHide m:val="on"/>
                        <m:ctrlPr>
                          <a:rPr lang="it-IT" sz="1400" b="0" i="1" smtClean="0">
                            <a:latin typeface="Cambria Math" panose="02040503050406030204" pitchFamily="18" charset="0"/>
                            <a:cs typeface="Times New Roman" panose="02020603050405020304" pitchFamily="18" charset="0"/>
                          </a:rPr>
                        </m:ctrlPr>
                      </m:naryPr>
                      <m:sub>
                        <m:r>
                          <m:rPr>
                            <m:brk m:alnAt="7"/>
                          </m:rPr>
                          <a:rPr lang="it-IT" sz="1400" b="0" i="1" smtClean="0">
                            <a:latin typeface="Cambria Math" panose="02040503050406030204" pitchFamily="18" charset="0"/>
                            <a:cs typeface="Times New Roman" panose="02020603050405020304" pitchFamily="18" charset="0"/>
                          </a:rPr>
                          <m:t>𝑖</m:t>
                        </m:r>
                      </m:sub>
                      <m:sup/>
                      <m:e>
                        <m:sSub>
                          <m:sSubPr>
                            <m:ctrlPr>
                              <a:rPr lang="it-IT" sz="1400" b="0" i="1" smtClean="0">
                                <a:latin typeface="Cambria Math" panose="02040503050406030204" pitchFamily="18" charset="0"/>
                                <a:cs typeface="Times New Roman" panose="02020603050405020304" pitchFamily="18" charset="0"/>
                              </a:rPr>
                            </m:ctrlPr>
                          </m:sSubPr>
                          <m:e>
                            <m:r>
                              <a:rPr lang="it-IT" sz="1400" b="1" i="0" smtClean="0">
                                <a:latin typeface="Cambria Math" panose="02040503050406030204" pitchFamily="18" charset="0"/>
                                <a:cs typeface="Times New Roman" panose="02020603050405020304" pitchFamily="18" charset="0"/>
                              </a:rPr>
                              <m:t>𝐛</m:t>
                            </m:r>
                          </m:e>
                          <m:sub>
                            <m:r>
                              <a:rPr lang="it-IT" sz="1400" b="0" i="1" smtClean="0">
                                <a:latin typeface="Cambria Math" panose="02040503050406030204" pitchFamily="18" charset="0"/>
                                <a:cs typeface="Times New Roman" panose="02020603050405020304" pitchFamily="18" charset="0"/>
                              </a:rPr>
                              <m:t>𝑖</m:t>
                            </m:r>
                          </m:sub>
                        </m:sSub>
                        <m:r>
                          <a:rPr lang="it-IT" sz="1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it-IT" sz="1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it-IT" sz="1400" b="1" i="0" smtClean="0">
                                <a:latin typeface="Cambria Math" panose="02040503050406030204" pitchFamily="18" charset="0"/>
                                <a:ea typeface="Cambria Math" panose="02040503050406030204" pitchFamily="18" charset="0"/>
                                <a:cs typeface="Times New Roman" panose="02020603050405020304" pitchFamily="18" charset="0"/>
                              </a:rPr>
                              <m:t>𝐇</m:t>
                            </m:r>
                          </m:e>
                          <m:sub>
                            <m:r>
                              <a:rPr lang="it-IT" sz="1400" b="0" i="1" smtClean="0">
                                <a:latin typeface="Cambria Math" panose="02040503050406030204" pitchFamily="18" charset="0"/>
                                <a:ea typeface="Cambria Math" panose="02040503050406030204" pitchFamily="18" charset="0"/>
                                <a:cs typeface="Times New Roman" panose="02020603050405020304" pitchFamily="18" charset="0"/>
                              </a:rPr>
                              <m:t>:</m:t>
                            </m:r>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nary>
                  </m:oMath>
                </a14:m>
                <a:br>
                  <a:rPr lang="it-IT" sz="1400" b="0">
                    <a:ea typeface="Cambria Math" panose="02040503050406030204" pitchFamily="18" charset="0"/>
                    <a:cs typeface="Times New Roman" panose="02020603050405020304" pitchFamily="18" charset="0"/>
                  </a:rPr>
                </a:br>
                <a:r>
                  <a:rPr lang="en-GB" sz="1400" b="0">
                    <a:ea typeface="Cambria Math" panose="02040503050406030204" pitchFamily="18" charset="0"/>
                    <a:cs typeface="Times New Roman" panose="02020603050405020304" pitchFamily="18" charset="0"/>
                  </a:rPr>
                  <a:t>and it indicates the </a:t>
                </a:r>
                <a:r>
                  <a:rPr lang="en-GB" sz="1400" b="1">
                    <a:ea typeface="Cambria Math" panose="02040503050406030204" pitchFamily="18" charset="0"/>
                    <a:cs typeface="Times New Roman" panose="02020603050405020304" pitchFamily="18" charset="0"/>
                  </a:rPr>
                  <a:t>weighted sum of the most important words in the context </a:t>
                </a:r>
                <a:r>
                  <a:rPr lang="en-GB" sz="1400" b="1" err="1">
                    <a:ea typeface="Cambria Math" panose="02040503050406030204" pitchFamily="18" charset="0"/>
                    <a:cs typeface="Times New Roman" panose="02020603050405020304" pitchFamily="18" charset="0"/>
                  </a:rPr>
                  <a:t>w.r.t.</a:t>
                </a:r>
                <a:r>
                  <a:rPr lang="en-GB" sz="1400" b="1">
                    <a:ea typeface="Cambria Math" panose="02040503050406030204" pitchFamily="18" charset="0"/>
                    <a:cs typeface="Times New Roman" panose="02020603050405020304" pitchFamily="18" charset="0"/>
                  </a:rPr>
                  <a:t> the query</a:t>
                </a:r>
                <a:r>
                  <a:rPr lang="en-GB" sz="1400">
                    <a:ea typeface="Cambria Math" panose="02040503050406030204" pitchFamily="18" charset="0"/>
                    <a:cs typeface="Times New Roman" panose="02020603050405020304" pitchFamily="18" charset="0"/>
                  </a:rPr>
                  <a:t>.</a:t>
                </a:r>
                <a:endParaRPr lang="en-GB" sz="1400" b="0">
                  <a:ea typeface="Cambria Math" panose="02040503050406030204" pitchFamily="18" charset="0"/>
                  <a:cs typeface="Times New Roman" panose="02020603050405020304" pitchFamily="18" charset="0"/>
                </a:endParaRPr>
              </a:p>
              <a:p>
                <a:pPr>
                  <a:lnSpc>
                    <a:spcPct val="90000"/>
                  </a:lnSpc>
                  <a:buFont typeface="Wingdings" panose="05000000000000000000" pitchFamily="2" charset="2"/>
                  <a:buChar char="Ø"/>
                </a:pPr>
                <a14:m>
                  <m:oMath xmlns:m="http://schemas.openxmlformats.org/officeDocument/2006/math">
                    <m:acc>
                      <m:accPr>
                        <m:chr m:val="̃"/>
                        <m:ctrlPr>
                          <a:rPr lang="en-GB" sz="1400" i="1">
                            <a:latin typeface="Cambria Math" panose="02040503050406030204" pitchFamily="18" charset="0"/>
                            <a:cs typeface="Times New Roman" panose="02020603050405020304" pitchFamily="18" charset="0"/>
                          </a:rPr>
                        </m:ctrlPr>
                      </m:accPr>
                      <m:e>
                        <m:r>
                          <a:rPr lang="it-IT" sz="1400" b="1">
                            <a:latin typeface="Cambria Math" panose="02040503050406030204" pitchFamily="18" charset="0"/>
                            <a:cs typeface="Times New Roman" panose="02020603050405020304" pitchFamily="18" charset="0"/>
                          </a:rPr>
                          <m:t>𝐡</m:t>
                        </m:r>
                      </m:e>
                    </m:acc>
                  </m:oMath>
                </a14:m>
                <a:r>
                  <a:rPr lang="en-GB" sz="1400" b="0">
                    <a:ea typeface="Cambria Math" panose="02040503050406030204" pitchFamily="18" charset="0"/>
                    <a:cs typeface="Times New Roman" panose="02020603050405020304" pitchFamily="18" charset="0"/>
                  </a:rPr>
                  <a:t> is then replicated </a:t>
                </a:r>
                <a14:m>
                  <m:oMath xmlns:m="http://schemas.openxmlformats.org/officeDocument/2006/math">
                    <m:r>
                      <a:rPr lang="it-IT" sz="1400"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it-IT" sz="1400">
                    <a:ea typeface="Cambria Math" panose="02040503050406030204" pitchFamily="18" charset="0"/>
                    <a:cs typeface="Times New Roman" panose="02020603050405020304" pitchFamily="18" charset="0"/>
                  </a:rPr>
                  <a:t> </a:t>
                </a:r>
                <a:r>
                  <a:rPr lang="en-GB" sz="1400">
                    <a:ea typeface="Cambria Math" panose="02040503050406030204" pitchFamily="18" charset="0"/>
                    <a:cs typeface="Times New Roman" panose="02020603050405020304" pitchFamily="18" charset="0"/>
                  </a:rPr>
                  <a:t>times across the columns to obtain the matrix </a:t>
                </a:r>
                <a14:m>
                  <m:oMath xmlns:m="http://schemas.openxmlformats.org/officeDocument/2006/math">
                    <m:acc>
                      <m:accPr>
                        <m:chr m:val="̃"/>
                        <m:ctrlPr>
                          <a:rPr lang="en-GB" sz="14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it-IT" sz="1400" b="1" i="0" smtClean="0">
                            <a:latin typeface="Cambria Math" panose="02040503050406030204" pitchFamily="18" charset="0"/>
                            <a:ea typeface="Cambria Math" panose="02040503050406030204" pitchFamily="18" charset="0"/>
                            <a:cs typeface="Times New Roman" panose="02020603050405020304" pitchFamily="18" charset="0"/>
                          </a:rPr>
                          <m:t>𝐇</m:t>
                        </m:r>
                      </m:e>
                    </m:acc>
                    <m:r>
                      <a:rPr lang="it-IT" sz="1400" b="1" i="1">
                        <a:latin typeface="Cambria Math" panose="02040503050406030204" pitchFamily="18" charset="0"/>
                        <a:ea typeface="Cambria Math" panose="02040503050406030204" pitchFamily="18" charset="0"/>
                      </a:rPr>
                      <m:t>∈</m:t>
                    </m:r>
                    <m:sSup>
                      <m:sSupPr>
                        <m:ctrlPr>
                          <a:rPr lang="it-IT" sz="1400" b="1" i="1">
                            <a:latin typeface="Cambria Math" panose="02040503050406030204" pitchFamily="18" charset="0"/>
                            <a:ea typeface="Cambria Math" panose="02040503050406030204" pitchFamily="18" charset="0"/>
                          </a:rPr>
                        </m:ctrlPr>
                      </m:sSupPr>
                      <m:e>
                        <m:r>
                          <a:rPr lang="it-IT" sz="1400" b="1" i="1">
                            <a:latin typeface="Cambria Math" panose="02040503050406030204" pitchFamily="18" charset="0"/>
                            <a:ea typeface="Cambria Math" panose="02040503050406030204" pitchFamily="18" charset="0"/>
                          </a:rPr>
                          <m:t>ℝ</m:t>
                        </m:r>
                      </m:e>
                      <m:sup>
                        <m:r>
                          <a:rPr lang="it-IT" sz="1400" b="1" i="1" smtClean="0">
                            <a:latin typeface="Cambria Math" panose="02040503050406030204" pitchFamily="18" charset="0"/>
                            <a:ea typeface="Cambria Math" panose="02040503050406030204" pitchFamily="18" charset="0"/>
                          </a:rPr>
                          <m:t>𝟐</m:t>
                        </m:r>
                        <m:r>
                          <a:rPr lang="it-IT" sz="1400" b="1" i="1" smtClean="0">
                            <a:latin typeface="Cambria Math" panose="02040503050406030204" pitchFamily="18" charset="0"/>
                            <a:ea typeface="Cambria Math" panose="02040503050406030204" pitchFamily="18" charset="0"/>
                          </a:rPr>
                          <m:t>𝒅</m:t>
                        </m:r>
                        <m:r>
                          <a:rPr lang="it-IT" sz="1400" b="1" i="1">
                            <a:latin typeface="Cambria Math" panose="02040503050406030204" pitchFamily="18" charset="0"/>
                            <a:ea typeface="Cambria Math" panose="02040503050406030204" pitchFamily="18" charset="0"/>
                          </a:rPr>
                          <m:t>×</m:t>
                        </m:r>
                        <m:r>
                          <a:rPr lang="it-IT" sz="1400" b="1" i="1" smtClean="0">
                            <a:latin typeface="Cambria Math" panose="02040503050406030204" pitchFamily="18" charset="0"/>
                            <a:ea typeface="Cambria Math" panose="02040503050406030204" pitchFamily="18" charset="0"/>
                          </a:rPr>
                          <m:t>𝒄</m:t>
                        </m:r>
                      </m:sup>
                    </m:sSup>
                  </m:oMath>
                </a14:m>
                <a:r>
                  <a:rPr lang="en-GB" sz="1400">
                    <a:cs typeface="Times New Roman" panose="02020603050405020304" pitchFamily="18" charset="0"/>
                  </a:rPr>
                  <a:t>.</a:t>
                </a:r>
              </a:p>
            </p:txBody>
          </p:sp>
        </mc:Choice>
        <mc:Fallback xmlns="">
          <p:sp>
            <p:nvSpPr>
              <p:cNvPr id="3" name="Segnaposto contenuto 2">
                <a:extLst>
                  <a:ext uri="{FF2B5EF4-FFF2-40B4-BE49-F238E27FC236}">
                    <a16:creationId xmlns:a16="http://schemas.microsoft.com/office/drawing/2014/main" id="{673E00F1-3B52-4B6D-A77A-615E7F054F51}"/>
                  </a:ext>
                </a:extLst>
              </p:cNvPr>
              <p:cNvSpPr>
                <a:spLocks noGrp="1" noRot="1" noChangeAspect="1" noMove="1" noResize="1" noEditPoints="1" noAdjustHandles="1" noChangeArrowheads="1" noChangeShapeType="1" noTextEdit="1"/>
              </p:cNvSpPr>
              <p:nvPr>
                <p:ph idx="1"/>
              </p:nvPr>
            </p:nvSpPr>
            <p:spPr>
              <a:xfrm>
                <a:off x="5980954" y="2603500"/>
                <a:ext cx="5211979" cy="3416300"/>
              </a:xfrm>
              <a:blipFill>
                <a:blip r:embed="rId3"/>
                <a:stretch>
                  <a:fillRect r="-936"/>
                </a:stretch>
              </a:blipFill>
            </p:spPr>
            <p:txBody>
              <a:bodyPr/>
              <a:lstStyle/>
              <a:p>
                <a:r>
                  <a:rPr lang="it-IT">
                    <a:noFill/>
                  </a:rPr>
                  <a:t> </a:t>
                </a:r>
              </a:p>
            </p:txBody>
          </p:sp>
        </mc:Fallback>
      </mc:AlternateContent>
      <p:pic>
        <p:nvPicPr>
          <p:cNvPr id="9" name="Immagine 8">
            <a:extLst>
              <a:ext uri="{FF2B5EF4-FFF2-40B4-BE49-F238E27FC236}">
                <a16:creationId xmlns:a16="http://schemas.microsoft.com/office/drawing/2014/main" id="{A59623DA-A458-40FE-A822-E8335BA3ED1C}"/>
              </a:ext>
            </a:extLst>
          </p:cNvPr>
          <p:cNvPicPr>
            <a:picLocks noChangeAspect="1"/>
          </p:cNvPicPr>
          <p:nvPr/>
        </p:nvPicPr>
        <p:blipFill>
          <a:blip r:embed="rId4"/>
          <a:stretch>
            <a:fillRect/>
          </a:stretch>
        </p:blipFill>
        <p:spPr>
          <a:xfrm>
            <a:off x="271382" y="2928026"/>
            <a:ext cx="5635812" cy="2695388"/>
          </a:xfrm>
          <a:prstGeom prst="rect">
            <a:avLst/>
          </a:prstGeom>
        </p:spPr>
      </p:pic>
    </p:spTree>
    <p:extLst>
      <p:ext uri="{BB962C8B-B14F-4D97-AF65-F5344CB8AC3E}">
        <p14:creationId xmlns:p14="http://schemas.microsoft.com/office/powerpoint/2010/main" val="110997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Attention Flow Layer – Q2C</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290077" y="437513"/>
                <a:ext cx="5502614" cy="5954325"/>
              </a:xfrm>
            </p:spPr>
            <p:txBody>
              <a:bodyPr anchor="ctr">
                <a:normAutofit/>
              </a:bodyPr>
              <a:lstStyle/>
              <a:p>
                <a:pPr>
                  <a:buFont typeface="Wingdings" panose="05000000000000000000" pitchFamily="2" charset="2"/>
                  <a:buChar char="Ø"/>
                </a:pPr>
                <a:r>
                  <a:rPr lang="en-GB" sz="2000"/>
                  <a:t>The contextual embeddings and the attention vectors are combined to yield the matrix </a:t>
                </a:r>
                <a14:m>
                  <m:oMath xmlns:m="http://schemas.openxmlformats.org/officeDocument/2006/math">
                    <m:r>
                      <a:rPr lang="it-IT" sz="2000" b="1" i="0" smtClean="0">
                        <a:latin typeface="Cambria Math" panose="02040503050406030204" pitchFamily="18" charset="0"/>
                      </a:rPr>
                      <m:t>𝐆</m:t>
                    </m:r>
                    <m:r>
                      <a:rPr lang="it-IT" sz="2000" b="1" i="1">
                        <a:latin typeface="Cambria Math" panose="02040503050406030204" pitchFamily="18" charset="0"/>
                        <a:ea typeface="Cambria Math" panose="02040503050406030204" pitchFamily="18" charset="0"/>
                      </a:rPr>
                      <m:t>∈</m:t>
                    </m:r>
                    <m:sSup>
                      <m:sSupPr>
                        <m:ctrlPr>
                          <a:rPr lang="it-IT" sz="2000" b="1" i="1">
                            <a:latin typeface="Cambria Math" panose="02040503050406030204" pitchFamily="18" charset="0"/>
                            <a:ea typeface="Cambria Math" panose="02040503050406030204" pitchFamily="18" charset="0"/>
                          </a:rPr>
                        </m:ctrlPr>
                      </m:sSupPr>
                      <m:e>
                        <m:r>
                          <a:rPr lang="it-IT" sz="2000" b="1" i="1">
                            <a:latin typeface="Cambria Math" panose="02040503050406030204" pitchFamily="18" charset="0"/>
                            <a:ea typeface="Cambria Math" panose="02040503050406030204" pitchFamily="18" charset="0"/>
                          </a:rPr>
                          <m:t>ℝ</m:t>
                        </m:r>
                      </m:e>
                      <m:sup>
                        <m:r>
                          <a:rPr lang="it-IT" sz="2000" b="1" i="1" smtClean="0">
                            <a:latin typeface="Cambria Math" panose="02040503050406030204" pitchFamily="18" charset="0"/>
                            <a:ea typeface="Cambria Math" panose="02040503050406030204" pitchFamily="18" charset="0"/>
                          </a:rPr>
                          <m:t>𝟖</m:t>
                        </m:r>
                        <m:r>
                          <a:rPr lang="it-IT" sz="2000" b="1" i="1" smtClean="0">
                            <a:latin typeface="Cambria Math" panose="02040503050406030204" pitchFamily="18" charset="0"/>
                            <a:ea typeface="Cambria Math" panose="02040503050406030204" pitchFamily="18" charset="0"/>
                          </a:rPr>
                          <m:t>𝒅</m:t>
                        </m:r>
                        <m:r>
                          <a:rPr lang="it-IT" sz="2000" b="1" i="1">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𝒄</m:t>
                        </m:r>
                      </m:sup>
                    </m:sSup>
                  </m:oMath>
                </a14:m>
                <a:r>
                  <a:rPr lang="en-GB" sz="2000"/>
                  <a:t>, where each column is the </a:t>
                </a:r>
                <a:r>
                  <a:rPr lang="en-GB" sz="2000" b="1"/>
                  <a:t>query-aware representation</a:t>
                </a:r>
                <a:r>
                  <a:rPr lang="en-GB" sz="2000"/>
                  <a:t> of each context word.</a:t>
                </a:r>
              </a:p>
              <a:p>
                <a:pPr>
                  <a:buFont typeface="Wingdings" panose="05000000000000000000" pitchFamily="2" charset="2"/>
                  <a:buChar char="Ø"/>
                </a:pPr>
                <a:r>
                  <a:rPr lang="en-GB" sz="2000">
                    <a:cs typeface="Times New Roman" panose="02020603050405020304" pitchFamily="18" charset="0"/>
                  </a:rPr>
                  <a:t>Each column of </a:t>
                </a:r>
                <a14:m>
                  <m:oMath xmlns:m="http://schemas.openxmlformats.org/officeDocument/2006/math">
                    <m:r>
                      <a:rPr lang="it-IT" sz="2000" b="1" i="0" smtClean="0">
                        <a:latin typeface="Cambria Math" panose="02040503050406030204" pitchFamily="18" charset="0"/>
                        <a:cs typeface="Times New Roman" panose="02020603050405020304" pitchFamily="18" charset="0"/>
                      </a:rPr>
                      <m:t>𝐆</m:t>
                    </m:r>
                  </m:oMath>
                </a14:m>
                <a:r>
                  <a:rPr lang="en-GB" sz="2000">
                    <a:cs typeface="Times New Roman" panose="02020603050405020304" pitchFamily="18" charset="0"/>
                  </a:rPr>
                  <a:t> is computed as:</a:t>
                </a:r>
                <a:br>
                  <a:rPr lang="en-GB" sz="2000">
                    <a:cs typeface="Times New Roman" panose="02020603050405020304" pitchFamily="18" charset="0"/>
                  </a:rPr>
                </a:br>
                <a14:m>
                  <m:oMath xmlns:m="http://schemas.openxmlformats.org/officeDocument/2006/math">
                    <m:sSub>
                      <m:sSubPr>
                        <m:ctrlPr>
                          <a:rPr lang="it-IT" sz="2000" b="0" i="1" smtClean="0">
                            <a:latin typeface="Cambria Math" panose="02040503050406030204" pitchFamily="18" charset="0"/>
                            <a:cs typeface="Times New Roman" panose="02020603050405020304" pitchFamily="18" charset="0"/>
                          </a:rPr>
                        </m:ctrlPr>
                      </m:sSubPr>
                      <m:e>
                        <m:r>
                          <a:rPr lang="it-IT" sz="2000" b="1" i="0" smtClean="0">
                            <a:latin typeface="Cambria Math" panose="02040503050406030204" pitchFamily="18" charset="0"/>
                            <a:cs typeface="Times New Roman" panose="02020603050405020304" pitchFamily="18" charset="0"/>
                          </a:rPr>
                          <m:t>𝐆</m:t>
                        </m:r>
                      </m:e>
                      <m:sub>
                        <m:r>
                          <a:rPr lang="it-IT" sz="2000" b="0" i="1" smtClean="0">
                            <a:latin typeface="Cambria Math" panose="02040503050406030204" pitchFamily="18" charset="0"/>
                            <a:cs typeface="Times New Roman" panose="02020603050405020304" pitchFamily="18" charset="0"/>
                          </a:rPr>
                          <m:t>:</m:t>
                        </m:r>
                        <m:r>
                          <a:rPr lang="it-IT" sz="2000" b="0" i="1" smtClean="0">
                            <a:latin typeface="Cambria Math" panose="02040503050406030204" pitchFamily="18" charset="0"/>
                            <a:cs typeface="Times New Roman" panose="02020603050405020304" pitchFamily="18" charset="0"/>
                          </a:rPr>
                          <m:t>𝑖</m:t>
                        </m:r>
                      </m:sub>
                    </m:sSub>
                    <m:r>
                      <a:rPr lang="it-IT" sz="2000" b="0" i="1" smtClean="0">
                        <a:latin typeface="Cambria Math" panose="02040503050406030204" pitchFamily="18" charset="0"/>
                        <a:cs typeface="Times New Roman" panose="02020603050405020304" pitchFamily="18" charset="0"/>
                      </a:rPr>
                      <m:t>=</m:t>
                    </m:r>
                    <m:r>
                      <m:rPr>
                        <m:nor/>
                      </m:rPr>
                      <a:rPr lang="it-IT" sz="2000" b="0" i="0" smtClean="0">
                        <a:latin typeface="Cambria Math" panose="02040503050406030204" pitchFamily="18" charset="0"/>
                        <a:cs typeface="Times New Roman" panose="02020603050405020304" pitchFamily="18" charset="0"/>
                      </a:rPr>
                      <m:t>concat</m:t>
                    </m:r>
                    <m:d>
                      <m:dPr>
                        <m:ctrlPr>
                          <a:rPr lang="it-IT" sz="2000" b="0" i="1" smtClean="0">
                            <a:latin typeface="Cambria Math" panose="02040503050406030204" pitchFamily="18" charset="0"/>
                            <a:cs typeface="Times New Roman" panose="02020603050405020304" pitchFamily="18" charset="0"/>
                          </a:rPr>
                        </m:ctrlPr>
                      </m:dPr>
                      <m:e>
                        <m:sSub>
                          <m:sSubPr>
                            <m:ctrlPr>
                              <a:rPr lang="it-IT" sz="2000" i="1">
                                <a:latin typeface="Cambria Math" panose="02040503050406030204" pitchFamily="18" charset="0"/>
                                <a:cs typeface="Times New Roman" panose="02020603050405020304" pitchFamily="18" charset="0"/>
                              </a:rPr>
                            </m:ctrlPr>
                          </m:sSubPr>
                          <m:e>
                            <m:r>
                              <a:rPr lang="it-IT" sz="2000" b="1">
                                <a:latin typeface="Cambria Math" panose="02040503050406030204" pitchFamily="18" charset="0"/>
                                <a:cs typeface="Times New Roman" panose="02020603050405020304" pitchFamily="18" charset="0"/>
                              </a:rPr>
                              <m:t>𝐇</m:t>
                            </m:r>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r>
                          <a:rPr lang="it-IT" sz="2000" i="1">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acc>
                              <m:accPr>
                                <m:chr m:val="̃"/>
                                <m:ctrlPr>
                                  <a:rPr lang="it-IT" sz="2000" i="1">
                                    <a:latin typeface="Cambria Math" panose="02040503050406030204" pitchFamily="18" charset="0"/>
                                    <a:cs typeface="Times New Roman" panose="02020603050405020304" pitchFamily="18" charset="0"/>
                                  </a:rPr>
                                </m:ctrlPr>
                              </m:accPr>
                              <m:e>
                                <m:r>
                                  <a:rPr lang="it-IT" sz="2000" b="1">
                                    <a:latin typeface="Cambria Math" panose="02040503050406030204" pitchFamily="18" charset="0"/>
                                    <a:cs typeface="Times New Roman" panose="02020603050405020304" pitchFamily="18" charset="0"/>
                                  </a:rPr>
                                  <m:t>𝐔</m:t>
                                </m:r>
                              </m:e>
                            </m:acc>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r>
                          <a:rPr lang="it-IT" sz="2000" i="1">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1">
                                <a:latin typeface="Cambria Math" panose="02040503050406030204" pitchFamily="18" charset="0"/>
                                <a:cs typeface="Times New Roman" panose="02020603050405020304" pitchFamily="18" charset="0"/>
                              </a:rPr>
                              <m:t>𝐇</m:t>
                            </m:r>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r>
                          <a:rPr lang="it-IT"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acc>
                              <m:accPr>
                                <m:chr m:val="̃"/>
                                <m:ctrlPr>
                                  <a:rPr lang="it-IT" sz="2000" i="1">
                                    <a:latin typeface="Cambria Math" panose="02040503050406030204" pitchFamily="18" charset="0"/>
                                    <a:cs typeface="Times New Roman" panose="02020603050405020304" pitchFamily="18" charset="0"/>
                                  </a:rPr>
                                </m:ctrlPr>
                              </m:accPr>
                              <m:e>
                                <m:r>
                                  <a:rPr lang="it-IT" sz="2000" b="1">
                                    <a:latin typeface="Cambria Math" panose="02040503050406030204" pitchFamily="18" charset="0"/>
                                    <a:cs typeface="Times New Roman" panose="02020603050405020304" pitchFamily="18" charset="0"/>
                                  </a:rPr>
                                  <m:t>𝐔</m:t>
                                </m:r>
                              </m:e>
                            </m:acc>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r>
                          <a:rPr lang="it-IT" sz="2000" i="1">
                            <a:latin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r>
                              <a:rPr lang="it-IT" sz="2000" b="1">
                                <a:latin typeface="Cambria Math" panose="02040503050406030204" pitchFamily="18" charset="0"/>
                                <a:cs typeface="Times New Roman" panose="02020603050405020304" pitchFamily="18" charset="0"/>
                              </a:rPr>
                              <m:t>𝐇</m:t>
                            </m:r>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r>
                          <a:rPr lang="it-IT" sz="20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it-IT" sz="2000" i="1">
                                <a:latin typeface="Cambria Math" panose="02040503050406030204" pitchFamily="18" charset="0"/>
                                <a:cs typeface="Times New Roman" panose="02020603050405020304" pitchFamily="18" charset="0"/>
                              </a:rPr>
                            </m:ctrlPr>
                          </m:sSubPr>
                          <m:e>
                            <m:acc>
                              <m:accPr>
                                <m:chr m:val="̃"/>
                                <m:ctrlPr>
                                  <a:rPr lang="it-IT" sz="2000" i="1">
                                    <a:latin typeface="Cambria Math" panose="02040503050406030204" pitchFamily="18" charset="0"/>
                                    <a:cs typeface="Times New Roman" panose="02020603050405020304" pitchFamily="18" charset="0"/>
                                  </a:rPr>
                                </m:ctrlPr>
                              </m:accPr>
                              <m:e>
                                <m:r>
                                  <a:rPr lang="it-IT" sz="2000" b="1">
                                    <a:latin typeface="Cambria Math" panose="02040503050406030204" pitchFamily="18" charset="0"/>
                                    <a:cs typeface="Times New Roman" panose="02020603050405020304" pitchFamily="18" charset="0"/>
                                  </a:rPr>
                                  <m:t>𝐇</m:t>
                                </m:r>
                              </m:e>
                            </m:acc>
                          </m:e>
                          <m:sub>
                            <m:r>
                              <a:rPr lang="it-IT" sz="2000" i="1">
                                <a:latin typeface="Cambria Math" panose="02040503050406030204" pitchFamily="18" charset="0"/>
                                <a:cs typeface="Times New Roman" panose="02020603050405020304" pitchFamily="18" charset="0"/>
                              </a:rPr>
                              <m:t>:</m:t>
                            </m:r>
                            <m:r>
                              <a:rPr lang="it-IT" sz="2000" i="1">
                                <a:latin typeface="Cambria Math" panose="02040503050406030204" pitchFamily="18" charset="0"/>
                                <a:cs typeface="Times New Roman" panose="02020603050405020304" pitchFamily="18" charset="0"/>
                              </a:rPr>
                              <m:t>𝑖</m:t>
                            </m:r>
                          </m:sub>
                        </m:sSub>
                      </m:e>
                    </m:d>
                  </m:oMath>
                </a14:m>
                <a:br>
                  <a:rPr lang="it-IT" sz="2000" b="0">
                    <a:ea typeface="Cambria Math" panose="02040503050406030204" pitchFamily="18" charset="0"/>
                    <a:cs typeface="Times New Roman" panose="02020603050405020304" pitchFamily="18" charset="0"/>
                  </a:rPr>
                </a:br>
                <a:endParaRPr lang="it-IT" sz="2000" b="0">
                  <a:ea typeface="Cambria Math" panose="020405030504060302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673E00F1-3B52-4B6D-A77A-615E7F054F51}"/>
                  </a:ext>
                </a:extLst>
              </p:cNvPr>
              <p:cNvSpPr>
                <a:spLocks noGrp="1" noRot="1" noChangeAspect="1" noMove="1" noResize="1" noEditPoints="1" noAdjustHandles="1" noChangeArrowheads="1" noChangeShapeType="1" noTextEdit="1"/>
              </p:cNvSpPr>
              <p:nvPr>
                <p:ph idx="1"/>
              </p:nvPr>
            </p:nvSpPr>
            <p:spPr>
              <a:xfrm>
                <a:off x="5290077" y="437513"/>
                <a:ext cx="5502614" cy="5954325"/>
              </a:xfrm>
              <a:blipFill>
                <a:blip r:embed="rId3"/>
                <a:stretch>
                  <a:fillRect l="-443"/>
                </a:stretch>
              </a:blipFill>
            </p:spPr>
            <p:txBody>
              <a:bodyPr/>
              <a:lstStyle/>
              <a:p>
                <a:r>
                  <a:rPr lang="en-US">
                    <a:noFill/>
                  </a:rPr>
                  <a:t> </a:t>
                </a:r>
              </a:p>
            </p:txBody>
          </p:sp>
        </mc:Fallback>
      </mc:AlternateContent>
    </p:spTree>
    <p:extLst>
      <p:ext uri="{BB962C8B-B14F-4D97-AF65-F5344CB8AC3E}">
        <p14:creationId xmlns:p14="http://schemas.microsoft.com/office/powerpoint/2010/main" val="1970883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GB" sz="2800"/>
              <a:t>Modelling Layer </a:t>
            </a:r>
            <a:endParaRPr lang="en-US"/>
          </a:p>
        </p:txBody>
      </p:sp>
      <p:grpSp>
        <p:nvGrpSpPr>
          <p:cNvPr id="3" name="Group 2">
            <a:extLst>
              <a:ext uri="{FF2B5EF4-FFF2-40B4-BE49-F238E27FC236}">
                <a16:creationId xmlns:a16="http://schemas.microsoft.com/office/drawing/2014/main" id="{A259ADAE-BC5D-48F9-968D-382FB94E28EA}"/>
              </a:ext>
            </a:extLst>
          </p:cNvPr>
          <p:cNvGrpSpPr/>
          <p:nvPr/>
        </p:nvGrpSpPr>
        <p:grpSpPr>
          <a:xfrm>
            <a:off x="664073" y="2776632"/>
            <a:ext cx="5284381" cy="3432128"/>
            <a:chOff x="4233578" y="1565862"/>
            <a:chExt cx="6314152" cy="4217169"/>
          </a:xfrm>
        </p:grpSpPr>
        <p:pic>
          <p:nvPicPr>
            <p:cNvPr id="7" name="Picture 6" descr="BiDAF">
              <a:extLst>
                <a:ext uri="{FF2B5EF4-FFF2-40B4-BE49-F238E27FC236}">
                  <a16:creationId xmlns:a16="http://schemas.microsoft.com/office/drawing/2014/main" id="{F248556D-5E9B-4F10-9011-46249B21A2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9" r="46675" b="38268"/>
            <a:stretch/>
          </p:blipFill>
          <p:spPr bwMode="auto">
            <a:xfrm>
              <a:off x="4324870" y="1565862"/>
              <a:ext cx="6222860" cy="421716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6C034E4-5BE4-4DFA-AAD2-442112A82EAE}"/>
                </a:ext>
              </a:extLst>
            </p:cNvPr>
            <p:cNvSpPr/>
            <p:nvPr/>
          </p:nvSpPr>
          <p:spPr>
            <a:xfrm>
              <a:off x="4233578" y="2919796"/>
              <a:ext cx="5969136" cy="1575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 name="Segnaposto contenuto 2">
                <a:extLst>
                  <a:ext uri="{FF2B5EF4-FFF2-40B4-BE49-F238E27FC236}">
                    <a16:creationId xmlns:a16="http://schemas.microsoft.com/office/drawing/2014/main" id="{1613D3FA-EC07-4236-ADB9-67C34D2D40D4}"/>
                  </a:ext>
                </a:extLst>
              </p:cNvPr>
              <p:cNvSpPr>
                <a:spLocks noGrp="1"/>
              </p:cNvSpPr>
              <p:nvPr>
                <p:ph idx="1"/>
              </p:nvPr>
            </p:nvSpPr>
            <p:spPr>
              <a:xfrm>
                <a:off x="6185215" y="2590177"/>
                <a:ext cx="5430728" cy="3912740"/>
              </a:xfrm>
            </p:spPr>
            <p:txBody>
              <a:bodyPr anchor="ctr">
                <a:normAutofit/>
              </a:bodyPr>
              <a:lstStyle/>
              <a:p>
                <a:pPr>
                  <a:buFont typeface="Wingdings" panose="05000000000000000000" pitchFamily="2" charset="2"/>
                  <a:buChar char="Ø"/>
                </a:pPr>
                <a:r>
                  <a:rPr lang="en-GB" sz="2000">
                    <a:ea typeface="+mn-lt"/>
                    <a:cs typeface="+mn-lt"/>
                  </a:rPr>
                  <a:t>The</a:t>
                </a:r>
                <a:r>
                  <a:rPr lang="en-GB" sz="2000" b="1">
                    <a:ea typeface="+mn-lt"/>
                    <a:cs typeface="+mn-lt"/>
                  </a:rPr>
                  <a:t> input</a:t>
                </a:r>
                <a:r>
                  <a:rPr lang="en-GB" sz="2000">
                    <a:ea typeface="+mn-lt"/>
                    <a:cs typeface="+mn-lt"/>
                  </a:rPr>
                  <a:t> to the modelling layer is </a:t>
                </a:r>
                <a14:m>
                  <m:oMath xmlns:m="http://schemas.openxmlformats.org/officeDocument/2006/math">
                    <m:r>
                      <a:rPr lang="it-IT" sz="2000" b="1" i="0" smtClean="0">
                        <a:latin typeface="Cambria Math" panose="02040503050406030204" pitchFamily="18" charset="0"/>
                        <a:ea typeface="+mn-lt"/>
                        <a:cs typeface="+mn-lt"/>
                      </a:rPr>
                      <m:t>𝐆</m:t>
                    </m:r>
                  </m:oMath>
                </a14:m>
                <a:r>
                  <a:rPr lang="en-GB" sz="2000">
                    <a:ea typeface="+mn-lt"/>
                    <a:cs typeface="+mn-lt"/>
                  </a:rPr>
                  <a:t>, which encodes the </a:t>
                </a:r>
                <a:r>
                  <a:rPr lang="en-GB" sz="2000" b="1">
                    <a:ea typeface="+mn-lt"/>
                    <a:cs typeface="+mn-lt"/>
                  </a:rPr>
                  <a:t>query-aware representations of context words</a:t>
                </a:r>
                <a:r>
                  <a:rPr lang="en-GB" sz="2000">
                    <a:ea typeface="+mn-lt"/>
                    <a:cs typeface="+mn-lt"/>
                  </a:rPr>
                  <a:t>.</a:t>
                </a:r>
              </a:p>
              <a:p>
                <a:pPr>
                  <a:buFont typeface="Wingdings" panose="05000000000000000000" pitchFamily="2" charset="2"/>
                  <a:buChar char="Ø"/>
                </a:pPr>
                <a:r>
                  <a:rPr lang="en-GB" sz="2000">
                    <a:ea typeface="+mn-lt"/>
                    <a:cs typeface="+mn-lt"/>
                  </a:rPr>
                  <a:t>The </a:t>
                </a:r>
                <a:r>
                  <a:rPr lang="en-GB" sz="2000" b="1">
                    <a:ea typeface="+mn-lt"/>
                    <a:cs typeface="+mn-lt"/>
                  </a:rPr>
                  <a:t>output</a:t>
                </a:r>
                <a:r>
                  <a:rPr lang="en-GB" sz="2000">
                    <a:ea typeface="+mn-lt"/>
                    <a:cs typeface="+mn-lt"/>
                  </a:rPr>
                  <a:t> of the modelling layer captures the </a:t>
                </a:r>
                <a:r>
                  <a:rPr lang="en-GB" sz="2000" b="1">
                    <a:ea typeface="+mn-lt"/>
                    <a:cs typeface="+mn-lt"/>
                  </a:rPr>
                  <a:t>interaction among the context words conditioned on the query</a:t>
                </a:r>
                <a:r>
                  <a:rPr lang="en-GB" sz="2000">
                    <a:ea typeface="+mn-lt"/>
                    <a:cs typeface="+mn-lt"/>
                  </a:rPr>
                  <a:t>. </a:t>
                </a:r>
              </a:p>
              <a:p>
                <a:pPr>
                  <a:buFont typeface="Wingdings" panose="05000000000000000000" pitchFamily="2" charset="2"/>
                  <a:buChar char="Ø"/>
                </a:pPr>
                <a:r>
                  <a:rPr lang="en-GB" sz="2000">
                    <a:ea typeface="+mn-lt"/>
                    <a:cs typeface="+mn-lt"/>
                  </a:rPr>
                  <a:t>We use a </a:t>
                </a:r>
                <a:r>
                  <a:rPr lang="en-GB" sz="2000" b="1">
                    <a:ea typeface="+mn-lt"/>
                    <a:cs typeface="+mn-lt"/>
                  </a:rPr>
                  <a:t>2-layer bi-directional RNN</a:t>
                </a:r>
                <a:r>
                  <a:rPr lang="en-GB" sz="2000">
                    <a:ea typeface="+mn-lt"/>
                    <a:cs typeface="+mn-lt"/>
                  </a:rPr>
                  <a:t>, with output size </a:t>
                </a:r>
                <a14:m>
                  <m:oMath xmlns:m="http://schemas.openxmlformats.org/officeDocument/2006/math">
                    <m:r>
                      <a:rPr lang="it-IT" sz="2000" b="0" i="1" smtClean="0">
                        <a:latin typeface="Cambria Math" panose="02040503050406030204" pitchFamily="18" charset="0"/>
                        <a:ea typeface="+mn-lt"/>
                        <a:cs typeface="+mn-lt"/>
                      </a:rPr>
                      <m:t>𝑑</m:t>
                    </m:r>
                  </m:oMath>
                </a14:m>
                <a:r>
                  <a:rPr lang="en-GB" sz="2000">
                    <a:ea typeface="+mn-lt"/>
                    <a:cs typeface="+mn-lt"/>
                  </a:rPr>
                  <a:t> for each direction.</a:t>
                </a:r>
              </a:p>
              <a:p>
                <a:pPr>
                  <a:buFont typeface="Wingdings" panose="05000000000000000000" pitchFamily="2" charset="2"/>
                  <a:buChar char="Ø"/>
                </a:pPr>
                <a:r>
                  <a:rPr lang="en-GB" sz="2000">
                    <a:ea typeface="+mn-lt"/>
                    <a:cs typeface="+mn-lt"/>
                  </a:rPr>
                  <a:t>Hence we obtain a matrix </a:t>
                </a:r>
                <a14:m>
                  <m:oMath xmlns:m="http://schemas.openxmlformats.org/officeDocument/2006/math">
                    <m:r>
                      <a:rPr lang="it-IT" sz="2000" b="1" i="0" smtClean="0">
                        <a:latin typeface="Cambria Math" panose="02040503050406030204" pitchFamily="18" charset="0"/>
                        <a:ea typeface="+mn-lt"/>
                        <a:cs typeface="+mn-lt"/>
                      </a:rPr>
                      <m:t>𝐌</m:t>
                    </m:r>
                    <m:r>
                      <a:rPr lang="it-IT" sz="2000" b="1" i="1">
                        <a:latin typeface="Cambria Math" panose="02040503050406030204" pitchFamily="18" charset="0"/>
                        <a:ea typeface="Cambria Math" panose="02040503050406030204" pitchFamily="18" charset="0"/>
                      </a:rPr>
                      <m:t>∈</m:t>
                    </m:r>
                    <m:sSup>
                      <m:sSupPr>
                        <m:ctrlPr>
                          <a:rPr lang="it-IT" sz="2000" b="1" i="1">
                            <a:latin typeface="Cambria Math" panose="02040503050406030204" pitchFamily="18" charset="0"/>
                            <a:ea typeface="Cambria Math" panose="02040503050406030204" pitchFamily="18" charset="0"/>
                          </a:rPr>
                        </m:ctrlPr>
                      </m:sSupPr>
                      <m:e>
                        <m:r>
                          <a:rPr lang="it-IT" sz="2000" b="1" i="1">
                            <a:latin typeface="Cambria Math" panose="02040503050406030204" pitchFamily="18" charset="0"/>
                            <a:ea typeface="Cambria Math" panose="02040503050406030204" pitchFamily="18" charset="0"/>
                          </a:rPr>
                          <m:t>ℝ</m:t>
                        </m:r>
                      </m:e>
                      <m:sup>
                        <m:r>
                          <a:rPr lang="it-IT" sz="2000" b="1" i="1" smtClean="0">
                            <a:latin typeface="Cambria Math" panose="02040503050406030204" pitchFamily="18" charset="0"/>
                            <a:ea typeface="Cambria Math" panose="02040503050406030204" pitchFamily="18" charset="0"/>
                          </a:rPr>
                          <m:t>𝟐</m:t>
                        </m:r>
                        <m:r>
                          <a:rPr lang="it-IT" sz="2000" b="1" i="1" smtClean="0">
                            <a:latin typeface="Cambria Math" panose="02040503050406030204" pitchFamily="18" charset="0"/>
                            <a:ea typeface="Cambria Math" panose="02040503050406030204" pitchFamily="18" charset="0"/>
                          </a:rPr>
                          <m:t>𝒅</m:t>
                        </m:r>
                        <m:r>
                          <a:rPr lang="it-IT" sz="2000" b="1" i="1">
                            <a:latin typeface="Cambria Math" panose="02040503050406030204" pitchFamily="18" charset="0"/>
                            <a:ea typeface="Cambria Math" panose="02040503050406030204" pitchFamily="18" charset="0"/>
                          </a:rPr>
                          <m:t>×</m:t>
                        </m:r>
                        <m:r>
                          <a:rPr lang="it-IT" sz="2000" b="1" i="1" smtClean="0">
                            <a:latin typeface="Cambria Math" panose="02040503050406030204" pitchFamily="18" charset="0"/>
                            <a:ea typeface="Cambria Math" panose="02040503050406030204" pitchFamily="18" charset="0"/>
                          </a:rPr>
                          <m:t>𝒄</m:t>
                        </m:r>
                      </m:sup>
                    </m:sSup>
                  </m:oMath>
                </a14:m>
                <a:r>
                  <a:rPr lang="en-GB" sz="2000">
                    <a:ea typeface="+mn-lt"/>
                    <a:cs typeface="+mn-lt"/>
                  </a:rPr>
                  <a:t>, which is passed onto the output layer.</a:t>
                </a:r>
              </a:p>
            </p:txBody>
          </p:sp>
        </mc:Choice>
        <mc:Fallback xmlns="">
          <p:sp>
            <p:nvSpPr>
              <p:cNvPr id="10" name="Segnaposto contenuto 2">
                <a:extLst>
                  <a:ext uri="{FF2B5EF4-FFF2-40B4-BE49-F238E27FC236}">
                    <a16:creationId xmlns:a16="http://schemas.microsoft.com/office/drawing/2014/main" id="{1613D3FA-EC07-4236-ADB9-67C34D2D40D4}"/>
                  </a:ext>
                </a:extLst>
              </p:cNvPr>
              <p:cNvSpPr>
                <a:spLocks noGrp="1" noRot="1" noChangeAspect="1" noMove="1" noResize="1" noEditPoints="1" noAdjustHandles="1" noChangeArrowheads="1" noChangeShapeType="1" noTextEdit="1"/>
              </p:cNvSpPr>
              <p:nvPr>
                <p:ph idx="1"/>
              </p:nvPr>
            </p:nvSpPr>
            <p:spPr>
              <a:xfrm>
                <a:off x="6185215" y="2590177"/>
                <a:ext cx="5430728" cy="3912740"/>
              </a:xfrm>
              <a:blipFill>
                <a:blip r:embed="rId4"/>
                <a:stretch>
                  <a:fillRect l="-449" r="-786"/>
                </a:stretch>
              </a:blipFill>
            </p:spPr>
            <p:txBody>
              <a:bodyPr/>
              <a:lstStyle/>
              <a:p>
                <a:r>
                  <a:rPr lang="en-US">
                    <a:noFill/>
                  </a:rPr>
                  <a:t> </a:t>
                </a:r>
              </a:p>
            </p:txBody>
          </p:sp>
        </mc:Fallback>
      </mc:AlternateContent>
    </p:spTree>
    <p:extLst>
      <p:ext uri="{BB962C8B-B14F-4D97-AF65-F5344CB8AC3E}">
        <p14:creationId xmlns:p14="http://schemas.microsoft.com/office/powerpoint/2010/main" val="309387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2A9F94FD-C102-4259-9B18-337992635DD5}"/>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Contents</a:t>
            </a:r>
          </a:p>
        </p:txBody>
      </p:sp>
      <p:sp>
        <p:nvSpPr>
          <p:cNvPr id="3" name="Segnaposto contenuto 2">
            <a:extLst>
              <a:ext uri="{FF2B5EF4-FFF2-40B4-BE49-F238E27FC236}">
                <a16:creationId xmlns:a16="http://schemas.microsoft.com/office/drawing/2014/main" id="{BEAC9FA1-9F04-4E50-B3C0-16EB86FA4F00}"/>
              </a:ext>
            </a:extLst>
          </p:cNvPr>
          <p:cNvSpPr>
            <a:spLocks noGrp="1"/>
          </p:cNvSpPr>
          <p:nvPr>
            <p:ph idx="1"/>
          </p:nvPr>
        </p:nvSpPr>
        <p:spPr>
          <a:xfrm>
            <a:off x="5290077" y="437513"/>
            <a:ext cx="5502614" cy="5954325"/>
          </a:xfrm>
        </p:spPr>
        <p:txBody>
          <a:bodyPr anchor="ctr">
            <a:normAutofit/>
          </a:bodyPr>
          <a:lstStyle/>
          <a:p>
            <a:pPr>
              <a:lnSpc>
                <a:spcPct val="90000"/>
              </a:lnSpc>
              <a:buFont typeface="Wingdings" charset="2"/>
              <a:buChar char="Ø"/>
            </a:pPr>
            <a:r>
              <a:rPr lang="en-GB" sz="2000"/>
              <a:t>Brief description of the problem</a:t>
            </a:r>
            <a:endParaRPr lang="en-US"/>
          </a:p>
          <a:p>
            <a:pPr>
              <a:lnSpc>
                <a:spcPct val="90000"/>
              </a:lnSpc>
              <a:buFont typeface="Wingdings" charset="2"/>
              <a:buChar char="Ø"/>
            </a:pPr>
            <a:r>
              <a:rPr lang="en-GB" sz="2000"/>
              <a:t>Pre-processing</a:t>
            </a:r>
          </a:p>
          <a:p>
            <a:pPr>
              <a:lnSpc>
                <a:spcPct val="90000"/>
              </a:lnSpc>
              <a:buFont typeface="Wingdings" charset="2"/>
              <a:buChar char="Ø"/>
            </a:pPr>
            <a:r>
              <a:rPr lang="en-GB" sz="2000" err="1"/>
              <a:t>BiDAF</a:t>
            </a:r>
            <a:r>
              <a:rPr lang="en-GB" sz="2000"/>
              <a:t> structure:</a:t>
            </a:r>
          </a:p>
          <a:p>
            <a:pPr lvl="1">
              <a:lnSpc>
                <a:spcPct val="90000"/>
              </a:lnSpc>
              <a:buFont typeface="Wingdings" charset="2"/>
              <a:buChar char="Ø"/>
            </a:pPr>
            <a:r>
              <a:rPr lang="en-GB" sz="2000"/>
              <a:t>Character Embedding Layer</a:t>
            </a:r>
          </a:p>
          <a:p>
            <a:pPr lvl="1">
              <a:lnSpc>
                <a:spcPct val="90000"/>
              </a:lnSpc>
              <a:buFont typeface="Wingdings" charset="2"/>
              <a:buChar char="Ø"/>
            </a:pPr>
            <a:r>
              <a:rPr lang="en-GB" sz="2000"/>
              <a:t>Word Embedding Layer</a:t>
            </a:r>
            <a:endParaRPr lang="en-GB"/>
          </a:p>
          <a:p>
            <a:pPr lvl="1">
              <a:lnSpc>
                <a:spcPct val="90000"/>
              </a:lnSpc>
              <a:buFont typeface="Wingdings" charset="2"/>
              <a:buChar char="Ø"/>
            </a:pPr>
            <a:r>
              <a:rPr lang="en-GB" sz="2000"/>
              <a:t>Contextual Embedding Layer</a:t>
            </a:r>
            <a:endParaRPr lang="en-GB"/>
          </a:p>
          <a:p>
            <a:pPr lvl="1">
              <a:lnSpc>
                <a:spcPct val="90000"/>
              </a:lnSpc>
              <a:buFont typeface="Wingdings" charset="2"/>
              <a:buChar char="Ø"/>
            </a:pPr>
            <a:r>
              <a:rPr lang="en-GB" sz="2000"/>
              <a:t>Attention Flow Layer</a:t>
            </a:r>
            <a:endParaRPr lang="en-GB"/>
          </a:p>
          <a:p>
            <a:pPr lvl="1">
              <a:lnSpc>
                <a:spcPct val="90000"/>
              </a:lnSpc>
              <a:buFont typeface="Wingdings" charset="2"/>
              <a:buChar char="Ø"/>
            </a:pPr>
            <a:r>
              <a:rPr lang="en-GB" sz="2000"/>
              <a:t>Modelling Layer</a:t>
            </a:r>
          </a:p>
          <a:p>
            <a:pPr lvl="1">
              <a:lnSpc>
                <a:spcPct val="90000"/>
              </a:lnSpc>
              <a:buFont typeface="Wingdings" charset="2"/>
              <a:buChar char="Ø"/>
            </a:pPr>
            <a:r>
              <a:rPr lang="en-GB" sz="2000"/>
              <a:t>Output Layers</a:t>
            </a:r>
          </a:p>
          <a:p>
            <a:pPr>
              <a:lnSpc>
                <a:spcPct val="90000"/>
              </a:lnSpc>
              <a:buFont typeface="Wingdings" charset="2"/>
              <a:buChar char="Ø"/>
            </a:pPr>
            <a:r>
              <a:rPr lang="en-GB" sz="2000"/>
              <a:t>Baseline and variants</a:t>
            </a:r>
          </a:p>
          <a:p>
            <a:pPr>
              <a:lnSpc>
                <a:spcPct val="90000"/>
              </a:lnSpc>
              <a:buFont typeface="Wingdings" charset="2"/>
              <a:buChar char="Ø"/>
            </a:pPr>
            <a:r>
              <a:rPr lang="en-GB" sz="2000"/>
              <a:t>Analysis of results</a:t>
            </a:r>
          </a:p>
          <a:p>
            <a:pPr>
              <a:lnSpc>
                <a:spcPct val="90000"/>
              </a:lnSpc>
              <a:buFont typeface="Wingdings" charset="2"/>
              <a:buChar char="Ø"/>
            </a:pPr>
            <a:r>
              <a:rPr lang="en-GB" sz="2000"/>
              <a:t>Discussion and possible improvements</a:t>
            </a:r>
          </a:p>
        </p:txBody>
      </p:sp>
    </p:spTree>
    <p:extLst>
      <p:ext uri="{BB962C8B-B14F-4D97-AF65-F5344CB8AC3E}">
        <p14:creationId xmlns:p14="http://schemas.microsoft.com/office/powerpoint/2010/main" val="8177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GB" sz="2800"/>
              <a:t>Output Layers</a:t>
            </a:r>
            <a:endParaRPr lang="en-US"/>
          </a:p>
        </p:txBody>
      </p:sp>
      <mc:AlternateContent xmlns:mc="http://schemas.openxmlformats.org/markup-compatibility/2006" xmlns:a14="http://schemas.microsoft.com/office/drawing/2010/main">
        <mc:Choice Requires="a14">
          <p:sp>
            <p:nvSpPr>
              <p:cNvPr id="26" name="Segnaposto contenuto 2">
                <a:extLst>
                  <a:ext uri="{FF2B5EF4-FFF2-40B4-BE49-F238E27FC236}">
                    <a16:creationId xmlns:a16="http://schemas.microsoft.com/office/drawing/2014/main" id="{D31EEA45-33CA-48E6-A907-1079CCD2EB20}"/>
                  </a:ext>
                </a:extLst>
              </p:cNvPr>
              <p:cNvSpPr txBox="1">
                <a:spLocks/>
              </p:cNvSpPr>
              <p:nvPr/>
            </p:nvSpPr>
            <p:spPr>
              <a:xfrm>
                <a:off x="6418043" y="2709809"/>
                <a:ext cx="5016991" cy="2429621"/>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sz="2000">
                    <a:ea typeface="+mn-lt"/>
                    <a:cs typeface="+mn-lt"/>
                  </a:rPr>
                  <a:t>The probability distribution for the </a:t>
                </a:r>
                <a:r>
                  <a:rPr lang="en-GB" sz="2000" b="1">
                    <a:ea typeface="+mn-lt"/>
                    <a:cs typeface="+mn-lt"/>
                  </a:rPr>
                  <a:t>START</a:t>
                </a:r>
                <a:r>
                  <a:rPr lang="en-GB" sz="2000">
                    <a:ea typeface="+mn-lt"/>
                    <a:cs typeface="+mn-lt"/>
                  </a:rPr>
                  <a:t> of the answer span is obtained as follows:</a:t>
                </a:r>
                <a:br>
                  <a:rPr lang="en-GB" sz="2000">
                    <a:ea typeface="+mn-lt"/>
                    <a:cs typeface="+mn-lt"/>
                  </a:rPr>
                </a:br>
                <a14:m>
                  <m:oMath xmlns:m="http://schemas.openxmlformats.org/officeDocument/2006/math">
                    <m:sSup>
                      <m:sSupPr>
                        <m:ctrlPr>
                          <a:rPr lang="en-GB" sz="2000" i="1" smtClean="0">
                            <a:latin typeface="Cambria Math" panose="02040503050406030204" pitchFamily="18" charset="0"/>
                            <a:ea typeface="+mn-lt"/>
                            <a:cs typeface="+mn-lt"/>
                          </a:rPr>
                        </m:ctrlPr>
                      </m:sSupPr>
                      <m:e>
                        <m:r>
                          <a:rPr lang="it-IT" sz="2000" b="1" i="0" smtClean="0">
                            <a:latin typeface="Cambria Math" panose="02040503050406030204" pitchFamily="18" charset="0"/>
                            <a:ea typeface="+mn-lt"/>
                            <a:cs typeface="+mn-lt"/>
                          </a:rPr>
                          <m:t>𝐩</m:t>
                        </m:r>
                      </m:e>
                      <m:sup>
                        <m:r>
                          <a:rPr lang="it-IT" sz="2000" b="0" i="1" smtClean="0">
                            <a:latin typeface="Cambria Math" panose="02040503050406030204" pitchFamily="18" charset="0"/>
                            <a:ea typeface="+mn-lt"/>
                            <a:cs typeface="+mn-lt"/>
                          </a:rPr>
                          <m:t>1</m:t>
                        </m:r>
                      </m:sup>
                    </m:sSup>
                    <m:r>
                      <a:rPr lang="it-IT" sz="2000" i="1">
                        <a:latin typeface="Cambria Math" panose="02040503050406030204" pitchFamily="18" charset="0"/>
                        <a:cs typeface="Times New Roman" panose="02020603050405020304" pitchFamily="18" charset="0"/>
                      </a:rPr>
                      <m:t>=</m:t>
                    </m:r>
                    <m:r>
                      <m:rPr>
                        <m:nor/>
                      </m:rPr>
                      <a:rPr lang="it-IT" sz="2000" b="0" i="0" smtClean="0">
                        <a:latin typeface="Cambria Math" panose="02040503050406030204" pitchFamily="18" charset="0"/>
                        <a:ea typeface="+mn-lt"/>
                        <a:cs typeface="+mn-lt"/>
                      </a:rPr>
                      <m:t>softmax</m:t>
                    </m:r>
                    <m:d>
                      <m:dPr>
                        <m:ctrlPr>
                          <a:rPr lang="it-IT" sz="2000" b="0" i="1" smtClean="0">
                            <a:latin typeface="Cambria Math" panose="02040503050406030204" pitchFamily="18" charset="0"/>
                            <a:ea typeface="+mn-lt"/>
                            <a:cs typeface="+mn-lt"/>
                          </a:rPr>
                        </m:ctrlPr>
                      </m:dPr>
                      <m:e>
                        <m:sSubSup>
                          <m:sSubSupPr>
                            <m:ctrlPr>
                              <a:rPr lang="it-IT" sz="2000" i="1">
                                <a:latin typeface="Cambria Math" panose="02040503050406030204" pitchFamily="18" charset="0"/>
                                <a:ea typeface="+mn-lt"/>
                                <a:cs typeface="+mn-lt"/>
                              </a:rPr>
                            </m:ctrlPr>
                          </m:sSubSupPr>
                          <m:e>
                            <m:r>
                              <a:rPr lang="it-IT" sz="2000" b="1">
                                <a:latin typeface="Cambria Math" panose="02040503050406030204" pitchFamily="18" charset="0"/>
                                <a:ea typeface="+mn-lt"/>
                                <a:cs typeface="+mn-lt"/>
                              </a:rPr>
                              <m:t>𝐰</m:t>
                            </m:r>
                          </m:e>
                          <m:sub>
                            <m:d>
                              <m:dPr>
                                <m:ctrlPr>
                                  <a:rPr lang="it-IT" sz="2000" b="1" i="1" smtClean="0">
                                    <a:latin typeface="Cambria Math" panose="02040503050406030204" pitchFamily="18" charset="0"/>
                                    <a:ea typeface="+mn-lt"/>
                                    <a:cs typeface="+mn-lt"/>
                                  </a:rPr>
                                </m:ctrlPr>
                              </m:dPr>
                              <m:e>
                                <m:sSup>
                                  <m:sSupPr>
                                    <m:ctrlPr>
                                      <a:rPr lang="it-IT" sz="2000" i="1">
                                        <a:latin typeface="Cambria Math" panose="02040503050406030204" pitchFamily="18" charset="0"/>
                                        <a:ea typeface="+mn-lt"/>
                                        <a:cs typeface="+mn-lt"/>
                                      </a:rPr>
                                    </m:ctrlPr>
                                  </m:sSupPr>
                                  <m:e>
                                    <m:r>
                                      <a:rPr lang="it-IT" sz="2000" b="1">
                                        <a:latin typeface="Cambria Math" panose="02040503050406030204" pitchFamily="18" charset="0"/>
                                        <a:ea typeface="+mn-lt"/>
                                        <a:cs typeface="+mn-lt"/>
                                      </a:rPr>
                                      <m:t>𝐩</m:t>
                                    </m:r>
                                  </m:e>
                                  <m:sup>
                                    <m:r>
                                      <a:rPr lang="it-IT" sz="2000" i="1">
                                        <a:latin typeface="Cambria Math" panose="02040503050406030204" pitchFamily="18" charset="0"/>
                                        <a:ea typeface="+mn-lt"/>
                                        <a:cs typeface="+mn-lt"/>
                                      </a:rPr>
                                      <m:t>1</m:t>
                                    </m:r>
                                  </m:sup>
                                </m:sSup>
                              </m:e>
                            </m:d>
                          </m:sub>
                          <m:sup>
                            <m:r>
                              <m:rPr>
                                <m:sty m:val="p"/>
                              </m:rPr>
                              <a:rPr lang="it-IT" sz="2000">
                                <a:latin typeface="Cambria Math" panose="02040503050406030204" pitchFamily="18" charset="0"/>
                                <a:ea typeface="+mn-lt"/>
                                <a:cs typeface="+mn-lt"/>
                              </a:rPr>
                              <m:t>T</m:t>
                            </m:r>
                          </m:sup>
                        </m:sSubSup>
                        <m:r>
                          <a:rPr lang="it-IT" sz="2000" i="1">
                            <a:latin typeface="Cambria Math" panose="02040503050406030204" pitchFamily="18" charset="0"/>
                            <a:ea typeface="Cambria Math" panose="02040503050406030204" pitchFamily="18" charset="0"/>
                            <a:cs typeface="+mn-lt"/>
                          </a:rPr>
                          <m:t>⋅</m:t>
                        </m:r>
                        <m:r>
                          <m:rPr>
                            <m:nor/>
                          </m:rPr>
                          <a:rPr lang="it-IT" sz="2000">
                            <a:latin typeface="Cambria Math" panose="02040503050406030204" pitchFamily="18" charset="0"/>
                            <a:ea typeface="Cambria Math" panose="02040503050406030204" pitchFamily="18" charset="0"/>
                            <a:cs typeface="+mn-lt"/>
                          </a:rPr>
                          <m:t>concat</m:t>
                        </m:r>
                        <m:d>
                          <m:dPr>
                            <m:ctrlPr>
                              <a:rPr lang="it-IT" sz="2000" i="1" smtClean="0">
                                <a:latin typeface="Cambria Math" panose="02040503050406030204" pitchFamily="18" charset="0"/>
                                <a:ea typeface="Cambria Math" panose="02040503050406030204" pitchFamily="18" charset="0"/>
                                <a:cs typeface="+mn-lt"/>
                              </a:rPr>
                            </m:ctrlPr>
                          </m:dPr>
                          <m:e>
                            <m:r>
                              <a:rPr lang="it-IT" sz="2000" b="1">
                                <a:latin typeface="Cambria Math" panose="02040503050406030204" pitchFamily="18" charset="0"/>
                                <a:ea typeface="Cambria Math" panose="02040503050406030204" pitchFamily="18" charset="0"/>
                                <a:cs typeface="+mn-lt"/>
                              </a:rPr>
                              <m:t>𝐆</m:t>
                            </m:r>
                            <m:r>
                              <a:rPr lang="it-IT" sz="2000" i="1">
                                <a:latin typeface="Cambria Math" panose="02040503050406030204" pitchFamily="18" charset="0"/>
                                <a:ea typeface="Cambria Math" panose="02040503050406030204" pitchFamily="18" charset="0"/>
                                <a:cs typeface="+mn-lt"/>
                              </a:rPr>
                              <m:t>, </m:t>
                            </m:r>
                            <m:r>
                              <a:rPr lang="it-IT" sz="2000" b="1">
                                <a:latin typeface="Cambria Math" panose="02040503050406030204" pitchFamily="18" charset="0"/>
                                <a:ea typeface="Cambria Math" panose="02040503050406030204" pitchFamily="18" charset="0"/>
                                <a:cs typeface="+mn-lt"/>
                              </a:rPr>
                              <m:t>𝐌</m:t>
                            </m:r>
                          </m:e>
                        </m:d>
                      </m:e>
                    </m:d>
                  </m:oMath>
                </a14:m>
                <a:endParaRPr lang="it-IT" sz="2000">
                  <a:ea typeface="+mn-lt"/>
                  <a:cs typeface="+mn-lt"/>
                </a:endParaRPr>
              </a:p>
              <a:p>
                <a:pPr>
                  <a:buFont typeface="Wingdings" panose="05000000000000000000" pitchFamily="2" charset="2"/>
                  <a:buChar char="Ø"/>
                </a:pPr>
                <a14:m>
                  <m:oMath xmlns:m="http://schemas.openxmlformats.org/officeDocument/2006/math">
                    <m:sSubSup>
                      <m:sSubSupPr>
                        <m:ctrlPr>
                          <a:rPr lang="en-GB" sz="2000" i="1" smtClean="0">
                            <a:latin typeface="Cambria Math" panose="02040503050406030204" pitchFamily="18" charset="0"/>
                            <a:ea typeface="+mn-lt"/>
                            <a:cs typeface="+mn-lt"/>
                          </a:rPr>
                        </m:ctrlPr>
                      </m:sSubSupPr>
                      <m:e>
                        <m:r>
                          <a:rPr lang="it-IT" sz="2000" b="1" i="0" smtClean="0">
                            <a:latin typeface="Cambria Math" panose="02040503050406030204" pitchFamily="18" charset="0"/>
                            <a:ea typeface="+mn-lt"/>
                            <a:cs typeface="+mn-lt"/>
                          </a:rPr>
                          <m:t>𝐰</m:t>
                        </m:r>
                      </m:e>
                      <m:sub>
                        <m:d>
                          <m:dPr>
                            <m:ctrlPr>
                              <a:rPr lang="en-GB" sz="2000" i="1" smtClean="0">
                                <a:latin typeface="Cambria Math" panose="02040503050406030204" pitchFamily="18" charset="0"/>
                                <a:ea typeface="+mn-lt"/>
                                <a:cs typeface="+mn-lt"/>
                              </a:rPr>
                            </m:ctrlPr>
                          </m:dPr>
                          <m:e>
                            <m:sSup>
                              <m:sSupPr>
                                <m:ctrlPr>
                                  <a:rPr lang="it-IT" sz="2000" i="1">
                                    <a:latin typeface="Cambria Math" panose="02040503050406030204" pitchFamily="18" charset="0"/>
                                    <a:ea typeface="+mn-lt"/>
                                    <a:cs typeface="+mn-lt"/>
                                  </a:rPr>
                                </m:ctrlPr>
                              </m:sSupPr>
                              <m:e>
                                <m:r>
                                  <a:rPr lang="it-IT" sz="2000" b="1">
                                    <a:latin typeface="Cambria Math" panose="02040503050406030204" pitchFamily="18" charset="0"/>
                                    <a:ea typeface="+mn-lt"/>
                                    <a:cs typeface="+mn-lt"/>
                                  </a:rPr>
                                  <m:t>𝐩</m:t>
                                </m:r>
                              </m:e>
                              <m:sup>
                                <m:r>
                                  <a:rPr lang="it-IT" sz="2000" i="1">
                                    <a:latin typeface="Cambria Math" panose="02040503050406030204" pitchFamily="18" charset="0"/>
                                    <a:ea typeface="+mn-lt"/>
                                    <a:cs typeface="+mn-lt"/>
                                  </a:rPr>
                                  <m:t>1</m:t>
                                </m:r>
                              </m:sup>
                            </m:sSup>
                          </m:e>
                        </m:d>
                      </m:sub>
                      <m:sup>
                        <m:r>
                          <m:rPr>
                            <m:sty m:val="p"/>
                          </m:rPr>
                          <a:rPr lang="it-IT" sz="2000" b="0" i="0" smtClean="0">
                            <a:latin typeface="Cambria Math" panose="02040503050406030204" pitchFamily="18" charset="0"/>
                            <a:ea typeface="+mn-lt"/>
                            <a:cs typeface="+mn-lt"/>
                          </a:rPr>
                          <m:t>T</m:t>
                        </m:r>
                      </m:sup>
                    </m:sSubSup>
                    <m:r>
                      <a:rPr lang="en-GB" sz="2000" i="1" smtClean="0">
                        <a:latin typeface="Cambria Math" panose="02040503050406030204" pitchFamily="18" charset="0"/>
                        <a:ea typeface="Cambria Math" panose="02040503050406030204" pitchFamily="18" charset="0"/>
                        <a:cs typeface="+mn-lt"/>
                      </a:rPr>
                      <m:t>∈</m:t>
                    </m:r>
                    <m:sSup>
                      <m:sSupPr>
                        <m:ctrlPr>
                          <a:rPr lang="en-GB" sz="2000" i="1" smtClean="0">
                            <a:latin typeface="Cambria Math" panose="02040503050406030204" pitchFamily="18" charset="0"/>
                            <a:ea typeface="Cambria Math" panose="02040503050406030204" pitchFamily="18" charset="0"/>
                            <a:cs typeface="+mn-lt"/>
                          </a:rPr>
                        </m:ctrlPr>
                      </m:sSupPr>
                      <m:e>
                        <m:r>
                          <a:rPr lang="en-GB" sz="2000" i="1" smtClean="0">
                            <a:latin typeface="Cambria Math" panose="02040503050406030204" pitchFamily="18" charset="0"/>
                            <a:ea typeface="Cambria Math" panose="02040503050406030204" pitchFamily="18" charset="0"/>
                            <a:cs typeface="+mn-lt"/>
                          </a:rPr>
                          <m:t>ℝ</m:t>
                        </m:r>
                      </m:e>
                      <m:sup>
                        <m:r>
                          <a:rPr lang="it-IT" sz="2000" b="0" i="1" smtClean="0">
                            <a:latin typeface="Cambria Math" panose="02040503050406030204" pitchFamily="18" charset="0"/>
                            <a:ea typeface="Cambria Math" panose="02040503050406030204" pitchFamily="18" charset="0"/>
                            <a:cs typeface="+mn-lt"/>
                          </a:rPr>
                          <m:t>10</m:t>
                        </m:r>
                        <m:r>
                          <a:rPr lang="it-IT" sz="2000" b="0" i="1" smtClean="0">
                            <a:latin typeface="Cambria Math" panose="02040503050406030204" pitchFamily="18" charset="0"/>
                            <a:ea typeface="Cambria Math" panose="02040503050406030204" pitchFamily="18" charset="0"/>
                            <a:cs typeface="+mn-lt"/>
                          </a:rPr>
                          <m:t>𝑑</m:t>
                        </m:r>
                      </m:sup>
                    </m:sSup>
                  </m:oMath>
                </a14:m>
                <a:r>
                  <a:rPr lang="en-GB" sz="2000">
                    <a:ea typeface="+mn-lt"/>
                    <a:cs typeface="+mn-lt"/>
                  </a:rPr>
                  <a:t> is a </a:t>
                </a:r>
                <a:r>
                  <a:rPr lang="en-GB" sz="2000" b="1">
                    <a:ea typeface="+mn-lt"/>
                    <a:cs typeface="+mn-lt"/>
                  </a:rPr>
                  <a:t>learnable</a:t>
                </a:r>
                <a:r>
                  <a:rPr lang="en-GB" sz="2000">
                    <a:ea typeface="+mn-lt"/>
                    <a:cs typeface="+mn-lt"/>
                  </a:rPr>
                  <a:t> weight vector.</a:t>
                </a:r>
              </a:p>
            </p:txBody>
          </p:sp>
        </mc:Choice>
        <mc:Fallback xmlns="">
          <p:sp>
            <p:nvSpPr>
              <p:cNvPr id="26" name="Segnaposto contenuto 2">
                <a:extLst>
                  <a:ext uri="{FF2B5EF4-FFF2-40B4-BE49-F238E27FC236}">
                    <a16:creationId xmlns:a16="http://schemas.microsoft.com/office/drawing/2014/main" id="{D31EEA45-33CA-48E6-A907-1079CCD2EB20}"/>
                  </a:ext>
                </a:extLst>
              </p:cNvPr>
              <p:cNvSpPr txBox="1">
                <a:spLocks noRot="1" noChangeAspect="1" noMove="1" noResize="1" noEditPoints="1" noAdjustHandles="1" noChangeArrowheads="1" noChangeShapeType="1" noTextEdit="1"/>
              </p:cNvSpPr>
              <p:nvPr/>
            </p:nvSpPr>
            <p:spPr>
              <a:xfrm>
                <a:off x="6418043" y="2709809"/>
                <a:ext cx="5016991" cy="2429621"/>
              </a:xfrm>
              <a:prstGeom prst="rect">
                <a:avLst/>
              </a:prstGeom>
              <a:blipFill>
                <a:blip r:embed="rId3"/>
                <a:stretch>
                  <a:fillRect l="-486"/>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DAE92F9-B23A-44C6-B171-10C43E4C9641}"/>
              </a:ext>
            </a:extLst>
          </p:cNvPr>
          <p:cNvGrpSpPr/>
          <p:nvPr/>
        </p:nvGrpSpPr>
        <p:grpSpPr>
          <a:xfrm>
            <a:off x="664073" y="2776632"/>
            <a:ext cx="5284381" cy="3432128"/>
            <a:chOff x="4233578" y="1565862"/>
            <a:chExt cx="6314152" cy="4217169"/>
          </a:xfrm>
        </p:grpSpPr>
        <p:pic>
          <p:nvPicPr>
            <p:cNvPr id="11" name="Picture 10" descr="BiDAF">
              <a:extLst>
                <a:ext uri="{FF2B5EF4-FFF2-40B4-BE49-F238E27FC236}">
                  <a16:creationId xmlns:a16="http://schemas.microsoft.com/office/drawing/2014/main" id="{CCF3F166-A302-4B99-B5C1-4878E70634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9" r="46675" b="38268"/>
            <a:stretch/>
          </p:blipFill>
          <p:spPr bwMode="auto">
            <a:xfrm>
              <a:off x="4324870" y="1565862"/>
              <a:ext cx="6222860" cy="421716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9E1967-D519-4C3F-8D1B-E8783B7C7CAE}"/>
                </a:ext>
              </a:extLst>
            </p:cNvPr>
            <p:cNvSpPr/>
            <p:nvPr/>
          </p:nvSpPr>
          <p:spPr>
            <a:xfrm>
              <a:off x="4233578" y="1567370"/>
              <a:ext cx="5969135" cy="1575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863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GB" sz="2800"/>
              <a:t>Output Layers</a:t>
            </a:r>
            <a:endParaRPr lang="en-US"/>
          </a:p>
        </p:txBody>
      </p:sp>
      <mc:AlternateContent xmlns:mc="http://schemas.openxmlformats.org/markup-compatibility/2006" xmlns:a14="http://schemas.microsoft.com/office/drawing/2010/main">
        <mc:Choice Requires="a14">
          <p:sp>
            <p:nvSpPr>
              <p:cNvPr id="13" name="Segnaposto contenuto 2">
                <a:extLst>
                  <a:ext uri="{FF2B5EF4-FFF2-40B4-BE49-F238E27FC236}">
                    <a16:creationId xmlns:a16="http://schemas.microsoft.com/office/drawing/2014/main" id="{AF550E3A-8E10-4AA9-9E19-9B0C961434DF}"/>
                  </a:ext>
                </a:extLst>
              </p:cNvPr>
              <p:cNvSpPr txBox="1">
                <a:spLocks/>
              </p:cNvSpPr>
              <p:nvPr/>
            </p:nvSpPr>
            <p:spPr>
              <a:xfrm>
                <a:off x="6418043" y="2709809"/>
                <a:ext cx="5016991" cy="298999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a:ea typeface="+mn-lt"/>
                    <a:cs typeface="+mn-lt"/>
                  </a:rPr>
                  <a:t>The probability distribution for the </a:t>
                </a:r>
                <a:r>
                  <a:rPr lang="en-GB" b="1">
                    <a:ea typeface="+mn-lt"/>
                    <a:cs typeface="+mn-lt"/>
                  </a:rPr>
                  <a:t>END</a:t>
                </a:r>
                <a:r>
                  <a:rPr lang="en-GB">
                    <a:ea typeface="+mn-lt"/>
                    <a:cs typeface="+mn-lt"/>
                  </a:rPr>
                  <a:t> of the answer span is obtained in two steps:</a:t>
                </a:r>
                <a:endParaRPr lang="en-GB" i="1">
                  <a:latin typeface="Cambria Math" panose="02040503050406030204" pitchFamily="18" charset="0"/>
                  <a:ea typeface="+mn-lt"/>
                  <a:cs typeface="+mn-lt"/>
                </a:endParaRPr>
              </a:p>
              <a:p>
                <a:pPr lvl="1">
                  <a:buFont typeface="Wingdings" panose="05000000000000000000" pitchFamily="2" charset="2"/>
                  <a:buChar char="Ø"/>
                </a:pPr>
                <a:r>
                  <a:rPr lang="en-GB" sz="1800">
                    <a:ea typeface="+mn-lt"/>
                    <a:cs typeface="+mn-lt"/>
                  </a:rPr>
                  <a:t>the matrix </a:t>
                </a:r>
                <a14:m>
                  <m:oMath xmlns:m="http://schemas.openxmlformats.org/officeDocument/2006/math">
                    <m:r>
                      <a:rPr lang="it-IT" sz="1800" b="1" i="0" smtClean="0">
                        <a:latin typeface="Cambria Math" panose="02040503050406030204" pitchFamily="18" charset="0"/>
                        <a:ea typeface="+mn-lt"/>
                        <a:cs typeface="+mn-lt"/>
                      </a:rPr>
                      <m:t>𝐌</m:t>
                    </m:r>
                  </m:oMath>
                </a14:m>
                <a:r>
                  <a:rPr lang="en-GB" sz="1800">
                    <a:ea typeface="+mn-lt"/>
                    <a:cs typeface="+mn-lt"/>
                  </a:rPr>
                  <a:t> is fed into an additional bi-directional RNN which produces the matrix </a:t>
                </a:r>
                <a14:m>
                  <m:oMath xmlns:m="http://schemas.openxmlformats.org/officeDocument/2006/math">
                    <m:sSup>
                      <m:sSupPr>
                        <m:ctrlPr>
                          <a:rPr lang="en-GB" sz="1800" i="1" smtClean="0">
                            <a:latin typeface="Cambria Math" panose="02040503050406030204" pitchFamily="18" charset="0"/>
                            <a:ea typeface="+mn-lt"/>
                            <a:cs typeface="+mn-lt"/>
                          </a:rPr>
                        </m:ctrlPr>
                      </m:sSupPr>
                      <m:e>
                        <m:r>
                          <a:rPr lang="it-IT" sz="1800" b="1" i="0" smtClean="0">
                            <a:latin typeface="Cambria Math" panose="02040503050406030204" pitchFamily="18" charset="0"/>
                            <a:ea typeface="+mn-lt"/>
                            <a:cs typeface="+mn-lt"/>
                          </a:rPr>
                          <m:t>𝐌</m:t>
                        </m:r>
                      </m:e>
                      <m:sup>
                        <m:r>
                          <a:rPr lang="it-IT" sz="1800" b="0" i="1" smtClean="0">
                            <a:latin typeface="Cambria Math" panose="02040503050406030204" pitchFamily="18" charset="0"/>
                            <a:ea typeface="+mn-lt"/>
                            <a:cs typeface="+mn-lt"/>
                          </a:rPr>
                          <m:t>2</m:t>
                        </m:r>
                      </m:sup>
                    </m:sSup>
                    <m:r>
                      <a:rPr lang="en-GB" sz="1800" i="1" smtClean="0">
                        <a:latin typeface="Cambria Math" panose="02040503050406030204" pitchFamily="18" charset="0"/>
                        <a:ea typeface="Cambria Math" panose="02040503050406030204" pitchFamily="18" charset="0"/>
                        <a:cs typeface="+mn-lt"/>
                      </a:rPr>
                      <m:t>∈</m:t>
                    </m:r>
                    <m:sSup>
                      <m:sSupPr>
                        <m:ctrlPr>
                          <a:rPr lang="en-GB" sz="1800" i="1" smtClean="0">
                            <a:latin typeface="Cambria Math" panose="02040503050406030204" pitchFamily="18" charset="0"/>
                            <a:ea typeface="Cambria Math" panose="02040503050406030204" pitchFamily="18" charset="0"/>
                            <a:cs typeface="+mn-lt"/>
                          </a:rPr>
                        </m:ctrlPr>
                      </m:sSupPr>
                      <m:e>
                        <m:r>
                          <a:rPr lang="en-GB" sz="1800" i="1" smtClean="0">
                            <a:latin typeface="Cambria Math" panose="02040503050406030204" pitchFamily="18" charset="0"/>
                            <a:ea typeface="Cambria Math" panose="02040503050406030204" pitchFamily="18" charset="0"/>
                            <a:cs typeface="+mn-lt"/>
                          </a:rPr>
                          <m:t>ℝ</m:t>
                        </m:r>
                      </m:e>
                      <m:sup>
                        <m:r>
                          <a:rPr lang="it-IT" sz="1800" b="0" i="1" smtClean="0">
                            <a:latin typeface="Cambria Math" panose="02040503050406030204" pitchFamily="18" charset="0"/>
                            <a:ea typeface="Cambria Math" panose="02040503050406030204" pitchFamily="18" charset="0"/>
                            <a:cs typeface="+mn-lt"/>
                          </a:rPr>
                          <m:t>2</m:t>
                        </m:r>
                        <m:r>
                          <a:rPr lang="it-IT" sz="1800" b="0" i="1" smtClean="0">
                            <a:latin typeface="Cambria Math" panose="02040503050406030204" pitchFamily="18" charset="0"/>
                            <a:ea typeface="Cambria Math" panose="02040503050406030204" pitchFamily="18" charset="0"/>
                            <a:cs typeface="+mn-lt"/>
                          </a:rPr>
                          <m:t>𝑑</m:t>
                        </m:r>
                        <m:r>
                          <a:rPr lang="it-IT" sz="1800" b="0" i="1" smtClean="0">
                            <a:latin typeface="Cambria Math" panose="02040503050406030204" pitchFamily="18" charset="0"/>
                            <a:ea typeface="Cambria Math" panose="02040503050406030204" pitchFamily="18" charset="0"/>
                            <a:cs typeface="+mn-lt"/>
                          </a:rPr>
                          <m:t>×</m:t>
                        </m:r>
                        <m:r>
                          <a:rPr lang="it-IT" sz="1800" b="0" i="1" smtClean="0">
                            <a:latin typeface="Cambria Math" panose="02040503050406030204" pitchFamily="18" charset="0"/>
                            <a:ea typeface="Cambria Math" panose="02040503050406030204" pitchFamily="18" charset="0"/>
                            <a:cs typeface="+mn-lt"/>
                          </a:rPr>
                          <m:t>𝑐</m:t>
                        </m:r>
                      </m:sup>
                    </m:sSup>
                  </m:oMath>
                </a14:m>
                <a:r>
                  <a:rPr lang="en-GB" sz="1800">
                    <a:ea typeface="+mn-lt"/>
                    <a:cs typeface="+mn-lt"/>
                  </a:rPr>
                  <a:t>;</a:t>
                </a:r>
              </a:p>
              <a:p>
                <a:pPr lvl="1">
                  <a:buFont typeface="Wingdings" panose="05000000000000000000" pitchFamily="2" charset="2"/>
                  <a:buChar char="Ø"/>
                </a:pPr>
                <a14:m>
                  <m:oMath xmlns:m="http://schemas.openxmlformats.org/officeDocument/2006/math">
                    <m:sSup>
                      <m:sSupPr>
                        <m:ctrlPr>
                          <a:rPr lang="en-GB" sz="1800" i="1" smtClean="0">
                            <a:latin typeface="Cambria Math" panose="02040503050406030204" pitchFamily="18" charset="0"/>
                            <a:ea typeface="+mn-lt"/>
                            <a:cs typeface="+mn-lt"/>
                          </a:rPr>
                        </m:ctrlPr>
                      </m:sSupPr>
                      <m:e>
                        <m:r>
                          <a:rPr lang="it-IT" sz="1800" b="1" i="0" smtClean="0">
                            <a:latin typeface="Cambria Math" panose="02040503050406030204" pitchFamily="18" charset="0"/>
                            <a:ea typeface="+mn-lt"/>
                            <a:cs typeface="+mn-lt"/>
                          </a:rPr>
                          <m:t>𝐩</m:t>
                        </m:r>
                      </m:e>
                      <m:sup>
                        <m:r>
                          <a:rPr lang="it-IT" sz="1800" b="0" i="1" smtClean="0">
                            <a:latin typeface="Cambria Math" panose="02040503050406030204" pitchFamily="18" charset="0"/>
                            <a:ea typeface="+mn-lt"/>
                            <a:cs typeface="+mn-lt"/>
                          </a:rPr>
                          <m:t>2</m:t>
                        </m:r>
                      </m:sup>
                    </m:sSup>
                    <m:r>
                      <a:rPr lang="it-IT" sz="1800" i="1">
                        <a:latin typeface="Cambria Math" panose="02040503050406030204" pitchFamily="18" charset="0"/>
                        <a:cs typeface="Times New Roman" panose="02020603050405020304" pitchFamily="18" charset="0"/>
                      </a:rPr>
                      <m:t>=</m:t>
                    </m:r>
                    <m:r>
                      <m:rPr>
                        <m:nor/>
                      </m:rPr>
                      <a:rPr lang="it-IT" sz="1800" b="0" i="0" smtClean="0">
                        <a:latin typeface="Cambria Math" panose="02040503050406030204" pitchFamily="18" charset="0"/>
                        <a:ea typeface="+mn-lt"/>
                        <a:cs typeface="+mn-lt"/>
                      </a:rPr>
                      <m:t>softmax</m:t>
                    </m:r>
                    <m:d>
                      <m:dPr>
                        <m:ctrlPr>
                          <a:rPr lang="it-IT" sz="1800" b="0" i="1" smtClean="0">
                            <a:latin typeface="Cambria Math" panose="02040503050406030204" pitchFamily="18" charset="0"/>
                            <a:ea typeface="+mn-lt"/>
                            <a:cs typeface="+mn-lt"/>
                          </a:rPr>
                        </m:ctrlPr>
                      </m:dPr>
                      <m:e>
                        <m:sSubSup>
                          <m:sSubSupPr>
                            <m:ctrlPr>
                              <a:rPr lang="it-IT" sz="1800" i="1">
                                <a:latin typeface="Cambria Math" panose="02040503050406030204" pitchFamily="18" charset="0"/>
                                <a:ea typeface="+mn-lt"/>
                                <a:cs typeface="+mn-lt"/>
                              </a:rPr>
                            </m:ctrlPr>
                          </m:sSubSupPr>
                          <m:e>
                            <m:r>
                              <a:rPr lang="it-IT" sz="1800" b="1">
                                <a:latin typeface="Cambria Math" panose="02040503050406030204" pitchFamily="18" charset="0"/>
                                <a:ea typeface="+mn-lt"/>
                                <a:cs typeface="+mn-lt"/>
                              </a:rPr>
                              <m:t>𝐰</m:t>
                            </m:r>
                          </m:e>
                          <m:sub>
                            <m:d>
                              <m:dPr>
                                <m:ctrlPr>
                                  <a:rPr lang="it-IT" sz="1800" b="1" i="1" smtClean="0">
                                    <a:latin typeface="Cambria Math" panose="02040503050406030204" pitchFamily="18" charset="0"/>
                                    <a:ea typeface="+mn-lt"/>
                                    <a:cs typeface="+mn-lt"/>
                                  </a:rPr>
                                </m:ctrlPr>
                              </m:dPr>
                              <m:e>
                                <m:sSup>
                                  <m:sSupPr>
                                    <m:ctrlPr>
                                      <a:rPr lang="it-IT" sz="1800" i="1">
                                        <a:latin typeface="Cambria Math" panose="02040503050406030204" pitchFamily="18" charset="0"/>
                                        <a:ea typeface="+mn-lt"/>
                                        <a:cs typeface="+mn-lt"/>
                                      </a:rPr>
                                    </m:ctrlPr>
                                  </m:sSupPr>
                                  <m:e>
                                    <m:r>
                                      <a:rPr lang="it-IT" sz="1800" b="1">
                                        <a:latin typeface="Cambria Math" panose="02040503050406030204" pitchFamily="18" charset="0"/>
                                        <a:ea typeface="+mn-lt"/>
                                        <a:cs typeface="+mn-lt"/>
                                      </a:rPr>
                                      <m:t>𝐩</m:t>
                                    </m:r>
                                  </m:e>
                                  <m:sup>
                                    <m:r>
                                      <a:rPr lang="it-IT" sz="1800" i="1">
                                        <a:latin typeface="Cambria Math" panose="02040503050406030204" pitchFamily="18" charset="0"/>
                                        <a:ea typeface="+mn-lt"/>
                                        <a:cs typeface="+mn-lt"/>
                                      </a:rPr>
                                      <m:t>2</m:t>
                                    </m:r>
                                  </m:sup>
                                </m:sSup>
                              </m:e>
                            </m:d>
                          </m:sub>
                          <m:sup>
                            <m:r>
                              <m:rPr>
                                <m:sty m:val="p"/>
                              </m:rPr>
                              <a:rPr lang="it-IT" sz="1800">
                                <a:latin typeface="Cambria Math" panose="02040503050406030204" pitchFamily="18" charset="0"/>
                                <a:ea typeface="+mn-lt"/>
                                <a:cs typeface="+mn-lt"/>
                              </a:rPr>
                              <m:t>T</m:t>
                            </m:r>
                          </m:sup>
                        </m:sSubSup>
                        <m:r>
                          <a:rPr lang="it-IT" sz="1800" i="1">
                            <a:latin typeface="Cambria Math" panose="02040503050406030204" pitchFamily="18" charset="0"/>
                            <a:ea typeface="Cambria Math" panose="02040503050406030204" pitchFamily="18" charset="0"/>
                            <a:cs typeface="+mn-lt"/>
                          </a:rPr>
                          <m:t>⋅</m:t>
                        </m:r>
                        <m:r>
                          <m:rPr>
                            <m:nor/>
                          </m:rPr>
                          <a:rPr lang="it-IT" sz="1800">
                            <a:latin typeface="Cambria Math" panose="02040503050406030204" pitchFamily="18" charset="0"/>
                            <a:ea typeface="Cambria Math" panose="02040503050406030204" pitchFamily="18" charset="0"/>
                            <a:cs typeface="+mn-lt"/>
                          </a:rPr>
                          <m:t>concat</m:t>
                        </m:r>
                        <m:d>
                          <m:dPr>
                            <m:ctrlPr>
                              <a:rPr lang="it-IT" sz="1800" i="1" smtClean="0">
                                <a:latin typeface="Cambria Math" panose="02040503050406030204" pitchFamily="18" charset="0"/>
                                <a:ea typeface="Cambria Math" panose="02040503050406030204" pitchFamily="18" charset="0"/>
                                <a:cs typeface="+mn-lt"/>
                              </a:rPr>
                            </m:ctrlPr>
                          </m:dPr>
                          <m:e>
                            <m:r>
                              <a:rPr lang="it-IT" sz="1800" b="1">
                                <a:latin typeface="Cambria Math" panose="02040503050406030204" pitchFamily="18" charset="0"/>
                                <a:ea typeface="Cambria Math" panose="02040503050406030204" pitchFamily="18" charset="0"/>
                                <a:cs typeface="+mn-lt"/>
                              </a:rPr>
                              <m:t>𝐆</m:t>
                            </m:r>
                            <m:r>
                              <a:rPr lang="it-IT" sz="1800" i="1">
                                <a:latin typeface="Cambria Math" panose="02040503050406030204" pitchFamily="18" charset="0"/>
                                <a:ea typeface="Cambria Math" panose="02040503050406030204" pitchFamily="18" charset="0"/>
                                <a:cs typeface="+mn-lt"/>
                              </a:rPr>
                              <m:t>, </m:t>
                            </m:r>
                            <m:sSup>
                              <m:sSupPr>
                                <m:ctrlPr>
                                  <a:rPr lang="it-IT" sz="1800" i="1">
                                    <a:latin typeface="Cambria Math" panose="02040503050406030204" pitchFamily="18" charset="0"/>
                                    <a:ea typeface="Cambria Math" panose="02040503050406030204" pitchFamily="18" charset="0"/>
                                    <a:cs typeface="+mn-lt"/>
                                  </a:rPr>
                                </m:ctrlPr>
                              </m:sSupPr>
                              <m:e>
                                <m:r>
                                  <a:rPr lang="it-IT" sz="1800" b="1">
                                    <a:latin typeface="Cambria Math" panose="02040503050406030204" pitchFamily="18" charset="0"/>
                                    <a:ea typeface="Cambria Math" panose="02040503050406030204" pitchFamily="18" charset="0"/>
                                    <a:cs typeface="+mn-lt"/>
                                  </a:rPr>
                                  <m:t>𝐌</m:t>
                                </m:r>
                              </m:e>
                              <m:sup>
                                <m:r>
                                  <a:rPr lang="it-IT" sz="1800" i="1">
                                    <a:latin typeface="Cambria Math" panose="02040503050406030204" pitchFamily="18" charset="0"/>
                                    <a:ea typeface="Cambria Math" panose="02040503050406030204" pitchFamily="18" charset="0"/>
                                    <a:cs typeface="+mn-lt"/>
                                  </a:rPr>
                                  <m:t>2</m:t>
                                </m:r>
                              </m:sup>
                            </m:sSup>
                          </m:e>
                        </m:d>
                      </m:e>
                    </m:d>
                  </m:oMath>
                </a14:m>
                <a:endParaRPr lang="it-IT" sz="1800">
                  <a:ea typeface="+mn-lt"/>
                  <a:cs typeface="+mn-lt"/>
                </a:endParaRPr>
              </a:p>
              <a:p>
                <a:pPr>
                  <a:buFont typeface="Wingdings" panose="05000000000000000000" pitchFamily="2" charset="2"/>
                  <a:buChar char="Ø"/>
                </a:pPr>
                <a14:m>
                  <m:oMath xmlns:m="http://schemas.openxmlformats.org/officeDocument/2006/math">
                    <m:sSubSup>
                      <m:sSubSupPr>
                        <m:ctrlPr>
                          <a:rPr lang="en-GB" i="1" smtClean="0">
                            <a:latin typeface="Cambria Math" panose="02040503050406030204" pitchFamily="18" charset="0"/>
                            <a:ea typeface="+mn-lt"/>
                            <a:cs typeface="+mn-lt"/>
                          </a:rPr>
                        </m:ctrlPr>
                      </m:sSubSupPr>
                      <m:e>
                        <m:r>
                          <a:rPr lang="it-IT" b="1" i="0" smtClean="0">
                            <a:latin typeface="Cambria Math" panose="02040503050406030204" pitchFamily="18" charset="0"/>
                            <a:ea typeface="+mn-lt"/>
                            <a:cs typeface="+mn-lt"/>
                          </a:rPr>
                          <m:t>𝐰</m:t>
                        </m:r>
                      </m:e>
                      <m:sub>
                        <m:d>
                          <m:dPr>
                            <m:ctrlPr>
                              <a:rPr lang="en-GB" i="1" smtClean="0">
                                <a:latin typeface="Cambria Math" panose="02040503050406030204" pitchFamily="18" charset="0"/>
                                <a:ea typeface="+mn-lt"/>
                                <a:cs typeface="+mn-lt"/>
                              </a:rPr>
                            </m:ctrlPr>
                          </m:dPr>
                          <m:e>
                            <m:sSup>
                              <m:sSupPr>
                                <m:ctrlPr>
                                  <a:rPr lang="it-IT" i="1">
                                    <a:latin typeface="Cambria Math" panose="02040503050406030204" pitchFamily="18" charset="0"/>
                                    <a:ea typeface="+mn-lt"/>
                                    <a:cs typeface="+mn-lt"/>
                                  </a:rPr>
                                </m:ctrlPr>
                              </m:sSupPr>
                              <m:e>
                                <m:r>
                                  <a:rPr lang="it-IT" b="1">
                                    <a:latin typeface="Cambria Math" panose="02040503050406030204" pitchFamily="18" charset="0"/>
                                    <a:ea typeface="+mn-lt"/>
                                    <a:cs typeface="+mn-lt"/>
                                  </a:rPr>
                                  <m:t>𝐩</m:t>
                                </m:r>
                              </m:e>
                              <m:sup>
                                <m:r>
                                  <a:rPr lang="it-IT" i="1">
                                    <a:latin typeface="Cambria Math" panose="02040503050406030204" pitchFamily="18" charset="0"/>
                                    <a:ea typeface="+mn-lt"/>
                                    <a:cs typeface="+mn-lt"/>
                                  </a:rPr>
                                  <m:t>2</m:t>
                                </m:r>
                              </m:sup>
                            </m:sSup>
                          </m:e>
                        </m:d>
                      </m:sub>
                      <m:sup>
                        <m:r>
                          <m:rPr>
                            <m:sty m:val="p"/>
                          </m:rPr>
                          <a:rPr lang="it-IT" b="0" i="0" smtClean="0">
                            <a:latin typeface="Cambria Math" panose="02040503050406030204" pitchFamily="18" charset="0"/>
                            <a:ea typeface="+mn-lt"/>
                            <a:cs typeface="+mn-lt"/>
                          </a:rPr>
                          <m:t>T</m:t>
                        </m:r>
                      </m:sup>
                    </m:sSubSup>
                    <m:r>
                      <a:rPr lang="en-GB" i="1" smtClean="0">
                        <a:latin typeface="Cambria Math" panose="02040503050406030204" pitchFamily="18" charset="0"/>
                        <a:ea typeface="Cambria Math" panose="02040503050406030204" pitchFamily="18" charset="0"/>
                        <a:cs typeface="+mn-lt"/>
                      </a:rPr>
                      <m:t>∈</m:t>
                    </m:r>
                    <m:sSup>
                      <m:sSupPr>
                        <m:ctrlPr>
                          <a:rPr lang="en-GB" i="1" smtClean="0">
                            <a:latin typeface="Cambria Math" panose="02040503050406030204" pitchFamily="18" charset="0"/>
                            <a:ea typeface="Cambria Math" panose="02040503050406030204" pitchFamily="18" charset="0"/>
                            <a:cs typeface="+mn-lt"/>
                          </a:rPr>
                        </m:ctrlPr>
                      </m:sSupPr>
                      <m:e>
                        <m:r>
                          <a:rPr lang="en-GB" i="1" smtClean="0">
                            <a:latin typeface="Cambria Math" panose="02040503050406030204" pitchFamily="18" charset="0"/>
                            <a:ea typeface="Cambria Math" panose="02040503050406030204" pitchFamily="18" charset="0"/>
                            <a:cs typeface="+mn-lt"/>
                          </a:rPr>
                          <m:t>ℝ</m:t>
                        </m:r>
                      </m:e>
                      <m:sup>
                        <m:r>
                          <a:rPr lang="it-IT" b="0" i="1" smtClean="0">
                            <a:latin typeface="Cambria Math" panose="02040503050406030204" pitchFamily="18" charset="0"/>
                            <a:ea typeface="Cambria Math" panose="02040503050406030204" pitchFamily="18" charset="0"/>
                            <a:cs typeface="+mn-lt"/>
                          </a:rPr>
                          <m:t>10</m:t>
                        </m:r>
                        <m:r>
                          <a:rPr lang="it-IT" b="0" i="1" smtClean="0">
                            <a:latin typeface="Cambria Math" panose="02040503050406030204" pitchFamily="18" charset="0"/>
                            <a:ea typeface="Cambria Math" panose="02040503050406030204" pitchFamily="18" charset="0"/>
                            <a:cs typeface="+mn-lt"/>
                          </a:rPr>
                          <m:t>𝑑</m:t>
                        </m:r>
                      </m:sup>
                    </m:sSup>
                  </m:oMath>
                </a14:m>
                <a:r>
                  <a:rPr lang="en-GB">
                    <a:ea typeface="+mn-lt"/>
                    <a:cs typeface="+mn-lt"/>
                  </a:rPr>
                  <a:t> is a </a:t>
                </a:r>
                <a:r>
                  <a:rPr lang="en-GB" b="1">
                    <a:ea typeface="+mn-lt"/>
                    <a:cs typeface="+mn-lt"/>
                  </a:rPr>
                  <a:t>learnable</a:t>
                </a:r>
                <a:r>
                  <a:rPr lang="en-GB">
                    <a:ea typeface="+mn-lt"/>
                    <a:cs typeface="+mn-lt"/>
                  </a:rPr>
                  <a:t> weight vector.</a:t>
                </a:r>
              </a:p>
            </p:txBody>
          </p:sp>
        </mc:Choice>
        <mc:Fallback xmlns="">
          <p:sp>
            <p:nvSpPr>
              <p:cNvPr id="13" name="Segnaposto contenuto 2">
                <a:extLst>
                  <a:ext uri="{FF2B5EF4-FFF2-40B4-BE49-F238E27FC236}">
                    <a16:creationId xmlns:a16="http://schemas.microsoft.com/office/drawing/2014/main" id="{AF550E3A-8E10-4AA9-9E19-9B0C961434DF}"/>
                  </a:ext>
                </a:extLst>
              </p:cNvPr>
              <p:cNvSpPr txBox="1">
                <a:spLocks noRot="1" noChangeAspect="1" noMove="1" noResize="1" noEditPoints="1" noAdjustHandles="1" noChangeArrowheads="1" noChangeShapeType="1" noTextEdit="1"/>
              </p:cNvSpPr>
              <p:nvPr/>
            </p:nvSpPr>
            <p:spPr>
              <a:xfrm>
                <a:off x="6418043" y="2709809"/>
                <a:ext cx="5016991" cy="2989991"/>
              </a:xfrm>
              <a:prstGeom prst="rect">
                <a:avLst/>
              </a:prstGeom>
              <a:blipFill>
                <a:blip r:embed="rId3"/>
                <a:stretch>
                  <a:fillRect l="-243" r="-122"/>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3BF9C3E-F1F9-4481-8258-1B0A5EA68983}"/>
              </a:ext>
            </a:extLst>
          </p:cNvPr>
          <p:cNvGrpSpPr/>
          <p:nvPr/>
        </p:nvGrpSpPr>
        <p:grpSpPr>
          <a:xfrm>
            <a:off x="664073" y="2776632"/>
            <a:ext cx="5284381" cy="3432128"/>
            <a:chOff x="4233578" y="1565862"/>
            <a:chExt cx="6314152" cy="4217169"/>
          </a:xfrm>
        </p:grpSpPr>
        <p:pic>
          <p:nvPicPr>
            <p:cNvPr id="8" name="Picture 7" descr="BiDAF">
              <a:extLst>
                <a:ext uri="{FF2B5EF4-FFF2-40B4-BE49-F238E27FC236}">
                  <a16:creationId xmlns:a16="http://schemas.microsoft.com/office/drawing/2014/main" id="{C99297C7-05EE-4277-8750-D11A3FBA2E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9" r="46675" b="38268"/>
            <a:stretch/>
          </p:blipFill>
          <p:spPr bwMode="auto">
            <a:xfrm>
              <a:off x="4324870" y="1565862"/>
              <a:ext cx="6222860" cy="4217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FF2F9A7-B7F1-4B19-9EF6-1974303B8E59}"/>
                </a:ext>
              </a:extLst>
            </p:cNvPr>
            <p:cNvSpPr/>
            <p:nvPr/>
          </p:nvSpPr>
          <p:spPr>
            <a:xfrm>
              <a:off x="4233578" y="1567370"/>
              <a:ext cx="5969135" cy="1575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153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74589" y="2478923"/>
            <a:ext cx="3342442" cy="1903699"/>
          </a:xfrm>
        </p:spPr>
        <p:txBody>
          <a:bodyPr anchor="ctr">
            <a:normAutofit/>
          </a:bodyPr>
          <a:lstStyle/>
          <a:p>
            <a:r>
              <a:rPr lang="en-GB" sz="3200">
                <a:ea typeface="+mj-lt"/>
                <a:cs typeface="+mj-lt"/>
              </a:rPr>
              <a:t>Loss and optimizer</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6418043" y="493444"/>
                <a:ext cx="5502614" cy="5954325"/>
              </a:xfrm>
            </p:spPr>
            <p:txBody>
              <a:bodyPr anchor="ctr">
                <a:normAutofit/>
              </a:bodyPr>
              <a:lstStyle/>
              <a:p>
                <a:pPr>
                  <a:buFont typeface="Wingdings" panose="05000000000000000000" pitchFamily="2" charset="2"/>
                  <a:buChar char="Ø"/>
                </a:pPr>
                <a:r>
                  <a:rPr lang="en-GB">
                    <a:ea typeface="+mn-lt"/>
                    <a:cs typeface="+mn-lt"/>
                  </a:rPr>
                  <a:t>The loss function sums the negative log probabilities of the true start and end indices</a:t>
                </a:r>
                <a:r>
                  <a:rPr lang="en-GB" sz="1700">
                    <a:ea typeface="+mn-lt"/>
                    <a:cs typeface="+mn-lt"/>
                  </a:rPr>
                  <a:t>:</a:t>
                </a:r>
                <a:br>
                  <a:rPr lang="en-GB" sz="2000" i="1">
                    <a:latin typeface="Cambria Math" panose="02040503050406030204" pitchFamily="18" charset="0"/>
                    <a:ea typeface="+mn-lt"/>
                    <a:cs typeface="+mn-lt"/>
                  </a:rPr>
                </a:br>
                <a14:m>
                  <m:oMath xmlns:m="http://schemas.openxmlformats.org/officeDocument/2006/math">
                    <m:r>
                      <a:rPr lang="en-GB" sz="2000" b="0" i="1" smtClean="0">
                        <a:latin typeface="Cambria Math" panose="02040503050406030204" pitchFamily="18" charset="0"/>
                        <a:ea typeface="+mn-lt"/>
                        <a:cs typeface="+mn-lt"/>
                      </a:rPr>
                      <m:t>𝐿</m:t>
                    </m:r>
                    <m:d>
                      <m:dPr>
                        <m:ctrlPr>
                          <a:rPr lang="en-GB" sz="2000" b="0" i="1" smtClean="0">
                            <a:latin typeface="Cambria Math" panose="02040503050406030204" pitchFamily="18" charset="0"/>
                            <a:ea typeface="+mn-lt"/>
                            <a:cs typeface="+mn-lt"/>
                          </a:rPr>
                        </m:ctrlPr>
                      </m:dPr>
                      <m:e>
                        <m:r>
                          <a:rPr lang="en-GB" sz="2000" b="0" i="1" smtClean="0">
                            <a:latin typeface="Cambria Math" panose="02040503050406030204" pitchFamily="18" charset="0"/>
                            <a:ea typeface="Cambria Math" panose="02040503050406030204" pitchFamily="18" charset="0"/>
                            <a:cs typeface="+mn-lt"/>
                          </a:rPr>
                          <m:t>𝜃</m:t>
                        </m:r>
                      </m:e>
                    </m:d>
                    <m:r>
                      <a:rPr lang="en-GB" sz="2000" b="0" i="1" smtClean="0">
                        <a:latin typeface="Cambria Math" panose="02040503050406030204" pitchFamily="18" charset="0"/>
                        <a:ea typeface="+mn-lt"/>
                        <a:cs typeface="+mn-lt"/>
                      </a:rPr>
                      <m:t>=−</m:t>
                    </m:r>
                    <m:f>
                      <m:fPr>
                        <m:ctrlPr>
                          <a:rPr lang="en-GB" sz="2000" b="0" i="1" smtClean="0">
                            <a:latin typeface="Cambria Math" panose="02040503050406030204" pitchFamily="18" charset="0"/>
                            <a:ea typeface="+mn-lt"/>
                            <a:cs typeface="+mn-lt"/>
                          </a:rPr>
                        </m:ctrlPr>
                      </m:fPr>
                      <m:num>
                        <m:r>
                          <a:rPr lang="en-GB" sz="2000" b="0" i="1" smtClean="0">
                            <a:latin typeface="Cambria Math" panose="02040503050406030204" pitchFamily="18" charset="0"/>
                            <a:ea typeface="+mn-lt"/>
                            <a:cs typeface="+mn-lt"/>
                          </a:rPr>
                          <m:t>1</m:t>
                        </m:r>
                      </m:num>
                      <m:den>
                        <m:r>
                          <a:rPr lang="en-GB" sz="2000" b="0" i="1" smtClean="0">
                            <a:latin typeface="Cambria Math" panose="02040503050406030204" pitchFamily="18" charset="0"/>
                            <a:ea typeface="+mn-lt"/>
                            <a:cs typeface="+mn-lt"/>
                          </a:rPr>
                          <m:t>𝑁</m:t>
                        </m:r>
                      </m:den>
                    </m:f>
                    <m:nary>
                      <m:naryPr>
                        <m:chr m:val="∑"/>
                        <m:ctrlPr>
                          <a:rPr lang="en-GB" sz="2000" b="0" i="1" smtClean="0">
                            <a:latin typeface="Cambria Math" panose="02040503050406030204" pitchFamily="18" charset="0"/>
                            <a:ea typeface="+mn-lt"/>
                            <a:cs typeface="+mn-lt"/>
                          </a:rPr>
                        </m:ctrlPr>
                      </m:naryPr>
                      <m:sub>
                        <m:r>
                          <m:rPr>
                            <m:brk m:alnAt="23"/>
                          </m:rPr>
                          <a:rPr lang="en-GB" sz="2000" b="0" i="1" smtClean="0">
                            <a:latin typeface="Cambria Math" panose="02040503050406030204" pitchFamily="18" charset="0"/>
                            <a:ea typeface="+mn-lt"/>
                            <a:cs typeface="+mn-lt"/>
                          </a:rPr>
                          <m:t>𝑖</m:t>
                        </m:r>
                      </m:sub>
                      <m:sup>
                        <m:r>
                          <a:rPr lang="en-GB" sz="2000" b="0" i="1" smtClean="0">
                            <a:latin typeface="Cambria Math" panose="02040503050406030204" pitchFamily="18" charset="0"/>
                            <a:ea typeface="+mn-lt"/>
                            <a:cs typeface="+mn-lt"/>
                          </a:rPr>
                          <m:t>𝑁</m:t>
                        </m:r>
                      </m:sup>
                      <m:e>
                        <m:func>
                          <m:funcPr>
                            <m:ctrlPr>
                              <a:rPr lang="en-GB" sz="2000" b="0" i="1" smtClean="0">
                                <a:latin typeface="Cambria Math" panose="02040503050406030204" pitchFamily="18" charset="0"/>
                                <a:ea typeface="+mn-lt"/>
                                <a:cs typeface="+mn-lt"/>
                              </a:rPr>
                            </m:ctrlPr>
                          </m:funcPr>
                          <m:fName>
                            <m:r>
                              <m:rPr>
                                <m:sty m:val="p"/>
                              </m:rPr>
                              <a:rPr lang="en-GB" sz="2000" b="0" i="0" smtClean="0">
                                <a:latin typeface="Cambria Math" panose="02040503050406030204" pitchFamily="18" charset="0"/>
                                <a:ea typeface="+mn-lt"/>
                                <a:cs typeface="+mn-lt"/>
                              </a:rPr>
                              <m:t>log</m:t>
                            </m:r>
                          </m:fName>
                          <m:e>
                            <m:d>
                              <m:dPr>
                                <m:ctrlPr>
                                  <a:rPr lang="en-GB" sz="2000" b="0" i="1" smtClean="0">
                                    <a:latin typeface="Cambria Math" panose="02040503050406030204" pitchFamily="18" charset="0"/>
                                    <a:ea typeface="+mn-lt"/>
                                    <a:cs typeface="+mn-lt"/>
                                  </a:rPr>
                                </m:ctrlPr>
                              </m:dPr>
                              <m:e>
                                <m:sSubSup>
                                  <m:sSubSupPr>
                                    <m:ctrlPr>
                                      <a:rPr lang="en-GB" sz="2000" b="0" i="1" smtClean="0">
                                        <a:latin typeface="Cambria Math" panose="02040503050406030204" pitchFamily="18" charset="0"/>
                                        <a:ea typeface="+mn-lt"/>
                                        <a:cs typeface="+mn-lt"/>
                                      </a:rPr>
                                    </m:ctrlPr>
                                  </m:sSubSupPr>
                                  <m:e>
                                    <m:r>
                                      <a:rPr lang="en-GB" sz="2000" b="1" i="0" smtClean="0">
                                        <a:latin typeface="Cambria Math" panose="02040503050406030204" pitchFamily="18" charset="0"/>
                                        <a:ea typeface="+mn-lt"/>
                                        <a:cs typeface="+mn-lt"/>
                                      </a:rPr>
                                      <m:t>𝐩</m:t>
                                    </m:r>
                                  </m:e>
                                  <m:sub>
                                    <m:sSubSup>
                                      <m:sSubSupPr>
                                        <m:ctrlPr>
                                          <a:rPr lang="en-GB" sz="2000" b="0" i="1" smtClean="0">
                                            <a:latin typeface="Cambria Math" panose="02040503050406030204" pitchFamily="18" charset="0"/>
                                            <a:ea typeface="+mn-lt"/>
                                            <a:cs typeface="+mn-lt"/>
                                          </a:rPr>
                                        </m:ctrlPr>
                                      </m:sSubSupPr>
                                      <m:e>
                                        <m:r>
                                          <a:rPr lang="en-GB" sz="2000" b="0" i="1" smtClean="0">
                                            <a:latin typeface="Cambria Math" panose="02040503050406030204" pitchFamily="18" charset="0"/>
                                            <a:ea typeface="+mn-lt"/>
                                            <a:cs typeface="+mn-lt"/>
                                          </a:rPr>
                                          <m:t>𝑦</m:t>
                                        </m:r>
                                      </m:e>
                                      <m:sub>
                                        <m:r>
                                          <a:rPr lang="en-GB" sz="2000" b="0" i="1" smtClean="0">
                                            <a:latin typeface="Cambria Math" panose="02040503050406030204" pitchFamily="18" charset="0"/>
                                            <a:ea typeface="+mn-lt"/>
                                            <a:cs typeface="+mn-lt"/>
                                          </a:rPr>
                                          <m:t>𝑖</m:t>
                                        </m:r>
                                      </m:sub>
                                      <m:sup>
                                        <m:r>
                                          <a:rPr lang="en-GB" sz="2000" b="0" i="1" smtClean="0">
                                            <a:latin typeface="Cambria Math" panose="02040503050406030204" pitchFamily="18" charset="0"/>
                                            <a:ea typeface="+mn-lt"/>
                                            <a:cs typeface="+mn-lt"/>
                                          </a:rPr>
                                          <m:t>1</m:t>
                                        </m:r>
                                      </m:sup>
                                    </m:sSubSup>
                                  </m:sub>
                                  <m:sup>
                                    <m:r>
                                      <a:rPr lang="en-GB" sz="2000" b="0" i="1" smtClean="0">
                                        <a:latin typeface="Cambria Math" panose="02040503050406030204" pitchFamily="18" charset="0"/>
                                        <a:ea typeface="+mn-lt"/>
                                        <a:cs typeface="+mn-lt"/>
                                      </a:rPr>
                                      <m:t>1</m:t>
                                    </m:r>
                                  </m:sup>
                                </m:sSubSup>
                              </m:e>
                            </m:d>
                            <m:r>
                              <a:rPr lang="en-GB" sz="2000" b="0" i="1" smtClean="0">
                                <a:latin typeface="Cambria Math" panose="02040503050406030204" pitchFamily="18" charset="0"/>
                                <a:ea typeface="+mn-lt"/>
                                <a:cs typeface="+mn-lt"/>
                              </a:rPr>
                              <m:t>+</m:t>
                            </m:r>
                          </m:e>
                        </m:func>
                        <m:func>
                          <m:funcPr>
                            <m:ctrlPr>
                              <a:rPr lang="en-GB" sz="2000" i="1">
                                <a:latin typeface="Cambria Math" panose="02040503050406030204" pitchFamily="18" charset="0"/>
                                <a:ea typeface="+mn-lt"/>
                                <a:cs typeface="+mn-lt"/>
                              </a:rPr>
                            </m:ctrlPr>
                          </m:funcPr>
                          <m:fName>
                            <m:r>
                              <m:rPr>
                                <m:sty m:val="p"/>
                              </m:rPr>
                              <a:rPr lang="en-GB" sz="2000">
                                <a:latin typeface="Cambria Math" panose="02040503050406030204" pitchFamily="18" charset="0"/>
                                <a:ea typeface="+mn-lt"/>
                                <a:cs typeface="+mn-lt"/>
                              </a:rPr>
                              <m:t>log</m:t>
                            </m:r>
                          </m:fName>
                          <m:e>
                            <m:d>
                              <m:dPr>
                                <m:ctrlPr>
                                  <a:rPr lang="en-GB" sz="2000" i="1">
                                    <a:latin typeface="Cambria Math" panose="02040503050406030204" pitchFamily="18" charset="0"/>
                                    <a:ea typeface="+mn-lt"/>
                                    <a:cs typeface="+mn-lt"/>
                                  </a:rPr>
                                </m:ctrlPr>
                              </m:dPr>
                              <m:e>
                                <m:sSubSup>
                                  <m:sSubSupPr>
                                    <m:ctrlPr>
                                      <a:rPr lang="en-GB" sz="2000" i="1">
                                        <a:latin typeface="Cambria Math" panose="02040503050406030204" pitchFamily="18" charset="0"/>
                                        <a:ea typeface="+mn-lt"/>
                                        <a:cs typeface="+mn-lt"/>
                                      </a:rPr>
                                    </m:ctrlPr>
                                  </m:sSubSupPr>
                                  <m:e>
                                    <m:r>
                                      <a:rPr lang="en-GB" sz="2000" b="1">
                                        <a:latin typeface="Cambria Math" panose="02040503050406030204" pitchFamily="18" charset="0"/>
                                        <a:ea typeface="+mn-lt"/>
                                        <a:cs typeface="+mn-lt"/>
                                      </a:rPr>
                                      <m:t>𝐩</m:t>
                                    </m:r>
                                  </m:e>
                                  <m:sub>
                                    <m:sSubSup>
                                      <m:sSubSupPr>
                                        <m:ctrlPr>
                                          <a:rPr lang="en-GB" sz="2000" i="1">
                                            <a:latin typeface="Cambria Math" panose="02040503050406030204" pitchFamily="18" charset="0"/>
                                            <a:ea typeface="+mn-lt"/>
                                            <a:cs typeface="+mn-lt"/>
                                          </a:rPr>
                                        </m:ctrlPr>
                                      </m:sSubSupPr>
                                      <m:e>
                                        <m:r>
                                          <a:rPr lang="en-GB" sz="2000" i="1">
                                            <a:latin typeface="Cambria Math" panose="02040503050406030204" pitchFamily="18" charset="0"/>
                                            <a:ea typeface="+mn-lt"/>
                                            <a:cs typeface="+mn-lt"/>
                                          </a:rPr>
                                          <m:t>𝑦</m:t>
                                        </m:r>
                                      </m:e>
                                      <m:sub>
                                        <m:r>
                                          <a:rPr lang="en-GB" sz="2000" i="1">
                                            <a:latin typeface="Cambria Math" panose="02040503050406030204" pitchFamily="18" charset="0"/>
                                            <a:ea typeface="+mn-lt"/>
                                            <a:cs typeface="+mn-lt"/>
                                          </a:rPr>
                                          <m:t>𝑖</m:t>
                                        </m:r>
                                      </m:sub>
                                      <m:sup>
                                        <m:r>
                                          <a:rPr lang="en-GB" sz="2000" b="0" i="1" smtClean="0">
                                            <a:latin typeface="Cambria Math" panose="02040503050406030204" pitchFamily="18" charset="0"/>
                                            <a:ea typeface="+mn-lt"/>
                                            <a:cs typeface="+mn-lt"/>
                                          </a:rPr>
                                          <m:t>2</m:t>
                                        </m:r>
                                      </m:sup>
                                    </m:sSubSup>
                                  </m:sub>
                                  <m:sup>
                                    <m:r>
                                      <a:rPr lang="en-GB" sz="2000" b="0" i="1" smtClean="0">
                                        <a:latin typeface="Cambria Math" panose="02040503050406030204" pitchFamily="18" charset="0"/>
                                        <a:ea typeface="+mn-lt"/>
                                        <a:cs typeface="+mn-lt"/>
                                      </a:rPr>
                                      <m:t>2</m:t>
                                    </m:r>
                                  </m:sup>
                                </m:sSubSup>
                              </m:e>
                            </m:d>
                          </m:e>
                        </m:func>
                      </m:e>
                    </m:nary>
                  </m:oMath>
                </a14:m>
                <a:br>
                  <a:rPr lang="it-IT" sz="2000">
                    <a:ea typeface="+mn-lt"/>
                    <a:cs typeface="+mn-lt"/>
                  </a:rPr>
                </a:br>
                <a:r>
                  <a:rPr lang="en-GB">
                    <a:ea typeface="+mn-lt"/>
                    <a:cs typeface="+mn-lt"/>
                  </a:rPr>
                  <a:t>where:</a:t>
                </a:r>
              </a:p>
              <a:p>
                <a:pPr lvl="1">
                  <a:buFont typeface="Wingdings" panose="05000000000000000000" pitchFamily="2" charset="2"/>
                  <a:buChar char="Ø"/>
                </a:pPr>
                <a14:m>
                  <m:oMath xmlns:m="http://schemas.openxmlformats.org/officeDocument/2006/math">
                    <m:r>
                      <a:rPr lang="en-GB" sz="1800" b="0" i="1" smtClean="0">
                        <a:latin typeface="Cambria Math" panose="02040503050406030204" pitchFamily="18" charset="0"/>
                        <a:ea typeface="Cambria Math" panose="02040503050406030204" pitchFamily="18" charset="0"/>
                        <a:cs typeface="+mn-lt"/>
                      </a:rPr>
                      <m:t>𝜃</m:t>
                    </m:r>
                  </m:oMath>
                </a14:m>
                <a:r>
                  <a:rPr lang="en-GB" sz="1800">
                    <a:ea typeface="+mn-lt"/>
                    <a:cs typeface="+mn-lt"/>
                  </a:rPr>
                  <a:t> is the set of trainable parameters;</a:t>
                </a:r>
              </a:p>
              <a:p>
                <a:pPr lvl="1">
                  <a:buFont typeface="Wingdings" panose="05000000000000000000" pitchFamily="2" charset="2"/>
                  <a:buChar char="Ø"/>
                </a:pPr>
                <a14:m>
                  <m:oMath xmlns:m="http://schemas.openxmlformats.org/officeDocument/2006/math">
                    <m:r>
                      <a:rPr lang="it-IT" sz="1800" b="0" i="1" smtClean="0">
                        <a:latin typeface="Cambria Math" panose="02040503050406030204" pitchFamily="18" charset="0"/>
                        <a:ea typeface="+mn-lt"/>
                        <a:cs typeface="+mn-lt"/>
                      </a:rPr>
                      <m:t>𝑁</m:t>
                    </m:r>
                  </m:oMath>
                </a14:m>
                <a:r>
                  <a:rPr lang="en-GB" sz="1800">
                    <a:ea typeface="+mn-lt"/>
                    <a:cs typeface="+mn-lt"/>
                  </a:rPr>
                  <a:t> is the number of samples;</a:t>
                </a:r>
              </a:p>
              <a:p>
                <a:pPr lvl="1">
                  <a:buFont typeface="Wingdings" panose="05000000000000000000" pitchFamily="2" charset="2"/>
                  <a:buChar char="Ø"/>
                </a:pPr>
                <a14:m>
                  <m:oMath xmlns:m="http://schemas.openxmlformats.org/officeDocument/2006/math">
                    <m:sSubSup>
                      <m:sSubSupPr>
                        <m:ctrlPr>
                          <a:rPr lang="en-GB" sz="1800" b="0" i="1" smtClean="0">
                            <a:latin typeface="Cambria Math" panose="02040503050406030204" pitchFamily="18" charset="0"/>
                            <a:ea typeface="+mn-lt"/>
                            <a:cs typeface="+mn-lt"/>
                          </a:rPr>
                        </m:ctrlPr>
                      </m:sSubSupPr>
                      <m:e>
                        <m:r>
                          <a:rPr lang="en-GB" sz="1800" b="0" i="1" smtClean="0">
                            <a:latin typeface="Cambria Math" panose="02040503050406030204" pitchFamily="18" charset="0"/>
                            <a:ea typeface="+mn-lt"/>
                            <a:cs typeface="+mn-lt"/>
                          </a:rPr>
                          <m:t>𝑦</m:t>
                        </m:r>
                      </m:e>
                      <m:sub>
                        <m:r>
                          <a:rPr lang="en-GB" sz="1800" b="0" i="1" smtClean="0">
                            <a:latin typeface="Cambria Math" panose="02040503050406030204" pitchFamily="18" charset="0"/>
                            <a:ea typeface="+mn-lt"/>
                            <a:cs typeface="+mn-lt"/>
                          </a:rPr>
                          <m:t>𝑖</m:t>
                        </m:r>
                      </m:sub>
                      <m:sup>
                        <m:r>
                          <a:rPr lang="en-GB" sz="1800" b="0" i="1" smtClean="0">
                            <a:latin typeface="Cambria Math" panose="02040503050406030204" pitchFamily="18" charset="0"/>
                            <a:ea typeface="+mn-lt"/>
                            <a:cs typeface="+mn-lt"/>
                          </a:rPr>
                          <m:t>1</m:t>
                        </m:r>
                      </m:sup>
                    </m:sSubSup>
                  </m:oMath>
                </a14:m>
                <a:r>
                  <a:rPr lang="en-GB" sz="1800">
                    <a:ea typeface="+mn-lt"/>
                    <a:cs typeface="+mn-lt"/>
                  </a:rPr>
                  <a:t> and </a:t>
                </a:r>
                <a14:m>
                  <m:oMath xmlns:m="http://schemas.openxmlformats.org/officeDocument/2006/math">
                    <m:sSubSup>
                      <m:sSubSupPr>
                        <m:ctrlPr>
                          <a:rPr lang="en-GB" sz="1800" i="1">
                            <a:latin typeface="Cambria Math" panose="02040503050406030204" pitchFamily="18" charset="0"/>
                            <a:ea typeface="+mn-lt"/>
                            <a:cs typeface="+mn-lt"/>
                          </a:rPr>
                        </m:ctrlPr>
                      </m:sSubSupPr>
                      <m:e>
                        <m:r>
                          <a:rPr lang="en-GB" sz="1800" i="1">
                            <a:latin typeface="Cambria Math" panose="02040503050406030204" pitchFamily="18" charset="0"/>
                            <a:ea typeface="+mn-lt"/>
                            <a:cs typeface="+mn-lt"/>
                          </a:rPr>
                          <m:t>𝑦</m:t>
                        </m:r>
                      </m:e>
                      <m:sub>
                        <m:r>
                          <a:rPr lang="en-GB" sz="1800" i="1">
                            <a:latin typeface="Cambria Math" panose="02040503050406030204" pitchFamily="18" charset="0"/>
                            <a:ea typeface="+mn-lt"/>
                            <a:cs typeface="+mn-lt"/>
                          </a:rPr>
                          <m:t>𝑖</m:t>
                        </m:r>
                      </m:sub>
                      <m:sup>
                        <m:r>
                          <a:rPr lang="it-IT" sz="1800" b="0" i="1" smtClean="0">
                            <a:latin typeface="Cambria Math" panose="02040503050406030204" pitchFamily="18" charset="0"/>
                            <a:ea typeface="+mn-lt"/>
                            <a:cs typeface="+mn-lt"/>
                          </a:rPr>
                          <m:t>2</m:t>
                        </m:r>
                      </m:sup>
                    </m:sSubSup>
                  </m:oMath>
                </a14:m>
                <a:r>
                  <a:rPr lang="en-GB" sz="1800">
                    <a:ea typeface="+mn-lt"/>
                    <a:cs typeface="+mn-lt"/>
                  </a:rPr>
                  <a:t> are the true start and end indices of the answer span for the </a:t>
                </a:r>
                <a14:m>
                  <m:oMath xmlns:m="http://schemas.openxmlformats.org/officeDocument/2006/math">
                    <m:r>
                      <a:rPr lang="it-IT" sz="1800" b="0" i="1" smtClean="0">
                        <a:latin typeface="Cambria Math" panose="02040503050406030204" pitchFamily="18" charset="0"/>
                        <a:ea typeface="+mn-lt"/>
                        <a:cs typeface="+mn-lt"/>
                      </a:rPr>
                      <m:t>𝑖</m:t>
                    </m:r>
                  </m:oMath>
                </a14:m>
                <a:r>
                  <a:rPr lang="en-GB" sz="1800">
                    <a:ea typeface="+mn-lt"/>
                    <a:cs typeface="+mn-lt"/>
                  </a:rPr>
                  <a:t>-</a:t>
                </a:r>
                <a:r>
                  <a:rPr lang="en-GB" sz="1800" err="1">
                    <a:ea typeface="+mn-lt"/>
                    <a:cs typeface="+mn-lt"/>
                  </a:rPr>
                  <a:t>th</a:t>
                </a:r>
                <a:r>
                  <a:rPr lang="en-GB" sz="1800">
                    <a:ea typeface="+mn-lt"/>
                    <a:cs typeface="+mn-lt"/>
                  </a:rPr>
                  <a:t> sample;</a:t>
                </a:r>
              </a:p>
              <a:p>
                <a:pPr lvl="1">
                  <a:buFont typeface="Wingdings" panose="05000000000000000000" pitchFamily="2" charset="2"/>
                  <a:buChar char="Ø"/>
                </a:pPr>
                <a14:m>
                  <m:oMath xmlns:m="http://schemas.openxmlformats.org/officeDocument/2006/math">
                    <m:sSubSup>
                      <m:sSubSupPr>
                        <m:ctrlPr>
                          <a:rPr lang="en-GB" sz="1800" b="0" i="1" smtClean="0">
                            <a:latin typeface="Cambria Math" panose="02040503050406030204" pitchFamily="18" charset="0"/>
                            <a:ea typeface="+mn-lt"/>
                            <a:cs typeface="+mn-lt"/>
                          </a:rPr>
                        </m:ctrlPr>
                      </m:sSubSupPr>
                      <m:e>
                        <m:r>
                          <a:rPr lang="en-GB" sz="1800" b="1" i="0" smtClean="0">
                            <a:latin typeface="Cambria Math" panose="02040503050406030204" pitchFamily="18" charset="0"/>
                            <a:ea typeface="+mn-lt"/>
                            <a:cs typeface="+mn-lt"/>
                          </a:rPr>
                          <m:t>𝐩</m:t>
                        </m:r>
                      </m:e>
                      <m:sub>
                        <m:r>
                          <a:rPr lang="it-IT" sz="1800" b="0" i="1" smtClean="0">
                            <a:latin typeface="Cambria Math" panose="02040503050406030204" pitchFamily="18" charset="0"/>
                            <a:ea typeface="+mn-lt"/>
                            <a:cs typeface="+mn-lt"/>
                          </a:rPr>
                          <m:t>𝑘</m:t>
                        </m:r>
                      </m:sub>
                      <m:sup>
                        <m:r>
                          <a:rPr lang="en-GB" sz="1800" b="0" i="1" smtClean="0">
                            <a:latin typeface="Cambria Math" panose="02040503050406030204" pitchFamily="18" charset="0"/>
                            <a:ea typeface="+mn-lt"/>
                            <a:cs typeface="+mn-lt"/>
                          </a:rPr>
                          <m:t>1</m:t>
                        </m:r>
                      </m:sup>
                    </m:sSubSup>
                  </m:oMath>
                </a14:m>
                <a:r>
                  <a:rPr lang="en-GB" sz="1800">
                    <a:ea typeface="+mn-lt"/>
                    <a:cs typeface="+mn-lt"/>
                  </a:rPr>
                  <a:t> and </a:t>
                </a:r>
                <a14:m>
                  <m:oMath xmlns:m="http://schemas.openxmlformats.org/officeDocument/2006/math">
                    <m:sSubSup>
                      <m:sSubSupPr>
                        <m:ctrlPr>
                          <a:rPr lang="en-GB" sz="1800" i="1">
                            <a:latin typeface="Cambria Math" panose="02040503050406030204" pitchFamily="18" charset="0"/>
                            <a:ea typeface="+mn-lt"/>
                            <a:cs typeface="+mn-lt"/>
                          </a:rPr>
                        </m:ctrlPr>
                      </m:sSubSupPr>
                      <m:e>
                        <m:r>
                          <a:rPr lang="en-GB" sz="1800" b="1">
                            <a:latin typeface="Cambria Math" panose="02040503050406030204" pitchFamily="18" charset="0"/>
                            <a:ea typeface="+mn-lt"/>
                            <a:cs typeface="+mn-lt"/>
                          </a:rPr>
                          <m:t>𝐩</m:t>
                        </m:r>
                      </m:e>
                      <m:sub>
                        <m:r>
                          <a:rPr lang="it-IT" sz="1800" b="0" i="1" smtClean="0">
                            <a:latin typeface="Cambria Math" panose="02040503050406030204" pitchFamily="18" charset="0"/>
                            <a:ea typeface="+mn-lt"/>
                            <a:cs typeface="+mn-lt"/>
                          </a:rPr>
                          <m:t>𝑙</m:t>
                        </m:r>
                      </m:sub>
                      <m:sup>
                        <m:r>
                          <a:rPr lang="it-IT" sz="1800" b="0" i="1" smtClean="0">
                            <a:latin typeface="Cambria Math" panose="02040503050406030204" pitchFamily="18" charset="0"/>
                            <a:ea typeface="+mn-lt"/>
                            <a:cs typeface="+mn-lt"/>
                          </a:rPr>
                          <m:t>2</m:t>
                        </m:r>
                      </m:sup>
                    </m:sSubSup>
                  </m:oMath>
                </a14:m>
                <a:r>
                  <a:rPr lang="en-GB" sz="1800">
                    <a:ea typeface="+mn-lt"/>
                    <a:cs typeface="+mn-lt"/>
                  </a:rPr>
                  <a:t> are the probability that the </a:t>
                </a:r>
                <a14:m>
                  <m:oMath xmlns:m="http://schemas.openxmlformats.org/officeDocument/2006/math">
                    <m:r>
                      <a:rPr lang="it-IT" sz="1800" b="0" i="1" smtClean="0">
                        <a:latin typeface="Cambria Math" panose="02040503050406030204" pitchFamily="18" charset="0"/>
                        <a:ea typeface="+mn-lt"/>
                        <a:cs typeface="+mn-lt"/>
                      </a:rPr>
                      <m:t>𝑘</m:t>
                    </m:r>
                  </m:oMath>
                </a14:m>
                <a:r>
                  <a:rPr lang="en-GB" sz="1800">
                    <a:ea typeface="+mn-lt"/>
                    <a:cs typeface="+mn-lt"/>
                  </a:rPr>
                  <a:t>-</a:t>
                </a:r>
                <a:r>
                  <a:rPr lang="en-GB" sz="1800" err="1">
                    <a:ea typeface="+mn-lt"/>
                    <a:cs typeface="+mn-lt"/>
                  </a:rPr>
                  <a:t>th</a:t>
                </a:r>
                <a:r>
                  <a:rPr lang="en-GB" sz="1800">
                    <a:ea typeface="+mn-lt"/>
                    <a:cs typeface="+mn-lt"/>
                  </a:rPr>
                  <a:t> token is the start and that the </a:t>
                </a:r>
                <a14:m>
                  <m:oMath xmlns:m="http://schemas.openxmlformats.org/officeDocument/2006/math">
                    <m:r>
                      <a:rPr lang="it-IT" sz="1800" b="0" i="1" smtClean="0">
                        <a:latin typeface="Cambria Math" panose="02040503050406030204" pitchFamily="18" charset="0"/>
                        <a:ea typeface="+mn-lt"/>
                        <a:cs typeface="+mn-lt"/>
                      </a:rPr>
                      <m:t>𝑙</m:t>
                    </m:r>
                  </m:oMath>
                </a14:m>
                <a:r>
                  <a:rPr lang="en-GB" sz="1800">
                    <a:ea typeface="+mn-lt"/>
                    <a:cs typeface="+mn-lt"/>
                  </a:rPr>
                  <a:t>-</a:t>
                </a:r>
                <a:r>
                  <a:rPr lang="en-GB" sz="1800" err="1">
                    <a:ea typeface="+mn-lt"/>
                    <a:cs typeface="+mn-lt"/>
                  </a:rPr>
                  <a:t>th</a:t>
                </a:r>
                <a:r>
                  <a:rPr lang="en-GB" sz="1800">
                    <a:ea typeface="+mn-lt"/>
                    <a:cs typeface="+mn-lt"/>
                  </a:rPr>
                  <a:t> token is the end of the answer span.</a:t>
                </a:r>
              </a:p>
              <a:p>
                <a:pPr>
                  <a:buFont typeface="Wingdings" panose="05000000000000000000" pitchFamily="2" charset="2"/>
                  <a:buChar char="Ø"/>
                </a:pPr>
                <a:r>
                  <a:rPr lang="en-GB">
                    <a:ea typeface="+mn-lt"/>
                    <a:cs typeface="+mn-lt"/>
                  </a:rPr>
                  <a:t>We trained the model using Adam optimizer with a learning rate of </a:t>
                </a:r>
                <a14:m>
                  <m:oMath xmlns:m="http://schemas.openxmlformats.org/officeDocument/2006/math">
                    <m:r>
                      <a:rPr lang="it-IT" b="0" i="1" smtClean="0">
                        <a:latin typeface="Cambria Math" panose="02040503050406030204" pitchFamily="18" charset="0"/>
                        <a:ea typeface="+mn-lt"/>
                        <a:cs typeface="+mn-lt"/>
                      </a:rPr>
                      <m:t>5</m:t>
                    </m:r>
                    <m:r>
                      <a:rPr lang="it-IT" b="0" i="1" smtClean="0">
                        <a:latin typeface="Cambria Math" panose="02040503050406030204" pitchFamily="18" charset="0"/>
                        <a:ea typeface="Cambria Math" panose="02040503050406030204" pitchFamily="18" charset="0"/>
                        <a:cs typeface="+mn-lt"/>
                      </a:rPr>
                      <m:t>⋅</m:t>
                    </m:r>
                    <m:sSup>
                      <m:sSupPr>
                        <m:ctrlPr>
                          <a:rPr lang="it-IT" b="0" i="1" smtClean="0">
                            <a:latin typeface="Cambria Math" panose="02040503050406030204" pitchFamily="18" charset="0"/>
                            <a:ea typeface="Cambria Math" panose="02040503050406030204" pitchFamily="18" charset="0"/>
                            <a:cs typeface="+mn-lt"/>
                          </a:rPr>
                        </m:ctrlPr>
                      </m:sSupPr>
                      <m:e>
                        <m:r>
                          <a:rPr lang="it-IT" b="0" i="1" smtClean="0">
                            <a:latin typeface="Cambria Math" panose="02040503050406030204" pitchFamily="18" charset="0"/>
                            <a:ea typeface="Cambria Math" panose="02040503050406030204" pitchFamily="18" charset="0"/>
                            <a:cs typeface="+mn-lt"/>
                          </a:rPr>
                          <m:t>10</m:t>
                        </m:r>
                      </m:e>
                      <m:sup>
                        <m:r>
                          <a:rPr lang="it-IT" b="0" i="1" smtClean="0">
                            <a:latin typeface="Cambria Math" panose="02040503050406030204" pitchFamily="18" charset="0"/>
                            <a:ea typeface="Cambria Math" panose="02040503050406030204" pitchFamily="18" charset="0"/>
                            <a:cs typeface="+mn-lt"/>
                          </a:rPr>
                          <m:t>−3</m:t>
                        </m:r>
                      </m:sup>
                    </m:sSup>
                  </m:oMath>
                </a14:m>
                <a:r>
                  <a:rPr lang="en-GB">
                    <a:ea typeface="+mn-lt"/>
                    <a:cs typeface="+mn-lt"/>
                  </a:rPr>
                  <a:t> and mini-batches of size </a:t>
                </a:r>
                <a14:m>
                  <m:oMath xmlns:m="http://schemas.openxmlformats.org/officeDocument/2006/math">
                    <m:r>
                      <a:rPr lang="it-IT" b="0" i="1" smtClean="0">
                        <a:latin typeface="Cambria Math" panose="02040503050406030204" pitchFamily="18" charset="0"/>
                        <a:ea typeface="+mn-lt"/>
                        <a:cs typeface="+mn-lt"/>
                      </a:rPr>
                      <m:t>8</m:t>
                    </m:r>
                  </m:oMath>
                </a14:m>
                <a:r>
                  <a:rPr lang="en-GB">
                    <a:ea typeface="+mn-lt"/>
                    <a:cs typeface="+mn-lt"/>
                  </a:rPr>
                  <a:t>.</a:t>
                </a:r>
              </a:p>
            </p:txBody>
          </p:sp>
        </mc:Choice>
        <mc:Fallback xmlns="">
          <p:sp>
            <p:nvSpPr>
              <p:cNvPr id="3" name="Segnaposto contenuto 2">
                <a:extLst>
                  <a:ext uri="{FF2B5EF4-FFF2-40B4-BE49-F238E27FC236}">
                    <a16:creationId xmlns:a16="http://schemas.microsoft.com/office/drawing/2014/main" id="{673E00F1-3B52-4B6D-A77A-615E7F054F51}"/>
                  </a:ext>
                </a:extLst>
              </p:cNvPr>
              <p:cNvSpPr>
                <a:spLocks noGrp="1" noRot="1" noChangeAspect="1" noMove="1" noResize="1" noEditPoints="1" noAdjustHandles="1" noChangeArrowheads="1" noChangeShapeType="1" noTextEdit="1"/>
              </p:cNvSpPr>
              <p:nvPr>
                <p:ph idx="1"/>
              </p:nvPr>
            </p:nvSpPr>
            <p:spPr>
              <a:xfrm>
                <a:off x="6418043" y="493444"/>
                <a:ext cx="5502614" cy="5954325"/>
              </a:xfrm>
              <a:blipFill>
                <a:blip r:embed="rId3"/>
                <a:stretch>
                  <a:fillRect l="-222" r="-1552"/>
                </a:stretch>
              </a:blipFill>
            </p:spPr>
            <p:txBody>
              <a:bodyPr/>
              <a:lstStyle/>
              <a:p>
                <a:r>
                  <a:rPr lang="en-US">
                    <a:noFill/>
                  </a:rPr>
                  <a:t> </a:t>
                </a:r>
              </a:p>
            </p:txBody>
          </p:sp>
        </mc:Fallback>
      </mc:AlternateContent>
    </p:spTree>
    <p:extLst>
      <p:ext uri="{BB962C8B-B14F-4D97-AF65-F5344CB8AC3E}">
        <p14:creationId xmlns:p14="http://schemas.microsoft.com/office/powerpoint/2010/main" val="3991775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a:bodyPr>
          <a:lstStyle/>
          <a:p>
            <a:pPr>
              <a:lnSpc>
                <a:spcPct val="90000"/>
              </a:lnSpc>
            </a:pPr>
            <a:r>
              <a:rPr lang="en-GB" sz="2800">
                <a:ea typeface="+mj-lt"/>
                <a:cs typeface="+mj-lt"/>
              </a:rPr>
              <a:t>Baseline and variants</a:t>
            </a:r>
            <a:endParaRPr lang="en-US"/>
          </a:p>
        </p:txBody>
      </p:sp>
      <p:pic>
        <p:nvPicPr>
          <p:cNvPr id="5" name="Picture 5">
            <a:extLst>
              <a:ext uri="{FF2B5EF4-FFF2-40B4-BE49-F238E27FC236}">
                <a16:creationId xmlns:a16="http://schemas.microsoft.com/office/drawing/2014/main" id="{D42D7C12-CBCD-4ACD-BC69-B1267F6A333D}"/>
              </a:ext>
            </a:extLst>
          </p:cNvPr>
          <p:cNvPicPr>
            <a:picLocks noChangeAspect="1"/>
          </p:cNvPicPr>
          <p:nvPr/>
        </p:nvPicPr>
        <p:blipFill rotWithShape="1">
          <a:blip r:embed="rId3"/>
          <a:srcRect l="138" t="-1274" b="21656"/>
          <a:stretch/>
        </p:blipFill>
        <p:spPr>
          <a:xfrm>
            <a:off x="1168400" y="4716626"/>
            <a:ext cx="9867300" cy="1696621"/>
          </a:xfrm>
          <a:prstGeom prst="rect">
            <a:avLst/>
          </a:prstGeom>
        </p:spPr>
      </p:pic>
      <mc:AlternateContent xmlns:mc="http://schemas.openxmlformats.org/markup-compatibility/2006" xmlns:a14="http://schemas.microsoft.com/office/drawing/2010/main">
        <mc:Choice Requires="a14">
          <p:sp>
            <p:nvSpPr>
              <p:cNvPr id="6" name="Segnaposto contenuto 2">
                <a:extLst>
                  <a:ext uri="{FF2B5EF4-FFF2-40B4-BE49-F238E27FC236}">
                    <a16:creationId xmlns:a16="http://schemas.microsoft.com/office/drawing/2014/main" id="{9D8A6A39-4EA9-4D4D-A99B-725FB4A9EE4F}"/>
                  </a:ext>
                </a:extLst>
              </p:cNvPr>
              <p:cNvSpPr>
                <a:spLocks noGrp="1"/>
              </p:cNvSpPr>
              <p:nvPr>
                <p:ph idx="1"/>
              </p:nvPr>
            </p:nvSpPr>
            <p:spPr>
              <a:xfrm>
                <a:off x="713148" y="2380736"/>
                <a:ext cx="10765703" cy="2335890"/>
              </a:xfrm>
            </p:spPr>
            <p:txBody>
              <a:bodyPr anchor="ctr">
                <a:normAutofit fontScale="92500" lnSpcReduction="10000"/>
              </a:bodyPr>
              <a:lstStyle/>
              <a:p>
                <a:pPr>
                  <a:buFont typeface="Wingdings" panose="05000000000000000000" pitchFamily="2" charset="2"/>
                  <a:buChar char="Ø"/>
                </a:pPr>
                <a:r>
                  <a:rPr lang="en-US" b="1">
                    <a:solidFill>
                      <a:schemeClr val="tx1">
                        <a:lumMod val="75000"/>
                        <a:lumOff val="25000"/>
                      </a:schemeClr>
                    </a:solidFill>
                    <a:ea typeface="+mn-lt"/>
                    <a:cs typeface="+mn-lt"/>
                  </a:rPr>
                  <a:t>Baseline</a:t>
                </a:r>
                <a:r>
                  <a:rPr lang="en-US">
                    <a:solidFill>
                      <a:schemeClr val="tx1">
                        <a:lumMod val="75000"/>
                        <a:lumOff val="25000"/>
                      </a:schemeClr>
                    </a:solidFill>
                    <a:ea typeface="+mn-lt"/>
                    <a:cs typeface="+mn-lt"/>
                  </a:rPr>
                  <a:t>: dense </a:t>
                </a:r>
                <a:r>
                  <a:rPr lang="en-US"/>
                  <a:t>highway network, </a:t>
                </a:r>
                <a:r>
                  <a:rPr lang="en-US">
                    <a:ea typeface="+mn-lt"/>
                    <a:cs typeface="+mn-lt"/>
                  </a:rPr>
                  <a:t>learnable character embedding layer and dropout</a:t>
                </a:r>
              </a:p>
              <a:p>
                <a:pPr>
                  <a:buFont typeface="Wingdings" panose="05000000000000000000" pitchFamily="2" charset="2"/>
                  <a:buChar char="Ø"/>
                </a:pPr>
                <a:r>
                  <a:rPr lang="en-US" b="1"/>
                  <a:t>Variant 1</a:t>
                </a:r>
                <a:r>
                  <a:rPr lang="en-US"/>
                  <a:t>: </a:t>
                </a:r>
                <a:r>
                  <a:rPr lang="en-US">
                    <a:ea typeface="+mn-lt"/>
                    <a:cs typeface="+mn-lt"/>
                  </a:rPr>
                  <a:t>convolutional highway network and concatenation of </a:t>
                </a:r>
                <a14:m>
                  <m:oMath xmlns:m="http://schemas.openxmlformats.org/officeDocument/2006/math">
                    <m:sSup>
                      <m:sSupPr>
                        <m:ctrlPr>
                          <a:rPr lang="en-US" i="1" smtClean="0">
                            <a:latin typeface="Cambria Math" panose="02040503050406030204" pitchFamily="18" charset="0"/>
                            <a:ea typeface="+mn-lt"/>
                            <a:cs typeface="+mn-lt"/>
                          </a:rPr>
                        </m:ctrlPr>
                      </m:sSupPr>
                      <m:e>
                        <m:r>
                          <a:rPr lang="it-IT" b="1" i="0" smtClean="0">
                            <a:latin typeface="Cambria Math" panose="02040503050406030204" pitchFamily="18" charset="0"/>
                            <a:ea typeface="+mn-lt"/>
                            <a:cs typeface="+mn-lt"/>
                          </a:rPr>
                          <m:t>𝐩</m:t>
                        </m:r>
                      </m:e>
                      <m:sup>
                        <m:r>
                          <m:rPr>
                            <m:nor/>
                          </m:rPr>
                          <a:rPr lang="it-IT" b="0" i="0" smtClean="0">
                            <a:latin typeface="Cambria Math" panose="02040503050406030204" pitchFamily="18" charset="0"/>
                            <a:ea typeface="+mn-lt"/>
                            <a:cs typeface="+mn-lt"/>
                          </a:rPr>
                          <m:t>start</m:t>
                        </m:r>
                      </m:sup>
                    </m:sSup>
                  </m:oMath>
                </a14:m>
                <a:r>
                  <a:rPr lang="en-US">
                    <a:ea typeface="+mn-lt"/>
                    <a:cs typeface="+mn-lt"/>
                  </a:rPr>
                  <a:t> when computing </a:t>
                </a:r>
                <a14:m>
                  <m:oMath xmlns:m="http://schemas.openxmlformats.org/officeDocument/2006/math">
                    <m:sSup>
                      <m:sSupPr>
                        <m:ctrlPr>
                          <a:rPr lang="en-US" i="1">
                            <a:latin typeface="Cambria Math" panose="02040503050406030204" pitchFamily="18" charset="0"/>
                            <a:ea typeface="+mn-lt"/>
                            <a:cs typeface="+mn-lt"/>
                          </a:rPr>
                        </m:ctrlPr>
                      </m:sSupPr>
                      <m:e>
                        <m:r>
                          <a:rPr lang="it-IT" b="1">
                            <a:latin typeface="Cambria Math" panose="02040503050406030204" pitchFamily="18" charset="0"/>
                            <a:ea typeface="+mn-lt"/>
                            <a:cs typeface="+mn-lt"/>
                          </a:rPr>
                          <m:t>𝐩</m:t>
                        </m:r>
                      </m:e>
                      <m:sup>
                        <m:r>
                          <m:rPr>
                            <m:nor/>
                          </m:rPr>
                          <a:rPr lang="it-IT" b="0" i="0" smtClean="0">
                            <a:latin typeface="Cambria Math" panose="02040503050406030204" pitchFamily="18" charset="0"/>
                            <a:ea typeface="+mn-lt"/>
                            <a:cs typeface="+mn-lt"/>
                          </a:rPr>
                          <m:t>end</m:t>
                        </m:r>
                      </m:sup>
                    </m:sSup>
                  </m:oMath>
                </a14:m>
                <a:endParaRPr lang="en-US">
                  <a:ea typeface="+mn-lt"/>
                  <a:cs typeface="+mn-lt"/>
                </a:endParaRPr>
              </a:p>
              <a:p>
                <a:pPr>
                  <a:buFont typeface="Wingdings" panose="05000000000000000000" pitchFamily="2" charset="2"/>
                  <a:buChar char="Ø"/>
                </a:pPr>
                <a:r>
                  <a:rPr lang="en-US" b="1"/>
                  <a:t>Variant 2</a:t>
                </a:r>
                <a:r>
                  <a:rPr lang="en-US"/>
                  <a:t>: a</a:t>
                </a:r>
                <a:r>
                  <a:rPr lang="en-US">
                    <a:ea typeface="+mn-lt"/>
                    <a:cs typeface="+mn-lt"/>
                  </a:rPr>
                  <a:t>s the variant 1, but with a non-trainable character embedding layer based on the one-hot encoding of the most frequent characters</a:t>
                </a:r>
                <a:endParaRPr lang="en-US"/>
              </a:p>
              <a:p>
                <a:pPr>
                  <a:buFont typeface="Wingdings" panose="05000000000000000000" pitchFamily="2" charset="2"/>
                  <a:buChar char="Ø"/>
                </a:pPr>
                <a:r>
                  <a:rPr lang="en-US" b="1"/>
                  <a:t>Variant 3</a:t>
                </a:r>
                <a:r>
                  <a:rPr lang="en-US"/>
                  <a:t>: </a:t>
                </a:r>
                <a:r>
                  <a:rPr lang="en-US">
                    <a:ea typeface="+mn-lt"/>
                    <a:cs typeface="+mn-lt"/>
                  </a:rPr>
                  <a:t>as the variant 2, but with no dropout</a:t>
                </a:r>
              </a:p>
              <a:p>
                <a:pPr>
                  <a:buFont typeface="Wingdings" panose="05000000000000000000" pitchFamily="2" charset="2"/>
                  <a:buChar char="Ø"/>
                </a:pPr>
                <a:r>
                  <a:rPr lang="en-US" b="1"/>
                  <a:t>Variant 4</a:t>
                </a:r>
                <a:r>
                  <a:rPr lang="en-US"/>
                  <a:t>: </a:t>
                </a:r>
                <a:r>
                  <a:rPr lang="en-US">
                    <a:ea typeface="+mn-lt"/>
                    <a:cs typeface="+mn-lt"/>
                  </a:rPr>
                  <a:t>as the variant 3, but with the additional constraint </a:t>
                </a:r>
                <a14:m>
                  <m:oMath xmlns:m="http://schemas.openxmlformats.org/officeDocument/2006/math">
                    <m:sSup>
                      <m:sSupPr>
                        <m:ctrlPr>
                          <a:rPr lang="en-US" i="1">
                            <a:latin typeface="Cambria Math" panose="02040503050406030204" pitchFamily="18" charset="0"/>
                            <a:ea typeface="+mn-lt"/>
                            <a:cs typeface="+mn-lt"/>
                          </a:rPr>
                        </m:ctrlPr>
                      </m:sSupPr>
                      <m:e>
                        <m:r>
                          <a:rPr lang="it-IT" b="1">
                            <a:latin typeface="Cambria Math" panose="02040503050406030204" pitchFamily="18" charset="0"/>
                            <a:ea typeface="+mn-lt"/>
                            <a:cs typeface="+mn-lt"/>
                          </a:rPr>
                          <m:t>𝐩</m:t>
                        </m:r>
                      </m:e>
                      <m:sup>
                        <m:r>
                          <m:rPr>
                            <m:nor/>
                          </m:rPr>
                          <a:rPr lang="it-IT" b="0" i="0" smtClean="0">
                            <a:latin typeface="Cambria Math" panose="02040503050406030204" pitchFamily="18" charset="0"/>
                            <a:ea typeface="+mn-lt"/>
                            <a:cs typeface="+mn-lt"/>
                          </a:rPr>
                          <m:t>end</m:t>
                        </m:r>
                      </m:sup>
                    </m:sSup>
                    <m:r>
                      <a:rPr lang="it-IT" b="0" i="1" smtClean="0">
                        <a:latin typeface="Cambria Math" panose="02040503050406030204" pitchFamily="18" charset="0"/>
                        <a:ea typeface="+mn-lt"/>
                        <a:cs typeface="+mn-lt"/>
                      </a:rPr>
                      <m:t> </m:t>
                    </m:r>
                    <m:r>
                      <a:rPr lang="it-IT" b="0" i="1" smtClean="0">
                        <a:latin typeface="Cambria Math" panose="02040503050406030204" pitchFamily="18" charset="0"/>
                        <a:ea typeface="Cambria Math" panose="02040503050406030204" pitchFamily="18" charset="0"/>
                        <a:cs typeface="+mn-lt"/>
                      </a:rPr>
                      <m:t>&gt; </m:t>
                    </m:r>
                    <m:sSup>
                      <m:sSupPr>
                        <m:ctrlPr>
                          <a:rPr lang="it-IT" b="0" i="1" smtClean="0">
                            <a:latin typeface="Cambria Math" panose="02040503050406030204" pitchFamily="18" charset="0"/>
                            <a:ea typeface="Cambria Math" panose="02040503050406030204" pitchFamily="18" charset="0"/>
                            <a:cs typeface="+mn-lt"/>
                          </a:rPr>
                        </m:ctrlPr>
                      </m:sSupPr>
                      <m:e>
                        <m:r>
                          <a:rPr lang="it-IT" b="1" i="0" smtClean="0">
                            <a:latin typeface="Cambria Math" panose="02040503050406030204" pitchFamily="18" charset="0"/>
                            <a:ea typeface="Cambria Math" panose="02040503050406030204" pitchFamily="18" charset="0"/>
                            <a:cs typeface="+mn-lt"/>
                          </a:rPr>
                          <m:t>𝐩</m:t>
                        </m:r>
                      </m:e>
                      <m:sup>
                        <m:r>
                          <m:rPr>
                            <m:nor/>
                          </m:rPr>
                          <a:rPr lang="it-IT" b="0" i="0" smtClean="0">
                            <a:latin typeface="Cambria Math" panose="02040503050406030204" pitchFamily="18" charset="0"/>
                            <a:ea typeface="Cambria Math" panose="02040503050406030204" pitchFamily="18" charset="0"/>
                            <a:cs typeface="+mn-lt"/>
                          </a:rPr>
                          <m:t>start</m:t>
                        </m:r>
                      </m:sup>
                    </m:sSup>
                  </m:oMath>
                </a14:m>
                <a:r>
                  <a:rPr lang="en-US">
                    <a:ea typeface="+mn-lt"/>
                    <a:cs typeface="+mn-lt"/>
                  </a:rPr>
                  <a:t> (which acts only at inference)</a:t>
                </a:r>
              </a:p>
            </p:txBody>
          </p:sp>
        </mc:Choice>
        <mc:Fallback xmlns="">
          <p:sp>
            <p:nvSpPr>
              <p:cNvPr id="6" name="Segnaposto contenuto 2">
                <a:extLst>
                  <a:ext uri="{FF2B5EF4-FFF2-40B4-BE49-F238E27FC236}">
                    <a16:creationId xmlns:a16="http://schemas.microsoft.com/office/drawing/2014/main" id="{9D8A6A39-4EA9-4D4D-A99B-725FB4A9EE4F}"/>
                  </a:ext>
                </a:extLst>
              </p:cNvPr>
              <p:cNvSpPr>
                <a:spLocks noGrp="1" noRot="1" noChangeAspect="1" noMove="1" noResize="1" noEditPoints="1" noAdjustHandles="1" noChangeArrowheads="1" noChangeShapeType="1" noTextEdit="1"/>
              </p:cNvSpPr>
              <p:nvPr>
                <p:ph idx="1"/>
              </p:nvPr>
            </p:nvSpPr>
            <p:spPr>
              <a:xfrm>
                <a:off x="713148" y="2380736"/>
                <a:ext cx="10765703" cy="2335890"/>
              </a:xfrm>
              <a:blipFill>
                <a:blip r:embed="rId4"/>
                <a:stretch>
                  <a:fillRect l="-57"/>
                </a:stretch>
              </a:blipFill>
            </p:spPr>
            <p:txBody>
              <a:bodyPr/>
              <a:lstStyle/>
              <a:p>
                <a:r>
                  <a:rPr lang="en-US">
                    <a:noFill/>
                  </a:rPr>
                  <a:t> </a:t>
                </a:r>
              </a:p>
            </p:txBody>
          </p:sp>
        </mc:Fallback>
      </mc:AlternateContent>
    </p:spTree>
    <p:extLst>
      <p:ext uri="{BB962C8B-B14F-4D97-AF65-F5344CB8AC3E}">
        <p14:creationId xmlns:p14="http://schemas.microsoft.com/office/powerpoint/2010/main" val="426492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701419" y="2507678"/>
            <a:ext cx="4093068" cy="1903699"/>
          </a:xfrm>
        </p:spPr>
        <p:txBody>
          <a:bodyPr anchor="ctr">
            <a:normAutofit/>
          </a:bodyPr>
          <a:lstStyle/>
          <a:p>
            <a:r>
              <a:rPr lang="en-GB" sz="3200">
                <a:ea typeface="+mj-lt"/>
                <a:cs typeface="+mj-lt"/>
              </a:rPr>
              <a:t>Analysis of results</a:t>
            </a:r>
            <a:endParaRPr lang="en-US"/>
          </a:p>
        </p:txBody>
      </p:sp>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747029" y="493444"/>
            <a:ext cx="6173628" cy="5954325"/>
          </a:xfrm>
        </p:spPr>
        <p:txBody>
          <a:bodyPr anchor="ctr">
            <a:normAutofit/>
          </a:bodyPr>
          <a:lstStyle/>
          <a:p>
            <a:pPr marL="0" indent="0">
              <a:buNone/>
            </a:pPr>
            <a:r>
              <a:rPr lang="it-IT" sz="2800" b="1" err="1">
                <a:ea typeface="+mn-lt"/>
                <a:cs typeface="+mn-lt"/>
              </a:rPr>
              <a:t>Error</a:t>
            </a:r>
            <a:r>
              <a:rPr lang="it-IT" sz="2800" b="1">
                <a:ea typeface="+mn-lt"/>
                <a:cs typeface="+mn-lt"/>
              </a:rPr>
              <a:t> </a:t>
            </a:r>
            <a:r>
              <a:rPr lang="it-IT" sz="2800" b="1" err="1">
                <a:ea typeface="+mn-lt"/>
                <a:cs typeface="+mn-lt"/>
              </a:rPr>
              <a:t>type</a:t>
            </a:r>
            <a:r>
              <a:rPr lang="it-IT" sz="2800" b="1">
                <a:ea typeface="+mn-lt"/>
                <a:cs typeface="+mn-lt"/>
              </a:rPr>
              <a:t> 1</a:t>
            </a:r>
          </a:p>
          <a:p>
            <a:pPr marL="0" indent="0">
              <a:buNone/>
            </a:pPr>
            <a:endParaRPr lang="it-IT" sz="2000">
              <a:ea typeface="+mn-lt"/>
              <a:cs typeface="+mn-lt"/>
            </a:endParaRPr>
          </a:p>
          <a:p>
            <a:pPr>
              <a:buFont typeface="Wingdings" charset="2"/>
              <a:buChar char="Ø"/>
            </a:pPr>
            <a:r>
              <a:rPr lang="it-IT" sz="2000" err="1">
                <a:ea typeface="+mn-lt"/>
                <a:cs typeface="+mn-lt"/>
              </a:rPr>
              <a:t>Context</a:t>
            </a:r>
            <a:r>
              <a:rPr lang="it-IT" sz="2000">
                <a:ea typeface="+mn-lt"/>
                <a:cs typeface="+mn-lt"/>
              </a:rPr>
              <a:t>: </a:t>
            </a:r>
            <a:r>
              <a:rPr lang="it-IT" sz="2000" i="1" err="1">
                <a:ea typeface="+mn-lt"/>
                <a:cs typeface="+mn-lt"/>
              </a:rPr>
              <a:t>Beyoncè</a:t>
            </a:r>
            <a:r>
              <a:rPr lang="it-IT" sz="2000" i="1">
                <a:ea typeface="+mn-lt"/>
                <a:cs typeface="+mn-lt"/>
              </a:rPr>
              <a:t> Giselle Knowles-</a:t>
            </a:r>
            <a:r>
              <a:rPr lang="it-IT" sz="2000" i="1" err="1">
                <a:ea typeface="+mn-lt"/>
                <a:cs typeface="+mn-lt"/>
              </a:rPr>
              <a:t>Carted</a:t>
            </a:r>
            <a:r>
              <a:rPr lang="it-IT" sz="2000" i="1">
                <a:ea typeface="+mn-lt"/>
                <a:cs typeface="+mn-lt"/>
              </a:rPr>
              <a:t> (</a:t>
            </a:r>
            <a:r>
              <a:rPr lang="it-IT" sz="2000" i="1" err="1">
                <a:ea typeface="+mn-lt"/>
                <a:cs typeface="+mn-lt"/>
              </a:rPr>
              <a:t>born</a:t>
            </a:r>
            <a:r>
              <a:rPr lang="it-IT" sz="2000" i="1">
                <a:ea typeface="+mn-lt"/>
                <a:cs typeface="+mn-lt"/>
              </a:rPr>
              <a:t> </a:t>
            </a:r>
            <a:r>
              <a:rPr lang="it-IT" sz="2000" i="1" err="1">
                <a:ea typeface="+mn-lt"/>
                <a:cs typeface="+mn-lt"/>
              </a:rPr>
              <a:t>September</a:t>
            </a:r>
            <a:r>
              <a:rPr lang="it-IT" sz="2000" b="1" i="1">
                <a:ea typeface="+mn-lt"/>
                <a:cs typeface="+mn-lt"/>
              </a:rPr>
              <a:t> 4</a:t>
            </a:r>
            <a:r>
              <a:rPr lang="it-IT" sz="2000" i="1">
                <a:ea typeface="+mn-lt"/>
                <a:cs typeface="+mn-lt"/>
              </a:rPr>
              <a:t>, </a:t>
            </a:r>
            <a:r>
              <a:rPr lang="it-IT" sz="2000" b="1" i="1">
                <a:ea typeface="+mn-lt"/>
                <a:cs typeface="+mn-lt"/>
              </a:rPr>
              <a:t>1981</a:t>
            </a:r>
            <a:r>
              <a:rPr lang="it-IT" sz="2000" i="1">
                <a:ea typeface="+mn-lt"/>
                <a:cs typeface="+mn-lt"/>
              </a:rPr>
              <a:t>) </a:t>
            </a:r>
            <a:r>
              <a:rPr lang="it-IT" sz="2000" i="1" err="1">
                <a:ea typeface="+mn-lt"/>
                <a:cs typeface="+mn-lt"/>
              </a:rPr>
              <a:t>is</a:t>
            </a:r>
            <a:r>
              <a:rPr lang="it-IT" sz="2000" i="1">
                <a:ea typeface="+mn-lt"/>
                <a:cs typeface="+mn-lt"/>
              </a:rPr>
              <a:t> an American </a:t>
            </a:r>
            <a:r>
              <a:rPr lang="it-IT" sz="2000" i="1" err="1">
                <a:ea typeface="+mn-lt"/>
                <a:cs typeface="+mn-lt"/>
              </a:rPr>
              <a:t>singer</a:t>
            </a:r>
            <a:r>
              <a:rPr lang="it-IT" sz="2000" i="1">
                <a:ea typeface="+mn-lt"/>
                <a:cs typeface="+mn-lt"/>
              </a:rPr>
              <a:t>, […] rose to fame in the late</a:t>
            </a:r>
            <a:r>
              <a:rPr lang="it-IT" sz="2000" b="1" i="1">
                <a:ea typeface="+mn-lt"/>
                <a:cs typeface="+mn-lt"/>
              </a:rPr>
              <a:t> 1990s</a:t>
            </a:r>
            <a:r>
              <a:rPr lang="it-IT" sz="2000" i="1">
                <a:ea typeface="+mn-lt"/>
                <a:cs typeface="+mn-lt"/>
              </a:rPr>
              <a:t> […] </a:t>
            </a:r>
            <a:r>
              <a:rPr lang="it-IT" sz="2000" i="1" err="1">
                <a:ea typeface="+mn-lt"/>
                <a:cs typeface="+mn-lt"/>
              </a:rPr>
              <a:t>Dangerously</a:t>
            </a:r>
            <a:r>
              <a:rPr lang="it-IT" sz="2000" i="1">
                <a:ea typeface="+mn-lt"/>
                <a:cs typeface="+mn-lt"/>
              </a:rPr>
              <a:t> in Love (</a:t>
            </a:r>
            <a:r>
              <a:rPr lang="it-IT" sz="2000" b="1" i="1">
                <a:ea typeface="+mn-lt"/>
                <a:cs typeface="+mn-lt"/>
              </a:rPr>
              <a:t>2003</a:t>
            </a:r>
            <a:r>
              <a:rPr lang="it-IT" sz="2000" i="1">
                <a:ea typeface="+mn-lt"/>
                <a:cs typeface="+mn-lt"/>
              </a:rPr>
              <a:t>), </a:t>
            </a:r>
            <a:r>
              <a:rPr lang="it-IT" sz="2000" i="1" err="1">
                <a:ea typeface="+mn-lt"/>
                <a:cs typeface="+mn-lt"/>
              </a:rPr>
              <a:t>which</a:t>
            </a:r>
            <a:r>
              <a:rPr lang="it-IT" sz="2000" i="1">
                <a:ea typeface="+mn-lt"/>
                <a:cs typeface="+mn-lt"/>
              </a:rPr>
              <a:t> </a:t>
            </a:r>
            <a:r>
              <a:rPr lang="it-IT" sz="2000" i="1" err="1">
                <a:ea typeface="+mn-lt"/>
                <a:cs typeface="+mn-lt"/>
              </a:rPr>
              <a:t>established</a:t>
            </a:r>
            <a:r>
              <a:rPr lang="it-IT" sz="2000" i="1">
                <a:ea typeface="+mn-lt"/>
                <a:cs typeface="+mn-lt"/>
              </a:rPr>
              <a:t> </a:t>
            </a:r>
            <a:r>
              <a:rPr lang="it-IT" sz="2000" i="1" err="1">
                <a:ea typeface="+mn-lt"/>
                <a:cs typeface="+mn-lt"/>
              </a:rPr>
              <a:t>her</a:t>
            </a:r>
            <a:r>
              <a:rPr lang="it-IT" sz="2000" i="1">
                <a:ea typeface="+mn-lt"/>
                <a:cs typeface="+mn-lt"/>
              </a:rPr>
              <a:t> [...] </a:t>
            </a:r>
            <a:r>
              <a:rPr lang="it-IT" sz="2000" i="1" err="1">
                <a:ea typeface="+mn-lt"/>
                <a:cs typeface="+mn-lt"/>
              </a:rPr>
              <a:t>featured</a:t>
            </a:r>
            <a:r>
              <a:rPr lang="it-IT" sz="2000" i="1">
                <a:ea typeface="+mn-lt"/>
                <a:cs typeface="+mn-lt"/>
              </a:rPr>
              <a:t> the Billboard Hot </a:t>
            </a:r>
            <a:r>
              <a:rPr lang="it-IT" sz="2000" b="1" i="1">
                <a:ea typeface="+mn-lt"/>
                <a:cs typeface="+mn-lt"/>
              </a:rPr>
              <a:t>100</a:t>
            </a:r>
            <a:r>
              <a:rPr lang="it-IT" sz="2000" i="1">
                <a:ea typeface="+mn-lt"/>
                <a:cs typeface="+mn-lt"/>
              </a:rPr>
              <a:t> </a:t>
            </a:r>
            <a:r>
              <a:rPr lang="it-IT" sz="2000" i="1" err="1">
                <a:ea typeface="+mn-lt"/>
                <a:cs typeface="+mn-lt"/>
              </a:rPr>
              <a:t>number</a:t>
            </a:r>
            <a:r>
              <a:rPr lang="it-IT" sz="2000" i="1">
                <a:ea typeface="+mn-lt"/>
                <a:cs typeface="+mn-lt"/>
              </a:rPr>
              <a:t>-one […].</a:t>
            </a:r>
            <a:endParaRPr lang="it-IT" sz="2000" i="1"/>
          </a:p>
          <a:p>
            <a:pPr>
              <a:buFont typeface="Wingdings" charset="2"/>
              <a:buChar char="Ø"/>
            </a:pPr>
            <a:r>
              <a:rPr lang="it-IT" sz="2000">
                <a:ea typeface="+mn-lt"/>
                <a:cs typeface="+mn-lt"/>
              </a:rPr>
              <a:t>Query: </a:t>
            </a:r>
            <a:r>
              <a:rPr lang="it-IT" sz="2000" i="1" err="1">
                <a:ea typeface="+mn-lt"/>
                <a:cs typeface="+mn-lt"/>
              </a:rPr>
              <a:t>When</a:t>
            </a:r>
            <a:r>
              <a:rPr lang="it-IT" sz="2000" i="1">
                <a:ea typeface="+mn-lt"/>
                <a:cs typeface="+mn-lt"/>
              </a:rPr>
              <a:t> </a:t>
            </a:r>
            <a:r>
              <a:rPr lang="it-IT" sz="2000" i="1" err="1">
                <a:ea typeface="+mn-lt"/>
                <a:cs typeface="+mn-lt"/>
              </a:rPr>
              <a:t>did</a:t>
            </a:r>
            <a:r>
              <a:rPr lang="it-IT" sz="2000" i="1">
                <a:ea typeface="+mn-lt"/>
                <a:cs typeface="+mn-lt"/>
              </a:rPr>
              <a:t> </a:t>
            </a:r>
            <a:r>
              <a:rPr lang="it-IT" sz="2000" i="1" err="1">
                <a:ea typeface="+mn-lt"/>
                <a:cs typeface="+mn-lt"/>
              </a:rPr>
              <a:t>Beyoncè</a:t>
            </a:r>
            <a:r>
              <a:rPr lang="it-IT" sz="2000" i="1">
                <a:ea typeface="+mn-lt"/>
                <a:cs typeface="+mn-lt"/>
              </a:rPr>
              <a:t> start </a:t>
            </a:r>
            <a:r>
              <a:rPr lang="it-IT" sz="2000" i="1" err="1">
                <a:ea typeface="+mn-lt"/>
                <a:cs typeface="+mn-lt"/>
              </a:rPr>
              <a:t>becoming</a:t>
            </a:r>
            <a:r>
              <a:rPr lang="it-IT" sz="2000" i="1">
                <a:ea typeface="+mn-lt"/>
                <a:cs typeface="+mn-lt"/>
              </a:rPr>
              <a:t> </a:t>
            </a:r>
            <a:r>
              <a:rPr lang="it-IT" sz="2000" i="1" err="1">
                <a:ea typeface="+mn-lt"/>
                <a:cs typeface="+mn-lt"/>
              </a:rPr>
              <a:t>popular</a:t>
            </a:r>
            <a:r>
              <a:rPr lang="it-IT" sz="2000" i="1">
                <a:ea typeface="+mn-lt"/>
                <a:cs typeface="+mn-lt"/>
              </a:rPr>
              <a:t>?</a:t>
            </a:r>
          </a:p>
          <a:p>
            <a:pPr>
              <a:buFont typeface="Wingdings" charset="2"/>
              <a:buChar char="Ø"/>
            </a:pPr>
            <a:r>
              <a:rPr lang="it-IT" sz="2000" err="1">
                <a:ea typeface="+mn-lt"/>
                <a:cs typeface="+mn-lt"/>
              </a:rPr>
              <a:t>Correct</a:t>
            </a:r>
            <a:r>
              <a:rPr lang="it-IT" sz="2000">
                <a:ea typeface="+mn-lt"/>
                <a:cs typeface="+mn-lt"/>
              </a:rPr>
              <a:t> </a:t>
            </a:r>
            <a:r>
              <a:rPr lang="it-IT" sz="2000" err="1">
                <a:ea typeface="+mn-lt"/>
                <a:cs typeface="+mn-lt"/>
              </a:rPr>
              <a:t>answer</a:t>
            </a:r>
            <a:r>
              <a:rPr lang="it-IT" sz="2000">
                <a:ea typeface="+mn-lt"/>
                <a:cs typeface="+mn-lt"/>
              </a:rPr>
              <a:t>: </a:t>
            </a:r>
            <a:r>
              <a:rPr lang="it-IT" sz="2000" i="1">
                <a:ea typeface="+mn-lt"/>
                <a:cs typeface="+mn-lt"/>
              </a:rPr>
              <a:t>in the late 1990s.</a:t>
            </a:r>
          </a:p>
          <a:p>
            <a:pPr>
              <a:buFont typeface="Wingdings" charset="2"/>
              <a:buChar char="Ø"/>
            </a:pPr>
            <a:r>
              <a:rPr lang="it-IT" sz="2000" err="1">
                <a:ea typeface="+mn-lt"/>
                <a:cs typeface="+mn-lt"/>
              </a:rPr>
              <a:t>Our</a:t>
            </a:r>
            <a:r>
              <a:rPr lang="it-IT" sz="2000">
                <a:ea typeface="+mn-lt"/>
                <a:cs typeface="+mn-lt"/>
              </a:rPr>
              <a:t> </a:t>
            </a:r>
            <a:r>
              <a:rPr lang="it-IT" sz="2000" err="1">
                <a:ea typeface="+mn-lt"/>
                <a:cs typeface="+mn-lt"/>
              </a:rPr>
              <a:t>answer</a:t>
            </a:r>
            <a:r>
              <a:rPr lang="it-IT" sz="2000">
                <a:ea typeface="+mn-lt"/>
                <a:cs typeface="+mn-lt"/>
              </a:rPr>
              <a:t>: </a:t>
            </a:r>
            <a:r>
              <a:rPr lang="it-IT" sz="2000" i="1">
                <a:ea typeface="+mn-lt"/>
                <a:cs typeface="+mn-lt"/>
              </a:rPr>
              <a:t>2003).</a:t>
            </a:r>
          </a:p>
        </p:txBody>
      </p:sp>
    </p:spTree>
    <p:extLst>
      <p:ext uri="{BB962C8B-B14F-4D97-AF65-F5344CB8AC3E}">
        <p14:creationId xmlns:p14="http://schemas.microsoft.com/office/powerpoint/2010/main" val="318665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701419" y="2507678"/>
            <a:ext cx="4093068" cy="1903699"/>
          </a:xfrm>
        </p:spPr>
        <p:txBody>
          <a:bodyPr anchor="ctr">
            <a:normAutofit/>
          </a:bodyPr>
          <a:lstStyle/>
          <a:p>
            <a:r>
              <a:rPr lang="en-GB" sz="3200">
                <a:ea typeface="+mj-lt"/>
                <a:cs typeface="+mj-lt"/>
              </a:rPr>
              <a:t>Analysis of results</a:t>
            </a:r>
            <a:endParaRPr lang="en-US"/>
          </a:p>
        </p:txBody>
      </p:sp>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747029" y="493444"/>
            <a:ext cx="6173628" cy="5954325"/>
          </a:xfrm>
        </p:spPr>
        <p:txBody>
          <a:bodyPr anchor="ctr">
            <a:normAutofit/>
          </a:bodyPr>
          <a:lstStyle/>
          <a:p>
            <a:pPr marL="0" indent="0">
              <a:buNone/>
            </a:pPr>
            <a:r>
              <a:rPr lang="it-IT" sz="2800" b="1" err="1">
                <a:ea typeface="+mn-lt"/>
                <a:cs typeface="+mn-lt"/>
              </a:rPr>
              <a:t>Error</a:t>
            </a:r>
            <a:r>
              <a:rPr lang="it-IT" sz="2800" b="1">
                <a:ea typeface="+mn-lt"/>
                <a:cs typeface="+mn-lt"/>
              </a:rPr>
              <a:t> </a:t>
            </a:r>
            <a:r>
              <a:rPr lang="it-IT" sz="2800" b="1" err="1">
                <a:ea typeface="+mn-lt"/>
                <a:cs typeface="+mn-lt"/>
              </a:rPr>
              <a:t>type</a:t>
            </a:r>
            <a:r>
              <a:rPr lang="it-IT" sz="2800" b="1">
                <a:ea typeface="+mn-lt"/>
                <a:cs typeface="+mn-lt"/>
              </a:rPr>
              <a:t> 2</a:t>
            </a:r>
            <a:endParaRPr lang="it-IT" sz="2000"/>
          </a:p>
          <a:p>
            <a:pPr marL="0" indent="0">
              <a:buNone/>
            </a:pPr>
            <a:endParaRPr lang="it-IT" sz="2400">
              <a:ea typeface="+mn-lt"/>
              <a:cs typeface="+mn-lt"/>
            </a:endParaRPr>
          </a:p>
          <a:p>
            <a:pPr marL="0" indent="0">
              <a:buNone/>
            </a:pPr>
            <a:r>
              <a:rPr lang="it-IT" sz="2400">
                <a:ea typeface="+mn-lt"/>
                <a:cs typeface="+mn-lt"/>
              </a:rPr>
              <a:t>Example1</a:t>
            </a:r>
          </a:p>
          <a:p>
            <a:pPr>
              <a:buFont typeface="Wingdings" charset="2"/>
              <a:buChar char="Ø"/>
            </a:pPr>
            <a:r>
              <a:rPr lang="it-IT" sz="2000">
                <a:ea typeface="+mn-lt"/>
                <a:cs typeface="+mn-lt"/>
              </a:rPr>
              <a:t> Query: </a:t>
            </a:r>
            <a:r>
              <a:rPr lang="it-IT" sz="2000" i="1">
                <a:ea typeface="+mn-lt"/>
                <a:cs typeface="+mn-lt"/>
              </a:rPr>
              <a:t>In </a:t>
            </a:r>
            <a:r>
              <a:rPr lang="it-IT" sz="2000" i="1" err="1">
                <a:ea typeface="+mn-lt"/>
                <a:cs typeface="+mn-lt"/>
              </a:rPr>
              <a:t>what</a:t>
            </a:r>
            <a:r>
              <a:rPr lang="it-IT" sz="2000" i="1">
                <a:ea typeface="+mn-lt"/>
                <a:cs typeface="+mn-lt"/>
              </a:rPr>
              <a:t> city </a:t>
            </a:r>
            <a:r>
              <a:rPr lang="it-IT" sz="2000" i="1" err="1">
                <a:ea typeface="+mn-lt"/>
                <a:cs typeface="+mn-lt"/>
              </a:rPr>
              <a:t>did</a:t>
            </a:r>
            <a:r>
              <a:rPr lang="it-IT" sz="2000" i="1">
                <a:ea typeface="+mn-lt"/>
                <a:cs typeface="+mn-lt"/>
              </a:rPr>
              <a:t> </a:t>
            </a:r>
            <a:r>
              <a:rPr lang="it-IT" sz="2000" i="1" err="1">
                <a:ea typeface="+mn-lt"/>
                <a:cs typeface="+mn-lt"/>
              </a:rPr>
              <a:t>Beyoncè</a:t>
            </a:r>
            <a:r>
              <a:rPr lang="it-IT" sz="2000" i="1">
                <a:ea typeface="+mn-lt"/>
                <a:cs typeface="+mn-lt"/>
              </a:rPr>
              <a:t> </a:t>
            </a:r>
            <a:r>
              <a:rPr lang="it-IT" sz="2000" i="1" err="1">
                <a:ea typeface="+mn-lt"/>
                <a:cs typeface="+mn-lt"/>
              </a:rPr>
              <a:t>grow</a:t>
            </a:r>
            <a:r>
              <a:rPr lang="it-IT" sz="2000" i="1">
                <a:ea typeface="+mn-lt"/>
                <a:cs typeface="+mn-lt"/>
              </a:rPr>
              <a:t> up?</a:t>
            </a:r>
          </a:p>
          <a:p>
            <a:pPr>
              <a:buFont typeface="Wingdings" charset="2"/>
              <a:buChar char="Ø"/>
            </a:pPr>
            <a:r>
              <a:rPr lang="it-IT" sz="2000">
                <a:ea typeface="+mn-lt"/>
                <a:cs typeface="+mn-lt"/>
              </a:rPr>
              <a:t> </a:t>
            </a:r>
            <a:r>
              <a:rPr lang="it-IT" sz="2000" err="1">
                <a:ea typeface="+mn-lt"/>
                <a:cs typeface="+mn-lt"/>
              </a:rPr>
              <a:t>Correct</a:t>
            </a:r>
            <a:r>
              <a:rPr lang="it-IT" sz="2000">
                <a:ea typeface="+mn-lt"/>
                <a:cs typeface="+mn-lt"/>
              </a:rPr>
              <a:t> </a:t>
            </a:r>
            <a:r>
              <a:rPr lang="it-IT" sz="2000" err="1">
                <a:ea typeface="+mn-lt"/>
                <a:cs typeface="+mn-lt"/>
              </a:rPr>
              <a:t>answer</a:t>
            </a:r>
            <a:r>
              <a:rPr lang="it-IT" sz="2000">
                <a:ea typeface="+mn-lt"/>
                <a:cs typeface="+mn-lt"/>
              </a:rPr>
              <a:t>: </a:t>
            </a:r>
            <a:r>
              <a:rPr lang="it-IT" sz="2000" i="1">
                <a:ea typeface="+mn-lt"/>
                <a:cs typeface="+mn-lt"/>
              </a:rPr>
              <a:t>Houston.</a:t>
            </a:r>
          </a:p>
          <a:p>
            <a:pPr>
              <a:buFont typeface="Wingdings" charset="2"/>
              <a:buChar char="Ø"/>
            </a:pPr>
            <a:r>
              <a:rPr lang="it-IT" sz="2000">
                <a:ea typeface="+mn-lt"/>
                <a:cs typeface="+mn-lt"/>
              </a:rPr>
              <a:t> </a:t>
            </a:r>
            <a:r>
              <a:rPr lang="it-IT" sz="2000" err="1">
                <a:ea typeface="+mn-lt"/>
                <a:cs typeface="+mn-lt"/>
              </a:rPr>
              <a:t>Our</a:t>
            </a:r>
            <a:r>
              <a:rPr lang="it-IT" sz="2000">
                <a:ea typeface="+mn-lt"/>
                <a:cs typeface="+mn-lt"/>
              </a:rPr>
              <a:t> </a:t>
            </a:r>
            <a:r>
              <a:rPr lang="it-IT" sz="2000" err="1">
                <a:ea typeface="+mn-lt"/>
                <a:cs typeface="+mn-lt"/>
              </a:rPr>
              <a:t>answer</a:t>
            </a:r>
            <a:r>
              <a:rPr lang="it-IT" sz="2000">
                <a:ea typeface="+mn-lt"/>
                <a:cs typeface="+mn-lt"/>
              </a:rPr>
              <a:t>:</a:t>
            </a:r>
            <a:r>
              <a:rPr lang="it-IT" sz="2000" i="1">
                <a:ea typeface="+mn-lt"/>
                <a:cs typeface="+mn-lt"/>
              </a:rPr>
              <a:t> Houston, Texas.</a:t>
            </a:r>
          </a:p>
          <a:p>
            <a:pPr marL="0" indent="0">
              <a:buNone/>
            </a:pPr>
            <a:endParaRPr lang="it-IT" sz="2400"/>
          </a:p>
          <a:p>
            <a:pPr marL="0" indent="0">
              <a:buNone/>
            </a:pPr>
            <a:r>
              <a:rPr lang="it-IT" sz="2400" err="1"/>
              <a:t>Example</a:t>
            </a:r>
            <a:r>
              <a:rPr lang="it-IT" sz="2400"/>
              <a:t> 2</a:t>
            </a:r>
          </a:p>
          <a:p>
            <a:pPr>
              <a:buFont typeface="Wingdings" charset="2"/>
              <a:buChar char="Ø"/>
            </a:pPr>
            <a:r>
              <a:rPr lang="it-IT" sz="2000">
                <a:ea typeface="+mn-lt"/>
                <a:cs typeface="+mn-lt"/>
              </a:rPr>
              <a:t>Query: </a:t>
            </a:r>
            <a:r>
              <a:rPr lang="it-IT" sz="2000" i="1" err="1">
                <a:ea typeface="+mn-lt"/>
                <a:cs typeface="+mn-lt"/>
              </a:rPr>
              <a:t>Which</a:t>
            </a:r>
            <a:r>
              <a:rPr lang="it-IT" sz="2000" i="1">
                <a:ea typeface="+mn-lt"/>
                <a:cs typeface="+mn-lt"/>
              </a:rPr>
              <a:t> </a:t>
            </a:r>
            <a:r>
              <a:rPr lang="it-IT" sz="2000" i="1" err="1">
                <a:ea typeface="+mn-lt"/>
                <a:cs typeface="+mn-lt"/>
              </a:rPr>
              <a:t>three</a:t>
            </a:r>
            <a:r>
              <a:rPr lang="it-IT" sz="2000" i="1">
                <a:ea typeface="+mn-lt"/>
                <a:cs typeface="+mn-lt"/>
              </a:rPr>
              <a:t> countries </a:t>
            </a:r>
            <a:r>
              <a:rPr lang="it-IT" sz="2000" i="1" err="1">
                <a:ea typeface="+mn-lt"/>
                <a:cs typeface="+mn-lt"/>
              </a:rPr>
              <a:t>did</a:t>
            </a:r>
            <a:r>
              <a:rPr lang="it-IT" sz="2000" i="1">
                <a:ea typeface="+mn-lt"/>
                <a:cs typeface="+mn-lt"/>
              </a:rPr>
              <a:t> </a:t>
            </a:r>
            <a:r>
              <a:rPr lang="it-IT" sz="2000" i="1" err="1">
                <a:ea typeface="+mn-lt"/>
                <a:cs typeface="+mn-lt"/>
              </a:rPr>
              <a:t>Beyonce’s</a:t>
            </a:r>
            <a:r>
              <a:rPr lang="it-IT" sz="2000" i="1">
                <a:ea typeface="+mn-lt"/>
                <a:cs typeface="+mn-lt"/>
              </a:rPr>
              <a:t> </a:t>
            </a:r>
            <a:r>
              <a:rPr lang="it-IT" sz="2000" i="1" err="1">
                <a:ea typeface="+mn-lt"/>
                <a:cs typeface="+mn-lt"/>
              </a:rPr>
              <a:t>song</a:t>
            </a:r>
            <a:r>
              <a:rPr lang="it-IT" sz="2000" i="1">
                <a:ea typeface="+mn-lt"/>
                <a:cs typeface="+mn-lt"/>
              </a:rPr>
              <a:t> "Work </a:t>
            </a:r>
            <a:r>
              <a:rPr lang="it-IT" sz="2000" i="1" err="1">
                <a:ea typeface="+mn-lt"/>
                <a:cs typeface="+mn-lt"/>
              </a:rPr>
              <a:t>It</a:t>
            </a:r>
            <a:r>
              <a:rPr lang="it-IT" sz="2000" i="1">
                <a:ea typeface="+mn-lt"/>
                <a:cs typeface="+mn-lt"/>
              </a:rPr>
              <a:t> Out" </a:t>
            </a:r>
            <a:r>
              <a:rPr lang="it-IT" sz="2000" i="1" err="1">
                <a:ea typeface="+mn-lt"/>
                <a:cs typeface="+mn-lt"/>
              </a:rPr>
              <a:t>achieve</a:t>
            </a:r>
            <a:r>
              <a:rPr lang="it-IT" sz="2000" i="1">
                <a:ea typeface="+mn-lt"/>
                <a:cs typeface="+mn-lt"/>
              </a:rPr>
              <a:t> top </a:t>
            </a:r>
            <a:r>
              <a:rPr lang="it-IT" sz="2000" i="1" err="1">
                <a:ea typeface="+mn-lt"/>
                <a:cs typeface="+mn-lt"/>
              </a:rPr>
              <a:t>ten</a:t>
            </a:r>
            <a:r>
              <a:rPr lang="it-IT" sz="2000" i="1">
                <a:ea typeface="+mn-lt"/>
                <a:cs typeface="+mn-lt"/>
              </a:rPr>
              <a:t> status?</a:t>
            </a:r>
            <a:endParaRPr lang="it-IT" i="1"/>
          </a:p>
          <a:p>
            <a:pPr>
              <a:buFont typeface="Wingdings" charset="2"/>
              <a:buChar char="Ø"/>
            </a:pPr>
            <a:r>
              <a:rPr lang="it-IT" sz="2000" err="1">
                <a:ea typeface="+mn-lt"/>
                <a:cs typeface="+mn-lt"/>
              </a:rPr>
              <a:t>Correct</a:t>
            </a:r>
            <a:r>
              <a:rPr lang="it-IT" sz="2000">
                <a:ea typeface="+mn-lt"/>
                <a:cs typeface="+mn-lt"/>
              </a:rPr>
              <a:t> </a:t>
            </a:r>
            <a:r>
              <a:rPr lang="it-IT" sz="2000" err="1">
                <a:ea typeface="+mn-lt"/>
                <a:cs typeface="+mn-lt"/>
              </a:rPr>
              <a:t>answer</a:t>
            </a:r>
            <a:r>
              <a:rPr lang="it-IT" sz="2000">
                <a:ea typeface="+mn-lt"/>
                <a:cs typeface="+mn-lt"/>
              </a:rPr>
              <a:t>: </a:t>
            </a:r>
            <a:r>
              <a:rPr lang="it-IT" sz="2000" i="1">
                <a:ea typeface="+mn-lt"/>
                <a:cs typeface="+mn-lt"/>
              </a:rPr>
              <a:t>UK, </a:t>
            </a:r>
            <a:r>
              <a:rPr lang="it-IT" sz="2000" i="1" err="1">
                <a:ea typeface="+mn-lt"/>
                <a:cs typeface="+mn-lt"/>
              </a:rPr>
              <a:t>Norway,and</a:t>
            </a:r>
            <a:r>
              <a:rPr lang="it-IT" sz="2000" i="1">
                <a:ea typeface="+mn-lt"/>
                <a:cs typeface="+mn-lt"/>
              </a:rPr>
              <a:t> </a:t>
            </a:r>
            <a:r>
              <a:rPr lang="it-IT" sz="2000" i="1" err="1">
                <a:ea typeface="+mn-lt"/>
                <a:cs typeface="+mn-lt"/>
              </a:rPr>
              <a:t>Belgium</a:t>
            </a:r>
            <a:r>
              <a:rPr lang="it-IT" sz="2000" i="1">
                <a:ea typeface="+mn-lt"/>
                <a:cs typeface="+mn-lt"/>
              </a:rPr>
              <a:t>.</a:t>
            </a:r>
            <a:endParaRPr lang="it-IT" i="1"/>
          </a:p>
          <a:p>
            <a:pPr>
              <a:buFont typeface="Wingdings" charset="2"/>
              <a:buChar char="Ø"/>
            </a:pPr>
            <a:r>
              <a:rPr lang="it-IT" sz="2000" err="1">
                <a:ea typeface="+mn-lt"/>
                <a:cs typeface="+mn-lt"/>
              </a:rPr>
              <a:t>Our</a:t>
            </a:r>
            <a:r>
              <a:rPr lang="it-IT" sz="2000">
                <a:ea typeface="+mn-lt"/>
                <a:cs typeface="+mn-lt"/>
              </a:rPr>
              <a:t> </a:t>
            </a:r>
            <a:r>
              <a:rPr lang="it-IT" sz="2000" err="1">
                <a:ea typeface="+mn-lt"/>
                <a:cs typeface="+mn-lt"/>
              </a:rPr>
              <a:t>answer</a:t>
            </a:r>
            <a:r>
              <a:rPr lang="it-IT" sz="2000">
                <a:ea typeface="+mn-lt"/>
                <a:cs typeface="+mn-lt"/>
              </a:rPr>
              <a:t>: </a:t>
            </a:r>
            <a:r>
              <a:rPr lang="it-IT" sz="2000" i="1" err="1">
                <a:ea typeface="+mn-lt"/>
                <a:cs typeface="+mn-lt"/>
              </a:rPr>
              <a:t>Belgium</a:t>
            </a:r>
            <a:r>
              <a:rPr lang="it-IT" sz="2000" i="1">
                <a:ea typeface="+mn-lt"/>
                <a:cs typeface="+mn-lt"/>
              </a:rPr>
              <a:t>.</a:t>
            </a:r>
            <a:endParaRPr lang="it-IT" i="1"/>
          </a:p>
        </p:txBody>
      </p:sp>
    </p:spTree>
    <p:extLst>
      <p:ext uri="{BB962C8B-B14F-4D97-AF65-F5344CB8AC3E}">
        <p14:creationId xmlns:p14="http://schemas.microsoft.com/office/powerpoint/2010/main" val="282183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701419" y="2507678"/>
            <a:ext cx="4093068" cy="1903699"/>
          </a:xfrm>
        </p:spPr>
        <p:txBody>
          <a:bodyPr anchor="ctr">
            <a:normAutofit/>
          </a:bodyPr>
          <a:lstStyle/>
          <a:p>
            <a:r>
              <a:rPr lang="en-GB" sz="3200">
                <a:ea typeface="+mj-lt"/>
                <a:cs typeface="+mj-lt"/>
              </a:rPr>
              <a:t>Analysis of results</a:t>
            </a:r>
            <a:endParaRPr lang="en-US"/>
          </a:p>
        </p:txBody>
      </p:sp>
      <p:sp>
        <p:nvSpPr>
          <p:cNvPr id="3" name="Segnaposto contenuto 2">
            <a:extLst>
              <a:ext uri="{FF2B5EF4-FFF2-40B4-BE49-F238E27FC236}">
                <a16:creationId xmlns:a16="http://schemas.microsoft.com/office/drawing/2014/main" id="{673E00F1-3B52-4B6D-A77A-615E7F054F51}"/>
              </a:ext>
            </a:extLst>
          </p:cNvPr>
          <p:cNvSpPr>
            <a:spLocks noGrp="1"/>
          </p:cNvSpPr>
          <p:nvPr>
            <p:ph idx="1"/>
          </p:nvPr>
        </p:nvSpPr>
        <p:spPr>
          <a:xfrm>
            <a:off x="5747029" y="493444"/>
            <a:ext cx="6173628" cy="5954325"/>
          </a:xfrm>
        </p:spPr>
        <p:txBody>
          <a:bodyPr anchor="ctr">
            <a:normAutofit fontScale="85000" lnSpcReduction="10000"/>
          </a:bodyPr>
          <a:lstStyle/>
          <a:p>
            <a:pPr marL="0" indent="0">
              <a:buNone/>
            </a:pPr>
            <a:r>
              <a:rPr lang="it-IT" sz="2800" b="1" err="1">
                <a:ea typeface="+mn-lt"/>
                <a:cs typeface="+mn-lt"/>
              </a:rPr>
              <a:t>Error</a:t>
            </a:r>
            <a:r>
              <a:rPr lang="it-IT" sz="2800" b="1">
                <a:ea typeface="+mn-lt"/>
                <a:cs typeface="+mn-lt"/>
              </a:rPr>
              <a:t> </a:t>
            </a:r>
            <a:r>
              <a:rPr lang="it-IT" sz="2800" b="1" err="1">
                <a:ea typeface="+mn-lt"/>
                <a:cs typeface="+mn-lt"/>
              </a:rPr>
              <a:t>type</a:t>
            </a:r>
            <a:r>
              <a:rPr lang="it-IT" sz="2800" b="1">
                <a:ea typeface="+mn-lt"/>
                <a:cs typeface="+mn-lt"/>
              </a:rPr>
              <a:t> 3</a:t>
            </a:r>
          </a:p>
          <a:p>
            <a:endParaRPr lang="it-IT" sz="2100"/>
          </a:p>
          <a:p>
            <a:pPr marL="0" indent="0">
              <a:buNone/>
            </a:pPr>
            <a:r>
              <a:rPr lang="it-IT" sz="2100" err="1">
                <a:ea typeface="+mn-lt"/>
                <a:cs typeface="+mn-lt"/>
              </a:rPr>
              <a:t>Example</a:t>
            </a:r>
            <a:r>
              <a:rPr lang="it-IT" sz="2100">
                <a:ea typeface="+mn-lt"/>
                <a:cs typeface="+mn-lt"/>
              </a:rPr>
              <a:t> 1</a:t>
            </a:r>
          </a:p>
          <a:p>
            <a:pPr>
              <a:buFont typeface="Wingdings" charset="2"/>
              <a:buChar char="Ø"/>
            </a:pPr>
            <a:r>
              <a:rPr lang="it-IT" sz="2000" err="1">
                <a:ea typeface="+mn-lt"/>
                <a:cs typeface="+mn-lt"/>
              </a:rPr>
              <a:t>Context</a:t>
            </a:r>
            <a:r>
              <a:rPr lang="it-IT" sz="2000">
                <a:ea typeface="+mn-lt"/>
                <a:cs typeface="+mn-lt"/>
              </a:rPr>
              <a:t>: </a:t>
            </a:r>
            <a:r>
              <a:rPr lang="it-IT" sz="2000" i="1">
                <a:ea typeface="+mn-lt"/>
                <a:cs typeface="+mn-lt"/>
              </a:rPr>
              <a:t>The </a:t>
            </a:r>
            <a:r>
              <a:rPr lang="it-IT" sz="2000" i="1" err="1">
                <a:ea typeface="+mn-lt"/>
                <a:cs typeface="+mn-lt"/>
              </a:rPr>
              <a:t>latest</a:t>
            </a:r>
            <a:r>
              <a:rPr lang="it-IT" sz="2000" i="1">
                <a:ea typeface="+mn-lt"/>
                <a:cs typeface="+mn-lt"/>
              </a:rPr>
              <a:t> study </a:t>
            </a:r>
            <a:r>
              <a:rPr lang="it-IT" sz="2000" i="1" err="1">
                <a:ea typeface="+mn-lt"/>
                <a:cs typeface="+mn-lt"/>
              </a:rPr>
              <a:t>using</a:t>
            </a:r>
            <a:r>
              <a:rPr lang="it-IT" sz="2000" i="1">
                <a:ea typeface="+mn-lt"/>
                <a:cs typeface="+mn-lt"/>
              </a:rPr>
              <a:t> </a:t>
            </a:r>
            <a:r>
              <a:rPr lang="it-IT" sz="2000" i="1" err="1">
                <a:ea typeface="+mn-lt"/>
                <a:cs typeface="+mn-lt"/>
              </a:rPr>
              <a:t>magnetic</a:t>
            </a:r>
            <a:r>
              <a:rPr lang="it-IT" sz="2000" i="1">
                <a:ea typeface="+mn-lt"/>
                <a:cs typeface="+mn-lt"/>
              </a:rPr>
              <a:t> </a:t>
            </a:r>
            <a:r>
              <a:rPr lang="it-IT" sz="2000" i="1" err="1">
                <a:ea typeface="+mn-lt"/>
                <a:cs typeface="+mn-lt"/>
              </a:rPr>
              <a:t>resonance</a:t>
            </a:r>
            <a:r>
              <a:rPr lang="it-IT" sz="2000" i="1">
                <a:ea typeface="+mn-lt"/>
                <a:cs typeface="+mn-lt"/>
              </a:rPr>
              <a:t> imaging (MRI) to </a:t>
            </a:r>
            <a:r>
              <a:rPr lang="it-IT" sz="2000" i="1" err="1">
                <a:ea typeface="+mn-lt"/>
                <a:cs typeface="+mn-lt"/>
              </a:rPr>
              <a:t>humans</a:t>
            </a:r>
            <a:r>
              <a:rPr lang="it-IT" sz="2000" i="1">
                <a:ea typeface="+mn-lt"/>
                <a:cs typeface="+mn-lt"/>
              </a:rPr>
              <a:t> and dogs </a:t>
            </a:r>
            <a:r>
              <a:rPr lang="it-IT" sz="2000" i="1" err="1">
                <a:ea typeface="+mn-lt"/>
                <a:cs typeface="+mn-lt"/>
              </a:rPr>
              <a:t>together</a:t>
            </a:r>
            <a:r>
              <a:rPr lang="it-IT" sz="2000" i="1">
                <a:ea typeface="+mn-lt"/>
                <a:cs typeface="+mn-lt"/>
              </a:rPr>
              <a:t> </a:t>
            </a:r>
            <a:r>
              <a:rPr lang="it-IT" sz="2000" i="1" err="1">
                <a:ea typeface="+mn-lt"/>
                <a:cs typeface="+mn-lt"/>
              </a:rPr>
              <a:t>proved</a:t>
            </a:r>
            <a:r>
              <a:rPr lang="it-IT" sz="2000" i="1">
                <a:ea typeface="+mn-lt"/>
                <a:cs typeface="+mn-lt"/>
              </a:rPr>
              <a:t> </a:t>
            </a:r>
            <a:r>
              <a:rPr lang="it-IT" sz="2000" i="1" err="1">
                <a:ea typeface="+mn-lt"/>
                <a:cs typeface="+mn-lt"/>
              </a:rPr>
              <a:t>that</a:t>
            </a:r>
            <a:r>
              <a:rPr lang="it-IT" sz="2000" i="1">
                <a:ea typeface="+mn-lt"/>
                <a:cs typeface="+mn-lt"/>
              </a:rPr>
              <a:t> […].</a:t>
            </a:r>
          </a:p>
          <a:p>
            <a:pPr>
              <a:buFont typeface="Wingdings" charset="2"/>
              <a:buChar char="Ø"/>
            </a:pPr>
            <a:r>
              <a:rPr lang="it-IT" sz="2000">
                <a:ea typeface="+mn-lt"/>
                <a:cs typeface="+mn-lt"/>
              </a:rPr>
              <a:t>Query: </a:t>
            </a:r>
            <a:r>
              <a:rPr lang="it-IT" sz="2000" i="1" err="1">
                <a:ea typeface="+mn-lt"/>
                <a:cs typeface="+mn-lt"/>
              </a:rPr>
              <a:t>What</a:t>
            </a:r>
            <a:r>
              <a:rPr lang="it-IT" sz="2000" i="1">
                <a:ea typeface="+mn-lt"/>
                <a:cs typeface="+mn-lt"/>
              </a:rPr>
              <a:t> </a:t>
            </a:r>
            <a:r>
              <a:rPr lang="it-IT" sz="2000" i="1" err="1">
                <a:ea typeface="+mn-lt"/>
                <a:cs typeface="+mn-lt"/>
              </a:rPr>
              <a:t>technology</a:t>
            </a:r>
            <a:r>
              <a:rPr lang="it-IT" sz="2000" i="1">
                <a:ea typeface="+mn-lt"/>
                <a:cs typeface="+mn-lt"/>
              </a:rPr>
              <a:t> </a:t>
            </a:r>
            <a:r>
              <a:rPr lang="it-IT" sz="2000" i="1" err="1">
                <a:ea typeface="+mn-lt"/>
                <a:cs typeface="+mn-lt"/>
              </a:rPr>
              <a:t>was</a:t>
            </a:r>
            <a:r>
              <a:rPr lang="it-IT" sz="2000" i="1">
                <a:ea typeface="+mn-lt"/>
                <a:cs typeface="+mn-lt"/>
              </a:rPr>
              <a:t> </a:t>
            </a:r>
            <a:r>
              <a:rPr lang="it-IT" sz="2000" i="1" err="1">
                <a:ea typeface="+mn-lt"/>
                <a:cs typeface="+mn-lt"/>
              </a:rPr>
              <a:t>used</a:t>
            </a:r>
            <a:r>
              <a:rPr lang="it-IT" sz="2000" i="1">
                <a:ea typeface="+mn-lt"/>
                <a:cs typeface="+mn-lt"/>
              </a:rPr>
              <a:t> to show </a:t>
            </a:r>
            <a:r>
              <a:rPr lang="it-IT" sz="2000" i="1" err="1">
                <a:ea typeface="+mn-lt"/>
                <a:cs typeface="+mn-lt"/>
              </a:rPr>
              <a:t>that</a:t>
            </a:r>
            <a:r>
              <a:rPr lang="it-IT" sz="2000" i="1">
                <a:ea typeface="+mn-lt"/>
                <a:cs typeface="+mn-lt"/>
              </a:rPr>
              <a:t> dogs </a:t>
            </a:r>
            <a:r>
              <a:rPr lang="it-IT" sz="2000" i="1" err="1">
                <a:ea typeface="+mn-lt"/>
                <a:cs typeface="+mn-lt"/>
              </a:rPr>
              <a:t>respond</a:t>
            </a:r>
            <a:r>
              <a:rPr lang="it-IT" sz="2000" i="1">
                <a:ea typeface="+mn-lt"/>
                <a:cs typeface="+mn-lt"/>
              </a:rPr>
              <a:t> to voices in the </a:t>
            </a:r>
            <a:r>
              <a:rPr lang="it-IT" sz="2000" i="1" err="1">
                <a:ea typeface="+mn-lt"/>
                <a:cs typeface="+mn-lt"/>
              </a:rPr>
              <a:t>same</a:t>
            </a:r>
            <a:r>
              <a:rPr lang="it-IT" sz="2000" i="1">
                <a:ea typeface="+mn-lt"/>
                <a:cs typeface="+mn-lt"/>
              </a:rPr>
              <a:t> brain parts </a:t>
            </a:r>
            <a:r>
              <a:rPr lang="it-IT" sz="2000" i="1" err="1">
                <a:ea typeface="+mn-lt"/>
                <a:cs typeface="+mn-lt"/>
              </a:rPr>
              <a:t>as</a:t>
            </a:r>
            <a:r>
              <a:rPr lang="it-IT" sz="2000" i="1">
                <a:ea typeface="+mn-lt"/>
                <a:cs typeface="+mn-lt"/>
              </a:rPr>
              <a:t> people?</a:t>
            </a:r>
          </a:p>
          <a:p>
            <a:pPr>
              <a:buFont typeface="Wingdings" charset="2"/>
              <a:buChar char="Ø"/>
            </a:pPr>
            <a:r>
              <a:rPr lang="it-IT" sz="2000" err="1">
                <a:ea typeface="+mn-lt"/>
                <a:cs typeface="+mn-lt"/>
              </a:rPr>
              <a:t>Correct</a:t>
            </a:r>
            <a:r>
              <a:rPr lang="it-IT" sz="2000">
                <a:ea typeface="+mn-lt"/>
                <a:cs typeface="+mn-lt"/>
              </a:rPr>
              <a:t> </a:t>
            </a:r>
            <a:r>
              <a:rPr lang="it-IT" sz="2000" err="1">
                <a:ea typeface="+mn-lt"/>
                <a:cs typeface="+mn-lt"/>
              </a:rPr>
              <a:t>answer</a:t>
            </a:r>
            <a:r>
              <a:rPr lang="it-IT" sz="2000">
                <a:ea typeface="+mn-lt"/>
                <a:cs typeface="+mn-lt"/>
              </a:rPr>
              <a:t>: </a:t>
            </a:r>
            <a:r>
              <a:rPr lang="it-IT" sz="2000" i="1">
                <a:ea typeface="+mn-lt"/>
                <a:cs typeface="+mn-lt"/>
              </a:rPr>
              <a:t>MRI.</a:t>
            </a:r>
          </a:p>
          <a:p>
            <a:pPr>
              <a:buFont typeface="Wingdings" charset="2"/>
              <a:buChar char="Ø"/>
            </a:pPr>
            <a:r>
              <a:rPr lang="it-IT" sz="2000" err="1">
                <a:ea typeface="+mn-lt"/>
                <a:cs typeface="+mn-lt"/>
              </a:rPr>
              <a:t>Our</a:t>
            </a:r>
            <a:r>
              <a:rPr lang="it-IT" sz="2000">
                <a:ea typeface="+mn-lt"/>
                <a:cs typeface="+mn-lt"/>
              </a:rPr>
              <a:t> </a:t>
            </a:r>
            <a:r>
              <a:rPr lang="it-IT" sz="2000" err="1">
                <a:ea typeface="+mn-lt"/>
                <a:cs typeface="+mn-lt"/>
              </a:rPr>
              <a:t>answer</a:t>
            </a:r>
            <a:r>
              <a:rPr lang="it-IT" sz="2000">
                <a:ea typeface="+mn-lt"/>
                <a:cs typeface="+mn-lt"/>
              </a:rPr>
              <a:t>: </a:t>
            </a:r>
            <a:r>
              <a:rPr lang="it-IT" sz="2000" i="1" err="1">
                <a:ea typeface="+mn-lt"/>
                <a:cs typeface="+mn-lt"/>
              </a:rPr>
              <a:t>magnetic</a:t>
            </a:r>
            <a:r>
              <a:rPr lang="it-IT" sz="2000" i="1">
                <a:ea typeface="+mn-lt"/>
                <a:cs typeface="+mn-lt"/>
              </a:rPr>
              <a:t> </a:t>
            </a:r>
            <a:r>
              <a:rPr lang="it-IT" sz="2000" i="1" err="1">
                <a:ea typeface="+mn-lt"/>
                <a:cs typeface="+mn-lt"/>
              </a:rPr>
              <a:t>resonance</a:t>
            </a:r>
            <a:r>
              <a:rPr lang="it-IT" sz="2000" i="1">
                <a:ea typeface="+mn-lt"/>
                <a:cs typeface="+mn-lt"/>
              </a:rPr>
              <a:t> imaging.</a:t>
            </a:r>
          </a:p>
          <a:p>
            <a:pPr>
              <a:buFont typeface="Wingdings" charset="2"/>
              <a:buChar char="Ø"/>
            </a:pPr>
            <a:endParaRPr lang="it-IT" sz="2000">
              <a:ea typeface="+mn-lt"/>
              <a:cs typeface="+mn-lt"/>
            </a:endParaRPr>
          </a:p>
          <a:p>
            <a:pPr marL="0" indent="0">
              <a:buNone/>
            </a:pPr>
            <a:r>
              <a:rPr lang="it-IT" sz="2100" err="1">
                <a:ea typeface="+mn-lt"/>
                <a:cs typeface="+mn-lt"/>
              </a:rPr>
              <a:t>Example</a:t>
            </a:r>
            <a:r>
              <a:rPr lang="it-IT" sz="2100">
                <a:ea typeface="+mn-lt"/>
                <a:cs typeface="+mn-lt"/>
              </a:rPr>
              <a:t> 2</a:t>
            </a:r>
            <a:endParaRPr lang="it-IT"/>
          </a:p>
          <a:p>
            <a:pPr>
              <a:buFont typeface="Wingdings" charset="2"/>
              <a:buChar char="Ø"/>
            </a:pPr>
            <a:r>
              <a:rPr lang="it-IT" sz="2000" err="1">
                <a:ea typeface="+mn-lt"/>
                <a:cs typeface="+mn-lt"/>
              </a:rPr>
              <a:t>Context</a:t>
            </a:r>
            <a:r>
              <a:rPr lang="it-IT" sz="2000">
                <a:ea typeface="+mn-lt"/>
                <a:cs typeface="+mn-lt"/>
              </a:rPr>
              <a:t>: </a:t>
            </a:r>
            <a:r>
              <a:rPr lang="it-IT" sz="2000" i="1">
                <a:ea typeface="+mn-lt"/>
                <a:cs typeface="+mn-lt"/>
              </a:rPr>
              <a:t>In Islam dogs are </a:t>
            </a:r>
            <a:r>
              <a:rPr lang="it-IT" sz="2000" i="1" err="1">
                <a:ea typeface="+mn-lt"/>
                <a:cs typeface="+mn-lt"/>
              </a:rPr>
              <a:t>viewed</a:t>
            </a:r>
            <a:r>
              <a:rPr lang="it-IT" sz="2000" i="1">
                <a:ea typeface="+mn-lt"/>
                <a:cs typeface="+mn-lt"/>
              </a:rPr>
              <a:t> </a:t>
            </a:r>
            <a:r>
              <a:rPr lang="it-IT" sz="2000" i="1" err="1">
                <a:ea typeface="+mn-lt"/>
                <a:cs typeface="+mn-lt"/>
              </a:rPr>
              <a:t>as</a:t>
            </a:r>
            <a:r>
              <a:rPr lang="it-IT" sz="2000" i="1">
                <a:ea typeface="+mn-lt"/>
                <a:cs typeface="+mn-lt"/>
              </a:rPr>
              <a:t> </a:t>
            </a:r>
            <a:r>
              <a:rPr lang="it-IT" sz="2000" i="1" err="1">
                <a:ea typeface="+mn-lt"/>
                <a:cs typeface="+mn-lt"/>
              </a:rPr>
              <a:t>unclean</a:t>
            </a:r>
            <a:r>
              <a:rPr lang="it-IT" sz="2000" i="1">
                <a:ea typeface="+mn-lt"/>
                <a:cs typeface="+mn-lt"/>
              </a:rPr>
              <a:t> </a:t>
            </a:r>
            <a:r>
              <a:rPr lang="it-IT" sz="2000" i="1" err="1">
                <a:ea typeface="+mn-lt"/>
                <a:cs typeface="+mn-lt"/>
              </a:rPr>
              <a:t>because</a:t>
            </a:r>
            <a:r>
              <a:rPr lang="it-IT" sz="2000" i="1">
                <a:ea typeface="+mn-lt"/>
                <a:cs typeface="+mn-lt"/>
              </a:rPr>
              <a:t> </a:t>
            </a:r>
            <a:r>
              <a:rPr lang="it-IT" sz="2000" i="1" err="1">
                <a:ea typeface="+mn-lt"/>
                <a:cs typeface="+mn-lt"/>
              </a:rPr>
              <a:t>they</a:t>
            </a:r>
            <a:r>
              <a:rPr lang="it-IT" sz="2000" i="1">
                <a:ea typeface="+mn-lt"/>
                <a:cs typeface="+mn-lt"/>
              </a:rPr>
              <a:t> are </a:t>
            </a:r>
            <a:r>
              <a:rPr lang="it-IT" sz="2000" i="1" err="1">
                <a:ea typeface="+mn-lt"/>
                <a:cs typeface="+mn-lt"/>
              </a:rPr>
              <a:t>viewed</a:t>
            </a:r>
            <a:r>
              <a:rPr lang="it-IT" sz="2000" i="1">
                <a:ea typeface="+mn-lt"/>
                <a:cs typeface="+mn-lt"/>
              </a:rPr>
              <a:t> </a:t>
            </a:r>
            <a:r>
              <a:rPr lang="it-IT" sz="2000" i="1" err="1">
                <a:ea typeface="+mn-lt"/>
                <a:cs typeface="+mn-lt"/>
              </a:rPr>
              <a:t>as</a:t>
            </a:r>
            <a:r>
              <a:rPr lang="it-IT" sz="2000" i="1">
                <a:ea typeface="+mn-lt"/>
                <a:cs typeface="+mn-lt"/>
              </a:rPr>
              <a:t> </a:t>
            </a:r>
            <a:r>
              <a:rPr lang="it-IT" sz="2000" i="1" err="1">
                <a:ea typeface="+mn-lt"/>
                <a:cs typeface="+mn-lt"/>
              </a:rPr>
              <a:t>scavenger</a:t>
            </a:r>
            <a:r>
              <a:rPr lang="it-IT" sz="2000" i="1">
                <a:ea typeface="+mn-lt"/>
                <a:cs typeface="+mn-lt"/>
              </a:rPr>
              <a:t>. In 2015 [...].</a:t>
            </a:r>
          </a:p>
          <a:p>
            <a:pPr>
              <a:buFont typeface="Wingdings" charset="2"/>
              <a:buChar char="Ø"/>
            </a:pPr>
            <a:r>
              <a:rPr lang="it-IT" sz="2000">
                <a:ea typeface="+mn-lt"/>
                <a:cs typeface="+mn-lt"/>
              </a:rPr>
              <a:t>Query: </a:t>
            </a:r>
            <a:r>
              <a:rPr lang="it-IT" sz="2000" i="1">
                <a:ea typeface="+mn-lt"/>
                <a:cs typeface="+mn-lt"/>
              </a:rPr>
              <a:t>How are dogs </a:t>
            </a:r>
            <a:r>
              <a:rPr lang="it-IT" sz="2000" i="1" err="1">
                <a:ea typeface="+mn-lt"/>
                <a:cs typeface="+mn-lt"/>
              </a:rPr>
              <a:t>viewed</a:t>
            </a:r>
            <a:r>
              <a:rPr lang="it-IT" sz="2000" i="1">
                <a:ea typeface="+mn-lt"/>
                <a:cs typeface="+mn-lt"/>
              </a:rPr>
              <a:t> in Islam?</a:t>
            </a:r>
          </a:p>
          <a:p>
            <a:pPr>
              <a:buFont typeface="Wingdings" charset="2"/>
              <a:buChar char="Ø"/>
            </a:pPr>
            <a:r>
              <a:rPr lang="it-IT" sz="2000" err="1">
                <a:ea typeface="+mn-lt"/>
                <a:cs typeface="+mn-lt"/>
              </a:rPr>
              <a:t>Correct</a:t>
            </a:r>
            <a:r>
              <a:rPr lang="it-IT" sz="2000">
                <a:ea typeface="+mn-lt"/>
                <a:cs typeface="+mn-lt"/>
              </a:rPr>
              <a:t> </a:t>
            </a:r>
            <a:r>
              <a:rPr lang="it-IT" sz="2000" err="1">
                <a:ea typeface="+mn-lt"/>
                <a:cs typeface="+mn-lt"/>
              </a:rPr>
              <a:t>answer</a:t>
            </a:r>
            <a:r>
              <a:rPr lang="it-IT" sz="2000">
                <a:ea typeface="+mn-lt"/>
                <a:cs typeface="+mn-lt"/>
              </a:rPr>
              <a:t>: </a:t>
            </a:r>
            <a:r>
              <a:rPr lang="it-IT" sz="2000" i="1" err="1">
                <a:ea typeface="+mn-lt"/>
                <a:cs typeface="+mn-lt"/>
              </a:rPr>
              <a:t>as</a:t>
            </a:r>
            <a:r>
              <a:rPr lang="it-IT" sz="2000" i="1">
                <a:ea typeface="+mn-lt"/>
                <a:cs typeface="+mn-lt"/>
              </a:rPr>
              <a:t> </a:t>
            </a:r>
            <a:r>
              <a:rPr lang="it-IT" sz="2000" i="1" err="1">
                <a:ea typeface="+mn-lt"/>
                <a:cs typeface="+mn-lt"/>
              </a:rPr>
              <a:t>unclean</a:t>
            </a:r>
            <a:r>
              <a:rPr lang="it-IT" sz="2000" i="1">
                <a:ea typeface="+mn-lt"/>
                <a:cs typeface="+mn-lt"/>
              </a:rPr>
              <a:t>.</a:t>
            </a:r>
          </a:p>
          <a:p>
            <a:pPr>
              <a:buFont typeface="Wingdings" charset="2"/>
              <a:buChar char="Ø"/>
            </a:pPr>
            <a:r>
              <a:rPr lang="it-IT" sz="2000" err="1">
                <a:ea typeface="+mn-lt"/>
                <a:cs typeface="+mn-lt"/>
              </a:rPr>
              <a:t>Our</a:t>
            </a:r>
            <a:r>
              <a:rPr lang="it-IT" sz="2000">
                <a:ea typeface="+mn-lt"/>
                <a:cs typeface="+mn-lt"/>
              </a:rPr>
              <a:t> </a:t>
            </a:r>
            <a:r>
              <a:rPr lang="it-IT" sz="2000" err="1">
                <a:ea typeface="+mn-lt"/>
                <a:cs typeface="+mn-lt"/>
              </a:rPr>
              <a:t>answer</a:t>
            </a:r>
            <a:r>
              <a:rPr lang="it-IT" sz="2000">
                <a:ea typeface="+mn-lt"/>
                <a:cs typeface="+mn-lt"/>
              </a:rPr>
              <a:t>: </a:t>
            </a:r>
            <a:r>
              <a:rPr lang="it-IT" sz="2000" i="1" err="1">
                <a:ea typeface="+mn-lt"/>
                <a:cs typeface="+mn-lt"/>
              </a:rPr>
              <a:t>as</a:t>
            </a:r>
            <a:r>
              <a:rPr lang="it-IT" sz="2000" i="1">
                <a:ea typeface="+mn-lt"/>
                <a:cs typeface="+mn-lt"/>
              </a:rPr>
              <a:t> </a:t>
            </a:r>
            <a:r>
              <a:rPr lang="it-IT" sz="2000" i="1" err="1">
                <a:ea typeface="+mn-lt"/>
                <a:cs typeface="+mn-lt"/>
              </a:rPr>
              <a:t>scavengers</a:t>
            </a:r>
            <a:r>
              <a:rPr lang="it-IT" sz="2000" i="1">
                <a:ea typeface="+mn-lt"/>
                <a:cs typeface="+mn-lt"/>
              </a:rPr>
              <a:t>.</a:t>
            </a:r>
            <a:endParaRPr lang="it-IT" i="1"/>
          </a:p>
          <a:p>
            <a:pPr marL="0" indent="0">
              <a:buNone/>
            </a:pPr>
            <a:endParaRPr lang="it-IT" sz="2000">
              <a:ea typeface="+mn-lt"/>
              <a:cs typeface="+mn-lt"/>
            </a:endParaRPr>
          </a:p>
          <a:p>
            <a:endParaRPr lang="it-IT" sz="2000"/>
          </a:p>
        </p:txBody>
      </p:sp>
    </p:spTree>
    <p:extLst>
      <p:ext uri="{BB962C8B-B14F-4D97-AF65-F5344CB8AC3E}">
        <p14:creationId xmlns:p14="http://schemas.microsoft.com/office/powerpoint/2010/main" val="32725819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Discussion and possible improvements</a:t>
            </a:r>
          </a:p>
        </p:txBody>
      </p:sp>
      <p:sp>
        <p:nvSpPr>
          <p:cNvPr id="4" name="Segnaposto contenuto 2">
            <a:extLst>
              <a:ext uri="{FF2B5EF4-FFF2-40B4-BE49-F238E27FC236}">
                <a16:creationId xmlns:a16="http://schemas.microsoft.com/office/drawing/2014/main" id="{156053DB-A676-4283-8234-BFF1A3A72C46}"/>
              </a:ext>
            </a:extLst>
          </p:cNvPr>
          <p:cNvSpPr txBox="1">
            <a:spLocks/>
          </p:cNvSpPr>
          <p:nvPr/>
        </p:nvSpPr>
        <p:spPr>
          <a:xfrm>
            <a:off x="5180387" y="884608"/>
            <a:ext cx="6831434" cy="508818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000"/>
              <a:t>Evidence shows that exploiting high-level constraints (like start span index &lt; end span index) can lead to improvements</a:t>
            </a:r>
          </a:p>
          <a:p>
            <a:pPr>
              <a:lnSpc>
                <a:spcPct val="90000"/>
              </a:lnSpc>
              <a:buFont typeface="Wingdings" charset="2"/>
              <a:buChar char="Ø"/>
            </a:pPr>
            <a:r>
              <a:rPr lang="en-US" sz="2000"/>
              <a:t>The output layer can learn to constraint the value of p</a:t>
            </a:r>
            <a:r>
              <a:rPr lang="en-US" sz="2000" baseline="30000"/>
              <a:t>end</a:t>
            </a:r>
            <a:r>
              <a:rPr lang="en-US" sz="2000"/>
              <a:t> based on the value of </a:t>
            </a:r>
            <a:r>
              <a:rPr lang="en-US" sz="2000" err="1"/>
              <a:t>p</a:t>
            </a:r>
            <a:r>
              <a:rPr lang="en-US" sz="2000" baseline="30000" err="1"/>
              <a:t>start</a:t>
            </a:r>
            <a:r>
              <a:rPr lang="en-US" sz="2000" baseline="30000"/>
              <a:t> </a:t>
            </a:r>
            <a:endParaRPr lang="en-US" sz="2000"/>
          </a:p>
          <a:p>
            <a:pPr>
              <a:lnSpc>
                <a:spcPct val="90000"/>
              </a:lnSpc>
              <a:buFont typeface="Wingdings" charset="2"/>
              <a:buChar char="Ø"/>
            </a:pPr>
            <a:r>
              <a:rPr lang="en-US" sz="2000"/>
              <a:t>Possible improvement: merge matrices (</a:t>
            </a:r>
            <a:r>
              <a:rPr lang="en-US" sz="2000" err="1"/>
              <a:t>eg.</a:t>
            </a:r>
            <a:r>
              <a:rPr lang="en-US" sz="2000"/>
              <a:t> word and char embedding) with other approaches instead of concatenation, such as sum or weighted sum</a:t>
            </a:r>
          </a:p>
          <a:p>
            <a:pPr>
              <a:lnSpc>
                <a:spcPct val="90000"/>
              </a:lnSpc>
              <a:buFont typeface="Wingdings" charset="2"/>
              <a:buChar char="Ø"/>
            </a:pPr>
            <a:r>
              <a:rPr lang="en-US" sz="2000">
                <a:ea typeface="+mn-lt"/>
                <a:cs typeface="+mn-lt"/>
              </a:rPr>
              <a:t>The models could be improved by better exploring the hyperparameters' space</a:t>
            </a:r>
            <a:endParaRPr lang="en-US" sz="2000"/>
          </a:p>
        </p:txBody>
      </p:sp>
    </p:spTree>
    <p:extLst>
      <p:ext uri="{BB962C8B-B14F-4D97-AF65-F5344CB8AC3E}">
        <p14:creationId xmlns:p14="http://schemas.microsoft.com/office/powerpoint/2010/main" val="221278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Discussion and possible improvements</a:t>
            </a:r>
          </a:p>
        </p:txBody>
      </p:sp>
      <p:sp>
        <p:nvSpPr>
          <p:cNvPr id="4" name="Segnaposto contenuto 2">
            <a:extLst>
              <a:ext uri="{FF2B5EF4-FFF2-40B4-BE49-F238E27FC236}">
                <a16:creationId xmlns:a16="http://schemas.microsoft.com/office/drawing/2014/main" id="{156053DB-A676-4283-8234-BFF1A3A72C46}"/>
              </a:ext>
            </a:extLst>
          </p:cNvPr>
          <p:cNvSpPr txBox="1">
            <a:spLocks/>
          </p:cNvSpPr>
          <p:nvPr/>
        </p:nvSpPr>
        <p:spPr>
          <a:xfrm>
            <a:off x="5158479" y="1188359"/>
            <a:ext cx="6831434" cy="4480680"/>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000"/>
              <a:t>Major weakness: models not suited for parallelized training due to RNN</a:t>
            </a:r>
          </a:p>
          <a:p>
            <a:pPr>
              <a:lnSpc>
                <a:spcPct val="90000"/>
              </a:lnSpc>
              <a:buFont typeface="Wingdings" charset="2"/>
              <a:buChar char="Ø"/>
            </a:pPr>
            <a:r>
              <a:rPr lang="en-US" sz="2000"/>
              <a:t>Baseline model slowed down by Dense Highway Network in the Contextual Embedding Layer</a:t>
            </a:r>
          </a:p>
          <a:p>
            <a:pPr>
              <a:lnSpc>
                <a:spcPct val="90000"/>
              </a:lnSpc>
              <a:buFont typeface="Wingdings" charset="2"/>
              <a:buChar char="Ø"/>
            </a:pPr>
            <a:endParaRPr lang="en-US" sz="2000"/>
          </a:p>
          <a:p>
            <a:pPr>
              <a:lnSpc>
                <a:spcPct val="90000"/>
              </a:lnSpc>
              <a:buFont typeface="Wingdings" charset="2"/>
              <a:buChar char="Ø"/>
            </a:pPr>
            <a:r>
              <a:rPr lang="en-US" sz="2000"/>
              <a:t>We introduced the more efficient Convolutional Highway Network</a:t>
            </a:r>
          </a:p>
        </p:txBody>
      </p:sp>
      <p:sp>
        <p:nvSpPr>
          <p:cNvPr id="3" name="Arrow: Right 2">
            <a:extLst>
              <a:ext uri="{FF2B5EF4-FFF2-40B4-BE49-F238E27FC236}">
                <a16:creationId xmlns:a16="http://schemas.microsoft.com/office/drawing/2014/main" id="{F961A6A6-E01E-498C-94F2-D8B8DC27667A}"/>
              </a:ext>
            </a:extLst>
          </p:cNvPr>
          <p:cNvSpPr/>
          <p:nvPr/>
        </p:nvSpPr>
        <p:spPr>
          <a:xfrm rot="5400000">
            <a:off x="8181101" y="3606878"/>
            <a:ext cx="411238" cy="374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3711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Discussion and possible improvements</a:t>
            </a:r>
          </a:p>
        </p:txBody>
      </p:sp>
      <p:sp>
        <p:nvSpPr>
          <p:cNvPr id="4" name="Segnaposto contenuto 2">
            <a:extLst>
              <a:ext uri="{FF2B5EF4-FFF2-40B4-BE49-F238E27FC236}">
                <a16:creationId xmlns:a16="http://schemas.microsoft.com/office/drawing/2014/main" id="{156053DB-A676-4283-8234-BFF1A3A72C46}"/>
              </a:ext>
            </a:extLst>
          </p:cNvPr>
          <p:cNvSpPr txBox="1">
            <a:spLocks/>
          </p:cNvSpPr>
          <p:nvPr/>
        </p:nvSpPr>
        <p:spPr>
          <a:xfrm>
            <a:off x="5148899" y="1926468"/>
            <a:ext cx="6831434" cy="3005062"/>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sz="2400"/>
              <a:t>Other architectures:</a:t>
            </a:r>
          </a:p>
          <a:p>
            <a:pPr lvl="1">
              <a:lnSpc>
                <a:spcPct val="90000"/>
              </a:lnSpc>
              <a:buFont typeface="Wingdings" charset="2"/>
              <a:buChar char="Ø"/>
            </a:pPr>
            <a:r>
              <a:rPr lang="en-US" sz="2000"/>
              <a:t>Transformers which do not employ recurrent modules would be trained more efficiently</a:t>
            </a:r>
          </a:p>
          <a:p>
            <a:pPr lvl="1">
              <a:lnSpc>
                <a:spcPct val="90000"/>
              </a:lnSpc>
              <a:buFont typeface="Wingdings" charset="2"/>
              <a:buChar char="Ø"/>
            </a:pPr>
            <a:r>
              <a:rPr lang="en-US" sz="2000" err="1"/>
              <a:t>XLNet</a:t>
            </a:r>
            <a:r>
              <a:rPr lang="en-US" sz="2000"/>
              <a:t> seems the most suited solution because it does not have the limitations of BERT regarding the maximum input length, it matters since in </a:t>
            </a:r>
            <a:r>
              <a:rPr lang="en-US" sz="2000" err="1"/>
              <a:t>SQuAD</a:t>
            </a:r>
            <a:r>
              <a:rPr lang="en-US" sz="2000"/>
              <a:t> sometimes (context + query) &gt; 512</a:t>
            </a:r>
          </a:p>
        </p:txBody>
      </p:sp>
    </p:spTree>
    <p:extLst>
      <p:ext uri="{BB962C8B-B14F-4D97-AF65-F5344CB8AC3E}">
        <p14:creationId xmlns:p14="http://schemas.microsoft.com/office/powerpoint/2010/main" val="272948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D4741B52-1426-484E-89E9-9FFFFC01C279}"/>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Brief description of the problem</a:t>
            </a:r>
          </a:p>
        </p:txBody>
      </p:sp>
      <p:sp>
        <p:nvSpPr>
          <p:cNvPr id="3" name="Segnaposto contenuto 2">
            <a:extLst>
              <a:ext uri="{FF2B5EF4-FFF2-40B4-BE49-F238E27FC236}">
                <a16:creationId xmlns:a16="http://schemas.microsoft.com/office/drawing/2014/main" id="{82094609-8A92-49D6-98B8-6CF5095872BD}"/>
              </a:ext>
            </a:extLst>
          </p:cNvPr>
          <p:cNvSpPr>
            <a:spLocks noGrp="1"/>
          </p:cNvSpPr>
          <p:nvPr>
            <p:ph idx="1"/>
          </p:nvPr>
        </p:nvSpPr>
        <p:spPr>
          <a:xfrm>
            <a:off x="5290077" y="437513"/>
            <a:ext cx="5502614" cy="5954325"/>
          </a:xfrm>
        </p:spPr>
        <p:txBody>
          <a:bodyPr anchor="ctr">
            <a:normAutofit/>
          </a:bodyPr>
          <a:lstStyle/>
          <a:p>
            <a:pPr>
              <a:buFont typeface="Wingdings" charset="2"/>
              <a:buChar char="Ø"/>
            </a:pPr>
            <a:r>
              <a:rPr lang="en-GB" sz="2000"/>
              <a:t>Predict the answer span given a context and a question</a:t>
            </a:r>
            <a:endParaRPr lang="en-US" sz="2000"/>
          </a:p>
          <a:p>
            <a:pPr>
              <a:buFont typeface="Wingdings" charset="2"/>
              <a:buChar char="Ø"/>
            </a:pPr>
            <a:r>
              <a:rPr lang="en-GB" sz="2000" err="1"/>
              <a:t>SQuAD</a:t>
            </a:r>
            <a:r>
              <a:rPr lang="en-GB" sz="2000"/>
              <a:t> dataset</a:t>
            </a:r>
          </a:p>
          <a:p>
            <a:pPr>
              <a:buFont typeface="Wingdings" charset="2"/>
              <a:buChar char="Ø"/>
            </a:pPr>
            <a:r>
              <a:rPr lang="en-GB" sz="2000" err="1"/>
              <a:t>BiDAF</a:t>
            </a:r>
            <a:r>
              <a:rPr lang="en-GB" sz="2000"/>
              <a:t> model:</a:t>
            </a:r>
          </a:p>
          <a:p>
            <a:pPr lvl="1">
              <a:buFont typeface="Wingdings" charset="2"/>
              <a:buChar char="Ø"/>
            </a:pPr>
            <a:r>
              <a:rPr lang="en-GB" sz="1800"/>
              <a:t>Close-domain (works with query + context, no access to external KB)</a:t>
            </a:r>
          </a:p>
          <a:p>
            <a:pPr lvl="1">
              <a:buFont typeface="Wingdings" charset="2"/>
              <a:buChar char="Ø"/>
            </a:pPr>
            <a:r>
              <a:rPr lang="en-GB" sz="1800"/>
              <a:t>Extractive</a:t>
            </a:r>
          </a:p>
          <a:p>
            <a:pPr lvl="1">
              <a:buFont typeface="Wingdings" charset="2"/>
              <a:buChar char="Ø"/>
            </a:pPr>
            <a:r>
              <a:rPr lang="en-GB" sz="1800"/>
              <a:t>It answers to factoid questions</a:t>
            </a:r>
          </a:p>
        </p:txBody>
      </p:sp>
    </p:spTree>
    <p:extLst>
      <p:ext uri="{BB962C8B-B14F-4D97-AF65-F5344CB8AC3E}">
        <p14:creationId xmlns:p14="http://schemas.microsoft.com/office/powerpoint/2010/main" val="1690365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162021-11BD-4685-8927-F37298A2F26B}"/>
              </a:ext>
            </a:extLst>
          </p:cNvPr>
          <p:cNvSpPr>
            <a:spLocks noGrp="1"/>
          </p:cNvSpPr>
          <p:nvPr>
            <p:ph type="ctrTitle"/>
          </p:nvPr>
        </p:nvSpPr>
        <p:spPr>
          <a:xfrm>
            <a:off x="2616277" y="2061838"/>
            <a:ext cx="6959446" cy="1662475"/>
          </a:xfrm>
        </p:spPr>
        <p:txBody>
          <a:bodyPr>
            <a:normAutofit/>
          </a:bodyPr>
          <a:lstStyle/>
          <a:p>
            <a:pPr algn="ctr"/>
            <a:r>
              <a:rPr lang="en-GB" sz="4800"/>
              <a:t>Thank you for your bidirectional attention</a:t>
            </a:r>
            <a:endParaRPr lang="en-US"/>
          </a:p>
        </p:txBody>
      </p:sp>
    </p:spTree>
    <p:extLst>
      <p:ext uri="{BB962C8B-B14F-4D97-AF65-F5344CB8AC3E}">
        <p14:creationId xmlns:p14="http://schemas.microsoft.com/office/powerpoint/2010/main" val="401118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olo 1">
            <a:extLst>
              <a:ext uri="{FF2B5EF4-FFF2-40B4-BE49-F238E27FC236}">
                <a16:creationId xmlns:a16="http://schemas.microsoft.com/office/drawing/2014/main" id="{CE960CAE-74BE-4E10-8473-8F6C3F9F22FD}"/>
              </a:ext>
            </a:extLst>
          </p:cNvPr>
          <p:cNvSpPr>
            <a:spLocks noGrp="1"/>
          </p:cNvSpPr>
          <p:nvPr>
            <p:ph type="title"/>
          </p:nvPr>
        </p:nvSpPr>
        <p:spPr>
          <a:xfrm>
            <a:off x="994087" y="1130603"/>
            <a:ext cx="3342442" cy="4596794"/>
          </a:xfrm>
        </p:spPr>
        <p:txBody>
          <a:bodyPr anchor="ctr">
            <a:normAutofit/>
          </a:bodyPr>
          <a:lstStyle/>
          <a:p>
            <a:r>
              <a:rPr lang="en-GB" sz="3200">
                <a:solidFill>
                  <a:srgbClr val="EBEBEB"/>
                </a:solidFill>
              </a:rPr>
              <a:t>Pre-processing</a:t>
            </a:r>
          </a:p>
        </p:txBody>
      </p:sp>
      <p:sp>
        <p:nvSpPr>
          <p:cNvPr id="3" name="Segnaposto contenuto 2">
            <a:extLst>
              <a:ext uri="{FF2B5EF4-FFF2-40B4-BE49-F238E27FC236}">
                <a16:creationId xmlns:a16="http://schemas.microsoft.com/office/drawing/2014/main" id="{A9C66E86-5633-42AB-ACB3-C974CA591EB1}"/>
              </a:ext>
            </a:extLst>
          </p:cNvPr>
          <p:cNvSpPr>
            <a:spLocks noGrp="1"/>
          </p:cNvSpPr>
          <p:nvPr>
            <p:ph idx="1"/>
          </p:nvPr>
        </p:nvSpPr>
        <p:spPr>
          <a:xfrm>
            <a:off x="5447315" y="715705"/>
            <a:ext cx="5502614" cy="3549326"/>
          </a:xfrm>
        </p:spPr>
        <p:txBody>
          <a:bodyPr anchor="ctr">
            <a:normAutofit/>
          </a:bodyPr>
          <a:lstStyle/>
          <a:p>
            <a:pPr>
              <a:buFont typeface="Wingdings" charset="2"/>
              <a:buChar char="Ø"/>
            </a:pPr>
            <a:r>
              <a:rPr lang="en-GB" sz="2000"/>
              <a:t>Tokenization using NLTK’s </a:t>
            </a:r>
            <a:r>
              <a:rPr lang="en-GB" sz="2000" err="1"/>
              <a:t>TreebankWordTokenizer</a:t>
            </a:r>
            <a:endParaRPr lang="en-GB" sz="2000"/>
          </a:p>
          <a:p>
            <a:pPr>
              <a:buFont typeface="Wingdings" charset="2"/>
              <a:buChar char="Ø"/>
            </a:pPr>
            <a:r>
              <a:rPr lang="en-GB" sz="2000"/>
              <a:t>Conversion of answer span indexes from character-level to token-level</a:t>
            </a:r>
          </a:p>
          <a:p>
            <a:pPr>
              <a:buFont typeface="Wingdings" charset="2"/>
              <a:buChar char="Ø"/>
            </a:pPr>
            <a:r>
              <a:rPr lang="en-GB" sz="2000"/>
              <a:t>Dataset split in the following way:</a:t>
            </a:r>
          </a:p>
          <a:p>
            <a:pPr lvl="1">
              <a:buFont typeface="Wingdings" charset="2"/>
              <a:buChar char="Ø"/>
            </a:pPr>
            <a:r>
              <a:rPr lang="en-GB" sz="1800">
                <a:ea typeface="+mn-lt"/>
                <a:cs typeface="+mn-lt"/>
              </a:rPr>
              <a:t>64% reserved for training (57K samples)</a:t>
            </a:r>
            <a:endParaRPr lang="en-GB" sz="1800"/>
          </a:p>
          <a:p>
            <a:pPr lvl="1">
              <a:buFont typeface="Wingdings" charset="2"/>
              <a:buChar char="Ø"/>
            </a:pPr>
            <a:r>
              <a:rPr lang="en-GB" sz="1800">
                <a:ea typeface="+mn-lt"/>
                <a:cs typeface="+mn-lt"/>
              </a:rPr>
              <a:t>16% reserved for validation (13K samples)</a:t>
            </a:r>
            <a:endParaRPr lang="en-GB" sz="1800"/>
          </a:p>
          <a:p>
            <a:pPr lvl="1">
              <a:buFont typeface="Wingdings" charset="2"/>
              <a:buChar char="Ø"/>
            </a:pPr>
            <a:r>
              <a:rPr lang="en-GB" sz="1800"/>
              <a:t>20% reserved for test (17K samples)</a:t>
            </a:r>
          </a:p>
        </p:txBody>
      </p:sp>
      <p:pic>
        <p:nvPicPr>
          <p:cNvPr id="5" name="Picture 5">
            <a:extLst>
              <a:ext uri="{FF2B5EF4-FFF2-40B4-BE49-F238E27FC236}">
                <a16:creationId xmlns:a16="http://schemas.microsoft.com/office/drawing/2014/main" id="{10731A05-D283-4515-BE99-FCD0020C3176}"/>
              </a:ext>
            </a:extLst>
          </p:cNvPr>
          <p:cNvPicPr>
            <a:picLocks noChangeAspect="1"/>
          </p:cNvPicPr>
          <p:nvPr/>
        </p:nvPicPr>
        <p:blipFill>
          <a:blip r:embed="rId2"/>
          <a:stretch>
            <a:fillRect/>
          </a:stretch>
        </p:blipFill>
        <p:spPr>
          <a:xfrm>
            <a:off x="5147733" y="4769979"/>
            <a:ext cx="6625771" cy="1248996"/>
          </a:xfrm>
          <a:prstGeom prst="rect">
            <a:avLst/>
          </a:prstGeom>
        </p:spPr>
      </p:pic>
    </p:spTree>
    <p:extLst>
      <p:ext uri="{BB962C8B-B14F-4D97-AF65-F5344CB8AC3E}">
        <p14:creationId xmlns:p14="http://schemas.microsoft.com/office/powerpoint/2010/main" val="428239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7" name="Group 19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3" name="Rectangle 19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68" name="Rectangle 19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olo 1">
            <a:extLst>
              <a:ext uri="{FF2B5EF4-FFF2-40B4-BE49-F238E27FC236}">
                <a16:creationId xmlns:a16="http://schemas.microsoft.com/office/drawing/2014/main" id="{DE70AAD9-E714-4FF1-8D39-FD9011CFA33D}"/>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000" b="0" i="0" kern="1200">
                <a:solidFill>
                  <a:srgbClr val="EBEBEB"/>
                </a:solidFill>
                <a:latin typeface="+mj-lt"/>
                <a:ea typeface="+mj-ea"/>
                <a:cs typeface="+mj-cs"/>
              </a:rPr>
              <a:t>BiDAF structure: Overview</a:t>
            </a:r>
          </a:p>
        </p:txBody>
      </p:sp>
      <p:grpSp>
        <p:nvGrpSpPr>
          <p:cNvPr id="2069" name="Group 19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70" name="Rectangle 19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2050" name="Picture 2" descr="BiDAF">
            <a:extLst>
              <a:ext uri="{FF2B5EF4-FFF2-40B4-BE49-F238E27FC236}">
                <a16:creationId xmlns:a16="http://schemas.microsoft.com/office/drawing/2014/main" id="{AFE49DC3-C7F5-4427-91EE-BEBB882E6C1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50145" y="1342764"/>
            <a:ext cx="6987465" cy="405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40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800"/>
              <a:t>Character Embedding Layer – Baseline</a:t>
            </a:r>
          </a:p>
        </p:txBody>
      </p:sp>
      <p:sp>
        <p:nvSpPr>
          <p:cNvPr id="7" name="Segnaposto contenuto 2">
            <a:extLst>
              <a:ext uri="{FF2B5EF4-FFF2-40B4-BE49-F238E27FC236}">
                <a16:creationId xmlns:a16="http://schemas.microsoft.com/office/drawing/2014/main" id="{FAEAE683-798F-4E5A-987F-5908B66F64DE}"/>
              </a:ext>
            </a:extLst>
          </p:cNvPr>
          <p:cNvSpPr txBox="1">
            <a:spLocks/>
          </p:cNvSpPr>
          <p:nvPr/>
        </p:nvSpPr>
        <p:spPr>
          <a:xfrm>
            <a:off x="5049622" y="2482548"/>
            <a:ext cx="6202482" cy="3972680"/>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a:t>Each character of the sentences is encoded using a trainable 8-dim embedding layer. The output has shape: batch size, sequence length, word length, char embedding dim (8); 2D slices in picture</a:t>
            </a:r>
          </a:p>
          <a:p>
            <a:pPr>
              <a:lnSpc>
                <a:spcPct val="90000"/>
              </a:lnSpc>
              <a:buFont typeface="Wingdings" charset="2"/>
              <a:buChar char="Ø"/>
            </a:pPr>
            <a:r>
              <a:rPr lang="en-US"/>
              <a:t>The embedding of each word is obtained by summing on the word length dimension (BS x SL x 8)</a:t>
            </a:r>
          </a:p>
          <a:p>
            <a:pPr>
              <a:lnSpc>
                <a:spcPct val="90000"/>
              </a:lnSpc>
              <a:buFont typeface="Wingdings" charset="2"/>
              <a:buChar char="Ø"/>
            </a:pPr>
            <a:r>
              <a:rPr lang="en-US"/>
              <a:t>Apply a convolution with kernel 1x5 and 100 output channels</a:t>
            </a:r>
          </a:p>
          <a:p>
            <a:pPr>
              <a:lnSpc>
                <a:spcPct val="90000"/>
              </a:lnSpc>
              <a:buFont typeface="Wingdings" charset="2"/>
              <a:buChar char="Ø"/>
            </a:pPr>
            <a:r>
              <a:rPr lang="en-US"/>
              <a:t>Sum on char embedding dimension obtaining a 3D tensor (BS x SL x 100)</a:t>
            </a:r>
          </a:p>
        </p:txBody>
      </p:sp>
      <p:pic>
        <p:nvPicPr>
          <p:cNvPr id="3" name="Picture 3" descr="Chart&#10;&#10;Description automatically generated">
            <a:extLst>
              <a:ext uri="{FF2B5EF4-FFF2-40B4-BE49-F238E27FC236}">
                <a16:creationId xmlns:a16="http://schemas.microsoft.com/office/drawing/2014/main" id="{363EEE4D-A476-4EA4-B079-4BFA62FAA983}"/>
              </a:ext>
            </a:extLst>
          </p:cNvPr>
          <p:cNvPicPr>
            <a:picLocks noChangeAspect="1"/>
          </p:cNvPicPr>
          <p:nvPr/>
        </p:nvPicPr>
        <p:blipFill>
          <a:blip r:embed="rId2"/>
          <a:stretch>
            <a:fillRect/>
          </a:stretch>
        </p:blipFill>
        <p:spPr>
          <a:xfrm>
            <a:off x="442686" y="2014007"/>
            <a:ext cx="4146247" cy="4716842"/>
          </a:xfrm>
          <a:prstGeom prst="rect">
            <a:avLst/>
          </a:prstGeom>
        </p:spPr>
      </p:pic>
    </p:spTree>
    <p:extLst>
      <p:ext uri="{BB962C8B-B14F-4D97-AF65-F5344CB8AC3E}">
        <p14:creationId xmlns:p14="http://schemas.microsoft.com/office/powerpoint/2010/main" val="1636761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fontScale="90000"/>
          </a:bodyPr>
          <a:lstStyle/>
          <a:p>
            <a:pPr>
              <a:lnSpc>
                <a:spcPct val="90000"/>
              </a:lnSpc>
            </a:pPr>
            <a:r>
              <a:rPr lang="en-US" sz="3100"/>
              <a:t>Character Embedding Layer – Our improvements</a:t>
            </a:r>
          </a:p>
        </p:txBody>
      </p:sp>
      <p:sp>
        <p:nvSpPr>
          <p:cNvPr id="9" name="Segnaposto contenuto 2">
            <a:extLst>
              <a:ext uri="{FF2B5EF4-FFF2-40B4-BE49-F238E27FC236}">
                <a16:creationId xmlns:a16="http://schemas.microsoft.com/office/drawing/2014/main" id="{9E7B2758-9129-4694-A4C1-EEE34F4BCAD0}"/>
              </a:ext>
            </a:extLst>
          </p:cNvPr>
          <p:cNvSpPr txBox="1">
            <a:spLocks/>
          </p:cNvSpPr>
          <p:nvPr/>
        </p:nvSpPr>
        <p:spPr>
          <a:xfrm>
            <a:off x="6730859" y="2615595"/>
            <a:ext cx="4666388" cy="3634014"/>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endParaRPr lang="en-US" sz="1200"/>
          </a:p>
          <a:p>
            <a:pPr marL="0" indent="0">
              <a:lnSpc>
                <a:spcPct val="90000"/>
              </a:lnSpc>
              <a:buNone/>
            </a:pPr>
            <a:endParaRPr lang="en-US" sz="1200"/>
          </a:p>
        </p:txBody>
      </p:sp>
      <p:sp>
        <p:nvSpPr>
          <p:cNvPr id="3" name="Segnaposto contenuto 2">
            <a:extLst>
              <a:ext uri="{FF2B5EF4-FFF2-40B4-BE49-F238E27FC236}">
                <a16:creationId xmlns:a16="http://schemas.microsoft.com/office/drawing/2014/main" id="{571FC91D-8E13-479D-8240-EAA70E144A6C}"/>
              </a:ext>
            </a:extLst>
          </p:cNvPr>
          <p:cNvSpPr txBox="1">
            <a:spLocks/>
          </p:cNvSpPr>
          <p:nvPr/>
        </p:nvSpPr>
        <p:spPr>
          <a:xfrm>
            <a:off x="1154955" y="2434168"/>
            <a:ext cx="9456101" cy="3996871"/>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dirty="0"/>
              <a:t>101-dimensional</a:t>
            </a:r>
            <a:r>
              <a:rPr lang="en-US"/>
              <a:t> one-hot vector to each character using a non-trainable one-hot encoder</a:t>
            </a:r>
          </a:p>
          <a:p>
            <a:pPr>
              <a:lnSpc>
                <a:spcPct val="90000"/>
              </a:lnSpc>
              <a:buFont typeface="Wingdings" charset="2"/>
              <a:buChar char="Ø"/>
            </a:pPr>
            <a:r>
              <a:rPr lang="en-US">
                <a:ea typeface="+mn-lt"/>
                <a:cs typeface="+mn-lt"/>
              </a:rPr>
              <a:t>1100 distinct characters in the corpus         99 most frequent + padding + unknown:</a:t>
            </a:r>
          </a:p>
          <a:p>
            <a:pPr lvl="1">
              <a:lnSpc>
                <a:spcPct val="90000"/>
              </a:lnSpc>
              <a:buFont typeface="Wingdings" charset="2"/>
              <a:buChar char="Ø"/>
            </a:pPr>
            <a:r>
              <a:rPr lang="en-US" sz="1800">
                <a:ea typeface="+mn-lt"/>
                <a:cs typeface="+mn-lt"/>
              </a:rPr>
              <a:t>&lt;a&gt; = [1, 0, 0, …, 0]</a:t>
            </a:r>
          </a:p>
          <a:p>
            <a:pPr lvl="1">
              <a:lnSpc>
                <a:spcPct val="90000"/>
              </a:lnSpc>
              <a:buFont typeface="Wingdings" charset="2"/>
              <a:buChar char="Ø"/>
            </a:pPr>
            <a:r>
              <a:rPr lang="en-US" sz="1800">
                <a:ea typeface="+mn-lt"/>
                <a:cs typeface="+mn-lt"/>
              </a:rPr>
              <a:t>&lt;b&gt; = [0, 1, 0, …, 0]</a:t>
            </a:r>
          </a:p>
          <a:p>
            <a:pPr lvl="1">
              <a:lnSpc>
                <a:spcPct val="90000"/>
              </a:lnSpc>
              <a:buFont typeface="Wingdings" charset="2"/>
              <a:buChar char="Ø"/>
            </a:pPr>
            <a:r>
              <a:rPr lang="en-US" sz="1800">
                <a:ea typeface="+mn-lt"/>
                <a:cs typeface="+mn-lt"/>
              </a:rPr>
              <a:t>&lt;PAD&gt; = [0, 0, …, 0]</a:t>
            </a:r>
          </a:p>
          <a:p>
            <a:pPr lvl="1">
              <a:lnSpc>
                <a:spcPct val="90000"/>
              </a:lnSpc>
              <a:buFont typeface="Wingdings" charset="2"/>
              <a:buChar char="Ø"/>
            </a:pPr>
            <a:r>
              <a:rPr lang="en-US" sz="1800">
                <a:ea typeface="+mn-lt"/>
                <a:cs typeface="+mn-lt"/>
              </a:rPr>
              <a:t>&lt;UNK&gt; = [0, …, 0, 1]</a:t>
            </a:r>
          </a:p>
          <a:p>
            <a:pPr>
              <a:lnSpc>
                <a:spcPct val="90000"/>
              </a:lnSpc>
              <a:buFont typeface="Wingdings" charset="2"/>
              <a:buChar char="Ø"/>
            </a:pPr>
            <a:r>
              <a:rPr lang="en-US"/>
              <a:t>The output of the one-hot encoder is a 4D tensor: batch size, sequence length, word length and 101-dim character embedding.</a:t>
            </a:r>
          </a:p>
        </p:txBody>
      </p:sp>
      <p:sp>
        <p:nvSpPr>
          <p:cNvPr id="4" name="Arrow: Right 3">
            <a:extLst>
              <a:ext uri="{FF2B5EF4-FFF2-40B4-BE49-F238E27FC236}">
                <a16:creationId xmlns:a16="http://schemas.microsoft.com/office/drawing/2014/main" id="{8671CCD0-92C3-4B56-97DA-472A991D44C7}"/>
              </a:ext>
            </a:extLst>
          </p:cNvPr>
          <p:cNvSpPr/>
          <p:nvPr/>
        </p:nvSpPr>
        <p:spPr>
          <a:xfrm>
            <a:off x="5848701" y="3501159"/>
            <a:ext cx="302381" cy="169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25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17A7D6-0331-4463-BD6A-0949300EADB8}"/>
              </a:ext>
            </a:extLst>
          </p:cNvPr>
          <p:cNvSpPr/>
          <p:nvPr/>
        </p:nvSpPr>
        <p:spPr>
          <a:xfrm>
            <a:off x="365276" y="2814561"/>
            <a:ext cx="3725333" cy="31447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fontScale="90000"/>
          </a:bodyPr>
          <a:lstStyle/>
          <a:p>
            <a:pPr>
              <a:lnSpc>
                <a:spcPct val="90000"/>
              </a:lnSpc>
            </a:pPr>
            <a:r>
              <a:rPr lang="en-US" sz="3100"/>
              <a:t>Character Embedding Layer – Our improvements</a:t>
            </a:r>
          </a:p>
        </p:txBody>
      </p:sp>
      <p:pic>
        <p:nvPicPr>
          <p:cNvPr id="6" name="Picture 7" descr="Chart, histogram&#10;&#10;Description automatically generated">
            <a:extLst>
              <a:ext uri="{FF2B5EF4-FFF2-40B4-BE49-F238E27FC236}">
                <a16:creationId xmlns:a16="http://schemas.microsoft.com/office/drawing/2014/main" id="{2CB932BF-0AE9-4D22-9DD8-9B508798CFA8}"/>
              </a:ext>
            </a:extLst>
          </p:cNvPr>
          <p:cNvPicPr>
            <a:picLocks noChangeAspect="1"/>
          </p:cNvPicPr>
          <p:nvPr/>
        </p:nvPicPr>
        <p:blipFill>
          <a:blip r:embed="rId2"/>
          <a:stretch>
            <a:fillRect/>
          </a:stretch>
        </p:blipFill>
        <p:spPr>
          <a:xfrm>
            <a:off x="281741" y="2981300"/>
            <a:ext cx="6262914" cy="2893844"/>
          </a:xfrm>
          <a:prstGeom prst="rect">
            <a:avLst/>
          </a:prstGeom>
        </p:spPr>
      </p:pic>
      <p:sp>
        <p:nvSpPr>
          <p:cNvPr id="9" name="Segnaposto contenuto 2">
            <a:extLst>
              <a:ext uri="{FF2B5EF4-FFF2-40B4-BE49-F238E27FC236}">
                <a16:creationId xmlns:a16="http://schemas.microsoft.com/office/drawing/2014/main" id="{9E7B2758-9129-4694-A4C1-EEE34F4BCAD0}"/>
              </a:ext>
            </a:extLst>
          </p:cNvPr>
          <p:cNvSpPr txBox="1">
            <a:spLocks/>
          </p:cNvSpPr>
          <p:nvPr/>
        </p:nvSpPr>
        <p:spPr>
          <a:xfrm>
            <a:off x="6839716" y="3220357"/>
            <a:ext cx="4666388" cy="2618015"/>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a:t>We consider 2D slices of the 4D tensor having shape </a:t>
            </a:r>
            <a:r>
              <a:rPr lang="en-US" i="1"/>
              <a:t>word length</a:t>
            </a:r>
            <a:r>
              <a:rPr lang="en-US"/>
              <a:t> x </a:t>
            </a:r>
            <a:r>
              <a:rPr lang="en-US" i="1"/>
              <a:t>char embedding dim</a:t>
            </a:r>
            <a:r>
              <a:rPr lang="en-US"/>
              <a:t> (n x d)</a:t>
            </a:r>
          </a:p>
          <a:p>
            <a:pPr>
              <a:lnSpc>
                <a:spcPct val="90000"/>
              </a:lnSpc>
              <a:buFont typeface="Wingdings" charset="2"/>
              <a:buChar char="Ø"/>
            </a:pPr>
            <a:r>
              <a:rPr lang="en-US"/>
              <a:t>Each slice is processed through a 2D convolution with m output channels and with kernel width equal to d, so the filter is slid only vertically</a:t>
            </a:r>
          </a:p>
        </p:txBody>
      </p:sp>
    </p:spTree>
    <p:extLst>
      <p:ext uri="{BB962C8B-B14F-4D97-AF65-F5344CB8AC3E}">
        <p14:creationId xmlns:p14="http://schemas.microsoft.com/office/powerpoint/2010/main" val="320726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947338-F2BF-4473-B48E-52A81DAD8D00}"/>
              </a:ext>
            </a:extLst>
          </p:cNvPr>
          <p:cNvSpPr/>
          <p:nvPr/>
        </p:nvSpPr>
        <p:spPr>
          <a:xfrm>
            <a:off x="4187371" y="2814562"/>
            <a:ext cx="2455333" cy="314476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8B3022F-12C2-4786-A4EC-368E84B618D8}"/>
              </a:ext>
            </a:extLst>
          </p:cNvPr>
          <p:cNvSpPr>
            <a:spLocks noGrp="1"/>
          </p:cNvSpPr>
          <p:nvPr>
            <p:ph type="title"/>
          </p:nvPr>
        </p:nvSpPr>
        <p:spPr>
          <a:xfrm>
            <a:off x="1154954" y="973668"/>
            <a:ext cx="9003317" cy="706964"/>
          </a:xfrm>
        </p:spPr>
        <p:txBody>
          <a:bodyPr vert="horz" lIns="91440" tIns="45720" rIns="91440" bIns="45720" rtlCol="0" anchor="ctr">
            <a:normAutofit fontScale="90000"/>
          </a:bodyPr>
          <a:lstStyle/>
          <a:p>
            <a:pPr>
              <a:lnSpc>
                <a:spcPct val="90000"/>
              </a:lnSpc>
            </a:pPr>
            <a:r>
              <a:rPr lang="en-US" sz="3100"/>
              <a:t>Character Embedding Layer – Our improvements</a:t>
            </a:r>
          </a:p>
        </p:txBody>
      </p:sp>
      <p:pic>
        <p:nvPicPr>
          <p:cNvPr id="6" name="Picture 7" descr="Chart, histogram&#10;&#10;Description automatically generated">
            <a:extLst>
              <a:ext uri="{FF2B5EF4-FFF2-40B4-BE49-F238E27FC236}">
                <a16:creationId xmlns:a16="http://schemas.microsoft.com/office/drawing/2014/main" id="{2CB932BF-0AE9-4D22-9DD8-9B508798CFA8}"/>
              </a:ext>
            </a:extLst>
          </p:cNvPr>
          <p:cNvPicPr>
            <a:picLocks noChangeAspect="1"/>
          </p:cNvPicPr>
          <p:nvPr/>
        </p:nvPicPr>
        <p:blipFill>
          <a:blip r:embed="rId2"/>
          <a:stretch>
            <a:fillRect/>
          </a:stretch>
        </p:blipFill>
        <p:spPr>
          <a:xfrm>
            <a:off x="281741" y="2981300"/>
            <a:ext cx="6262914" cy="2893844"/>
          </a:xfrm>
          <a:prstGeom prst="rect">
            <a:avLst/>
          </a:prstGeom>
        </p:spPr>
      </p:pic>
      <p:sp>
        <p:nvSpPr>
          <p:cNvPr id="9" name="Segnaposto contenuto 2">
            <a:extLst>
              <a:ext uri="{FF2B5EF4-FFF2-40B4-BE49-F238E27FC236}">
                <a16:creationId xmlns:a16="http://schemas.microsoft.com/office/drawing/2014/main" id="{9E7B2758-9129-4694-A4C1-EEE34F4BCAD0}"/>
              </a:ext>
            </a:extLst>
          </p:cNvPr>
          <p:cNvSpPr txBox="1">
            <a:spLocks/>
          </p:cNvSpPr>
          <p:nvPr/>
        </p:nvSpPr>
        <p:spPr>
          <a:xfrm>
            <a:off x="6984859" y="2857501"/>
            <a:ext cx="4666388" cy="3343729"/>
          </a:xfrm>
          <a:prstGeom prst="rect">
            <a:avLst/>
          </a:prstGeom>
        </p:spPr>
        <p:txBody>
          <a:bodyPr vert="horz" lIns="91440" tIns="45720" rIns="91440" bIns="45720" rtlCol="0" anchor="ct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90000"/>
              </a:lnSpc>
              <a:buFont typeface="Wingdings" charset="2"/>
              <a:buChar char="Ø"/>
            </a:pPr>
            <a:r>
              <a:rPr lang="en-US"/>
              <a:t>From each of the m channels the max value is extracted using max-pooling</a:t>
            </a:r>
          </a:p>
          <a:p>
            <a:pPr>
              <a:lnSpc>
                <a:spcPct val="90000"/>
              </a:lnSpc>
              <a:buFont typeface="Wingdings" charset="2"/>
              <a:buChar char="Ø"/>
            </a:pPr>
            <a:r>
              <a:rPr lang="en-US"/>
              <a:t>The obtained vector is processed by a dense 2-layer neural network</a:t>
            </a:r>
          </a:p>
          <a:p>
            <a:pPr>
              <a:lnSpc>
                <a:spcPct val="90000"/>
              </a:lnSpc>
              <a:buFont typeface="Wingdings" charset="2"/>
              <a:buChar char="Ø"/>
            </a:pPr>
            <a:r>
              <a:rPr lang="en-US"/>
              <a:t>Output: 3D tensor (batch size, sequence length, out </a:t>
            </a:r>
            <a:r>
              <a:rPr lang="en-US" err="1"/>
              <a:t>emb</a:t>
            </a:r>
            <a:r>
              <a:rPr lang="en-US"/>
              <a:t> dim)</a:t>
            </a:r>
          </a:p>
          <a:p>
            <a:pPr>
              <a:lnSpc>
                <a:spcPct val="90000"/>
              </a:lnSpc>
              <a:buFont typeface="Wingdings" charset="2"/>
              <a:buChar char="Ø"/>
            </a:pPr>
            <a:endParaRPr lang="en-US"/>
          </a:p>
          <a:p>
            <a:pPr>
              <a:lnSpc>
                <a:spcPct val="90000"/>
              </a:lnSpc>
              <a:buFont typeface="Wingdings" charset="2"/>
              <a:buChar char="Ø"/>
            </a:pPr>
            <a:r>
              <a:rPr lang="en-US"/>
              <a:t>Advantage: every word has fixed representation</a:t>
            </a:r>
          </a:p>
        </p:txBody>
      </p:sp>
    </p:spTree>
    <p:extLst>
      <p:ext uri="{BB962C8B-B14F-4D97-AF65-F5344CB8AC3E}">
        <p14:creationId xmlns:p14="http://schemas.microsoft.com/office/powerpoint/2010/main" val="1925972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iunioni ione">
  <a:themeElements>
    <a:clrScheme name="Riunioni ion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Riunioni 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unioni 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76758A93F1954088631CE8A7718976" ma:contentTypeVersion="12" ma:contentTypeDescription="Create a new document." ma:contentTypeScope="" ma:versionID="b866addfa7d84b4eee81b32333f22160">
  <xsd:schema xmlns:xsd="http://www.w3.org/2001/XMLSchema" xmlns:xs="http://www.w3.org/2001/XMLSchema" xmlns:p="http://schemas.microsoft.com/office/2006/metadata/properties" xmlns:ns3="81b7b2d8-605a-414d-81cc-9126d8a0edfd" xmlns:ns4="9069cdc5-377f-4720-a9e3-510a7bee7f6e" targetNamespace="http://schemas.microsoft.com/office/2006/metadata/properties" ma:root="true" ma:fieldsID="c08ae0a08a5e3997c339184c6bb9b74c" ns3:_="" ns4:_="">
    <xsd:import namespace="81b7b2d8-605a-414d-81cc-9126d8a0edfd"/>
    <xsd:import namespace="9069cdc5-377f-4720-a9e3-510a7bee7f6e"/>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b7b2d8-605a-414d-81cc-9126d8a0ed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069cdc5-377f-4720-a9e3-510a7bee7f6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3ADDC7-516B-41D2-BF27-383D2A29DBA4}">
  <ds:schemaRefs>
    <ds:schemaRef ds:uri="http://schemas.microsoft.com/sharepoint/v3/contenttype/forms"/>
  </ds:schemaRefs>
</ds:datastoreItem>
</file>

<file path=customXml/itemProps2.xml><?xml version="1.0" encoding="utf-8"?>
<ds:datastoreItem xmlns:ds="http://schemas.openxmlformats.org/officeDocument/2006/customXml" ds:itemID="{16FB6EA6-8444-4EF2-ACA8-B4EE62818D42}">
  <ds:schemaRefs>
    <ds:schemaRef ds:uri="81b7b2d8-605a-414d-81cc-9126d8a0edfd"/>
    <ds:schemaRef ds:uri="9069cdc5-377f-4720-a9e3-510a7bee7f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3D4F50-A11E-4C8F-A5BA-C0478975E081}">
  <ds:schemaRefs>
    <ds:schemaRef ds:uri="81b7b2d8-605a-414d-81cc-9126d8a0edfd"/>
    <ds:schemaRef ds:uri="9069cdc5-377f-4720-a9e3-510a7bee7f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3998</Words>
  <Application>Microsoft Office PowerPoint</Application>
  <PresentationFormat>Widescreen</PresentationFormat>
  <Paragraphs>290</Paragraphs>
  <Slides>30</Slides>
  <Notes>16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Riunioni ione</vt:lpstr>
      <vt:lpstr>Question Answering with BiDAF</vt:lpstr>
      <vt:lpstr>Contents</vt:lpstr>
      <vt:lpstr>Brief description of the problem</vt:lpstr>
      <vt:lpstr>Pre-processing</vt:lpstr>
      <vt:lpstr>BiDAF structure: Overview</vt:lpstr>
      <vt:lpstr>Character Embedding Layer – Baseline</vt:lpstr>
      <vt:lpstr>Character Embedding Layer – Our improvements</vt:lpstr>
      <vt:lpstr>Character Embedding Layer – Our improvements</vt:lpstr>
      <vt:lpstr>Character Embedding Layer – Our improvements</vt:lpstr>
      <vt:lpstr>Word Embedding Layer</vt:lpstr>
      <vt:lpstr>Contextual Embedding Layer – Highway Network</vt:lpstr>
      <vt:lpstr>Contextual Embedding Layer – Baseline</vt:lpstr>
      <vt:lpstr>Contextual Embedding Layer – Our improvements</vt:lpstr>
      <vt:lpstr>Contextual Embedding Layer - RNN</vt:lpstr>
      <vt:lpstr>Attention Flow Layer</vt:lpstr>
      <vt:lpstr>Attention Flow Layer – C2Q</vt:lpstr>
      <vt:lpstr>Attention Flow Layer – Q2C</vt:lpstr>
      <vt:lpstr>Attention Flow Layer – Q2C</vt:lpstr>
      <vt:lpstr>Modelling Layer </vt:lpstr>
      <vt:lpstr>Output Layers</vt:lpstr>
      <vt:lpstr>Output Layers</vt:lpstr>
      <vt:lpstr>Loss and optimizer</vt:lpstr>
      <vt:lpstr>Baseline and variants</vt:lpstr>
      <vt:lpstr>Analysis of results</vt:lpstr>
      <vt:lpstr>Analysis of results</vt:lpstr>
      <vt:lpstr>Analysis of results</vt:lpstr>
      <vt:lpstr>Discussion and possible improvements</vt:lpstr>
      <vt:lpstr>Discussion and possible improvements</vt:lpstr>
      <vt:lpstr>Discussion and possible improvements</vt:lpstr>
      <vt:lpstr>Thank you for your bidirectional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Mattia Orlandi - mattia.orlandi@studio.unibo.it</dc:creator>
  <cp:lastModifiedBy>Mattia Orlandi - mattia.orlandi@studio.unibo.it</cp:lastModifiedBy>
  <cp:revision>141</cp:revision>
  <dcterms:created xsi:type="dcterms:W3CDTF">2021-04-11T13:27:16Z</dcterms:created>
  <dcterms:modified xsi:type="dcterms:W3CDTF">2021-05-05T14:49:25Z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0x0101006B76758A93F1954088631CE8A7718976</vt:lpwstr>
  </property>
</Properties>
</file>