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7"/>
  </p:notesMasterIdLst>
  <p:sldIdLst>
    <p:sldId id="260" r:id="rId2"/>
    <p:sldId id="277" r:id="rId3"/>
    <p:sldId id="276" r:id="rId4"/>
    <p:sldId id="283" r:id="rId5"/>
    <p:sldId id="285" r:id="rId6"/>
    <p:sldId id="286" r:id="rId7"/>
    <p:sldId id="288" r:id="rId8"/>
    <p:sldId id="289" r:id="rId9"/>
    <p:sldId id="290" r:id="rId10"/>
    <p:sldId id="291" r:id="rId11"/>
    <p:sldId id="292" r:id="rId12"/>
    <p:sldId id="293" r:id="rId13"/>
    <p:sldId id="294" r:id="rId14"/>
    <p:sldId id="295" r:id="rId15"/>
    <p:sldId id="296" r:id="rId16"/>
    <p:sldId id="287" r:id="rId17"/>
    <p:sldId id="297" r:id="rId18"/>
    <p:sldId id="298" r:id="rId19"/>
    <p:sldId id="299" r:id="rId20"/>
    <p:sldId id="300" r:id="rId21"/>
    <p:sldId id="303" r:id="rId22"/>
    <p:sldId id="301" r:id="rId23"/>
    <p:sldId id="302" r:id="rId24"/>
    <p:sldId id="305" r:id="rId25"/>
    <p:sldId id="306" r:id="rId26"/>
    <p:sldId id="307" r:id="rId27"/>
    <p:sldId id="308" r:id="rId28"/>
    <p:sldId id="309" r:id="rId29"/>
    <p:sldId id="310" r:id="rId30"/>
    <p:sldId id="304" r:id="rId31"/>
    <p:sldId id="312" r:id="rId32"/>
    <p:sldId id="314" r:id="rId33"/>
    <p:sldId id="316" r:id="rId34"/>
    <p:sldId id="317" r:id="rId35"/>
    <p:sldId id="318" r:id="rId36"/>
    <p:sldId id="358" r:id="rId37"/>
    <p:sldId id="357" r:id="rId38"/>
    <p:sldId id="319" r:id="rId39"/>
    <p:sldId id="320" r:id="rId40"/>
    <p:sldId id="321" r:id="rId41"/>
    <p:sldId id="315" r:id="rId42"/>
    <p:sldId id="322" r:id="rId43"/>
    <p:sldId id="325" r:id="rId44"/>
    <p:sldId id="324" r:id="rId45"/>
    <p:sldId id="326" r:id="rId46"/>
    <p:sldId id="327" r:id="rId47"/>
    <p:sldId id="313" r:id="rId48"/>
    <p:sldId id="329" r:id="rId49"/>
    <p:sldId id="330" r:id="rId50"/>
    <p:sldId id="332" r:id="rId51"/>
    <p:sldId id="333" r:id="rId52"/>
    <p:sldId id="335" r:id="rId53"/>
    <p:sldId id="336" r:id="rId54"/>
    <p:sldId id="337" r:id="rId55"/>
    <p:sldId id="338" r:id="rId56"/>
    <p:sldId id="331" r:id="rId57"/>
    <p:sldId id="339" r:id="rId58"/>
    <p:sldId id="340" r:id="rId59"/>
    <p:sldId id="341" r:id="rId60"/>
    <p:sldId id="328"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9" r:id="rId75"/>
    <p:sldId id="355"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7C0DE"/>
    <a:srgbClr val="0F6FC6"/>
    <a:srgbClr val="66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76240" autoAdjust="0"/>
  </p:normalViewPr>
  <p:slideViewPr>
    <p:cSldViewPr snapToGrid="0">
      <p:cViewPr varScale="1">
        <p:scale>
          <a:sx n="85" d="100"/>
          <a:sy n="85" d="100"/>
        </p:scale>
        <p:origin x="6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C53F7D-EDD4-4C6C-A518-4AFC2643C781}" type="slidenum">
              <a:rPr lang="zh-CN" altLang="en-US" smtClean="0">
                <a:solidFill>
                  <a:srgbClr val="000000"/>
                </a:solidFill>
                <a:ea typeface="黑体" panose="02010609060101010101" pitchFamily="49" charset="-122"/>
              </a:rPr>
              <a:pPr/>
              <a:t>1</a:t>
            </a:fld>
            <a:endParaRPr lang="zh-CN" altLang="en-US">
              <a:solidFill>
                <a:srgbClr val="000000"/>
              </a:solidFill>
              <a:ea typeface="黑体" panose="02010609060101010101" pitchFamily="49" charset="-122"/>
            </a:endParaRPr>
          </a:p>
        </p:txBody>
      </p:sp>
    </p:spTree>
    <p:extLst>
      <p:ext uri="{BB962C8B-B14F-4D97-AF65-F5344CB8AC3E}">
        <p14:creationId xmlns:p14="http://schemas.microsoft.com/office/powerpoint/2010/main" val="192977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44</a:t>
            </a:fld>
            <a:endParaRPr lang="zh-CN" altLang="en-US"/>
          </a:p>
        </p:txBody>
      </p:sp>
    </p:spTree>
    <p:extLst>
      <p:ext uri="{BB962C8B-B14F-4D97-AF65-F5344CB8AC3E}">
        <p14:creationId xmlns:p14="http://schemas.microsoft.com/office/powerpoint/2010/main" val="428599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p>
          <a:p>
            <a:endParaRPr lang="zh-CN" altLang="en-US"/>
          </a:p>
        </p:txBody>
      </p:sp>
      <p:sp>
        <p:nvSpPr>
          <p:cNvPr id="4" name="灯片编号占位符 3"/>
          <p:cNvSpPr>
            <a:spLocks noGrp="1"/>
          </p:cNvSpPr>
          <p:nvPr>
            <p:ph type="sldNum" sz="quarter" idx="10"/>
          </p:nvPr>
        </p:nvSpPr>
        <p:spPr/>
        <p:txBody>
          <a:bodyPr/>
          <a:lstStyle/>
          <a:p>
            <a:fld id="{3487121B-E068-4FA3-A00D-73D274FD23B2}" type="slidenum">
              <a:rPr lang="zh-CN" altLang="en-US" smtClean="0"/>
              <a:t>45</a:t>
            </a:fld>
            <a:endParaRPr lang="zh-CN" altLang="en-US"/>
          </a:p>
        </p:txBody>
      </p:sp>
    </p:spTree>
    <p:extLst>
      <p:ext uri="{BB962C8B-B14F-4D97-AF65-F5344CB8AC3E}">
        <p14:creationId xmlns:p14="http://schemas.microsoft.com/office/powerpoint/2010/main" val="16354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图中带箭头的点划线的长度代表当前累计的开发费用，螺旋线的角度值代表开发进度。</a:t>
            </a:r>
          </a:p>
          <a:p>
            <a:r>
              <a:rPr lang="zh-CN" altLang="en-US" dirty="0"/>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46</a:t>
            </a:fld>
            <a:endParaRPr lang="zh-CN" altLang="en-US"/>
          </a:p>
        </p:txBody>
      </p:sp>
    </p:spTree>
    <p:extLst>
      <p:ext uri="{BB962C8B-B14F-4D97-AF65-F5344CB8AC3E}">
        <p14:creationId xmlns:p14="http://schemas.microsoft.com/office/powerpoint/2010/main" val="217707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1.11</a:t>
            </a:r>
            <a:r>
              <a:rPr lang="zh-CN" altLang="en-US" dirty="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dirty="0"/>
              <a:t>1~3</a:t>
            </a:r>
            <a:r>
              <a:rPr lang="zh-CN" altLang="en-US" dirty="0"/>
              <a:t>周），在迭代期内产生的新用户故事不在本次迭代内解决，以保证本次开发过程不受干扰。开发出的新版本软件通过验收测试之后交付用户使用。</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61</a:t>
            </a:fld>
            <a:endParaRPr lang="zh-CN" altLang="en-US"/>
          </a:p>
        </p:txBody>
      </p:sp>
    </p:spTree>
    <p:extLst>
      <p:ext uri="{BB962C8B-B14F-4D97-AF65-F5344CB8AC3E}">
        <p14:creationId xmlns:p14="http://schemas.microsoft.com/office/powerpoint/2010/main" val="81469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680200"/>
            <a:ext cx="9144000" cy="177800"/>
          </a:xfrm>
          <a:prstGeom prst="rect">
            <a:avLst/>
          </a:prstGeom>
          <a:solidFill>
            <a:srgbClr val="0F6FC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400">
              <a:solidFill>
                <a:srgbClr val="000000"/>
              </a:solidFill>
            </a:endParaRPr>
          </a:p>
        </p:txBody>
      </p:sp>
      <p:sp>
        <p:nvSpPr>
          <p:cNvPr id="482308" name="Rectangle 4"/>
          <p:cNvSpPr>
            <a:spLocks noGrp="1" noChangeArrowheads="1"/>
          </p:cNvSpPr>
          <p:nvPr>
            <p:ph type="ctrTitle" sz="quarter" hasCustomPrompt="1"/>
          </p:nvPr>
        </p:nvSpPr>
        <p:spPr>
          <a:xfrm>
            <a:off x="685800" y="2028363"/>
            <a:ext cx="7620000" cy="923330"/>
          </a:xfrm>
        </p:spPr>
        <p:txBody>
          <a:bodyPr lIns="91440" tIns="45720" rIns="91440" bIns="45720"/>
          <a:lstStyle>
            <a:lvl1pPr algn="ctr">
              <a:defRPr lang="zh-CN" altLang="en-US" sz="5400" kern="1200" baseline="0" dirty="0" smtClean="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t>单击此母版标题样式</a:t>
            </a:r>
          </a:p>
        </p:txBody>
      </p:sp>
      <p:sp>
        <p:nvSpPr>
          <p:cNvPr id="482309" name="Rectangle 5"/>
          <p:cNvSpPr>
            <a:spLocks noGrp="1" noChangeArrowheads="1"/>
          </p:cNvSpPr>
          <p:nvPr>
            <p:ph type="subTitle" sz="quarter" idx="1"/>
          </p:nvPr>
        </p:nvSpPr>
        <p:spPr>
          <a:xfrm>
            <a:off x="685800" y="3067049"/>
            <a:ext cx="7620000" cy="990600"/>
          </a:xfrm>
        </p:spPr>
        <p:txBody>
          <a:bodyPr lIns="91440" tIns="45720" rIns="91440" bIns="45720"/>
          <a:lstStyle>
            <a:lvl1pPr marL="0" indent="0" algn="ctr">
              <a:buFont typeface="Times" pitchFamily="18" charset="0"/>
              <a:buNone/>
              <a:defRPr sz="2500"/>
            </a:lvl1pPr>
          </a:lstStyle>
          <a:p>
            <a:r>
              <a:rPr lang="zh-CN" altLang="en-US"/>
              <a:t>单击此处编辑母版副标题样式</a:t>
            </a:r>
          </a:p>
        </p:txBody>
      </p:sp>
      <p:sp>
        <p:nvSpPr>
          <p:cNvPr id="6" name="灯片编号占位符 4"/>
          <p:cNvSpPr>
            <a:spLocks noGrp="1"/>
          </p:cNvSpPr>
          <p:nvPr>
            <p:ph type="sldNum" sz="quarter" idx="11"/>
          </p:nvPr>
        </p:nvSpPr>
        <p:spPr>
          <a:xfrm>
            <a:off x="76200" y="6664325"/>
            <a:ext cx="609600" cy="177800"/>
          </a:xfrm>
          <a:prstGeom prst="rect">
            <a:avLst/>
          </a:prstGeom>
        </p:spPr>
        <p:txBody>
          <a:bodyPr/>
          <a:lstStyle>
            <a:lvl1pPr algn="ctr">
              <a:defRPr sz="1100" smtClean="0">
                <a:latin typeface="+mn-ea"/>
                <a:ea typeface="+mn-ea"/>
              </a:defRPr>
            </a:lvl1pPr>
          </a:lstStyle>
          <a:p>
            <a:pPr>
              <a:defRPr/>
            </a:pPr>
            <a:fld id="{D0309586-D992-4547-B3C3-1EEF94EA8AC2}" type="slidenum">
              <a:rPr lang="zh-CN" altLang="en-US" smtClean="0">
                <a:solidFill>
                  <a:srgbClr val="FFFFFF"/>
                </a:solidFill>
              </a:rPr>
              <a:pPr>
                <a:defRPr/>
              </a:pPr>
              <a:t>‹#›</a:t>
            </a:fld>
            <a:endParaRPr lang="en-US" altLang="zh-CN" dirty="0">
              <a:solidFill>
                <a:srgbClr val="FFFFFF"/>
              </a:solidFill>
            </a:endParaRPr>
          </a:p>
        </p:txBody>
      </p:sp>
    </p:spTree>
    <p:extLst>
      <p:ext uri="{BB962C8B-B14F-4D97-AF65-F5344CB8AC3E}">
        <p14:creationId xmlns:p14="http://schemas.microsoft.com/office/powerpoint/2010/main" val="857673148"/>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8"/>
          <p:cNvSpPr>
            <a:spLocks noChangeArrowheads="1"/>
          </p:cNvSpPr>
          <p:nvPr userDrawn="1"/>
        </p:nvSpPr>
        <p:spPr bwMode="auto">
          <a:xfrm>
            <a:off x="0" y="6707388"/>
            <a:ext cx="9144000" cy="150612"/>
          </a:xfrm>
          <a:prstGeom prst="rect">
            <a:avLst/>
          </a:prstGeom>
          <a:solidFill>
            <a:srgbClr val="0F6FC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endParaRPr lang="zh-CN" altLang="en-US" sz="2400" i="1">
              <a:solidFill>
                <a:srgbClr val="000000"/>
              </a:solidFill>
              <a:latin typeface="Times New Roman" panose="02020603050405020304" pitchFamily="18" charset="0"/>
            </a:endParaRPr>
          </a:p>
        </p:txBody>
      </p:sp>
      <p:cxnSp>
        <p:nvCxnSpPr>
          <p:cNvPr id="5" name="直接连接符 10"/>
          <p:cNvCxnSpPr>
            <a:cxnSpLocks noChangeShapeType="1"/>
          </p:cNvCxnSpPr>
          <p:nvPr/>
        </p:nvCxnSpPr>
        <p:spPr bwMode="auto">
          <a:xfrm>
            <a:off x="609600" y="1210894"/>
            <a:ext cx="8001000" cy="6518"/>
          </a:xfrm>
          <a:prstGeom prst="line">
            <a:avLst/>
          </a:prstGeom>
          <a:noFill/>
          <a:ln w="22225" algn="ctr">
            <a:solidFill>
              <a:srgbClr val="0F6FC6"/>
            </a:solidFill>
            <a:round/>
            <a:headEnd type="none" w="sm" len="sm"/>
            <a:tailEnd type="none" w="sm" len="sm"/>
          </a:ln>
          <a:extLst>
            <a:ext uri="{909E8E84-426E-40DD-AFC4-6F175D3DCCD1}">
              <a14:hiddenFill xmlns:a14="http://schemas.microsoft.com/office/drawing/2010/main">
                <a:noFill/>
              </a14:hiddenFill>
            </a:ext>
          </a:extLst>
        </p:spPr>
      </p:cxnSp>
      <p:sp>
        <p:nvSpPr>
          <p:cNvPr id="2" name="标题 1"/>
          <p:cNvSpPr>
            <a:spLocks noGrp="1"/>
          </p:cNvSpPr>
          <p:nvPr>
            <p:ph type="title"/>
          </p:nvPr>
        </p:nvSpPr>
        <p:spPr>
          <a:xfrm>
            <a:off x="609600" y="567128"/>
            <a:ext cx="8000999" cy="643766"/>
          </a:xfrm>
        </p:spPr>
        <p:txBody>
          <a:bodyPr/>
          <a:lstStyle>
            <a:lvl1pPr>
              <a:defRPr sz="36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609600" y="1494063"/>
            <a:ext cx="8001000" cy="5045529"/>
          </a:xfrm>
        </p:spPr>
        <p:txBody>
          <a:bodyPr/>
          <a:lstStyle>
            <a:lvl1pPr algn="l" rtl="0" eaLnBrk="0" fontAlgn="base" hangingPunct="0">
              <a:spcBef>
                <a:spcPct val="20000"/>
              </a:spcBef>
              <a:spcAft>
                <a:spcPct val="0"/>
              </a:spcAft>
              <a:buFont typeface="Arial" panose="020B0604020202020204" pitchFamily="34" charset="0"/>
              <a:defRPr lang="zh-CN" altLang="en-US" sz="3200" kern="1200" baseline="0" dirty="0" smtClean="0">
                <a:solidFill>
                  <a:schemeClr val="tx1"/>
                </a:solidFill>
                <a:latin typeface="Consolas" panose="020B0609020204030204" pitchFamily="49" charset="0"/>
                <a:ea typeface="华文细黑" panose="02010600040101010101" pitchFamily="2" charset="-122"/>
                <a:cs typeface="+mn-cs"/>
              </a:defRPr>
            </a:lvl1pPr>
            <a:lvl2pPr algn="l" rtl="0" eaLnBrk="0" fontAlgn="base" hangingPunct="0">
              <a:spcBef>
                <a:spcPct val="20000"/>
              </a:spcBef>
              <a:spcAft>
                <a:spcPct val="0"/>
              </a:spcAft>
              <a:buFont typeface="Arial" panose="020B0604020202020204" pitchFamily="34" charset="0"/>
              <a:defRPr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2pPr>
            <a:lvl3pPr algn="l" rtl="0" eaLnBrk="0" fontAlgn="base" hangingPunct="0">
              <a:spcBef>
                <a:spcPct val="20000"/>
              </a:spcBef>
              <a:spcAft>
                <a:spcPct val="0"/>
              </a:spcAft>
              <a:buFont typeface="Arial" panose="020B0604020202020204" pitchFamily="34" charset="0"/>
              <a:defRPr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3pPr>
            <a:lvl4pPr algn="l" rtl="0" eaLnBrk="0" fontAlgn="base" hangingPunct="0">
              <a:spcBef>
                <a:spcPct val="20000"/>
              </a:spcBef>
              <a:spcAft>
                <a:spcPct val="0"/>
              </a:spcAft>
              <a:buFont typeface="Arial" panose="020B0604020202020204" pitchFamily="34" charset="0"/>
              <a:defRPr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4pPr>
            <a:lvl5pPr algn="l" rtl="0" eaLnBrk="0" fontAlgn="base" hangingPunct="0">
              <a:spcBef>
                <a:spcPct val="20000"/>
              </a:spcBef>
              <a:spcAft>
                <a:spcPct val="0"/>
              </a:spcAft>
              <a:buFont typeface="Arial" panose="020B0604020202020204" pitchFamily="34" charset="0"/>
              <a:defRPr lang="zh-CN" altLang="en-US" sz="2000" kern="1200" baseline="0" dirty="0">
                <a:solidFill>
                  <a:schemeClr val="tx1"/>
                </a:solidFill>
                <a:latin typeface="Consolas" panose="020B0609020204030204" pitchFamily="49" charset="0"/>
                <a:ea typeface="华文细黑" panose="02010600040101010101" pitchFamily="2" charset="-122"/>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灯片编号占位符 4"/>
          <p:cNvSpPr>
            <a:spLocks noGrp="1"/>
          </p:cNvSpPr>
          <p:nvPr>
            <p:ph type="sldNum" sz="quarter" idx="11"/>
          </p:nvPr>
        </p:nvSpPr>
        <p:spPr>
          <a:xfrm>
            <a:off x="76200" y="6664325"/>
            <a:ext cx="609600" cy="177800"/>
          </a:xfrm>
          <a:prstGeom prst="rect">
            <a:avLst/>
          </a:prstGeom>
        </p:spPr>
        <p:txBody>
          <a:bodyPr/>
          <a:lstStyle>
            <a:lvl1pPr algn="ctr">
              <a:defRPr sz="1100" smtClean="0">
                <a:latin typeface="+mn-ea"/>
                <a:ea typeface="+mn-ea"/>
              </a:defRPr>
            </a:lvl1pPr>
          </a:lstStyle>
          <a:p>
            <a:pPr>
              <a:defRPr/>
            </a:pPr>
            <a:fld id="{D0309586-D992-4547-B3C3-1EEF94EA8AC2}" type="slidenum">
              <a:rPr lang="zh-CN" altLang="en-US" smtClean="0">
                <a:solidFill>
                  <a:srgbClr val="FFFFFF"/>
                </a:solidFill>
              </a:rPr>
              <a:pPr>
                <a:defRPr/>
              </a:pPr>
              <a:t>‹#›</a:t>
            </a:fld>
            <a:endParaRPr lang="en-US" altLang="zh-CN" dirty="0">
              <a:solidFill>
                <a:srgbClr val="FFFFFF"/>
              </a:solidFill>
            </a:endParaRPr>
          </a:p>
        </p:txBody>
      </p:sp>
    </p:spTree>
    <p:extLst>
      <p:ext uri="{BB962C8B-B14F-4D97-AF65-F5344CB8AC3E}">
        <p14:creationId xmlns:p14="http://schemas.microsoft.com/office/powerpoint/2010/main" val="419895954"/>
      </p:ext>
    </p:extLst>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63332"/>
            <a:ext cx="8001000" cy="643766"/>
          </a:xfrm>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sz="half" idx="1"/>
          </p:nvPr>
        </p:nvSpPr>
        <p:spPr>
          <a:xfrm>
            <a:off x="609600" y="1447800"/>
            <a:ext cx="3810000" cy="5029200"/>
          </a:xfrm>
        </p:spPr>
        <p:txBody>
          <a:bodyPr/>
          <a:lstStyle>
            <a:lvl1pPr>
              <a:defRPr sz="2800">
                <a:latin typeface="华文细黑" panose="02010600040101010101" pitchFamily="2" charset="-122"/>
                <a:ea typeface="华文细黑" panose="02010600040101010101" pitchFamily="2"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5720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4"/>
          <p:cNvSpPr>
            <a:spLocks noGrp="1"/>
          </p:cNvSpPr>
          <p:nvPr>
            <p:ph type="sldNum" sz="quarter" idx="11"/>
          </p:nvPr>
        </p:nvSpPr>
        <p:spPr>
          <a:xfrm>
            <a:off x="76200" y="6664325"/>
            <a:ext cx="609600" cy="177800"/>
          </a:xfrm>
          <a:prstGeom prst="rect">
            <a:avLst/>
          </a:prstGeom>
        </p:spPr>
        <p:txBody>
          <a:bodyPr/>
          <a:lstStyle>
            <a:lvl1pPr algn="ctr">
              <a:defRPr sz="1100" smtClean="0">
                <a:latin typeface="+mn-ea"/>
                <a:ea typeface="+mn-ea"/>
              </a:defRPr>
            </a:lvl1pPr>
          </a:lstStyle>
          <a:p>
            <a:pPr>
              <a:defRPr/>
            </a:pPr>
            <a:fld id="{D0309586-D992-4547-B3C3-1EEF94EA8AC2}" type="slidenum">
              <a:rPr lang="zh-CN" altLang="en-US" smtClean="0">
                <a:solidFill>
                  <a:srgbClr val="FFFFFF"/>
                </a:solidFill>
              </a:rPr>
              <a:pPr>
                <a:defRPr/>
              </a:pPr>
              <a:t>‹#›</a:t>
            </a:fld>
            <a:endParaRPr lang="en-US" altLang="zh-CN" dirty="0">
              <a:solidFill>
                <a:srgbClr val="FFFFFF"/>
              </a:solidFill>
            </a:endParaRPr>
          </a:p>
        </p:txBody>
      </p:sp>
    </p:spTree>
    <p:extLst>
      <p:ext uri="{BB962C8B-B14F-4D97-AF65-F5344CB8AC3E}">
        <p14:creationId xmlns:p14="http://schemas.microsoft.com/office/powerpoint/2010/main" val="2929229316"/>
      </p:ext>
    </p:extLst>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3" name="Rectangle 3"/>
          <p:cNvSpPr>
            <a:spLocks noGrp="1" noChangeArrowheads="1"/>
          </p:cNvSpPr>
          <p:nvPr>
            <p:ph type="title"/>
          </p:nvPr>
        </p:nvSpPr>
        <p:spPr bwMode="auto">
          <a:xfrm>
            <a:off x="609600" y="561453"/>
            <a:ext cx="800100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spAutoFit/>
          </a:bodyPr>
          <a:lstStyle/>
          <a:p>
            <a:pPr lvl="0"/>
            <a:r>
              <a:rPr lang="zh-CN" altLang="en-US" dirty="0"/>
              <a:t>单击此处编辑母版标题样式</a:t>
            </a:r>
          </a:p>
        </p:txBody>
      </p:sp>
      <p:sp>
        <p:nvSpPr>
          <p:cNvPr id="4" name="灯片编号占位符 4"/>
          <p:cNvSpPr>
            <a:spLocks noGrp="1"/>
          </p:cNvSpPr>
          <p:nvPr>
            <p:ph type="sldNum" sz="quarter" idx="11"/>
          </p:nvPr>
        </p:nvSpPr>
        <p:spPr>
          <a:xfrm>
            <a:off x="76200" y="6664325"/>
            <a:ext cx="609600" cy="177800"/>
          </a:xfrm>
          <a:prstGeom prst="rect">
            <a:avLst/>
          </a:prstGeom>
        </p:spPr>
        <p:txBody>
          <a:bodyPr/>
          <a:lstStyle>
            <a:lvl1pPr algn="ctr">
              <a:defRPr sz="1100" smtClean="0">
                <a:latin typeface="+mn-ea"/>
                <a:ea typeface="+mn-ea"/>
              </a:defRPr>
            </a:lvl1pPr>
          </a:lstStyle>
          <a:p>
            <a:pPr>
              <a:defRPr/>
            </a:pPr>
            <a:fld id="{D0309586-D992-4547-B3C3-1EEF94EA8AC2}" type="slidenum">
              <a:rPr lang="zh-CN" altLang="en-US" smtClean="0">
                <a:solidFill>
                  <a:srgbClr val="FFFFFF"/>
                </a:solidFill>
              </a:rPr>
              <a:pPr>
                <a:defRPr/>
              </a:pPr>
              <a:t>‹#›</a:t>
            </a:fld>
            <a:endParaRPr lang="en-US" altLang="zh-CN" dirty="0">
              <a:solidFill>
                <a:srgbClr val="FFFFFF"/>
              </a:solidFill>
            </a:endParaRPr>
          </a:p>
        </p:txBody>
      </p:sp>
      <p:sp>
        <p:nvSpPr>
          <p:cNvPr id="5" name="内容占位符 2"/>
          <p:cNvSpPr>
            <a:spLocks noGrp="1"/>
          </p:cNvSpPr>
          <p:nvPr>
            <p:ph idx="1"/>
          </p:nvPr>
        </p:nvSpPr>
        <p:spPr>
          <a:xfrm>
            <a:off x="609600" y="1494063"/>
            <a:ext cx="8001000" cy="5045529"/>
          </a:xfrm>
        </p:spPr>
        <p:txBody>
          <a:bodyPr/>
          <a:lstStyle>
            <a:lvl1pPr algn="l" rtl="0" eaLnBrk="0" fontAlgn="base" hangingPunct="0">
              <a:spcBef>
                <a:spcPct val="20000"/>
              </a:spcBef>
              <a:spcAft>
                <a:spcPct val="0"/>
              </a:spcAft>
              <a:buFont typeface="Arial" panose="020B0604020202020204" pitchFamily="34" charset="0"/>
              <a:defRPr lang="zh-CN" altLang="en-US" sz="3200" kern="1200" baseline="0" dirty="0" smtClean="0">
                <a:solidFill>
                  <a:schemeClr val="tx1"/>
                </a:solidFill>
                <a:latin typeface="Consolas" panose="020B0609020204030204" pitchFamily="49" charset="0"/>
                <a:ea typeface="华文细黑" panose="02010600040101010101" pitchFamily="2" charset="-122"/>
                <a:cs typeface="+mn-cs"/>
              </a:defRPr>
            </a:lvl1pPr>
            <a:lvl2pPr algn="l" rtl="0" eaLnBrk="0" fontAlgn="base" hangingPunct="0">
              <a:spcBef>
                <a:spcPct val="20000"/>
              </a:spcBef>
              <a:spcAft>
                <a:spcPct val="0"/>
              </a:spcAft>
              <a:buFont typeface="Arial" panose="020B0604020202020204" pitchFamily="34" charset="0"/>
              <a:defRPr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2pPr>
            <a:lvl3pPr algn="l" rtl="0" eaLnBrk="0" fontAlgn="base" hangingPunct="0">
              <a:spcBef>
                <a:spcPct val="20000"/>
              </a:spcBef>
              <a:spcAft>
                <a:spcPct val="0"/>
              </a:spcAft>
              <a:buFont typeface="Arial" panose="020B0604020202020204" pitchFamily="34" charset="0"/>
              <a:defRPr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3pPr>
            <a:lvl4pPr algn="l" rtl="0" eaLnBrk="0" fontAlgn="base" hangingPunct="0">
              <a:spcBef>
                <a:spcPct val="20000"/>
              </a:spcBef>
              <a:spcAft>
                <a:spcPct val="0"/>
              </a:spcAft>
              <a:buFont typeface="Arial" panose="020B0604020202020204" pitchFamily="34" charset="0"/>
              <a:defRPr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4pPr>
            <a:lvl5pPr algn="l" rtl="0" eaLnBrk="0" fontAlgn="base" hangingPunct="0">
              <a:spcBef>
                <a:spcPct val="20000"/>
              </a:spcBef>
              <a:spcAft>
                <a:spcPct val="0"/>
              </a:spcAft>
              <a:buFont typeface="Arial" panose="020B0604020202020204" pitchFamily="34" charset="0"/>
              <a:defRPr lang="zh-CN" altLang="en-US" sz="2000" kern="1200" baseline="0" dirty="0">
                <a:solidFill>
                  <a:schemeClr val="tx1"/>
                </a:solidFill>
                <a:latin typeface="Consolas" panose="020B0609020204030204" pitchFamily="49" charset="0"/>
                <a:ea typeface="华文细黑" panose="02010600040101010101" pitchFamily="2" charset="-122"/>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224288398"/>
      </p:ext>
    </p:extLst>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854262"/>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09600" y="1447800"/>
            <a:ext cx="8001000"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sp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27" name="Rectangle 3"/>
          <p:cNvSpPr>
            <a:spLocks noGrp="1" noChangeArrowheads="1"/>
          </p:cNvSpPr>
          <p:nvPr>
            <p:ph type="title"/>
          </p:nvPr>
        </p:nvSpPr>
        <p:spPr bwMode="auto">
          <a:xfrm>
            <a:off x="609600" y="561453"/>
            <a:ext cx="800100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spAutoFit/>
          </a:bodyPr>
          <a:lstStyle/>
          <a:p>
            <a:pPr lvl="0"/>
            <a:r>
              <a:rPr lang="zh-CN" altLang="en-US" dirty="0"/>
              <a:t>单击此处编辑母版标题样式</a:t>
            </a:r>
          </a:p>
        </p:txBody>
      </p:sp>
      <p:sp>
        <p:nvSpPr>
          <p:cNvPr id="1028" name="Rectangle 4"/>
          <p:cNvSpPr>
            <a:spLocks noChangeArrowheads="1"/>
          </p:cNvSpPr>
          <p:nvPr/>
        </p:nvSpPr>
        <p:spPr bwMode="auto">
          <a:xfrm>
            <a:off x="0" y="6680200"/>
            <a:ext cx="9144000" cy="177800"/>
          </a:xfrm>
          <a:prstGeom prst="rect">
            <a:avLst/>
          </a:prstGeom>
          <a:solidFill>
            <a:srgbClr val="0F6FC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cxnSp>
        <p:nvCxnSpPr>
          <p:cNvPr id="9" name="直接连接符 10"/>
          <p:cNvCxnSpPr>
            <a:cxnSpLocks noChangeShapeType="1"/>
          </p:cNvCxnSpPr>
          <p:nvPr userDrawn="1"/>
        </p:nvCxnSpPr>
        <p:spPr bwMode="auto">
          <a:xfrm>
            <a:off x="609600" y="1205219"/>
            <a:ext cx="8001000" cy="12193"/>
          </a:xfrm>
          <a:prstGeom prst="line">
            <a:avLst/>
          </a:prstGeom>
          <a:noFill/>
          <a:ln w="22225" algn="ctr">
            <a:solidFill>
              <a:srgbClr val="0F6FC6"/>
            </a:solidFill>
            <a:round/>
            <a:headEnd type="none" w="sm" len="sm"/>
            <a:tailEnd type="none"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67391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69" r:id="rId4"/>
    <p:sldLayoutId id="2147483676" r:id="rId5"/>
  </p:sldLayoutIdLst>
  <p:transition>
    <p:pull dir="r"/>
  </p:transition>
  <p:hf hdr="0"/>
  <p:txStyles>
    <p:titleStyle>
      <a:lvl1pPr algn="l" rtl="0" eaLnBrk="0" fontAlgn="base" hangingPunct="0">
        <a:spcBef>
          <a:spcPct val="0"/>
        </a:spcBef>
        <a:spcAft>
          <a:spcPct val="0"/>
        </a:spcAft>
        <a:defRPr kumimoji="1" sz="3600" b="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kumimoji="1" sz="3200" b="1">
          <a:solidFill>
            <a:srgbClr val="C61842"/>
          </a:solidFill>
          <a:latin typeface="Arial" charset="0"/>
        </a:defRPr>
      </a:lvl2pPr>
      <a:lvl3pPr algn="l" rtl="0" eaLnBrk="0" fontAlgn="base" hangingPunct="0">
        <a:spcBef>
          <a:spcPct val="0"/>
        </a:spcBef>
        <a:spcAft>
          <a:spcPct val="0"/>
        </a:spcAft>
        <a:defRPr kumimoji="1" sz="3200" b="1">
          <a:solidFill>
            <a:srgbClr val="C61842"/>
          </a:solidFill>
          <a:latin typeface="Arial" charset="0"/>
        </a:defRPr>
      </a:lvl3pPr>
      <a:lvl4pPr algn="l" rtl="0" eaLnBrk="0" fontAlgn="base" hangingPunct="0">
        <a:spcBef>
          <a:spcPct val="0"/>
        </a:spcBef>
        <a:spcAft>
          <a:spcPct val="0"/>
        </a:spcAft>
        <a:defRPr kumimoji="1" sz="3200" b="1">
          <a:solidFill>
            <a:srgbClr val="C61842"/>
          </a:solidFill>
          <a:latin typeface="Arial" charset="0"/>
        </a:defRPr>
      </a:lvl4pPr>
      <a:lvl5pPr algn="l" rtl="0" eaLnBrk="0" fontAlgn="base" hangingPunct="0">
        <a:spcBef>
          <a:spcPct val="0"/>
        </a:spcBef>
        <a:spcAft>
          <a:spcPct val="0"/>
        </a:spcAft>
        <a:defRPr kumimoji="1" sz="3200" b="1">
          <a:solidFill>
            <a:srgbClr val="C61842"/>
          </a:solidFill>
          <a:latin typeface="Arial" charset="0"/>
        </a:defRPr>
      </a:lvl5pPr>
      <a:lvl6pPr marL="457200" algn="l" rtl="0" eaLnBrk="1" fontAlgn="base" hangingPunct="1">
        <a:spcBef>
          <a:spcPct val="0"/>
        </a:spcBef>
        <a:spcAft>
          <a:spcPct val="0"/>
        </a:spcAft>
        <a:defRPr kumimoji="1" sz="3200" b="1">
          <a:solidFill>
            <a:srgbClr val="C61842"/>
          </a:solidFill>
          <a:latin typeface="Arial" charset="0"/>
        </a:defRPr>
      </a:lvl6pPr>
      <a:lvl7pPr marL="914400" algn="l" rtl="0" eaLnBrk="1" fontAlgn="base" hangingPunct="1">
        <a:spcBef>
          <a:spcPct val="0"/>
        </a:spcBef>
        <a:spcAft>
          <a:spcPct val="0"/>
        </a:spcAft>
        <a:defRPr kumimoji="1" sz="3200" b="1">
          <a:solidFill>
            <a:srgbClr val="C61842"/>
          </a:solidFill>
          <a:latin typeface="Arial" charset="0"/>
        </a:defRPr>
      </a:lvl7pPr>
      <a:lvl8pPr marL="1371600" algn="l" rtl="0" eaLnBrk="1" fontAlgn="base" hangingPunct="1">
        <a:spcBef>
          <a:spcPct val="0"/>
        </a:spcBef>
        <a:spcAft>
          <a:spcPct val="0"/>
        </a:spcAft>
        <a:defRPr kumimoji="1" sz="3200" b="1">
          <a:solidFill>
            <a:srgbClr val="C61842"/>
          </a:solidFill>
          <a:latin typeface="Arial" charset="0"/>
        </a:defRPr>
      </a:lvl8pPr>
      <a:lvl9pPr marL="1828800" algn="l" rtl="0" eaLnBrk="1" fontAlgn="base" hangingPunct="1">
        <a:spcBef>
          <a:spcPct val="0"/>
        </a:spcBef>
        <a:spcAft>
          <a:spcPct val="0"/>
        </a:spcAft>
        <a:defRPr kumimoji="1" sz="3200" b="1">
          <a:solidFill>
            <a:srgbClr val="C6184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lang="zh-CN" altLang="en-US" sz="3200" kern="1200" baseline="0" dirty="0" smtClean="0">
          <a:solidFill>
            <a:schemeClr val="tx1"/>
          </a:solidFill>
          <a:latin typeface="Consolas" panose="020B0609020204030204" pitchFamily="49" charset="0"/>
          <a:ea typeface="华文细黑" panose="02010600040101010101" pitchFamily="2" charset="-122"/>
          <a:cs typeface="+mn-cs"/>
        </a:defRPr>
      </a:lvl1pPr>
      <a:lvl2pPr marL="742950" indent="-285750" algn="l" rtl="0" eaLnBrk="0" fontAlgn="base" hangingPunct="0">
        <a:spcBef>
          <a:spcPct val="20000"/>
        </a:spcBef>
        <a:spcAft>
          <a:spcPct val="0"/>
        </a:spcAft>
        <a:buClr>
          <a:schemeClr val="tx1"/>
        </a:buClr>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2pPr>
      <a:lvl3pPr marL="1085850" indent="-228600" algn="l" rtl="0" eaLnBrk="0" fontAlgn="base" hangingPunct="0">
        <a:spcBef>
          <a:spcPct val="20000"/>
        </a:spcBef>
        <a:spcAft>
          <a:spcPct val="0"/>
        </a:spcAft>
        <a:buFont typeface="Arial" panose="020B0604020202020204" pitchFamily="34" charset="0"/>
        <a:buChar char="·"/>
        <a:defRPr kumimoji="1"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3pPr>
      <a:lvl4pPr marL="1428750" indent="-228600" algn="l" rtl="0" eaLnBrk="0" fontAlgn="base" hangingPunct="0">
        <a:spcBef>
          <a:spcPct val="20000"/>
        </a:spcBef>
        <a:spcAft>
          <a:spcPct val="0"/>
        </a:spcAft>
        <a:buFont typeface="Arial" panose="020B0604020202020204" pitchFamily="34" charset="0"/>
        <a:buChar char="-"/>
        <a:defRPr kumimoji="1"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4pPr>
      <a:lvl5pPr marL="1771650" indent="-228600" algn="l" rtl="0" eaLnBrk="0" fontAlgn="base" hangingPunct="0">
        <a:spcBef>
          <a:spcPct val="20000"/>
        </a:spcBef>
        <a:spcAft>
          <a:spcPct val="20000"/>
        </a:spcAft>
        <a:buChar char="»"/>
        <a:defRPr kumimoji="1" sz="1700">
          <a:solidFill>
            <a:schemeClr val="tx1"/>
          </a:solidFill>
          <a:latin typeface="+mn-lt"/>
        </a:defRPr>
      </a:lvl5pPr>
      <a:lvl6pPr marL="2228850" indent="-228600" algn="l" rtl="0" eaLnBrk="1" fontAlgn="base" hangingPunct="1">
        <a:spcBef>
          <a:spcPct val="20000"/>
        </a:spcBef>
        <a:spcAft>
          <a:spcPct val="20000"/>
        </a:spcAft>
        <a:defRPr kumimoji="1" sz="1700">
          <a:solidFill>
            <a:schemeClr val="tx1"/>
          </a:solidFill>
          <a:latin typeface="+mn-lt"/>
        </a:defRPr>
      </a:lvl6pPr>
      <a:lvl7pPr marL="2686050" indent="-228600" algn="l" rtl="0" eaLnBrk="1" fontAlgn="base" hangingPunct="1">
        <a:spcBef>
          <a:spcPct val="20000"/>
        </a:spcBef>
        <a:spcAft>
          <a:spcPct val="20000"/>
        </a:spcAft>
        <a:defRPr kumimoji="1" sz="1700">
          <a:solidFill>
            <a:schemeClr val="tx1"/>
          </a:solidFill>
          <a:latin typeface="+mn-lt"/>
        </a:defRPr>
      </a:lvl7pPr>
      <a:lvl8pPr marL="3143250" indent="-228600" algn="l" rtl="0" eaLnBrk="1" fontAlgn="base" hangingPunct="1">
        <a:spcBef>
          <a:spcPct val="20000"/>
        </a:spcBef>
        <a:spcAft>
          <a:spcPct val="20000"/>
        </a:spcAft>
        <a:defRPr kumimoji="1" sz="1700">
          <a:solidFill>
            <a:schemeClr val="tx1"/>
          </a:solidFill>
          <a:latin typeface="+mn-lt"/>
        </a:defRPr>
      </a:lvl8pPr>
      <a:lvl9pPr marL="3600450" indent="-228600" algn="l" rtl="0" eaLnBrk="1" fontAlgn="base" hangingPunct="1">
        <a:spcBef>
          <a:spcPct val="20000"/>
        </a:spcBef>
        <a:spcAft>
          <a:spcPct val="20000"/>
        </a:spcAft>
        <a:defRPr kumimoji="1" sz="17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2.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2.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http://hiphotos.baidu.com/%C4%AA%EA%DD%C3%F4/pic/item/94c50fd24127a0563af3cfe5.jpg"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photo.blog.sina.com.cn/showpic.html#blogid=6a06f1b7010121hz&amp;url=http://s1.sinaimg.cn/orignal/6a06f1b7xbbcc987991a0"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dilbert.com/strips/comic/2007-11-26/"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images.cnblogs.com/cnblogs_com/xinz/201104/201104272141296175.pn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7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Subtítulo"/>
          <p:cNvSpPr>
            <a:spLocks noGrp="1"/>
          </p:cNvSpPr>
          <p:nvPr>
            <p:ph type="subTitle" sz="quarter" idx="1"/>
          </p:nvPr>
        </p:nvSpPr>
        <p:spPr>
          <a:xfrm>
            <a:off x="1100364" y="2038032"/>
            <a:ext cx="7488238" cy="1440394"/>
          </a:xfrm>
        </p:spPr>
        <p:txBody>
          <a:bodyPr/>
          <a:lstStyle/>
          <a:p>
            <a:pPr>
              <a:spcBef>
                <a:spcPct val="0"/>
              </a:spcBef>
              <a:spcAft>
                <a:spcPct val="0"/>
              </a:spcAft>
            </a:pPr>
            <a:r>
              <a:rPr lang="zh-CN" altLang="en-US" sz="5400" kern="1200" dirty="0">
                <a:latin typeface="华文细黑" panose="02010600040101010101" pitchFamily="2" charset="-122"/>
                <a:cs typeface="+mj-cs"/>
              </a:rPr>
              <a:t>软件工程导论</a:t>
            </a:r>
            <a:endParaRPr lang="en-US" altLang="zh-CN" sz="5400" kern="1200" dirty="0">
              <a:latin typeface="华文细黑" panose="02010600040101010101" pitchFamily="2" charset="-122"/>
              <a:cs typeface="+mj-cs"/>
            </a:endParaRPr>
          </a:p>
          <a:p>
            <a:pPr eaLnBrk="1" hangingPunct="1"/>
            <a:r>
              <a:rPr lang="en-US" altLang="zh-CN" sz="2800" dirty="0">
                <a:solidFill>
                  <a:schemeClr val="tx1"/>
                </a:solidFill>
                <a:latin typeface="华文细黑" panose="02010600040101010101" pitchFamily="2" charset="-122"/>
                <a:ea typeface="华文细黑" panose="02010600040101010101" pitchFamily="2" charset="-122"/>
              </a:rPr>
              <a:t>Introduction to Software Engineering</a:t>
            </a:r>
            <a:endParaRPr lang="es-ES" altLang="zh-CN" sz="2800" dirty="0">
              <a:solidFill>
                <a:schemeClr val="tx1"/>
              </a:solidFill>
              <a:latin typeface="华文细黑" panose="02010600040101010101" pitchFamily="2" charset="-122"/>
              <a:ea typeface="华文细黑" panose="02010600040101010101" pitchFamily="2" charset="-122"/>
            </a:endParaRPr>
          </a:p>
        </p:txBody>
      </p:sp>
      <p:sp>
        <p:nvSpPr>
          <p:cNvPr id="10246" name="文本框 1"/>
          <p:cNvSpPr txBox="1">
            <a:spLocks noChangeArrowheads="1"/>
          </p:cNvSpPr>
          <p:nvPr/>
        </p:nvSpPr>
        <p:spPr bwMode="auto">
          <a:xfrm>
            <a:off x="2215583" y="4126864"/>
            <a:ext cx="525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0" fontAlgn="base" hangingPunct="0">
              <a:spcBef>
                <a:spcPct val="0"/>
              </a:spcBef>
              <a:spcAft>
                <a:spcPct val="0"/>
              </a:spcAft>
              <a:buNone/>
            </a:pPr>
            <a:r>
              <a:rPr lang="zh-CN" altLang="en-US" sz="2400" dirty="0">
                <a:solidFill>
                  <a:prstClr val="black"/>
                </a:solidFill>
                <a:latin typeface="华文细黑" panose="02010600040101010101" pitchFamily="2" charset="-122"/>
                <a:ea typeface="华文细黑" panose="02010600040101010101" pitchFamily="2" charset="-122"/>
              </a:rPr>
              <a:t>大纲版本：</a:t>
            </a:r>
            <a:r>
              <a:rPr lang="en-US" altLang="zh-CN" sz="2400" dirty="0">
                <a:solidFill>
                  <a:prstClr val="black"/>
                </a:solidFill>
                <a:latin typeface="华文细黑" panose="02010600040101010101" pitchFamily="2" charset="-122"/>
                <a:ea typeface="华文细黑" panose="02010600040101010101" pitchFamily="2" charset="-122"/>
              </a:rPr>
              <a:t>2016</a:t>
            </a:r>
          </a:p>
          <a:p>
            <a:pPr algn="ctr" eaLnBrk="0" fontAlgn="base" hangingPunct="0">
              <a:spcBef>
                <a:spcPct val="0"/>
              </a:spcBef>
              <a:spcAft>
                <a:spcPct val="0"/>
              </a:spcAft>
              <a:buNone/>
            </a:pPr>
            <a:r>
              <a:rPr lang="zh-CN" altLang="en-US" sz="2400" dirty="0">
                <a:solidFill>
                  <a:prstClr val="black"/>
                </a:solidFill>
                <a:latin typeface="华文细黑" panose="02010600040101010101" pitchFamily="2" charset="-122"/>
                <a:ea typeface="华文细黑" panose="02010600040101010101" pitchFamily="2" charset="-122"/>
              </a:rPr>
              <a:t>课程编号：</a:t>
            </a:r>
            <a:r>
              <a:rPr lang="en-US" altLang="zh-CN" sz="2400" dirty="0">
                <a:solidFill>
                  <a:prstClr val="black"/>
                </a:solidFill>
                <a:latin typeface="华文细黑" panose="02010600040101010101" pitchFamily="2" charset="-122"/>
                <a:ea typeface="华文细黑" panose="02010600040101010101" pitchFamily="2" charset="-122"/>
              </a:rPr>
              <a:t>SE33001</a:t>
            </a:r>
            <a:endParaRPr lang="zh-CN" altLang="en-US" sz="2400" dirty="0">
              <a:solidFill>
                <a:prstClr val="black"/>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700050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3"/>
            <a:ext cx="8001000" cy="1530162"/>
          </a:xfrm>
        </p:spPr>
        <p:txBody>
          <a:bodyPr/>
          <a:lstStyle/>
          <a:p>
            <a:r>
              <a:rPr lang="zh-CN" altLang="en-US" dirty="0"/>
              <a:t>产生软件危机的原因</a:t>
            </a:r>
            <a:r>
              <a:rPr lang="en-US" altLang="zh-CN" dirty="0"/>
              <a:t>-</a:t>
            </a:r>
            <a:r>
              <a:rPr lang="zh-CN" altLang="en-US" dirty="0"/>
              <a:t>软件本身特点有关</a:t>
            </a:r>
            <a:endParaRPr lang="en-US" altLang="zh-CN" dirty="0"/>
          </a:p>
          <a:p>
            <a:pPr lvl="1"/>
            <a:r>
              <a:rPr lang="zh-CN" altLang="en-US" dirty="0"/>
              <a:t>在软件的运行和使用期间，</a:t>
            </a:r>
            <a:r>
              <a:rPr lang="zh-CN" altLang="en-US" dirty="0">
                <a:solidFill>
                  <a:srgbClr val="0000FF"/>
                </a:solidFill>
              </a:rPr>
              <a:t>没有硬件那样的机械磨损，老化问题</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10</a:t>
            </a:fld>
            <a:endParaRPr lang="en-US" altLang="zh-CN" dirty="0">
              <a:solidFill>
                <a:srgbClr val="FFFFFF"/>
              </a:solidFill>
            </a:endParaRPr>
          </a:p>
        </p:txBody>
      </p:sp>
      <p:pic>
        <p:nvPicPr>
          <p:cNvPr id="7" name="Picture 2" descr="http://www.chinabbz.com/bbs/uploadfile/2004-6/2004615738582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509" y="3927255"/>
            <a:ext cx="3286125" cy="221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www.zglyt.cn/lytong/uploads/201005/1274405264lOjfAx2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171" y="3670692"/>
            <a:ext cx="2857500" cy="256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972227"/>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11</a:t>
            </a:fld>
            <a:endParaRPr lang="en-US" altLang="zh-CN" dirty="0">
              <a:solidFill>
                <a:srgbClr val="FFFFFF"/>
              </a:solidFill>
            </a:endParaRPr>
          </a:p>
        </p:txBody>
      </p:sp>
      <p:sp>
        <p:nvSpPr>
          <p:cNvPr id="9" name="AutoShape 16"/>
          <p:cNvSpPr>
            <a:spLocks noChangeArrowheads="1"/>
          </p:cNvSpPr>
          <p:nvPr/>
        </p:nvSpPr>
        <p:spPr bwMode="auto">
          <a:xfrm>
            <a:off x="1588271" y="2440358"/>
            <a:ext cx="609600" cy="533400"/>
          </a:xfrm>
          <a:prstGeom prst="wedgeRectCallout">
            <a:avLst>
              <a:gd name="adj1" fmla="val -60157"/>
              <a:gd name="adj2" fmla="val 107736"/>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lvl="0">
              <a:spcBef>
                <a:spcPct val="0"/>
              </a:spcBef>
              <a:buNone/>
            </a:pPr>
            <a:r>
              <a:rPr lang="zh-CN" altLang="en-US" sz="1600">
                <a:solidFill>
                  <a:srgbClr val="F252EE"/>
                </a:solidFill>
                <a:latin typeface="Times New Roman" panose="02020603050405020304" pitchFamily="18" charset="0"/>
                <a:ea typeface="+mn-ea"/>
              </a:rPr>
              <a:t>磨合调整</a:t>
            </a:r>
          </a:p>
        </p:txBody>
      </p:sp>
      <p:sp>
        <p:nvSpPr>
          <p:cNvPr id="10" name="AutoShape 17"/>
          <p:cNvSpPr>
            <a:spLocks noChangeArrowheads="1"/>
          </p:cNvSpPr>
          <p:nvPr/>
        </p:nvSpPr>
        <p:spPr bwMode="auto">
          <a:xfrm>
            <a:off x="2959871" y="2745158"/>
            <a:ext cx="609600" cy="609600"/>
          </a:xfrm>
          <a:prstGeom prst="wedgeRectCallout">
            <a:avLst>
              <a:gd name="adj1" fmla="val 108593"/>
              <a:gd name="adj2" fmla="val 23440"/>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lvl="0">
              <a:spcBef>
                <a:spcPct val="0"/>
              </a:spcBef>
              <a:buNone/>
            </a:pPr>
            <a:r>
              <a:rPr lang="zh-CN" altLang="en-US" sz="1600">
                <a:solidFill>
                  <a:srgbClr val="F252EE"/>
                </a:solidFill>
                <a:latin typeface="Times New Roman" panose="02020603050405020304" pitchFamily="18" charset="0"/>
                <a:ea typeface="+mn-ea"/>
              </a:rPr>
              <a:t>磨损用坏</a:t>
            </a:r>
            <a:endParaRPr lang="zh-CN" altLang="en-US" sz="1600" dirty="0">
              <a:solidFill>
                <a:srgbClr val="F252EE"/>
              </a:solidFill>
              <a:latin typeface="Times New Roman" panose="02020603050405020304" pitchFamily="18" charset="0"/>
              <a:ea typeface="+mn-ea"/>
            </a:endParaRPr>
          </a:p>
        </p:txBody>
      </p:sp>
      <p:sp>
        <p:nvSpPr>
          <p:cNvPr id="11" name="AutoShape 21"/>
          <p:cNvSpPr>
            <a:spLocks noChangeArrowheads="1"/>
          </p:cNvSpPr>
          <p:nvPr/>
        </p:nvSpPr>
        <p:spPr bwMode="auto">
          <a:xfrm>
            <a:off x="4636271" y="2082218"/>
            <a:ext cx="838200" cy="381000"/>
          </a:xfrm>
          <a:prstGeom prst="wedgeRectCallout">
            <a:avLst>
              <a:gd name="adj1" fmla="val 47157"/>
              <a:gd name="adj2" fmla="val 367500"/>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lvl="0">
              <a:spcBef>
                <a:spcPct val="0"/>
              </a:spcBef>
              <a:buNone/>
            </a:pPr>
            <a:r>
              <a:rPr lang="zh-CN" altLang="en-US" sz="1600">
                <a:solidFill>
                  <a:srgbClr val="F252EE"/>
                </a:solidFill>
                <a:latin typeface="Times New Roman" panose="02020603050405020304" pitchFamily="18" charset="0"/>
                <a:ea typeface="+mn-ea"/>
              </a:rPr>
              <a:t>修改点</a:t>
            </a:r>
          </a:p>
        </p:txBody>
      </p:sp>
      <p:sp>
        <p:nvSpPr>
          <p:cNvPr id="12" name="AutoShape 22"/>
          <p:cNvSpPr>
            <a:spLocks noChangeArrowheads="1"/>
          </p:cNvSpPr>
          <p:nvPr/>
        </p:nvSpPr>
        <p:spPr bwMode="auto">
          <a:xfrm>
            <a:off x="6541271" y="2364158"/>
            <a:ext cx="1143000" cy="381000"/>
          </a:xfrm>
          <a:prstGeom prst="wedgeRectCallout">
            <a:avLst>
              <a:gd name="adj1" fmla="val -18750"/>
              <a:gd name="adj2" fmla="val 127500"/>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lvl="0">
              <a:spcBef>
                <a:spcPct val="0"/>
              </a:spcBef>
              <a:buNone/>
            </a:pPr>
            <a:r>
              <a:rPr lang="zh-CN" altLang="en-US" sz="1600">
                <a:solidFill>
                  <a:srgbClr val="F252EE"/>
                </a:solidFill>
                <a:latin typeface="Times New Roman" panose="02020603050405020304" pitchFamily="18" charset="0"/>
                <a:ea typeface="+mn-ea"/>
              </a:rPr>
              <a:t>实际曲线</a:t>
            </a:r>
          </a:p>
        </p:txBody>
      </p:sp>
      <p:sp>
        <p:nvSpPr>
          <p:cNvPr id="13" name="Freeform 23"/>
          <p:cNvSpPr>
            <a:spLocks/>
          </p:cNvSpPr>
          <p:nvPr/>
        </p:nvSpPr>
        <p:spPr bwMode="auto">
          <a:xfrm>
            <a:off x="4941071" y="2592758"/>
            <a:ext cx="2057400" cy="1079500"/>
          </a:xfrm>
          <a:custGeom>
            <a:avLst/>
            <a:gdLst>
              <a:gd name="T0" fmla="*/ 0 w 1296"/>
              <a:gd name="T1" fmla="*/ 0 h 680"/>
              <a:gd name="T2" fmla="*/ 2147483646 w 1296"/>
              <a:gd name="T3" fmla="*/ 2147483646 h 680"/>
              <a:gd name="T4" fmla="*/ 2147483646 w 1296"/>
              <a:gd name="T5" fmla="*/ 2147483646 h 680"/>
              <a:gd name="T6" fmla="*/ 2147483646 w 1296"/>
              <a:gd name="T7" fmla="*/ 2147483646 h 680"/>
              <a:gd name="T8" fmla="*/ 2147483646 w 1296"/>
              <a:gd name="T9" fmla="*/ 2147483646 h 680"/>
              <a:gd name="T10" fmla="*/ 2147483646 w 1296"/>
              <a:gd name="T11" fmla="*/ 2147483646 h 680"/>
              <a:gd name="T12" fmla="*/ 2147483646 w 1296"/>
              <a:gd name="T13" fmla="*/ 2147483646 h 680"/>
              <a:gd name="T14" fmla="*/ 0 60000 65536"/>
              <a:gd name="T15" fmla="*/ 0 60000 65536"/>
              <a:gd name="T16" fmla="*/ 0 60000 65536"/>
              <a:gd name="T17" fmla="*/ 0 60000 65536"/>
              <a:gd name="T18" fmla="*/ 0 60000 65536"/>
              <a:gd name="T19" fmla="*/ 0 60000 65536"/>
              <a:gd name="T20" fmla="*/ 0 60000 65536"/>
              <a:gd name="T21" fmla="*/ 0 w 1296"/>
              <a:gd name="T22" fmla="*/ 0 h 680"/>
              <a:gd name="T23" fmla="*/ 1296 w 1296"/>
              <a:gd name="T24" fmla="*/ 680 h 6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6" h="680">
                <a:moveTo>
                  <a:pt x="0" y="0"/>
                </a:moveTo>
                <a:cubicBezTo>
                  <a:pt x="12" y="168"/>
                  <a:pt x="24" y="336"/>
                  <a:pt x="48" y="432"/>
                </a:cubicBezTo>
                <a:cubicBezTo>
                  <a:pt x="72" y="528"/>
                  <a:pt x="96" y="536"/>
                  <a:pt x="144" y="576"/>
                </a:cubicBezTo>
                <a:cubicBezTo>
                  <a:pt x="192" y="616"/>
                  <a:pt x="264" y="664"/>
                  <a:pt x="336" y="672"/>
                </a:cubicBezTo>
                <a:cubicBezTo>
                  <a:pt x="408" y="680"/>
                  <a:pt x="488" y="656"/>
                  <a:pt x="576" y="624"/>
                </a:cubicBezTo>
                <a:cubicBezTo>
                  <a:pt x="664" y="592"/>
                  <a:pt x="744" y="544"/>
                  <a:pt x="864" y="480"/>
                </a:cubicBezTo>
                <a:cubicBezTo>
                  <a:pt x="984" y="416"/>
                  <a:pt x="1224" y="280"/>
                  <a:pt x="1296" y="240"/>
                </a:cubicBezTo>
              </a:path>
            </a:pathLst>
          </a:custGeom>
          <a:noFill/>
          <a:ln w="19050">
            <a:solidFill>
              <a:srgbClr val="D539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24"/>
          <p:cNvSpPr>
            <a:spLocks/>
          </p:cNvSpPr>
          <p:nvPr/>
        </p:nvSpPr>
        <p:spPr bwMode="auto">
          <a:xfrm>
            <a:off x="5474471" y="2668958"/>
            <a:ext cx="838200" cy="1066800"/>
          </a:xfrm>
          <a:custGeom>
            <a:avLst/>
            <a:gdLst>
              <a:gd name="T0" fmla="*/ 0 w 528"/>
              <a:gd name="T1" fmla="*/ 2147483646 h 672"/>
              <a:gd name="T2" fmla="*/ 2147483646 w 528"/>
              <a:gd name="T3" fmla="*/ 2147483646 h 672"/>
              <a:gd name="T4" fmla="*/ 2147483646 w 528"/>
              <a:gd name="T5" fmla="*/ 2147483646 h 672"/>
              <a:gd name="T6" fmla="*/ 2147483646 w 528"/>
              <a:gd name="T7" fmla="*/ 2147483646 h 672"/>
              <a:gd name="T8" fmla="*/ 2147483646 w 528"/>
              <a:gd name="T9" fmla="*/ 2147483646 h 672"/>
              <a:gd name="T10" fmla="*/ 2147483646 w 528"/>
              <a:gd name="T11" fmla="*/ 2147483646 h 672"/>
              <a:gd name="T12" fmla="*/ 2147483646 w 528"/>
              <a:gd name="T13" fmla="*/ 2147483646 h 672"/>
              <a:gd name="T14" fmla="*/ 2147483646 w 528"/>
              <a:gd name="T15" fmla="*/ 2147483646 h 672"/>
              <a:gd name="T16" fmla="*/ 2147483646 w 528"/>
              <a:gd name="T17" fmla="*/ 2147483646 h 672"/>
              <a:gd name="T18" fmla="*/ 2147483646 w 528"/>
              <a:gd name="T19" fmla="*/ 2147483646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672"/>
              <a:gd name="T32" fmla="*/ 528 w 528"/>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672">
                <a:moveTo>
                  <a:pt x="0" y="640"/>
                </a:moveTo>
                <a:cubicBezTo>
                  <a:pt x="16" y="364"/>
                  <a:pt x="32" y="88"/>
                  <a:pt x="48" y="64"/>
                </a:cubicBezTo>
                <a:cubicBezTo>
                  <a:pt x="64" y="40"/>
                  <a:pt x="72" y="408"/>
                  <a:pt x="96" y="496"/>
                </a:cubicBezTo>
                <a:cubicBezTo>
                  <a:pt x="120" y="584"/>
                  <a:pt x="176" y="672"/>
                  <a:pt x="192" y="592"/>
                </a:cubicBezTo>
                <a:cubicBezTo>
                  <a:pt x="208" y="512"/>
                  <a:pt x="176" y="32"/>
                  <a:pt x="192" y="16"/>
                </a:cubicBezTo>
                <a:cubicBezTo>
                  <a:pt x="208" y="0"/>
                  <a:pt x="264" y="408"/>
                  <a:pt x="288" y="496"/>
                </a:cubicBezTo>
                <a:cubicBezTo>
                  <a:pt x="312" y="584"/>
                  <a:pt x="312" y="616"/>
                  <a:pt x="336" y="544"/>
                </a:cubicBezTo>
                <a:cubicBezTo>
                  <a:pt x="360" y="472"/>
                  <a:pt x="416" y="96"/>
                  <a:pt x="432" y="64"/>
                </a:cubicBezTo>
                <a:cubicBezTo>
                  <a:pt x="448" y="32"/>
                  <a:pt x="416" y="288"/>
                  <a:pt x="432" y="352"/>
                </a:cubicBezTo>
                <a:cubicBezTo>
                  <a:pt x="448" y="416"/>
                  <a:pt x="512" y="432"/>
                  <a:pt x="528" y="448"/>
                </a:cubicBezTo>
              </a:path>
            </a:pathLst>
          </a:custGeom>
          <a:noFill/>
          <a:ln w="9525">
            <a:solidFill>
              <a:srgbClr val="58F62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AutoShape 25"/>
          <p:cNvSpPr>
            <a:spLocks noChangeArrowheads="1"/>
          </p:cNvSpPr>
          <p:nvPr/>
        </p:nvSpPr>
        <p:spPr bwMode="auto">
          <a:xfrm>
            <a:off x="6693671" y="3354758"/>
            <a:ext cx="1143000" cy="381000"/>
          </a:xfrm>
          <a:prstGeom prst="wedgeRectCallout">
            <a:avLst>
              <a:gd name="adj1" fmla="val -44306"/>
              <a:gd name="adj2" fmla="val 124167"/>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lvl="0">
              <a:spcBef>
                <a:spcPct val="0"/>
              </a:spcBef>
              <a:buNone/>
            </a:pPr>
            <a:r>
              <a:rPr lang="zh-CN" altLang="en-US" sz="1600">
                <a:solidFill>
                  <a:srgbClr val="F252EE"/>
                </a:solidFill>
                <a:latin typeface="Times New Roman" panose="02020603050405020304" pitchFamily="18" charset="0"/>
                <a:ea typeface="+mn-ea"/>
              </a:rPr>
              <a:t>理想曲线</a:t>
            </a:r>
          </a:p>
        </p:txBody>
      </p:sp>
      <p:grpSp>
        <p:nvGrpSpPr>
          <p:cNvPr id="16" name="Group 32"/>
          <p:cNvGrpSpPr>
            <a:grpSpLocks/>
          </p:cNvGrpSpPr>
          <p:nvPr/>
        </p:nvGrpSpPr>
        <p:grpSpPr bwMode="auto">
          <a:xfrm>
            <a:off x="902471" y="2364158"/>
            <a:ext cx="3276600" cy="2514600"/>
            <a:chOff x="1056" y="2448"/>
            <a:chExt cx="2064" cy="1584"/>
          </a:xfrm>
        </p:grpSpPr>
        <p:sp>
          <p:nvSpPr>
            <p:cNvPr id="17" name="Line 13"/>
            <p:cNvSpPr>
              <a:spLocks noChangeShapeType="1"/>
            </p:cNvSpPr>
            <p:nvPr/>
          </p:nvSpPr>
          <p:spPr bwMode="auto">
            <a:xfrm>
              <a:off x="1296" y="2496"/>
              <a:ext cx="0" cy="1152"/>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4"/>
            <p:cNvSpPr>
              <a:spLocks noChangeShapeType="1"/>
            </p:cNvSpPr>
            <p:nvPr/>
          </p:nvSpPr>
          <p:spPr bwMode="auto">
            <a:xfrm flipH="1">
              <a:off x="1296" y="3648"/>
              <a:ext cx="1776" cy="0"/>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15"/>
            <p:cNvSpPr>
              <a:spLocks/>
            </p:cNvSpPr>
            <p:nvPr/>
          </p:nvSpPr>
          <p:spPr bwMode="auto">
            <a:xfrm>
              <a:off x="1392" y="2640"/>
              <a:ext cx="1656" cy="888"/>
            </a:xfrm>
            <a:custGeom>
              <a:avLst/>
              <a:gdLst>
                <a:gd name="T0" fmla="*/ 0 w 1656"/>
                <a:gd name="T1" fmla="*/ 0 h 1176"/>
                <a:gd name="T2" fmla="*/ 96 w 1656"/>
                <a:gd name="T3" fmla="*/ 3 h 1176"/>
                <a:gd name="T4" fmla="*/ 192 w 1656"/>
                <a:gd name="T5" fmla="*/ 4 h 1176"/>
                <a:gd name="T6" fmla="*/ 432 w 1656"/>
                <a:gd name="T7" fmla="*/ 4 h 1176"/>
                <a:gd name="T8" fmla="*/ 912 w 1656"/>
                <a:gd name="T9" fmla="*/ 5 h 1176"/>
                <a:gd name="T10" fmla="*/ 1296 w 1656"/>
                <a:gd name="T11" fmla="*/ 5 h 1176"/>
                <a:gd name="T12" fmla="*/ 1488 w 1656"/>
                <a:gd name="T13" fmla="*/ 3 h 1176"/>
                <a:gd name="T14" fmla="*/ 1632 w 1656"/>
                <a:gd name="T15" fmla="*/ 2 h 1176"/>
                <a:gd name="T16" fmla="*/ 1632 w 1656"/>
                <a:gd name="T17" fmla="*/ 2 h 1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6"/>
                <a:gd name="T28" fmla="*/ 0 h 1176"/>
                <a:gd name="T29" fmla="*/ 1656 w 1656"/>
                <a:gd name="T30" fmla="*/ 1176 h 1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6" h="1176">
                  <a:moveTo>
                    <a:pt x="0" y="0"/>
                  </a:moveTo>
                  <a:cubicBezTo>
                    <a:pt x="32" y="328"/>
                    <a:pt x="64" y="656"/>
                    <a:pt x="96" y="816"/>
                  </a:cubicBezTo>
                  <a:cubicBezTo>
                    <a:pt x="128" y="976"/>
                    <a:pt x="136" y="928"/>
                    <a:pt x="192" y="960"/>
                  </a:cubicBezTo>
                  <a:cubicBezTo>
                    <a:pt x="248" y="992"/>
                    <a:pt x="312" y="984"/>
                    <a:pt x="432" y="1008"/>
                  </a:cubicBezTo>
                  <a:cubicBezTo>
                    <a:pt x="552" y="1032"/>
                    <a:pt x="768" y="1088"/>
                    <a:pt x="912" y="1104"/>
                  </a:cubicBezTo>
                  <a:cubicBezTo>
                    <a:pt x="1056" y="1120"/>
                    <a:pt x="1200" y="1176"/>
                    <a:pt x="1296" y="1104"/>
                  </a:cubicBezTo>
                  <a:cubicBezTo>
                    <a:pt x="1392" y="1032"/>
                    <a:pt x="1432" y="816"/>
                    <a:pt x="1488" y="672"/>
                  </a:cubicBezTo>
                  <a:cubicBezTo>
                    <a:pt x="1544" y="528"/>
                    <a:pt x="1608" y="320"/>
                    <a:pt x="1632" y="240"/>
                  </a:cubicBezTo>
                  <a:cubicBezTo>
                    <a:pt x="1656" y="160"/>
                    <a:pt x="1644" y="176"/>
                    <a:pt x="1632" y="192"/>
                  </a:cubicBezTo>
                </a:path>
              </a:pathLst>
            </a:custGeom>
            <a:noFill/>
            <a:ln w="9525">
              <a:solidFill>
                <a:srgbClr val="E85A4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AutoShape 26"/>
            <p:cNvSpPr>
              <a:spLocks noChangeArrowheads="1"/>
            </p:cNvSpPr>
            <p:nvPr/>
          </p:nvSpPr>
          <p:spPr bwMode="auto">
            <a:xfrm>
              <a:off x="1536" y="3792"/>
              <a:ext cx="1152" cy="240"/>
            </a:xfrm>
            <a:prstGeom prst="wedgeRectCallout">
              <a:avLst>
                <a:gd name="adj1" fmla="val -19356"/>
                <a:gd name="adj2" fmla="val -158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FontTx/>
                <a:buNone/>
              </a:pPr>
              <a:r>
                <a:rPr lang="zh-CN" altLang="en-US" sz="1600">
                  <a:solidFill>
                    <a:srgbClr val="7A16F4"/>
                  </a:solidFill>
                  <a:latin typeface="Times New Roman" panose="02020603050405020304" pitchFamily="18" charset="0"/>
                </a:rPr>
                <a:t>硬件失效率曲线</a:t>
              </a:r>
            </a:p>
          </p:txBody>
        </p:sp>
        <p:sp>
          <p:nvSpPr>
            <p:cNvPr id="21" name="AutoShape 27"/>
            <p:cNvSpPr>
              <a:spLocks noChangeArrowheads="1"/>
            </p:cNvSpPr>
            <p:nvPr/>
          </p:nvSpPr>
          <p:spPr bwMode="auto">
            <a:xfrm>
              <a:off x="2688" y="3696"/>
              <a:ext cx="432" cy="192"/>
            </a:xfrm>
            <a:prstGeom prst="wedgeRectCallout">
              <a:avLst>
                <a:gd name="adj1" fmla="val 15046"/>
                <a:gd name="adj2" fmla="val 427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FontTx/>
                <a:buNone/>
              </a:pPr>
              <a:r>
                <a:rPr lang="zh-CN" altLang="en-US" sz="1600">
                  <a:solidFill>
                    <a:srgbClr val="7A16F4"/>
                  </a:solidFill>
                  <a:latin typeface="Times New Roman" panose="02020603050405020304" pitchFamily="18" charset="0"/>
                </a:rPr>
                <a:t>时间</a:t>
              </a:r>
            </a:p>
          </p:txBody>
        </p:sp>
        <p:sp>
          <p:nvSpPr>
            <p:cNvPr id="22" name="AutoShape 28"/>
            <p:cNvSpPr>
              <a:spLocks noChangeArrowheads="1"/>
            </p:cNvSpPr>
            <p:nvPr/>
          </p:nvSpPr>
          <p:spPr bwMode="auto">
            <a:xfrm>
              <a:off x="1056" y="2448"/>
              <a:ext cx="240" cy="576"/>
            </a:xfrm>
            <a:prstGeom prst="wedgeRectCallout">
              <a:avLst>
                <a:gd name="adj1" fmla="val -62917"/>
                <a:gd name="adj2" fmla="val -163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FontTx/>
                <a:buNone/>
              </a:pPr>
              <a:r>
                <a:rPr lang="zh-CN" altLang="en-US" sz="1600">
                  <a:solidFill>
                    <a:srgbClr val="7A16F4"/>
                  </a:solidFill>
                  <a:latin typeface="Times New Roman" panose="02020603050405020304" pitchFamily="18" charset="0"/>
                </a:rPr>
                <a:t>失效率</a:t>
              </a:r>
            </a:p>
          </p:txBody>
        </p:sp>
      </p:grpSp>
      <p:grpSp>
        <p:nvGrpSpPr>
          <p:cNvPr id="23" name="Group 33"/>
          <p:cNvGrpSpPr>
            <a:grpSpLocks/>
          </p:cNvGrpSpPr>
          <p:nvPr/>
        </p:nvGrpSpPr>
        <p:grpSpPr bwMode="auto">
          <a:xfrm>
            <a:off x="4255271" y="2440358"/>
            <a:ext cx="3276600" cy="2438400"/>
            <a:chOff x="3168" y="2496"/>
            <a:chExt cx="2064" cy="1536"/>
          </a:xfrm>
        </p:grpSpPr>
        <p:sp>
          <p:nvSpPr>
            <p:cNvPr id="24" name="Line 18"/>
            <p:cNvSpPr>
              <a:spLocks noChangeShapeType="1"/>
            </p:cNvSpPr>
            <p:nvPr/>
          </p:nvSpPr>
          <p:spPr bwMode="auto">
            <a:xfrm>
              <a:off x="3408" y="2496"/>
              <a:ext cx="0" cy="1152"/>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9"/>
            <p:cNvSpPr>
              <a:spLocks noChangeShapeType="1"/>
            </p:cNvSpPr>
            <p:nvPr/>
          </p:nvSpPr>
          <p:spPr bwMode="auto">
            <a:xfrm flipH="1">
              <a:off x="3408" y="3648"/>
              <a:ext cx="1776" cy="0"/>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 name="Freeform 20"/>
            <p:cNvSpPr>
              <a:spLocks/>
            </p:cNvSpPr>
            <p:nvPr/>
          </p:nvSpPr>
          <p:spPr bwMode="auto">
            <a:xfrm>
              <a:off x="3504" y="2640"/>
              <a:ext cx="1280" cy="850"/>
            </a:xfrm>
            <a:custGeom>
              <a:avLst/>
              <a:gdLst>
                <a:gd name="T0" fmla="*/ 0 w 1280"/>
                <a:gd name="T1" fmla="*/ 0 h 850"/>
                <a:gd name="T2" fmla="*/ 96 w 1280"/>
                <a:gd name="T3" fmla="*/ 616 h 850"/>
                <a:gd name="T4" fmla="*/ 192 w 1280"/>
                <a:gd name="T5" fmla="*/ 725 h 850"/>
                <a:gd name="T6" fmla="*/ 440 w 1280"/>
                <a:gd name="T7" fmla="*/ 784 h 850"/>
                <a:gd name="T8" fmla="*/ 912 w 1280"/>
                <a:gd name="T9" fmla="*/ 834 h 850"/>
                <a:gd name="T10" fmla="*/ 1216 w 1280"/>
                <a:gd name="T11" fmla="*/ 848 h 850"/>
                <a:gd name="T12" fmla="*/ 1272 w 1280"/>
                <a:gd name="T13" fmla="*/ 824 h 850"/>
                <a:gd name="T14" fmla="*/ 1264 w 1280"/>
                <a:gd name="T15" fmla="*/ 824 h 850"/>
                <a:gd name="T16" fmla="*/ 0 60000 65536"/>
                <a:gd name="T17" fmla="*/ 0 60000 65536"/>
                <a:gd name="T18" fmla="*/ 0 60000 65536"/>
                <a:gd name="T19" fmla="*/ 0 60000 65536"/>
                <a:gd name="T20" fmla="*/ 0 60000 65536"/>
                <a:gd name="T21" fmla="*/ 0 60000 65536"/>
                <a:gd name="T22" fmla="*/ 0 60000 65536"/>
                <a:gd name="T23" fmla="*/ 0 60000 65536"/>
                <a:gd name="T24" fmla="*/ 0 w 1280"/>
                <a:gd name="T25" fmla="*/ 0 h 850"/>
                <a:gd name="T26" fmla="*/ 1280 w 1280"/>
                <a:gd name="T27" fmla="*/ 850 h 8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0" h="850">
                  <a:moveTo>
                    <a:pt x="0" y="0"/>
                  </a:moveTo>
                  <a:cubicBezTo>
                    <a:pt x="32" y="248"/>
                    <a:pt x="64" y="495"/>
                    <a:pt x="96" y="616"/>
                  </a:cubicBezTo>
                  <a:cubicBezTo>
                    <a:pt x="128" y="737"/>
                    <a:pt x="135" y="697"/>
                    <a:pt x="192" y="725"/>
                  </a:cubicBezTo>
                  <a:cubicBezTo>
                    <a:pt x="249" y="753"/>
                    <a:pt x="320" y="766"/>
                    <a:pt x="440" y="784"/>
                  </a:cubicBezTo>
                  <a:cubicBezTo>
                    <a:pt x="560" y="802"/>
                    <a:pt x="783" y="823"/>
                    <a:pt x="912" y="834"/>
                  </a:cubicBezTo>
                  <a:cubicBezTo>
                    <a:pt x="1041" y="845"/>
                    <a:pt x="1156" y="850"/>
                    <a:pt x="1216" y="848"/>
                  </a:cubicBezTo>
                  <a:cubicBezTo>
                    <a:pt x="1276" y="846"/>
                    <a:pt x="1264" y="828"/>
                    <a:pt x="1272" y="824"/>
                  </a:cubicBezTo>
                  <a:cubicBezTo>
                    <a:pt x="1280" y="820"/>
                    <a:pt x="1266" y="824"/>
                    <a:pt x="1264" y="824"/>
                  </a:cubicBezTo>
                </a:path>
              </a:pathLst>
            </a:custGeom>
            <a:noFill/>
            <a:ln w="9525">
              <a:solidFill>
                <a:srgbClr val="E85A4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AutoShape 29"/>
            <p:cNvSpPr>
              <a:spLocks noChangeArrowheads="1"/>
            </p:cNvSpPr>
            <p:nvPr/>
          </p:nvSpPr>
          <p:spPr bwMode="auto">
            <a:xfrm>
              <a:off x="4800" y="3696"/>
              <a:ext cx="432" cy="192"/>
            </a:xfrm>
            <a:prstGeom prst="wedgeRectCallout">
              <a:avLst>
                <a:gd name="adj1" fmla="val -10880"/>
                <a:gd name="adj2" fmla="val 177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FontTx/>
                <a:buNone/>
              </a:pPr>
              <a:r>
                <a:rPr lang="zh-CN" altLang="en-US" sz="1600">
                  <a:solidFill>
                    <a:srgbClr val="7A16F4"/>
                  </a:solidFill>
                  <a:latin typeface="Times New Roman" panose="02020603050405020304" pitchFamily="18" charset="0"/>
                </a:rPr>
                <a:t>时间</a:t>
              </a:r>
            </a:p>
          </p:txBody>
        </p:sp>
        <p:sp>
          <p:nvSpPr>
            <p:cNvPr id="28" name="AutoShape 30"/>
            <p:cNvSpPr>
              <a:spLocks noChangeArrowheads="1"/>
            </p:cNvSpPr>
            <p:nvPr/>
          </p:nvSpPr>
          <p:spPr bwMode="auto">
            <a:xfrm>
              <a:off x="3168" y="2496"/>
              <a:ext cx="240" cy="576"/>
            </a:xfrm>
            <a:prstGeom prst="wedgeRectCallout">
              <a:avLst>
                <a:gd name="adj1" fmla="val -52917"/>
                <a:gd name="adj2" fmla="val 29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FontTx/>
                <a:buNone/>
              </a:pPr>
              <a:r>
                <a:rPr lang="zh-CN" altLang="en-US" sz="1600">
                  <a:solidFill>
                    <a:srgbClr val="7A16F4"/>
                  </a:solidFill>
                  <a:latin typeface="Times New Roman" panose="02020603050405020304" pitchFamily="18" charset="0"/>
                </a:rPr>
                <a:t>失效率</a:t>
              </a:r>
            </a:p>
          </p:txBody>
        </p:sp>
        <p:sp>
          <p:nvSpPr>
            <p:cNvPr id="29" name="AutoShape 31"/>
            <p:cNvSpPr>
              <a:spLocks noChangeArrowheads="1"/>
            </p:cNvSpPr>
            <p:nvPr/>
          </p:nvSpPr>
          <p:spPr bwMode="auto">
            <a:xfrm>
              <a:off x="3552" y="3792"/>
              <a:ext cx="1152" cy="240"/>
            </a:xfrm>
            <a:prstGeom prst="wedgeRectCallout">
              <a:avLst>
                <a:gd name="adj1" fmla="val -20051"/>
                <a:gd name="adj2" fmla="val 17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FontTx/>
                <a:buNone/>
              </a:pPr>
              <a:r>
                <a:rPr lang="zh-CN" altLang="en-US" sz="1600">
                  <a:solidFill>
                    <a:srgbClr val="7A16F4"/>
                  </a:solidFill>
                  <a:latin typeface="Times New Roman" panose="02020603050405020304" pitchFamily="18" charset="0"/>
                </a:rPr>
                <a:t>软件失效率曲线</a:t>
              </a:r>
            </a:p>
          </p:txBody>
        </p:sp>
      </p:grpSp>
      <p:sp>
        <p:nvSpPr>
          <p:cNvPr id="30" name="矩形 29"/>
          <p:cNvSpPr/>
          <p:nvPr/>
        </p:nvSpPr>
        <p:spPr>
          <a:xfrm>
            <a:off x="685800" y="5202800"/>
            <a:ext cx="8000999" cy="1323439"/>
          </a:xfrm>
          <a:prstGeom prst="rect">
            <a:avLst/>
          </a:prstGeom>
        </p:spPr>
        <p:txBody>
          <a:bodyPr wrap="square">
            <a:spAutoFit/>
          </a:bodyPr>
          <a:lstStyle/>
          <a:p>
            <a:r>
              <a:rPr lang="zh-CN" altLang="en-US" sz="2000" dirty="0"/>
              <a:t>在软件生存期中，为了使它能够克服以前没有发现的故障、使它能够适应硬件、软件环境的变化以及用户新的要求，必须要多次修改（维护）软件，而每次修改必不免地引入新的错误，就这样一次次修改，从而导致软件的失效率升高</a:t>
            </a:r>
          </a:p>
        </p:txBody>
      </p:sp>
      <p:sp>
        <p:nvSpPr>
          <p:cNvPr id="3" name="矩形 2"/>
          <p:cNvSpPr/>
          <p:nvPr/>
        </p:nvSpPr>
        <p:spPr>
          <a:xfrm>
            <a:off x="559570" y="1300003"/>
            <a:ext cx="8077199" cy="584775"/>
          </a:xfrm>
          <a:prstGeom prst="rect">
            <a:avLst/>
          </a:prstGeom>
        </p:spPr>
        <p:txBody>
          <a:bodyPr wrap="square">
            <a:spAutoFit/>
          </a:bodyPr>
          <a:lstStyle/>
          <a:p>
            <a:pPr marL="342900" lvl="0" indent="-342900" eaLnBrk="0" fontAlgn="base" hangingPunct="0">
              <a:spcBef>
                <a:spcPct val="20000"/>
              </a:spcBef>
              <a:spcAft>
                <a:spcPct val="0"/>
              </a:spcAft>
              <a:buFont typeface="Arial" panose="020B0604020202020204" pitchFamily="34" charset="0"/>
              <a:buChar char="•"/>
            </a:pPr>
            <a:r>
              <a:rPr kumimoji="1" lang="zh-CN" altLang="en-US" sz="3200" dirty="0">
                <a:solidFill>
                  <a:srgbClr val="000000"/>
                </a:solidFill>
                <a:latin typeface="Consolas" panose="020B0609020204030204" pitchFamily="49" charset="0"/>
                <a:ea typeface="华文细黑" panose="02010600040101010101" pitchFamily="2" charset="-122"/>
              </a:rPr>
              <a:t>产生软件危机的原因</a:t>
            </a:r>
            <a:r>
              <a:rPr kumimoji="1" lang="en-US" altLang="zh-CN" sz="3200" dirty="0">
                <a:solidFill>
                  <a:srgbClr val="000000"/>
                </a:solidFill>
                <a:latin typeface="Consolas" panose="020B0609020204030204" pitchFamily="49" charset="0"/>
                <a:ea typeface="华文细黑" panose="02010600040101010101" pitchFamily="2" charset="-122"/>
              </a:rPr>
              <a:t>-</a:t>
            </a:r>
            <a:r>
              <a:rPr kumimoji="1" lang="zh-CN" altLang="en-US" sz="3200" dirty="0">
                <a:solidFill>
                  <a:srgbClr val="000000"/>
                </a:solidFill>
                <a:latin typeface="Consolas" panose="020B0609020204030204" pitchFamily="49" charset="0"/>
                <a:ea typeface="华文细黑" panose="02010600040101010101" pitchFamily="2" charset="-122"/>
              </a:rPr>
              <a:t>软件本身特点有关</a:t>
            </a:r>
            <a:endParaRPr kumimoji="1" lang="en-US" altLang="zh-CN" sz="3200" dirty="0">
              <a:solidFill>
                <a:srgbClr val="000000"/>
              </a:solidFill>
              <a:latin typeface="Consolas" panose="020B0609020204030204" pitchFamily="49" charset="0"/>
              <a:ea typeface="华文细黑" panose="02010600040101010101" pitchFamily="2" charset="-122"/>
            </a:endParaRPr>
          </a:p>
        </p:txBody>
      </p:sp>
    </p:spTree>
    <p:extLst>
      <p:ext uri="{BB962C8B-B14F-4D97-AF65-F5344CB8AC3E}">
        <p14:creationId xmlns:p14="http://schemas.microsoft.com/office/powerpoint/2010/main" val="3511526850"/>
      </p:ext>
    </p:extLst>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3"/>
            <a:ext cx="8001000" cy="1074653"/>
          </a:xfrm>
        </p:spPr>
        <p:txBody>
          <a:bodyPr/>
          <a:lstStyle/>
          <a:p>
            <a:r>
              <a:rPr lang="zh-CN" altLang="en-US" dirty="0"/>
              <a:t>产生软件危机的原因</a:t>
            </a:r>
            <a:r>
              <a:rPr lang="en-US" altLang="zh-CN" dirty="0"/>
              <a:t>-</a:t>
            </a:r>
            <a:r>
              <a:rPr lang="zh-CN" altLang="en-US" dirty="0"/>
              <a:t>与软件开发与维护的方法不正确有关</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12</a:t>
            </a:fld>
            <a:endParaRPr lang="en-US" altLang="zh-CN" dirty="0">
              <a:solidFill>
                <a:srgbClr val="FFFFFF"/>
              </a:solidFill>
            </a:endParaRPr>
          </a:p>
        </p:txBody>
      </p:sp>
      <p:pic>
        <p:nvPicPr>
          <p:cNvPr id="11"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9907" y="2641581"/>
            <a:ext cx="5694590" cy="345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332411" y="6129795"/>
            <a:ext cx="7141028" cy="461665"/>
          </a:xfrm>
          <a:prstGeom prst="rect">
            <a:avLst/>
          </a:prstGeom>
        </p:spPr>
        <p:txBody>
          <a:bodyPr wrap="square">
            <a:spAutoFit/>
          </a:bodyPr>
          <a:lstStyle/>
          <a:p>
            <a:r>
              <a:rPr lang="zh-CN" altLang="en-US" sz="2400" dirty="0">
                <a:solidFill>
                  <a:prstClr val="black"/>
                </a:solidFill>
                <a:latin typeface="楷体" panose="02010609060101010101" pitchFamily="49" charset="-122"/>
                <a:ea typeface="楷体" panose="02010609060101010101" pitchFamily="49" charset="-122"/>
              </a:rPr>
              <a:t>在软件开发的不同阶段进行修改需要付出的代价</a:t>
            </a:r>
          </a:p>
        </p:txBody>
      </p:sp>
    </p:spTree>
    <p:extLst>
      <p:ext uri="{BB962C8B-B14F-4D97-AF65-F5344CB8AC3E}">
        <p14:creationId xmlns:p14="http://schemas.microsoft.com/office/powerpoint/2010/main" val="1717292650"/>
      </p:ext>
    </p:extLst>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2"/>
            <a:ext cx="8001000" cy="5568191"/>
          </a:xfrm>
        </p:spPr>
        <p:txBody>
          <a:bodyPr/>
          <a:lstStyle/>
          <a:p>
            <a:r>
              <a:rPr lang="zh-CN" altLang="en-US" dirty="0"/>
              <a:t>消除软件危机的途径</a:t>
            </a:r>
            <a:endParaRPr lang="en-US" altLang="zh-CN" dirty="0"/>
          </a:p>
          <a:p>
            <a:pPr lvl="1"/>
            <a:r>
              <a:rPr lang="zh-CN" altLang="en-US" dirty="0">
                <a:latin typeface="华文细黑" panose="02010600040101010101" pitchFamily="2" charset="-122"/>
              </a:rPr>
              <a:t>对计算机软件有一个正确的认识。</a:t>
            </a:r>
          </a:p>
          <a:p>
            <a:pPr lvl="1"/>
            <a:r>
              <a:rPr lang="zh-CN" altLang="en-US" dirty="0"/>
              <a:t>充分认识到软件开发是各类人员协同配合，共同完成的工程项目。</a:t>
            </a:r>
            <a:endParaRPr lang="en-US" altLang="zh-CN" dirty="0"/>
          </a:p>
          <a:p>
            <a:pPr lvl="1"/>
            <a:r>
              <a:rPr lang="zh-CN" altLang="en-US" dirty="0"/>
              <a:t>使用在实践中总结出来的开发软件的成功的技术和方法，并且研究探索更好更有效的技术和方法。</a:t>
            </a:r>
            <a:endParaRPr lang="en-US" altLang="zh-CN" dirty="0"/>
          </a:p>
          <a:p>
            <a:pPr lvl="1"/>
            <a:r>
              <a:rPr lang="zh-CN" altLang="en-US" dirty="0"/>
              <a:t>应该开发和使用更好的软件工具</a:t>
            </a:r>
          </a:p>
          <a:p>
            <a:pPr lvl="1"/>
            <a:endParaRPr lang="zh-CN" altLang="en-US" dirty="0"/>
          </a:p>
          <a:p>
            <a:pPr lvl="1"/>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13</a:t>
            </a:fld>
            <a:endParaRPr lang="en-US" altLang="zh-CN" dirty="0">
              <a:solidFill>
                <a:srgbClr val="FFFFFF"/>
              </a:solidFill>
            </a:endParaRPr>
          </a:p>
        </p:txBody>
      </p:sp>
    </p:spTree>
    <p:extLst>
      <p:ext uri="{BB962C8B-B14F-4D97-AF65-F5344CB8AC3E}">
        <p14:creationId xmlns:p14="http://schemas.microsoft.com/office/powerpoint/2010/main" val="4258677878"/>
      </p:ext>
    </p:extLst>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5014193"/>
          </a:xfrm>
        </p:spPr>
        <p:txBody>
          <a:bodyPr/>
          <a:lstStyle/>
          <a:p>
            <a:r>
              <a:rPr lang="zh-CN" altLang="en-US" dirty="0"/>
              <a:t>软件工程的介绍</a:t>
            </a:r>
          </a:p>
          <a:p>
            <a:pPr lvl="1"/>
            <a:r>
              <a:rPr lang="zh-CN" altLang="en-US" dirty="0"/>
              <a:t>软件工程是指导计算机软件开发和维护的一门工程学科。</a:t>
            </a:r>
            <a:endParaRPr lang="en-US" altLang="zh-CN" dirty="0"/>
          </a:p>
          <a:p>
            <a:pPr lvl="1"/>
            <a:r>
              <a:rPr lang="zh-CN" altLang="en-US" dirty="0"/>
              <a:t>采用工程的概念、原理、技术和方法来开发与维护软件，把经过时间考验而证明正确的管理技术和当前能够得到的最好的技术方法结合起来，</a:t>
            </a:r>
            <a:endParaRPr lang="en-US" altLang="zh-CN" dirty="0"/>
          </a:p>
          <a:p>
            <a:pPr lvl="1"/>
            <a:r>
              <a:rPr lang="zh-CN" altLang="en-US" dirty="0"/>
              <a:t>以经济地开发出高质量的软件并有效地维护它，这就是软件工程。</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14</a:t>
            </a:fld>
            <a:endParaRPr lang="en-US" altLang="zh-CN" dirty="0">
              <a:solidFill>
                <a:srgbClr val="FFFFFF"/>
              </a:solidFill>
            </a:endParaRPr>
          </a:p>
        </p:txBody>
      </p:sp>
    </p:spTree>
    <p:extLst>
      <p:ext uri="{BB962C8B-B14F-4D97-AF65-F5344CB8AC3E}">
        <p14:creationId xmlns:p14="http://schemas.microsoft.com/office/powerpoint/2010/main" val="893991768"/>
      </p:ext>
    </p:extLst>
  </p:cSld>
  <p:clrMapOvr>
    <a:masterClrMapping/>
  </p:clrMapOvr>
  <p:transition>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582211"/>
          </a:xfrm>
        </p:spPr>
        <p:txBody>
          <a:bodyPr/>
          <a:lstStyle/>
          <a:p>
            <a:r>
              <a:rPr lang="zh-CN" altLang="en-US" dirty="0"/>
              <a:t>软件工程的介绍</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15</a:t>
            </a:fld>
            <a:endParaRPr lang="en-US" altLang="zh-CN" dirty="0">
              <a:solidFill>
                <a:srgbClr val="FFFFFF"/>
              </a:solidFill>
            </a:endParaRPr>
          </a:p>
        </p:txBody>
      </p:sp>
      <p:sp>
        <p:nvSpPr>
          <p:cNvPr id="5" name="矩形 4"/>
          <p:cNvSpPr/>
          <p:nvPr/>
        </p:nvSpPr>
        <p:spPr>
          <a:xfrm>
            <a:off x="609600" y="2276797"/>
            <a:ext cx="8066088" cy="1652126"/>
          </a:xfrm>
          <a:prstGeom prst="rect">
            <a:avLst/>
          </a:prstGeom>
          <a:solidFill>
            <a:sysClr val="window" lastClr="FFFFFF"/>
          </a:solidFill>
          <a:ln w="12700" cap="flat" cmpd="sng" algn="ctr">
            <a:solidFill>
              <a:srgbClr val="4F81BD"/>
            </a:solidFill>
            <a:prstDash val="solid"/>
          </a:ln>
          <a:effectLst/>
        </p:spPr>
        <p:txBody>
          <a:bodyPr anchor="ctr"/>
          <a:lstStyle/>
          <a:p>
            <a:pPr marL="0" marR="0" lvl="0" indent="457189"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1968</a:t>
            </a:r>
            <a:r>
              <a:rPr kumimoji="0" lang="zh-CN"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年在第一届</a:t>
            </a:r>
            <a:r>
              <a:rPr kumimoji="0" lang="en-US"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NATO</a:t>
            </a:r>
            <a:r>
              <a:rPr kumimoji="0" lang="zh-CN"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会议上曾经给出了软件工程的一个早期定义：“软件工程就是为了经济地获得可靠的且能在实际机器上有效地运行的软件，而建立和使用完善的工程原理。”</a:t>
            </a:r>
            <a:endParaRPr kumimoji="0" lang="en-US" altLang="zh-CN" sz="2400" b="1"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6" name="矩形 5"/>
          <p:cNvSpPr/>
          <p:nvPr/>
        </p:nvSpPr>
        <p:spPr>
          <a:xfrm>
            <a:off x="609600" y="4180881"/>
            <a:ext cx="8066088" cy="1662566"/>
          </a:xfrm>
          <a:prstGeom prst="rect">
            <a:avLst/>
          </a:prstGeom>
          <a:solidFill>
            <a:sysClr val="window" lastClr="FFFFFF"/>
          </a:solidFill>
          <a:ln w="12700" cap="flat" cmpd="sng" algn="ctr">
            <a:solidFill>
              <a:srgbClr val="4F81BD"/>
            </a:solidFill>
            <a:prstDash val="solid"/>
          </a:ln>
          <a:effectLst/>
        </p:spPr>
        <p:txBody>
          <a:bodyPr anchor="ctr"/>
          <a:lstStyle/>
          <a:p>
            <a:pPr marL="0" marR="0" lvl="0" indent="457189"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1993</a:t>
            </a:r>
            <a:r>
              <a:rPr kumimoji="0" lang="zh-CN"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年</a:t>
            </a:r>
            <a:r>
              <a:rPr kumimoji="0" lang="en-US"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IEEE</a:t>
            </a:r>
            <a:r>
              <a:rPr kumimoji="0" lang="zh-CN"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进一步给出了一个更全面更具体的定义：“软件工程是： ①把系统的、规范的、可度量的途径应用于软件开发、运行和维护过程，也就是把工程应用于软件； ②研究①中提到的途径。</a:t>
            </a:r>
            <a:endParaRPr kumimoji="0" lang="en-US" altLang="zh-CN" sz="24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1224649102"/>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5149615"/>
          </a:xfrm>
        </p:spPr>
        <p:txBody>
          <a:bodyPr/>
          <a:lstStyle/>
          <a:p>
            <a:r>
              <a:rPr lang="zh-CN" altLang="en-US" dirty="0"/>
              <a:t>软件工程具有的本质特性</a:t>
            </a:r>
          </a:p>
          <a:p>
            <a:pPr lvl="1"/>
            <a:r>
              <a:rPr lang="zh-CN" altLang="en-US" dirty="0">
                <a:latin typeface="华文细黑" panose="02010600040101010101" pitchFamily="2" charset="-122"/>
              </a:rPr>
              <a:t>软件工程关注于大型程序的构造</a:t>
            </a:r>
          </a:p>
          <a:p>
            <a:pPr lvl="1"/>
            <a:r>
              <a:rPr lang="zh-CN" altLang="en-US" dirty="0">
                <a:latin typeface="华文细黑" panose="02010600040101010101" pitchFamily="2" charset="-122"/>
              </a:rPr>
              <a:t>软件工程的</a:t>
            </a:r>
            <a:r>
              <a:rPr lang="zh-CN" altLang="en-US" dirty="0">
                <a:solidFill>
                  <a:srgbClr val="FF0000"/>
                </a:solidFill>
                <a:latin typeface="华文细黑" panose="02010600040101010101" pitchFamily="2" charset="-122"/>
              </a:rPr>
              <a:t>中心课题</a:t>
            </a:r>
            <a:r>
              <a:rPr lang="zh-CN" altLang="en-US" dirty="0">
                <a:latin typeface="华文细黑" panose="02010600040101010101" pitchFamily="2" charset="-122"/>
              </a:rPr>
              <a:t>是</a:t>
            </a:r>
            <a:r>
              <a:rPr lang="zh-CN" altLang="en-US" dirty="0">
                <a:solidFill>
                  <a:srgbClr val="FF0000"/>
                </a:solidFill>
                <a:latin typeface="华文细黑" panose="02010600040101010101" pitchFamily="2" charset="-122"/>
              </a:rPr>
              <a:t>控制复杂性</a:t>
            </a:r>
          </a:p>
          <a:p>
            <a:pPr lvl="1"/>
            <a:r>
              <a:rPr lang="zh-CN" altLang="en-US" dirty="0">
                <a:latin typeface="华文细黑" panose="02010600040101010101" pitchFamily="2" charset="-122"/>
              </a:rPr>
              <a:t>软件经常变化</a:t>
            </a:r>
          </a:p>
          <a:p>
            <a:pPr lvl="1"/>
            <a:r>
              <a:rPr lang="zh-CN" altLang="en-US" dirty="0">
                <a:latin typeface="华文细黑" panose="02010600040101010101" pitchFamily="2" charset="-122"/>
              </a:rPr>
              <a:t>开发软件的效率非常重要</a:t>
            </a:r>
          </a:p>
          <a:p>
            <a:pPr lvl="1"/>
            <a:r>
              <a:rPr lang="zh-CN" altLang="en-US" dirty="0">
                <a:latin typeface="华文细黑" panose="02010600040101010101" pitchFamily="2" charset="-122"/>
              </a:rPr>
              <a:t>和谐地合作是开发软件的关键</a:t>
            </a:r>
          </a:p>
          <a:p>
            <a:pPr lvl="1"/>
            <a:r>
              <a:rPr lang="zh-CN" altLang="en-US" dirty="0">
                <a:latin typeface="华文细黑" panose="02010600040101010101" pitchFamily="2" charset="-122"/>
              </a:rPr>
              <a:t>必须有效地支持它的用户</a:t>
            </a:r>
          </a:p>
          <a:p>
            <a:pPr lvl="1"/>
            <a:r>
              <a:rPr lang="zh-CN" altLang="en-US" dirty="0">
                <a:latin typeface="华文细黑" panose="02010600040101010101" pitchFamily="2" charset="-122"/>
              </a:rPr>
              <a:t>两种背景的人创造产品这个特性与前两个特性紧密相关</a:t>
            </a:r>
          </a:p>
          <a:p>
            <a:pPr lvl="1"/>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16</a:t>
            </a:fld>
            <a:endParaRPr lang="en-US" altLang="zh-CN" dirty="0">
              <a:solidFill>
                <a:srgbClr val="FFFFFF"/>
              </a:solidFill>
            </a:endParaRPr>
          </a:p>
        </p:txBody>
      </p:sp>
    </p:spTree>
    <p:extLst>
      <p:ext uri="{BB962C8B-B14F-4D97-AF65-F5344CB8AC3E}">
        <p14:creationId xmlns:p14="http://schemas.microsoft.com/office/powerpoint/2010/main" val="469084194"/>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4201663"/>
          </a:xfrm>
        </p:spPr>
        <p:txBody>
          <a:bodyPr/>
          <a:lstStyle/>
          <a:p>
            <a:r>
              <a:rPr lang="zh-CN" altLang="en-US" dirty="0"/>
              <a:t>软件工程的基本原理</a:t>
            </a:r>
          </a:p>
          <a:p>
            <a:pPr lvl="1"/>
            <a:r>
              <a:rPr lang="zh-CN" altLang="en-US" dirty="0">
                <a:latin typeface="华文细黑" panose="02010600040101010101" pitchFamily="2" charset="-122"/>
              </a:rPr>
              <a:t>用分阶段的生命周期计划严格管理</a:t>
            </a:r>
          </a:p>
          <a:p>
            <a:pPr lvl="1"/>
            <a:r>
              <a:rPr lang="zh-CN" altLang="zh-CN" dirty="0">
                <a:latin typeface="华文细黑" panose="02010600040101010101" pitchFamily="2" charset="-122"/>
              </a:rPr>
              <a:t>坚持进行阶段评审</a:t>
            </a:r>
            <a:endParaRPr lang="en-US" altLang="zh-CN" dirty="0">
              <a:latin typeface="华文细黑" panose="02010600040101010101" pitchFamily="2" charset="-122"/>
            </a:endParaRPr>
          </a:p>
          <a:p>
            <a:pPr lvl="1"/>
            <a:r>
              <a:rPr lang="zh-CN" altLang="zh-CN" dirty="0">
                <a:latin typeface="华文细黑" panose="02010600040101010101" pitchFamily="2" charset="-122"/>
              </a:rPr>
              <a:t>实行严格的产品控制</a:t>
            </a:r>
            <a:endParaRPr lang="en-US" altLang="zh-CN" dirty="0">
              <a:latin typeface="华文细黑" panose="02010600040101010101" pitchFamily="2" charset="-122"/>
            </a:endParaRPr>
          </a:p>
          <a:p>
            <a:pPr lvl="1"/>
            <a:r>
              <a:rPr lang="zh-CN" altLang="zh-CN" dirty="0">
                <a:latin typeface="华文细黑" panose="02010600040101010101" pitchFamily="2" charset="-122"/>
              </a:rPr>
              <a:t>采用现代程序设计技术</a:t>
            </a:r>
            <a:endParaRPr lang="en-US" altLang="zh-CN" dirty="0">
              <a:latin typeface="华文细黑" panose="02010600040101010101" pitchFamily="2" charset="-122"/>
            </a:endParaRPr>
          </a:p>
          <a:p>
            <a:pPr lvl="1"/>
            <a:r>
              <a:rPr lang="zh-CN" altLang="zh-CN" dirty="0">
                <a:latin typeface="华文细黑" panose="02010600040101010101" pitchFamily="2" charset="-122"/>
              </a:rPr>
              <a:t>结果应能清楚地审查</a:t>
            </a:r>
            <a:endParaRPr lang="en-US" altLang="zh-CN" dirty="0">
              <a:latin typeface="华文细黑" panose="02010600040101010101" pitchFamily="2" charset="-122"/>
            </a:endParaRPr>
          </a:p>
          <a:p>
            <a:pPr lvl="1"/>
            <a:r>
              <a:rPr lang="zh-CN" altLang="zh-CN" dirty="0">
                <a:latin typeface="华文细黑" panose="02010600040101010101" pitchFamily="2" charset="-122"/>
              </a:rPr>
              <a:t>开发小组的人员应该少而精</a:t>
            </a:r>
            <a:endParaRPr lang="en-US" altLang="zh-CN" dirty="0">
              <a:latin typeface="华文细黑" panose="02010600040101010101" pitchFamily="2" charset="-122"/>
            </a:endParaRPr>
          </a:p>
          <a:p>
            <a:pPr lvl="1"/>
            <a:r>
              <a:rPr lang="zh-CN" altLang="zh-CN" dirty="0">
                <a:latin typeface="华文细黑" panose="02010600040101010101" pitchFamily="2" charset="-122"/>
              </a:rPr>
              <a:t>承认不断改进软件工程实践的必要性</a:t>
            </a:r>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17</a:t>
            </a:fld>
            <a:endParaRPr lang="en-US" altLang="zh-CN" dirty="0">
              <a:solidFill>
                <a:srgbClr val="FFFFFF"/>
              </a:solidFill>
            </a:endParaRPr>
          </a:p>
        </p:txBody>
      </p:sp>
    </p:spTree>
    <p:extLst>
      <p:ext uri="{BB962C8B-B14F-4D97-AF65-F5344CB8AC3E}">
        <p14:creationId xmlns:p14="http://schemas.microsoft.com/office/powerpoint/2010/main" val="4145446614"/>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1099275"/>
          </a:xfrm>
        </p:spPr>
        <p:txBody>
          <a:bodyPr/>
          <a:lstStyle/>
          <a:p>
            <a:r>
              <a:rPr lang="zh-CN" altLang="en-US" dirty="0"/>
              <a:t>软件工程方法学</a:t>
            </a:r>
            <a:endParaRPr lang="en-US" altLang="zh-CN" dirty="0"/>
          </a:p>
          <a:p>
            <a:pPr lvl="1"/>
            <a:r>
              <a:rPr lang="zh-CN" altLang="en-US" dirty="0"/>
              <a:t>软件工程方法学三要素</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18</a:t>
            </a:fld>
            <a:endParaRPr lang="en-US" altLang="zh-CN" dirty="0">
              <a:solidFill>
                <a:srgbClr val="FFFFFF"/>
              </a:solidFill>
            </a:endParaRPr>
          </a:p>
        </p:txBody>
      </p:sp>
      <p:grpSp>
        <p:nvGrpSpPr>
          <p:cNvPr id="5" name="组合 4"/>
          <p:cNvGrpSpPr/>
          <p:nvPr/>
        </p:nvGrpSpPr>
        <p:grpSpPr>
          <a:xfrm>
            <a:off x="827687" y="3021297"/>
            <a:ext cx="2489906" cy="633600"/>
            <a:chOff x="2553" y="59346"/>
            <a:chExt cx="2489906" cy="633600"/>
          </a:xfrm>
        </p:grpSpPr>
        <p:sp>
          <p:nvSpPr>
            <p:cNvPr id="9" name="矩形 8"/>
            <p:cNvSpPr/>
            <p:nvPr/>
          </p:nvSpPr>
          <p:spPr>
            <a:xfrm>
              <a:off x="2553" y="59346"/>
              <a:ext cx="2489906" cy="633600"/>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endParaRPr lang="zh-CN" altLang="en-US"/>
            </a:p>
          </p:txBody>
        </p:sp>
        <p:sp>
          <p:nvSpPr>
            <p:cNvPr id="10" name="矩形 9"/>
            <p:cNvSpPr/>
            <p:nvPr/>
          </p:nvSpPr>
          <p:spPr>
            <a:xfrm>
              <a:off x="2553" y="59346"/>
              <a:ext cx="2489906" cy="633600"/>
            </a:xfrm>
            <a:prstGeom prst="rect">
              <a:avLst/>
            </a:prstGeom>
            <a:noFill/>
            <a:ln>
              <a:noFill/>
            </a:ln>
            <a:effectLst/>
          </p:spPr>
          <p:txBody>
            <a:bodyPr spcFirstLastPara="0" vert="horz" wrap="square" lIns="156464" tIns="89408" rIns="156464" bIns="89408"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zh-CN" altLang="en-US" sz="2200" b="0" i="0" u="none" strike="noStrike" kern="1200" cap="none" spc="0" normalizeH="0" baseline="0" noProof="0" dirty="0">
                  <a:ln>
                    <a:noFill/>
                  </a:ln>
                  <a:solidFill>
                    <a:sysClr val="window" lastClr="FFFFFF"/>
                  </a:solidFill>
                  <a:effectLst/>
                  <a:uLnTx/>
                  <a:uFillTx/>
                  <a:latin typeface="华文细黑" panose="02010600040101010101" pitchFamily="2" charset="-122"/>
                  <a:ea typeface="华文细黑" panose="02010600040101010101" pitchFamily="2" charset="-122"/>
                  <a:cs typeface="+mn-cs"/>
                </a:rPr>
                <a:t>方法</a:t>
              </a:r>
            </a:p>
          </p:txBody>
        </p:sp>
      </p:grpSp>
      <p:grpSp>
        <p:nvGrpSpPr>
          <p:cNvPr id="6" name="组合 5"/>
          <p:cNvGrpSpPr/>
          <p:nvPr/>
        </p:nvGrpSpPr>
        <p:grpSpPr>
          <a:xfrm>
            <a:off x="827687" y="3654897"/>
            <a:ext cx="2489906" cy="2420317"/>
            <a:chOff x="2553" y="692946"/>
            <a:chExt cx="2489906" cy="2420317"/>
          </a:xfrm>
        </p:grpSpPr>
        <p:sp>
          <p:nvSpPr>
            <p:cNvPr id="7" name="矩形 6"/>
            <p:cNvSpPr/>
            <p:nvPr/>
          </p:nvSpPr>
          <p:spPr>
            <a:xfrm>
              <a:off x="2553" y="692946"/>
              <a:ext cx="2489906" cy="242031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endParaRPr lang="zh-CN" altLang="en-US"/>
            </a:p>
          </p:txBody>
        </p:sp>
        <p:sp>
          <p:nvSpPr>
            <p:cNvPr id="8" name="矩形 7"/>
            <p:cNvSpPr/>
            <p:nvPr/>
          </p:nvSpPr>
          <p:spPr>
            <a:xfrm>
              <a:off x="2553" y="692946"/>
              <a:ext cx="2489906" cy="2420317"/>
            </a:xfrm>
            <a:prstGeom prst="rect">
              <a:avLst/>
            </a:prstGeom>
            <a:noFill/>
            <a:ln>
              <a:noFill/>
            </a:ln>
            <a:effectLst/>
          </p:spPr>
          <p:txBody>
            <a:bodyPr spcFirstLastPara="0" vert="horz" wrap="square" lIns="117348" tIns="117348" rIns="156464" bIns="176022" numCol="1" spcCol="1270" anchor="t" anchorCtr="0">
              <a:noAutofit/>
            </a:bodyPr>
            <a:lstStyle/>
            <a:p>
              <a:pPr marL="228600" marR="0" lvl="1" indent="-228600" algn="l" defTabSz="977900" eaLnBrk="1" fontAlgn="auto" latinLnBrk="0" hangingPunct="1">
                <a:lnSpc>
                  <a:spcPct val="90000"/>
                </a:lnSpc>
                <a:spcBef>
                  <a:spcPct val="0"/>
                </a:spcBef>
                <a:spcAft>
                  <a:spcPct val="15000"/>
                </a:spcAft>
                <a:buClrTx/>
                <a:buSzTx/>
                <a:buFontTx/>
                <a:buChar char="••"/>
                <a:tabLst/>
                <a:defRPr/>
              </a:pPr>
              <a:r>
                <a:rPr kumimoji="0" lang="zh-CN" altLang="zh-CN" sz="2200" b="0" i="0" u="none" strike="noStrike" kern="1200" cap="none" spc="0" normalizeH="0" baseline="0" noProof="0" dirty="0">
                  <a:ln>
                    <a:noFill/>
                  </a:ln>
                  <a:solidFill>
                    <a:sysClr val="windowText" lastClr="000000">
                      <a:hueOff val="0"/>
                      <a:satOff val="0"/>
                      <a:lumOff val="0"/>
                      <a:alphaOff val="0"/>
                    </a:sysClr>
                  </a:solidFill>
                  <a:effectLst/>
                  <a:uLnTx/>
                  <a:uFillTx/>
                  <a:latin typeface="华文细黑" panose="02010600040101010101" pitchFamily="2" charset="-122"/>
                  <a:ea typeface="华文细黑" panose="02010600040101010101" pitchFamily="2" charset="-122"/>
                  <a:cs typeface="+mn-cs"/>
                </a:rPr>
                <a:t>完成软件开发的各项任务的技术方法，回答“怎样做”的问题</a:t>
              </a:r>
              <a:endParaRPr kumimoji="0" lang="zh-CN" altLang="en-US" sz="2200" b="0" i="0" u="none" strike="noStrike" kern="1200" cap="none" spc="0" normalizeH="0" baseline="0" noProof="0" dirty="0">
                <a:ln>
                  <a:noFill/>
                </a:ln>
                <a:solidFill>
                  <a:sysClr val="windowText" lastClr="000000">
                    <a:hueOff val="0"/>
                    <a:satOff val="0"/>
                    <a:lumOff val="0"/>
                    <a:alphaOff val="0"/>
                  </a:sysClr>
                </a:solidFill>
                <a:effectLst/>
                <a:uLnTx/>
                <a:uFillTx/>
                <a:latin typeface="华文细黑" panose="02010600040101010101" pitchFamily="2" charset="-122"/>
                <a:ea typeface="华文细黑" panose="02010600040101010101" pitchFamily="2" charset="-122"/>
                <a:cs typeface="+mn-cs"/>
              </a:endParaRPr>
            </a:p>
          </p:txBody>
        </p:sp>
      </p:grpSp>
      <p:grpSp>
        <p:nvGrpSpPr>
          <p:cNvPr id="11" name="组合 10"/>
          <p:cNvGrpSpPr/>
          <p:nvPr/>
        </p:nvGrpSpPr>
        <p:grpSpPr>
          <a:xfrm>
            <a:off x="3492506" y="3021297"/>
            <a:ext cx="2489906" cy="633600"/>
            <a:chOff x="2841046" y="59346"/>
            <a:chExt cx="2489906" cy="633600"/>
          </a:xfrm>
        </p:grpSpPr>
        <p:sp>
          <p:nvSpPr>
            <p:cNvPr id="15" name="矩形 14"/>
            <p:cNvSpPr/>
            <p:nvPr/>
          </p:nvSpPr>
          <p:spPr>
            <a:xfrm>
              <a:off x="2841046" y="59346"/>
              <a:ext cx="2489906" cy="633600"/>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endParaRPr lang="zh-CN" altLang="en-US"/>
            </a:p>
          </p:txBody>
        </p:sp>
        <p:sp>
          <p:nvSpPr>
            <p:cNvPr id="16" name="矩形 15"/>
            <p:cNvSpPr/>
            <p:nvPr/>
          </p:nvSpPr>
          <p:spPr>
            <a:xfrm>
              <a:off x="2841046" y="59346"/>
              <a:ext cx="2489906" cy="633600"/>
            </a:xfrm>
            <a:prstGeom prst="rect">
              <a:avLst/>
            </a:prstGeom>
            <a:noFill/>
            <a:ln>
              <a:noFill/>
            </a:ln>
            <a:effectLst/>
          </p:spPr>
          <p:txBody>
            <a:bodyPr spcFirstLastPara="0" vert="horz" wrap="square" lIns="156464" tIns="89408" rIns="156464" bIns="89408"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zh-CN" altLang="en-US" sz="2200" b="0" i="0" u="none" strike="noStrike" kern="1200" cap="none" spc="0" normalizeH="0" baseline="0" noProof="0" dirty="0">
                  <a:ln>
                    <a:noFill/>
                  </a:ln>
                  <a:solidFill>
                    <a:sysClr val="window" lastClr="FFFFFF"/>
                  </a:solidFill>
                  <a:effectLst/>
                  <a:uLnTx/>
                  <a:uFillTx/>
                  <a:latin typeface="华文细黑" panose="02010600040101010101" pitchFamily="2" charset="-122"/>
                  <a:ea typeface="华文细黑" panose="02010600040101010101" pitchFamily="2" charset="-122"/>
                  <a:cs typeface="+mn-cs"/>
                </a:rPr>
                <a:t>工具</a:t>
              </a:r>
            </a:p>
          </p:txBody>
        </p:sp>
      </p:grpSp>
      <p:grpSp>
        <p:nvGrpSpPr>
          <p:cNvPr id="12" name="组合 11"/>
          <p:cNvGrpSpPr/>
          <p:nvPr/>
        </p:nvGrpSpPr>
        <p:grpSpPr>
          <a:xfrm>
            <a:off x="3492506" y="3654897"/>
            <a:ext cx="2489906" cy="2420317"/>
            <a:chOff x="2841046" y="692946"/>
            <a:chExt cx="2489906" cy="2420317"/>
          </a:xfrm>
        </p:grpSpPr>
        <p:sp>
          <p:nvSpPr>
            <p:cNvPr id="13" name="矩形 12"/>
            <p:cNvSpPr/>
            <p:nvPr/>
          </p:nvSpPr>
          <p:spPr>
            <a:xfrm>
              <a:off x="2841046" y="692946"/>
              <a:ext cx="2489906" cy="242031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endParaRPr lang="zh-CN" altLang="en-US"/>
            </a:p>
          </p:txBody>
        </p:sp>
        <p:sp>
          <p:nvSpPr>
            <p:cNvPr id="14" name="矩形 13"/>
            <p:cNvSpPr/>
            <p:nvPr/>
          </p:nvSpPr>
          <p:spPr>
            <a:xfrm>
              <a:off x="2841046" y="692946"/>
              <a:ext cx="2489906" cy="2420317"/>
            </a:xfrm>
            <a:prstGeom prst="rect">
              <a:avLst/>
            </a:prstGeom>
            <a:noFill/>
            <a:ln>
              <a:noFill/>
            </a:ln>
            <a:effectLst/>
          </p:spPr>
          <p:txBody>
            <a:bodyPr spcFirstLastPara="0" vert="horz" wrap="square" lIns="117348" tIns="117348" rIns="156464" bIns="176022" numCol="1" spcCol="1270" anchor="t" anchorCtr="0">
              <a:noAutofit/>
            </a:bodyPr>
            <a:lstStyle/>
            <a:p>
              <a:pPr marL="228600" marR="0" lvl="1" indent="-228600" algn="l" defTabSz="977900" eaLnBrk="1" fontAlgn="auto" latinLnBrk="0" hangingPunct="1">
                <a:lnSpc>
                  <a:spcPct val="90000"/>
                </a:lnSpc>
                <a:spcBef>
                  <a:spcPct val="0"/>
                </a:spcBef>
                <a:spcAft>
                  <a:spcPct val="15000"/>
                </a:spcAft>
                <a:buClrTx/>
                <a:buSzTx/>
                <a:buFontTx/>
                <a:buChar char="••"/>
                <a:tabLst/>
                <a:defRPr/>
              </a:pPr>
              <a:r>
                <a:rPr kumimoji="0" lang="zh-CN" altLang="zh-CN" sz="2200" b="0" i="0" u="none" strike="noStrike" kern="1200" cap="none" spc="0" normalizeH="0" baseline="0" noProof="0" dirty="0">
                  <a:ln>
                    <a:noFill/>
                  </a:ln>
                  <a:solidFill>
                    <a:sysClr val="windowText" lastClr="000000">
                      <a:hueOff val="0"/>
                      <a:satOff val="0"/>
                      <a:lumOff val="0"/>
                      <a:alphaOff val="0"/>
                    </a:sysClr>
                  </a:solidFill>
                  <a:effectLst/>
                  <a:uLnTx/>
                  <a:uFillTx/>
                  <a:latin typeface="华文细黑" panose="02010600040101010101" pitchFamily="2" charset="-122"/>
                  <a:ea typeface="华文细黑" panose="02010600040101010101" pitchFamily="2" charset="-122"/>
                  <a:cs typeface="+mn-cs"/>
                </a:rPr>
                <a:t>为运用方法而提供的自动的或半自动的软件工程</a:t>
              </a:r>
              <a:r>
                <a:rPr kumimoji="0" lang="zh-CN" altLang="zh-CN" sz="2200" b="0" i="0" u="none" strike="noStrike" kern="120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mn-cs"/>
                </a:rPr>
                <a:t>支撑环境</a:t>
              </a:r>
              <a:endParaRPr kumimoji="0" lang="zh-CN" altLang="en-US" sz="2200" b="0" i="0" u="none" strike="noStrike" kern="120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grpSp>
        <p:nvGrpSpPr>
          <p:cNvPr id="17" name="组合 16"/>
          <p:cNvGrpSpPr/>
          <p:nvPr/>
        </p:nvGrpSpPr>
        <p:grpSpPr>
          <a:xfrm>
            <a:off x="6148623" y="3021297"/>
            <a:ext cx="2489906" cy="633600"/>
            <a:chOff x="5679539" y="59346"/>
            <a:chExt cx="2489906" cy="633600"/>
          </a:xfrm>
        </p:grpSpPr>
        <p:sp>
          <p:nvSpPr>
            <p:cNvPr id="21" name="矩形 20"/>
            <p:cNvSpPr/>
            <p:nvPr/>
          </p:nvSpPr>
          <p:spPr>
            <a:xfrm>
              <a:off x="5679539" y="59346"/>
              <a:ext cx="2489906" cy="633600"/>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endParaRPr lang="zh-CN" altLang="en-US"/>
            </a:p>
          </p:txBody>
        </p:sp>
        <p:sp>
          <p:nvSpPr>
            <p:cNvPr id="22" name="矩形 21"/>
            <p:cNvSpPr/>
            <p:nvPr/>
          </p:nvSpPr>
          <p:spPr>
            <a:xfrm>
              <a:off x="5679539" y="59346"/>
              <a:ext cx="2489906" cy="633600"/>
            </a:xfrm>
            <a:prstGeom prst="rect">
              <a:avLst/>
            </a:prstGeom>
            <a:noFill/>
            <a:ln>
              <a:noFill/>
            </a:ln>
            <a:effectLst/>
          </p:spPr>
          <p:txBody>
            <a:bodyPr spcFirstLastPara="0" vert="horz" wrap="square" lIns="156464" tIns="89408" rIns="156464" bIns="89408"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zh-CN" altLang="en-US" sz="2200" b="0" i="0" u="none" strike="noStrike" kern="1200" cap="none" spc="0" normalizeH="0" baseline="0" noProof="0" dirty="0">
                  <a:ln>
                    <a:noFill/>
                  </a:ln>
                  <a:solidFill>
                    <a:sysClr val="window" lastClr="FFFFFF"/>
                  </a:solidFill>
                  <a:effectLst/>
                  <a:uLnTx/>
                  <a:uFillTx/>
                  <a:latin typeface="华文细黑" panose="02010600040101010101" pitchFamily="2" charset="-122"/>
                  <a:ea typeface="华文细黑" panose="02010600040101010101" pitchFamily="2" charset="-122"/>
                  <a:cs typeface="+mn-cs"/>
                </a:rPr>
                <a:t>过程</a:t>
              </a:r>
            </a:p>
          </p:txBody>
        </p:sp>
      </p:grpSp>
      <p:grpSp>
        <p:nvGrpSpPr>
          <p:cNvPr id="18" name="组合 17"/>
          <p:cNvGrpSpPr/>
          <p:nvPr/>
        </p:nvGrpSpPr>
        <p:grpSpPr>
          <a:xfrm>
            <a:off x="6148623" y="3654897"/>
            <a:ext cx="2489906" cy="2420317"/>
            <a:chOff x="5679539" y="692946"/>
            <a:chExt cx="2489906" cy="2420317"/>
          </a:xfrm>
        </p:grpSpPr>
        <p:sp>
          <p:nvSpPr>
            <p:cNvPr id="19" name="矩形 18"/>
            <p:cNvSpPr/>
            <p:nvPr/>
          </p:nvSpPr>
          <p:spPr>
            <a:xfrm>
              <a:off x="5679539" y="692946"/>
              <a:ext cx="2489906" cy="242031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endParaRPr lang="zh-CN" altLang="en-US"/>
            </a:p>
          </p:txBody>
        </p:sp>
        <p:sp>
          <p:nvSpPr>
            <p:cNvPr id="20" name="矩形 19"/>
            <p:cNvSpPr/>
            <p:nvPr/>
          </p:nvSpPr>
          <p:spPr>
            <a:xfrm>
              <a:off x="5679539" y="692946"/>
              <a:ext cx="2489906" cy="2420317"/>
            </a:xfrm>
            <a:prstGeom prst="rect">
              <a:avLst/>
            </a:prstGeom>
            <a:noFill/>
            <a:ln>
              <a:noFill/>
            </a:ln>
            <a:effectLst/>
          </p:spPr>
          <p:txBody>
            <a:bodyPr spcFirstLastPara="0" vert="horz" wrap="square" lIns="117348" tIns="117348" rIns="156464" bIns="176022" numCol="1" spcCol="1270" anchor="t" anchorCtr="0">
              <a:noAutofit/>
            </a:bodyPr>
            <a:lstStyle/>
            <a:p>
              <a:pPr marL="228600" marR="0" lvl="1" indent="-228600" algn="l" defTabSz="977900" eaLnBrk="1" fontAlgn="auto" latinLnBrk="0" hangingPunct="1">
                <a:lnSpc>
                  <a:spcPct val="90000"/>
                </a:lnSpc>
                <a:spcBef>
                  <a:spcPct val="0"/>
                </a:spcBef>
                <a:spcAft>
                  <a:spcPct val="15000"/>
                </a:spcAft>
                <a:buClrTx/>
                <a:buSzTx/>
                <a:buFontTx/>
                <a:buChar char="••"/>
                <a:tabLst/>
                <a:defRPr/>
              </a:pPr>
              <a:r>
                <a:rPr kumimoji="0" lang="zh-CN" altLang="zh-CN" sz="2200" b="0" i="0" u="none" strike="noStrike" kern="1200" cap="none" spc="0" normalizeH="0" baseline="0" noProof="0" dirty="0">
                  <a:ln>
                    <a:noFill/>
                  </a:ln>
                  <a:solidFill>
                    <a:sysClr val="windowText" lastClr="000000">
                      <a:hueOff val="0"/>
                      <a:satOff val="0"/>
                      <a:lumOff val="0"/>
                      <a:alphaOff val="0"/>
                    </a:sysClr>
                  </a:solidFill>
                  <a:effectLst/>
                  <a:uLnTx/>
                  <a:uFillTx/>
                  <a:latin typeface="华文细黑" panose="02010600040101010101" pitchFamily="2" charset="-122"/>
                  <a:ea typeface="华文细黑" panose="02010600040101010101" pitchFamily="2" charset="-122"/>
                  <a:cs typeface="+mn-cs"/>
                </a:rPr>
                <a:t>为了获得高质量的软件所需要完成的</a:t>
              </a:r>
              <a:r>
                <a:rPr kumimoji="0" lang="zh-CN" altLang="zh-CN" sz="2200" b="0" i="0" u="none" strike="noStrike" kern="120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mn-cs"/>
                </a:rPr>
                <a:t>一系列任务的框架</a:t>
              </a:r>
              <a:r>
                <a:rPr kumimoji="0" lang="zh-CN" altLang="zh-CN" sz="2200" b="0" i="0" u="none" strike="noStrike" kern="1200" cap="none" spc="0" normalizeH="0" baseline="0" noProof="0" dirty="0">
                  <a:ln>
                    <a:noFill/>
                  </a:ln>
                  <a:solidFill>
                    <a:sysClr val="windowText" lastClr="000000">
                      <a:hueOff val="0"/>
                      <a:satOff val="0"/>
                      <a:lumOff val="0"/>
                      <a:alphaOff val="0"/>
                    </a:sysClr>
                  </a:solidFill>
                  <a:effectLst/>
                  <a:uLnTx/>
                  <a:uFillTx/>
                  <a:latin typeface="华文细黑" panose="02010600040101010101" pitchFamily="2" charset="-122"/>
                  <a:ea typeface="华文细黑" panose="02010600040101010101" pitchFamily="2" charset="-122"/>
                  <a:cs typeface="+mn-cs"/>
                </a:rPr>
                <a:t>，它规定了完成各项任务的工作步骤</a:t>
              </a:r>
              <a:endParaRPr kumimoji="0" lang="zh-CN" altLang="en-US" sz="2200" b="0" i="0" u="none" strike="noStrike" kern="1200" cap="none" spc="0" normalizeH="0" baseline="0" noProof="0" dirty="0">
                <a:ln>
                  <a:noFill/>
                </a:ln>
                <a:solidFill>
                  <a:sysClr val="windowText" lastClr="000000">
                    <a:hueOff val="0"/>
                    <a:satOff val="0"/>
                    <a:lumOff val="0"/>
                    <a:alphaOff val="0"/>
                  </a:sysClr>
                </a:solidFill>
                <a:effectLst/>
                <a:uLnTx/>
                <a:uFillTx/>
                <a:latin typeface="华文细黑" panose="02010600040101010101" pitchFamily="2" charset="-122"/>
                <a:ea typeface="华文细黑" panose="02010600040101010101" pitchFamily="2" charset="-122"/>
                <a:cs typeface="+mn-cs"/>
              </a:endParaRPr>
            </a:p>
          </p:txBody>
        </p:sp>
      </p:grpSp>
    </p:spTree>
    <p:extLst>
      <p:ext uri="{BB962C8B-B14F-4D97-AF65-F5344CB8AC3E}">
        <p14:creationId xmlns:p14="http://schemas.microsoft.com/office/powerpoint/2010/main" val="1452401322"/>
      </p:ext>
    </p:extLst>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2650469"/>
          </a:xfrm>
        </p:spPr>
        <p:txBody>
          <a:bodyPr/>
          <a:lstStyle/>
          <a:p>
            <a:r>
              <a:rPr lang="zh-CN" altLang="en-US" dirty="0"/>
              <a:t>软件工程方法学</a:t>
            </a:r>
            <a:endParaRPr lang="en-US" altLang="zh-CN" dirty="0"/>
          </a:p>
          <a:p>
            <a:pPr lvl="1"/>
            <a:r>
              <a:rPr lang="zh-CN" altLang="en-US" dirty="0"/>
              <a:t>软件工程方法学三要素之方法：</a:t>
            </a:r>
            <a:endParaRPr lang="en-US" altLang="zh-CN" dirty="0"/>
          </a:p>
          <a:p>
            <a:pPr lvl="2"/>
            <a:r>
              <a:rPr lang="zh-CN" altLang="en-US" dirty="0"/>
              <a:t>传统方法学</a:t>
            </a:r>
            <a:r>
              <a:rPr lang="en-US" altLang="zh-CN" dirty="0"/>
              <a:t>/</a:t>
            </a:r>
            <a:r>
              <a:rPr lang="zh-CN" altLang="en-US" dirty="0"/>
              <a:t>面向过程</a:t>
            </a:r>
            <a:r>
              <a:rPr lang="en-US" altLang="zh-CN" dirty="0"/>
              <a:t>/</a:t>
            </a:r>
            <a:r>
              <a:rPr lang="zh-CN" altLang="en-US" dirty="0"/>
              <a:t>生命周期方法学</a:t>
            </a:r>
            <a:endParaRPr lang="en-US" altLang="zh-CN" dirty="0"/>
          </a:p>
          <a:p>
            <a:pPr lvl="2"/>
            <a:r>
              <a:rPr lang="zh-CN" altLang="en-US" dirty="0"/>
              <a:t>面向对象方法学</a:t>
            </a:r>
          </a:p>
          <a:p>
            <a:pPr lvl="1"/>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19</a:t>
            </a:fld>
            <a:endParaRPr lang="en-US" altLang="zh-CN" dirty="0">
              <a:solidFill>
                <a:srgbClr val="FFFFFF"/>
              </a:solidFill>
            </a:endParaRPr>
          </a:p>
        </p:txBody>
      </p:sp>
    </p:spTree>
    <p:extLst>
      <p:ext uri="{BB962C8B-B14F-4D97-AF65-F5344CB8AC3E}">
        <p14:creationId xmlns:p14="http://schemas.microsoft.com/office/powerpoint/2010/main" val="3872889528"/>
      </p:ext>
    </p:extLst>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课程核心主题</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a:t>
            </a:fld>
            <a:endParaRPr lang="en-US" altLang="zh-CN" dirty="0">
              <a:solidFill>
                <a:srgbClr val="FFFFFF"/>
              </a:solidFill>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32" y="2563862"/>
            <a:ext cx="3742885" cy="233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609600" y="1494063"/>
            <a:ext cx="3370217" cy="582211"/>
          </a:xfrm>
        </p:spPr>
        <p:txBody>
          <a:bodyPr/>
          <a:lstStyle/>
          <a:p>
            <a:pPr marL="0" indent="0">
              <a:buNone/>
            </a:pPr>
            <a:r>
              <a:rPr lang="zh-CN" altLang="en-US" dirty="0"/>
              <a:t>软件工程三要素</a:t>
            </a:r>
          </a:p>
        </p:txBody>
      </p:sp>
      <p:sp>
        <p:nvSpPr>
          <p:cNvPr id="10" name="Rectangle 3"/>
          <p:cNvSpPr txBox="1">
            <a:spLocks noChangeArrowheads="1"/>
          </p:cNvSpPr>
          <p:nvPr/>
        </p:nvSpPr>
        <p:spPr bwMode="auto">
          <a:xfrm>
            <a:off x="3577046" y="2094953"/>
            <a:ext cx="5296988" cy="75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panose="020B0604020202020204" pitchFamily="34" charset="0"/>
              <a:buChar char="•"/>
              <a:defRPr kumimoji="1" lang="zh-CN" altLang="en-US" sz="3200" kern="1200" baseline="0" dirty="0" smtClean="0">
                <a:solidFill>
                  <a:schemeClr val="tx1"/>
                </a:solidFill>
                <a:latin typeface="Consolas" panose="020B0609020204030204" pitchFamily="49" charset="0"/>
                <a:ea typeface="华文细黑" panose="02010600040101010101" pitchFamily="2" charset="-122"/>
                <a:cs typeface="+mn-cs"/>
              </a:defRPr>
            </a:lvl1pPr>
            <a:lvl2pPr marL="742950" indent="-285750" algn="l" rtl="0" eaLnBrk="0" fontAlgn="base" hangingPunct="0">
              <a:spcBef>
                <a:spcPct val="20000"/>
              </a:spcBef>
              <a:spcAft>
                <a:spcPct val="0"/>
              </a:spcAft>
              <a:buClr>
                <a:schemeClr val="tx1"/>
              </a:buClr>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2pPr>
            <a:lvl3pPr marL="1085850" indent="-228600" algn="l" rtl="0" eaLnBrk="0" fontAlgn="base" hangingPunct="0">
              <a:spcBef>
                <a:spcPct val="20000"/>
              </a:spcBef>
              <a:spcAft>
                <a:spcPct val="0"/>
              </a:spcAft>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3pPr>
            <a:lvl4pPr marL="1428750" indent="-228600" algn="l" rtl="0" eaLnBrk="0" fontAlgn="base" hangingPunct="0">
              <a:spcBef>
                <a:spcPct val="20000"/>
              </a:spcBef>
              <a:spcAft>
                <a:spcPct val="0"/>
              </a:spcAft>
              <a:buFont typeface="Arial" panose="020B0604020202020204" pitchFamily="34" charset="0"/>
              <a:buChar char="-"/>
              <a:defRPr kumimoji="1"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4pPr>
            <a:lvl5pPr marL="1771650" indent="-228600" algn="l" rtl="0" eaLnBrk="0" fontAlgn="base" hangingPunct="0">
              <a:spcBef>
                <a:spcPct val="20000"/>
              </a:spcBef>
              <a:spcAft>
                <a:spcPct val="0"/>
              </a:spcAft>
              <a:buFont typeface="Arial" panose="020B0604020202020204" pitchFamily="34" charset="0"/>
              <a:buChar char="»"/>
              <a:defRPr kumimoji="1" lang="zh-CN" altLang="en-US" sz="2000" kern="1200" baseline="0" dirty="0">
                <a:solidFill>
                  <a:schemeClr val="tx1"/>
                </a:solidFill>
                <a:latin typeface="Consolas" panose="020B0609020204030204" pitchFamily="49" charset="0"/>
                <a:ea typeface="华文细黑" panose="02010600040101010101" pitchFamily="2" charset="-122"/>
                <a:cs typeface="+mn-cs"/>
              </a:defRPr>
            </a:lvl5pPr>
            <a:lvl6pPr marL="2228850" indent="-228600" algn="l" rtl="0" eaLnBrk="1" fontAlgn="base" hangingPunct="1">
              <a:spcBef>
                <a:spcPct val="20000"/>
              </a:spcBef>
              <a:spcAft>
                <a:spcPct val="20000"/>
              </a:spcAft>
              <a:defRPr kumimoji="1" sz="1700">
                <a:solidFill>
                  <a:schemeClr val="tx1"/>
                </a:solidFill>
                <a:latin typeface="+mn-lt"/>
              </a:defRPr>
            </a:lvl6pPr>
            <a:lvl7pPr marL="2686050" indent="-228600" algn="l" rtl="0" eaLnBrk="1" fontAlgn="base" hangingPunct="1">
              <a:spcBef>
                <a:spcPct val="20000"/>
              </a:spcBef>
              <a:spcAft>
                <a:spcPct val="20000"/>
              </a:spcAft>
              <a:defRPr kumimoji="1" sz="1700">
                <a:solidFill>
                  <a:schemeClr val="tx1"/>
                </a:solidFill>
                <a:latin typeface="+mn-lt"/>
              </a:defRPr>
            </a:lvl7pPr>
            <a:lvl8pPr marL="3143250" indent="-228600" algn="l" rtl="0" eaLnBrk="1" fontAlgn="base" hangingPunct="1">
              <a:spcBef>
                <a:spcPct val="20000"/>
              </a:spcBef>
              <a:spcAft>
                <a:spcPct val="20000"/>
              </a:spcAft>
              <a:defRPr kumimoji="1" sz="1700">
                <a:solidFill>
                  <a:schemeClr val="tx1"/>
                </a:solidFill>
                <a:latin typeface="+mn-lt"/>
              </a:defRPr>
            </a:lvl8pPr>
            <a:lvl9pPr marL="3600450" indent="-228600" algn="l" rtl="0" eaLnBrk="1" fontAlgn="base" hangingPunct="1">
              <a:spcBef>
                <a:spcPct val="20000"/>
              </a:spcBef>
              <a:spcAft>
                <a:spcPct val="20000"/>
              </a:spcAft>
              <a:defRPr kumimoji="1" sz="1700">
                <a:solidFill>
                  <a:schemeClr val="tx1"/>
                </a:solidFill>
                <a:latin typeface="+mn-lt"/>
              </a:defRPr>
            </a:lvl9pPr>
          </a:lstStyle>
          <a:p>
            <a:pPr>
              <a:lnSpc>
                <a:spcPct val="90000"/>
              </a:lnSpc>
            </a:pPr>
            <a:r>
              <a:rPr lang="zh-CN" altLang="en-US" sz="2400" dirty="0">
                <a:solidFill>
                  <a:srgbClr val="0000FF"/>
                </a:solidFill>
                <a:latin typeface="华文细黑" panose="02010600040101010101" pitchFamily="2" charset="-122"/>
              </a:rPr>
              <a:t>方法</a:t>
            </a:r>
            <a:r>
              <a:rPr lang="zh-CN" altLang="en-US" sz="2400" dirty="0">
                <a:latin typeface="华文细黑" panose="02010600040101010101" pitchFamily="2" charset="-122"/>
              </a:rPr>
              <a:t>：为软件开发提供 “如何做” 的技术</a:t>
            </a:r>
            <a:r>
              <a:rPr lang="zh-CN" altLang="en-US" sz="2400" b="1" dirty="0">
                <a:effectLst>
                  <a:outerShdw blurRad="38100" dist="38100" dir="2700000" algn="tl">
                    <a:srgbClr val="C0C0C0"/>
                  </a:outerShdw>
                </a:effectLst>
                <a:ea typeface="楷体_GB2312" pitchFamily="49" charset="-122"/>
              </a:rPr>
              <a:t>。</a:t>
            </a:r>
            <a:endParaRPr lang="zh-CN" altLang="en-US" sz="1800" b="1" dirty="0"/>
          </a:p>
        </p:txBody>
      </p:sp>
      <p:sp>
        <p:nvSpPr>
          <p:cNvPr id="11" name="Rectangle 3"/>
          <p:cNvSpPr txBox="1">
            <a:spLocks noChangeArrowheads="1"/>
          </p:cNvSpPr>
          <p:nvPr/>
        </p:nvSpPr>
        <p:spPr bwMode="auto">
          <a:xfrm>
            <a:off x="3577046" y="2955258"/>
            <a:ext cx="5296988" cy="108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panose="020B0604020202020204" pitchFamily="34" charset="0"/>
              <a:buChar char="•"/>
              <a:defRPr kumimoji="1" lang="zh-CN" altLang="en-US" sz="3200" kern="1200" baseline="0" dirty="0" smtClean="0">
                <a:solidFill>
                  <a:schemeClr val="tx1"/>
                </a:solidFill>
                <a:latin typeface="Consolas" panose="020B0609020204030204" pitchFamily="49" charset="0"/>
                <a:ea typeface="华文细黑" panose="02010600040101010101" pitchFamily="2" charset="-122"/>
                <a:cs typeface="+mn-cs"/>
              </a:defRPr>
            </a:lvl1pPr>
            <a:lvl2pPr marL="742950" indent="-285750" algn="l" rtl="0" eaLnBrk="0" fontAlgn="base" hangingPunct="0">
              <a:spcBef>
                <a:spcPct val="20000"/>
              </a:spcBef>
              <a:spcAft>
                <a:spcPct val="0"/>
              </a:spcAft>
              <a:buClr>
                <a:schemeClr val="tx1"/>
              </a:buClr>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2pPr>
            <a:lvl3pPr marL="1085850" indent="-228600" algn="l" rtl="0" eaLnBrk="0" fontAlgn="base" hangingPunct="0">
              <a:spcBef>
                <a:spcPct val="20000"/>
              </a:spcBef>
              <a:spcAft>
                <a:spcPct val="0"/>
              </a:spcAft>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3pPr>
            <a:lvl4pPr marL="1428750" indent="-228600" algn="l" rtl="0" eaLnBrk="0" fontAlgn="base" hangingPunct="0">
              <a:spcBef>
                <a:spcPct val="20000"/>
              </a:spcBef>
              <a:spcAft>
                <a:spcPct val="0"/>
              </a:spcAft>
              <a:buFont typeface="Arial" panose="020B0604020202020204" pitchFamily="34" charset="0"/>
              <a:buChar char="-"/>
              <a:defRPr kumimoji="1"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4pPr>
            <a:lvl5pPr marL="1771650" indent="-228600" algn="l" rtl="0" eaLnBrk="0" fontAlgn="base" hangingPunct="0">
              <a:spcBef>
                <a:spcPct val="20000"/>
              </a:spcBef>
              <a:spcAft>
                <a:spcPct val="0"/>
              </a:spcAft>
              <a:buFont typeface="Arial" panose="020B0604020202020204" pitchFamily="34" charset="0"/>
              <a:buChar char="»"/>
              <a:defRPr kumimoji="1" lang="zh-CN" altLang="en-US" sz="2000" kern="1200" baseline="0" dirty="0">
                <a:solidFill>
                  <a:schemeClr val="tx1"/>
                </a:solidFill>
                <a:latin typeface="Consolas" panose="020B0609020204030204" pitchFamily="49" charset="0"/>
                <a:ea typeface="华文细黑" panose="02010600040101010101" pitchFamily="2" charset="-122"/>
                <a:cs typeface="+mn-cs"/>
              </a:defRPr>
            </a:lvl5pPr>
            <a:lvl6pPr marL="2228850" indent="-228600" algn="l" rtl="0" eaLnBrk="1" fontAlgn="base" hangingPunct="1">
              <a:spcBef>
                <a:spcPct val="20000"/>
              </a:spcBef>
              <a:spcAft>
                <a:spcPct val="20000"/>
              </a:spcAft>
              <a:defRPr kumimoji="1" sz="1700">
                <a:solidFill>
                  <a:schemeClr val="tx1"/>
                </a:solidFill>
                <a:latin typeface="+mn-lt"/>
              </a:defRPr>
            </a:lvl6pPr>
            <a:lvl7pPr marL="2686050" indent="-228600" algn="l" rtl="0" eaLnBrk="1" fontAlgn="base" hangingPunct="1">
              <a:spcBef>
                <a:spcPct val="20000"/>
              </a:spcBef>
              <a:spcAft>
                <a:spcPct val="20000"/>
              </a:spcAft>
              <a:defRPr kumimoji="1" sz="1700">
                <a:solidFill>
                  <a:schemeClr val="tx1"/>
                </a:solidFill>
                <a:latin typeface="+mn-lt"/>
              </a:defRPr>
            </a:lvl7pPr>
            <a:lvl8pPr marL="3143250" indent="-228600" algn="l" rtl="0" eaLnBrk="1" fontAlgn="base" hangingPunct="1">
              <a:spcBef>
                <a:spcPct val="20000"/>
              </a:spcBef>
              <a:spcAft>
                <a:spcPct val="20000"/>
              </a:spcAft>
              <a:defRPr kumimoji="1" sz="1700">
                <a:solidFill>
                  <a:schemeClr val="tx1"/>
                </a:solidFill>
                <a:latin typeface="+mn-lt"/>
              </a:defRPr>
            </a:lvl8pPr>
            <a:lvl9pPr marL="3600450" indent="-228600" algn="l" rtl="0" eaLnBrk="1" fontAlgn="base" hangingPunct="1">
              <a:spcBef>
                <a:spcPct val="20000"/>
              </a:spcBef>
              <a:spcAft>
                <a:spcPct val="20000"/>
              </a:spcAft>
              <a:defRPr kumimoji="1" sz="1700">
                <a:solidFill>
                  <a:schemeClr val="tx1"/>
                </a:solidFill>
                <a:latin typeface="+mn-lt"/>
              </a:defRPr>
            </a:lvl9pPr>
          </a:lstStyle>
          <a:p>
            <a:pPr>
              <a:lnSpc>
                <a:spcPct val="90000"/>
              </a:lnSpc>
            </a:pPr>
            <a:r>
              <a:rPr lang="zh-CN" altLang="en-US" sz="2400" dirty="0">
                <a:solidFill>
                  <a:srgbClr val="0000FF"/>
                </a:solidFill>
                <a:latin typeface="华文细黑" panose="02010600040101010101" pitchFamily="2" charset="-122"/>
              </a:rPr>
              <a:t>工具</a:t>
            </a:r>
            <a:r>
              <a:rPr lang="zh-CN" altLang="en-US" sz="2400" dirty="0">
                <a:latin typeface="华文细黑" panose="02010600040101010101" pitchFamily="2" charset="-122"/>
              </a:rPr>
              <a:t>：软件工具为软件工程方法提供了自动的或半自动的软件支撑环境</a:t>
            </a:r>
            <a:endParaRPr lang="zh-CN" altLang="en-US" sz="1800" b="1" dirty="0"/>
          </a:p>
        </p:txBody>
      </p:sp>
      <p:sp>
        <p:nvSpPr>
          <p:cNvPr id="12" name="Rectangle 3"/>
          <p:cNvSpPr txBox="1">
            <a:spLocks noChangeArrowheads="1"/>
          </p:cNvSpPr>
          <p:nvPr/>
        </p:nvSpPr>
        <p:spPr bwMode="auto">
          <a:xfrm>
            <a:off x="3577046" y="4236892"/>
            <a:ext cx="5296988" cy="75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panose="020B0604020202020204" pitchFamily="34" charset="0"/>
              <a:buChar char="•"/>
              <a:defRPr kumimoji="1" lang="zh-CN" altLang="en-US" sz="3200" kern="1200" baseline="0" dirty="0" smtClean="0">
                <a:solidFill>
                  <a:schemeClr val="tx1"/>
                </a:solidFill>
                <a:latin typeface="Consolas" panose="020B0609020204030204" pitchFamily="49" charset="0"/>
                <a:ea typeface="华文细黑" panose="02010600040101010101" pitchFamily="2" charset="-122"/>
                <a:cs typeface="+mn-cs"/>
              </a:defRPr>
            </a:lvl1pPr>
            <a:lvl2pPr marL="742950" indent="-285750" algn="l" rtl="0" eaLnBrk="0" fontAlgn="base" hangingPunct="0">
              <a:spcBef>
                <a:spcPct val="20000"/>
              </a:spcBef>
              <a:spcAft>
                <a:spcPct val="0"/>
              </a:spcAft>
              <a:buClr>
                <a:schemeClr val="tx1"/>
              </a:buClr>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2pPr>
            <a:lvl3pPr marL="1085850" indent="-228600" algn="l" rtl="0" eaLnBrk="0" fontAlgn="base" hangingPunct="0">
              <a:spcBef>
                <a:spcPct val="20000"/>
              </a:spcBef>
              <a:spcAft>
                <a:spcPct val="0"/>
              </a:spcAft>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3pPr>
            <a:lvl4pPr marL="1428750" indent="-228600" algn="l" rtl="0" eaLnBrk="0" fontAlgn="base" hangingPunct="0">
              <a:spcBef>
                <a:spcPct val="20000"/>
              </a:spcBef>
              <a:spcAft>
                <a:spcPct val="0"/>
              </a:spcAft>
              <a:buFont typeface="Arial" panose="020B0604020202020204" pitchFamily="34" charset="0"/>
              <a:buChar char="-"/>
              <a:defRPr kumimoji="1"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4pPr>
            <a:lvl5pPr marL="1771650" indent="-228600" algn="l" rtl="0" eaLnBrk="0" fontAlgn="base" hangingPunct="0">
              <a:spcBef>
                <a:spcPct val="20000"/>
              </a:spcBef>
              <a:spcAft>
                <a:spcPct val="0"/>
              </a:spcAft>
              <a:buFont typeface="Arial" panose="020B0604020202020204" pitchFamily="34" charset="0"/>
              <a:buChar char="»"/>
              <a:defRPr kumimoji="1" lang="zh-CN" altLang="en-US" sz="2000" kern="1200" baseline="0" dirty="0">
                <a:solidFill>
                  <a:schemeClr val="tx1"/>
                </a:solidFill>
                <a:latin typeface="Consolas" panose="020B0609020204030204" pitchFamily="49" charset="0"/>
                <a:ea typeface="华文细黑" panose="02010600040101010101" pitchFamily="2" charset="-122"/>
                <a:cs typeface="+mn-cs"/>
              </a:defRPr>
            </a:lvl5pPr>
            <a:lvl6pPr marL="2228850" indent="-228600" algn="l" rtl="0" eaLnBrk="1" fontAlgn="base" hangingPunct="1">
              <a:spcBef>
                <a:spcPct val="20000"/>
              </a:spcBef>
              <a:spcAft>
                <a:spcPct val="20000"/>
              </a:spcAft>
              <a:defRPr kumimoji="1" sz="1700">
                <a:solidFill>
                  <a:schemeClr val="tx1"/>
                </a:solidFill>
                <a:latin typeface="+mn-lt"/>
              </a:defRPr>
            </a:lvl6pPr>
            <a:lvl7pPr marL="2686050" indent="-228600" algn="l" rtl="0" eaLnBrk="1" fontAlgn="base" hangingPunct="1">
              <a:spcBef>
                <a:spcPct val="20000"/>
              </a:spcBef>
              <a:spcAft>
                <a:spcPct val="20000"/>
              </a:spcAft>
              <a:defRPr kumimoji="1" sz="1700">
                <a:solidFill>
                  <a:schemeClr val="tx1"/>
                </a:solidFill>
                <a:latin typeface="+mn-lt"/>
              </a:defRPr>
            </a:lvl7pPr>
            <a:lvl8pPr marL="3143250" indent="-228600" algn="l" rtl="0" eaLnBrk="1" fontAlgn="base" hangingPunct="1">
              <a:spcBef>
                <a:spcPct val="20000"/>
              </a:spcBef>
              <a:spcAft>
                <a:spcPct val="20000"/>
              </a:spcAft>
              <a:defRPr kumimoji="1" sz="1700">
                <a:solidFill>
                  <a:schemeClr val="tx1"/>
                </a:solidFill>
                <a:latin typeface="+mn-lt"/>
              </a:defRPr>
            </a:lvl8pPr>
            <a:lvl9pPr marL="3600450" indent="-228600" algn="l" rtl="0" eaLnBrk="1" fontAlgn="base" hangingPunct="1">
              <a:spcBef>
                <a:spcPct val="20000"/>
              </a:spcBef>
              <a:spcAft>
                <a:spcPct val="20000"/>
              </a:spcAft>
              <a:defRPr kumimoji="1" sz="1700">
                <a:solidFill>
                  <a:schemeClr val="tx1"/>
                </a:solidFill>
                <a:latin typeface="+mn-lt"/>
              </a:defRPr>
            </a:lvl9pPr>
          </a:lstStyle>
          <a:p>
            <a:pPr>
              <a:lnSpc>
                <a:spcPct val="90000"/>
              </a:lnSpc>
            </a:pPr>
            <a:r>
              <a:rPr lang="zh-CN" altLang="en-US" sz="2400" dirty="0">
                <a:solidFill>
                  <a:srgbClr val="0000FF"/>
                </a:solidFill>
                <a:latin typeface="华文细黑" panose="02010600040101010101" pitchFamily="2" charset="-122"/>
              </a:rPr>
              <a:t>过程</a:t>
            </a:r>
            <a:r>
              <a:rPr lang="zh-CN" altLang="en-US" sz="2400" dirty="0">
                <a:latin typeface="华文细黑" panose="02010600040101010101" pitchFamily="2" charset="-122"/>
              </a:rPr>
              <a:t>：软件过程是指制作软件产品的一组活动及其结果。</a:t>
            </a:r>
            <a:endParaRPr lang="zh-CN" altLang="en-US" sz="1800" b="1" dirty="0"/>
          </a:p>
        </p:txBody>
      </p:sp>
      <p:sp>
        <p:nvSpPr>
          <p:cNvPr id="13" name="Rectangle 3"/>
          <p:cNvSpPr txBox="1">
            <a:spLocks noChangeArrowheads="1"/>
          </p:cNvSpPr>
          <p:nvPr/>
        </p:nvSpPr>
        <p:spPr bwMode="auto">
          <a:xfrm>
            <a:off x="3577046" y="5186128"/>
            <a:ext cx="5296988" cy="75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panose="020B0604020202020204" pitchFamily="34" charset="0"/>
              <a:buChar char="•"/>
              <a:defRPr kumimoji="1" lang="zh-CN" altLang="en-US" sz="3200" kern="1200" baseline="0" dirty="0" smtClean="0">
                <a:solidFill>
                  <a:schemeClr val="tx1"/>
                </a:solidFill>
                <a:latin typeface="Consolas" panose="020B0609020204030204" pitchFamily="49" charset="0"/>
                <a:ea typeface="华文细黑" panose="02010600040101010101" pitchFamily="2" charset="-122"/>
                <a:cs typeface="+mn-cs"/>
              </a:defRPr>
            </a:lvl1pPr>
            <a:lvl2pPr marL="742950" indent="-285750" algn="l" rtl="0" eaLnBrk="0" fontAlgn="base" hangingPunct="0">
              <a:spcBef>
                <a:spcPct val="20000"/>
              </a:spcBef>
              <a:spcAft>
                <a:spcPct val="0"/>
              </a:spcAft>
              <a:buClr>
                <a:schemeClr val="tx1"/>
              </a:buClr>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2pPr>
            <a:lvl3pPr marL="1085850" indent="-228600" algn="l" rtl="0" eaLnBrk="0" fontAlgn="base" hangingPunct="0">
              <a:spcBef>
                <a:spcPct val="20000"/>
              </a:spcBef>
              <a:spcAft>
                <a:spcPct val="0"/>
              </a:spcAft>
              <a:buFont typeface="Arial" panose="020B0604020202020204" pitchFamily="34" charset="0"/>
              <a:buChar char="·"/>
              <a:defRPr kumimoji="1" lang="zh-CN" altLang="en-US" sz="2800" kern="1200" baseline="0" dirty="0" smtClean="0">
                <a:solidFill>
                  <a:schemeClr val="tx1"/>
                </a:solidFill>
                <a:latin typeface="Consolas" panose="020B0609020204030204" pitchFamily="49" charset="0"/>
                <a:ea typeface="华文细黑" panose="02010600040101010101" pitchFamily="2" charset="-122"/>
                <a:cs typeface="+mn-cs"/>
              </a:defRPr>
            </a:lvl3pPr>
            <a:lvl4pPr marL="1428750" indent="-228600" algn="l" rtl="0" eaLnBrk="0" fontAlgn="base" hangingPunct="0">
              <a:spcBef>
                <a:spcPct val="20000"/>
              </a:spcBef>
              <a:spcAft>
                <a:spcPct val="0"/>
              </a:spcAft>
              <a:buFont typeface="Arial" panose="020B0604020202020204" pitchFamily="34" charset="0"/>
              <a:buChar char="-"/>
              <a:defRPr kumimoji="1" lang="zh-CN" altLang="en-US" sz="2400" kern="1200" baseline="0" dirty="0" smtClean="0">
                <a:solidFill>
                  <a:schemeClr val="tx1"/>
                </a:solidFill>
                <a:latin typeface="Consolas" panose="020B0609020204030204" pitchFamily="49" charset="0"/>
                <a:ea typeface="华文细黑" panose="02010600040101010101" pitchFamily="2" charset="-122"/>
                <a:cs typeface="+mn-cs"/>
              </a:defRPr>
            </a:lvl4pPr>
            <a:lvl5pPr marL="1771650" indent="-228600" algn="l" rtl="0" eaLnBrk="0" fontAlgn="base" hangingPunct="0">
              <a:spcBef>
                <a:spcPct val="20000"/>
              </a:spcBef>
              <a:spcAft>
                <a:spcPct val="0"/>
              </a:spcAft>
              <a:buFont typeface="Arial" panose="020B0604020202020204" pitchFamily="34" charset="0"/>
              <a:buChar char="»"/>
              <a:defRPr kumimoji="1" lang="zh-CN" altLang="en-US" sz="2000" kern="1200" baseline="0" dirty="0">
                <a:solidFill>
                  <a:schemeClr val="tx1"/>
                </a:solidFill>
                <a:latin typeface="Consolas" panose="020B0609020204030204" pitchFamily="49" charset="0"/>
                <a:ea typeface="华文细黑" panose="02010600040101010101" pitchFamily="2" charset="-122"/>
                <a:cs typeface="+mn-cs"/>
              </a:defRPr>
            </a:lvl5pPr>
            <a:lvl6pPr marL="2228850" indent="-228600" algn="l" rtl="0" eaLnBrk="1" fontAlgn="base" hangingPunct="1">
              <a:spcBef>
                <a:spcPct val="20000"/>
              </a:spcBef>
              <a:spcAft>
                <a:spcPct val="20000"/>
              </a:spcAft>
              <a:defRPr kumimoji="1" sz="1700">
                <a:solidFill>
                  <a:schemeClr val="tx1"/>
                </a:solidFill>
                <a:latin typeface="+mn-lt"/>
              </a:defRPr>
            </a:lvl6pPr>
            <a:lvl7pPr marL="2686050" indent="-228600" algn="l" rtl="0" eaLnBrk="1" fontAlgn="base" hangingPunct="1">
              <a:spcBef>
                <a:spcPct val="20000"/>
              </a:spcBef>
              <a:spcAft>
                <a:spcPct val="20000"/>
              </a:spcAft>
              <a:defRPr kumimoji="1" sz="1700">
                <a:solidFill>
                  <a:schemeClr val="tx1"/>
                </a:solidFill>
                <a:latin typeface="+mn-lt"/>
              </a:defRPr>
            </a:lvl7pPr>
            <a:lvl8pPr marL="3143250" indent="-228600" algn="l" rtl="0" eaLnBrk="1" fontAlgn="base" hangingPunct="1">
              <a:spcBef>
                <a:spcPct val="20000"/>
              </a:spcBef>
              <a:spcAft>
                <a:spcPct val="20000"/>
              </a:spcAft>
              <a:defRPr kumimoji="1" sz="1700">
                <a:solidFill>
                  <a:schemeClr val="tx1"/>
                </a:solidFill>
                <a:latin typeface="+mn-lt"/>
              </a:defRPr>
            </a:lvl8pPr>
            <a:lvl9pPr marL="3600450" indent="-228600" algn="l" rtl="0" eaLnBrk="1" fontAlgn="base" hangingPunct="1">
              <a:spcBef>
                <a:spcPct val="20000"/>
              </a:spcBef>
              <a:spcAft>
                <a:spcPct val="20000"/>
              </a:spcAft>
              <a:defRPr kumimoji="1" sz="1700">
                <a:solidFill>
                  <a:schemeClr val="tx1"/>
                </a:solidFill>
                <a:latin typeface="+mn-lt"/>
              </a:defRPr>
            </a:lvl9pPr>
          </a:lstStyle>
          <a:p>
            <a:pPr>
              <a:lnSpc>
                <a:spcPct val="90000"/>
              </a:lnSpc>
            </a:pPr>
            <a:r>
              <a:rPr lang="zh-CN" altLang="en-US" sz="2400" dirty="0">
                <a:solidFill>
                  <a:srgbClr val="0000CC"/>
                </a:solidFill>
                <a:latin typeface="华文细黑" panose="02010600040101010101" pitchFamily="2" charset="-122"/>
              </a:rPr>
              <a:t>质量：</a:t>
            </a:r>
            <a:r>
              <a:rPr lang="zh-CN" altLang="en-US" sz="2400" dirty="0">
                <a:latin typeface="华文细黑" panose="02010600040101010101" pitchFamily="2" charset="-122"/>
              </a:rPr>
              <a:t>方法，工具和过程必须围绕质量开展。</a:t>
            </a:r>
            <a:endParaRPr lang="zh-CN" altLang="en-US" sz="1800" b="1" dirty="0"/>
          </a:p>
        </p:txBody>
      </p:sp>
    </p:spTree>
    <p:extLst>
      <p:ext uri="{BB962C8B-B14F-4D97-AF65-F5344CB8AC3E}">
        <p14:creationId xmlns:p14="http://schemas.microsoft.com/office/powerpoint/2010/main" val="3411644692"/>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2391937"/>
          </a:xfrm>
        </p:spPr>
        <p:txBody>
          <a:bodyPr/>
          <a:lstStyle/>
          <a:p>
            <a:r>
              <a:rPr lang="zh-CN" altLang="en-US" dirty="0"/>
              <a:t>软件工程方法学</a:t>
            </a:r>
            <a:endParaRPr lang="en-US" altLang="zh-CN" dirty="0"/>
          </a:p>
          <a:p>
            <a:pPr lvl="1"/>
            <a:r>
              <a:rPr lang="zh-CN" altLang="en-US" dirty="0"/>
              <a:t>传统方法学：也称为生命周期方法学或结构化范型。它采用</a:t>
            </a:r>
            <a:r>
              <a:rPr lang="zh-CN" altLang="en-US" dirty="0">
                <a:solidFill>
                  <a:srgbClr val="FF0000"/>
                </a:solidFill>
              </a:rPr>
              <a:t>结构化技术</a:t>
            </a:r>
            <a:r>
              <a:rPr lang="zh-CN" altLang="en-US" dirty="0"/>
              <a:t>来完成软件开发的各项任务，并使用适当的软件工具或软件工程环境来支持结构化技术的运用</a:t>
            </a:r>
            <a:endParaRPr lang="en-US" altLang="zh-CN"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20</a:t>
            </a:fld>
            <a:endParaRPr lang="en-US" altLang="zh-CN" dirty="0">
              <a:solidFill>
                <a:srgbClr val="FFFFFF"/>
              </a:solidFill>
            </a:endParaRPr>
          </a:p>
        </p:txBody>
      </p:sp>
    </p:spTree>
    <p:extLst>
      <p:ext uri="{BB962C8B-B14F-4D97-AF65-F5344CB8AC3E}">
        <p14:creationId xmlns:p14="http://schemas.microsoft.com/office/powerpoint/2010/main" val="2446386487"/>
      </p:ext>
    </p:extLst>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3093667"/>
          </a:xfrm>
        </p:spPr>
        <p:txBody>
          <a:bodyPr/>
          <a:lstStyle/>
          <a:p>
            <a:r>
              <a:rPr lang="zh-CN" altLang="en-US" dirty="0"/>
              <a:t>软件工程方法学</a:t>
            </a:r>
            <a:endParaRPr lang="en-US" altLang="zh-CN" dirty="0"/>
          </a:p>
          <a:p>
            <a:pPr lvl="1"/>
            <a:r>
              <a:rPr lang="zh-CN" altLang="en-US" dirty="0"/>
              <a:t>传统方法学特点：</a:t>
            </a:r>
          </a:p>
          <a:p>
            <a:pPr lvl="2"/>
            <a:r>
              <a:rPr lang="zh-CN" altLang="en-US" sz="2400" dirty="0"/>
              <a:t>传统方法学把软件生命周期的全过程依次划分为</a:t>
            </a:r>
            <a:r>
              <a:rPr lang="zh-CN" altLang="en-US" sz="2400" dirty="0">
                <a:solidFill>
                  <a:srgbClr val="FF0000"/>
                </a:solidFill>
              </a:rPr>
              <a:t>若干个阶段</a:t>
            </a:r>
            <a:r>
              <a:rPr lang="zh-CN" altLang="en-US" sz="2400" dirty="0"/>
              <a:t>，然后顺序地完成每个阶段的任务。</a:t>
            </a:r>
          </a:p>
          <a:p>
            <a:pPr lvl="2"/>
            <a:r>
              <a:rPr lang="zh-CN" altLang="en-US" sz="2400" dirty="0"/>
              <a:t>每个阶段的开始和结束都有严格标准，对于任何两个相邻的阶段而言，前一阶段的结束标准就是后一阶段的开始标准。</a:t>
            </a:r>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21</a:t>
            </a:fld>
            <a:endParaRPr lang="en-US" altLang="zh-CN" dirty="0">
              <a:solidFill>
                <a:srgbClr val="FFFFFF"/>
              </a:solidFill>
            </a:endParaRPr>
          </a:p>
        </p:txBody>
      </p:sp>
    </p:spTree>
    <p:extLst>
      <p:ext uri="{BB962C8B-B14F-4D97-AF65-F5344CB8AC3E}">
        <p14:creationId xmlns:p14="http://schemas.microsoft.com/office/powerpoint/2010/main" val="3170803705"/>
      </p:ext>
    </p:extLst>
  </p:cSld>
  <p:clrMapOvr>
    <a:masterClrMapping/>
  </p:clrMapOvr>
  <p:transition>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2391937"/>
          </a:xfrm>
        </p:spPr>
        <p:txBody>
          <a:bodyPr/>
          <a:lstStyle/>
          <a:p>
            <a:r>
              <a:rPr lang="zh-CN" altLang="en-US" dirty="0"/>
              <a:t>软件工程方法学</a:t>
            </a:r>
            <a:endParaRPr lang="en-US" altLang="zh-CN" dirty="0"/>
          </a:p>
          <a:p>
            <a:pPr lvl="1"/>
            <a:r>
              <a:rPr lang="zh-CN" altLang="zh-CN" dirty="0">
                <a:solidFill>
                  <a:prstClr val="black"/>
                </a:solidFill>
                <a:latin typeface="华文细黑" panose="02010600040101010101" pitchFamily="2" charset="-122"/>
              </a:rPr>
              <a:t>面向对象方法</a:t>
            </a:r>
            <a:r>
              <a:rPr lang="zh-CN" altLang="en-US" dirty="0"/>
              <a:t>：</a:t>
            </a:r>
            <a:r>
              <a:rPr lang="zh-CN" altLang="zh-CN" dirty="0">
                <a:solidFill>
                  <a:prstClr val="black"/>
                </a:solidFill>
                <a:latin typeface="华文细黑" panose="02010600040101010101" pitchFamily="2" charset="-122"/>
              </a:rPr>
              <a:t>面向对象方法把</a:t>
            </a:r>
            <a:r>
              <a:rPr lang="zh-CN" altLang="zh-CN" dirty="0">
                <a:solidFill>
                  <a:srgbClr val="FF0000"/>
                </a:solidFill>
                <a:latin typeface="华文细黑" panose="02010600040101010101" pitchFamily="2" charset="-122"/>
              </a:rPr>
              <a:t>数据</a:t>
            </a:r>
            <a:r>
              <a:rPr lang="zh-CN" altLang="zh-CN" dirty="0">
                <a:solidFill>
                  <a:prstClr val="black"/>
                </a:solidFill>
                <a:latin typeface="华文细黑" panose="02010600040101010101" pitchFamily="2" charset="-122"/>
              </a:rPr>
              <a:t>和</a:t>
            </a:r>
            <a:r>
              <a:rPr lang="zh-CN" altLang="zh-CN" dirty="0">
                <a:solidFill>
                  <a:srgbClr val="FF0000"/>
                </a:solidFill>
                <a:latin typeface="华文细黑" panose="02010600040101010101" pitchFamily="2" charset="-122"/>
              </a:rPr>
              <a:t>行为</a:t>
            </a:r>
            <a:r>
              <a:rPr lang="zh-CN" altLang="zh-CN" dirty="0">
                <a:solidFill>
                  <a:prstClr val="black"/>
                </a:solidFill>
                <a:latin typeface="华文细黑" panose="02010600040101010101" pitchFamily="2" charset="-122"/>
              </a:rPr>
              <a:t>看成是同等重要的，它是一种以</a:t>
            </a:r>
            <a:r>
              <a:rPr lang="zh-CN" altLang="zh-CN" dirty="0">
                <a:solidFill>
                  <a:srgbClr val="FF0000"/>
                </a:solidFill>
                <a:latin typeface="华文细黑" panose="02010600040101010101" pitchFamily="2" charset="-122"/>
              </a:rPr>
              <a:t>数据为主线</a:t>
            </a:r>
            <a:r>
              <a:rPr lang="zh-CN" altLang="zh-CN" dirty="0">
                <a:solidFill>
                  <a:prstClr val="black"/>
                </a:solidFill>
                <a:latin typeface="华文细黑" panose="02010600040101010101" pitchFamily="2" charset="-122"/>
              </a:rPr>
              <a:t>，把数据和对数据的操作紧密地结合起来的方法。</a:t>
            </a:r>
            <a:endParaRPr lang="en-US" altLang="zh-CN" dirty="0">
              <a:solidFill>
                <a:prstClr val="black"/>
              </a:solidFill>
              <a:latin typeface="华文细黑" panose="02010600040101010101" pitchFamily="2" charset="-122"/>
            </a:endParaRP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22</a:t>
            </a:fld>
            <a:endParaRPr lang="en-US" altLang="zh-CN" dirty="0">
              <a:solidFill>
                <a:srgbClr val="FFFFFF"/>
              </a:solidFill>
            </a:endParaRPr>
          </a:p>
        </p:txBody>
      </p:sp>
    </p:spTree>
    <p:extLst>
      <p:ext uri="{BB962C8B-B14F-4D97-AF65-F5344CB8AC3E}">
        <p14:creationId xmlns:p14="http://schemas.microsoft.com/office/powerpoint/2010/main" val="1735123114"/>
      </p:ext>
    </p:extLst>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3610732"/>
          </a:xfrm>
        </p:spPr>
        <p:txBody>
          <a:bodyPr/>
          <a:lstStyle/>
          <a:p>
            <a:r>
              <a:rPr lang="zh-CN" altLang="en-US" dirty="0"/>
              <a:t>软件工程方法学</a:t>
            </a:r>
            <a:endParaRPr lang="en-US" altLang="zh-CN" dirty="0"/>
          </a:p>
          <a:p>
            <a:pPr lvl="1"/>
            <a:r>
              <a:rPr lang="zh-CN" altLang="zh-CN" dirty="0">
                <a:solidFill>
                  <a:prstClr val="black"/>
                </a:solidFill>
                <a:latin typeface="华文细黑" panose="02010600040101010101" pitchFamily="2" charset="-122"/>
              </a:rPr>
              <a:t>面向对象方法</a:t>
            </a:r>
            <a:r>
              <a:rPr lang="zh-CN" altLang="en-US" dirty="0"/>
              <a:t>四个要点：</a:t>
            </a:r>
            <a:endParaRPr lang="en-US" altLang="zh-CN" dirty="0"/>
          </a:p>
          <a:p>
            <a:pPr marL="1142971" lvl="2" indent="-228594">
              <a:buFont typeface="Arial" panose="020B0604020202020204" pitchFamily="34" charset="0"/>
              <a:buChar char="•"/>
            </a:pPr>
            <a:r>
              <a:rPr kumimoji="0" lang="zh-CN" altLang="en-US" sz="2400" dirty="0">
                <a:solidFill>
                  <a:prstClr val="black"/>
                </a:solidFill>
              </a:rPr>
              <a:t>把</a:t>
            </a:r>
            <a:r>
              <a:rPr kumimoji="0" lang="zh-CN" altLang="en-US" sz="2400" dirty="0">
                <a:solidFill>
                  <a:srgbClr val="FF0000"/>
                </a:solidFill>
              </a:rPr>
              <a:t>对象</a:t>
            </a:r>
            <a:r>
              <a:rPr kumimoji="0" lang="en-US" altLang="zh-CN" sz="2400" dirty="0">
                <a:solidFill>
                  <a:prstClr val="black"/>
                </a:solidFill>
              </a:rPr>
              <a:t>(object)</a:t>
            </a:r>
            <a:r>
              <a:rPr kumimoji="0" lang="zh-CN" altLang="en-US" sz="2400" dirty="0">
                <a:solidFill>
                  <a:prstClr val="black"/>
                </a:solidFill>
              </a:rPr>
              <a:t>作为融合了数据及在数据上的操作行为的统一的软件构件。</a:t>
            </a:r>
          </a:p>
          <a:p>
            <a:pPr marL="1142971" lvl="2" indent="-228594">
              <a:buFont typeface="Arial" panose="020B0604020202020204" pitchFamily="34" charset="0"/>
              <a:buChar char="•"/>
            </a:pPr>
            <a:r>
              <a:rPr kumimoji="0" lang="zh-CN" altLang="en-US" sz="2400" dirty="0">
                <a:solidFill>
                  <a:prstClr val="black"/>
                </a:solidFill>
              </a:rPr>
              <a:t>把所有对象都划分成</a:t>
            </a:r>
            <a:r>
              <a:rPr kumimoji="0" lang="zh-CN" altLang="en-US" sz="2400" dirty="0">
                <a:solidFill>
                  <a:srgbClr val="FF0000"/>
                </a:solidFill>
              </a:rPr>
              <a:t>类</a:t>
            </a:r>
            <a:r>
              <a:rPr kumimoji="0" lang="en-US" altLang="zh-CN" sz="2400" dirty="0">
                <a:solidFill>
                  <a:prstClr val="black"/>
                </a:solidFill>
              </a:rPr>
              <a:t>(class)</a:t>
            </a:r>
            <a:r>
              <a:rPr kumimoji="0" lang="zh-CN" altLang="en-US" sz="2400" dirty="0">
                <a:solidFill>
                  <a:prstClr val="black"/>
                </a:solidFill>
              </a:rPr>
              <a:t>。</a:t>
            </a:r>
          </a:p>
          <a:p>
            <a:pPr marL="1142971" lvl="2" indent="-228594">
              <a:buFont typeface="Arial" panose="020B0604020202020204" pitchFamily="34" charset="0"/>
              <a:buChar char="•"/>
            </a:pPr>
            <a:r>
              <a:rPr kumimoji="0" lang="zh-CN" altLang="en-US" sz="2400" dirty="0">
                <a:solidFill>
                  <a:prstClr val="black"/>
                </a:solidFill>
              </a:rPr>
              <a:t>按照父类与子类的关系，把若干个相关类组成一个层次结构的系统。</a:t>
            </a:r>
          </a:p>
          <a:p>
            <a:pPr marL="1142971" lvl="2" indent="-228594">
              <a:buFont typeface="Arial" panose="020B0604020202020204" pitchFamily="34" charset="0"/>
              <a:buChar char="•"/>
            </a:pPr>
            <a:r>
              <a:rPr kumimoji="0" lang="zh-CN" altLang="en-US" sz="2400" dirty="0">
                <a:solidFill>
                  <a:prstClr val="black"/>
                </a:solidFill>
              </a:rPr>
              <a:t>对象彼此间仅能通过</a:t>
            </a:r>
            <a:r>
              <a:rPr kumimoji="0" lang="zh-CN" altLang="en-US" sz="2400" dirty="0">
                <a:solidFill>
                  <a:srgbClr val="FF0000"/>
                </a:solidFill>
              </a:rPr>
              <a:t>发送消息</a:t>
            </a:r>
            <a:r>
              <a:rPr kumimoji="0" lang="zh-CN" altLang="en-US" sz="2400" dirty="0">
                <a:solidFill>
                  <a:prstClr val="black"/>
                </a:solidFill>
              </a:rPr>
              <a:t>互相联系</a:t>
            </a:r>
            <a:endParaRPr lang="en-US" altLang="zh-CN" dirty="0">
              <a:solidFill>
                <a:prstClr val="black"/>
              </a:solidFill>
              <a:latin typeface="华文细黑" panose="02010600040101010101" pitchFamily="2" charset="-122"/>
            </a:endParaRP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23</a:t>
            </a:fld>
            <a:endParaRPr lang="en-US" altLang="zh-CN" dirty="0">
              <a:solidFill>
                <a:srgbClr val="FFFFFF"/>
              </a:solidFill>
            </a:endParaRPr>
          </a:p>
        </p:txBody>
      </p:sp>
    </p:spTree>
    <p:extLst>
      <p:ext uri="{BB962C8B-B14F-4D97-AF65-F5344CB8AC3E}">
        <p14:creationId xmlns:p14="http://schemas.microsoft.com/office/powerpoint/2010/main" val="3334180929"/>
      </p:ext>
    </p:extLst>
  </p:cSld>
  <p:clrMapOvr>
    <a:masterClrMapping/>
  </p:clrMapOvr>
  <p:transition>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3019801"/>
          </a:xfrm>
        </p:spPr>
        <p:txBody>
          <a:bodyPr/>
          <a:lstStyle/>
          <a:p>
            <a:r>
              <a:rPr lang="zh-CN" altLang="en-US" dirty="0"/>
              <a:t>软件工程方法学</a:t>
            </a:r>
            <a:endParaRPr lang="en-US" altLang="zh-CN" dirty="0"/>
          </a:p>
          <a:p>
            <a:pPr lvl="1"/>
            <a:r>
              <a:rPr lang="zh-CN" altLang="en-US" dirty="0"/>
              <a:t>面向对象方法学基本原则：</a:t>
            </a:r>
          </a:p>
          <a:p>
            <a:pPr lvl="2"/>
            <a:r>
              <a:rPr lang="zh-CN" altLang="en-US" sz="2400" dirty="0"/>
              <a:t>尽量模拟人类习惯的思维方式，使开发软件的方法与过程尽可能接近人类认识世界、解决问题的方法与过程，从而使描述问题的问题空间</a:t>
            </a:r>
            <a:r>
              <a:rPr lang="en-US" altLang="zh-CN" sz="2400" dirty="0"/>
              <a:t>(</a:t>
            </a:r>
            <a:r>
              <a:rPr lang="zh-CN" altLang="en-US" sz="2400" dirty="0"/>
              <a:t>也称为问题域</a:t>
            </a:r>
            <a:r>
              <a:rPr lang="en-US" altLang="zh-CN" sz="2400" dirty="0"/>
              <a:t>)</a:t>
            </a:r>
            <a:r>
              <a:rPr lang="zh-CN" altLang="en-US" sz="2400" dirty="0"/>
              <a:t>与实现解法的解空间</a:t>
            </a:r>
            <a:r>
              <a:rPr lang="en-US" altLang="zh-CN" sz="2400" dirty="0"/>
              <a:t>(</a:t>
            </a:r>
            <a:r>
              <a:rPr lang="zh-CN" altLang="en-US" sz="2400" dirty="0"/>
              <a:t>也称为求解域</a:t>
            </a:r>
            <a:r>
              <a:rPr lang="en-US" altLang="zh-CN" sz="2400" dirty="0"/>
              <a:t>)</a:t>
            </a:r>
            <a:r>
              <a:rPr lang="zh-CN" altLang="en-US" sz="2400" dirty="0"/>
              <a:t>在结构上尽可能一致。</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24</a:t>
            </a:fld>
            <a:endParaRPr lang="en-US" altLang="zh-CN" dirty="0">
              <a:solidFill>
                <a:srgbClr val="FFFFFF"/>
              </a:solidFill>
            </a:endParaRPr>
          </a:p>
        </p:txBody>
      </p:sp>
    </p:spTree>
    <p:extLst>
      <p:ext uri="{BB962C8B-B14F-4D97-AF65-F5344CB8AC3E}">
        <p14:creationId xmlns:p14="http://schemas.microsoft.com/office/powerpoint/2010/main" val="1690957691"/>
      </p:ext>
    </p:extLst>
  </p:cSld>
  <p:clrMapOvr>
    <a:masterClrMapping/>
  </p:clrMapOvr>
  <p:transition>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软件工程</a:t>
            </a:r>
          </a:p>
        </p:txBody>
      </p:sp>
      <p:sp>
        <p:nvSpPr>
          <p:cNvPr id="3" name="内容占位符 2"/>
          <p:cNvSpPr>
            <a:spLocks noGrp="1"/>
          </p:cNvSpPr>
          <p:nvPr>
            <p:ph idx="1"/>
          </p:nvPr>
        </p:nvSpPr>
        <p:spPr>
          <a:xfrm>
            <a:off x="609600" y="1494063"/>
            <a:ext cx="8001000" cy="2724336"/>
          </a:xfrm>
        </p:spPr>
        <p:txBody>
          <a:bodyPr/>
          <a:lstStyle/>
          <a:p>
            <a:r>
              <a:rPr lang="zh-CN" altLang="en-US" dirty="0"/>
              <a:t>软件工程方法学</a:t>
            </a:r>
            <a:endParaRPr lang="en-US" altLang="zh-CN" dirty="0"/>
          </a:p>
          <a:p>
            <a:pPr lvl="1"/>
            <a:r>
              <a:rPr lang="zh-CN" altLang="en-US" dirty="0"/>
              <a:t>面向对象方法学优点：</a:t>
            </a:r>
          </a:p>
          <a:p>
            <a:pPr lvl="2"/>
            <a:r>
              <a:rPr lang="zh-CN" altLang="en-US" sz="2400" dirty="0"/>
              <a:t>降低了软件产品的复杂性，提高了软件的可理解性，简化了软件的开发和维护工作。</a:t>
            </a:r>
          </a:p>
          <a:p>
            <a:pPr lvl="2"/>
            <a:r>
              <a:rPr lang="zh-CN" altLang="en-US" sz="2400" dirty="0"/>
              <a:t>面向对象方法特有的继承性和多态性，进一步提高了面向对象软件的可重用性。</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25</a:t>
            </a:fld>
            <a:endParaRPr lang="en-US" altLang="zh-CN" dirty="0">
              <a:solidFill>
                <a:srgbClr val="FFFFFF"/>
              </a:solidFill>
            </a:endParaRPr>
          </a:p>
        </p:txBody>
      </p:sp>
    </p:spTree>
    <p:extLst>
      <p:ext uri="{BB962C8B-B14F-4D97-AF65-F5344CB8AC3E}">
        <p14:creationId xmlns:p14="http://schemas.microsoft.com/office/powerpoint/2010/main" val="1972465286"/>
      </p:ext>
    </p:extLst>
  </p:cSld>
  <p:clrMapOvr>
    <a:masterClrMapping/>
  </p:clrMapOvr>
  <p:transition>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1.3 </a:t>
            </a:r>
            <a:r>
              <a:rPr lang="zh-CN" altLang="en-US" dirty="0"/>
              <a:t>软件生命周期</a:t>
            </a:r>
          </a:p>
        </p:txBody>
      </p:sp>
      <p:sp>
        <p:nvSpPr>
          <p:cNvPr id="3" name="内容占位符 2"/>
          <p:cNvSpPr>
            <a:spLocks noGrp="1"/>
          </p:cNvSpPr>
          <p:nvPr>
            <p:ph idx="1"/>
          </p:nvPr>
        </p:nvSpPr>
        <p:spPr>
          <a:xfrm>
            <a:off x="609600" y="1494063"/>
            <a:ext cx="8001000" cy="2158027"/>
          </a:xfrm>
        </p:spPr>
        <p:txBody>
          <a:bodyPr/>
          <a:lstStyle/>
          <a:p>
            <a:r>
              <a:rPr lang="zh-CN" altLang="zh-CN" dirty="0">
                <a:solidFill>
                  <a:prstClr val="black"/>
                </a:solidFill>
                <a:latin typeface="华文细黑" panose="02010600040101010101" pitchFamily="2" charset="-122"/>
              </a:rPr>
              <a:t>软件生命周期由</a:t>
            </a:r>
            <a:r>
              <a:rPr lang="zh-CN" altLang="zh-CN" dirty="0">
                <a:solidFill>
                  <a:srgbClr val="0000FF"/>
                </a:solidFill>
                <a:latin typeface="华文细黑" panose="02010600040101010101" pitchFamily="2" charset="-122"/>
              </a:rPr>
              <a:t>软件定义、软件开发和运行维护</a:t>
            </a:r>
            <a:r>
              <a:rPr lang="en-US" altLang="zh-CN" dirty="0">
                <a:solidFill>
                  <a:srgbClr val="0000FF"/>
                </a:solidFill>
                <a:latin typeface="华文细黑" panose="02010600040101010101" pitchFamily="2" charset="-122"/>
              </a:rPr>
              <a:t>(</a:t>
            </a:r>
            <a:r>
              <a:rPr lang="zh-CN" altLang="zh-CN" dirty="0">
                <a:solidFill>
                  <a:srgbClr val="0000FF"/>
                </a:solidFill>
                <a:latin typeface="华文细黑" panose="02010600040101010101" pitchFamily="2" charset="-122"/>
              </a:rPr>
              <a:t>也称为软件维护</a:t>
            </a:r>
            <a:r>
              <a:rPr lang="en-US" altLang="zh-CN" dirty="0">
                <a:solidFill>
                  <a:srgbClr val="0000FF"/>
                </a:solidFill>
                <a:latin typeface="华文细黑" panose="02010600040101010101" pitchFamily="2" charset="-122"/>
              </a:rPr>
              <a:t>)</a:t>
            </a:r>
            <a:r>
              <a:rPr lang="en-US" altLang="zh-CN" dirty="0">
                <a:solidFill>
                  <a:prstClr val="black"/>
                </a:solidFill>
                <a:latin typeface="华文细黑" panose="02010600040101010101" pitchFamily="2" charset="-122"/>
              </a:rPr>
              <a:t>3</a:t>
            </a:r>
            <a:r>
              <a:rPr lang="zh-CN" altLang="zh-CN" dirty="0">
                <a:solidFill>
                  <a:prstClr val="black"/>
                </a:solidFill>
                <a:latin typeface="华文细黑" panose="02010600040101010101" pitchFamily="2" charset="-122"/>
              </a:rPr>
              <a:t>个时期组成，每个时期又进一步划分成若干个阶段</a:t>
            </a:r>
            <a:r>
              <a:rPr lang="zh-CN" altLang="en-US" dirty="0">
                <a:solidFill>
                  <a:prstClr val="black"/>
                </a:solidFill>
                <a:latin typeface="华文细黑" panose="02010600040101010101" pitchFamily="2" charset="-122"/>
              </a:rPr>
              <a:t>。</a:t>
            </a:r>
            <a:endParaRPr lang="en-US" altLang="zh-CN" dirty="0">
              <a:solidFill>
                <a:prstClr val="black"/>
              </a:solidFill>
              <a:latin typeface="华文细黑" panose="02010600040101010101"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26</a:t>
            </a:fld>
            <a:endParaRPr lang="en-US" altLang="zh-CN" dirty="0">
              <a:solidFill>
                <a:srgbClr val="FFFFFF"/>
              </a:solidFill>
            </a:endParaRPr>
          </a:p>
        </p:txBody>
      </p:sp>
    </p:spTree>
    <p:extLst>
      <p:ext uri="{BB962C8B-B14F-4D97-AF65-F5344CB8AC3E}">
        <p14:creationId xmlns:p14="http://schemas.microsoft.com/office/powerpoint/2010/main" val="623493210"/>
      </p:ext>
    </p:extLst>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软件生命周期</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27</a:t>
            </a:fld>
            <a:endParaRPr lang="en-US" altLang="zh-CN" dirty="0">
              <a:solidFill>
                <a:srgbClr val="FFFFFF"/>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31940" t="23421" r="17398" b="18124"/>
          <a:stretch>
            <a:fillRect/>
          </a:stretch>
        </p:blipFill>
        <p:spPr bwMode="auto">
          <a:xfrm>
            <a:off x="944630" y="1911166"/>
            <a:ext cx="6592888" cy="405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17502"/>
      </p:ext>
    </p:extLst>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软件生命周期</a:t>
            </a:r>
          </a:p>
        </p:txBody>
      </p:sp>
      <p:sp>
        <p:nvSpPr>
          <p:cNvPr id="3" name="内容占位符 2"/>
          <p:cNvSpPr>
            <a:spLocks noGrp="1"/>
          </p:cNvSpPr>
          <p:nvPr>
            <p:ph idx="1"/>
          </p:nvPr>
        </p:nvSpPr>
        <p:spPr>
          <a:xfrm>
            <a:off x="609600" y="1494063"/>
            <a:ext cx="8001000" cy="582211"/>
          </a:xfrm>
        </p:spPr>
        <p:txBody>
          <a:bodyPr/>
          <a:lstStyle/>
          <a:p>
            <a:r>
              <a:rPr lang="zh-CN" altLang="zh-CN" dirty="0"/>
              <a:t>软件生命周期每个阶段的基本任务</a:t>
            </a:r>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28</a:t>
            </a:fld>
            <a:endParaRPr lang="en-US" altLang="zh-CN" dirty="0">
              <a:solidFill>
                <a:srgbClr val="FFFFFF"/>
              </a:solidFill>
            </a:endParaRPr>
          </a:p>
        </p:txBody>
      </p:sp>
      <p:grpSp>
        <p:nvGrpSpPr>
          <p:cNvPr id="6" name="组合 5"/>
          <p:cNvGrpSpPr/>
          <p:nvPr/>
        </p:nvGrpSpPr>
        <p:grpSpPr>
          <a:xfrm>
            <a:off x="852118" y="2695042"/>
            <a:ext cx="2060098" cy="2060098"/>
            <a:chOff x="2053" y="490006"/>
            <a:chExt cx="2060098" cy="2060098"/>
          </a:xfrm>
        </p:grpSpPr>
        <p:sp>
          <p:nvSpPr>
            <p:cNvPr id="16" name="椭圆 15"/>
            <p:cNvSpPr/>
            <p:nvPr/>
          </p:nvSpPr>
          <p:spPr>
            <a:xfrm>
              <a:off x="2053" y="490006"/>
              <a:ext cx="2060098" cy="206009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endParaRPr lang="zh-CN" altLang="en-US"/>
            </a:p>
          </p:txBody>
        </p:sp>
        <p:sp>
          <p:nvSpPr>
            <p:cNvPr id="17" name="椭圆 4"/>
            <p:cNvSpPr/>
            <p:nvPr/>
          </p:nvSpPr>
          <p:spPr>
            <a:xfrm>
              <a:off x="303747" y="791700"/>
              <a:ext cx="1456710" cy="1456710"/>
            </a:xfrm>
            <a:prstGeom prst="rect">
              <a:avLst/>
            </a:prstGeom>
            <a:noFill/>
            <a:ln>
              <a:noFill/>
            </a:ln>
            <a:effectLst/>
          </p:spPr>
          <p:txBody>
            <a:bodyPr spcFirstLastPara="0" vert="horz" wrap="square" lIns="113374" tIns="39370" rIns="113374" bIns="39370"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1. </a:t>
              </a:r>
              <a:r>
                <a:rPr kumimoji="0" lang="zh-CN" alt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问题定义</a:t>
              </a:r>
            </a:p>
          </p:txBody>
        </p:sp>
      </p:grpSp>
      <p:grpSp>
        <p:nvGrpSpPr>
          <p:cNvPr id="7" name="组合 6"/>
          <p:cNvGrpSpPr/>
          <p:nvPr/>
        </p:nvGrpSpPr>
        <p:grpSpPr>
          <a:xfrm>
            <a:off x="2500196" y="2695042"/>
            <a:ext cx="2060098" cy="2060098"/>
            <a:chOff x="1650131" y="490006"/>
            <a:chExt cx="2060098" cy="2060098"/>
          </a:xfrm>
        </p:grpSpPr>
        <p:sp>
          <p:nvSpPr>
            <p:cNvPr id="14" name="椭圆 13"/>
            <p:cNvSpPr/>
            <p:nvPr/>
          </p:nvSpPr>
          <p:spPr>
            <a:xfrm>
              <a:off x="1650131" y="490006"/>
              <a:ext cx="2060098" cy="206009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endParaRPr lang="zh-CN" altLang="en-US"/>
            </a:p>
          </p:txBody>
        </p:sp>
        <p:sp>
          <p:nvSpPr>
            <p:cNvPr id="15" name="椭圆 6"/>
            <p:cNvSpPr/>
            <p:nvPr/>
          </p:nvSpPr>
          <p:spPr>
            <a:xfrm>
              <a:off x="1951825" y="791700"/>
              <a:ext cx="1456710" cy="1456710"/>
            </a:xfrm>
            <a:prstGeom prst="rect">
              <a:avLst/>
            </a:prstGeom>
            <a:noFill/>
            <a:ln>
              <a:noFill/>
            </a:ln>
            <a:effectLst/>
          </p:spPr>
          <p:txBody>
            <a:bodyPr spcFirstLastPara="0" vert="horz" wrap="square" lIns="113374" tIns="39370" rIns="113374" bIns="39370"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2. </a:t>
              </a:r>
              <a:r>
                <a:rPr kumimoji="0" lang="zh-CN" alt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可行性研究</a:t>
              </a:r>
            </a:p>
          </p:txBody>
        </p:sp>
      </p:grpSp>
      <p:grpSp>
        <p:nvGrpSpPr>
          <p:cNvPr id="8" name="组合 7"/>
          <p:cNvGrpSpPr/>
          <p:nvPr/>
        </p:nvGrpSpPr>
        <p:grpSpPr>
          <a:xfrm>
            <a:off x="4148275" y="2695042"/>
            <a:ext cx="2060098" cy="2060098"/>
            <a:chOff x="3298210" y="490006"/>
            <a:chExt cx="2060098" cy="2060098"/>
          </a:xfrm>
        </p:grpSpPr>
        <p:sp>
          <p:nvSpPr>
            <p:cNvPr id="12" name="椭圆 11"/>
            <p:cNvSpPr/>
            <p:nvPr/>
          </p:nvSpPr>
          <p:spPr>
            <a:xfrm>
              <a:off x="3298210" y="490006"/>
              <a:ext cx="2060098" cy="206009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endParaRPr lang="zh-CN" altLang="en-US"/>
            </a:p>
          </p:txBody>
        </p:sp>
        <p:sp>
          <p:nvSpPr>
            <p:cNvPr id="13" name="椭圆 8"/>
            <p:cNvSpPr/>
            <p:nvPr/>
          </p:nvSpPr>
          <p:spPr>
            <a:xfrm>
              <a:off x="3599904" y="791700"/>
              <a:ext cx="1456710" cy="1456710"/>
            </a:xfrm>
            <a:prstGeom prst="rect">
              <a:avLst/>
            </a:prstGeom>
            <a:noFill/>
            <a:ln>
              <a:noFill/>
            </a:ln>
            <a:effectLst/>
          </p:spPr>
          <p:txBody>
            <a:bodyPr spcFirstLastPara="0" vert="horz" wrap="square" lIns="113374" tIns="39370" rIns="113374" bIns="39370"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3. </a:t>
              </a:r>
              <a:r>
                <a:rPr kumimoji="0" lang="zh-CN" alt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需求分析</a:t>
              </a:r>
            </a:p>
          </p:txBody>
        </p:sp>
      </p:grpSp>
      <p:grpSp>
        <p:nvGrpSpPr>
          <p:cNvPr id="9" name="组合 8"/>
          <p:cNvGrpSpPr/>
          <p:nvPr/>
        </p:nvGrpSpPr>
        <p:grpSpPr>
          <a:xfrm>
            <a:off x="5796353" y="2695042"/>
            <a:ext cx="2060098" cy="2060098"/>
            <a:chOff x="4946288" y="490006"/>
            <a:chExt cx="2060098" cy="2060098"/>
          </a:xfrm>
        </p:grpSpPr>
        <p:sp>
          <p:nvSpPr>
            <p:cNvPr id="10" name="椭圆 9"/>
            <p:cNvSpPr/>
            <p:nvPr/>
          </p:nvSpPr>
          <p:spPr>
            <a:xfrm>
              <a:off x="4946288" y="490006"/>
              <a:ext cx="2060098" cy="206009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endParaRPr lang="zh-CN" altLang="en-US"/>
            </a:p>
          </p:txBody>
        </p:sp>
        <p:sp>
          <p:nvSpPr>
            <p:cNvPr id="11" name="椭圆 10"/>
            <p:cNvSpPr/>
            <p:nvPr/>
          </p:nvSpPr>
          <p:spPr>
            <a:xfrm>
              <a:off x="5247982" y="791700"/>
              <a:ext cx="1456710" cy="1456710"/>
            </a:xfrm>
            <a:prstGeom prst="rect">
              <a:avLst/>
            </a:prstGeom>
            <a:noFill/>
            <a:ln>
              <a:noFill/>
            </a:ln>
            <a:effectLst/>
          </p:spPr>
          <p:txBody>
            <a:bodyPr spcFirstLastPara="0" vert="horz" wrap="square" lIns="113374" tIns="39370" rIns="113374" bIns="39370"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4. </a:t>
              </a:r>
              <a:r>
                <a:rPr kumimoji="0" lang="zh-CN" altLang="en-US" sz="2800" b="0" i="0" u="none" strike="noStrike" kern="120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rPr>
                <a:t>总体设计</a:t>
              </a:r>
            </a:p>
          </p:txBody>
        </p:sp>
      </p:grpSp>
    </p:spTree>
    <p:extLst>
      <p:ext uri="{BB962C8B-B14F-4D97-AF65-F5344CB8AC3E}">
        <p14:creationId xmlns:p14="http://schemas.microsoft.com/office/powerpoint/2010/main" val="1018297893"/>
      </p:ext>
    </p:extLst>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软件生命周期</a:t>
            </a:r>
          </a:p>
        </p:txBody>
      </p:sp>
      <p:sp>
        <p:nvSpPr>
          <p:cNvPr id="3" name="内容占位符 2"/>
          <p:cNvSpPr>
            <a:spLocks noGrp="1"/>
          </p:cNvSpPr>
          <p:nvPr>
            <p:ph idx="1"/>
          </p:nvPr>
        </p:nvSpPr>
        <p:spPr>
          <a:xfrm>
            <a:off x="609600" y="1494063"/>
            <a:ext cx="8001000" cy="582211"/>
          </a:xfrm>
        </p:spPr>
        <p:txBody>
          <a:bodyPr/>
          <a:lstStyle/>
          <a:p>
            <a:r>
              <a:rPr lang="zh-CN" altLang="zh-CN" dirty="0"/>
              <a:t>软件生命周期每个阶段的基本任务</a:t>
            </a:r>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29</a:t>
            </a:fld>
            <a:endParaRPr lang="en-US" altLang="zh-CN" dirty="0">
              <a:solidFill>
                <a:srgbClr val="FFFFFF"/>
              </a:solidFill>
            </a:endParaRPr>
          </a:p>
        </p:txBody>
      </p:sp>
      <p:grpSp>
        <p:nvGrpSpPr>
          <p:cNvPr id="18" name="组合 17"/>
          <p:cNvGrpSpPr/>
          <p:nvPr/>
        </p:nvGrpSpPr>
        <p:grpSpPr>
          <a:xfrm>
            <a:off x="895661" y="2921465"/>
            <a:ext cx="2060098" cy="2060098"/>
            <a:chOff x="2053" y="490006"/>
            <a:chExt cx="2060098" cy="2060098"/>
          </a:xfrm>
          <a:solidFill>
            <a:srgbClr val="A7C0DE"/>
          </a:solidFill>
        </p:grpSpPr>
        <p:sp>
          <p:nvSpPr>
            <p:cNvPr id="28" name="椭圆 27"/>
            <p:cNvSpPr/>
            <p:nvPr/>
          </p:nvSpPr>
          <p:spPr>
            <a:xfrm>
              <a:off x="2053" y="490006"/>
              <a:ext cx="2060098" cy="2060098"/>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9" name="椭圆 4"/>
            <p:cNvSpPr/>
            <p:nvPr/>
          </p:nvSpPr>
          <p:spPr>
            <a:xfrm>
              <a:off x="303747" y="791700"/>
              <a:ext cx="1456710" cy="1456710"/>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2800" kern="1200" dirty="0">
                  <a:latin typeface="华文细黑" panose="02010600040101010101" pitchFamily="2" charset="-122"/>
                  <a:ea typeface="华文细黑" panose="02010600040101010101" pitchFamily="2" charset="-122"/>
                </a:rPr>
                <a:t>5. </a:t>
              </a:r>
              <a:r>
                <a:rPr lang="zh-CN" sz="2800" kern="1200" dirty="0">
                  <a:latin typeface="华文细黑" panose="02010600040101010101" pitchFamily="2" charset="-122"/>
                  <a:ea typeface="华文细黑" panose="02010600040101010101" pitchFamily="2" charset="-122"/>
                </a:rPr>
                <a:t>详细设计</a:t>
              </a:r>
              <a:endParaRPr lang="zh-CN" altLang="en-US" sz="2800" kern="1200" dirty="0">
                <a:latin typeface="华文细黑" panose="02010600040101010101" pitchFamily="2" charset="-122"/>
                <a:ea typeface="华文细黑" panose="02010600040101010101" pitchFamily="2" charset="-122"/>
              </a:endParaRPr>
            </a:p>
          </p:txBody>
        </p:sp>
      </p:grpSp>
      <p:grpSp>
        <p:nvGrpSpPr>
          <p:cNvPr id="19" name="组合 18"/>
          <p:cNvGrpSpPr/>
          <p:nvPr/>
        </p:nvGrpSpPr>
        <p:grpSpPr>
          <a:xfrm>
            <a:off x="2543739" y="2921465"/>
            <a:ext cx="2060098" cy="2060098"/>
            <a:chOff x="1650131" y="490006"/>
            <a:chExt cx="2060098" cy="2060098"/>
          </a:xfrm>
          <a:solidFill>
            <a:srgbClr val="A7C0DE"/>
          </a:solidFill>
        </p:grpSpPr>
        <p:sp>
          <p:nvSpPr>
            <p:cNvPr id="26" name="椭圆 25"/>
            <p:cNvSpPr/>
            <p:nvPr/>
          </p:nvSpPr>
          <p:spPr>
            <a:xfrm>
              <a:off x="1650131" y="490006"/>
              <a:ext cx="2060098" cy="2060098"/>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7" name="椭圆 6"/>
            <p:cNvSpPr/>
            <p:nvPr/>
          </p:nvSpPr>
          <p:spPr>
            <a:xfrm>
              <a:off x="1951825" y="791700"/>
              <a:ext cx="1456710" cy="1456710"/>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2800" kern="1200" dirty="0">
                  <a:latin typeface="华文细黑" panose="02010600040101010101" pitchFamily="2" charset="-122"/>
                  <a:ea typeface="华文细黑" panose="02010600040101010101" pitchFamily="2" charset="-122"/>
                </a:rPr>
                <a:t>6. </a:t>
              </a:r>
              <a:r>
                <a:rPr lang="zh-CN" sz="2800" kern="1200" dirty="0">
                  <a:latin typeface="华文细黑" panose="02010600040101010101" pitchFamily="2" charset="-122"/>
                  <a:ea typeface="华文细黑" panose="02010600040101010101" pitchFamily="2" charset="-122"/>
                </a:rPr>
                <a:t>编码和单元测试</a:t>
              </a:r>
              <a:endParaRPr lang="zh-CN" altLang="en-US" sz="2800" kern="1200" dirty="0">
                <a:latin typeface="华文细黑" panose="02010600040101010101" pitchFamily="2" charset="-122"/>
                <a:ea typeface="华文细黑" panose="02010600040101010101" pitchFamily="2" charset="-122"/>
              </a:endParaRPr>
            </a:p>
          </p:txBody>
        </p:sp>
      </p:grpSp>
      <p:grpSp>
        <p:nvGrpSpPr>
          <p:cNvPr id="20" name="组合 19"/>
          <p:cNvGrpSpPr/>
          <p:nvPr/>
        </p:nvGrpSpPr>
        <p:grpSpPr>
          <a:xfrm>
            <a:off x="4191818" y="2921465"/>
            <a:ext cx="2060098" cy="2060098"/>
            <a:chOff x="3298210" y="490006"/>
            <a:chExt cx="2060098" cy="2060098"/>
          </a:xfrm>
          <a:solidFill>
            <a:srgbClr val="A7C0DE"/>
          </a:solidFill>
        </p:grpSpPr>
        <p:sp>
          <p:nvSpPr>
            <p:cNvPr id="24" name="椭圆 23"/>
            <p:cNvSpPr/>
            <p:nvPr/>
          </p:nvSpPr>
          <p:spPr>
            <a:xfrm>
              <a:off x="3298210" y="490006"/>
              <a:ext cx="2060098" cy="2060098"/>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5" name="椭圆 8"/>
            <p:cNvSpPr/>
            <p:nvPr/>
          </p:nvSpPr>
          <p:spPr>
            <a:xfrm>
              <a:off x="3599904" y="791700"/>
              <a:ext cx="1456710" cy="1456710"/>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2800" kern="1200" dirty="0">
                  <a:latin typeface="华文细黑" panose="02010600040101010101" pitchFamily="2" charset="-122"/>
                  <a:ea typeface="华文细黑" panose="02010600040101010101" pitchFamily="2" charset="-122"/>
                </a:rPr>
                <a:t>7. </a:t>
              </a:r>
              <a:r>
                <a:rPr lang="zh-CN" sz="2800" kern="1200" dirty="0">
                  <a:latin typeface="华文细黑" panose="02010600040101010101" pitchFamily="2" charset="-122"/>
                  <a:ea typeface="华文细黑" panose="02010600040101010101" pitchFamily="2" charset="-122"/>
                </a:rPr>
                <a:t>综合测试</a:t>
              </a:r>
              <a:endParaRPr lang="zh-CN" altLang="en-US" sz="2800" kern="1200" dirty="0">
                <a:latin typeface="华文细黑" panose="02010600040101010101" pitchFamily="2" charset="-122"/>
                <a:ea typeface="华文细黑" panose="02010600040101010101" pitchFamily="2" charset="-122"/>
              </a:endParaRPr>
            </a:p>
          </p:txBody>
        </p:sp>
      </p:grpSp>
      <p:grpSp>
        <p:nvGrpSpPr>
          <p:cNvPr id="21" name="组合 20"/>
          <p:cNvGrpSpPr/>
          <p:nvPr/>
        </p:nvGrpSpPr>
        <p:grpSpPr>
          <a:xfrm>
            <a:off x="5839896" y="2921465"/>
            <a:ext cx="2060098" cy="2060098"/>
            <a:chOff x="4946288" y="490006"/>
            <a:chExt cx="2060098" cy="2060098"/>
          </a:xfrm>
          <a:solidFill>
            <a:srgbClr val="A7C0DE"/>
          </a:solidFill>
        </p:grpSpPr>
        <p:sp>
          <p:nvSpPr>
            <p:cNvPr id="22" name="椭圆 21"/>
            <p:cNvSpPr/>
            <p:nvPr/>
          </p:nvSpPr>
          <p:spPr>
            <a:xfrm>
              <a:off x="4946288" y="490006"/>
              <a:ext cx="2060098" cy="2060098"/>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3" name="椭圆 10"/>
            <p:cNvSpPr/>
            <p:nvPr/>
          </p:nvSpPr>
          <p:spPr>
            <a:xfrm>
              <a:off x="5247982" y="791700"/>
              <a:ext cx="1456710" cy="1456710"/>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2800" kern="1200" dirty="0">
                  <a:latin typeface="华文细黑" panose="02010600040101010101" pitchFamily="2" charset="-122"/>
                  <a:ea typeface="华文细黑" panose="02010600040101010101" pitchFamily="2" charset="-122"/>
                </a:rPr>
                <a:t>8. </a:t>
              </a:r>
              <a:r>
                <a:rPr lang="zh-CN" sz="2800" kern="1200" dirty="0">
                  <a:latin typeface="华文细黑" panose="02010600040101010101" pitchFamily="2" charset="-122"/>
                  <a:ea typeface="华文细黑" panose="02010600040101010101" pitchFamily="2" charset="-122"/>
                </a:rPr>
                <a:t>软件维护</a:t>
              </a:r>
              <a:endParaRPr lang="zh-CN" altLang="en-US" sz="2800" kern="1200" dirty="0">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3150823628"/>
      </p:ext>
    </p:extLst>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课程核心主题</a:t>
            </a:r>
          </a:p>
        </p:txBody>
      </p:sp>
      <p:sp>
        <p:nvSpPr>
          <p:cNvPr id="3" name="内容占位符 2"/>
          <p:cNvSpPr>
            <a:spLocks noGrp="1"/>
          </p:cNvSpPr>
          <p:nvPr>
            <p:ph idx="1"/>
          </p:nvPr>
        </p:nvSpPr>
        <p:spPr>
          <a:xfrm>
            <a:off x="609600" y="1494063"/>
            <a:ext cx="8001000" cy="582211"/>
          </a:xfrm>
        </p:spPr>
        <p:txBody>
          <a:bodyPr/>
          <a:lstStyle/>
          <a:p>
            <a:r>
              <a:rPr lang="zh-CN" altLang="en-US" dirty="0"/>
              <a:t>尤其是软件生命周期的各过程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a:t>
            </a:fld>
            <a:endParaRPr lang="en-US" altLang="zh-CN" dirty="0">
              <a:solidFill>
                <a:srgbClr val="FFFFFF"/>
              </a:solidFill>
            </a:endParaRPr>
          </a:p>
        </p:txBody>
      </p:sp>
      <p:pic>
        <p:nvPicPr>
          <p:cNvPr id="99" name="Picture 2"/>
          <p:cNvPicPr>
            <a:picLocks noChangeAspect="1" noChangeArrowheads="1"/>
          </p:cNvPicPr>
          <p:nvPr/>
        </p:nvPicPr>
        <p:blipFill>
          <a:blip r:embed="rId2">
            <a:extLst>
              <a:ext uri="{28A0092B-C50C-407E-A947-70E740481C1C}">
                <a14:useLocalDpi xmlns:a14="http://schemas.microsoft.com/office/drawing/2010/main" val="0"/>
              </a:ext>
            </a:extLst>
          </a:blip>
          <a:srcRect l="31940" t="23421" r="17398" b="18124"/>
          <a:stretch>
            <a:fillRect/>
          </a:stretch>
        </p:blipFill>
        <p:spPr bwMode="auto">
          <a:xfrm>
            <a:off x="1313655" y="2255935"/>
            <a:ext cx="6592888" cy="405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362341"/>
      </p:ext>
    </p:extLst>
  </p:cSld>
  <p:clrMapOvr>
    <a:masterClrMapping/>
  </p:clrMapOvr>
  <p:transition>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4226285"/>
          </a:xfrm>
        </p:spPr>
        <p:txBody>
          <a:bodyPr/>
          <a:lstStyle/>
          <a:p>
            <a:r>
              <a:rPr lang="zh-CN" altLang="en-US" dirty="0"/>
              <a:t>软件过程是为了获得高质量软件所需要完成的一系列任务的框架，它规定了完成各项任务的工作步骤。</a:t>
            </a:r>
          </a:p>
          <a:p>
            <a:r>
              <a:rPr lang="zh-CN" altLang="en-US" dirty="0"/>
              <a:t> 软件过程描述为了开发出客户需要的软件，什么人（</a:t>
            </a:r>
            <a:r>
              <a:rPr lang="en-US" altLang="zh-CN" dirty="0"/>
              <a:t>who</a:t>
            </a:r>
            <a:r>
              <a:rPr lang="zh-CN" altLang="en-US" dirty="0"/>
              <a:t>）、在什么时候（</a:t>
            </a:r>
            <a:r>
              <a:rPr lang="en-US" altLang="zh-CN" dirty="0"/>
              <a:t>when</a:t>
            </a:r>
            <a:r>
              <a:rPr lang="zh-CN" altLang="en-US" dirty="0"/>
              <a:t>）、做什么事（</a:t>
            </a:r>
            <a:r>
              <a:rPr lang="en-US" altLang="zh-CN" dirty="0"/>
              <a:t>what</a:t>
            </a:r>
            <a:r>
              <a:rPr lang="zh-CN" altLang="en-US" dirty="0"/>
              <a:t>）以及怎样（</a:t>
            </a:r>
            <a:r>
              <a:rPr lang="en-US" altLang="zh-CN" dirty="0"/>
              <a:t>how</a:t>
            </a:r>
            <a:r>
              <a:rPr lang="zh-CN" altLang="en-US" dirty="0"/>
              <a:t>）做这些事以实现某一个特定的具体目标。</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30</a:t>
            </a:fld>
            <a:endParaRPr lang="en-US" altLang="zh-CN" dirty="0">
              <a:solidFill>
                <a:srgbClr val="FFFFFF"/>
              </a:solidFill>
            </a:endParaRPr>
          </a:p>
        </p:txBody>
      </p:sp>
    </p:spTree>
    <p:extLst>
      <p:ext uri="{BB962C8B-B14F-4D97-AF65-F5344CB8AC3E}">
        <p14:creationId xmlns:p14="http://schemas.microsoft.com/office/powerpoint/2010/main" val="2303701758"/>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961050"/>
          </a:xfrm>
        </p:spPr>
        <p:txBody>
          <a:bodyPr/>
          <a:lstStyle/>
          <a:p>
            <a:r>
              <a:rPr lang="zh-CN" altLang="en-US" dirty="0"/>
              <a:t>瀑布模型</a:t>
            </a:r>
            <a:endParaRPr lang="en-US" altLang="zh-CN" dirty="0"/>
          </a:p>
          <a:p>
            <a:pPr lvl="1"/>
            <a:r>
              <a:rPr lang="zh-CN" altLang="zh-CN" dirty="0">
                <a:solidFill>
                  <a:prstClr val="black"/>
                </a:solidFill>
                <a:latin typeface="华文细黑" panose="02010600040101010101" pitchFamily="2" charset="-122"/>
              </a:rPr>
              <a:t>瀑布模型一直是唯一被广泛采用的生命周期模型，现在它仍然是软件工程中应用得最广泛的过程模型</a:t>
            </a:r>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31</a:t>
            </a:fld>
            <a:endParaRPr lang="en-US" altLang="zh-CN" dirty="0">
              <a:solidFill>
                <a:srgbClr val="FFFFFF"/>
              </a:solidFill>
            </a:endParaRPr>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2893" y="3455113"/>
            <a:ext cx="2669177" cy="320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1" descr="12"/>
          <p:cNvPicPr>
            <a:picLocks noChangeAspect="1" noChangeArrowheads="1"/>
          </p:cNvPicPr>
          <p:nvPr/>
        </p:nvPicPr>
        <p:blipFill>
          <a:blip r:embed="rId3" cstate="print"/>
          <a:srcRect/>
          <a:stretch>
            <a:fillRect/>
          </a:stretch>
        </p:blipFill>
        <p:spPr bwMode="auto">
          <a:xfrm>
            <a:off x="5041545" y="3738282"/>
            <a:ext cx="3404562" cy="2467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0943092"/>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4546373"/>
          </a:xfrm>
        </p:spPr>
        <p:txBody>
          <a:bodyPr/>
          <a:lstStyle/>
          <a:p>
            <a:r>
              <a:rPr lang="zh-CN" altLang="en-US" dirty="0"/>
              <a:t>瀑布模型</a:t>
            </a:r>
            <a:endParaRPr lang="en-US" altLang="zh-CN" dirty="0"/>
          </a:p>
          <a:p>
            <a:pPr lvl="1"/>
            <a:r>
              <a:rPr lang="zh-CN" altLang="en-US" dirty="0">
                <a:solidFill>
                  <a:prstClr val="black"/>
                </a:solidFill>
                <a:latin typeface="华文细黑" panose="02010600040101010101" pitchFamily="2" charset="-122"/>
              </a:rPr>
              <a:t>按照传统的瀑布模型开发软件，有下述特点</a:t>
            </a:r>
            <a:endParaRPr lang="en-US" altLang="zh-CN" dirty="0">
              <a:solidFill>
                <a:prstClr val="black"/>
              </a:solidFill>
              <a:latin typeface="华文细黑" panose="02010600040101010101" pitchFamily="2" charset="-122"/>
            </a:endParaRPr>
          </a:p>
          <a:p>
            <a:pPr lvl="2"/>
            <a:r>
              <a:rPr lang="zh-CN" altLang="en-US" dirty="0">
                <a:solidFill>
                  <a:prstClr val="black"/>
                </a:solidFill>
                <a:latin typeface="华文细黑" panose="02010600040101010101" pitchFamily="2" charset="-122"/>
              </a:rPr>
              <a:t>阶段间具有顺序性和依赖性</a:t>
            </a:r>
          </a:p>
          <a:p>
            <a:pPr lvl="2"/>
            <a:r>
              <a:rPr lang="zh-CN" altLang="en-US" dirty="0">
                <a:solidFill>
                  <a:prstClr val="black"/>
                </a:solidFill>
                <a:latin typeface="华文细黑" panose="02010600040101010101" pitchFamily="2" charset="-122"/>
              </a:rPr>
              <a:t>推迟实现的观点</a:t>
            </a:r>
          </a:p>
          <a:p>
            <a:pPr lvl="2"/>
            <a:r>
              <a:rPr lang="zh-CN" altLang="en-US" dirty="0">
                <a:solidFill>
                  <a:prstClr val="black"/>
                </a:solidFill>
                <a:latin typeface="华文细黑" panose="02010600040101010101" pitchFamily="2" charset="-122"/>
              </a:rPr>
              <a:t>质量保证的观点</a:t>
            </a:r>
            <a:endParaRPr lang="en-US" altLang="zh-CN" dirty="0">
              <a:solidFill>
                <a:prstClr val="black"/>
              </a:solidFill>
              <a:latin typeface="华文细黑" panose="02010600040101010101" pitchFamily="2" charset="-122"/>
            </a:endParaRPr>
          </a:p>
          <a:p>
            <a:pPr lvl="1"/>
            <a:r>
              <a:rPr lang="zh-CN" altLang="en-US" dirty="0">
                <a:solidFill>
                  <a:prstClr val="black"/>
                </a:solidFill>
                <a:latin typeface="华文细黑" panose="02010600040101010101" pitchFamily="2" charset="-122"/>
              </a:rPr>
              <a:t>传统的瀑布模型过于理想化了，事实上，人在工作过程中不可能不犯错误。实际的瀑布模型是带“反馈环”的，如系统图</a:t>
            </a:r>
            <a:r>
              <a:rPr lang="en-US" altLang="zh-CN" dirty="0">
                <a:solidFill>
                  <a:prstClr val="black"/>
                </a:solidFill>
                <a:latin typeface="华文细黑" panose="02010600040101010101" pitchFamily="2" charset="-122"/>
              </a:rPr>
              <a:t>1.3</a:t>
            </a:r>
            <a:r>
              <a:rPr lang="zh-CN" altLang="en-US" dirty="0">
                <a:solidFill>
                  <a:prstClr val="black"/>
                </a:solidFill>
                <a:latin typeface="华文细黑" panose="02010600040101010101" pitchFamily="2" charset="-122"/>
              </a:rPr>
              <a:t>所示。</a:t>
            </a:r>
          </a:p>
          <a:p>
            <a:pPr lvl="1"/>
            <a:endParaRPr lang="zh-CN" altLang="en-US" dirty="0">
              <a:solidFill>
                <a:prstClr val="black"/>
              </a:solidFill>
              <a:latin typeface="华文细黑" panose="02010600040101010101" pitchFamily="2" charset="-122"/>
            </a:endParaRP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32</a:t>
            </a:fld>
            <a:endParaRPr lang="en-US" altLang="zh-CN" dirty="0">
              <a:solidFill>
                <a:srgbClr val="FFFFFF"/>
              </a:solidFill>
            </a:endParaRPr>
          </a:p>
        </p:txBody>
      </p:sp>
    </p:spTree>
    <p:extLst>
      <p:ext uri="{BB962C8B-B14F-4D97-AF65-F5344CB8AC3E}">
        <p14:creationId xmlns:p14="http://schemas.microsoft.com/office/powerpoint/2010/main" val="1345325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瀑布模型</a:t>
            </a:r>
            <a:endParaRPr lang="zh-CN" altLang="en-US" dirty="0">
              <a:solidFill>
                <a:prstClr val="black"/>
              </a:solidFill>
              <a:latin typeface="华文细黑" panose="02010600040101010101" pitchFamily="2" charset="-122"/>
            </a:endParaRP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33</a:t>
            </a:fld>
            <a:endParaRPr lang="en-US" altLang="zh-CN" dirty="0">
              <a:solidFill>
                <a:srgbClr val="FFFFFF"/>
              </a:solidFill>
            </a:endParaRPr>
          </a:p>
        </p:txBody>
      </p:sp>
      <p:pic>
        <p:nvPicPr>
          <p:cNvPr id="5"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3993" y="1494063"/>
            <a:ext cx="3559629" cy="467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974960" y="6250439"/>
            <a:ext cx="5635639" cy="400110"/>
          </a:xfrm>
          <a:prstGeom prst="rect">
            <a:avLst/>
          </a:prstGeom>
        </p:spPr>
        <p:txBody>
          <a:bodyPr wrap="square">
            <a:spAutoFit/>
          </a:bodyPr>
          <a:lstStyle/>
          <a:p>
            <a:r>
              <a:rPr lang="zh-CN" altLang="zh-CN" sz="2000" dirty="0">
                <a:solidFill>
                  <a:prstClr val="black"/>
                </a:solidFill>
                <a:latin typeface="楷体" panose="02010609060101010101" pitchFamily="49" charset="-122"/>
                <a:ea typeface="楷体" panose="02010609060101010101" pitchFamily="49" charset="-122"/>
              </a:rPr>
              <a:t>实线箭头表示开发过程，虚线箭头表示维护过程。</a:t>
            </a:r>
            <a:endParaRPr lang="zh-CN" altLang="en-US" sz="1600" dirty="0">
              <a:solidFill>
                <a:prstClr val="black"/>
              </a:solidFill>
              <a:latin typeface="楷体" panose="02010609060101010101" pitchFamily="49" charset="-122"/>
              <a:ea typeface="楷体" panose="02010609060101010101" pitchFamily="49" charset="-122"/>
            </a:endParaRPr>
          </a:p>
        </p:txBody>
      </p:sp>
      <p:sp>
        <p:nvSpPr>
          <p:cNvPr id="7" name="TextBox 7"/>
          <p:cNvSpPr txBox="1">
            <a:spLocks noChangeArrowheads="1"/>
          </p:cNvSpPr>
          <p:nvPr/>
        </p:nvSpPr>
        <p:spPr bwMode="auto">
          <a:xfrm>
            <a:off x="814455" y="3009194"/>
            <a:ext cx="459139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FontTx/>
              <a:buNone/>
            </a:pPr>
            <a:r>
              <a:rPr lang="zh-CN" altLang="zh-CN" sz="2400" dirty="0">
                <a:solidFill>
                  <a:prstClr val="black"/>
                </a:solidFill>
                <a:latin typeface="华文细黑" panose="02010600040101010101" pitchFamily="2" charset="-122"/>
                <a:ea typeface="华文细黑" panose="02010600040101010101" pitchFamily="2" charset="-122"/>
              </a:rPr>
              <a:t>实际的瀑布模型</a:t>
            </a:r>
            <a:r>
              <a:rPr lang="zh-CN" altLang="en-US" sz="2400" dirty="0">
                <a:solidFill>
                  <a:prstClr val="black"/>
                </a:solidFill>
                <a:latin typeface="华文细黑" panose="02010600040101010101" pitchFamily="2" charset="-122"/>
                <a:ea typeface="华文细黑" panose="02010600040101010101" pitchFamily="2" charset="-122"/>
              </a:rPr>
              <a:t>：</a:t>
            </a:r>
            <a:endParaRPr lang="en-US" altLang="zh-CN" sz="2400" dirty="0">
              <a:solidFill>
                <a:prstClr val="black"/>
              </a:solidFill>
              <a:latin typeface="华文细黑" panose="02010600040101010101" pitchFamily="2" charset="-122"/>
              <a:ea typeface="华文细黑" panose="02010600040101010101" pitchFamily="2" charset="-122"/>
            </a:endParaRPr>
          </a:p>
          <a:p>
            <a:pPr>
              <a:spcBef>
                <a:spcPct val="0"/>
              </a:spcBef>
              <a:buFontTx/>
              <a:buNone/>
            </a:pPr>
            <a:r>
              <a:rPr lang="zh-CN" altLang="zh-CN" sz="2400" dirty="0">
                <a:solidFill>
                  <a:prstClr val="black"/>
                </a:solidFill>
                <a:latin typeface="华文细黑" panose="02010600040101010101" pitchFamily="2" charset="-122"/>
                <a:ea typeface="华文细黑" panose="02010600040101010101" pitchFamily="2" charset="-122"/>
              </a:rPr>
              <a:t>当在后面阶段发现前面阶段的错误时，需要沿图中左侧的反馈线返回前面的阶段，修正前面阶段的产品之后再回来继续完成后面阶段的任务。</a:t>
            </a:r>
            <a:endParaRPr lang="en-US" altLang="zh-CN" sz="2400" b="1" dirty="0">
              <a:solidFill>
                <a:prstClr val="black"/>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266361644"/>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099275"/>
          </a:xfrm>
        </p:spPr>
        <p:txBody>
          <a:bodyPr/>
          <a:lstStyle/>
          <a:p>
            <a:r>
              <a:rPr lang="zh-CN" altLang="en-US" dirty="0"/>
              <a:t>瀑布模型</a:t>
            </a:r>
            <a:endParaRPr lang="en-US" altLang="zh-CN" dirty="0"/>
          </a:p>
          <a:p>
            <a:pPr lvl="1"/>
            <a:r>
              <a:rPr lang="zh-CN" altLang="en-US" dirty="0">
                <a:latin typeface="华文细黑" panose="02010600040101010101" pitchFamily="2" charset="-122"/>
              </a:rPr>
              <a:t>瀑布模型变形</a:t>
            </a:r>
            <a:r>
              <a:rPr lang="en-US" altLang="zh-CN" dirty="0">
                <a:latin typeface="华文细黑" panose="02010600040101010101" pitchFamily="2" charset="-122"/>
              </a:rPr>
              <a:t>-V</a:t>
            </a:r>
            <a:r>
              <a:rPr lang="zh-CN" altLang="en-US" dirty="0">
                <a:latin typeface="华文细黑" panose="02010600040101010101" pitchFamily="2" charset="-122"/>
              </a:rPr>
              <a:t>模型：</a:t>
            </a:r>
            <a:endParaRPr lang="zh-CN" altLang="en-US" dirty="0">
              <a:solidFill>
                <a:prstClr val="black"/>
              </a:solidFill>
              <a:latin typeface="华文细黑" panose="02010600040101010101" pitchFamily="2" charset="-122"/>
            </a:endParaRP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34</a:t>
            </a:fld>
            <a:endParaRPr lang="en-US" altLang="zh-CN" dirty="0">
              <a:solidFill>
                <a:srgbClr val="FFFFFF"/>
              </a:solidFill>
            </a:endParaRPr>
          </a:p>
        </p:txBody>
      </p:sp>
      <p:pic>
        <p:nvPicPr>
          <p:cNvPr id="8" name="Picture 4" descr="http://www.51ceshi.cn/uploadfiles/2011-06/admin/20110601043835209.jpg"/>
          <p:cNvPicPr>
            <a:picLocks noChangeAspect="1" noChangeArrowheads="1"/>
          </p:cNvPicPr>
          <p:nvPr/>
        </p:nvPicPr>
        <p:blipFill>
          <a:blip r:embed="rId2"/>
          <a:srcRect/>
          <a:stretch>
            <a:fillRect/>
          </a:stretch>
        </p:blipFill>
        <p:spPr bwMode="auto">
          <a:xfrm>
            <a:off x="685800" y="2697841"/>
            <a:ext cx="5649415" cy="3719871"/>
          </a:xfrm>
          <a:prstGeom prst="rect">
            <a:avLst/>
          </a:prstGeom>
          <a:noFill/>
          <a:ln w="9525">
            <a:noFill/>
            <a:miter lim="800000"/>
            <a:headEnd/>
            <a:tailEnd/>
          </a:ln>
        </p:spPr>
      </p:pic>
      <p:sp>
        <p:nvSpPr>
          <p:cNvPr id="10" name="矩形 9"/>
          <p:cNvSpPr/>
          <p:nvPr/>
        </p:nvSpPr>
        <p:spPr>
          <a:xfrm>
            <a:off x="6335215" y="2669573"/>
            <a:ext cx="2274848" cy="3785652"/>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prstClr val="black"/>
                </a:solidFill>
                <a:latin typeface="华文细黑" panose="02010600040101010101" pitchFamily="2" charset="-122"/>
                <a:ea typeface="华文细黑" panose="02010600040101010101" pitchFamily="2" charset="-122"/>
              </a:rPr>
              <a:t>非常明确地标明了测试过程中存在的不同级别；</a:t>
            </a:r>
          </a:p>
          <a:p>
            <a:pPr marL="342900" indent="-342900">
              <a:buFont typeface="Arial" panose="020B0604020202020204" pitchFamily="34" charset="0"/>
              <a:buChar char="•"/>
            </a:pPr>
            <a:r>
              <a:rPr lang="zh-CN" altLang="en-US" sz="2400" dirty="0">
                <a:solidFill>
                  <a:prstClr val="black"/>
                </a:solidFill>
                <a:latin typeface="华文细黑" panose="02010600040101010101" pitchFamily="2" charset="-122"/>
                <a:ea typeface="华文细黑" panose="02010600040101010101" pitchFamily="2" charset="-122"/>
              </a:rPr>
              <a:t>并且清楚地描述了这些测试阶段和开发过程期间各阶段的对应关系。 </a:t>
            </a:r>
          </a:p>
        </p:txBody>
      </p:sp>
    </p:spTree>
    <p:extLst>
      <p:ext uri="{BB962C8B-B14F-4D97-AF65-F5344CB8AC3E}">
        <p14:creationId xmlns:p14="http://schemas.microsoft.com/office/powerpoint/2010/main" val="1018965020"/>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67128"/>
            <a:ext cx="8000999" cy="643766"/>
          </a:xfrm>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4029308"/>
          </a:xfrm>
        </p:spPr>
        <p:txBody>
          <a:bodyPr/>
          <a:lstStyle/>
          <a:p>
            <a:r>
              <a:rPr lang="zh-CN" altLang="en-US" dirty="0"/>
              <a:t>瀑布模型</a:t>
            </a:r>
            <a:endParaRPr lang="en-US" altLang="zh-CN" dirty="0"/>
          </a:p>
          <a:p>
            <a:pPr lvl="1"/>
            <a:r>
              <a:rPr lang="zh-CN" altLang="en-US" dirty="0">
                <a:latin typeface="华文细黑" panose="02010600040101010101" pitchFamily="2" charset="-122"/>
              </a:rPr>
              <a:t>瀑布模型优点：</a:t>
            </a:r>
            <a:endParaRPr lang="en-US" altLang="zh-CN" dirty="0">
              <a:latin typeface="华文细黑" panose="02010600040101010101" pitchFamily="2" charset="-122"/>
            </a:endParaRPr>
          </a:p>
          <a:p>
            <a:pPr lvl="2"/>
            <a:r>
              <a:rPr lang="zh-CN" altLang="en-US" dirty="0">
                <a:solidFill>
                  <a:prstClr val="black"/>
                </a:solidFill>
                <a:latin typeface="华文细黑" panose="02010600040101010101" pitchFamily="2" charset="-122"/>
              </a:rPr>
              <a:t>可强迫开发人员采用规范的方法（例如，结构化技术）；</a:t>
            </a:r>
          </a:p>
          <a:p>
            <a:pPr lvl="2"/>
            <a:r>
              <a:rPr lang="zh-CN" altLang="en-US" dirty="0">
                <a:solidFill>
                  <a:prstClr val="black"/>
                </a:solidFill>
                <a:latin typeface="华文细黑" panose="02010600040101010101" pitchFamily="2" charset="-122"/>
              </a:rPr>
              <a:t> 严格地规定了每个阶段必须提交的文档；</a:t>
            </a:r>
          </a:p>
          <a:p>
            <a:pPr lvl="2"/>
            <a:r>
              <a:rPr lang="zh-CN" altLang="en-US" dirty="0">
                <a:solidFill>
                  <a:prstClr val="black"/>
                </a:solidFill>
                <a:latin typeface="华文细黑" panose="02010600040101010101" pitchFamily="2" charset="-122"/>
              </a:rPr>
              <a:t>要求每个阶段交出的所有产品都必须经过质量保证小组的仔细验证。</a:t>
            </a:r>
          </a:p>
          <a:p>
            <a:pPr lvl="1"/>
            <a:endParaRPr lang="zh-CN" altLang="en-US" dirty="0">
              <a:solidFill>
                <a:prstClr val="black"/>
              </a:solidFill>
              <a:latin typeface="华文细黑" panose="02010600040101010101" pitchFamily="2" charset="-122"/>
            </a:endParaRP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35</a:t>
            </a:fld>
            <a:endParaRPr lang="en-US" altLang="zh-CN" dirty="0">
              <a:solidFill>
                <a:srgbClr val="FFFFFF"/>
              </a:solidFill>
            </a:endParaRPr>
          </a:p>
        </p:txBody>
      </p:sp>
    </p:spTree>
    <p:extLst>
      <p:ext uri="{BB962C8B-B14F-4D97-AF65-F5344CB8AC3E}">
        <p14:creationId xmlns:p14="http://schemas.microsoft.com/office/powerpoint/2010/main" val="3753639420"/>
      </p:ext>
    </p:extLst>
  </p:cSld>
  <p:clrMapOvr>
    <a:masterClrMapping/>
  </p:clrMapOvr>
  <p:transition>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664325"/>
            <a:ext cx="609600" cy="177800"/>
          </a:xfrm>
          <a:prstGeom prst="rect">
            <a:avLst/>
          </a:prstGeom>
        </p:spPr>
        <p:txBody>
          <a:bodyPr/>
          <a:lstStyle/>
          <a:p>
            <a:pPr>
              <a:defRPr/>
            </a:pPr>
            <a:fld id="{D0309586-D992-4547-B3C3-1EEF94EA8AC2}" type="slidenum">
              <a:rPr lang="zh-CN" altLang="en-US" smtClean="0">
                <a:solidFill>
                  <a:srgbClr val="FFFFFF"/>
                </a:solidFill>
              </a:rPr>
              <a:pPr>
                <a:defRPr/>
              </a:pPr>
              <a:t>36</a:t>
            </a:fld>
            <a:endParaRPr lang="en-US" altLang="zh-CN" dirty="0">
              <a:solidFill>
                <a:srgbClr val="FFFFFF"/>
              </a:solidFill>
            </a:endParaRPr>
          </a:p>
        </p:txBody>
      </p:sp>
      <p:sp>
        <p:nvSpPr>
          <p:cNvPr id="6" name="文本框 5"/>
          <p:cNvSpPr txBox="1"/>
          <p:nvPr>
            <p:custDataLst>
              <p:tags r:id="rId2"/>
            </p:custDataLst>
          </p:nvPr>
        </p:nvSpPr>
        <p:spPr>
          <a:xfrm>
            <a:off x="609600" y="1113059"/>
            <a:ext cx="8011886" cy="247831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瀑布模型把软件生命周期划分为八个阶段：问题的定义、可行性研究、软件需求分析、系统总体设计、详细设计、编码、测试和运行、维护。八个阶段又可归纳为三个大的阶段：软件定义、开发阶段和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3308584"/>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详细计划</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969886"/>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可行性分析</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696503"/>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测试与排错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 运行维护阶段</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bwMode="auto">
          <a:xfrm>
            <a:off x="1114425" y="3372877"/>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bwMode="auto">
          <a:xfrm>
            <a:off x="1114425" y="4034179"/>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bwMode="auto">
          <a:xfrm>
            <a:off x="1114425" y="476079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bwMode="auto">
          <a:xfrm>
            <a:off x="1114425" y="5422106"/>
            <a:ext cx="514350" cy="514350"/>
          </a:xfrm>
          <a:prstGeom prst="ellipse">
            <a:avLst/>
          </a:prstGeom>
          <a:solidFill>
            <a:srgbClr val="00FF00"/>
          </a:solidFill>
          <a:ln w="254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a:ln>
                  <a:noFill/>
                </a:ln>
                <a:solidFill>
                  <a:schemeClr val="tx1"/>
                </a:solidFill>
                <a:effectLst/>
                <a:latin typeface="Times New Roman" charset="0"/>
                <a:ea typeface="宋体" pitchFamily="2" charset="-122"/>
              </a:endParaRPr>
            </a:p>
          </p:txBody>
        </p:sp>
        <p:sp>
          <p:nvSpPr>
            <p:cNvPr id="17" name="ColorBlock"/>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a:ln>
                  <a:noFill/>
                </a:ln>
                <a:solidFill>
                  <a:schemeClr val="tx1"/>
                </a:solidFill>
                <a:effectLst/>
                <a:latin typeface="Times New Roman" charset="0"/>
                <a:ea typeface="宋体" pitchFamily="2" charset="-122"/>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03004001"/>
      </p:ext>
    </p:extLst>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664325"/>
            <a:ext cx="609600" cy="177800"/>
          </a:xfrm>
          <a:prstGeom prst="rect">
            <a:avLst/>
          </a:prstGeom>
        </p:spPr>
        <p:txBody>
          <a:bodyPr/>
          <a:lstStyle/>
          <a:p>
            <a:pPr>
              <a:defRPr/>
            </a:pPr>
            <a:fld id="{D0309586-D992-4547-B3C3-1EEF94EA8AC2}" type="slidenum">
              <a:rPr lang="zh-CN" altLang="en-US" smtClean="0">
                <a:solidFill>
                  <a:srgbClr val="FFFFFF"/>
                </a:solidFill>
              </a:rPr>
              <a:pPr>
                <a:defRPr/>
              </a:pPr>
              <a:t>37</a:t>
            </a:fld>
            <a:endParaRPr lang="en-US" altLang="zh-CN" dirty="0">
              <a:solidFill>
                <a:srgbClr val="FFFFFF"/>
              </a:solidFill>
            </a:endParaRPr>
          </a:p>
        </p:txBody>
      </p:sp>
      <p:sp>
        <p:nvSpPr>
          <p:cNvPr id="6" name="文本框 5"/>
          <p:cNvSpPr txBox="1"/>
          <p:nvPr>
            <p:custDataLst>
              <p:tags r:id="rId2"/>
            </p:custDataLst>
          </p:nvPr>
        </p:nvSpPr>
        <p:spPr>
          <a:xfrm>
            <a:off x="914400" y="1343660"/>
            <a:ext cx="7315200" cy="143446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从瀑布模型看，在它的生命周期中的八个阶段中，下面的几个选项中哪个环节出错，对软件的影响最大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详细设计阶段</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概要设计阶段</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需求分析阶段</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800" dirty="0">
                <a:latin typeface="黑体" panose="02010609060101010101" pitchFamily="49" charset="-122"/>
              </a:rPr>
              <a:t>测试和运行阶段</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bwMode="auto">
          <a:xfrm>
            <a:off x="1114425" y="4564856"/>
            <a:ext cx="514350" cy="514350"/>
          </a:xfrm>
          <a:prstGeom prst="ellipse">
            <a:avLst/>
          </a:prstGeom>
          <a:solidFill>
            <a:srgbClr val="00FF00"/>
          </a:solidFill>
          <a:ln w="254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1"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sm" len="sm"/>
            <a:tailEnd type="none" w="sm" len="sm"/>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a:ln>
                  <a:noFill/>
                </a:ln>
                <a:solidFill>
                  <a:schemeClr val="tx1"/>
                </a:solidFill>
                <a:effectLst/>
                <a:latin typeface="Times New Roman" charset="0"/>
                <a:ea typeface="宋体" pitchFamily="2" charset="-122"/>
              </a:endParaRPr>
            </a:p>
          </p:txBody>
        </p:sp>
        <p:sp>
          <p:nvSpPr>
            <p:cNvPr id="17" name="ColorBlock"/>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1" u="none" strike="noStrike" cap="none" normalizeH="0" baseline="0">
                <a:ln>
                  <a:noFill/>
                </a:ln>
                <a:solidFill>
                  <a:schemeClr val="tx1"/>
                </a:solidFill>
                <a:effectLst/>
                <a:latin typeface="Times New Roman" charset="0"/>
                <a:ea typeface="宋体" pitchFamily="2" charset="-122"/>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25422522"/>
      </p:ext>
    </p:extLst>
  </p:cSld>
  <p:clrMapOvr>
    <a:masterClrMapping/>
  </p:clrMapOvr>
  <p:transition>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961050"/>
          </a:xfrm>
        </p:spPr>
        <p:txBody>
          <a:bodyPr/>
          <a:lstStyle/>
          <a:p>
            <a:r>
              <a:rPr lang="zh-CN" altLang="en-US" dirty="0"/>
              <a:t>快速原型模型</a:t>
            </a:r>
            <a:endParaRPr lang="en-US" altLang="zh-CN" dirty="0"/>
          </a:p>
          <a:p>
            <a:pPr lvl="1"/>
            <a:r>
              <a:rPr lang="zh-CN" altLang="zh-CN" dirty="0">
                <a:solidFill>
                  <a:prstClr val="black"/>
                </a:solidFill>
                <a:latin typeface="华文细黑" panose="02010600040101010101" pitchFamily="2" charset="-122"/>
              </a:rPr>
              <a:t>快速原型是快速建立起来的可以在计算机上运行的程序，它所能完成的功能往往是最终产品能完成的功能的一个子集。</a:t>
            </a:r>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38</a:t>
            </a:fld>
            <a:endParaRPr lang="en-US" altLang="zh-CN" dirty="0">
              <a:solidFill>
                <a:srgbClr val="FFFFFF"/>
              </a:solidFill>
            </a:endParaRPr>
          </a:p>
        </p:txBody>
      </p:sp>
    </p:spTree>
    <p:extLst>
      <p:ext uri="{BB962C8B-B14F-4D97-AF65-F5344CB8AC3E}">
        <p14:creationId xmlns:p14="http://schemas.microsoft.com/office/powerpoint/2010/main" val="59181067"/>
      </p:ext>
    </p:extLst>
  </p:cSld>
  <p:clrMapOvr>
    <a:masterClrMapping/>
  </p:clrMapOvr>
  <p:transition>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快速原型模型</a:t>
            </a:r>
            <a:endParaRPr lang="en-US" altLang="zh-CN"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39</a:t>
            </a:fld>
            <a:endParaRPr lang="en-US" altLang="zh-CN" dirty="0">
              <a:solidFill>
                <a:srgbClr val="FFFFFF"/>
              </a:solidFill>
            </a:endParaRPr>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354" y="1785168"/>
            <a:ext cx="3546245" cy="462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9080" y="2461231"/>
            <a:ext cx="4164874" cy="2813078"/>
          </a:xfrm>
          <a:prstGeom prst="rect">
            <a:avLst/>
          </a:prstGeom>
        </p:spPr>
        <p:txBody>
          <a:bodyPr wrap="square">
            <a:spAutoFit/>
          </a:bodyPr>
          <a:lstStyle/>
          <a:p>
            <a:pPr marL="742950" lvl="1" indent="-285750" algn="just" eaLnBrk="0" fontAlgn="base" hangingPunct="0">
              <a:spcBef>
                <a:spcPct val="20000"/>
              </a:spcBef>
              <a:spcAft>
                <a:spcPct val="0"/>
              </a:spcAft>
              <a:buClr>
                <a:schemeClr val="tx1"/>
              </a:buClr>
              <a:buFont typeface="Arial" panose="020B0604020202020204" pitchFamily="34" charset="0"/>
              <a:buChar char="–"/>
              <a:defRPr/>
            </a:pPr>
            <a:r>
              <a:rPr kumimoji="1" lang="zh-CN" altLang="zh-CN" sz="2400" dirty="0">
                <a:latin typeface="华文细黑" panose="02010600040101010101" pitchFamily="2" charset="-122"/>
                <a:ea typeface="华文细黑" panose="02010600040101010101" pitchFamily="2" charset="-122"/>
              </a:rPr>
              <a:t>快速原型模型是不带反馈环的，这正是这种过程模型的主要优点： 软件产品的开发基本上是线性顺序进行的。</a:t>
            </a:r>
            <a:endParaRPr kumimoji="1" lang="en-US" altLang="zh-CN" sz="2400" dirty="0">
              <a:latin typeface="华文细黑" panose="02010600040101010101" pitchFamily="2" charset="-122"/>
              <a:ea typeface="华文细黑" panose="02010600040101010101" pitchFamily="2" charset="-122"/>
            </a:endParaRPr>
          </a:p>
          <a:p>
            <a:pPr marL="742950" lvl="1" indent="-285750" algn="just" eaLnBrk="0" fontAlgn="base" hangingPunct="0">
              <a:spcBef>
                <a:spcPct val="20000"/>
              </a:spcBef>
              <a:spcAft>
                <a:spcPct val="0"/>
              </a:spcAft>
              <a:buClr>
                <a:schemeClr val="tx1"/>
              </a:buClr>
              <a:buFont typeface="Arial" panose="020B0604020202020204" pitchFamily="34" charset="0"/>
              <a:buChar char="–"/>
              <a:defRPr/>
            </a:pPr>
            <a:r>
              <a:rPr kumimoji="1" lang="zh-CN" altLang="zh-CN" sz="2400" dirty="0">
                <a:latin typeface="华文细黑" panose="02010600040101010101" pitchFamily="2" charset="-122"/>
                <a:ea typeface="华文细黑" panose="02010600040101010101" pitchFamily="2" charset="-122"/>
              </a:rPr>
              <a:t>能基本上做到线性顺序开发</a:t>
            </a:r>
            <a:endParaRPr kumimoji="1" lang="en-US" altLang="zh-CN" sz="2800" dirty="0">
              <a:solidFill>
                <a:prstClr val="black"/>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929430737"/>
      </p:ext>
    </p:extLst>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a:xfrm>
            <a:off x="685800" y="2489917"/>
            <a:ext cx="7620000" cy="923330"/>
          </a:xfrm>
        </p:spPr>
        <p:txBody>
          <a:bodyPr/>
          <a:lstStyle/>
          <a:p>
            <a:r>
              <a:rPr lang="zh-CN" altLang="en-US" sz="4800" dirty="0"/>
              <a:t>第</a:t>
            </a:r>
            <a:r>
              <a:rPr lang="en-US" altLang="zh-CN" sz="4800" dirty="0"/>
              <a:t>1</a:t>
            </a:r>
            <a:r>
              <a:rPr lang="zh-CN" altLang="en-US" sz="4800" dirty="0"/>
              <a:t>章：软件工程学概述</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a:t>
            </a:fld>
            <a:endParaRPr lang="en-US" altLang="zh-CN" dirty="0">
              <a:solidFill>
                <a:srgbClr val="FFFFFF"/>
              </a:solidFill>
            </a:endParaRPr>
          </a:p>
        </p:txBody>
      </p:sp>
    </p:spTree>
    <p:extLst>
      <p:ext uri="{BB962C8B-B14F-4D97-AF65-F5344CB8AC3E}">
        <p14:creationId xmlns:p14="http://schemas.microsoft.com/office/powerpoint/2010/main" val="4205725262"/>
      </p:ext>
    </p:extLst>
  </p:cSld>
  <p:clrMapOvr>
    <a:masterClrMapping/>
  </p:clrMapOvr>
  <p:transition>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3684598"/>
          </a:xfrm>
        </p:spPr>
        <p:txBody>
          <a:bodyPr/>
          <a:lstStyle/>
          <a:p>
            <a:r>
              <a:rPr lang="zh-CN" altLang="en-US" dirty="0"/>
              <a:t>快速原型模型</a:t>
            </a:r>
            <a:endParaRPr lang="en-US" altLang="zh-CN" dirty="0"/>
          </a:p>
          <a:p>
            <a:pPr lvl="1"/>
            <a:r>
              <a:rPr lang="zh-CN" altLang="zh-CN" sz="2400" dirty="0"/>
              <a:t>原型系统已经</a:t>
            </a:r>
            <a:r>
              <a:rPr lang="zh-CN" altLang="zh-CN" sz="2400" dirty="0">
                <a:solidFill>
                  <a:srgbClr val="FF0000"/>
                </a:solidFill>
              </a:rPr>
              <a:t>通过与用户交互而得到验证</a:t>
            </a:r>
            <a:r>
              <a:rPr lang="zh-CN" altLang="zh-CN" sz="2400" dirty="0"/>
              <a:t>，据此产生的规格说明文档正确地描述了用户需求，因此，在开发过程的后续阶段不会因为发现了规格说明文档的错误而进行较大的返工。</a:t>
            </a:r>
            <a:endParaRPr lang="en-US" altLang="zh-CN" sz="2400" dirty="0"/>
          </a:p>
          <a:p>
            <a:pPr lvl="1"/>
            <a:r>
              <a:rPr lang="zh-CN" altLang="zh-CN" sz="2400" dirty="0"/>
              <a:t>开发人员通过建立原型系统已经学到了许多东西，因此，在设计和编码阶段发生错误的可能性也比较小，这自然减少了在后续阶段需要改正前面阶段所犯错误的可能性。</a:t>
            </a:r>
            <a:endParaRPr lang="en-US" altLang="zh-CN" sz="2400"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40</a:t>
            </a:fld>
            <a:endParaRPr lang="en-US" altLang="zh-CN" dirty="0">
              <a:solidFill>
                <a:srgbClr val="FFFFFF"/>
              </a:solidFill>
            </a:endParaRPr>
          </a:p>
        </p:txBody>
      </p:sp>
    </p:spTree>
    <p:extLst>
      <p:ext uri="{BB962C8B-B14F-4D97-AF65-F5344CB8AC3E}">
        <p14:creationId xmlns:p14="http://schemas.microsoft.com/office/powerpoint/2010/main" val="484305832"/>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173142"/>
          </a:xfrm>
        </p:spPr>
        <p:txBody>
          <a:bodyPr/>
          <a:lstStyle/>
          <a:p>
            <a:r>
              <a:rPr lang="zh-CN" altLang="en-US" dirty="0"/>
              <a:t>增量模型</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41</a:t>
            </a:fld>
            <a:endParaRPr lang="en-US" altLang="zh-CN" dirty="0">
              <a:solidFill>
                <a:srgbClr val="FFFFFF"/>
              </a:solidFill>
            </a:endParaRPr>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477" y="2527033"/>
            <a:ext cx="5928855" cy="363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984863" y="2326736"/>
            <a:ext cx="5625736" cy="1631216"/>
          </a:xfrm>
          <a:prstGeom prst="rect">
            <a:avLst/>
          </a:prstGeom>
        </p:spPr>
        <p:txBody>
          <a:bodyPr wrap="square">
            <a:spAutoFit/>
          </a:bodyPr>
          <a:lstStyle/>
          <a:p>
            <a:r>
              <a:rPr lang="zh-CN" altLang="zh-CN" sz="2000" dirty="0">
                <a:solidFill>
                  <a:prstClr val="black"/>
                </a:solidFill>
                <a:latin typeface="华文细黑" panose="02010600040101010101" pitchFamily="2" charset="-122"/>
                <a:ea typeface="华文细黑" panose="02010600040101010101" pitchFamily="2" charset="-122"/>
              </a:rPr>
              <a:t>增量模型也称为渐增模型。</a:t>
            </a:r>
            <a:r>
              <a:rPr lang="zh-CN" altLang="en-US" sz="2000" dirty="0">
                <a:solidFill>
                  <a:prstClr val="black"/>
                </a:solidFill>
                <a:latin typeface="华文细黑" panose="02010600040101010101" pitchFamily="2" charset="-122"/>
                <a:ea typeface="华文细黑" panose="02010600040101010101" pitchFamily="2" charset="-122"/>
              </a:rPr>
              <a:t>核心思想是</a:t>
            </a:r>
            <a:r>
              <a:rPr lang="zh-CN" altLang="zh-CN" sz="2000" dirty="0">
                <a:solidFill>
                  <a:prstClr val="black"/>
                </a:solidFill>
                <a:latin typeface="华文细黑" panose="02010600040101010101" pitchFamily="2" charset="-122"/>
                <a:ea typeface="华文细黑" panose="02010600040101010101" pitchFamily="2" charset="-122"/>
              </a:rPr>
              <a:t>把软件产品作为一系列的增量构件来设计、编码、集成和测试。</a:t>
            </a:r>
            <a:endParaRPr lang="en-US" altLang="zh-CN" sz="2000" dirty="0">
              <a:solidFill>
                <a:prstClr val="black"/>
              </a:solidFill>
              <a:latin typeface="华文细黑" panose="02010600040101010101" pitchFamily="2" charset="-122"/>
              <a:ea typeface="华文细黑" panose="02010600040101010101" pitchFamily="2" charset="-122"/>
            </a:endParaRPr>
          </a:p>
          <a:p>
            <a:r>
              <a:rPr lang="zh-CN" altLang="en-US" sz="2000" dirty="0">
                <a:solidFill>
                  <a:srgbClr val="FF0000"/>
                </a:solidFill>
                <a:latin typeface="华文细黑" panose="02010600040101010101" pitchFamily="2" charset="-122"/>
                <a:ea typeface="华文细黑" panose="02010600040101010101" pitchFamily="2" charset="-122"/>
              </a:rPr>
              <a:t>第一个增量构件往往实现软件的基本需求，提供最核心的功能</a:t>
            </a:r>
            <a:endParaRPr lang="zh-CN" altLang="en-US" sz="1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20406413"/>
      </p:ext>
    </p:extLst>
  </p:cSld>
  <p:clrMapOvr>
    <a:masterClrMapping/>
  </p:clrMapOvr>
  <p:transition>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173142"/>
          </a:xfrm>
        </p:spPr>
        <p:txBody>
          <a:bodyPr/>
          <a:lstStyle/>
          <a:p>
            <a:r>
              <a:rPr lang="zh-CN" altLang="en-US" dirty="0"/>
              <a:t>增量模型</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42</a:t>
            </a:fld>
            <a:endParaRPr lang="en-US" altLang="zh-CN" dirty="0">
              <a:solidFill>
                <a:srgbClr val="FFFFFF"/>
              </a:solidFill>
            </a:endParaRPr>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477" y="2527033"/>
            <a:ext cx="5928855" cy="363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984863" y="2326736"/>
            <a:ext cx="5625736" cy="1938992"/>
          </a:xfrm>
          <a:prstGeom prst="rect">
            <a:avLst/>
          </a:prstGeom>
        </p:spPr>
        <p:txBody>
          <a:bodyPr wrap="square">
            <a:spAutoFit/>
          </a:bodyPr>
          <a:lstStyle/>
          <a:p>
            <a:r>
              <a:rPr lang="zh-CN" altLang="en-US" sz="2000" dirty="0">
                <a:solidFill>
                  <a:prstClr val="black"/>
                </a:solidFill>
                <a:latin typeface="华文细黑" panose="02010600040101010101" pitchFamily="2" charset="-122"/>
                <a:ea typeface="华文细黑" panose="02010600040101010101" pitchFamily="2" charset="-122"/>
              </a:rPr>
              <a:t>优点：</a:t>
            </a:r>
          </a:p>
          <a:p>
            <a:pPr marL="342900" indent="-342900">
              <a:buFont typeface="Arial" panose="020B0604020202020204" pitchFamily="34" charset="0"/>
              <a:buChar char="•"/>
            </a:pPr>
            <a:r>
              <a:rPr lang="zh-CN" altLang="en-US" sz="2000" dirty="0">
                <a:solidFill>
                  <a:prstClr val="black"/>
                </a:solidFill>
                <a:latin typeface="华文细黑" panose="02010600040101010101" pitchFamily="2" charset="-122"/>
                <a:ea typeface="华文细黑" panose="02010600040101010101" pitchFamily="2" charset="-122"/>
              </a:rPr>
              <a:t>能在较短时间内向用户提交可完成部分工作的产品</a:t>
            </a:r>
          </a:p>
          <a:p>
            <a:pPr marL="342900" indent="-342900">
              <a:buFont typeface="Arial" panose="020B0604020202020204" pitchFamily="34" charset="0"/>
              <a:buChar char="•"/>
            </a:pPr>
            <a:r>
              <a:rPr lang="zh-CN" altLang="en-US" sz="2000" dirty="0">
                <a:solidFill>
                  <a:prstClr val="black"/>
                </a:solidFill>
                <a:latin typeface="华文细黑" panose="02010600040101010101" pitchFamily="2" charset="-122"/>
                <a:ea typeface="华文细黑" panose="02010600040101010101" pitchFamily="2" charset="-122"/>
              </a:rPr>
              <a:t>逐步增加产品功能可以使用户有较充裕的时间学习和适应新产品，从而减少一个全新的软件可能给客户组织带来的冲击。</a:t>
            </a:r>
          </a:p>
        </p:txBody>
      </p:sp>
    </p:spTree>
    <p:extLst>
      <p:ext uri="{BB962C8B-B14F-4D97-AF65-F5344CB8AC3E}">
        <p14:creationId xmlns:p14="http://schemas.microsoft.com/office/powerpoint/2010/main" val="1956313575"/>
      </p:ext>
    </p:extLst>
  </p:cSld>
  <p:clrMapOvr>
    <a:masterClrMapping/>
  </p:clrMapOvr>
  <p:transition>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3770776"/>
          </a:xfrm>
        </p:spPr>
        <p:txBody>
          <a:bodyPr/>
          <a:lstStyle/>
          <a:p>
            <a:r>
              <a:rPr lang="zh-CN" altLang="en-US" dirty="0"/>
              <a:t>增量模型</a:t>
            </a:r>
            <a:r>
              <a:rPr lang="en-US" altLang="zh-CN" dirty="0"/>
              <a:t>-</a:t>
            </a:r>
            <a:r>
              <a:rPr lang="zh-CN" altLang="en-US" dirty="0"/>
              <a:t>使用增量模型的困难：</a:t>
            </a:r>
          </a:p>
          <a:p>
            <a:pPr lvl="1"/>
            <a:r>
              <a:rPr lang="zh-CN" altLang="en-US" dirty="0"/>
              <a:t>在把每个新的增量构件集成到现有软件体系结构中时，必须不破坏原来已经开发出的产品</a:t>
            </a:r>
          </a:p>
          <a:p>
            <a:pPr lvl="1"/>
            <a:r>
              <a:rPr lang="zh-CN" altLang="en-US" dirty="0"/>
              <a:t>必须把软件的体系结构设计得便于按这种方式进行扩充，向现有产品中加入新构件的过程必须简单、方便，也就是说，软件体系结构必须是开放的。</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43</a:t>
            </a:fld>
            <a:endParaRPr lang="en-US" altLang="zh-CN" dirty="0">
              <a:solidFill>
                <a:srgbClr val="FFFFFF"/>
              </a:solidFill>
            </a:endParaRPr>
          </a:p>
        </p:txBody>
      </p:sp>
    </p:spTree>
    <p:extLst>
      <p:ext uri="{BB962C8B-B14F-4D97-AF65-F5344CB8AC3E}">
        <p14:creationId xmlns:p14="http://schemas.microsoft.com/office/powerpoint/2010/main" val="847298490"/>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增量模型：风险更大的增量模型：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44</a:t>
            </a:fld>
            <a:endParaRPr lang="en-US" altLang="zh-CN" dirty="0">
              <a:solidFill>
                <a:srgbClr val="FFFFFF"/>
              </a:solidFill>
            </a:endParaRPr>
          </a:p>
        </p:txBody>
      </p:sp>
      <p:pic>
        <p:nvPicPr>
          <p:cNvPr id="5"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593902"/>
            <a:ext cx="7769267" cy="268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884753"/>
      </p:ext>
    </p:extLst>
  </p:cSld>
  <p:clrMapOvr>
    <a:masterClrMapping/>
  </p:clrMapOvr>
  <p:transition>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螺旋模型：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45</a:t>
            </a:fld>
            <a:endParaRPr lang="en-US" altLang="zh-CN" dirty="0">
              <a:solidFill>
                <a:srgbClr val="FFFFFF"/>
              </a:solidFill>
            </a:endParaRPr>
          </a:p>
        </p:txBody>
      </p:sp>
      <p:pic>
        <p:nvPicPr>
          <p:cNvPr id="6"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564" y="1570266"/>
            <a:ext cx="4705035" cy="480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4610099" y="6224399"/>
            <a:ext cx="3455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spcBef>
                <a:spcPct val="0"/>
              </a:spcBef>
              <a:spcAft>
                <a:spcPct val="0"/>
              </a:spcAft>
              <a:defRPr/>
            </a:pPr>
            <a:r>
              <a:rPr lang="zh-CN" altLang="en-US" sz="2400" dirty="0">
                <a:solidFill>
                  <a:prstClr val="black"/>
                </a:solidFill>
                <a:latin typeface="Consolas" panose="020B0609020204030204" pitchFamily="49" charset="0"/>
                <a:ea typeface="楷体" panose="02010609060101010101" pitchFamily="49" charset="-122"/>
              </a:rPr>
              <a:t>图</a:t>
            </a:r>
            <a:r>
              <a:rPr lang="en-US" altLang="zh-CN" sz="2400" dirty="0">
                <a:solidFill>
                  <a:prstClr val="black"/>
                </a:solidFill>
                <a:latin typeface="Consolas" panose="020B0609020204030204" pitchFamily="49" charset="0"/>
                <a:ea typeface="楷体" panose="02010609060101010101" pitchFamily="49" charset="-122"/>
              </a:rPr>
              <a:t>1.7 </a:t>
            </a:r>
            <a:r>
              <a:rPr lang="zh-CN" altLang="en-US" sz="2400" dirty="0">
                <a:solidFill>
                  <a:prstClr val="black"/>
                </a:solidFill>
                <a:latin typeface="楷体" panose="02010609060101010101" pitchFamily="49" charset="-122"/>
                <a:ea typeface="楷体" panose="02010609060101010101" pitchFamily="49" charset="-122"/>
              </a:rPr>
              <a:t>简单的螺旋模型</a:t>
            </a:r>
            <a:endParaRPr lang="en-US" altLang="zh-CN" sz="2400" dirty="0">
              <a:solidFill>
                <a:prstClr val="black"/>
              </a:solidFill>
              <a:latin typeface="楷体" panose="02010609060101010101" pitchFamily="49" charset="-122"/>
              <a:ea typeface="楷体" panose="02010609060101010101" pitchFamily="49" charset="-122"/>
            </a:endParaRPr>
          </a:p>
        </p:txBody>
      </p:sp>
      <p:sp>
        <p:nvSpPr>
          <p:cNvPr id="8" name="矩形 7"/>
          <p:cNvSpPr/>
          <p:nvPr/>
        </p:nvSpPr>
        <p:spPr>
          <a:xfrm>
            <a:off x="685800" y="2414220"/>
            <a:ext cx="3701143" cy="3120854"/>
          </a:xfrm>
          <a:prstGeom prst="rect">
            <a:avLst/>
          </a:prstGeom>
        </p:spPr>
        <p:txBody>
          <a:bodyPr wrap="square">
            <a:spAutoFit/>
          </a:bodyPr>
          <a:lstStyle/>
          <a:p>
            <a:pPr marL="285750" indent="-285750" eaLnBrk="0" fontAlgn="base" hangingPunct="0">
              <a:spcBef>
                <a:spcPct val="20000"/>
              </a:spcBef>
              <a:spcAft>
                <a:spcPct val="0"/>
              </a:spcAft>
              <a:buClr>
                <a:schemeClr val="tx1"/>
              </a:buClr>
              <a:buFont typeface="Arial" panose="020B0604020202020204" pitchFamily="34" charset="0"/>
              <a:buChar char="–"/>
              <a:defRPr/>
            </a:pPr>
            <a:r>
              <a:rPr kumimoji="1" lang="zh-CN" altLang="zh-CN" sz="2400" dirty="0">
                <a:latin typeface="Consolas" panose="020B0609020204030204" pitchFamily="49" charset="0"/>
                <a:ea typeface="华文细黑" panose="02010600040101010101" pitchFamily="2" charset="-122"/>
              </a:rPr>
              <a:t>螺旋模型的基本思想是，使用原型及其他方法来尽量降低风险。</a:t>
            </a:r>
            <a:endParaRPr kumimoji="1" lang="en-US" altLang="zh-CN" sz="2400" dirty="0">
              <a:latin typeface="Consolas" panose="020B0609020204030204" pitchFamily="49" charset="0"/>
              <a:ea typeface="华文细黑" panose="02010600040101010101" pitchFamily="2" charset="-122"/>
            </a:endParaRPr>
          </a:p>
          <a:p>
            <a:pPr marL="285750" indent="-285750" eaLnBrk="0" fontAlgn="base" hangingPunct="0">
              <a:spcBef>
                <a:spcPct val="20000"/>
              </a:spcBef>
              <a:spcAft>
                <a:spcPct val="0"/>
              </a:spcAft>
              <a:buClr>
                <a:schemeClr val="tx1"/>
              </a:buClr>
              <a:buFont typeface="Arial" panose="020B0604020202020204" pitchFamily="34" charset="0"/>
              <a:buChar char="–"/>
              <a:defRPr/>
            </a:pPr>
            <a:r>
              <a:rPr kumimoji="1" lang="zh-CN" altLang="zh-CN" sz="2400" dirty="0">
                <a:latin typeface="Consolas" panose="020B0609020204030204" pitchFamily="49" charset="0"/>
                <a:ea typeface="华文细黑" panose="02010600040101010101" pitchFamily="2" charset="-122"/>
              </a:rPr>
              <a:t>理解这种模型的一个简便方法，是把它看作在每个阶段之前都增加了风险分析过程的快速原型模型。</a:t>
            </a:r>
            <a:endParaRPr kumimoji="1" lang="en-US" altLang="zh-CN" sz="2400" dirty="0">
              <a:latin typeface="Consolas" panose="020B0609020204030204" pitchFamily="49" charset="0"/>
              <a:ea typeface="华文细黑" panose="02010600040101010101" pitchFamily="2" charset="-122"/>
            </a:endParaRPr>
          </a:p>
        </p:txBody>
      </p:sp>
    </p:spTree>
    <p:extLst>
      <p:ext uri="{BB962C8B-B14F-4D97-AF65-F5344CB8AC3E}">
        <p14:creationId xmlns:p14="http://schemas.microsoft.com/office/powerpoint/2010/main" val="1225308945"/>
      </p:ext>
    </p:extLst>
  </p:cSld>
  <p:clrMapOvr>
    <a:masterClrMapping/>
  </p:clrMapOvr>
  <p:transition>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螺旋模型：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46</a:t>
            </a:fld>
            <a:endParaRPr lang="en-US" altLang="zh-CN" dirty="0">
              <a:solidFill>
                <a:srgbClr val="FFFFFF"/>
              </a:solidFill>
            </a:endParaRPr>
          </a:p>
        </p:txBody>
      </p:sp>
      <p:pic>
        <p:nvPicPr>
          <p:cNvPr id="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3263" y="1270321"/>
            <a:ext cx="5612636" cy="51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4610099" y="6224399"/>
            <a:ext cx="3455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spcBef>
                <a:spcPct val="0"/>
              </a:spcBef>
              <a:spcAft>
                <a:spcPct val="0"/>
              </a:spcAft>
              <a:defRPr/>
            </a:pPr>
            <a:r>
              <a:rPr lang="zh-CN" altLang="en-US" sz="2400" dirty="0">
                <a:solidFill>
                  <a:prstClr val="black"/>
                </a:solidFill>
                <a:latin typeface="Consolas" panose="020B0609020204030204" pitchFamily="49" charset="0"/>
                <a:ea typeface="楷体" panose="02010609060101010101" pitchFamily="49" charset="-122"/>
              </a:rPr>
              <a:t>图</a:t>
            </a:r>
            <a:r>
              <a:rPr lang="en-US" altLang="zh-CN" sz="2400" dirty="0">
                <a:solidFill>
                  <a:prstClr val="black"/>
                </a:solidFill>
                <a:latin typeface="Consolas" panose="020B0609020204030204" pitchFamily="49" charset="0"/>
                <a:ea typeface="楷体" panose="02010609060101010101" pitchFamily="49" charset="-122"/>
              </a:rPr>
              <a:t>1.8 </a:t>
            </a:r>
            <a:r>
              <a:rPr lang="zh-CN" altLang="en-US" sz="2400" dirty="0">
                <a:solidFill>
                  <a:prstClr val="black"/>
                </a:solidFill>
                <a:latin typeface="楷体" panose="02010609060101010101" pitchFamily="49" charset="-122"/>
                <a:ea typeface="楷体" panose="02010609060101010101" pitchFamily="49" charset="-122"/>
              </a:rPr>
              <a:t>完整的螺旋模型</a:t>
            </a:r>
            <a:endParaRPr lang="en-US" altLang="zh-CN" sz="2400" dirty="0">
              <a:solidFill>
                <a:prstClr val="black"/>
              </a:solidFill>
              <a:latin typeface="楷体" panose="02010609060101010101" pitchFamily="49" charset="-122"/>
              <a:ea typeface="楷体" panose="02010609060101010101" pitchFamily="49" charset="-122"/>
            </a:endParaRPr>
          </a:p>
        </p:txBody>
      </p:sp>
      <p:sp>
        <p:nvSpPr>
          <p:cNvPr id="10" name="矩形 9"/>
          <p:cNvSpPr/>
          <p:nvPr/>
        </p:nvSpPr>
        <p:spPr>
          <a:xfrm>
            <a:off x="685800" y="2544845"/>
            <a:ext cx="2928257" cy="3028521"/>
          </a:xfrm>
          <a:prstGeom prst="rect">
            <a:avLst/>
          </a:prstGeom>
        </p:spPr>
        <p:txBody>
          <a:bodyPr wrap="square">
            <a:spAutoFit/>
          </a:bodyPr>
          <a:lstStyle/>
          <a:p>
            <a:pPr marL="285750" indent="-285750" eaLnBrk="0" fontAlgn="base" hangingPunct="0">
              <a:spcBef>
                <a:spcPct val="20000"/>
              </a:spcBef>
              <a:spcAft>
                <a:spcPct val="0"/>
              </a:spcAft>
              <a:buClr>
                <a:schemeClr val="tx1"/>
              </a:buClr>
              <a:buFont typeface="Arial" panose="020B0604020202020204" pitchFamily="34" charset="0"/>
              <a:buChar char="–"/>
            </a:pPr>
            <a:r>
              <a:rPr kumimoji="1" lang="zh-CN" altLang="en-US" sz="2400" dirty="0">
                <a:latin typeface="Consolas" panose="020B0609020204030204" pitchFamily="49" charset="0"/>
                <a:ea typeface="华文细黑" panose="02010600040101010101" pitchFamily="2" charset="-122"/>
              </a:rPr>
              <a:t>图中带箭头的点划线的长度代表当前累计的开发费用，螺旋线的角度值代表开发进度。</a:t>
            </a:r>
            <a:endParaRPr kumimoji="1" lang="en-US" altLang="zh-CN" sz="2400" dirty="0">
              <a:latin typeface="Consolas" panose="020B0609020204030204" pitchFamily="49" charset="0"/>
              <a:ea typeface="华文细黑" panose="02010600040101010101" pitchFamily="2" charset="-122"/>
            </a:endParaRPr>
          </a:p>
          <a:p>
            <a:pPr marL="285750" indent="-285750" eaLnBrk="0" fontAlgn="base" hangingPunct="0">
              <a:spcBef>
                <a:spcPct val="20000"/>
              </a:spcBef>
              <a:spcAft>
                <a:spcPct val="0"/>
              </a:spcAft>
              <a:buClr>
                <a:schemeClr val="tx1"/>
              </a:buClr>
              <a:buFont typeface="Arial" panose="020B0604020202020204" pitchFamily="34" charset="0"/>
              <a:buChar char="–"/>
            </a:pPr>
            <a:r>
              <a:rPr kumimoji="1" lang="zh-CN" altLang="zh-CN" sz="2400" dirty="0">
                <a:latin typeface="Consolas" panose="020B0609020204030204" pitchFamily="49" charset="0"/>
                <a:ea typeface="华文细黑" panose="02010600040101010101" pitchFamily="2" charset="-122"/>
              </a:rPr>
              <a:t>螺旋线每个周期对应于一个开发阶段</a:t>
            </a:r>
            <a:endParaRPr kumimoji="1" lang="en-US" altLang="zh-CN" sz="2400" dirty="0">
              <a:latin typeface="Consolas" panose="020B0609020204030204" pitchFamily="49" charset="0"/>
              <a:ea typeface="华文细黑" panose="02010600040101010101" pitchFamily="2" charset="-122"/>
            </a:endParaRPr>
          </a:p>
          <a:p>
            <a:endParaRPr lang="zh-CN" altLang="en-US"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328088442"/>
      </p:ext>
    </p:extLst>
  </p:cSld>
  <p:clrMapOvr>
    <a:masterClrMapping/>
  </p:clrMapOvr>
  <p:transition>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173142"/>
          </a:xfrm>
        </p:spPr>
        <p:txBody>
          <a:bodyPr/>
          <a:lstStyle/>
          <a:p>
            <a:r>
              <a:rPr lang="zh-CN" altLang="en-US" dirty="0"/>
              <a:t>喷泉模型</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47</a:t>
            </a:fld>
            <a:endParaRPr lang="en-US" altLang="zh-CN" dirty="0">
              <a:solidFill>
                <a:srgbClr val="FFFFFF"/>
              </a:solidFill>
            </a:endParaRPr>
          </a:p>
        </p:txBody>
      </p:sp>
      <p:pic>
        <p:nvPicPr>
          <p:cNvPr id="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1614" y="1374321"/>
            <a:ext cx="3858985" cy="511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09599" y="2170455"/>
            <a:ext cx="4702629" cy="4376583"/>
          </a:xfrm>
          <a:prstGeom prst="rect">
            <a:avLst/>
          </a:prstGeom>
        </p:spPr>
        <p:txBody>
          <a:bodyPr wrap="square">
            <a:spAutoFit/>
          </a:bodyPr>
          <a:lstStyle/>
          <a:p>
            <a:pPr marL="285750" indent="-285750" eaLnBrk="0" fontAlgn="base" hangingPunct="0">
              <a:spcBef>
                <a:spcPct val="20000"/>
              </a:spcBef>
              <a:spcAft>
                <a:spcPct val="0"/>
              </a:spcAft>
              <a:buClr>
                <a:schemeClr val="tx1"/>
              </a:buClr>
              <a:buFont typeface="Arial" panose="020B0604020202020204" pitchFamily="34" charset="0"/>
              <a:buChar char="–"/>
            </a:pPr>
            <a:r>
              <a:rPr kumimoji="1" lang="zh-CN" altLang="en-US" sz="2400" dirty="0">
                <a:latin typeface="Consolas" panose="020B0609020204030204" pitchFamily="49" charset="0"/>
                <a:ea typeface="华文细黑" panose="02010600040101010101" pitchFamily="2" charset="-122"/>
              </a:rPr>
              <a:t>典型的面向对象的软件过程模型之一。</a:t>
            </a:r>
            <a:endParaRPr kumimoji="1" lang="en-US" altLang="zh-CN" sz="2400" dirty="0">
              <a:latin typeface="Consolas" panose="020B0609020204030204" pitchFamily="49" charset="0"/>
              <a:ea typeface="华文细黑" panose="02010600040101010101" pitchFamily="2" charset="-122"/>
            </a:endParaRPr>
          </a:p>
          <a:p>
            <a:pPr marL="285750" indent="-285750" eaLnBrk="0" fontAlgn="base" hangingPunct="0">
              <a:spcBef>
                <a:spcPct val="20000"/>
              </a:spcBef>
              <a:spcAft>
                <a:spcPct val="0"/>
              </a:spcAft>
              <a:buClr>
                <a:schemeClr val="tx1"/>
              </a:buClr>
              <a:buFont typeface="Arial" panose="020B0604020202020204" pitchFamily="34" charset="0"/>
              <a:buChar char="–"/>
            </a:pPr>
            <a:r>
              <a:rPr kumimoji="1" lang="zh-CN" altLang="en-US" sz="2400" dirty="0">
                <a:latin typeface="Consolas" panose="020B0609020204030204" pitchFamily="49" charset="0"/>
                <a:ea typeface="华文细黑" panose="02010600040101010101" pitchFamily="2" charset="-122"/>
              </a:rPr>
              <a:t>图中代表不同阶段的圆圈相互重叠，这明确表示两个活动之间存在交迭；</a:t>
            </a:r>
            <a:endParaRPr kumimoji="1" lang="en-US" altLang="zh-CN" sz="2400" dirty="0">
              <a:latin typeface="Consolas" panose="020B0609020204030204" pitchFamily="49" charset="0"/>
              <a:ea typeface="华文细黑" panose="02010600040101010101" pitchFamily="2" charset="-122"/>
            </a:endParaRPr>
          </a:p>
          <a:p>
            <a:pPr marL="285750" indent="-285750" eaLnBrk="0" fontAlgn="base" hangingPunct="0">
              <a:spcBef>
                <a:spcPct val="20000"/>
              </a:spcBef>
              <a:spcAft>
                <a:spcPct val="0"/>
              </a:spcAft>
              <a:buClr>
                <a:schemeClr val="tx1"/>
              </a:buClr>
              <a:buFont typeface="Arial" panose="020B0604020202020204" pitchFamily="34" charset="0"/>
              <a:buChar char="–"/>
            </a:pPr>
            <a:r>
              <a:rPr kumimoji="1" lang="zh-CN" altLang="en-US" sz="2400" dirty="0">
                <a:latin typeface="Consolas" panose="020B0609020204030204" pitchFamily="49" charset="0"/>
                <a:ea typeface="华文细黑" panose="02010600040101010101" pitchFamily="2" charset="-122"/>
              </a:rPr>
              <a:t>图中在一个阶段内的向下箭头代表该阶段内的迭代</a:t>
            </a:r>
          </a:p>
          <a:p>
            <a:pPr marL="285750" indent="-285750" eaLnBrk="0" fontAlgn="base" hangingPunct="0">
              <a:spcBef>
                <a:spcPct val="20000"/>
              </a:spcBef>
              <a:spcAft>
                <a:spcPct val="0"/>
              </a:spcAft>
              <a:buClr>
                <a:schemeClr val="tx1"/>
              </a:buClr>
              <a:buFont typeface="Arial" panose="020B0604020202020204" pitchFamily="34" charset="0"/>
              <a:buChar char="–"/>
            </a:pPr>
            <a:r>
              <a:rPr kumimoji="1" lang="zh-CN" altLang="en-US" sz="2400" dirty="0">
                <a:latin typeface="Consolas" panose="020B0609020204030204" pitchFamily="49" charset="0"/>
                <a:ea typeface="华文细黑" panose="02010600040101010101" pitchFamily="2" charset="-122"/>
              </a:rPr>
              <a:t>图中较小的圆圈代表维护，圆圈较小象征着采用了面向对象范型之后维护时间缩短了。</a:t>
            </a:r>
          </a:p>
          <a:p>
            <a:endParaRPr lang="zh-CN" altLang="en-US" sz="2400" dirty="0">
              <a:solidFill>
                <a:prstClr val="black"/>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397393554"/>
      </p:ext>
    </p:extLst>
  </p:cSld>
  <p:clrMapOvr>
    <a:masterClrMapping/>
  </p:clrMapOvr>
  <p:transition>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4521751"/>
          </a:xfrm>
        </p:spPr>
        <p:txBody>
          <a:bodyPr/>
          <a:lstStyle/>
          <a:p>
            <a:r>
              <a:rPr lang="en-US" altLang="zh-CN" dirty="0"/>
              <a:t>Rational</a:t>
            </a:r>
            <a:r>
              <a:rPr lang="zh-CN" altLang="en-US" dirty="0"/>
              <a:t>统一过程</a:t>
            </a:r>
            <a:endParaRPr lang="en-US" altLang="zh-CN" dirty="0"/>
          </a:p>
          <a:p>
            <a:pPr lvl="1"/>
            <a:r>
              <a:rPr lang="en-US" altLang="zh-CN" dirty="0"/>
              <a:t>Rational</a:t>
            </a:r>
            <a:r>
              <a:rPr lang="zh-CN" altLang="en-US" dirty="0"/>
              <a:t>统一过程（</a:t>
            </a:r>
            <a:r>
              <a:rPr lang="en-US" altLang="zh-CN" dirty="0"/>
              <a:t>Rational Unified Process, RUP</a:t>
            </a:r>
            <a:r>
              <a:rPr lang="zh-CN" altLang="en-US" dirty="0"/>
              <a:t>）是由</a:t>
            </a:r>
            <a:r>
              <a:rPr lang="en-US" altLang="zh-CN" dirty="0"/>
              <a:t>Rational</a:t>
            </a:r>
            <a:r>
              <a:rPr lang="zh-CN" altLang="en-US" dirty="0"/>
              <a:t>软件公司推出的一种软件过程。</a:t>
            </a:r>
          </a:p>
          <a:p>
            <a:pPr lvl="1"/>
            <a:r>
              <a:rPr lang="en-US" altLang="zh-CN" dirty="0"/>
              <a:t>RUP</a:t>
            </a:r>
            <a:r>
              <a:rPr lang="zh-CN" altLang="en-US" dirty="0"/>
              <a:t>总结了经过多年商业化验证的</a:t>
            </a:r>
            <a:r>
              <a:rPr lang="en-US" altLang="zh-CN" dirty="0"/>
              <a:t>6</a:t>
            </a:r>
            <a:r>
              <a:rPr lang="zh-CN" altLang="en-US" dirty="0"/>
              <a:t>条最有效的软件开发经验，这些经验被称为“最佳实践”。</a:t>
            </a:r>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48</a:t>
            </a:fld>
            <a:endParaRPr lang="en-US" altLang="zh-CN" dirty="0">
              <a:solidFill>
                <a:srgbClr val="FFFFFF"/>
              </a:solidFill>
            </a:endParaRPr>
          </a:p>
        </p:txBody>
      </p:sp>
    </p:spTree>
    <p:extLst>
      <p:ext uri="{BB962C8B-B14F-4D97-AF65-F5344CB8AC3E}">
        <p14:creationId xmlns:p14="http://schemas.microsoft.com/office/powerpoint/2010/main" val="1243566269"/>
      </p:ext>
    </p:extLst>
  </p:cSld>
  <p:clrMapOvr>
    <a:masterClrMapping/>
  </p:clrMapOvr>
  <p:transition>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4866460"/>
          </a:xfrm>
        </p:spPr>
        <p:txBody>
          <a:bodyPr/>
          <a:lstStyle/>
          <a:p>
            <a:r>
              <a:rPr lang="en-US" altLang="zh-CN" dirty="0"/>
              <a:t>Rational</a:t>
            </a:r>
            <a:r>
              <a:rPr lang="zh-CN" altLang="en-US" dirty="0"/>
              <a:t>统一过程</a:t>
            </a:r>
            <a:r>
              <a:rPr lang="en-US" altLang="zh-CN" dirty="0"/>
              <a:t>-</a:t>
            </a:r>
            <a:r>
              <a:rPr lang="zh-CN" altLang="en-US" dirty="0"/>
              <a:t>最佳实践</a:t>
            </a:r>
          </a:p>
          <a:p>
            <a:pPr lvl="1"/>
            <a:r>
              <a:rPr lang="zh-CN" altLang="en-US" dirty="0"/>
              <a:t>（</a:t>
            </a:r>
            <a:r>
              <a:rPr lang="en-US" altLang="zh-CN" dirty="0"/>
              <a:t>1</a:t>
            </a:r>
            <a:r>
              <a:rPr lang="zh-CN" altLang="en-US" dirty="0"/>
              <a:t>）迭代式开发</a:t>
            </a:r>
          </a:p>
          <a:p>
            <a:pPr lvl="1"/>
            <a:r>
              <a:rPr lang="zh-CN" altLang="en-US" dirty="0"/>
              <a:t>（</a:t>
            </a:r>
            <a:r>
              <a:rPr lang="en-US" altLang="zh-CN" dirty="0"/>
              <a:t>2</a:t>
            </a:r>
            <a:r>
              <a:rPr lang="zh-CN" altLang="en-US" dirty="0"/>
              <a:t>）</a:t>
            </a:r>
            <a:r>
              <a:rPr lang="zh-CN" altLang="zh-CN" dirty="0">
                <a:solidFill>
                  <a:prstClr val="black"/>
                </a:solidFill>
              </a:rPr>
              <a:t>管理需求</a:t>
            </a:r>
            <a:endParaRPr lang="en-US" altLang="zh-CN" dirty="0">
              <a:solidFill>
                <a:prstClr val="black"/>
              </a:solidFill>
            </a:endParaRPr>
          </a:p>
          <a:p>
            <a:pPr lvl="1"/>
            <a:r>
              <a:rPr lang="zh-CN" altLang="en-US" dirty="0"/>
              <a:t>（</a:t>
            </a:r>
            <a:r>
              <a:rPr lang="en-US" altLang="zh-CN" dirty="0"/>
              <a:t>3</a:t>
            </a:r>
            <a:r>
              <a:rPr lang="zh-CN" altLang="en-US" dirty="0"/>
              <a:t>）使用基于构件的体系结构</a:t>
            </a:r>
          </a:p>
          <a:p>
            <a:pPr lvl="1"/>
            <a:r>
              <a:rPr lang="zh-CN" altLang="en-US" dirty="0"/>
              <a:t>（</a:t>
            </a:r>
            <a:r>
              <a:rPr lang="en-US" altLang="zh-CN" dirty="0"/>
              <a:t>4</a:t>
            </a:r>
            <a:r>
              <a:rPr lang="zh-CN" altLang="en-US" dirty="0"/>
              <a:t>）可视化建模</a:t>
            </a:r>
          </a:p>
          <a:p>
            <a:pPr lvl="1"/>
            <a:r>
              <a:rPr lang="zh-CN" altLang="en-US" dirty="0"/>
              <a:t>（</a:t>
            </a:r>
            <a:r>
              <a:rPr lang="en-US" altLang="zh-CN" dirty="0"/>
              <a:t>5</a:t>
            </a:r>
            <a:r>
              <a:rPr lang="zh-CN" altLang="en-US" dirty="0"/>
              <a:t>）验证软件质量</a:t>
            </a:r>
          </a:p>
          <a:p>
            <a:pPr lvl="1"/>
            <a:r>
              <a:rPr lang="zh-CN" altLang="en-US" dirty="0"/>
              <a:t>（</a:t>
            </a:r>
            <a:r>
              <a:rPr lang="en-US" altLang="zh-CN" dirty="0"/>
              <a:t>6</a:t>
            </a:r>
            <a:r>
              <a:rPr lang="zh-CN" altLang="en-US" dirty="0"/>
              <a:t>）控制软件变更</a:t>
            </a:r>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49</a:t>
            </a:fld>
            <a:endParaRPr lang="en-US" altLang="zh-CN" dirty="0">
              <a:solidFill>
                <a:srgbClr val="FFFFFF"/>
              </a:solidFill>
            </a:endParaRPr>
          </a:p>
        </p:txBody>
      </p:sp>
    </p:spTree>
    <p:extLst>
      <p:ext uri="{BB962C8B-B14F-4D97-AF65-F5344CB8AC3E}">
        <p14:creationId xmlns:p14="http://schemas.microsoft.com/office/powerpoint/2010/main" val="761298065"/>
      </p:ext>
    </p:extLst>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3"/>
            <a:ext cx="8001000" cy="1665584"/>
          </a:xfrm>
        </p:spPr>
        <p:txBody>
          <a:bodyPr/>
          <a:lstStyle/>
          <a:p>
            <a:r>
              <a:rPr lang="zh-CN" altLang="en-US" dirty="0"/>
              <a:t>软件危机：</a:t>
            </a:r>
            <a:r>
              <a:rPr lang="zh-CN" altLang="en-US" dirty="0">
                <a:solidFill>
                  <a:prstClr val="black"/>
                </a:solidFill>
                <a:latin typeface="华文细黑" panose="02010600040101010101" pitchFamily="2" charset="-122"/>
              </a:rPr>
              <a:t>在计算机软件的开发和维护过程中所遇到的一系列严重问题。</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a:t>
            </a:fld>
            <a:endParaRPr lang="en-US" altLang="zh-CN" dirty="0">
              <a:solidFill>
                <a:srgbClr val="FFFFFF"/>
              </a:solidFill>
            </a:endParaRPr>
          </a:p>
        </p:txBody>
      </p:sp>
    </p:spTree>
    <p:extLst>
      <p:ext uri="{BB962C8B-B14F-4D97-AF65-F5344CB8AC3E}">
        <p14:creationId xmlns:p14="http://schemas.microsoft.com/office/powerpoint/2010/main" val="537207622"/>
      </p:ext>
    </p:extLst>
  </p:cSld>
  <p:clrMapOvr>
    <a:masterClrMapping/>
  </p:clrMapOvr>
  <p:transition>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en-US" altLang="zh-CN" dirty="0"/>
              <a:t>Rational</a:t>
            </a:r>
            <a:r>
              <a:rPr lang="zh-CN" altLang="en-US" dirty="0"/>
              <a:t>统一过程</a:t>
            </a:r>
            <a:r>
              <a:rPr lang="en-US" altLang="zh-CN" dirty="0"/>
              <a:t>-</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50</a:t>
            </a:fld>
            <a:endParaRPr lang="en-US" altLang="zh-CN" dirty="0">
              <a:solidFill>
                <a:srgbClr val="FFFFFF"/>
              </a:solidFill>
            </a:endParaRPr>
          </a:p>
        </p:txBody>
      </p:sp>
      <p:pic>
        <p:nvPicPr>
          <p:cNvPr id="5" name="Picture 3" descr="http://hiphotos.baidu.com/%C4%AA%EA%DD%C3%F4/pic/item/94c50fd24127a0563af3cfe5.jpg"/>
          <p:cNvPicPr>
            <a:picLocks noChangeAspect="1" noChangeArrowheads="1"/>
          </p:cNvPicPr>
          <p:nvPr/>
        </p:nvPicPr>
        <p:blipFill>
          <a:blip r:embed="rId2" r:link="rId3"/>
          <a:srcRect/>
          <a:stretch>
            <a:fillRect/>
          </a:stretch>
        </p:blipFill>
        <p:spPr bwMode="auto">
          <a:xfrm>
            <a:off x="1101419" y="2076274"/>
            <a:ext cx="6779838" cy="4526589"/>
          </a:xfrm>
          <a:prstGeom prst="rect">
            <a:avLst/>
          </a:prstGeom>
          <a:noFill/>
          <a:ln w="9525">
            <a:noFill/>
            <a:miter lim="800000"/>
            <a:headEnd/>
            <a:tailEnd/>
          </a:ln>
        </p:spPr>
      </p:pic>
    </p:spTree>
    <p:extLst>
      <p:ext uri="{BB962C8B-B14F-4D97-AF65-F5344CB8AC3E}">
        <p14:creationId xmlns:p14="http://schemas.microsoft.com/office/powerpoint/2010/main" val="111402892"/>
      </p:ext>
    </p:extLst>
  </p:cSld>
  <p:clrMapOvr>
    <a:masterClrMapping/>
  </p:clrMapOvr>
  <p:transition>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2391937"/>
          </a:xfrm>
        </p:spPr>
        <p:txBody>
          <a:bodyPr/>
          <a:lstStyle/>
          <a:p>
            <a:r>
              <a:rPr lang="en-US" altLang="zh-CN" dirty="0"/>
              <a:t>Rational</a:t>
            </a:r>
            <a:r>
              <a:rPr lang="zh-CN" altLang="en-US" dirty="0"/>
              <a:t>统一过程</a:t>
            </a:r>
            <a:r>
              <a:rPr lang="en-US" altLang="zh-CN" dirty="0"/>
              <a:t>-</a:t>
            </a:r>
            <a:r>
              <a:rPr lang="zh-CN" altLang="en-US" dirty="0"/>
              <a:t>软件生命周期</a:t>
            </a:r>
            <a:endParaRPr lang="en-US" altLang="zh-CN" dirty="0"/>
          </a:p>
          <a:p>
            <a:pPr lvl="1"/>
            <a:r>
              <a:rPr lang="en-US" altLang="zh-CN" dirty="0"/>
              <a:t>RUP</a:t>
            </a:r>
            <a:r>
              <a:rPr lang="zh-CN" altLang="en-US" dirty="0"/>
              <a:t>把软件生命周期划分成</a:t>
            </a:r>
            <a:r>
              <a:rPr lang="en-US" altLang="zh-CN" dirty="0"/>
              <a:t>4</a:t>
            </a:r>
            <a:r>
              <a:rPr lang="zh-CN" altLang="en-US" dirty="0"/>
              <a:t>个连续的阶段。每个阶段都有明确的目标，并且定义了用来评估是否达到这些目标的里程碑。每个阶段的目标通过一次或多次迭代来完成。</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51</a:t>
            </a:fld>
            <a:endParaRPr lang="en-US" altLang="zh-CN" dirty="0">
              <a:solidFill>
                <a:srgbClr val="FFFFFF"/>
              </a:solidFill>
            </a:endParaRPr>
          </a:p>
        </p:txBody>
      </p:sp>
    </p:spTree>
    <p:extLst>
      <p:ext uri="{BB962C8B-B14F-4D97-AF65-F5344CB8AC3E}">
        <p14:creationId xmlns:p14="http://schemas.microsoft.com/office/powerpoint/2010/main" val="859636786"/>
      </p:ext>
    </p:extLst>
  </p:cSld>
  <p:clrMapOvr>
    <a:masterClrMapping/>
  </p:clrMapOvr>
  <p:transition>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4891083"/>
          </a:xfrm>
        </p:spPr>
        <p:txBody>
          <a:bodyPr/>
          <a:lstStyle/>
          <a:p>
            <a:r>
              <a:rPr lang="en-US" altLang="zh-CN" dirty="0"/>
              <a:t>Rational</a:t>
            </a:r>
            <a:r>
              <a:rPr lang="zh-CN" altLang="en-US" dirty="0"/>
              <a:t>统一过程</a:t>
            </a:r>
            <a:r>
              <a:rPr lang="en-US" altLang="zh-CN" dirty="0"/>
              <a:t>-</a:t>
            </a:r>
            <a:r>
              <a:rPr lang="zh-CN" altLang="en-US" dirty="0"/>
              <a:t>软件生命周期</a:t>
            </a:r>
            <a:endParaRPr lang="en-US" altLang="zh-CN" dirty="0"/>
          </a:p>
          <a:p>
            <a:pPr lvl="1"/>
            <a:r>
              <a:rPr lang="zh-CN" altLang="en-US" dirty="0"/>
              <a:t>初始阶段： 建立业务模型，定义最终产品视图，并且确定项目的范围。</a:t>
            </a:r>
            <a:endParaRPr lang="en-US" altLang="zh-CN" dirty="0"/>
          </a:p>
          <a:p>
            <a:pPr lvl="1"/>
            <a:r>
              <a:rPr lang="zh-CN" altLang="en-US" dirty="0"/>
              <a:t>精化阶段： 设计并确定系统的体系结构，制定项目计划，确定资源需求。</a:t>
            </a:r>
          </a:p>
          <a:p>
            <a:pPr lvl="1"/>
            <a:r>
              <a:rPr lang="zh-CN" altLang="zh-CN" dirty="0"/>
              <a:t>构建阶段： 开发出所有构件和应用程序，把它们集成为客户需要的产品，并且详尽地测试所有功能。</a:t>
            </a:r>
          </a:p>
          <a:p>
            <a:pPr lvl="1"/>
            <a:r>
              <a:rPr lang="zh-CN" altLang="en-US" dirty="0"/>
              <a:t>移交阶段： 把开发出的产品提交给用户使用</a:t>
            </a:r>
          </a:p>
          <a:p>
            <a:pPr lvl="1"/>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52</a:t>
            </a:fld>
            <a:endParaRPr lang="en-US" altLang="zh-CN" dirty="0">
              <a:solidFill>
                <a:srgbClr val="FFFFFF"/>
              </a:solidFill>
            </a:endParaRPr>
          </a:p>
        </p:txBody>
      </p:sp>
    </p:spTree>
    <p:extLst>
      <p:ext uri="{BB962C8B-B14F-4D97-AF65-F5344CB8AC3E}">
        <p14:creationId xmlns:p14="http://schemas.microsoft.com/office/powerpoint/2010/main" val="437303816"/>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en-US" altLang="zh-CN" dirty="0"/>
              <a:t>Rational</a:t>
            </a:r>
            <a:r>
              <a:rPr lang="zh-CN" altLang="en-US" dirty="0"/>
              <a:t>统一过程</a:t>
            </a:r>
            <a:r>
              <a:rPr lang="en-US" altLang="zh-CN" dirty="0"/>
              <a:t>-RUP</a:t>
            </a:r>
            <a:r>
              <a:rPr lang="zh-CN" altLang="en-US" dirty="0"/>
              <a:t>中的迭代</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53</a:t>
            </a:fld>
            <a:endParaRPr lang="en-US" altLang="zh-CN" dirty="0">
              <a:solidFill>
                <a:srgbClr val="FFFFFF"/>
              </a:solidFill>
            </a:endParaRPr>
          </a:p>
        </p:txBody>
      </p:sp>
      <p:pic>
        <p:nvPicPr>
          <p:cNvPr id="5" name="Picture 2" descr="统一过程模型（RUP/UP）">
            <a:hlinkClick r:id="rId2"/>
          </p:cNvPr>
          <p:cNvPicPr>
            <a:picLocks noChangeAspect="1" noChangeArrowheads="1"/>
          </p:cNvPicPr>
          <p:nvPr/>
        </p:nvPicPr>
        <p:blipFill>
          <a:blip r:embed="rId3"/>
          <a:srcRect/>
          <a:stretch>
            <a:fillRect/>
          </a:stretch>
        </p:blipFill>
        <p:spPr bwMode="auto">
          <a:xfrm>
            <a:off x="609600" y="2076274"/>
            <a:ext cx="8000999" cy="4588051"/>
          </a:xfrm>
          <a:prstGeom prst="rect">
            <a:avLst/>
          </a:prstGeom>
          <a:noFill/>
          <a:ln w="9525">
            <a:noFill/>
            <a:miter lim="800000"/>
            <a:headEnd/>
            <a:tailEnd/>
          </a:ln>
        </p:spPr>
      </p:pic>
    </p:spTree>
    <p:extLst>
      <p:ext uri="{BB962C8B-B14F-4D97-AF65-F5344CB8AC3E}">
        <p14:creationId xmlns:p14="http://schemas.microsoft.com/office/powerpoint/2010/main" val="99716051"/>
      </p:ext>
    </p:extLst>
  </p:cSld>
  <p:clrMapOvr>
    <a:masterClrMapping/>
  </p:clrMapOvr>
  <p:transition>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063437"/>
          </a:xfrm>
        </p:spPr>
        <p:txBody>
          <a:bodyPr/>
          <a:lstStyle/>
          <a:p>
            <a:r>
              <a:rPr lang="zh-CN" altLang="en-US" dirty="0"/>
              <a:t>敏捷过程（</a:t>
            </a:r>
            <a:r>
              <a:rPr lang="en-US" altLang="zh-CN" dirty="0"/>
              <a:t>Agile</a:t>
            </a:r>
            <a:r>
              <a:rPr lang="zh-CN" altLang="en-US"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最早是为了与传统的瀑布软件开发模式相比较，所以当时的方法叫做轻量级方法（</a:t>
            </a:r>
            <a:r>
              <a:rPr lang="en-US" altLang="zh-CN" dirty="0"/>
              <a:t>Light weight methods</a:t>
            </a:r>
            <a:r>
              <a:rPr lang="zh-CN" altLang="en-US" dirty="0"/>
              <a:t>）。</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54</a:t>
            </a:fld>
            <a:endParaRPr lang="en-US" altLang="zh-CN" dirty="0">
              <a:solidFill>
                <a:srgbClr val="FFFFFF"/>
              </a:solidFill>
            </a:endParaRPr>
          </a:p>
        </p:txBody>
      </p:sp>
      <p:pic>
        <p:nvPicPr>
          <p:cNvPr id="6" name="Picture 2" descr="Dilbert.com">
            <a:hlinkClick r:id="rId2" tooltip="Dilbert.com"/>
          </p:cNvPr>
          <p:cNvPicPr>
            <a:picLocks noChangeAspect="1" noChangeArrowheads="1"/>
          </p:cNvPicPr>
          <p:nvPr/>
        </p:nvPicPr>
        <p:blipFill>
          <a:blip r:embed="rId3"/>
          <a:srcRect/>
          <a:stretch>
            <a:fillRect/>
          </a:stretch>
        </p:blipFill>
        <p:spPr bwMode="auto">
          <a:xfrm>
            <a:off x="874526" y="2386650"/>
            <a:ext cx="7736073" cy="2405374"/>
          </a:xfrm>
          <a:prstGeom prst="rect">
            <a:avLst/>
          </a:prstGeom>
          <a:noFill/>
          <a:ln w="9525">
            <a:noFill/>
            <a:miter lim="800000"/>
            <a:headEnd/>
            <a:tailEnd/>
          </a:ln>
        </p:spPr>
      </p:pic>
    </p:spTree>
    <p:extLst>
      <p:ext uri="{BB962C8B-B14F-4D97-AF65-F5344CB8AC3E}">
        <p14:creationId xmlns:p14="http://schemas.microsoft.com/office/powerpoint/2010/main" val="3531827039"/>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a:t>
            </a:r>
            <a:r>
              <a:rPr lang="en-US" altLang="zh-CN" dirty="0"/>
              <a:t>Agile</a:t>
            </a:r>
            <a:r>
              <a:rPr lang="zh-CN" altLang="en-US" dirty="0"/>
              <a:t>）的核心思想</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55</a:t>
            </a:fld>
            <a:endParaRPr lang="en-US" altLang="zh-CN" dirty="0">
              <a:solidFill>
                <a:srgbClr val="FFFFFF"/>
              </a:solidFill>
            </a:endParaRPr>
          </a:p>
        </p:txBody>
      </p:sp>
      <p:pic>
        <p:nvPicPr>
          <p:cNvPr id="7" name="图片 5">
            <a:extLst>
              <a:ext uri="{FF2B5EF4-FFF2-40B4-BE49-F238E27FC236}">
                <a16:creationId xmlns:a16="http://schemas.microsoft.com/office/drawing/2014/main" id="{8246593D-0BAF-48C3-B354-CDC2FC5E3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073" y="4406987"/>
            <a:ext cx="6908509" cy="2102669"/>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pic>
      <p:pic>
        <p:nvPicPr>
          <p:cNvPr id="8" name="图片 6">
            <a:extLst>
              <a:ext uri="{FF2B5EF4-FFF2-40B4-BE49-F238E27FC236}">
                <a16:creationId xmlns:a16="http://schemas.microsoft.com/office/drawing/2014/main" id="{9EF2EBCB-6CF8-481F-8E60-3C5CB9FC7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4" y="2593338"/>
            <a:ext cx="6690704" cy="1813649"/>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pic>
      <p:sp>
        <p:nvSpPr>
          <p:cNvPr id="9" name="文本框 7">
            <a:extLst>
              <a:ext uri="{FF2B5EF4-FFF2-40B4-BE49-F238E27FC236}">
                <a16:creationId xmlns:a16="http://schemas.microsoft.com/office/drawing/2014/main" id="{B4F49D83-1072-4C4E-86A7-1F07D304CAC1}"/>
              </a:ext>
            </a:extLst>
          </p:cNvPr>
          <p:cNvSpPr txBox="1">
            <a:spLocks noChangeArrowheads="1"/>
          </p:cNvSpPr>
          <p:nvPr/>
        </p:nvSpPr>
        <p:spPr bwMode="auto">
          <a:xfrm>
            <a:off x="685801" y="3115625"/>
            <a:ext cx="620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har cha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har char="–"/>
              <a:defRPr sz="2000">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har char="»"/>
              <a:defRPr sz="20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 typeface="ZapfDingbats" pitchFamily="82" charset="2"/>
              <a:buNone/>
              <a:tabLst/>
              <a:defRPr/>
            </a:pPr>
            <a:r>
              <a:rPr kumimoji="0" lang="zh-CN" altLang="en-US" sz="16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瀑布方法</a:t>
            </a:r>
          </a:p>
        </p:txBody>
      </p:sp>
      <p:sp>
        <p:nvSpPr>
          <p:cNvPr id="10" name="文本框 8">
            <a:extLst>
              <a:ext uri="{FF2B5EF4-FFF2-40B4-BE49-F238E27FC236}">
                <a16:creationId xmlns:a16="http://schemas.microsoft.com/office/drawing/2014/main" id="{E7504542-BD2B-4D70-A9E6-0F45C5B4C3E5}"/>
              </a:ext>
            </a:extLst>
          </p:cNvPr>
          <p:cNvSpPr txBox="1">
            <a:spLocks noChangeArrowheads="1"/>
          </p:cNvSpPr>
          <p:nvPr/>
        </p:nvSpPr>
        <p:spPr bwMode="auto">
          <a:xfrm>
            <a:off x="685800" y="4912279"/>
            <a:ext cx="620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har cha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har char="–"/>
              <a:defRPr sz="2000">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har char="»"/>
              <a:defRPr sz="20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细黑" panose="02010600040101010101" pitchFamily="2" charset="-122"/>
                <a:ea typeface="华文细黑" panose="0201060004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 typeface="ZapfDingbats" pitchFamily="82" charset="2"/>
              <a:buNone/>
              <a:tabLst/>
              <a:defRPr/>
            </a:pPr>
            <a:r>
              <a:rPr kumimoji="0" lang="zh-CN" altLang="en-US" sz="16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敏捷方法</a:t>
            </a:r>
          </a:p>
        </p:txBody>
      </p:sp>
    </p:spTree>
    <p:extLst>
      <p:ext uri="{BB962C8B-B14F-4D97-AF65-F5344CB8AC3E}">
        <p14:creationId xmlns:p14="http://schemas.microsoft.com/office/powerpoint/2010/main" val="3538266094"/>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2650469"/>
          </a:xfrm>
        </p:spPr>
        <p:txBody>
          <a:bodyPr/>
          <a:lstStyle/>
          <a:p>
            <a:r>
              <a:rPr lang="zh-CN" altLang="en-US" dirty="0"/>
              <a:t>敏捷过程（</a:t>
            </a:r>
            <a:r>
              <a:rPr lang="en-US" altLang="zh-CN" dirty="0"/>
              <a:t>Agile</a:t>
            </a:r>
            <a:r>
              <a:rPr lang="zh-CN" altLang="en-US" dirty="0"/>
              <a:t>）的四条价值观</a:t>
            </a:r>
            <a:endParaRPr lang="en-US" altLang="zh-CN" dirty="0"/>
          </a:p>
          <a:p>
            <a:pPr lvl="1">
              <a:defRPr/>
            </a:pPr>
            <a:r>
              <a:rPr lang="zh-CN" altLang="en-US" dirty="0"/>
              <a:t>人员交流重于过程与工具</a:t>
            </a:r>
          </a:p>
          <a:p>
            <a:pPr lvl="1">
              <a:defRPr/>
            </a:pPr>
            <a:r>
              <a:rPr lang="zh-CN" altLang="en-US" dirty="0"/>
              <a:t>软件产品重于长篇大论</a:t>
            </a:r>
          </a:p>
          <a:p>
            <a:pPr lvl="1">
              <a:defRPr/>
            </a:pPr>
            <a:r>
              <a:rPr lang="zh-CN" altLang="en-US" dirty="0"/>
              <a:t>客户协作重于合同谈判</a:t>
            </a:r>
          </a:p>
          <a:p>
            <a:pPr lvl="1">
              <a:defRPr/>
            </a:pPr>
            <a:r>
              <a:rPr lang="zh-CN" altLang="en-US" dirty="0"/>
              <a:t>随机应变重于循规蹈矩</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56</a:t>
            </a:fld>
            <a:endParaRPr lang="en-US" altLang="zh-CN" dirty="0">
              <a:solidFill>
                <a:srgbClr val="FFFFFF"/>
              </a:solidFill>
            </a:endParaRPr>
          </a:p>
        </p:txBody>
      </p:sp>
    </p:spTree>
    <p:extLst>
      <p:ext uri="{BB962C8B-B14F-4D97-AF65-F5344CB8AC3E}">
        <p14:creationId xmlns:p14="http://schemas.microsoft.com/office/powerpoint/2010/main" val="3070655275"/>
      </p:ext>
    </p:extLst>
  </p:cSld>
  <p:clrMapOvr>
    <a:masterClrMapping/>
  </p:clrMapOvr>
  <p:transition>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4201663"/>
          </a:xfrm>
        </p:spPr>
        <p:txBody>
          <a:bodyPr/>
          <a:lstStyle/>
          <a:p>
            <a:r>
              <a:rPr lang="zh-CN" altLang="en-US" dirty="0"/>
              <a:t>敏捷 </a:t>
            </a:r>
            <a:r>
              <a:rPr lang="en-US" altLang="zh-CN" dirty="0"/>
              <a:t>(Agile) </a:t>
            </a:r>
            <a:r>
              <a:rPr lang="zh-CN" altLang="en-US" dirty="0"/>
              <a:t>是一股思潮</a:t>
            </a:r>
            <a:r>
              <a:rPr lang="en-US" altLang="zh-CN" dirty="0"/>
              <a:t>, </a:t>
            </a:r>
            <a:r>
              <a:rPr lang="zh-CN" altLang="en-US" dirty="0"/>
              <a:t>包括了好几种软件开发的方法论 </a:t>
            </a:r>
            <a:r>
              <a:rPr lang="en-US" altLang="zh-CN" dirty="0"/>
              <a:t>(methodology);  </a:t>
            </a:r>
          </a:p>
          <a:p>
            <a:r>
              <a:rPr lang="zh-CN" altLang="en-US" dirty="0"/>
              <a:t>这些方法论又是建立在许多业界证明行之有效的最佳实践方法 </a:t>
            </a:r>
            <a:r>
              <a:rPr lang="en-US" altLang="zh-CN" dirty="0"/>
              <a:t>(best practices) </a:t>
            </a:r>
            <a:r>
              <a:rPr lang="zh-CN" altLang="en-US" dirty="0"/>
              <a:t>上面的</a:t>
            </a:r>
          </a:p>
          <a:p>
            <a:pPr lvl="1"/>
            <a:r>
              <a:rPr lang="en-US" altLang="zh-CN" dirty="0"/>
              <a:t>Feature Driven Development-FDD</a:t>
            </a:r>
            <a:r>
              <a:rPr lang="zh-CN" altLang="en-US" dirty="0"/>
              <a:t> </a:t>
            </a:r>
          </a:p>
          <a:p>
            <a:pPr lvl="1"/>
            <a:r>
              <a:rPr lang="zh-CN" altLang="en-US" dirty="0"/>
              <a:t>极限编程 </a:t>
            </a:r>
            <a:r>
              <a:rPr lang="en-US" altLang="zh-CN" dirty="0"/>
              <a:t>(XP)</a:t>
            </a:r>
          </a:p>
          <a:p>
            <a:pPr lvl="1"/>
            <a:r>
              <a:rPr lang="en-US" altLang="zh-CN" dirty="0"/>
              <a:t>SCRUM</a:t>
            </a:r>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57</a:t>
            </a:fld>
            <a:endParaRPr lang="en-US" altLang="zh-CN" dirty="0">
              <a:solidFill>
                <a:srgbClr val="FFFFFF"/>
              </a:solidFill>
            </a:endParaRPr>
          </a:p>
        </p:txBody>
      </p:sp>
    </p:spTree>
    <p:extLst>
      <p:ext uri="{BB962C8B-B14F-4D97-AF65-F5344CB8AC3E}">
        <p14:creationId xmlns:p14="http://schemas.microsoft.com/office/powerpoint/2010/main" val="2437279329"/>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58</a:t>
            </a:fld>
            <a:endParaRPr lang="en-US" altLang="zh-CN" dirty="0">
              <a:solidFill>
                <a:srgbClr val="FFFFFF"/>
              </a:solidFill>
            </a:endParaRPr>
          </a:p>
        </p:txBody>
      </p:sp>
      <p:pic>
        <p:nvPicPr>
          <p:cNvPr id="5" name="Picture 2" descr="image">
            <a:hlinkClick r:id="rId2"/>
          </p:cNvPr>
          <p:cNvPicPr>
            <a:picLocks noChangeAspect="1" noChangeArrowheads="1"/>
          </p:cNvPicPr>
          <p:nvPr/>
        </p:nvPicPr>
        <p:blipFill>
          <a:blip r:embed="rId3"/>
          <a:srcRect/>
          <a:stretch>
            <a:fillRect/>
          </a:stretch>
        </p:blipFill>
        <p:spPr bwMode="auto">
          <a:xfrm>
            <a:off x="685800" y="2214929"/>
            <a:ext cx="7754551" cy="4045945"/>
          </a:xfrm>
          <a:prstGeom prst="rect">
            <a:avLst/>
          </a:prstGeom>
          <a:noFill/>
          <a:ln w="9525">
            <a:noFill/>
            <a:miter lim="800000"/>
            <a:headEnd/>
            <a:tailEnd/>
          </a:ln>
        </p:spPr>
      </p:pic>
    </p:spTree>
    <p:extLst>
      <p:ext uri="{BB962C8B-B14F-4D97-AF65-F5344CB8AC3E}">
        <p14:creationId xmlns:p14="http://schemas.microsoft.com/office/powerpoint/2010/main" val="1028061923"/>
      </p:ext>
    </p:extLst>
  </p:cSld>
  <p:clrMapOvr>
    <a:masterClrMapping/>
  </p:clrMapOvr>
  <p:transition>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530162"/>
          </a:xfrm>
        </p:spPr>
        <p:txBody>
          <a:bodyPr/>
          <a:lstStyle/>
          <a:p>
            <a:r>
              <a:rPr lang="zh-CN" altLang="en-US" dirty="0"/>
              <a:t>极限编程：</a:t>
            </a:r>
            <a:endParaRPr lang="en-US" altLang="zh-CN" dirty="0"/>
          </a:p>
          <a:p>
            <a:pPr lvl="1"/>
            <a:r>
              <a:rPr lang="zh-CN" altLang="en-US" dirty="0"/>
              <a:t>极限编程</a:t>
            </a:r>
            <a:r>
              <a:rPr lang="zh-CN" altLang="en-US" sz="2400" dirty="0"/>
              <a:t>（</a:t>
            </a:r>
            <a:r>
              <a:rPr lang="en-US" altLang="zh-CN" sz="2400" dirty="0" err="1"/>
              <a:t>eXtreme</a:t>
            </a:r>
            <a:r>
              <a:rPr lang="en-US" altLang="zh-CN" sz="2400" dirty="0"/>
              <a:t> </a:t>
            </a:r>
            <a:r>
              <a:rPr lang="en-US" altLang="zh-CN" sz="2400" dirty="0" err="1"/>
              <a:t>Programming,XP</a:t>
            </a:r>
            <a:r>
              <a:rPr lang="zh-CN" altLang="en-US" sz="2400" dirty="0"/>
              <a:t>）</a:t>
            </a:r>
            <a:r>
              <a:rPr lang="zh-CN" altLang="en-US" dirty="0"/>
              <a:t>是指把好的开发实践运用到极致。</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59</a:t>
            </a:fld>
            <a:endParaRPr lang="en-US" altLang="zh-CN" dirty="0">
              <a:solidFill>
                <a:srgbClr val="FFFFFF"/>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218617953"/>
              </p:ext>
            </p:extLst>
          </p:nvPr>
        </p:nvGraphicFramePr>
        <p:xfrm>
          <a:off x="475456" y="3334505"/>
          <a:ext cx="8497887" cy="3032978"/>
        </p:xfrm>
        <a:graphic>
          <a:graphicData uri="http://schemas.openxmlformats.org/drawingml/2006/table">
            <a:tbl>
              <a:tblPr/>
              <a:tblGrid>
                <a:gridCol w="3273705">
                  <a:extLst>
                    <a:ext uri="{9D8B030D-6E8A-4147-A177-3AD203B41FA5}">
                      <a16:colId xmlns:a16="http://schemas.microsoft.com/office/drawing/2014/main" val="20000"/>
                    </a:ext>
                  </a:extLst>
                </a:gridCol>
                <a:gridCol w="5224182">
                  <a:extLst>
                    <a:ext uri="{9D8B030D-6E8A-4147-A177-3AD203B41FA5}">
                      <a16:colId xmlns:a16="http://schemas.microsoft.com/office/drawing/2014/main" val="20001"/>
                    </a:ext>
                  </a:extLst>
                </a:gridCol>
              </a:tblGrid>
              <a:tr h="450848">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如果</a:t>
                      </a:r>
                      <a:r>
                        <a:rPr kumimoji="0" lang="en-US" altLang="zh-CN" sz="1800" u="none" strike="noStrike" cap="none" normalizeH="0" baseline="0" dirty="0">
                          <a:ln>
                            <a:noFill/>
                          </a:ln>
                          <a:effectLst/>
                        </a:rPr>
                        <a:t>……</a:t>
                      </a:r>
                      <a:endParaRPr kumimoji="0" lang="en-US" altLang="zh-CN" sz="1800" b="0" i="0" u="none" strike="noStrike" cap="none" normalizeH="0" baseline="0" dirty="0">
                        <a:ln>
                          <a:noFill/>
                        </a:ln>
                        <a:solidFill>
                          <a:schemeClr val="tx1"/>
                        </a:solidFill>
                        <a:effectLst/>
                        <a:latin typeface="Book Antiqua" pitchFamily="18" charset="0"/>
                        <a:ea typeface="宋体"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发挥到极限就变成</a:t>
                      </a:r>
                      <a:r>
                        <a:rPr kumimoji="0" lang="en-US" altLang="zh-CN" sz="1800" u="none" strike="noStrike" cap="none" normalizeH="0" baseline="0" dirty="0">
                          <a:ln>
                            <a:noFill/>
                          </a:ln>
                          <a:effectLst/>
                        </a:rPr>
                        <a:t>……</a:t>
                      </a:r>
                      <a:endParaRPr kumimoji="0" lang="en-US" altLang="zh-CN" sz="1800" b="0" i="0" u="none" strike="noStrike" cap="none" normalizeH="0" baseline="0" dirty="0">
                        <a:ln>
                          <a:noFill/>
                        </a:ln>
                        <a:solidFill>
                          <a:schemeClr val="tx1"/>
                        </a:solidFill>
                        <a:effectLst/>
                        <a:latin typeface="Book Antiqua" pitchFamily="18" charset="0"/>
                        <a:ea typeface="宋体"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0848">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了解顾客的需求很重要</a:t>
                      </a:r>
                      <a:endPar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每时每刻都有客户在身边，时时了解需求</a:t>
                      </a:r>
                      <a:endPar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50848">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测试</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单元测试能帮助提高质量</a:t>
                      </a:r>
                      <a:endPar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那就先写单元测试，从测试开始写程序</a:t>
                      </a:r>
                      <a:r>
                        <a:rPr kumimoji="0" lang="en-US" altLang="zh-CN" sz="1800" u="none" strike="noStrike" cap="none" normalizeH="0" baseline="0" dirty="0">
                          <a:ln>
                            <a:noFill/>
                          </a:ln>
                          <a:effectLst/>
                        </a:rPr>
                        <a:t>——TDD</a:t>
                      </a:r>
                      <a:endPar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0848">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代码复审可以找到错误</a:t>
                      </a:r>
                      <a:endPar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从一开始就处于“复审”状态</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结对编程</a:t>
                      </a:r>
                      <a:endPar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78738">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计划没有变化快</a:t>
                      </a:r>
                      <a:endParaRPr kumimoji="0" lang="zh-CN" altLang="en-US"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那就别做详细的设计，做频繁的增量开发，重构和频繁地发布</a:t>
                      </a:r>
                      <a:endPar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0848">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其他好方法</a:t>
                      </a:r>
                      <a:r>
                        <a:rPr kumimoji="0" lang="en-US" altLang="zh-CN" sz="1800" u="none" strike="noStrike" cap="none" normalizeH="0" baseline="0">
                          <a:ln>
                            <a:noFill/>
                          </a:ln>
                          <a:effectLst/>
                        </a:rPr>
                        <a:t>……</a:t>
                      </a:r>
                      <a:endPar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spcBef>
                          <a:spcPct val="35000"/>
                        </a:spcBef>
                        <a:spcAft>
                          <a:spcPct val="15000"/>
                        </a:spcAft>
                        <a:buClr>
                          <a:schemeClr val="accent2"/>
                        </a:buClr>
                        <a:buFont typeface="Wingdings" pitchFamily="2" charset="2"/>
                        <a:defRPr sz="1800" b="1" kern="1200">
                          <a:solidFill>
                            <a:srgbClr val="000000"/>
                          </a:solidFill>
                          <a:latin typeface="Book Antiqua" pitchFamily="18" charset="0"/>
                          <a:ea typeface="宋体" pitchFamily="2" charset="-122"/>
                        </a:defRPr>
                      </a:lvl1pPr>
                      <a:lvl2pPr marL="457200" algn="l" defTabSz="914400" rtl="0" eaLnBrk="1" latinLnBrk="0" hangingPunct="1">
                        <a:spcBef>
                          <a:spcPct val="25000"/>
                        </a:spcBef>
                        <a:spcAft>
                          <a:spcPct val="15000"/>
                        </a:spcAft>
                        <a:buClr>
                          <a:schemeClr val="accent2"/>
                        </a:buClr>
                        <a:buFont typeface="Arial" pitchFamily="34" charset="0"/>
                        <a:defRPr sz="1600" kern="1200">
                          <a:solidFill>
                            <a:srgbClr val="000000"/>
                          </a:solidFill>
                          <a:latin typeface="Book Antiqua" pitchFamily="18" charset="0"/>
                          <a:ea typeface="宋体" pitchFamily="2" charset="-122"/>
                        </a:defRPr>
                      </a:lvl2pPr>
                      <a:lvl3pPr marL="914400" algn="l" defTabSz="914400" rtl="0" eaLnBrk="1" latinLnBrk="0" hangingPunct="1">
                        <a:spcBef>
                          <a:spcPct val="20000"/>
                        </a:spcBef>
                        <a:buClr>
                          <a:schemeClr val="accent2"/>
                        </a:buClr>
                        <a:defRPr sz="1400" kern="1200">
                          <a:solidFill>
                            <a:srgbClr val="000000"/>
                          </a:solidFill>
                          <a:latin typeface="Book Antiqua" pitchFamily="18" charset="0"/>
                          <a:ea typeface="宋体" pitchFamily="2" charset="-122"/>
                        </a:defRPr>
                      </a:lvl3pPr>
                      <a:lvl4pPr marL="1371600" algn="l" defTabSz="914400" rtl="0" eaLnBrk="1" latinLnBrk="0" hangingPunct="1">
                        <a:spcBef>
                          <a:spcPct val="20000"/>
                        </a:spcBef>
                        <a:buClr>
                          <a:schemeClr val="accent2"/>
                        </a:buClr>
                        <a:buFont typeface="Arial" pitchFamily="34" charset="0"/>
                        <a:defRPr sz="1200" kern="1200">
                          <a:solidFill>
                            <a:srgbClr val="000000"/>
                          </a:solidFill>
                          <a:latin typeface="Book Antiqua" pitchFamily="18" charset="0"/>
                          <a:ea typeface="宋体" pitchFamily="2" charset="-122"/>
                        </a:defRPr>
                      </a:lvl4pPr>
                      <a:lvl5pPr marL="1828800" algn="l" defTabSz="914400" rtl="0" eaLnBrk="1" latinLnBrk="0" hangingPunct="1">
                        <a:spcBef>
                          <a:spcPct val="20000"/>
                        </a:spcBef>
                        <a:buClr>
                          <a:schemeClr val="accent2"/>
                        </a:buClr>
                        <a:buFont typeface="Arial" pitchFamily="34" charset="0"/>
                        <a:defRPr sz="1000" kern="1200">
                          <a:solidFill>
                            <a:srgbClr val="000000"/>
                          </a:solidFill>
                          <a:latin typeface="Book Antiqua" pitchFamily="18" charset="0"/>
                          <a:ea typeface="宋体" pitchFamily="2" charset="-122"/>
                        </a:defRPr>
                      </a:lvl5pPr>
                      <a:lvl6pPr marL="22860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6pPr>
                      <a:lvl7pPr marL="27432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7pPr>
                      <a:lvl8pPr marL="32004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8pPr>
                      <a:lvl9pPr marL="3657600" algn="l" defTabSz="914400" rtl="0" eaLnBrk="1" fontAlgn="base" latinLnBrk="0" hangingPunct="1">
                        <a:spcBef>
                          <a:spcPct val="20000"/>
                        </a:spcBef>
                        <a:spcAft>
                          <a:spcPct val="0"/>
                        </a:spcAft>
                        <a:buClr>
                          <a:schemeClr val="accent2"/>
                        </a:buClr>
                        <a:buFont typeface="Arial" pitchFamily="34" charset="0"/>
                        <a:defRPr sz="1000" kern="1200">
                          <a:solidFill>
                            <a:srgbClr val="000000"/>
                          </a:solidFill>
                          <a:latin typeface="Book Antiqua"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发挥到极限的做法</a:t>
                      </a:r>
                      <a:r>
                        <a:rPr kumimoji="0" lang="en-US" altLang="zh-CN" sz="1800" u="none" strike="noStrike" cap="none" normalizeH="0" baseline="0" dirty="0">
                          <a:ln>
                            <a:noFill/>
                          </a:ln>
                          <a:effectLst/>
                        </a:rPr>
                        <a:t>……</a:t>
                      </a:r>
                      <a:endPar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L="91450" marR="91450" marT="45713" marB="45713" anchor="ctr" horzOverflow="overflow">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3924391"/>
      </p:ext>
    </p:extLst>
  </p:cSld>
  <p:clrMapOvr>
    <a:masterClrMapping/>
  </p:clrMapOvr>
  <p:transition>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3"/>
            <a:ext cx="8001000" cy="5383525"/>
          </a:xfrm>
        </p:spPr>
        <p:txBody>
          <a:bodyPr/>
          <a:lstStyle/>
          <a:p>
            <a:r>
              <a:rPr lang="zh-CN" altLang="en-US" dirty="0"/>
              <a:t>软件危机的典型表现：</a:t>
            </a:r>
            <a:endParaRPr lang="en-US" altLang="zh-CN" dirty="0"/>
          </a:p>
          <a:p>
            <a:pPr lvl="1"/>
            <a:r>
              <a:rPr lang="zh-CN" altLang="en-US" dirty="0">
                <a:solidFill>
                  <a:prstClr val="black"/>
                </a:solidFill>
                <a:latin typeface="华文细黑" panose="02010600040101010101" pitchFamily="2" charset="-122"/>
              </a:rPr>
              <a:t>对软件开发成本和进度的估计常常很不准确</a:t>
            </a:r>
            <a:endParaRPr lang="en-US" altLang="zh-CN" dirty="0">
              <a:solidFill>
                <a:prstClr val="black"/>
              </a:solidFill>
              <a:latin typeface="华文细黑" panose="02010600040101010101" pitchFamily="2" charset="-122"/>
            </a:endParaRPr>
          </a:p>
          <a:p>
            <a:pPr lvl="1"/>
            <a:r>
              <a:rPr lang="zh-CN" altLang="en-US" dirty="0">
                <a:latin typeface="+mn-ea"/>
              </a:rPr>
              <a:t>用户对“已完成的”软件系统不满意</a:t>
            </a:r>
          </a:p>
          <a:p>
            <a:pPr lvl="1"/>
            <a:r>
              <a:rPr lang="zh-CN" altLang="en-US" dirty="0">
                <a:latin typeface="+mn-ea"/>
              </a:rPr>
              <a:t>软件产品的质量往往靠不住</a:t>
            </a:r>
            <a:endParaRPr lang="zh-CN" altLang="en-US" dirty="0"/>
          </a:p>
          <a:p>
            <a:pPr lvl="1"/>
            <a:r>
              <a:rPr lang="zh-CN" altLang="en-US" dirty="0">
                <a:latin typeface="+mn-ea"/>
              </a:rPr>
              <a:t>软件常常是</a:t>
            </a:r>
            <a:r>
              <a:rPr lang="zh-CN" altLang="en-US" dirty="0">
                <a:solidFill>
                  <a:srgbClr val="FF0000"/>
                </a:solidFill>
                <a:latin typeface="+mn-ea"/>
              </a:rPr>
              <a:t>不可维护</a:t>
            </a:r>
            <a:r>
              <a:rPr lang="zh-CN" altLang="en-US" dirty="0">
                <a:latin typeface="+mn-ea"/>
              </a:rPr>
              <a:t>的</a:t>
            </a:r>
            <a:endParaRPr lang="zh-CN" altLang="en-US" dirty="0"/>
          </a:p>
          <a:p>
            <a:pPr lvl="1"/>
            <a:r>
              <a:rPr lang="zh-CN" altLang="zh-CN" dirty="0">
                <a:latin typeface="+mn-ea"/>
              </a:rPr>
              <a:t>软件通常没有适当的文档资料</a:t>
            </a:r>
            <a:endParaRPr lang="zh-CN" altLang="en-US" dirty="0">
              <a:latin typeface="+mn-ea"/>
            </a:endParaRPr>
          </a:p>
          <a:p>
            <a:pPr lvl="1"/>
            <a:r>
              <a:rPr lang="zh-CN" altLang="zh-CN" dirty="0">
                <a:latin typeface="+mn-ea"/>
              </a:rPr>
              <a:t>软件成本</a:t>
            </a:r>
            <a:r>
              <a:rPr lang="zh-CN" altLang="en-US" dirty="0">
                <a:latin typeface="+mn-ea"/>
              </a:rPr>
              <a:t>在</a:t>
            </a:r>
            <a:r>
              <a:rPr lang="zh-CN" altLang="zh-CN" dirty="0">
                <a:latin typeface="+mn-ea"/>
              </a:rPr>
              <a:t>计算机系统总成本</a:t>
            </a:r>
            <a:r>
              <a:rPr lang="zh-CN" altLang="en-US" dirty="0">
                <a:latin typeface="+mn-ea"/>
              </a:rPr>
              <a:t>占比</a:t>
            </a:r>
            <a:r>
              <a:rPr lang="zh-CN" altLang="zh-CN" dirty="0">
                <a:latin typeface="+mn-ea"/>
              </a:rPr>
              <a:t>逐年上升</a:t>
            </a:r>
            <a:endParaRPr lang="zh-CN" altLang="en-US" dirty="0">
              <a:latin typeface="+mn-ea"/>
            </a:endParaRPr>
          </a:p>
          <a:p>
            <a:pPr lvl="1"/>
            <a:r>
              <a:rPr lang="zh-CN" altLang="en-US" dirty="0">
                <a:latin typeface="+mn-ea"/>
              </a:rPr>
              <a:t>供不应求</a:t>
            </a:r>
            <a:endParaRPr lang="zh-CN" altLang="en-US" dirty="0">
              <a:solidFill>
                <a:prstClr val="black"/>
              </a:solidFill>
              <a:latin typeface="华文细黑" panose="02010600040101010101" pitchFamily="2" charset="-122"/>
            </a:endParaRPr>
          </a:p>
          <a:p>
            <a:endParaRPr lang="zh-CN" altLang="en-US" dirty="0">
              <a:solidFill>
                <a:prstClr val="black"/>
              </a:solidFill>
              <a:latin typeface="华文细黑" panose="02010600040101010101"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a:t>
            </a:fld>
            <a:endParaRPr lang="en-US" altLang="zh-CN" dirty="0">
              <a:solidFill>
                <a:srgbClr val="FFFFFF"/>
              </a:solidFill>
            </a:endParaRPr>
          </a:p>
        </p:txBody>
      </p:sp>
    </p:spTree>
    <p:extLst>
      <p:ext uri="{BB962C8B-B14F-4D97-AF65-F5344CB8AC3E}">
        <p14:creationId xmlns:p14="http://schemas.microsoft.com/office/powerpoint/2010/main" val="617187731"/>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1173142"/>
          </a:xfrm>
        </p:spPr>
        <p:txBody>
          <a:bodyPr/>
          <a:lstStyle/>
          <a:p>
            <a:r>
              <a:rPr lang="zh-CN" altLang="en-US" dirty="0"/>
              <a:t>极限编程之结对编程</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60</a:t>
            </a:fld>
            <a:endParaRPr lang="en-US" altLang="zh-CN" dirty="0">
              <a:solidFill>
                <a:srgbClr val="FFFFFF"/>
              </a:solidFill>
            </a:endParaRPr>
          </a:p>
        </p:txBody>
      </p:sp>
      <p:pic>
        <p:nvPicPr>
          <p:cNvPr id="5" name="Picture 5" descr="13071045_wLh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43" y="2620211"/>
            <a:ext cx="3820616"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159" y="2620211"/>
            <a:ext cx="3668755" cy="31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480625"/>
      </p:ext>
    </p:extLst>
  </p:cSld>
  <p:clrMapOvr>
    <a:masterClrMapping/>
  </p:clrMapOvr>
  <p:transition>
    <p:pull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极限编程的整体开发过程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61</a:t>
            </a:fld>
            <a:endParaRPr lang="en-US" altLang="zh-CN" dirty="0">
              <a:solidFill>
                <a:srgbClr val="FFFFFF"/>
              </a:solidFill>
            </a:endParaRPr>
          </a:p>
        </p:txBody>
      </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287" y="2322336"/>
            <a:ext cx="7989743" cy="409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744268"/>
      </p:ext>
    </p:extLst>
  </p:cSld>
  <p:clrMapOvr>
    <a:masterClrMapping/>
  </p:clrMapOvr>
  <p:transition>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62</a:t>
            </a:fld>
            <a:endParaRPr lang="en-US" altLang="zh-CN" dirty="0">
              <a:solidFill>
                <a:srgbClr val="FFFFFF"/>
              </a:solidFill>
            </a:endParaRPr>
          </a:p>
        </p:txBody>
      </p:sp>
      <p:pic>
        <p:nvPicPr>
          <p:cNvPr id="5" name="Picture 5" descr="scrum_process_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021" y="2359443"/>
            <a:ext cx="7804578" cy="372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155364"/>
      </p:ext>
    </p:extLst>
  </p:cSld>
  <p:clrMapOvr>
    <a:masterClrMapping/>
  </p:clrMapOvr>
  <p:transition>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63</a:t>
            </a:fld>
            <a:endParaRPr lang="en-US" altLang="zh-CN" dirty="0">
              <a:solidFill>
                <a:srgbClr val="FFFFFF"/>
              </a:solidFill>
            </a:endParaRPr>
          </a:p>
        </p:txBody>
      </p:sp>
      <p:pic>
        <p:nvPicPr>
          <p:cNvPr id="6" name="内容占位符 4"/>
          <p:cNvPicPr>
            <a:picLocks noChangeAspect="1"/>
          </p:cNvPicPr>
          <p:nvPr/>
        </p:nvPicPr>
        <p:blipFill>
          <a:blip r:embed="rId2"/>
          <a:stretch>
            <a:fillRect/>
          </a:stretch>
        </p:blipFill>
        <p:spPr bwMode="auto">
          <a:xfrm>
            <a:off x="609600" y="2177211"/>
            <a:ext cx="8078860" cy="434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163253"/>
      </p:ext>
    </p:extLst>
  </p:cSld>
  <p:clrMapOvr>
    <a:masterClrMapping/>
  </p:clrMapOvr>
  <p:transition>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948612" y="1915886"/>
            <a:ext cx="7625933" cy="4604657"/>
          </a:xfrm>
          <a:prstGeom prst="rect">
            <a:avLst/>
          </a:prstGeom>
        </p:spPr>
      </p:pic>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64</a:t>
            </a:fld>
            <a:endParaRPr lang="en-US" altLang="zh-CN" dirty="0">
              <a:solidFill>
                <a:srgbClr val="FFFFFF"/>
              </a:solidFill>
            </a:endParaRPr>
          </a:p>
        </p:txBody>
      </p:sp>
    </p:spTree>
    <p:extLst>
      <p:ext uri="{BB962C8B-B14F-4D97-AF65-F5344CB8AC3E}">
        <p14:creationId xmlns:p14="http://schemas.microsoft.com/office/powerpoint/2010/main" val="1455975021"/>
      </p:ext>
    </p:extLst>
  </p:cSld>
  <p:clrMapOvr>
    <a:masterClrMapping/>
  </p:clrMapOvr>
  <p:transition>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65</a:t>
            </a:fld>
            <a:endParaRPr lang="en-US" altLang="zh-CN" dirty="0">
              <a:solidFill>
                <a:srgbClr val="FFFFFF"/>
              </a:solidFill>
            </a:endParaRPr>
          </a:p>
        </p:txBody>
      </p:sp>
      <p:pic>
        <p:nvPicPr>
          <p:cNvPr id="6" name="Picture 2" descr="http://photocdn.sohu.com/20150421/mp11767668_1429595024754_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76274"/>
            <a:ext cx="8144466" cy="458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789154"/>
      </p:ext>
    </p:extLst>
  </p:cSld>
  <p:clrMapOvr>
    <a:masterClrMapping/>
  </p:clrMapOvr>
  <p:transition>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66</a:t>
            </a:fld>
            <a:endParaRPr lang="en-US" altLang="zh-CN" dirty="0">
              <a:solidFill>
                <a:srgbClr val="FFFFFF"/>
              </a:solidFill>
            </a:endParaRPr>
          </a:p>
        </p:txBody>
      </p:sp>
      <p:pic>
        <p:nvPicPr>
          <p:cNvPr id="7" name="Picture 2" descr="http://photocdn.sohu.com/20150421/mp11767668_1429595024754_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76273"/>
            <a:ext cx="8144466" cy="458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71363"/>
      </p:ext>
    </p:extLst>
  </p:cSld>
  <p:clrMapOvr>
    <a:masterClrMapping/>
  </p:clrMapOvr>
  <p:transition>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photocdn.sohu.com/20150421/mp11767668_1429595024754_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24190"/>
            <a:ext cx="8112084" cy="456980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67</a:t>
            </a:fld>
            <a:endParaRPr lang="en-US" altLang="zh-CN" dirty="0">
              <a:solidFill>
                <a:srgbClr val="FFFFFF"/>
              </a:solidFill>
            </a:endParaRPr>
          </a:p>
        </p:txBody>
      </p:sp>
    </p:spTree>
    <p:extLst>
      <p:ext uri="{BB962C8B-B14F-4D97-AF65-F5344CB8AC3E}">
        <p14:creationId xmlns:p14="http://schemas.microsoft.com/office/powerpoint/2010/main" val="2021562043"/>
      </p:ext>
    </p:extLst>
  </p:cSld>
  <p:clrMapOvr>
    <a:masterClrMapping/>
  </p:clrMapOvr>
  <p:transition>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68</a:t>
            </a:fld>
            <a:endParaRPr lang="en-US" altLang="zh-CN" dirty="0">
              <a:solidFill>
                <a:srgbClr val="FFFFFF"/>
              </a:solidFill>
            </a:endParaRPr>
          </a:p>
        </p:txBody>
      </p:sp>
      <p:pic>
        <p:nvPicPr>
          <p:cNvPr id="7" name="Picture 4" descr="http://photocdn.sohu.com/20150421/mp11767668_1429595024754_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01" y="2076274"/>
            <a:ext cx="7672196" cy="432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9644"/>
      </p:ext>
    </p:extLst>
  </p:cSld>
  <p:clrMapOvr>
    <a:masterClrMapping/>
  </p:clrMapOvr>
  <p:transition>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69</a:t>
            </a:fld>
            <a:endParaRPr lang="en-US" altLang="zh-CN" dirty="0">
              <a:solidFill>
                <a:srgbClr val="FFFFFF"/>
              </a:solidFill>
            </a:endParaRPr>
          </a:p>
        </p:txBody>
      </p:sp>
      <p:pic>
        <p:nvPicPr>
          <p:cNvPr id="6" name="Picture 2" descr="http://photocdn.sohu.com/20150421/mp11767668_1429595024754_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76274"/>
            <a:ext cx="8102117" cy="456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620988"/>
      </p:ext>
    </p:extLst>
  </p:cSld>
  <p:clrMapOvr>
    <a:masterClrMapping/>
  </p:clrMapOvr>
  <p:transition>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3"/>
            <a:ext cx="8001000" cy="2207271"/>
          </a:xfrm>
        </p:spPr>
        <p:txBody>
          <a:bodyPr/>
          <a:lstStyle/>
          <a:p>
            <a:r>
              <a:rPr lang="zh-CN" altLang="en-US" dirty="0"/>
              <a:t>产生软件危机的原因</a:t>
            </a:r>
          </a:p>
          <a:p>
            <a:pPr lvl="1"/>
            <a:r>
              <a:rPr lang="zh-CN" altLang="en-US" dirty="0"/>
              <a:t>与软件本身特点有关</a:t>
            </a:r>
          </a:p>
          <a:p>
            <a:pPr lvl="1"/>
            <a:r>
              <a:rPr lang="zh-CN" altLang="en-US" dirty="0"/>
              <a:t>软件开发与维护的方法不正确有关</a:t>
            </a:r>
            <a:endParaRPr lang="zh-CN" altLang="en-US" dirty="0">
              <a:solidFill>
                <a:prstClr val="black"/>
              </a:solidFill>
              <a:latin typeface="华文细黑" panose="02010600040101010101"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7</a:t>
            </a:fld>
            <a:endParaRPr lang="en-US" altLang="zh-CN" dirty="0">
              <a:solidFill>
                <a:srgbClr val="FFFFFF"/>
              </a:solidFill>
            </a:endParaRPr>
          </a:p>
        </p:txBody>
      </p:sp>
    </p:spTree>
    <p:extLst>
      <p:ext uri="{BB962C8B-B14F-4D97-AF65-F5344CB8AC3E}">
        <p14:creationId xmlns:p14="http://schemas.microsoft.com/office/powerpoint/2010/main" val="1727755842"/>
      </p:ext>
    </p:extLst>
  </p:cSld>
  <p:clrMapOvr>
    <a:masterClrMapping/>
  </p:clrMapOvr>
  <p:transition>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70</a:t>
            </a:fld>
            <a:endParaRPr lang="en-US" altLang="zh-CN" dirty="0">
              <a:solidFill>
                <a:srgbClr val="FFFFFF"/>
              </a:solidFill>
            </a:endParaRPr>
          </a:p>
        </p:txBody>
      </p:sp>
      <p:pic>
        <p:nvPicPr>
          <p:cNvPr id="7" name="Picture 5" descr="daily_scrum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78" y="2359443"/>
            <a:ext cx="4087949" cy="238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Scrum实践系列之二：我们怎么开每日站会 - PM长成记 - PM长成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708" y="2637318"/>
            <a:ext cx="3484958" cy="261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201108252"/>
          <p:cNvPicPr>
            <a:picLocks noChangeAspect="1" noChangeArrowheads="1"/>
          </p:cNvPicPr>
          <p:nvPr/>
        </p:nvPicPr>
        <p:blipFill>
          <a:blip r:embed="rId4">
            <a:extLst>
              <a:ext uri="{28A0092B-C50C-407E-A947-70E740481C1C}">
                <a14:useLocalDpi xmlns:a14="http://schemas.microsoft.com/office/drawing/2010/main" val="0"/>
              </a:ext>
            </a:extLst>
          </a:blip>
          <a:srcRect l="3000" t="4474" r="3233" b="4080"/>
          <a:stretch>
            <a:fillRect/>
          </a:stretch>
        </p:blipFill>
        <p:spPr bwMode="auto">
          <a:xfrm>
            <a:off x="5012637" y="3206973"/>
            <a:ext cx="3597962" cy="237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802878" y="5586003"/>
            <a:ext cx="3674404" cy="369332"/>
          </a:xfrm>
          <a:prstGeom prst="rect">
            <a:avLst/>
          </a:prstGeom>
        </p:spPr>
        <p:txBody>
          <a:bodyPr wrap="none">
            <a:spAutoFit/>
          </a:bodyPr>
          <a:lstStyle/>
          <a:p>
            <a:r>
              <a:rPr lang="en-US" altLang="zh-CN" dirty="0">
                <a:solidFill>
                  <a:prstClr val="black"/>
                </a:solidFill>
                <a:latin typeface="华文细黑" panose="02010600040101010101" pitchFamily="2" charset="-122"/>
                <a:ea typeface="华文细黑" panose="02010600040101010101" pitchFamily="2" charset="-122"/>
              </a:rPr>
              <a:t>SCRUM</a:t>
            </a:r>
            <a:r>
              <a:rPr lang="zh-CN" altLang="en-US" dirty="0">
                <a:solidFill>
                  <a:prstClr val="black"/>
                </a:solidFill>
                <a:latin typeface="华文细黑" panose="02010600040101010101" pitchFamily="2" charset="-122"/>
                <a:ea typeface="华文细黑" panose="02010600040101010101" pitchFamily="2" charset="-122"/>
              </a:rPr>
              <a:t>模型</a:t>
            </a:r>
            <a:r>
              <a:rPr lang="en-US" altLang="zh-CN" dirty="0">
                <a:solidFill>
                  <a:prstClr val="black"/>
                </a:solidFill>
                <a:latin typeface="华文细黑" panose="02010600040101010101" pitchFamily="2" charset="-122"/>
                <a:ea typeface="华文细黑" panose="02010600040101010101" pitchFamily="2" charset="-122"/>
              </a:rPr>
              <a:t>Sprint</a:t>
            </a:r>
            <a:r>
              <a:rPr lang="zh-CN" altLang="en-US" dirty="0">
                <a:solidFill>
                  <a:prstClr val="black"/>
                </a:solidFill>
                <a:latin typeface="华文细黑" panose="02010600040101010101" pitchFamily="2" charset="-122"/>
                <a:ea typeface="华文细黑" panose="02010600040101010101" pitchFamily="2" charset="-122"/>
              </a:rPr>
              <a:t>过程的每日立会</a:t>
            </a:r>
          </a:p>
        </p:txBody>
      </p:sp>
    </p:spTree>
    <p:extLst>
      <p:ext uri="{BB962C8B-B14F-4D97-AF65-F5344CB8AC3E}">
        <p14:creationId xmlns:p14="http://schemas.microsoft.com/office/powerpoint/2010/main" val="1608999083"/>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71</a:t>
            </a:fld>
            <a:endParaRPr lang="en-US" altLang="zh-CN" dirty="0">
              <a:solidFill>
                <a:srgbClr val="FFFFFF"/>
              </a:solidFill>
            </a:endParaRPr>
          </a:p>
        </p:txBody>
      </p:sp>
      <p:pic>
        <p:nvPicPr>
          <p:cNvPr id="11" name="Picture 7" descr="http://photocdn.sohu.com/20150421/mp11767668_1429595024754_1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59" y="1978301"/>
            <a:ext cx="7889231" cy="444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940950"/>
      </p:ext>
    </p:extLst>
  </p:cSld>
  <p:clrMapOvr>
    <a:masterClrMapping/>
  </p:clrMapOvr>
  <p:transition>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72</a:t>
            </a:fld>
            <a:endParaRPr lang="en-US" altLang="zh-CN" dirty="0">
              <a:solidFill>
                <a:srgbClr val="FFFFFF"/>
              </a:solidFill>
            </a:endParaRPr>
          </a:p>
        </p:txBody>
      </p:sp>
      <p:pic>
        <p:nvPicPr>
          <p:cNvPr id="6" name="Picture 2" descr="http://photocdn.sohu.com/20150421/mp11767668_1429595024754_1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63" y="2076274"/>
            <a:ext cx="7676672" cy="432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620549"/>
      </p:ext>
    </p:extLst>
  </p:cSld>
  <p:clrMapOvr>
    <a:masterClrMapping/>
  </p:clrMapOvr>
  <p:transition>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582211"/>
          </a:xfrm>
        </p:spPr>
        <p:txBody>
          <a:bodyPr/>
          <a:lstStyle/>
          <a:p>
            <a:r>
              <a:rPr lang="zh-CN" altLang="en-US" dirty="0"/>
              <a:t>敏捷过程之</a:t>
            </a:r>
            <a:r>
              <a:rPr lang="en-US" altLang="zh-CN" dirty="0"/>
              <a:t>SCRUM</a:t>
            </a:r>
            <a:r>
              <a:rPr lang="zh-CN" altLang="en-US" dirty="0"/>
              <a:t>模型</a:t>
            </a: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73</a:t>
            </a:fld>
            <a:endParaRPr lang="en-US" altLang="zh-CN" dirty="0">
              <a:solidFill>
                <a:srgbClr val="FFFFFF"/>
              </a:solidFill>
            </a:endParaRPr>
          </a:p>
        </p:txBody>
      </p:sp>
      <p:pic>
        <p:nvPicPr>
          <p:cNvPr id="7" name="Picture 2" descr="http://photocdn.sohu.com/20150421/mp11767668_1429595024754_1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76274"/>
            <a:ext cx="8000999" cy="450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41106"/>
      </p:ext>
    </p:extLst>
  </p:cSld>
  <p:clrMapOvr>
    <a:masterClrMapping/>
  </p:clrMapOvr>
  <p:transition>
    <p:pull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软件过程</a:t>
            </a:r>
          </a:p>
        </p:txBody>
      </p:sp>
      <p:sp>
        <p:nvSpPr>
          <p:cNvPr id="3" name="内容占位符 2"/>
          <p:cNvSpPr>
            <a:spLocks noGrp="1"/>
          </p:cNvSpPr>
          <p:nvPr>
            <p:ph idx="1"/>
          </p:nvPr>
        </p:nvSpPr>
        <p:spPr>
          <a:xfrm>
            <a:off x="609600" y="1494063"/>
            <a:ext cx="8001000" cy="2748958"/>
          </a:xfrm>
        </p:spPr>
        <p:txBody>
          <a:bodyPr/>
          <a:lstStyle/>
          <a:p>
            <a:r>
              <a:rPr lang="zh-CN" altLang="en-US" dirty="0"/>
              <a:t>微软开发过程：</a:t>
            </a:r>
            <a:r>
              <a:rPr lang="zh-CN" altLang="zh-CN" dirty="0">
                <a:solidFill>
                  <a:prstClr val="black"/>
                </a:solidFill>
                <a:latin typeface="Calibri"/>
                <a:ea typeface="宋体" panose="02010600030101010101" pitchFamily="2" charset="-122"/>
              </a:rPr>
              <a:t>每一个生命周期发布一个递进的软件版本，各个生命周期持续、快速地迭代循环</a:t>
            </a:r>
            <a:endParaRPr lang="zh-CN" altLang="en-US" dirty="0"/>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74</a:t>
            </a:fld>
            <a:endParaRPr lang="en-US" altLang="zh-CN" dirty="0">
              <a:solidFill>
                <a:srgbClr val="FFFFFF"/>
              </a:solidFill>
            </a:endParaRPr>
          </a:p>
        </p:txBody>
      </p:sp>
      <p:pic>
        <p:nvPicPr>
          <p:cNvPr id="5" name="Picture 1" descr="C:\Users\Administrator\AppData\Roaming\Tencent\Users\364936669\QQ\WinTemp\RichOle\2~VL9H7D3LG565G[LAOKF$1.png"/>
          <p:cNvPicPr>
            <a:picLocks noChangeAspect="1" noChangeArrowheads="1"/>
          </p:cNvPicPr>
          <p:nvPr/>
        </p:nvPicPr>
        <p:blipFill>
          <a:blip r:embed="rId2"/>
          <a:srcRect/>
          <a:stretch>
            <a:fillRect/>
          </a:stretch>
        </p:blipFill>
        <p:spPr bwMode="auto">
          <a:xfrm>
            <a:off x="1154300" y="3103716"/>
            <a:ext cx="2667000" cy="2447925"/>
          </a:xfrm>
          <a:prstGeom prst="rect">
            <a:avLst/>
          </a:prstGeom>
          <a:ln>
            <a:noFill/>
          </a:ln>
          <a:effectLst>
            <a:outerShdw blurRad="190500" algn="tl" rotWithShape="0">
              <a:srgbClr val="000000">
                <a:alpha val="70000"/>
              </a:srgbClr>
            </a:outerShdw>
          </a:effectLst>
        </p:spPr>
      </p:pic>
      <p:sp>
        <p:nvSpPr>
          <p:cNvPr id="10" name="矩形 9"/>
          <p:cNvSpPr/>
          <p:nvPr/>
        </p:nvSpPr>
        <p:spPr>
          <a:xfrm>
            <a:off x="840921" y="6000684"/>
            <a:ext cx="2749471" cy="400110"/>
          </a:xfrm>
          <a:prstGeom prst="rect">
            <a:avLst/>
          </a:prstGeom>
        </p:spPr>
        <p:txBody>
          <a:bodyPr wrap="none">
            <a:spAutoFit/>
          </a:bodyPr>
          <a:lstStyle/>
          <a:p>
            <a:pPr lvl="0" eaLnBrk="0" fontAlgn="base" hangingPunct="0">
              <a:spcBef>
                <a:spcPct val="20000"/>
              </a:spcBef>
              <a:spcAft>
                <a:spcPct val="0"/>
              </a:spcAft>
            </a:pPr>
            <a:r>
              <a:rPr kumimoji="1" lang="zh-CN" altLang="en-US" sz="2000" dirty="0">
                <a:solidFill>
                  <a:srgbClr val="000000"/>
                </a:solidFill>
                <a:latin typeface="Consolas" panose="020B0609020204030204" pitchFamily="49" charset="0"/>
                <a:ea typeface="华文细黑" panose="02010600040101010101" pitchFamily="2" charset="-122"/>
              </a:rPr>
              <a:t>微软软件生命周期划分</a:t>
            </a:r>
          </a:p>
        </p:txBody>
      </p:sp>
      <p:sp>
        <p:nvSpPr>
          <p:cNvPr id="11" name="矩形 10"/>
          <p:cNvSpPr/>
          <p:nvPr/>
        </p:nvSpPr>
        <p:spPr>
          <a:xfrm>
            <a:off x="5224127" y="6000684"/>
            <a:ext cx="2749471" cy="400110"/>
          </a:xfrm>
          <a:prstGeom prst="rect">
            <a:avLst/>
          </a:prstGeom>
        </p:spPr>
        <p:txBody>
          <a:bodyPr wrap="none">
            <a:spAutoFit/>
          </a:bodyPr>
          <a:lstStyle/>
          <a:p>
            <a:pPr lvl="0" eaLnBrk="0" fontAlgn="base" hangingPunct="0">
              <a:spcBef>
                <a:spcPct val="20000"/>
              </a:spcBef>
              <a:spcAft>
                <a:spcPct val="0"/>
              </a:spcAft>
            </a:pPr>
            <a:r>
              <a:rPr kumimoji="1" lang="zh-CN" altLang="en-US" sz="2000" dirty="0">
                <a:solidFill>
                  <a:srgbClr val="000000"/>
                </a:solidFill>
                <a:latin typeface="Consolas" panose="020B0609020204030204" pitchFamily="49" charset="0"/>
                <a:ea typeface="华文细黑" panose="02010600040101010101" pitchFamily="2" charset="-122"/>
              </a:rPr>
              <a:t>微软软件生命周期模型</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6913" y="3103716"/>
            <a:ext cx="4633686" cy="278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697022"/>
      </p:ext>
    </p:extLst>
  </p:cSld>
  <p:clrMapOvr>
    <a:masterClrMapping/>
  </p:clrMapOvr>
  <p:transition>
    <p:pull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a:xfrm>
            <a:off x="609600" y="1494063"/>
            <a:ext cx="8001000" cy="3339889"/>
          </a:xfrm>
        </p:spPr>
        <p:txBody>
          <a:bodyPr/>
          <a:lstStyle/>
          <a:p>
            <a:r>
              <a:rPr lang="en-US" altLang="zh-CN" dirty="0"/>
              <a:t>1.</a:t>
            </a:r>
            <a:r>
              <a:rPr lang="zh-CN" altLang="en-US" dirty="0"/>
              <a:t>本章对计算机软件工程学作一个简短的概述。</a:t>
            </a:r>
          </a:p>
          <a:p>
            <a:r>
              <a:rPr lang="en-US" altLang="zh-CN" dirty="0"/>
              <a:t>2.</a:t>
            </a:r>
            <a:r>
              <a:rPr lang="zh-CN" altLang="en-US" dirty="0"/>
              <a:t>本章介绍软件工程的基本原理和方法，详细讲解生命周期相关知识。</a:t>
            </a:r>
          </a:p>
          <a:p>
            <a:r>
              <a:rPr lang="en-US" altLang="zh-CN" dirty="0"/>
              <a:t>3. </a:t>
            </a:r>
            <a:r>
              <a:rPr lang="zh-CN" altLang="en-US" dirty="0"/>
              <a:t>详细讲解几种典型的软件过程模型。</a:t>
            </a:r>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75</a:t>
            </a:fld>
            <a:endParaRPr lang="en-US" altLang="zh-CN" dirty="0">
              <a:solidFill>
                <a:srgbClr val="FFFFFF"/>
              </a:solidFill>
            </a:endParaRPr>
          </a:p>
        </p:txBody>
      </p:sp>
    </p:spTree>
    <p:extLst>
      <p:ext uri="{BB962C8B-B14F-4D97-AF65-F5344CB8AC3E}">
        <p14:creationId xmlns:p14="http://schemas.microsoft.com/office/powerpoint/2010/main" val="2772955272"/>
      </p:ext>
    </p:extLst>
  </p:cSld>
  <p:clrMapOvr>
    <a:masterClrMapping/>
  </p:clrMapOvr>
  <p:transition>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3"/>
            <a:ext cx="8001000" cy="6503832"/>
          </a:xfrm>
        </p:spPr>
        <p:txBody>
          <a:bodyPr/>
          <a:lstStyle/>
          <a:p>
            <a:r>
              <a:rPr lang="zh-CN" altLang="en-US" dirty="0"/>
              <a:t>产生软件危机的原因</a:t>
            </a:r>
            <a:r>
              <a:rPr lang="en-US" altLang="zh-CN" dirty="0"/>
              <a:t>-</a:t>
            </a:r>
            <a:r>
              <a:rPr lang="zh-CN" altLang="en-US" dirty="0"/>
              <a:t>软件本身特点有关</a:t>
            </a:r>
            <a:endParaRPr lang="en-US" altLang="zh-CN" dirty="0"/>
          </a:p>
          <a:p>
            <a:pPr lvl="1"/>
            <a:r>
              <a:rPr lang="zh-CN" altLang="en-US" dirty="0">
                <a:latin typeface="华文细黑" panose="02010600040101010101" pitchFamily="2" charset="-122"/>
              </a:rPr>
              <a:t>软件不同于硬件，管理和控制软件开发过程相当困难。</a:t>
            </a:r>
          </a:p>
          <a:p>
            <a:pPr lvl="1"/>
            <a:r>
              <a:rPr lang="zh-CN" altLang="en-US" dirty="0"/>
              <a:t>软件在运行过程中不会因为使用时间过长而被 “用坏 ”如果运行中发现了错误</a:t>
            </a:r>
            <a:r>
              <a:rPr lang="en-US" altLang="zh-CN" dirty="0"/>
              <a:t>,</a:t>
            </a:r>
            <a:r>
              <a:rPr lang="zh-CN" altLang="en-US" dirty="0"/>
              <a:t>很可能是遇到了一个在开发时期引入的在测试阶段没能检测出来的错误</a:t>
            </a:r>
            <a:endParaRPr lang="en-US" altLang="zh-CN" dirty="0"/>
          </a:p>
          <a:p>
            <a:pPr lvl="1"/>
            <a:r>
              <a:rPr lang="zh-CN" altLang="en-US" dirty="0">
                <a:latin typeface="华文细黑" panose="02010600040101010101" pitchFamily="2" charset="-122"/>
              </a:rPr>
              <a:t>软件不同于一般程序 ，它的一个显著特点规模庞大 ，而且程序复杂性将随着程序规模的增加而呈指数上升。</a:t>
            </a:r>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8</a:t>
            </a:fld>
            <a:endParaRPr lang="en-US" altLang="zh-CN" dirty="0">
              <a:solidFill>
                <a:srgbClr val="FFFFFF"/>
              </a:solidFill>
            </a:endParaRPr>
          </a:p>
        </p:txBody>
      </p:sp>
    </p:spTree>
    <p:extLst>
      <p:ext uri="{BB962C8B-B14F-4D97-AF65-F5344CB8AC3E}">
        <p14:creationId xmlns:p14="http://schemas.microsoft.com/office/powerpoint/2010/main" val="1682605174"/>
      </p:ext>
    </p:extLst>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软件危机</a:t>
            </a:r>
          </a:p>
        </p:txBody>
      </p:sp>
      <p:sp>
        <p:nvSpPr>
          <p:cNvPr id="3" name="内容占位符 2"/>
          <p:cNvSpPr>
            <a:spLocks noGrp="1"/>
          </p:cNvSpPr>
          <p:nvPr>
            <p:ph idx="1"/>
          </p:nvPr>
        </p:nvSpPr>
        <p:spPr>
          <a:xfrm>
            <a:off x="609600" y="1494063"/>
            <a:ext cx="8001000" cy="2613536"/>
          </a:xfrm>
        </p:spPr>
        <p:txBody>
          <a:bodyPr/>
          <a:lstStyle/>
          <a:p>
            <a:r>
              <a:rPr lang="zh-CN" altLang="en-US" dirty="0"/>
              <a:t>产生软件危机的原因</a:t>
            </a:r>
            <a:r>
              <a:rPr lang="en-US" altLang="zh-CN" dirty="0"/>
              <a:t>-</a:t>
            </a:r>
            <a:r>
              <a:rPr lang="zh-CN" altLang="en-US" dirty="0"/>
              <a:t>软件开发与维护的方法不正确有关</a:t>
            </a:r>
            <a:endParaRPr lang="en-US" altLang="zh-CN" dirty="0"/>
          </a:p>
          <a:p>
            <a:pPr lvl="1"/>
            <a:r>
              <a:rPr lang="zh-CN" altLang="en-US" dirty="0">
                <a:latin typeface="华文细黑" panose="02010600040101010101" pitchFamily="2" charset="-122"/>
              </a:rPr>
              <a:t>软件不同于硬件，管理和控制软件开发过程相当困难。</a:t>
            </a:r>
          </a:p>
          <a:p>
            <a:endParaRPr lang="zh-CN" altLang="en-US" dirty="0">
              <a:solidFill>
                <a:prstClr val="black"/>
              </a:solidFill>
              <a:latin typeface="华文细黑" panose="02010600040101010101" pitchFamily="2" charset="-122"/>
            </a:endParaRPr>
          </a:p>
        </p:txBody>
      </p:sp>
      <p:sp>
        <p:nvSpPr>
          <p:cNvPr id="4" name="灯片编号占位符 3"/>
          <p:cNvSpPr>
            <a:spLocks noGrp="1"/>
          </p:cNvSpPr>
          <p:nvPr>
            <p:ph type="sldNum" sz="quarter" idx="11"/>
          </p:nvPr>
        </p:nvSpPr>
        <p:spPr/>
        <p:txBody>
          <a:bodyPr/>
          <a:lstStyle/>
          <a:p>
            <a:pPr>
              <a:defRPr/>
            </a:pPr>
            <a:fld id="{D0309586-D992-4547-B3C3-1EEF94EA8AC2}" type="slidenum">
              <a:rPr lang="zh-CN" altLang="en-US" smtClean="0">
                <a:solidFill>
                  <a:srgbClr val="FFFFFF"/>
                </a:solidFill>
              </a:rPr>
              <a:pPr>
                <a:defRPr/>
              </a:pPr>
              <a:t>9</a:t>
            </a:fld>
            <a:endParaRPr lang="en-US" altLang="zh-CN" dirty="0">
              <a:solidFill>
                <a:srgbClr val="FFFFFF"/>
              </a:solidFill>
            </a:endParaRPr>
          </a:p>
        </p:txBody>
      </p:sp>
      <p:pic>
        <p:nvPicPr>
          <p:cNvPr id="5" name="Picture 7" descr="http://www.gzhud.com/UpFile/201405/2014051358392909.jpg"/>
          <p:cNvPicPr>
            <a:picLocks noChangeAspect="1" noChangeArrowheads="1"/>
          </p:cNvPicPr>
          <p:nvPr/>
        </p:nvPicPr>
        <p:blipFill>
          <a:blip r:embed="rId2">
            <a:extLst>
              <a:ext uri="{28A0092B-C50C-407E-A947-70E740481C1C}">
                <a14:useLocalDpi xmlns:a14="http://schemas.microsoft.com/office/drawing/2010/main" val="0"/>
              </a:ext>
            </a:extLst>
          </a:blip>
          <a:srcRect r="4703" b="7178"/>
          <a:stretch>
            <a:fillRect/>
          </a:stretch>
        </p:blipFill>
        <p:spPr bwMode="auto">
          <a:xfrm>
            <a:off x="1047206" y="3703683"/>
            <a:ext cx="3733800"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981" y="3708446"/>
            <a:ext cx="3617913"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3439911"/>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Blank">
  <a:themeElements>
    <a:clrScheme name="Blank 1">
      <a:dk1>
        <a:srgbClr val="000000"/>
      </a:dk1>
      <a:lt1>
        <a:srgbClr val="FFFFFF"/>
      </a:lt1>
      <a:dk2>
        <a:srgbClr val="D40026"/>
      </a:dk2>
      <a:lt2>
        <a:srgbClr val="5E574E"/>
      </a:lt2>
      <a:accent1>
        <a:srgbClr val="BAD1E5"/>
      </a:accent1>
      <a:accent2>
        <a:srgbClr val="095BA6"/>
      </a:accent2>
      <a:accent3>
        <a:srgbClr val="FFFFFF"/>
      </a:accent3>
      <a:accent4>
        <a:srgbClr val="000000"/>
      </a:accent4>
      <a:accent5>
        <a:srgbClr val="D9E5F0"/>
      </a:accent5>
      <a:accent6>
        <a:srgbClr val="075296"/>
      </a:accent6>
      <a:hlink>
        <a:srgbClr val="4A8618"/>
      </a:hlink>
      <a:folHlink>
        <a:srgbClr val="FF9E0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Blank 1">
        <a:dk1>
          <a:srgbClr val="000000"/>
        </a:dk1>
        <a:lt1>
          <a:srgbClr val="FFFFFF"/>
        </a:lt1>
        <a:dk2>
          <a:srgbClr val="D40026"/>
        </a:dk2>
        <a:lt2>
          <a:srgbClr val="5E574E"/>
        </a:lt2>
        <a:accent1>
          <a:srgbClr val="BAD1E5"/>
        </a:accent1>
        <a:accent2>
          <a:srgbClr val="095BA6"/>
        </a:accent2>
        <a:accent3>
          <a:srgbClr val="FFFFFF"/>
        </a:accent3>
        <a:accent4>
          <a:srgbClr val="000000"/>
        </a:accent4>
        <a:accent5>
          <a:srgbClr val="D9E5F0"/>
        </a:accent5>
        <a:accent6>
          <a:srgbClr val="075296"/>
        </a:accent6>
        <a:hlink>
          <a:srgbClr val="4A8618"/>
        </a:hlink>
        <a:folHlink>
          <a:srgbClr val="FF9E0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1823</TotalTime>
  <Words>3566</Words>
  <Application>Microsoft Office PowerPoint</Application>
  <PresentationFormat>全屏显示(4:3)</PresentationFormat>
  <Paragraphs>430</Paragraphs>
  <Slides>75</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75</vt:i4>
      </vt:variant>
    </vt:vector>
  </HeadingPairs>
  <TitlesOfParts>
    <vt:vector size="88" baseType="lpstr">
      <vt:lpstr>ZapfDingbats</vt:lpstr>
      <vt:lpstr>黑体</vt:lpstr>
      <vt:lpstr>华文细黑</vt:lpstr>
      <vt:lpstr>楷体</vt:lpstr>
      <vt:lpstr>微软雅黑</vt:lpstr>
      <vt:lpstr>微软雅黑</vt:lpstr>
      <vt:lpstr>Arial</vt:lpstr>
      <vt:lpstr>Book Antiqua</vt:lpstr>
      <vt:lpstr>Calibri</vt:lpstr>
      <vt:lpstr>Consolas</vt:lpstr>
      <vt:lpstr>Times</vt:lpstr>
      <vt:lpstr>Times New Roman</vt:lpstr>
      <vt:lpstr>Blank</vt:lpstr>
      <vt:lpstr>PowerPoint 演示文稿</vt:lpstr>
      <vt:lpstr>课程核心主题</vt:lpstr>
      <vt:lpstr>课程核心主题</vt:lpstr>
      <vt:lpstr>第1章：软件工程学概述</vt:lpstr>
      <vt:lpstr>1.1 软件危机</vt:lpstr>
      <vt:lpstr>1.1 软件危机</vt:lpstr>
      <vt:lpstr>1.1 软件危机</vt:lpstr>
      <vt:lpstr>1.1 软件危机</vt:lpstr>
      <vt:lpstr>1.1 软件危机</vt:lpstr>
      <vt:lpstr>1.1 软件危机</vt:lpstr>
      <vt:lpstr>1.1 软件危机</vt:lpstr>
      <vt:lpstr>1.1 软件危机</vt:lpstr>
      <vt:lpstr>1.1 软件危机</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1.3 软件生命周期</vt:lpstr>
      <vt:lpstr>1.3 软件生命周期</vt:lpstr>
      <vt:lpstr>1.3 软件生命周期</vt:lpstr>
      <vt:lpstr>1.3 软件生命周期</vt:lpstr>
      <vt:lpstr>1.4 软件过程</vt:lpstr>
      <vt:lpstr>1.4 软件过程</vt:lpstr>
      <vt:lpstr>1.4 软件过程</vt:lpstr>
      <vt:lpstr>1.4 软件过程</vt:lpstr>
      <vt:lpstr>1.4 软件过程</vt:lpstr>
      <vt:lpstr>1.4 软件过程</vt:lpstr>
      <vt:lpstr>PowerPoint 演示文稿</vt:lpstr>
      <vt:lpstr>PowerPoint 演示文稿</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王 少博</cp:lastModifiedBy>
  <cp:revision>141</cp:revision>
  <dcterms:created xsi:type="dcterms:W3CDTF">2019-10-20T01:03:39Z</dcterms:created>
  <dcterms:modified xsi:type="dcterms:W3CDTF">2020-01-06T00:51:50Z</dcterms:modified>
</cp:coreProperties>
</file>