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94"/>
  </p:notesMasterIdLst>
  <p:sldIdLst>
    <p:sldId id="484" r:id="rId2"/>
    <p:sldId id="458" r:id="rId3"/>
    <p:sldId id="462" r:id="rId4"/>
    <p:sldId id="358" r:id="rId5"/>
    <p:sldId id="486" r:id="rId6"/>
    <p:sldId id="359" r:id="rId7"/>
    <p:sldId id="460" r:id="rId8"/>
    <p:sldId id="366" r:id="rId9"/>
    <p:sldId id="367" r:id="rId10"/>
    <p:sldId id="464" r:id="rId11"/>
    <p:sldId id="463" r:id="rId12"/>
    <p:sldId id="362" r:id="rId13"/>
    <p:sldId id="487" r:id="rId14"/>
    <p:sldId id="465" r:id="rId15"/>
    <p:sldId id="466" r:id="rId16"/>
    <p:sldId id="467" r:id="rId17"/>
    <p:sldId id="469" r:id="rId18"/>
    <p:sldId id="470" r:id="rId19"/>
    <p:sldId id="471" r:id="rId20"/>
    <p:sldId id="472" r:id="rId21"/>
    <p:sldId id="488" r:id="rId22"/>
    <p:sldId id="473" r:id="rId23"/>
    <p:sldId id="371" r:id="rId24"/>
    <p:sldId id="376" r:id="rId25"/>
    <p:sldId id="378" r:id="rId26"/>
    <p:sldId id="379" r:id="rId27"/>
    <p:sldId id="490" r:id="rId28"/>
    <p:sldId id="474" r:id="rId29"/>
    <p:sldId id="377" r:id="rId30"/>
    <p:sldId id="380" r:id="rId31"/>
    <p:sldId id="381" r:id="rId32"/>
    <p:sldId id="382" r:id="rId33"/>
    <p:sldId id="424" r:id="rId34"/>
    <p:sldId id="384" r:id="rId35"/>
    <p:sldId id="386" r:id="rId36"/>
    <p:sldId id="387" r:id="rId37"/>
    <p:sldId id="388" r:id="rId38"/>
    <p:sldId id="389" r:id="rId39"/>
    <p:sldId id="420" r:id="rId40"/>
    <p:sldId id="385" r:id="rId41"/>
    <p:sldId id="421" r:id="rId42"/>
    <p:sldId id="423" r:id="rId43"/>
    <p:sldId id="392" r:id="rId44"/>
    <p:sldId id="393" r:id="rId45"/>
    <p:sldId id="479" r:id="rId46"/>
    <p:sldId id="480" r:id="rId47"/>
    <p:sldId id="394" r:id="rId48"/>
    <p:sldId id="397" r:id="rId49"/>
    <p:sldId id="396" r:id="rId50"/>
    <p:sldId id="400" r:id="rId51"/>
    <p:sldId id="481" r:id="rId52"/>
    <p:sldId id="491" r:id="rId53"/>
    <p:sldId id="401" r:id="rId54"/>
    <p:sldId id="398" r:id="rId55"/>
    <p:sldId id="412" r:id="rId56"/>
    <p:sldId id="399" r:id="rId57"/>
    <p:sldId id="395" r:id="rId58"/>
    <p:sldId id="402" r:id="rId59"/>
    <p:sldId id="403" r:id="rId60"/>
    <p:sldId id="404" r:id="rId61"/>
    <p:sldId id="405" r:id="rId62"/>
    <p:sldId id="406" r:id="rId63"/>
    <p:sldId id="407" r:id="rId64"/>
    <p:sldId id="408" r:id="rId65"/>
    <p:sldId id="410" r:id="rId66"/>
    <p:sldId id="425" r:id="rId67"/>
    <p:sldId id="426" r:id="rId68"/>
    <p:sldId id="428" r:id="rId69"/>
    <p:sldId id="492" r:id="rId70"/>
    <p:sldId id="429" r:id="rId71"/>
    <p:sldId id="427" r:id="rId72"/>
    <p:sldId id="434" r:id="rId73"/>
    <p:sldId id="439" r:id="rId74"/>
    <p:sldId id="435" r:id="rId75"/>
    <p:sldId id="436" r:id="rId76"/>
    <p:sldId id="437" r:id="rId77"/>
    <p:sldId id="438" r:id="rId78"/>
    <p:sldId id="440" r:id="rId79"/>
    <p:sldId id="441" r:id="rId80"/>
    <p:sldId id="433" r:id="rId81"/>
    <p:sldId id="449" r:id="rId82"/>
    <p:sldId id="450" r:id="rId83"/>
    <p:sldId id="451" r:id="rId84"/>
    <p:sldId id="453" r:id="rId85"/>
    <p:sldId id="456" r:id="rId86"/>
    <p:sldId id="457" r:id="rId87"/>
    <p:sldId id="482" r:id="rId88"/>
    <p:sldId id="355" r:id="rId89"/>
    <p:sldId id="475" r:id="rId90"/>
    <p:sldId id="476" r:id="rId91"/>
    <p:sldId id="477" r:id="rId92"/>
    <p:sldId id="478"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33"/>
    <a:srgbClr val="A7C0DE"/>
    <a:srgbClr val="0F6FC6"/>
    <a:srgbClr val="66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73" autoAdjust="0"/>
    <p:restoredTop sz="86967" autoAdjust="0"/>
  </p:normalViewPr>
  <p:slideViewPr>
    <p:cSldViewPr snapToGrid="0">
      <p:cViewPr varScale="1">
        <p:scale>
          <a:sx n="101" d="100"/>
          <a:sy n="101" d="100"/>
        </p:scale>
        <p:origin x="1962" y="102"/>
      </p:cViewPr>
      <p:guideLst/>
    </p:cSldViewPr>
  </p:slideViewPr>
  <p:notesTextViewPr>
    <p:cViewPr>
      <p:scale>
        <a:sx n="200" d="100"/>
        <a:sy n="200" d="100"/>
      </p:scale>
      <p:origin x="0" y="0"/>
    </p:cViewPr>
  </p:notesTextViewPr>
  <p:sorterViewPr>
    <p:cViewPr>
      <p:scale>
        <a:sx n="100" d="100"/>
        <a:sy n="100" d="100"/>
      </p:scale>
      <p:origin x="0" y="-172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a:xfrm>
          <a:off x="2488348" y="1472348"/>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smtClean="0">
              <a:solidFill>
                <a:srgbClr val="FF0000"/>
              </a:solidFill>
              <a:latin typeface="华文细黑" panose="02010600040101010101" pitchFamily="2" charset="-122"/>
              <a:ea typeface="华文细黑" panose="02010600040101010101" pitchFamily="2" charset="-122"/>
              <a:cs typeface="+mn-cs"/>
            </a:rPr>
            <a:t>数据字典</a:t>
          </a:r>
          <a:endParaRPr lang="zh-CN" altLang="en-US" dirty="0">
            <a:solidFill>
              <a:srgbClr val="FF0000"/>
            </a:solidFill>
            <a:latin typeface="华文细黑" panose="02010600040101010101" pitchFamily="2" charset="-122"/>
            <a:ea typeface="华文细黑" panose="02010600040101010101" pitchFamily="2" charset="-122"/>
            <a:cs typeface="+mn-cs"/>
          </a:endParaRPr>
        </a:p>
      </dgm:t>
    </dgm:pt>
    <dgm:pt modelId="{3AF6F9BA-9973-4EAD-8F17-FE0F2991A201}" type="parTrans" cxnId="{D124C5CC-34AC-4ED5-B6CB-643B0AA38EBC}">
      <dgm:prSet/>
      <dgm:spPr/>
      <dgm:t>
        <a:bodyPr/>
        <a:lstStyle/>
        <a:p>
          <a:endParaRPr lang="zh-CN" altLang="en-US">
            <a:latin typeface="华文细黑" panose="02010600040101010101" pitchFamily="2" charset="-122"/>
            <a:ea typeface="华文细黑" panose="02010600040101010101" pitchFamily="2" charset="-122"/>
          </a:endParaRPr>
        </a:p>
      </dgm:t>
    </dgm:pt>
    <dgm:pt modelId="{BEEF9323-5234-40C7-9698-DF3AA6E1243E}" type="sibTrans" cxnId="{D124C5CC-34AC-4ED5-B6CB-643B0AA38EBC}">
      <dgm:prSet/>
      <dgm:spPr/>
      <dgm:t>
        <a:bodyPr/>
        <a:lstStyle/>
        <a:p>
          <a:endParaRPr lang="zh-CN" altLang="en-US">
            <a:latin typeface="华文细黑" panose="02010600040101010101" pitchFamily="2" charset="-122"/>
            <a:ea typeface="华文细黑" panose="02010600040101010101" pitchFamily="2" charset="-122"/>
          </a:endParaRPr>
        </a:p>
      </dgm:t>
    </dgm:pt>
    <dgm:pt modelId="{3150A41F-4816-41EC-AF13-5B9975EF2C43}">
      <dgm:prSet phldrT="[文本]"/>
      <dgm:spPr>
        <a:xfrm>
          <a:off x="2488348" y="14594"/>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smtClean="0">
              <a:solidFill>
                <a:sysClr val="windowText" lastClr="000000"/>
              </a:solidFill>
              <a:latin typeface="华文细黑" panose="02010600040101010101" pitchFamily="2" charset="-122"/>
              <a:ea typeface="华文细黑" panose="02010600040101010101" pitchFamily="2" charset="-122"/>
              <a:cs typeface="+mn-cs"/>
            </a:rPr>
            <a:t>数据流</a:t>
          </a:r>
          <a:endParaRPr lang="zh-CN" altLang="en-US" dirty="0">
            <a:solidFill>
              <a:sysClr val="windowText" lastClr="000000"/>
            </a:solidFill>
            <a:latin typeface="华文细黑" panose="02010600040101010101" pitchFamily="2" charset="-122"/>
            <a:ea typeface="华文细黑" panose="02010600040101010101" pitchFamily="2" charset="-122"/>
            <a:cs typeface="+mn-cs"/>
          </a:endParaRPr>
        </a:p>
      </dgm:t>
    </dgm:pt>
    <dgm:pt modelId="{00D94735-2BE6-4982-AFFA-6B5A87BB73A1}" type="parTrans" cxnId="{22FBFEBA-06A4-45E0-9A6A-B3A7508B0A2A}">
      <dgm:prSet/>
      <dgm: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11D9B48E-95A1-4442-892E-F5428F9E46BF}" type="sibTrans" cxnId="{22FBFEBA-06A4-45E0-9A6A-B3A7508B0A2A}">
      <dgm:prSet/>
      <dgm:spPr/>
      <dgm:t>
        <a:bodyPr/>
        <a:lstStyle/>
        <a:p>
          <a:endParaRPr lang="zh-CN" altLang="en-US">
            <a:latin typeface="华文细黑" panose="02010600040101010101" pitchFamily="2" charset="-122"/>
            <a:ea typeface="华文细黑" panose="02010600040101010101" pitchFamily="2" charset="-122"/>
          </a:endParaRPr>
        </a:p>
      </dgm:t>
    </dgm:pt>
    <dgm:pt modelId="{B8464FA4-7F51-4246-AB2D-05968C569C43}">
      <dgm:prSet phldrT="[文本]"/>
      <dgm:spPr>
        <a:xfrm>
          <a:off x="3946101" y="1472348"/>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smtClean="0">
              <a:solidFill>
                <a:sysClr val="windowText" lastClr="000000"/>
              </a:solidFill>
              <a:latin typeface="华文细黑" panose="02010600040101010101" pitchFamily="2" charset="-122"/>
              <a:ea typeface="华文细黑" panose="02010600040101010101" pitchFamily="2" charset="-122"/>
              <a:cs typeface="+mn-cs"/>
            </a:rPr>
            <a:t>数据存储</a:t>
          </a:r>
          <a:endParaRPr lang="zh-CN" altLang="en-US" dirty="0">
            <a:solidFill>
              <a:sysClr val="windowText" lastClr="000000"/>
            </a:solidFill>
            <a:latin typeface="华文细黑" panose="02010600040101010101" pitchFamily="2" charset="-122"/>
            <a:ea typeface="华文细黑" panose="02010600040101010101" pitchFamily="2" charset="-122"/>
            <a:cs typeface="+mn-cs"/>
          </a:endParaRPr>
        </a:p>
      </dgm:t>
    </dgm:pt>
    <dgm:pt modelId="{3E994FA0-86A4-4937-88BC-0D5D6616D62C}" type="parTrans" cxnId="{7B05AA3C-37E6-49E0-B1D8-4C49816143F2}">
      <dgm:prSet/>
      <dgm:spPr>
        <a:xfrm>
          <a:off x="3607651" y="2015474"/>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3C21CE94-F861-473D-8085-B569C187CB8F}" type="sibTrans" cxnId="{7B05AA3C-37E6-49E0-B1D8-4C49816143F2}">
      <dgm:prSet/>
      <dgm:spPr/>
      <dgm:t>
        <a:bodyPr/>
        <a:lstStyle/>
        <a:p>
          <a:endParaRPr lang="zh-CN" altLang="en-US">
            <a:latin typeface="华文细黑" panose="02010600040101010101" pitchFamily="2" charset="-122"/>
            <a:ea typeface="华文细黑" panose="02010600040101010101" pitchFamily="2" charset="-122"/>
          </a:endParaRPr>
        </a:p>
      </dgm:t>
    </dgm:pt>
    <dgm:pt modelId="{5F389DCC-5AA0-449B-806B-78CDCCA0BE6E}">
      <dgm:prSet phldrT="[文本]"/>
      <dgm:spPr>
        <a:xfrm>
          <a:off x="2488348" y="2930101"/>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smtClean="0">
              <a:solidFill>
                <a:sysClr val="windowText" lastClr="000000"/>
              </a:solidFill>
              <a:latin typeface="华文细黑" panose="02010600040101010101" pitchFamily="2" charset="-122"/>
              <a:ea typeface="华文细黑" panose="02010600040101010101" pitchFamily="2" charset="-122"/>
              <a:cs typeface="+mn-cs"/>
            </a:rPr>
            <a:t>数据处理</a:t>
          </a:r>
          <a:endParaRPr lang="zh-CN" altLang="en-US" dirty="0">
            <a:solidFill>
              <a:sysClr val="windowText" lastClr="000000"/>
            </a:solidFill>
            <a:latin typeface="华文细黑" panose="02010600040101010101" pitchFamily="2" charset="-122"/>
            <a:ea typeface="华文细黑" panose="02010600040101010101" pitchFamily="2" charset="-122"/>
            <a:cs typeface="+mn-cs"/>
          </a:endParaRPr>
        </a:p>
      </dgm:t>
    </dgm:pt>
    <dgm:pt modelId="{0B9376B4-0B25-4CFD-9235-ED92899091E1}" type="parTrans" cxnId="{9176F58C-45D0-4A29-9D0E-DEB9750D1BB7}">
      <dgm:prSet/>
      <dgm: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71605720-3E7A-4898-B878-AECD3DE5FE22}" type="sibTrans" cxnId="{9176F58C-45D0-4A29-9D0E-DEB9750D1BB7}">
      <dgm:prSet/>
      <dgm:spPr/>
      <dgm:t>
        <a:bodyPr/>
        <a:lstStyle/>
        <a:p>
          <a:endParaRPr lang="zh-CN" altLang="en-US">
            <a:latin typeface="华文细黑" panose="02010600040101010101" pitchFamily="2" charset="-122"/>
            <a:ea typeface="华文细黑" panose="02010600040101010101" pitchFamily="2" charset="-122"/>
          </a:endParaRPr>
        </a:p>
      </dgm:t>
    </dgm:pt>
    <dgm:pt modelId="{021C44A8-2CD8-4499-B70C-40EB0149D62D}">
      <dgm:prSet phldrT="[文本]"/>
      <dgm:spPr>
        <a:xfrm>
          <a:off x="1030594" y="1472348"/>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smtClean="0">
              <a:solidFill>
                <a:sysClr val="windowText" lastClr="000000"/>
              </a:solidFill>
              <a:latin typeface="华文细黑" panose="02010600040101010101" pitchFamily="2" charset="-122"/>
              <a:ea typeface="华文细黑" panose="02010600040101010101" pitchFamily="2" charset="-122"/>
              <a:cs typeface="+mn-cs"/>
            </a:rPr>
            <a:t>数据元素</a:t>
          </a:r>
          <a:endParaRPr lang="zh-CN" altLang="en-US" dirty="0">
            <a:solidFill>
              <a:sysClr val="windowText" lastClr="000000"/>
            </a:solidFill>
            <a:latin typeface="华文细黑" panose="02010600040101010101" pitchFamily="2" charset="-122"/>
            <a:ea typeface="华文细黑" panose="02010600040101010101" pitchFamily="2" charset="-122"/>
            <a:cs typeface="+mn-cs"/>
          </a:endParaRPr>
        </a:p>
      </dgm:t>
    </dgm:pt>
    <dgm:pt modelId="{5B3873AE-CC72-48C4-9CA8-1984A1A009D7}" type="parTrans" cxnId="{1FFEC86E-CADC-41A4-8890-8348D0658663}">
      <dgm:prSet/>
      <dgm:spPr>
        <a:xfrm rot="10800000">
          <a:off x="2149898" y="2015474"/>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BE7A7D0A-8E23-48FE-B0F2-86529C5E99C9}" type="sibTrans" cxnId="{1FFEC86E-CADC-41A4-8890-8348D0658663}">
      <dgm:prSet/>
      <dgm:spPr/>
      <dgm:t>
        <a:bodyPr/>
        <a:lstStyle/>
        <a:p>
          <a:endParaRPr lang="zh-CN" altLang="en-US">
            <a:latin typeface="华文细黑" panose="02010600040101010101" pitchFamily="2" charset="-122"/>
            <a:ea typeface="华文细黑" panose="02010600040101010101" pitchFamily="2" charset="-122"/>
          </a:endParaRPr>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C2D81FEA-1923-48EB-BF50-29FFE05B732E}" type="presOf" srcId="{5B3873AE-CC72-48C4-9CA8-1984A1A009D7}" destId="{A15F4530-1104-45FB-944C-CF8DC1D89BD0}"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69E59739-28DE-41E2-AE9A-87E7E5698E21}" type="presOf" srcId="{0B9376B4-0B25-4CFD-9235-ED92899091E1}" destId="{D9F9AE6A-C65B-4167-B428-6A39EE0D869C}" srcOrd="0" destOrd="0" presId="urn:microsoft.com/office/officeart/2005/8/layout/radial1"/>
    <dgm:cxn modelId="{7B05AA3C-37E6-49E0-B1D8-4C49816143F2}" srcId="{377B0313-40CB-4D0D-B2F3-142EF4E676A7}" destId="{B8464FA4-7F51-4246-AB2D-05968C569C43}" srcOrd="1" destOrd="0" parTransId="{3E994FA0-86A4-4937-88BC-0D5D6616D62C}" sibTransId="{3C21CE94-F861-473D-8085-B569C187CB8F}"/>
    <dgm:cxn modelId="{147A0095-7053-4194-B80F-B06540609FB3}" type="presOf" srcId="{00D94735-2BE6-4982-AFFA-6B5A87BB73A1}" destId="{1535F9BD-ADAA-432D-829B-B31939C0EE49}" srcOrd="1"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F7A9BF0D-2A4C-46C2-8413-EAD443C8F555}" type="presOf" srcId="{5F389DCC-5AA0-449B-806B-78CDCCA0BE6E}" destId="{C408FB5A-E9EF-44D3-B259-9A90E64A0533}" srcOrd="0" destOrd="0" presId="urn:microsoft.com/office/officeart/2005/8/layout/radial1"/>
    <dgm:cxn modelId="{8543383A-455C-43B5-9F8D-FB441E11948B}" type="presOf" srcId="{0B9376B4-0B25-4CFD-9235-ED92899091E1}" destId="{AA0DD6A3-DE88-4402-86FE-2CC1B352DE56}" srcOrd="1" destOrd="0" presId="urn:microsoft.com/office/officeart/2005/8/layout/radial1"/>
    <dgm:cxn modelId="{87E0A58B-D229-4318-AE17-2C3C0BDAB20F}" type="presOf" srcId="{3E994FA0-86A4-4937-88BC-0D5D6616D62C}" destId="{72F9B452-A294-4D3D-A399-45FD3AECFBF0}" srcOrd="0" destOrd="0" presId="urn:microsoft.com/office/officeart/2005/8/layout/radial1"/>
    <dgm:cxn modelId="{745F0103-94ED-40D2-BCC4-B7216A348AAB}" type="presOf" srcId="{41721773-D785-4934-B0B6-D0C300D18F09}" destId="{FB36635E-E76D-4FE0-9890-8F1267067355}" srcOrd="0" destOrd="0" presId="urn:microsoft.com/office/officeart/2005/8/layout/radial1"/>
    <dgm:cxn modelId="{B4583F9A-FBE3-4729-BB3F-14D7AA65F538}" type="presOf" srcId="{3E994FA0-86A4-4937-88BC-0D5D6616D62C}" destId="{B960C17A-06CD-4B11-85B8-C8D3F81DBD73}" srcOrd="1" destOrd="0" presId="urn:microsoft.com/office/officeart/2005/8/layout/radial1"/>
    <dgm:cxn modelId="{BE641842-6923-443C-A218-8A17CBCE3408}" type="presOf" srcId="{00D94735-2BE6-4982-AFFA-6B5A87BB73A1}" destId="{626257A0-12A8-417E-9C92-97B4613B154D}" srcOrd="0" destOrd="0" presId="urn:microsoft.com/office/officeart/2005/8/layout/radial1"/>
    <dgm:cxn modelId="{08D209F7-3E82-42E7-93A5-6FEDAC36846D}" type="presOf" srcId="{021C44A8-2CD8-4499-B70C-40EB0149D62D}" destId="{D9D176FC-BFE2-4FAA-8FCC-0072D04B2684}" srcOrd="0" destOrd="0" presId="urn:microsoft.com/office/officeart/2005/8/layout/radial1"/>
    <dgm:cxn modelId="{B946D1B2-7F05-4796-B6F5-4EF6410C61AB}" type="presOf" srcId="{B8464FA4-7F51-4246-AB2D-05968C569C43}" destId="{D97D066E-DB07-4C2A-B3C1-ECF4C2804B73}"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266C615A-ABED-4639-8C54-4417FDCB3AA3}" type="presOf" srcId="{377B0313-40CB-4D0D-B2F3-142EF4E676A7}" destId="{6F4E6EDF-93E5-4290-A478-56E409844FD0}" srcOrd="0" destOrd="0" presId="urn:microsoft.com/office/officeart/2005/8/layout/radial1"/>
    <dgm:cxn modelId="{0D4F43FD-B27A-4FC0-99C1-30EF8CBA7D2E}" type="presOf" srcId="{5B3873AE-CC72-48C4-9CA8-1984A1A009D7}" destId="{63207A1B-C70D-4492-8C9C-BC378464242B}" srcOrd="1"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8561EFA3-B05F-4BFD-BCD0-172A0469F5A9}" type="presOf" srcId="{3150A41F-4816-41EC-AF13-5B9975EF2C43}" destId="{1E4709DF-BED7-4C90-ABA5-ADEBB1792307}" srcOrd="0" destOrd="0" presId="urn:microsoft.com/office/officeart/2005/8/layout/radial1"/>
    <dgm:cxn modelId="{5FC4C22B-FEBA-48DE-9700-98B8F5E9614F}" type="presParOf" srcId="{FB36635E-E76D-4FE0-9890-8F1267067355}" destId="{6F4E6EDF-93E5-4290-A478-56E409844FD0}" srcOrd="0" destOrd="0" presId="urn:microsoft.com/office/officeart/2005/8/layout/radial1"/>
    <dgm:cxn modelId="{36D63F02-7FB2-45A3-886D-90443CC7A251}" type="presParOf" srcId="{FB36635E-E76D-4FE0-9890-8F1267067355}" destId="{626257A0-12A8-417E-9C92-97B4613B154D}" srcOrd="1" destOrd="0" presId="urn:microsoft.com/office/officeart/2005/8/layout/radial1"/>
    <dgm:cxn modelId="{EF3CE6D8-40AE-44B7-B26F-6031C8CD89D7}" type="presParOf" srcId="{626257A0-12A8-417E-9C92-97B4613B154D}" destId="{1535F9BD-ADAA-432D-829B-B31939C0EE49}" srcOrd="0" destOrd="0" presId="urn:microsoft.com/office/officeart/2005/8/layout/radial1"/>
    <dgm:cxn modelId="{D977B70C-BDDD-4406-8E97-2708B9C3F7E0}" type="presParOf" srcId="{FB36635E-E76D-4FE0-9890-8F1267067355}" destId="{1E4709DF-BED7-4C90-ABA5-ADEBB1792307}" srcOrd="2" destOrd="0" presId="urn:microsoft.com/office/officeart/2005/8/layout/radial1"/>
    <dgm:cxn modelId="{18B42A54-81DB-4E33-8E0A-362969C78838}" type="presParOf" srcId="{FB36635E-E76D-4FE0-9890-8F1267067355}" destId="{72F9B452-A294-4D3D-A399-45FD3AECFBF0}" srcOrd="3" destOrd="0" presId="urn:microsoft.com/office/officeart/2005/8/layout/radial1"/>
    <dgm:cxn modelId="{C566D125-18A7-46BB-B880-4BC92E993A11}" type="presParOf" srcId="{72F9B452-A294-4D3D-A399-45FD3AECFBF0}" destId="{B960C17A-06CD-4B11-85B8-C8D3F81DBD73}" srcOrd="0" destOrd="0" presId="urn:microsoft.com/office/officeart/2005/8/layout/radial1"/>
    <dgm:cxn modelId="{D3C3093F-697D-4360-8905-BFD73202805F}" type="presParOf" srcId="{FB36635E-E76D-4FE0-9890-8F1267067355}" destId="{D97D066E-DB07-4C2A-B3C1-ECF4C2804B73}" srcOrd="4" destOrd="0" presId="urn:microsoft.com/office/officeart/2005/8/layout/radial1"/>
    <dgm:cxn modelId="{1809EF22-BFE5-4DFD-8636-455ACEB863D7}" type="presParOf" srcId="{FB36635E-E76D-4FE0-9890-8F1267067355}" destId="{D9F9AE6A-C65B-4167-B428-6A39EE0D869C}" srcOrd="5" destOrd="0" presId="urn:microsoft.com/office/officeart/2005/8/layout/radial1"/>
    <dgm:cxn modelId="{840D400A-8116-428E-AD1C-AA5C91487DE5}" type="presParOf" srcId="{D9F9AE6A-C65B-4167-B428-6A39EE0D869C}" destId="{AA0DD6A3-DE88-4402-86FE-2CC1B352DE56}" srcOrd="0" destOrd="0" presId="urn:microsoft.com/office/officeart/2005/8/layout/radial1"/>
    <dgm:cxn modelId="{476AE5F7-5ABF-4BBD-8DDF-ABFB127F0E13}" type="presParOf" srcId="{FB36635E-E76D-4FE0-9890-8F1267067355}" destId="{C408FB5A-E9EF-44D3-B259-9A90E64A0533}" srcOrd="6" destOrd="0" presId="urn:microsoft.com/office/officeart/2005/8/layout/radial1"/>
    <dgm:cxn modelId="{B9663C41-C410-4A66-BD89-152B72E7D30E}" type="presParOf" srcId="{FB36635E-E76D-4FE0-9890-8F1267067355}" destId="{A15F4530-1104-45FB-944C-CF8DC1D89BD0}" srcOrd="7" destOrd="0" presId="urn:microsoft.com/office/officeart/2005/8/layout/radial1"/>
    <dgm:cxn modelId="{2F18F8E4-602E-428E-9787-6BF71C0C7D01}" type="presParOf" srcId="{A15F4530-1104-45FB-944C-CF8DC1D89BD0}" destId="{63207A1B-C70D-4492-8C9C-BC378464242B}" srcOrd="0" destOrd="0" presId="urn:microsoft.com/office/officeart/2005/8/layout/radial1"/>
    <dgm:cxn modelId="{E377A9DA-E276-498F-B2EB-2FB475B5A22A}"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如图</a:t>
            </a:r>
            <a:r>
              <a:rPr lang="en-US" altLang="zh-CN" dirty="0" smtClean="0"/>
              <a:t>2.4(a)</a:t>
            </a:r>
            <a:r>
              <a:rPr lang="zh-CN" altLang="zh-CN" dirty="0" smtClean="0"/>
              <a:t>所示，数据流图有</a:t>
            </a:r>
            <a:r>
              <a:rPr lang="en-US" altLang="zh-CN" dirty="0" smtClean="0"/>
              <a:t>4</a:t>
            </a:r>
            <a:r>
              <a:rPr lang="zh-CN" altLang="zh-CN" dirty="0" smtClean="0"/>
              <a:t>种基本符号：正方形</a:t>
            </a:r>
            <a:r>
              <a:rPr lang="en-US" altLang="zh-CN" dirty="0" smtClean="0"/>
              <a:t>(</a:t>
            </a:r>
            <a:r>
              <a:rPr lang="zh-CN" altLang="zh-CN" dirty="0" smtClean="0"/>
              <a:t>或立方体</a:t>
            </a:r>
            <a:r>
              <a:rPr lang="en-US" altLang="zh-CN" dirty="0" smtClean="0"/>
              <a:t>)</a:t>
            </a:r>
            <a:r>
              <a:rPr lang="zh-CN" altLang="zh-CN" dirty="0" smtClean="0"/>
              <a:t>表示数据的源点或终点；圆角矩形</a:t>
            </a:r>
            <a:r>
              <a:rPr lang="en-US" altLang="zh-CN" dirty="0" smtClean="0"/>
              <a:t>(</a:t>
            </a:r>
            <a:r>
              <a:rPr lang="zh-CN" altLang="zh-CN" dirty="0" smtClean="0"/>
              <a:t>或圆形</a:t>
            </a:r>
            <a:r>
              <a:rPr lang="en-US" altLang="zh-CN" dirty="0" smtClean="0"/>
              <a:t>)</a:t>
            </a:r>
            <a:r>
              <a:rPr lang="zh-CN" altLang="zh-CN" dirty="0" smtClean="0"/>
              <a:t>代表变换数据的处理；开口矩形</a:t>
            </a:r>
            <a:r>
              <a:rPr lang="en-US" altLang="zh-CN" dirty="0" smtClean="0"/>
              <a:t>(</a:t>
            </a:r>
            <a:r>
              <a:rPr lang="zh-CN" altLang="zh-CN" dirty="0" smtClean="0"/>
              <a:t>或两条平行横线</a:t>
            </a:r>
            <a:r>
              <a:rPr lang="en-US" altLang="zh-CN" dirty="0" smtClean="0"/>
              <a:t>)</a:t>
            </a:r>
            <a:r>
              <a:rPr lang="zh-CN" altLang="zh-CN" dirty="0" smtClean="0"/>
              <a:t>代表数据存储；箭头表示数据流，即特定数据的流动方向。注意，数据流与程序流程图</a:t>
            </a:r>
            <a:r>
              <a:rPr lang="en-US" altLang="zh-CN" dirty="0" smtClean="0"/>
              <a:t>(</a:t>
            </a:r>
            <a:r>
              <a:rPr lang="zh-CN" altLang="zh-CN" dirty="0" smtClean="0"/>
              <a:t>参看本书第</a:t>
            </a:r>
            <a:r>
              <a:rPr lang="en-US" altLang="zh-CN" dirty="0" smtClean="0"/>
              <a:t>5</a:t>
            </a:r>
            <a:r>
              <a:rPr lang="zh-CN" altLang="zh-CN" dirty="0" smtClean="0"/>
              <a:t>章</a:t>
            </a:r>
            <a:r>
              <a:rPr lang="en-US" altLang="zh-CN" dirty="0" smtClean="0"/>
              <a:t>)</a:t>
            </a:r>
            <a:r>
              <a:rPr lang="zh-CN" altLang="zh-CN" dirty="0" smtClean="0"/>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30</a:t>
            </a:fld>
            <a:endParaRPr lang="zh-CN" altLang="en-US"/>
          </a:p>
        </p:txBody>
      </p:sp>
    </p:spTree>
    <p:extLst>
      <p:ext uri="{BB962C8B-B14F-4D97-AF65-F5344CB8AC3E}">
        <p14:creationId xmlns:p14="http://schemas.microsoft.com/office/powerpoint/2010/main" val="110325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31</a:t>
            </a:fld>
            <a:endParaRPr lang="zh-CN" altLang="en-US"/>
          </a:p>
        </p:txBody>
      </p:sp>
    </p:spTree>
    <p:extLst>
      <p:ext uri="{BB962C8B-B14F-4D97-AF65-F5344CB8AC3E}">
        <p14:creationId xmlns:p14="http://schemas.microsoft.com/office/powerpoint/2010/main" val="106914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50" dirty="0" smtClean="0"/>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sz="1050" dirty="0" smtClean="0"/>
              <a:t>3</a:t>
            </a:r>
            <a:r>
              <a:rPr lang="zh-CN" altLang="en-US" sz="1050" dirty="0" smtClean="0"/>
              <a:t>个步骤，这在逻辑上是合理的：“接收事务”、“更新库存清单”和“处理订货”</a:t>
            </a:r>
            <a:r>
              <a:rPr lang="en-US" altLang="zh-CN" sz="1050" dirty="0" smtClean="0"/>
              <a:t>(</a:t>
            </a:r>
            <a:r>
              <a:rPr lang="zh-CN" altLang="en-US" sz="1050" dirty="0" smtClean="0"/>
              <a:t>图</a:t>
            </a:r>
            <a:r>
              <a:rPr lang="en-US" altLang="zh-CN" sz="1050" dirty="0" smtClean="0"/>
              <a:t>2.7)</a:t>
            </a:r>
            <a:r>
              <a:rPr lang="zh-CN" altLang="en-US" sz="1050" dirty="0" smtClean="0"/>
              <a:t>。</a:t>
            </a:r>
          </a:p>
          <a:p>
            <a:r>
              <a:rPr lang="zh-CN" altLang="en-US" sz="1050" dirty="0" smtClean="0"/>
              <a:t>图</a:t>
            </a:r>
            <a:r>
              <a:rPr lang="en-US" altLang="zh-CN" sz="1050" dirty="0" smtClean="0"/>
              <a:t>2.6</a:t>
            </a:r>
            <a:r>
              <a:rPr lang="zh-CN" altLang="en-US" sz="1050" dirty="0" smtClean="0"/>
              <a:t>订货系统的功能级数据流图图</a:t>
            </a:r>
            <a:r>
              <a:rPr lang="en-US" altLang="zh-CN" sz="1050" dirty="0" smtClean="0"/>
              <a:t>2.7</a:t>
            </a:r>
            <a:r>
              <a:rPr lang="zh-CN" altLang="en-US" sz="1050" dirty="0" smtClean="0"/>
              <a:t>把处理事务的功能进一步分解后的数据流图为什么不进一步分解“产生报表”这个功能呢</a:t>
            </a:r>
            <a:r>
              <a:rPr lang="en-US" altLang="zh-CN" sz="1050" dirty="0" smtClean="0"/>
              <a:t>?</a:t>
            </a:r>
            <a:r>
              <a:rPr lang="zh-CN" altLang="en-US" sz="1050" dirty="0" smtClean="0"/>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p>
          <a:p>
            <a:r>
              <a:rPr lang="zh-CN" altLang="en-US" sz="1050" dirty="0" smtClean="0"/>
              <a:t>当对数据流图分层细化时必须保持信息连续性，也就是说，当把一个处理分解为一系列处理时，分解前和分解后的输入输出数据流必须相同。例如，图</a:t>
            </a:r>
            <a:r>
              <a:rPr lang="en-US" altLang="zh-CN" sz="1050" dirty="0" smtClean="0"/>
              <a:t>2.5</a:t>
            </a:r>
            <a:r>
              <a:rPr lang="zh-CN" altLang="en-US" sz="1050" dirty="0" smtClean="0"/>
              <a:t>和图</a:t>
            </a:r>
            <a:r>
              <a:rPr lang="en-US" altLang="zh-CN" sz="1050" dirty="0" smtClean="0"/>
              <a:t>2.6</a:t>
            </a:r>
            <a:r>
              <a:rPr lang="zh-CN" altLang="en-US" sz="1050" dirty="0" smtClean="0"/>
              <a:t>的输入输出数据流都是“事务”和“订货报表”；图</a:t>
            </a:r>
            <a:r>
              <a:rPr lang="en-US" altLang="zh-CN" sz="1050" dirty="0" smtClean="0"/>
              <a:t>2.6</a:t>
            </a:r>
            <a:r>
              <a:rPr lang="zh-CN" altLang="en-US" sz="1050" dirty="0" smtClean="0"/>
              <a:t>中“处理事务”这个处理框的输入输出数据流是“事务”、“库存清单”和“订货信息”，分解成“接收事务”、“更新库存清单”和“处理订货”</a:t>
            </a:r>
            <a:r>
              <a:rPr lang="en-US" altLang="zh-CN" sz="1050" dirty="0" smtClean="0"/>
              <a:t>3</a:t>
            </a:r>
            <a:r>
              <a:rPr lang="zh-CN" altLang="en-US" sz="1050" dirty="0" smtClean="0"/>
              <a:t>个处理之后</a:t>
            </a:r>
            <a:r>
              <a:rPr lang="en-US" altLang="zh-CN" sz="1050" dirty="0" smtClean="0"/>
              <a:t>(</a:t>
            </a:r>
            <a:r>
              <a:rPr lang="zh-CN" altLang="en-US" sz="1050" dirty="0" smtClean="0"/>
              <a:t>图</a:t>
            </a:r>
            <a:r>
              <a:rPr lang="en-US" altLang="zh-CN" sz="1050" dirty="0" smtClean="0"/>
              <a:t>2.7)</a:t>
            </a:r>
            <a:r>
              <a:rPr lang="zh-CN" altLang="en-US" sz="1050" dirty="0" smtClean="0"/>
              <a:t>，它们的输入输出数据流仍然是“事务”、“库存清单”和“订货信息”。</a:t>
            </a:r>
          </a:p>
          <a:p>
            <a:r>
              <a:rPr lang="zh-CN" altLang="en-US" sz="1050" dirty="0" smtClean="0"/>
              <a:t>此外还应该注意在图</a:t>
            </a:r>
            <a:r>
              <a:rPr lang="en-US" altLang="zh-CN" sz="1050" dirty="0" smtClean="0"/>
              <a:t>2.7</a:t>
            </a:r>
            <a:r>
              <a:rPr lang="zh-CN" altLang="en-US" sz="1050" dirty="0" smtClean="0"/>
              <a:t>中对处理进行编号的方法。处理</a:t>
            </a:r>
            <a:r>
              <a:rPr lang="en-US" altLang="zh-CN" sz="1050" dirty="0" smtClean="0"/>
              <a:t>1.1</a:t>
            </a:r>
            <a:r>
              <a:rPr lang="zh-CN" altLang="en-US" sz="1050" dirty="0" smtClean="0"/>
              <a:t>，</a:t>
            </a:r>
            <a:r>
              <a:rPr lang="en-US" altLang="zh-CN" sz="1050" dirty="0" smtClean="0"/>
              <a:t>1.2</a:t>
            </a:r>
            <a:r>
              <a:rPr lang="zh-CN" altLang="en-US" sz="1050" dirty="0" smtClean="0"/>
              <a:t>和</a:t>
            </a:r>
            <a:r>
              <a:rPr lang="en-US" altLang="zh-CN" sz="1050" dirty="0" smtClean="0"/>
              <a:t>1.3</a:t>
            </a:r>
            <a:r>
              <a:rPr lang="zh-CN" altLang="en-US" sz="1050" dirty="0" smtClean="0"/>
              <a:t>是更高层次的数据流图中处理</a:t>
            </a:r>
            <a:r>
              <a:rPr lang="en-US" altLang="zh-CN" sz="1050" dirty="0" smtClean="0"/>
              <a:t>1</a:t>
            </a:r>
            <a:r>
              <a:rPr lang="zh-CN" altLang="en-US" sz="1050" dirty="0" smtClean="0"/>
              <a:t>的组成元素。如果处理</a:t>
            </a:r>
            <a:r>
              <a:rPr lang="en-US" altLang="zh-CN" sz="1050" dirty="0" smtClean="0"/>
              <a:t>2</a:t>
            </a:r>
            <a:r>
              <a:rPr lang="zh-CN" altLang="en-US" sz="1050" dirty="0" smtClean="0"/>
              <a:t>被进一步分解，它的组成元素的编号将是</a:t>
            </a:r>
            <a:r>
              <a:rPr lang="en-US" altLang="zh-CN" sz="1050" dirty="0" smtClean="0"/>
              <a:t>2.1</a:t>
            </a:r>
            <a:r>
              <a:rPr lang="zh-CN" altLang="en-US" sz="1050" dirty="0" smtClean="0"/>
              <a:t>，</a:t>
            </a:r>
            <a:r>
              <a:rPr lang="en-US" altLang="zh-CN" sz="1050" dirty="0" smtClean="0"/>
              <a:t>2.2</a:t>
            </a:r>
            <a:r>
              <a:rPr lang="zh-CN" altLang="en-US" sz="1050" dirty="0" smtClean="0"/>
              <a:t>，</a:t>
            </a:r>
            <a:r>
              <a:rPr lang="en-US" altLang="zh-CN" sz="1050" dirty="0" smtClean="0"/>
              <a:t>…</a:t>
            </a:r>
            <a:r>
              <a:rPr lang="zh-CN" altLang="en-US" sz="1050" dirty="0" smtClean="0"/>
              <a:t>；如果把处理</a:t>
            </a:r>
            <a:r>
              <a:rPr lang="en-US" altLang="zh-CN" sz="1050" dirty="0" smtClean="0"/>
              <a:t>1.1</a:t>
            </a:r>
            <a:r>
              <a:rPr lang="zh-CN" altLang="en-US" sz="1050" dirty="0" smtClean="0"/>
              <a:t>进一步分解，则将得到编号为</a:t>
            </a:r>
            <a:r>
              <a:rPr lang="en-US" altLang="zh-CN" sz="1050" dirty="0" smtClean="0"/>
              <a:t>1.1.1</a:t>
            </a:r>
            <a:r>
              <a:rPr lang="zh-CN" altLang="en-US" sz="1050" dirty="0" smtClean="0"/>
              <a:t>，</a:t>
            </a:r>
            <a:r>
              <a:rPr lang="en-US" altLang="zh-CN" sz="1050" dirty="0" smtClean="0"/>
              <a:t>1.1.2</a:t>
            </a:r>
            <a:r>
              <a:rPr lang="zh-CN" altLang="en-US" sz="1050" dirty="0" smtClean="0"/>
              <a:t>，</a:t>
            </a:r>
            <a:r>
              <a:rPr lang="en-US" altLang="zh-CN" sz="1050" dirty="0" smtClean="0"/>
              <a:t>…</a:t>
            </a:r>
            <a:r>
              <a:rPr lang="zh-CN" altLang="en-US" sz="1050" dirty="0" smtClean="0"/>
              <a:t>的处理。</a:t>
            </a:r>
          </a:p>
          <a:p>
            <a:endParaRPr lang="zh-CN" altLang="en-US" sz="1050"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38</a:t>
            </a:fld>
            <a:endParaRPr lang="zh-CN" altLang="en-US"/>
          </a:p>
        </p:txBody>
      </p:sp>
    </p:spTree>
    <p:extLst>
      <p:ext uri="{BB962C8B-B14F-4D97-AF65-F5344CB8AC3E}">
        <p14:creationId xmlns:p14="http://schemas.microsoft.com/office/powerpoint/2010/main" val="344937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prstClr val="black"/>
                </a:solidFill>
                <a:latin typeface="华文细黑" panose="02010600040101010101" pitchFamily="2" charset="-122"/>
                <a:ea typeface="华文细黑" panose="02010600040101010101" pitchFamily="2" charset="-122"/>
              </a:rPr>
              <a:t>便于实现</a:t>
            </a:r>
            <a:r>
              <a:rPr lang="en-US" altLang="zh-CN" dirty="0" smtClean="0"/>
              <a:t>--- </a:t>
            </a:r>
            <a:r>
              <a:rPr lang="zh-CN" altLang="en-US" dirty="0" smtClean="0"/>
              <a:t>采用逐步细化的扩展方法，可避免一次引入过多的细节，有利于控制问题的复杂度； </a:t>
            </a:r>
          </a:p>
          <a:p>
            <a:pPr eaLnBrk="0" fontAlgn="base" hangingPunct="0">
              <a:spcBef>
                <a:spcPct val="0"/>
              </a:spcBef>
              <a:spcAft>
                <a:spcPct val="0"/>
              </a:spcAft>
              <a:buFontTx/>
              <a:buNone/>
            </a:pPr>
            <a:r>
              <a:rPr lang="zh-CN" altLang="en-US" sz="1200" dirty="0" smtClean="0">
                <a:solidFill>
                  <a:prstClr val="black"/>
                </a:solidFill>
                <a:latin typeface="华文细黑" panose="02010600040101010101" pitchFamily="2" charset="-122"/>
                <a:ea typeface="华文细黑" panose="02010600040101010101" pitchFamily="2" charset="-122"/>
              </a:rPr>
              <a:t>便于使用--- 用一组图代替一张总图，方便用户及软件开发人员阅读。</a:t>
            </a:r>
            <a:endParaRPr lang="en-US" altLang="zh-CN" sz="1200" dirty="0" smtClean="0">
              <a:solidFill>
                <a:prstClr val="black"/>
              </a:solidFill>
              <a:latin typeface="华文细黑" panose="02010600040101010101" pitchFamily="2" charset="-122"/>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39</a:t>
            </a:fld>
            <a:endParaRPr lang="zh-CN" altLang="en-US"/>
          </a:p>
        </p:txBody>
      </p:sp>
    </p:spTree>
    <p:extLst>
      <p:ext uri="{BB962C8B-B14F-4D97-AF65-F5344CB8AC3E}">
        <p14:creationId xmlns:p14="http://schemas.microsoft.com/office/powerpoint/2010/main" val="3545067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只有输入或者只有输出的数据处理是没有意义的</a:t>
            </a:r>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42</a:t>
            </a:fld>
            <a:endParaRPr lang="zh-CN" altLang="en-US"/>
          </a:p>
        </p:txBody>
      </p:sp>
    </p:spTree>
    <p:extLst>
      <p:ext uri="{BB962C8B-B14F-4D97-AF65-F5344CB8AC3E}">
        <p14:creationId xmlns:p14="http://schemas.microsoft.com/office/powerpoint/2010/main" val="371418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63</a:t>
            </a:fld>
            <a:endParaRPr lang="zh-CN" altLang="en-US"/>
          </a:p>
        </p:txBody>
      </p:sp>
    </p:spTree>
    <p:extLst>
      <p:ext uri="{BB962C8B-B14F-4D97-AF65-F5344CB8AC3E}">
        <p14:creationId xmlns:p14="http://schemas.microsoft.com/office/powerpoint/2010/main" val="75557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baseline="0">
                <a:latin typeface="华文细黑" panose="02010600040101010101" pitchFamily="2" charset="-122"/>
                <a:ea typeface="华文细黑" panose="02010600040101010101" pitchFamily="2" charset="-122"/>
              </a:defRPr>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24924172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08010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72499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0933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973119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280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37948715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30247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9294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1" name="Text Box 21"/>
          <p:cNvSpPr txBox="1">
            <a:spLocks noChangeArrowheads="1"/>
          </p:cNvSpPr>
          <p:nvPr/>
        </p:nvSpPr>
        <p:spPr bwMode="auto">
          <a:xfrm>
            <a:off x="63500" y="6375400"/>
            <a:ext cx="3520621" cy="307777"/>
          </a:xfrm>
          <a:prstGeom prst="rect">
            <a:avLst/>
          </a:prstGeom>
          <a:noFill/>
          <a:ln>
            <a:noFill/>
          </a:ln>
          <a:effectLst/>
        </p:spPr>
        <p:txBody>
          <a:bodyPr wrap="square">
            <a:spAutoFit/>
          </a:bodyPr>
          <a:lstStyle>
            <a:defPPr>
              <a:defRPr lang="zh-CN"/>
            </a:defPPr>
            <a:lvl1pPr algn="ctr" fontAlgn="base">
              <a:spcBef>
                <a:spcPct val="50000"/>
              </a:spcBef>
              <a:spcAft>
                <a:spcPct val="0"/>
              </a:spcAft>
              <a:defRPr b="0">
                <a:solidFill>
                  <a:srgbClr val="0000CC"/>
                </a:solidFill>
                <a:latin typeface="Aharoni" panose="02010803020104030203" pitchFamily="2" charset="-79"/>
                <a:ea typeface="宋体" pitchFamily="2" charset="-122"/>
                <a:cs typeface="Aharoni" panose="02010803020104030203" pitchFamily="2" charset="-79"/>
              </a:defRPr>
            </a:lvl1pPr>
            <a:lvl2pPr marL="742950" indent="-285750" eaLnBrk="0" hangingPunct="0">
              <a:defRPr sz="2400">
                <a:latin typeface="Times New Roman" pitchFamily="18" charset="0"/>
                <a:ea typeface="宋体" pitchFamily="2" charset="-122"/>
              </a:defRPr>
            </a:lvl2pPr>
            <a:lvl3pPr marL="1143000" indent="-228600" eaLnBrk="0" hangingPunct="0">
              <a:defRPr sz="2400">
                <a:latin typeface="Times New Roman" pitchFamily="18" charset="0"/>
                <a:ea typeface="宋体" pitchFamily="2" charset="-122"/>
              </a:defRPr>
            </a:lvl3pPr>
            <a:lvl4pPr marL="1600200" indent="-228600" eaLnBrk="0" hangingPunct="0">
              <a:defRPr sz="2400">
                <a:latin typeface="Times New Roman" pitchFamily="18" charset="0"/>
                <a:ea typeface="宋体" pitchFamily="2" charset="-122"/>
              </a:defRPr>
            </a:lvl4pPr>
            <a:lvl5pPr marL="2057400" indent="-228600" eaLnBrk="0" hangingPunct="0">
              <a:defRPr sz="2400">
                <a:latin typeface="Times New Roman" pitchFamily="18" charset="0"/>
                <a:ea typeface="宋体" pitchFamily="2" charset="-122"/>
              </a:defRPr>
            </a:lvl5pPr>
            <a:lvl6pPr marL="2514600" indent="-228600" eaLnBrk="0" fontAlgn="base" hangingPunct="0">
              <a:spcBef>
                <a:spcPct val="0"/>
              </a:spcBef>
              <a:spcAft>
                <a:spcPct val="0"/>
              </a:spcAft>
              <a:defRPr sz="2400">
                <a:latin typeface="Times New Roman" pitchFamily="18" charset="0"/>
                <a:ea typeface="宋体" pitchFamily="2" charset="-122"/>
              </a:defRPr>
            </a:lvl6pPr>
            <a:lvl7pPr marL="2971800" indent="-228600" eaLnBrk="0" fontAlgn="base" hangingPunct="0">
              <a:spcBef>
                <a:spcPct val="0"/>
              </a:spcBef>
              <a:spcAft>
                <a:spcPct val="0"/>
              </a:spcAft>
              <a:defRPr sz="2400">
                <a:latin typeface="Times New Roman" pitchFamily="18" charset="0"/>
                <a:ea typeface="宋体" pitchFamily="2" charset="-122"/>
              </a:defRPr>
            </a:lvl7pPr>
            <a:lvl8pPr marL="3429000" indent="-228600" eaLnBrk="0" fontAlgn="base" hangingPunct="0">
              <a:spcBef>
                <a:spcPct val="0"/>
              </a:spcBef>
              <a:spcAft>
                <a:spcPct val="0"/>
              </a:spcAft>
              <a:defRPr sz="2400">
                <a:latin typeface="Times New Roman" pitchFamily="18" charset="0"/>
                <a:ea typeface="宋体" pitchFamily="2" charset="-122"/>
              </a:defRPr>
            </a:lvl8pPr>
            <a:lvl9pPr marL="3886200" indent="-228600" eaLnBrk="0" fontAlgn="base" hangingPunct="0">
              <a:spcBef>
                <a:spcPct val="0"/>
              </a:spcBef>
              <a:spcAft>
                <a:spcPct val="0"/>
              </a:spcAft>
              <a:defRPr sz="2400">
                <a:latin typeface="Times New Roman" pitchFamily="18" charset="0"/>
                <a:ea typeface="宋体" pitchFamily="2" charset="-122"/>
              </a:defRPr>
            </a:lvl9pPr>
          </a:lstStyle>
          <a:p>
            <a:pPr algn="l"/>
            <a:r>
              <a:rPr lang="en-US" altLang="zh-CN" sz="1400" b="1" dirty="0" smtClean="0">
                <a:latin typeface="Arial"/>
                <a:cs typeface="Aharoni" panose="02010803020104030203"/>
              </a:rPr>
              <a:t>Feasibility study</a:t>
            </a:r>
            <a:endParaRPr lang="en-US" altLang="zh-CN" sz="1400" b="1" dirty="0">
              <a:latin typeface="Arial"/>
              <a:cs typeface="Aharoni" panose="02010803020104030203"/>
            </a:endParaRPr>
          </a:p>
        </p:txBody>
      </p:sp>
      <p:sp>
        <p:nvSpPr>
          <p:cNvPr id="8" name="Text Box 21"/>
          <p:cNvSpPr txBox="1">
            <a:spLocks noChangeArrowheads="1"/>
          </p:cNvSpPr>
          <p:nvPr userDrawn="1"/>
        </p:nvSpPr>
        <p:spPr bwMode="auto">
          <a:xfrm>
            <a:off x="8134803" y="637540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fontAlgn="base" hangingPunct="1">
              <a:spcBef>
                <a:spcPct val="50000"/>
              </a:spcBef>
              <a:spcAft>
                <a:spcPct val="0"/>
              </a:spcAft>
              <a:defRPr/>
            </a:pPr>
            <a:r>
              <a:rPr lang="en-US" altLang="zh-CN" sz="1400" b="1" dirty="0">
                <a:solidFill>
                  <a:srgbClr val="0000CC"/>
                </a:solidFill>
                <a:latin typeface="Arial"/>
                <a:cs typeface="Aharoni" panose="02010803020104030203"/>
              </a:rPr>
              <a:t>HIT</a:t>
            </a:r>
          </a:p>
        </p:txBody>
      </p:sp>
      <p:sp>
        <p:nvSpPr>
          <p:cNvPr id="9" name="Text Box 21"/>
          <p:cNvSpPr txBox="1">
            <a:spLocks noChangeArrowheads="1"/>
          </p:cNvSpPr>
          <p:nvPr userDrawn="1"/>
        </p:nvSpPr>
        <p:spPr bwMode="auto">
          <a:xfrm>
            <a:off x="4174784" y="637540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fld id="{AF7AF6B0-6506-437E-8FE2-9CA089AE9D2F}" type="slidenum">
              <a:rPr lang="en-US" altLang="zh-CN" sz="1400" b="1" smtClean="0">
                <a:solidFill>
                  <a:srgbClr val="0000CC"/>
                </a:solidFill>
                <a:latin typeface="Arial"/>
                <a:cs typeface="Aharoni" panose="02010803020104030203"/>
              </a:rPr>
              <a:pPr algn="ctr" eaLnBrk="1" fontAlgn="base" hangingPunct="1">
                <a:spcBef>
                  <a:spcPct val="50000"/>
                </a:spcBef>
                <a:spcAft>
                  <a:spcPct val="0"/>
                </a:spcAft>
                <a:defRPr/>
              </a:pPr>
              <a:t>‹#›</a:t>
            </a:fld>
            <a:endParaRPr lang="en-US" altLang="zh-CN" sz="1400" b="1" dirty="0">
              <a:solidFill>
                <a:srgbClr val="0000CC"/>
              </a:solidFill>
              <a:latin typeface="Arial"/>
              <a:cs typeface="Aharoni" panose="02010803020104030203"/>
            </a:endParaRPr>
          </a:p>
        </p:txBody>
      </p:sp>
    </p:spTree>
    <p:extLst>
      <p:ext uri="{BB962C8B-B14F-4D97-AF65-F5344CB8AC3E}">
        <p14:creationId xmlns:p14="http://schemas.microsoft.com/office/powerpoint/2010/main" val="21657620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Lst>
  <p:timing>
    <p:tnLst>
      <p:par>
        <p:cTn id="1" dur="indefinite" restart="never" nodeType="tmRoot"/>
      </p:par>
    </p:tnLst>
  </p:timing>
  <p:hf hdr="0" dt="0"/>
  <p:txStyles>
    <p:titleStyle>
      <a:lvl1pPr algn="ctr" rtl="0" eaLnBrk="0" fontAlgn="base" hangingPunct="0">
        <a:spcBef>
          <a:spcPct val="0"/>
        </a:spcBef>
        <a:spcAft>
          <a:spcPct val="0"/>
        </a:spcAft>
        <a:defRPr sz="3200" b="0">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ct val="20000"/>
        </a:spcBef>
        <a:spcAft>
          <a:spcPct val="20000"/>
        </a:spcAft>
        <a:buClr>
          <a:srgbClr val="800000"/>
        </a:buClr>
        <a:buFont typeface="Wingdings" pitchFamily="2" charset="2"/>
        <a:buChar char="§"/>
        <a:defRPr sz="2800" b="0" i="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ct val="20000"/>
        </a:spcBef>
        <a:spcAft>
          <a:spcPct val="0"/>
        </a:spcAft>
        <a:buFont typeface="Wingdings" pitchFamily="2" charset="2"/>
        <a:buChar char="Ø"/>
        <a:defRPr sz="2400" b="0" i="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ct val="20000"/>
        </a:spcBef>
        <a:spcAft>
          <a:spcPct val="0"/>
        </a:spcAft>
        <a:buFont typeface="宋体" pitchFamily="2" charset="-122"/>
        <a:buChar char="–"/>
        <a:defRPr sz="2000" b="0" i="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ct val="20000"/>
        </a:spcBef>
        <a:spcAft>
          <a:spcPct val="0"/>
        </a:spcAft>
        <a:buChar char="•"/>
        <a:defRPr sz="2000" b="0" i="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ct val="20000"/>
        </a:spcBef>
        <a:spcAft>
          <a:spcPct val="0"/>
        </a:spcAft>
        <a:buFont typeface="Wingdings" pitchFamily="2" charset="2"/>
        <a:buChar char="ü"/>
        <a:defRPr sz="2000" b="0" i="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dirty="0"/>
              <a:t>软件工程导论</a:t>
            </a:r>
            <a:r>
              <a:rPr lang="en-US" altLang="zh-CN" sz="3200" dirty="0"/>
              <a:t>SE33001</a:t>
            </a:r>
            <a:endParaRPr lang="zh-CN" altLang="en-US" sz="1600" dirty="0">
              <a:solidFill>
                <a:srgbClr val="0000FF"/>
              </a:solidFill>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4400" b="0" dirty="0" smtClean="0">
                <a:solidFill>
                  <a:srgbClr val="3333CC"/>
                </a:solidFill>
                <a:ea typeface="黑体" panose="02010609060101010101" pitchFamily="49" charset="-122"/>
              </a:rPr>
              <a:t>第</a:t>
            </a:r>
            <a:r>
              <a:rPr lang="en-US" altLang="zh-CN" sz="4400" b="0" dirty="0" smtClean="0">
                <a:solidFill>
                  <a:srgbClr val="3333CC"/>
                </a:solidFill>
                <a:ea typeface="黑体" panose="02010609060101010101" pitchFamily="49" charset="-122"/>
              </a:rPr>
              <a:t>2</a:t>
            </a:r>
            <a:r>
              <a:rPr lang="zh-CN" altLang="en-US" sz="4400" b="0" dirty="0" smtClean="0">
                <a:solidFill>
                  <a:srgbClr val="3333CC"/>
                </a:solidFill>
                <a:ea typeface="黑体" panose="02010609060101010101" pitchFamily="49" charset="-122"/>
              </a:rPr>
              <a:t>章：可行性研究</a:t>
            </a:r>
            <a:endParaRPr lang="en-US" altLang="zh-CN" sz="4400" b="0" dirty="0" smtClean="0">
              <a:solidFill>
                <a:srgbClr val="3333CC"/>
              </a:solidFill>
              <a:ea typeface="黑体" panose="02010609060101010101" pitchFamily="49" charset="-122"/>
            </a:endParaRPr>
          </a:p>
          <a:p>
            <a:pPr algn="ctr" fontAlgn="base">
              <a:spcBef>
                <a:spcPct val="0"/>
              </a:spcBef>
              <a:spcAft>
                <a:spcPct val="0"/>
              </a:spcAft>
              <a:buClrTx/>
              <a:buFontTx/>
              <a:buNone/>
            </a:pPr>
            <a:r>
              <a:rPr lang="en-US" altLang="zh-CN" b="0" dirty="0" smtClean="0">
                <a:solidFill>
                  <a:srgbClr val="3333CC"/>
                </a:solidFill>
                <a:latin typeface="华文细黑" panose="02010600040101010101" pitchFamily="2" charset="-122"/>
                <a:ea typeface="华文细黑" panose="02010600040101010101" pitchFamily="2" charset="-122"/>
              </a:rPr>
              <a:t>Chapter 2</a:t>
            </a:r>
            <a:r>
              <a:rPr lang="zh-CN" altLang="en-US" b="0" dirty="0" smtClean="0">
                <a:solidFill>
                  <a:srgbClr val="3333CC"/>
                </a:solidFill>
                <a:latin typeface="华文细黑" panose="02010600040101010101" pitchFamily="2" charset="-122"/>
                <a:ea typeface="华文细黑" panose="02010600040101010101" pitchFamily="2" charset="-122"/>
              </a:rPr>
              <a:t>：</a:t>
            </a:r>
            <a:r>
              <a:rPr lang="en-US" altLang="zh-CN" b="0" dirty="0">
                <a:solidFill>
                  <a:srgbClr val="3333CC"/>
                </a:solidFill>
                <a:latin typeface="华文细黑" panose="02010600040101010101" pitchFamily="2" charset="-122"/>
                <a:ea typeface="华文细黑" panose="02010600040101010101" pitchFamily="2" charset="-122"/>
              </a:rPr>
              <a:t>Feasibility study</a:t>
            </a:r>
          </a:p>
        </p:txBody>
      </p:sp>
    </p:spTree>
    <p:extLst>
      <p:ext uri="{BB962C8B-B14F-4D97-AF65-F5344CB8AC3E}">
        <p14:creationId xmlns:p14="http://schemas.microsoft.com/office/powerpoint/2010/main" val="22562510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操作可行性</a:t>
            </a:r>
          </a:p>
        </p:txBody>
      </p:sp>
      <p:sp>
        <p:nvSpPr>
          <p:cNvPr id="3" name="内容占位符 2"/>
          <p:cNvSpPr>
            <a:spLocks noGrp="1"/>
          </p:cNvSpPr>
          <p:nvPr>
            <p:ph idx="1"/>
          </p:nvPr>
        </p:nvSpPr>
        <p:spPr/>
        <p:txBody>
          <a:bodyPr/>
          <a:lstStyle/>
          <a:p>
            <a:r>
              <a:rPr lang="zh-CN" altLang="en-US" dirty="0" smtClean="0">
                <a:solidFill>
                  <a:srgbClr val="0000FF"/>
                </a:solidFill>
              </a:rPr>
              <a:t>用户</a:t>
            </a:r>
            <a:r>
              <a:rPr lang="zh-CN" altLang="en-US" dirty="0">
                <a:solidFill>
                  <a:srgbClr val="0000FF"/>
                </a:solidFill>
              </a:rPr>
              <a:t>组织的结构、工作流程、管理模式及规范</a:t>
            </a:r>
            <a:r>
              <a:rPr lang="zh-CN" altLang="en-US" dirty="0"/>
              <a:t>是否适合目标系统的运行，是否互不相容</a:t>
            </a:r>
            <a:r>
              <a:rPr lang="zh-CN" altLang="en-US" dirty="0" smtClean="0"/>
              <a:t>。</a:t>
            </a:r>
            <a:endParaRPr lang="en-US" altLang="zh-CN" dirty="0" smtClean="0"/>
          </a:p>
          <a:p>
            <a:r>
              <a:rPr lang="zh-CN" altLang="en-US" dirty="0" smtClean="0"/>
              <a:t>现有</a:t>
            </a:r>
            <a:r>
              <a:rPr lang="zh-CN" altLang="en-US" dirty="0"/>
              <a:t>的人员素质能否胜任对目标系统的</a:t>
            </a:r>
            <a:r>
              <a:rPr lang="zh-CN" altLang="en-US" dirty="0" smtClean="0"/>
              <a:t>操作？</a:t>
            </a:r>
            <a:endParaRPr lang="en-US" altLang="zh-CN" dirty="0" smtClean="0"/>
          </a:p>
          <a:p>
            <a:r>
              <a:rPr lang="zh-CN" altLang="en-US" dirty="0" smtClean="0"/>
              <a:t>如果</a:t>
            </a:r>
            <a:r>
              <a:rPr lang="zh-CN" altLang="en-US" dirty="0"/>
              <a:t>进行培训，时间是多少？成本如何</a:t>
            </a:r>
            <a:r>
              <a:rPr lang="zh-CN" altLang="en-US" dirty="0" smtClean="0"/>
              <a:t>？</a:t>
            </a:r>
            <a:endParaRPr lang="zh-CN" altLang="en-US" dirty="0"/>
          </a:p>
        </p:txBody>
      </p:sp>
    </p:spTree>
    <p:extLst>
      <p:ext uri="{BB962C8B-B14F-4D97-AF65-F5344CB8AC3E}">
        <p14:creationId xmlns:p14="http://schemas.microsoft.com/office/powerpoint/2010/main" val="324820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社会环境</a:t>
            </a:r>
            <a:r>
              <a:rPr lang="zh-CN" altLang="en-US" dirty="0" smtClean="0"/>
              <a:t>可行性至少包括三种因素</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市场</a:t>
            </a:r>
            <a:r>
              <a:rPr lang="zh-CN" altLang="en-US" dirty="0">
                <a:solidFill>
                  <a:srgbClr val="0000FF"/>
                </a:solidFill>
              </a:rPr>
              <a:t>：</a:t>
            </a:r>
            <a:r>
              <a:rPr lang="zh-CN" altLang="en-US" dirty="0"/>
              <a:t>市场又分为未成熟的市场、成熟的市场和将要消亡的市场。</a:t>
            </a:r>
          </a:p>
          <a:p>
            <a:r>
              <a:rPr lang="zh-CN" altLang="en-US" dirty="0">
                <a:solidFill>
                  <a:srgbClr val="0000FF"/>
                </a:solidFill>
              </a:rPr>
              <a:t>政策：</a:t>
            </a:r>
            <a:r>
              <a:rPr lang="zh-CN" altLang="en-US" dirty="0"/>
              <a:t>政策对软件公司的生存与发展影响非常</a:t>
            </a:r>
            <a:r>
              <a:rPr lang="zh-CN" altLang="en-US" dirty="0" smtClean="0"/>
              <a:t>大</a:t>
            </a:r>
            <a:endParaRPr lang="zh-CN" altLang="en-US" dirty="0"/>
          </a:p>
          <a:p>
            <a:r>
              <a:rPr lang="zh-CN" altLang="en-US" dirty="0">
                <a:solidFill>
                  <a:srgbClr val="0000FF"/>
                </a:solidFill>
              </a:rPr>
              <a:t>法律：</a:t>
            </a:r>
            <a:r>
              <a:rPr lang="zh-CN" altLang="en-US" dirty="0"/>
              <a:t>开发项目是否会在社会上或政治上引起侵权、破坏或其它责任问题，它包括合同、责任、 侵权和其他一些技术人员常常不了解的陷阱等</a:t>
            </a:r>
            <a:r>
              <a:rPr lang="zh-CN" altLang="en-US" dirty="0" smtClean="0"/>
              <a:t>。（专利法，著作权法，计算机</a:t>
            </a:r>
            <a:r>
              <a:rPr lang="zh-CN" altLang="en-US" dirty="0"/>
              <a:t>软件保护</a:t>
            </a:r>
            <a:r>
              <a:rPr lang="zh-CN" altLang="en-US" dirty="0" smtClean="0"/>
              <a:t>条例）</a:t>
            </a:r>
            <a:endParaRPr lang="zh-CN" altLang="en-US" dirty="0"/>
          </a:p>
        </p:txBody>
      </p:sp>
    </p:spTree>
    <p:extLst>
      <p:ext uri="{BB962C8B-B14F-4D97-AF65-F5344CB8AC3E}">
        <p14:creationId xmlns:p14="http://schemas.microsoft.com/office/powerpoint/2010/main" val="277235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典型可行性研究过程的步骤</a:t>
            </a:r>
          </a:p>
        </p:txBody>
      </p:sp>
      <p:sp>
        <p:nvSpPr>
          <p:cNvPr id="3" name="内容占位符 2"/>
          <p:cNvSpPr>
            <a:spLocks noGrp="1"/>
          </p:cNvSpPr>
          <p:nvPr>
            <p:ph idx="1"/>
          </p:nvPr>
        </p:nvSpPr>
        <p:spPr/>
        <p:txBody>
          <a:bodyPr/>
          <a:lstStyle/>
          <a:p>
            <a:r>
              <a:rPr lang="en-US" altLang="zh-CN" dirty="0" smtClean="0"/>
              <a:t>1.</a:t>
            </a:r>
            <a:r>
              <a:rPr lang="zh-CN" altLang="en-US" dirty="0" smtClean="0"/>
              <a:t> </a:t>
            </a:r>
            <a:r>
              <a:rPr lang="zh-CN" altLang="en-US" dirty="0"/>
              <a:t>确定项目规模和目标；</a:t>
            </a:r>
          </a:p>
          <a:p>
            <a:r>
              <a:rPr lang="en-US" altLang="zh-CN" dirty="0" smtClean="0"/>
              <a:t>2.</a:t>
            </a:r>
            <a:r>
              <a:rPr lang="zh-CN" altLang="en-US" dirty="0" smtClean="0"/>
              <a:t> </a:t>
            </a:r>
            <a:r>
              <a:rPr lang="zh-CN" altLang="en-US" dirty="0"/>
              <a:t>研究当前正在运行的</a:t>
            </a:r>
            <a:r>
              <a:rPr lang="zh-CN" altLang="en-US" dirty="0" smtClean="0"/>
              <a:t>系统；</a:t>
            </a:r>
            <a:endParaRPr lang="zh-CN" altLang="en-US" dirty="0"/>
          </a:p>
          <a:p>
            <a:r>
              <a:rPr lang="en-US" altLang="zh-CN" dirty="0" smtClean="0"/>
              <a:t>3.</a:t>
            </a:r>
            <a:r>
              <a:rPr lang="zh-CN" altLang="en-US" dirty="0" smtClean="0"/>
              <a:t> </a:t>
            </a:r>
            <a:r>
              <a:rPr lang="zh-CN" altLang="en-US" dirty="0"/>
              <a:t>建立新系统的高层</a:t>
            </a:r>
            <a:r>
              <a:rPr lang="zh-CN" altLang="en-US" dirty="0" smtClean="0"/>
              <a:t>逻辑模型；</a:t>
            </a:r>
            <a:endParaRPr lang="zh-CN" altLang="en-US" dirty="0"/>
          </a:p>
          <a:p>
            <a:r>
              <a:rPr lang="en-US" altLang="zh-CN" dirty="0" smtClean="0"/>
              <a:t>4.</a:t>
            </a:r>
            <a:r>
              <a:rPr lang="zh-CN" altLang="en-US" dirty="0" smtClean="0"/>
              <a:t> </a:t>
            </a:r>
            <a:r>
              <a:rPr lang="zh-CN" altLang="en-US" dirty="0"/>
              <a:t>导出和评价各种</a:t>
            </a:r>
            <a:r>
              <a:rPr lang="zh-CN" altLang="en-US" dirty="0" smtClean="0"/>
              <a:t>方案；</a:t>
            </a:r>
            <a:endParaRPr lang="zh-CN" altLang="en-US" dirty="0"/>
          </a:p>
          <a:p>
            <a:r>
              <a:rPr lang="en-US" altLang="zh-CN" dirty="0" smtClean="0"/>
              <a:t>5.</a:t>
            </a:r>
            <a:r>
              <a:rPr lang="zh-CN" altLang="en-US" dirty="0" smtClean="0"/>
              <a:t> </a:t>
            </a:r>
            <a:r>
              <a:rPr lang="zh-CN" altLang="en-US" dirty="0"/>
              <a:t>推荐可行的方案</a:t>
            </a:r>
            <a:r>
              <a:rPr lang="zh-CN" altLang="en-US" dirty="0" smtClean="0"/>
              <a:t>；</a:t>
            </a:r>
            <a:endParaRPr lang="en-US" altLang="zh-CN" dirty="0" smtClean="0"/>
          </a:p>
          <a:p>
            <a:r>
              <a:rPr lang="en-US" altLang="zh-CN" dirty="0" smtClean="0"/>
              <a:t>6. </a:t>
            </a:r>
            <a:r>
              <a:rPr lang="zh-CN" altLang="en-US" dirty="0" smtClean="0"/>
              <a:t>草拟开发计划；</a:t>
            </a:r>
            <a:endParaRPr lang="zh-CN" altLang="en-US" dirty="0"/>
          </a:p>
          <a:p>
            <a:r>
              <a:rPr lang="en-US" altLang="zh-CN" dirty="0" smtClean="0"/>
              <a:t>7.</a:t>
            </a:r>
            <a:r>
              <a:rPr lang="zh-CN" altLang="en-US" dirty="0" smtClean="0"/>
              <a:t> </a:t>
            </a:r>
            <a:r>
              <a:rPr lang="zh-CN" altLang="en-US" dirty="0"/>
              <a:t>编写可行性研究</a:t>
            </a:r>
            <a:r>
              <a:rPr lang="zh-CN" altLang="en-US" dirty="0" smtClean="0"/>
              <a:t>报告，提交审查</a:t>
            </a:r>
            <a:endParaRPr lang="zh-CN" altLang="en-US" dirty="0"/>
          </a:p>
        </p:txBody>
      </p:sp>
    </p:spTree>
    <p:extLst>
      <p:ext uri="{BB962C8B-B14F-4D97-AF65-F5344CB8AC3E}">
        <p14:creationId xmlns:p14="http://schemas.microsoft.com/office/powerpoint/2010/main" val="3181087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2.2  </a:t>
            </a:r>
            <a:r>
              <a:rPr lang="zh-CN" altLang="en-US" dirty="0" smtClean="0"/>
              <a:t>可行性研究</a:t>
            </a:r>
            <a:r>
              <a:rPr lang="zh-CN" altLang="en-US" dirty="0"/>
              <a:t>过程</a:t>
            </a:r>
            <a:endParaRPr lang="zh-CN" altLang="en-US" dirty="0">
              <a:latin typeface="+mj-ea"/>
            </a:endParaRPr>
          </a:p>
        </p:txBody>
      </p:sp>
      <p:pic>
        <p:nvPicPr>
          <p:cNvPr id="11" name="Picture 4" descr="j01993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3" y="2708275"/>
            <a:ext cx="324167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4859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确定</a:t>
            </a:r>
            <a:r>
              <a:rPr lang="zh-CN" altLang="en-US" dirty="0"/>
              <a:t>项目规模和</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分析员</a:t>
            </a:r>
            <a:r>
              <a:rPr lang="zh-CN" altLang="en-US" dirty="0"/>
              <a:t>对有关人员进行调查访问，仔细阅读和分析有关的材料，对项目的规模和目标进行定义和确认，清晰地描述项目的一切限制和</a:t>
            </a:r>
            <a:r>
              <a:rPr lang="zh-CN" altLang="en-US" dirty="0" smtClean="0"/>
              <a:t>约束</a:t>
            </a:r>
            <a:endParaRPr lang="en-US" altLang="zh-CN" dirty="0" smtClean="0"/>
          </a:p>
          <a:p>
            <a:r>
              <a:rPr lang="zh-CN" altLang="en-US" dirty="0" smtClean="0"/>
              <a:t>确保</a:t>
            </a:r>
            <a:r>
              <a:rPr lang="zh-CN" altLang="en-US" dirty="0"/>
              <a:t>正在解决的问题是要解决的问题</a:t>
            </a:r>
            <a:r>
              <a:rPr lang="zh-CN" altLang="en-US" dirty="0" smtClean="0"/>
              <a:t>。</a:t>
            </a:r>
            <a:endParaRPr lang="zh-CN" altLang="en-US" dirty="0"/>
          </a:p>
        </p:txBody>
      </p:sp>
    </p:spTree>
    <p:extLst>
      <p:ext uri="{BB962C8B-B14F-4D97-AF65-F5344CB8AC3E}">
        <p14:creationId xmlns:p14="http://schemas.microsoft.com/office/powerpoint/2010/main" val="426685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研究</a:t>
            </a:r>
            <a:r>
              <a:rPr lang="zh-CN" altLang="en-US" dirty="0"/>
              <a:t>正在运行的系统（当前系统）</a:t>
            </a:r>
          </a:p>
        </p:txBody>
      </p:sp>
      <p:sp>
        <p:nvSpPr>
          <p:cNvPr id="3" name="内容占位符 2"/>
          <p:cNvSpPr>
            <a:spLocks noGrp="1"/>
          </p:cNvSpPr>
          <p:nvPr>
            <p:ph idx="1"/>
          </p:nvPr>
        </p:nvSpPr>
        <p:spPr/>
        <p:txBody>
          <a:bodyPr/>
          <a:lstStyle/>
          <a:p>
            <a:r>
              <a:rPr lang="zh-CN" altLang="en-US" sz="2400" dirty="0" smtClean="0"/>
              <a:t>正在</a:t>
            </a:r>
            <a:r>
              <a:rPr lang="zh-CN" altLang="en-US" sz="2400" dirty="0"/>
              <a:t>运行的系统可能是一个人工操作的，也可能是旧的计算机系统，需要开发一个新的计算机系统来</a:t>
            </a:r>
            <a:r>
              <a:rPr lang="zh-CN" altLang="en-US" sz="2400" dirty="0" smtClean="0"/>
              <a:t>代替</a:t>
            </a:r>
            <a:endParaRPr lang="zh-CN" altLang="en-US" sz="2400" dirty="0"/>
          </a:p>
          <a:p>
            <a:r>
              <a:rPr lang="zh-CN" altLang="en-US" sz="2400" dirty="0"/>
              <a:t>现有系统是信息的重要来源。研究其基本功</a:t>
            </a:r>
            <a:r>
              <a:rPr lang="zh-CN" altLang="en-US" sz="2400" dirty="0" smtClean="0"/>
              <a:t>能</a:t>
            </a:r>
            <a:r>
              <a:rPr lang="zh-CN" altLang="en-US" sz="2400" dirty="0"/>
              <a:t>、</a:t>
            </a:r>
            <a:r>
              <a:rPr lang="zh-CN" altLang="en-US" sz="2400" dirty="0" smtClean="0"/>
              <a:t>存在问题、运行费用、以及</a:t>
            </a:r>
            <a:r>
              <a:rPr lang="zh-CN" altLang="en-US" sz="2400" dirty="0"/>
              <a:t>对新系统功能、运行费用要求等。</a:t>
            </a:r>
          </a:p>
          <a:p>
            <a:r>
              <a:rPr lang="zh-CN" altLang="en-US" sz="2400" dirty="0"/>
              <a:t>收集、研究和分析现有系统的文档资料，实地考察现有系统，访问有关人员，然后描绘现在系统的高层系统</a:t>
            </a:r>
            <a:r>
              <a:rPr lang="zh-CN" altLang="en-US" sz="2400" dirty="0" smtClean="0"/>
              <a:t>流程图</a:t>
            </a:r>
            <a:endParaRPr lang="en-US" altLang="zh-CN" sz="2400" dirty="0" smtClean="0"/>
          </a:p>
          <a:p>
            <a:r>
              <a:rPr lang="zh-CN" altLang="en-US" sz="2400" dirty="0" smtClean="0"/>
              <a:t>与</a:t>
            </a:r>
            <a:r>
              <a:rPr lang="zh-CN" altLang="en-US" sz="2400" dirty="0"/>
              <a:t>有关人员一起审查该系统流程图是否正确。系统流程图反映了现有系统的基本功能和处理流程。</a:t>
            </a:r>
          </a:p>
        </p:txBody>
      </p:sp>
    </p:spTree>
    <p:extLst>
      <p:ext uri="{BB962C8B-B14F-4D97-AF65-F5344CB8AC3E}">
        <p14:creationId xmlns:p14="http://schemas.microsoft.com/office/powerpoint/2010/main" val="336049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par>
                                <p:cTn id="29" presetID="14" presetClass="exit" presetSubtype="10" fill="hold" nodeType="withEffect">
                                  <p:stCondLst>
                                    <p:cond delay="0"/>
                                  </p:stCondLst>
                                  <p:childTnLst>
                                    <p:animEffect transition="out" filter="randombar(horizontal)">
                                      <p:cBhvr>
                                        <p:cTn id="30" dur="500"/>
                                        <p:tgtEl>
                                          <p:spTgt spid="3">
                                            <p:txEl>
                                              <p:pRg st="2" end="2"/>
                                            </p:txEl>
                                          </p:spTgt>
                                        </p:tgtEl>
                                      </p:cBhvr>
                                    </p:animEffect>
                                    <p:set>
                                      <p:cBhvr>
                                        <p:cTn id="31"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建立</a:t>
            </a:r>
            <a:r>
              <a:rPr lang="zh-CN" altLang="en-US" dirty="0"/>
              <a:t>目标系统的高层逻辑模型</a:t>
            </a:r>
            <a:endParaRPr lang="en-US" altLang="zh-CN" dirty="0"/>
          </a:p>
        </p:txBody>
      </p:sp>
      <p:sp>
        <p:nvSpPr>
          <p:cNvPr id="3" name="内容占位符 2"/>
          <p:cNvSpPr>
            <a:spLocks noGrp="1"/>
          </p:cNvSpPr>
          <p:nvPr>
            <p:ph idx="1"/>
          </p:nvPr>
        </p:nvSpPr>
        <p:spPr/>
        <p:txBody>
          <a:bodyPr/>
          <a:lstStyle/>
          <a:p>
            <a:r>
              <a:rPr lang="zh-CN" altLang="en-US" dirty="0" smtClean="0"/>
              <a:t>根据</a:t>
            </a:r>
            <a:r>
              <a:rPr lang="zh-CN" altLang="en-US" dirty="0"/>
              <a:t>对现有系统的分析研究，逐渐明确新系统的功能、处理流程以及所受的约束，然后使用建立逻辑模型的工具</a:t>
            </a:r>
            <a:r>
              <a:rPr lang="en-US" altLang="zh-CN" dirty="0"/>
              <a:t>——</a:t>
            </a:r>
            <a:r>
              <a:rPr lang="zh-CN" altLang="en-US" dirty="0">
                <a:solidFill>
                  <a:srgbClr val="0000FF"/>
                </a:solidFill>
              </a:rPr>
              <a:t>数据流图和数据字典</a:t>
            </a:r>
            <a:r>
              <a:rPr lang="zh-CN" altLang="en-US" dirty="0"/>
              <a:t>来描述数据在系统</a:t>
            </a:r>
            <a:r>
              <a:rPr lang="zh-CN" altLang="en-US" dirty="0" smtClean="0"/>
              <a:t>中流动</a:t>
            </a:r>
            <a:r>
              <a:rPr lang="zh-CN" altLang="en-US" dirty="0"/>
              <a:t>和处理情况。</a:t>
            </a:r>
          </a:p>
          <a:p>
            <a:r>
              <a:rPr lang="zh-CN" altLang="en-US" dirty="0"/>
              <a:t>注意，现在还不是软件需求分析阶段，不是完整、详细的描述，只是概括地描述高层的数据处理和流动</a:t>
            </a:r>
          </a:p>
        </p:txBody>
      </p:sp>
    </p:spTree>
    <p:extLst>
      <p:ext uri="{BB962C8B-B14F-4D97-AF65-F5344CB8AC3E}">
        <p14:creationId xmlns:p14="http://schemas.microsoft.com/office/powerpoint/2010/main" val="2486896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导出</a:t>
            </a:r>
            <a:r>
              <a:rPr lang="zh-CN" altLang="en-US" dirty="0"/>
              <a:t>和评价各种方案</a:t>
            </a:r>
          </a:p>
        </p:txBody>
      </p:sp>
      <p:sp>
        <p:nvSpPr>
          <p:cNvPr id="3" name="内容占位符 2"/>
          <p:cNvSpPr>
            <a:spLocks noGrp="1"/>
          </p:cNvSpPr>
          <p:nvPr>
            <p:ph idx="1"/>
          </p:nvPr>
        </p:nvSpPr>
        <p:spPr/>
        <p:txBody>
          <a:bodyPr/>
          <a:lstStyle/>
          <a:p>
            <a:r>
              <a:rPr lang="zh-CN" altLang="en-US" dirty="0" smtClean="0"/>
              <a:t>建立</a:t>
            </a:r>
            <a:r>
              <a:rPr lang="zh-CN" altLang="en-US" dirty="0"/>
              <a:t>了新系统的高层</a:t>
            </a:r>
            <a:r>
              <a:rPr lang="zh-CN" altLang="en-US" dirty="0" smtClean="0"/>
              <a:t>逻辑模型后</a:t>
            </a:r>
            <a:r>
              <a:rPr lang="zh-CN" altLang="en-US" dirty="0"/>
              <a:t>，要从技术角度出发，提出实现高层逻辑模型的不同</a:t>
            </a:r>
            <a:r>
              <a:rPr lang="zh-CN" altLang="en-US" dirty="0" smtClean="0"/>
              <a:t>方案。</a:t>
            </a:r>
            <a:endParaRPr lang="zh-CN" altLang="en-US" dirty="0"/>
          </a:p>
          <a:p>
            <a:r>
              <a:rPr lang="zh-CN" altLang="en-US" dirty="0"/>
              <a:t>根据技术可行性、经济可行性和社会可行性对各种方案进行评估，去掉</a:t>
            </a:r>
            <a:r>
              <a:rPr lang="zh-CN" altLang="en-US" dirty="0" smtClean="0"/>
              <a:t>行不通的</a:t>
            </a:r>
            <a:r>
              <a:rPr lang="zh-CN" altLang="en-US" dirty="0"/>
              <a:t>解法，就得到了可行的解法。</a:t>
            </a:r>
          </a:p>
        </p:txBody>
      </p:sp>
    </p:spTree>
    <p:extLst>
      <p:ext uri="{BB962C8B-B14F-4D97-AF65-F5344CB8AC3E}">
        <p14:creationId xmlns:p14="http://schemas.microsoft.com/office/powerpoint/2010/main" val="668913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推荐</a:t>
            </a:r>
            <a:r>
              <a:rPr lang="zh-CN" altLang="en-US" dirty="0"/>
              <a:t>可行的方案</a:t>
            </a:r>
          </a:p>
        </p:txBody>
      </p:sp>
      <p:sp>
        <p:nvSpPr>
          <p:cNvPr id="3" name="内容占位符 2"/>
          <p:cNvSpPr>
            <a:spLocks noGrp="1"/>
          </p:cNvSpPr>
          <p:nvPr>
            <p:ph idx="1"/>
          </p:nvPr>
        </p:nvSpPr>
        <p:spPr/>
        <p:txBody>
          <a:bodyPr/>
          <a:lstStyle/>
          <a:p>
            <a:r>
              <a:rPr lang="zh-CN" altLang="en-US" dirty="0" smtClean="0"/>
              <a:t>根据可行性研究结果决定</a:t>
            </a:r>
            <a:r>
              <a:rPr lang="zh-CN" altLang="en-US" dirty="0"/>
              <a:t>项目是否值得开发。 </a:t>
            </a:r>
          </a:p>
          <a:p>
            <a:r>
              <a:rPr lang="zh-CN" altLang="en-US" dirty="0"/>
              <a:t>若值得</a:t>
            </a:r>
            <a:r>
              <a:rPr lang="zh-CN" altLang="en-US" dirty="0" smtClean="0"/>
              <a:t>开发，需要说明可行解决</a:t>
            </a:r>
            <a:r>
              <a:rPr lang="zh-CN" altLang="en-US" dirty="0"/>
              <a:t>方案及原因和理由</a:t>
            </a:r>
            <a:r>
              <a:rPr lang="zh-CN" altLang="en-US" dirty="0" smtClean="0"/>
              <a:t>；</a:t>
            </a:r>
            <a:endParaRPr lang="en-US" altLang="zh-CN" dirty="0" smtClean="0"/>
          </a:p>
          <a:p>
            <a:r>
              <a:rPr lang="zh-CN" altLang="en-US" dirty="0"/>
              <a:t>通常</a:t>
            </a:r>
            <a:r>
              <a:rPr lang="zh-CN" altLang="en-US" dirty="0" smtClean="0"/>
              <a:t>项目</a:t>
            </a:r>
            <a:r>
              <a:rPr lang="zh-CN" altLang="en-US" dirty="0"/>
              <a:t>从经济上看是否</a:t>
            </a:r>
            <a:r>
              <a:rPr lang="zh-CN" altLang="en-US" dirty="0" smtClean="0"/>
              <a:t>合算来决定是否投资。因此要求</a:t>
            </a:r>
            <a:r>
              <a:rPr lang="zh-CN" altLang="en-US" dirty="0"/>
              <a:t>分析员对推荐的可行方案进行</a:t>
            </a:r>
            <a:r>
              <a:rPr lang="zh-CN" altLang="en-US" dirty="0">
                <a:solidFill>
                  <a:srgbClr val="0000FF"/>
                </a:solidFill>
              </a:rPr>
              <a:t>成本</a:t>
            </a:r>
            <a:r>
              <a:rPr lang="en-US" altLang="zh-CN" dirty="0">
                <a:solidFill>
                  <a:srgbClr val="0000FF"/>
                </a:solidFill>
              </a:rPr>
              <a:t>—</a:t>
            </a:r>
            <a:r>
              <a:rPr lang="zh-CN" altLang="en-US" dirty="0">
                <a:solidFill>
                  <a:srgbClr val="0000FF"/>
                </a:solidFill>
              </a:rPr>
              <a:t>效益分析</a:t>
            </a:r>
            <a:r>
              <a:rPr lang="zh-CN" altLang="en-US" dirty="0"/>
              <a:t>。</a:t>
            </a:r>
          </a:p>
        </p:txBody>
      </p:sp>
    </p:spTree>
    <p:extLst>
      <p:ext uri="{BB962C8B-B14F-4D97-AF65-F5344CB8AC3E}">
        <p14:creationId xmlns:p14="http://schemas.microsoft.com/office/powerpoint/2010/main" val="207540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en-US" dirty="0"/>
              <a:t>草拟开发计划</a:t>
            </a:r>
          </a:p>
        </p:txBody>
      </p:sp>
      <p:sp>
        <p:nvSpPr>
          <p:cNvPr id="3" name="内容占位符 2"/>
          <p:cNvSpPr>
            <a:spLocks noGrp="1"/>
          </p:cNvSpPr>
          <p:nvPr>
            <p:ph idx="1"/>
          </p:nvPr>
        </p:nvSpPr>
        <p:spPr/>
        <p:txBody>
          <a:bodyPr/>
          <a:lstStyle/>
          <a:p>
            <a:r>
              <a:rPr lang="zh-CN" altLang="en-US" dirty="0" smtClean="0"/>
              <a:t>项目</a:t>
            </a:r>
            <a:r>
              <a:rPr lang="zh-CN" altLang="en-US" dirty="0"/>
              <a:t>开发的工程进度表。</a:t>
            </a:r>
          </a:p>
          <a:p>
            <a:r>
              <a:rPr lang="zh-CN" altLang="en-US" dirty="0"/>
              <a:t>所需的开发人员、资源。</a:t>
            </a:r>
          </a:p>
          <a:p>
            <a:r>
              <a:rPr lang="zh-CN" altLang="en-US" dirty="0"/>
              <a:t>估算成本。</a:t>
            </a:r>
          </a:p>
        </p:txBody>
      </p:sp>
    </p:spTree>
    <p:extLst>
      <p:ext uri="{BB962C8B-B14F-4D97-AF65-F5344CB8AC3E}">
        <p14:creationId xmlns:p14="http://schemas.microsoft.com/office/powerpoint/2010/main" val="381760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可行性研究在软件生命周期中的位置</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31940" t="23421" r="17398" b="18124"/>
          <a:stretch>
            <a:fillRect/>
          </a:stretch>
        </p:blipFill>
        <p:spPr bwMode="auto">
          <a:xfrm>
            <a:off x="1160530" y="1609541"/>
            <a:ext cx="6592888" cy="405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bwMode="auto">
          <a:xfrm>
            <a:off x="4978400" y="1971675"/>
            <a:ext cx="1625600" cy="368300"/>
          </a:xfrm>
          <a:prstGeom prst="rect">
            <a:avLst/>
          </a:prstGeom>
          <a:noFill/>
          <a:ln w="25400" cap="flat" cmpd="sng" algn="ctr">
            <a:solidFill>
              <a:srgbClr val="0000FF"/>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smtClean="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3630398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a:t>
            </a:r>
            <a:r>
              <a:rPr lang="zh-CN" altLang="en-US" dirty="0" smtClean="0"/>
              <a:t>编写</a:t>
            </a:r>
            <a:r>
              <a:rPr lang="zh-CN" altLang="en-US" dirty="0"/>
              <a:t>可行性研究报告，提交审查</a:t>
            </a:r>
          </a:p>
        </p:txBody>
      </p:sp>
      <p:sp>
        <p:nvSpPr>
          <p:cNvPr id="3" name="内容占位符 2"/>
          <p:cNvSpPr>
            <a:spLocks noGrp="1"/>
          </p:cNvSpPr>
          <p:nvPr>
            <p:ph idx="1"/>
          </p:nvPr>
        </p:nvSpPr>
        <p:spPr/>
        <p:txBody>
          <a:bodyPr/>
          <a:lstStyle/>
          <a:p>
            <a:r>
              <a:rPr lang="zh-CN" altLang="en-US" sz="2800" dirty="0" smtClean="0"/>
              <a:t>依据</a:t>
            </a:r>
            <a:r>
              <a:rPr lang="zh-CN" altLang="en-US" sz="2800" dirty="0"/>
              <a:t>可行性研究过程的结果形成可行性研究</a:t>
            </a:r>
            <a:r>
              <a:rPr lang="zh-CN" altLang="en-US" sz="2800" dirty="0" smtClean="0"/>
              <a:t>报告</a:t>
            </a:r>
            <a:endParaRPr lang="zh-CN" altLang="en-US" sz="2800" dirty="0"/>
          </a:p>
          <a:p>
            <a:r>
              <a:rPr lang="zh-CN" altLang="en-US" sz="2800" dirty="0"/>
              <a:t>提请用户和使用</a:t>
            </a:r>
            <a:r>
              <a:rPr lang="zh-CN" altLang="en-US" sz="2800" dirty="0" smtClean="0"/>
              <a:t>部门审查</a:t>
            </a:r>
            <a:r>
              <a:rPr lang="zh-CN" altLang="en-US" sz="2800" dirty="0"/>
              <a:t>，从而决定该项目是否进行开发，是否接受可行的实现方案。</a:t>
            </a:r>
          </a:p>
          <a:p>
            <a:r>
              <a:rPr lang="zh-CN" altLang="en-US" dirty="0"/>
              <a:t>可行性研究报告最后必须提出一个明确的</a:t>
            </a:r>
            <a:r>
              <a:rPr lang="zh-CN" altLang="en-US" dirty="0" smtClean="0"/>
              <a:t>结论：项目</a:t>
            </a:r>
            <a:r>
              <a:rPr lang="zh-CN" altLang="en-US" dirty="0"/>
              <a:t>开发</a:t>
            </a:r>
            <a:r>
              <a:rPr lang="zh-CN" altLang="en-US" dirty="0">
                <a:solidFill>
                  <a:srgbClr val="0000FF"/>
                </a:solidFill>
              </a:rPr>
              <a:t>可立即开始</a:t>
            </a:r>
            <a:r>
              <a:rPr lang="zh-CN" altLang="en-US" dirty="0" smtClean="0"/>
              <a:t>；项目</a:t>
            </a:r>
            <a:r>
              <a:rPr lang="zh-CN" altLang="en-US" dirty="0"/>
              <a:t>开始的前提是具备某些条件或</a:t>
            </a:r>
            <a:r>
              <a:rPr lang="zh-CN" altLang="en-US" dirty="0">
                <a:solidFill>
                  <a:srgbClr val="0000FF"/>
                </a:solidFill>
              </a:rPr>
              <a:t>对某些目标进行修改</a:t>
            </a:r>
            <a:r>
              <a:rPr lang="zh-CN" altLang="en-US" dirty="0" smtClean="0"/>
              <a:t>；或</a:t>
            </a:r>
            <a:r>
              <a:rPr lang="zh-CN" altLang="en-US" dirty="0"/>
              <a:t>在技术、经济操作或社会某些方面</a:t>
            </a:r>
            <a:r>
              <a:rPr lang="zh-CN" altLang="en-US" dirty="0">
                <a:solidFill>
                  <a:srgbClr val="0000FF"/>
                </a:solidFill>
              </a:rPr>
              <a:t>不可行，立即终止项目所有工作</a:t>
            </a:r>
            <a:r>
              <a:rPr lang="zh-CN" altLang="en-US" dirty="0"/>
              <a:t>。</a:t>
            </a:r>
          </a:p>
        </p:txBody>
      </p:sp>
    </p:spTree>
    <p:extLst>
      <p:ext uri="{BB962C8B-B14F-4D97-AF65-F5344CB8AC3E}">
        <p14:creationId xmlns:p14="http://schemas.microsoft.com/office/powerpoint/2010/main" val="2659546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2.3</a:t>
            </a:r>
            <a:r>
              <a:rPr lang="en-US" altLang="zh-CN" dirty="0" smtClean="0">
                <a:latin typeface="+mn-ea"/>
                <a:ea typeface="+mn-ea"/>
              </a:rPr>
              <a:t> </a:t>
            </a:r>
            <a:r>
              <a:rPr lang="zh-CN" altLang="en-US" dirty="0" smtClean="0">
                <a:latin typeface="+mn-ea"/>
                <a:ea typeface="+mn-ea"/>
              </a:rPr>
              <a:t>系统</a:t>
            </a:r>
            <a:r>
              <a:rPr lang="zh-CN" altLang="en-US" dirty="0">
                <a:latin typeface="+mn-ea"/>
                <a:ea typeface="+mn-ea"/>
              </a:rPr>
              <a:t>流程图</a:t>
            </a:r>
            <a:endParaRPr lang="zh-CN" altLang="en-US" dirty="0"/>
          </a:p>
        </p:txBody>
      </p:sp>
      <p:pic>
        <p:nvPicPr>
          <p:cNvPr id="4" name="Picture 4" descr="j0238242"/>
          <p:cNvPicPr>
            <a:picLocks noChangeAspect="1" noChangeArrowheads="1"/>
          </p:cNvPicPr>
          <p:nvPr/>
        </p:nvPicPr>
        <p:blipFill>
          <a:blip r:embed="rId2" cstate="print"/>
          <a:srcRect/>
          <a:stretch>
            <a:fillRect/>
          </a:stretch>
        </p:blipFill>
        <p:spPr bwMode="auto">
          <a:xfrm>
            <a:off x="2916238" y="2708275"/>
            <a:ext cx="3455987" cy="3052763"/>
          </a:xfrm>
          <a:prstGeom prst="rect">
            <a:avLst/>
          </a:prstGeom>
          <a:noFill/>
          <a:ln w="9525">
            <a:noFill/>
            <a:miter lim="800000"/>
            <a:headEnd/>
            <a:tailEnd/>
          </a:ln>
        </p:spPr>
      </p:pic>
    </p:spTree>
    <p:extLst>
      <p:ext uri="{BB962C8B-B14F-4D97-AF65-F5344CB8AC3E}">
        <p14:creationId xmlns:p14="http://schemas.microsoft.com/office/powerpoint/2010/main" val="9230823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利用系统流程图了解流程、范围和功能</a:t>
            </a:r>
            <a:endParaRPr lang="zh-CN" altLang="en-US" dirty="0"/>
          </a:p>
        </p:txBody>
      </p:sp>
      <p:sp>
        <p:nvSpPr>
          <p:cNvPr id="3" name="内容占位符 2"/>
          <p:cNvSpPr>
            <a:spLocks noGrp="1"/>
          </p:cNvSpPr>
          <p:nvPr>
            <p:ph idx="1"/>
          </p:nvPr>
        </p:nvSpPr>
        <p:spPr/>
        <p:txBody>
          <a:bodyPr/>
          <a:lstStyle/>
          <a:p>
            <a:r>
              <a:rPr lang="zh-CN" altLang="en-US" dirty="0"/>
              <a:t>在可行性研究中，可以</a:t>
            </a:r>
            <a:r>
              <a:rPr lang="zh-CN" altLang="en-US" dirty="0" smtClean="0"/>
              <a:t>通过</a:t>
            </a:r>
            <a:r>
              <a:rPr lang="zh-CN" altLang="en-US" dirty="0" smtClean="0">
                <a:solidFill>
                  <a:srgbClr val="0000FF"/>
                </a:solidFill>
              </a:rPr>
              <a:t>系统</a:t>
            </a:r>
            <a:r>
              <a:rPr lang="zh-CN" altLang="en-US" dirty="0">
                <a:solidFill>
                  <a:srgbClr val="0000FF"/>
                </a:solidFill>
              </a:rPr>
              <a:t>流程图</a:t>
            </a:r>
            <a:r>
              <a:rPr lang="zh-CN" altLang="en-US" dirty="0"/>
              <a:t>来了解要开发的项目的大概处理流程、 范围和功能等。 </a:t>
            </a:r>
          </a:p>
        </p:txBody>
      </p:sp>
    </p:spTree>
    <p:extLst>
      <p:ext uri="{BB962C8B-B14F-4D97-AF65-F5344CB8AC3E}">
        <p14:creationId xmlns:p14="http://schemas.microsoft.com/office/powerpoint/2010/main" val="3505600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系统流程图的基本符号</a:t>
            </a:r>
            <a:endParaRPr lang="zh-CN" altLang="en-US" dirty="0"/>
          </a:p>
        </p:txBody>
      </p:sp>
      <p:sp>
        <p:nvSpPr>
          <p:cNvPr id="3" name="内容占位符 2"/>
          <p:cNvSpPr>
            <a:spLocks noGrp="1"/>
          </p:cNvSpPr>
          <p:nvPr>
            <p:ph idx="1"/>
          </p:nvPr>
        </p:nvSpPr>
        <p:spPr/>
        <p:txBody>
          <a:bodyPr/>
          <a:lstStyle/>
          <a:p>
            <a:r>
              <a:rPr lang="zh-CN" altLang="en-US" dirty="0" smtClean="0"/>
              <a:t>系统流程图是</a:t>
            </a:r>
            <a:r>
              <a:rPr lang="zh-CN" altLang="en-US" dirty="0"/>
              <a:t>一</a:t>
            </a:r>
            <a:r>
              <a:rPr lang="zh-CN" altLang="en-US" dirty="0" smtClean="0"/>
              <a:t>种概况描绘物理系统的工具。用</a:t>
            </a:r>
            <a:r>
              <a:rPr lang="zh-CN" altLang="en-US" dirty="0"/>
              <a:t>图形符号以黑盒子形式描绘物理系统的各部件，表达信息在系统各部件之间流动的情况</a:t>
            </a:r>
            <a:r>
              <a:rPr lang="zh-CN" altLang="en-US" dirty="0" smtClean="0"/>
              <a:t>。</a:t>
            </a:r>
            <a:endParaRPr lang="en-US" altLang="zh-CN" dirty="0" smtClean="0"/>
          </a:p>
          <a:p>
            <a:r>
              <a:rPr lang="zh-CN" altLang="en-US" dirty="0" smtClean="0"/>
              <a:t>基本符号：</a:t>
            </a:r>
            <a:endParaRPr lang="zh-CN" altLang="en-US" dirty="0"/>
          </a:p>
        </p:txBody>
      </p:sp>
      <p:grpSp>
        <p:nvGrpSpPr>
          <p:cNvPr id="5" name="Group 10"/>
          <p:cNvGrpSpPr>
            <a:grpSpLocks/>
          </p:cNvGrpSpPr>
          <p:nvPr/>
        </p:nvGrpSpPr>
        <p:grpSpPr bwMode="auto">
          <a:xfrm>
            <a:off x="962025" y="3650353"/>
            <a:ext cx="7700962" cy="1381125"/>
            <a:chOff x="585" y="2863"/>
            <a:chExt cx="4851" cy="870"/>
          </a:xfrm>
        </p:grpSpPr>
        <p:sp>
          <p:nvSpPr>
            <p:cNvPr id="6" name="AutoShape 4"/>
            <p:cNvSpPr>
              <a:spLocks noChangeArrowheads="1"/>
            </p:cNvSpPr>
            <p:nvPr/>
          </p:nvSpPr>
          <p:spPr bwMode="auto">
            <a:xfrm>
              <a:off x="1615" y="2873"/>
              <a:ext cx="817" cy="363"/>
            </a:xfrm>
            <a:prstGeom prst="flowChartProcess">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7" name="AutoShape 5"/>
            <p:cNvSpPr>
              <a:spLocks noChangeArrowheads="1"/>
            </p:cNvSpPr>
            <p:nvPr/>
          </p:nvSpPr>
          <p:spPr bwMode="auto">
            <a:xfrm>
              <a:off x="2840" y="2863"/>
              <a:ext cx="576" cy="384"/>
            </a:xfrm>
            <a:prstGeom prst="flowChartInputOutpu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8" name="Line 6"/>
            <p:cNvSpPr>
              <a:spLocks noChangeShapeType="1"/>
            </p:cNvSpPr>
            <p:nvPr/>
          </p:nvSpPr>
          <p:spPr bwMode="auto">
            <a:xfrm>
              <a:off x="3937" y="3055"/>
              <a:ext cx="544" cy="0"/>
            </a:xfrm>
            <a:prstGeom prst="line">
              <a:avLst/>
            </a:prstGeom>
            <a:noFill/>
            <a:ln w="222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9" name="AutoShape 7"/>
            <p:cNvSpPr>
              <a:spLocks noChangeArrowheads="1"/>
            </p:cNvSpPr>
            <p:nvPr/>
          </p:nvSpPr>
          <p:spPr bwMode="auto">
            <a:xfrm>
              <a:off x="663" y="2863"/>
              <a:ext cx="635" cy="384"/>
            </a:xfrm>
            <a:prstGeom prst="flowChartDisplay">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10" name="AutoShape 8"/>
            <p:cNvSpPr>
              <a:spLocks noChangeArrowheads="1"/>
            </p:cNvSpPr>
            <p:nvPr/>
          </p:nvSpPr>
          <p:spPr bwMode="auto">
            <a:xfrm>
              <a:off x="4745" y="2863"/>
              <a:ext cx="621" cy="384"/>
            </a:xfrm>
            <a:prstGeom prst="flowChartDocumen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11" name="Rectangle 9"/>
            <p:cNvSpPr>
              <a:spLocks noChangeArrowheads="1"/>
            </p:cNvSpPr>
            <p:nvPr/>
          </p:nvSpPr>
          <p:spPr bwMode="auto">
            <a:xfrm>
              <a:off x="585" y="3445"/>
              <a:ext cx="4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i="0" u="none" strike="noStrike" kern="0" cap="none" spc="0" normalizeH="0" baseline="0" noProof="0" dirty="0">
                  <a:ln>
                    <a:noFill/>
                  </a:ln>
                  <a:solidFill>
                    <a:srgbClr val="0000FF"/>
                  </a:solidFill>
                  <a:uLnTx/>
                  <a:uFillTx/>
                  <a:latin typeface="华文细黑" panose="02010600040101010101" pitchFamily="2" charset="-122"/>
                  <a:ea typeface="华文细黑" panose="02010600040101010101" pitchFamily="2" charset="-122"/>
                </a:rPr>
                <a:t>   </a:t>
              </a:r>
              <a:r>
                <a:rPr kumimoji="1" lang="zh-CN" altLang="en-US" sz="2400" i="0" u="none" strike="noStrike" kern="0" cap="none" spc="0" normalizeH="0" baseline="0" noProof="0" dirty="0">
                  <a:ln>
                    <a:noFill/>
                  </a:ln>
                  <a:solidFill>
                    <a:srgbClr val="0000FF"/>
                  </a:solidFill>
                  <a:uLnTx/>
                  <a:uFillTx/>
                  <a:latin typeface="华文细黑" panose="02010600040101010101" pitchFamily="2" charset="-122"/>
                  <a:ea typeface="华文细黑" panose="02010600040101010101" pitchFamily="2" charset="-122"/>
                </a:rPr>
                <a:t>显示             处理            输入</a:t>
              </a:r>
              <a:r>
                <a:rPr kumimoji="1" lang="en-US" altLang="zh-CN" sz="2400" i="0" u="none" strike="noStrike" kern="0" cap="none" spc="0" normalizeH="0" baseline="0" noProof="0" dirty="0">
                  <a:ln>
                    <a:noFill/>
                  </a:ln>
                  <a:solidFill>
                    <a:srgbClr val="0000FF"/>
                  </a:solidFill>
                  <a:uLnTx/>
                  <a:uFillTx/>
                  <a:latin typeface="华文细黑" panose="02010600040101010101" pitchFamily="2" charset="-122"/>
                  <a:ea typeface="华文细黑" panose="02010600040101010101" pitchFamily="2" charset="-122"/>
                </a:rPr>
                <a:t>/</a:t>
              </a:r>
              <a:r>
                <a:rPr kumimoji="1" lang="zh-CN" altLang="en-US" sz="2400" i="0" u="none" strike="noStrike" kern="0" cap="none" spc="0" normalizeH="0" baseline="0" noProof="0" dirty="0">
                  <a:ln>
                    <a:noFill/>
                  </a:ln>
                  <a:solidFill>
                    <a:srgbClr val="0000FF"/>
                  </a:solidFill>
                  <a:uLnTx/>
                  <a:uFillTx/>
                  <a:latin typeface="华文细黑" panose="02010600040101010101" pitchFamily="2" charset="-122"/>
                  <a:ea typeface="华文细黑" panose="02010600040101010101" pitchFamily="2" charset="-122"/>
                </a:rPr>
                <a:t>输出        数据流       文档</a:t>
              </a:r>
            </a:p>
          </p:txBody>
        </p:sp>
      </p:grpSp>
    </p:spTree>
    <p:extLst>
      <p:ext uri="{BB962C8B-B14F-4D97-AF65-F5344CB8AC3E}">
        <p14:creationId xmlns:p14="http://schemas.microsoft.com/office/powerpoint/2010/main" val="765972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系统流程图示例：系统目标</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管理</a:t>
            </a:r>
            <a:r>
              <a:rPr lang="zh-CN" altLang="en-US" dirty="0"/>
              <a:t>仓库各类零件数量的变化，并及时修改（更新库存清单文件）。</a:t>
            </a:r>
          </a:p>
          <a:p>
            <a:r>
              <a:rPr lang="en-US" altLang="zh-CN" dirty="0" smtClean="0"/>
              <a:t>2.</a:t>
            </a:r>
            <a:r>
              <a:rPr lang="zh-CN" altLang="en-US" dirty="0" smtClean="0"/>
              <a:t>报告</a:t>
            </a:r>
            <a:r>
              <a:rPr lang="zh-CN" altLang="en-US" dirty="0"/>
              <a:t>库存零件达到库存量临界值的订货报告，产生订货信息。</a:t>
            </a:r>
          </a:p>
          <a:p>
            <a:r>
              <a:rPr lang="en-US" altLang="zh-CN" dirty="0" smtClean="0"/>
              <a:t>3.</a:t>
            </a:r>
            <a:r>
              <a:rPr lang="zh-CN" altLang="en-US" dirty="0" smtClean="0"/>
              <a:t>生成</a:t>
            </a:r>
            <a:r>
              <a:rPr lang="zh-CN" altLang="en-US" dirty="0"/>
              <a:t>订货报表。</a:t>
            </a:r>
          </a:p>
          <a:p>
            <a:endParaRPr lang="zh-CN" altLang="en-US" dirty="0"/>
          </a:p>
        </p:txBody>
      </p:sp>
    </p:spTree>
    <p:extLst>
      <p:ext uri="{BB962C8B-B14F-4D97-AF65-F5344CB8AC3E}">
        <p14:creationId xmlns:p14="http://schemas.microsoft.com/office/powerpoint/2010/main" val="2113043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系统流程图示例：构成</a:t>
            </a:r>
            <a:r>
              <a:rPr lang="zh-CN" altLang="en-US" dirty="0" smtClean="0"/>
              <a:t>部件</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输入</a:t>
            </a:r>
            <a:r>
              <a:rPr lang="zh-CN" altLang="en-US" dirty="0"/>
              <a:t>终端</a:t>
            </a:r>
            <a:r>
              <a:rPr lang="en-US" altLang="zh-CN" dirty="0"/>
              <a:t>CRT</a:t>
            </a:r>
          </a:p>
          <a:p>
            <a:r>
              <a:rPr lang="en-US" altLang="zh-CN" dirty="0" smtClean="0"/>
              <a:t>2.</a:t>
            </a:r>
            <a:r>
              <a:rPr lang="zh-CN" altLang="en-US" dirty="0" smtClean="0"/>
              <a:t>事务处理</a:t>
            </a:r>
            <a:r>
              <a:rPr lang="zh-CN" altLang="en-US" dirty="0"/>
              <a:t>部件（库存清单程序）</a:t>
            </a:r>
          </a:p>
          <a:p>
            <a:r>
              <a:rPr lang="en-US" altLang="zh-CN" dirty="0" smtClean="0"/>
              <a:t>3.</a:t>
            </a:r>
            <a:r>
              <a:rPr lang="zh-CN" altLang="en-US" dirty="0" smtClean="0"/>
              <a:t>磁盘</a:t>
            </a:r>
            <a:r>
              <a:rPr lang="zh-CN" altLang="en-US" dirty="0"/>
              <a:t>（存放库存清单主文件）</a:t>
            </a:r>
          </a:p>
          <a:p>
            <a:r>
              <a:rPr lang="en-US" altLang="zh-CN" dirty="0" smtClean="0"/>
              <a:t>4.</a:t>
            </a:r>
            <a:r>
              <a:rPr lang="zh-CN" altLang="en-US" dirty="0" smtClean="0"/>
              <a:t>磁带</a:t>
            </a:r>
            <a:r>
              <a:rPr lang="zh-CN" altLang="en-US" dirty="0"/>
              <a:t>（存放订货信息）</a:t>
            </a:r>
          </a:p>
          <a:p>
            <a:r>
              <a:rPr lang="en-US" altLang="zh-CN" dirty="0" smtClean="0"/>
              <a:t>5.</a:t>
            </a:r>
            <a:r>
              <a:rPr lang="zh-CN" altLang="en-US" dirty="0" smtClean="0"/>
              <a:t>报告</a:t>
            </a:r>
            <a:r>
              <a:rPr lang="zh-CN" altLang="en-US" dirty="0"/>
              <a:t>生成部件（报告生成程序）</a:t>
            </a:r>
          </a:p>
          <a:p>
            <a:r>
              <a:rPr lang="en-US" altLang="zh-CN" dirty="0" smtClean="0"/>
              <a:t>6.</a:t>
            </a:r>
            <a:r>
              <a:rPr lang="zh-CN" altLang="en-US" dirty="0" smtClean="0"/>
              <a:t>打印</a:t>
            </a:r>
            <a:r>
              <a:rPr lang="zh-CN" altLang="en-US" dirty="0"/>
              <a:t>的文档（订货报告</a:t>
            </a:r>
            <a:r>
              <a:rPr lang="zh-CN" altLang="en-US" dirty="0" smtClean="0"/>
              <a:t>）</a:t>
            </a:r>
            <a:endParaRPr lang="zh-CN" altLang="en-US" dirty="0"/>
          </a:p>
        </p:txBody>
      </p:sp>
    </p:spTree>
    <p:extLst>
      <p:ext uri="{BB962C8B-B14F-4D97-AF65-F5344CB8AC3E}">
        <p14:creationId xmlns:p14="http://schemas.microsoft.com/office/powerpoint/2010/main" val="1733598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系统流程图示例</a:t>
            </a:r>
            <a:r>
              <a:rPr lang="zh-CN" altLang="en-US" dirty="0" smtClean="0"/>
              <a:t>：绘制方法</a:t>
            </a:r>
            <a:endParaRPr lang="zh-CN" altLang="en-US" dirty="0"/>
          </a:p>
        </p:txBody>
      </p:sp>
      <p:grpSp>
        <p:nvGrpSpPr>
          <p:cNvPr id="5" name="Group 3"/>
          <p:cNvGrpSpPr>
            <a:grpSpLocks/>
          </p:cNvGrpSpPr>
          <p:nvPr/>
        </p:nvGrpSpPr>
        <p:grpSpPr bwMode="auto">
          <a:xfrm>
            <a:off x="1123724" y="1513593"/>
            <a:ext cx="4032250" cy="4303713"/>
            <a:chOff x="2200" y="572"/>
            <a:chExt cx="2540" cy="2711"/>
          </a:xfrm>
        </p:grpSpPr>
        <p:sp>
          <p:nvSpPr>
            <p:cNvPr id="6" name="Text Box 4"/>
            <p:cNvSpPr txBox="1">
              <a:spLocks noChangeArrowheads="1"/>
            </p:cNvSpPr>
            <p:nvPr/>
          </p:nvSpPr>
          <p:spPr bwMode="auto">
            <a:xfrm>
              <a:off x="2426" y="663"/>
              <a:ext cx="5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uLnTx/>
                  <a:uFillTx/>
                  <a:ea typeface="宋体" panose="02010600030101010101" pitchFamily="2" charset="-122"/>
                </a:rPr>
                <a:t>事务    </a:t>
              </a:r>
            </a:p>
          </p:txBody>
        </p:sp>
        <p:sp>
          <p:nvSpPr>
            <p:cNvPr id="7" name="AutoShape 5"/>
            <p:cNvSpPr>
              <a:spLocks noChangeArrowheads="1"/>
            </p:cNvSpPr>
            <p:nvPr/>
          </p:nvSpPr>
          <p:spPr bwMode="auto">
            <a:xfrm>
              <a:off x="2200" y="1162"/>
              <a:ext cx="952" cy="272"/>
            </a:xfrm>
            <a:prstGeom prst="flowChartProcess">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uLnTx/>
                  <a:uFillTx/>
                  <a:ea typeface="宋体" panose="02010600030101010101" pitchFamily="2" charset="-122"/>
                </a:rPr>
                <a:t>库存清单程序</a:t>
              </a:r>
            </a:p>
          </p:txBody>
        </p:sp>
        <p:sp>
          <p:nvSpPr>
            <p:cNvPr id="8" name="AutoShape 6"/>
            <p:cNvSpPr>
              <a:spLocks noChangeArrowheads="1"/>
            </p:cNvSpPr>
            <p:nvPr/>
          </p:nvSpPr>
          <p:spPr bwMode="auto">
            <a:xfrm>
              <a:off x="2381" y="1580"/>
              <a:ext cx="576" cy="576"/>
            </a:xfrm>
            <a:prstGeom prst="flowChartMagneticTape">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uLnTx/>
                  <a:uFillTx/>
                  <a:ea typeface="宋体" panose="02010600030101010101" pitchFamily="2" charset="-122"/>
                </a:rPr>
                <a:t>订货信息</a:t>
              </a:r>
            </a:p>
          </p:txBody>
        </p:sp>
        <p:sp>
          <p:nvSpPr>
            <p:cNvPr id="9" name="AutoShape 7"/>
            <p:cNvSpPr>
              <a:spLocks noChangeArrowheads="1"/>
            </p:cNvSpPr>
            <p:nvPr/>
          </p:nvSpPr>
          <p:spPr bwMode="auto">
            <a:xfrm>
              <a:off x="2200" y="2319"/>
              <a:ext cx="952" cy="317"/>
            </a:xfrm>
            <a:prstGeom prst="flowChartProcess">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uLnTx/>
                  <a:uFillTx/>
                  <a:ea typeface="宋体" panose="02010600030101010101" pitchFamily="2" charset="-122"/>
                </a:rPr>
                <a:t>报告生成程序</a:t>
              </a:r>
            </a:p>
          </p:txBody>
        </p:sp>
        <p:sp>
          <p:nvSpPr>
            <p:cNvPr id="10" name="AutoShape 8"/>
            <p:cNvSpPr>
              <a:spLocks noChangeArrowheads="1"/>
            </p:cNvSpPr>
            <p:nvPr/>
          </p:nvSpPr>
          <p:spPr bwMode="auto">
            <a:xfrm>
              <a:off x="2336" y="572"/>
              <a:ext cx="681" cy="384"/>
            </a:xfrm>
            <a:prstGeom prst="flowChartDisplay">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AutoShape 9"/>
            <p:cNvSpPr>
              <a:spLocks noChangeArrowheads="1"/>
            </p:cNvSpPr>
            <p:nvPr/>
          </p:nvSpPr>
          <p:spPr bwMode="auto">
            <a:xfrm>
              <a:off x="2290" y="2899"/>
              <a:ext cx="771" cy="384"/>
            </a:xfrm>
            <a:prstGeom prst="flowChartDocument">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uLnTx/>
                  <a:uFillTx/>
                  <a:ea typeface="宋体" panose="02010600030101010101" pitchFamily="2" charset="-122"/>
                </a:rPr>
                <a:t>订货报表</a:t>
              </a:r>
            </a:p>
          </p:txBody>
        </p:sp>
        <p:sp>
          <p:nvSpPr>
            <p:cNvPr id="12" name="AutoShape 10"/>
            <p:cNvSpPr>
              <a:spLocks noChangeArrowheads="1"/>
            </p:cNvSpPr>
            <p:nvPr/>
          </p:nvSpPr>
          <p:spPr bwMode="auto">
            <a:xfrm>
              <a:off x="3969" y="890"/>
              <a:ext cx="771" cy="809"/>
            </a:xfrm>
            <a:prstGeom prst="flowChartMagneticDisk">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uLnTx/>
                  <a:uFillTx/>
                  <a:ea typeface="宋体" panose="02010600030101010101" pitchFamily="2" charset="-122"/>
                </a:rPr>
                <a:t>库存清单主文件</a:t>
              </a:r>
            </a:p>
          </p:txBody>
        </p:sp>
        <p:sp>
          <p:nvSpPr>
            <p:cNvPr id="13" name="Line 11"/>
            <p:cNvSpPr>
              <a:spLocks noChangeShapeType="1"/>
            </p:cNvSpPr>
            <p:nvPr/>
          </p:nvSpPr>
          <p:spPr bwMode="auto">
            <a:xfrm>
              <a:off x="2653" y="981"/>
              <a:ext cx="0" cy="18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Line 12"/>
            <p:cNvSpPr>
              <a:spLocks noChangeShapeType="1"/>
            </p:cNvSpPr>
            <p:nvPr/>
          </p:nvSpPr>
          <p:spPr bwMode="auto">
            <a:xfrm>
              <a:off x="2653" y="1434"/>
              <a:ext cx="0" cy="14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13"/>
            <p:cNvSpPr>
              <a:spLocks noChangeShapeType="1"/>
            </p:cNvSpPr>
            <p:nvPr/>
          </p:nvSpPr>
          <p:spPr bwMode="auto">
            <a:xfrm>
              <a:off x="2653" y="2156"/>
              <a:ext cx="0" cy="16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 name="Line 14"/>
            <p:cNvSpPr>
              <a:spLocks noChangeShapeType="1"/>
            </p:cNvSpPr>
            <p:nvPr/>
          </p:nvSpPr>
          <p:spPr bwMode="auto">
            <a:xfrm>
              <a:off x="2653" y="2636"/>
              <a:ext cx="0" cy="26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 name="Line 15"/>
            <p:cNvSpPr>
              <a:spLocks noChangeShapeType="1"/>
            </p:cNvSpPr>
            <p:nvPr/>
          </p:nvSpPr>
          <p:spPr bwMode="auto">
            <a:xfrm>
              <a:off x="3152" y="1298"/>
              <a:ext cx="817"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8" name="矩形 17"/>
          <p:cNvSpPr/>
          <p:nvPr/>
        </p:nvSpPr>
        <p:spPr>
          <a:xfrm>
            <a:off x="5443312" y="2018418"/>
            <a:ext cx="2939460" cy="2382191"/>
          </a:xfrm>
          <a:prstGeom prst="rect">
            <a:avLst/>
          </a:prstGeom>
        </p:spPr>
        <p:txBody>
          <a:bodyPr wrap="square">
            <a:spAutoFit/>
          </a:bodyPr>
          <a:lstStyle/>
          <a:p>
            <a:pPr eaLnBrk="0" fontAlgn="base" hangingPunct="0">
              <a:spcBef>
                <a:spcPct val="20000"/>
              </a:spcBef>
              <a:spcAft>
                <a:spcPct val="0"/>
              </a:spcAft>
              <a:buClr>
                <a:srgbClr val="000000"/>
              </a:buClr>
            </a:pPr>
            <a:r>
              <a:rPr kumimoji="1" lang="zh-CN" altLang="en-US" sz="2400" dirty="0" smtClean="0">
                <a:solidFill>
                  <a:srgbClr val="000000"/>
                </a:solidFill>
                <a:latin typeface="Consolas" panose="020B0609020204030204" pitchFamily="49" charset="0"/>
                <a:ea typeface="华文细黑" panose="02010600040101010101" pitchFamily="2" charset="-122"/>
              </a:rPr>
              <a:t>习惯画法是：使信息自顶向下或者从左到右流动。</a:t>
            </a:r>
            <a:endParaRPr kumimoji="1" lang="en-US" altLang="zh-CN" sz="2400" dirty="0" smtClean="0">
              <a:solidFill>
                <a:srgbClr val="000000"/>
              </a:solidFill>
              <a:latin typeface="Consolas" panose="020B0609020204030204" pitchFamily="49" charset="0"/>
              <a:ea typeface="华文细黑" panose="02010600040101010101" pitchFamily="2" charset="-122"/>
            </a:endParaRPr>
          </a:p>
          <a:p>
            <a:pPr eaLnBrk="0" fontAlgn="base" hangingPunct="0">
              <a:spcBef>
                <a:spcPct val="20000"/>
              </a:spcBef>
              <a:spcAft>
                <a:spcPct val="0"/>
              </a:spcAft>
              <a:buClr>
                <a:srgbClr val="000000"/>
              </a:buClr>
            </a:pPr>
            <a:r>
              <a:rPr kumimoji="1" lang="zh-CN" altLang="en-US" sz="2400" dirty="0" smtClean="0">
                <a:solidFill>
                  <a:srgbClr val="000000"/>
                </a:solidFill>
                <a:latin typeface="Consolas" panose="020B0609020204030204" pitchFamily="49" charset="0"/>
                <a:ea typeface="华文细黑" panose="02010600040101010101" pitchFamily="2" charset="-122"/>
              </a:rPr>
              <a:t>对复杂系统：可把每个关键功能再次分解到单独的一页纸上</a:t>
            </a:r>
            <a:endParaRPr kumimoji="1" lang="zh-CN" altLang="en-US" sz="2400" dirty="0">
              <a:solidFill>
                <a:srgbClr val="000000"/>
              </a:solidFill>
              <a:latin typeface="Consolas" panose="020B0609020204030204" pitchFamily="49" charset="0"/>
              <a:ea typeface="华文细黑" panose="02010600040101010101" pitchFamily="2" charset="-122"/>
            </a:endParaRPr>
          </a:p>
        </p:txBody>
      </p:sp>
      <p:sp>
        <p:nvSpPr>
          <p:cNvPr id="19" name="矩形 18"/>
          <p:cNvSpPr/>
          <p:nvPr/>
        </p:nvSpPr>
        <p:spPr>
          <a:xfrm>
            <a:off x="2958542" y="5197534"/>
            <a:ext cx="3647152" cy="369332"/>
          </a:xfrm>
          <a:prstGeom prst="rect">
            <a:avLst/>
          </a:prstGeom>
        </p:spPr>
        <p:txBody>
          <a:bodyPr wrap="none">
            <a:spAutoFit/>
          </a:bodyPr>
          <a:lstStyle/>
          <a:p>
            <a:r>
              <a:rPr lang="zh-CN" altLang="en-US" dirty="0" smtClean="0">
                <a:solidFill>
                  <a:srgbClr val="0000FF"/>
                </a:solidFill>
                <a:latin typeface="华文细黑" panose="02010600040101010101" pitchFamily="2" charset="-122"/>
                <a:ea typeface="华文细黑" panose="02010600040101010101" pitchFamily="2" charset="-122"/>
              </a:rPr>
              <a:t>图</a:t>
            </a:r>
            <a:r>
              <a:rPr lang="en-US" altLang="zh-CN" dirty="0" smtClean="0">
                <a:solidFill>
                  <a:srgbClr val="0000FF"/>
                </a:solidFill>
                <a:latin typeface="华文细黑" panose="02010600040101010101" pitchFamily="2" charset="-122"/>
                <a:ea typeface="华文细黑" panose="02010600040101010101" pitchFamily="2" charset="-122"/>
              </a:rPr>
              <a:t>2.3 </a:t>
            </a:r>
            <a:r>
              <a:rPr lang="zh-CN" altLang="en-US" dirty="0" smtClean="0">
                <a:solidFill>
                  <a:srgbClr val="0000FF"/>
                </a:solidFill>
                <a:latin typeface="华文细黑" panose="02010600040101010101" pitchFamily="2" charset="-122"/>
                <a:ea typeface="华文细黑" panose="02010600040101010101" pitchFamily="2" charset="-122"/>
              </a:rPr>
              <a:t>库存清单系统的系统流程图</a:t>
            </a:r>
            <a:endParaRPr lang="zh-CN" altLang="en-US"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41421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1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2.4  </a:t>
            </a:r>
            <a:r>
              <a:rPr lang="zh-CN" altLang="en-US" dirty="0" smtClean="0">
                <a:latin typeface="+mj-ea"/>
              </a:rPr>
              <a:t>数据流图</a:t>
            </a:r>
            <a:endParaRPr lang="zh-CN" altLang="en-US" dirty="0">
              <a:latin typeface="+mj-ea"/>
            </a:endParaRPr>
          </a:p>
        </p:txBody>
      </p:sp>
      <p:pic>
        <p:nvPicPr>
          <p:cNvPr id="4" name="Picture 5" descr="j02343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565400"/>
            <a:ext cx="304482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0656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系统流程图和数据流图的描述对象</a:t>
            </a:r>
            <a:endParaRPr lang="zh-CN" altLang="en-US" dirty="0"/>
          </a:p>
        </p:txBody>
      </p:sp>
      <p:sp>
        <p:nvSpPr>
          <p:cNvPr id="7" name="Rectangle 2"/>
          <p:cNvSpPr txBox="1">
            <a:spLocks noChangeArrowheads="1"/>
          </p:cNvSpPr>
          <p:nvPr/>
        </p:nvSpPr>
        <p:spPr bwMode="auto">
          <a:xfrm>
            <a:off x="808946" y="2118406"/>
            <a:ext cx="7177087"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FF"/>
              </a:buClr>
              <a:buFont typeface="Wingdings" panose="05000000000000000000" pitchFamily="2" charset="2"/>
              <a:buChar char="§"/>
              <a:defRPr kumimoji="1" sz="32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009900"/>
              </a:buClr>
              <a:buFont typeface="Times New Roman" panose="02020603050405020304" pitchFamily="18" charset="0"/>
              <a:buChar char="♦"/>
              <a:defRPr kumimoji="1" sz="2800" b="1">
                <a:solidFill>
                  <a:srgbClr val="800080"/>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9900FF"/>
              </a:buClr>
              <a:buChar char="•"/>
              <a:defRPr kumimoji="1" sz="2400" b="1">
                <a:solidFill>
                  <a:srgbClr val="6633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CC3300"/>
              </a:buClr>
              <a:buFont typeface="Wingdings" panose="05000000000000000000" pitchFamily="2" charset="2"/>
              <a:buChar char="p"/>
              <a:defRPr kumimoji="1"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accent1"/>
              </a:buClr>
              <a:buFont typeface="Times New Roman" panose="02020603050405020304" pitchFamily="18" charset="0"/>
              <a:buChar char="»"/>
              <a:defRPr kumimoji="1" sz="2000" b="1">
                <a:solidFill>
                  <a:schemeClr val="accent2"/>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accent1"/>
              </a:buClr>
              <a:buFont typeface="Times New Roman" pitchFamily="18" charset="0"/>
              <a:buChar char="»"/>
              <a:defRPr kumimoji="1" sz="2000" b="1">
                <a:solidFill>
                  <a:schemeClr val="accent2"/>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accent1"/>
              </a:buClr>
              <a:buFont typeface="Times New Roman" pitchFamily="18" charset="0"/>
              <a:buChar char="»"/>
              <a:defRPr kumimoji="1" sz="2000" b="1">
                <a:solidFill>
                  <a:schemeClr val="accent2"/>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accent1"/>
              </a:buClr>
              <a:buFont typeface="Times New Roman" pitchFamily="18" charset="0"/>
              <a:buChar char="»"/>
              <a:defRPr kumimoji="1" sz="2000" b="1">
                <a:solidFill>
                  <a:schemeClr val="accent2"/>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accent1"/>
              </a:buClr>
              <a:buFont typeface="Times New Roman" pitchFamily="18" charset="0"/>
              <a:buChar char="»"/>
              <a:defRPr kumimoji="1" sz="2000" b="1">
                <a:solidFill>
                  <a:schemeClr val="accent2"/>
                </a:solidFill>
                <a:effectLst>
                  <a:outerShdw blurRad="38100" dist="38100" dir="2700000" algn="tl">
                    <a:srgbClr val="C0C0C0"/>
                  </a:outerShdw>
                </a:effectLst>
                <a:latin typeface="+mn-lt"/>
                <a:ea typeface="+mn-ea"/>
              </a:defRPr>
            </a:lvl9pPr>
          </a:lstStyle>
          <a:p>
            <a:pPr marL="812800" indent="-812800" eaLnBrk="1" hangingPunct="1">
              <a:buFont typeface="Wingdings" panose="05000000000000000000" pitchFamily="2" charset="2"/>
              <a:buNone/>
              <a:defRPr/>
            </a:pPr>
            <a:r>
              <a:rPr lang="zh-CN" altLang="en-US" b="0" kern="0" dirty="0" smtClean="0">
                <a:solidFill>
                  <a:srgbClr val="0000FF"/>
                </a:solidFill>
                <a:effectLst/>
                <a:latin typeface="华文细黑" panose="02010600040101010101" pitchFamily="2" charset="-122"/>
                <a:ea typeface="华文细黑" panose="02010600040101010101" pitchFamily="2" charset="-122"/>
              </a:rPr>
              <a:t>描绘物理系统                系统流程图</a:t>
            </a:r>
          </a:p>
          <a:p>
            <a:pPr marL="812800" indent="-812800" eaLnBrk="1" hangingPunct="1">
              <a:buFont typeface="Wingdings" panose="05000000000000000000" pitchFamily="2" charset="2"/>
              <a:buNone/>
              <a:defRPr/>
            </a:pPr>
            <a:endParaRPr lang="zh-CN" altLang="en-US" b="0" kern="0" dirty="0" smtClean="0">
              <a:solidFill>
                <a:srgbClr val="0000FF"/>
              </a:solidFill>
              <a:effectLst/>
              <a:latin typeface="华文细黑" panose="02010600040101010101" pitchFamily="2" charset="-122"/>
              <a:ea typeface="华文细黑" panose="02010600040101010101" pitchFamily="2" charset="-122"/>
            </a:endParaRPr>
          </a:p>
          <a:p>
            <a:pPr marL="812800" indent="-812800" eaLnBrk="1" hangingPunct="1">
              <a:buFont typeface="Wingdings" panose="05000000000000000000" pitchFamily="2" charset="2"/>
              <a:buNone/>
              <a:defRPr/>
            </a:pPr>
            <a:r>
              <a:rPr lang="zh-CN" altLang="en-US" b="0" kern="0" dirty="0" smtClean="0">
                <a:solidFill>
                  <a:srgbClr val="0000FF"/>
                </a:solidFill>
                <a:effectLst/>
                <a:latin typeface="华文细黑" panose="02010600040101010101" pitchFamily="2" charset="-122"/>
                <a:ea typeface="华文细黑" panose="02010600040101010101" pitchFamily="2" charset="-122"/>
              </a:rPr>
              <a:t>                                        数据流图</a:t>
            </a:r>
          </a:p>
          <a:p>
            <a:pPr marL="812800" indent="-812800" eaLnBrk="1" hangingPunct="1">
              <a:buFont typeface="Wingdings" panose="05000000000000000000" pitchFamily="2" charset="2"/>
              <a:buNone/>
              <a:defRPr/>
            </a:pPr>
            <a:r>
              <a:rPr lang="zh-CN" altLang="en-US" b="0" kern="0" dirty="0">
                <a:solidFill>
                  <a:srgbClr val="0000FF"/>
                </a:solidFill>
                <a:effectLst/>
                <a:latin typeface="华文细黑" panose="02010600040101010101" pitchFamily="2" charset="-122"/>
                <a:ea typeface="华文细黑" panose="02010600040101010101" pitchFamily="2" charset="-122"/>
              </a:rPr>
              <a:t>描绘</a:t>
            </a:r>
            <a:r>
              <a:rPr lang="zh-CN" altLang="en-US" b="0" kern="0" dirty="0" smtClean="0">
                <a:solidFill>
                  <a:srgbClr val="0000FF"/>
                </a:solidFill>
                <a:effectLst/>
                <a:latin typeface="华文细黑" panose="02010600040101010101" pitchFamily="2" charset="-122"/>
                <a:ea typeface="华文细黑" panose="02010600040101010101" pitchFamily="2" charset="-122"/>
              </a:rPr>
              <a:t>逻辑模型</a:t>
            </a:r>
          </a:p>
          <a:p>
            <a:pPr marL="812800" indent="-812800" eaLnBrk="1" hangingPunct="1">
              <a:buFont typeface="Wingdings" panose="05000000000000000000" pitchFamily="2" charset="2"/>
              <a:buNone/>
              <a:defRPr/>
            </a:pPr>
            <a:r>
              <a:rPr lang="zh-CN" altLang="en-US" b="0" kern="0" dirty="0" smtClean="0">
                <a:solidFill>
                  <a:srgbClr val="0000FF"/>
                </a:solidFill>
                <a:effectLst/>
                <a:latin typeface="华文细黑" panose="02010600040101010101" pitchFamily="2" charset="-122"/>
                <a:ea typeface="华文细黑" panose="02010600040101010101" pitchFamily="2" charset="-122"/>
              </a:rPr>
              <a:t>                                        数据字典</a:t>
            </a:r>
          </a:p>
        </p:txBody>
      </p:sp>
      <p:sp>
        <p:nvSpPr>
          <p:cNvPr id="8" name="Line 3"/>
          <p:cNvSpPr>
            <a:spLocks noChangeShapeType="1"/>
          </p:cNvSpPr>
          <p:nvPr/>
        </p:nvSpPr>
        <p:spPr bwMode="auto">
          <a:xfrm>
            <a:off x="3328308" y="2426381"/>
            <a:ext cx="1571625" cy="0"/>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i="1" kern="0" smtClean="0">
              <a:solidFill>
                <a:srgbClr val="0000FF"/>
              </a:solidFill>
              <a:latin typeface="华文细黑" panose="02010600040101010101" pitchFamily="2" charset="-122"/>
              <a:ea typeface="华文细黑" panose="02010600040101010101" pitchFamily="2" charset="-122"/>
            </a:endParaRPr>
          </a:p>
        </p:txBody>
      </p:sp>
      <p:sp>
        <p:nvSpPr>
          <p:cNvPr id="9" name="Line 4"/>
          <p:cNvSpPr>
            <a:spLocks noChangeShapeType="1"/>
          </p:cNvSpPr>
          <p:nvPr/>
        </p:nvSpPr>
        <p:spPr bwMode="auto">
          <a:xfrm>
            <a:off x="3309258" y="4142468"/>
            <a:ext cx="5762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i="1" kern="0" smtClean="0">
              <a:solidFill>
                <a:srgbClr val="0000FF"/>
              </a:solidFill>
              <a:latin typeface="华文细黑" panose="02010600040101010101" pitchFamily="2" charset="-122"/>
              <a:ea typeface="华文细黑" panose="02010600040101010101" pitchFamily="2" charset="-122"/>
            </a:endParaRPr>
          </a:p>
        </p:txBody>
      </p:sp>
      <p:sp>
        <p:nvSpPr>
          <p:cNvPr id="10" name="Line 5"/>
          <p:cNvSpPr>
            <a:spLocks noChangeShapeType="1"/>
          </p:cNvSpPr>
          <p:nvPr/>
        </p:nvSpPr>
        <p:spPr bwMode="auto">
          <a:xfrm>
            <a:off x="3885521" y="3585256"/>
            <a:ext cx="0" cy="118586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i="1" kern="0" smtClean="0">
              <a:solidFill>
                <a:srgbClr val="0000FF"/>
              </a:solidFill>
              <a:latin typeface="华文细黑" panose="02010600040101010101" pitchFamily="2" charset="-122"/>
              <a:ea typeface="华文细黑" panose="02010600040101010101" pitchFamily="2" charset="-122"/>
            </a:endParaRPr>
          </a:p>
        </p:txBody>
      </p:sp>
      <p:sp>
        <p:nvSpPr>
          <p:cNvPr id="11" name="Line 6"/>
          <p:cNvSpPr>
            <a:spLocks noChangeShapeType="1"/>
          </p:cNvSpPr>
          <p:nvPr/>
        </p:nvSpPr>
        <p:spPr bwMode="auto">
          <a:xfrm>
            <a:off x="3872821" y="3585256"/>
            <a:ext cx="962025" cy="0"/>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i="1" kern="0" smtClean="0">
              <a:solidFill>
                <a:srgbClr val="0000FF"/>
              </a:solidFill>
              <a:latin typeface="华文细黑" panose="02010600040101010101" pitchFamily="2" charset="-122"/>
              <a:ea typeface="华文细黑" panose="02010600040101010101" pitchFamily="2" charset="-122"/>
            </a:endParaRPr>
          </a:p>
        </p:txBody>
      </p:sp>
      <p:sp>
        <p:nvSpPr>
          <p:cNvPr id="12" name="Line 7"/>
          <p:cNvSpPr>
            <a:spLocks noChangeShapeType="1"/>
          </p:cNvSpPr>
          <p:nvPr/>
        </p:nvSpPr>
        <p:spPr bwMode="auto">
          <a:xfrm>
            <a:off x="3885521" y="4760006"/>
            <a:ext cx="938212" cy="0"/>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i="1" kern="0" smtClean="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01366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数据流图的概念</a:t>
            </a:r>
            <a:endParaRPr lang="zh-CN" altLang="en-US" dirty="0"/>
          </a:p>
        </p:txBody>
      </p:sp>
      <p:sp>
        <p:nvSpPr>
          <p:cNvPr id="3" name="内容占位符 2"/>
          <p:cNvSpPr>
            <a:spLocks noGrp="1"/>
          </p:cNvSpPr>
          <p:nvPr>
            <p:ph idx="1"/>
          </p:nvPr>
        </p:nvSpPr>
        <p:spPr/>
        <p:txBody>
          <a:bodyPr/>
          <a:lstStyle/>
          <a:p>
            <a:r>
              <a:rPr lang="zh-CN" altLang="en-US" dirty="0"/>
              <a:t>数据流图</a:t>
            </a:r>
            <a:r>
              <a:rPr lang="zh-CN" altLang="en-US" dirty="0">
                <a:solidFill>
                  <a:srgbClr val="0000FF"/>
                </a:solidFill>
              </a:rPr>
              <a:t>（</a:t>
            </a:r>
            <a:r>
              <a:rPr lang="en-US" altLang="zh-CN" dirty="0">
                <a:solidFill>
                  <a:srgbClr val="0000FF"/>
                </a:solidFill>
              </a:rPr>
              <a:t>Data Flow </a:t>
            </a:r>
            <a:r>
              <a:rPr lang="en-US" altLang="zh-CN" dirty="0" smtClean="0">
                <a:solidFill>
                  <a:srgbClr val="0000FF"/>
                </a:solidFill>
              </a:rPr>
              <a:t>Diagram</a:t>
            </a:r>
            <a:r>
              <a:rPr lang="zh-CN" altLang="en-US" dirty="0" smtClean="0">
                <a:solidFill>
                  <a:srgbClr val="0000FF"/>
                </a:solidFill>
              </a:rPr>
              <a:t>，</a:t>
            </a:r>
            <a:r>
              <a:rPr lang="en-US" altLang="zh-CN" dirty="0" smtClean="0">
                <a:solidFill>
                  <a:srgbClr val="0000FF"/>
                </a:solidFill>
              </a:rPr>
              <a:t>DFD</a:t>
            </a:r>
            <a:r>
              <a:rPr lang="zh-CN" altLang="en-US" dirty="0" smtClean="0">
                <a:solidFill>
                  <a:srgbClr val="0000FF"/>
                </a:solidFill>
              </a:rPr>
              <a:t>）</a:t>
            </a:r>
            <a:r>
              <a:rPr lang="zh-CN" altLang="en-US" dirty="0" smtClean="0"/>
              <a:t>：以</a:t>
            </a:r>
            <a:r>
              <a:rPr lang="zh-CN" altLang="en-US" dirty="0"/>
              <a:t>图形方式来表达系统的逻辑功能、数据在系统内部的逻辑流向和逻辑变换</a:t>
            </a:r>
            <a:r>
              <a:rPr lang="zh-CN" altLang="en-US" dirty="0" smtClean="0"/>
              <a:t>过程</a:t>
            </a:r>
            <a:endParaRPr lang="en-US" altLang="zh-CN" dirty="0" smtClean="0"/>
          </a:p>
          <a:p>
            <a:r>
              <a:rPr lang="zh-CN" altLang="en-US" dirty="0" smtClean="0"/>
              <a:t>与数据字典</a:t>
            </a:r>
            <a:r>
              <a:rPr lang="zh-CN" altLang="en-US" dirty="0">
                <a:solidFill>
                  <a:srgbClr val="0000FF"/>
                </a:solidFill>
              </a:rPr>
              <a:t>（</a:t>
            </a:r>
            <a:r>
              <a:rPr lang="en-US" altLang="zh-CN" dirty="0">
                <a:solidFill>
                  <a:srgbClr val="0000FF"/>
                </a:solidFill>
              </a:rPr>
              <a:t>Data dictionary</a:t>
            </a:r>
            <a:r>
              <a:rPr lang="zh-CN" altLang="en-US" dirty="0">
                <a:solidFill>
                  <a:srgbClr val="0000FF"/>
                </a:solidFill>
              </a:rPr>
              <a:t>，</a:t>
            </a:r>
            <a:r>
              <a:rPr lang="en-US" altLang="zh-CN" dirty="0">
                <a:solidFill>
                  <a:srgbClr val="0000FF"/>
                </a:solidFill>
              </a:rPr>
              <a:t>DD</a:t>
            </a:r>
            <a:r>
              <a:rPr lang="zh-CN" altLang="en-US" dirty="0">
                <a:solidFill>
                  <a:srgbClr val="0000FF"/>
                </a:solidFill>
              </a:rPr>
              <a:t>）</a:t>
            </a:r>
            <a:r>
              <a:rPr lang="zh-CN" altLang="en-US" dirty="0" smtClean="0"/>
              <a:t>共同</a:t>
            </a:r>
            <a:r>
              <a:rPr lang="zh-CN" altLang="en-US" dirty="0"/>
              <a:t>构成系统的逻辑模型</a:t>
            </a:r>
            <a:r>
              <a:rPr lang="zh-CN" altLang="en-US" dirty="0" smtClean="0"/>
              <a:t>。</a:t>
            </a:r>
            <a:endParaRPr lang="zh-CN" altLang="en-US" dirty="0"/>
          </a:p>
        </p:txBody>
      </p:sp>
    </p:spTree>
    <p:extLst>
      <p:ext uri="{BB962C8B-B14F-4D97-AF65-F5344CB8AC3E}">
        <p14:creationId xmlns:p14="http://schemas.microsoft.com/office/powerpoint/2010/main" val="396974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可行性研究的概念</a:t>
            </a:r>
            <a:endParaRPr lang="zh-CN" altLang="en-US" dirty="0"/>
          </a:p>
        </p:txBody>
      </p:sp>
      <p:sp>
        <p:nvSpPr>
          <p:cNvPr id="3" name="内容占位符 2"/>
          <p:cNvSpPr>
            <a:spLocks noGrp="1"/>
          </p:cNvSpPr>
          <p:nvPr>
            <p:ph idx="1"/>
          </p:nvPr>
        </p:nvSpPr>
        <p:spPr/>
        <p:txBody>
          <a:bodyPr/>
          <a:lstStyle/>
          <a:p>
            <a:r>
              <a:rPr lang="zh-CN" altLang="en-US" dirty="0"/>
              <a:t>可行性研究必须从系统总体出发，对技术、经济、财务、商业以至环境保护、法律等多个方面进行分析和论证，以确定建设项目是否可行，为正确进行投资决策提供科学依据。</a:t>
            </a:r>
          </a:p>
          <a:p>
            <a:r>
              <a:rPr lang="zh-CN" altLang="en-US" dirty="0"/>
              <a:t>项目的可行性研究是对多因素、多目标系统进行的不断的分析研究、评价和决策的过程。它需要有各方面知识的专业人才通力合作才能完成</a:t>
            </a:r>
          </a:p>
        </p:txBody>
      </p:sp>
    </p:spTree>
    <p:extLst>
      <p:ext uri="{BB962C8B-B14F-4D97-AF65-F5344CB8AC3E}">
        <p14:creationId xmlns:p14="http://schemas.microsoft.com/office/powerpoint/2010/main" val="226130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数据流图中的基本</a:t>
            </a:r>
            <a:r>
              <a:rPr lang="zh-CN" altLang="en-US" dirty="0" smtClean="0"/>
              <a:t>符号</a:t>
            </a:r>
            <a:endParaRPr lang="zh-CN" altLang="en-US" dirty="0"/>
          </a:p>
        </p:txBody>
      </p:sp>
      <p:sp>
        <p:nvSpPr>
          <p:cNvPr id="6" name="内容占位符 5"/>
          <p:cNvSpPr>
            <a:spLocks noGrp="1"/>
          </p:cNvSpPr>
          <p:nvPr>
            <p:ph idx="1"/>
          </p:nvPr>
        </p:nvSpPr>
        <p:spPr/>
        <p:txBody>
          <a:bodyPr/>
          <a:lstStyle/>
          <a:p>
            <a:pPr marL="342900" lvl="1" indent="-342900">
              <a:spcAft>
                <a:spcPct val="20000"/>
              </a:spcAft>
              <a:buClr>
                <a:srgbClr val="800000"/>
              </a:buClr>
              <a:buFont typeface="Wingdings" pitchFamily="2" charset="2"/>
              <a:buChar char="§"/>
              <a:defRPr/>
            </a:pPr>
            <a:r>
              <a:rPr lang="zh-CN" altLang="en-US" sz="2800" dirty="0"/>
              <a:t>数据的源点或终点：      或</a:t>
            </a:r>
          </a:p>
          <a:p>
            <a:pPr marL="342900" lvl="1" indent="-342900">
              <a:spcAft>
                <a:spcPct val="20000"/>
              </a:spcAft>
              <a:buClr>
                <a:srgbClr val="800000"/>
              </a:buClr>
              <a:buFont typeface="Wingdings" pitchFamily="2" charset="2"/>
              <a:buChar char="§"/>
              <a:defRPr/>
            </a:pPr>
            <a:r>
              <a:rPr lang="zh-CN" altLang="en-US" sz="2800" dirty="0"/>
              <a:t>数据处理（数据加工）：        或</a:t>
            </a:r>
          </a:p>
          <a:p>
            <a:pPr marL="342900" lvl="1" indent="-342900">
              <a:spcAft>
                <a:spcPct val="20000"/>
              </a:spcAft>
              <a:buClr>
                <a:srgbClr val="800000"/>
              </a:buClr>
              <a:buFont typeface="Wingdings" pitchFamily="2" charset="2"/>
              <a:buChar char="§"/>
              <a:defRPr/>
            </a:pPr>
            <a:r>
              <a:rPr lang="zh-CN" altLang="en-US" sz="2800" dirty="0"/>
              <a:t>数据存储：           或               </a:t>
            </a:r>
          </a:p>
          <a:p>
            <a:pPr marL="342900" lvl="1" indent="-342900">
              <a:spcAft>
                <a:spcPct val="20000"/>
              </a:spcAft>
              <a:buClr>
                <a:srgbClr val="800000"/>
              </a:buClr>
              <a:buFont typeface="Wingdings" pitchFamily="2" charset="2"/>
              <a:buChar char="§"/>
              <a:defRPr/>
            </a:pPr>
            <a:r>
              <a:rPr lang="zh-CN" altLang="en-US" sz="2800" dirty="0" smtClean="0"/>
              <a:t>数据流：</a:t>
            </a:r>
            <a:endParaRPr lang="zh-CN" altLang="en-US" sz="2800" dirty="0"/>
          </a:p>
        </p:txBody>
      </p:sp>
      <p:sp>
        <p:nvSpPr>
          <p:cNvPr id="24" name="Rectangle 4"/>
          <p:cNvSpPr>
            <a:spLocks noChangeArrowheads="1"/>
          </p:cNvSpPr>
          <p:nvPr/>
        </p:nvSpPr>
        <p:spPr bwMode="auto">
          <a:xfrm>
            <a:off x="4285456" y="1518069"/>
            <a:ext cx="358775" cy="358775"/>
          </a:xfrm>
          <a:prstGeom prst="rect">
            <a:avLst/>
          </a:prstGeom>
          <a:solidFill>
            <a:srgbClr val="FFFFFF"/>
          </a:solidFill>
          <a:ln w="9525">
            <a:solidFill>
              <a:srgbClr val="000000"/>
            </a:solidFill>
            <a:miter lim="800000"/>
            <a:headEnd/>
            <a:tailEnd/>
          </a:ln>
        </p:spPr>
        <p:txBody>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25" name="AutoShape 5"/>
          <p:cNvSpPr>
            <a:spLocks noChangeArrowheads="1"/>
          </p:cNvSpPr>
          <p:nvPr/>
        </p:nvSpPr>
        <p:spPr bwMode="auto">
          <a:xfrm>
            <a:off x="5364035" y="1474997"/>
            <a:ext cx="431800" cy="431800"/>
          </a:xfrm>
          <a:prstGeom prst="cube">
            <a:avLst>
              <a:gd name="adj" fmla="val 25000"/>
            </a:avLst>
          </a:prstGeom>
          <a:solidFill>
            <a:srgbClr val="FFFFFF"/>
          </a:solidFill>
          <a:ln w="9525">
            <a:solidFill>
              <a:srgbClr val="000000"/>
            </a:solidFill>
            <a:miter lim="800000"/>
            <a:headEnd/>
            <a:tailEnd/>
          </a:ln>
        </p:spPr>
        <p:txBody>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26" name="AutoShape 6"/>
          <p:cNvSpPr>
            <a:spLocks noChangeArrowheads="1"/>
          </p:cNvSpPr>
          <p:nvPr/>
        </p:nvSpPr>
        <p:spPr bwMode="auto">
          <a:xfrm>
            <a:off x="4950577" y="2032430"/>
            <a:ext cx="503237" cy="504825"/>
          </a:xfrm>
          <a:prstGeom prst="roundRect">
            <a:avLst>
              <a:gd name="adj" fmla="val 16667"/>
            </a:avLst>
          </a:prstGeom>
          <a:solidFill>
            <a:srgbClr val="FFFFFF"/>
          </a:solidFill>
          <a:ln w="9525">
            <a:solidFill>
              <a:srgbClr val="000000"/>
            </a:solidFill>
            <a:round/>
            <a:headEnd/>
            <a:tailEnd/>
          </a:ln>
        </p:spPr>
        <p:txBody>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27" name="Oval 7"/>
          <p:cNvSpPr>
            <a:spLocks noChangeArrowheads="1"/>
          </p:cNvSpPr>
          <p:nvPr/>
        </p:nvSpPr>
        <p:spPr bwMode="auto">
          <a:xfrm>
            <a:off x="6274175" y="2032429"/>
            <a:ext cx="503238" cy="504825"/>
          </a:xfrm>
          <a:prstGeom prst="ellipse">
            <a:avLst/>
          </a:prstGeom>
          <a:solidFill>
            <a:srgbClr val="FFFFFF"/>
          </a:solidFill>
          <a:ln w="9525">
            <a:solidFill>
              <a:srgbClr val="000000"/>
            </a:solidFill>
            <a:round/>
            <a:headEnd/>
            <a:tailEnd/>
          </a:ln>
        </p:spPr>
        <p:txBody>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grpSp>
        <p:nvGrpSpPr>
          <p:cNvPr id="28" name="Group 8"/>
          <p:cNvGrpSpPr>
            <a:grpSpLocks/>
          </p:cNvGrpSpPr>
          <p:nvPr/>
        </p:nvGrpSpPr>
        <p:grpSpPr bwMode="auto">
          <a:xfrm>
            <a:off x="2770096" y="2753293"/>
            <a:ext cx="865187" cy="314728"/>
            <a:chOff x="3424" y="1933"/>
            <a:chExt cx="545" cy="272"/>
          </a:xfrm>
        </p:grpSpPr>
        <p:sp>
          <p:nvSpPr>
            <p:cNvPr id="29" name="Line 9"/>
            <p:cNvSpPr>
              <a:spLocks noChangeShapeType="1"/>
            </p:cNvSpPr>
            <p:nvPr/>
          </p:nvSpPr>
          <p:spPr bwMode="auto">
            <a:xfrm>
              <a:off x="3424" y="1933"/>
              <a:ext cx="5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30" name="Line 10"/>
            <p:cNvSpPr>
              <a:spLocks noChangeShapeType="1"/>
            </p:cNvSpPr>
            <p:nvPr/>
          </p:nvSpPr>
          <p:spPr bwMode="auto">
            <a:xfrm>
              <a:off x="3424" y="1933"/>
              <a:ext cx="0" cy="2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31" name="Line 11"/>
            <p:cNvSpPr>
              <a:spLocks noChangeShapeType="1"/>
            </p:cNvSpPr>
            <p:nvPr/>
          </p:nvSpPr>
          <p:spPr bwMode="auto">
            <a:xfrm>
              <a:off x="3424" y="2205"/>
              <a:ext cx="5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grpSp>
      <p:grpSp>
        <p:nvGrpSpPr>
          <p:cNvPr id="37" name="Group 17"/>
          <p:cNvGrpSpPr>
            <a:grpSpLocks/>
          </p:cNvGrpSpPr>
          <p:nvPr/>
        </p:nvGrpSpPr>
        <p:grpSpPr bwMode="auto">
          <a:xfrm>
            <a:off x="4410033" y="2822470"/>
            <a:ext cx="1081088" cy="144463"/>
            <a:chOff x="3424" y="2523"/>
            <a:chExt cx="681" cy="91"/>
          </a:xfrm>
        </p:grpSpPr>
        <p:sp>
          <p:nvSpPr>
            <p:cNvPr id="38" name="Line 18"/>
            <p:cNvSpPr>
              <a:spLocks noChangeShapeType="1"/>
            </p:cNvSpPr>
            <p:nvPr/>
          </p:nvSpPr>
          <p:spPr bwMode="auto">
            <a:xfrm>
              <a:off x="3424" y="2523"/>
              <a:ext cx="68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39" name="Line 19"/>
            <p:cNvSpPr>
              <a:spLocks noChangeShapeType="1"/>
            </p:cNvSpPr>
            <p:nvPr/>
          </p:nvSpPr>
          <p:spPr bwMode="auto">
            <a:xfrm>
              <a:off x="3424" y="2614"/>
              <a:ext cx="68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grpSp>
      <p:sp>
        <p:nvSpPr>
          <p:cNvPr id="40" name="Line 20"/>
          <p:cNvSpPr>
            <a:spLocks noChangeShapeType="1"/>
          </p:cNvSpPr>
          <p:nvPr/>
        </p:nvSpPr>
        <p:spPr bwMode="auto">
          <a:xfrm>
            <a:off x="2770096" y="3424656"/>
            <a:ext cx="115252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3688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数据流图的附加符号</a:t>
            </a:r>
          </a:p>
        </p:txBody>
      </p:sp>
      <p:sp>
        <p:nvSpPr>
          <p:cNvPr id="3" name="内容占位符 2"/>
          <p:cNvSpPr>
            <a:spLocks noGrp="1"/>
          </p:cNvSpPr>
          <p:nvPr>
            <p:ph idx="1"/>
          </p:nvPr>
        </p:nvSpPr>
        <p:spPr/>
        <p:txBody>
          <a:bodyPr/>
          <a:lstStyle/>
          <a:p>
            <a:pPr eaLnBrk="1" hangingPunct="1">
              <a:defRPr/>
            </a:pPr>
            <a:r>
              <a:rPr lang="zh-CN" altLang="en-US" dirty="0" smtClean="0">
                <a:solidFill>
                  <a:srgbClr val="0000FF"/>
                </a:solidFill>
              </a:rPr>
              <a:t>* </a:t>
            </a:r>
            <a:r>
              <a:rPr lang="zh-CN" altLang="en-US" dirty="0" smtClean="0"/>
              <a:t>表示</a:t>
            </a:r>
            <a:r>
              <a:rPr lang="zh-CN" altLang="en-US" dirty="0"/>
              <a:t>数据流</a:t>
            </a:r>
            <a:r>
              <a:rPr lang="zh-CN" altLang="en-US" dirty="0" smtClean="0"/>
              <a:t>之间“与”</a:t>
            </a:r>
            <a:r>
              <a:rPr lang="zh-CN" altLang="en-US" dirty="0"/>
              <a:t>的关系（同时存在）</a:t>
            </a:r>
          </a:p>
          <a:p>
            <a:pPr eaLnBrk="1" hangingPunct="1">
              <a:defRPr/>
            </a:pPr>
            <a:r>
              <a:rPr lang="en-US" altLang="zh-CN" dirty="0" smtClean="0">
                <a:solidFill>
                  <a:srgbClr val="0000FF"/>
                </a:solidFill>
              </a:rPr>
              <a:t>+ </a:t>
            </a:r>
            <a:r>
              <a:rPr lang="zh-CN" altLang="en-US" dirty="0" smtClean="0"/>
              <a:t>表示</a:t>
            </a:r>
            <a:r>
              <a:rPr lang="zh-CN" altLang="en-US" dirty="0"/>
              <a:t>数据流</a:t>
            </a:r>
            <a:r>
              <a:rPr lang="zh-CN" altLang="en-US" dirty="0" smtClean="0"/>
              <a:t>之间“或”</a:t>
            </a:r>
            <a:r>
              <a:rPr lang="zh-CN" altLang="en-US" dirty="0"/>
              <a:t>的关系</a:t>
            </a:r>
          </a:p>
          <a:p>
            <a:pPr eaLnBrk="1" hangingPunct="1">
              <a:defRPr/>
            </a:pPr>
            <a:r>
              <a:rPr lang="zh-CN" altLang="en-US" dirty="0">
                <a:solidFill>
                  <a:srgbClr val="0000FF"/>
                </a:solidFill>
                <a:sym typeface="Symbol" pitchFamily="18" charset="2"/>
              </a:rPr>
              <a:t> </a:t>
            </a:r>
            <a:r>
              <a:rPr lang="zh-CN" altLang="en-US" dirty="0" smtClean="0">
                <a:sym typeface="Symbol" pitchFamily="18" charset="2"/>
              </a:rPr>
              <a:t>表示</a:t>
            </a:r>
            <a:r>
              <a:rPr lang="zh-CN" altLang="en-US" dirty="0">
                <a:sym typeface="Symbol" pitchFamily="18" charset="2"/>
              </a:rPr>
              <a:t>数据流</a:t>
            </a:r>
            <a:r>
              <a:rPr lang="zh-CN" altLang="en-US" dirty="0" smtClean="0">
                <a:sym typeface="Symbol" pitchFamily="18" charset="2"/>
              </a:rPr>
              <a:t>之间 “异或”</a:t>
            </a:r>
            <a:r>
              <a:rPr lang="zh-CN" altLang="en-US" dirty="0">
                <a:sym typeface="Symbol" pitchFamily="18" charset="2"/>
              </a:rPr>
              <a:t>的关系（不能同时存在</a:t>
            </a:r>
            <a:r>
              <a:rPr lang="zh-CN" altLang="en-US" dirty="0" smtClean="0">
                <a:sym typeface="Symbol" pitchFamily="18" charset="2"/>
              </a:rPr>
              <a:t>）</a:t>
            </a:r>
            <a:endParaRPr lang="en-US" altLang="zh-CN" dirty="0" smtClean="0">
              <a:sym typeface="Symbol" pitchFamily="18" charset="2"/>
            </a:endParaRPr>
          </a:p>
          <a:p>
            <a:pPr eaLnBrk="1" hangingPunct="1">
              <a:defRPr/>
            </a:pPr>
            <a:r>
              <a:rPr lang="zh-CN" altLang="en-US" dirty="0" smtClean="0"/>
              <a:t>举例：</a:t>
            </a:r>
            <a:endParaRPr lang="zh-CN" altLang="en-US" dirty="0">
              <a:solidFill>
                <a:srgbClr val="0000FF"/>
              </a:solidFill>
            </a:endParaRPr>
          </a:p>
          <a:p>
            <a:endParaRPr lang="zh-CN" altLang="en-US" dirty="0">
              <a:solidFill>
                <a:srgbClr val="0000FF"/>
              </a:solidFill>
            </a:endParaRPr>
          </a:p>
        </p:txBody>
      </p:sp>
      <p:grpSp>
        <p:nvGrpSpPr>
          <p:cNvPr id="18" name="Group 9"/>
          <p:cNvGrpSpPr>
            <a:grpSpLocks/>
          </p:cNvGrpSpPr>
          <p:nvPr/>
        </p:nvGrpSpPr>
        <p:grpSpPr bwMode="auto">
          <a:xfrm>
            <a:off x="1700001" y="4588488"/>
            <a:ext cx="2289261" cy="1130299"/>
            <a:chOff x="2245" y="2478"/>
            <a:chExt cx="1587" cy="952"/>
          </a:xfrm>
        </p:grpSpPr>
        <p:sp>
          <p:nvSpPr>
            <p:cNvPr id="19" name="Line 10"/>
            <p:cNvSpPr>
              <a:spLocks noChangeShapeType="1"/>
            </p:cNvSpPr>
            <p:nvPr/>
          </p:nvSpPr>
          <p:spPr bwMode="auto">
            <a:xfrm>
              <a:off x="3061" y="2931"/>
              <a:ext cx="77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Oval 11"/>
            <p:cNvSpPr>
              <a:spLocks noChangeArrowheads="1"/>
            </p:cNvSpPr>
            <p:nvPr/>
          </p:nvSpPr>
          <p:spPr bwMode="auto">
            <a:xfrm>
              <a:off x="2925" y="2840"/>
              <a:ext cx="136" cy="18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Line 12"/>
            <p:cNvSpPr>
              <a:spLocks noChangeShapeType="1"/>
            </p:cNvSpPr>
            <p:nvPr/>
          </p:nvSpPr>
          <p:spPr bwMode="auto">
            <a:xfrm>
              <a:off x="2245" y="2478"/>
              <a:ext cx="680" cy="40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Line 13"/>
            <p:cNvSpPr>
              <a:spLocks noChangeShapeType="1"/>
            </p:cNvSpPr>
            <p:nvPr/>
          </p:nvSpPr>
          <p:spPr bwMode="auto">
            <a:xfrm flipV="1">
              <a:off x="2245" y="2976"/>
              <a:ext cx="680" cy="45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Rectangle 14"/>
            <p:cNvSpPr>
              <a:spLocks noChangeArrowheads="1"/>
            </p:cNvSpPr>
            <p:nvPr/>
          </p:nvSpPr>
          <p:spPr bwMode="auto">
            <a:xfrm>
              <a:off x="2472" y="275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p:txBody>
        </p:sp>
      </p:grpSp>
      <p:grpSp>
        <p:nvGrpSpPr>
          <p:cNvPr id="33" name="Group 16"/>
          <p:cNvGrpSpPr>
            <a:grpSpLocks/>
          </p:cNvGrpSpPr>
          <p:nvPr/>
        </p:nvGrpSpPr>
        <p:grpSpPr bwMode="auto">
          <a:xfrm>
            <a:off x="4730016" y="4588488"/>
            <a:ext cx="2160588" cy="1006475"/>
            <a:chOff x="3094" y="3011"/>
            <a:chExt cx="1361" cy="634"/>
          </a:xfrm>
        </p:grpSpPr>
        <p:grpSp>
          <p:nvGrpSpPr>
            <p:cNvPr id="34" name="Group 4"/>
            <p:cNvGrpSpPr>
              <a:grpSpLocks/>
            </p:cNvGrpSpPr>
            <p:nvPr/>
          </p:nvGrpSpPr>
          <p:grpSpPr bwMode="auto">
            <a:xfrm>
              <a:off x="3094" y="3011"/>
              <a:ext cx="1361" cy="634"/>
              <a:chOff x="3424" y="3476"/>
              <a:chExt cx="1361" cy="634"/>
            </a:xfrm>
          </p:grpSpPr>
          <p:sp>
            <p:nvSpPr>
              <p:cNvPr id="36" name="Oval 5"/>
              <p:cNvSpPr>
                <a:spLocks noChangeArrowheads="1"/>
              </p:cNvSpPr>
              <p:nvPr/>
            </p:nvSpPr>
            <p:spPr bwMode="auto">
              <a:xfrm>
                <a:off x="4059" y="3703"/>
                <a:ext cx="136" cy="18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Line 6"/>
              <p:cNvSpPr>
                <a:spLocks noChangeShapeType="1"/>
              </p:cNvSpPr>
              <p:nvPr/>
            </p:nvSpPr>
            <p:spPr bwMode="auto">
              <a:xfrm>
                <a:off x="3424" y="3793"/>
                <a:ext cx="635"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Line 7"/>
              <p:cNvSpPr>
                <a:spLocks noChangeShapeType="1"/>
              </p:cNvSpPr>
              <p:nvPr/>
            </p:nvSpPr>
            <p:spPr bwMode="auto">
              <a:xfrm flipV="1">
                <a:off x="4195" y="3476"/>
                <a:ext cx="590" cy="27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Line 8"/>
              <p:cNvSpPr>
                <a:spLocks noChangeShapeType="1"/>
              </p:cNvSpPr>
              <p:nvPr/>
            </p:nvSpPr>
            <p:spPr bwMode="auto">
              <a:xfrm>
                <a:off x="4195" y="3793"/>
                <a:ext cx="590" cy="31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5" name="Rectangle 15"/>
            <p:cNvSpPr>
              <a:spLocks noChangeArrowheads="1"/>
            </p:cNvSpPr>
            <p:nvPr/>
          </p:nvSpPr>
          <p:spPr bwMode="auto">
            <a:xfrm>
              <a:off x="4043" y="3160"/>
              <a:ext cx="2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grpSp>
    </p:spTree>
    <p:extLst>
      <p:ext uri="{BB962C8B-B14F-4D97-AF65-F5344CB8AC3E}">
        <p14:creationId xmlns:p14="http://schemas.microsoft.com/office/powerpoint/2010/main" val="3692050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数据流图附加符号汇总</a:t>
            </a:r>
            <a:endParaRPr lang="zh-CN" altLang="en-US" dirty="0"/>
          </a:p>
        </p:txBody>
      </p:sp>
      <p:pic>
        <p:nvPicPr>
          <p:cNvPr id="5" name="图片 4"/>
          <p:cNvPicPr>
            <a:picLocks noChangeAspect="1"/>
          </p:cNvPicPr>
          <p:nvPr/>
        </p:nvPicPr>
        <p:blipFill>
          <a:blip r:embed="rId2"/>
          <a:stretch>
            <a:fillRect/>
          </a:stretch>
        </p:blipFill>
        <p:spPr>
          <a:xfrm>
            <a:off x="1273174" y="1220788"/>
            <a:ext cx="6845300" cy="4910432"/>
          </a:xfrm>
          <a:prstGeom prst="rect">
            <a:avLst/>
          </a:prstGeom>
        </p:spPr>
      </p:pic>
    </p:spTree>
    <p:extLst>
      <p:ext uri="{BB962C8B-B14F-4D97-AF65-F5344CB8AC3E}">
        <p14:creationId xmlns:p14="http://schemas.microsoft.com/office/powerpoint/2010/main" val="283667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画数据流图的步骤</a:t>
            </a:r>
          </a:p>
        </p:txBody>
      </p:sp>
      <p:sp>
        <p:nvSpPr>
          <p:cNvPr id="3" name="内容占位符 2"/>
          <p:cNvSpPr>
            <a:spLocks noGrp="1"/>
          </p:cNvSpPr>
          <p:nvPr>
            <p:ph idx="1"/>
          </p:nvPr>
        </p:nvSpPr>
        <p:spPr/>
        <p:txBody>
          <a:bodyPr/>
          <a:lstStyle/>
          <a:p>
            <a:r>
              <a:rPr lang="en-US" altLang="zh-CN" dirty="0" smtClean="0"/>
              <a:t>Step1</a:t>
            </a:r>
            <a:r>
              <a:rPr lang="zh-CN" altLang="en-US" dirty="0" smtClean="0"/>
              <a:t>：画</a:t>
            </a:r>
            <a:r>
              <a:rPr lang="zh-CN" altLang="en-US" dirty="0"/>
              <a:t>顶层</a:t>
            </a:r>
            <a:r>
              <a:rPr lang="zh-CN" altLang="en-US" dirty="0" smtClean="0"/>
              <a:t>数据流图</a:t>
            </a:r>
            <a:r>
              <a:rPr lang="en-US" altLang="zh-CN" dirty="0" smtClean="0"/>
              <a:t>,</a:t>
            </a:r>
            <a:r>
              <a:rPr lang="zh-CN" altLang="en-US" dirty="0" smtClean="0"/>
              <a:t>包括</a:t>
            </a:r>
            <a:r>
              <a:rPr lang="zh-CN" altLang="en-US" dirty="0"/>
              <a:t>数据源点、终点，整个软件系统作为一个数据处理，流入和流出系统的数据流。</a:t>
            </a:r>
          </a:p>
          <a:p>
            <a:r>
              <a:rPr lang="en-US" altLang="zh-CN" dirty="0" smtClean="0"/>
              <a:t>Step2</a:t>
            </a:r>
            <a:r>
              <a:rPr lang="zh-CN" altLang="en-US" dirty="0" smtClean="0"/>
              <a:t>：一级细化，即画</a:t>
            </a:r>
            <a:r>
              <a:rPr lang="zh-CN" altLang="en-US" dirty="0"/>
              <a:t>分层</a:t>
            </a:r>
            <a:r>
              <a:rPr lang="zh-CN" altLang="en-US" dirty="0" smtClean="0"/>
              <a:t>数据流图</a:t>
            </a:r>
            <a:r>
              <a:rPr lang="zh-CN" altLang="en-US" dirty="0"/>
              <a:t>，</a:t>
            </a:r>
            <a:r>
              <a:rPr lang="zh-CN" altLang="en-US" dirty="0" smtClean="0"/>
              <a:t>逐</a:t>
            </a:r>
            <a:r>
              <a:rPr lang="zh-CN" altLang="en-US" dirty="0"/>
              <a:t>层分解数据处理，得到功能级数据流图</a:t>
            </a:r>
            <a:endParaRPr lang="en-US" altLang="zh-CN" dirty="0" smtClean="0"/>
          </a:p>
          <a:p>
            <a:r>
              <a:rPr lang="en-US" altLang="zh-CN" dirty="0" smtClean="0"/>
              <a:t>Step3</a:t>
            </a:r>
            <a:r>
              <a:rPr lang="zh-CN" altLang="en-US" dirty="0" smtClean="0"/>
              <a:t>：二级细化，进一步</a:t>
            </a:r>
            <a:r>
              <a:rPr lang="zh-CN" altLang="en-US" dirty="0"/>
              <a:t>分解功能级数据流图到涉及功能具体的实现为止</a:t>
            </a:r>
          </a:p>
          <a:p>
            <a:endParaRPr lang="zh-CN" altLang="en-US" dirty="0"/>
          </a:p>
        </p:txBody>
      </p:sp>
    </p:spTree>
    <p:extLst>
      <p:ext uri="{BB962C8B-B14F-4D97-AF65-F5344CB8AC3E}">
        <p14:creationId xmlns:p14="http://schemas.microsoft.com/office/powerpoint/2010/main" val="389200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数据流图例：</a:t>
            </a:r>
            <a:r>
              <a:rPr lang="zh-CN" altLang="en-US" dirty="0" smtClean="0"/>
              <a:t>问题描述</a:t>
            </a:r>
            <a:endParaRPr lang="zh-CN" altLang="en-US" dirty="0"/>
          </a:p>
        </p:txBody>
      </p:sp>
      <p:sp>
        <p:nvSpPr>
          <p:cNvPr id="3" name="内容占位符 2"/>
          <p:cNvSpPr>
            <a:spLocks noGrp="1"/>
          </p:cNvSpPr>
          <p:nvPr>
            <p:ph idx="1"/>
          </p:nvPr>
        </p:nvSpPr>
        <p:spPr/>
        <p:txBody>
          <a:bodyPr/>
          <a:lstStyle/>
          <a:p>
            <a:r>
              <a:rPr lang="zh-CN" altLang="en-US" dirty="0" smtClean="0"/>
              <a:t>工厂</a:t>
            </a:r>
            <a:r>
              <a:rPr lang="zh-CN" altLang="en-US" dirty="0"/>
              <a:t>采购部每天需要一张</a:t>
            </a:r>
            <a:r>
              <a:rPr lang="zh-CN" altLang="en-US" dirty="0" smtClean="0"/>
              <a:t>订货报表</a:t>
            </a:r>
            <a:r>
              <a:rPr lang="zh-CN" altLang="en-US" dirty="0"/>
              <a:t>，报表按零件编号编排，表中列出所有需要再次订货的零件（包括零件编号，零件名称，定货数量，当前价格，目前主要供应者，次要供应者）。</a:t>
            </a:r>
          </a:p>
          <a:p>
            <a:r>
              <a:rPr lang="zh-CN" altLang="en-US" dirty="0"/>
              <a:t>零件入库或出库称为</a:t>
            </a:r>
            <a:r>
              <a:rPr lang="zh-CN" altLang="en-US" dirty="0">
                <a:solidFill>
                  <a:srgbClr val="0000FF"/>
                </a:solidFill>
              </a:rPr>
              <a:t>事务</a:t>
            </a:r>
            <a:r>
              <a:rPr lang="zh-CN" altLang="en-US" dirty="0"/>
              <a:t>，通过放在仓库中的</a:t>
            </a:r>
            <a:r>
              <a:rPr lang="en-US" altLang="zh-CN" dirty="0"/>
              <a:t>CRT</a:t>
            </a:r>
            <a:r>
              <a:rPr lang="zh-CN" altLang="en-US" dirty="0"/>
              <a:t>终端把事务报告给定货系统。</a:t>
            </a:r>
          </a:p>
          <a:p>
            <a:r>
              <a:rPr lang="zh-CN" altLang="en-US" dirty="0"/>
              <a:t>当某种零件的库存量少于库存临界值时就应该再次订货</a:t>
            </a:r>
            <a:r>
              <a:rPr lang="zh-CN" altLang="en-US" dirty="0" smtClean="0"/>
              <a:t>。</a:t>
            </a:r>
            <a:endParaRPr lang="zh-CN" altLang="en-US" dirty="0"/>
          </a:p>
        </p:txBody>
      </p:sp>
    </p:spTree>
    <p:extLst>
      <p:ext uri="{BB962C8B-B14F-4D97-AF65-F5344CB8AC3E}">
        <p14:creationId xmlns:p14="http://schemas.microsoft.com/office/powerpoint/2010/main" val="218553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数据流图例：</a:t>
            </a:r>
            <a:r>
              <a:rPr lang="zh-CN" altLang="en-US" dirty="0" smtClean="0"/>
              <a:t>问题</a:t>
            </a:r>
            <a:r>
              <a:rPr lang="zh-CN" altLang="en-US" dirty="0"/>
              <a:t>分析</a:t>
            </a:r>
          </a:p>
        </p:txBody>
      </p:sp>
      <p:sp>
        <p:nvSpPr>
          <p:cNvPr id="3" name="内容占位符 2"/>
          <p:cNvSpPr>
            <a:spLocks noGrp="1"/>
          </p:cNvSpPr>
          <p:nvPr>
            <p:ph idx="1"/>
          </p:nvPr>
        </p:nvSpPr>
        <p:spPr/>
        <p:txBody>
          <a:bodyPr/>
          <a:lstStyle/>
          <a:p>
            <a:r>
              <a:rPr lang="zh-CN" altLang="en-US" dirty="0" smtClean="0">
                <a:solidFill>
                  <a:srgbClr val="0000FF"/>
                </a:solidFill>
              </a:rPr>
              <a:t>源点</a:t>
            </a:r>
            <a:r>
              <a:rPr lang="en-US" altLang="zh-CN" dirty="0">
                <a:solidFill>
                  <a:srgbClr val="0000FF"/>
                </a:solidFill>
              </a:rPr>
              <a:t>/</a:t>
            </a:r>
            <a:r>
              <a:rPr lang="zh-CN" altLang="en-US" dirty="0">
                <a:solidFill>
                  <a:srgbClr val="0000FF"/>
                </a:solidFill>
              </a:rPr>
              <a:t>终点：</a:t>
            </a:r>
            <a:r>
              <a:rPr lang="zh-CN" altLang="en-US" dirty="0"/>
              <a:t>仓库</a:t>
            </a:r>
            <a:r>
              <a:rPr lang="zh-CN" altLang="en-US" dirty="0" smtClean="0"/>
              <a:t>管理员</a:t>
            </a:r>
            <a:r>
              <a:rPr lang="en-US" altLang="zh-CN" dirty="0" smtClean="0"/>
              <a:t>/</a:t>
            </a:r>
            <a:r>
              <a:rPr lang="zh-CN" altLang="en-US" dirty="0" smtClean="0"/>
              <a:t>采购员</a:t>
            </a:r>
            <a:endParaRPr lang="zh-CN" altLang="en-US" dirty="0"/>
          </a:p>
          <a:p>
            <a:r>
              <a:rPr lang="zh-CN" altLang="en-US" dirty="0">
                <a:solidFill>
                  <a:srgbClr val="0000FF"/>
                </a:solidFill>
              </a:rPr>
              <a:t>处理：</a:t>
            </a:r>
            <a:r>
              <a:rPr lang="zh-CN" altLang="en-US" dirty="0"/>
              <a:t>处理事务、产生订货报表</a:t>
            </a:r>
          </a:p>
          <a:p>
            <a:r>
              <a:rPr lang="zh-CN" altLang="en-US" dirty="0">
                <a:solidFill>
                  <a:srgbClr val="0000FF"/>
                </a:solidFill>
              </a:rPr>
              <a:t>数据存储：</a:t>
            </a:r>
            <a:r>
              <a:rPr lang="zh-CN" altLang="en-US" dirty="0"/>
              <a:t>订货信息、库存清单</a:t>
            </a:r>
          </a:p>
          <a:p>
            <a:r>
              <a:rPr lang="zh-CN" altLang="en-US" dirty="0">
                <a:solidFill>
                  <a:srgbClr val="0000FF"/>
                </a:solidFill>
              </a:rPr>
              <a:t>数据流：</a:t>
            </a:r>
            <a:r>
              <a:rPr lang="zh-CN" altLang="en-US" dirty="0"/>
              <a:t>订货报表、事务</a:t>
            </a:r>
          </a:p>
          <a:p>
            <a:endParaRPr lang="en-US" altLang="zh-CN" dirty="0" smtClean="0">
              <a:solidFill>
                <a:srgbClr val="0000FF"/>
              </a:solidFill>
            </a:endParaRPr>
          </a:p>
          <a:p>
            <a:endParaRPr lang="en-US" altLang="zh-CN" dirty="0">
              <a:solidFill>
                <a:srgbClr val="0000FF"/>
              </a:solidFill>
            </a:endParaRPr>
          </a:p>
        </p:txBody>
      </p:sp>
    </p:spTree>
    <p:extLst>
      <p:ext uri="{BB962C8B-B14F-4D97-AF65-F5344CB8AC3E}">
        <p14:creationId xmlns:p14="http://schemas.microsoft.com/office/powerpoint/2010/main" val="82987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a:t>
            </a:r>
            <a:r>
              <a:rPr lang="zh-CN" altLang="en-US" dirty="0" smtClean="0"/>
              <a:t>例</a:t>
            </a:r>
            <a:r>
              <a:rPr lang="en-US" altLang="zh-CN" dirty="0" smtClean="0"/>
              <a:t>Step1</a:t>
            </a:r>
            <a:r>
              <a:rPr lang="zh-CN" altLang="en-US" dirty="0" smtClean="0"/>
              <a:t>：绘制基本系统</a:t>
            </a:r>
            <a:r>
              <a:rPr lang="zh-CN" altLang="en-US" dirty="0"/>
              <a:t>模型</a:t>
            </a:r>
          </a:p>
        </p:txBody>
      </p:sp>
      <p:sp>
        <p:nvSpPr>
          <p:cNvPr id="3" name="内容占位符 2"/>
          <p:cNvSpPr>
            <a:spLocks noGrp="1"/>
          </p:cNvSpPr>
          <p:nvPr>
            <p:ph idx="1"/>
          </p:nvPr>
        </p:nvSpPr>
        <p:spPr/>
        <p:txBody>
          <a:bodyPr/>
          <a:lstStyle/>
          <a:p>
            <a:r>
              <a:rPr lang="zh-CN" altLang="en-US" dirty="0" smtClean="0">
                <a:solidFill>
                  <a:srgbClr val="0000FF"/>
                </a:solidFill>
              </a:rPr>
              <a:t>用</a:t>
            </a:r>
            <a:r>
              <a:rPr lang="zh-CN" altLang="en-US" dirty="0">
                <a:solidFill>
                  <a:srgbClr val="0000FF"/>
                </a:solidFill>
              </a:rPr>
              <a:t>高层次的数据流图突出表明数据的源点和</a:t>
            </a:r>
            <a:r>
              <a:rPr lang="zh-CN" altLang="en-US" dirty="0" smtClean="0">
                <a:solidFill>
                  <a:srgbClr val="0000FF"/>
                </a:solidFill>
              </a:rPr>
              <a:t>终点</a:t>
            </a:r>
            <a:endParaRPr lang="en-US" altLang="zh-CN" dirty="0">
              <a:solidFill>
                <a:srgbClr val="0000FF"/>
              </a:solidFill>
            </a:endParaRPr>
          </a:p>
        </p:txBody>
      </p:sp>
      <p:sp>
        <p:nvSpPr>
          <p:cNvPr id="6" name="AutoShape 5"/>
          <p:cNvSpPr>
            <a:spLocks noChangeArrowheads="1"/>
          </p:cNvSpPr>
          <p:nvPr/>
        </p:nvSpPr>
        <p:spPr bwMode="auto">
          <a:xfrm>
            <a:off x="862257" y="3385559"/>
            <a:ext cx="1564714" cy="609600"/>
          </a:xfrm>
          <a:prstGeom prst="flowChartProcess">
            <a:avLst/>
          </a:prstGeom>
          <a:solidFill>
            <a:schemeClr val="accent2">
              <a:lumMod val="20000"/>
              <a:lumOff val="80000"/>
            </a:schemeClr>
          </a:solidFill>
          <a:ln w="9525" algn="ctr">
            <a:solidFill>
              <a:srgbClr val="000000"/>
            </a:solidFill>
            <a:miter lim="800000"/>
            <a:headEnd/>
            <a:tailEnd/>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仓库管理员</a:t>
            </a:r>
          </a:p>
        </p:txBody>
      </p:sp>
      <p:sp>
        <p:nvSpPr>
          <p:cNvPr id="7" name="AutoShape 6"/>
          <p:cNvSpPr>
            <a:spLocks noChangeArrowheads="1"/>
          </p:cNvSpPr>
          <p:nvPr/>
        </p:nvSpPr>
        <p:spPr bwMode="auto">
          <a:xfrm>
            <a:off x="3729305" y="2609850"/>
            <a:ext cx="1825179" cy="2009775"/>
          </a:xfrm>
          <a:prstGeom prst="flowChartAlternateProcess">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i="0" u="none" strike="noStrike" kern="0" cap="none" spc="0" normalizeH="0" baseline="0" noProof="0">
                <a:ln>
                  <a:noFill/>
                </a:ln>
                <a:solidFill>
                  <a:srgbClr val="000000"/>
                </a:solidFill>
                <a:uLnTx/>
                <a:uFillTx/>
                <a:latin typeface="华文细黑" panose="02010600040101010101" pitchFamily="2" charset="-122"/>
                <a:ea typeface="华文细黑" panose="02010600040101010101" pitchFamily="2" charset="-122"/>
              </a:rPr>
              <a:t>订货系统</a:t>
            </a:r>
          </a:p>
        </p:txBody>
      </p:sp>
      <p:sp>
        <p:nvSpPr>
          <p:cNvPr id="8" name="AutoShape 7"/>
          <p:cNvSpPr>
            <a:spLocks noChangeArrowheads="1"/>
          </p:cNvSpPr>
          <p:nvPr/>
        </p:nvSpPr>
        <p:spPr bwMode="auto">
          <a:xfrm>
            <a:off x="6856817" y="3385559"/>
            <a:ext cx="1103152" cy="609600"/>
          </a:xfrm>
          <a:prstGeom prst="flowChartProcess">
            <a:avLst/>
          </a:prstGeom>
          <a:solidFill>
            <a:schemeClr val="accent2">
              <a:lumMod val="20000"/>
              <a:lumOff val="80000"/>
            </a:schemeClr>
          </a:solidFill>
          <a:ln w="9525" algn="ctr">
            <a:solidFill>
              <a:srgbClr val="000000"/>
            </a:solidFill>
            <a:miter lim="800000"/>
            <a:headEnd/>
            <a:tailEnd/>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采购员</a:t>
            </a:r>
          </a:p>
        </p:txBody>
      </p:sp>
      <p:sp>
        <p:nvSpPr>
          <p:cNvPr id="9" name="Line 8"/>
          <p:cNvSpPr>
            <a:spLocks noChangeShapeType="1"/>
          </p:cNvSpPr>
          <p:nvPr/>
        </p:nvSpPr>
        <p:spPr bwMode="auto">
          <a:xfrm>
            <a:off x="2426971" y="3672897"/>
            <a:ext cx="130233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0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10" name="Line 9"/>
          <p:cNvSpPr>
            <a:spLocks noChangeShapeType="1"/>
          </p:cNvSpPr>
          <p:nvPr/>
        </p:nvSpPr>
        <p:spPr bwMode="auto">
          <a:xfrm>
            <a:off x="5554484" y="3672897"/>
            <a:ext cx="130233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0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11" name="Text Box 10"/>
          <p:cNvSpPr txBox="1">
            <a:spLocks noChangeArrowheads="1"/>
          </p:cNvSpPr>
          <p:nvPr/>
        </p:nvSpPr>
        <p:spPr bwMode="auto">
          <a:xfrm>
            <a:off x="2479734" y="3260724"/>
            <a:ext cx="80629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事务</a:t>
            </a:r>
          </a:p>
        </p:txBody>
      </p:sp>
      <p:sp>
        <p:nvSpPr>
          <p:cNvPr id="12" name="Text Box 11"/>
          <p:cNvSpPr txBox="1">
            <a:spLocks noChangeArrowheads="1"/>
          </p:cNvSpPr>
          <p:nvPr/>
        </p:nvSpPr>
        <p:spPr bwMode="auto">
          <a:xfrm>
            <a:off x="5546676" y="3260724"/>
            <a:ext cx="1390431"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订货报表</a:t>
            </a:r>
          </a:p>
        </p:txBody>
      </p:sp>
    </p:spTree>
    <p:extLst>
      <p:ext uri="{BB962C8B-B14F-4D97-AF65-F5344CB8AC3E}">
        <p14:creationId xmlns:p14="http://schemas.microsoft.com/office/powerpoint/2010/main" val="1270769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数据流图例</a:t>
            </a:r>
            <a:r>
              <a:rPr lang="en-US" altLang="zh-CN" dirty="0" smtClean="0"/>
              <a:t>Step2</a:t>
            </a:r>
            <a:r>
              <a:rPr lang="zh-CN" altLang="en-US" dirty="0" smtClean="0"/>
              <a:t>：得到</a:t>
            </a:r>
            <a:r>
              <a:rPr lang="zh-CN" altLang="en-US" dirty="0"/>
              <a:t>功能级数据流图</a:t>
            </a:r>
          </a:p>
        </p:txBody>
      </p:sp>
      <p:grpSp>
        <p:nvGrpSpPr>
          <p:cNvPr id="13" name="Group 12"/>
          <p:cNvGrpSpPr>
            <a:grpSpLocks/>
          </p:cNvGrpSpPr>
          <p:nvPr/>
        </p:nvGrpSpPr>
        <p:grpSpPr bwMode="auto">
          <a:xfrm>
            <a:off x="1257300" y="1524677"/>
            <a:ext cx="6602412" cy="3529013"/>
            <a:chOff x="431" y="300"/>
            <a:chExt cx="4159" cy="2223"/>
          </a:xfrm>
        </p:grpSpPr>
        <p:sp>
          <p:nvSpPr>
            <p:cNvPr id="14" name="AutoShape 13"/>
            <p:cNvSpPr>
              <a:spLocks noChangeArrowheads="1"/>
            </p:cNvSpPr>
            <p:nvPr/>
          </p:nvSpPr>
          <p:spPr bwMode="auto">
            <a:xfrm>
              <a:off x="431" y="1162"/>
              <a:ext cx="771" cy="384"/>
            </a:xfrm>
            <a:prstGeom prst="flowChartProcess">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i="0" u="none" strike="noStrike" kern="0" cap="none" spc="0" normalizeH="0" baseline="0" noProof="0">
                  <a:ln>
                    <a:noFill/>
                  </a:ln>
                  <a:solidFill>
                    <a:srgbClr val="000000"/>
                  </a:solidFill>
                  <a:uLnTx/>
                  <a:uFillTx/>
                  <a:latin typeface="华文细黑" panose="02010600040101010101" pitchFamily="2" charset="-122"/>
                  <a:ea typeface="华文细黑" panose="02010600040101010101" pitchFamily="2" charset="-122"/>
                </a:rPr>
                <a:t>仓库管理员</a:t>
              </a:r>
            </a:p>
          </p:txBody>
        </p:sp>
        <p:sp>
          <p:nvSpPr>
            <p:cNvPr id="15" name="AutoShape 14"/>
            <p:cNvSpPr>
              <a:spLocks noChangeArrowheads="1"/>
            </p:cNvSpPr>
            <p:nvPr/>
          </p:nvSpPr>
          <p:spPr bwMode="auto">
            <a:xfrm>
              <a:off x="4014" y="1162"/>
              <a:ext cx="576" cy="384"/>
            </a:xfrm>
            <a:prstGeom prst="flowChartProcess">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i="0" u="none" strike="noStrike" kern="0" cap="none" spc="0" normalizeH="0" baseline="0" noProof="0">
                  <a:ln>
                    <a:noFill/>
                  </a:ln>
                  <a:solidFill>
                    <a:srgbClr val="000000"/>
                  </a:solidFill>
                  <a:uLnTx/>
                  <a:uFillTx/>
                  <a:latin typeface="华文细黑" panose="02010600040101010101" pitchFamily="2" charset="-122"/>
                  <a:ea typeface="华文细黑" panose="02010600040101010101" pitchFamily="2" charset="-122"/>
                </a:rPr>
                <a:t>采购员</a:t>
              </a:r>
            </a:p>
          </p:txBody>
        </p:sp>
        <p:grpSp>
          <p:nvGrpSpPr>
            <p:cNvPr id="16" name="Group 15"/>
            <p:cNvGrpSpPr>
              <a:grpSpLocks/>
            </p:cNvGrpSpPr>
            <p:nvPr/>
          </p:nvGrpSpPr>
          <p:grpSpPr bwMode="auto">
            <a:xfrm>
              <a:off x="1610" y="1071"/>
              <a:ext cx="635" cy="681"/>
              <a:chOff x="1610" y="1071"/>
              <a:chExt cx="635" cy="681"/>
            </a:xfrm>
          </p:grpSpPr>
          <p:sp>
            <p:nvSpPr>
              <p:cNvPr id="42" name="AutoShape 16"/>
              <p:cNvSpPr>
                <a:spLocks noChangeArrowheads="1"/>
              </p:cNvSpPr>
              <p:nvPr/>
            </p:nvSpPr>
            <p:spPr bwMode="auto">
              <a:xfrm>
                <a:off x="1610" y="1071"/>
                <a:ext cx="635" cy="681"/>
              </a:xfrm>
              <a:prstGeom prst="flowChartAlternateProcess">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i="0" u="none" strike="noStrike" kern="0" cap="none" spc="0" normalizeH="0" baseline="0" noProof="0">
                    <a:ln>
                      <a:noFill/>
                    </a:ln>
                    <a:solidFill>
                      <a:srgbClr val="000000"/>
                    </a:solidFill>
                    <a:uLnTx/>
                    <a:uFillTx/>
                    <a:latin typeface="华文细黑" panose="02010600040101010101" pitchFamily="2" charset="-122"/>
                    <a:ea typeface="华文细黑" panose="02010600040101010101" pitchFamily="2" charset="-122"/>
                  </a:rPr>
                  <a:t>处理事务</a:t>
                </a:r>
              </a:p>
            </p:txBody>
          </p:sp>
          <p:sp>
            <p:nvSpPr>
              <p:cNvPr id="43" name="Line 17"/>
              <p:cNvSpPr>
                <a:spLocks noChangeShapeType="1"/>
              </p:cNvSpPr>
              <p:nvPr/>
            </p:nvSpPr>
            <p:spPr bwMode="auto">
              <a:xfrm>
                <a:off x="1610" y="1298"/>
                <a:ext cx="63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44" name="Text Box 18"/>
              <p:cNvSpPr txBox="1">
                <a:spLocks noChangeArrowheads="1"/>
              </p:cNvSpPr>
              <p:nvPr/>
            </p:nvSpPr>
            <p:spPr bwMode="auto">
              <a:xfrm>
                <a:off x="1746" y="1075"/>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1</a:t>
                </a:r>
              </a:p>
            </p:txBody>
          </p:sp>
        </p:grpSp>
        <p:grpSp>
          <p:nvGrpSpPr>
            <p:cNvPr id="17" name="Group 19"/>
            <p:cNvGrpSpPr>
              <a:grpSpLocks/>
            </p:cNvGrpSpPr>
            <p:nvPr/>
          </p:nvGrpSpPr>
          <p:grpSpPr bwMode="auto">
            <a:xfrm>
              <a:off x="2744" y="1053"/>
              <a:ext cx="680" cy="699"/>
              <a:chOff x="2744" y="1053"/>
              <a:chExt cx="680" cy="699"/>
            </a:xfrm>
          </p:grpSpPr>
          <p:sp>
            <p:nvSpPr>
              <p:cNvPr id="39" name="AutoShape 20"/>
              <p:cNvSpPr>
                <a:spLocks noChangeArrowheads="1"/>
              </p:cNvSpPr>
              <p:nvPr/>
            </p:nvSpPr>
            <p:spPr bwMode="auto">
              <a:xfrm>
                <a:off x="2744" y="1071"/>
                <a:ext cx="667" cy="681"/>
              </a:xfrm>
              <a:prstGeom prst="flowChartAlternateProcess">
                <a:avLst/>
              </a:prstGeom>
              <a:noFill/>
              <a:ln w="1905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i="0" u="none" strike="noStrike" kern="0" cap="none" spc="0" normalizeH="0" baseline="0" noProof="0">
                    <a:ln>
                      <a:noFill/>
                    </a:ln>
                    <a:solidFill>
                      <a:srgbClr val="000000"/>
                    </a:solidFill>
                    <a:uLnTx/>
                    <a:uFillTx/>
                    <a:latin typeface="华文细黑" panose="02010600040101010101" pitchFamily="2" charset="-122"/>
                    <a:ea typeface="华文细黑" panose="02010600040101010101" pitchFamily="2" charset="-122"/>
                  </a:rPr>
                  <a:t>产生报表</a:t>
                </a:r>
              </a:p>
            </p:txBody>
          </p:sp>
          <p:sp>
            <p:nvSpPr>
              <p:cNvPr id="40" name="Line 21"/>
              <p:cNvSpPr>
                <a:spLocks noChangeShapeType="1"/>
              </p:cNvSpPr>
              <p:nvPr/>
            </p:nvSpPr>
            <p:spPr bwMode="auto">
              <a:xfrm>
                <a:off x="2744" y="1253"/>
                <a:ext cx="68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41" name="Text Box 22"/>
              <p:cNvSpPr txBox="1">
                <a:spLocks noChangeArrowheads="1"/>
              </p:cNvSpPr>
              <p:nvPr/>
            </p:nvSpPr>
            <p:spPr bwMode="auto">
              <a:xfrm>
                <a:off x="3015" y="1053"/>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2</a:t>
                </a:r>
              </a:p>
            </p:txBody>
          </p:sp>
        </p:grpSp>
        <p:grpSp>
          <p:nvGrpSpPr>
            <p:cNvPr id="18" name="Group 23"/>
            <p:cNvGrpSpPr>
              <a:grpSpLocks/>
            </p:cNvGrpSpPr>
            <p:nvPr/>
          </p:nvGrpSpPr>
          <p:grpSpPr bwMode="auto">
            <a:xfrm>
              <a:off x="1372" y="300"/>
              <a:ext cx="1235" cy="414"/>
              <a:chOff x="2189" y="391"/>
              <a:chExt cx="1235" cy="414"/>
            </a:xfrm>
          </p:grpSpPr>
          <p:grpSp>
            <p:nvGrpSpPr>
              <p:cNvPr id="32" name="Group 24"/>
              <p:cNvGrpSpPr>
                <a:grpSpLocks/>
              </p:cNvGrpSpPr>
              <p:nvPr/>
            </p:nvGrpSpPr>
            <p:grpSpPr bwMode="auto">
              <a:xfrm>
                <a:off x="2200" y="527"/>
                <a:ext cx="1224" cy="272"/>
                <a:chOff x="2835" y="2432"/>
                <a:chExt cx="725" cy="227"/>
              </a:xfrm>
            </p:grpSpPr>
            <p:sp>
              <p:nvSpPr>
                <p:cNvPr id="36" name="Line 25"/>
                <p:cNvSpPr>
                  <a:spLocks noChangeShapeType="1"/>
                </p:cNvSpPr>
                <p:nvPr/>
              </p:nvSpPr>
              <p:spPr bwMode="auto">
                <a:xfrm>
                  <a:off x="2835" y="2432"/>
                  <a:ext cx="7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37" name="Line 26"/>
                <p:cNvSpPr>
                  <a:spLocks noChangeShapeType="1"/>
                </p:cNvSpPr>
                <p:nvPr/>
              </p:nvSpPr>
              <p:spPr bwMode="auto">
                <a:xfrm>
                  <a:off x="2835" y="2432"/>
                  <a:ext cx="0" cy="2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38" name="Line 27"/>
                <p:cNvSpPr>
                  <a:spLocks noChangeShapeType="1"/>
                </p:cNvSpPr>
                <p:nvPr/>
              </p:nvSpPr>
              <p:spPr bwMode="auto">
                <a:xfrm>
                  <a:off x="2835" y="2659"/>
                  <a:ext cx="7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grpSp>
          <p:sp>
            <p:nvSpPr>
              <p:cNvPr id="33" name="Line 28"/>
              <p:cNvSpPr>
                <a:spLocks noChangeShapeType="1"/>
              </p:cNvSpPr>
              <p:nvPr/>
            </p:nvSpPr>
            <p:spPr bwMode="auto">
              <a:xfrm>
                <a:off x="2472" y="527"/>
                <a:ext cx="0" cy="27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34" name="Text Box 29"/>
              <p:cNvSpPr txBox="1">
                <a:spLocks noChangeArrowheads="1"/>
              </p:cNvSpPr>
              <p:nvPr/>
            </p:nvSpPr>
            <p:spPr bwMode="auto">
              <a:xfrm>
                <a:off x="2189" y="572"/>
                <a:ext cx="3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D1</a:t>
                </a:r>
              </a:p>
            </p:txBody>
          </p:sp>
          <p:sp>
            <p:nvSpPr>
              <p:cNvPr id="35" name="Text Box 30"/>
              <p:cNvSpPr txBox="1">
                <a:spLocks noChangeArrowheads="1"/>
              </p:cNvSpPr>
              <p:nvPr/>
            </p:nvSpPr>
            <p:spPr bwMode="auto">
              <a:xfrm>
                <a:off x="2515" y="391"/>
                <a:ext cx="69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i="0" u="none" strike="noStrike" kern="0" cap="none" spc="0" normalizeH="0" baseline="0" noProof="0">
                  <a:ln>
                    <a:noFill/>
                  </a:ln>
                  <a:solidFill>
                    <a:srgbClr val="000000"/>
                  </a:solidFill>
                  <a:uLnTx/>
                  <a:uFillTx/>
                  <a:latin typeface="华文细黑" panose="02010600040101010101" pitchFamily="2" charset="-122"/>
                  <a:ea typeface="华文细黑"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i="0" u="none" strike="noStrike" kern="0" cap="none" spc="0" normalizeH="0" baseline="0" noProof="0">
                    <a:ln>
                      <a:noFill/>
                    </a:ln>
                    <a:solidFill>
                      <a:srgbClr val="000000"/>
                    </a:solidFill>
                    <a:uLnTx/>
                    <a:uFillTx/>
                    <a:latin typeface="华文细黑" panose="02010600040101010101" pitchFamily="2" charset="-122"/>
                    <a:ea typeface="华文细黑" panose="02010600040101010101" pitchFamily="2" charset="-122"/>
                  </a:rPr>
                  <a:t>库存清单</a:t>
                </a:r>
              </a:p>
            </p:txBody>
          </p:sp>
        </p:grpSp>
        <p:grpSp>
          <p:nvGrpSpPr>
            <p:cNvPr id="19" name="Group 31"/>
            <p:cNvGrpSpPr>
              <a:grpSpLocks/>
            </p:cNvGrpSpPr>
            <p:nvPr/>
          </p:nvGrpSpPr>
          <p:grpSpPr bwMode="auto">
            <a:xfrm>
              <a:off x="2154" y="2245"/>
              <a:ext cx="1180" cy="278"/>
              <a:chOff x="2154" y="1927"/>
              <a:chExt cx="1180" cy="278"/>
            </a:xfrm>
          </p:grpSpPr>
          <p:grpSp>
            <p:nvGrpSpPr>
              <p:cNvPr id="25" name="Group 32"/>
              <p:cNvGrpSpPr>
                <a:grpSpLocks/>
              </p:cNvGrpSpPr>
              <p:nvPr/>
            </p:nvGrpSpPr>
            <p:grpSpPr bwMode="auto">
              <a:xfrm>
                <a:off x="2154" y="1933"/>
                <a:ext cx="1180" cy="272"/>
                <a:chOff x="2835" y="2432"/>
                <a:chExt cx="725" cy="227"/>
              </a:xfrm>
            </p:grpSpPr>
            <p:sp>
              <p:nvSpPr>
                <p:cNvPr id="29" name="Line 33"/>
                <p:cNvSpPr>
                  <a:spLocks noChangeShapeType="1"/>
                </p:cNvSpPr>
                <p:nvPr/>
              </p:nvSpPr>
              <p:spPr bwMode="auto">
                <a:xfrm>
                  <a:off x="2835" y="2432"/>
                  <a:ext cx="7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30" name="Line 34"/>
                <p:cNvSpPr>
                  <a:spLocks noChangeShapeType="1"/>
                </p:cNvSpPr>
                <p:nvPr/>
              </p:nvSpPr>
              <p:spPr bwMode="auto">
                <a:xfrm>
                  <a:off x="2835" y="2432"/>
                  <a:ext cx="0" cy="2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31" name="Line 35"/>
                <p:cNvSpPr>
                  <a:spLocks noChangeShapeType="1"/>
                </p:cNvSpPr>
                <p:nvPr/>
              </p:nvSpPr>
              <p:spPr bwMode="auto">
                <a:xfrm>
                  <a:off x="2835" y="2659"/>
                  <a:ext cx="7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grpSp>
          <p:sp>
            <p:nvSpPr>
              <p:cNvPr id="26" name="Line 36"/>
              <p:cNvSpPr>
                <a:spLocks noChangeShapeType="1"/>
              </p:cNvSpPr>
              <p:nvPr/>
            </p:nvSpPr>
            <p:spPr bwMode="auto">
              <a:xfrm>
                <a:off x="2472" y="1933"/>
                <a:ext cx="0" cy="27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27" name="Text Box 37"/>
              <p:cNvSpPr txBox="1">
                <a:spLocks noChangeArrowheads="1"/>
              </p:cNvSpPr>
              <p:nvPr/>
            </p:nvSpPr>
            <p:spPr bwMode="auto">
              <a:xfrm>
                <a:off x="2154" y="1950"/>
                <a:ext cx="31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D2</a:t>
                </a:r>
              </a:p>
            </p:txBody>
          </p:sp>
          <p:sp>
            <p:nvSpPr>
              <p:cNvPr id="28" name="Text Box 38"/>
              <p:cNvSpPr txBox="1">
                <a:spLocks noChangeArrowheads="1"/>
              </p:cNvSpPr>
              <p:nvPr/>
            </p:nvSpPr>
            <p:spPr bwMode="auto">
              <a:xfrm>
                <a:off x="2509" y="1927"/>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i="0" u="none" strike="noStrike" kern="0" cap="none" spc="0" normalizeH="0" baseline="0" noProof="0" dirty="0">
                    <a:ln>
                      <a:noFill/>
                    </a:ln>
                    <a:solidFill>
                      <a:srgbClr val="000000"/>
                    </a:solidFill>
                    <a:uLnTx/>
                    <a:uFillTx/>
                    <a:latin typeface="华文细黑" panose="02010600040101010101" pitchFamily="2" charset="-122"/>
                    <a:ea typeface="华文细黑" panose="02010600040101010101" pitchFamily="2" charset="-122"/>
                  </a:rPr>
                  <a:t>订货信息</a:t>
                </a:r>
              </a:p>
            </p:txBody>
          </p:sp>
        </p:grpSp>
        <p:sp>
          <p:nvSpPr>
            <p:cNvPr id="20" name="Line 39"/>
            <p:cNvSpPr>
              <a:spLocks noChangeShapeType="1"/>
            </p:cNvSpPr>
            <p:nvPr/>
          </p:nvSpPr>
          <p:spPr bwMode="auto">
            <a:xfrm>
              <a:off x="1202" y="1389"/>
              <a:ext cx="408"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21" name="Line 40"/>
            <p:cNvSpPr>
              <a:spLocks noChangeShapeType="1"/>
            </p:cNvSpPr>
            <p:nvPr/>
          </p:nvSpPr>
          <p:spPr bwMode="auto">
            <a:xfrm>
              <a:off x="1927" y="709"/>
              <a:ext cx="0" cy="362"/>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22" name="Line 41"/>
            <p:cNvSpPr>
              <a:spLocks noChangeShapeType="1"/>
            </p:cNvSpPr>
            <p:nvPr/>
          </p:nvSpPr>
          <p:spPr bwMode="auto">
            <a:xfrm>
              <a:off x="3424" y="1344"/>
              <a:ext cx="59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23" name="Line 42"/>
            <p:cNvSpPr>
              <a:spLocks noChangeShapeType="1"/>
            </p:cNvSpPr>
            <p:nvPr/>
          </p:nvSpPr>
          <p:spPr bwMode="auto">
            <a:xfrm>
              <a:off x="2154" y="1752"/>
              <a:ext cx="272" cy="499"/>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sp>
          <p:nvSpPr>
            <p:cNvPr id="24" name="Line 43"/>
            <p:cNvSpPr>
              <a:spLocks noChangeShapeType="1"/>
            </p:cNvSpPr>
            <p:nvPr/>
          </p:nvSpPr>
          <p:spPr bwMode="auto">
            <a:xfrm flipV="1">
              <a:off x="3061" y="1752"/>
              <a:ext cx="0" cy="499"/>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i="1" u="none" strike="noStrike" kern="0" cap="none" spc="0" normalizeH="0" baseline="0" noProof="0" smtClean="0">
                <a:ln>
                  <a:noFill/>
                </a:ln>
                <a:solidFill>
                  <a:srgbClr val="000000"/>
                </a:solidFill>
                <a:uLnTx/>
                <a:uFillTx/>
                <a:latin typeface="华文细黑" panose="02010600040101010101" pitchFamily="2" charset="-122"/>
                <a:ea typeface="华文细黑" panose="02010600040101010101" pitchFamily="2" charset="-122"/>
              </a:endParaRPr>
            </a:p>
          </p:txBody>
        </p:sp>
      </p:grpSp>
      <p:sp>
        <p:nvSpPr>
          <p:cNvPr id="45" name="矩形 44"/>
          <p:cNvSpPr/>
          <p:nvPr/>
        </p:nvSpPr>
        <p:spPr>
          <a:xfrm>
            <a:off x="2921490" y="5291228"/>
            <a:ext cx="3148619" cy="369332"/>
          </a:xfrm>
          <a:prstGeom prst="rect">
            <a:avLst/>
          </a:prstGeom>
        </p:spPr>
        <p:txBody>
          <a:bodyPr wrap="none">
            <a:spAutoFit/>
          </a:bodyPr>
          <a:lstStyle/>
          <a:p>
            <a:r>
              <a:rPr lang="zh-CN" altLang="en-US" dirty="0" smtClean="0">
                <a:solidFill>
                  <a:srgbClr val="0000FF"/>
                </a:solidFill>
                <a:latin typeface="华文细黑" panose="02010600040101010101" pitchFamily="2" charset="-122"/>
                <a:ea typeface="华文细黑" panose="02010600040101010101" pitchFamily="2" charset="-122"/>
              </a:rPr>
              <a:t>图</a:t>
            </a:r>
            <a:r>
              <a:rPr lang="en-US" altLang="zh-CN" dirty="0" smtClean="0">
                <a:solidFill>
                  <a:srgbClr val="0000FF"/>
                </a:solidFill>
                <a:latin typeface="华文细黑" panose="02010600040101010101" pitchFamily="2" charset="-122"/>
                <a:ea typeface="华文细黑" panose="02010600040101010101" pitchFamily="2" charset="-122"/>
              </a:rPr>
              <a:t>2.6 </a:t>
            </a:r>
            <a:r>
              <a:rPr lang="zh-CN" altLang="en-US" dirty="0" smtClean="0">
                <a:solidFill>
                  <a:srgbClr val="0000FF"/>
                </a:solidFill>
                <a:latin typeface="华文细黑" panose="02010600040101010101" pitchFamily="2" charset="-122"/>
                <a:ea typeface="华文细黑" panose="02010600040101010101" pitchFamily="2" charset="-122"/>
              </a:rPr>
              <a:t>订货系统的功能级</a:t>
            </a:r>
            <a:r>
              <a:rPr lang="en-US" altLang="zh-CN" dirty="0" smtClean="0">
                <a:solidFill>
                  <a:srgbClr val="0000FF"/>
                </a:solidFill>
                <a:latin typeface="华文细黑" panose="02010600040101010101" pitchFamily="2" charset="-122"/>
                <a:ea typeface="华文细黑" panose="02010600040101010101" pitchFamily="2" charset="-122"/>
              </a:rPr>
              <a:t>DFD</a:t>
            </a:r>
            <a:endParaRPr lang="zh-CN" altLang="en-US"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81234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randombar(horizontal)">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88437"/>
            <a:ext cx="8000999"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数据流图例</a:t>
            </a:r>
            <a:r>
              <a:rPr lang="en-US" altLang="zh-CN" dirty="0" smtClean="0"/>
              <a:t>Step3</a:t>
            </a:r>
            <a:r>
              <a:rPr lang="zh-CN" altLang="en-US" dirty="0" smtClean="0"/>
              <a:t>：细化到功能实现级别</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进一步</a:t>
            </a:r>
            <a:r>
              <a:rPr lang="zh-CN" altLang="en-US" dirty="0">
                <a:solidFill>
                  <a:srgbClr val="0000FF"/>
                </a:solidFill>
              </a:rPr>
              <a:t>分解功能级数据流图到涉及功能具体的实现为止（二级细化）</a:t>
            </a:r>
            <a:endParaRPr lang="en-US" altLang="zh-CN" dirty="0">
              <a:solidFill>
                <a:srgbClr val="0000FF"/>
              </a:solidFill>
            </a:endParaRPr>
          </a:p>
        </p:txBody>
      </p:sp>
      <p:sp>
        <p:nvSpPr>
          <p:cNvPr id="5" name="矩形 4"/>
          <p:cNvSpPr/>
          <p:nvPr/>
        </p:nvSpPr>
        <p:spPr bwMode="auto">
          <a:xfrm>
            <a:off x="1899138" y="3561616"/>
            <a:ext cx="4056185" cy="1617785"/>
          </a:xfrm>
          <a:prstGeom prst="rect">
            <a:avLst/>
          </a:prstGeom>
          <a:noFill/>
          <a:ln w="25400" cap="flat" cmpd="sng" algn="ctr">
            <a:solidFill>
              <a:srgbClr val="0000FF"/>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smtClean="0">
              <a:ln>
                <a:noFill/>
              </a:ln>
              <a:solidFill>
                <a:schemeClr val="tx1"/>
              </a:solidFill>
              <a:effectLst/>
              <a:latin typeface="Times New Roman" charset="0"/>
              <a:ea typeface="宋体" pitchFamily="2" charset="-122"/>
            </a:endParaRPr>
          </a:p>
        </p:txBody>
      </p:sp>
      <p:sp>
        <p:nvSpPr>
          <p:cNvPr id="6" name="矩形 5"/>
          <p:cNvSpPr/>
          <p:nvPr/>
        </p:nvSpPr>
        <p:spPr>
          <a:xfrm>
            <a:off x="2388177" y="5706244"/>
            <a:ext cx="2686954" cy="369332"/>
          </a:xfrm>
          <a:prstGeom prst="rect">
            <a:avLst/>
          </a:prstGeom>
        </p:spPr>
        <p:txBody>
          <a:bodyPr wrap="none">
            <a:spAutoFit/>
          </a:bodyPr>
          <a:lstStyle/>
          <a:p>
            <a:r>
              <a:rPr lang="zh-CN" altLang="en-US" dirty="0" smtClean="0">
                <a:latin typeface="华文细黑" panose="02010600040101010101" pitchFamily="2" charset="-122"/>
                <a:ea typeface="华文细黑" panose="02010600040101010101" pitchFamily="2" charset="-122"/>
              </a:rPr>
              <a:t>图</a:t>
            </a:r>
            <a:r>
              <a:rPr lang="en-US" altLang="zh-CN" dirty="0" smtClean="0">
                <a:latin typeface="华文细黑" panose="02010600040101010101" pitchFamily="2" charset="-122"/>
                <a:ea typeface="华文细黑" panose="02010600040101010101" pitchFamily="2" charset="-122"/>
              </a:rPr>
              <a:t>2.7 </a:t>
            </a:r>
            <a:r>
              <a:rPr lang="zh-CN" altLang="en-US" dirty="0" smtClean="0">
                <a:latin typeface="华文细黑" panose="02010600040101010101" pitchFamily="2" charset="-122"/>
                <a:ea typeface="华文细黑" panose="02010600040101010101" pitchFamily="2" charset="-122"/>
              </a:rPr>
              <a:t>二</a:t>
            </a:r>
            <a:r>
              <a:rPr lang="zh-CN" altLang="en-US" dirty="0">
                <a:latin typeface="华文细黑" panose="02010600040101010101" pitchFamily="2" charset="-122"/>
                <a:ea typeface="华文细黑" panose="02010600040101010101" pitchFamily="2" charset="-122"/>
              </a:rPr>
              <a:t>级</a:t>
            </a:r>
            <a:r>
              <a:rPr lang="zh-CN" altLang="en-US" dirty="0" smtClean="0">
                <a:latin typeface="华文细黑" panose="02010600040101010101" pitchFamily="2" charset="-122"/>
                <a:ea typeface="华文细黑" panose="02010600040101010101" pitchFamily="2" charset="-122"/>
              </a:rPr>
              <a:t>细化后的</a:t>
            </a:r>
            <a:r>
              <a:rPr lang="en-US" altLang="zh-CN" dirty="0" smtClean="0">
                <a:latin typeface="华文细黑" panose="02010600040101010101" pitchFamily="2" charset="-122"/>
                <a:ea typeface="华文细黑" panose="02010600040101010101" pitchFamily="2" charset="-122"/>
              </a:rPr>
              <a:t>DFD</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410608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画数据流程图几点注意事项</a:t>
            </a:r>
          </a:p>
        </p:txBody>
      </p:sp>
      <p:sp>
        <p:nvSpPr>
          <p:cNvPr id="3" name="内容占位符 2"/>
          <p:cNvSpPr>
            <a:spLocks noGrp="1"/>
          </p:cNvSpPr>
          <p:nvPr>
            <p:ph idx="1"/>
          </p:nvPr>
        </p:nvSpPr>
        <p:spPr/>
        <p:txBody>
          <a:bodyPr/>
          <a:lstStyle/>
          <a:p>
            <a:r>
              <a:rPr lang="en-US" altLang="zh-CN" sz="2400" dirty="0" smtClean="0"/>
              <a:t>1.</a:t>
            </a:r>
            <a:r>
              <a:rPr lang="zh-CN" altLang="en-US" sz="2400" dirty="0" smtClean="0"/>
              <a:t>若一</a:t>
            </a:r>
            <a:r>
              <a:rPr lang="zh-CN" altLang="en-US" sz="2400" dirty="0"/>
              <a:t>张数据流图中包含</a:t>
            </a:r>
            <a:r>
              <a:rPr lang="zh-CN" altLang="en-US" sz="2400" dirty="0" smtClean="0"/>
              <a:t>的数据处理多于</a:t>
            </a:r>
            <a:r>
              <a:rPr lang="en-US" altLang="zh-CN" sz="2400" dirty="0" smtClean="0"/>
              <a:t>7</a:t>
            </a:r>
            <a:r>
              <a:rPr lang="zh-CN" altLang="en-US" sz="2400" dirty="0" smtClean="0"/>
              <a:t>时，其含义将难以领会，</a:t>
            </a:r>
            <a:r>
              <a:rPr lang="zh-CN" altLang="en-US" sz="2400" dirty="0"/>
              <a:t>此时数据流图应该分层</a:t>
            </a:r>
            <a:r>
              <a:rPr lang="zh-CN" altLang="en-US" sz="2400" dirty="0" smtClean="0"/>
              <a:t>绘制</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091" y="2474588"/>
            <a:ext cx="4501244" cy="313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93775" y="5646842"/>
            <a:ext cx="6631403" cy="400110"/>
          </a:xfrm>
          <a:prstGeom prst="rect">
            <a:avLst/>
          </a:prstGeom>
        </p:spPr>
        <p:txBody>
          <a:bodyPr wrap="square">
            <a:spAutoFit/>
          </a:bodyPr>
          <a:lstStyle/>
          <a:p>
            <a:r>
              <a:rPr lang="zh-CN" altLang="en-US" sz="2000" dirty="0" smtClean="0">
                <a:solidFill>
                  <a:srgbClr val="0000FF"/>
                </a:solidFill>
                <a:latin typeface="Consolas" panose="020B0609020204030204" pitchFamily="49" charset="0"/>
                <a:ea typeface="华文细黑" panose="02010600040101010101" pitchFamily="2" charset="-122"/>
              </a:rPr>
              <a:t>层次</a:t>
            </a:r>
            <a:r>
              <a:rPr lang="en-US" altLang="zh-CN" sz="2000" dirty="0" smtClean="0">
                <a:solidFill>
                  <a:srgbClr val="0000FF"/>
                </a:solidFill>
                <a:latin typeface="Consolas" panose="020B0609020204030204" pitchFamily="49" charset="0"/>
                <a:ea typeface="华文细黑" panose="02010600040101010101" pitchFamily="2" charset="-122"/>
              </a:rPr>
              <a:t>DFD</a:t>
            </a:r>
            <a:r>
              <a:rPr lang="zh-CN" altLang="en-US" sz="2000" dirty="0" smtClean="0">
                <a:solidFill>
                  <a:srgbClr val="0000FF"/>
                </a:solidFill>
                <a:latin typeface="Consolas" panose="020B0609020204030204" pitchFamily="49" charset="0"/>
                <a:ea typeface="华文细黑" panose="02010600040101010101" pitchFamily="2" charset="-122"/>
              </a:rPr>
              <a:t>通过编号来对应上下层的细化关系</a:t>
            </a:r>
            <a:endParaRPr lang="zh-CN" altLang="en-US" sz="2000" dirty="0">
              <a:solidFill>
                <a:srgbClr val="0000FF"/>
              </a:solidFill>
              <a:latin typeface="Consolas" panose="020B0609020204030204" pitchFamily="49" charset="0"/>
              <a:ea typeface="华文细黑" panose="02010600040101010101" pitchFamily="2" charset="-122"/>
            </a:endParaRPr>
          </a:p>
        </p:txBody>
      </p:sp>
      <p:sp>
        <p:nvSpPr>
          <p:cNvPr id="7" name="矩形 6"/>
          <p:cNvSpPr/>
          <p:nvPr/>
        </p:nvSpPr>
        <p:spPr>
          <a:xfrm>
            <a:off x="5753100" y="2563495"/>
            <a:ext cx="1955800" cy="369332"/>
          </a:xfrm>
          <a:prstGeom prst="rect">
            <a:avLst/>
          </a:prstGeom>
        </p:spPr>
        <p:txBody>
          <a:bodyPr wrap="square">
            <a:spAutoFit/>
          </a:bodyPr>
          <a:lstStyle/>
          <a:p>
            <a:pPr lvl="0" eaLnBrk="0" fontAlgn="base" hangingPunct="0">
              <a:spcBef>
                <a:spcPct val="20000"/>
              </a:spcBef>
              <a:spcAft>
                <a:spcPct val="0"/>
              </a:spcAft>
            </a:pPr>
            <a:r>
              <a:rPr kumimoji="1" lang="en-US" altLang="zh-CN" dirty="0" smtClean="0">
                <a:latin typeface="Consolas" panose="020B0609020204030204" pitchFamily="49" charset="0"/>
                <a:ea typeface="华文细黑" panose="02010600040101010101" pitchFamily="2" charset="-122"/>
              </a:rPr>
              <a:t>L0</a:t>
            </a:r>
            <a:r>
              <a:rPr kumimoji="1" lang="zh-CN" altLang="en-US" dirty="0">
                <a:latin typeface="Consolas" panose="020B0609020204030204" pitchFamily="49" charset="0"/>
                <a:ea typeface="华文细黑" panose="02010600040101010101" pitchFamily="2" charset="-122"/>
              </a:rPr>
              <a:t>不</a:t>
            </a:r>
            <a:r>
              <a:rPr kumimoji="1" lang="zh-CN" altLang="en-US" dirty="0" smtClean="0">
                <a:latin typeface="Consolas" panose="020B0609020204030204" pitchFamily="49" charset="0"/>
                <a:ea typeface="华文细黑" panose="02010600040101010101" pitchFamily="2" charset="-122"/>
              </a:rPr>
              <a:t>编号</a:t>
            </a:r>
            <a:endParaRPr kumimoji="1" lang="zh-CN" altLang="en-US" dirty="0">
              <a:latin typeface="Consolas" panose="020B0609020204030204" pitchFamily="49" charset="0"/>
              <a:ea typeface="华文细黑" panose="02010600040101010101" pitchFamily="2" charset="-122"/>
            </a:endParaRPr>
          </a:p>
        </p:txBody>
      </p:sp>
      <p:sp>
        <p:nvSpPr>
          <p:cNvPr id="8" name="矩形 7"/>
          <p:cNvSpPr/>
          <p:nvPr/>
        </p:nvSpPr>
        <p:spPr>
          <a:xfrm>
            <a:off x="5753101" y="3544020"/>
            <a:ext cx="1955799" cy="369332"/>
          </a:xfrm>
          <a:prstGeom prst="rect">
            <a:avLst/>
          </a:prstGeom>
        </p:spPr>
        <p:txBody>
          <a:bodyPr wrap="square">
            <a:spAutoFit/>
          </a:bodyPr>
          <a:lstStyle/>
          <a:p>
            <a:pPr lvl="0" eaLnBrk="0" fontAlgn="base" hangingPunct="0">
              <a:spcBef>
                <a:spcPct val="20000"/>
              </a:spcBef>
              <a:spcAft>
                <a:spcPct val="0"/>
              </a:spcAft>
            </a:pPr>
            <a:r>
              <a:rPr kumimoji="1" lang="en-US" altLang="zh-CN" dirty="0" smtClean="0">
                <a:latin typeface="Consolas" panose="020B0609020204030204" pitchFamily="49" charset="0"/>
                <a:ea typeface="华文细黑" panose="02010600040101010101" pitchFamily="2" charset="-122"/>
              </a:rPr>
              <a:t>L1</a:t>
            </a:r>
            <a:r>
              <a:rPr kumimoji="1" lang="zh-CN" altLang="en-US" dirty="0" smtClean="0">
                <a:latin typeface="Consolas" panose="020B0609020204030204" pitchFamily="49" charset="0"/>
                <a:ea typeface="华文细黑" panose="02010600040101010101" pitchFamily="2" charset="-122"/>
              </a:rPr>
              <a:t>整数编号</a:t>
            </a:r>
            <a:endParaRPr kumimoji="1" lang="zh-CN" altLang="en-US" dirty="0">
              <a:latin typeface="Consolas" panose="020B0609020204030204" pitchFamily="49" charset="0"/>
              <a:ea typeface="华文细黑" panose="02010600040101010101" pitchFamily="2" charset="-122"/>
            </a:endParaRPr>
          </a:p>
        </p:txBody>
      </p:sp>
      <p:sp>
        <p:nvSpPr>
          <p:cNvPr id="9" name="矩形 8"/>
          <p:cNvSpPr/>
          <p:nvPr/>
        </p:nvSpPr>
        <p:spPr>
          <a:xfrm>
            <a:off x="5753100" y="4481651"/>
            <a:ext cx="3205766" cy="369332"/>
          </a:xfrm>
          <a:prstGeom prst="rect">
            <a:avLst/>
          </a:prstGeom>
        </p:spPr>
        <p:txBody>
          <a:bodyPr wrap="square">
            <a:spAutoFit/>
          </a:bodyPr>
          <a:lstStyle/>
          <a:p>
            <a:pPr lvl="0" eaLnBrk="0" fontAlgn="base" hangingPunct="0">
              <a:spcBef>
                <a:spcPct val="20000"/>
              </a:spcBef>
              <a:spcAft>
                <a:spcPct val="0"/>
              </a:spcAft>
            </a:pPr>
            <a:r>
              <a:rPr kumimoji="1" lang="en-US" altLang="zh-CN" dirty="0" smtClean="0">
                <a:latin typeface="Consolas" panose="020B0609020204030204" pitchFamily="49" charset="0"/>
                <a:ea typeface="华文细黑" panose="02010600040101010101" pitchFamily="2" charset="-122"/>
              </a:rPr>
              <a:t>L2</a:t>
            </a:r>
            <a:r>
              <a:rPr kumimoji="1" lang="zh-CN" altLang="en-US" dirty="0" smtClean="0">
                <a:latin typeface="Consolas" panose="020B0609020204030204" pitchFamily="49" charset="0"/>
                <a:ea typeface="华文细黑" panose="02010600040101010101" pitchFamily="2" charset="-122"/>
              </a:rPr>
              <a:t>整数后一位小数，以此类推</a:t>
            </a:r>
            <a:endParaRPr kumimoji="1" lang="zh-CN" altLang="en-US" dirty="0">
              <a:latin typeface="Consolas" panose="020B0609020204030204" pitchFamily="49" charset="0"/>
              <a:ea typeface="华文细黑" panose="02010600040101010101" pitchFamily="2" charset="-122"/>
            </a:endParaRPr>
          </a:p>
        </p:txBody>
      </p:sp>
    </p:spTree>
    <p:extLst>
      <p:ext uri="{BB962C8B-B14F-4D97-AF65-F5344CB8AC3E}">
        <p14:creationId xmlns:p14="http://schemas.microsoft.com/office/powerpoint/2010/main" val="69885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5" name="Rectangle 13"/>
          <p:cNvSpPr>
            <a:spLocks noChangeArrowheads="1"/>
          </p:cNvSpPr>
          <p:nvPr/>
        </p:nvSpPr>
        <p:spPr bwMode="auto">
          <a:xfrm>
            <a:off x="1444930" y="2019878"/>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1</a:t>
            </a:r>
            <a:r>
              <a:rPr lang="zh-CN" altLang="en-US" sz="1600" b="0" dirty="0">
                <a:solidFill>
                  <a:srgbClr val="0000FF"/>
                </a:solidFill>
                <a:latin typeface="华文细黑" panose="02010600040101010101" pitchFamily="2" charset="-122"/>
                <a:ea typeface="华文细黑" panose="02010600040101010101" pitchFamily="2" charset="-122"/>
              </a:rPr>
              <a:t>、可行性研究的任务</a:t>
            </a:r>
          </a:p>
        </p:txBody>
      </p:sp>
      <p:sp>
        <p:nvSpPr>
          <p:cNvPr id="6" name="Rectangle 14"/>
          <p:cNvSpPr>
            <a:spLocks noChangeArrowheads="1"/>
          </p:cNvSpPr>
          <p:nvPr/>
        </p:nvSpPr>
        <p:spPr bwMode="auto">
          <a:xfrm>
            <a:off x="3918743" y="2019876"/>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buNone/>
            </a:pPr>
            <a:r>
              <a:rPr lang="en-US" altLang="zh-CN" sz="1600" b="0" dirty="0">
                <a:solidFill>
                  <a:srgbClr val="0000FF"/>
                </a:solidFill>
                <a:latin typeface="华文细黑" panose="02010600040101010101" pitchFamily="2" charset="-122"/>
                <a:ea typeface="华文细黑" panose="02010600040101010101" pitchFamily="2" charset="-122"/>
              </a:rPr>
              <a:t>2 </a:t>
            </a:r>
            <a:r>
              <a:rPr lang="zh-CN" altLang="en-US" sz="1600" b="0" dirty="0" smtClean="0">
                <a:solidFill>
                  <a:srgbClr val="0000FF"/>
                </a:solidFill>
                <a:latin typeface="华文细黑" panose="02010600040101010101" pitchFamily="2" charset="-122"/>
                <a:ea typeface="华文细黑" panose="02010600040101010101" pitchFamily="2" charset="-122"/>
              </a:rPr>
              <a:t>、</a:t>
            </a:r>
            <a:r>
              <a:rPr lang="zh-CN" altLang="en-US" sz="1600" b="0" dirty="0">
                <a:solidFill>
                  <a:srgbClr val="0000FF"/>
                </a:solidFill>
                <a:latin typeface="华文细黑" panose="02010600040101010101" pitchFamily="2" charset="-122"/>
                <a:ea typeface="华文细黑" panose="02010600040101010101" pitchFamily="2" charset="-122"/>
              </a:rPr>
              <a:t>可行性研究过程</a:t>
            </a:r>
          </a:p>
        </p:txBody>
      </p:sp>
      <p:sp>
        <p:nvSpPr>
          <p:cNvPr id="7" name="Rectangle 19"/>
          <p:cNvSpPr>
            <a:spLocks noChangeArrowheads="1"/>
          </p:cNvSpPr>
          <p:nvPr/>
        </p:nvSpPr>
        <p:spPr bwMode="auto">
          <a:xfrm>
            <a:off x="6392557" y="2019876"/>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3 </a:t>
            </a:r>
            <a:r>
              <a:rPr lang="zh-CN" altLang="en-US" sz="1600" b="0" dirty="0">
                <a:solidFill>
                  <a:srgbClr val="0000FF"/>
                </a:solidFill>
                <a:latin typeface="华文细黑" panose="02010600040101010101" pitchFamily="2" charset="-122"/>
                <a:ea typeface="华文细黑" panose="02010600040101010101" pitchFamily="2" charset="-122"/>
              </a:rPr>
              <a:t>、系统流程图</a:t>
            </a:r>
          </a:p>
        </p:txBody>
      </p:sp>
      <p:sp>
        <p:nvSpPr>
          <p:cNvPr id="8" name="Rectangle 19"/>
          <p:cNvSpPr>
            <a:spLocks noChangeArrowheads="1"/>
          </p:cNvSpPr>
          <p:nvPr/>
        </p:nvSpPr>
        <p:spPr bwMode="auto">
          <a:xfrm>
            <a:off x="1444929" y="3748505"/>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4 </a:t>
            </a:r>
            <a:r>
              <a:rPr lang="zh-CN" altLang="en-US" sz="1600" b="0" dirty="0">
                <a:solidFill>
                  <a:srgbClr val="0000FF"/>
                </a:solidFill>
                <a:latin typeface="华文细黑" panose="02010600040101010101" pitchFamily="2" charset="-122"/>
                <a:ea typeface="华文细黑" panose="02010600040101010101" pitchFamily="2" charset="-122"/>
              </a:rPr>
              <a:t>、数据流图</a:t>
            </a:r>
          </a:p>
        </p:txBody>
      </p:sp>
      <p:sp>
        <p:nvSpPr>
          <p:cNvPr id="9" name="Rectangle 19"/>
          <p:cNvSpPr>
            <a:spLocks noChangeArrowheads="1"/>
          </p:cNvSpPr>
          <p:nvPr/>
        </p:nvSpPr>
        <p:spPr bwMode="auto">
          <a:xfrm>
            <a:off x="6392557" y="3748505"/>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6</a:t>
            </a:r>
            <a:r>
              <a:rPr lang="zh-CN" altLang="en-US" sz="1600" b="0" dirty="0" smtClean="0">
                <a:solidFill>
                  <a:srgbClr val="0000FF"/>
                </a:solidFill>
                <a:latin typeface="华文细黑" panose="02010600040101010101" pitchFamily="2" charset="-122"/>
                <a:ea typeface="华文细黑" panose="02010600040101010101" pitchFamily="2" charset="-122"/>
              </a:rPr>
              <a:t>、</a:t>
            </a:r>
            <a:r>
              <a:rPr lang="zh-CN" altLang="en-US" sz="1600" b="0" dirty="0">
                <a:solidFill>
                  <a:srgbClr val="0000FF"/>
                </a:solidFill>
                <a:latin typeface="华文细黑" panose="02010600040101010101" pitchFamily="2" charset="-122"/>
                <a:ea typeface="华文细黑" panose="02010600040101010101" pitchFamily="2" charset="-122"/>
              </a:rPr>
              <a:t>成本</a:t>
            </a:r>
            <a:r>
              <a:rPr lang="en-US" altLang="zh-CN" sz="1600" b="0" dirty="0">
                <a:solidFill>
                  <a:srgbClr val="0000FF"/>
                </a:solidFill>
                <a:latin typeface="华文细黑" panose="02010600040101010101" pitchFamily="2" charset="-122"/>
                <a:ea typeface="华文细黑" panose="02010600040101010101" pitchFamily="2" charset="-122"/>
              </a:rPr>
              <a:t>/</a:t>
            </a:r>
            <a:r>
              <a:rPr lang="zh-CN" altLang="en-US" sz="1600" b="0" dirty="0">
                <a:solidFill>
                  <a:srgbClr val="0000FF"/>
                </a:solidFill>
                <a:latin typeface="华文细黑" panose="02010600040101010101" pitchFamily="2" charset="-122"/>
                <a:ea typeface="华文细黑" panose="02010600040101010101" pitchFamily="2" charset="-122"/>
              </a:rPr>
              <a:t>效益分析</a:t>
            </a:r>
          </a:p>
        </p:txBody>
      </p:sp>
      <p:cxnSp>
        <p:nvCxnSpPr>
          <p:cNvPr id="10" name="肘形连接符 9"/>
          <p:cNvCxnSpPr>
            <a:stCxn id="5" idx="3"/>
            <a:endCxn id="6" idx="1"/>
          </p:cNvCxnSpPr>
          <p:nvPr/>
        </p:nvCxnSpPr>
        <p:spPr bwMode="auto">
          <a:xfrm flipV="1">
            <a:off x="2884793" y="2469933"/>
            <a:ext cx="1033950" cy="2"/>
          </a:xfrm>
          <a:prstGeom prst="bentConnector3">
            <a:avLst/>
          </a:prstGeom>
          <a:noFill/>
          <a:ln w="9525">
            <a:solidFill>
              <a:schemeClr val="tx1"/>
            </a:solidFill>
            <a:miter lim="800000"/>
            <a:headEnd/>
            <a:tailEnd type="triangle"/>
          </a:ln>
        </p:spPr>
      </p:cxnSp>
      <p:cxnSp>
        <p:nvCxnSpPr>
          <p:cNvPr id="11" name="肘形连接符 15"/>
          <p:cNvCxnSpPr>
            <a:stCxn id="6" idx="3"/>
            <a:endCxn id="7" idx="1"/>
          </p:cNvCxnSpPr>
          <p:nvPr/>
        </p:nvCxnSpPr>
        <p:spPr bwMode="auto">
          <a:xfrm>
            <a:off x="5358606" y="2469933"/>
            <a:ext cx="1033951" cy="0"/>
          </a:xfrm>
          <a:prstGeom prst="straightConnector1">
            <a:avLst/>
          </a:prstGeom>
          <a:noFill/>
          <a:ln w="9525">
            <a:solidFill>
              <a:schemeClr val="tx1"/>
            </a:solidFill>
            <a:miter lim="800000"/>
            <a:headEnd/>
            <a:tailEnd type="triangle"/>
          </a:ln>
        </p:spPr>
      </p:cxnSp>
      <p:cxnSp>
        <p:nvCxnSpPr>
          <p:cNvPr id="12" name="肘形连接符 11"/>
          <p:cNvCxnSpPr>
            <a:stCxn id="7" idx="2"/>
            <a:endCxn id="8" idx="1"/>
          </p:cNvCxnSpPr>
          <p:nvPr/>
        </p:nvCxnSpPr>
        <p:spPr bwMode="auto">
          <a:xfrm rot="5400000">
            <a:off x="3639423" y="725495"/>
            <a:ext cx="1278573" cy="5667560"/>
          </a:xfrm>
          <a:prstGeom prst="bentConnector4">
            <a:avLst>
              <a:gd name="adj1" fmla="val 32400"/>
              <a:gd name="adj2" fmla="val 104033"/>
            </a:avLst>
          </a:prstGeom>
          <a:noFill/>
          <a:ln w="9525">
            <a:solidFill>
              <a:schemeClr val="tx1"/>
            </a:solidFill>
            <a:miter lim="800000"/>
            <a:headEnd/>
            <a:tailEnd type="triangle"/>
          </a:ln>
        </p:spPr>
      </p:cxnSp>
      <p:cxnSp>
        <p:nvCxnSpPr>
          <p:cNvPr id="13" name="直接箭头连接符 12"/>
          <p:cNvCxnSpPr>
            <a:stCxn id="8" idx="3"/>
            <a:endCxn id="20" idx="1"/>
          </p:cNvCxnSpPr>
          <p:nvPr/>
        </p:nvCxnSpPr>
        <p:spPr bwMode="auto">
          <a:xfrm>
            <a:off x="2884792" y="4198562"/>
            <a:ext cx="1033951" cy="0"/>
          </a:xfrm>
          <a:prstGeom prst="straightConnector1">
            <a:avLst/>
          </a:prstGeom>
          <a:noFill/>
          <a:ln w="9525">
            <a:solidFill>
              <a:schemeClr val="tx1"/>
            </a:solidFill>
            <a:miter lim="800000"/>
            <a:headEnd/>
            <a:tailEnd type="triangle"/>
          </a:ln>
        </p:spPr>
      </p:cxnSp>
      <p:sp>
        <p:nvSpPr>
          <p:cNvPr id="20" name="Rectangle 19"/>
          <p:cNvSpPr>
            <a:spLocks noChangeArrowheads="1"/>
          </p:cNvSpPr>
          <p:nvPr/>
        </p:nvSpPr>
        <p:spPr bwMode="auto">
          <a:xfrm>
            <a:off x="3918743" y="3748505"/>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5 </a:t>
            </a:r>
            <a:r>
              <a:rPr lang="zh-CN" altLang="en-US" sz="1600" b="0" dirty="0">
                <a:solidFill>
                  <a:srgbClr val="0000FF"/>
                </a:solidFill>
                <a:latin typeface="华文细黑" panose="02010600040101010101" pitchFamily="2" charset="-122"/>
                <a:ea typeface="华文细黑" panose="02010600040101010101" pitchFamily="2" charset="-122"/>
              </a:rPr>
              <a:t>、数据字典</a:t>
            </a:r>
          </a:p>
        </p:txBody>
      </p:sp>
      <p:cxnSp>
        <p:nvCxnSpPr>
          <p:cNvPr id="23" name="直接箭头连接符 22"/>
          <p:cNvCxnSpPr>
            <a:stCxn id="20" idx="3"/>
            <a:endCxn id="9" idx="1"/>
          </p:cNvCxnSpPr>
          <p:nvPr/>
        </p:nvCxnSpPr>
        <p:spPr bwMode="auto">
          <a:xfrm>
            <a:off x="5358606" y="4198562"/>
            <a:ext cx="1033951" cy="0"/>
          </a:xfrm>
          <a:prstGeom prst="straightConnector1">
            <a:avLst/>
          </a:prstGeom>
          <a:noFill/>
          <a:ln w="9525">
            <a:solidFill>
              <a:schemeClr val="tx1"/>
            </a:solidFill>
            <a:miter lim="800000"/>
            <a:headEnd/>
            <a:tailEnd type="triangle"/>
          </a:ln>
        </p:spPr>
      </p:cxnSp>
    </p:spTree>
    <p:extLst>
      <p:ext uri="{BB962C8B-B14F-4D97-AF65-F5344CB8AC3E}">
        <p14:creationId xmlns:p14="http://schemas.microsoft.com/office/powerpoint/2010/main" val="381655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画数据流程图几点注意事项</a:t>
            </a:r>
          </a:p>
        </p:txBody>
      </p:sp>
      <p:sp>
        <p:nvSpPr>
          <p:cNvPr id="3" name="内容占位符 2"/>
          <p:cNvSpPr>
            <a:spLocks noGrp="1"/>
          </p:cNvSpPr>
          <p:nvPr>
            <p:ph idx="1"/>
          </p:nvPr>
        </p:nvSpPr>
        <p:spPr/>
        <p:txBody>
          <a:bodyPr/>
          <a:lstStyle/>
          <a:p>
            <a:r>
              <a:rPr lang="en-US" altLang="zh-CN" sz="2400" dirty="0" smtClean="0"/>
              <a:t>2.</a:t>
            </a:r>
            <a:r>
              <a:rPr lang="zh-CN" altLang="en-US" sz="2400" dirty="0" smtClean="0"/>
              <a:t>数据流图</a:t>
            </a:r>
            <a:r>
              <a:rPr lang="zh-CN" altLang="en-US" sz="2400" dirty="0"/>
              <a:t>分层细化时必须保持信息的连续性，即细化前后对应功能的输入输出数据必须相同</a:t>
            </a:r>
            <a:r>
              <a:rPr lang="zh-CN" altLang="en-US" sz="2400" dirty="0" smtClean="0"/>
              <a:t>。</a:t>
            </a:r>
            <a:endParaRPr lang="zh-CN" altLang="en-US" sz="2400" dirty="0"/>
          </a:p>
          <a:p>
            <a:pPr lvl="1"/>
            <a:endParaRPr lang="zh-CN" altLang="en-US" dirty="0"/>
          </a:p>
          <a:p>
            <a:endParaRPr lang="zh-CN" altLang="en-US" dirty="0"/>
          </a:p>
        </p:txBody>
      </p:sp>
      <p:grpSp>
        <p:nvGrpSpPr>
          <p:cNvPr id="5" name="Group 59"/>
          <p:cNvGrpSpPr>
            <a:grpSpLocks/>
          </p:cNvGrpSpPr>
          <p:nvPr/>
        </p:nvGrpSpPr>
        <p:grpSpPr bwMode="auto">
          <a:xfrm>
            <a:off x="1285876" y="2464958"/>
            <a:ext cx="2761302" cy="1639520"/>
            <a:chOff x="181" y="2115"/>
            <a:chExt cx="2585" cy="1859"/>
          </a:xfrm>
        </p:grpSpPr>
        <p:sp>
          <p:nvSpPr>
            <p:cNvPr id="6" name="Oval 60"/>
            <p:cNvSpPr>
              <a:spLocks noChangeArrowheads="1"/>
            </p:cNvSpPr>
            <p:nvPr/>
          </p:nvSpPr>
          <p:spPr bwMode="auto">
            <a:xfrm>
              <a:off x="635" y="2705"/>
              <a:ext cx="680" cy="680"/>
            </a:xfrm>
            <a:prstGeom prst="ellipse">
              <a:avLst/>
            </a:prstGeom>
            <a:solidFill>
              <a:srgbClr val="FFFF99"/>
            </a:solidFill>
            <a:ln w="9525">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Consolas" panose="020B0609020204030204" pitchFamily="49" charset="0"/>
                  <a:ea typeface="宋体" pitchFamily="2" charset="-122"/>
                </a:rPr>
                <a:t>1.1</a:t>
              </a:r>
            </a:p>
          </p:txBody>
        </p:sp>
        <p:sp>
          <p:nvSpPr>
            <p:cNvPr id="7" name="Oval 61"/>
            <p:cNvSpPr>
              <a:spLocks noChangeArrowheads="1"/>
            </p:cNvSpPr>
            <p:nvPr/>
          </p:nvSpPr>
          <p:spPr bwMode="auto">
            <a:xfrm>
              <a:off x="1700" y="2115"/>
              <a:ext cx="680" cy="680"/>
            </a:xfrm>
            <a:prstGeom prst="ellipse">
              <a:avLst/>
            </a:prstGeom>
            <a:solidFill>
              <a:srgbClr val="FFFFFF"/>
            </a:solidFill>
            <a:ln w="9525">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Consolas" panose="020B0609020204030204" pitchFamily="49" charset="0"/>
                  <a:ea typeface="宋体" pitchFamily="2" charset="-122"/>
                </a:rPr>
                <a:t>1.2</a:t>
              </a:r>
            </a:p>
          </p:txBody>
        </p:sp>
        <p:sp>
          <p:nvSpPr>
            <p:cNvPr id="8" name="Oval 62"/>
            <p:cNvSpPr>
              <a:spLocks noChangeArrowheads="1"/>
            </p:cNvSpPr>
            <p:nvPr/>
          </p:nvSpPr>
          <p:spPr bwMode="auto">
            <a:xfrm>
              <a:off x="1701" y="3294"/>
              <a:ext cx="680" cy="680"/>
            </a:xfrm>
            <a:prstGeom prst="ellipse">
              <a:avLst/>
            </a:prstGeom>
            <a:solidFill>
              <a:srgbClr val="FFFFFF"/>
            </a:solidFill>
            <a:ln w="9525">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Consolas" panose="020B0609020204030204" pitchFamily="49" charset="0"/>
                  <a:ea typeface="宋体" pitchFamily="2" charset="-122"/>
                </a:rPr>
                <a:t>1.3 </a:t>
              </a:r>
            </a:p>
          </p:txBody>
        </p:sp>
        <p:sp>
          <p:nvSpPr>
            <p:cNvPr id="9" name="Line 63"/>
            <p:cNvSpPr>
              <a:spLocks noChangeShapeType="1"/>
            </p:cNvSpPr>
            <p:nvPr/>
          </p:nvSpPr>
          <p:spPr bwMode="auto">
            <a:xfrm>
              <a:off x="181" y="3067"/>
              <a:ext cx="454" cy="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endParaRPr>
            </a:p>
          </p:txBody>
        </p:sp>
        <p:cxnSp>
          <p:nvCxnSpPr>
            <p:cNvPr id="10" name="AutoShape 64"/>
            <p:cNvCxnSpPr>
              <a:cxnSpLocks noChangeShapeType="1"/>
              <a:stCxn id="6" idx="7"/>
              <a:endCxn id="7" idx="2"/>
            </p:cNvCxnSpPr>
            <p:nvPr/>
          </p:nvCxnSpPr>
          <p:spPr bwMode="auto">
            <a:xfrm flipV="1">
              <a:off x="1215" y="2455"/>
              <a:ext cx="485" cy="350"/>
            </a:xfrm>
            <a:prstGeom prst="straightConnector1">
              <a:avLst/>
            </a:prstGeom>
            <a:noFill/>
            <a:ln w="9525">
              <a:solidFill>
                <a:srgbClr val="000000"/>
              </a:solidFill>
              <a:round/>
              <a:headEnd/>
              <a:tailEnd type="triangle" w="med" len="med"/>
            </a:ln>
          </p:spPr>
        </p:cxnSp>
        <p:cxnSp>
          <p:nvCxnSpPr>
            <p:cNvPr id="11" name="AutoShape 65"/>
            <p:cNvCxnSpPr>
              <a:cxnSpLocks noChangeShapeType="1"/>
              <a:stCxn id="6" idx="5"/>
              <a:endCxn id="8" idx="2"/>
            </p:cNvCxnSpPr>
            <p:nvPr/>
          </p:nvCxnSpPr>
          <p:spPr bwMode="auto">
            <a:xfrm>
              <a:off x="1215" y="3285"/>
              <a:ext cx="486" cy="349"/>
            </a:xfrm>
            <a:prstGeom prst="straightConnector1">
              <a:avLst/>
            </a:prstGeom>
            <a:noFill/>
            <a:ln w="9525">
              <a:solidFill>
                <a:srgbClr val="000000"/>
              </a:solidFill>
              <a:round/>
              <a:headEnd/>
              <a:tailEnd type="triangle" w="med" len="med"/>
            </a:ln>
          </p:spPr>
        </p:cxnSp>
        <p:cxnSp>
          <p:nvCxnSpPr>
            <p:cNvPr id="12" name="AutoShape 66"/>
            <p:cNvCxnSpPr>
              <a:cxnSpLocks noChangeShapeType="1"/>
              <a:stCxn id="8" idx="0"/>
              <a:endCxn id="7" idx="4"/>
            </p:cNvCxnSpPr>
            <p:nvPr/>
          </p:nvCxnSpPr>
          <p:spPr bwMode="auto">
            <a:xfrm flipH="1" flipV="1">
              <a:off x="2040" y="2795"/>
              <a:ext cx="1" cy="499"/>
            </a:xfrm>
            <a:prstGeom prst="straightConnector1">
              <a:avLst/>
            </a:prstGeom>
            <a:noFill/>
            <a:ln w="9525">
              <a:solidFill>
                <a:srgbClr val="000000"/>
              </a:solidFill>
              <a:round/>
              <a:headEnd/>
              <a:tailEnd type="triangle" w="med" len="med"/>
            </a:ln>
          </p:spPr>
        </p:cxnSp>
        <p:sp>
          <p:nvSpPr>
            <p:cNvPr id="13" name="Line 67"/>
            <p:cNvSpPr>
              <a:spLocks noChangeShapeType="1"/>
            </p:cNvSpPr>
            <p:nvPr/>
          </p:nvSpPr>
          <p:spPr bwMode="auto">
            <a:xfrm>
              <a:off x="2383" y="2453"/>
              <a:ext cx="363" cy="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endParaRPr>
            </a:p>
          </p:txBody>
        </p:sp>
        <p:sp>
          <p:nvSpPr>
            <p:cNvPr id="14" name="Text Box 68"/>
            <p:cNvSpPr txBox="1">
              <a:spLocks noChangeArrowheads="1"/>
            </p:cNvSpPr>
            <p:nvPr/>
          </p:nvSpPr>
          <p:spPr bwMode="auto">
            <a:xfrm>
              <a:off x="305" y="2717"/>
              <a:ext cx="317" cy="41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1"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rPr>
                <a:t>a</a:t>
              </a:r>
            </a:p>
          </p:txBody>
        </p:sp>
        <p:sp>
          <p:nvSpPr>
            <p:cNvPr id="15" name="Text Box 69"/>
            <p:cNvSpPr txBox="1">
              <a:spLocks noChangeArrowheads="1"/>
            </p:cNvSpPr>
            <p:nvPr/>
          </p:nvSpPr>
          <p:spPr bwMode="auto">
            <a:xfrm>
              <a:off x="1294" y="2342"/>
              <a:ext cx="317" cy="41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1"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rPr>
                <a:t>b</a:t>
              </a:r>
            </a:p>
          </p:txBody>
        </p:sp>
        <p:sp>
          <p:nvSpPr>
            <p:cNvPr id="16" name="Text Box 70"/>
            <p:cNvSpPr txBox="1">
              <a:spLocks noChangeArrowheads="1"/>
            </p:cNvSpPr>
            <p:nvPr/>
          </p:nvSpPr>
          <p:spPr bwMode="auto">
            <a:xfrm>
              <a:off x="1275" y="3370"/>
              <a:ext cx="317" cy="41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1"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rPr>
                <a:t>c</a:t>
              </a:r>
            </a:p>
          </p:txBody>
        </p:sp>
        <p:sp>
          <p:nvSpPr>
            <p:cNvPr id="17" name="Text Box 71"/>
            <p:cNvSpPr txBox="1">
              <a:spLocks noChangeArrowheads="1"/>
            </p:cNvSpPr>
            <p:nvPr/>
          </p:nvSpPr>
          <p:spPr bwMode="auto">
            <a:xfrm>
              <a:off x="2086" y="2931"/>
              <a:ext cx="317" cy="41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1"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rPr>
                <a:t>d</a:t>
              </a:r>
            </a:p>
          </p:txBody>
        </p:sp>
        <p:sp>
          <p:nvSpPr>
            <p:cNvPr id="18" name="Text Box 72"/>
            <p:cNvSpPr txBox="1">
              <a:spLocks noChangeArrowheads="1"/>
            </p:cNvSpPr>
            <p:nvPr/>
          </p:nvSpPr>
          <p:spPr bwMode="auto">
            <a:xfrm>
              <a:off x="2449" y="2160"/>
              <a:ext cx="317" cy="41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1"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rPr>
                <a:t>e</a:t>
              </a:r>
            </a:p>
          </p:txBody>
        </p:sp>
      </p:grpSp>
      <p:grpSp>
        <p:nvGrpSpPr>
          <p:cNvPr id="19" name="Group 73"/>
          <p:cNvGrpSpPr>
            <a:grpSpLocks/>
          </p:cNvGrpSpPr>
          <p:nvPr/>
        </p:nvGrpSpPr>
        <p:grpSpPr bwMode="auto">
          <a:xfrm>
            <a:off x="4765856" y="2464958"/>
            <a:ext cx="2734770" cy="1639520"/>
            <a:chOff x="2857" y="2160"/>
            <a:chExt cx="2575" cy="1859"/>
          </a:xfrm>
        </p:grpSpPr>
        <p:sp>
          <p:nvSpPr>
            <p:cNvPr id="20" name="Oval 74"/>
            <p:cNvSpPr>
              <a:spLocks noChangeArrowheads="1"/>
            </p:cNvSpPr>
            <p:nvPr/>
          </p:nvSpPr>
          <p:spPr bwMode="auto">
            <a:xfrm>
              <a:off x="3311" y="2750"/>
              <a:ext cx="680" cy="680"/>
            </a:xfrm>
            <a:prstGeom prst="ellipse">
              <a:avLst/>
            </a:prstGeom>
            <a:solidFill>
              <a:srgbClr val="FFFFFF"/>
            </a:solidFill>
            <a:ln w="9525">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Consolas" panose="020B0609020204030204" pitchFamily="49" charset="0"/>
                  <a:ea typeface="宋体" pitchFamily="2" charset="-122"/>
                </a:rPr>
                <a:t>1.1.1</a:t>
              </a:r>
            </a:p>
          </p:txBody>
        </p:sp>
        <p:sp>
          <p:nvSpPr>
            <p:cNvPr id="21" name="Oval 75"/>
            <p:cNvSpPr>
              <a:spLocks noChangeArrowheads="1"/>
            </p:cNvSpPr>
            <p:nvPr/>
          </p:nvSpPr>
          <p:spPr bwMode="auto">
            <a:xfrm>
              <a:off x="4376" y="2160"/>
              <a:ext cx="680" cy="680"/>
            </a:xfrm>
            <a:prstGeom prst="ellipse">
              <a:avLst/>
            </a:prstGeom>
            <a:solidFill>
              <a:srgbClr val="FFFFFF"/>
            </a:solidFill>
            <a:ln w="9525">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Consolas" panose="020B0609020204030204" pitchFamily="49" charset="0"/>
                  <a:ea typeface="宋体" pitchFamily="2" charset="-122"/>
                </a:rPr>
                <a:t>1.1.2</a:t>
              </a:r>
            </a:p>
          </p:txBody>
        </p:sp>
        <p:sp>
          <p:nvSpPr>
            <p:cNvPr id="22" name="Oval 76"/>
            <p:cNvSpPr>
              <a:spLocks noChangeArrowheads="1"/>
            </p:cNvSpPr>
            <p:nvPr/>
          </p:nvSpPr>
          <p:spPr bwMode="auto">
            <a:xfrm>
              <a:off x="4377" y="3339"/>
              <a:ext cx="680" cy="680"/>
            </a:xfrm>
            <a:prstGeom prst="ellipse">
              <a:avLst/>
            </a:prstGeom>
            <a:solidFill>
              <a:srgbClr val="FFFFFF"/>
            </a:solidFill>
            <a:ln w="9525">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Consolas" panose="020B0609020204030204" pitchFamily="49" charset="0"/>
                  <a:ea typeface="宋体" pitchFamily="2" charset="-122"/>
                </a:rPr>
                <a:t>1.1.3</a:t>
              </a:r>
            </a:p>
          </p:txBody>
        </p:sp>
        <p:sp>
          <p:nvSpPr>
            <p:cNvPr id="23" name="Line 77"/>
            <p:cNvSpPr>
              <a:spLocks noChangeShapeType="1"/>
            </p:cNvSpPr>
            <p:nvPr/>
          </p:nvSpPr>
          <p:spPr bwMode="auto">
            <a:xfrm>
              <a:off x="2857" y="3112"/>
              <a:ext cx="454" cy="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endParaRPr>
            </a:p>
          </p:txBody>
        </p:sp>
        <p:cxnSp>
          <p:nvCxnSpPr>
            <p:cNvPr id="24" name="AutoShape 78"/>
            <p:cNvCxnSpPr>
              <a:cxnSpLocks noChangeShapeType="1"/>
              <a:stCxn id="20" idx="7"/>
              <a:endCxn id="21" idx="2"/>
            </p:cNvCxnSpPr>
            <p:nvPr/>
          </p:nvCxnSpPr>
          <p:spPr bwMode="auto">
            <a:xfrm flipV="1">
              <a:off x="3891" y="2500"/>
              <a:ext cx="485" cy="350"/>
            </a:xfrm>
            <a:prstGeom prst="straightConnector1">
              <a:avLst/>
            </a:prstGeom>
            <a:noFill/>
            <a:ln w="9525">
              <a:solidFill>
                <a:srgbClr val="000000"/>
              </a:solidFill>
              <a:round/>
              <a:headEnd/>
              <a:tailEnd type="triangle" w="med" len="med"/>
            </a:ln>
          </p:spPr>
        </p:cxnSp>
        <p:cxnSp>
          <p:nvCxnSpPr>
            <p:cNvPr id="25" name="AutoShape 79"/>
            <p:cNvCxnSpPr>
              <a:cxnSpLocks noChangeShapeType="1"/>
              <a:stCxn id="20" idx="5"/>
              <a:endCxn id="22" idx="2"/>
            </p:cNvCxnSpPr>
            <p:nvPr/>
          </p:nvCxnSpPr>
          <p:spPr bwMode="auto">
            <a:xfrm>
              <a:off x="3891" y="3330"/>
              <a:ext cx="486" cy="349"/>
            </a:xfrm>
            <a:prstGeom prst="straightConnector1">
              <a:avLst/>
            </a:prstGeom>
            <a:noFill/>
            <a:ln w="9525">
              <a:solidFill>
                <a:srgbClr val="000000"/>
              </a:solidFill>
              <a:round/>
              <a:headEnd/>
              <a:tailEnd type="triangle" w="med" len="med"/>
            </a:ln>
          </p:spPr>
        </p:cxnSp>
        <p:sp>
          <p:nvSpPr>
            <p:cNvPr id="26" name="Line 80"/>
            <p:cNvSpPr>
              <a:spLocks noChangeShapeType="1"/>
            </p:cNvSpPr>
            <p:nvPr/>
          </p:nvSpPr>
          <p:spPr bwMode="auto">
            <a:xfrm>
              <a:off x="5059" y="2498"/>
              <a:ext cx="363" cy="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endParaRPr>
            </a:p>
          </p:txBody>
        </p:sp>
        <p:sp>
          <p:nvSpPr>
            <p:cNvPr id="27" name="Text Box 81"/>
            <p:cNvSpPr txBox="1">
              <a:spLocks noChangeArrowheads="1"/>
            </p:cNvSpPr>
            <p:nvPr/>
          </p:nvSpPr>
          <p:spPr bwMode="auto">
            <a:xfrm>
              <a:off x="2981" y="2723"/>
              <a:ext cx="334" cy="523"/>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1" u="none" strike="noStrike" kern="0" cap="none" spc="0" normalizeH="0" baseline="0" noProof="0" smtClean="0">
                  <a:ln>
                    <a:noFill/>
                  </a:ln>
                  <a:solidFill>
                    <a:srgbClr val="FF3300"/>
                  </a:solidFill>
                  <a:effectLst/>
                  <a:uLnTx/>
                  <a:uFillTx/>
                  <a:latin typeface="Consolas" panose="020B0609020204030204" pitchFamily="49" charset="0"/>
                  <a:ea typeface="宋体" pitchFamily="2" charset="-122"/>
                </a:rPr>
                <a:t>a</a:t>
              </a:r>
            </a:p>
          </p:txBody>
        </p:sp>
        <p:sp>
          <p:nvSpPr>
            <p:cNvPr id="28" name="Text Box 82"/>
            <p:cNvSpPr txBox="1">
              <a:spLocks noChangeArrowheads="1"/>
            </p:cNvSpPr>
            <p:nvPr/>
          </p:nvSpPr>
          <p:spPr bwMode="auto">
            <a:xfrm>
              <a:off x="3900" y="2303"/>
              <a:ext cx="440" cy="523"/>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1" u="none" strike="noStrike" kern="0" cap="none" spc="0" normalizeH="0" baseline="0" noProof="0" smtClean="0">
                  <a:ln>
                    <a:noFill/>
                  </a:ln>
                  <a:solidFill>
                    <a:srgbClr val="0000FF"/>
                  </a:solidFill>
                  <a:effectLst/>
                  <a:uLnTx/>
                  <a:uFillTx/>
                  <a:latin typeface="Consolas" panose="020B0609020204030204" pitchFamily="49" charset="0"/>
                  <a:ea typeface="宋体" pitchFamily="2" charset="-122"/>
                </a:rPr>
                <a:t>a</a:t>
              </a:r>
              <a:r>
                <a:rPr kumimoji="0" lang="en-US" altLang="zh-CN" sz="2400" b="0" i="0" u="none" strike="noStrike" kern="0" cap="none" spc="0" normalizeH="0" baseline="-25000" noProof="0" smtClean="0">
                  <a:ln>
                    <a:noFill/>
                  </a:ln>
                  <a:solidFill>
                    <a:srgbClr val="0000FF"/>
                  </a:solidFill>
                  <a:effectLst/>
                  <a:uLnTx/>
                  <a:uFillTx/>
                  <a:latin typeface="Consolas" panose="020B0609020204030204" pitchFamily="49" charset="0"/>
                  <a:ea typeface="宋体" pitchFamily="2" charset="-122"/>
                </a:rPr>
                <a:t>1</a:t>
              </a:r>
            </a:p>
          </p:txBody>
        </p:sp>
        <p:sp>
          <p:nvSpPr>
            <p:cNvPr id="29" name="Text Box 83"/>
            <p:cNvSpPr txBox="1">
              <a:spLocks noChangeArrowheads="1"/>
            </p:cNvSpPr>
            <p:nvPr/>
          </p:nvSpPr>
          <p:spPr bwMode="auto">
            <a:xfrm>
              <a:off x="3946" y="3391"/>
              <a:ext cx="440" cy="523"/>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1" u="none" strike="noStrike" kern="0" cap="none" spc="0" normalizeH="0" baseline="0" noProof="0" dirty="0" smtClean="0">
                  <a:ln>
                    <a:noFill/>
                  </a:ln>
                  <a:solidFill>
                    <a:srgbClr val="0000FF"/>
                  </a:solidFill>
                  <a:effectLst/>
                  <a:uLnTx/>
                  <a:uFillTx/>
                  <a:latin typeface="Consolas" panose="020B0609020204030204" pitchFamily="49" charset="0"/>
                  <a:ea typeface="宋体" pitchFamily="2" charset="-122"/>
                </a:rPr>
                <a:t>a</a:t>
              </a:r>
              <a:r>
                <a:rPr kumimoji="0" lang="en-US" altLang="zh-CN" sz="2400" b="0" i="0" u="none" strike="noStrike" kern="0" cap="none" spc="0" normalizeH="0" baseline="-25000" noProof="0" dirty="0" smtClean="0">
                  <a:ln>
                    <a:noFill/>
                  </a:ln>
                  <a:solidFill>
                    <a:srgbClr val="0000FF"/>
                  </a:solidFill>
                  <a:effectLst/>
                  <a:uLnTx/>
                  <a:uFillTx/>
                  <a:latin typeface="Consolas" panose="020B0609020204030204" pitchFamily="49" charset="0"/>
                  <a:ea typeface="宋体" pitchFamily="2" charset="-122"/>
                </a:rPr>
                <a:t>2</a:t>
              </a:r>
            </a:p>
          </p:txBody>
        </p:sp>
        <p:sp>
          <p:nvSpPr>
            <p:cNvPr id="30" name="Text Box 84"/>
            <p:cNvSpPr txBox="1">
              <a:spLocks noChangeArrowheads="1"/>
            </p:cNvSpPr>
            <p:nvPr/>
          </p:nvSpPr>
          <p:spPr bwMode="auto">
            <a:xfrm>
              <a:off x="5125" y="2205"/>
              <a:ext cx="307" cy="454"/>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1" u="none" strike="noStrike" kern="0" cap="none" spc="0" normalizeH="0" baseline="0" noProof="0" smtClean="0">
                  <a:ln>
                    <a:noFill/>
                  </a:ln>
                  <a:solidFill>
                    <a:srgbClr val="FF3300"/>
                  </a:solidFill>
                  <a:effectLst/>
                  <a:uLnTx/>
                  <a:uFillTx/>
                  <a:latin typeface="Consolas" panose="020B0609020204030204" pitchFamily="49" charset="0"/>
                  <a:ea typeface="宋体" pitchFamily="2" charset="-122"/>
                </a:rPr>
                <a:t>b</a:t>
              </a:r>
            </a:p>
          </p:txBody>
        </p:sp>
        <p:sp>
          <p:nvSpPr>
            <p:cNvPr id="31" name="Line 85"/>
            <p:cNvSpPr>
              <a:spLocks noChangeShapeType="1"/>
            </p:cNvSpPr>
            <p:nvPr/>
          </p:nvSpPr>
          <p:spPr bwMode="auto">
            <a:xfrm>
              <a:off x="5058" y="3677"/>
              <a:ext cx="363" cy="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smtClean="0">
                <a:ln>
                  <a:noFill/>
                </a:ln>
                <a:solidFill>
                  <a:srgbClr val="000000"/>
                </a:solidFill>
                <a:effectLst/>
                <a:uLnTx/>
                <a:uFillTx/>
                <a:latin typeface="Consolas" panose="020B0609020204030204" pitchFamily="49" charset="0"/>
                <a:ea typeface="宋体" pitchFamily="2" charset="-122"/>
              </a:endParaRPr>
            </a:p>
          </p:txBody>
        </p:sp>
        <p:sp>
          <p:nvSpPr>
            <p:cNvPr id="32" name="Text Box 86"/>
            <p:cNvSpPr txBox="1">
              <a:spLocks noChangeArrowheads="1"/>
            </p:cNvSpPr>
            <p:nvPr/>
          </p:nvSpPr>
          <p:spPr bwMode="auto">
            <a:xfrm>
              <a:off x="5124" y="3384"/>
              <a:ext cx="307" cy="454"/>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1" u="none" strike="noStrike" kern="0" cap="none" spc="0" normalizeH="0" baseline="0" noProof="0" smtClean="0">
                  <a:ln>
                    <a:noFill/>
                  </a:ln>
                  <a:solidFill>
                    <a:srgbClr val="FF3300"/>
                  </a:solidFill>
                  <a:effectLst/>
                  <a:uLnTx/>
                  <a:uFillTx/>
                  <a:latin typeface="Consolas" panose="020B0609020204030204" pitchFamily="49" charset="0"/>
                  <a:ea typeface="宋体" pitchFamily="2" charset="-122"/>
                </a:rPr>
                <a:t>c</a:t>
              </a:r>
            </a:p>
          </p:txBody>
        </p:sp>
      </p:grpSp>
      <p:sp>
        <p:nvSpPr>
          <p:cNvPr id="33" name="矩形 32"/>
          <p:cNvSpPr/>
          <p:nvPr/>
        </p:nvSpPr>
        <p:spPr>
          <a:xfrm>
            <a:off x="1657217" y="4254631"/>
            <a:ext cx="2725426" cy="400110"/>
          </a:xfrm>
          <a:prstGeom prst="rect">
            <a:avLst/>
          </a:prstGeom>
        </p:spPr>
        <p:txBody>
          <a:bodyPr wrap="none">
            <a:spAutoFit/>
          </a:bodyPr>
          <a:lstStyle/>
          <a:p>
            <a:r>
              <a:rPr lang="zh-CN" altLang="en-US" sz="2000" dirty="0" smtClean="0">
                <a:solidFill>
                  <a:srgbClr val="0000FF"/>
                </a:solidFill>
                <a:latin typeface="华文细黑" panose="02010600040101010101" pitchFamily="2" charset="-122"/>
                <a:ea typeface="华文细黑" panose="02010600040101010101" pitchFamily="2" charset="-122"/>
              </a:rPr>
              <a:t>图</a:t>
            </a:r>
            <a:r>
              <a:rPr lang="en-US" altLang="zh-CN" sz="2000" dirty="0" smtClean="0">
                <a:solidFill>
                  <a:srgbClr val="0000FF"/>
                </a:solidFill>
                <a:latin typeface="华文细黑" panose="02010600040101010101" pitchFamily="2" charset="-122"/>
                <a:ea typeface="华文细黑" panose="02010600040101010101" pitchFamily="2" charset="-122"/>
              </a:rPr>
              <a:t>a </a:t>
            </a:r>
            <a:r>
              <a:rPr lang="zh-CN" altLang="en-US" sz="2000" dirty="0" smtClean="0">
                <a:solidFill>
                  <a:srgbClr val="0000FF"/>
                </a:solidFill>
                <a:latin typeface="华文细黑" panose="02010600040101010101" pitchFamily="2" charset="-122"/>
                <a:ea typeface="华文细黑" panose="02010600040101010101" pitchFamily="2" charset="-122"/>
              </a:rPr>
              <a:t>细化前的</a:t>
            </a:r>
            <a:r>
              <a:rPr lang="en-US" altLang="zh-CN" sz="2000" dirty="0" smtClean="0">
                <a:solidFill>
                  <a:srgbClr val="0000FF"/>
                </a:solidFill>
                <a:latin typeface="华文细黑" panose="02010600040101010101" pitchFamily="2" charset="-122"/>
                <a:ea typeface="华文细黑" panose="02010600040101010101" pitchFamily="2" charset="-122"/>
              </a:rPr>
              <a:t>DFD</a:t>
            </a:r>
            <a:r>
              <a:rPr lang="zh-CN" altLang="en-US" sz="2000" dirty="0" smtClean="0">
                <a:solidFill>
                  <a:srgbClr val="0000FF"/>
                </a:solidFill>
                <a:latin typeface="华文细黑" panose="02010600040101010101" pitchFamily="2" charset="-122"/>
                <a:ea typeface="华文细黑" panose="02010600040101010101" pitchFamily="2" charset="-122"/>
              </a:rPr>
              <a:t>片段</a:t>
            </a:r>
            <a:endParaRPr lang="zh-CN" altLang="en-US" sz="2000" dirty="0">
              <a:solidFill>
                <a:srgbClr val="0000FF"/>
              </a:solidFill>
              <a:latin typeface="华文细黑" panose="02010600040101010101" pitchFamily="2" charset="-122"/>
              <a:ea typeface="华文细黑" panose="02010600040101010101" pitchFamily="2" charset="-122"/>
            </a:endParaRPr>
          </a:p>
        </p:txBody>
      </p:sp>
      <p:sp>
        <p:nvSpPr>
          <p:cNvPr id="34" name="矩形 33"/>
          <p:cNvSpPr/>
          <p:nvPr/>
        </p:nvSpPr>
        <p:spPr>
          <a:xfrm>
            <a:off x="5248025" y="4254631"/>
            <a:ext cx="2725426" cy="400110"/>
          </a:xfrm>
          <a:prstGeom prst="rect">
            <a:avLst/>
          </a:prstGeom>
        </p:spPr>
        <p:txBody>
          <a:bodyPr wrap="none">
            <a:spAutoFit/>
          </a:bodyPr>
          <a:lstStyle/>
          <a:p>
            <a:r>
              <a:rPr lang="zh-CN" altLang="en-US" sz="2000" dirty="0" smtClean="0">
                <a:solidFill>
                  <a:srgbClr val="0000FF"/>
                </a:solidFill>
                <a:latin typeface="华文细黑" panose="02010600040101010101" pitchFamily="2" charset="-122"/>
                <a:ea typeface="华文细黑" panose="02010600040101010101" pitchFamily="2" charset="-122"/>
              </a:rPr>
              <a:t>图</a:t>
            </a:r>
            <a:r>
              <a:rPr lang="en-US" altLang="zh-CN" sz="2000" dirty="0" smtClean="0">
                <a:solidFill>
                  <a:srgbClr val="0000FF"/>
                </a:solidFill>
                <a:latin typeface="华文细黑" panose="02010600040101010101" pitchFamily="2" charset="-122"/>
                <a:ea typeface="华文细黑" panose="02010600040101010101" pitchFamily="2" charset="-122"/>
              </a:rPr>
              <a:t>b </a:t>
            </a:r>
            <a:r>
              <a:rPr lang="zh-CN" altLang="en-US" sz="2000" dirty="0" smtClean="0">
                <a:solidFill>
                  <a:srgbClr val="0000FF"/>
                </a:solidFill>
                <a:latin typeface="华文细黑" panose="02010600040101010101" pitchFamily="2" charset="-122"/>
                <a:ea typeface="华文细黑" panose="02010600040101010101" pitchFamily="2" charset="-122"/>
              </a:rPr>
              <a:t>细化后的</a:t>
            </a:r>
            <a:r>
              <a:rPr lang="en-US" altLang="zh-CN" sz="2000" dirty="0" smtClean="0">
                <a:solidFill>
                  <a:srgbClr val="0000FF"/>
                </a:solidFill>
                <a:latin typeface="华文细黑" panose="02010600040101010101" pitchFamily="2" charset="-122"/>
                <a:ea typeface="华文细黑" panose="02010600040101010101" pitchFamily="2" charset="-122"/>
              </a:rPr>
              <a:t>DFD</a:t>
            </a:r>
            <a:r>
              <a:rPr lang="zh-CN" altLang="en-US" sz="2000" dirty="0" smtClean="0">
                <a:solidFill>
                  <a:srgbClr val="0000FF"/>
                </a:solidFill>
                <a:latin typeface="华文细黑" panose="02010600040101010101" pitchFamily="2" charset="-122"/>
                <a:ea typeface="华文细黑" panose="02010600040101010101" pitchFamily="2" charset="-122"/>
              </a:rPr>
              <a:t>片段</a:t>
            </a:r>
            <a:endParaRPr lang="zh-CN" altLang="en-US" sz="2000" dirty="0">
              <a:solidFill>
                <a:srgbClr val="0000FF"/>
              </a:solidFill>
              <a:latin typeface="华文细黑" panose="02010600040101010101" pitchFamily="2" charset="-122"/>
              <a:ea typeface="华文细黑" panose="02010600040101010101" pitchFamily="2" charset="-122"/>
            </a:endParaRPr>
          </a:p>
        </p:txBody>
      </p:sp>
      <p:sp>
        <p:nvSpPr>
          <p:cNvPr id="35" name="矩形 34"/>
          <p:cNvSpPr/>
          <p:nvPr/>
        </p:nvSpPr>
        <p:spPr>
          <a:xfrm>
            <a:off x="879475" y="4804894"/>
            <a:ext cx="8001000" cy="1200329"/>
          </a:xfrm>
          <a:prstGeom prst="rect">
            <a:avLst/>
          </a:prstGeom>
        </p:spPr>
        <p:txBody>
          <a:bodyPr wrap="square">
            <a:spAutoFit/>
          </a:bodyPr>
          <a:lstStyle/>
          <a:p>
            <a:pPr eaLnBrk="0" fontAlgn="base" hangingPunct="0">
              <a:spcBef>
                <a:spcPct val="20000"/>
              </a:spcBef>
              <a:spcAft>
                <a:spcPct val="0"/>
              </a:spcAft>
              <a:buClr>
                <a:srgbClr val="000000"/>
              </a:buClr>
            </a:pPr>
            <a:r>
              <a:rPr kumimoji="1" lang="zh-CN" altLang="en-US" sz="2400" dirty="0" smtClean="0">
                <a:solidFill>
                  <a:srgbClr val="000000"/>
                </a:solidFill>
                <a:latin typeface="Consolas" panose="020B0609020204030204" pitchFamily="49" charset="0"/>
                <a:ea typeface="华文细黑" panose="02010600040101010101" pitchFamily="2" charset="-122"/>
              </a:rPr>
              <a:t>如图</a:t>
            </a:r>
            <a:r>
              <a:rPr kumimoji="1" lang="en-US" altLang="zh-CN" sz="2400" dirty="0" smtClean="0">
                <a:solidFill>
                  <a:srgbClr val="000000"/>
                </a:solidFill>
                <a:latin typeface="Consolas" panose="020B0609020204030204" pitchFamily="49" charset="0"/>
                <a:ea typeface="华文细黑" panose="02010600040101010101" pitchFamily="2" charset="-122"/>
              </a:rPr>
              <a:t>a</a:t>
            </a:r>
            <a:r>
              <a:rPr kumimoji="1" lang="zh-CN" altLang="en-US" sz="2400" dirty="0" smtClean="0">
                <a:solidFill>
                  <a:srgbClr val="000000"/>
                </a:solidFill>
                <a:latin typeface="Consolas" panose="020B0609020204030204" pitchFamily="49" charset="0"/>
                <a:ea typeface="华文细黑" panose="02010600040101010101" pitchFamily="2" charset="-122"/>
              </a:rPr>
              <a:t>中的数据处理</a:t>
            </a:r>
            <a:r>
              <a:rPr kumimoji="1" lang="en-US" altLang="zh-CN" sz="2400" dirty="0" smtClean="0">
                <a:solidFill>
                  <a:srgbClr val="000000"/>
                </a:solidFill>
                <a:latin typeface="Consolas" panose="020B0609020204030204" pitchFamily="49" charset="0"/>
                <a:ea typeface="华文细黑" panose="02010600040101010101" pitchFamily="2" charset="-122"/>
              </a:rPr>
              <a:t>1.1 </a:t>
            </a:r>
            <a:r>
              <a:rPr kumimoji="1" lang="zh-CN" altLang="en-US" sz="2400" dirty="0" smtClean="0">
                <a:solidFill>
                  <a:srgbClr val="000000"/>
                </a:solidFill>
                <a:latin typeface="Consolas" panose="020B0609020204030204" pitchFamily="49" charset="0"/>
                <a:ea typeface="华文细黑" panose="02010600040101010101" pitchFamily="2" charset="-122"/>
              </a:rPr>
              <a:t>在图</a:t>
            </a:r>
            <a:r>
              <a:rPr kumimoji="1" lang="en-US" altLang="zh-CN" sz="2400" dirty="0" smtClean="0">
                <a:solidFill>
                  <a:srgbClr val="000000"/>
                </a:solidFill>
                <a:latin typeface="Consolas" panose="020B0609020204030204" pitchFamily="49" charset="0"/>
                <a:ea typeface="华文细黑" panose="02010600040101010101" pitchFamily="2" charset="-122"/>
              </a:rPr>
              <a:t>b</a:t>
            </a:r>
            <a:r>
              <a:rPr kumimoji="1" lang="zh-CN" altLang="en-US" sz="2400" dirty="0" smtClean="0">
                <a:solidFill>
                  <a:srgbClr val="000000"/>
                </a:solidFill>
                <a:latin typeface="Consolas" panose="020B0609020204030204" pitchFamily="49" charset="0"/>
                <a:ea typeface="华文细黑" panose="02010600040101010101" pitchFamily="2" charset="-122"/>
              </a:rPr>
              <a:t>中细化为三个子数据处理：</a:t>
            </a:r>
            <a:r>
              <a:rPr kumimoji="1" lang="en-US" altLang="zh-CN" sz="2400" dirty="0" smtClean="0">
                <a:solidFill>
                  <a:srgbClr val="000000"/>
                </a:solidFill>
                <a:latin typeface="Consolas" panose="020B0609020204030204" pitchFamily="49" charset="0"/>
                <a:ea typeface="华文细黑" panose="02010600040101010101" pitchFamily="2" charset="-122"/>
              </a:rPr>
              <a:t>1.1.1,1.1.2,1.1.3</a:t>
            </a:r>
            <a:r>
              <a:rPr kumimoji="1" lang="zh-CN" altLang="en-US" sz="2400" dirty="0" smtClean="0">
                <a:solidFill>
                  <a:srgbClr val="000000"/>
                </a:solidFill>
                <a:latin typeface="Consolas" panose="020B0609020204030204" pitchFamily="49" charset="0"/>
                <a:ea typeface="华文细黑" panose="02010600040101010101" pitchFamily="2" charset="-122"/>
              </a:rPr>
              <a:t>，在图</a:t>
            </a:r>
            <a:r>
              <a:rPr kumimoji="1" lang="en-US" altLang="zh-CN" sz="2400" dirty="0" smtClean="0">
                <a:solidFill>
                  <a:srgbClr val="000000"/>
                </a:solidFill>
                <a:latin typeface="Consolas" panose="020B0609020204030204" pitchFamily="49" charset="0"/>
                <a:ea typeface="华文细黑" panose="02010600040101010101" pitchFamily="2" charset="-122"/>
              </a:rPr>
              <a:t>a</a:t>
            </a:r>
            <a:r>
              <a:rPr kumimoji="1" lang="zh-CN" altLang="en-US" sz="2400" dirty="0" smtClean="0">
                <a:solidFill>
                  <a:srgbClr val="000000"/>
                </a:solidFill>
                <a:latin typeface="Consolas" panose="020B0609020204030204" pitchFamily="49" charset="0"/>
                <a:ea typeface="华文细黑" panose="02010600040101010101" pitchFamily="2" charset="-122"/>
              </a:rPr>
              <a:t>中的</a:t>
            </a:r>
            <a:r>
              <a:rPr kumimoji="1" lang="en-US" altLang="zh-CN" sz="2400" dirty="0" smtClean="0">
                <a:solidFill>
                  <a:srgbClr val="000000"/>
                </a:solidFill>
                <a:latin typeface="Consolas" panose="020B0609020204030204" pitchFamily="49" charset="0"/>
                <a:ea typeface="华文细黑" panose="02010600040101010101" pitchFamily="2" charset="-122"/>
              </a:rPr>
              <a:t>1.1</a:t>
            </a:r>
            <a:r>
              <a:rPr kumimoji="1" lang="zh-CN" altLang="en-US" sz="2400" dirty="0" smtClean="0">
                <a:solidFill>
                  <a:srgbClr val="000000"/>
                </a:solidFill>
                <a:latin typeface="Consolas" panose="020B0609020204030204" pitchFamily="49" charset="0"/>
                <a:ea typeface="华文细黑" panose="02010600040101010101" pitchFamily="2" charset="-122"/>
              </a:rPr>
              <a:t>输入</a:t>
            </a:r>
            <a:r>
              <a:rPr kumimoji="1" lang="en-US" altLang="zh-CN" sz="2400" dirty="0" smtClean="0">
                <a:solidFill>
                  <a:srgbClr val="000000"/>
                </a:solidFill>
                <a:latin typeface="Consolas" panose="020B0609020204030204" pitchFamily="49" charset="0"/>
                <a:ea typeface="华文细黑" panose="02010600040101010101" pitchFamily="2" charset="-122"/>
              </a:rPr>
              <a:t>a</a:t>
            </a:r>
            <a:r>
              <a:rPr kumimoji="1" lang="zh-CN" altLang="en-US" sz="2400" dirty="0" smtClean="0">
                <a:solidFill>
                  <a:srgbClr val="000000"/>
                </a:solidFill>
                <a:latin typeface="Consolas" panose="020B0609020204030204" pitchFamily="49" charset="0"/>
                <a:ea typeface="华文细黑" panose="02010600040101010101" pitchFamily="2" charset="-122"/>
              </a:rPr>
              <a:t>，输出</a:t>
            </a:r>
            <a:r>
              <a:rPr kumimoji="1" lang="en-US" altLang="zh-CN" sz="2400" dirty="0" smtClean="0">
                <a:solidFill>
                  <a:srgbClr val="000000"/>
                </a:solidFill>
                <a:latin typeface="Consolas" panose="020B0609020204030204" pitchFamily="49" charset="0"/>
                <a:ea typeface="华文细黑" panose="02010600040101010101" pitchFamily="2" charset="-122"/>
              </a:rPr>
              <a:t>b</a:t>
            </a:r>
            <a:r>
              <a:rPr kumimoji="1" lang="zh-CN" altLang="en-US" sz="2400" dirty="0" smtClean="0">
                <a:solidFill>
                  <a:srgbClr val="000000"/>
                </a:solidFill>
                <a:latin typeface="Consolas" panose="020B0609020204030204" pitchFamily="49" charset="0"/>
                <a:ea typeface="华文细黑" panose="02010600040101010101" pitchFamily="2" charset="-122"/>
              </a:rPr>
              <a:t>和</a:t>
            </a:r>
            <a:r>
              <a:rPr kumimoji="1" lang="en-US" altLang="zh-CN" sz="2400" dirty="0" smtClean="0">
                <a:solidFill>
                  <a:srgbClr val="000000"/>
                </a:solidFill>
                <a:latin typeface="Consolas" panose="020B0609020204030204" pitchFamily="49" charset="0"/>
                <a:ea typeface="华文细黑" panose="02010600040101010101" pitchFamily="2" charset="-122"/>
              </a:rPr>
              <a:t>c</a:t>
            </a:r>
            <a:r>
              <a:rPr kumimoji="1" lang="zh-CN" altLang="en-US" sz="2400" dirty="0" smtClean="0">
                <a:solidFill>
                  <a:srgbClr val="000000"/>
                </a:solidFill>
                <a:latin typeface="Consolas" panose="020B0609020204030204" pitchFamily="49" charset="0"/>
                <a:ea typeface="华文细黑" panose="02010600040101010101" pitchFamily="2" charset="-122"/>
              </a:rPr>
              <a:t>，在细化后，输入输出不应改变</a:t>
            </a:r>
            <a:endParaRPr kumimoji="1" lang="zh-CN" altLang="en-US" sz="2400" dirty="0">
              <a:solidFill>
                <a:srgbClr val="000000"/>
              </a:solidFill>
              <a:latin typeface="Consolas" panose="020B0609020204030204" pitchFamily="49" charset="0"/>
              <a:ea typeface="华文细黑" panose="02010600040101010101" pitchFamily="2" charset="-122"/>
            </a:endParaRPr>
          </a:p>
        </p:txBody>
      </p:sp>
    </p:spTree>
    <p:extLst>
      <p:ext uri="{BB962C8B-B14F-4D97-AF65-F5344CB8AC3E}">
        <p14:creationId xmlns:p14="http://schemas.microsoft.com/office/powerpoint/2010/main" val="2026034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randombar(horizont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画数据流程图几点注意事项</a:t>
            </a:r>
          </a:p>
        </p:txBody>
      </p:sp>
      <p:sp>
        <p:nvSpPr>
          <p:cNvPr id="3" name="内容占位符 2"/>
          <p:cNvSpPr>
            <a:spLocks noGrp="1"/>
          </p:cNvSpPr>
          <p:nvPr>
            <p:ph idx="1"/>
          </p:nvPr>
        </p:nvSpPr>
        <p:spPr/>
        <p:txBody>
          <a:bodyPr/>
          <a:lstStyle/>
          <a:p>
            <a:r>
              <a:rPr lang="en-US" altLang="zh-CN" dirty="0" smtClean="0"/>
              <a:t>3.</a:t>
            </a:r>
            <a:r>
              <a:rPr lang="zh-CN" altLang="en-US" dirty="0" smtClean="0"/>
              <a:t>数据</a:t>
            </a:r>
            <a:r>
              <a:rPr lang="zh-CN" altLang="en-US" dirty="0"/>
              <a:t>存储和数据流都是数据，仅所处的状态不同，数据存储是静止状态的数据，数据流是运动状态的数据</a:t>
            </a:r>
            <a:r>
              <a:rPr lang="zh-CN" altLang="en-US" dirty="0" smtClean="0"/>
              <a:t>。</a:t>
            </a:r>
            <a:endParaRPr lang="zh-CN" altLang="en-US" dirty="0"/>
          </a:p>
          <a:p>
            <a:endParaRPr lang="zh-CN" altLang="en-US" dirty="0"/>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050" y="2946525"/>
            <a:ext cx="8000999" cy="2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24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画数据流程图几点注意事项</a:t>
            </a:r>
          </a:p>
        </p:txBody>
      </p:sp>
      <p:sp>
        <p:nvSpPr>
          <p:cNvPr id="3" name="内容占位符 2"/>
          <p:cNvSpPr>
            <a:spLocks noGrp="1"/>
          </p:cNvSpPr>
          <p:nvPr>
            <p:ph idx="1"/>
          </p:nvPr>
        </p:nvSpPr>
        <p:spPr/>
        <p:txBody>
          <a:bodyPr/>
          <a:lstStyle/>
          <a:p>
            <a:r>
              <a:rPr lang="en-US" altLang="zh-CN" dirty="0" smtClean="0"/>
              <a:t>4.</a:t>
            </a:r>
            <a:r>
              <a:rPr lang="zh-CN" altLang="en-US" dirty="0" smtClean="0"/>
              <a:t>所有</a:t>
            </a:r>
            <a:r>
              <a:rPr lang="zh-CN" altLang="en-US" dirty="0"/>
              <a:t>的数据流都必须以一</a:t>
            </a:r>
            <a:r>
              <a:rPr lang="zh-CN" altLang="en-US" dirty="0" smtClean="0"/>
              <a:t>个数据处理开始</a:t>
            </a:r>
            <a:r>
              <a:rPr lang="zh-CN" altLang="en-US" dirty="0"/>
              <a:t>，或以一</a:t>
            </a:r>
            <a:r>
              <a:rPr lang="zh-CN" altLang="en-US" dirty="0" smtClean="0"/>
              <a:t>个数据处理结束。即，每个数据处理都应该有输入输出。</a:t>
            </a:r>
            <a:endParaRPr lang="en-US" altLang="zh-CN" dirty="0" smtClean="0"/>
          </a:p>
        </p:txBody>
      </p:sp>
    </p:spTree>
    <p:extLst>
      <p:ext uri="{BB962C8B-B14F-4D97-AF65-F5344CB8AC3E}">
        <p14:creationId xmlns:p14="http://schemas.microsoft.com/office/powerpoint/2010/main" val="3889713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各成分命名</a:t>
            </a:r>
            <a:r>
              <a:rPr lang="zh-CN" altLang="en-US" dirty="0" smtClean="0"/>
              <a:t>要求</a:t>
            </a:r>
            <a:r>
              <a:rPr lang="en-US" altLang="zh-CN" dirty="0" smtClean="0"/>
              <a:t>-</a:t>
            </a:r>
            <a:r>
              <a:rPr lang="zh-CN" altLang="en-US" dirty="0"/>
              <a:t>数据流</a:t>
            </a:r>
            <a:r>
              <a:rPr lang="en-US" altLang="zh-CN" dirty="0"/>
              <a:t>(</a:t>
            </a:r>
            <a:r>
              <a:rPr lang="zh-CN" altLang="en-US" dirty="0"/>
              <a:t>或数据存储</a:t>
            </a:r>
            <a:r>
              <a:rPr lang="en-US" altLang="zh-CN" dirty="0"/>
              <a:t>)</a:t>
            </a:r>
          </a:p>
        </p:txBody>
      </p:sp>
      <p:sp>
        <p:nvSpPr>
          <p:cNvPr id="3" name="内容占位符 2"/>
          <p:cNvSpPr>
            <a:spLocks noGrp="1"/>
          </p:cNvSpPr>
          <p:nvPr>
            <p:ph idx="1"/>
          </p:nvPr>
        </p:nvSpPr>
        <p:spPr/>
        <p:txBody>
          <a:bodyPr/>
          <a:lstStyle/>
          <a:p>
            <a:endParaRPr lang="en-US" altLang="zh-CN" dirty="0" smtClean="0"/>
          </a:p>
          <a:p>
            <a:r>
              <a:rPr lang="zh-CN" altLang="en-US" dirty="0" smtClean="0"/>
              <a:t>代表</a:t>
            </a:r>
            <a:r>
              <a:rPr lang="zh-CN" altLang="en-US" dirty="0"/>
              <a:t>整个</a:t>
            </a:r>
            <a:r>
              <a:rPr lang="zh-CN" altLang="en-US" dirty="0" smtClean="0"/>
              <a:t>数据流</a:t>
            </a:r>
            <a:r>
              <a:rPr lang="en-US" altLang="zh-CN" dirty="0"/>
              <a:t>(</a:t>
            </a:r>
            <a:r>
              <a:rPr lang="zh-CN" altLang="en-US" dirty="0"/>
              <a:t>或数据存储</a:t>
            </a:r>
            <a:r>
              <a:rPr lang="en-US" altLang="zh-CN" dirty="0"/>
              <a:t>)</a:t>
            </a:r>
            <a:r>
              <a:rPr lang="zh-CN" altLang="en-US" dirty="0" smtClean="0"/>
              <a:t>的</a:t>
            </a:r>
            <a:r>
              <a:rPr lang="zh-CN" altLang="en-US" dirty="0"/>
              <a:t>内容</a:t>
            </a:r>
          </a:p>
          <a:p>
            <a:r>
              <a:rPr lang="zh-CN" altLang="en-US" dirty="0" smtClean="0"/>
              <a:t>不要使用缺乏具体含义的名字；</a:t>
            </a:r>
            <a:endParaRPr lang="en-US" altLang="zh-CN" dirty="0" smtClean="0"/>
          </a:p>
          <a:p>
            <a:r>
              <a:rPr lang="zh-CN" altLang="en-US" dirty="0" smtClean="0"/>
              <a:t>除流入流出</a:t>
            </a:r>
            <a:r>
              <a:rPr lang="zh-CN" altLang="en-US" dirty="0"/>
              <a:t>数据存储的</a:t>
            </a:r>
            <a:r>
              <a:rPr lang="zh-CN" altLang="en-US" dirty="0" smtClean="0"/>
              <a:t>数据流可以命名相同之外，其他的数据流命名需要唯一，即便是同样内容</a:t>
            </a:r>
            <a:endParaRPr lang="en-US" altLang="zh-CN" dirty="0" smtClean="0"/>
          </a:p>
        </p:txBody>
      </p:sp>
      <p:sp>
        <p:nvSpPr>
          <p:cNvPr id="5" name="Line 20"/>
          <p:cNvSpPr>
            <a:spLocks noChangeShapeType="1"/>
          </p:cNvSpPr>
          <p:nvPr/>
        </p:nvSpPr>
        <p:spPr bwMode="auto">
          <a:xfrm>
            <a:off x="805612" y="1700631"/>
            <a:ext cx="1152525"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grpSp>
        <p:nvGrpSpPr>
          <p:cNvPr id="6" name="Group 17"/>
          <p:cNvGrpSpPr>
            <a:grpSpLocks/>
          </p:cNvGrpSpPr>
          <p:nvPr/>
        </p:nvGrpSpPr>
        <p:grpSpPr bwMode="auto">
          <a:xfrm>
            <a:off x="3071811" y="1628399"/>
            <a:ext cx="1081088" cy="144463"/>
            <a:chOff x="3424" y="2523"/>
            <a:chExt cx="681" cy="91"/>
          </a:xfrm>
        </p:grpSpPr>
        <p:sp>
          <p:nvSpPr>
            <p:cNvPr id="7" name="Line 18"/>
            <p:cNvSpPr>
              <a:spLocks noChangeShapeType="1"/>
            </p:cNvSpPr>
            <p:nvPr/>
          </p:nvSpPr>
          <p:spPr bwMode="auto">
            <a:xfrm>
              <a:off x="3424" y="2523"/>
              <a:ext cx="68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8" name="Line 19"/>
            <p:cNvSpPr>
              <a:spLocks noChangeShapeType="1"/>
            </p:cNvSpPr>
            <p:nvPr/>
          </p:nvSpPr>
          <p:spPr bwMode="auto">
            <a:xfrm>
              <a:off x="3424" y="2614"/>
              <a:ext cx="681"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533905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各成分命名要求</a:t>
            </a:r>
            <a:r>
              <a:rPr lang="en-US" altLang="zh-CN" dirty="0"/>
              <a:t>-</a:t>
            </a:r>
            <a:r>
              <a:rPr lang="zh-CN" altLang="en-US" dirty="0" smtClean="0"/>
              <a:t>数据处理</a:t>
            </a:r>
            <a:r>
              <a:rPr lang="en-US" altLang="zh-CN" dirty="0" smtClean="0"/>
              <a:t>(</a:t>
            </a:r>
            <a:r>
              <a:rPr lang="zh-CN" altLang="en-US" dirty="0"/>
              <a:t>或</a:t>
            </a:r>
            <a:r>
              <a:rPr lang="zh-CN" altLang="en-US" dirty="0" smtClean="0"/>
              <a:t>数据加工</a:t>
            </a:r>
            <a:r>
              <a:rPr lang="en-US" altLang="zh-CN" dirty="0" smtClean="0"/>
              <a:t>)</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先</a:t>
            </a:r>
            <a:r>
              <a:rPr lang="zh-CN" altLang="en-US" dirty="0"/>
              <a:t>为数据流命名，再为处理</a:t>
            </a:r>
            <a:r>
              <a:rPr lang="zh-CN" altLang="en-US" dirty="0" smtClean="0"/>
              <a:t>命名，通常</a:t>
            </a:r>
            <a:r>
              <a:rPr lang="en-US" altLang="zh-CN" dirty="0" smtClean="0"/>
              <a:t>1</a:t>
            </a:r>
            <a:r>
              <a:rPr lang="zh-CN" altLang="en-US" dirty="0" smtClean="0"/>
              <a:t>个动词</a:t>
            </a:r>
            <a:r>
              <a:rPr lang="en-US" altLang="zh-CN" dirty="0" smtClean="0"/>
              <a:t>+</a:t>
            </a:r>
            <a:r>
              <a:rPr lang="zh-CN" altLang="en-US" dirty="0" smtClean="0"/>
              <a:t>宾语的命名方式</a:t>
            </a:r>
            <a:endParaRPr lang="en-US" altLang="zh-CN" dirty="0" smtClean="0"/>
          </a:p>
          <a:p>
            <a:r>
              <a:rPr lang="zh-CN" altLang="zh-CN" dirty="0">
                <a:solidFill>
                  <a:prstClr val="black"/>
                </a:solidFill>
              </a:rPr>
              <a:t>如果必须用两个动词才能描述整个处理的功能，则把这个处理再分解成两个处理可能更恰当些</a:t>
            </a:r>
            <a:r>
              <a:rPr lang="zh-CN" altLang="zh-CN" dirty="0" smtClean="0">
                <a:solidFill>
                  <a:prstClr val="black"/>
                </a:solidFill>
              </a:rPr>
              <a:t>。</a:t>
            </a:r>
            <a:endParaRPr lang="en-US" altLang="zh-CN" dirty="0" smtClean="0"/>
          </a:p>
          <a:p>
            <a:r>
              <a:rPr lang="zh-CN" altLang="en-US" dirty="0" smtClean="0"/>
              <a:t>若处理的命名比较困难</a:t>
            </a:r>
            <a:r>
              <a:rPr lang="zh-CN" altLang="en-US" dirty="0"/>
              <a:t>可能</a:t>
            </a:r>
            <a:r>
              <a:rPr lang="zh-CN" altLang="en-US" dirty="0" smtClean="0"/>
              <a:t>是处理包含太多功能</a:t>
            </a:r>
            <a:endParaRPr lang="zh-CN" altLang="en-US" dirty="0"/>
          </a:p>
        </p:txBody>
      </p:sp>
      <p:sp>
        <p:nvSpPr>
          <p:cNvPr id="5" name="AutoShape 6"/>
          <p:cNvSpPr>
            <a:spLocks noChangeArrowheads="1"/>
          </p:cNvSpPr>
          <p:nvPr/>
        </p:nvSpPr>
        <p:spPr bwMode="auto">
          <a:xfrm>
            <a:off x="1156450" y="1432343"/>
            <a:ext cx="503237" cy="504825"/>
          </a:xfrm>
          <a:prstGeom prst="roundRect">
            <a:avLst>
              <a:gd name="adj" fmla="val 16667"/>
            </a:avLst>
          </a:prstGeom>
          <a:solidFill>
            <a:srgbClr val="FFFFFF"/>
          </a:solidFill>
          <a:ln w="22225">
            <a:solidFill>
              <a:srgbClr val="0000FF"/>
            </a:solidFill>
            <a:round/>
            <a:headEnd/>
            <a:tailEnd/>
          </a:ln>
        </p:spPr>
        <p:txBody>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
        <p:nvSpPr>
          <p:cNvPr id="6" name="Oval 7"/>
          <p:cNvSpPr>
            <a:spLocks noChangeArrowheads="1"/>
          </p:cNvSpPr>
          <p:nvPr/>
        </p:nvSpPr>
        <p:spPr bwMode="auto">
          <a:xfrm>
            <a:off x="2131924" y="1432343"/>
            <a:ext cx="503238" cy="504825"/>
          </a:xfrm>
          <a:prstGeom prst="ellipse">
            <a:avLst/>
          </a:prstGeom>
          <a:solidFill>
            <a:srgbClr val="FFFFFF"/>
          </a:solidFill>
          <a:ln w="22225">
            <a:solidFill>
              <a:srgbClr val="0000FF"/>
            </a:solidFill>
            <a:round/>
            <a:headEnd/>
            <a:tailEnd/>
          </a:ln>
        </p:spPr>
        <p:txBody>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0000FF"/>
              </a:solidFill>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2409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数据流图注意事项及命名练习</a:t>
            </a:r>
            <a:endParaRPr lang="zh-CN" altLang="en-US" dirty="0"/>
          </a:p>
        </p:txBody>
      </p:sp>
      <p:sp>
        <p:nvSpPr>
          <p:cNvPr id="3" name="内容占位符 2"/>
          <p:cNvSpPr>
            <a:spLocks noGrp="1"/>
          </p:cNvSpPr>
          <p:nvPr>
            <p:ph idx="1"/>
          </p:nvPr>
        </p:nvSpPr>
        <p:spPr/>
        <p:txBody>
          <a:bodyPr/>
          <a:lstStyle/>
          <a:p>
            <a:r>
              <a:rPr lang="zh-CN" altLang="en-US" sz="2800" dirty="0"/>
              <a:t>阅读下图所示的数据流图，找出其中错误之</a:t>
            </a:r>
            <a:r>
              <a:rPr lang="zh-CN" altLang="en-US" sz="2800" dirty="0" smtClean="0"/>
              <a:t>处</a:t>
            </a:r>
            <a:endParaRPr lang="zh-CN" altLang="en-US" sz="2800" dirty="0"/>
          </a:p>
        </p:txBody>
      </p:sp>
      <p:pic>
        <p:nvPicPr>
          <p:cNvPr id="5" name="Picture 2"/>
          <p:cNvPicPr>
            <a:picLocks noChangeAspect="1" noChangeArrowheads="1"/>
          </p:cNvPicPr>
          <p:nvPr/>
        </p:nvPicPr>
        <p:blipFill>
          <a:blip r:embed="rId2">
            <a:lum contrast="20000"/>
          </a:blip>
          <a:srcRect/>
          <a:stretch>
            <a:fillRect/>
          </a:stretch>
        </p:blipFill>
        <p:spPr bwMode="auto">
          <a:xfrm>
            <a:off x="2028825" y="2027636"/>
            <a:ext cx="5072866" cy="4122094"/>
          </a:xfrm>
          <a:prstGeom prst="rect">
            <a:avLst/>
          </a:prstGeom>
          <a:noFill/>
          <a:ln w="9525">
            <a:noFill/>
            <a:miter lim="800000"/>
            <a:headEnd/>
            <a:tailEnd/>
          </a:ln>
        </p:spPr>
      </p:pic>
    </p:spTree>
    <p:extLst>
      <p:ext uri="{BB962C8B-B14F-4D97-AF65-F5344CB8AC3E}">
        <p14:creationId xmlns:p14="http://schemas.microsoft.com/office/powerpoint/2010/main" val="313062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数据流图注意事项及命名</a:t>
            </a:r>
            <a:r>
              <a:rPr lang="zh-CN" altLang="en-US" dirty="0" smtClean="0"/>
              <a:t>练习答案</a:t>
            </a:r>
            <a:endParaRPr lang="zh-CN" altLang="en-US" dirty="0"/>
          </a:p>
        </p:txBody>
      </p:sp>
      <p:pic>
        <p:nvPicPr>
          <p:cNvPr id="6" name="Picture 2"/>
          <p:cNvPicPr>
            <a:picLocks noChangeAspect="1" noChangeArrowheads="1"/>
          </p:cNvPicPr>
          <p:nvPr/>
        </p:nvPicPr>
        <p:blipFill>
          <a:blip r:embed="rId2">
            <a:lum contrast="20000"/>
          </a:blip>
          <a:srcRect/>
          <a:stretch>
            <a:fillRect/>
          </a:stretch>
        </p:blipFill>
        <p:spPr bwMode="auto">
          <a:xfrm>
            <a:off x="200025" y="1466841"/>
            <a:ext cx="5429288" cy="4411715"/>
          </a:xfrm>
          <a:prstGeom prst="rect">
            <a:avLst/>
          </a:prstGeom>
          <a:noFill/>
          <a:ln w="9525">
            <a:noFill/>
            <a:miter lim="800000"/>
            <a:headEnd/>
            <a:tailEnd/>
          </a:ln>
        </p:spPr>
      </p:pic>
      <p:sp>
        <p:nvSpPr>
          <p:cNvPr id="7" name="乘号 6"/>
          <p:cNvSpPr/>
          <p:nvPr/>
        </p:nvSpPr>
        <p:spPr bwMode="auto">
          <a:xfrm>
            <a:off x="3271859" y="1528589"/>
            <a:ext cx="432048" cy="432048"/>
          </a:xfrm>
          <a:prstGeom prst="mathMultiply">
            <a:avLst/>
          </a:prstGeom>
          <a:solidFill>
            <a:srgbClr val="FF00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FF0000"/>
              </a:solidFill>
              <a:latin typeface="Comic Sans MS" pitchFamily="66" charset="0"/>
              <a:ea typeface="宋体" pitchFamily="2" charset="-122"/>
            </a:endParaRPr>
          </a:p>
        </p:txBody>
      </p:sp>
      <p:sp>
        <p:nvSpPr>
          <p:cNvPr id="8" name="乘号 7"/>
          <p:cNvSpPr/>
          <p:nvPr/>
        </p:nvSpPr>
        <p:spPr bwMode="auto">
          <a:xfrm>
            <a:off x="607563" y="2896741"/>
            <a:ext cx="432048" cy="432048"/>
          </a:xfrm>
          <a:prstGeom prst="mathMultiply">
            <a:avLst/>
          </a:prstGeom>
          <a:solidFill>
            <a:srgbClr val="FF00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FF0000"/>
              </a:solidFill>
              <a:latin typeface="Comic Sans MS" pitchFamily="66" charset="0"/>
              <a:ea typeface="宋体" pitchFamily="2" charset="-122"/>
            </a:endParaRPr>
          </a:p>
        </p:txBody>
      </p:sp>
      <p:sp>
        <p:nvSpPr>
          <p:cNvPr id="9" name="乘号 8"/>
          <p:cNvSpPr/>
          <p:nvPr/>
        </p:nvSpPr>
        <p:spPr bwMode="auto">
          <a:xfrm>
            <a:off x="4495995" y="2032645"/>
            <a:ext cx="432048" cy="432048"/>
          </a:xfrm>
          <a:prstGeom prst="mathMultiply">
            <a:avLst/>
          </a:prstGeom>
          <a:solidFill>
            <a:srgbClr val="FF00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FF0000"/>
              </a:solidFill>
              <a:latin typeface="Comic Sans MS" pitchFamily="66" charset="0"/>
              <a:ea typeface="宋体" pitchFamily="2" charset="-122"/>
            </a:endParaRPr>
          </a:p>
        </p:txBody>
      </p:sp>
      <p:sp>
        <p:nvSpPr>
          <p:cNvPr id="10" name="乘号 9"/>
          <p:cNvSpPr/>
          <p:nvPr/>
        </p:nvSpPr>
        <p:spPr bwMode="auto">
          <a:xfrm>
            <a:off x="4495995" y="3032001"/>
            <a:ext cx="432048" cy="432048"/>
          </a:xfrm>
          <a:prstGeom prst="mathMultiply">
            <a:avLst/>
          </a:prstGeom>
          <a:solidFill>
            <a:srgbClr val="FF00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FF0000"/>
              </a:solidFill>
              <a:latin typeface="Comic Sans MS" pitchFamily="66" charset="0"/>
              <a:ea typeface="宋体" pitchFamily="2" charset="-122"/>
            </a:endParaRPr>
          </a:p>
        </p:txBody>
      </p:sp>
      <p:sp>
        <p:nvSpPr>
          <p:cNvPr id="11" name="乘号 10"/>
          <p:cNvSpPr/>
          <p:nvPr/>
        </p:nvSpPr>
        <p:spPr bwMode="auto">
          <a:xfrm>
            <a:off x="5185697" y="4192885"/>
            <a:ext cx="432048" cy="432048"/>
          </a:xfrm>
          <a:prstGeom prst="mathMultiply">
            <a:avLst/>
          </a:prstGeom>
          <a:solidFill>
            <a:srgbClr val="FF00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FF0000"/>
              </a:solidFill>
              <a:latin typeface="Comic Sans MS" pitchFamily="66" charset="0"/>
              <a:ea typeface="宋体" pitchFamily="2" charset="-122"/>
            </a:endParaRPr>
          </a:p>
        </p:txBody>
      </p:sp>
      <p:sp>
        <p:nvSpPr>
          <p:cNvPr id="12" name="乘号 11"/>
          <p:cNvSpPr/>
          <p:nvPr/>
        </p:nvSpPr>
        <p:spPr bwMode="auto">
          <a:xfrm>
            <a:off x="3919931" y="5071979"/>
            <a:ext cx="432048" cy="432048"/>
          </a:xfrm>
          <a:prstGeom prst="mathMultiply">
            <a:avLst/>
          </a:prstGeom>
          <a:solidFill>
            <a:srgbClr val="FF00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FF0000"/>
              </a:solidFill>
              <a:latin typeface="Comic Sans MS" pitchFamily="66" charset="0"/>
              <a:ea typeface="宋体" pitchFamily="2" charset="-122"/>
            </a:endParaRPr>
          </a:p>
        </p:txBody>
      </p:sp>
      <p:sp>
        <p:nvSpPr>
          <p:cNvPr id="13" name="椭圆 12"/>
          <p:cNvSpPr/>
          <p:nvPr/>
        </p:nvSpPr>
        <p:spPr bwMode="auto">
          <a:xfrm>
            <a:off x="1183627" y="2896741"/>
            <a:ext cx="2088232" cy="1152128"/>
          </a:xfrm>
          <a:prstGeom prst="ellipse">
            <a:avLst/>
          </a:prstGeom>
          <a:noFill/>
          <a:ln w="254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a typeface="宋体" pitchFamily="2" charset="-122"/>
            </a:endParaRPr>
          </a:p>
        </p:txBody>
      </p:sp>
      <p:sp>
        <p:nvSpPr>
          <p:cNvPr id="14" name="文本框 13"/>
          <p:cNvSpPr txBox="1"/>
          <p:nvPr/>
        </p:nvSpPr>
        <p:spPr>
          <a:xfrm>
            <a:off x="5712997" y="1528589"/>
            <a:ext cx="3154780" cy="369332"/>
          </a:xfrm>
          <a:prstGeom prst="rect">
            <a:avLst/>
          </a:prstGeom>
          <a:noFill/>
        </p:spPr>
        <p:txBody>
          <a:bodyPr wrap="square" rtlCol="0">
            <a:spAutoFit/>
          </a:bodyPr>
          <a:lstStyle/>
          <a:p>
            <a:r>
              <a:rPr lang="zh-CN" altLang="en-US" dirty="0" smtClean="0"/>
              <a:t>外部实体之间不可能有数据流</a:t>
            </a:r>
            <a:endParaRPr lang="zh-CN" altLang="en-US" dirty="0"/>
          </a:p>
        </p:txBody>
      </p:sp>
      <p:sp>
        <p:nvSpPr>
          <p:cNvPr id="15" name="文本框 14"/>
          <p:cNvSpPr txBox="1"/>
          <p:nvPr/>
        </p:nvSpPr>
        <p:spPr>
          <a:xfrm>
            <a:off x="5712996" y="2110811"/>
            <a:ext cx="3154780" cy="369332"/>
          </a:xfrm>
          <a:prstGeom prst="rect">
            <a:avLst/>
          </a:prstGeom>
          <a:noFill/>
        </p:spPr>
        <p:txBody>
          <a:bodyPr wrap="square" rtlCol="0">
            <a:spAutoFit/>
          </a:bodyPr>
          <a:lstStyle/>
          <a:p>
            <a:r>
              <a:rPr lang="zh-CN" altLang="en-US" dirty="0" smtClean="0"/>
              <a:t>外部实体不可能直接写数据</a:t>
            </a:r>
            <a:endParaRPr lang="zh-CN" altLang="en-US" dirty="0"/>
          </a:p>
        </p:txBody>
      </p:sp>
      <p:sp>
        <p:nvSpPr>
          <p:cNvPr id="16" name="文本框 15"/>
          <p:cNvSpPr txBox="1"/>
          <p:nvPr/>
        </p:nvSpPr>
        <p:spPr>
          <a:xfrm>
            <a:off x="5712996" y="2670658"/>
            <a:ext cx="3154780" cy="369332"/>
          </a:xfrm>
          <a:prstGeom prst="rect">
            <a:avLst/>
          </a:prstGeom>
          <a:noFill/>
        </p:spPr>
        <p:txBody>
          <a:bodyPr wrap="square" rtlCol="0">
            <a:spAutoFit/>
          </a:bodyPr>
          <a:lstStyle/>
          <a:p>
            <a:r>
              <a:rPr lang="zh-CN" altLang="en-US" dirty="0" smtClean="0"/>
              <a:t>加工输入输出数据流不可同名</a:t>
            </a:r>
            <a:endParaRPr lang="zh-CN" altLang="en-US" dirty="0"/>
          </a:p>
        </p:txBody>
      </p:sp>
      <p:sp>
        <p:nvSpPr>
          <p:cNvPr id="17" name="文本框 16"/>
          <p:cNvSpPr txBox="1"/>
          <p:nvPr/>
        </p:nvSpPr>
        <p:spPr>
          <a:xfrm>
            <a:off x="5712996" y="4628591"/>
            <a:ext cx="3154780" cy="369332"/>
          </a:xfrm>
          <a:prstGeom prst="rect">
            <a:avLst/>
          </a:prstGeom>
          <a:noFill/>
        </p:spPr>
        <p:txBody>
          <a:bodyPr wrap="square" rtlCol="0">
            <a:spAutoFit/>
          </a:bodyPr>
          <a:lstStyle/>
          <a:p>
            <a:r>
              <a:rPr lang="zh-CN" altLang="en-US" dirty="0" smtClean="0"/>
              <a:t>加工不可能只有输入</a:t>
            </a:r>
            <a:endParaRPr lang="zh-CN" altLang="en-US" dirty="0"/>
          </a:p>
        </p:txBody>
      </p:sp>
      <p:sp>
        <p:nvSpPr>
          <p:cNvPr id="18" name="文本框 17"/>
          <p:cNvSpPr txBox="1"/>
          <p:nvPr/>
        </p:nvSpPr>
        <p:spPr>
          <a:xfrm>
            <a:off x="5712996" y="5334750"/>
            <a:ext cx="3154780" cy="369332"/>
          </a:xfrm>
          <a:prstGeom prst="rect">
            <a:avLst/>
          </a:prstGeom>
          <a:noFill/>
        </p:spPr>
        <p:txBody>
          <a:bodyPr wrap="square" rtlCol="0">
            <a:spAutoFit/>
          </a:bodyPr>
          <a:lstStyle/>
          <a:p>
            <a:r>
              <a:rPr lang="zh-CN" altLang="en-US" dirty="0" smtClean="0"/>
              <a:t>加工不可能只有输出</a:t>
            </a:r>
            <a:endParaRPr lang="zh-CN" altLang="en-US" dirty="0"/>
          </a:p>
        </p:txBody>
      </p:sp>
    </p:spTree>
    <p:extLst>
      <p:ext uri="{BB962C8B-B14F-4D97-AF65-F5344CB8AC3E}">
        <p14:creationId xmlns:p14="http://schemas.microsoft.com/office/powerpoint/2010/main" val="4177024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randombar(horizontal)">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a:t>
            </a:r>
            <a:r>
              <a:rPr lang="zh-CN" altLang="en-US" dirty="0" smtClean="0"/>
              <a:t>的优点</a:t>
            </a:r>
            <a:endParaRPr lang="zh-CN" altLang="en-US" dirty="0"/>
          </a:p>
        </p:txBody>
      </p:sp>
      <p:sp>
        <p:nvSpPr>
          <p:cNvPr id="3" name="内容占位符 2"/>
          <p:cNvSpPr>
            <a:spLocks noGrp="1"/>
          </p:cNvSpPr>
          <p:nvPr>
            <p:ph idx="1"/>
          </p:nvPr>
        </p:nvSpPr>
        <p:spPr/>
        <p:txBody>
          <a:bodyPr/>
          <a:lstStyle/>
          <a:p>
            <a:pPr algn="just"/>
            <a:r>
              <a:rPr lang="zh-CN" altLang="en-US" dirty="0" smtClean="0"/>
              <a:t>便于</a:t>
            </a:r>
            <a:r>
              <a:rPr lang="zh-CN" altLang="en-US" dirty="0"/>
              <a:t>和用户</a:t>
            </a:r>
            <a:r>
              <a:rPr lang="zh-CN" altLang="en-US" dirty="0" smtClean="0"/>
              <a:t>交流：通常只用</a:t>
            </a:r>
            <a:r>
              <a:rPr lang="en-US" altLang="zh-CN" dirty="0" smtClean="0"/>
              <a:t>4</a:t>
            </a:r>
            <a:r>
              <a:rPr lang="zh-CN" altLang="en-US" dirty="0" smtClean="0"/>
              <a:t>种基本符号，大多数用户能够理解和评价</a:t>
            </a:r>
            <a:endParaRPr lang="zh-CN" altLang="en-US" dirty="0"/>
          </a:p>
          <a:p>
            <a:pPr algn="just"/>
            <a:r>
              <a:rPr lang="zh-CN" altLang="en-US" dirty="0"/>
              <a:t>分析和设计的工具：数据流图重视描绘功能</a:t>
            </a:r>
            <a:r>
              <a:rPr lang="zh-CN" altLang="en-US" dirty="0" smtClean="0"/>
              <a:t>，在系统设计时，可根据技术要求，</a:t>
            </a:r>
            <a:r>
              <a:rPr lang="zh-CN" altLang="en-US" dirty="0"/>
              <a:t>在图上画出多组自动化边界，每组即一个不同的物理系统。</a:t>
            </a:r>
          </a:p>
          <a:p>
            <a:pPr lvl="1"/>
            <a:endParaRPr lang="zh-CN" altLang="en-US" dirty="0"/>
          </a:p>
          <a:p>
            <a:endParaRPr lang="zh-CN" altLang="en-US" dirty="0"/>
          </a:p>
        </p:txBody>
      </p:sp>
    </p:spTree>
    <p:extLst>
      <p:ext uri="{BB962C8B-B14F-4D97-AF65-F5344CB8AC3E}">
        <p14:creationId xmlns:p14="http://schemas.microsoft.com/office/powerpoint/2010/main" val="153935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数据流图中边界划分方案</a:t>
            </a:r>
            <a:r>
              <a:rPr lang="en-US" altLang="zh-CN" dirty="0" smtClean="0"/>
              <a:t>A</a:t>
            </a:r>
            <a:endParaRPr lang="zh-CN" altLang="en-US" dirty="0"/>
          </a:p>
        </p:txBody>
      </p:sp>
      <p:pic>
        <p:nvPicPr>
          <p:cNvPr id="5" name="Picture 3" descr="rj16"/>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577849" y="1663561"/>
            <a:ext cx="8064500"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24447" y="5338971"/>
            <a:ext cx="757130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dirty="0" smtClean="0">
                <a:ln>
                  <a:noFill/>
                </a:ln>
                <a:uLnTx/>
                <a:uFillTx/>
                <a:latin typeface="楷体" panose="02010609060101010101" pitchFamily="49" charset="-122"/>
                <a:ea typeface="楷体" panose="02010609060101010101" pitchFamily="49" charset="-122"/>
                <a:cs typeface="+mj-cs"/>
              </a:rPr>
              <a:t>图</a:t>
            </a:r>
            <a:r>
              <a:rPr kumimoji="1" lang="en-US" altLang="zh-CN" i="0" u="none" strike="noStrike" kern="0" cap="none" spc="0" normalizeH="0" baseline="0" noProof="0" dirty="0" smtClean="0">
                <a:ln>
                  <a:noFill/>
                </a:ln>
                <a:uLnTx/>
                <a:uFillTx/>
                <a:latin typeface="楷体" panose="02010609060101010101" pitchFamily="49" charset="-122"/>
                <a:ea typeface="楷体" panose="02010609060101010101" pitchFamily="49" charset="-122"/>
                <a:cs typeface="+mj-cs"/>
              </a:rPr>
              <a:t>2.8 </a:t>
            </a:r>
            <a:r>
              <a:rPr kumimoji="1" lang="zh-CN" altLang="en-US" i="0" u="none" strike="noStrike" kern="0" cap="none" spc="0" normalizeH="0" baseline="0" noProof="0" dirty="0" smtClean="0">
                <a:ln>
                  <a:noFill/>
                </a:ln>
                <a:uLnTx/>
                <a:uFillTx/>
                <a:latin typeface="楷体" panose="02010609060101010101" pitchFamily="49" charset="-122"/>
                <a:ea typeface="楷体" panose="02010609060101010101" pitchFamily="49" charset="-122"/>
                <a:cs typeface="+mj-cs"/>
              </a:rPr>
              <a:t>该自动化边界的方法暗示以</a:t>
            </a:r>
            <a:r>
              <a:rPr kumimoji="1" lang="zh-CN" altLang="en-US" i="0" u="none" strike="noStrike" kern="0" cap="none" spc="0" normalizeH="0" baseline="0" noProof="0" dirty="0" smtClean="0">
                <a:ln>
                  <a:noFill/>
                </a:ln>
                <a:solidFill>
                  <a:srgbClr val="0000FF"/>
                </a:solidFill>
                <a:uLnTx/>
                <a:uFillTx/>
                <a:latin typeface="楷体" panose="02010609060101010101" pitchFamily="49" charset="-122"/>
                <a:ea typeface="楷体" panose="02010609060101010101" pitchFamily="49" charset="-122"/>
                <a:cs typeface="+mj-cs"/>
              </a:rPr>
              <a:t>批处理方式更新（时延很长）</a:t>
            </a:r>
            <a:r>
              <a:rPr kumimoji="1" lang="zh-CN" altLang="en-US" i="0" u="none" strike="noStrike" kern="0" cap="none" spc="0" normalizeH="0" baseline="0" noProof="0" dirty="0" smtClean="0">
                <a:ln>
                  <a:noFill/>
                </a:ln>
                <a:uLnTx/>
                <a:uFillTx/>
                <a:latin typeface="楷体" panose="02010609060101010101" pitchFamily="49" charset="-122"/>
                <a:ea typeface="楷体" panose="02010609060101010101" pitchFamily="49" charset="-122"/>
                <a:cs typeface="+mj-cs"/>
              </a:rPr>
              <a:t>库存清单</a:t>
            </a:r>
            <a:endParaRPr kumimoji="0" lang="zh-CN" altLang="en-US" sz="1100" i="0" u="none" strike="noStrike" kern="0" cap="none" spc="0" normalizeH="0" baseline="0" noProof="0" dirty="0" smtClean="0">
              <a:ln>
                <a:noFill/>
              </a:ln>
              <a:uLnTx/>
              <a:uFillTx/>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9513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数据流图中边界划分</a:t>
            </a:r>
            <a:r>
              <a:rPr lang="zh-CN" altLang="en-US" dirty="0" smtClean="0"/>
              <a:t>方案</a:t>
            </a:r>
            <a:r>
              <a:rPr lang="en-US" altLang="zh-CN" dirty="0" smtClean="0"/>
              <a:t>B</a:t>
            </a:r>
            <a:endParaRPr lang="zh-CN" altLang="en-US" dirty="0"/>
          </a:p>
        </p:txBody>
      </p:sp>
      <p:sp>
        <p:nvSpPr>
          <p:cNvPr id="6" name="矩形 5"/>
          <p:cNvSpPr/>
          <p:nvPr/>
        </p:nvSpPr>
        <p:spPr>
          <a:xfrm>
            <a:off x="1170696" y="5431672"/>
            <a:ext cx="687880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dirty="0" smtClean="0">
                <a:ln>
                  <a:noFill/>
                </a:ln>
                <a:uLnTx/>
                <a:uFillTx/>
                <a:latin typeface="楷体" panose="02010609060101010101" pitchFamily="49" charset="-122"/>
                <a:ea typeface="楷体" panose="02010609060101010101" pitchFamily="49" charset="-122"/>
                <a:cs typeface="+mj-cs"/>
              </a:rPr>
              <a:t>图</a:t>
            </a:r>
            <a:r>
              <a:rPr kumimoji="1" lang="en-US" altLang="zh-CN" i="0" u="none" strike="noStrike" kern="0" cap="none" spc="0" normalizeH="0" baseline="0" noProof="0" dirty="0" smtClean="0">
                <a:ln>
                  <a:noFill/>
                </a:ln>
                <a:uLnTx/>
                <a:uFillTx/>
                <a:latin typeface="楷体" panose="02010609060101010101" pitchFamily="49" charset="-122"/>
                <a:ea typeface="楷体" panose="02010609060101010101" pitchFamily="49" charset="-122"/>
                <a:cs typeface="+mj-cs"/>
              </a:rPr>
              <a:t>2.9 </a:t>
            </a:r>
            <a:r>
              <a:rPr kumimoji="1" lang="zh-CN" altLang="en-US" i="0" u="none" strike="noStrike" kern="0" cap="none" spc="0" normalizeH="0" baseline="0" noProof="0" dirty="0" smtClean="0">
                <a:ln>
                  <a:noFill/>
                </a:ln>
                <a:uLnTx/>
                <a:uFillTx/>
                <a:latin typeface="楷体" panose="02010609060101010101" pitchFamily="49" charset="-122"/>
                <a:ea typeface="楷体" panose="02010609060101010101" pitchFamily="49" charset="-122"/>
                <a:cs typeface="+mj-cs"/>
              </a:rPr>
              <a:t>该自动化边界的方法划分暗示以联机更新库存清单</a:t>
            </a:r>
            <a:r>
              <a:rPr kumimoji="1" lang="zh-CN" altLang="en-US" i="0" u="none" strike="noStrike" kern="0" cap="none" spc="0" normalizeH="0" baseline="0" noProof="0" dirty="0" smtClean="0">
                <a:ln>
                  <a:noFill/>
                </a:ln>
                <a:solidFill>
                  <a:srgbClr val="0000FF"/>
                </a:solidFill>
                <a:uLnTx/>
                <a:uFillTx/>
                <a:latin typeface="楷体" panose="02010609060101010101" pitchFamily="49" charset="-122"/>
                <a:ea typeface="楷体" panose="02010609060101010101" pitchFamily="49" charset="-122"/>
                <a:cs typeface="+mj-cs"/>
              </a:rPr>
              <a:t>（实时）</a:t>
            </a:r>
            <a:endParaRPr kumimoji="0" lang="zh-CN" altLang="en-US" sz="1100" i="0" u="none" strike="noStrike" kern="0" cap="none" spc="0" normalizeH="0" baseline="0" noProof="0" dirty="0" smtClean="0">
              <a:ln>
                <a:noFill/>
              </a:ln>
              <a:solidFill>
                <a:srgbClr val="0000FF"/>
              </a:solidFill>
              <a:uLnTx/>
              <a:uFillTx/>
              <a:latin typeface="楷体" panose="02010609060101010101" pitchFamily="49" charset="-122"/>
              <a:ea typeface="楷体" panose="02010609060101010101" pitchFamily="49" charset="-122"/>
            </a:endParaRPr>
          </a:p>
        </p:txBody>
      </p:sp>
      <p:pic>
        <p:nvPicPr>
          <p:cNvPr id="7" name="Picture 4" descr="rj17"/>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746124" y="1662163"/>
            <a:ext cx="7864475"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380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smtClean="0"/>
              <a:t>2.1</a:t>
            </a:r>
            <a:r>
              <a:rPr lang="en-US" altLang="zh-CN" sz="3600" dirty="0" smtClean="0">
                <a:latin typeface="+mn-ea"/>
                <a:ea typeface="+mn-ea"/>
              </a:rPr>
              <a:t> </a:t>
            </a:r>
            <a:r>
              <a:rPr lang="zh-CN" altLang="en-US" sz="3600" dirty="0" smtClean="0">
                <a:latin typeface="+mj-ea"/>
              </a:rPr>
              <a:t>可行性研究</a:t>
            </a:r>
            <a:r>
              <a:rPr lang="zh-CN" altLang="en-US" sz="3600" dirty="0">
                <a:latin typeface="+mj-ea"/>
              </a:rPr>
              <a:t>的任务</a:t>
            </a:r>
          </a:p>
        </p:txBody>
      </p:sp>
      <p:grpSp>
        <p:nvGrpSpPr>
          <p:cNvPr id="4" name="组合 1462274"/>
          <p:cNvGrpSpPr>
            <a:grpSpLocks/>
          </p:cNvGrpSpPr>
          <p:nvPr/>
        </p:nvGrpSpPr>
        <p:grpSpPr bwMode="auto">
          <a:xfrm>
            <a:off x="2836069" y="2574193"/>
            <a:ext cx="3471862" cy="3194050"/>
            <a:chOff x="1824" y="633"/>
            <a:chExt cx="2834" cy="2849"/>
          </a:xfrm>
        </p:grpSpPr>
        <p:sp>
          <p:nvSpPr>
            <p:cNvPr id="6" name="Puzzle3"/>
            <p:cNvSpPr>
              <a:spLocks noEditPoints="1" noChangeArrowheads="1"/>
            </p:cNvSpPr>
            <p:nvPr/>
          </p:nvSpPr>
          <p:spPr bwMode="auto">
            <a:xfrm>
              <a:off x="3204" y="633"/>
              <a:ext cx="1114" cy="1514"/>
            </a:xfrm>
            <a:custGeom>
              <a:avLst/>
              <a:gdLst>
                <a:gd name="T0" fmla="*/ 8544 w 21600"/>
                <a:gd name="T1" fmla="*/ 21062 h 21600"/>
                <a:gd name="T2" fmla="*/ 9396 w 21600"/>
                <a:gd name="T3" fmla="*/ 20289 h 21600"/>
                <a:gd name="T4" fmla="*/ 8650 w 21600"/>
                <a:gd name="T5" fmla="*/ 19162 h 21600"/>
                <a:gd name="T6" fmla="*/ 7993 w 21600"/>
                <a:gd name="T7" fmla="*/ 17471 h 21600"/>
                <a:gd name="T8" fmla="*/ 8615 w 21600"/>
                <a:gd name="T9" fmla="*/ 16317 h 21600"/>
                <a:gd name="T10" fmla="*/ 9663 w 21600"/>
                <a:gd name="T11" fmla="*/ 15885 h 21600"/>
                <a:gd name="T12" fmla="*/ 11279 w 21600"/>
                <a:gd name="T13" fmla="*/ 15833 h 21600"/>
                <a:gd name="T14" fmla="*/ 12611 w 21600"/>
                <a:gd name="T15" fmla="*/ 16213 h 21600"/>
                <a:gd name="T16" fmla="*/ 13517 w 21600"/>
                <a:gd name="T17" fmla="*/ 17248 h 21600"/>
                <a:gd name="T18" fmla="*/ 13109 w 21600"/>
                <a:gd name="T19" fmla="*/ 18808 h 21600"/>
                <a:gd name="T20" fmla="*/ 11883 w 21600"/>
                <a:gd name="T21" fmla="*/ 20132 h 21600"/>
                <a:gd name="T22" fmla="*/ 12327 w 21600"/>
                <a:gd name="T23" fmla="*/ 20787 h 21600"/>
                <a:gd name="T24" fmla="*/ 14317 w 21600"/>
                <a:gd name="T25" fmla="*/ 21390 h 21600"/>
                <a:gd name="T26" fmla="*/ 17407 w 21600"/>
                <a:gd name="T27" fmla="*/ 21678 h 21600"/>
                <a:gd name="T28" fmla="*/ 20214 w 21600"/>
                <a:gd name="T29" fmla="*/ 21272 h 21600"/>
                <a:gd name="T30" fmla="*/ 20321 w 21600"/>
                <a:gd name="T31" fmla="*/ 19083 h 21600"/>
                <a:gd name="T32" fmla="*/ 20551 w 21600"/>
                <a:gd name="T33" fmla="*/ 15911 h 21600"/>
                <a:gd name="T34" fmla="*/ 19521 w 21600"/>
                <a:gd name="T35" fmla="*/ 15125 h 21600"/>
                <a:gd name="T36" fmla="*/ 17994 w 21600"/>
                <a:gd name="T37" fmla="*/ 15007 h 21600"/>
                <a:gd name="T38" fmla="*/ 16661 w 21600"/>
                <a:gd name="T39" fmla="*/ 15636 h 21600"/>
                <a:gd name="T40" fmla="*/ 14619 w 21600"/>
                <a:gd name="T41" fmla="*/ 15479 h 21600"/>
                <a:gd name="T42" fmla="*/ 13393 w 21600"/>
                <a:gd name="T43" fmla="*/ 14600 h 21600"/>
                <a:gd name="T44" fmla="*/ 13180 w 21600"/>
                <a:gd name="T45" fmla="*/ 13591 h 21600"/>
                <a:gd name="T46" fmla="*/ 13588 w 21600"/>
                <a:gd name="T47" fmla="*/ 12569 h 21600"/>
                <a:gd name="T48" fmla="*/ 15436 w 21600"/>
                <a:gd name="T49" fmla="*/ 11678 h 21600"/>
                <a:gd name="T50" fmla="*/ 17514 w 21600"/>
                <a:gd name="T51" fmla="*/ 11966 h 21600"/>
                <a:gd name="T52" fmla="*/ 18669 w 21600"/>
                <a:gd name="T53" fmla="*/ 12543 h 21600"/>
                <a:gd name="T54" fmla="*/ 20072 w 21600"/>
                <a:gd name="T55" fmla="*/ 12543 h 21600"/>
                <a:gd name="T56" fmla="*/ 21298 w 21600"/>
                <a:gd name="T57" fmla="*/ 12032 h 21600"/>
                <a:gd name="T58" fmla="*/ 21653 w 21600"/>
                <a:gd name="T59" fmla="*/ 10826 h 21600"/>
                <a:gd name="T60" fmla="*/ 20800 w 21600"/>
                <a:gd name="T61" fmla="*/ 7536 h 21600"/>
                <a:gd name="T62" fmla="*/ 17656 w 21600"/>
                <a:gd name="T63" fmla="*/ 7208 h 21600"/>
                <a:gd name="T64" fmla="*/ 13695 w 21600"/>
                <a:gd name="T65" fmla="*/ 6828 h 21600"/>
                <a:gd name="T66" fmla="*/ 11919 w 21600"/>
                <a:gd name="T67" fmla="*/ 5871 h 21600"/>
                <a:gd name="T68" fmla="*/ 11723 w 21600"/>
                <a:gd name="T69" fmla="*/ 4482 h 21600"/>
                <a:gd name="T70" fmla="*/ 12700 w 21600"/>
                <a:gd name="T71" fmla="*/ 3460 h 21600"/>
                <a:gd name="T72" fmla="*/ 13357 w 21600"/>
                <a:gd name="T73" fmla="*/ 1874 h 21600"/>
                <a:gd name="T74" fmla="*/ 12665 w 21600"/>
                <a:gd name="T75" fmla="*/ 616 h 21600"/>
                <a:gd name="T76" fmla="*/ 11368 w 21600"/>
                <a:gd name="T77" fmla="*/ 104 h 21600"/>
                <a:gd name="T78" fmla="*/ 9574 w 21600"/>
                <a:gd name="T79" fmla="*/ 104 h 21600"/>
                <a:gd name="T80" fmla="*/ 8277 w 21600"/>
                <a:gd name="T81" fmla="*/ 511 h 21600"/>
                <a:gd name="T82" fmla="*/ 7353 w 21600"/>
                <a:gd name="T83" fmla="*/ 1599 h 21600"/>
                <a:gd name="T84" fmla="*/ 7833 w 21600"/>
                <a:gd name="T85" fmla="*/ 3198 h 21600"/>
                <a:gd name="T86" fmla="*/ 8846 w 21600"/>
                <a:gd name="T87" fmla="*/ 4561 h 21600"/>
                <a:gd name="T88" fmla="*/ 8135 w 21600"/>
                <a:gd name="T89" fmla="*/ 5976 h 21600"/>
                <a:gd name="T90" fmla="*/ 5684 w 21600"/>
                <a:gd name="T91" fmla="*/ 6802 h 21600"/>
                <a:gd name="T92" fmla="*/ 1545 w 21600"/>
                <a:gd name="T93" fmla="*/ 6802 h 21600"/>
                <a:gd name="T94" fmla="*/ 142 w 21600"/>
                <a:gd name="T95" fmla="*/ 9869 h 21600"/>
                <a:gd name="T96" fmla="*/ 497 w 21600"/>
                <a:gd name="T97" fmla="*/ 11783 h 21600"/>
                <a:gd name="T98" fmla="*/ 2131 w 21600"/>
                <a:gd name="T99" fmla="*/ 12267 h 21600"/>
                <a:gd name="T100" fmla="*/ 3872 w 21600"/>
                <a:gd name="T101" fmla="*/ 11979 h 21600"/>
                <a:gd name="T102" fmla="*/ 5506 w 21600"/>
                <a:gd name="T103" fmla="*/ 11481 h 21600"/>
                <a:gd name="T104" fmla="*/ 7353 w 21600"/>
                <a:gd name="T105" fmla="*/ 12110 h 21600"/>
                <a:gd name="T106" fmla="*/ 8028 w 21600"/>
                <a:gd name="T107" fmla="*/ 13775 h 21600"/>
                <a:gd name="T108" fmla="*/ 6803 w 21600"/>
                <a:gd name="T109" fmla="*/ 14850 h 21600"/>
                <a:gd name="T110" fmla="*/ 4849 w 21600"/>
                <a:gd name="T111" fmla="*/ 15007 h 21600"/>
                <a:gd name="T112" fmla="*/ 3428 w 21600"/>
                <a:gd name="T113" fmla="*/ 14194 h 21600"/>
                <a:gd name="T114" fmla="*/ 1811 w 21600"/>
                <a:gd name="T115" fmla="*/ 14273 h 21600"/>
                <a:gd name="T116" fmla="*/ 497 w 21600"/>
                <a:gd name="T117" fmla="*/ 15177 h 21600"/>
                <a:gd name="T118" fmla="*/ 497 w 21600"/>
                <a:gd name="T119" fmla="*/ 17340 h 21600"/>
                <a:gd name="T120" fmla="*/ 994 w 21600"/>
                <a:gd name="T121" fmla="*/ 20132 h 21600"/>
                <a:gd name="T122" fmla="*/ 1474 w 21600"/>
                <a:gd name="T123" fmla="*/ 20997 h 21600"/>
                <a:gd name="T124" fmla="*/ 5701 w 21600"/>
                <a:gd name="T125" fmla="*/ 20721 h 216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600"/>
                <a:gd name="T190" fmla="*/ 0 h 21600"/>
                <a:gd name="T191" fmla="*/ 21600 w 21600"/>
                <a:gd name="T192" fmla="*/ 21600 h 2160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Puzzle2"/>
            <p:cNvSpPr>
              <a:spLocks noEditPoints="1" noChangeArrowheads="1"/>
            </p:cNvSpPr>
            <p:nvPr/>
          </p:nvSpPr>
          <p:spPr bwMode="auto">
            <a:xfrm>
              <a:off x="2880" y="1736"/>
              <a:ext cx="1778" cy="1379"/>
            </a:xfrm>
            <a:custGeom>
              <a:avLst/>
              <a:gdLst>
                <a:gd name="T0" fmla="*/ 3637 w 21600"/>
                <a:gd name="T1" fmla="*/ 12694 h 21600"/>
                <a:gd name="T2" fmla="*/ 2530 w 21600"/>
                <a:gd name="T3" fmla="*/ 12142 h 21600"/>
                <a:gd name="T4" fmla="*/ 1378 w 21600"/>
                <a:gd name="T5" fmla="*/ 11634 h 21600"/>
                <a:gd name="T6" fmla="*/ 553 w 21600"/>
                <a:gd name="T7" fmla="*/ 12086 h 21600"/>
                <a:gd name="T8" fmla="*/ 11 w 21600"/>
                <a:gd name="T9" fmla="*/ 13386 h 21600"/>
                <a:gd name="T10" fmla="*/ 451 w 21600"/>
                <a:gd name="T11" fmla="*/ 14857 h 21600"/>
                <a:gd name="T12" fmla="*/ 1208 w 21600"/>
                <a:gd name="T13" fmla="*/ 15351 h 21600"/>
                <a:gd name="T14" fmla="*/ 2225 w 21600"/>
                <a:gd name="T15" fmla="*/ 15238 h 21600"/>
                <a:gd name="T16" fmla="*/ 3615 w 21600"/>
                <a:gd name="T17" fmla="*/ 14828 h 21600"/>
                <a:gd name="T18" fmla="*/ 4179 w 21600"/>
                <a:gd name="T19" fmla="*/ 15408 h 21600"/>
                <a:gd name="T20" fmla="*/ 4552 w 21600"/>
                <a:gd name="T21" fmla="*/ 17090 h 21600"/>
                <a:gd name="T22" fmla="*/ 4552 w 21600"/>
                <a:gd name="T23" fmla="*/ 19366 h 21600"/>
                <a:gd name="T24" fmla="*/ 4744 w 21600"/>
                <a:gd name="T25" fmla="*/ 21161 h 21600"/>
                <a:gd name="T26" fmla="*/ 7410 w 21600"/>
                <a:gd name="T27" fmla="*/ 21161 h 21600"/>
                <a:gd name="T28" fmla="*/ 8969 w 21600"/>
                <a:gd name="T29" fmla="*/ 20285 h 21600"/>
                <a:gd name="T30" fmla="*/ 9433 w 21600"/>
                <a:gd name="T31" fmla="*/ 18744 h 21600"/>
                <a:gd name="T32" fmla="*/ 8777 w 21600"/>
                <a:gd name="T33" fmla="*/ 17274 h 21600"/>
                <a:gd name="T34" fmla="*/ 8472 w 21600"/>
                <a:gd name="T35" fmla="*/ 15563 h 21600"/>
                <a:gd name="T36" fmla="*/ 9060 w 21600"/>
                <a:gd name="T37" fmla="*/ 14376 h 21600"/>
                <a:gd name="T38" fmla="*/ 9884 w 21600"/>
                <a:gd name="T39" fmla="*/ 13938 h 21600"/>
                <a:gd name="T40" fmla="*/ 11037 w 21600"/>
                <a:gd name="T41" fmla="*/ 13966 h 21600"/>
                <a:gd name="T42" fmla="*/ 11861 w 21600"/>
                <a:gd name="T43" fmla="*/ 14475 h 21600"/>
                <a:gd name="T44" fmla="*/ 12291 w 21600"/>
                <a:gd name="T45" fmla="*/ 15832 h 21600"/>
                <a:gd name="T46" fmla="*/ 11884 w 21600"/>
                <a:gd name="T47" fmla="*/ 17542 h 21600"/>
                <a:gd name="T48" fmla="*/ 11251 w 21600"/>
                <a:gd name="T49" fmla="*/ 18659 h 21600"/>
                <a:gd name="T50" fmla="*/ 11376 w 21600"/>
                <a:gd name="T51" fmla="*/ 20158 h 21600"/>
                <a:gd name="T52" fmla="*/ 12528 w 21600"/>
                <a:gd name="T53" fmla="*/ 21190 h 21600"/>
                <a:gd name="T54" fmla="*/ 15025 w 21600"/>
                <a:gd name="T55" fmla="*/ 21600 h 21600"/>
                <a:gd name="T56" fmla="*/ 16821 w 21600"/>
                <a:gd name="T57" fmla="*/ 21190 h 21600"/>
                <a:gd name="T58" fmla="*/ 16719 w 21600"/>
                <a:gd name="T59" fmla="*/ 18306 h 21600"/>
                <a:gd name="T60" fmla="*/ 17081 w 21600"/>
                <a:gd name="T61" fmla="*/ 15790 h 21600"/>
                <a:gd name="T62" fmla="*/ 17905 w 21600"/>
                <a:gd name="T63" fmla="*/ 15479 h 21600"/>
                <a:gd name="T64" fmla="*/ 18866 w 21600"/>
                <a:gd name="T65" fmla="*/ 16129 h 21600"/>
                <a:gd name="T66" fmla="*/ 19860 w 21600"/>
                <a:gd name="T67" fmla="*/ 16836 h 21600"/>
                <a:gd name="T68" fmla="*/ 21035 w 21600"/>
                <a:gd name="T69" fmla="*/ 16412 h 21600"/>
                <a:gd name="T70" fmla="*/ 21600 w 21600"/>
                <a:gd name="T71" fmla="*/ 14885 h 21600"/>
                <a:gd name="T72" fmla="*/ 21419 w 21600"/>
                <a:gd name="T73" fmla="*/ 13909 h 21600"/>
                <a:gd name="T74" fmla="*/ 20357 w 21600"/>
                <a:gd name="T75" fmla="*/ 12821 h 21600"/>
                <a:gd name="T76" fmla="*/ 19148 w 21600"/>
                <a:gd name="T77" fmla="*/ 12962 h 21600"/>
                <a:gd name="T78" fmla="*/ 18470 w 21600"/>
                <a:gd name="T79" fmla="*/ 13740 h 21600"/>
                <a:gd name="T80" fmla="*/ 17499 w 21600"/>
                <a:gd name="T81" fmla="*/ 13726 h 21600"/>
                <a:gd name="T82" fmla="*/ 16889 w 21600"/>
                <a:gd name="T83" fmla="*/ 12991 h 21600"/>
                <a:gd name="T84" fmla="*/ 16889 w 21600"/>
                <a:gd name="T85" fmla="*/ 8566 h 21600"/>
                <a:gd name="T86" fmla="*/ 16154 w 21600"/>
                <a:gd name="T87" fmla="*/ 6177 h 21600"/>
                <a:gd name="T88" fmla="*/ 14200 w 21600"/>
                <a:gd name="T89" fmla="*/ 6332 h 21600"/>
                <a:gd name="T90" fmla="*/ 12358 w 21600"/>
                <a:gd name="T91" fmla="*/ 5838 h 21600"/>
                <a:gd name="T92" fmla="*/ 11466 w 21600"/>
                <a:gd name="T93" fmla="*/ 5187 h 21600"/>
                <a:gd name="T94" fmla="*/ 11443 w 21600"/>
                <a:gd name="T95" fmla="*/ 4410 h 21600"/>
                <a:gd name="T96" fmla="*/ 12336 w 21600"/>
                <a:gd name="T97" fmla="*/ 2756 h 21600"/>
                <a:gd name="T98" fmla="*/ 12246 w 21600"/>
                <a:gd name="T99" fmla="*/ 1046 h 21600"/>
                <a:gd name="T100" fmla="*/ 11579 w 21600"/>
                <a:gd name="T101" fmla="*/ 310 h 21600"/>
                <a:gd name="T102" fmla="*/ 10619 w 21600"/>
                <a:gd name="T103" fmla="*/ 28 h 21600"/>
                <a:gd name="T104" fmla="*/ 9692 w 21600"/>
                <a:gd name="T105" fmla="*/ 226 h 21600"/>
                <a:gd name="T106" fmla="*/ 9128 w 21600"/>
                <a:gd name="T107" fmla="*/ 791 h 21600"/>
                <a:gd name="T108" fmla="*/ 8913 w 21600"/>
                <a:gd name="T109" fmla="*/ 2445 h 21600"/>
                <a:gd name="T110" fmla="*/ 9579 w 21600"/>
                <a:gd name="T111" fmla="*/ 4085 h 21600"/>
                <a:gd name="T112" fmla="*/ 9715 w 21600"/>
                <a:gd name="T113" fmla="*/ 5216 h 21600"/>
                <a:gd name="T114" fmla="*/ 8845 w 21600"/>
                <a:gd name="T115" fmla="*/ 5767 h 21600"/>
                <a:gd name="T116" fmla="*/ 7433 w 21600"/>
                <a:gd name="T117" fmla="*/ 5329 h 21600"/>
                <a:gd name="T118" fmla="*/ 4744 w 21600"/>
                <a:gd name="T119" fmla="*/ 5597 h 21600"/>
                <a:gd name="T120" fmla="*/ 4315 w 21600"/>
                <a:gd name="T121" fmla="*/ 7930 h 21600"/>
                <a:gd name="T122" fmla="*/ 4484 w 21600"/>
                <a:gd name="T123" fmla="*/ 11520 h 216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600"/>
                <a:gd name="T187" fmla="*/ 0 h 21600"/>
                <a:gd name="T188" fmla="*/ 21600 w 21600"/>
                <a:gd name="T189" fmla="*/ 21600 h 2160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Puzzle4"/>
            <p:cNvSpPr>
              <a:spLocks noEditPoints="1" noChangeArrowheads="1"/>
            </p:cNvSpPr>
            <p:nvPr/>
          </p:nvSpPr>
          <p:spPr bwMode="auto">
            <a:xfrm>
              <a:off x="2192" y="1719"/>
              <a:ext cx="1072" cy="1763"/>
            </a:xfrm>
            <a:custGeom>
              <a:avLst/>
              <a:gdLst>
                <a:gd name="T0" fmla="*/ 4682 w 21600"/>
                <a:gd name="T1" fmla="*/ 10237 h 21600"/>
                <a:gd name="T2" fmla="*/ 7004 w 21600"/>
                <a:gd name="T3" fmla="*/ 10469 h 21600"/>
                <a:gd name="T4" fmla="*/ 8194 w 21600"/>
                <a:gd name="T5" fmla="*/ 11340 h 21600"/>
                <a:gd name="T6" fmla="*/ 8194 w 21600"/>
                <a:gd name="T7" fmla="*/ 12265 h 21600"/>
                <a:gd name="T8" fmla="*/ 6759 w 21600"/>
                <a:gd name="T9" fmla="*/ 13257 h 21600"/>
                <a:gd name="T10" fmla="*/ 4758 w 21600"/>
                <a:gd name="T11" fmla="*/ 13301 h 21600"/>
                <a:gd name="T12" fmla="*/ 3228 w 21600"/>
                <a:gd name="T13" fmla="*/ 12607 h 21600"/>
                <a:gd name="T14" fmla="*/ 1642 w 21600"/>
                <a:gd name="T15" fmla="*/ 12309 h 21600"/>
                <a:gd name="T16" fmla="*/ 528 w 21600"/>
                <a:gd name="T17" fmla="*/ 12838 h 21600"/>
                <a:gd name="T18" fmla="*/ 113 w 21600"/>
                <a:gd name="T19" fmla="*/ 15626 h 21600"/>
                <a:gd name="T20" fmla="*/ 1095 w 21600"/>
                <a:gd name="T21" fmla="*/ 16883 h 21600"/>
                <a:gd name="T22" fmla="*/ 6759 w 21600"/>
                <a:gd name="T23" fmla="*/ 16706 h 21600"/>
                <a:gd name="T24" fmla="*/ 9572 w 21600"/>
                <a:gd name="T25" fmla="*/ 17280 h 21600"/>
                <a:gd name="T26" fmla="*/ 10158 w 21600"/>
                <a:gd name="T27" fmla="*/ 18128 h 21600"/>
                <a:gd name="T28" fmla="*/ 9213 w 21600"/>
                <a:gd name="T29" fmla="*/ 18999 h 21600"/>
                <a:gd name="T30" fmla="*/ 8855 w 21600"/>
                <a:gd name="T31" fmla="*/ 20354 h 21600"/>
                <a:gd name="T32" fmla="*/ 10120 w 21600"/>
                <a:gd name="T33" fmla="*/ 21445 h 21600"/>
                <a:gd name="T34" fmla="*/ 11498 w 21600"/>
                <a:gd name="T35" fmla="*/ 21666 h 21600"/>
                <a:gd name="T36" fmla="*/ 13896 w 21600"/>
                <a:gd name="T37" fmla="*/ 21192 h 21600"/>
                <a:gd name="T38" fmla="*/ 14802 w 21600"/>
                <a:gd name="T39" fmla="*/ 19991 h 21600"/>
                <a:gd name="T40" fmla="*/ 13669 w 21600"/>
                <a:gd name="T41" fmla="*/ 18745 h 21600"/>
                <a:gd name="T42" fmla="*/ 13122 w 21600"/>
                <a:gd name="T43" fmla="*/ 17533 h 21600"/>
                <a:gd name="T44" fmla="*/ 13896 w 21600"/>
                <a:gd name="T45" fmla="*/ 16607 h 21600"/>
                <a:gd name="T46" fmla="*/ 16105 w 21600"/>
                <a:gd name="T47" fmla="*/ 16541 h 21600"/>
                <a:gd name="T48" fmla="*/ 21109 w 21600"/>
                <a:gd name="T49" fmla="*/ 16497 h 21600"/>
                <a:gd name="T50" fmla="*/ 21618 w 21600"/>
                <a:gd name="T51" fmla="*/ 14745 h 21600"/>
                <a:gd name="T52" fmla="*/ 21354 w 21600"/>
                <a:gd name="T53" fmla="*/ 13048 h 21600"/>
                <a:gd name="T54" fmla="*/ 20637 w 21600"/>
                <a:gd name="T55" fmla="*/ 12034 h 21600"/>
                <a:gd name="T56" fmla="*/ 19390 w 21600"/>
                <a:gd name="T57" fmla="*/ 11824 h 21600"/>
                <a:gd name="T58" fmla="*/ 17049 w 21600"/>
                <a:gd name="T59" fmla="*/ 12221 h 21600"/>
                <a:gd name="T60" fmla="*/ 15520 w 21600"/>
                <a:gd name="T61" fmla="*/ 12155 h 21600"/>
                <a:gd name="T62" fmla="*/ 14255 w 21600"/>
                <a:gd name="T63" fmla="*/ 11483 h 21600"/>
                <a:gd name="T64" fmla="*/ 14066 w 21600"/>
                <a:gd name="T65" fmla="*/ 10359 h 21600"/>
                <a:gd name="T66" fmla="*/ 15350 w 21600"/>
                <a:gd name="T67" fmla="*/ 9477 h 21600"/>
                <a:gd name="T68" fmla="*/ 16690 w 21600"/>
                <a:gd name="T69" fmla="*/ 9345 h 21600"/>
                <a:gd name="T70" fmla="*/ 18994 w 21600"/>
                <a:gd name="T71" fmla="*/ 10006 h 21600"/>
                <a:gd name="T72" fmla="*/ 20410 w 21600"/>
                <a:gd name="T73" fmla="*/ 10105 h 21600"/>
                <a:gd name="T74" fmla="*/ 21279 w 21600"/>
                <a:gd name="T75" fmla="*/ 9642 h 21600"/>
                <a:gd name="T76" fmla="*/ 21354 w 21600"/>
                <a:gd name="T77" fmla="*/ 7714 h 21600"/>
                <a:gd name="T78" fmla="*/ 20958 w 21600"/>
                <a:gd name="T79" fmla="*/ 4860 h 21600"/>
                <a:gd name="T80" fmla="*/ 18465 w 21600"/>
                <a:gd name="T81" fmla="*/ 5201 h 21600"/>
                <a:gd name="T82" fmla="*/ 14840 w 21600"/>
                <a:gd name="T83" fmla="*/ 5157 h 21600"/>
                <a:gd name="T84" fmla="*/ 12480 w 21600"/>
                <a:gd name="T85" fmla="*/ 4606 h 21600"/>
                <a:gd name="T86" fmla="*/ 12046 w 21600"/>
                <a:gd name="T87" fmla="*/ 3967 h 21600"/>
                <a:gd name="T88" fmla="*/ 13065 w 21600"/>
                <a:gd name="T89" fmla="*/ 3085 h 21600"/>
                <a:gd name="T90" fmla="*/ 14104 w 21600"/>
                <a:gd name="T91" fmla="*/ 1730 h 21600"/>
                <a:gd name="T92" fmla="*/ 13103 w 21600"/>
                <a:gd name="T93" fmla="*/ 462 h 21600"/>
                <a:gd name="T94" fmla="*/ 10667 w 21600"/>
                <a:gd name="T95" fmla="*/ 11 h 21600"/>
                <a:gd name="T96" fmla="*/ 8458 w 21600"/>
                <a:gd name="T97" fmla="*/ 815 h 21600"/>
                <a:gd name="T98" fmla="*/ 7835 w 21600"/>
                <a:gd name="T99" fmla="*/ 2193 h 21600"/>
                <a:gd name="T100" fmla="*/ 8704 w 21600"/>
                <a:gd name="T101" fmla="*/ 3019 h 21600"/>
                <a:gd name="T102" fmla="*/ 9534 w 21600"/>
                <a:gd name="T103" fmla="*/ 4033 h 21600"/>
                <a:gd name="T104" fmla="*/ 9006 w 21600"/>
                <a:gd name="T105" fmla="*/ 4628 h 21600"/>
                <a:gd name="T106" fmla="*/ 4795 w 21600"/>
                <a:gd name="T107" fmla="*/ 4815 h 21600"/>
                <a:gd name="T108" fmla="*/ 698 w 21600"/>
                <a:gd name="T109" fmla="*/ 4771 h 21600"/>
                <a:gd name="T110" fmla="*/ 453 w 21600"/>
                <a:gd name="T111" fmla="*/ 8606 h 21600"/>
                <a:gd name="T112" fmla="*/ 660 w 21600"/>
                <a:gd name="T113" fmla="*/ 10590 h 21600"/>
                <a:gd name="T114" fmla="*/ 1963 w 21600"/>
                <a:gd name="T115" fmla="*/ 11064 h 21600"/>
                <a:gd name="T116" fmla="*/ 3606 w 21600"/>
                <a:gd name="T117" fmla="*/ 10766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Puzzle1"/>
            <p:cNvSpPr>
              <a:spLocks noEditPoints="1" noChangeArrowheads="1"/>
            </p:cNvSpPr>
            <p:nvPr/>
          </p:nvSpPr>
          <p:spPr bwMode="auto">
            <a:xfrm>
              <a:off x="1824" y="1091"/>
              <a:ext cx="1800" cy="1051"/>
            </a:xfrm>
            <a:custGeom>
              <a:avLst/>
              <a:gdLst>
                <a:gd name="T0" fmla="*/ 10012 w 21600"/>
                <a:gd name="T1" fmla="*/ 20426 h 21600"/>
                <a:gd name="T2" fmla="*/ 10068 w 21600"/>
                <a:gd name="T3" fmla="*/ 19142 h 21600"/>
                <a:gd name="T4" fmla="*/ 9382 w 21600"/>
                <a:gd name="T5" fmla="*/ 17466 h 21600"/>
                <a:gd name="T6" fmla="*/ 9101 w 21600"/>
                <a:gd name="T7" fmla="*/ 15753 h 21600"/>
                <a:gd name="T8" fmla="*/ 9855 w 21600"/>
                <a:gd name="T9" fmla="*/ 13611 h 21600"/>
                <a:gd name="T10" fmla="*/ 11351 w 21600"/>
                <a:gd name="T11" fmla="*/ 12885 h 21600"/>
                <a:gd name="T12" fmla="*/ 12555 w 21600"/>
                <a:gd name="T13" fmla="*/ 14244 h 21600"/>
                <a:gd name="T14" fmla="*/ 12813 w 21600"/>
                <a:gd name="T15" fmla="*/ 16535 h 21600"/>
                <a:gd name="T16" fmla="*/ 11868 w 21600"/>
                <a:gd name="T17" fmla="*/ 18751 h 21600"/>
                <a:gd name="T18" fmla="*/ 11632 w 21600"/>
                <a:gd name="T19" fmla="*/ 19942 h 21600"/>
                <a:gd name="T20" fmla="*/ 12206 w 21600"/>
                <a:gd name="T21" fmla="*/ 21004 h 21600"/>
                <a:gd name="T22" fmla="*/ 13983 w 21600"/>
                <a:gd name="T23" fmla="*/ 21693 h 21600"/>
                <a:gd name="T24" fmla="*/ 16132 w 21600"/>
                <a:gd name="T25" fmla="*/ 21432 h 21600"/>
                <a:gd name="T26" fmla="*/ 17133 w 21600"/>
                <a:gd name="T27" fmla="*/ 20222 h 21600"/>
                <a:gd name="T28" fmla="*/ 17066 w 21600"/>
                <a:gd name="T29" fmla="*/ 17261 h 21600"/>
                <a:gd name="T30" fmla="*/ 16717 w 21600"/>
                <a:gd name="T31" fmla="*/ 13071 h 21600"/>
                <a:gd name="T32" fmla="*/ 17370 w 21600"/>
                <a:gd name="T33" fmla="*/ 11470 h 21600"/>
                <a:gd name="T34" fmla="*/ 18382 w 21600"/>
                <a:gd name="T35" fmla="*/ 10893 h 21600"/>
                <a:gd name="T36" fmla="*/ 19271 w 21600"/>
                <a:gd name="T37" fmla="*/ 11861 h 21600"/>
                <a:gd name="T38" fmla="*/ 20452 w 21600"/>
                <a:gd name="T39" fmla="*/ 12215 h 21600"/>
                <a:gd name="T40" fmla="*/ 21465 w 21600"/>
                <a:gd name="T41" fmla="*/ 11079 h 21600"/>
                <a:gd name="T42" fmla="*/ 21465 w 21600"/>
                <a:gd name="T43" fmla="*/ 8751 h 21600"/>
                <a:gd name="T44" fmla="*/ 20452 w 21600"/>
                <a:gd name="T45" fmla="*/ 7317 h 21600"/>
                <a:gd name="T46" fmla="*/ 19271 w 21600"/>
                <a:gd name="T47" fmla="*/ 7504 h 21600"/>
                <a:gd name="T48" fmla="*/ 18270 w 21600"/>
                <a:gd name="T49" fmla="*/ 8286 h 21600"/>
                <a:gd name="T50" fmla="*/ 17133 w 21600"/>
                <a:gd name="T51" fmla="*/ 7969 h 21600"/>
                <a:gd name="T52" fmla="*/ 16616 w 21600"/>
                <a:gd name="T53" fmla="*/ 6498 h 21600"/>
                <a:gd name="T54" fmla="*/ 16908 w 21600"/>
                <a:gd name="T55" fmla="*/ 1173 h 21600"/>
                <a:gd name="T56" fmla="*/ 15063 w 21600"/>
                <a:gd name="T57" fmla="*/ 353 h 21600"/>
                <a:gd name="T58" fmla="*/ 12982 w 21600"/>
                <a:gd name="T59" fmla="*/ 18 h 21600"/>
                <a:gd name="T60" fmla="*/ 12363 w 21600"/>
                <a:gd name="T61" fmla="*/ 1210 h 21600"/>
                <a:gd name="T62" fmla="*/ 12386 w 21600"/>
                <a:gd name="T63" fmla="*/ 3240 h 21600"/>
                <a:gd name="T64" fmla="*/ 13162 w 21600"/>
                <a:gd name="T65" fmla="*/ 5251 h 21600"/>
                <a:gd name="T66" fmla="*/ 13050 w 21600"/>
                <a:gd name="T67" fmla="*/ 7429 h 21600"/>
                <a:gd name="T68" fmla="*/ 11756 w 21600"/>
                <a:gd name="T69" fmla="*/ 8788 h 21600"/>
                <a:gd name="T70" fmla="*/ 10721 w 21600"/>
                <a:gd name="T71" fmla="*/ 8640 h 21600"/>
                <a:gd name="T72" fmla="*/ 9900 w 21600"/>
                <a:gd name="T73" fmla="*/ 7392 h 21600"/>
                <a:gd name="T74" fmla="*/ 9753 w 21600"/>
                <a:gd name="T75" fmla="*/ 4990 h 21600"/>
                <a:gd name="T76" fmla="*/ 10395 w 21600"/>
                <a:gd name="T77" fmla="*/ 3351 h 21600"/>
                <a:gd name="T78" fmla="*/ 10395 w 21600"/>
                <a:gd name="T79" fmla="*/ 1880 h 21600"/>
                <a:gd name="T80" fmla="*/ 9191 w 21600"/>
                <a:gd name="T81" fmla="*/ 670 h 21600"/>
                <a:gd name="T82" fmla="*/ 6187 w 21600"/>
                <a:gd name="T83" fmla="*/ 521 h 21600"/>
                <a:gd name="T84" fmla="*/ 5175 w 21600"/>
                <a:gd name="T85" fmla="*/ 3556 h 21600"/>
                <a:gd name="T86" fmla="*/ 5366 w 21600"/>
                <a:gd name="T87" fmla="*/ 7168 h 21600"/>
                <a:gd name="T88" fmla="*/ 5006 w 21600"/>
                <a:gd name="T89" fmla="*/ 8248 h 21600"/>
                <a:gd name="T90" fmla="*/ 4095 w 21600"/>
                <a:gd name="T91" fmla="*/ 8788 h 21600"/>
                <a:gd name="T92" fmla="*/ 3251 w 21600"/>
                <a:gd name="T93" fmla="*/ 8491 h 21600"/>
                <a:gd name="T94" fmla="*/ 2407 w 21600"/>
                <a:gd name="T95" fmla="*/ 7541 h 21600"/>
                <a:gd name="T96" fmla="*/ 989 w 21600"/>
                <a:gd name="T97" fmla="*/ 7708 h 21600"/>
                <a:gd name="T98" fmla="*/ 191 w 21600"/>
                <a:gd name="T99" fmla="*/ 9142 h 21600"/>
                <a:gd name="T100" fmla="*/ 33 w 21600"/>
                <a:gd name="T101" fmla="*/ 10706 h 21600"/>
                <a:gd name="T102" fmla="*/ 292 w 21600"/>
                <a:gd name="T103" fmla="*/ 11973 h 21600"/>
                <a:gd name="T104" fmla="*/ 1395 w 21600"/>
                <a:gd name="T105" fmla="*/ 13108 h 21600"/>
                <a:gd name="T106" fmla="*/ 2587 w 21600"/>
                <a:gd name="T107" fmla="*/ 12792 h 21600"/>
                <a:gd name="T108" fmla="*/ 3408 w 21600"/>
                <a:gd name="T109" fmla="*/ 12103 h 21600"/>
                <a:gd name="T110" fmla="*/ 4353 w 21600"/>
                <a:gd name="T111" fmla="*/ 12643 h 21600"/>
                <a:gd name="T112" fmla="*/ 4702 w 21600"/>
                <a:gd name="T113" fmla="*/ 14282 h 21600"/>
                <a:gd name="T114" fmla="*/ 4590 w 21600"/>
                <a:gd name="T115" fmla="*/ 19514 h 21600"/>
                <a:gd name="T116" fmla="*/ 5265 w 21600"/>
                <a:gd name="T117" fmla="*/ 21078 h 21600"/>
                <a:gd name="T118" fmla="*/ 8696 w 21600"/>
                <a:gd name="T119" fmla="*/ 20855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328910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数据流图中存在的疑问</a:t>
            </a:r>
            <a:endParaRPr lang="zh-CN" altLang="en-US" dirty="0"/>
          </a:p>
        </p:txBody>
      </p:sp>
      <p:sp>
        <p:nvSpPr>
          <p:cNvPr id="3" name="内容占位符 2"/>
          <p:cNvSpPr>
            <a:spLocks noGrp="1"/>
          </p:cNvSpPr>
          <p:nvPr>
            <p:ph idx="1"/>
          </p:nvPr>
        </p:nvSpPr>
        <p:spPr>
          <a:xfrm>
            <a:off x="541335" y="4845832"/>
            <a:ext cx="8001000" cy="1382430"/>
          </a:xfrm>
        </p:spPr>
        <p:txBody>
          <a:bodyPr/>
          <a:lstStyle/>
          <a:p>
            <a:r>
              <a:rPr lang="en-US" altLang="zh-CN" sz="2400" dirty="0" smtClean="0"/>
              <a:t>1.1 </a:t>
            </a:r>
            <a:r>
              <a:rPr lang="zh-CN" altLang="en-US" sz="2400" dirty="0" smtClean="0"/>
              <a:t>如何接收事务？</a:t>
            </a:r>
            <a:r>
              <a:rPr lang="en-US" altLang="zh-CN" sz="2400" dirty="0" smtClean="0"/>
              <a:t>1.2</a:t>
            </a:r>
            <a:r>
              <a:rPr lang="zh-CN" altLang="en-US" sz="2400" dirty="0" smtClean="0"/>
              <a:t>如何更新库存清单？数据存储</a:t>
            </a:r>
            <a:r>
              <a:rPr lang="en-US" altLang="zh-CN" sz="2400" dirty="0" smtClean="0"/>
              <a:t>D1 </a:t>
            </a:r>
            <a:r>
              <a:rPr lang="zh-CN" altLang="en-US" sz="2400" dirty="0" smtClean="0"/>
              <a:t>库存清单中的内容</a:t>
            </a:r>
            <a:r>
              <a:rPr lang="zh-CN" altLang="en-US" sz="2400" dirty="0"/>
              <a:t>是什么</a:t>
            </a:r>
            <a:r>
              <a:rPr lang="zh-CN" altLang="en-US" sz="2400" dirty="0" smtClean="0"/>
              <a:t>？</a:t>
            </a:r>
            <a:r>
              <a:rPr lang="en-US" altLang="zh-CN" sz="2400" dirty="0" smtClean="0"/>
              <a:t>1.1→1.2 </a:t>
            </a:r>
            <a:r>
              <a:rPr lang="zh-CN" altLang="en-US" sz="2400" dirty="0" smtClean="0"/>
              <a:t>的数据流事务包含什么内容？</a:t>
            </a:r>
            <a:endParaRPr lang="zh-CN" altLang="en-US" sz="2400" dirty="0"/>
          </a:p>
        </p:txBody>
      </p:sp>
      <p:pic>
        <p:nvPicPr>
          <p:cNvPr id="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336" y="1418726"/>
            <a:ext cx="8000999"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66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14400" y="1095851"/>
            <a:ext cx="7315200" cy="17367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DFD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每个数据处理（</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加工</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）的输入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输出流描述正确的是</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400" dirty="0">
                <a:latin typeface="华文细黑" panose="02010600040101010101" pitchFamily="2" charset="-122"/>
                <a:ea typeface="华文细黑" panose="02010600040101010101" pitchFamily="2" charset="-122"/>
                <a:sym typeface="Microsoft Yahei" panose="020B0503020204020204" pitchFamily="34" charset="-122"/>
              </a:rPr>
              <a:t>一个输入流或一个输出流</a:t>
            </a:r>
          </a:p>
        </p:txBody>
      </p:sp>
      <p:sp>
        <p:nvSpPr>
          <p:cNvPr id="8" name="文本框 7"/>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zh-CN" altLang="en-US" sz="2400" dirty="0" smtClean="0">
                <a:latin typeface="华文细黑" panose="02010600040101010101" pitchFamily="2" charset="-122"/>
                <a:ea typeface="华文细黑" panose="02010600040101010101" pitchFamily="2" charset="-122"/>
              </a:rPr>
              <a:t>至少一</a:t>
            </a:r>
            <a:r>
              <a:rPr lang="zh-CN" altLang="en-US" sz="2400" dirty="0">
                <a:latin typeface="华文细黑" panose="02010600040101010101" pitchFamily="2" charset="-122"/>
                <a:ea typeface="华文细黑" panose="02010600040101010101" pitchFamily="2" charset="-122"/>
              </a:rPr>
              <a:t>个输入流</a:t>
            </a:r>
            <a:r>
              <a:rPr lang="zh-CN" altLang="en-US" sz="2400" dirty="0" smtClean="0">
                <a:latin typeface="华文细黑" panose="02010600040101010101" pitchFamily="2" charset="-122"/>
                <a:ea typeface="华文细黑" panose="02010600040101010101" pitchFamily="2" charset="-122"/>
              </a:rPr>
              <a:t>和至少一</a:t>
            </a:r>
            <a:r>
              <a:rPr lang="zh-CN" altLang="en-US" sz="2400" dirty="0">
                <a:latin typeface="华文细黑" panose="02010600040101010101" pitchFamily="2" charset="-122"/>
                <a:ea typeface="华文细黑" panose="02010600040101010101" pitchFamily="2" charset="-122"/>
              </a:rPr>
              <a:t>个输出流</a:t>
            </a:r>
            <a:endParaRPr lang="zh-CN" altLang="en-US" sz="2400" dirty="0">
              <a:latin typeface="华文细黑" panose="02010600040101010101" pitchFamily="2" charset="-122"/>
              <a:ea typeface="华文细黑" panose="02010600040101010101" pitchFamily="2" charset="-122"/>
              <a:sym typeface="Microsoft Yahei" panose="020B0503020204020204" pitchFamily="34" charset="-122"/>
            </a:endParaRPr>
          </a:p>
        </p:txBody>
      </p:sp>
      <p:sp>
        <p:nvSpPr>
          <p:cNvPr id="9" name="文本框 8"/>
          <p:cNvSpPr txBox="1"/>
          <p:nvPr>
            <p:custDataLst>
              <p:tags r:id="rId5"/>
            </p:custDataLst>
          </p:nvPr>
        </p:nvSpPr>
        <p:spPr>
          <a:xfrm>
            <a:off x="1828800" y="4176713"/>
            <a:ext cx="6400800" cy="642938"/>
          </a:xfrm>
          <a:prstGeom prst="rect">
            <a:avLst/>
          </a:prstGeom>
          <a:noFill/>
        </p:spPr>
        <p:txBody>
          <a:bodyPr vert="horz" rtlCol="0" anchor="ctr" anchorCtr="0">
            <a:noAutofit/>
          </a:bodyPr>
          <a:lstStyle/>
          <a:p>
            <a:r>
              <a:rPr lang="zh-CN" altLang="en-US" sz="2400" dirty="0">
                <a:latin typeface="华文细黑" panose="02010600040101010101" pitchFamily="2" charset="-122"/>
                <a:ea typeface="华文细黑" panose="02010600040101010101" pitchFamily="2" charset="-122"/>
              </a:rPr>
              <a:t>一个输入流</a:t>
            </a:r>
            <a:endParaRPr lang="zh-CN" altLang="en-US" sz="2400" dirty="0">
              <a:latin typeface="华文细黑" panose="02010600040101010101" pitchFamily="2" charset="-122"/>
              <a:ea typeface="华文细黑" panose="02010600040101010101" pitchFamily="2" charset="-122"/>
              <a:sym typeface="Microsoft Yahei" panose="020B0503020204020204" pitchFamily="34" charset="-122"/>
            </a:endParaRPr>
          </a:p>
        </p:txBody>
      </p:sp>
      <p:sp>
        <p:nvSpPr>
          <p:cNvPr id="10" name="文本框 9"/>
          <p:cNvSpPr txBox="1"/>
          <p:nvPr>
            <p:custDataLst>
              <p:tags r:id="rId6"/>
            </p:custDataLst>
          </p:nvPr>
        </p:nvSpPr>
        <p:spPr>
          <a:xfrm>
            <a:off x="1828800" y="4900613"/>
            <a:ext cx="6400800" cy="642938"/>
          </a:xfrm>
          <a:prstGeom prst="rect">
            <a:avLst/>
          </a:prstGeom>
          <a:noFill/>
        </p:spPr>
        <p:txBody>
          <a:bodyPr vert="horz" rtlCol="0" anchor="ctr" anchorCtr="0">
            <a:noAutofit/>
          </a:bodyPr>
          <a:lstStyle/>
          <a:p>
            <a:r>
              <a:rPr lang="zh-CN" altLang="en-US" sz="2400" dirty="0" smtClean="0">
                <a:latin typeface="华文细黑" panose="02010600040101010101" pitchFamily="2" charset="-122"/>
                <a:ea typeface="华文细黑" panose="02010600040101010101" pitchFamily="2" charset="-122"/>
                <a:sym typeface="Microsoft Yahei" panose="020B0503020204020204" pitchFamily="34" charset="-122"/>
              </a:rPr>
              <a:t>可以没有输入流和输出流</a:t>
            </a:r>
            <a:endParaRPr lang="zh-CN" altLang="en-US" sz="2400" dirty="0">
              <a:latin typeface="华文细黑" panose="02010600040101010101" pitchFamily="2" charset="-122"/>
              <a:ea typeface="华文细黑" panose="02010600040101010101" pitchFamily="2" charset="-122"/>
              <a:sym typeface="Microsoft Yahei" panose="020B0503020204020204" pitchFamily="34" charset="-122"/>
            </a:endParaRPr>
          </a:p>
        </p:txBody>
      </p:sp>
      <p:sp>
        <p:nvSpPr>
          <p:cNvPr id="11" name="椭圆 10"/>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rPr>
              <a:t>A</a:t>
            </a:r>
            <a:endParaRPr kumimoji="0" lang="zh-CN" altLang="en-US"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endParaRPr>
          </a:p>
        </p:txBody>
      </p:sp>
      <p:sp>
        <p:nvSpPr>
          <p:cNvPr id="12" name="椭圆 11"/>
          <p:cNvSpPr>
            <a:spLocks noChangeAspect="1"/>
          </p:cNvSpPr>
          <p:nvPr>
            <p:custDataLst>
              <p:tags r:id="rId8"/>
            </p:custDataLst>
          </p:nvPr>
        </p:nvSpPr>
        <p:spPr bwMode="auto">
          <a:xfrm>
            <a:off x="1114425" y="3536156"/>
            <a:ext cx="514350" cy="514350"/>
          </a:xfrm>
          <a:prstGeom prst="ellipse">
            <a:avLst/>
          </a:prstGeom>
          <a:solidFill>
            <a:srgbClr val="00FF00"/>
          </a:solidFill>
          <a:ln w="254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rPr>
              <a:t>B</a:t>
            </a:r>
            <a:endParaRPr kumimoji="0" lang="zh-CN" altLang="en-US"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endParaRPr>
          </a:p>
        </p:txBody>
      </p:sp>
      <p:sp>
        <p:nvSpPr>
          <p:cNvPr id="13" name="椭圆 12"/>
          <p:cNvSpPr>
            <a:spLocks noChangeAspect="1"/>
          </p:cNvSpPr>
          <p:nvPr>
            <p:custDataLst>
              <p:tags r:id="rId9"/>
            </p:custDataLst>
          </p:nvPr>
        </p:nvSpPr>
        <p:spPr bwMode="auto">
          <a:xfrm>
            <a:off x="1114425" y="424100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rPr>
              <a:t>C</a:t>
            </a:r>
            <a:endParaRPr kumimoji="0" lang="zh-CN" altLang="en-US"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endParaRPr>
          </a:p>
        </p:txBody>
      </p:sp>
      <p:sp>
        <p:nvSpPr>
          <p:cNvPr id="14" name="椭圆 13"/>
          <p:cNvSpPr>
            <a:spLocks noChangeAspect="1"/>
          </p:cNvSpPr>
          <p:nvPr>
            <p:custDataLst>
              <p:tags r:id="rId10"/>
            </p:custDataLst>
          </p:nvPr>
        </p:nvSpPr>
        <p:spPr bwMode="auto">
          <a:xfrm>
            <a:off x="1114425" y="496490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rPr>
              <a:t>D</a:t>
            </a:r>
            <a:endParaRPr kumimoji="0" lang="zh-CN" altLang="en-US" sz="2400" u="none" strike="noStrike" cap="none" normalizeH="0" baseline="0" smtClean="0">
              <a:ln>
                <a:noFill/>
              </a:ln>
              <a:effectLst/>
              <a:latin typeface="华文细黑" panose="02010600040101010101" pitchFamily="2" charset="-122"/>
              <a:ea typeface="华文细黑" panose="02010600040101010101" pitchFamily="2" charset="-122"/>
              <a:sym typeface="Microsoft Yahei" panose="020B0503020204020204" pitchFamily="34" charset="-122"/>
            </a:endParaRPr>
          </a:p>
        </p:txBody>
      </p:sp>
      <p:sp>
        <p:nvSpPr>
          <p:cNvPr id="15" name="圆角矩形 14"/>
          <p:cNvSpPr/>
          <p:nvPr>
            <p:custDataLst>
              <p:tags r:id="rId11"/>
            </p:custDataLst>
          </p:nvPr>
        </p:nvSpPr>
        <p:spPr bwMode="auto">
          <a:xfrm>
            <a:off x="7410450" y="5662613"/>
            <a:ext cx="1543050" cy="411480"/>
          </a:xfrm>
          <a:prstGeom prst="roundRect">
            <a:avLst/>
          </a:prstGeom>
          <a:solidFill>
            <a:srgbClr val="808080"/>
          </a:solidFill>
          <a:ln w="381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smtClean="0">
                <a:ln>
                  <a:noFill/>
                </a:ln>
                <a:solidFill>
                  <a:schemeClr val="tx1"/>
                </a:solidFill>
                <a:effectLst/>
                <a:latin typeface="Times New Roman" charset="0"/>
                <a:ea typeface="宋体" pitchFamily="2" charset="-122"/>
              </a:endParaRPr>
            </a:p>
          </p:txBody>
        </p:sp>
        <p:sp>
          <p:nvSpPr>
            <p:cNvPr id="17" name="ColorBlock"/>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smtClean="0">
                <a:ln>
                  <a:noFill/>
                </a:ln>
                <a:solidFill>
                  <a:schemeClr val="tx1"/>
                </a:solidFill>
                <a:effectLst/>
                <a:latin typeface="Times New Roman" charset="0"/>
                <a:ea typeface="宋体" pitchFamily="2" charset="-122"/>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94225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2.5  </a:t>
            </a:r>
            <a:r>
              <a:rPr lang="zh-CN" altLang="en-US" dirty="0" smtClean="0">
                <a:latin typeface="+mj-ea"/>
              </a:rPr>
              <a:t>数据字典</a:t>
            </a:r>
            <a:endParaRPr lang="zh-CN" altLang="en-US" dirty="0">
              <a:latin typeface="+mj-ea"/>
            </a:endParaRPr>
          </a:p>
        </p:txBody>
      </p:sp>
      <p:pic>
        <p:nvPicPr>
          <p:cNvPr id="4" name="Picture 4" descr="j02375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675" y="2708275"/>
            <a:ext cx="26987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8779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数据字典的</a:t>
            </a:r>
            <a:r>
              <a:rPr lang="zh-CN" altLang="en-US" dirty="0" smtClean="0"/>
              <a:t>任务</a:t>
            </a:r>
            <a:endParaRPr lang="zh-CN" altLang="en-US" dirty="0"/>
          </a:p>
        </p:txBody>
      </p:sp>
      <p:sp>
        <p:nvSpPr>
          <p:cNvPr id="3" name="内容占位符 2"/>
          <p:cNvSpPr>
            <a:spLocks noGrp="1"/>
          </p:cNvSpPr>
          <p:nvPr>
            <p:ph idx="1"/>
          </p:nvPr>
        </p:nvSpPr>
        <p:spPr/>
        <p:txBody>
          <a:bodyPr/>
          <a:lstStyle/>
          <a:p>
            <a:r>
              <a:rPr lang="zh-CN" altLang="en-US" dirty="0" smtClean="0"/>
              <a:t>对于</a:t>
            </a:r>
            <a:r>
              <a:rPr lang="zh-CN" altLang="en-US" dirty="0"/>
              <a:t>数据流图中出现的所有被命名的图形元素在字典中作为一个词条加以定义，</a:t>
            </a:r>
            <a:r>
              <a:rPr lang="zh-CN" altLang="en-US" dirty="0">
                <a:solidFill>
                  <a:srgbClr val="0000FF"/>
                </a:solidFill>
              </a:rPr>
              <a:t>使得每一个图形元素的名字都有一个确切的解释。</a:t>
            </a:r>
          </a:p>
        </p:txBody>
      </p:sp>
    </p:spTree>
    <p:extLst>
      <p:ext uri="{BB962C8B-B14F-4D97-AF65-F5344CB8AC3E}">
        <p14:creationId xmlns:p14="http://schemas.microsoft.com/office/powerpoint/2010/main" val="63202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数据字典的定义</a:t>
            </a:r>
            <a:endParaRPr lang="zh-CN" altLang="en-US" dirty="0"/>
          </a:p>
        </p:txBody>
      </p:sp>
      <p:sp>
        <p:nvSpPr>
          <p:cNvPr id="3" name="内容占位符 2"/>
          <p:cNvSpPr>
            <a:spLocks noGrp="1"/>
          </p:cNvSpPr>
          <p:nvPr>
            <p:ph idx="1"/>
          </p:nvPr>
        </p:nvSpPr>
        <p:spPr/>
        <p:txBody>
          <a:bodyPr/>
          <a:lstStyle/>
          <a:p>
            <a:r>
              <a:rPr lang="zh-CN" altLang="en-US" dirty="0"/>
              <a:t>定义：是关于数据的信息集合，即对数据流图中包含的所有元素定义的集合。</a:t>
            </a:r>
          </a:p>
          <a:p>
            <a:r>
              <a:rPr lang="zh-CN" altLang="en-US" dirty="0" smtClean="0"/>
              <a:t>数据字典和</a:t>
            </a:r>
            <a:r>
              <a:rPr lang="zh-CN" altLang="en-US" dirty="0"/>
              <a:t>数据流图共同构成系统的</a:t>
            </a:r>
            <a:r>
              <a:rPr lang="zh-CN" altLang="en-US" dirty="0" smtClean="0"/>
              <a:t>逻辑模型，有</a:t>
            </a:r>
            <a:r>
              <a:rPr lang="zh-CN" altLang="en-US" dirty="0"/>
              <a:t>数据字典，数据流图就不严格</a:t>
            </a:r>
            <a:r>
              <a:rPr lang="zh-CN" altLang="en-US" dirty="0" smtClean="0"/>
              <a:t>；没有</a:t>
            </a:r>
            <a:r>
              <a:rPr lang="zh-CN" altLang="en-US" dirty="0"/>
              <a:t>数据流图，数据字典难于发挥作用。</a:t>
            </a:r>
          </a:p>
          <a:p>
            <a:endParaRPr lang="zh-CN" altLang="en-US" dirty="0"/>
          </a:p>
        </p:txBody>
      </p:sp>
    </p:spTree>
    <p:extLst>
      <p:ext uri="{BB962C8B-B14F-4D97-AF65-F5344CB8AC3E}">
        <p14:creationId xmlns:p14="http://schemas.microsoft.com/office/powerpoint/2010/main" val="93617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数据字典中需要定义</a:t>
            </a:r>
            <a:r>
              <a:rPr lang="zh-CN" altLang="en-US" dirty="0"/>
              <a:t>内容</a:t>
            </a:r>
          </a:p>
        </p:txBody>
      </p:sp>
      <p:graphicFrame>
        <p:nvGraphicFramePr>
          <p:cNvPr id="5" name="图示 4"/>
          <p:cNvGraphicFramePr/>
          <p:nvPr>
            <p:extLst>
              <p:ext uri="{D42A27DB-BD31-4B8C-83A1-F6EECF244321}">
                <p14:modId xmlns:p14="http://schemas.microsoft.com/office/powerpoint/2010/main" val="625706861"/>
              </p:ext>
            </p:extLst>
          </p:nvPr>
        </p:nvGraphicFramePr>
        <p:xfrm>
          <a:off x="1510506" y="158671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241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数据字典定义内容</a:t>
            </a:r>
          </a:p>
        </p:txBody>
      </p:sp>
      <p:sp>
        <p:nvSpPr>
          <p:cNvPr id="3" name="内容占位符 2"/>
          <p:cNvSpPr>
            <a:spLocks noGrp="1"/>
          </p:cNvSpPr>
          <p:nvPr>
            <p:ph idx="1"/>
          </p:nvPr>
        </p:nvSpPr>
        <p:spPr/>
        <p:txBody>
          <a:bodyPr/>
          <a:lstStyle/>
          <a:p>
            <a:r>
              <a:rPr lang="zh-CN" altLang="en-US" dirty="0" smtClean="0">
                <a:solidFill>
                  <a:srgbClr val="0000FF"/>
                </a:solidFill>
              </a:rPr>
              <a:t>数据流：</a:t>
            </a:r>
            <a:r>
              <a:rPr lang="zh-CN" altLang="en-US" dirty="0" smtClean="0"/>
              <a:t>来源</a:t>
            </a:r>
            <a:r>
              <a:rPr lang="zh-CN" altLang="en-US" dirty="0"/>
              <a:t>、去向、组成、流通量</a:t>
            </a:r>
          </a:p>
          <a:p>
            <a:r>
              <a:rPr lang="zh-CN" altLang="en-US" dirty="0" smtClean="0">
                <a:solidFill>
                  <a:srgbClr val="0000FF"/>
                </a:solidFill>
              </a:rPr>
              <a:t>数据元素：</a:t>
            </a:r>
            <a:r>
              <a:rPr lang="zh-CN" altLang="en-US" dirty="0" smtClean="0"/>
              <a:t>名称</a:t>
            </a:r>
            <a:r>
              <a:rPr lang="zh-CN" altLang="en-US" dirty="0"/>
              <a:t>、别名、取值范围、含义、数据长度、小数位数、简单描述</a:t>
            </a:r>
          </a:p>
          <a:p>
            <a:r>
              <a:rPr lang="zh-CN" altLang="en-US" dirty="0">
                <a:solidFill>
                  <a:srgbClr val="0000FF"/>
                </a:solidFill>
              </a:rPr>
              <a:t>数据</a:t>
            </a:r>
            <a:r>
              <a:rPr lang="zh-CN" altLang="en-US" dirty="0" smtClean="0">
                <a:solidFill>
                  <a:srgbClr val="0000FF"/>
                </a:solidFill>
              </a:rPr>
              <a:t>存储：</a:t>
            </a:r>
            <a:r>
              <a:rPr lang="zh-CN" altLang="en-US" dirty="0" smtClean="0"/>
              <a:t>数据结构</a:t>
            </a:r>
            <a:r>
              <a:rPr lang="zh-CN" altLang="en-US" dirty="0"/>
              <a:t>及数据存放规则</a:t>
            </a:r>
          </a:p>
          <a:p>
            <a:r>
              <a:rPr lang="zh-CN" altLang="en-US" dirty="0" smtClean="0">
                <a:solidFill>
                  <a:srgbClr val="0000FF"/>
                </a:solidFill>
              </a:rPr>
              <a:t>数据处理：</a:t>
            </a:r>
            <a:r>
              <a:rPr lang="zh-CN" altLang="en-US" dirty="0" smtClean="0"/>
              <a:t>数据处理</a:t>
            </a:r>
            <a:r>
              <a:rPr lang="zh-CN" altLang="en-US" dirty="0"/>
              <a:t>的逻辑功能和主要算法</a:t>
            </a:r>
          </a:p>
          <a:p>
            <a:endParaRPr lang="en-US" altLang="zh-CN" dirty="0" smtClean="0"/>
          </a:p>
          <a:p>
            <a:endParaRPr lang="zh-CN" altLang="en-US" dirty="0"/>
          </a:p>
        </p:txBody>
      </p:sp>
    </p:spTree>
    <p:extLst>
      <p:ext uri="{BB962C8B-B14F-4D97-AF65-F5344CB8AC3E}">
        <p14:creationId xmlns:p14="http://schemas.microsoft.com/office/powerpoint/2010/main" val="76037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数据字典举例</a:t>
            </a:r>
            <a:endParaRPr lang="zh-CN" altLang="en-US" dirty="0"/>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67937"/>
            <a:ext cx="8000999"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7092462" y="2919252"/>
            <a:ext cx="597876" cy="1018236"/>
          </a:xfrm>
          <a:prstGeom prst="rect">
            <a:avLst/>
          </a:prstGeom>
          <a:noFill/>
          <a:ln w="25400" cap="flat" cmpd="sng" algn="ctr">
            <a:solidFill>
              <a:srgbClr val="FF0000"/>
            </a:solidFill>
            <a:prstDash val="sys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smtClean="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223279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a:t>
            </a:r>
            <a:r>
              <a:rPr lang="zh-CN" altLang="en-US" dirty="0" smtClean="0"/>
              <a:t>举例：数据流名字</a:t>
            </a:r>
            <a:endParaRPr lang="zh-CN" altLang="en-US" dirty="0"/>
          </a:p>
        </p:txBody>
      </p:sp>
      <p:sp>
        <p:nvSpPr>
          <p:cNvPr id="5" name="Rectangle 4"/>
          <p:cNvSpPr>
            <a:spLocks noChangeArrowheads="1"/>
          </p:cNvSpPr>
          <p:nvPr/>
        </p:nvSpPr>
        <p:spPr bwMode="auto">
          <a:xfrm>
            <a:off x="609600" y="1468501"/>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latin typeface="华文细黑" panose="02010600040101010101" pitchFamily="2" charset="-122"/>
                <a:ea typeface="华文细黑" panose="02010600040101010101" pitchFamily="2" charset="-122"/>
              </a:rPr>
              <a:t>目前价格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主要供应者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次要供应者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7" name="矩形 6"/>
          <p:cNvSpPr/>
          <p:nvPr/>
        </p:nvSpPr>
        <p:spPr>
          <a:xfrm>
            <a:off x="4431324" y="1468501"/>
            <a:ext cx="3962400" cy="3046988"/>
          </a:xfrm>
          <a:prstGeom prst="rect">
            <a:avLst/>
          </a:prstGeom>
          <a:ln>
            <a:noFill/>
          </a:ln>
        </p:spPr>
        <p:txBody>
          <a:bodyPr wrap="square">
            <a:spAutoFit/>
          </a:bodyPr>
          <a:lstStyle/>
          <a:p>
            <a:pPr>
              <a:defRPr/>
            </a:pPr>
            <a:r>
              <a:rPr lang="zh-CN" altLang="en-US" sz="2400" dirty="0">
                <a:solidFill>
                  <a:srgbClr val="CC3300"/>
                </a:solidFill>
                <a:latin typeface="华文细黑" panose="02010600040101010101" pitchFamily="2" charset="-122"/>
                <a:ea typeface="华文细黑" panose="02010600040101010101" pitchFamily="2" charset="-122"/>
              </a:rPr>
              <a:t>名字</a:t>
            </a:r>
            <a:r>
              <a:rPr lang="zh-CN" altLang="en-US" sz="2400" dirty="0">
                <a:latin typeface="华文细黑" panose="02010600040101010101" pitchFamily="2" charset="-122"/>
                <a:ea typeface="华文细黑" panose="02010600040101010101" pitchFamily="2" charset="-122"/>
              </a:rPr>
              <a:t>：订货报表</a:t>
            </a:r>
          </a:p>
          <a:p>
            <a:pPr lvl="0">
              <a:defRPr/>
            </a:pPr>
            <a:r>
              <a:rPr lang="zh-CN" altLang="en-US" sz="2400" dirty="0" smtClean="0">
                <a:solidFill>
                  <a:srgbClr val="0000FF"/>
                </a:solidFill>
                <a:latin typeface="华文细黑" panose="02010600040101010101" pitchFamily="2" charset="-122"/>
                <a:ea typeface="华文细黑" panose="02010600040101010101" pitchFamily="2" charset="-122"/>
              </a:rPr>
              <a:t>名字是该数据流在</a:t>
            </a:r>
            <a:r>
              <a:rPr lang="en-US" altLang="zh-CN" sz="2400" dirty="0" smtClean="0">
                <a:solidFill>
                  <a:srgbClr val="0000FF"/>
                </a:solidFill>
                <a:latin typeface="华文细黑" panose="02010600040101010101" pitchFamily="2" charset="-122"/>
                <a:ea typeface="华文细黑" panose="02010600040101010101" pitchFamily="2" charset="-122"/>
              </a:rPr>
              <a:t>DFD</a:t>
            </a:r>
            <a:r>
              <a:rPr lang="zh-CN" altLang="en-US" sz="2400" dirty="0">
                <a:solidFill>
                  <a:srgbClr val="0000FF"/>
                </a:solidFill>
                <a:latin typeface="华文细黑" panose="02010600040101010101" pitchFamily="2" charset="-122"/>
                <a:ea typeface="华文细黑" panose="02010600040101010101" pitchFamily="2" charset="-122"/>
              </a:rPr>
              <a:t>图</a:t>
            </a:r>
            <a:r>
              <a:rPr lang="zh-CN" altLang="en-US" sz="2400" dirty="0" smtClean="0">
                <a:solidFill>
                  <a:srgbClr val="0000FF"/>
                </a:solidFill>
                <a:latin typeface="华文细黑" panose="02010600040101010101" pitchFamily="2" charset="-122"/>
                <a:ea typeface="华文细黑" panose="02010600040101010101" pitchFamily="2" charset="-122"/>
              </a:rPr>
              <a:t>中</a:t>
            </a:r>
            <a:r>
              <a:rPr lang="zh-CN" altLang="en-US" sz="2400" dirty="0">
                <a:solidFill>
                  <a:srgbClr val="0000FF"/>
                </a:solidFill>
                <a:latin typeface="华文细黑" panose="02010600040101010101" pitchFamily="2" charset="-122"/>
                <a:ea typeface="华文细黑" panose="02010600040101010101" pitchFamily="2" charset="-122"/>
              </a:rPr>
              <a:t>的</a:t>
            </a:r>
            <a:r>
              <a:rPr lang="zh-CN" altLang="en-US" sz="2400" dirty="0" smtClean="0">
                <a:solidFill>
                  <a:srgbClr val="0000FF"/>
                </a:solidFill>
                <a:latin typeface="华文细黑" panose="02010600040101010101" pitchFamily="2" charset="-122"/>
                <a:ea typeface="华文细黑" panose="02010600040101010101" pitchFamily="2" charset="-122"/>
              </a:rPr>
              <a:t>唯一标识，且必须与</a:t>
            </a:r>
            <a:r>
              <a:rPr lang="en-US" altLang="zh-CN" sz="2400" dirty="0" smtClean="0">
                <a:solidFill>
                  <a:srgbClr val="0000FF"/>
                </a:solidFill>
                <a:latin typeface="华文细黑" panose="02010600040101010101" pitchFamily="2" charset="-122"/>
                <a:ea typeface="华文细黑" panose="02010600040101010101" pitchFamily="2" charset="-122"/>
              </a:rPr>
              <a:t>DFD</a:t>
            </a:r>
            <a:r>
              <a:rPr lang="zh-CN" altLang="en-US" sz="2400" dirty="0" smtClean="0">
                <a:solidFill>
                  <a:srgbClr val="0000FF"/>
                </a:solidFill>
                <a:latin typeface="华文细黑" panose="02010600040101010101" pitchFamily="2" charset="-122"/>
                <a:ea typeface="华文细黑" panose="02010600040101010101" pitchFamily="2" charset="-122"/>
              </a:rPr>
              <a:t>图一致。</a:t>
            </a:r>
            <a:endParaRPr lang="en-US" altLang="zh-CN" sz="2400" dirty="0" smtClean="0">
              <a:solidFill>
                <a:srgbClr val="0000FF"/>
              </a:solidFill>
              <a:latin typeface="华文细黑" panose="02010600040101010101" pitchFamily="2" charset="-122"/>
              <a:ea typeface="华文细黑" panose="02010600040101010101" pitchFamily="2" charset="-122"/>
            </a:endParaRPr>
          </a:p>
          <a:p>
            <a:pPr lvl="0">
              <a:defRPr/>
            </a:pPr>
            <a:r>
              <a:rPr lang="zh-CN" altLang="en-US" sz="2400" dirty="0">
                <a:solidFill>
                  <a:srgbClr val="0000FF"/>
                </a:solidFill>
                <a:latin typeface="华文细黑" panose="02010600040101010101" pitchFamily="2" charset="-122"/>
                <a:ea typeface="华文细黑" panose="02010600040101010101" pitchFamily="2" charset="-122"/>
              </a:rPr>
              <a:t>流向</a:t>
            </a:r>
            <a:r>
              <a:rPr lang="en-US" altLang="zh-CN" sz="2400" dirty="0">
                <a:solidFill>
                  <a:srgbClr val="0000FF"/>
                </a:solidFill>
                <a:latin typeface="华文细黑" panose="02010600040101010101" pitchFamily="2" charset="-122"/>
                <a:ea typeface="华文细黑" panose="02010600040101010101" pitchFamily="2" charset="-122"/>
              </a:rPr>
              <a:t>/</a:t>
            </a:r>
            <a:r>
              <a:rPr lang="zh-CN" altLang="en-US" sz="2400" dirty="0">
                <a:solidFill>
                  <a:srgbClr val="0000FF"/>
                </a:solidFill>
                <a:latin typeface="华文细黑" panose="02010600040101010101" pitchFamily="2" charset="-122"/>
                <a:ea typeface="华文细黑" panose="02010600040101010101" pitchFamily="2" charset="-122"/>
              </a:rPr>
              <a:t>流出数据存储文件的数据流</a:t>
            </a:r>
            <a:r>
              <a:rPr lang="zh-CN" altLang="en-US" sz="2400" dirty="0" smtClean="0">
                <a:solidFill>
                  <a:srgbClr val="0000FF"/>
                </a:solidFill>
                <a:latin typeface="华文细黑" panose="02010600040101010101" pitchFamily="2" charset="-122"/>
                <a:ea typeface="华文细黑" panose="02010600040101010101" pitchFamily="2" charset="-122"/>
              </a:rPr>
              <a:t>名可以相同，也可以不写</a:t>
            </a:r>
            <a:endParaRPr lang="en-US" altLang="zh-CN" sz="2400" dirty="0" smtClean="0">
              <a:solidFill>
                <a:srgbClr val="0000FF"/>
              </a:solidFill>
              <a:latin typeface="华文细黑" panose="02010600040101010101" pitchFamily="2" charset="-122"/>
              <a:ea typeface="华文细黑" panose="02010600040101010101" pitchFamily="2" charset="-122"/>
            </a:endParaRPr>
          </a:p>
          <a:p>
            <a:pPr lvl="0">
              <a:defRPr/>
            </a:pPr>
            <a:endParaRPr lang="zh-CN" altLang="en-US" sz="2400" dirty="0">
              <a:solidFill>
                <a:srgbClr val="0000FF"/>
              </a:solidFill>
              <a:latin typeface="华文细黑" panose="02010600040101010101" pitchFamily="2" charset="-122"/>
              <a:ea typeface="华文细黑" panose="02010600040101010101" pitchFamily="2" charset="-122"/>
            </a:endParaRPr>
          </a:p>
        </p:txBody>
      </p:sp>
      <p:cxnSp>
        <p:nvCxnSpPr>
          <p:cNvPr id="9" name="直接箭头连接符 8"/>
          <p:cNvCxnSpPr/>
          <p:nvPr/>
        </p:nvCxnSpPr>
        <p:spPr bwMode="auto">
          <a:xfrm>
            <a:off x="3059723" y="1719631"/>
            <a:ext cx="1230923" cy="0"/>
          </a:xfrm>
          <a:prstGeom prst="straightConnector1">
            <a:avLst/>
          </a:prstGeom>
          <a:solidFill>
            <a:schemeClr val="accent1"/>
          </a:solidFill>
          <a:ln w="19050" cap="flat" cmpd="sng" algn="ctr">
            <a:solidFill>
              <a:srgbClr val="0000FF"/>
            </a:solidFill>
            <a:prstDash val="sysDash"/>
            <a:round/>
            <a:headEnd type="none" w="sm" len="sm"/>
            <a:tailEnd type="arrow" w="lg" len="lg"/>
          </a:ln>
          <a:effectLst/>
        </p:spPr>
      </p:cxnSp>
    </p:spTree>
    <p:extLst>
      <p:ext uri="{BB962C8B-B14F-4D97-AF65-F5344CB8AC3E}">
        <p14:creationId xmlns:p14="http://schemas.microsoft.com/office/powerpoint/2010/main" val="2823085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数据字典举例：</a:t>
            </a:r>
            <a:r>
              <a:rPr lang="zh-CN" altLang="en-US" dirty="0" smtClean="0"/>
              <a:t>数据流别名</a:t>
            </a:r>
            <a:endParaRPr lang="zh-CN" altLang="en-US" dirty="0"/>
          </a:p>
        </p:txBody>
      </p:sp>
      <p:sp>
        <p:nvSpPr>
          <p:cNvPr id="5" name="Rectangle 4"/>
          <p:cNvSpPr>
            <a:spLocks noChangeArrowheads="1"/>
          </p:cNvSpPr>
          <p:nvPr/>
        </p:nvSpPr>
        <p:spPr bwMode="auto">
          <a:xfrm>
            <a:off x="609600" y="1525651"/>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latin typeface="华文细黑" panose="02010600040101010101" pitchFamily="2" charset="-122"/>
                <a:ea typeface="华文细黑" panose="02010600040101010101" pitchFamily="2" charset="-122"/>
              </a:rPr>
              <a:t>目前价格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主要供应者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次要供应者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7" name="矩形 6"/>
          <p:cNvSpPr/>
          <p:nvPr/>
        </p:nvSpPr>
        <p:spPr>
          <a:xfrm>
            <a:off x="4305126" y="1846387"/>
            <a:ext cx="4305473" cy="1569660"/>
          </a:xfrm>
          <a:prstGeom prst="rect">
            <a:avLst/>
          </a:prstGeom>
          <a:ln>
            <a:noFill/>
          </a:ln>
        </p:spPr>
        <p:txBody>
          <a:bodyPr wrap="square">
            <a:spAutoFit/>
          </a:bodyPr>
          <a:lstStyle/>
          <a:p>
            <a:pPr lvl="0">
              <a:defRPr/>
            </a:pPr>
            <a:r>
              <a:rPr lang="zh-CN" altLang="en-US" sz="2400" dirty="0">
                <a:solidFill>
                  <a:srgbClr val="CC3300"/>
                </a:solidFill>
                <a:latin typeface="华文细黑" panose="02010600040101010101" pitchFamily="2" charset="-122"/>
                <a:ea typeface="华文细黑" panose="02010600040101010101" pitchFamily="2" charset="-122"/>
              </a:rPr>
              <a:t>别名</a:t>
            </a:r>
            <a:r>
              <a:rPr lang="zh-CN" altLang="en-US" sz="2400" dirty="0">
                <a:solidFill>
                  <a:srgbClr val="000000"/>
                </a:solidFill>
                <a:latin typeface="华文细黑" panose="02010600040101010101" pitchFamily="2" charset="-122"/>
                <a:ea typeface="华文细黑" panose="02010600040101010101" pitchFamily="2" charset="-122"/>
              </a:rPr>
              <a:t>：订货</a:t>
            </a:r>
            <a:r>
              <a:rPr lang="zh-CN" altLang="en-US" sz="2400" dirty="0" smtClean="0">
                <a:solidFill>
                  <a:srgbClr val="000000"/>
                </a:solidFill>
                <a:latin typeface="华文细黑" panose="02010600040101010101" pitchFamily="2" charset="-122"/>
                <a:ea typeface="华文细黑" panose="02010600040101010101" pitchFamily="2" charset="-122"/>
              </a:rPr>
              <a:t>信息</a:t>
            </a:r>
            <a:endParaRPr lang="en-US" altLang="zh-CN" sz="2400" dirty="0" smtClean="0">
              <a:solidFill>
                <a:srgbClr val="000000"/>
              </a:solidFill>
              <a:latin typeface="华文细黑" panose="02010600040101010101" pitchFamily="2" charset="-122"/>
              <a:ea typeface="华文细黑" panose="02010600040101010101" pitchFamily="2" charset="-122"/>
            </a:endParaRPr>
          </a:p>
          <a:p>
            <a:pPr lvl="0">
              <a:defRPr/>
            </a:pPr>
            <a:r>
              <a:rPr lang="zh-CN" altLang="en-US" sz="2400" dirty="0">
                <a:solidFill>
                  <a:srgbClr val="0000FF"/>
                </a:solidFill>
                <a:latin typeface="华文细黑" panose="02010600040101010101" pitchFamily="2" charset="-122"/>
                <a:ea typeface="华文细黑" panose="02010600040101010101" pitchFamily="2" charset="-122"/>
              </a:rPr>
              <a:t>不同时期、用户、分析员对同一元素所用的不同名称，应尽量减少出现</a:t>
            </a:r>
            <a:r>
              <a:rPr lang="zh-CN" altLang="en-US" sz="2400" dirty="0" smtClean="0">
                <a:solidFill>
                  <a:srgbClr val="0000FF"/>
                </a:solidFill>
                <a:latin typeface="华文细黑" panose="02010600040101010101" pitchFamily="2" charset="-122"/>
                <a:ea typeface="华文细黑" panose="02010600040101010101" pitchFamily="2" charset="-122"/>
              </a:rPr>
              <a:t>别名</a:t>
            </a:r>
            <a:endParaRPr lang="zh-CN" altLang="en-US" sz="2400" dirty="0">
              <a:solidFill>
                <a:srgbClr val="0000FF"/>
              </a:solidFill>
              <a:latin typeface="华文细黑" panose="02010600040101010101" pitchFamily="2" charset="-122"/>
              <a:ea typeface="华文细黑" panose="02010600040101010101" pitchFamily="2" charset="-122"/>
            </a:endParaRPr>
          </a:p>
        </p:txBody>
      </p:sp>
      <p:cxnSp>
        <p:nvCxnSpPr>
          <p:cNvPr id="9" name="直接箭头连接符 8"/>
          <p:cNvCxnSpPr/>
          <p:nvPr/>
        </p:nvCxnSpPr>
        <p:spPr bwMode="auto">
          <a:xfrm>
            <a:off x="3059723" y="2105025"/>
            <a:ext cx="1230923" cy="0"/>
          </a:xfrm>
          <a:prstGeom prst="straightConnector1">
            <a:avLst/>
          </a:prstGeom>
          <a:solidFill>
            <a:schemeClr val="accent1"/>
          </a:solidFill>
          <a:ln w="19050" cap="flat" cmpd="sng" algn="ctr">
            <a:solidFill>
              <a:srgbClr val="0000FF"/>
            </a:solidFill>
            <a:prstDash val="sysDash"/>
            <a:round/>
            <a:headEnd type="none" w="sm" len="sm"/>
            <a:tailEnd type="arrow" w="lg" len="lg"/>
          </a:ln>
          <a:effectLst/>
        </p:spPr>
      </p:cxnSp>
    </p:spTree>
    <p:extLst>
      <p:ext uri="{BB962C8B-B14F-4D97-AF65-F5344CB8AC3E}">
        <p14:creationId xmlns:p14="http://schemas.microsoft.com/office/powerpoint/2010/main" val="203858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可行性研究</a:t>
            </a:r>
            <a:r>
              <a:rPr lang="zh-CN" altLang="en-US" dirty="0"/>
              <a:t>的</a:t>
            </a:r>
            <a:r>
              <a:rPr lang="zh-CN" altLang="en-US" dirty="0" smtClean="0"/>
              <a:t>任务</a:t>
            </a:r>
            <a:endParaRPr lang="zh-CN" altLang="en-US" dirty="0"/>
          </a:p>
        </p:txBody>
      </p:sp>
      <p:sp>
        <p:nvSpPr>
          <p:cNvPr id="3" name="内容占位符 2"/>
          <p:cNvSpPr>
            <a:spLocks noGrp="1"/>
          </p:cNvSpPr>
          <p:nvPr>
            <p:ph idx="1"/>
          </p:nvPr>
        </p:nvSpPr>
        <p:spPr/>
        <p:txBody>
          <a:bodyPr/>
          <a:lstStyle/>
          <a:p>
            <a:r>
              <a:rPr lang="zh-CN" altLang="en-US" dirty="0" smtClean="0"/>
              <a:t>用</a:t>
            </a:r>
            <a:r>
              <a:rPr lang="zh-CN" altLang="en-US" dirty="0"/>
              <a:t>最小的代价，在尽可能短的时间内</a:t>
            </a:r>
            <a:r>
              <a:rPr lang="zh-CN" altLang="en-US" dirty="0">
                <a:solidFill>
                  <a:srgbClr val="0000FF"/>
                </a:solidFill>
              </a:rPr>
              <a:t>（一般占总工作量的</a:t>
            </a:r>
            <a:r>
              <a:rPr lang="en-US" altLang="zh-CN" dirty="0">
                <a:solidFill>
                  <a:srgbClr val="0000FF"/>
                </a:solidFill>
              </a:rPr>
              <a:t>5</a:t>
            </a:r>
            <a:r>
              <a:rPr lang="zh-CN" altLang="en-US" dirty="0">
                <a:solidFill>
                  <a:srgbClr val="0000FF"/>
                </a:solidFill>
              </a:rPr>
              <a:t>％到</a:t>
            </a:r>
            <a:r>
              <a:rPr lang="en-US" altLang="zh-CN" dirty="0">
                <a:solidFill>
                  <a:srgbClr val="0000FF"/>
                </a:solidFill>
              </a:rPr>
              <a:t>10</a:t>
            </a:r>
            <a:r>
              <a:rPr lang="zh-CN" altLang="en-US" dirty="0" smtClean="0">
                <a:solidFill>
                  <a:srgbClr val="0000FF"/>
                </a:solidFill>
              </a:rPr>
              <a:t>％）</a:t>
            </a:r>
            <a:r>
              <a:rPr lang="zh-CN" altLang="en-US" dirty="0"/>
              <a:t>确定能否解决问题，以及是否值得解决的问题 。</a:t>
            </a:r>
          </a:p>
          <a:p>
            <a:r>
              <a:rPr lang="zh-CN" altLang="en-US" dirty="0" smtClean="0"/>
              <a:t>因此，可行性研究</a:t>
            </a:r>
            <a:r>
              <a:rPr lang="zh-CN" altLang="en-US" dirty="0"/>
              <a:t>的目的是</a:t>
            </a:r>
            <a:r>
              <a:rPr lang="zh-CN" altLang="en-US" dirty="0">
                <a:solidFill>
                  <a:srgbClr val="0000FF"/>
                </a:solidFill>
              </a:rPr>
              <a:t>“做还是不做”</a:t>
            </a:r>
            <a:r>
              <a:rPr lang="zh-CN" altLang="en-US" dirty="0"/>
              <a:t>，</a:t>
            </a:r>
            <a:r>
              <a:rPr lang="zh-CN" altLang="en-US" dirty="0">
                <a:solidFill>
                  <a:srgbClr val="0000FF"/>
                </a:solidFill>
              </a:rPr>
              <a:t>而非“如何去做”</a:t>
            </a:r>
            <a:r>
              <a:rPr lang="zh-CN" altLang="en-US" dirty="0" smtClean="0">
                <a:solidFill>
                  <a:srgbClr val="0000FF"/>
                </a:solidFill>
              </a:rPr>
              <a:t>。</a:t>
            </a:r>
            <a:endParaRPr lang="zh-CN" altLang="en-US" sz="3600" dirty="0">
              <a:solidFill>
                <a:srgbClr val="0000FF"/>
              </a:solidFill>
            </a:endParaRPr>
          </a:p>
        </p:txBody>
      </p:sp>
    </p:spTree>
    <p:extLst>
      <p:ext uri="{BB962C8B-B14F-4D97-AF65-F5344CB8AC3E}">
        <p14:creationId xmlns:p14="http://schemas.microsoft.com/office/powerpoint/2010/main" val="209728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数据字典举例：</a:t>
            </a:r>
            <a:r>
              <a:rPr lang="zh-CN" altLang="en-US" dirty="0" smtClean="0"/>
              <a:t>数据流描述</a:t>
            </a:r>
            <a:endParaRPr lang="zh-CN" altLang="en-US" dirty="0"/>
          </a:p>
        </p:txBody>
      </p:sp>
      <p:sp>
        <p:nvSpPr>
          <p:cNvPr id="5" name="Rectangle 4"/>
          <p:cNvSpPr>
            <a:spLocks noChangeArrowheads="1"/>
          </p:cNvSpPr>
          <p:nvPr/>
        </p:nvSpPr>
        <p:spPr bwMode="auto">
          <a:xfrm>
            <a:off x="609600" y="1544701"/>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latin typeface="华文细黑" panose="02010600040101010101" pitchFamily="2" charset="-122"/>
                <a:ea typeface="华文细黑" panose="02010600040101010101" pitchFamily="2" charset="-122"/>
              </a:rPr>
              <a:t>目前价格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主要供应者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次要供应者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7" name="矩形 6"/>
          <p:cNvSpPr/>
          <p:nvPr/>
        </p:nvSpPr>
        <p:spPr>
          <a:xfrm>
            <a:off x="4305126" y="2428141"/>
            <a:ext cx="4305473" cy="1200329"/>
          </a:xfrm>
          <a:prstGeom prst="rect">
            <a:avLst/>
          </a:prstGeom>
          <a:ln>
            <a:noFill/>
          </a:ln>
        </p:spPr>
        <p:txBody>
          <a:bodyPr wrap="square">
            <a:spAutoFit/>
          </a:bodyPr>
          <a:lstStyle/>
          <a:p>
            <a:pPr>
              <a:defRPr/>
            </a:pPr>
            <a:r>
              <a:rPr lang="zh-CN" altLang="en-US" sz="2400" dirty="0">
                <a:solidFill>
                  <a:srgbClr val="CC3300"/>
                </a:solidFill>
                <a:latin typeface="华文细黑" panose="02010600040101010101" pitchFamily="2" charset="-122"/>
                <a:ea typeface="华文细黑" panose="02010600040101010101" pitchFamily="2" charset="-122"/>
              </a:rPr>
              <a:t>描述</a:t>
            </a:r>
            <a:r>
              <a:rPr lang="zh-CN" altLang="en-US" sz="2400" dirty="0">
                <a:latin typeface="华文细黑" panose="02010600040101010101" pitchFamily="2" charset="-122"/>
                <a:ea typeface="华文细黑" panose="02010600040101010101" pitchFamily="2" charset="-122"/>
              </a:rPr>
              <a:t>：每天一次送给采购员的需要订货的零件表</a:t>
            </a:r>
          </a:p>
          <a:p>
            <a:pPr lvl="0">
              <a:defRPr/>
            </a:pPr>
            <a:r>
              <a:rPr lang="zh-CN" altLang="en-US" sz="2400" dirty="0" smtClean="0">
                <a:solidFill>
                  <a:srgbClr val="0000FF"/>
                </a:solidFill>
                <a:latin typeface="华文细黑" panose="02010600040101010101" pitchFamily="2" charset="-122"/>
                <a:ea typeface="华文细黑" panose="02010600040101010101" pitchFamily="2" charset="-122"/>
              </a:rPr>
              <a:t>说明订货报表该数据流的作用</a:t>
            </a:r>
            <a:endParaRPr lang="zh-CN" altLang="en-US" sz="2400" dirty="0">
              <a:solidFill>
                <a:srgbClr val="0000FF"/>
              </a:solidFill>
              <a:latin typeface="华文细黑" panose="02010600040101010101" pitchFamily="2" charset="-122"/>
              <a:ea typeface="华文细黑" panose="02010600040101010101" pitchFamily="2" charset="-122"/>
            </a:endParaRPr>
          </a:p>
        </p:txBody>
      </p:sp>
      <p:cxnSp>
        <p:nvCxnSpPr>
          <p:cNvPr id="9" name="直接箭头连接符 8"/>
          <p:cNvCxnSpPr/>
          <p:nvPr/>
        </p:nvCxnSpPr>
        <p:spPr bwMode="auto">
          <a:xfrm>
            <a:off x="3059723" y="2745394"/>
            <a:ext cx="1230923" cy="0"/>
          </a:xfrm>
          <a:prstGeom prst="straightConnector1">
            <a:avLst/>
          </a:prstGeom>
          <a:solidFill>
            <a:schemeClr val="accent1"/>
          </a:solidFill>
          <a:ln w="19050" cap="flat" cmpd="sng" algn="ctr">
            <a:solidFill>
              <a:srgbClr val="0000FF"/>
            </a:solidFill>
            <a:prstDash val="sysDash"/>
            <a:round/>
            <a:headEnd type="none" w="sm" len="sm"/>
            <a:tailEnd type="arrow" w="lg" len="lg"/>
          </a:ln>
          <a:effectLst/>
        </p:spPr>
      </p:cxnSp>
    </p:spTree>
    <p:extLst>
      <p:ext uri="{BB962C8B-B14F-4D97-AF65-F5344CB8AC3E}">
        <p14:creationId xmlns:p14="http://schemas.microsoft.com/office/powerpoint/2010/main" val="292586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数据字典举例：</a:t>
            </a:r>
            <a:r>
              <a:rPr lang="zh-CN" altLang="en-US" dirty="0" smtClean="0"/>
              <a:t>数据流中又出现数据流</a:t>
            </a:r>
            <a:endParaRPr lang="zh-CN" altLang="en-US" dirty="0"/>
          </a:p>
        </p:txBody>
      </p:sp>
      <p:sp>
        <p:nvSpPr>
          <p:cNvPr id="5" name="Rectangle 4"/>
          <p:cNvSpPr>
            <a:spLocks noChangeArrowheads="1"/>
          </p:cNvSpPr>
          <p:nvPr/>
        </p:nvSpPr>
        <p:spPr bwMode="auto">
          <a:xfrm>
            <a:off x="609600" y="1458976"/>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latin typeface="华文细黑" panose="02010600040101010101" pitchFamily="2" charset="-122"/>
                <a:ea typeface="华文细黑" panose="02010600040101010101" pitchFamily="2" charset="-122"/>
              </a:rPr>
              <a:t>目前价格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主要供应者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次要供应者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7" name="矩形 6"/>
          <p:cNvSpPr/>
          <p:nvPr/>
        </p:nvSpPr>
        <p:spPr>
          <a:xfrm>
            <a:off x="4305126" y="2740997"/>
            <a:ext cx="4305473" cy="3416320"/>
          </a:xfrm>
          <a:prstGeom prst="rect">
            <a:avLst/>
          </a:prstGeom>
          <a:ln>
            <a:noFill/>
          </a:ln>
        </p:spPr>
        <p:txBody>
          <a:bodyPr wrap="square">
            <a:spAutoFit/>
          </a:bodyPr>
          <a:lstStyle/>
          <a:p>
            <a:pPr>
              <a:defRPr/>
            </a:pPr>
            <a:r>
              <a:rPr lang="zh-CN" altLang="en-US" sz="2400" dirty="0">
                <a:solidFill>
                  <a:srgbClr val="CC3300"/>
                </a:solidFill>
                <a:latin typeface="华文细黑" panose="02010600040101010101" pitchFamily="2" charset="-122"/>
                <a:ea typeface="华文细黑" panose="02010600040101010101" pitchFamily="2" charset="-122"/>
              </a:rPr>
              <a:t>定义</a:t>
            </a:r>
            <a:r>
              <a:rPr lang="zh-CN" altLang="en-US" sz="2400" dirty="0">
                <a:latin typeface="华文细黑" panose="02010600040101010101" pitchFamily="2" charset="-122"/>
                <a:ea typeface="华文细黑" panose="02010600040101010101" pitchFamily="2" charset="-122"/>
              </a:rPr>
              <a:t>：订货报表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零件编号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零件名称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订货数量 </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目前价格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主要供应者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次要供应者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规格</a:t>
            </a:r>
          </a:p>
          <a:p>
            <a:pPr lvl="0">
              <a:defRPr/>
            </a:pPr>
            <a:r>
              <a:rPr lang="zh-CN" altLang="en-US" sz="2400" dirty="0" smtClean="0">
                <a:solidFill>
                  <a:srgbClr val="0000FF"/>
                </a:solidFill>
                <a:latin typeface="华文细黑" panose="02010600040101010101" pitchFamily="2" charset="-122"/>
                <a:ea typeface="华文细黑" panose="02010600040101010101" pitchFamily="2" charset="-122"/>
              </a:rPr>
              <a:t>说明订货报表该数据流的内容，该内容又由</a:t>
            </a:r>
            <a:r>
              <a:rPr lang="zh-CN" altLang="en-US" sz="2400" dirty="0">
                <a:solidFill>
                  <a:srgbClr val="C00000"/>
                </a:solidFill>
                <a:latin typeface="华文细黑" panose="02010600040101010101" pitchFamily="2" charset="-122"/>
                <a:ea typeface="华文细黑" panose="02010600040101010101" pitchFamily="2" charset="-122"/>
              </a:rPr>
              <a:t>零件</a:t>
            </a:r>
            <a:r>
              <a:rPr lang="zh-CN" altLang="en-US" sz="2400" dirty="0" smtClean="0">
                <a:solidFill>
                  <a:srgbClr val="C00000"/>
                </a:solidFill>
                <a:latin typeface="华文细黑" panose="02010600040101010101" pitchFamily="2" charset="-122"/>
                <a:ea typeface="华文细黑" panose="02010600040101010101" pitchFamily="2" charset="-122"/>
              </a:rPr>
              <a:t>编号、零件名称</a:t>
            </a:r>
            <a:r>
              <a:rPr lang="zh-CN" altLang="en-US" sz="2400" dirty="0" smtClean="0">
                <a:solidFill>
                  <a:srgbClr val="0000FF"/>
                </a:solidFill>
                <a:latin typeface="华文细黑" panose="02010600040101010101" pitchFamily="2" charset="-122"/>
                <a:ea typeface="华文细黑" panose="02010600040101010101" pitchFamily="2" charset="-122"/>
              </a:rPr>
              <a:t>等</a:t>
            </a:r>
            <a:r>
              <a:rPr lang="zh-CN" altLang="en-US" sz="2400" dirty="0" smtClean="0">
                <a:solidFill>
                  <a:srgbClr val="339933"/>
                </a:solidFill>
                <a:latin typeface="华文细黑" panose="02010600040101010101" pitchFamily="2" charset="-122"/>
                <a:ea typeface="华文细黑" panose="02010600040101010101" pitchFamily="2" charset="-122"/>
              </a:rPr>
              <a:t>数据流或数据元素</a:t>
            </a:r>
            <a:r>
              <a:rPr lang="zh-CN" altLang="en-US" sz="2400" dirty="0" smtClean="0">
                <a:solidFill>
                  <a:srgbClr val="0000FF"/>
                </a:solidFill>
                <a:latin typeface="华文细黑" panose="02010600040101010101" pitchFamily="2" charset="-122"/>
                <a:ea typeface="华文细黑" panose="02010600040101010101" pitchFamily="2" charset="-122"/>
              </a:rPr>
              <a:t>组成，需要对这些</a:t>
            </a:r>
            <a:r>
              <a:rPr lang="zh-CN" altLang="en-US" sz="2400" dirty="0">
                <a:solidFill>
                  <a:srgbClr val="339933"/>
                </a:solidFill>
                <a:latin typeface="华文细黑" panose="02010600040101010101" pitchFamily="2" charset="-122"/>
                <a:ea typeface="华文细黑" panose="02010600040101010101" pitchFamily="2" charset="-122"/>
              </a:rPr>
              <a:t>数据流或数据元素</a:t>
            </a:r>
            <a:r>
              <a:rPr lang="zh-CN" altLang="en-US" sz="2400" dirty="0" smtClean="0">
                <a:solidFill>
                  <a:srgbClr val="0000FF"/>
                </a:solidFill>
                <a:latin typeface="华文细黑" panose="02010600040101010101" pitchFamily="2" charset="-122"/>
                <a:ea typeface="华文细黑" panose="02010600040101010101" pitchFamily="2" charset="-122"/>
              </a:rPr>
              <a:t>再进行定义。</a:t>
            </a:r>
            <a:endParaRPr lang="zh-CN" altLang="en-US" sz="2400" dirty="0">
              <a:solidFill>
                <a:srgbClr val="0000FF"/>
              </a:solidFill>
              <a:latin typeface="华文细黑" panose="02010600040101010101" pitchFamily="2" charset="-122"/>
              <a:ea typeface="华文细黑" panose="02010600040101010101" pitchFamily="2" charset="-122"/>
            </a:endParaRPr>
          </a:p>
        </p:txBody>
      </p:sp>
      <p:cxnSp>
        <p:nvCxnSpPr>
          <p:cNvPr id="9" name="直接箭头连接符 8"/>
          <p:cNvCxnSpPr/>
          <p:nvPr/>
        </p:nvCxnSpPr>
        <p:spPr bwMode="auto">
          <a:xfrm>
            <a:off x="3059723" y="3667850"/>
            <a:ext cx="1230923" cy="0"/>
          </a:xfrm>
          <a:prstGeom prst="straightConnector1">
            <a:avLst/>
          </a:prstGeom>
          <a:solidFill>
            <a:schemeClr val="accent1"/>
          </a:solidFill>
          <a:ln w="19050" cap="flat" cmpd="sng" algn="ctr">
            <a:solidFill>
              <a:srgbClr val="0000FF"/>
            </a:solidFill>
            <a:prstDash val="sysDash"/>
            <a:round/>
            <a:headEnd type="none" w="sm" len="sm"/>
            <a:tailEnd type="arrow" w="lg" len="lg"/>
          </a:ln>
          <a:effectLst/>
        </p:spPr>
      </p:cxnSp>
    </p:spTree>
    <p:extLst>
      <p:ext uri="{BB962C8B-B14F-4D97-AF65-F5344CB8AC3E}">
        <p14:creationId xmlns:p14="http://schemas.microsoft.com/office/powerpoint/2010/main" val="2222975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数据字典举例：</a:t>
            </a:r>
            <a:r>
              <a:rPr lang="zh-CN" altLang="en-US" dirty="0" smtClean="0"/>
              <a:t>数据流</a:t>
            </a:r>
            <a:r>
              <a:rPr lang="zh-CN" altLang="en-US" dirty="0"/>
              <a:t>位置</a:t>
            </a:r>
          </a:p>
        </p:txBody>
      </p:sp>
      <p:sp>
        <p:nvSpPr>
          <p:cNvPr id="5" name="Rectangle 4"/>
          <p:cNvSpPr>
            <a:spLocks noChangeArrowheads="1"/>
          </p:cNvSpPr>
          <p:nvPr/>
        </p:nvSpPr>
        <p:spPr bwMode="auto">
          <a:xfrm>
            <a:off x="609600" y="1449451"/>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latin typeface="华文细黑" panose="02010600040101010101" pitchFamily="2" charset="-122"/>
                <a:ea typeface="华文细黑" panose="02010600040101010101" pitchFamily="2" charset="-122"/>
              </a:rPr>
              <a:t>目前价格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主要供应者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次要供应者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7" name="矩形 6"/>
          <p:cNvSpPr/>
          <p:nvPr/>
        </p:nvSpPr>
        <p:spPr>
          <a:xfrm>
            <a:off x="4305126" y="3387965"/>
            <a:ext cx="4305473" cy="2308324"/>
          </a:xfrm>
          <a:prstGeom prst="rect">
            <a:avLst/>
          </a:prstGeom>
          <a:ln>
            <a:noFill/>
          </a:ln>
        </p:spPr>
        <p:txBody>
          <a:bodyPr wrap="square">
            <a:spAutoFit/>
          </a:bodyPr>
          <a:lstStyle/>
          <a:p>
            <a:pPr>
              <a:defRPr/>
            </a:pPr>
            <a:r>
              <a:rPr lang="zh-CN" altLang="en-US" sz="2400" dirty="0">
                <a:solidFill>
                  <a:srgbClr val="CC3300"/>
                </a:solidFill>
                <a:latin typeface="华文细黑" panose="02010600040101010101" pitchFamily="2" charset="-122"/>
                <a:ea typeface="华文细黑" panose="02010600040101010101" pitchFamily="2" charset="-122"/>
              </a:rPr>
              <a:t>位置</a:t>
            </a:r>
            <a:r>
              <a:rPr lang="zh-CN" altLang="en-US" sz="2400" dirty="0">
                <a:latin typeface="华文细黑" panose="02010600040101010101" pitchFamily="2" charset="-122"/>
                <a:ea typeface="华文细黑" panose="02010600040101010101" pitchFamily="2" charset="-122"/>
              </a:rPr>
              <a:t>：输出到</a:t>
            </a:r>
            <a:r>
              <a:rPr lang="zh-CN" altLang="en-US" sz="2400" dirty="0" smtClean="0">
                <a:latin typeface="华文细黑" panose="02010600040101010101" pitchFamily="2" charset="-122"/>
                <a:ea typeface="华文细黑" panose="02010600040101010101" pitchFamily="2" charset="-122"/>
              </a:rPr>
              <a:t>打印机</a:t>
            </a:r>
            <a:endParaRPr lang="en-US" altLang="zh-CN" sz="2400" dirty="0" smtClean="0">
              <a:latin typeface="华文细黑" panose="02010600040101010101" pitchFamily="2" charset="-122"/>
              <a:ea typeface="华文细黑" panose="02010600040101010101" pitchFamily="2" charset="-122"/>
            </a:endParaRPr>
          </a:p>
          <a:p>
            <a:pPr>
              <a:defRPr/>
            </a:pPr>
            <a:r>
              <a:rPr lang="zh-CN" altLang="en-US" sz="2400" dirty="0" smtClean="0">
                <a:solidFill>
                  <a:srgbClr val="0000FF"/>
                </a:solidFill>
                <a:latin typeface="华文细黑" panose="02010600040101010101" pitchFamily="2" charset="-122"/>
                <a:ea typeface="华文细黑" panose="02010600040101010101" pitchFamily="2" charset="-122"/>
              </a:rPr>
              <a:t>说明订货报表此数据流在</a:t>
            </a:r>
            <a:r>
              <a:rPr lang="en-US" altLang="zh-CN" sz="2400" dirty="0" smtClean="0">
                <a:solidFill>
                  <a:srgbClr val="0000FF"/>
                </a:solidFill>
                <a:latin typeface="华文细黑" panose="02010600040101010101" pitchFamily="2" charset="-122"/>
                <a:ea typeface="华文细黑" panose="02010600040101010101" pitchFamily="2" charset="-122"/>
              </a:rPr>
              <a:t>DFD</a:t>
            </a:r>
            <a:r>
              <a:rPr lang="zh-CN" altLang="en-US" sz="2400" dirty="0" smtClean="0">
                <a:solidFill>
                  <a:srgbClr val="0000FF"/>
                </a:solidFill>
                <a:latin typeface="华文细黑" panose="02010600040101010101" pitchFamily="2" charset="-122"/>
                <a:ea typeface="华文细黑" panose="02010600040101010101" pitchFamily="2" charset="-122"/>
              </a:rPr>
              <a:t>中的哪一个位置出现，该位置可能也是一个数据流，也可能是数据处理，或者输入输入，或者存储</a:t>
            </a:r>
            <a:endParaRPr lang="zh-CN" altLang="en-US" sz="2400" dirty="0">
              <a:solidFill>
                <a:srgbClr val="0000FF"/>
              </a:solidFill>
              <a:latin typeface="华文细黑" panose="02010600040101010101" pitchFamily="2" charset="-122"/>
              <a:ea typeface="华文细黑" panose="02010600040101010101" pitchFamily="2" charset="-122"/>
            </a:endParaRPr>
          </a:p>
        </p:txBody>
      </p:sp>
      <p:cxnSp>
        <p:nvCxnSpPr>
          <p:cNvPr id="9" name="直接箭头连接符 8"/>
          <p:cNvCxnSpPr/>
          <p:nvPr/>
        </p:nvCxnSpPr>
        <p:spPr bwMode="auto">
          <a:xfrm>
            <a:off x="3059723" y="5358169"/>
            <a:ext cx="1230923" cy="0"/>
          </a:xfrm>
          <a:prstGeom prst="straightConnector1">
            <a:avLst/>
          </a:prstGeom>
          <a:solidFill>
            <a:schemeClr val="accent1"/>
          </a:solidFill>
          <a:ln w="19050" cap="flat" cmpd="sng" algn="ctr">
            <a:solidFill>
              <a:srgbClr val="0000FF"/>
            </a:solidFill>
            <a:prstDash val="sysDash"/>
            <a:round/>
            <a:headEnd type="none" w="sm" len="sm"/>
            <a:tailEnd type="arrow" w="lg" len="lg"/>
          </a:ln>
          <a:effectLst/>
        </p:spPr>
      </p:cxnSp>
    </p:spTree>
    <p:extLst>
      <p:ext uri="{BB962C8B-B14F-4D97-AF65-F5344CB8AC3E}">
        <p14:creationId xmlns:p14="http://schemas.microsoft.com/office/powerpoint/2010/main" val="1998765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数据字典举例：数据流</a:t>
            </a:r>
            <a:r>
              <a:rPr lang="zh-CN" altLang="en-US" dirty="0" smtClean="0"/>
              <a:t>中的数据项定义</a:t>
            </a:r>
            <a:endParaRPr lang="zh-CN" altLang="en-US" dirty="0"/>
          </a:p>
        </p:txBody>
      </p:sp>
      <p:sp>
        <p:nvSpPr>
          <p:cNvPr id="5" name="Rectangle 4"/>
          <p:cNvSpPr>
            <a:spLocks noChangeArrowheads="1"/>
          </p:cNvSpPr>
          <p:nvPr/>
        </p:nvSpPr>
        <p:spPr bwMode="auto">
          <a:xfrm>
            <a:off x="609600" y="1325626"/>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solidFill>
                  <a:srgbClr val="0000FF"/>
                </a:solidFill>
                <a:latin typeface="华文细黑" panose="02010600040101010101" pitchFamily="2" charset="-122"/>
                <a:ea typeface="华文细黑" panose="02010600040101010101" pitchFamily="2" charset="-122"/>
              </a:rPr>
              <a:t>目前价格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主要供应者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次要供应者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8" name="Rectangle 7"/>
          <p:cNvSpPr>
            <a:spLocks noChangeArrowheads="1"/>
          </p:cNvSpPr>
          <p:nvPr/>
        </p:nvSpPr>
        <p:spPr bwMode="auto">
          <a:xfrm>
            <a:off x="4278921" y="1325626"/>
            <a:ext cx="4331677" cy="1171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a:ln>
                  <a:noFill/>
                </a:ln>
                <a:solidFill>
                  <a:srgbClr val="000000"/>
                </a:solidFill>
                <a:effectLst/>
                <a:uLnTx/>
                <a:uFillTx/>
                <a:ea typeface="仿宋_GB2312" pitchFamily="49" charset="-122"/>
              </a:rPr>
              <a:t>：零件编号</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a:ln>
                  <a:noFill/>
                </a:ln>
                <a:solidFill>
                  <a:srgbClr val="000000"/>
                </a:solidFill>
                <a:effectLst/>
                <a:uLnTx/>
                <a:uFillTx/>
                <a:ea typeface="仿宋_GB2312" pitchFamily="49" charset="-122"/>
              </a:rPr>
              <a:t>唯一地标识库存清单中一个特定零件的关键字</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a:ln>
                  <a:noFill/>
                </a:ln>
                <a:solidFill>
                  <a:srgbClr val="000000"/>
                </a:solidFill>
                <a:effectLst/>
                <a:uLnTx/>
                <a:uFillTx/>
                <a:ea typeface="仿宋_GB2312" pitchFamily="49" charset="-122"/>
              </a:rPr>
              <a:t>：零件编号</a:t>
            </a:r>
            <a:r>
              <a:rPr kumimoji="0" lang="en-US" altLang="zh-CN" sz="1400" b="1" i="0" u="none" strike="noStrike" kern="0" cap="none" spc="0" normalizeH="0" baseline="0" noProof="0">
                <a:ln>
                  <a:noFill/>
                </a:ln>
                <a:solidFill>
                  <a:srgbClr val="000000"/>
                </a:solidFill>
                <a:effectLst/>
                <a:uLnTx/>
                <a:uFillTx/>
                <a:ea typeface="仿宋_GB2312" pitchFamily="49" charset="-122"/>
              </a:rPr>
              <a:t>=8{</a:t>
            </a:r>
            <a:r>
              <a:rPr kumimoji="0" lang="zh-CN" altLang="en-US" sz="1400" b="1" i="0" u="none" strike="noStrike" kern="0" cap="none" spc="0" normalizeH="0" baseline="0" noProof="0">
                <a:ln>
                  <a:noFill/>
                </a:ln>
                <a:solidFill>
                  <a:srgbClr val="000000"/>
                </a:solidFill>
                <a:effectLst/>
                <a:uLnTx/>
                <a:uFillTx/>
                <a:ea typeface="仿宋_GB2312" pitchFamily="49" charset="-122"/>
              </a:rPr>
              <a:t>字符</a:t>
            </a:r>
            <a:r>
              <a:rPr kumimoji="0" lang="en-US" altLang="zh-CN" sz="1400" b="1" i="0" u="none" strike="noStrike" kern="0" cap="none" spc="0" normalizeH="0" baseline="0" noProof="0">
                <a:ln>
                  <a:noFill/>
                </a:ln>
                <a:solidFill>
                  <a:srgbClr val="000000"/>
                </a:solidFill>
                <a:effectLst/>
                <a:uLnTx/>
                <a:uFillTx/>
                <a:ea typeface="仿宋_GB2312" pitchFamily="49" charset="-122"/>
              </a:rPr>
              <a:t>}8</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a:ln>
                  <a:noFill/>
                </a:ln>
                <a:solidFill>
                  <a:srgbClr val="000000"/>
                </a:solidFill>
                <a:effectLst/>
                <a:uLnTx/>
                <a:uFillTx/>
                <a:ea typeface="仿宋_GB2312" pitchFamily="49" charset="-122"/>
              </a:rPr>
              <a:t>定货报表、定货信息、库存清单、事务</a:t>
            </a:r>
          </a:p>
        </p:txBody>
      </p:sp>
      <p:sp>
        <p:nvSpPr>
          <p:cNvPr id="10" name="Rectangle 5"/>
          <p:cNvSpPr>
            <a:spLocks noChangeArrowheads="1"/>
          </p:cNvSpPr>
          <p:nvPr/>
        </p:nvSpPr>
        <p:spPr bwMode="auto">
          <a:xfrm>
            <a:off x="4278918" y="3745120"/>
            <a:ext cx="4331677" cy="11717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：订货数量</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某个零件一次订货的数量</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：订货数量 </a:t>
            </a:r>
            <a:r>
              <a:rPr kumimoji="0" lang="en-US" altLang="zh-CN" sz="1400" b="1" i="0" u="none" strike="noStrike" kern="0" cap="none" spc="0" normalizeH="0" baseline="0" noProof="0" dirty="0">
                <a:ln>
                  <a:noFill/>
                </a:ln>
                <a:solidFill>
                  <a:srgbClr val="000000"/>
                </a:solidFill>
                <a:effectLst/>
                <a:uLnTx/>
                <a:uFillTx/>
                <a:ea typeface="仿宋_GB2312" pitchFamily="49" charset="-122"/>
              </a:rPr>
              <a:t>= 1{</a:t>
            </a:r>
            <a:r>
              <a:rPr kumimoji="0" lang="zh-CN" altLang="en-US" sz="1400" b="1" i="0" u="none" strike="noStrike" kern="0" cap="none" spc="0" normalizeH="0" baseline="0" noProof="0" dirty="0">
                <a:ln>
                  <a:noFill/>
                </a:ln>
                <a:solidFill>
                  <a:srgbClr val="000000"/>
                </a:solidFill>
                <a:effectLst/>
                <a:uLnTx/>
                <a:uFillTx/>
                <a:ea typeface="仿宋_GB2312" pitchFamily="49" charset="-122"/>
              </a:rPr>
              <a:t>数字</a:t>
            </a:r>
            <a:r>
              <a:rPr kumimoji="0" lang="en-US" altLang="zh-CN" sz="1400" b="1" i="0" u="none" strike="noStrike" kern="0" cap="none" spc="0" normalizeH="0" baseline="0" noProof="0" dirty="0">
                <a:ln>
                  <a:noFill/>
                </a:ln>
                <a:solidFill>
                  <a:srgbClr val="000000"/>
                </a:solidFill>
                <a:effectLst/>
                <a:uLnTx/>
                <a:uFillTx/>
                <a:ea typeface="仿宋_GB2312" pitchFamily="49" charset="-122"/>
              </a:rPr>
              <a:t>}5</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订货报表、订货信息</a:t>
            </a:r>
          </a:p>
        </p:txBody>
      </p:sp>
      <p:sp>
        <p:nvSpPr>
          <p:cNvPr id="11" name="Rectangle 5"/>
          <p:cNvSpPr>
            <a:spLocks noChangeArrowheads="1"/>
          </p:cNvSpPr>
          <p:nvPr/>
        </p:nvSpPr>
        <p:spPr bwMode="auto">
          <a:xfrm>
            <a:off x="4278919" y="2532256"/>
            <a:ext cx="4331677" cy="11717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dirty="0" smtClean="0">
                <a:ln>
                  <a:noFill/>
                </a:ln>
                <a:solidFill>
                  <a:srgbClr val="000000"/>
                </a:solidFill>
                <a:effectLst/>
                <a:uLnTx/>
                <a:uFillTx/>
                <a:ea typeface="仿宋_GB2312" pitchFamily="49" charset="-122"/>
              </a:rPr>
              <a:t>：</a:t>
            </a:r>
            <a:r>
              <a:rPr lang="zh-CN" altLang="en-US" sz="1400" b="1" kern="0" dirty="0" smtClean="0">
                <a:solidFill>
                  <a:srgbClr val="000000"/>
                </a:solidFill>
                <a:ea typeface="仿宋_GB2312" pitchFamily="49" charset="-122"/>
              </a:rPr>
              <a:t>零件名称</a:t>
            </a:r>
            <a:endParaRPr kumimoji="0" lang="zh-CN" altLang="en-US" sz="1400" b="1" i="0" u="none" strike="noStrike" kern="0" cap="none" spc="0" normalizeH="0" baseline="0" noProof="0" dirty="0">
              <a:ln>
                <a:noFill/>
              </a:ln>
              <a:solidFill>
                <a:srgbClr val="000000"/>
              </a:solidFill>
              <a:effectLst/>
              <a:uLnTx/>
              <a:uFillTx/>
              <a:ea typeface="仿宋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dirty="0" smtClean="0">
                <a:ln>
                  <a:noFill/>
                </a:ln>
                <a:solidFill>
                  <a:srgbClr val="000000"/>
                </a:solidFill>
                <a:effectLst>
                  <a:outerShdw blurRad="38100" dist="38100" dir="2700000" algn="tl">
                    <a:srgbClr val="C0C0C0"/>
                  </a:outerShdw>
                </a:effectLst>
                <a:uLnTx/>
                <a:uFillTx/>
                <a:ea typeface="仿宋_GB2312" pitchFamily="49" charset="-122"/>
              </a:rPr>
              <a:t>：零件的名字</a:t>
            </a:r>
            <a:endParaRPr kumimoji="0" lang="en-US" altLang="zh-CN" sz="1400" b="1" i="0" u="none" strike="noStrike" kern="0" cap="none" spc="0" normalizeH="0" baseline="0" noProof="0" dirty="0" smtClean="0">
              <a:ln>
                <a:noFill/>
              </a:ln>
              <a:solidFill>
                <a:srgbClr val="000000"/>
              </a:solidFill>
              <a:effectLst>
                <a:outerShdw blurRad="38100" dist="38100" dir="2700000" algn="tl">
                  <a:srgbClr val="C0C0C0"/>
                </a:outerShdw>
              </a:effectLst>
              <a:uLnTx/>
              <a:uFillTx/>
              <a:ea typeface="仿宋_GB2312" pitchFamily="49" charset="-122"/>
            </a:endParaRPr>
          </a:p>
          <a:p>
            <a:pPr fontAlgn="base">
              <a:spcBef>
                <a:spcPct val="0"/>
              </a:spcBef>
              <a:spcAft>
                <a:spcPct val="0"/>
              </a:spcAft>
              <a:defRPr/>
            </a:pPr>
            <a:r>
              <a:rPr kumimoji="0" lang="zh-CN" altLang="en-US" sz="1400" b="1" i="0" u="none" strike="noStrike" kern="0" cap="none" spc="0" normalizeH="0" baseline="0" noProof="0" dirty="0" smtClean="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dirty="0" smtClean="0">
                <a:ln>
                  <a:noFill/>
                </a:ln>
                <a:solidFill>
                  <a:srgbClr val="000000"/>
                </a:solidFill>
                <a:effectLst/>
                <a:uLnTx/>
                <a:uFillTx/>
                <a:ea typeface="仿宋_GB2312" pitchFamily="49" charset="-122"/>
              </a:rPr>
              <a:t>：</a:t>
            </a:r>
            <a:r>
              <a:rPr lang="zh-CN" altLang="en-US" sz="1400" b="1" kern="0" dirty="0">
                <a:solidFill>
                  <a:srgbClr val="000000"/>
                </a:solidFill>
                <a:ea typeface="仿宋_GB2312" pitchFamily="49" charset="-122"/>
              </a:rPr>
              <a:t>零件</a:t>
            </a:r>
            <a:r>
              <a:rPr lang="zh-CN" altLang="en-US" sz="1400" b="1" kern="0" dirty="0" smtClean="0">
                <a:solidFill>
                  <a:srgbClr val="000000"/>
                </a:solidFill>
                <a:ea typeface="仿宋_GB2312" pitchFamily="49" charset="-122"/>
              </a:rPr>
              <a:t>名称</a:t>
            </a:r>
            <a:r>
              <a:rPr kumimoji="0" lang="en-US" altLang="zh-CN" sz="1400" b="1" i="0" u="none" strike="noStrike" kern="0" cap="none" spc="0" normalizeH="0" baseline="0" noProof="0" dirty="0" smtClean="0">
                <a:ln>
                  <a:noFill/>
                </a:ln>
                <a:solidFill>
                  <a:srgbClr val="000000"/>
                </a:solidFill>
                <a:effectLst/>
                <a:uLnTx/>
                <a:uFillTx/>
                <a:ea typeface="仿宋_GB2312" pitchFamily="49" charset="-122"/>
              </a:rPr>
              <a:t>= </a:t>
            </a:r>
            <a:r>
              <a:rPr kumimoji="0" lang="en-US" altLang="zh-CN" sz="1400" b="1" i="0" u="none" strike="noStrike" kern="0" cap="none" spc="0" normalizeH="0" baseline="0" noProof="0" dirty="0">
                <a:ln>
                  <a:noFill/>
                </a:ln>
                <a:solidFill>
                  <a:srgbClr val="000000"/>
                </a:solidFill>
                <a:effectLst/>
                <a:uLnTx/>
                <a:uFillTx/>
                <a:ea typeface="仿宋_GB2312" pitchFamily="49" charset="-122"/>
              </a:rPr>
              <a:t>1</a:t>
            </a:r>
            <a:r>
              <a:rPr kumimoji="0" lang="en-US" altLang="zh-CN" sz="1400" b="1" i="0" u="none" strike="noStrike" kern="0" cap="none" spc="0" normalizeH="0" baseline="0" noProof="0" dirty="0" smtClean="0">
                <a:ln>
                  <a:noFill/>
                </a:ln>
                <a:solidFill>
                  <a:srgbClr val="000000"/>
                </a:solidFill>
                <a:effectLst/>
                <a:uLnTx/>
                <a:uFillTx/>
                <a:ea typeface="仿宋_GB2312" pitchFamily="49" charset="-122"/>
              </a:rPr>
              <a:t>{</a:t>
            </a:r>
            <a:r>
              <a:rPr kumimoji="0" lang="zh-CN" altLang="en-US" sz="1400" b="1" i="0" u="none" strike="noStrike" kern="0" cap="none" spc="0" normalizeH="0" baseline="0" noProof="0" dirty="0" smtClean="0">
                <a:ln>
                  <a:noFill/>
                </a:ln>
                <a:solidFill>
                  <a:srgbClr val="000000"/>
                </a:solidFill>
                <a:effectLst/>
                <a:uLnTx/>
                <a:uFillTx/>
                <a:ea typeface="仿宋_GB2312" pitchFamily="49" charset="-122"/>
              </a:rPr>
              <a:t>字符</a:t>
            </a:r>
            <a:r>
              <a:rPr kumimoji="0" lang="en-US" altLang="zh-CN" sz="1400" b="1" i="0" u="none" strike="noStrike" kern="0" cap="none" spc="0" normalizeH="0" baseline="0" noProof="0" dirty="0" smtClean="0">
                <a:ln>
                  <a:noFill/>
                </a:ln>
                <a:solidFill>
                  <a:srgbClr val="000000"/>
                </a:solidFill>
                <a:effectLst/>
                <a:uLnTx/>
                <a:uFillTx/>
                <a:ea typeface="仿宋_GB2312" pitchFamily="49" charset="-122"/>
              </a:rPr>
              <a:t>|</a:t>
            </a:r>
            <a:r>
              <a:rPr kumimoji="0" lang="zh-CN" altLang="en-US" sz="1400" b="1" i="0" u="none" strike="noStrike" kern="0" cap="none" spc="0" normalizeH="0" baseline="0" noProof="0" dirty="0" smtClean="0">
                <a:ln>
                  <a:noFill/>
                </a:ln>
                <a:solidFill>
                  <a:srgbClr val="000000"/>
                </a:solidFill>
                <a:effectLst/>
                <a:uLnTx/>
                <a:uFillTx/>
                <a:ea typeface="仿宋_GB2312" pitchFamily="49" charset="-122"/>
              </a:rPr>
              <a:t>数字</a:t>
            </a:r>
            <a:r>
              <a:rPr kumimoji="0" lang="en-US" altLang="zh-CN" sz="1400" b="1" i="0" u="none" strike="noStrike" kern="0" cap="none" spc="0" normalizeH="0" baseline="0" noProof="0" dirty="0" smtClean="0">
                <a:ln>
                  <a:noFill/>
                </a:ln>
                <a:solidFill>
                  <a:srgbClr val="000000"/>
                </a:solidFill>
                <a:effectLst/>
                <a:uLnTx/>
                <a:uFillTx/>
                <a:ea typeface="仿宋_GB2312" pitchFamily="49" charset="-122"/>
              </a:rPr>
              <a:t>}20</a:t>
            </a:r>
            <a:endParaRPr kumimoji="0" lang="en-US" altLang="zh-CN" sz="1400" b="1" i="0" u="none" strike="noStrike" kern="0" cap="none" spc="0" normalizeH="0" baseline="0" noProof="0" dirty="0">
              <a:ln>
                <a:noFill/>
              </a:ln>
              <a:solidFill>
                <a:srgbClr val="000000"/>
              </a:solidFill>
              <a:effectLst/>
              <a:uLnTx/>
              <a:uFillTx/>
              <a:ea typeface="仿宋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订货报表、订货信息</a:t>
            </a:r>
          </a:p>
        </p:txBody>
      </p:sp>
      <p:cxnSp>
        <p:nvCxnSpPr>
          <p:cNvPr id="6" name="肘形连接符 5"/>
          <p:cNvCxnSpPr/>
          <p:nvPr/>
        </p:nvCxnSpPr>
        <p:spPr bwMode="auto">
          <a:xfrm flipV="1">
            <a:off x="1195754" y="1911492"/>
            <a:ext cx="3083164" cy="1728523"/>
          </a:xfrm>
          <a:prstGeom prst="bentConnector3">
            <a:avLst>
              <a:gd name="adj1" fmla="val 570"/>
            </a:avLst>
          </a:prstGeom>
          <a:solidFill>
            <a:schemeClr val="accent1"/>
          </a:solidFill>
          <a:ln w="19050" cap="flat" cmpd="sng" algn="ctr">
            <a:solidFill>
              <a:srgbClr val="0000FF"/>
            </a:solidFill>
            <a:prstDash val="sysDash"/>
            <a:round/>
            <a:headEnd type="none" w="sm" len="sm"/>
            <a:tailEnd type="triangle"/>
          </a:ln>
          <a:effectLst/>
        </p:spPr>
      </p:cxnSp>
      <p:cxnSp>
        <p:nvCxnSpPr>
          <p:cNvPr id="15" name="肘形连接符 14"/>
          <p:cNvCxnSpPr>
            <a:endCxn id="11" idx="1"/>
          </p:cNvCxnSpPr>
          <p:nvPr/>
        </p:nvCxnSpPr>
        <p:spPr bwMode="auto">
          <a:xfrm flipV="1">
            <a:off x="2309446" y="3118122"/>
            <a:ext cx="1969473" cy="493318"/>
          </a:xfrm>
          <a:prstGeom prst="bentConnector3">
            <a:avLst>
              <a:gd name="adj1" fmla="val -595"/>
            </a:avLst>
          </a:prstGeom>
          <a:solidFill>
            <a:schemeClr val="accent1"/>
          </a:solidFill>
          <a:ln w="19050" cap="flat" cmpd="sng" algn="ctr">
            <a:solidFill>
              <a:srgbClr val="0000FF"/>
            </a:solidFill>
            <a:prstDash val="sysDash"/>
            <a:round/>
            <a:headEnd type="none" w="sm" len="sm"/>
            <a:tailEnd type="triangle"/>
          </a:ln>
          <a:effectLst/>
        </p:spPr>
      </p:cxnSp>
      <p:cxnSp>
        <p:nvCxnSpPr>
          <p:cNvPr id="19" name="肘形连接符 18"/>
          <p:cNvCxnSpPr/>
          <p:nvPr/>
        </p:nvCxnSpPr>
        <p:spPr bwMode="auto">
          <a:xfrm flipV="1">
            <a:off x="1195754" y="3979222"/>
            <a:ext cx="3083161" cy="117993"/>
          </a:xfrm>
          <a:prstGeom prst="bentConnector3">
            <a:avLst>
              <a:gd name="adj1" fmla="val -202"/>
            </a:avLst>
          </a:prstGeom>
          <a:solidFill>
            <a:schemeClr val="accent1"/>
          </a:solidFill>
          <a:ln w="19050" cap="flat" cmpd="sng" algn="ctr">
            <a:solidFill>
              <a:srgbClr val="0000FF"/>
            </a:solidFill>
            <a:prstDash val="sysDash"/>
            <a:round/>
            <a:headEnd type="none" w="sm" len="sm"/>
            <a:tailEnd type="triangle"/>
          </a:ln>
          <a:effectLst/>
        </p:spPr>
      </p:cxnSp>
      <p:sp>
        <p:nvSpPr>
          <p:cNvPr id="22" name="文本框 21"/>
          <p:cNvSpPr txBox="1"/>
          <p:nvPr/>
        </p:nvSpPr>
        <p:spPr>
          <a:xfrm>
            <a:off x="4278915" y="4930596"/>
            <a:ext cx="4331680" cy="1200329"/>
          </a:xfrm>
          <a:prstGeom prst="rect">
            <a:avLst/>
          </a:prstGeom>
          <a:noFill/>
        </p:spPr>
        <p:txBody>
          <a:bodyPr wrap="square" rtlCol="0">
            <a:spAutoFit/>
          </a:bodyPr>
          <a:lstStyle/>
          <a:p>
            <a:r>
              <a:rPr lang="zh-CN" altLang="en-US" dirty="0" smtClean="0">
                <a:solidFill>
                  <a:srgbClr val="0000FF"/>
                </a:solidFill>
                <a:latin typeface="华文细黑" panose="02010600040101010101" pitchFamily="2" charset="-122"/>
                <a:ea typeface="华文细黑" panose="02010600040101010101" pitchFamily="2" charset="-122"/>
              </a:rPr>
              <a:t>目前价格、主要供应者、次要供应者、规格 </a:t>
            </a:r>
            <a:r>
              <a:rPr lang="zh-CN" altLang="en-US" dirty="0" smtClean="0">
                <a:latin typeface="华文细黑" panose="02010600040101010101" pitchFamily="2" charset="-122"/>
                <a:ea typeface="华文细黑" panose="02010600040101010101" pitchFamily="2" charset="-122"/>
              </a:rPr>
              <a:t>均需要定义。</a:t>
            </a:r>
            <a:endParaRPr lang="en-US" altLang="zh-CN" dirty="0" smtClean="0">
              <a:latin typeface="华文细黑" panose="02010600040101010101" pitchFamily="2" charset="-122"/>
              <a:ea typeface="华文细黑" panose="02010600040101010101" pitchFamily="2" charset="-122"/>
            </a:endParaRPr>
          </a:p>
          <a:p>
            <a:r>
              <a:rPr lang="zh-CN" altLang="en-US" dirty="0" smtClean="0">
                <a:latin typeface="华文细黑" panose="02010600040101010101" pitchFamily="2" charset="-122"/>
                <a:ea typeface="华文细黑" panose="02010600040101010101" pitchFamily="2" charset="-122"/>
              </a:rPr>
              <a:t>如果定义过程中又出现未定义的数据元素，需要对该数据元素定义</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52604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数据字典举例</a:t>
            </a:r>
            <a:r>
              <a:rPr lang="zh-CN" altLang="en-US" dirty="0" smtClean="0"/>
              <a:t>：加工同样需要定义</a:t>
            </a:r>
            <a:endParaRPr lang="zh-CN" altLang="en-US" dirty="0"/>
          </a:p>
        </p:txBody>
      </p:sp>
      <p:sp>
        <p:nvSpPr>
          <p:cNvPr id="3" name="内容占位符 2"/>
          <p:cNvSpPr>
            <a:spLocks noGrp="1"/>
          </p:cNvSpPr>
          <p:nvPr>
            <p:ph idx="1"/>
          </p:nvPr>
        </p:nvSpPr>
        <p:spPr>
          <a:xfrm>
            <a:off x="596898" y="4653016"/>
            <a:ext cx="8001000" cy="1640962"/>
          </a:xfrm>
        </p:spPr>
        <p:txBody>
          <a:bodyPr/>
          <a:lstStyle/>
          <a:p>
            <a:r>
              <a:rPr lang="zh-CN" altLang="en-US" sz="2000" dirty="0" smtClean="0"/>
              <a:t>除订货报表之外，该</a:t>
            </a:r>
            <a:r>
              <a:rPr lang="en-US" altLang="zh-CN" sz="2000" dirty="0" smtClean="0"/>
              <a:t>DFD</a:t>
            </a:r>
            <a:r>
              <a:rPr lang="zh-CN" altLang="en-US" sz="2000" dirty="0" smtClean="0"/>
              <a:t>中的剩余所有项都如此处理，对数据流和数据存储来说，需要定义到数据元素为止。</a:t>
            </a:r>
            <a:endParaRPr lang="en-US" altLang="zh-CN" sz="2000" dirty="0" smtClean="0"/>
          </a:p>
          <a:p>
            <a:r>
              <a:rPr lang="zh-CN" altLang="en-US" sz="2000" dirty="0" smtClean="0"/>
              <a:t>数据处理的定义可以采用结构化语言、</a:t>
            </a:r>
            <a:r>
              <a:rPr lang="en-US" altLang="zh-CN" sz="2000" dirty="0" smtClean="0"/>
              <a:t>IPO</a:t>
            </a:r>
            <a:r>
              <a:rPr lang="zh-CN" altLang="en-US" sz="2000" dirty="0" smtClean="0"/>
              <a:t>图、伪代码</a:t>
            </a:r>
            <a:r>
              <a:rPr lang="en-US" altLang="zh-CN" sz="2000" dirty="0" smtClean="0"/>
              <a:t>PDL</a:t>
            </a:r>
            <a:r>
              <a:rPr lang="zh-CN" altLang="en-US" sz="2000" dirty="0" smtClean="0"/>
              <a:t>、判定树、判定表等方式描述</a:t>
            </a:r>
            <a:endParaRPr lang="zh-CN" altLang="en-US" sz="2000" dirty="0"/>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006" y="1341491"/>
            <a:ext cx="8000999"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145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数据字典举例</a:t>
            </a:r>
            <a:r>
              <a:rPr lang="zh-CN" altLang="en-US" dirty="0" smtClean="0"/>
              <a:t>：</a:t>
            </a:r>
            <a:r>
              <a:rPr lang="zh-CN" altLang="en-US" dirty="0"/>
              <a:t>由数据元素组成数据的方式</a:t>
            </a:r>
          </a:p>
        </p:txBody>
      </p:sp>
      <p:sp>
        <p:nvSpPr>
          <p:cNvPr id="3" name="内容占位符 2"/>
          <p:cNvSpPr>
            <a:spLocks noGrp="1"/>
          </p:cNvSpPr>
          <p:nvPr>
            <p:ph idx="1"/>
          </p:nvPr>
        </p:nvSpPr>
        <p:spPr/>
        <p:txBody>
          <a:bodyPr/>
          <a:lstStyle/>
          <a:p>
            <a:r>
              <a:rPr lang="en-US" altLang="zh-CN" dirty="0" smtClean="0"/>
              <a:t>1.</a:t>
            </a:r>
            <a:r>
              <a:rPr lang="zh-CN" altLang="en-US" dirty="0" smtClean="0"/>
              <a:t>顺序：以</a:t>
            </a:r>
            <a:r>
              <a:rPr lang="zh-CN" altLang="en-US" dirty="0"/>
              <a:t>确定次序连接两个或多个分量</a:t>
            </a:r>
          </a:p>
          <a:p>
            <a:r>
              <a:rPr lang="en-US" altLang="zh-CN" dirty="0" smtClean="0"/>
              <a:t>2.</a:t>
            </a:r>
            <a:r>
              <a:rPr lang="zh-CN" altLang="en-US" dirty="0" smtClean="0"/>
              <a:t>选择：从</a:t>
            </a:r>
            <a:r>
              <a:rPr lang="zh-CN" altLang="en-US" dirty="0"/>
              <a:t>两个或多个</a:t>
            </a:r>
            <a:r>
              <a:rPr lang="zh-CN" altLang="en-US" dirty="0" smtClean="0"/>
              <a:t>可能元素</a:t>
            </a:r>
            <a:r>
              <a:rPr lang="zh-CN" altLang="en-US" dirty="0"/>
              <a:t>中选取一个</a:t>
            </a:r>
          </a:p>
          <a:p>
            <a:r>
              <a:rPr lang="en-US" altLang="zh-CN" dirty="0" smtClean="0"/>
              <a:t>3.</a:t>
            </a:r>
            <a:r>
              <a:rPr lang="zh-CN" altLang="en-US" dirty="0" smtClean="0"/>
              <a:t>重复：把</a:t>
            </a:r>
            <a:r>
              <a:rPr lang="zh-CN" altLang="en-US" dirty="0"/>
              <a:t>指定的分量重复零次或多次</a:t>
            </a:r>
            <a:r>
              <a:rPr lang="zh-CN" altLang="en-US" dirty="0" smtClean="0"/>
              <a:t>。</a:t>
            </a:r>
            <a:endParaRPr lang="en-US" altLang="zh-CN" dirty="0" smtClean="0"/>
          </a:p>
          <a:p>
            <a:r>
              <a:rPr lang="en-US" altLang="zh-CN" dirty="0" smtClean="0"/>
              <a:t>4.</a:t>
            </a:r>
            <a:r>
              <a:rPr lang="zh-CN" altLang="en-US" dirty="0" smtClean="0"/>
              <a:t>可选</a:t>
            </a:r>
            <a:r>
              <a:rPr lang="zh-CN" altLang="en-US" dirty="0"/>
              <a:t>：一个分量是可有可无</a:t>
            </a:r>
            <a:r>
              <a:rPr lang="zh-CN" altLang="en-US" dirty="0" smtClean="0"/>
              <a:t>的</a:t>
            </a:r>
            <a:endParaRPr lang="zh-CN" altLang="en-US" dirty="0"/>
          </a:p>
        </p:txBody>
      </p:sp>
    </p:spTree>
    <p:extLst>
      <p:ext uri="{BB962C8B-B14F-4D97-AF65-F5344CB8AC3E}">
        <p14:creationId xmlns:p14="http://schemas.microsoft.com/office/powerpoint/2010/main" val="2065998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数据字典中的符号表示</a:t>
            </a:r>
            <a:r>
              <a:rPr lang="zh-CN" altLang="en-US" sz="3600" dirty="0">
                <a:solidFill>
                  <a:srgbClr val="0000FF"/>
                </a:solidFill>
              </a:rPr>
              <a:t> </a:t>
            </a:r>
            <a:endParaRPr lang="en-US" altLang="zh-CN" sz="3600" dirty="0">
              <a:solidFill>
                <a:srgbClr val="0000FF"/>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957243491"/>
              </p:ext>
            </p:extLst>
          </p:nvPr>
        </p:nvGraphicFramePr>
        <p:xfrm>
          <a:off x="685800" y="1627953"/>
          <a:ext cx="7924799" cy="4143406"/>
        </p:xfrm>
        <a:graphic>
          <a:graphicData uri="http://schemas.openxmlformats.org/drawingml/2006/table">
            <a:tbl>
              <a:tblPr/>
              <a:tblGrid>
                <a:gridCol w="2743200">
                  <a:extLst>
                    <a:ext uri="{9D8B030D-6E8A-4147-A177-3AD203B41FA5}">
                      <a16:colId xmlns:a16="http://schemas.microsoft.com/office/drawing/2014/main" xmlns="" val="20000"/>
                    </a:ext>
                  </a:extLst>
                </a:gridCol>
                <a:gridCol w="5181599">
                  <a:extLst>
                    <a:ext uri="{9D8B030D-6E8A-4147-A177-3AD203B41FA5}">
                      <a16:colId xmlns:a16="http://schemas.microsoft.com/office/drawing/2014/main" xmlns="" val="20001"/>
                    </a:ext>
                  </a:extLst>
                </a:gridCol>
              </a:tblGrid>
              <a:tr h="345284">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 </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表示定义为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0" kern="100" dirty="0">
                          <a:solidFill>
                            <a:schemeClr val="tx1"/>
                          </a:solidFill>
                          <a:latin typeface="华文细黑" panose="02010600040101010101" pitchFamily="2" charset="-122"/>
                          <a:ea typeface="华文细黑" panose="02010600040101010101" pitchFamily="2" charset="-122"/>
                          <a:cs typeface="Times New Roman"/>
                        </a:rPr>
                        <a:t>学生情况＝学号</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姓名</a:t>
                      </a:r>
                      <a:r>
                        <a:rPr lang="en-US" altLang="zh-CN"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成绩</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45284">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 </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X=</a:t>
                      </a:r>
                      <a:r>
                        <a:rPr lang="en-US" sz="2000" b="0" kern="100" dirty="0" err="1">
                          <a:solidFill>
                            <a:schemeClr val="tx1"/>
                          </a:solidFill>
                          <a:latin typeface="华文细黑" panose="02010600040101010101" pitchFamily="2" charset="-122"/>
                          <a:ea typeface="华文细黑" panose="02010600040101010101" pitchFamily="2" charset="-122"/>
                          <a:cs typeface="Times New Roman"/>
                        </a:rPr>
                        <a:t>a+b</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a:t>
                      </a:r>
                      <a:r>
                        <a:rPr lang="en-US" sz="2000" b="0" kern="100" dirty="0">
                          <a:solidFill>
                            <a:schemeClr val="tx1"/>
                          </a:solidFill>
                          <a:latin typeface="华文细黑" panose="02010600040101010101" pitchFamily="2" charset="-122"/>
                          <a:ea typeface="华文细黑" panose="02010600040101010101" pitchFamily="2" charset="-122"/>
                          <a:cs typeface="Times New Roman"/>
                        </a:rPr>
                        <a:t>X</a:t>
                      </a:r>
                      <a:r>
                        <a:rPr lang="zh-CN" sz="2000" b="0" kern="100" dirty="0">
                          <a:solidFill>
                            <a:schemeClr val="tx1"/>
                          </a:solidFill>
                          <a:latin typeface="华文细黑" panose="02010600040101010101" pitchFamily="2" charset="-122"/>
                          <a:ea typeface="华文细黑" panose="02010600040101010101" pitchFamily="2" charset="-122"/>
                          <a:cs typeface="Times New Roman"/>
                        </a:rPr>
                        <a:t>由</a:t>
                      </a:r>
                      <a:r>
                        <a:rPr lang="en-US" sz="2000" b="0" kern="100" dirty="0">
                          <a:solidFill>
                            <a:schemeClr val="tx1"/>
                          </a:solidFill>
                          <a:latin typeface="华文细黑" panose="02010600040101010101" pitchFamily="2" charset="-122"/>
                          <a:ea typeface="华文细黑" panose="02010600040101010101" pitchFamily="2" charset="-122"/>
                          <a:cs typeface="Times New Roman"/>
                        </a:rPr>
                        <a:t>a</a:t>
                      </a:r>
                      <a:r>
                        <a:rPr lang="zh-CN" sz="2000" b="0" kern="100" dirty="0">
                          <a:solidFill>
                            <a:schemeClr val="tx1"/>
                          </a:solidFill>
                          <a:latin typeface="华文细黑" panose="02010600040101010101" pitchFamily="2" charset="-122"/>
                          <a:ea typeface="华文细黑" panose="02010600040101010101" pitchFamily="2" charset="-122"/>
                          <a:cs typeface="Times New Roman"/>
                        </a:rPr>
                        <a:t>和</a:t>
                      </a:r>
                      <a:r>
                        <a:rPr lang="en-US" sz="2000" b="0" kern="100" dirty="0">
                          <a:solidFill>
                            <a:schemeClr val="tx1"/>
                          </a:solidFill>
                          <a:latin typeface="华文细黑" panose="02010600040101010101" pitchFamily="2" charset="-122"/>
                          <a:ea typeface="华文细黑" panose="02010600040101010101" pitchFamily="2" charset="-122"/>
                          <a:cs typeface="Times New Roman"/>
                        </a:rPr>
                        <a:t>b</a:t>
                      </a:r>
                      <a:r>
                        <a:rPr lang="zh-CN" sz="2000" b="0" kern="100" dirty="0">
                          <a:solidFill>
                            <a:schemeClr val="tx1"/>
                          </a:solidFill>
                          <a:latin typeface="华文细黑" panose="02010600040101010101" pitchFamily="2" charset="-122"/>
                          <a:ea typeface="华文细黑" panose="02010600040101010101" pitchFamily="2" charset="-122"/>
                          <a:cs typeface="Times New Roman"/>
                        </a:rPr>
                        <a:t>组成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5284">
                <a:tc>
                  <a:txBody>
                    <a:bodyPr/>
                    <a:lstStyle/>
                    <a:p>
                      <a:pPr algn="just">
                        <a:spcAft>
                          <a:spcPts val="0"/>
                        </a:spcAft>
                      </a:pPr>
                      <a:r>
                        <a:rPr lang="en-US" altLang="zh-CN" sz="2000" b="0" kern="100" dirty="0">
                          <a:solidFill>
                            <a:schemeClr val="tx1"/>
                          </a:solidFill>
                          <a:latin typeface="华文细黑" panose="02010600040101010101" pitchFamily="2" charset="-122"/>
                          <a:ea typeface="华文细黑" panose="02010600040101010101" pitchFamily="2" charset="-122"/>
                          <a:cs typeface="Times New Roman"/>
                        </a:rPr>
                        <a:t>|</a:t>
                      </a:r>
                      <a:r>
                        <a:rPr lang="en-US" sz="2000" b="0" kern="100" dirty="0">
                          <a:solidFill>
                            <a:schemeClr val="tx1"/>
                          </a:solidFill>
                          <a:latin typeface="华文细黑" panose="02010600040101010101" pitchFamily="2" charset="-122"/>
                          <a:ea typeface="华文细黑" panose="02010600040101010101" pitchFamily="2" charset="-122"/>
                          <a:cs typeface="Times New Roman"/>
                        </a:rPr>
                        <a:t> </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0" kern="100" dirty="0">
                          <a:solidFill>
                            <a:schemeClr val="tx1"/>
                          </a:solidFill>
                          <a:latin typeface="华文细黑" panose="02010600040101010101" pitchFamily="2" charset="-122"/>
                          <a:ea typeface="华文细黑" panose="02010600040101010101" pitchFamily="2" charset="-122"/>
                          <a:cs typeface="Times New Roman"/>
                        </a:rPr>
                        <a:t>性别＝男</a:t>
                      </a:r>
                      <a:r>
                        <a:rPr lang="en-US" altLang="zh-CN"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45284">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表示可选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X=(a)b </a:t>
                      </a:r>
                      <a:r>
                        <a:rPr lang="zh-CN" altLang="en-US" sz="2000" b="0" kern="100" dirty="0">
                          <a:solidFill>
                            <a:schemeClr val="tx1"/>
                          </a:solidFill>
                          <a:latin typeface="华文细黑" panose="02010600040101010101" pitchFamily="2" charset="-122"/>
                          <a:ea typeface="华文细黑" panose="02010600040101010101" pitchFamily="2" charset="-122"/>
                          <a:cs typeface="Times New Roman"/>
                        </a:rPr>
                        <a:t>表示</a:t>
                      </a:r>
                      <a:r>
                        <a:rPr lang="en-US" sz="2000" b="0" kern="100" dirty="0">
                          <a:solidFill>
                            <a:schemeClr val="tx1"/>
                          </a:solidFill>
                          <a:latin typeface="华文细黑" panose="02010600040101010101" pitchFamily="2" charset="-122"/>
                          <a:ea typeface="华文细黑" panose="02010600040101010101" pitchFamily="2" charset="-122"/>
                          <a:cs typeface="Times New Roman"/>
                        </a:rPr>
                        <a:t>a</a:t>
                      </a:r>
                      <a:r>
                        <a:rPr lang="zh-CN" sz="2000" b="0" kern="100" dirty="0">
                          <a:solidFill>
                            <a:schemeClr val="tx1"/>
                          </a:solidFill>
                          <a:latin typeface="华文细黑" panose="02010600040101010101" pitchFamily="2" charset="-122"/>
                          <a:ea typeface="华文细黑" panose="02010600040101010101" pitchFamily="2" charset="-122"/>
                          <a:cs typeface="Times New Roman"/>
                        </a:rPr>
                        <a:t>可能出现，可能不出现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5284">
                <a:tc>
                  <a:txBody>
                    <a:bodyPr/>
                    <a:lstStyle/>
                    <a:p>
                      <a:pPr algn="just">
                        <a:spcAft>
                          <a:spcPts val="0"/>
                        </a:spcAft>
                      </a:pPr>
                      <a:r>
                        <a:rPr lang="en-US" sz="2000" b="0" kern="100">
                          <a:solidFill>
                            <a:schemeClr val="tx1"/>
                          </a:solidFill>
                          <a:latin typeface="华文细黑" panose="02010600040101010101" pitchFamily="2" charset="-122"/>
                          <a:ea typeface="华文细黑" panose="02010600040101010101" pitchFamily="2" charset="-122"/>
                          <a:cs typeface="Times New Roman"/>
                        </a:rPr>
                        <a:t>m..n  </a:t>
                      </a:r>
                      <a:r>
                        <a:rPr lang="zh-CN" sz="2000" b="0" kern="100">
                          <a:solidFill>
                            <a:schemeClr val="tx1"/>
                          </a:solidFill>
                          <a:latin typeface="华文细黑" panose="02010600040101010101" pitchFamily="2" charset="-122"/>
                          <a:ea typeface="华文细黑" panose="02010600040101010101" pitchFamily="2" charset="-122"/>
                          <a:cs typeface="Times New Roman"/>
                        </a:rPr>
                        <a:t>表示值域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0" kern="100" dirty="0">
                          <a:solidFill>
                            <a:schemeClr val="tx1"/>
                          </a:solidFill>
                          <a:latin typeface="华文细黑" panose="02010600040101010101" pitchFamily="2" charset="-122"/>
                          <a:ea typeface="华文细黑" panose="02010600040101010101" pitchFamily="2" charset="-122"/>
                          <a:cs typeface="Times New Roman"/>
                        </a:rPr>
                        <a:t>月份</a:t>
                      </a:r>
                      <a:r>
                        <a:rPr lang="en-US" sz="2000" b="0" kern="100" dirty="0">
                          <a:solidFill>
                            <a:schemeClr val="tx1"/>
                          </a:solidFill>
                          <a:latin typeface="华文细黑" panose="02010600040101010101" pitchFamily="2" charset="-122"/>
                          <a:ea typeface="华文细黑" panose="02010600040101010101" pitchFamily="2" charset="-122"/>
                          <a:cs typeface="Times New Roman"/>
                        </a:rPr>
                        <a:t>=1..12</a:t>
                      </a:r>
                      <a:endParaRPr lang="zh-CN" sz="20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45284">
                <a:tc>
                  <a:txBody>
                    <a:bodyPr/>
                    <a:lstStyle/>
                    <a:p>
                      <a:pPr algn="just">
                        <a:spcAft>
                          <a:spcPts val="0"/>
                        </a:spcAft>
                      </a:pPr>
                      <a:r>
                        <a:rPr lang="en-US" sz="2000" b="0" kern="100">
                          <a:solidFill>
                            <a:schemeClr val="tx1"/>
                          </a:solidFill>
                          <a:latin typeface="华文细黑" panose="02010600040101010101" pitchFamily="2" charset="-122"/>
                          <a:ea typeface="华文细黑" panose="02010600040101010101" pitchFamily="2" charset="-122"/>
                          <a:cs typeface="Times New Roman"/>
                        </a:rPr>
                        <a:t>{ }</a:t>
                      </a:r>
                      <a:r>
                        <a:rPr lang="zh-CN" sz="2000" b="0" kern="100">
                          <a:solidFill>
                            <a:schemeClr val="tx1"/>
                          </a:solidFill>
                          <a:latin typeface="华文细黑" panose="02010600040101010101" pitchFamily="2" charset="-122"/>
                          <a:ea typeface="华文细黑" panose="02010600040101010101" pitchFamily="2" charset="-122"/>
                          <a:cs typeface="Times New Roman"/>
                        </a:rPr>
                        <a:t>表示重复若干次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0" kern="100" dirty="0">
                          <a:solidFill>
                            <a:schemeClr val="tx1"/>
                          </a:solidFill>
                          <a:latin typeface="华文细黑" panose="02010600040101010101" pitchFamily="2" charset="-122"/>
                          <a:ea typeface="华文细黑" panose="02010600040101010101" pitchFamily="2" charset="-122"/>
                          <a:cs typeface="Times New Roman"/>
                        </a:rPr>
                        <a:t>通讯录文件：</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姓名</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电话</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邮码</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endParaRPr lang="zh-CN" sz="20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690567">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m{}n   </a:t>
                      </a:r>
                      <a:endParaRPr lang="zh-CN" sz="20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表示重复次数最少</a:t>
                      </a:r>
                      <a:r>
                        <a:rPr lang="en-US" sz="2000" b="0" kern="100" dirty="0">
                          <a:solidFill>
                            <a:schemeClr val="tx1"/>
                          </a:solidFill>
                          <a:latin typeface="华文细黑" panose="02010600040101010101" pitchFamily="2" charset="-122"/>
                          <a:ea typeface="华文细黑" panose="02010600040101010101" pitchFamily="2" charset="-122"/>
                          <a:cs typeface="Times New Roman"/>
                        </a:rPr>
                        <a:t>m</a:t>
                      </a:r>
                      <a:r>
                        <a:rPr lang="zh-CN" sz="2000" b="0" kern="100" dirty="0">
                          <a:solidFill>
                            <a:schemeClr val="tx1"/>
                          </a:solidFill>
                          <a:latin typeface="华文细黑" panose="02010600040101010101" pitchFamily="2" charset="-122"/>
                          <a:ea typeface="华文细黑" panose="02010600040101010101" pitchFamily="2" charset="-122"/>
                          <a:cs typeface="Times New Roman"/>
                        </a:rPr>
                        <a:t>次，最多</a:t>
                      </a:r>
                      <a:r>
                        <a:rPr lang="en-US" sz="2000" b="0" kern="100" dirty="0">
                          <a:solidFill>
                            <a:schemeClr val="tx1"/>
                          </a:solidFill>
                          <a:latin typeface="华文细黑" panose="02010600040101010101" pitchFamily="2" charset="-122"/>
                          <a:ea typeface="华文细黑" panose="02010600040101010101" pitchFamily="2" charset="-122"/>
                          <a:cs typeface="Times New Roman"/>
                        </a:rPr>
                        <a:t>n</a:t>
                      </a:r>
                      <a:r>
                        <a:rPr lang="zh-CN" sz="2000" b="0" kern="100" dirty="0">
                          <a:solidFill>
                            <a:schemeClr val="tx1"/>
                          </a:solidFill>
                          <a:latin typeface="华文细黑" panose="02010600040101010101" pitchFamily="2" charset="-122"/>
                          <a:ea typeface="华文细黑" panose="02010600040101010101" pitchFamily="2" charset="-122"/>
                          <a:cs typeface="Times New Roman"/>
                        </a:rPr>
                        <a:t>次，</a:t>
                      </a:r>
                      <a:r>
                        <a:rPr lang="en-US" sz="2000" b="0" kern="100" dirty="0">
                          <a:solidFill>
                            <a:schemeClr val="tx1"/>
                          </a:solidFill>
                          <a:latin typeface="华文细黑" panose="02010600040101010101" pitchFamily="2" charset="-122"/>
                          <a:ea typeface="华文细黑" panose="02010600040101010101" pitchFamily="2" charset="-122"/>
                          <a:cs typeface="Times New Roman"/>
                        </a:rPr>
                        <a:t>x=3{a}7,</a:t>
                      </a:r>
                      <a:r>
                        <a:rPr lang="zh-CN" sz="2000" b="0" kern="100" dirty="0">
                          <a:solidFill>
                            <a:schemeClr val="tx1"/>
                          </a:solidFill>
                          <a:latin typeface="华文细黑" panose="02010600040101010101" pitchFamily="2" charset="-122"/>
                          <a:ea typeface="华文细黑" panose="02010600040101010101" pitchFamily="2" charset="-122"/>
                          <a:cs typeface="Times New Roman"/>
                        </a:rPr>
                        <a:t>至少出现</a:t>
                      </a:r>
                      <a:r>
                        <a:rPr lang="en-US" sz="2000" b="0" kern="100" dirty="0">
                          <a:solidFill>
                            <a:schemeClr val="tx1"/>
                          </a:solidFill>
                          <a:latin typeface="华文细黑" panose="02010600040101010101" pitchFamily="2" charset="-122"/>
                          <a:ea typeface="华文细黑" panose="02010600040101010101" pitchFamily="2" charset="-122"/>
                          <a:cs typeface="Times New Roman"/>
                        </a:rPr>
                        <a:t>3</a:t>
                      </a:r>
                      <a:r>
                        <a:rPr lang="zh-CN" sz="2000" b="0" kern="100" dirty="0">
                          <a:solidFill>
                            <a:schemeClr val="tx1"/>
                          </a:solidFill>
                          <a:latin typeface="华文细黑" panose="02010600040101010101" pitchFamily="2" charset="-122"/>
                          <a:ea typeface="华文细黑" panose="02010600040101010101" pitchFamily="2" charset="-122"/>
                          <a:cs typeface="Times New Roman"/>
                        </a:rPr>
                        <a:t>次</a:t>
                      </a:r>
                      <a:r>
                        <a:rPr lang="en-US" sz="2000" b="0" kern="100" dirty="0">
                          <a:solidFill>
                            <a:schemeClr val="tx1"/>
                          </a:solidFill>
                          <a:latin typeface="华文细黑" panose="02010600040101010101" pitchFamily="2" charset="-122"/>
                          <a:ea typeface="华文细黑" panose="02010600040101010101" pitchFamily="2" charset="-122"/>
                          <a:cs typeface="Times New Roman"/>
                        </a:rPr>
                        <a:t>a</a:t>
                      </a:r>
                      <a:r>
                        <a:rPr lang="zh-CN" sz="2000" b="0" kern="100" dirty="0">
                          <a:solidFill>
                            <a:schemeClr val="tx1"/>
                          </a:solidFill>
                          <a:latin typeface="华文细黑" panose="02010600040101010101" pitchFamily="2" charset="-122"/>
                          <a:ea typeface="华文细黑" panose="02010600040101010101" pitchFamily="2" charset="-122"/>
                          <a:cs typeface="Times New Roman"/>
                        </a:rPr>
                        <a:t>，最多出现</a:t>
                      </a:r>
                      <a:r>
                        <a:rPr lang="en-US" sz="2000" b="0" kern="100" dirty="0">
                          <a:solidFill>
                            <a:schemeClr val="tx1"/>
                          </a:solidFill>
                          <a:latin typeface="华文细黑" panose="02010600040101010101" pitchFamily="2" charset="-122"/>
                          <a:ea typeface="华文细黑" panose="02010600040101010101" pitchFamily="2" charset="-122"/>
                          <a:cs typeface="Times New Roman"/>
                        </a:rPr>
                        <a:t>7</a:t>
                      </a:r>
                      <a:r>
                        <a:rPr lang="zh-CN" sz="2000" b="0" kern="100" dirty="0">
                          <a:solidFill>
                            <a:schemeClr val="tx1"/>
                          </a:solidFill>
                          <a:latin typeface="华文细黑" panose="02010600040101010101" pitchFamily="2" charset="-122"/>
                          <a:ea typeface="华文细黑" panose="02010600040101010101" pitchFamily="2" charset="-122"/>
                          <a:cs typeface="Times New Roman"/>
                        </a:rPr>
                        <a:t>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690567">
                <a:tc>
                  <a:txBody>
                    <a:bodyPr/>
                    <a:lstStyle/>
                    <a:p>
                      <a:pPr algn="just">
                        <a:spcAft>
                          <a:spcPts val="0"/>
                        </a:spcAft>
                      </a:pPr>
                      <a:r>
                        <a:rPr lang="en-US" sz="2000" b="0" kern="100">
                          <a:solidFill>
                            <a:schemeClr val="tx1"/>
                          </a:solidFill>
                          <a:latin typeface="华文细黑" panose="02010600040101010101" pitchFamily="2" charset="-122"/>
                          <a:ea typeface="华文细黑" panose="02010600040101010101" pitchFamily="2" charset="-122"/>
                          <a:cs typeface="Times New Roman"/>
                        </a:rPr>
                        <a:t>[ ]  </a:t>
                      </a:r>
                      <a:r>
                        <a:rPr lang="zh-CN" sz="2000" b="0" kern="100">
                          <a:solidFill>
                            <a:schemeClr val="tx1"/>
                          </a:solidFill>
                          <a:latin typeface="华文细黑" panose="02010600040101010101" pitchFamily="2" charset="-122"/>
                          <a:ea typeface="华文细黑" panose="02010600040101010101" pitchFamily="2" charset="-122"/>
                          <a:cs typeface="Times New Roman"/>
                        </a:rPr>
                        <a:t>表示可选。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0" kern="100" dirty="0">
                          <a:solidFill>
                            <a:schemeClr val="tx1"/>
                          </a:solidFill>
                          <a:latin typeface="华文细黑" panose="02010600040101010101" pitchFamily="2" charset="-122"/>
                          <a:ea typeface="华文细黑" panose="02010600040101010101" pitchFamily="2" charset="-122"/>
                          <a:cs typeface="Times New Roman"/>
                        </a:rPr>
                        <a:t>例如，存款单</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储户帐号</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存款额</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日期</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密码</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，表示存款时可以</a:t>
                      </a:r>
                      <a:r>
                        <a:rPr lang="en-US" sz="2000" b="0" kern="100" dirty="0">
                          <a:solidFill>
                            <a:schemeClr val="tx1"/>
                          </a:solidFill>
                          <a:latin typeface="华文细黑" panose="02010600040101010101" pitchFamily="2" charset="-122"/>
                          <a:ea typeface="华文细黑" panose="02010600040101010101" pitchFamily="2" charset="-122"/>
                          <a:cs typeface="Times New Roman"/>
                        </a:rPr>
                        <a:t>/</a:t>
                      </a:r>
                      <a:r>
                        <a:rPr lang="zh-CN" sz="2000" b="0" kern="100" dirty="0">
                          <a:solidFill>
                            <a:schemeClr val="tx1"/>
                          </a:solidFill>
                          <a:latin typeface="华文细黑" panose="02010600040101010101" pitchFamily="2" charset="-122"/>
                          <a:ea typeface="华文细黑" panose="02010600040101010101" pitchFamily="2" charset="-122"/>
                          <a:cs typeface="Times New Roman"/>
                        </a:rPr>
                        <a:t>不带密码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45284">
                <a:tc>
                  <a:txBody>
                    <a:bodyPr/>
                    <a:lstStyle/>
                    <a:p>
                      <a:pPr algn="just">
                        <a:spcAft>
                          <a:spcPts val="0"/>
                        </a:spcAft>
                      </a:pPr>
                      <a:r>
                        <a:rPr lang="zh-CN" sz="2000" b="0" kern="100">
                          <a:solidFill>
                            <a:schemeClr val="tx1"/>
                          </a:solidFill>
                          <a:latin typeface="华文细黑" panose="02010600040101010101" pitchFamily="2" charset="-122"/>
                          <a:ea typeface="华文细黑" panose="02010600040101010101" pitchFamily="2" charset="-122"/>
                          <a:cs typeface="Times New Roman"/>
                        </a:rPr>
                        <a:t>“</a:t>
                      </a:r>
                      <a:r>
                        <a:rPr lang="en-US" sz="2000" b="0" kern="100">
                          <a:solidFill>
                            <a:schemeClr val="tx1"/>
                          </a:solidFill>
                          <a:latin typeface="华文细黑" panose="02010600040101010101" pitchFamily="2" charset="-122"/>
                          <a:ea typeface="华文细黑" panose="02010600040101010101" pitchFamily="2" charset="-122"/>
                          <a:cs typeface="Times New Roman"/>
                        </a:rPr>
                        <a:t>…</a:t>
                      </a:r>
                      <a:r>
                        <a:rPr lang="zh-CN" sz="2000" b="0" kern="100">
                          <a:solidFill>
                            <a:schemeClr val="tx1"/>
                          </a:solidFill>
                          <a:latin typeface="华文细黑" panose="02010600040101010101" pitchFamily="2" charset="-122"/>
                          <a:ea typeface="华文细黑" panose="02010600040101010101" pitchFamily="2" charset="-122"/>
                          <a:cs typeface="Times New Roman"/>
                        </a:rPr>
                        <a:t>”基本数据元素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X=</a:t>
                      </a:r>
                      <a:r>
                        <a:rPr lang="zh-CN" sz="2000" b="0" kern="100" dirty="0">
                          <a:solidFill>
                            <a:schemeClr val="tx1"/>
                          </a:solidFill>
                          <a:latin typeface="华文细黑" panose="02010600040101010101" pitchFamily="2" charset="-122"/>
                          <a:ea typeface="华文细黑" panose="02010600040101010101" pitchFamily="2" charset="-122"/>
                          <a:cs typeface="Times New Roman"/>
                        </a:rPr>
                        <a:t>“</a:t>
                      </a:r>
                      <a:r>
                        <a:rPr lang="en-US" sz="2000" b="0" kern="100" dirty="0">
                          <a:solidFill>
                            <a:schemeClr val="tx1"/>
                          </a:solidFill>
                          <a:latin typeface="华文细黑" panose="02010600040101010101" pitchFamily="2" charset="-122"/>
                          <a:ea typeface="华文细黑" panose="02010600040101010101" pitchFamily="2" charset="-122"/>
                          <a:cs typeface="Times New Roman"/>
                        </a:rPr>
                        <a:t>a</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”，表示取值为</a:t>
                      </a:r>
                      <a:r>
                        <a:rPr lang="en-US" sz="2000" b="0" kern="100" dirty="0">
                          <a:solidFill>
                            <a:schemeClr val="tx1"/>
                          </a:solidFill>
                          <a:latin typeface="华文细黑" panose="02010600040101010101" pitchFamily="2" charset="-122"/>
                          <a:ea typeface="华文细黑" panose="02010600040101010101" pitchFamily="2" charset="-122"/>
                          <a:cs typeface="Times New Roman"/>
                        </a:rPr>
                        <a:t>a</a:t>
                      </a:r>
                      <a:r>
                        <a:rPr lang="zh-CN" sz="2000" b="0" kern="100" dirty="0">
                          <a:solidFill>
                            <a:schemeClr val="tx1"/>
                          </a:solidFill>
                          <a:latin typeface="华文细黑" panose="02010600040101010101" pitchFamily="2" charset="-122"/>
                          <a:ea typeface="华文细黑" panose="02010600040101010101" pitchFamily="2" charset="-122"/>
                          <a:cs typeface="Times New Roman"/>
                        </a:rPr>
                        <a:t>的数据元素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45284">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 </a:t>
                      </a:r>
                      <a:r>
                        <a:rPr lang="zh-CN" sz="2000" b="0" kern="100" dirty="0">
                          <a:solidFill>
                            <a:schemeClr val="tx1"/>
                          </a:solidFill>
                          <a:latin typeface="华文细黑" panose="02010600040101010101" pitchFamily="2" charset="-122"/>
                          <a:ea typeface="华文细黑" panose="02010600040101010101" pitchFamily="2" charset="-122"/>
                          <a:cs typeface="Times New Roman"/>
                        </a:rPr>
                        <a:t>连接符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0" kern="100" dirty="0">
                          <a:solidFill>
                            <a:schemeClr val="tx1"/>
                          </a:solidFill>
                          <a:latin typeface="华文细黑" panose="02010600040101010101" pitchFamily="2" charset="-122"/>
                          <a:ea typeface="华文细黑" panose="02010600040101010101" pitchFamily="2" charset="-122"/>
                          <a:cs typeface="Times New Roman"/>
                        </a:rPr>
                        <a:t>X=1..9 </a:t>
                      </a:r>
                      <a:r>
                        <a:rPr lang="zh-CN" sz="2000" b="0" kern="100" dirty="0">
                          <a:solidFill>
                            <a:schemeClr val="tx1"/>
                          </a:solidFill>
                          <a:latin typeface="华文细黑" panose="02010600040101010101" pitchFamily="2" charset="-122"/>
                          <a:ea typeface="华文细黑" panose="02010600040101010101" pitchFamily="2" charset="-122"/>
                          <a:cs typeface="Times New Roman"/>
                        </a:rPr>
                        <a:t>，表示</a:t>
                      </a:r>
                      <a:r>
                        <a:rPr lang="en-US" sz="2000" b="0" kern="100" dirty="0">
                          <a:solidFill>
                            <a:schemeClr val="tx1"/>
                          </a:solidFill>
                          <a:latin typeface="华文细黑" panose="02010600040101010101" pitchFamily="2" charset="-122"/>
                          <a:ea typeface="华文细黑" panose="02010600040101010101" pitchFamily="2" charset="-122"/>
                          <a:cs typeface="Times New Roman"/>
                        </a:rPr>
                        <a:t>x</a:t>
                      </a:r>
                      <a:r>
                        <a:rPr lang="zh-CN" sz="2000" b="0" kern="100" dirty="0">
                          <a:solidFill>
                            <a:schemeClr val="tx1"/>
                          </a:solidFill>
                          <a:latin typeface="华文细黑" panose="02010600040101010101" pitchFamily="2" charset="-122"/>
                          <a:ea typeface="华文细黑" panose="02010600040101010101" pitchFamily="2" charset="-122"/>
                          <a:cs typeface="Times New Roman"/>
                        </a:rPr>
                        <a:t>可取</a:t>
                      </a:r>
                      <a:r>
                        <a:rPr lang="en-US" sz="2000" b="0" kern="100" dirty="0">
                          <a:solidFill>
                            <a:schemeClr val="tx1"/>
                          </a:solidFill>
                          <a:latin typeface="华文细黑" panose="02010600040101010101" pitchFamily="2" charset="-122"/>
                          <a:ea typeface="华文细黑" panose="02010600040101010101" pitchFamily="2" charset="-122"/>
                          <a:cs typeface="Times New Roman"/>
                        </a:rPr>
                        <a:t>1</a:t>
                      </a:r>
                      <a:r>
                        <a:rPr lang="zh-CN" sz="2000" b="0" kern="100" dirty="0">
                          <a:solidFill>
                            <a:schemeClr val="tx1"/>
                          </a:solidFill>
                          <a:latin typeface="华文细黑" panose="02010600040101010101" pitchFamily="2" charset="-122"/>
                          <a:ea typeface="华文细黑" panose="02010600040101010101" pitchFamily="2" charset="-122"/>
                          <a:cs typeface="Times New Roman"/>
                        </a:rPr>
                        <a:t>到</a:t>
                      </a:r>
                      <a:r>
                        <a:rPr lang="en-US" sz="2000" b="0" kern="100" dirty="0">
                          <a:solidFill>
                            <a:schemeClr val="tx1"/>
                          </a:solidFill>
                          <a:latin typeface="华文细黑" panose="02010600040101010101" pitchFamily="2" charset="-122"/>
                          <a:ea typeface="华文细黑" panose="02010600040101010101" pitchFamily="2" charset="-122"/>
                          <a:cs typeface="Times New Roman"/>
                        </a:rPr>
                        <a:t>9</a:t>
                      </a:r>
                      <a:r>
                        <a:rPr lang="zh-CN" sz="2000" b="0" kern="100" dirty="0">
                          <a:solidFill>
                            <a:schemeClr val="tx1"/>
                          </a:solidFill>
                          <a:latin typeface="华文细黑" panose="02010600040101010101" pitchFamily="2" charset="-122"/>
                          <a:ea typeface="华文细黑" panose="02010600040101010101" pitchFamily="2" charset="-122"/>
                          <a:cs typeface="Times New Roman"/>
                        </a:rPr>
                        <a:t>的任一值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pic>
        <p:nvPicPr>
          <p:cNvPr id="7" name="Picture 4"/>
          <p:cNvPicPr>
            <a:picLocks noChangeAspect="1" noChangeArrowheads="1"/>
          </p:cNvPicPr>
          <p:nvPr/>
        </p:nvPicPr>
        <p:blipFill>
          <a:blip r:embed="rId2"/>
          <a:srcRect/>
          <a:stretch>
            <a:fillRect/>
          </a:stretch>
        </p:blipFill>
        <p:spPr bwMode="auto">
          <a:xfrm>
            <a:off x="1720860" y="3813390"/>
            <a:ext cx="642942" cy="540656"/>
          </a:xfrm>
          <a:prstGeom prst="rect">
            <a:avLst/>
          </a:prstGeom>
          <a:noFill/>
          <a:ln w="9525">
            <a:noFill/>
            <a:miter lim="800000"/>
            <a:headEnd/>
            <a:tailEnd/>
          </a:ln>
          <a:effectLst/>
        </p:spPr>
      </p:pic>
    </p:spTree>
    <p:extLst>
      <p:ext uri="{BB962C8B-B14F-4D97-AF65-F5344CB8AC3E}">
        <p14:creationId xmlns:p14="http://schemas.microsoft.com/office/powerpoint/2010/main" val="89032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数据字典数据项的定义练习</a:t>
            </a:r>
            <a:endParaRPr lang="en-US" altLang="zh-CN" sz="3600" dirty="0">
              <a:solidFill>
                <a:srgbClr val="0000FF"/>
              </a:solidFill>
            </a:endParaRPr>
          </a:p>
        </p:txBody>
      </p:sp>
      <p:sp>
        <p:nvSpPr>
          <p:cNvPr id="3" name="内容占位符 2"/>
          <p:cNvSpPr>
            <a:spLocks noGrp="1"/>
          </p:cNvSpPr>
          <p:nvPr>
            <p:ph idx="1"/>
          </p:nvPr>
        </p:nvSpPr>
        <p:spPr/>
        <p:txBody>
          <a:bodyPr/>
          <a:lstStyle/>
          <a:p>
            <a:pPr>
              <a:defRPr/>
            </a:pPr>
            <a:r>
              <a:rPr lang="zh-CN" altLang="en-US" sz="2400" dirty="0" smtClean="0"/>
              <a:t>某</a:t>
            </a:r>
            <a:r>
              <a:rPr lang="zh-CN" altLang="en-US" sz="2400" dirty="0"/>
              <a:t>酒店所提供的电话服务系统的功能为：</a:t>
            </a:r>
          </a:p>
          <a:p>
            <a:pPr>
              <a:defRPr/>
            </a:pPr>
            <a:r>
              <a:rPr lang="zh-CN" altLang="en-US" sz="2400" dirty="0"/>
              <a:t>客人可以通过拨分机号联络酒店内的其他房间，也可拨外线号码与酒店外联络。</a:t>
            </a:r>
          </a:p>
          <a:p>
            <a:pPr>
              <a:defRPr/>
            </a:pPr>
            <a:r>
              <a:rPr lang="zh-CN" altLang="en-US" sz="2400" dirty="0"/>
              <a:t>分机号从</a:t>
            </a:r>
            <a:r>
              <a:rPr lang="en-US" altLang="zh-CN" sz="2400" dirty="0"/>
              <a:t>8201</a:t>
            </a:r>
            <a:r>
              <a:rPr lang="zh-CN" altLang="en-US" sz="2400" dirty="0"/>
              <a:t>至</a:t>
            </a:r>
            <a:r>
              <a:rPr lang="en-US" altLang="zh-CN" sz="2400" dirty="0"/>
              <a:t>8299</a:t>
            </a:r>
            <a:r>
              <a:rPr lang="zh-CN" altLang="en-US" sz="2400" dirty="0"/>
              <a:t>。</a:t>
            </a:r>
          </a:p>
          <a:p>
            <a:pPr>
              <a:defRPr/>
            </a:pPr>
            <a:r>
              <a:rPr lang="zh-CN" altLang="en-US" sz="2400" dirty="0"/>
              <a:t>外线号码需先拨</a:t>
            </a:r>
            <a:r>
              <a:rPr lang="en-US" altLang="zh-CN" sz="2400" dirty="0"/>
              <a:t>0</a:t>
            </a:r>
            <a:r>
              <a:rPr lang="zh-CN" altLang="en-US" sz="2400" dirty="0"/>
              <a:t>，然后加拨市话号码或长途电话</a:t>
            </a:r>
            <a:r>
              <a:rPr lang="zh-CN" altLang="en-US" sz="2400" dirty="0" smtClean="0"/>
              <a:t>号码</a:t>
            </a:r>
            <a:endParaRPr lang="zh-CN" altLang="en-US" sz="2400" dirty="0"/>
          </a:p>
          <a:p>
            <a:pPr>
              <a:defRPr/>
            </a:pPr>
            <a:r>
              <a:rPr lang="zh-CN" altLang="en-US" sz="2400" dirty="0"/>
              <a:t>长途电话号码由区号和市话号码组成，其中区号可以为</a:t>
            </a:r>
            <a:r>
              <a:rPr lang="en-US" altLang="zh-CN" sz="2400" dirty="0"/>
              <a:t>010</a:t>
            </a:r>
            <a:r>
              <a:rPr lang="zh-CN" altLang="en-US" sz="2400" dirty="0"/>
              <a:t>、</a:t>
            </a:r>
            <a:r>
              <a:rPr lang="en-US" altLang="zh-CN" sz="2400" dirty="0"/>
              <a:t>021~029</a:t>
            </a:r>
            <a:r>
              <a:rPr lang="zh-CN" altLang="en-US" sz="2400" dirty="0"/>
              <a:t>、</a:t>
            </a:r>
            <a:r>
              <a:rPr lang="en-US" altLang="zh-CN" sz="2400" dirty="0"/>
              <a:t>0300~0999</a:t>
            </a:r>
            <a:r>
              <a:rPr lang="zh-CN" altLang="en-US" sz="2400" dirty="0"/>
              <a:t>中的任意一个</a:t>
            </a:r>
            <a:r>
              <a:rPr lang="zh-CN" altLang="en-US" sz="2400" dirty="0" smtClean="0"/>
              <a:t>数字串</a:t>
            </a:r>
            <a:endParaRPr lang="zh-CN" altLang="en-US" sz="2400" dirty="0"/>
          </a:p>
          <a:p>
            <a:pPr>
              <a:defRPr/>
            </a:pPr>
            <a:r>
              <a:rPr lang="zh-CN" altLang="en-US" sz="2400" dirty="0"/>
              <a:t>市话号码是任意</a:t>
            </a:r>
            <a:r>
              <a:rPr lang="en-US" altLang="zh-CN" sz="2400" dirty="0"/>
              <a:t>7</a:t>
            </a:r>
            <a:r>
              <a:rPr lang="zh-CN" altLang="en-US" sz="2400" dirty="0"/>
              <a:t>位或</a:t>
            </a:r>
            <a:r>
              <a:rPr lang="en-US" altLang="zh-CN" sz="2400" dirty="0"/>
              <a:t>8</a:t>
            </a:r>
            <a:r>
              <a:rPr lang="zh-CN" altLang="en-US" sz="2400" dirty="0"/>
              <a:t>位长度的数字串。</a:t>
            </a:r>
          </a:p>
        </p:txBody>
      </p:sp>
    </p:spTree>
    <p:extLst>
      <p:ext uri="{BB962C8B-B14F-4D97-AF65-F5344CB8AC3E}">
        <p14:creationId xmlns:p14="http://schemas.microsoft.com/office/powerpoint/2010/main" val="142929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数据字典数据项的定义练习</a:t>
            </a:r>
          </a:p>
        </p:txBody>
      </p:sp>
      <p:sp>
        <p:nvSpPr>
          <p:cNvPr id="5" name="Rectangle 4"/>
          <p:cNvSpPr>
            <a:spLocks noChangeArrowheads="1"/>
          </p:cNvSpPr>
          <p:nvPr/>
        </p:nvSpPr>
        <p:spPr bwMode="auto">
          <a:xfrm>
            <a:off x="609600" y="1593747"/>
            <a:ext cx="7924798" cy="4143404"/>
          </a:xfrm>
          <a:prstGeom prst="rect">
            <a:avLst/>
          </a:prstGeom>
          <a:noFill/>
          <a:ln w="12700">
            <a:solidFill>
              <a:srgbClr val="0000FF"/>
            </a:solidFill>
            <a:prstDash val="dash"/>
            <a:miter lim="800000"/>
            <a:headEnd/>
            <a:tailEnd/>
          </a:ln>
        </p:spPr>
        <p:txBody>
          <a:bodyPr/>
          <a:lstStyle/>
          <a:p>
            <a:pPr marL="342900" indent="-342900" fontAlgn="base">
              <a:lnSpc>
                <a:spcPct val="125000"/>
              </a:lnSpc>
              <a:spcBef>
                <a:spcPct val="20000"/>
              </a:spcBef>
              <a:spcAft>
                <a:spcPct val="0"/>
              </a:spcAft>
            </a:pPr>
            <a:r>
              <a:rPr lang="zh-CN" altLang="zh-CN" sz="2800" dirty="0" smtClean="0">
                <a:solidFill>
                  <a:srgbClr val="0000FF"/>
                </a:solidFill>
                <a:latin typeface="华文细黑" panose="02010600040101010101" pitchFamily="2" charset="-122"/>
                <a:ea typeface="华文细黑" panose="02010600040101010101" pitchFamily="2" charset="-122"/>
              </a:rPr>
              <a:t>电话号码</a:t>
            </a:r>
            <a:r>
              <a:rPr lang="en-US" altLang="zh-CN" sz="2800" dirty="0" smtClean="0">
                <a:solidFill>
                  <a:srgbClr val="0000FF"/>
                </a:solidFill>
                <a:latin typeface="华文细黑" panose="02010600040101010101" pitchFamily="2" charset="-122"/>
                <a:ea typeface="华文细黑" panose="02010600040101010101" pitchFamily="2" charset="-122"/>
              </a:rPr>
              <a:t> </a:t>
            </a:r>
            <a:r>
              <a:rPr lang="en-US" altLang="zh-CN" sz="2800" dirty="0" smtClean="0">
                <a:latin typeface="华文细黑" panose="02010600040101010101" pitchFamily="2" charset="-122"/>
                <a:ea typeface="华文细黑" panose="02010600040101010101" pitchFamily="2" charset="-122"/>
              </a:rPr>
              <a:t>= </a:t>
            </a:r>
            <a:r>
              <a:rPr lang="zh-CN" altLang="en-US" sz="2800" dirty="0" smtClean="0">
                <a:latin typeface="华文细黑" panose="02010600040101010101" pitchFamily="2" charset="-122"/>
                <a:ea typeface="华文细黑" panose="02010600040101010101" pitchFamily="2" charset="-122"/>
              </a:rPr>
              <a:t>分机</a:t>
            </a:r>
            <a:r>
              <a:rPr lang="zh-CN" altLang="en-US" sz="2800" dirty="0">
                <a:latin typeface="华文细黑" panose="02010600040101010101" pitchFamily="2" charset="-122"/>
                <a:ea typeface="华文细黑" panose="02010600040101010101" pitchFamily="2" charset="-122"/>
              </a:rPr>
              <a:t>号</a:t>
            </a:r>
            <a:r>
              <a:rPr lang="en-US" altLang="zh-CN"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外线号码</a:t>
            </a:r>
            <a:endParaRPr lang="en-US" altLang="zh-CN" sz="2800" dirty="0">
              <a:latin typeface="华文细黑" panose="02010600040101010101" pitchFamily="2" charset="-122"/>
              <a:ea typeface="华文细黑" panose="02010600040101010101" pitchFamily="2" charset="-122"/>
            </a:endParaRPr>
          </a:p>
          <a:p>
            <a:pPr marL="342900" indent="-342900" fontAlgn="base">
              <a:lnSpc>
                <a:spcPct val="125000"/>
              </a:lnSpc>
              <a:spcBef>
                <a:spcPct val="20000"/>
              </a:spcBef>
              <a:spcAft>
                <a:spcPct val="0"/>
              </a:spcAft>
            </a:pPr>
            <a:r>
              <a:rPr lang="zh-CN" altLang="en-US" sz="2800" dirty="0">
                <a:solidFill>
                  <a:srgbClr val="0000FF"/>
                </a:solidFill>
                <a:latin typeface="华文细黑" panose="02010600040101010101" pitchFamily="2" charset="-122"/>
                <a:ea typeface="华文细黑" panose="02010600040101010101" pitchFamily="2" charset="-122"/>
              </a:rPr>
              <a:t>分机</a:t>
            </a:r>
            <a:r>
              <a:rPr lang="zh-CN" altLang="en-US" sz="2800" dirty="0" smtClean="0">
                <a:solidFill>
                  <a:srgbClr val="0000FF"/>
                </a:solidFill>
                <a:latin typeface="华文细黑" panose="02010600040101010101" pitchFamily="2" charset="-122"/>
                <a:ea typeface="华文细黑" panose="02010600040101010101" pitchFamily="2" charset="-122"/>
              </a:rPr>
              <a:t>号 </a:t>
            </a:r>
            <a:r>
              <a:rPr lang="en-US" altLang="zh-CN" sz="2800" dirty="0" smtClean="0">
                <a:latin typeface="华文细黑" panose="02010600040101010101" pitchFamily="2" charset="-122"/>
                <a:ea typeface="华文细黑" panose="02010600040101010101" pitchFamily="2" charset="-122"/>
              </a:rPr>
              <a:t>= 8201</a:t>
            </a:r>
            <a:r>
              <a:rPr lang="en-US" altLang="zh-CN" sz="2800" dirty="0">
                <a:latin typeface="华文细黑" panose="02010600040101010101" pitchFamily="2" charset="-122"/>
                <a:ea typeface="华文细黑" panose="02010600040101010101" pitchFamily="2" charset="-122"/>
              </a:rPr>
              <a:t>..8299</a:t>
            </a:r>
          </a:p>
          <a:p>
            <a:pPr marL="342900" indent="-342900" fontAlgn="base">
              <a:lnSpc>
                <a:spcPct val="125000"/>
              </a:lnSpc>
              <a:spcBef>
                <a:spcPct val="20000"/>
              </a:spcBef>
              <a:spcAft>
                <a:spcPct val="0"/>
              </a:spcAft>
            </a:pPr>
            <a:r>
              <a:rPr lang="zh-CN" altLang="en-US" sz="2800" dirty="0">
                <a:solidFill>
                  <a:srgbClr val="0000FF"/>
                </a:solidFill>
                <a:latin typeface="华文细黑" panose="02010600040101010101" pitchFamily="2" charset="-122"/>
                <a:ea typeface="华文细黑" panose="02010600040101010101" pitchFamily="2" charset="-122"/>
              </a:rPr>
              <a:t>外线</a:t>
            </a:r>
            <a:r>
              <a:rPr lang="zh-CN" altLang="en-US" sz="2800" dirty="0" smtClean="0">
                <a:solidFill>
                  <a:srgbClr val="0000FF"/>
                </a:solidFill>
                <a:latin typeface="华文细黑" panose="02010600040101010101" pitchFamily="2" charset="-122"/>
                <a:ea typeface="华文细黑" panose="02010600040101010101" pitchFamily="2" charset="-122"/>
              </a:rPr>
              <a:t>号码 </a:t>
            </a:r>
            <a:r>
              <a:rPr lang="en-US" altLang="zh-CN" sz="2800" dirty="0" smtClean="0">
                <a:latin typeface="华文细黑" panose="02010600040101010101" pitchFamily="2" charset="-122"/>
                <a:ea typeface="华文细黑" panose="02010600040101010101" pitchFamily="2" charset="-122"/>
              </a:rPr>
              <a:t>= 0 + </a:t>
            </a:r>
            <a:r>
              <a:rPr lang="zh-CN" altLang="en-US" sz="2800" dirty="0" smtClean="0">
                <a:latin typeface="华文细黑" panose="02010600040101010101" pitchFamily="2" charset="-122"/>
                <a:ea typeface="华文细黑" panose="02010600040101010101" pitchFamily="2" charset="-122"/>
              </a:rPr>
              <a:t>市话</a:t>
            </a:r>
            <a:r>
              <a:rPr lang="zh-CN" altLang="en-US" sz="2800" dirty="0">
                <a:latin typeface="华文细黑" panose="02010600040101010101" pitchFamily="2" charset="-122"/>
                <a:ea typeface="华文细黑" panose="02010600040101010101" pitchFamily="2" charset="-122"/>
              </a:rPr>
              <a:t>号码</a:t>
            </a:r>
            <a:r>
              <a:rPr lang="en-US" altLang="zh-CN"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长途电话号码</a:t>
            </a:r>
            <a:endParaRPr lang="en-US" altLang="zh-CN" sz="2800" dirty="0">
              <a:latin typeface="华文细黑" panose="02010600040101010101" pitchFamily="2" charset="-122"/>
              <a:ea typeface="华文细黑" panose="02010600040101010101" pitchFamily="2" charset="-122"/>
            </a:endParaRPr>
          </a:p>
          <a:p>
            <a:pPr marL="342900" indent="-342900" fontAlgn="base">
              <a:lnSpc>
                <a:spcPct val="125000"/>
              </a:lnSpc>
              <a:spcBef>
                <a:spcPct val="20000"/>
              </a:spcBef>
              <a:spcAft>
                <a:spcPct val="0"/>
              </a:spcAft>
            </a:pPr>
            <a:r>
              <a:rPr lang="zh-CN" altLang="en-US" sz="2800" dirty="0">
                <a:solidFill>
                  <a:srgbClr val="0000FF"/>
                </a:solidFill>
                <a:latin typeface="华文细黑" panose="02010600040101010101" pitchFamily="2" charset="-122"/>
                <a:ea typeface="华文细黑" panose="02010600040101010101" pitchFamily="2" charset="-122"/>
              </a:rPr>
              <a:t>市话</a:t>
            </a:r>
            <a:r>
              <a:rPr lang="zh-CN" altLang="en-US" sz="2800" dirty="0" smtClean="0">
                <a:solidFill>
                  <a:srgbClr val="0000FF"/>
                </a:solidFill>
                <a:latin typeface="华文细黑" panose="02010600040101010101" pitchFamily="2" charset="-122"/>
                <a:ea typeface="华文细黑" panose="02010600040101010101" pitchFamily="2" charset="-122"/>
              </a:rPr>
              <a:t>号码 </a:t>
            </a:r>
            <a:r>
              <a:rPr lang="en-US" altLang="zh-CN" sz="2800" dirty="0" smtClean="0">
                <a:latin typeface="华文细黑" panose="02010600040101010101" pitchFamily="2" charset="-122"/>
                <a:ea typeface="华文细黑" panose="02010600040101010101" pitchFamily="2" charset="-122"/>
              </a:rPr>
              <a:t>= {</a:t>
            </a:r>
            <a:r>
              <a:rPr lang="zh-CN" altLang="en-US" sz="2800" dirty="0">
                <a:latin typeface="华文细黑" panose="02010600040101010101" pitchFamily="2" charset="-122"/>
                <a:ea typeface="华文细黑" panose="02010600040101010101" pitchFamily="2" charset="-122"/>
              </a:rPr>
              <a:t>数字</a:t>
            </a:r>
            <a:r>
              <a:rPr lang="en-US" altLang="zh-CN" sz="2800" dirty="0">
                <a:latin typeface="华文细黑" panose="02010600040101010101" pitchFamily="2" charset="-122"/>
                <a:ea typeface="华文细黑" panose="02010600040101010101" pitchFamily="2" charset="-122"/>
              </a:rPr>
              <a:t>}</a:t>
            </a:r>
            <a:r>
              <a:rPr lang="en-US" altLang="zh-CN" sz="2800" baseline="30000" dirty="0">
                <a:latin typeface="华文细黑" panose="02010600040101010101" pitchFamily="2" charset="-122"/>
                <a:ea typeface="华文细黑" panose="02010600040101010101" pitchFamily="2" charset="-122"/>
              </a:rPr>
              <a:t>7</a:t>
            </a:r>
            <a:r>
              <a:rPr lang="en-US" altLang="zh-CN" sz="2800" dirty="0">
                <a:latin typeface="华文细黑" panose="02010600040101010101" pitchFamily="2" charset="-122"/>
                <a:ea typeface="华文细黑" panose="02010600040101010101" pitchFamily="2" charset="-122"/>
              </a:rPr>
              <a:t> | {</a:t>
            </a:r>
            <a:r>
              <a:rPr lang="zh-CN" altLang="en-US" sz="2800" dirty="0">
                <a:latin typeface="华文细黑" panose="02010600040101010101" pitchFamily="2" charset="-122"/>
                <a:ea typeface="华文细黑" panose="02010600040101010101" pitchFamily="2" charset="-122"/>
              </a:rPr>
              <a:t>数字</a:t>
            </a:r>
            <a:r>
              <a:rPr lang="en-US" altLang="zh-CN" sz="2800" dirty="0">
                <a:latin typeface="华文细黑" panose="02010600040101010101" pitchFamily="2" charset="-122"/>
                <a:ea typeface="华文细黑" panose="02010600040101010101" pitchFamily="2" charset="-122"/>
              </a:rPr>
              <a:t>}</a:t>
            </a:r>
            <a:r>
              <a:rPr lang="en-US" altLang="zh-CN" sz="2800" baseline="30000" dirty="0">
                <a:latin typeface="华文细黑" panose="02010600040101010101" pitchFamily="2" charset="-122"/>
                <a:ea typeface="华文细黑" panose="02010600040101010101" pitchFamily="2" charset="-122"/>
              </a:rPr>
              <a:t>8</a:t>
            </a:r>
            <a:r>
              <a:rPr lang="en-US" altLang="zh-CN" sz="2800" dirty="0">
                <a:latin typeface="华文细黑" panose="02010600040101010101" pitchFamily="2" charset="-122"/>
                <a:ea typeface="华文细黑" panose="02010600040101010101" pitchFamily="2" charset="-122"/>
              </a:rPr>
              <a:t> </a:t>
            </a:r>
            <a:endParaRPr lang="en-US" altLang="zh-CN" sz="2800" baseline="30000" dirty="0">
              <a:latin typeface="华文细黑" panose="02010600040101010101" pitchFamily="2" charset="-122"/>
              <a:ea typeface="华文细黑" panose="02010600040101010101" pitchFamily="2" charset="-122"/>
            </a:endParaRPr>
          </a:p>
          <a:p>
            <a:pPr marL="342900" indent="-342900" fontAlgn="base">
              <a:lnSpc>
                <a:spcPct val="125000"/>
              </a:lnSpc>
              <a:spcBef>
                <a:spcPct val="20000"/>
              </a:spcBef>
              <a:spcAft>
                <a:spcPct val="0"/>
              </a:spcAft>
            </a:pPr>
            <a:r>
              <a:rPr lang="zh-CN" altLang="en-US" sz="2800" dirty="0">
                <a:solidFill>
                  <a:srgbClr val="0000FF"/>
                </a:solidFill>
                <a:latin typeface="华文细黑" panose="02010600040101010101" pitchFamily="2" charset="-122"/>
                <a:ea typeface="华文细黑" panose="02010600040101010101" pitchFamily="2" charset="-122"/>
              </a:rPr>
              <a:t>长途电话</a:t>
            </a:r>
            <a:r>
              <a:rPr lang="zh-CN" altLang="en-US" sz="2800" dirty="0" smtClean="0">
                <a:solidFill>
                  <a:srgbClr val="0000FF"/>
                </a:solidFill>
                <a:latin typeface="华文细黑" panose="02010600040101010101" pitchFamily="2" charset="-122"/>
                <a:ea typeface="华文细黑" panose="02010600040101010101" pitchFamily="2" charset="-122"/>
              </a:rPr>
              <a:t>号码 </a:t>
            </a:r>
            <a:r>
              <a:rPr lang="en-US" altLang="zh-CN" sz="2800" dirty="0" smtClean="0">
                <a:latin typeface="华文细黑" panose="02010600040101010101" pitchFamily="2" charset="-122"/>
                <a:ea typeface="华文细黑" panose="02010600040101010101" pitchFamily="2" charset="-122"/>
              </a:rPr>
              <a:t>= </a:t>
            </a:r>
            <a:r>
              <a:rPr lang="zh-CN" altLang="en-US" sz="2800" dirty="0" smtClean="0">
                <a:latin typeface="华文细黑" panose="02010600040101010101" pitchFamily="2" charset="-122"/>
                <a:ea typeface="华文细黑" panose="02010600040101010101" pitchFamily="2" charset="-122"/>
              </a:rPr>
              <a:t>区号 </a:t>
            </a:r>
            <a:r>
              <a:rPr lang="en-US" altLang="zh-CN" sz="2800" dirty="0" smtClean="0">
                <a:latin typeface="华文细黑" panose="02010600040101010101" pitchFamily="2" charset="-122"/>
                <a:ea typeface="华文细黑" panose="02010600040101010101" pitchFamily="2" charset="-122"/>
              </a:rPr>
              <a:t>+ </a:t>
            </a:r>
            <a:r>
              <a:rPr lang="zh-CN" altLang="en-US" sz="2800" dirty="0" smtClean="0">
                <a:latin typeface="华文细黑" panose="02010600040101010101" pitchFamily="2" charset="-122"/>
                <a:ea typeface="华文细黑" panose="02010600040101010101" pitchFamily="2" charset="-122"/>
              </a:rPr>
              <a:t>市话</a:t>
            </a:r>
            <a:r>
              <a:rPr lang="zh-CN" altLang="en-US" sz="2800" dirty="0">
                <a:latin typeface="华文细黑" panose="02010600040101010101" pitchFamily="2" charset="-122"/>
                <a:ea typeface="华文细黑" panose="02010600040101010101" pitchFamily="2" charset="-122"/>
              </a:rPr>
              <a:t>号码</a:t>
            </a:r>
            <a:endParaRPr lang="en-US" altLang="zh-CN" sz="2800" dirty="0">
              <a:latin typeface="华文细黑" panose="02010600040101010101" pitchFamily="2" charset="-122"/>
              <a:ea typeface="华文细黑" panose="02010600040101010101" pitchFamily="2" charset="-122"/>
            </a:endParaRPr>
          </a:p>
          <a:p>
            <a:pPr marL="342900" indent="-342900" fontAlgn="base">
              <a:lnSpc>
                <a:spcPct val="125000"/>
              </a:lnSpc>
              <a:spcBef>
                <a:spcPct val="20000"/>
              </a:spcBef>
              <a:spcAft>
                <a:spcPct val="0"/>
              </a:spcAft>
            </a:pPr>
            <a:r>
              <a:rPr lang="zh-CN" altLang="en-US" sz="2800" dirty="0" smtClean="0">
                <a:solidFill>
                  <a:srgbClr val="0000FF"/>
                </a:solidFill>
                <a:latin typeface="华文细黑" panose="02010600040101010101" pitchFamily="2" charset="-122"/>
                <a:ea typeface="华文细黑" panose="02010600040101010101" pitchFamily="2" charset="-122"/>
              </a:rPr>
              <a:t>区号 </a:t>
            </a:r>
            <a:r>
              <a:rPr lang="en-US" altLang="zh-CN" sz="2800" dirty="0" smtClean="0">
                <a:latin typeface="华文细黑" panose="02010600040101010101" pitchFamily="2" charset="-122"/>
                <a:ea typeface="华文细黑" panose="02010600040101010101" pitchFamily="2" charset="-122"/>
              </a:rPr>
              <a:t>= 010|021</a:t>
            </a:r>
            <a:r>
              <a:rPr lang="en-US" altLang="zh-CN" sz="2800" dirty="0">
                <a:latin typeface="华文细黑" panose="02010600040101010101" pitchFamily="2" charset="-122"/>
                <a:ea typeface="华文细黑" panose="02010600040101010101" pitchFamily="2" charset="-122"/>
              </a:rPr>
              <a:t>..029|0300..0999</a:t>
            </a:r>
          </a:p>
        </p:txBody>
      </p:sp>
    </p:spTree>
    <p:extLst>
      <p:ext uri="{BB962C8B-B14F-4D97-AF65-F5344CB8AC3E}">
        <p14:creationId xmlns:p14="http://schemas.microsoft.com/office/powerpoint/2010/main" val="1078666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2.6</a:t>
            </a:r>
            <a:r>
              <a:rPr lang="en-US" altLang="zh-CN" dirty="0" smtClean="0">
                <a:latin typeface="+mj-ea"/>
              </a:rPr>
              <a:t> </a:t>
            </a:r>
            <a:r>
              <a:rPr lang="zh-CN" altLang="en-US" dirty="0" smtClean="0">
                <a:latin typeface="+mj-ea"/>
              </a:rPr>
              <a:t>成本</a:t>
            </a:r>
            <a:r>
              <a:rPr lang="en-US" altLang="zh-CN" dirty="0">
                <a:latin typeface="+mj-ea"/>
              </a:rPr>
              <a:t>/</a:t>
            </a:r>
            <a:r>
              <a:rPr lang="zh-CN" altLang="en-US" dirty="0">
                <a:latin typeface="+mj-ea"/>
              </a:rPr>
              <a:t>效益分析</a:t>
            </a:r>
          </a:p>
        </p:txBody>
      </p:sp>
      <p:pic>
        <p:nvPicPr>
          <p:cNvPr id="4" name="Picture 4" descr="j02375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675" y="2708275"/>
            <a:ext cx="26987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1881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可行性研究的内容</a:t>
            </a:r>
            <a:endParaRPr lang="zh-CN" altLang="en-US" dirty="0"/>
          </a:p>
        </p:txBody>
      </p:sp>
      <p:sp>
        <p:nvSpPr>
          <p:cNvPr id="3" name="内容占位符 2"/>
          <p:cNvSpPr>
            <a:spLocks noGrp="1"/>
          </p:cNvSpPr>
          <p:nvPr>
            <p:ph idx="1"/>
          </p:nvPr>
        </p:nvSpPr>
        <p:spPr/>
        <p:txBody>
          <a:bodyPr/>
          <a:lstStyle/>
          <a:p>
            <a:r>
              <a:rPr lang="zh-CN" altLang="en-US" dirty="0" smtClean="0"/>
              <a:t>从</a:t>
            </a:r>
            <a:r>
              <a:rPr lang="zh-CN" altLang="en-US" dirty="0" smtClean="0">
                <a:solidFill>
                  <a:srgbClr val="0000FF"/>
                </a:solidFill>
              </a:rPr>
              <a:t>技术</a:t>
            </a:r>
            <a:r>
              <a:rPr lang="zh-CN" altLang="en-US" dirty="0" smtClean="0">
                <a:solidFill>
                  <a:schemeClr val="accent4"/>
                </a:solidFill>
              </a:rPr>
              <a:t>可行性、</a:t>
            </a:r>
            <a:r>
              <a:rPr lang="zh-CN" altLang="en-US" dirty="0" smtClean="0">
                <a:solidFill>
                  <a:srgbClr val="0000FF"/>
                </a:solidFill>
              </a:rPr>
              <a:t>经济</a:t>
            </a:r>
            <a:r>
              <a:rPr lang="zh-CN" altLang="en-US" dirty="0" smtClean="0">
                <a:solidFill>
                  <a:schemeClr val="accent4"/>
                </a:solidFill>
              </a:rPr>
              <a:t>可行性、</a:t>
            </a:r>
            <a:r>
              <a:rPr lang="zh-CN" altLang="en-US" dirty="0" smtClean="0">
                <a:solidFill>
                  <a:srgbClr val="0000FF"/>
                </a:solidFill>
              </a:rPr>
              <a:t>用户</a:t>
            </a:r>
            <a:r>
              <a:rPr lang="zh-CN" altLang="en-US" dirty="0">
                <a:solidFill>
                  <a:srgbClr val="0000FF"/>
                </a:solidFill>
              </a:rPr>
              <a:t>操作</a:t>
            </a:r>
            <a:r>
              <a:rPr lang="zh-CN" altLang="en-US" dirty="0" smtClean="0">
                <a:solidFill>
                  <a:schemeClr val="accent4"/>
                </a:solidFill>
              </a:rPr>
              <a:t>可行性、</a:t>
            </a:r>
            <a:r>
              <a:rPr lang="zh-CN" altLang="en-US" dirty="0">
                <a:solidFill>
                  <a:srgbClr val="0000FF"/>
                </a:solidFill>
              </a:rPr>
              <a:t>社会环境</a:t>
            </a:r>
            <a:r>
              <a:rPr lang="zh-CN" altLang="en-US" dirty="0" smtClean="0">
                <a:solidFill>
                  <a:srgbClr val="0000FF"/>
                </a:solidFill>
              </a:rPr>
              <a:t>可行性</a:t>
            </a:r>
            <a:r>
              <a:rPr lang="zh-CN" altLang="en-US" dirty="0" smtClean="0">
                <a:solidFill>
                  <a:schemeClr val="accent4"/>
                </a:solidFill>
              </a:rPr>
              <a:t>等</a:t>
            </a:r>
            <a:r>
              <a:rPr lang="zh-CN" altLang="en-US" dirty="0">
                <a:solidFill>
                  <a:schemeClr val="accent4"/>
                </a:solidFill>
              </a:rPr>
              <a:t>方面评价系统是否值得做，是否能做</a:t>
            </a:r>
            <a:endParaRPr lang="zh-CN" altLang="en-US" sz="3600" dirty="0">
              <a:solidFill>
                <a:schemeClr val="accent4"/>
              </a:solidFill>
            </a:endParaRPr>
          </a:p>
        </p:txBody>
      </p:sp>
    </p:spTree>
    <p:extLst>
      <p:ext uri="{BB962C8B-B14F-4D97-AF65-F5344CB8AC3E}">
        <p14:creationId xmlns:p14="http://schemas.microsoft.com/office/powerpoint/2010/main" val="195893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a:t>
            </a:r>
            <a:r>
              <a:rPr lang="en-US" altLang="zh-CN" dirty="0"/>
              <a:t>/</a:t>
            </a:r>
            <a:r>
              <a:rPr lang="zh-CN" altLang="en-US" dirty="0"/>
              <a:t>效益</a:t>
            </a:r>
            <a:r>
              <a:rPr lang="zh-CN" altLang="en-US" dirty="0" smtClean="0"/>
              <a:t>分析的分析目的</a:t>
            </a:r>
            <a:endParaRPr lang="zh-CN" altLang="en-US" dirty="0"/>
          </a:p>
        </p:txBody>
      </p:sp>
      <p:sp>
        <p:nvSpPr>
          <p:cNvPr id="3" name="内容占位符 2"/>
          <p:cNvSpPr>
            <a:spLocks noGrp="1"/>
          </p:cNvSpPr>
          <p:nvPr>
            <p:ph idx="1"/>
          </p:nvPr>
        </p:nvSpPr>
        <p:spPr/>
        <p:txBody>
          <a:bodyPr/>
          <a:lstStyle/>
          <a:p>
            <a:r>
              <a:rPr lang="zh-CN" altLang="en-US" dirty="0" smtClean="0"/>
              <a:t>从</a:t>
            </a:r>
            <a:r>
              <a:rPr lang="zh-CN" altLang="en-US" dirty="0"/>
              <a:t>经济角度分析新系统的开发是否能盈利，帮助使用部门正确做出是否投资的决定</a:t>
            </a:r>
            <a:r>
              <a:rPr lang="zh-CN" altLang="en-US" dirty="0" smtClean="0"/>
              <a:t>。</a:t>
            </a:r>
            <a:endParaRPr lang="zh-CN" altLang="en-US" dirty="0"/>
          </a:p>
        </p:txBody>
      </p:sp>
    </p:spTree>
    <p:extLst>
      <p:ext uri="{BB962C8B-B14F-4D97-AF65-F5344CB8AC3E}">
        <p14:creationId xmlns:p14="http://schemas.microsoft.com/office/powerpoint/2010/main" val="307694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00000"/>
              </a:lnSpc>
            </a:pPr>
            <a:r>
              <a:rPr lang="zh-CN" altLang="en-US" dirty="0"/>
              <a:t>成本估算技术</a:t>
            </a:r>
            <a:endParaRPr lang="en-US" altLang="zh-CN" dirty="0"/>
          </a:p>
        </p:txBody>
      </p:sp>
      <p:sp>
        <p:nvSpPr>
          <p:cNvPr id="3" name="内容占位符 2"/>
          <p:cNvSpPr>
            <a:spLocks noGrp="1"/>
          </p:cNvSpPr>
          <p:nvPr>
            <p:ph idx="1"/>
          </p:nvPr>
        </p:nvSpPr>
        <p:spPr/>
        <p:txBody>
          <a:bodyPr/>
          <a:lstStyle/>
          <a:p>
            <a:pPr eaLnBrk="1" hangingPunct="1"/>
            <a:r>
              <a:rPr lang="zh-CN" altLang="en-US" dirty="0" smtClean="0"/>
              <a:t>软件开发</a:t>
            </a:r>
            <a:r>
              <a:rPr lang="zh-CN" altLang="en-US" dirty="0"/>
              <a:t>成本主要是指软件开发过程中所花费的工作量及相应的代价，其中</a:t>
            </a:r>
            <a:r>
              <a:rPr lang="zh-CN" altLang="en-US" dirty="0">
                <a:solidFill>
                  <a:srgbClr val="0000FF"/>
                </a:solidFill>
              </a:rPr>
              <a:t>主要是人的劳动的消耗</a:t>
            </a:r>
            <a:r>
              <a:rPr lang="zh-CN" altLang="en-US" dirty="0"/>
              <a:t>，因此，软件产品开发成本的计算方法不同于其它物理产品的成本的计算。 </a:t>
            </a:r>
          </a:p>
          <a:p>
            <a:pPr eaLnBrk="1" hangingPunct="1"/>
            <a:r>
              <a:rPr lang="zh-CN" altLang="en-US" dirty="0"/>
              <a:t>软件产品不存在重复制造过程，它的开发成本是</a:t>
            </a:r>
            <a:r>
              <a:rPr lang="zh-CN" altLang="en-US" dirty="0">
                <a:solidFill>
                  <a:srgbClr val="0000FF"/>
                </a:solidFill>
              </a:rPr>
              <a:t>以一次性开发过程所花费的代价来计算</a:t>
            </a:r>
            <a:r>
              <a:rPr lang="zh-CN" altLang="en-US" dirty="0"/>
              <a:t>的。因此软件成本估算，应以软件计划、需求分析、设计、编码到测试的软件开发全过程所花费的代价为依据。</a:t>
            </a:r>
          </a:p>
          <a:p>
            <a:pPr eaLnBrk="1" hangingPunct="1">
              <a:lnSpc>
                <a:spcPct val="100000"/>
              </a:lnSpc>
            </a:pPr>
            <a:endParaRPr lang="zh-CN" altLang="en-US" dirty="0"/>
          </a:p>
        </p:txBody>
      </p:sp>
    </p:spTree>
    <p:extLst>
      <p:ext uri="{BB962C8B-B14F-4D97-AF65-F5344CB8AC3E}">
        <p14:creationId xmlns:p14="http://schemas.microsoft.com/office/powerpoint/2010/main" val="1638792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成本估算思路</a:t>
            </a:r>
            <a:endParaRPr lang="zh-CN" altLang="en-US" dirty="0"/>
          </a:p>
        </p:txBody>
      </p:sp>
      <p:sp>
        <p:nvSpPr>
          <p:cNvPr id="3" name="内容占位符 2"/>
          <p:cNvSpPr>
            <a:spLocks noGrp="1"/>
          </p:cNvSpPr>
          <p:nvPr>
            <p:ph idx="1"/>
          </p:nvPr>
        </p:nvSpPr>
        <p:spPr/>
        <p:txBody>
          <a:bodyPr/>
          <a:lstStyle/>
          <a:p>
            <a:pPr eaLnBrk="1" hangingPunct="1"/>
            <a:r>
              <a:rPr lang="zh-CN" altLang="en-US" dirty="0" smtClean="0"/>
              <a:t>将</a:t>
            </a:r>
            <a:r>
              <a:rPr lang="zh-CN" altLang="en-US" dirty="0"/>
              <a:t>软件价格计算</a:t>
            </a:r>
            <a:r>
              <a:rPr lang="zh-CN" altLang="en-US" dirty="0">
                <a:solidFill>
                  <a:srgbClr val="0000FF"/>
                </a:solidFill>
              </a:rPr>
              <a:t>延迟到工程设计最后</a:t>
            </a:r>
            <a:r>
              <a:rPr lang="zh-CN" altLang="en-US" dirty="0"/>
              <a:t>，可得到精确价格</a:t>
            </a:r>
            <a:r>
              <a:rPr lang="zh-CN" altLang="en-US" dirty="0" smtClean="0"/>
              <a:t>；</a:t>
            </a:r>
            <a:r>
              <a:rPr lang="zh-CN" altLang="en-US" dirty="0" smtClean="0">
                <a:solidFill>
                  <a:srgbClr val="0000FF"/>
                </a:solidFill>
              </a:rPr>
              <a:t>（可靠但不实用，软件价格需要预先提出）</a:t>
            </a:r>
            <a:endParaRPr lang="zh-CN" altLang="en-US" dirty="0">
              <a:solidFill>
                <a:srgbClr val="0000FF"/>
              </a:solidFill>
            </a:endParaRPr>
          </a:p>
          <a:p>
            <a:pPr eaLnBrk="1" hangingPunct="1"/>
            <a:r>
              <a:rPr lang="zh-CN" altLang="en-US" dirty="0"/>
              <a:t>基于已完成的类似项目进行估算</a:t>
            </a:r>
            <a:r>
              <a:rPr lang="zh-CN" altLang="en-US" dirty="0" smtClean="0"/>
              <a:t>；</a:t>
            </a:r>
            <a:r>
              <a:rPr lang="zh-CN" altLang="en-US" dirty="0" smtClean="0">
                <a:solidFill>
                  <a:srgbClr val="0000FF"/>
                </a:solidFill>
              </a:rPr>
              <a:t>（没有相似项目时很难实施估算）</a:t>
            </a:r>
            <a:endParaRPr lang="zh-CN" altLang="en-US" dirty="0">
              <a:solidFill>
                <a:srgbClr val="0000FF"/>
              </a:solidFill>
            </a:endParaRPr>
          </a:p>
          <a:p>
            <a:pPr eaLnBrk="1" hangingPunct="1"/>
            <a:r>
              <a:rPr lang="zh-CN" altLang="en-US" dirty="0"/>
              <a:t>使用较简单的分解技术，估算项目成本和工作量的；</a:t>
            </a:r>
          </a:p>
          <a:p>
            <a:pPr eaLnBrk="1" hangingPunct="1"/>
            <a:r>
              <a:rPr lang="zh-CN" altLang="en-US" dirty="0"/>
              <a:t>使用一个或多个经验模型，估算软件成本和工作量的</a:t>
            </a:r>
            <a:r>
              <a:rPr lang="zh-CN" altLang="en-US" dirty="0" smtClean="0"/>
              <a:t>。</a:t>
            </a:r>
            <a:endParaRPr lang="en-US" altLang="zh-CN" dirty="0" smtClean="0"/>
          </a:p>
        </p:txBody>
      </p:sp>
    </p:spTree>
    <p:extLst>
      <p:ext uri="{BB962C8B-B14F-4D97-AF65-F5344CB8AC3E}">
        <p14:creationId xmlns:p14="http://schemas.microsoft.com/office/powerpoint/2010/main" val="869557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常用的成本</a:t>
            </a:r>
            <a:r>
              <a:rPr lang="zh-CN" altLang="en-US" dirty="0"/>
              <a:t>估算技术</a:t>
            </a:r>
          </a:p>
        </p:txBody>
      </p:sp>
      <p:sp>
        <p:nvSpPr>
          <p:cNvPr id="3" name="内容占位符 2"/>
          <p:cNvSpPr>
            <a:spLocks noGrp="1"/>
          </p:cNvSpPr>
          <p:nvPr>
            <p:ph idx="1"/>
          </p:nvPr>
        </p:nvSpPr>
        <p:spPr/>
        <p:txBody>
          <a:bodyPr/>
          <a:lstStyle/>
          <a:p>
            <a:r>
              <a:rPr lang="zh-CN" altLang="en-US" dirty="0" smtClean="0"/>
              <a:t>代码</a:t>
            </a:r>
            <a:r>
              <a:rPr lang="zh-CN" altLang="en-US" dirty="0"/>
              <a:t>行技术</a:t>
            </a:r>
          </a:p>
          <a:p>
            <a:r>
              <a:rPr lang="zh-CN" altLang="en-US" dirty="0"/>
              <a:t>任务分解技术</a:t>
            </a:r>
          </a:p>
          <a:p>
            <a:r>
              <a:rPr lang="zh-CN" altLang="en-US" dirty="0"/>
              <a:t>自动估计成本</a:t>
            </a:r>
            <a:r>
              <a:rPr lang="zh-CN" altLang="en-US" dirty="0" smtClean="0"/>
              <a:t>技术</a:t>
            </a:r>
            <a:endParaRPr lang="en-US" altLang="zh-CN" dirty="0" smtClean="0"/>
          </a:p>
          <a:p>
            <a:r>
              <a:rPr lang="zh-CN" altLang="en-US" dirty="0"/>
              <a:t>经验统计估计模型</a:t>
            </a:r>
          </a:p>
          <a:p>
            <a:endParaRPr lang="zh-CN" altLang="en-US" dirty="0"/>
          </a:p>
        </p:txBody>
      </p:sp>
    </p:spTree>
    <p:extLst>
      <p:ext uri="{BB962C8B-B14F-4D97-AF65-F5344CB8AC3E}">
        <p14:creationId xmlns:p14="http://schemas.microsoft.com/office/powerpoint/2010/main" val="425532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）代码</a:t>
            </a:r>
            <a:r>
              <a:rPr lang="zh-CN" altLang="en-US" dirty="0"/>
              <a:t>行技术</a:t>
            </a:r>
            <a:endParaRPr lang="en-US" altLang="zh-CN" dirty="0"/>
          </a:p>
        </p:txBody>
      </p:sp>
      <p:sp>
        <p:nvSpPr>
          <p:cNvPr id="3" name="内容占位符 2"/>
          <p:cNvSpPr>
            <a:spLocks noGrp="1"/>
          </p:cNvSpPr>
          <p:nvPr>
            <p:ph idx="1"/>
          </p:nvPr>
        </p:nvSpPr>
        <p:spPr/>
        <p:txBody>
          <a:bodyPr/>
          <a:lstStyle/>
          <a:p>
            <a:pPr>
              <a:defRPr/>
            </a:pPr>
            <a:r>
              <a:rPr lang="zh-CN" altLang="en-US" sz="2400" dirty="0" smtClean="0"/>
              <a:t>源代码</a:t>
            </a:r>
            <a:r>
              <a:rPr lang="zh-CN" altLang="en-US" sz="2400" dirty="0"/>
              <a:t>行：交付的可运行软件中有效地源程序代码行数，通常不包括注释。</a:t>
            </a:r>
          </a:p>
          <a:p>
            <a:pPr>
              <a:defRPr/>
            </a:pPr>
            <a:r>
              <a:rPr lang="zh-CN" altLang="en-US" sz="2400" dirty="0"/>
              <a:t>工作量：完成任务所需的程序员平均工作时间，单位可以是</a:t>
            </a:r>
            <a:r>
              <a:rPr lang="zh-CN" altLang="en-US" sz="2400" dirty="0">
                <a:solidFill>
                  <a:srgbClr val="0000FF"/>
                </a:solidFill>
              </a:rPr>
              <a:t>人月（</a:t>
            </a:r>
            <a:r>
              <a:rPr lang="en-US" altLang="zh-CN" sz="2400" dirty="0">
                <a:solidFill>
                  <a:srgbClr val="0000FF"/>
                </a:solidFill>
              </a:rPr>
              <a:t>PM</a:t>
            </a:r>
            <a:r>
              <a:rPr lang="zh-CN" altLang="en-US" sz="2400" dirty="0">
                <a:solidFill>
                  <a:srgbClr val="0000FF"/>
                </a:solidFill>
              </a:rPr>
              <a:t>）、人年（</a:t>
            </a:r>
            <a:r>
              <a:rPr lang="en-US" altLang="zh-CN" sz="2400" dirty="0">
                <a:solidFill>
                  <a:srgbClr val="0000FF"/>
                </a:solidFill>
              </a:rPr>
              <a:t>PY</a:t>
            </a:r>
            <a:r>
              <a:rPr lang="zh-CN" altLang="en-US" sz="2400" dirty="0">
                <a:solidFill>
                  <a:srgbClr val="0000FF"/>
                </a:solidFill>
              </a:rPr>
              <a:t>）或人日（</a:t>
            </a:r>
            <a:r>
              <a:rPr lang="en-US" altLang="zh-CN" sz="2400" dirty="0">
                <a:solidFill>
                  <a:srgbClr val="0000FF"/>
                </a:solidFill>
              </a:rPr>
              <a:t>PD</a:t>
            </a:r>
            <a:r>
              <a:rPr lang="zh-CN" altLang="en-US" sz="2400" dirty="0">
                <a:solidFill>
                  <a:srgbClr val="0000FF"/>
                </a:solidFill>
              </a:rPr>
              <a:t>）</a:t>
            </a:r>
            <a:r>
              <a:rPr lang="zh-CN" altLang="en-US" sz="2400" dirty="0"/>
              <a:t>。</a:t>
            </a:r>
          </a:p>
          <a:p>
            <a:pPr>
              <a:defRPr/>
            </a:pPr>
            <a:r>
              <a:rPr lang="zh-CN" altLang="en-US" sz="2400" dirty="0"/>
              <a:t>软件生产率：开发全过程中单位劳动量能够完成的平均软件数量。</a:t>
            </a:r>
          </a:p>
          <a:p>
            <a:pPr>
              <a:defRPr/>
            </a:pPr>
            <a:r>
              <a:rPr lang="zh-CN" altLang="en-US" sz="2400" dirty="0">
                <a:solidFill>
                  <a:srgbClr val="0000FF"/>
                </a:solidFill>
              </a:rPr>
              <a:t>成本＝总代码行数</a:t>
            </a:r>
            <a:r>
              <a:rPr lang="en-US" altLang="zh-CN" sz="2400" dirty="0">
                <a:solidFill>
                  <a:srgbClr val="0000FF"/>
                </a:solidFill>
              </a:rPr>
              <a:t>×</a:t>
            </a:r>
            <a:r>
              <a:rPr lang="zh-CN" altLang="en-US" sz="2400" dirty="0">
                <a:solidFill>
                  <a:srgbClr val="0000FF"/>
                </a:solidFill>
              </a:rPr>
              <a:t>每行的平均成本</a:t>
            </a:r>
            <a:r>
              <a:rPr lang="zh-CN" altLang="en-US" sz="2400" dirty="0"/>
              <a:t>。根据经验和历史数据，确定上面两个变量。此外，工资水平也是应考虑的一个重要因素。</a:t>
            </a:r>
          </a:p>
        </p:txBody>
      </p:sp>
    </p:spTree>
    <p:extLst>
      <p:ext uri="{BB962C8B-B14F-4D97-AF65-F5344CB8AC3E}">
        <p14:creationId xmlns:p14="http://schemas.microsoft.com/office/powerpoint/2010/main" val="468839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）任务</a:t>
            </a:r>
            <a:r>
              <a:rPr lang="zh-CN" altLang="en-US" dirty="0"/>
              <a:t>分解技术</a:t>
            </a:r>
          </a:p>
        </p:txBody>
      </p:sp>
      <p:sp>
        <p:nvSpPr>
          <p:cNvPr id="3" name="内容占位符 2"/>
          <p:cNvSpPr>
            <a:spLocks noGrp="1"/>
          </p:cNvSpPr>
          <p:nvPr>
            <p:ph idx="1"/>
          </p:nvPr>
        </p:nvSpPr>
        <p:spPr/>
        <p:txBody>
          <a:bodyPr/>
          <a:lstStyle/>
          <a:p>
            <a:r>
              <a:rPr lang="zh-CN" altLang="en-US" dirty="0" smtClean="0"/>
              <a:t>典型</a:t>
            </a:r>
            <a:r>
              <a:rPr lang="zh-CN" altLang="en-US" dirty="0"/>
              <a:t>办法是根据生命周期瀑布模型，对开发工作将进行任务分解，</a:t>
            </a:r>
            <a:r>
              <a:rPr lang="zh-CN" altLang="en-US" dirty="0">
                <a:solidFill>
                  <a:srgbClr val="0000FF"/>
                </a:solidFill>
              </a:rPr>
              <a:t>分别估算每个任务的成本</a:t>
            </a:r>
            <a:r>
              <a:rPr lang="zh-CN" altLang="en-US" dirty="0"/>
              <a:t>，累加得到总成本。每个任务的成本估计通常只估算工作量（一般为人月，</a:t>
            </a:r>
            <a:r>
              <a:rPr lang="en-US" altLang="zh-CN" dirty="0"/>
              <a:t>PM</a:t>
            </a:r>
            <a:r>
              <a:rPr lang="zh-CN" altLang="en-US" dirty="0"/>
              <a:t>）。</a:t>
            </a:r>
          </a:p>
          <a:p>
            <a:pPr>
              <a:defRPr/>
            </a:pPr>
            <a:r>
              <a:rPr lang="zh-CN" altLang="en-US" dirty="0">
                <a:solidFill>
                  <a:srgbClr val="0000FF"/>
                </a:solidFill>
              </a:rPr>
              <a:t>成本＝所需的总人月数</a:t>
            </a:r>
            <a:r>
              <a:rPr lang="en-US" altLang="zh-CN" dirty="0">
                <a:solidFill>
                  <a:srgbClr val="0000FF"/>
                </a:solidFill>
              </a:rPr>
              <a:t>×</a:t>
            </a:r>
            <a:r>
              <a:rPr lang="zh-CN" altLang="en-US" dirty="0">
                <a:solidFill>
                  <a:srgbClr val="0000FF"/>
                </a:solidFill>
              </a:rPr>
              <a:t>每人月的成本</a:t>
            </a:r>
            <a:r>
              <a:rPr lang="zh-CN" altLang="en-US" dirty="0"/>
              <a:t>。如果软件规模很大，可通过将整个开发任务分解成若干个子任务，分别计算后累加，计算一个项目所需的人月数。</a:t>
            </a:r>
          </a:p>
        </p:txBody>
      </p:sp>
    </p:spTree>
    <p:extLst>
      <p:ext uri="{BB962C8B-B14F-4D97-AF65-F5344CB8AC3E}">
        <p14:creationId xmlns:p14="http://schemas.microsoft.com/office/powerpoint/2010/main" val="3377803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a:t>）任务分解技术</a:t>
            </a:r>
          </a:p>
        </p:txBody>
      </p:sp>
      <p:sp>
        <p:nvSpPr>
          <p:cNvPr id="3" name="内容占位符 2"/>
          <p:cNvSpPr>
            <a:spLocks noGrp="1"/>
          </p:cNvSpPr>
          <p:nvPr>
            <p:ph idx="1"/>
          </p:nvPr>
        </p:nvSpPr>
        <p:spPr/>
        <p:txBody>
          <a:bodyPr/>
          <a:lstStyle/>
          <a:p>
            <a:r>
              <a:rPr lang="zh-CN" altLang="en-US" dirty="0" smtClean="0"/>
              <a:t>典型</a:t>
            </a:r>
            <a:r>
              <a:rPr lang="zh-CN" altLang="en-US" dirty="0"/>
              <a:t>系统开发工作量比大约是：</a:t>
            </a:r>
          </a:p>
        </p:txBody>
      </p:sp>
      <p:graphicFrame>
        <p:nvGraphicFramePr>
          <p:cNvPr id="6" name="Group 37"/>
          <p:cNvGraphicFramePr>
            <a:graphicFrameLocks/>
          </p:cNvGraphicFramePr>
          <p:nvPr>
            <p:extLst>
              <p:ext uri="{D42A27DB-BD31-4B8C-83A1-F6EECF244321}">
                <p14:modId xmlns:p14="http://schemas.microsoft.com/office/powerpoint/2010/main" val="970258129"/>
              </p:ext>
            </p:extLst>
          </p:nvPr>
        </p:nvGraphicFramePr>
        <p:xfrm>
          <a:off x="761999" y="2790061"/>
          <a:ext cx="7581899" cy="2574701"/>
        </p:xfrm>
        <a:graphic>
          <a:graphicData uri="http://schemas.openxmlformats.org/drawingml/2006/table">
            <a:tbl>
              <a:tblPr>
                <a:tableStyleId>{616DA210-FB5B-4158-B5E0-FEB733F419BA}</a:tableStyleId>
              </a:tblPr>
              <a:tblGrid>
                <a:gridCol w="3841751"/>
                <a:gridCol w="3740148"/>
              </a:tblGrid>
              <a:tr h="6539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u="none" strike="noStrike" cap="none" normalizeH="0" baseline="0" dirty="0" smtClean="0">
                          <a:ln>
                            <a:noFill/>
                          </a:ln>
                          <a:effectLst/>
                          <a:latin typeface="华文细黑" panose="02010600040101010101" pitchFamily="2" charset="-122"/>
                          <a:ea typeface="华文细黑" panose="02010600040101010101" pitchFamily="2" charset="-122"/>
                        </a:rPr>
                        <a:t>任务</a:t>
                      </a:r>
                      <a:endParaRPr kumimoji="1" lang="zh-CN" altLang="en-US" sz="2400" b="0" i="0" u="none" strike="noStrike" cap="none" normalizeH="0" baseline="0" dirty="0" smtClean="0">
                        <a:ln>
                          <a:noFill/>
                        </a:ln>
                        <a:solidFill>
                          <a:schemeClr val="accent2"/>
                        </a:solidFill>
                        <a:effectLst/>
                        <a:latin typeface="华文细黑" panose="02010600040101010101" pitchFamily="2" charset="-122"/>
                        <a:ea typeface="华文细黑" panose="02010600040101010101" pitchFamily="2" charset="-122"/>
                      </a:endParaRPr>
                    </a:p>
                  </a:txBody>
                  <a:tcPr marT="45732" marB="45732" anchor="ctr" horzOverflow="overflow">
                    <a:lnL w="12700" cmpd="sng">
                      <a:noFill/>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u="none" strike="noStrike" cap="none" normalizeH="0" baseline="0" dirty="0" smtClean="0">
                          <a:ln>
                            <a:noFill/>
                          </a:ln>
                          <a:effectLst/>
                          <a:latin typeface="华文细黑" panose="02010600040101010101" pitchFamily="2" charset="-122"/>
                          <a:ea typeface="华文细黑" panose="02010600040101010101" pitchFamily="2" charset="-122"/>
                        </a:rPr>
                        <a:t>人力</a:t>
                      </a:r>
                      <a:r>
                        <a:rPr kumimoji="1" lang="en-US" altLang="zh-CN" sz="2400" u="none" strike="noStrike" cap="none" normalizeH="0" baseline="0" dirty="0" smtClean="0">
                          <a:ln>
                            <a:noFill/>
                          </a:ln>
                          <a:effectLst/>
                          <a:latin typeface="华文细黑" panose="02010600040101010101" pitchFamily="2" charset="-122"/>
                          <a:ea typeface="华文细黑" panose="02010600040101010101" pitchFamily="2" charset="-122"/>
                        </a:rPr>
                        <a:t>(%)</a:t>
                      </a:r>
                      <a:endParaRPr kumimoji="1" lang="en-US" altLang="zh-CN" sz="2400" b="0" i="0" u="none" strike="noStrike" cap="none" normalizeH="0" baseline="0" dirty="0" smtClean="0">
                        <a:ln>
                          <a:noFill/>
                        </a:ln>
                        <a:solidFill>
                          <a:schemeClr val="accent2"/>
                        </a:solidFill>
                        <a:effectLst/>
                        <a:latin typeface="华文细黑" panose="02010600040101010101" pitchFamily="2" charset="-122"/>
                        <a:ea typeface="华文细黑" panose="02010600040101010101" pitchFamily="2" charset="-122"/>
                      </a:endParaRPr>
                    </a:p>
                  </a:txBody>
                  <a:tcPr marT="45732" marB="45732" anchor="ctr" horzOverflow="overflow">
                    <a:lnR w="12700" cmpd="sng">
                      <a:noFill/>
                    </a:lnR>
                  </a:tcPr>
                </a:tc>
              </a:tr>
              <a:tr h="192075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u="none" strike="noStrike" cap="none" normalizeH="0" baseline="0" dirty="0" smtClean="0">
                          <a:ln>
                            <a:noFill/>
                          </a:ln>
                          <a:effectLst/>
                          <a:latin typeface="华文细黑" panose="02010600040101010101" pitchFamily="2" charset="-122"/>
                          <a:ea typeface="华文细黑" panose="02010600040101010101" pitchFamily="2" charset="-122"/>
                        </a:rPr>
                        <a:t>可行性研究</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u="none" strike="noStrike" cap="none" normalizeH="0" baseline="0" dirty="0" smtClean="0">
                          <a:ln>
                            <a:noFill/>
                          </a:ln>
                          <a:effectLst/>
                          <a:latin typeface="华文细黑" panose="02010600040101010101" pitchFamily="2" charset="-122"/>
                          <a:ea typeface="华文细黑" panose="02010600040101010101" pitchFamily="2" charset="-122"/>
                        </a:rPr>
                        <a:t>需求分析</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u="none" strike="noStrike" cap="none" normalizeH="0" baseline="0" dirty="0" smtClean="0">
                          <a:ln>
                            <a:noFill/>
                          </a:ln>
                          <a:effectLst/>
                          <a:latin typeface="华文细黑" panose="02010600040101010101" pitchFamily="2" charset="-122"/>
                          <a:ea typeface="华文细黑" panose="02010600040101010101" pitchFamily="2" charset="-122"/>
                        </a:rPr>
                        <a:t>设计</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u="none" strike="noStrike" cap="none" normalizeH="0" baseline="0" dirty="0" smtClean="0">
                          <a:ln>
                            <a:noFill/>
                          </a:ln>
                          <a:effectLst/>
                          <a:latin typeface="华文细黑" panose="02010600040101010101" pitchFamily="2" charset="-122"/>
                          <a:ea typeface="华文细黑" panose="02010600040101010101" pitchFamily="2" charset="-122"/>
                        </a:rPr>
                        <a:t>编码和单元测试</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u="none" strike="noStrike" cap="none" normalizeH="0" baseline="0" dirty="0" smtClean="0">
                          <a:ln>
                            <a:noFill/>
                          </a:ln>
                          <a:effectLst/>
                          <a:latin typeface="华文细黑" panose="02010600040101010101" pitchFamily="2" charset="-122"/>
                          <a:ea typeface="华文细黑" panose="02010600040101010101" pitchFamily="2" charset="-122"/>
                        </a:rPr>
                        <a:t>综合测试</a:t>
                      </a:r>
                      <a:endParaRPr kumimoji="1" lang="zh-CN" altLang="en-US" sz="2400" b="0" i="0" u="none" strike="noStrike" cap="none" normalizeH="0" baseline="0" dirty="0" smtClean="0">
                        <a:ln>
                          <a:noFill/>
                        </a:ln>
                        <a:solidFill>
                          <a:schemeClr val="accent2"/>
                        </a:solidFill>
                        <a:effectLst/>
                        <a:latin typeface="华文细黑" panose="02010600040101010101" pitchFamily="2" charset="-122"/>
                        <a:ea typeface="华文细黑" panose="02010600040101010101" pitchFamily="2" charset="-122"/>
                      </a:endParaRPr>
                    </a:p>
                  </a:txBody>
                  <a:tcPr marT="45732" marB="45732" anchor="ctr" horzOverflow="overflow">
                    <a:lnL w="12700" cmpd="sng">
                      <a:noFill/>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u="none" strike="noStrike" cap="none" normalizeH="0" baseline="0" dirty="0" smtClean="0">
                          <a:ln>
                            <a:noFill/>
                          </a:ln>
                          <a:effectLst/>
                          <a:latin typeface="华文细黑" panose="02010600040101010101" pitchFamily="2" charset="-122"/>
                          <a:ea typeface="华文细黑" panose="02010600040101010101" pitchFamily="2" charset="-122"/>
                        </a:rPr>
                        <a:t>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u="none" strike="noStrike" cap="none" normalizeH="0" baseline="0" dirty="0" smtClean="0">
                          <a:ln>
                            <a:noFill/>
                          </a:ln>
                          <a:effectLst/>
                          <a:latin typeface="华文细黑" panose="02010600040101010101" pitchFamily="2" charset="-122"/>
                          <a:ea typeface="华文细黑" panose="02010600040101010101" pitchFamily="2" charset="-122"/>
                        </a:rPr>
                        <a:t>10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u="none" strike="noStrike" cap="none" normalizeH="0" baseline="0" dirty="0" smtClean="0">
                          <a:ln>
                            <a:noFill/>
                          </a:ln>
                          <a:effectLst/>
                          <a:latin typeface="华文细黑" panose="02010600040101010101" pitchFamily="2" charset="-122"/>
                          <a:ea typeface="华文细黑" panose="02010600040101010101" pitchFamily="2" charset="-122"/>
                        </a:rPr>
                        <a:t>25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u="none" strike="noStrike" cap="none" normalizeH="0" baseline="0" dirty="0" smtClean="0">
                          <a:ln>
                            <a:noFill/>
                          </a:ln>
                          <a:effectLst/>
                          <a:latin typeface="华文细黑" panose="02010600040101010101" pitchFamily="2" charset="-122"/>
                          <a:ea typeface="华文细黑" panose="02010600040101010101" pitchFamily="2" charset="-122"/>
                        </a:rPr>
                        <a:t>20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u="none" strike="noStrike" cap="none" normalizeH="0" baseline="0" dirty="0" smtClean="0">
                          <a:ln>
                            <a:noFill/>
                          </a:ln>
                          <a:effectLst/>
                          <a:latin typeface="华文细黑" panose="02010600040101010101" pitchFamily="2" charset="-122"/>
                          <a:ea typeface="华文细黑" panose="02010600040101010101" pitchFamily="2" charset="-122"/>
                        </a:rPr>
                        <a:t>40</a:t>
                      </a:r>
                      <a:endParaRPr kumimoji="1" lang="en-US" altLang="zh-CN" sz="2400" b="0" i="0" u="none" strike="noStrike" cap="none" normalizeH="0" baseline="0" dirty="0" smtClean="0">
                        <a:ln>
                          <a:noFill/>
                        </a:ln>
                        <a:solidFill>
                          <a:schemeClr val="accent2"/>
                        </a:solidFill>
                        <a:effectLst/>
                        <a:latin typeface="华文细黑" panose="02010600040101010101" pitchFamily="2" charset="-122"/>
                        <a:ea typeface="华文细黑" panose="02010600040101010101" pitchFamily="2" charset="-122"/>
                      </a:endParaRPr>
                    </a:p>
                  </a:txBody>
                  <a:tcPr marT="45732" marB="45732" anchor="ctr" horzOverflow="overflow">
                    <a:lnR w="12700" cmpd="sng">
                      <a:noFill/>
                    </a:lnR>
                  </a:tcPr>
                </a:tc>
              </a:tr>
            </a:tbl>
          </a:graphicData>
        </a:graphic>
      </p:graphicFrame>
      <p:sp>
        <p:nvSpPr>
          <p:cNvPr id="7" name="矩形 6"/>
          <p:cNvSpPr/>
          <p:nvPr/>
        </p:nvSpPr>
        <p:spPr>
          <a:xfrm>
            <a:off x="946148" y="2386177"/>
            <a:ext cx="7213599" cy="400110"/>
          </a:xfrm>
          <a:prstGeom prst="rect">
            <a:avLst/>
          </a:prstGeom>
        </p:spPr>
        <p:txBody>
          <a:bodyPr wrap="square">
            <a:spAutoFit/>
          </a:bodyPr>
          <a:lstStyle/>
          <a:p>
            <a:pPr algn="ctr"/>
            <a:r>
              <a:rPr kumimoji="1" lang="zh-CN" altLang="en-US" sz="2000" dirty="0" smtClean="0">
                <a:solidFill>
                  <a:srgbClr val="000000"/>
                </a:solidFill>
                <a:latin typeface="华文细黑" panose="02010600040101010101" pitchFamily="2" charset="-122"/>
                <a:ea typeface="华文细黑" panose="02010600040101010101" pitchFamily="2" charset="-122"/>
              </a:rPr>
              <a:t>表</a:t>
            </a:r>
            <a:r>
              <a:rPr kumimoji="1" lang="en-US" altLang="zh-CN" sz="2000" dirty="0" smtClean="0">
                <a:solidFill>
                  <a:srgbClr val="000000"/>
                </a:solidFill>
                <a:latin typeface="华文细黑" panose="02010600040101010101" pitchFamily="2" charset="-122"/>
                <a:ea typeface="华文细黑" panose="02010600040101010101" pitchFamily="2" charset="-122"/>
              </a:rPr>
              <a:t>2.2 </a:t>
            </a:r>
            <a:r>
              <a:rPr kumimoji="1" lang="zh-CN" altLang="en-US" sz="2000" dirty="0" smtClean="0">
                <a:solidFill>
                  <a:srgbClr val="000000"/>
                </a:solidFill>
                <a:latin typeface="华文细黑" panose="02010600040101010101" pitchFamily="2" charset="-122"/>
                <a:ea typeface="华文细黑" panose="02010600040101010101" pitchFamily="2" charset="-122"/>
              </a:rPr>
              <a:t>典型环境下各个开发阶段需要使用的人力的百分比</a:t>
            </a:r>
            <a:endParaRPr lang="zh-CN" altLang="en-US" sz="12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872960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自动估计成本技术</a:t>
            </a:r>
          </a:p>
        </p:txBody>
      </p:sp>
      <p:sp>
        <p:nvSpPr>
          <p:cNvPr id="3" name="内容占位符 2"/>
          <p:cNvSpPr>
            <a:spLocks noGrp="1"/>
          </p:cNvSpPr>
          <p:nvPr>
            <p:ph idx="1"/>
          </p:nvPr>
        </p:nvSpPr>
        <p:spPr/>
        <p:txBody>
          <a:bodyPr/>
          <a:lstStyle/>
          <a:p>
            <a:r>
              <a:rPr lang="zh-CN" altLang="en-US" dirty="0" smtClean="0"/>
              <a:t>利用</a:t>
            </a:r>
            <a:r>
              <a:rPr lang="zh-CN" altLang="en-US" dirty="0"/>
              <a:t>自动估计成本技术的软件工具进行</a:t>
            </a:r>
            <a:r>
              <a:rPr lang="zh-CN" altLang="en-US" dirty="0" smtClean="0"/>
              <a:t>计算</a:t>
            </a:r>
            <a:endParaRPr lang="en-US" altLang="zh-CN" dirty="0" smtClean="0"/>
          </a:p>
        </p:txBody>
      </p:sp>
    </p:spTree>
    <p:extLst>
      <p:ext uri="{BB962C8B-B14F-4D97-AF65-F5344CB8AC3E}">
        <p14:creationId xmlns:p14="http://schemas.microsoft.com/office/powerpoint/2010/main" val="29116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4</a:t>
            </a:r>
            <a:r>
              <a:rPr lang="zh-CN" altLang="en-US" dirty="0" smtClean="0"/>
              <a:t>）经验</a:t>
            </a:r>
            <a:r>
              <a:rPr lang="zh-CN" altLang="en-US" dirty="0"/>
              <a:t>统计估计模型</a:t>
            </a:r>
          </a:p>
        </p:txBody>
      </p:sp>
      <p:sp>
        <p:nvSpPr>
          <p:cNvPr id="3" name="内容占位符 2"/>
          <p:cNvSpPr>
            <a:spLocks noGrp="1"/>
          </p:cNvSpPr>
          <p:nvPr>
            <p:ph idx="1"/>
          </p:nvPr>
        </p:nvSpPr>
        <p:spPr/>
        <p:txBody>
          <a:bodyPr/>
          <a:lstStyle/>
          <a:p>
            <a:r>
              <a:rPr lang="en-US" altLang="zh-CN" dirty="0" err="1" smtClean="0"/>
              <a:t>Walston</a:t>
            </a:r>
            <a:r>
              <a:rPr lang="en-US" altLang="zh-CN" dirty="0" smtClean="0"/>
              <a:t>-Felix</a:t>
            </a:r>
            <a:r>
              <a:rPr lang="zh-CN" altLang="en-US" dirty="0"/>
              <a:t>（</a:t>
            </a:r>
            <a:r>
              <a:rPr lang="en-US" altLang="zh-CN" dirty="0"/>
              <a:t>IBM</a:t>
            </a:r>
            <a:r>
              <a:rPr lang="zh-CN" altLang="en-US" dirty="0"/>
              <a:t>）</a:t>
            </a:r>
            <a:r>
              <a:rPr lang="zh-CN" altLang="en-US" dirty="0" smtClean="0"/>
              <a:t>模型</a:t>
            </a:r>
            <a:endParaRPr lang="en-US" altLang="zh-CN" dirty="0" smtClean="0"/>
          </a:p>
          <a:p>
            <a:r>
              <a:rPr lang="en-US" altLang="zh-CN" dirty="0"/>
              <a:t>Putnam </a:t>
            </a:r>
            <a:r>
              <a:rPr lang="zh-CN" altLang="en-US" dirty="0"/>
              <a:t>估算模型（动态多变量参数模型）</a:t>
            </a:r>
          </a:p>
          <a:p>
            <a:r>
              <a:rPr lang="en-US" altLang="zh-CN" dirty="0"/>
              <a:t>COCOMO </a:t>
            </a:r>
            <a:r>
              <a:rPr lang="zh-CN" altLang="en-US" dirty="0"/>
              <a:t>模型</a:t>
            </a:r>
          </a:p>
          <a:p>
            <a:pPr lvl="1"/>
            <a:endParaRPr lang="zh-CN" altLang="en-US" dirty="0"/>
          </a:p>
        </p:txBody>
      </p:sp>
    </p:spTree>
    <p:extLst>
      <p:ext uri="{BB962C8B-B14F-4D97-AF65-F5344CB8AC3E}">
        <p14:creationId xmlns:p14="http://schemas.microsoft.com/office/powerpoint/2010/main" val="1274132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a:t>
            </a:r>
            <a:r>
              <a:rPr lang="en-US" altLang="zh-CN" dirty="0"/>
              <a:t>/</a:t>
            </a:r>
            <a:r>
              <a:rPr lang="zh-CN" altLang="en-US" dirty="0"/>
              <a:t>效益分析步骤</a:t>
            </a:r>
          </a:p>
        </p:txBody>
      </p:sp>
      <p:sp>
        <p:nvSpPr>
          <p:cNvPr id="3" name="内容占位符 2"/>
          <p:cNvSpPr>
            <a:spLocks noGrp="1"/>
          </p:cNvSpPr>
          <p:nvPr>
            <p:ph idx="1"/>
          </p:nvPr>
        </p:nvSpPr>
        <p:spPr/>
        <p:txBody>
          <a:bodyPr/>
          <a:lstStyle/>
          <a:p>
            <a:pPr>
              <a:defRPr/>
            </a:pPr>
            <a:r>
              <a:rPr lang="zh-CN" altLang="en-US" sz="2800" dirty="0" smtClean="0">
                <a:solidFill>
                  <a:srgbClr val="0000FF"/>
                </a:solidFill>
                <a:latin typeface="Comic Sans MS" pitchFamily="66" charset="0"/>
              </a:rPr>
              <a:t>成本</a:t>
            </a:r>
            <a:r>
              <a:rPr lang="en-US" altLang="zh-CN" sz="2800" dirty="0">
                <a:solidFill>
                  <a:srgbClr val="0000FF"/>
                </a:solidFill>
                <a:latin typeface="Comic Sans MS" pitchFamily="66" charset="0"/>
              </a:rPr>
              <a:t>/</a:t>
            </a:r>
            <a:r>
              <a:rPr lang="zh-CN" altLang="en-US" sz="2800" dirty="0">
                <a:solidFill>
                  <a:srgbClr val="0000FF"/>
                </a:solidFill>
                <a:latin typeface="Comic Sans MS" pitchFamily="66" charset="0"/>
              </a:rPr>
              <a:t>效益分析</a:t>
            </a:r>
            <a:r>
              <a:rPr lang="zh-CN" altLang="en-US" sz="2800" dirty="0" smtClean="0">
                <a:solidFill>
                  <a:srgbClr val="0000FF"/>
                </a:solidFill>
                <a:latin typeface="Comic Sans MS" pitchFamily="66" charset="0"/>
              </a:rPr>
              <a:t>步骤（取软件生命周期为</a:t>
            </a:r>
            <a:r>
              <a:rPr lang="en-US" altLang="zh-CN" sz="2800" dirty="0" smtClean="0">
                <a:solidFill>
                  <a:srgbClr val="0000FF"/>
                </a:solidFill>
                <a:latin typeface="Comic Sans MS" pitchFamily="66" charset="0"/>
              </a:rPr>
              <a:t>5</a:t>
            </a:r>
            <a:r>
              <a:rPr lang="zh-CN" altLang="en-US" sz="2800" dirty="0" smtClean="0">
                <a:solidFill>
                  <a:srgbClr val="0000FF"/>
                </a:solidFill>
                <a:latin typeface="Comic Sans MS" pitchFamily="66" charset="0"/>
              </a:rPr>
              <a:t>年）</a:t>
            </a:r>
            <a:endParaRPr lang="zh-CN" altLang="en-US" sz="2800" dirty="0">
              <a:solidFill>
                <a:srgbClr val="0000FF"/>
              </a:solidFill>
            </a:endParaRPr>
          </a:p>
          <a:p>
            <a:pPr lvl="1">
              <a:defRPr/>
            </a:pPr>
            <a:r>
              <a:rPr lang="zh-CN" altLang="en-US" dirty="0">
                <a:latin typeface="Comic Sans MS" pitchFamily="66" charset="0"/>
              </a:rPr>
              <a:t>估计开发成本、运行费用和新系统带来的</a:t>
            </a:r>
            <a:r>
              <a:rPr lang="zh-CN" altLang="en-US" dirty="0" smtClean="0">
                <a:latin typeface="Comic Sans MS" pitchFamily="66" charset="0"/>
              </a:rPr>
              <a:t>经济效益</a:t>
            </a:r>
            <a:r>
              <a:rPr lang="zh-CN" altLang="en-US" dirty="0" smtClean="0"/>
              <a:t> </a:t>
            </a:r>
            <a:endParaRPr lang="zh-CN" altLang="en-US" dirty="0"/>
          </a:p>
          <a:p>
            <a:pPr lvl="1">
              <a:defRPr/>
            </a:pPr>
            <a:r>
              <a:rPr lang="zh-CN" altLang="en-US" dirty="0">
                <a:latin typeface="Comic Sans MS" pitchFamily="66" charset="0"/>
              </a:rPr>
              <a:t>比较新系统的开发成本和经济效益。</a:t>
            </a:r>
          </a:p>
          <a:p>
            <a:pPr>
              <a:defRPr/>
            </a:pPr>
            <a:r>
              <a:rPr lang="zh-CN" altLang="en-US" sz="2800" dirty="0">
                <a:solidFill>
                  <a:srgbClr val="0000FF"/>
                </a:solidFill>
                <a:latin typeface="Comic Sans MS" pitchFamily="66" charset="0"/>
              </a:rPr>
              <a:t>常用的效益度量方法</a:t>
            </a:r>
          </a:p>
          <a:p>
            <a:pPr lvl="1">
              <a:defRPr/>
            </a:pPr>
            <a:r>
              <a:rPr lang="en-US" altLang="zh-CN" dirty="0" smtClean="0"/>
              <a:t>1.</a:t>
            </a:r>
            <a:r>
              <a:rPr lang="zh-CN" altLang="en-US" dirty="0" smtClean="0"/>
              <a:t>货币的时间价值</a:t>
            </a:r>
            <a:endParaRPr lang="zh-CN" altLang="en-US" dirty="0"/>
          </a:p>
          <a:p>
            <a:pPr lvl="1">
              <a:defRPr/>
            </a:pPr>
            <a:r>
              <a:rPr lang="en-US" altLang="zh-CN" dirty="0" smtClean="0"/>
              <a:t>2.</a:t>
            </a:r>
            <a:r>
              <a:rPr lang="zh-CN" altLang="en-US" dirty="0" smtClean="0"/>
              <a:t>投资回收期</a:t>
            </a:r>
            <a:endParaRPr lang="zh-CN" altLang="en-US" dirty="0"/>
          </a:p>
          <a:p>
            <a:pPr lvl="1">
              <a:defRPr/>
            </a:pPr>
            <a:r>
              <a:rPr lang="en-US" altLang="zh-CN" dirty="0" smtClean="0"/>
              <a:t>3.</a:t>
            </a:r>
            <a:r>
              <a:rPr lang="zh-CN" altLang="en-US" dirty="0" smtClean="0"/>
              <a:t>纯收入</a:t>
            </a:r>
            <a:endParaRPr lang="zh-CN" altLang="en-US" dirty="0"/>
          </a:p>
          <a:p>
            <a:pPr lvl="1">
              <a:defRPr/>
            </a:pPr>
            <a:r>
              <a:rPr lang="en-US" altLang="zh-CN" dirty="0" smtClean="0"/>
              <a:t>4.</a:t>
            </a:r>
            <a:r>
              <a:rPr lang="zh-CN" altLang="en-US" dirty="0" smtClean="0"/>
              <a:t>投资回收率</a:t>
            </a:r>
            <a:endParaRPr lang="zh-CN" altLang="en-US" dirty="0"/>
          </a:p>
        </p:txBody>
      </p:sp>
    </p:spTree>
    <p:extLst>
      <p:ext uri="{BB962C8B-B14F-4D97-AF65-F5344CB8AC3E}">
        <p14:creationId xmlns:p14="http://schemas.microsoft.com/office/powerpoint/2010/main" val="381422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技术可行性</a:t>
            </a:r>
            <a:endParaRPr lang="zh-CN" altLang="en-US" dirty="0"/>
          </a:p>
        </p:txBody>
      </p:sp>
      <p:sp>
        <p:nvSpPr>
          <p:cNvPr id="3" name="内容占位符 2"/>
          <p:cNvSpPr>
            <a:spLocks noGrp="1"/>
          </p:cNvSpPr>
          <p:nvPr>
            <p:ph idx="1"/>
          </p:nvPr>
        </p:nvSpPr>
        <p:spPr/>
        <p:txBody>
          <a:bodyPr/>
          <a:lstStyle/>
          <a:p>
            <a:r>
              <a:rPr lang="zh-CN" altLang="en-US" dirty="0" smtClean="0"/>
              <a:t>开发</a:t>
            </a:r>
            <a:r>
              <a:rPr lang="zh-CN" altLang="en-US" dirty="0"/>
              <a:t>风险：在给出的限制范围内</a:t>
            </a:r>
            <a:r>
              <a:rPr lang="zh-CN" altLang="en-US" dirty="0" smtClean="0"/>
              <a:t>，能否</a:t>
            </a:r>
            <a:r>
              <a:rPr lang="zh-CN" altLang="en-US" dirty="0"/>
              <a:t>设计出系统并实现必须的功能和性能？</a:t>
            </a:r>
          </a:p>
          <a:p>
            <a:r>
              <a:rPr lang="zh-CN" altLang="en-US" dirty="0" smtClean="0"/>
              <a:t>资源</a:t>
            </a:r>
            <a:r>
              <a:rPr lang="zh-CN" altLang="en-US" dirty="0"/>
              <a:t>有效性：参加项目的开发人员是否存在问题</a:t>
            </a:r>
            <a:r>
              <a:rPr lang="en-US" altLang="zh-CN" dirty="0"/>
              <a:t>? </a:t>
            </a:r>
            <a:r>
              <a:rPr lang="zh-CN" altLang="en-US" dirty="0"/>
              <a:t>可用于建立系统的软件、硬件资源是否具备</a:t>
            </a:r>
            <a:r>
              <a:rPr lang="zh-CN" altLang="en-US" dirty="0" smtClean="0"/>
              <a:t>？</a:t>
            </a:r>
            <a:endParaRPr lang="en-US" altLang="zh-CN" dirty="0" smtClean="0"/>
          </a:p>
          <a:p>
            <a:r>
              <a:rPr lang="zh-CN" altLang="en-US" dirty="0" smtClean="0"/>
              <a:t>技术</a:t>
            </a:r>
            <a:r>
              <a:rPr lang="zh-CN" altLang="en-US" dirty="0"/>
              <a:t>方案：相关技术的发展是否支持这个系统？使用技术解决方案的实用化程度？合理化程度</a:t>
            </a:r>
            <a:r>
              <a:rPr lang="zh-CN" altLang="en-US" dirty="0" smtClean="0"/>
              <a:t>？</a:t>
            </a:r>
            <a:endParaRPr lang="en-US" altLang="zh-CN" dirty="0" smtClean="0"/>
          </a:p>
          <a:p>
            <a:r>
              <a:rPr lang="zh-CN" altLang="en-US" dirty="0"/>
              <a:t>技术可行性分析可以简单地表述为</a:t>
            </a:r>
            <a:r>
              <a:rPr lang="zh-CN" altLang="en-US" dirty="0" smtClean="0"/>
              <a:t>：</a:t>
            </a:r>
            <a:r>
              <a:rPr lang="zh-CN" altLang="en-US" dirty="0" smtClean="0">
                <a:solidFill>
                  <a:srgbClr val="0000FF"/>
                </a:solidFill>
              </a:rPr>
              <a:t>做</a:t>
            </a:r>
            <a:r>
              <a:rPr lang="zh-CN" altLang="en-US" dirty="0">
                <a:solidFill>
                  <a:srgbClr val="0000FF"/>
                </a:solidFill>
              </a:rPr>
              <a:t>得了吗？做得好吗？做得快吗</a:t>
            </a:r>
            <a:r>
              <a:rPr lang="zh-CN" altLang="en-US" dirty="0" smtClean="0">
                <a:solidFill>
                  <a:srgbClr val="0000FF"/>
                </a:solidFill>
              </a:rPr>
              <a:t>？</a:t>
            </a:r>
            <a:endParaRPr lang="en-US" altLang="zh-CN" dirty="0" smtClean="0">
              <a:solidFill>
                <a:srgbClr val="0000FF"/>
              </a:solidFill>
            </a:endParaRPr>
          </a:p>
        </p:txBody>
      </p:sp>
    </p:spTree>
    <p:extLst>
      <p:ext uri="{BB962C8B-B14F-4D97-AF65-F5344CB8AC3E}">
        <p14:creationId xmlns:p14="http://schemas.microsoft.com/office/powerpoint/2010/main" val="48338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xit" presetSubtype="10" fill="hold" nodeType="withEffect">
                                  <p:stCondLst>
                                    <p:cond delay="0"/>
                                  </p:stCondLst>
                                  <p:childTnLst>
                                    <p:animEffect transition="out" filter="randombar(horizontal)">
                                      <p:cBhvr>
                                        <p:cTn id="17" dur="500"/>
                                        <p:tgtEl>
                                          <p:spTgt spid="3">
                                            <p:txEl>
                                              <p:pRg st="1" end="1"/>
                                            </p:txEl>
                                          </p:spTgt>
                                        </p:tgtEl>
                                      </p:cBhvr>
                                    </p:animEffect>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par>
                                <p:cTn id="24" presetID="14" presetClass="exit" presetSubtype="10" fill="hold" nodeType="withEffect">
                                  <p:stCondLst>
                                    <p:cond delay="0"/>
                                  </p:stCondLst>
                                  <p:childTnLst>
                                    <p:animEffect transition="out" filter="randombar(horizontal)">
                                      <p:cBhvr>
                                        <p:cTn id="25" dur="500"/>
                                        <p:tgtEl>
                                          <p:spTgt spid="3">
                                            <p:txEl>
                                              <p:pRg st="2" end="2"/>
                                            </p:txEl>
                                          </p:spTgt>
                                        </p:tgtEl>
                                      </p:cBhvr>
                                    </p:animEffect>
                                    <p:set>
                                      <p:cBhvr>
                                        <p:cTn id="26"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a:t>
            </a:r>
            <a:r>
              <a:rPr lang="en-US" altLang="zh-CN" dirty="0" smtClean="0"/>
              <a:t>1</a:t>
            </a:r>
            <a:r>
              <a:rPr lang="zh-CN" altLang="en-US" dirty="0" smtClean="0"/>
              <a:t>）货币的时间价值</a:t>
            </a:r>
            <a:endParaRPr lang="zh-CN" altLang="en-US" dirty="0"/>
          </a:p>
        </p:txBody>
      </p:sp>
      <p:sp>
        <p:nvSpPr>
          <p:cNvPr id="3" name="内容占位符 2"/>
          <p:cNvSpPr>
            <a:spLocks noGrp="1"/>
          </p:cNvSpPr>
          <p:nvPr>
            <p:ph idx="1"/>
          </p:nvPr>
        </p:nvSpPr>
        <p:spPr/>
        <p:txBody>
          <a:bodyPr/>
          <a:lstStyle/>
          <a:p>
            <a:pPr>
              <a:defRPr/>
            </a:pPr>
            <a:r>
              <a:rPr lang="zh-CN" altLang="en-US" dirty="0" smtClean="0"/>
              <a:t>设</a:t>
            </a:r>
            <a:r>
              <a:rPr lang="zh-CN" altLang="en-US" dirty="0"/>
              <a:t>年利率为</a:t>
            </a:r>
            <a:r>
              <a:rPr lang="en-US" altLang="zh-CN" dirty="0" err="1"/>
              <a:t>i</a:t>
            </a:r>
            <a:r>
              <a:rPr lang="zh-CN" altLang="en-US" dirty="0"/>
              <a:t>，如果现在存入</a:t>
            </a:r>
            <a:r>
              <a:rPr lang="en-US" altLang="zh-CN" dirty="0"/>
              <a:t>P</a:t>
            </a:r>
            <a:r>
              <a:rPr lang="zh-CN" altLang="en-US" dirty="0"/>
              <a:t>元，则</a:t>
            </a:r>
            <a:r>
              <a:rPr lang="en-US" altLang="zh-CN" dirty="0"/>
              <a:t>n</a:t>
            </a:r>
            <a:r>
              <a:rPr lang="zh-CN" altLang="en-US" dirty="0"/>
              <a:t>年后可以得到的钱数为：</a:t>
            </a:r>
            <a:r>
              <a:rPr lang="en-US" altLang="zh-CN" i="1" dirty="0">
                <a:solidFill>
                  <a:srgbClr val="0000FF"/>
                </a:solidFill>
              </a:rPr>
              <a:t>F=P</a:t>
            </a:r>
            <a:r>
              <a:rPr lang="zh-CN" altLang="en-US" i="1" dirty="0">
                <a:solidFill>
                  <a:srgbClr val="0000FF"/>
                </a:solidFill>
              </a:rPr>
              <a:t>（</a:t>
            </a:r>
            <a:r>
              <a:rPr lang="en-US" altLang="zh-CN" i="1" dirty="0">
                <a:solidFill>
                  <a:srgbClr val="0000FF"/>
                </a:solidFill>
              </a:rPr>
              <a:t>1+i</a:t>
            </a:r>
            <a:r>
              <a:rPr lang="zh-CN" altLang="en-US" i="1" dirty="0">
                <a:solidFill>
                  <a:srgbClr val="0000FF"/>
                </a:solidFill>
              </a:rPr>
              <a:t>）</a:t>
            </a:r>
            <a:r>
              <a:rPr lang="en-US" altLang="zh-CN" i="1" baseline="30000" dirty="0">
                <a:solidFill>
                  <a:srgbClr val="0000FF"/>
                </a:solidFill>
              </a:rPr>
              <a:t>n</a:t>
            </a:r>
          </a:p>
          <a:p>
            <a:pPr>
              <a:defRPr/>
            </a:pPr>
            <a:r>
              <a:rPr lang="zh-CN" altLang="en-US" dirty="0"/>
              <a:t>反之，如果</a:t>
            </a:r>
            <a:r>
              <a:rPr lang="en-US" altLang="zh-CN" dirty="0"/>
              <a:t>n</a:t>
            </a:r>
            <a:r>
              <a:rPr lang="zh-CN" altLang="en-US" dirty="0"/>
              <a:t>年后能收入</a:t>
            </a:r>
            <a:r>
              <a:rPr lang="en-US" altLang="zh-CN" dirty="0"/>
              <a:t>F</a:t>
            </a:r>
            <a:r>
              <a:rPr lang="zh-CN" altLang="en-US" dirty="0"/>
              <a:t>元，则这些钱现在的价值为：</a:t>
            </a:r>
            <a:r>
              <a:rPr lang="en-US" altLang="zh-CN" i="1" dirty="0">
                <a:solidFill>
                  <a:srgbClr val="0000FF"/>
                </a:solidFill>
              </a:rPr>
              <a:t>P=F/</a:t>
            </a:r>
            <a:r>
              <a:rPr lang="zh-CN" altLang="en-US" i="1" dirty="0">
                <a:solidFill>
                  <a:srgbClr val="0000FF"/>
                </a:solidFill>
              </a:rPr>
              <a:t>（</a:t>
            </a:r>
            <a:r>
              <a:rPr lang="en-US" altLang="zh-CN" i="1" dirty="0">
                <a:solidFill>
                  <a:srgbClr val="0000FF"/>
                </a:solidFill>
              </a:rPr>
              <a:t>1+i</a:t>
            </a:r>
            <a:r>
              <a:rPr lang="zh-CN" altLang="en-US" i="1" dirty="0">
                <a:solidFill>
                  <a:srgbClr val="0000FF"/>
                </a:solidFill>
              </a:rPr>
              <a:t>）</a:t>
            </a:r>
            <a:r>
              <a:rPr lang="en-US" altLang="zh-CN" i="1" baseline="30000" dirty="0" smtClean="0">
                <a:solidFill>
                  <a:srgbClr val="0000FF"/>
                </a:solidFill>
              </a:rPr>
              <a:t>n</a:t>
            </a:r>
            <a:endParaRPr lang="zh-CN" altLang="en-US" dirty="0"/>
          </a:p>
        </p:txBody>
      </p:sp>
    </p:spTree>
    <p:extLst>
      <p:ext uri="{BB962C8B-B14F-4D97-AF65-F5344CB8AC3E}">
        <p14:creationId xmlns:p14="http://schemas.microsoft.com/office/powerpoint/2010/main" val="4059001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a:t>
            </a:r>
            <a:r>
              <a:rPr lang="zh-CN" altLang="en-US" dirty="0" smtClean="0"/>
              <a:t>货币的时间价值示例</a:t>
            </a:r>
            <a:endParaRPr lang="zh-CN" altLang="en-US" dirty="0"/>
          </a:p>
        </p:txBody>
      </p:sp>
      <p:sp>
        <p:nvSpPr>
          <p:cNvPr id="3" name="内容占位符 2"/>
          <p:cNvSpPr>
            <a:spLocks noGrp="1"/>
          </p:cNvSpPr>
          <p:nvPr>
            <p:ph idx="1"/>
          </p:nvPr>
        </p:nvSpPr>
        <p:spPr/>
        <p:txBody>
          <a:bodyPr/>
          <a:lstStyle/>
          <a:p>
            <a:pPr>
              <a:defRPr/>
            </a:pPr>
            <a:r>
              <a:rPr lang="zh-CN" altLang="en-US" dirty="0" smtClean="0"/>
              <a:t>修改</a:t>
            </a:r>
            <a:r>
              <a:rPr lang="zh-CN" altLang="en-US" dirty="0"/>
              <a:t>一个已有的库存清单系统，使它能在每天送给采购员一份订货报表。修改已有的库存清单程序并且编写产生报表的程序，估计共需</a:t>
            </a:r>
            <a:r>
              <a:rPr lang="en-US" altLang="zh-CN" dirty="0"/>
              <a:t>5000</a:t>
            </a:r>
            <a:r>
              <a:rPr lang="zh-CN" altLang="en-US" dirty="0"/>
              <a:t>元</a:t>
            </a:r>
            <a:r>
              <a:rPr lang="zh-CN" altLang="en-US" dirty="0" smtClean="0"/>
              <a:t>；</a:t>
            </a:r>
            <a:endParaRPr lang="en-US" altLang="zh-CN" dirty="0" smtClean="0"/>
          </a:p>
          <a:p>
            <a:pPr>
              <a:defRPr/>
            </a:pPr>
            <a:r>
              <a:rPr lang="zh-CN" altLang="en-US" dirty="0" smtClean="0"/>
              <a:t>系统</a:t>
            </a:r>
            <a:r>
              <a:rPr lang="zh-CN" altLang="en-US" dirty="0"/>
              <a:t>修改后能及时订货，这将消除零件短缺问题，估计因此每年可以节省</a:t>
            </a:r>
            <a:r>
              <a:rPr lang="en-US" altLang="zh-CN" dirty="0"/>
              <a:t>2500</a:t>
            </a:r>
            <a:r>
              <a:rPr lang="zh-CN" altLang="en-US" dirty="0"/>
              <a:t>元，</a:t>
            </a:r>
            <a:r>
              <a:rPr lang="en-US" altLang="zh-CN" dirty="0"/>
              <a:t>5</a:t>
            </a:r>
            <a:r>
              <a:rPr lang="zh-CN" altLang="en-US" dirty="0"/>
              <a:t>年共可</a:t>
            </a:r>
            <a:r>
              <a:rPr lang="zh-CN" altLang="en-US" dirty="0" smtClean="0"/>
              <a:t>节省</a:t>
            </a:r>
            <a:r>
              <a:rPr lang="en-US" altLang="zh-CN" dirty="0" smtClean="0"/>
              <a:t>2500*5 = 12500</a:t>
            </a:r>
            <a:r>
              <a:rPr lang="zh-CN" altLang="en-US" dirty="0"/>
              <a:t>元</a:t>
            </a:r>
            <a:r>
              <a:rPr lang="zh-CN" altLang="en-US" dirty="0" smtClean="0"/>
              <a:t>。</a:t>
            </a:r>
            <a:endParaRPr lang="en-US" altLang="zh-CN" dirty="0" smtClean="0"/>
          </a:p>
          <a:p>
            <a:pPr>
              <a:defRPr/>
            </a:pPr>
            <a:r>
              <a:rPr lang="zh-CN" altLang="en-US" dirty="0"/>
              <a:t>设年利率为</a:t>
            </a:r>
            <a:r>
              <a:rPr lang="en-US" altLang="zh-CN" dirty="0"/>
              <a:t>5%</a:t>
            </a:r>
            <a:r>
              <a:rPr lang="zh-CN" altLang="en-US" dirty="0"/>
              <a:t>，则每年预计节省的钱的现在价值</a:t>
            </a:r>
            <a:r>
              <a:rPr lang="zh-CN" altLang="en-US" dirty="0" smtClean="0"/>
              <a:t>如下</a:t>
            </a:r>
            <a:r>
              <a:rPr lang="en-US" altLang="zh-CN" dirty="0" smtClean="0"/>
              <a:t>:</a:t>
            </a:r>
            <a:endParaRPr lang="zh-CN" altLang="en-US" dirty="0"/>
          </a:p>
        </p:txBody>
      </p:sp>
    </p:spTree>
    <p:extLst>
      <p:ext uri="{BB962C8B-B14F-4D97-AF65-F5344CB8AC3E}">
        <p14:creationId xmlns:p14="http://schemas.microsoft.com/office/powerpoint/2010/main" val="3995337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）货币的时间价值示例</a:t>
            </a:r>
          </a:p>
        </p:txBody>
      </p:sp>
      <p:graphicFrame>
        <p:nvGraphicFramePr>
          <p:cNvPr id="7" name="Group 176"/>
          <p:cNvGraphicFramePr>
            <a:graphicFrameLocks/>
          </p:cNvGraphicFramePr>
          <p:nvPr>
            <p:extLst>
              <p:ext uri="{D42A27DB-BD31-4B8C-83A1-F6EECF244321}">
                <p14:modId xmlns:p14="http://schemas.microsoft.com/office/powerpoint/2010/main" val="2744665833"/>
              </p:ext>
            </p:extLst>
          </p:nvPr>
        </p:nvGraphicFramePr>
        <p:xfrm>
          <a:off x="838199" y="1540293"/>
          <a:ext cx="7772400" cy="2743344"/>
        </p:xfrm>
        <a:graphic>
          <a:graphicData uri="http://schemas.openxmlformats.org/drawingml/2006/table">
            <a:tbl>
              <a:tblPr/>
              <a:tblGrid>
                <a:gridCol w="1033463"/>
                <a:gridCol w="1379537"/>
                <a:gridCol w="1379538"/>
                <a:gridCol w="1782763"/>
                <a:gridCol w="2197099"/>
              </a:tblGrid>
              <a:tr h="396346">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rgbClr val="0000FF"/>
                          </a:solidFill>
                          <a:effectLst/>
                          <a:latin typeface="Arial" charset="0"/>
                          <a:ea typeface="仿宋_GB2312" pitchFamily="49" charset="-122"/>
                        </a:rPr>
                        <a:t>年份</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FF"/>
                          </a:solidFill>
                          <a:effectLst/>
                          <a:latin typeface="Arial" charset="0"/>
                          <a:ea typeface="仿宋_GB2312" pitchFamily="49" charset="-122"/>
                        </a:rPr>
                        <a:t>将来值</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FF"/>
                          </a:solidFill>
                          <a:effectLst/>
                          <a:latin typeface="Arial" charset="0"/>
                          <a:ea typeface="仿宋_GB2312" pitchFamily="49" charset="-122"/>
                        </a:rPr>
                        <a:t>（</a:t>
                      </a:r>
                      <a:r>
                        <a:rPr kumimoji="1" lang="en-US" altLang="zh-CN" sz="2400" b="0" i="0" u="none" strike="noStrike" cap="none" normalizeH="0" baseline="0" smtClean="0">
                          <a:ln>
                            <a:noFill/>
                          </a:ln>
                          <a:solidFill>
                            <a:srgbClr val="0000FF"/>
                          </a:solidFill>
                          <a:effectLst/>
                          <a:latin typeface="Arial" charset="0"/>
                          <a:ea typeface="仿宋_GB2312" pitchFamily="49" charset="-122"/>
                        </a:rPr>
                        <a:t>1+i</a:t>
                      </a:r>
                      <a:r>
                        <a:rPr kumimoji="1" lang="zh-CN" altLang="en-US" sz="2400" b="0" i="0" u="none" strike="noStrike" cap="none" normalizeH="0" baseline="0" smtClean="0">
                          <a:ln>
                            <a:noFill/>
                          </a:ln>
                          <a:solidFill>
                            <a:srgbClr val="0000FF"/>
                          </a:solidFill>
                          <a:effectLst/>
                          <a:latin typeface="Arial" charset="0"/>
                          <a:ea typeface="仿宋_GB2312" pitchFamily="49" charset="-122"/>
                        </a:rPr>
                        <a:t>）</a:t>
                      </a:r>
                      <a:r>
                        <a:rPr kumimoji="1" lang="en-US" altLang="zh-CN" sz="2400" b="0" i="0" u="none" strike="noStrike" cap="none" normalizeH="0" baseline="30000" smtClean="0">
                          <a:ln>
                            <a:noFill/>
                          </a:ln>
                          <a:solidFill>
                            <a:srgbClr val="0000FF"/>
                          </a:solidFill>
                          <a:effectLst/>
                          <a:latin typeface="Arial" charset="0"/>
                          <a:ea typeface="仿宋_GB2312" pitchFamily="49" charset="-122"/>
                        </a:rPr>
                        <a:t>n</a:t>
                      </a:r>
                      <a:endParaRPr kumimoji="1" lang="en-US" altLang="zh-CN" sz="2400" b="0" i="0" u="none" strike="noStrike" cap="none" normalizeH="0" baseline="0" smtClean="0">
                        <a:ln>
                          <a:noFill/>
                        </a:ln>
                        <a:solidFill>
                          <a:srgbClr val="0000FF"/>
                        </a:solidFill>
                        <a:effectLst/>
                        <a:latin typeface="Arial" charset="0"/>
                        <a:ea typeface="仿宋_GB2312" pitchFamily="49"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FF"/>
                          </a:solidFill>
                          <a:effectLst/>
                          <a:latin typeface="Arial" charset="0"/>
                          <a:ea typeface="仿宋_GB2312" pitchFamily="49" charset="-122"/>
                        </a:rPr>
                        <a:t>现在值</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FF"/>
                          </a:solidFill>
                          <a:effectLst/>
                          <a:latin typeface="Arial" charset="0"/>
                          <a:ea typeface="仿宋_GB2312" pitchFamily="49" charset="-122"/>
                        </a:rPr>
                        <a:t>累计的现在值</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346">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2500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1.12</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2232.14</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2232.14</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346">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2</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2500</a:t>
                      </a:r>
                      <a:endParaRPr kumimoji="1" lang="en-US" altLang="zh-CN" sz="2400" b="0" i="0" u="none" strike="noStrike" cap="none" normalizeH="0" baseline="0" dirty="0" smtClean="0">
                        <a:ln>
                          <a:noFill/>
                        </a:ln>
                        <a:solidFill>
                          <a:srgbClr val="0000FF"/>
                        </a:solidFill>
                        <a:effectLst/>
                        <a:latin typeface="Arial" charset="0"/>
                        <a:ea typeface="仿宋_GB2312" pitchFamily="49"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1.2544</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1992.98</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4225.12</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346">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3</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2500</a:t>
                      </a:r>
                      <a:endParaRPr kumimoji="1" lang="en-US" altLang="zh-CN" sz="2400" b="0" i="0" u="none" strike="noStrike" cap="none" normalizeH="0" baseline="0" dirty="0" smtClean="0">
                        <a:ln>
                          <a:noFill/>
                        </a:ln>
                        <a:solidFill>
                          <a:srgbClr val="0000FF"/>
                        </a:solidFill>
                        <a:effectLst/>
                        <a:latin typeface="Arial" charset="0"/>
                        <a:ea typeface="仿宋_GB2312" pitchFamily="49"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1.4049</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1779.45</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6004.57</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346">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4</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2500</a:t>
                      </a:r>
                      <a:endParaRPr kumimoji="1" lang="en-US" altLang="zh-CN" sz="2400" b="0" i="0" u="none" strike="noStrike" cap="none" normalizeH="0" baseline="0" dirty="0" smtClean="0">
                        <a:ln>
                          <a:noFill/>
                        </a:ln>
                        <a:solidFill>
                          <a:srgbClr val="0000FF"/>
                        </a:solidFill>
                        <a:effectLst/>
                        <a:latin typeface="Arial" charset="0"/>
                        <a:ea typeface="仿宋_GB2312" pitchFamily="49"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1.5735</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1588.80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7593.37</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346">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0000FF"/>
                          </a:solidFill>
                          <a:effectLst/>
                          <a:latin typeface="Arial" charset="0"/>
                          <a:ea typeface="仿宋_GB2312" pitchFamily="49" charset="-122"/>
                        </a:rPr>
                        <a:t>5</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2500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1.7623</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1418.57</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仿宋_GB2312"/>
                        </a:defRPr>
                      </a:lvl1pPr>
                      <a:lvl2pPr marL="457200" algn="l" defTabSz="914400" rtl="0" eaLnBrk="1" latinLnBrk="0" hangingPunct="1">
                        <a:defRPr sz="1800" kern="1200">
                          <a:solidFill>
                            <a:schemeClr val="tx1"/>
                          </a:solidFill>
                          <a:latin typeface="Arial"/>
                          <a:ea typeface="仿宋_GB2312"/>
                        </a:defRPr>
                      </a:lvl2pPr>
                      <a:lvl3pPr marL="914400" algn="l" defTabSz="914400" rtl="0" eaLnBrk="1" latinLnBrk="0" hangingPunct="1">
                        <a:defRPr sz="1800" kern="1200">
                          <a:solidFill>
                            <a:schemeClr val="tx1"/>
                          </a:solidFill>
                          <a:latin typeface="Arial"/>
                          <a:ea typeface="仿宋_GB2312"/>
                        </a:defRPr>
                      </a:lvl3pPr>
                      <a:lvl4pPr marL="1371600" algn="l" defTabSz="914400" rtl="0" eaLnBrk="1" latinLnBrk="0" hangingPunct="1">
                        <a:defRPr sz="1800" kern="1200">
                          <a:solidFill>
                            <a:schemeClr val="tx1"/>
                          </a:solidFill>
                          <a:latin typeface="Arial"/>
                          <a:ea typeface="仿宋_GB2312"/>
                        </a:defRPr>
                      </a:lvl4pPr>
                      <a:lvl5pPr marL="1828800" algn="l" defTabSz="914400" rtl="0" eaLnBrk="1" latinLnBrk="0" hangingPunct="1">
                        <a:defRPr sz="1800" kern="1200">
                          <a:solidFill>
                            <a:schemeClr val="tx1"/>
                          </a:solidFill>
                          <a:latin typeface="Arial"/>
                          <a:ea typeface="仿宋_GB2312"/>
                        </a:defRPr>
                      </a:lvl5pPr>
                      <a:lvl6pPr marL="2286000" algn="l" defTabSz="914400" rtl="0" eaLnBrk="1" latinLnBrk="0" hangingPunct="1">
                        <a:defRPr sz="1800" kern="1200">
                          <a:solidFill>
                            <a:schemeClr val="tx1"/>
                          </a:solidFill>
                          <a:latin typeface="Arial"/>
                          <a:ea typeface="仿宋_GB2312"/>
                        </a:defRPr>
                      </a:lvl6pPr>
                      <a:lvl7pPr marL="2743200" algn="l" defTabSz="914400" rtl="0" eaLnBrk="1" latinLnBrk="0" hangingPunct="1">
                        <a:defRPr sz="1800" kern="1200">
                          <a:solidFill>
                            <a:schemeClr val="tx1"/>
                          </a:solidFill>
                          <a:latin typeface="Arial"/>
                          <a:ea typeface="仿宋_GB2312"/>
                        </a:defRPr>
                      </a:lvl7pPr>
                      <a:lvl8pPr marL="3200400" algn="l" defTabSz="914400" rtl="0" eaLnBrk="1" latinLnBrk="0" hangingPunct="1">
                        <a:defRPr sz="1800" kern="1200">
                          <a:solidFill>
                            <a:schemeClr val="tx1"/>
                          </a:solidFill>
                          <a:latin typeface="Arial"/>
                          <a:ea typeface="仿宋_GB2312"/>
                        </a:defRPr>
                      </a:lvl8pPr>
                      <a:lvl9pPr marL="3657600" algn="l" defTabSz="914400" rtl="0" eaLnBrk="1" latinLnBrk="0" hangingPunct="1">
                        <a:defRPr sz="1800" kern="1200">
                          <a:solidFill>
                            <a:schemeClr val="tx1"/>
                          </a:solidFill>
                          <a:latin typeface="Arial"/>
                          <a:ea typeface="仿宋_GB231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FF"/>
                          </a:solidFill>
                          <a:effectLst/>
                          <a:latin typeface="Arial" charset="0"/>
                          <a:ea typeface="仿宋_GB2312" pitchFamily="49" charset="-122"/>
                        </a:rPr>
                        <a:t>9011.94</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 name="矩形 7"/>
          <p:cNvSpPr/>
          <p:nvPr/>
        </p:nvSpPr>
        <p:spPr>
          <a:xfrm>
            <a:off x="838199" y="4283637"/>
            <a:ext cx="7772400" cy="1508105"/>
          </a:xfrm>
          <a:prstGeom prst="rect">
            <a:avLst/>
          </a:prstGeom>
        </p:spPr>
        <p:txBody>
          <a:bodyPr wrap="square">
            <a:spAutoFit/>
          </a:bodyPr>
          <a:lstStyle/>
          <a:p>
            <a:pPr eaLnBrk="0" fontAlgn="base" hangingPunct="0">
              <a:spcBef>
                <a:spcPct val="20000"/>
              </a:spcBef>
              <a:spcAft>
                <a:spcPct val="0"/>
              </a:spcAft>
              <a:buClr>
                <a:srgbClr val="000000"/>
              </a:buClr>
              <a:defRPr/>
            </a:pPr>
            <a:r>
              <a:rPr kumimoji="1" lang="zh-CN" altLang="en-US" sz="2000" dirty="0" smtClean="0">
                <a:solidFill>
                  <a:srgbClr val="000000"/>
                </a:solidFill>
                <a:latin typeface="Consolas" panose="020B0609020204030204" pitchFamily="49" charset="0"/>
                <a:ea typeface="华文细黑" panose="02010600040101010101" pitchFamily="2" charset="-122"/>
              </a:rPr>
              <a:t>设</a:t>
            </a:r>
            <a:r>
              <a:rPr kumimoji="1" lang="zh-CN" altLang="en-US" sz="2000" dirty="0">
                <a:solidFill>
                  <a:srgbClr val="000000"/>
                </a:solidFill>
                <a:latin typeface="Consolas" panose="020B0609020204030204" pitchFamily="49" charset="0"/>
                <a:ea typeface="华文细黑" panose="02010600040101010101" pitchFamily="2" charset="-122"/>
              </a:rPr>
              <a:t>年利率为</a:t>
            </a:r>
            <a:r>
              <a:rPr kumimoji="1" lang="en-US" altLang="zh-CN" sz="2000" dirty="0" err="1">
                <a:solidFill>
                  <a:srgbClr val="000000"/>
                </a:solidFill>
                <a:latin typeface="Consolas" panose="020B0609020204030204" pitchFamily="49" charset="0"/>
                <a:ea typeface="华文细黑" panose="02010600040101010101" pitchFamily="2" charset="-122"/>
              </a:rPr>
              <a:t>i</a:t>
            </a:r>
            <a:r>
              <a:rPr kumimoji="1" lang="zh-CN" altLang="en-US" sz="2000" dirty="0">
                <a:solidFill>
                  <a:srgbClr val="000000"/>
                </a:solidFill>
                <a:latin typeface="Consolas" panose="020B0609020204030204" pitchFamily="49" charset="0"/>
                <a:ea typeface="华文细黑" panose="02010600040101010101" pitchFamily="2" charset="-122"/>
              </a:rPr>
              <a:t>，如果现在存入</a:t>
            </a:r>
            <a:r>
              <a:rPr kumimoji="1" lang="en-US" altLang="zh-CN" sz="2000" dirty="0">
                <a:solidFill>
                  <a:srgbClr val="000000"/>
                </a:solidFill>
                <a:latin typeface="Consolas" panose="020B0609020204030204" pitchFamily="49" charset="0"/>
                <a:ea typeface="华文细黑" panose="02010600040101010101" pitchFamily="2" charset="-122"/>
              </a:rPr>
              <a:t>P</a:t>
            </a:r>
            <a:r>
              <a:rPr kumimoji="1" lang="zh-CN" altLang="en-US" sz="2000" dirty="0">
                <a:solidFill>
                  <a:srgbClr val="000000"/>
                </a:solidFill>
                <a:latin typeface="Consolas" panose="020B0609020204030204" pitchFamily="49" charset="0"/>
                <a:ea typeface="华文细黑" panose="02010600040101010101" pitchFamily="2" charset="-122"/>
              </a:rPr>
              <a:t>元，则</a:t>
            </a:r>
            <a:r>
              <a:rPr kumimoji="1" lang="en-US" altLang="zh-CN" sz="2000" dirty="0">
                <a:solidFill>
                  <a:srgbClr val="000000"/>
                </a:solidFill>
                <a:latin typeface="Consolas" panose="020B0609020204030204" pitchFamily="49" charset="0"/>
                <a:ea typeface="华文细黑" panose="02010600040101010101" pitchFamily="2" charset="-122"/>
              </a:rPr>
              <a:t>n</a:t>
            </a:r>
            <a:r>
              <a:rPr kumimoji="1" lang="zh-CN" altLang="en-US" sz="2000" dirty="0">
                <a:solidFill>
                  <a:srgbClr val="000000"/>
                </a:solidFill>
                <a:latin typeface="Consolas" panose="020B0609020204030204" pitchFamily="49" charset="0"/>
                <a:ea typeface="华文细黑" panose="02010600040101010101" pitchFamily="2" charset="-122"/>
              </a:rPr>
              <a:t>年后可以得到的钱数为</a:t>
            </a:r>
            <a:r>
              <a:rPr kumimoji="1" lang="zh-CN" altLang="en-US" sz="2000" dirty="0" smtClean="0">
                <a:solidFill>
                  <a:srgbClr val="000000"/>
                </a:solidFill>
                <a:latin typeface="Consolas" panose="020B0609020204030204" pitchFamily="49" charset="0"/>
                <a:ea typeface="华文细黑" panose="02010600040101010101" pitchFamily="2" charset="-122"/>
              </a:rPr>
              <a:t>：</a:t>
            </a:r>
            <a:endParaRPr kumimoji="1" lang="en-US" altLang="zh-CN" sz="2000" dirty="0" smtClean="0">
              <a:solidFill>
                <a:srgbClr val="000000"/>
              </a:solidFill>
              <a:latin typeface="Consolas" panose="020B0609020204030204" pitchFamily="49" charset="0"/>
              <a:ea typeface="华文细黑" panose="02010600040101010101" pitchFamily="2" charset="-122"/>
            </a:endParaRPr>
          </a:p>
          <a:p>
            <a:pPr eaLnBrk="0" fontAlgn="base" hangingPunct="0">
              <a:spcBef>
                <a:spcPct val="20000"/>
              </a:spcBef>
              <a:spcAft>
                <a:spcPct val="0"/>
              </a:spcAft>
              <a:buClr>
                <a:srgbClr val="000000"/>
              </a:buClr>
              <a:defRPr/>
            </a:pPr>
            <a:r>
              <a:rPr kumimoji="1" lang="en-US" altLang="zh-CN" sz="2000" i="1" dirty="0" smtClean="0">
                <a:solidFill>
                  <a:srgbClr val="0000FF"/>
                </a:solidFill>
                <a:latin typeface="Consolas" panose="020B0609020204030204" pitchFamily="49" charset="0"/>
                <a:ea typeface="华文细黑" panose="02010600040101010101" pitchFamily="2" charset="-122"/>
              </a:rPr>
              <a:t>F=P</a:t>
            </a:r>
            <a:r>
              <a:rPr kumimoji="1" lang="zh-CN" altLang="en-US" sz="2000" i="1" dirty="0">
                <a:solidFill>
                  <a:srgbClr val="0000FF"/>
                </a:solidFill>
                <a:latin typeface="Consolas" panose="020B0609020204030204" pitchFamily="49" charset="0"/>
                <a:ea typeface="华文细黑" panose="02010600040101010101" pitchFamily="2" charset="-122"/>
              </a:rPr>
              <a:t>（</a:t>
            </a:r>
            <a:r>
              <a:rPr kumimoji="1" lang="en-US" altLang="zh-CN" sz="2000" i="1" dirty="0">
                <a:solidFill>
                  <a:srgbClr val="0000FF"/>
                </a:solidFill>
                <a:latin typeface="Consolas" panose="020B0609020204030204" pitchFamily="49" charset="0"/>
                <a:ea typeface="华文细黑" panose="02010600040101010101" pitchFamily="2" charset="-122"/>
              </a:rPr>
              <a:t>1+i</a:t>
            </a:r>
            <a:r>
              <a:rPr kumimoji="1" lang="zh-CN" altLang="en-US" sz="2000" i="1" dirty="0">
                <a:solidFill>
                  <a:srgbClr val="0000FF"/>
                </a:solidFill>
                <a:latin typeface="Consolas" panose="020B0609020204030204" pitchFamily="49" charset="0"/>
                <a:ea typeface="华文细黑" panose="02010600040101010101" pitchFamily="2" charset="-122"/>
              </a:rPr>
              <a:t>）</a:t>
            </a:r>
            <a:r>
              <a:rPr kumimoji="1" lang="en-US" altLang="zh-CN" sz="2000" i="1" baseline="30000" dirty="0">
                <a:solidFill>
                  <a:srgbClr val="0000FF"/>
                </a:solidFill>
                <a:latin typeface="Consolas" panose="020B0609020204030204" pitchFamily="49" charset="0"/>
                <a:ea typeface="华文细黑" panose="02010600040101010101" pitchFamily="2" charset="-122"/>
              </a:rPr>
              <a:t>n</a:t>
            </a:r>
          </a:p>
          <a:p>
            <a:pPr eaLnBrk="0" fontAlgn="base" hangingPunct="0">
              <a:spcBef>
                <a:spcPct val="20000"/>
              </a:spcBef>
              <a:spcAft>
                <a:spcPct val="0"/>
              </a:spcAft>
              <a:buClr>
                <a:srgbClr val="000000"/>
              </a:buClr>
              <a:defRPr/>
            </a:pPr>
            <a:r>
              <a:rPr kumimoji="1" lang="zh-CN" altLang="en-US" sz="2000" dirty="0">
                <a:solidFill>
                  <a:srgbClr val="000000"/>
                </a:solidFill>
                <a:latin typeface="Consolas" panose="020B0609020204030204" pitchFamily="49" charset="0"/>
                <a:ea typeface="华文细黑" panose="02010600040101010101" pitchFamily="2" charset="-122"/>
              </a:rPr>
              <a:t>反之，如果</a:t>
            </a:r>
            <a:r>
              <a:rPr kumimoji="1" lang="en-US" altLang="zh-CN" sz="2000" dirty="0">
                <a:solidFill>
                  <a:srgbClr val="000000"/>
                </a:solidFill>
                <a:latin typeface="Consolas" panose="020B0609020204030204" pitchFamily="49" charset="0"/>
                <a:ea typeface="华文细黑" panose="02010600040101010101" pitchFamily="2" charset="-122"/>
              </a:rPr>
              <a:t>n</a:t>
            </a:r>
            <a:r>
              <a:rPr kumimoji="1" lang="zh-CN" altLang="en-US" sz="2000" dirty="0">
                <a:solidFill>
                  <a:srgbClr val="000000"/>
                </a:solidFill>
                <a:latin typeface="Consolas" panose="020B0609020204030204" pitchFamily="49" charset="0"/>
                <a:ea typeface="华文细黑" panose="02010600040101010101" pitchFamily="2" charset="-122"/>
              </a:rPr>
              <a:t>年后能收入</a:t>
            </a:r>
            <a:r>
              <a:rPr kumimoji="1" lang="en-US" altLang="zh-CN" sz="2000" dirty="0">
                <a:solidFill>
                  <a:srgbClr val="000000"/>
                </a:solidFill>
                <a:latin typeface="Consolas" panose="020B0609020204030204" pitchFamily="49" charset="0"/>
                <a:ea typeface="华文细黑" panose="02010600040101010101" pitchFamily="2" charset="-122"/>
              </a:rPr>
              <a:t>F</a:t>
            </a:r>
            <a:r>
              <a:rPr kumimoji="1" lang="zh-CN" altLang="en-US" sz="2000" dirty="0">
                <a:solidFill>
                  <a:srgbClr val="000000"/>
                </a:solidFill>
                <a:latin typeface="Consolas" panose="020B0609020204030204" pitchFamily="49" charset="0"/>
                <a:ea typeface="华文细黑" panose="02010600040101010101" pitchFamily="2" charset="-122"/>
              </a:rPr>
              <a:t>元，则这些钱现在的价值为</a:t>
            </a:r>
            <a:r>
              <a:rPr kumimoji="1" lang="zh-CN" altLang="en-US" sz="2000" dirty="0" smtClean="0">
                <a:solidFill>
                  <a:srgbClr val="000000"/>
                </a:solidFill>
                <a:latin typeface="Consolas" panose="020B0609020204030204" pitchFamily="49" charset="0"/>
                <a:ea typeface="华文细黑" panose="02010600040101010101" pitchFamily="2" charset="-122"/>
              </a:rPr>
              <a:t>：</a:t>
            </a:r>
            <a:endParaRPr kumimoji="1" lang="en-US" altLang="zh-CN" sz="2000" dirty="0" smtClean="0">
              <a:solidFill>
                <a:srgbClr val="000000"/>
              </a:solidFill>
              <a:latin typeface="Consolas" panose="020B0609020204030204" pitchFamily="49" charset="0"/>
              <a:ea typeface="华文细黑" panose="02010600040101010101" pitchFamily="2" charset="-122"/>
            </a:endParaRPr>
          </a:p>
          <a:p>
            <a:pPr eaLnBrk="0" fontAlgn="base" hangingPunct="0">
              <a:spcBef>
                <a:spcPct val="20000"/>
              </a:spcBef>
              <a:spcAft>
                <a:spcPct val="0"/>
              </a:spcAft>
              <a:buClr>
                <a:srgbClr val="000000"/>
              </a:buClr>
              <a:defRPr/>
            </a:pPr>
            <a:r>
              <a:rPr kumimoji="1" lang="en-US" altLang="zh-CN" sz="2000" i="1" dirty="0" smtClean="0">
                <a:solidFill>
                  <a:srgbClr val="0000FF"/>
                </a:solidFill>
                <a:latin typeface="Consolas" panose="020B0609020204030204" pitchFamily="49" charset="0"/>
                <a:ea typeface="华文细黑" panose="02010600040101010101" pitchFamily="2" charset="-122"/>
              </a:rPr>
              <a:t>P=F</a:t>
            </a:r>
            <a:r>
              <a:rPr kumimoji="1" lang="en-US" altLang="zh-CN" sz="2000" i="1" dirty="0">
                <a:solidFill>
                  <a:srgbClr val="0000FF"/>
                </a:solidFill>
                <a:latin typeface="Consolas" panose="020B0609020204030204" pitchFamily="49" charset="0"/>
                <a:ea typeface="华文细黑" panose="02010600040101010101" pitchFamily="2" charset="-122"/>
              </a:rPr>
              <a:t>/</a:t>
            </a:r>
            <a:r>
              <a:rPr kumimoji="1" lang="zh-CN" altLang="en-US" sz="2000" i="1" dirty="0">
                <a:solidFill>
                  <a:srgbClr val="0000FF"/>
                </a:solidFill>
                <a:latin typeface="Consolas" panose="020B0609020204030204" pitchFamily="49" charset="0"/>
                <a:ea typeface="华文细黑" panose="02010600040101010101" pitchFamily="2" charset="-122"/>
              </a:rPr>
              <a:t>（</a:t>
            </a:r>
            <a:r>
              <a:rPr kumimoji="1" lang="en-US" altLang="zh-CN" sz="2000" i="1" dirty="0">
                <a:solidFill>
                  <a:srgbClr val="0000FF"/>
                </a:solidFill>
                <a:latin typeface="Consolas" panose="020B0609020204030204" pitchFamily="49" charset="0"/>
                <a:ea typeface="华文细黑" panose="02010600040101010101" pitchFamily="2" charset="-122"/>
              </a:rPr>
              <a:t>1+i</a:t>
            </a:r>
            <a:r>
              <a:rPr kumimoji="1" lang="zh-CN" altLang="en-US" sz="2000" i="1" dirty="0">
                <a:solidFill>
                  <a:srgbClr val="0000FF"/>
                </a:solidFill>
                <a:latin typeface="Consolas" panose="020B0609020204030204" pitchFamily="49" charset="0"/>
                <a:ea typeface="华文细黑" panose="02010600040101010101" pitchFamily="2" charset="-122"/>
              </a:rPr>
              <a:t>）</a:t>
            </a:r>
            <a:r>
              <a:rPr kumimoji="1" lang="en-US" altLang="zh-CN" sz="2000" i="1" baseline="30000" dirty="0">
                <a:solidFill>
                  <a:srgbClr val="0000FF"/>
                </a:solidFill>
                <a:latin typeface="Consolas" panose="020B0609020204030204" pitchFamily="49" charset="0"/>
                <a:ea typeface="华文细黑" panose="02010600040101010101" pitchFamily="2" charset="-122"/>
              </a:rPr>
              <a:t>n</a:t>
            </a:r>
            <a:endParaRPr kumimoji="1" lang="zh-CN" altLang="en-US" sz="2000" dirty="0">
              <a:solidFill>
                <a:srgbClr val="000000"/>
              </a:solidFill>
              <a:latin typeface="Consolas" panose="020B0609020204030204" pitchFamily="49" charset="0"/>
              <a:ea typeface="华文细黑" panose="02010600040101010101" pitchFamily="2" charset="-122"/>
            </a:endParaRPr>
          </a:p>
        </p:txBody>
      </p:sp>
    </p:spTree>
    <p:extLst>
      <p:ext uri="{BB962C8B-B14F-4D97-AF65-F5344CB8AC3E}">
        <p14:creationId xmlns:p14="http://schemas.microsoft.com/office/powerpoint/2010/main" val="2076772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）投资回收期</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en-US" dirty="0"/>
              <a:t>累计的经济效益等于最初的投资（回本）所需要的时间。投资回收期越短，就能越快获得</a:t>
            </a:r>
            <a:r>
              <a:rPr lang="zh-CN" altLang="en-US" dirty="0" smtClean="0"/>
              <a:t>利润</a:t>
            </a:r>
            <a:endParaRPr lang="en-US" altLang="zh-CN" dirty="0" smtClean="0"/>
          </a:p>
          <a:p>
            <a:r>
              <a:rPr lang="zh-CN" altLang="en-US" dirty="0" smtClean="0"/>
              <a:t>例：</a:t>
            </a:r>
            <a:endParaRPr lang="en-US" altLang="zh-CN" dirty="0" smtClean="0"/>
          </a:p>
          <a:p>
            <a:pPr lvl="1"/>
            <a:r>
              <a:rPr lang="zh-CN" altLang="en-US" dirty="0"/>
              <a:t>上例中两年的收益，可以</a:t>
            </a:r>
            <a:r>
              <a:rPr lang="zh-CN" altLang="en-US" dirty="0" smtClean="0"/>
              <a:t>节省</a:t>
            </a:r>
            <a:r>
              <a:rPr lang="en-US" altLang="zh-CN" dirty="0" smtClean="0"/>
              <a:t>4225.12</a:t>
            </a:r>
            <a:r>
              <a:rPr lang="zh-CN" altLang="en-US" dirty="0" smtClean="0"/>
              <a:t>元</a:t>
            </a:r>
            <a:r>
              <a:rPr lang="zh-CN" altLang="en-US" dirty="0"/>
              <a:t>，比最初的投资还</a:t>
            </a:r>
            <a:r>
              <a:rPr lang="zh-CN" altLang="en-US" dirty="0" smtClean="0"/>
              <a:t>少</a:t>
            </a:r>
            <a:r>
              <a:rPr lang="en-US" altLang="zh-CN" dirty="0" smtClean="0"/>
              <a:t>774.88</a:t>
            </a:r>
            <a:r>
              <a:rPr lang="zh-CN" altLang="en-US" dirty="0" smtClean="0"/>
              <a:t>元</a:t>
            </a:r>
            <a:r>
              <a:rPr lang="zh-CN" altLang="en-US" dirty="0"/>
              <a:t>，第三年可</a:t>
            </a:r>
            <a:r>
              <a:rPr lang="zh-CN" altLang="en-US" dirty="0" smtClean="0"/>
              <a:t>节省</a:t>
            </a:r>
            <a:r>
              <a:rPr lang="en-US" altLang="zh-CN" dirty="0" smtClean="0"/>
              <a:t>1779.45</a:t>
            </a:r>
            <a:r>
              <a:rPr lang="zh-CN" altLang="en-US" dirty="0" smtClean="0"/>
              <a:t>元</a:t>
            </a:r>
            <a:r>
              <a:rPr lang="zh-CN" altLang="en-US" dirty="0"/>
              <a:t>，</a:t>
            </a:r>
            <a:r>
              <a:rPr lang="zh-CN" altLang="en-US" dirty="0" smtClean="0"/>
              <a:t>则</a:t>
            </a:r>
            <a:r>
              <a:rPr lang="en-US" altLang="zh-CN" dirty="0" smtClean="0"/>
              <a:t>774.88/1779.45=0.44</a:t>
            </a:r>
          </a:p>
          <a:p>
            <a:pPr lvl="1"/>
            <a:r>
              <a:rPr lang="zh-CN" altLang="en-US" dirty="0" smtClean="0">
                <a:solidFill>
                  <a:srgbClr val="0000FF"/>
                </a:solidFill>
              </a:rPr>
              <a:t>所以</a:t>
            </a:r>
            <a:r>
              <a:rPr lang="zh-CN" altLang="en-US" dirty="0">
                <a:solidFill>
                  <a:srgbClr val="0000FF"/>
                </a:solidFill>
              </a:rPr>
              <a:t>，投资回收期为 </a:t>
            </a:r>
            <a:r>
              <a:rPr lang="en-US" altLang="zh-CN" dirty="0" smtClean="0">
                <a:solidFill>
                  <a:srgbClr val="0000FF"/>
                </a:solidFill>
              </a:rPr>
              <a:t>2 + 0.44 =2.44 </a:t>
            </a:r>
            <a:r>
              <a:rPr lang="zh-CN" altLang="en-US" dirty="0" smtClean="0">
                <a:solidFill>
                  <a:srgbClr val="0000FF"/>
                </a:solidFill>
              </a:rPr>
              <a:t>年</a:t>
            </a:r>
            <a:r>
              <a:rPr lang="zh-CN" altLang="en-US" dirty="0">
                <a:solidFill>
                  <a:srgbClr val="0000FF"/>
                </a:solidFill>
              </a:rPr>
              <a:t>。约</a:t>
            </a:r>
            <a:r>
              <a:rPr lang="en-US" altLang="zh-CN" dirty="0">
                <a:solidFill>
                  <a:srgbClr val="0000FF"/>
                </a:solidFill>
              </a:rPr>
              <a:t>2</a:t>
            </a:r>
            <a:r>
              <a:rPr lang="zh-CN" altLang="en-US" dirty="0">
                <a:solidFill>
                  <a:srgbClr val="0000FF"/>
                </a:solidFill>
              </a:rPr>
              <a:t>年</a:t>
            </a:r>
            <a:r>
              <a:rPr lang="zh-CN" altLang="en-US" dirty="0" smtClean="0">
                <a:solidFill>
                  <a:srgbClr val="0000FF"/>
                </a:solidFill>
              </a:rPr>
              <a:t>零</a:t>
            </a:r>
            <a:r>
              <a:rPr lang="en-US" altLang="zh-CN" dirty="0" smtClean="0">
                <a:solidFill>
                  <a:srgbClr val="0000FF"/>
                </a:solidFill>
              </a:rPr>
              <a:t>5</a:t>
            </a:r>
            <a:r>
              <a:rPr lang="zh-CN" altLang="en-US" dirty="0" smtClean="0">
                <a:solidFill>
                  <a:srgbClr val="0000FF"/>
                </a:solidFill>
              </a:rPr>
              <a:t>个月</a:t>
            </a:r>
            <a:endParaRPr lang="zh-CN" altLang="en-US" dirty="0">
              <a:solidFill>
                <a:srgbClr val="0000FF"/>
              </a:solidFill>
            </a:endParaRPr>
          </a:p>
        </p:txBody>
      </p:sp>
    </p:spTree>
    <p:extLst>
      <p:ext uri="{BB962C8B-B14F-4D97-AF65-F5344CB8AC3E}">
        <p14:creationId xmlns:p14="http://schemas.microsoft.com/office/powerpoint/2010/main" val="2299320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a:t>）纯收入</a:t>
            </a:r>
          </a:p>
        </p:txBody>
      </p:sp>
      <p:sp>
        <p:nvSpPr>
          <p:cNvPr id="3" name="内容占位符 2"/>
          <p:cNvSpPr>
            <a:spLocks noGrp="1"/>
          </p:cNvSpPr>
          <p:nvPr>
            <p:ph idx="1"/>
          </p:nvPr>
        </p:nvSpPr>
        <p:spPr/>
        <p:txBody>
          <a:bodyPr/>
          <a:lstStyle/>
          <a:p>
            <a:r>
              <a:rPr lang="zh-CN" altLang="en-US" dirty="0" smtClean="0"/>
              <a:t>指</a:t>
            </a:r>
            <a:r>
              <a:rPr lang="zh-CN" altLang="en-US" dirty="0"/>
              <a:t>在整个生存期内系统的累计经济效益（折合成现在值）与投资之差</a:t>
            </a:r>
            <a:r>
              <a:rPr lang="zh-CN" altLang="en-US" dirty="0" smtClean="0"/>
              <a:t>。</a:t>
            </a:r>
            <a:endParaRPr lang="en-US" altLang="zh-CN" dirty="0" smtClean="0"/>
          </a:p>
          <a:p>
            <a:r>
              <a:rPr lang="zh-CN" altLang="en-US" dirty="0" smtClean="0"/>
              <a:t>如果</a:t>
            </a:r>
            <a:r>
              <a:rPr lang="zh-CN" altLang="en-US" dirty="0"/>
              <a:t>纯收入小于零，那么显然这项工程不值得投资。只有当纯收入大于零，才能考虑投资</a:t>
            </a:r>
          </a:p>
          <a:p>
            <a:r>
              <a:rPr lang="zh-CN" altLang="en-US" dirty="0" smtClean="0"/>
              <a:t>例：</a:t>
            </a:r>
            <a:endParaRPr lang="en-US" altLang="zh-CN" dirty="0" smtClean="0"/>
          </a:p>
          <a:p>
            <a:pPr lvl="1"/>
            <a:r>
              <a:rPr lang="zh-CN" altLang="en-US" dirty="0" smtClean="0">
                <a:solidFill>
                  <a:srgbClr val="0000FF"/>
                </a:solidFill>
              </a:rPr>
              <a:t>上例</a:t>
            </a:r>
            <a:r>
              <a:rPr lang="en-US" altLang="zh-CN" dirty="0" smtClean="0">
                <a:solidFill>
                  <a:srgbClr val="0000FF"/>
                </a:solidFill>
              </a:rPr>
              <a:t>5</a:t>
            </a:r>
            <a:r>
              <a:rPr lang="zh-CN" altLang="en-US" dirty="0" smtClean="0">
                <a:solidFill>
                  <a:srgbClr val="0000FF"/>
                </a:solidFill>
              </a:rPr>
              <a:t>年内纯收入</a:t>
            </a:r>
            <a:r>
              <a:rPr lang="en-US" altLang="zh-CN" dirty="0">
                <a:solidFill>
                  <a:srgbClr val="0000FF"/>
                </a:solidFill>
              </a:rPr>
              <a:t>=</a:t>
            </a:r>
            <a:r>
              <a:rPr lang="en-US" altLang="zh-CN" dirty="0" smtClean="0">
                <a:solidFill>
                  <a:srgbClr val="0000FF"/>
                </a:solidFill>
              </a:rPr>
              <a:t>9011.94-5000=4011.94</a:t>
            </a:r>
            <a:r>
              <a:rPr lang="zh-CN" altLang="en-US" dirty="0" smtClean="0">
                <a:solidFill>
                  <a:srgbClr val="0000FF"/>
                </a:solidFill>
              </a:rPr>
              <a:t>元</a:t>
            </a:r>
            <a:endParaRPr lang="zh-CN" altLang="en-US" dirty="0">
              <a:solidFill>
                <a:srgbClr val="0000FF"/>
              </a:solidFill>
            </a:endParaRPr>
          </a:p>
        </p:txBody>
      </p:sp>
    </p:spTree>
    <p:extLst>
      <p:ext uri="{BB962C8B-B14F-4D97-AF65-F5344CB8AC3E}">
        <p14:creationId xmlns:p14="http://schemas.microsoft.com/office/powerpoint/2010/main" val="2100397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4</a:t>
            </a:r>
            <a:r>
              <a:rPr lang="zh-CN" altLang="en-US" dirty="0" smtClean="0"/>
              <a:t>）投资回收率</a:t>
            </a:r>
            <a:endParaRPr lang="zh-CN" altLang="en-US" dirty="0"/>
          </a:p>
        </p:txBody>
      </p:sp>
      <p:sp>
        <p:nvSpPr>
          <p:cNvPr id="3" name="内容占位符 2"/>
          <p:cNvSpPr>
            <a:spLocks noGrp="1"/>
          </p:cNvSpPr>
          <p:nvPr>
            <p:ph idx="1"/>
          </p:nvPr>
        </p:nvSpPr>
        <p:spPr/>
        <p:txBody>
          <a:bodyPr/>
          <a:lstStyle/>
          <a:p>
            <a:r>
              <a:rPr lang="zh-CN" altLang="en-US" dirty="0" smtClean="0"/>
              <a:t>投资</a:t>
            </a:r>
            <a:r>
              <a:rPr lang="zh-CN" altLang="en-US" dirty="0"/>
              <a:t>回收率主要用于衡量投资效益的大小，并且可以用它和年利率比较，衡量工程是否有投资价值。</a:t>
            </a:r>
          </a:p>
          <a:p>
            <a:r>
              <a:rPr lang="zh-CN" altLang="en-US" dirty="0"/>
              <a:t>这相当于把数额等于投资额的资金存入银行，每年年底从银行取回的钱等于系统每年预期可以获得的效益。在时间等于系统寿命时，正好把在银行中的钱全部取光。此时的年利率是多少呢</a:t>
            </a:r>
            <a:r>
              <a:rPr lang="en-US" altLang="zh-CN" dirty="0"/>
              <a:t>? </a:t>
            </a:r>
            <a:r>
              <a:rPr lang="zh-CN" altLang="en-US" dirty="0"/>
              <a:t>就等于投资回收率。</a:t>
            </a:r>
          </a:p>
          <a:p>
            <a:endParaRPr lang="zh-CN" altLang="en-US" dirty="0"/>
          </a:p>
        </p:txBody>
      </p:sp>
    </p:spTree>
    <p:extLst>
      <p:ext uri="{BB962C8B-B14F-4D97-AF65-F5344CB8AC3E}">
        <p14:creationId xmlns:p14="http://schemas.microsoft.com/office/powerpoint/2010/main" val="83275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）投资回收率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设</a:t>
                </a:r>
                <a:r>
                  <a:rPr lang="zh-CN" altLang="en-US" dirty="0"/>
                  <a:t>现在的投资额为</a:t>
                </a:r>
                <a:r>
                  <a:rPr lang="en-US" altLang="zh-CN" b="1" i="1" dirty="0"/>
                  <a:t>F</a:t>
                </a:r>
                <a:r>
                  <a:rPr lang="zh-CN" altLang="en-US" dirty="0" smtClean="0"/>
                  <a:t>：</a:t>
                </a:r>
                <a:endParaRPr lang="en-US" altLang="zh-CN" dirty="0" smtClean="0"/>
              </a:p>
              <a:p>
                <a:endParaRPr lang="en-US" altLang="zh-CN" dirty="0"/>
              </a:p>
              <a:p>
                <a:endParaRPr lang="en-US" altLang="zh-CN" dirty="0" smtClean="0"/>
              </a:p>
              <a:p>
                <a:r>
                  <a:rPr lang="zh-CN" altLang="en-US" dirty="0" smtClean="0"/>
                  <a:t>其中：</a:t>
                </a:r>
                <a14:m>
                  <m:oMath xmlns:m="http://schemas.openxmlformats.org/officeDocument/2006/math">
                    <m:sSub>
                      <m:sSubPr>
                        <m:ctrlPr>
                          <a:rPr lang="en-US" altLang="zh-CN" i="1" dirty="0" smtClean="0">
                            <a:solidFill>
                              <a:srgbClr val="0000FF"/>
                            </a:solidFill>
                            <a:latin typeface="Cambria Math" panose="02040503050406030204" pitchFamily="18" charset="0"/>
                          </a:rPr>
                        </m:ctrlPr>
                      </m:sSubPr>
                      <m:e>
                        <m:r>
                          <a:rPr lang="en-US" altLang="zh-CN" i="1" dirty="0">
                            <a:solidFill>
                              <a:srgbClr val="0000FF"/>
                            </a:solidFill>
                            <a:latin typeface="Cambria Math" panose="02040503050406030204" pitchFamily="18" charset="0"/>
                          </a:rPr>
                          <m:t>𝐹</m:t>
                        </m:r>
                      </m:e>
                      <m:sub>
                        <m:r>
                          <a:rPr lang="en-US" altLang="zh-CN" i="1" dirty="0">
                            <a:solidFill>
                              <a:srgbClr val="0000FF"/>
                            </a:solidFill>
                            <a:latin typeface="Cambria Math" panose="02040503050406030204" pitchFamily="18" charset="0"/>
                          </a:rPr>
                          <m:t>𝑖</m:t>
                        </m:r>
                      </m:sub>
                    </m:sSub>
                  </m:oMath>
                </a14:m>
                <a:r>
                  <a:rPr lang="zh-CN" altLang="en-US" dirty="0" smtClean="0"/>
                  <a:t>是第</a:t>
                </a:r>
                <a:r>
                  <a:rPr lang="en-US" altLang="zh-CN" i="1" dirty="0" err="1" smtClean="0">
                    <a:solidFill>
                      <a:srgbClr val="0000FF"/>
                    </a:solidFill>
                  </a:rPr>
                  <a:t>i</a:t>
                </a:r>
                <a:r>
                  <a:rPr lang="zh-CN" altLang="en-US" dirty="0" smtClean="0"/>
                  <a:t>年年</a:t>
                </a:r>
                <a:r>
                  <a:rPr lang="zh-CN" altLang="en-US" dirty="0"/>
                  <a:t>底的效益</a:t>
                </a:r>
                <a:r>
                  <a:rPr lang="zh-CN" altLang="en-US" dirty="0">
                    <a:solidFill>
                      <a:srgbClr val="0000FF"/>
                    </a:solidFill>
                  </a:rPr>
                  <a:t>（</a:t>
                </a:r>
                <a:r>
                  <a:rPr lang="en-US" altLang="zh-CN" dirty="0" err="1">
                    <a:solidFill>
                      <a:srgbClr val="0000FF"/>
                    </a:solidFill>
                  </a:rPr>
                  <a:t>i</a:t>
                </a:r>
                <a:r>
                  <a:rPr lang="en-US" altLang="zh-CN" dirty="0">
                    <a:solidFill>
                      <a:srgbClr val="0000FF"/>
                    </a:solidFill>
                  </a:rPr>
                  <a:t>=1,2</a:t>
                </a:r>
                <a:r>
                  <a:rPr lang="en-US" altLang="zh-CN" dirty="0" smtClean="0">
                    <a:solidFill>
                      <a:srgbClr val="0000FF"/>
                    </a:solidFill>
                  </a:rPr>
                  <a:t>,…,</a:t>
                </a:r>
                <a:r>
                  <a:rPr lang="en-US" altLang="zh-CN" dirty="0">
                    <a:solidFill>
                      <a:srgbClr val="0000FF"/>
                    </a:solidFill>
                  </a:rPr>
                  <a:t>n</a:t>
                </a:r>
                <a:r>
                  <a:rPr lang="zh-CN" altLang="en-US" dirty="0">
                    <a:solidFill>
                      <a:srgbClr val="0000FF"/>
                    </a:solidFill>
                  </a:rPr>
                  <a:t>），</a:t>
                </a:r>
                <a:r>
                  <a:rPr lang="en-US" altLang="zh-CN" i="1" dirty="0" smtClean="0">
                    <a:solidFill>
                      <a:srgbClr val="0000FF"/>
                    </a:solidFill>
                  </a:rPr>
                  <a:t>n</a:t>
                </a:r>
                <a:r>
                  <a:rPr lang="zh-CN" altLang="en-US" dirty="0" smtClean="0"/>
                  <a:t>是</a:t>
                </a:r>
                <a:r>
                  <a:rPr lang="zh-CN" altLang="en-US" dirty="0"/>
                  <a:t>系统的使用寿命，</a:t>
                </a:r>
                <a:r>
                  <a:rPr lang="en-US" altLang="zh-CN" i="1" dirty="0" smtClean="0">
                    <a:solidFill>
                      <a:srgbClr val="0000FF"/>
                    </a:solidFill>
                  </a:rPr>
                  <a:t>j</a:t>
                </a:r>
                <a:r>
                  <a:rPr lang="zh-CN" altLang="en-US" dirty="0" smtClean="0"/>
                  <a:t>是</a:t>
                </a:r>
                <a:r>
                  <a:rPr lang="zh-CN" altLang="en-US" dirty="0"/>
                  <a:t>投资回收率。</a:t>
                </a:r>
              </a:p>
              <a:p>
                <a:r>
                  <a:rPr lang="zh-CN" altLang="en-US" dirty="0" smtClean="0">
                    <a:solidFill>
                      <a:srgbClr val="0000FF"/>
                    </a:solidFill>
                  </a:rPr>
                  <a:t>求解</a:t>
                </a:r>
                <a:r>
                  <a:rPr lang="zh-CN" altLang="en-US" dirty="0">
                    <a:solidFill>
                      <a:srgbClr val="0000FF"/>
                    </a:solidFill>
                  </a:rPr>
                  <a:t>高阶方程，投资</a:t>
                </a:r>
                <a:r>
                  <a:rPr lang="zh-CN" altLang="en-US" dirty="0" smtClean="0">
                    <a:solidFill>
                      <a:srgbClr val="0000FF"/>
                    </a:solidFill>
                  </a:rPr>
                  <a:t>回收率</a:t>
                </a:r>
                <a:r>
                  <a:rPr lang="en-US" altLang="zh-CN" dirty="0" smtClean="0">
                    <a:solidFill>
                      <a:srgbClr val="0000FF"/>
                    </a:solidFill>
                  </a:rPr>
                  <a:t>j</a:t>
                </a:r>
                <a:r>
                  <a:rPr lang="zh-CN" altLang="en-US" dirty="0" smtClean="0">
                    <a:solidFill>
                      <a:srgbClr val="0000FF"/>
                    </a:solidFill>
                  </a:rPr>
                  <a:t>的值在</a:t>
                </a:r>
                <a:r>
                  <a:rPr lang="en-US" altLang="zh-CN" dirty="0" smtClean="0">
                    <a:solidFill>
                      <a:srgbClr val="0000FF"/>
                    </a:solidFill>
                  </a:rPr>
                  <a:t>41</a:t>
                </a:r>
                <a:r>
                  <a:rPr lang="en-US" altLang="zh-CN" dirty="0">
                    <a:solidFill>
                      <a:srgbClr val="0000FF"/>
                    </a:solidFill>
                  </a:rPr>
                  <a:t>%-42%</a:t>
                </a:r>
                <a:r>
                  <a:rPr lang="zh-CN" altLang="en-US" dirty="0">
                    <a:solidFill>
                      <a:srgbClr val="0000FF"/>
                    </a:solidFill>
                  </a:rPr>
                  <a:t>之间</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09" t="-1551"/>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939003" y="2262797"/>
            <a:ext cx="7410456" cy="617538"/>
          </a:xfrm>
          <a:prstGeom prst="rect">
            <a:avLst/>
          </a:prstGeom>
        </p:spPr>
      </p:pic>
    </p:spTree>
    <p:extLst>
      <p:ext uri="{BB962C8B-B14F-4D97-AF65-F5344CB8AC3E}">
        <p14:creationId xmlns:p14="http://schemas.microsoft.com/office/powerpoint/2010/main" val="939431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根据以上内容完成可行性研究报告</a:t>
            </a:r>
            <a:endParaRPr lang="zh-CN" altLang="en-US" dirty="0"/>
          </a:p>
        </p:txBody>
      </p:sp>
      <p:sp>
        <p:nvSpPr>
          <p:cNvPr id="3" name="内容占位符 2"/>
          <p:cNvSpPr>
            <a:spLocks noGrp="1"/>
          </p:cNvSpPr>
          <p:nvPr>
            <p:ph idx="1"/>
          </p:nvPr>
        </p:nvSpPr>
        <p:spPr/>
        <p:txBody>
          <a:bodyPr/>
          <a:lstStyle/>
          <a:p>
            <a:r>
              <a:rPr lang="zh-CN" altLang="en-US" dirty="0" smtClean="0"/>
              <a:t>根据</a:t>
            </a:r>
            <a:r>
              <a:rPr lang="en-US" altLang="zh-CN" dirty="0" smtClean="0"/>
              <a:t>DFD+DD</a:t>
            </a:r>
            <a:r>
              <a:rPr lang="zh-CN" altLang="en-US" dirty="0" smtClean="0"/>
              <a:t>、成本</a:t>
            </a:r>
            <a:r>
              <a:rPr lang="en-US" altLang="zh-CN" dirty="0" smtClean="0"/>
              <a:t>/</a:t>
            </a:r>
            <a:r>
              <a:rPr lang="zh-CN" altLang="en-US" dirty="0" smtClean="0"/>
              <a:t>效益分析等方面，进行</a:t>
            </a:r>
            <a:r>
              <a:rPr lang="zh-CN" altLang="en-US" dirty="0"/>
              <a:t>技术可行性、经济可行性、用户操作可行性、社会环境可行性等方面评价</a:t>
            </a:r>
            <a:r>
              <a:rPr lang="zh-CN" altLang="en-US" dirty="0" smtClean="0"/>
              <a:t>，完成</a:t>
            </a:r>
            <a:r>
              <a:rPr lang="zh-CN" altLang="en-US" dirty="0" smtClean="0">
                <a:solidFill>
                  <a:srgbClr val="0000FF"/>
                </a:solidFill>
              </a:rPr>
              <a:t>可行性研究报告</a:t>
            </a:r>
            <a:r>
              <a:rPr lang="zh-CN" altLang="en-US" dirty="0" smtClean="0"/>
              <a:t>，并提交审查</a:t>
            </a:r>
            <a:endParaRPr lang="en-US" altLang="zh-CN" dirty="0" smtClean="0"/>
          </a:p>
          <a:p>
            <a:r>
              <a:rPr lang="zh-CN" altLang="en-US" dirty="0" smtClean="0"/>
              <a:t>在审查过程中出现问题需要更改，通过多次迭代完成最终可行性报告，从而实现</a:t>
            </a:r>
            <a:r>
              <a:rPr lang="zh-CN" altLang="en-US" dirty="0" smtClean="0">
                <a:solidFill>
                  <a:srgbClr val="0000FF"/>
                </a:solidFill>
              </a:rPr>
              <a:t>“是否做</a:t>
            </a:r>
            <a:r>
              <a:rPr lang="zh-CN" altLang="en-US" dirty="0" smtClean="0"/>
              <a:t>”的判断</a:t>
            </a:r>
            <a:endParaRPr lang="zh-CN" altLang="en-US" dirty="0"/>
          </a:p>
        </p:txBody>
      </p:sp>
    </p:spTree>
    <p:extLst>
      <p:ext uri="{BB962C8B-B14F-4D97-AF65-F5344CB8AC3E}">
        <p14:creationId xmlns:p14="http://schemas.microsoft.com/office/powerpoint/2010/main" val="131567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en-US" altLang="zh-CN" dirty="0"/>
              <a:t>1.</a:t>
            </a:r>
            <a:r>
              <a:rPr lang="zh-CN" altLang="en-US" dirty="0"/>
              <a:t>了解可行性研究的必要性，以及如何进行可行性研究</a:t>
            </a:r>
          </a:p>
          <a:p>
            <a:r>
              <a:rPr lang="en-US" altLang="zh-CN" dirty="0"/>
              <a:t>2.</a:t>
            </a:r>
            <a:r>
              <a:rPr lang="zh-CN" altLang="en-US" dirty="0"/>
              <a:t>学习系统流程图、数据流图</a:t>
            </a:r>
          </a:p>
          <a:p>
            <a:r>
              <a:rPr lang="en-US" altLang="zh-CN" dirty="0"/>
              <a:t>3.</a:t>
            </a:r>
            <a:r>
              <a:rPr lang="zh-CN" altLang="en-US" dirty="0"/>
              <a:t>学习数据字典的概念、用途及实现</a:t>
            </a:r>
          </a:p>
          <a:p>
            <a:r>
              <a:rPr lang="en-US" altLang="zh-CN" dirty="0"/>
              <a:t>4.</a:t>
            </a:r>
            <a:r>
              <a:rPr lang="zh-CN" altLang="en-US" dirty="0"/>
              <a:t>成本</a:t>
            </a:r>
            <a:r>
              <a:rPr lang="en-US" altLang="zh-CN" dirty="0"/>
              <a:t>/</a:t>
            </a:r>
            <a:r>
              <a:rPr lang="zh-CN" altLang="en-US" dirty="0"/>
              <a:t>效益分析</a:t>
            </a:r>
            <a:r>
              <a:rPr lang="zh-CN" altLang="en-US" dirty="0" smtClean="0"/>
              <a:t>方法</a:t>
            </a:r>
            <a:endParaRPr lang="zh-CN" altLang="en-US" dirty="0"/>
          </a:p>
        </p:txBody>
      </p:sp>
    </p:spTree>
    <p:extLst>
      <p:ext uri="{BB962C8B-B14F-4D97-AF65-F5344CB8AC3E}">
        <p14:creationId xmlns:p14="http://schemas.microsoft.com/office/powerpoint/2010/main" val="2772955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附录：可行性研究报告</a:t>
            </a:r>
            <a:r>
              <a:rPr lang="zh-CN" altLang="en-US" dirty="0" smtClean="0"/>
              <a:t>提纲</a:t>
            </a:r>
            <a:endParaRPr lang="zh-CN" altLang="en-US" dirty="0"/>
          </a:p>
        </p:txBody>
      </p:sp>
      <p:sp>
        <p:nvSpPr>
          <p:cNvPr id="3" name="内容占位符 2"/>
          <p:cNvSpPr>
            <a:spLocks noGrp="1"/>
          </p:cNvSpPr>
          <p:nvPr>
            <p:ph idx="1"/>
          </p:nvPr>
        </p:nvSpPr>
        <p:spPr/>
        <p:txBody>
          <a:bodyPr/>
          <a:lstStyle/>
          <a:p>
            <a:pPr marL="571500" indent="-571500">
              <a:buFont typeface="+mj-ea"/>
              <a:buAutoNum type="ea1JpnChsDbPeriod"/>
            </a:pPr>
            <a:r>
              <a:rPr lang="zh-CN" altLang="en-US" sz="2400" dirty="0"/>
              <a:t>引言</a:t>
            </a:r>
          </a:p>
          <a:p>
            <a:pPr marL="914400" lvl="1" indent="-514350">
              <a:buFont typeface="+mj-lt"/>
              <a:buAutoNum type="arabicPeriod"/>
            </a:pPr>
            <a:r>
              <a:rPr lang="zh-CN" altLang="en-US" sz="2000" dirty="0"/>
              <a:t>编写目的</a:t>
            </a:r>
          </a:p>
          <a:p>
            <a:pPr marL="914400" lvl="1" indent="-514350">
              <a:buFont typeface="+mj-lt"/>
              <a:buAutoNum type="arabicPeriod"/>
            </a:pPr>
            <a:r>
              <a:rPr lang="zh-CN" altLang="en-US" sz="2000" dirty="0"/>
              <a:t>背景</a:t>
            </a:r>
          </a:p>
          <a:p>
            <a:pPr marL="914400" lvl="1" indent="-514350">
              <a:buFont typeface="+mj-lt"/>
              <a:buAutoNum type="arabicPeriod"/>
            </a:pPr>
            <a:r>
              <a:rPr lang="zh-CN" altLang="en-US" sz="2000" dirty="0"/>
              <a:t>定义</a:t>
            </a:r>
          </a:p>
          <a:p>
            <a:pPr marL="914400" lvl="1" indent="-514350">
              <a:buFont typeface="+mj-lt"/>
              <a:buAutoNum type="arabicPeriod"/>
            </a:pPr>
            <a:r>
              <a:rPr lang="zh-CN" altLang="en-US" sz="2000" dirty="0"/>
              <a:t>参考资料</a:t>
            </a:r>
          </a:p>
          <a:p>
            <a:pPr marL="914400" lvl="1" indent="-514350">
              <a:buFont typeface="+mj-lt"/>
              <a:buAutoNum type="arabicPeriod"/>
            </a:pPr>
            <a:r>
              <a:rPr lang="zh-CN" altLang="en-US" sz="2000" dirty="0"/>
              <a:t>可行性研究前提</a:t>
            </a:r>
          </a:p>
          <a:p>
            <a:pPr marL="571500" indent="-571500">
              <a:buFont typeface="+mj-ea"/>
              <a:buAutoNum type="ea1JpnChsDbPeriod"/>
            </a:pPr>
            <a:r>
              <a:rPr lang="zh-CN" altLang="en-US" sz="2400" dirty="0"/>
              <a:t>要求</a:t>
            </a:r>
          </a:p>
          <a:p>
            <a:pPr marL="914400" lvl="1" indent="-514350">
              <a:buFont typeface="+mj-lt"/>
              <a:buAutoNum type="arabicPeriod"/>
            </a:pPr>
            <a:r>
              <a:rPr lang="zh-CN" altLang="en-US" sz="2000" dirty="0"/>
              <a:t>目标</a:t>
            </a:r>
          </a:p>
          <a:p>
            <a:pPr marL="914400" lvl="1" indent="-514350">
              <a:buFont typeface="+mj-lt"/>
              <a:buAutoNum type="arabicPeriod"/>
            </a:pPr>
            <a:r>
              <a:rPr lang="zh-CN" altLang="en-US" sz="2000" dirty="0"/>
              <a:t>条件、假定、限制</a:t>
            </a:r>
          </a:p>
          <a:p>
            <a:pPr marL="914400" lvl="1" indent="-514350">
              <a:buFont typeface="+mj-lt"/>
              <a:buAutoNum type="arabicPeriod"/>
            </a:pPr>
            <a:r>
              <a:rPr lang="zh-CN" altLang="en-US" sz="2000" dirty="0"/>
              <a:t>可行性研究方法</a:t>
            </a:r>
          </a:p>
          <a:p>
            <a:pPr marL="914400" lvl="1" indent="-514350">
              <a:buFont typeface="+mj-lt"/>
              <a:buAutoNum type="arabicPeriod"/>
            </a:pPr>
            <a:r>
              <a:rPr lang="zh-CN" altLang="en-US" sz="2000" dirty="0"/>
              <a:t>评价</a:t>
            </a:r>
            <a:r>
              <a:rPr lang="zh-CN" altLang="en-US" sz="2000" dirty="0" smtClean="0"/>
              <a:t>尺度</a:t>
            </a:r>
            <a:endParaRPr lang="zh-CN" altLang="en-US" sz="2400" dirty="0"/>
          </a:p>
        </p:txBody>
      </p:sp>
    </p:spTree>
    <p:extLst>
      <p:ext uri="{BB962C8B-B14F-4D97-AF65-F5344CB8AC3E}">
        <p14:creationId xmlns:p14="http://schemas.microsoft.com/office/powerpoint/2010/main" val="356860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经济可行性</a:t>
            </a:r>
          </a:p>
        </p:txBody>
      </p:sp>
      <p:sp>
        <p:nvSpPr>
          <p:cNvPr id="3" name="内容占位符 2"/>
          <p:cNvSpPr>
            <a:spLocks noGrp="1"/>
          </p:cNvSpPr>
          <p:nvPr>
            <p:ph idx="1"/>
          </p:nvPr>
        </p:nvSpPr>
        <p:spPr/>
        <p:txBody>
          <a:bodyPr/>
          <a:lstStyle/>
          <a:p>
            <a:r>
              <a:rPr lang="zh-CN" altLang="en-US" sz="3200" dirty="0" smtClean="0"/>
              <a:t>度量</a:t>
            </a:r>
            <a:r>
              <a:rPr lang="zh-CN" altLang="en-US" sz="3200" dirty="0"/>
              <a:t>系统解决方案的</a:t>
            </a:r>
            <a:r>
              <a:rPr lang="zh-CN" altLang="en-US" sz="3200" dirty="0">
                <a:solidFill>
                  <a:srgbClr val="0000FF"/>
                </a:solidFill>
              </a:rPr>
              <a:t>性能价格比</a:t>
            </a:r>
          </a:p>
          <a:p>
            <a:r>
              <a:rPr lang="zh-CN" altLang="en-US" sz="3200" dirty="0"/>
              <a:t>进行开发成本的估算以及了解取得</a:t>
            </a:r>
            <a:r>
              <a:rPr lang="zh-CN" altLang="en-US" sz="3200" dirty="0">
                <a:solidFill>
                  <a:srgbClr val="0000FF"/>
                </a:solidFill>
              </a:rPr>
              <a:t>效益的评估</a:t>
            </a:r>
            <a:r>
              <a:rPr lang="zh-CN" altLang="en-US" sz="3200" dirty="0"/>
              <a:t>， 确定要开发的项目是否值得投资开发。</a:t>
            </a:r>
          </a:p>
        </p:txBody>
      </p:sp>
    </p:spTree>
    <p:extLst>
      <p:ext uri="{BB962C8B-B14F-4D97-AF65-F5344CB8AC3E}">
        <p14:creationId xmlns:p14="http://schemas.microsoft.com/office/powerpoint/2010/main" val="245874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附录：可行性研究报告</a:t>
            </a:r>
            <a:r>
              <a:rPr lang="zh-CN" altLang="en-US" dirty="0" smtClean="0"/>
              <a:t>提纲</a:t>
            </a:r>
            <a:endParaRPr lang="zh-CN" altLang="en-US" dirty="0"/>
          </a:p>
        </p:txBody>
      </p:sp>
      <p:sp>
        <p:nvSpPr>
          <p:cNvPr id="3" name="内容占位符 2"/>
          <p:cNvSpPr>
            <a:spLocks noGrp="1"/>
          </p:cNvSpPr>
          <p:nvPr>
            <p:ph idx="1"/>
          </p:nvPr>
        </p:nvSpPr>
        <p:spPr/>
        <p:txBody>
          <a:bodyPr/>
          <a:lstStyle/>
          <a:p>
            <a:pPr marL="571500" indent="-571500">
              <a:buFont typeface="+mj-ea"/>
              <a:buAutoNum type="ea1JpnChsDbPeriod" startAt="3"/>
            </a:pPr>
            <a:r>
              <a:rPr lang="zh-CN" altLang="en-US" sz="2000" dirty="0" smtClean="0"/>
              <a:t>对</a:t>
            </a:r>
            <a:r>
              <a:rPr lang="zh-CN" altLang="en-US" sz="2000" dirty="0"/>
              <a:t>现有系统进行分析</a:t>
            </a:r>
          </a:p>
          <a:p>
            <a:pPr marL="914400" lvl="1" indent="-514350">
              <a:buFont typeface="+mj-lt"/>
              <a:buAutoNum type="arabicPeriod"/>
            </a:pPr>
            <a:r>
              <a:rPr lang="zh-CN" altLang="en-US" sz="1800" dirty="0"/>
              <a:t>处理流程图和数据流图</a:t>
            </a:r>
          </a:p>
          <a:p>
            <a:pPr marL="914400" lvl="1" indent="-514350">
              <a:buFont typeface="+mj-lt"/>
              <a:buAutoNum type="arabicPeriod"/>
            </a:pPr>
            <a:r>
              <a:rPr lang="zh-CN" altLang="en-US" sz="1800" dirty="0"/>
              <a:t>工作负荷</a:t>
            </a:r>
          </a:p>
          <a:p>
            <a:pPr marL="914400" lvl="1" indent="-514350">
              <a:buFont typeface="+mj-lt"/>
              <a:buAutoNum type="arabicPeriod"/>
            </a:pPr>
            <a:r>
              <a:rPr lang="zh-CN" altLang="en-US" sz="1800" dirty="0"/>
              <a:t>费用开资</a:t>
            </a:r>
          </a:p>
          <a:p>
            <a:pPr marL="914400" lvl="1" indent="-514350">
              <a:buFont typeface="+mj-lt"/>
              <a:buAutoNum type="arabicPeriod"/>
            </a:pPr>
            <a:r>
              <a:rPr lang="zh-CN" altLang="en-US" sz="1800" dirty="0"/>
              <a:t>人员</a:t>
            </a:r>
          </a:p>
          <a:p>
            <a:pPr marL="914400" lvl="1" indent="-514350">
              <a:buFont typeface="+mj-lt"/>
              <a:buAutoNum type="arabicPeriod"/>
            </a:pPr>
            <a:r>
              <a:rPr lang="zh-CN" altLang="en-US" sz="1800" dirty="0"/>
              <a:t>设备</a:t>
            </a:r>
          </a:p>
          <a:p>
            <a:pPr marL="914400" lvl="1" indent="-514350">
              <a:buFont typeface="+mj-lt"/>
              <a:buAutoNum type="arabicPeriod"/>
            </a:pPr>
            <a:r>
              <a:rPr lang="zh-CN" altLang="en-US" sz="1800" dirty="0" smtClean="0"/>
              <a:t>局限性</a:t>
            </a:r>
            <a:endParaRPr lang="en-US" altLang="zh-CN" sz="1800" dirty="0" smtClean="0"/>
          </a:p>
          <a:p>
            <a:pPr marL="514350" indent="-514350">
              <a:buFont typeface="+mj-lt"/>
              <a:buAutoNum type="ea1JpnChsDbPeriod" startAt="3"/>
            </a:pPr>
            <a:r>
              <a:rPr lang="zh-CN" altLang="en-US" sz="2000" dirty="0"/>
              <a:t>所建设开发的系统</a:t>
            </a:r>
          </a:p>
          <a:p>
            <a:pPr marL="914400" lvl="1" indent="-514350">
              <a:buFont typeface="+mj-lt"/>
              <a:buAutoNum type="arabicPeriod"/>
            </a:pPr>
            <a:r>
              <a:rPr lang="zh-CN" altLang="en-US" sz="1800" dirty="0"/>
              <a:t>对所建设系统说明</a:t>
            </a:r>
          </a:p>
          <a:p>
            <a:pPr marL="914400" lvl="1" indent="-514350">
              <a:buFont typeface="+mj-lt"/>
              <a:buAutoNum type="arabicPeriod"/>
            </a:pPr>
            <a:r>
              <a:rPr lang="zh-CN" altLang="en-US" sz="1800" dirty="0"/>
              <a:t>数据流图和数据字典</a:t>
            </a:r>
          </a:p>
          <a:p>
            <a:pPr marL="914400" lvl="1" indent="-514350">
              <a:buFont typeface="+mj-lt"/>
              <a:buAutoNum type="arabicPeriod"/>
            </a:pPr>
            <a:r>
              <a:rPr lang="zh-CN" altLang="en-US" sz="1800" dirty="0"/>
              <a:t>对现有系统的改进之处</a:t>
            </a:r>
          </a:p>
          <a:p>
            <a:pPr marL="914400" lvl="1" indent="-514350">
              <a:buFont typeface="+mj-lt"/>
              <a:buAutoNum type="arabicPeriod"/>
            </a:pPr>
            <a:r>
              <a:rPr lang="zh-CN" altLang="en-US" sz="1800" dirty="0"/>
              <a:t>影响</a:t>
            </a:r>
          </a:p>
          <a:p>
            <a:pPr marL="914400" lvl="1" indent="-514350">
              <a:buFont typeface="+mj-lt"/>
              <a:buAutoNum type="arabicPeriod"/>
            </a:pPr>
            <a:r>
              <a:rPr lang="zh-CN" altLang="en-US" sz="1800" dirty="0"/>
              <a:t>局限性</a:t>
            </a:r>
          </a:p>
          <a:p>
            <a:pPr marL="914400" lvl="1" indent="-514350">
              <a:buFont typeface="+mj-lt"/>
              <a:buAutoNum type="arabicPeriod"/>
            </a:pPr>
            <a:r>
              <a:rPr lang="zh-CN" altLang="en-US" sz="1800" dirty="0"/>
              <a:t>技术可行性</a:t>
            </a:r>
            <a:r>
              <a:rPr lang="zh-CN" altLang="en-US" sz="1800" dirty="0" smtClean="0"/>
              <a:t>评价</a:t>
            </a:r>
            <a:endParaRPr lang="zh-CN" altLang="en-US" sz="2000" dirty="0"/>
          </a:p>
        </p:txBody>
      </p:sp>
    </p:spTree>
    <p:extLst>
      <p:ext uri="{BB962C8B-B14F-4D97-AF65-F5344CB8AC3E}">
        <p14:creationId xmlns:p14="http://schemas.microsoft.com/office/powerpoint/2010/main" val="3172547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附录：可行性研究报告</a:t>
            </a:r>
            <a:r>
              <a:rPr lang="zh-CN" altLang="en-US" dirty="0" smtClean="0"/>
              <a:t>提纲</a:t>
            </a:r>
            <a:endParaRPr lang="zh-CN" altLang="en-US" dirty="0"/>
          </a:p>
        </p:txBody>
      </p:sp>
      <p:sp>
        <p:nvSpPr>
          <p:cNvPr id="3" name="内容占位符 2"/>
          <p:cNvSpPr>
            <a:spLocks noGrp="1"/>
          </p:cNvSpPr>
          <p:nvPr>
            <p:ph idx="1"/>
          </p:nvPr>
        </p:nvSpPr>
        <p:spPr>
          <a:xfrm>
            <a:off x="684213" y="1412875"/>
            <a:ext cx="7920037" cy="4721225"/>
          </a:xfrm>
        </p:spPr>
        <p:txBody>
          <a:bodyPr/>
          <a:lstStyle/>
          <a:p>
            <a:pPr marL="571500" indent="-571500">
              <a:buFont typeface="+mj-ea"/>
              <a:buAutoNum type="ea1JpnChsDbPeriod" startAt="5"/>
            </a:pPr>
            <a:r>
              <a:rPr lang="zh-CN" altLang="en-US" sz="1600" dirty="0"/>
              <a:t>可选择的其他系统方案</a:t>
            </a:r>
          </a:p>
          <a:p>
            <a:pPr marL="914400" lvl="1" indent="-514350">
              <a:buFont typeface="+mj-lt"/>
              <a:buAutoNum type="arabicPeriod"/>
            </a:pPr>
            <a:r>
              <a:rPr lang="zh-CN" altLang="en-US" sz="1600" dirty="0"/>
              <a:t>可选择方案</a:t>
            </a:r>
            <a:r>
              <a:rPr lang="en-US" altLang="zh-CN" sz="1600" dirty="0"/>
              <a:t>1</a:t>
            </a:r>
          </a:p>
          <a:p>
            <a:pPr marL="914400" lvl="1" indent="-514350">
              <a:buFont typeface="+mj-lt"/>
              <a:buAutoNum type="arabicPeriod"/>
            </a:pPr>
            <a:r>
              <a:rPr lang="en-US" altLang="zh-CN" sz="1600" dirty="0"/>
              <a:t>        ……</a:t>
            </a:r>
          </a:p>
          <a:p>
            <a:pPr marL="914400" lvl="1" indent="-514350">
              <a:buFont typeface="+mj-lt"/>
              <a:buAutoNum type="arabicPeriod"/>
            </a:pPr>
            <a:r>
              <a:rPr lang="zh-CN" altLang="en-US" sz="1600" dirty="0"/>
              <a:t>可选择方案</a:t>
            </a:r>
            <a:r>
              <a:rPr lang="en-US" altLang="zh-CN" sz="1600" dirty="0"/>
              <a:t>n</a:t>
            </a:r>
          </a:p>
          <a:p>
            <a:pPr marL="571500" indent="-571500">
              <a:buFont typeface="+mj-ea"/>
              <a:buAutoNum type="ea1JpnChsDbPeriod" startAt="5"/>
            </a:pPr>
            <a:r>
              <a:rPr lang="zh-CN" altLang="en-US" sz="1600" dirty="0"/>
              <a:t>所建议的系统经济可行性分析</a:t>
            </a:r>
          </a:p>
          <a:p>
            <a:pPr marL="914400" lvl="1" indent="-514350">
              <a:buFont typeface="+mj-lt"/>
              <a:buAutoNum type="arabicPeriod"/>
            </a:pPr>
            <a:r>
              <a:rPr lang="zh-CN" altLang="en-US" sz="1600" dirty="0"/>
              <a:t>支出</a:t>
            </a:r>
          </a:p>
          <a:p>
            <a:pPr marL="1314450" lvl="2" indent="-571500">
              <a:buFont typeface="+mj-ea"/>
              <a:buAutoNum type="circleNumDbPlain"/>
            </a:pPr>
            <a:r>
              <a:rPr lang="zh-CN" altLang="en-US" sz="1600" dirty="0"/>
              <a:t>基本建设支出</a:t>
            </a:r>
          </a:p>
          <a:p>
            <a:pPr marL="1314450" lvl="2" indent="-571500">
              <a:buFont typeface="+mj-ea"/>
              <a:buAutoNum type="circleNumDbPlain"/>
            </a:pPr>
            <a:r>
              <a:rPr lang="zh-CN" altLang="en-US" sz="1600" dirty="0"/>
              <a:t>其他一次性</a:t>
            </a:r>
            <a:r>
              <a:rPr lang="zh-CN" altLang="en-US" sz="1600" dirty="0" smtClean="0"/>
              <a:t>支出</a:t>
            </a:r>
            <a:endParaRPr lang="en-US" altLang="zh-CN" sz="1600" dirty="0" smtClean="0"/>
          </a:p>
          <a:p>
            <a:pPr marL="971550" lvl="1" indent="-571500">
              <a:buFont typeface="+mj-ea"/>
              <a:buAutoNum type="arabicPeriod"/>
            </a:pPr>
            <a:r>
              <a:rPr lang="zh-CN" altLang="en-US" sz="1600" dirty="0"/>
              <a:t>收益</a:t>
            </a:r>
          </a:p>
          <a:p>
            <a:pPr marL="1314450" lvl="2" indent="-571500">
              <a:buFont typeface="+mj-ea"/>
              <a:buAutoNum type="circleNumDbPlain"/>
            </a:pPr>
            <a:r>
              <a:rPr lang="zh-CN" altLang="en-US" sz="1600" dirty="0"/>
              <a:t>一次性收益</a:t>
            </a:r>
          </a:p>
          <a:p>
            <a:pPr marL="1314450" lvl="2" indent="-571500">
              <a:buFont typeface="+mj-ea"/>
              <a:buAutoNum type="circleNumDbPlain"/>
            </a:pPr>
            <a:r>
              <a:rPr lang="zh-CN" altLang="en-US" sz="1600" dirty="0"/>
              <a:t>非一次性收益</a:t>
            </a:r>
          </a:p>
          <a:p>
            <a:pPr marL="1314450" lvl="2" indent="-571500">
              <a:buFont typeface="+mj-ea"/>
              <a:buAutoNum type="circleNumDbPlain"/>
            </a:pPr>
            <a:r>
              <a:rPr lang="zh-CN" altLang="en-US" sz="1600" dirty="0"/>
              <a:t>不可定量收益</a:t>
            </a:r>
          </a:p>
          <a:p>
            <a:pPr marL="971550" lvl="1" indent="-571500">
              <a:buFont typeface="+mj-ea"/>
              <a:buAutoNum type="arabicPeriod"/>
            </a:pPr>
            <a:r>
              <a:rPr lang="zh-CN" altLang="en-US" sz="1600" dirty="0"/>
              <a:t>收益</a:t>
            </a:r>
            <a:r>
              <a:rPr lang="en-US" altLang="zh-CN" sz="1600" dirty="0"/>
              <a:t>/</a:t>
            </a:r>
            <a:r>
              <a:rPr lang="zh-CN" altLang="en-US" sz="1600" dirty="0"/>
              <a:t>投资比</a:t>
            </a:r>
          </a:p>
          <a:p>
            <a:pPr marL="971550" lvl="1" indent="-571500">
              <a:buFont typeface="+mj-ea"/>
              <a:buAutoNum type="arabicPeriod"/>
            </a:pPr>
            <a:r>
              <a:rPr lang="zh-CN" altLang="en-US" sz="1600" dirty="0"/>
              <a:t>投资回收期</a:t>
            </a:r>
          </a:p>
          <a:p>
            <a:pPr marL="971550" lvl="1" indent="-571500">
              <a:buFont typeface="+mj-ea"/>
              <a:buAutoNum type="arabicPeriod"/>
            </a:pPr>
            <a:r>
              <a:rPr lang="zh-CN" altLang="en-US" sz="1600" dirty="0" smtClean="0"/>
              <a:t>敏感性分析</a:t>
            </a:r>
            <a:endParaRPr lang="zh-CN" altLang="en-US" sz="1600" dirty="0"/>
          </a:p>
        </p:txBody>
      </p:sp>
    </p:spTree>
    <p:extLst>
      <p:ext uri="{BB962C8B-B14F-4D97-AF65-F5344CB8AC3E}">
        <p14:creationId xmlns:p14="http://schemas.microsoft.com/office/powerpoint/2010/main" val="3931051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附录：可行性研究报告</a:t>
            </a:r>
            <a:r>
              <a:rPr lang="zh-CN" altLang="en-US" dirty="0" smtClean="0"/>
              <a:t>提纲</a:t>
            </a:r>
            <a:endParaRPr lang="zh-CN" altLang="en-US" dirty="0"/>
          </a:p>
        </p:txBody>
      </p:sp>
      <p:sp>
        <p:nvSpPr>
          <p:cNvPr id="3" name="内容占位符 2"/>
          <p:cNvSpPr>
            <a:spLocks noGrp="1"/>
          </p:cNvSpPr>
          <p:nvPr>
            <p:ph idx="1"/>
          </p:nvPr>
        </p:nvSpPr>
        <p:spPr/>
        <p:txBody>
          <a:bodyPr/>
          <a:lstStyle/>
          <a:p>
            <a:pPr marL="812800" indent="-812800">
              <a:buClr>
                <a:schemeClr val="tx1"/>
              </a:buClr>
              <a:buFont typeface="Wingdings" panose="05000000000000000000" pitchFamily="2" charset="2"/>
              <a:buAutoNum type="ea1JpnChsDbPeriod" startAt="7"/>
              <a:defRPr/>
            </a:pPr>
            <a:r>
              <a:rPr lang="zh-CN" altLang="en-US" sz="2400" dirty="0"/>
              <a:t>社会因素可行性分析</a:t>
            </a:r>
          </a:p>
          <a:p>
            <a:pPr marL="1168400" lvl="1" indent="-711200">
              <a:buFont typeface="Wingdings" pitchFamily="2" charset="2"/>
              <a:buAutoNum type="arabicPeriod"/>
              <a:defRPr/>
            </a:pPr>
            <a:r>
              <a:rPr lang="zh-CN" altLang="en-US" sz="2000" dirty="0"/>
              <a:t>法律方面可行性</a:t>
            </a:r>
          </a:p>
          <a:p>
            <a:pPr marL="1168400" lvl="1" indent="-711200">
              <a:buFont typeface="Wingdings" pitchFamily="2" charset="2"/>
              <a:buAutoNum type="arabicPeriod"/>
              <a:defRPr/>
            </a:pPr>
            <a:r>
              <a:rPr lang="zh-CN" altLang="en-US" sz="2000" dirty="0"/>
              <a:t>使用方面可行性</a:t>
            </a:r>
          </a:p>
          <a:p>
            <a:pPr marL="812800" indent="-812800">
              <a:buClr>
                <a:schemeClr val="tx1"/>
              </a:buClr>
              <a:buFont typeface="Wingdings" panose="05000000000000000000" pitchFamily="2" charset="2"/>
              <a:buAutoNum type="ea1JpnChsDbPeriod" startAt="7"/>
              <a:defRPr/>
            </a:pPr>
            <a:r>
              <a:rPr lang="zh-CN" altLang="en-US" sz="2400" dirty="0"/>
              <a:t>结论</a:t>
            </a:r>
          </a:p>
        </p:txBody>
      </p:sp>
    </p:spTree>
    <p:extLst>
      <p:ext uri="{BB962C8B-B14F-4D97-AF65-F5344CB8AC3E}">
        <p14:creationId xmlns:p14="http://schemas.microsoft.com/office/powerpoint/2010/main" val="3949409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2788</TotalTime>
  <Words>5387</Words>
  <Application>Microsoft Office PowerPoint</Application>
  <PresentationFormat>全屏显示(4:3)</PresentationFormat>
  <Paragraphs>538</Paragraphs>
  <Slides>92</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92</vt:i4>
      </vt:variant>
    </vt:vector>
  </HeadingPairs>
  <TitlesOfParts>
    <vt:vector size="109" baseType="lpstr">
      <vt:lpstr>Aharoni</vt:lpstr>
      <vt:lpstr>Microsoft Yahei</vt:lpstr>
      <vt:lpstr>ZapfDingbats</vt:lpstr>
      <vt:lpstr>仿宋_GB2312</vt:lpstr>
      <vt:lpstr>黑体</vt:lpstr>
      <vt:lpstr>华文细黑</vt:lpstr>
      <vt:lpstr>楷体</vt:lpstr>
      <vt:lpstr>宋体</vt:lpstr>
      <vt:lpstr>Arial</vt:lpstr>
      <vt:lpstr>Calibri</vt:lpstr>
      <vt:lpstr>Cambria Math</vt:lpstr>
      <vt:lpstr>Comic Sans MS</vt:lpstr>
      <vt:lpstr>Consolas</vt:lpstr>
      <vt:lpstr>Symbol</vt:lpstr>
      <vt:lpstr>Times New Roman</vt:lpstr>
      <vt:lpstr>Wingdings</vt:lpstr>
      <vt:lpstr>PM Course Template</vt:lpstr>
      <vt:lpstr>软件工程导论SE33001</vt:lpstr>
      <vt:lpstr>可行性研究在软件生命周期中的位置</vt:lpstr>
      <vt:lpstr>可行性研究的概念</vt:lpstr>
      <vt:lpstr>主要内容</vt:lpstr>
      <vt:lpstr>2.1 可行性研究的任务</vt:lpstr>
      <vt:lpstr>可行性研究的任务</vt:lpstr>
      <vt:lpstr>可行性研究的内容</vt:lpstr>
      <vt:lpstr>技术可行性</vt:lpstr>
      <vt:lpstr>经济可行性</vt:lpstr>
      <vt:lpstr>操作可行性</vt:lpstr>
      <vt:lpstr>社会环境可行性至少包括三种因素</vt:lpstr>
      <vt:lpstr>典型可行性研究过程的步骤</vt:lpstr>
      <vt:lpstr>2.2  可行性研究过程</vt:lpstr>
      <vt:lpstr>(1) 确定项目规模和目标</vt:lpstr>
      <vt:lpstr>(2) 研究正在运行的系统（当前系统）</vt:lpstr>
      <vt:lpstr>(3) 建立目标系统的高层逻辑模型</vt:lpstr>
      <vt:lpstr>(4) 导出和评价各种方案</vt:lpstr>
      <vt:lpstr>(5) 推荐可行的方案</vt:lpstr>
      <vt:lpstr>(6) 草拟开发计划</vt:lpstr>
      <vt:lpstr>(7) 编写可行性研究报告，提交审查</vt:lpstr>
      <vt:lpstr>2.3 系统流程图</vt:lpstr>
      <vt:lpstr>利用系统流程图了解流程、范围和功能</vt:lpstr>
      <vt:lpstr>系统流程图的基本符号</vt:lpstr>
      <vt:lpstr>系统流程图示例：系统目标</vt:lpstr>
      <vt:lpstr>系统流程图示例：构成部件</vt:lpstr>
      <vt:lpstr>系统流程图示例：绘制方法</vt:lpstr>
      <vt:lpstr>2.4  数据流图</vt:lpstr>
      <vt:lpstr>系统流程图和数据流图的描述对象</vt:lpstr>
      <vt:lpstr>数据流图的概念</vt:lpstr>
      <vt:lpstr>数据流图中的基本符号</vt:lpstr>
      <vt:lpstr>数据流图的附加符号</vt:lpstr>
      <vt:lpstr>数据流图附加符号汇总</vt:lpstr>
      <vt:lpstr>画数据流图的步骤</vt:lpstr>
      <vt:lpstr>数据流图例：问题描述</vt:lpstr>
      <vt:lpstr>数据流图例：问题分析</vt:lpstr>
      <vt:lpstr>数据流图例Step1：绘制基本系统模型</vt:lpstr>
      <vt:lpstr>数据流图例Step2：得到功能级数据流图</vt:lpstr>
      <vt:lpstr>数据流图例Step3：细化到功能实现级别</vt:lpstr>
      <vt:lpstr>画数据流程图几点注意事项</vt:lpstr>
      <vt:lpstr>画数据流程图几点注意事项</vt:lpstr>
      <vt:lpstr>画数据流程图几点注意事项</vt:lpstr>
      <vt:lpstr>画数据流程图几点注意事项</vt:lpstr>
      <vt:lpstr>DFD各成分命名要求-数据流(或数据存储)</vt:lpstr>
      <vt:lpstr>DFD各成分命名要求-数据处理(或数据加工)</vt:lpstr>
      <vt:lpstr>数据流图注意事项及命名练习</vt:lpstr>
      <vt:lpstr>数据流图注意事项及命名练习答案</vt:lpstr>
      <vt:lpstr>数据流图的优点</vt:lpstr>
      <vt:lpstr>数据流图中边界划分方案A</vt:lpstr>
      <vt:lpstr>数据流图中边界划分方案B</vt:lpstr>
      <vt:lpstr>数据流图中存在的疑问</vt:lpstr>
      <vt:lpstr>PowerPoint 演示文稿</vt:lpstr>
      <vt:lpstr>2.5  数据字典</vt:lpstr>
      <vt:lpstr>数据字典的任务</vt:lpstr>
      <vt:lpstr>数据字典的定义</vt:lpstr>
      <vt:lpstr>数据字典中需要定义内容</vt:lpstr>
      <vt:lpstr>数据字典定义内容</vt:lpstr>
      <vt:lpstr>数据字典举例</vt:lpstr>
      <vt:lpstr>数据字典举例：数据流名字</vt:lpstr>
      <vt:lpstr>数据字典举例：数据流别名</vt:lpstr>
      <vt:lpstr>数据字典举例：数据流描述</vt:lpstr>
      <vt:lpstr>数据字典举例：数据流中又出现数据流</vt:lpstr>
      <vt:lpstr>数据字典举例：数据流位置</vt:lpstr>
      <vt:lpstr>数据字典举例：数据流中的数据项定义</vt:lpstr>
      <vt:lpstr>数据字典举例：加工同样需要定义</vt:lpstr>
      <vt:lpstr>数据字典举例：由数据元素组成数据的方式</vt:lpstr>
      <vt:lpstr>数据字典中的符号表示 </vt:lpstr>
      <vt:lpstr>数据字典数据项的定义练习</vt:lpstr>
      <vt:lpstr>数据字典数据项的定义练习</vt:lpstr>
      <vt:lpstr>2.6 成本/效益分析</vt:lpstr>
      <vt:lpstr>成本/效益分析的分析目的</vt:lpstr>
      <vt:lpstr>成本估算技术</vt:lpstr>
      <vt:lpstr>成本估算思路</vt:lpstr>
      <vt:lpstr>常用的成本估算技术</vt:lpstr>
      <vt:lpstr>（1）代码行技术</vt:lpstr>
      <vt:lpstr>（2）任务分解技术</vt:lpstr>
      <vt:lpstr>（2）任务分解技术</vt:lpstr>
      <vt:lpstr>自动估计成本技术</vt:lpstr>
      <vt:lpstr>（4）经验统计估计模型</vt:lpstr>
      <vt:lpstr>成本/效益分析步骤</vt:lpstr>
      <vt:lpstr>（1）货币的时间价值</vt:lpstr>
      <vt:lpstr>（1）货币的时间价值示例</vt:lpstr>
      <vt:lpstr>（1）货币的时间价值示例</vt:lpstr>
      <vt:lpstr>（2）投资回收期</vt:lpstr>
      <vt:lpstr>（3）纯收入</vt:lpstr>
      <vt:lpstr>（4）投资回收率</vt:lpstr>
      <vt:lpstr>（4）投资回收率</vt:lpstr>
      <vt:lpstr>根据以上内容完成可行性研究报告</vt:lpstr>
      <vt:lpstr>本章小结</vt:lpstr>
      <vt:lpstr>附录：可行性研究报告提纲</vt:lpstr>
      <vt:lpstr>附录：可行性研究报告提纲</vt:lpstr>
      <vt:lpstr>附录：可行性研究报告提纲</vt:lpstr>
      <vt:lpstr>附录：可行性研究报告提纲</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gdxin@hit.edu.cn</cp:lastModifiedBy>
  <cp:revision>426</cp:revision>
  <dcterms:created xsi:type="dcterms:W3CDTF">2019-10-20T01:03:39Z</dcterms:created>
  <dcterms:modified xsi:type="dcterms:W3CDTF">2020-01-06T08:45:41Z</dcterms:modified>
</cp:coreProperties>
</file>