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99"/>
  </p:notesMasterIdLst>
  <p:handoutMasterIdLst>
    <p:handoutMasterId r:id="rId100"/>
  </p:handoutMasterIdLst>
  <p:sldIdLst>
    <p:sldId id="356" r:id="rId2"/>
    <p:sldId id="635" r:id="rId3"/>
    <p:sldId id="637" r:id="rId4"/>
    <p:sldId id="599" r:id="rId5"/>
    <p:sldId id="475" r:id="rId6"/>
    <p:sldId id="788" r:id="rId7"/>
    <p:sldId id="593" r:id="rId8"/>
    <p:sldId id="866" r:id="rId9"/>
    <p:sldId id="840" r:id="rId10"/>
    <p:sldId id="841" r:id="rId11"/>
    <p:sldId id="865" r:id="rId12"/>
    <p:sldId id="842" r:id="rId13"/>
    <p:sldId id="867" r:id="rId14"/>
    <p:sldId id="843" r:id="rId15"/>
    <p:sldId id="868" r:id="rId16"/>
    <p:sldId id="844" r:id="rId17"/>
    <p:sldId id="869" r:id="rId18"/>
    <p:sldId id="845" r:id="rId19"/>
    <p:sldId id="846" r:id="rId20"/>
    <p:sldId id="847" r:id="rId21"/>
    <p:sldId id="870" r:id="rId22"/>
    <p:sldId id="848" r:id="rId23"/>
    <p:sldId id="871" r:id="rId24"/>
    <p:sldId id="849" r:id="rId25"/>
    <p:sldId id="759" r:id="rId26"/>
    <p:sldId id="789" r:id="rId27"/>
    <p:sldId id="728" r:id="rId28"/>
    <p:sldId id="872" r:id="rId29"/>
    <p:sldId id="791" r:id="rId30"/>
    <p:sldId id="796" r:id="rId31"/>
    <p:sldId id="873" r:id="rId32"/>
    <p:sldId id="874" r:id="rId33"/>
    <p:sldId id="884" r:id="rId34"/>
    <p:sldId id="883" r:id="rId35"/>
    <p:sldId id="875" r:id="rId36"/>
    <p:sldId id="805" r:id="rId37"/>
    <p:sldId id="749" r:id="rId38"/>
    <p:sldId id="750" r:id="rId39"/>
    <p:sldId id="781" r:id="rId40"/>
    <p:sldId id="751" r:id="rId41"/>
    <p:sldId id="941" r:id="rId42"/>
    <p:sldId id="752" r:id="rId43"/>
    <p:sldId id="754" r:id="rId44"/>
    <p:sldId id="757" r:id="rId45"/>
    <p:sldId id="758" r:id="rId46"/>
    <p:sldId id="685" r:id="rId47"/>
    <p:sldId id="760" r:id="rId48"/>
    <p:sldId id="553" r:id="rId49"/>
    <p:sldId id="489" r:id="rId50"/>
    <p:sldId id="856" r:id="rId51"/>
    <p:sldId id="855" r:id="rId52"/>
    <p:sldId id="857" r:id="rId53"/>
    <p:sldId id="886" r:id="rId54"/>
    <p:sldId id="860" r:id="rId55"/>
    <p:sldId id="861" r:id="rId56"/>
    <p:sldId id="885" r:id="rId57"/>
    <p:sldId id="850" r:id="rId58"/>
    <p:sldId id="887" r:id="rId59"/>
    <p:sldId id="854" r:id="rId60"/>
    <p:sldId id="851" r:id="rId61"/>
    <p:sldId id="893" r:id="rId62"/>
    <p:sldId id="761" r:id="rId63"/>
    <p:sldId id="863" r:id="rId64"/>
    <p:sldId id="534" r:id="rId65"/>
    <p:sldId id="535" r:id="rId66"/>
    <p:sldId id="536" r:id="rId67"/>
    <p:sldId id="762" r:id="rId68"/>
    <p:sldId id="522" r:id="rId69"/>
    <p:sldId id="533" r:id="rId70"/>
    <p:sldId id="537" r:id="rId71"/>
    <p:sldId id="538" r:id="rId72"/>
    <p:sldId id="530" r:id="rId73"/>
    <p:sldId id="529" r:id="rId74"/>
    <p:sldId id="527" r:id="rId75"/>
    <p:sldId id="528" r:id="rId76"/>
    <p:sldId id="540" r:id="rId77"/>
    <p:sldId id="541" r:id="rId78"/>
    <p:sldId id="539" r:id="rId79"/>
    <p:sldId id="939" r:id="rId80"/>
    <p:sldId id="542" r:id="rId81"/>
    <p:sldId id="888" r:id="rId82"/>
    <p:sldId id="891" r:id="rId83"/>
    <p:sldId id="491" r:id="rId84"/>
    <p:sldId id="892" r:id="rId85"/>
    <p:sldId id="544" r:id="rId86"/>
    <p:sldId id="894" r:id="rId87"/>
    <p:sldId id="895" r:id="rId88"/>
    <p:sldId id="547" r:id="rId89"/>
    <p:sldId id="898" r:id="rId90"/>
    <p:sldId id="897" r:id="rId91"/>
    <p:sldId id="493" r:id="rId92"/>
    <p:sldId id="937" r:id="rId93"/>
    <p:sldId id="686" r:id="rId94"/>
    <p:sldId id="736" r:id="rId95"/>
    <p:sldId id="936" r:id="rId96"/>
    <p:sldId id="940" r:id="rId97"/>
    <p:sldId id="938"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FFFF"/>
    <a:srgbClr val="339933"/>
    <a:srgbClr val="A7C0DE"/>
    <a:srgbClr val="0F6FC6"/>
    <a:srgbClr val="66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3772" autoAdjust="0"/>
  </p:normalViewPr>
  <p:slideViewPr>
    <p:cSldViewPr snapToGrid="0">
      <p:cViewPr>
        <p:scale>
          <a:sx n="100" d="100"/>
          <a:sy n="100" d="100"/>
        </p:scale>
        <p:origin x="2136" y="282"/>
      </p:cViewPr>
      <p:guideLst/>
    </p:cSldViewPr>
  </p:slideViewPr>
  <p:notesTextViewPr>
    <p:cViewPr>
      <p:scale>
        <a:sx n="200" d="100"/>
        <a:sy n="200" d="100"/>
      </p:scale>
      <p:origin x="0" y="0"/>
    </p:cViewPr>
  </p:notesTextViewPr>
  <p:sorterViewPr>
    <p:cViewPr varScale="1">
      <p:scale>
        <a:sx n="100" d="100"/>
        <a:sy n="100" d="100"/>
      </p:scale>
      <p:origin x="0" y="-18654"/>
    </p:cViewPr>
  </p:sorter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a:xfrm rot="5400000">
          <a:off x="-111910" y="113583"/>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1</a:t>
          </a:r>
          <a:endParaRPr lang="zh-CN" altLang="en-US" sz="4400" dirty="0">
            <a:solidFill>
              <a:sysClr val="windowText" lastClr="000000"/>
            </a:solidFill>
            <a:latin typeface="Calibri"/>
            <a:ea typeface="宋体" panose="02010600030101010101" pitchFamily="2" charset="-122"/>
            <a:cs typeface="+mn-cs"/>
          </a:endParaRPr>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a:xfrm rot="5400000">
          <a:off x="3979091" y="-3455168"/>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rPr>
            <a:t>进行初步的访谈</a:t>
          </a:r>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a:xfrm rot="5400000">
          <a:off x="-111910" y="736319"/>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2</a:t>
          </a:r>
          <a:endParaRPr lang="zh-CN" altLang="en-US" sz="2400" dirty="0">
            <a:solidFill>
              <a:sysClr val="windowText" lastClr="000000"/>
            </a:solidFill>
            <a:latin typeface="Calibri"/>
            <a:ea typeface="宋体" panose="02010600030101010101" pitchFamily="2" charset="-122"/>
            <a:cs typeface="+mn-cs"/>
          </a:endParaRPr>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a:xfrm rot="5400000">
          <a:off x="3978964" y="-2832305"/>
          <a:ext cx="485202"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rPr>
            <a:t>开发者和用户分别写出“产品需求”。</a:t>
          </a:r>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a:xfrm rot="5400000">
          <a:off x="-111910" y="1359054"/>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3</a:t>
          </a:r>
          <a:endParaRPr lang="zh-CN" altLang="en-US" sz="2400" dirty="0">
            <a:solidFill>
              <a:sysClr val="windowText" lastClr="000000"/>
            </a:solidFill>
            <a:latin typeface="Calibri"/>
            <a:ea typeface="宋体" panose="02010600030101010101" pitchFamily="2" charset="-122"/>
            <a:cs typeface="+mn-cs"/>
          </a:endParaRPr>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a:xfrm rot="5400000">
          <a:off x="3979091" y="-2209697"/>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rPr>
            <a:t>开会讨论，各自展示需求列表</a:t>
          </a:r>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a:xfrm rot="5400000">
          <a:off x="-111910" y="1981790"/>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4</a:t>
          </a:r>
          <a:endParaRPr lang="zh-CN" altLang="en-US" sz="2400" dirty="0">
            <a:solidFill>
              <a:sysClr val="windowText" lastClr="000000"/>
            </a:solidFill>
            <a:latin typeface="Calibri"/>
            <a:ea typeface="宋体" panose="02010600030101010101" pitchFamily="2" charset="-122"/>
            <a:cs typeface="+mn-cs"/>
          </a:endParaRPr>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a:xfrm rot="5400000">
          <a:off x="-111910" y="2604525"/>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5</a:t>
          </a:r>
          <a:endParaRPr lang="zh-CN" altLang="en-US" sz="2400" dirty="0">
            <a:solidFill>
              <a:sysClr val="windowText" lastClr="000000"/>
            </a:solidFill>
            <a:latin typeface="Calibri"/>
            <a:ea typeface="宋体" panose="02010600030101010101" pitchFamily="2" charset="-122"/>
            <a:cs typeface="+mn-cs"/>
          </a:endParaRPr>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a:xfrm rot="5400000">
          <a:off x="3979091" y="-1586961"/>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rPr>
            <a:t>得出了意见一致，为需求列表制定小型规格说明</a:t>
          </a:r>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a:xfrm rot="5400000">
          <a:off x="3979091" y="-964226"/>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rPr>
            <a:t>根据会议结果，起草完整的软件需求规格说明</a:t>
          </a:r>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t>
        <a:bodyPr/>
        <a:lstStyle/>
        <a:p>
          <a:endParaRPr lang="zh-CN" altLang="en-US"/>
        </a:p>
      </dgm:t>
    </dgm:pt>
    <dgm:pt modelId="{5EC49F67-C8AB-4462-8C82-B22D14E9D4D8}" type="pres">
      <dgm:prSet presAssocID="{284C18E3-13A4-4BE4-9020-539E2F1E3D4F}" presName="composite" presStyleCnt="0"/>
      <dgm:spPr/>
    </dgm:pt>
    <dgm:pt modelId="{E0F0E242-FABE-45B0-B9B4-EAE60C73225E}" type="pres">
      <dgm:prSet presAssocID="{284C18E3-13A4-4BE4-9020-539E2F1E3D4F}" presName="parentText" presStyleLbl="alignNode1" presStyleIdx="0" presStyleCnt="5">
        <dgm:presLayoutVars>
          <dgm:chMax val="1"/>
          <dgm:bulletEnabled val="1"/>
        </dgm:presLayoutVars>
      </dgm:prSet>
      <dgm:spPr/>
      <dgm:t>
        <a:bodyPr/>
        <a:lstStyle/>
        <a:p>
          <a:endParaRPr lang="zh-CN" altLang="en-US"/>
        </a:p>
      </dgm:t>
    </dgm:pt>
    <dgm:pt modelId="{F99F3960-8008-4D39-BEC6-4A5F32EAB198}" type="pres">
      <dgm:prSet presAssocID="{284C18E3-13A4-4BE4-9020-539E2F1E3D4F}" presName="descendantText" presStyleLbl="alignAcc1" presStyleIdx="0" presStyleCnt="5" custLinFactNeighborX="1471" custLinFactNeighborY="-24692">
        <dgm:presLayoutVars>
          <dgm:bulletEnabled val="1"/>
        </dgm:presLayoutVars>
      </dgm:prSet>
      <dgm:spPr/>
      <dgm:t>
        <a:bodyPr/>
        <a:lstStyle/>
        <a:p>
          <a:endParaRPr lang="zh-CN" altLang="en-US"/>
        </a:p>
      </dgm:t>
    </dgm:pt>
    <dgm:pt modelId="{B0D306C6-CA80-45A0-92E5-B7BF9278E772}" type="pres">
      <dgm:prSet presAssocID="{91331400-B34A-4822-9254-DDB5557920E1}" presName="sp" presStyleCnt="0"/>
      <dgm:spPr/>
    </dgm:pt>
    <dgm:pt modelId="{EE879FEE-6E04-41CA-A854-45EAC65D9D7E}" type="pres">
      <dgm:prSet presAssocID="{4FDDF789-1B8C-4280-A5AF-0E1B2CFA5BD0}" presName="composite" presStyleCnt="0"/>
      <dgm:spPr/>
    </dgm:pt>
    <dgm:pt modelId="{6D536DD5-D66B-4D71-8536-973415F4040F}" type="pres">
      <dgm:prSet presAssocID="{4FDDF789-1B8C-4280-A5AF-0E1B2CFA5BD0}" presName="parentText" presStyleLbl="alignNode1" presStyleIdx="1" presStyleCnt="5">
        <dgm:presLayoutVars>
          <dgm:chMax val="1"/>
          <dgm:bulletEnabled val="1"/>
        </dgm:presLayoutVars>
      </dgm:prSet>
      <dgm:spPr/>
      <dgm:t>
        <a:bodyPr/>
        <a:lstStyle/>
        <a:p>
          <a:endParaRPr lang="zh-CN" altLang="en-US"/>
        </a:p>
      </dgm:t>
    </dgm:pt>
    <dgm:pt modelId="{504FA798-0EFE-4949-8FC7-CA9910307597}" type="pres">
      <dgm:prSet presAssocID="{4FDDF789-1B8C-4280-A5AF-0E1B2CFA5BD0}" presName="descendantText" presStyleLbl="alignAcc1" presStyleIdx="1" presStyleCnt="5">
        <dgm:presLayoutVars>
          <dgm:bulletEnabled val="1"/>
        </dgm:presLayoutVars>
      </dgm:prSet>
      <dgm:spPr/>
      <dgm:t>
        <a:bodyPr/>
        <a:lstStyle/>
        <a:p>
          <a:endParaRPr lang="zh-CN" altLang="en-US"/>
        </a:p>
      </dgm:t>
    </dgm:pt>
    <dgm:pt modelId="{E9B54275-BD2C-4DA5-A7D4-4135D74589DD}" type="pres">
      <dgm:prSet presAssocID="{34B2B031-6949-4289-9B70-993F08CB3F71}" presName="sp" presStyleCnt="0"/>
      <dgm:spPr/>
    </dgm:pt>
    <dgm:pt modelId="{4DF3CA7D-8D33-4227-8950-B65E0FC04A75}" type="pres">
      <dgm:prSet presAssocID="{781DDA18-BA63-4FB5-902F-479BC67FF5CA}" presName="composite" presStyleCnt="0"/>
      <dgm:spPr/>
    </dgm:pt>
    <dgm:pt modelId="{FE4F20F1-DEF7-4310-86E0-7E721EC505E2}" type="pres">
      <dgm:prSet presAssocID="{781DDA18-BA63-4FB5-902F-479BC67FF5CA}" presName="parentText" presStyleLbl="alignNode1" presStyleIdx="2" presStyleCnt="5">
        <dgm:presLayoutVars>
          <dgm:chMax val="1"/>
          <dgm:bulletEnabled val="1"/>
        </dgm:presLayoutVars>
      </dgm:prSet>
      <dgm:spPr/>
      <dgm:t>
        <a:bodyPr/>
        <a:lstStyle/>
        <a:p>
          <a:endParaRPr lang="zh-CN" altLang="en-US"/>
        </a:p>
      </dgm:t>
    </dgm:pt>
    <dgm:pt modelId="{6447306C-A7AC-4EE2-AC92-43001690F213}" type="pres">
      <dgm:prSet presAssocID="{781DDA18-BA63-4FB5-902F-479BC67FF5CA}" presName="descendantText" presStyleLbl="alignAcc1" presStyleIdx="2" presStyleCnt="5">
        <dgm:presLayoutVars>
          <dgm:bulletEnabled val="1"/>
        </dgm:presLayoutVars>
      </dgm:prSet>
      <dgm:spPr/>
      <dgm:t>
        <a:bodyPr/>
        <a:lstStyle/>
        <a:p>
          <a:endParaRPr lang="zh-CN" altLang="en-US"/>
        </a:p>
      </dgm:t>
    </dgm:pt>
    <dgm:pt modelId="{E036AB75-DF2E-4C92-AD1A-6EEBAD3A31EC}" type="pres">
      <dgm:prSet presAssocID="{9E953DAD-90FF-43A5-AFBA-DCFD0206593C}" presName="sp" presStyleCnt="0"/>
      <dgm:spPr/>
    </dgm:pt>
    <dgm:pt modelId="{2EF7AFB6-5CCF-4AA4-ABEC-4C3415C430A6}" type="pres">
      <dgm:prSet presAssocID="{A57FED94-7950-4F4B-B05F-F864E419C185}" presName="composite" presStyleCnt="0"/>
      <dgm:spPr/>
    </dgm:pt>
    <dgm:pt modelId="{1E7028D5-D760-49CC-AFB3-6404EB421397}" type="pres">
      <dgm:prSet presAssocID="{A57FED94-7950-4F4B-B05F-F864E419C185}" presName="parentText" presStyleLbl="alignNode1" presStyleIdx="3" presStyleCnt="5">
        <dgm:presLayoutVars>
          <dgm:chMax val="1"/>
          <dgm:bulletEnabled val="1"/>
        </dgm:presLayoutVars>
      </dgm:prSet>
      <dgm:spPr/>
      <dgm:t>
        <a:bodyPr/>
        <a:lstStyle/>
        <a:p>
          <a:endParaRPr lang="zh-CN" altLang="en-US"/>
        </a:p>
      </dgm:t>
    </dgm:pt>
    <dgm:pt modelId="{C7BFE422-643D-4182-BD44-9646D10F7068}" type="pres">
      <dgm:prSet presAssocID="{A57FED94-7950-4F4B-B05F-F864E419C185}" presName="descendantText" presStyleLbl="alignAcc1" presStyleIdx="3" presStyleCnt="5">
        <dgm:presLayoutVars>
          <dgm:bulletEnabled val="1"/>
        </dgm:presLayoutVars>
      </dgm:prSet>
      <dgm:spPr/>
      <dgm:t>
        <a:bodyPr/>
        <a:lstStyle/>
        <a:p>
          <a:endParaRPr lang="zh-CN" altLang="en-US"/>
        </a:p>
      </dgm:t>
    </dgm:pt>
    <dgm:pt modelId="{C2CA5979-D940-44F8-B842-8AF6ECF78724}" type="pres">
      <dgm:prSet presAssocID="{0A9BBCB7-D32A-46CC-A2D3-85E5E6CCE9D5}" presName="sp" presStyleCnt="0"/>
      <dgm:spPr/>
    </dgm:pt>
    <dgm:pt modelId="{66EAC2F6-4D46-401A-A531-D9167D543A5E}" type="pres">
      <dgm:prSet presAssocID="{EC15C22E-3B4C-43BF-9269-4BC408A02C6A}" presName="composite" presStyleCnt="0"/>
      <dgm:spPr/>
    </dgm:pt>
    <dgm:pt modelId="{2AD9E5AA-68BA-4189-BE4F-38F5145B4D7C}" type="pres">
      <dgm:prSet presAssocID="{EC15C22E-3B4C-43BF-9269-4BC408A02C6A}" presName="parentText" presStyleLbl="alignNode1" presStyleIdx="4" presStyleCnt="5">
        <dgm:presLayoutVars>
          <dgm:chMax val="1"/>
          <dgm:bulletEnabled val="1"/>
        </dgm:presLayoutVars>
      </dgm:prSet>
      <dgm:spPr/>
      <dgm:t>
        <a:bodyPr/>
        <a:lstStyle/>
        <a:p>
          <a:endParaRPr lang="zh-CN" altLang="en-US"/>
        </a:p>
      </dgm:t>
    </dgm:pt>
    <dgm:pt modelId="{C2C22188-07B7-4C0D-BA57-76A6E6C5430F}" type="pres">
      <dgm:prSet presAssocID="{EC15C22E-3B4C-43BF-9269-4BC408A02C6A}" presName="descendantText" presStyleLbl="alignAcc1" presStyleIdx="4" presStyleCnt="5">
        <dgm:presLayoutVars>
          <dgm:bulletEnabled val="1"/>
        </dgm:presLayoutVars>
      </dgm:prSet>
      <dgm:spPr/>
      <dgm:t>
        <a:bodyPr/>
        <a:lstStyle/>
        <a:p>
          <a:endParaRPr lang="zh-CN" altLang="en-US"/>
        </a:p>
      </dgm:t>
    </dgm:pt>
  </dgm:ptLst>
  <dgm:cxnLst>
    <dgm:cxn modelId="{275A80FB-D201-4D03-8F83-220CEEC97916}" srcId="{387062B3-0201-4C6B-AAF6-DA48C32B3205}" destId="{EC15C22E-3B4C-43BF-9269-4BC408A02C6A}" srcOrd="4" destOrd="0" parTransId="{4EB38C05-F7E8-4481-8628-B0AF8787CE24}" sibTransId="{9524DB4A-C627-4BF8-B587-C926772D0B73}"/>
    <dgm:cxn modelId="{D0A7FC28-7556-4969-BADA-404950CAC59A}" type="presOf" srcId="{5EA30E49-D5FE-4E99-BD66-6444BCEF7571}" destId="{C7BFE422-643D-4182-BD44-9646D10F7068}" srcOrd="0" destOrd="0" presId="urn:microsoft.com/office/officeart/2005/8/layout/chevron2"/>
    <dgm:cxn modelId="{A3233A29-A39C-4E53-A49D-4E2822712DC0}" srcId="{284C18E3-13A4-4BE4-9020-539E2F1E3D4F}" destId="{92019994-9747-464C-A3A3-7378B0876106}" srcOrd="0" destOrd="0" parTransId="{99267270-CB51-4291-AE72-5869F262026E}" sibTransId="{30AFFB94-F05B-48B3-9D23-E2CEFE1F3DC8}"/>
    <dgm:cxn modelId="{51B8DC66-BE1F-404C-9972-DDBBC16C5EC0}" srcId="{4FDDF789-1B8C-4280-A5AF-0E1B2CFA5BD0}" destId="{41973CD1-9549-4942-AB36-4CEC0A0C3A0E}" srcOrd="0" destOrd="0" parTransId="{9029FB25-428E-44DE-82ED-1612B9761BDF}" sibTransId="{EFE1BDCC-5606-4879-98DF-FDE657515DD5}"/>
    <dgm:cxn modelId="{FA8235B2-AF15-4F2C-AFCC-DFC5CF074B4D}" type="presOf" srcId="{A57FED94-7950-4F4B-B05F-F864E419C185}" destId="{1E7028D5-D760-49CC-AFB3-6404EB421397}"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031F7976-764A-4F9B-8D4C-8D24A6E808DE}" srcId="{387062B3-0201-4C6B-AAF6-DA48C32B3205}" destId="{781DDA18-BA63-4FB5-902F-479BC67FF5CA}" srcOrd="2" destOrd="0" parTransId="{5976D99E-09DE-4592-AC19-00A1ABE6C674}" sibTransId="{9E953DAD-90FF-43A5-AFBA-DCFD0206593C}"/>
    <dgm:cxn modelId="{1FB68A4A-D53C-4F4D-BC3B-C913BA8AC51B}" srcId="{781DDA18-BA63-4FB5-902F-479BC67FF5CA}" destId="{CE8CDBE6-DD56-4B21-BE45-0F69995571F0}" srcOrd="0" destOrd="0" parTransId="{AE33D4DE-072C-4888-9C52-E15BAC15E2E6}" sibTransId="{7822F8D8-AEAD-4408-AEB0-1DF0ECD1DA92}"/>
    <dgm:cxn modelId="{51D9F41F-E5DB-41F8-A33E-D3BE60E392FA}" srcId="{A57FED94-7950-4F4B-B05F-F864E419C185}" destId="{5EA30E49-D5FE-4E99-BD66-6444BCEF7571}" srcOrd="0" destOrd="0" parTransId="{C6DD3726-29FA-4181-87F6-CC67CA7A6EB7}" sibTransId="{1C2A85B7-20B2-4184-A6DA-D053E6837AAD}"/>
    <dgm:cxn modelId="{9C1513EA-02E0-4816-8FD3-C85D1A30F74F}" type="presOf" srcId="{92019994-9747-464C-A3A3-7378B0876106}" destId="{F99F3960-8008-4D39-BEC6-4A5F32EAB198}" srcOrd="0" destOrd="0" presId="urn:microsoft.com/office/officeart/2005/8/layout/chevron2"/>
    <dgm:cxn modelId="{F9F4E3A1-104C-4164-8C7D-39D76E4BEF22}" type="presOf" srcId="{781DDA18-BA63-4FB5-902F-479BC67FF5CA}" destId="{FE4F20F1-DEF7-4310-86E0-7E721EC505E2}" srcOrd="0" destOrd="0" presId="urn:microsoft.com/office/officeart/2005/8/layout/chevron2"/>
    <dgm:cxn modelId="{691C91B7-EEA4-456D-BCE3-C4D346547D23}" type="presOf" srcId="{44EA5C2A-56A9-4DEE-A52D-33B930FFAA69}" destId="{C2C22188-07B7-4C0D-BA57-76A6E6C5430F}" srcOrd="0" destOrd="0" presId="urn:microsoft.com/office/officeart/2005/8/layout/chevron2"/>
    <dgm:cxn modelId="{38410FF4-28B2-4E61-8B2E-0D9606D4C1B0}" type="presOf" srcId="{CE8CDBE6-DD56-4B21-BE45-0F69995571F0}" destId="{6447306C-A7AC-4EE2-AC92-43001690F213}" srcOrd="0" destOrd="0" presId="urn:microsoft.com/office/officeart/2005/8/layout/chevron2"/>
    <dgm:cxn modelId="{2BAAE747-561B-429C-AF1B-BEC273D0DF79}" type="presOf" srcId="{4FDDF789-1B8C-4280-A5AF-0E1B2CFA5BD0}" destId="{6D536DD5-D66B-4D71-8536-973415F4040F}" srcOrd="0" destOrd="0" presId="urn:microsoft.com/office/officeart/2005/8/layout/chevron2"/>
    <dgm:cxn modelId="{6C61610E-F390-4780-A098-F5CA852B1144}" type="presOf" srcId="{41973CD1-9549-4942-AB36-4CEC0A0C3A0E}" destId="{504FA798-0EFE-4949-8FC7-CA9910307597}" srcOrd="0" destOrd="0" presId="urn:microsoft.com/office/officeart/2005/8/layout/chevron2"/>
    <dgm:cxn modelId="{9C5F3C20-D9E2-455F-98FA-E9F7C74E4746}" type="presOf" srcId="{EC15C22E-3B4C-43BF-9269-4BC408A02C6A}" destId="{2AD9E5AA-68BA-4189-BE4F-38F5145B4D7C}" srcOrd="0" destOrd="0" presId="urn:microsoft.com/office/officeart/2005/8/layout/chevron2"/>
    <dgm:cxn modelId="{8995A381-CFFF-4EE3-A003-A70E06E5E406}" srcId="{EC15C22E-3B4C-43BF-9269-4BC408A02C6A}" destId="{44EA5C2A-56A9-4DEE-A52D-33B930FFAA69}" srcOrd="0" destOrd="0" parTransId="{48E982E3-1EE6-4D00-B79F-DA8764F24980}" sibTransId="{396F1A3B-EADE-45AF-9A91-13E75117835D}"/>
    <dgm:cxn modelId="{07DAC6AF-6F63-4EF5-A50B-D03C4BF22B7E}" srcId="{387062B3-0201-4C6B-AAF6-DA48C32B3205}" destId="{4FDDF789-1B8C-4280-A5AF-0E1B2CFA5BD0}" srcOrd="1" destOrd="0" parTransId="{FD52D5FF-EDF6-4FCA-9FE6-8D4CE61794B9}" sibTransId="{34B2B031-6949-4289-9B70-993F08CB3F71}"/>
    <dgm:cxn modelId="{9FA61F13-46AA-43BB-A7B4-B9428B9C3BC1}" type="presOf" srcId="{284C18E3-13A4-4BE4-9020-539E2F1E3D4F}" destId="{E0F0E242-FABE-45B0-B9B4-EAE60C73225E}" srcOrd="0" destOrd="0" presId="urn:microsoft.com/office/officeart/2005/8/layout/chevron2"/>
    <dgm:cxn modelId="{7E6D5CEA-388B-4EBD-8A3E-083361F3FF9E}" srcId="{387062B3-0201-4C6B-AAF6-DA48C32B3205}" destId="{284C18E3-13A4-4BE4-9020-539E2F1E3D4F}" srcOrd="0" destOrd="0" parTransId="{62C9EBFA-33B8-4915-8257-333E3C336315}" sibTransId="{91331400-B34A-4822-9254-DDB5557920E1}"/>
    <dgm:cxn modelId="{1B7ABC3C-2D8F-4F84-8287-AA3B09F7A914}" type="presOf" srcId="{387062B3-0201-4C6B-AAF6-DA48C32B3205}" destId="{75E43550-7C6A-4759-9679-EDD4009996A4}" srcOrd="0" destOrd="0" presId="urn:microsoft.com/office/officeart/2005/8/layout/chevron2"/>
    <dgm:cxn modelId="{2F221978-2F94-4649-A9B7-EABB1358DB54}" type="presParOf" srcId="{75E43550-7C6A-4759-9679-EDD4009996A4}" destId="{5EC49F67-C8AB-4462-8C82-B22D14E9D4D8}" srcOrd="0" destOrd="0" presId="urn:microsoft.com/office/officeart/2005/8/layout/chevron2"/>
    <dgm:cxn modelId="{C4E5C856-E7F9-4544-A37E-376779D993AC}" type="presParOf" srcId="{5EC49F67-C8AB-4462-8C82-B22D14E9D4D8}" destId="{E0F0E242-FABE-45B0-B9B4-EAE60C73225E}" srcOrd="0" destOrd="0" presId="urn:microsoft.com/office/officeart/2005/8/layout/chevron2"/>
    <dgm:cxn modelId="{6B2BBC24-4FF8-4639-8C90-E86E4EEA8A7D}" type="presParOf" srcId="{5EC49F67-C8AB-4462-8C82-B22D14E9D4D8}" destId="{F99F3960-8008-4D39-BEC6-4A5F32EAB198}" srcOrd="1" destOrd="0" presId="urn:microsoft.com/office/officeart/2005/8/layout/chevron2"/>
    <dgm:cxn modelId="{325835CF-0404-4923-9329-69E9D6E9B06C}" type="presParOf" srcId="{75E43550-7C6A-4759-9679-EDD4009996A4}" destId="{B0D306C6-CA80-45A0-92E5-B7BF9278E772}" srcOrd="1" destOrd="0" presId="urn:microsoft.com/office/officeart/2005/8/layout/chevron2"/>
    <dgm:cxn modelId="{5F19E4DA-B5D8-4D39-9461-0F8177327769}" type="presParOf" srcId="{75E43550-7C6A-4759-9679-EDD4009996A4}" destId="{EE879FEE-6E04-41CA-A854-45EAC65D9D7E}" srcOrd="2" destOrd="0" presId="urn:microsoft.com/office/officeart/2005/8/layout/chevron2"/>
    <dgm:cxn modelId="{6929AC8A-58BA-49B3-8FFA-3C7198E3A92F}" type="presParOf" srcId="{EE879FEE-6E04-41CA-A854-45EAC65D9D7E}" destId="{6D536DD5-D66B-4D71-8536-973415F4040F}" srcOrd="0" destOrd="0" presId="urn:microsoft.com/office/officeart/2005/8/layout/chevron2"/>
    <dgm:cxn modelId="{17BE090E-D82B-4D42-BD98-97C463A8B109}" type="presParOf" srcId="{EE879FEE-6E04-41CA-A854-45EAC65D9D7E}" destId="{504FA798-0EFE-4949-8FC7-CA9910307597}" srcOrd="1" destOrd="0" presId="urn:microsoft.com/office/officeart/2005/8/layout/chevron2"/>
    <dgm:cxn modelId="{73DB53CD-D348-4DC2-ACF6-27663CCC652E}" type="presParOf" srcId="{75E43550-7C6A-4759-9679-EDD4009996A4}" destId="{E9B54275-BD2C-4DA5-A7D4-4135D74589DD}" srcOrd="3" destOrd="0" presId="urn:microsoft.com/office/officeart/2005/8/layout/chevron2"/>
    <dgm:cxn modelId="{58515AA7-FA24-413B-8EFA-8000487B60D4}" type="presParOf" srcId="{75E43550-7C6A-4759-9679-EDD4009996A4}" destId="{4DF3CA7D-8D33-4227-8950-B65E0FC04A75}" srcOrd="4" destOrd="0" presId="urn:microsoft.com/office/officeart/2005/8/layout/chevron2"/>
    <dgm:cxn modelId="{7577BDC1-868F-4FF0-9209-EECD954D9A17}" type="presParOf" srcId="{4DF3CA7D-8D33-4227-8950-B65E0FC04A75}" destId="{FE4F20F1-DEF7-4310-86E0-7E721EC505E2}" srcOrd="0" destOrd="0" presId="urn:microsoft.com/office/officeart/2005/8/layout/chevron2"/>
    <dgm:cxn modelId="{B7858151-F4B1-4707-BD85-04D7BFE478FB}" type="presParOf" srcId="{4DF3CA7D-8D33-4227-8950-B65E0FC04A75}" destId="{6447306C-A7AC-4EE2-AC92-43001690F213}" srcOrd="1" destOrd="0" presId="urn:microsoft.com/office/officeart/2005/8/layout/chevron2"/>
    <dgm:cxn modelId="{BEB3A02A-50F3-4682-9B6A-881D4FE6F402}" type="presParOf" srcId="{75E43550-7C6A-4759-9679-EDD4009996A4}" destId="{E036AB75-DF2E-4C92-AD1A-6EEBAD3A31EC}" srcOrd="5" destOrd="0" presId="urn:microsoft.com/office/officeart/2005/8/layout/chevron2"/>
    <dgm:cxn modelId="{B40F4216-94ED-44F1-A88A-10F52231837C}" type="presParOf" srcId="{75E43550-7C6A-4759-9679-EDD4009996A4}" destId="{2EF7AFB6-5CCF-4AA4-ABEC-4C3415C430A6}" srcOrd="6" destOrd="0" presId="urn:microsoft.com/office/officeart/2005/8/layout/chevron2"/>
    <dgm:cxn modelId="{38CB03E2-76C4-40A5-AE88-DF8B97C403F0}" type="presParOf" srcId="{2EF7AFB6-5CCF-4AA4-ABEC-4C3415C430A6}" destId="{1E7028D5-D760-49CC-AFB3-6404EB421397}" srcOrd="0" destOrd="0" presId="urn:microsoft.com/office/officeart/2005/8/layout/chevron2"/>
    <dgm:cxn modelId="{187DF63C-34B2-4B9C-93B6-8A52BE2453DF}" type="presParOf" srcId="{2EF7AFB6-5CCF-4AA4-ABEC-4C3415C430A6}" destId="{C7BFE422-643D-4182-BD44-9646D10F7068}" srcOrd="1" destOrd="0" presId="urn:microsoft.com/office/officeart/2005/8/layout/chevron2"/>
    <dgm:cxn modelId="{65F9356C-773E-401C-A2E8-0B382F776AA8}" type="presParOf" srcId="{75E43550-7C6A-4759-9679-EDD4009996A4}" destId="{C2CA5979-D940-44F8-B842-8AF6ECF78724}" srcOrd="7" destOrd="0" presId="urn:microsoft.com/office/officeart/2005/8/layout/chevron2"/>
    <dgm:cxn modelId="{D9D9EA19-A603-4D89-A2B2-317101CAF52B}" type="presParOf" srcId="{75E43550-7C6A-4759-9679-EDD4009996A4}" destId="{66EAC2F6-4D46-401A-A531-D9167D543A5E}" srcOrd="8" destOrd="0" presId="urn:microsoft.com/office/officeart/2005/8/layout/chevron2"/>
    <dgm:cxn modelId="{342A4710-6E97-4E1C-A5AD-A220DEF521F3}" type="presParOf" srcId="{66EAC2F6-4D46-401A-A531-D9167D543A5E}" destId="{2AD9E5AA-68BA-4189-BE4F-38F5145B4D7C}" srcOrd="0" destOrd="0" presId="urn:microsoft.com/office/officeart/2005/8/layout/chevron2"/>
    <dgm:cxn modelId="{548E84B6-D4D4-4B67-A7A4-21ABC5057CE8}"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a:xfrm>
          <a:off x="2488348"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rgbClr val="FF0000"/>
              </a:solidFill>
              <a:latin typeface="Calibri"/>
              <a:ea typeface="宋体" panose="02010600030101010101" pitchFamily="2" charset="-122"/>
              <a:cs typeface="+mn-cs"/>
            </a:rPr>
            <a:t>数据字典</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a:xfrm>
          <a:off x="2488348" y="14594"/>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数据流</a:t>
          </a:r>
        </a:p>
      </dgm:t>
    </dgm:pt>
    <dgm:pt modelId="{00D94735-2BE6-4982-AFFA-6B5A87BB73A1}" type="parTrans" cxnId="{22FBFEBA-06A4-45E0-9A6A-B3A7508B0A2A}">
      <dgm:prSet/>
      <dgm:spPr>
        <a:xfrm rot="16200000">
          <a:off x="2878775" y="1286598"/>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11D9B48E-95A1-4442-892E-F5428F9E46BF}" type="sibTrans" cxnId="{22FBFEBA-06A4-45E0-9A6A-B3A7508B0A2A}">
      <dgm:prSet/>
      <dgm:spPr/>
      <dgm:t>
        <a:bodyPr/>
        <a:lstStyle/>
        <a:p>
          <a:endParaRPr lang="zh-CN" altLang="en-US"/>
        </a:p>
      </dgm:t>
    </dgm:pt>
    <dgm:pt modelId="{B8464FA4-7F51-4246-AB2D-05968C569C43}">
      <dgm:prSet phldrT="[文本]"/>
      <dgm:spPr>
        <a:xfrm>
          <a:off x="3946101"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数据存储</a:t>
          </a:r>
        </a:p>
      </dgm:t>
    </dgm:pt>
    <dgm:pt modelId="{3E994FA0-86A4-4937-88BC-0D5D6616D62C}" type="parTrans" cxnId="{7B05AA3C-37E6-49E0-B1D8-4C49816143F2}">
      <dgm:prSet/>
      <dgm:spPr>
        <a:xfrm>
          <a:off x="3607651" y="2015474"/>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3C21CE94-F861-473D-8085-B569C187CB8F}" type="sibTrans" cxnId="{7B05AA3C-37E6-49E0-B1D8-4C49816143F2}">
      <dgm:prSet/>
      <dgm:spPr/>
      <dgm:t>
        <a:bodyPr/>
        <a:lstStyle/>
        <a:p>
          <a:endParaRPr lang="zh-CN" altLang="en-US"/>
        </a:p>
      </dgm:t>
    </dgm:pt>
    <dgm:pt modelId="{5F389DCC-5AA0-449B-806B-78CDCCA0BE6E}">
      <dgm:prSet phldrT="[文本]"/>
      <dgm:spPr>
        <a:xfrm>
          <a:off x="2488348" y="2930101"/>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数据处理</a:t>
          </a:r>
        </a:p>
      </dgm:t>
    </dgm:pt>
    <dgm:pt modelId="{0B9376B4-0B25-4CFD-9235-ED92899091E1}" type="parTrans" cxnId="{9176F58C-45D0-4A29-9D0E-DEB9750D1BB7}">
      <dgm:prSet/>
      <dgm:spPr>
        <a:xfrm rot="5400000">
          <a:off x="2878775" y="2744351"/>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71605720-3E7A-4898-B878-AECD3DE5FE22}" type="sibTrans" cxnId="{9176F58C-45D0-4A29-9D0E-DEB9750D1BB7}">
      <dgm:prSet/>
      <dgm:spPr/>
      <dgm:t>
        <a:bodyPr/>
        <a:lstStyle/>
        <a:p>
          <a:endParaRPr lang="zh-CN" altLang="en-US"/>
        </a:p>
      </dgm:t>
    </dgm:pt>
    <dgm:pt modelId="{021C44A8-2CD8-4499-B70C-40EB0149D62D}">
      <dgm:prSet phldrT="[文本]"/>
      <dgm:spPr>
        <a:xfrm>
          <a:off x="1030594"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数据元素</a:t>
          </a:r>
        </a:p>
      </dgm:t>
    </dgm:pt>
    <dgm:pt modelId="{5B3873AE-CC72-48C4-9CA8-1984A1A009D7}" type="parTrans" cxnId="{1FFEC86E-CADC-41A4-8890-8348D0658663}">
      <dgm:prSet/>
      <dgm:spPr>
        <a:xfrm rot="10800000">
          <a:off x="2149898" y="2015474"/>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a:prstGeom prst="ellipse">
          <a:avLst/>
        </a:prstGeom>
      </dgm:spPr>
      <dgm:t>
        <a:bodyPr/>
        <a:lstStyle/>
        <a:p>
          <a:endParaRPr lang="zh-CN" altLang="en-US"/>
        </a:p>
      </dgm:t>
    </dgm:pt>
    <dgm:pt modelId="{626257A0-12A8-417E-9C92-97B4613B154D}" type="pres">
      <dgm:prSet presAssocID="{00D94735-2BE6-4982-AFFA-6B5A87BB73A1}" presName="Name9" presStyleLbl="parChTrans1D2" presStyleIdx="0" presStyleCnt="4"/>
      <dgm:spPr>
        <a:custGeom>
          <a:avLst/>
          <a:gdLst/>
          <a:ahLst/>
          <a:cxnLst/>
          <a:rect l="0" t="0" r="0" b="0"/>
          <a:pathLst>
            <a:path>
              <a:moveTo>
                <a:pt x="0" y="16525"/>
              </a:moveTo>
              <a:lnTo>
                <a:pt x="338449" y="16525"/>
              </a:lnTo>
            </a:path>
          </a:pathLst>
        </a:custGeom>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a:prstGeom prst="ellipse">
          <a:avLst/>
        </a:prstGeom>
      </dgm:spPr>
      <dgm:t>
        <a:bodyPr/>
        <a:lstStyle/>
        <a:p>
          <a:endParaRPr lang="zh-CN" altLang="en-US"/>
        </a:p>
      </dgm:t>
    </dgm:pt>
    <dgm:pt modelId="{72F9B452-A294-4D3D-A399-45FD3AECFBF0}" type="pres">
      <dgm:prSet presAssocID="{3E994FA0-86A4-4937-88BC-0D5D6616D62C}" presName="Name9" presStyleLbl="parChTrans1D2" presStyleIdx="1" presStyleCnt="4"/>
      <dgm:spPr>
        <a:custGeom>
          <a:avLst/>
          <a:gdLst/>
          <a:ahLst/>
          <a:cxnLst/>
          <a:rect l="0" t="0" r="0" b="0"/>
          <a:pathLst>
            <a:path>
              <a:moveTo>
                <a:pt x="0" y="16525"/>
              </a:moveTo>
              <a:lnTo>
                <a:pt x="338449" y="16525"/>
              </a:lnTo>
            </a:path>
          </a:pathLst>
        </a:custGeom>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a:prstGeom prst="ellipse">
          <a:avLst/>
        </a:prstGeom>
      </dgm:spPr>
      <dgm:t>
        <a:bodyPr/>
        <a:lstStyle/>
        <a:p>
          <a:endParaRPr lang="zh-CN" altLang="en-US"/>
        </a:p>
      </dgm:t>
    </dgm:pt>
    <dgm:pt modelId="{D9F9AE6A-C65B-4167-B428-6A39EE0D869C}" type="pres">
      <dgm:prSet presAssocID="{0B9376B4-0B25-4CFD-9235-ED92899091E1}" presName="Name9" presStyleLbl="parChTrans1D2" presStyleIdx="2" presStyleCnt="4"/>
      <dgm:spPr>
        <a:custGeom>
          <a:avLst/>
          <a:gdLst/>
          <a:ahLst/>
          <a:cxnLst/>
          <a:rect l="0" t="0" r="0" b="0"/>
          <a:pathLst>
            <a:path>
              <a:moveTo>
                <a:pt x="0" y="16525"/>
              </a:moveTo>
              <a:lnTo>
                <a:pt x="338449" y="16525"/>
              </a:lnTo>
            </a:path>
          </a:pathLst>
        </a:custGeom>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a:prstGeom prst="ellipse">
          <a:avLst/>
        </a:prstGeom>
      </dgm:spPr>
      <dgm:t>
        <a:bodyPr/>
        <a:lstStyle/>
        <a:p>
          <a:endParaRPr lang="zh-CN" altLang="en-US"/>
        </a:p>
      </dgm:t>
    </dgm:pt>
    <dgm:pt modelId="{A15F4530-1104-45FB-944C-CF8DC1D89BD0}" type="pres">
      <dgm:prSet presAssocID="{5B3873AE-CC72-48C4-9CA8-1984A1A009D7}" presName="Name9" presStyleLbl="parChTrans1D2" presStyleIdx="3" presStyleCnt="4"/>
      <dgm:spPr>
        <a:custGeom>
          <a:avLst/>
          <a:gdLst/>
          <a:ahLst/>
          <a:cxnLst/>
          <a:rect l="0" t="0" r="0" b="0"/>
          <a:pathLst>
            <a:path>
              <a:moveTo>
                <a:pt x="0" y="16525"/>
              </a:moveTo>
              <a:lnTo>
                <a:pt x="338449" y="16525"/>
              </a:lnTo>
            </a:path>
          </a:pathLst>
        </a:custGeom>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a:prstGeom prst="ellipse">
          <a:avLst/>
        </a:prstGeom>
      </dgm:spPr>
      <dgm:t>
        <a:bodyPr/>
        <a:lstStyle/>
        <a:p>
          <a:endParaRPr lang="zh-CN" altLang="en-US"/>
        </a:p>
      </dgm:t>
    </dgm:pt>
  </dgm:ptLst>
  <dgm:cxnLst>
    <dgm:cxn modelId="{AD461D02-D4AB-4705-8E70-07152FD3036D}" type="presOf" srcId="{377B0313-40CB-4D0D-B2F3-142EF4E676A7}" destId="{6F4E6EDF-93E5-4290-A478-56E409844FD0}"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1FFEC86E-CADC-41A4-8890-8348D0658663}" srcId="{377B0313-40CB-4D0D-B2F3-142EF4E676A7}" destId="{021C44A8-2CD8-4499-B70C-40EB0149D62D}" srcOrd="3" destOrd="0" parTransId="{5B3873AE-CC72-48C4-9CA8-1984A1A009D7}" sibTransId="{BE7A7D0A-8E23-48FE-B0F2-86529C5E99C9}"/>
    <dgm:cxn modelId="{7853AEFB-4C8E-4ACC-8B33-709C00F2F448}" type="presOf" srcId="{0B9376B4-0B25-4CFD-9235-ED92899091E1}" destId="{D9F9AE6A-C65B-4167-B428-6A39EE0D869C}" srcOrd="0" destOrd="0" presId="urn:microsoft.com/office/officeart/2005/8/layout/radial1"/>
    <dgm:cxn modelId="{237D53A9-0B9C-4F9C-9CC8-A2CA85B12787}" type="presOf" srcId="{B8464FA4-7F51-4246-AB2D-05968C569C43}" destId="{D97D066E-DB07-4C2A-B3C1-ECF4C2804B73}" srcOrd="0" destOrd="0" presId="urn:microsoft.com/office/officeart/2005/8/layout/radial1"/>
    <dgm:cxn modelId="{217F9595-64D1-475C-A5F7-7D594B0F62CB}" type="presOf" srcId="{5F389DCC-5AA0-449B-806B-78CDCCA0BE6E}" destId="{C408FB5A-E9EF-44D3-B259-9A90E64A0533}" srcOrd="0" destOrd="0" presId="urn:microsoft.com/office/officeart/2005/8/layout/radial1"/>
    <dgm:cxn modelId="{D91E4B62-DA20-4F8E-8FC2-F68A824FCFF4}" type="presOf" srcId="{021C44A8-2CD8-4499-B70C-40EB0149D62D}" destId="{D9D176FC-BFE2-4FAA-8FCC-0072D04B2684}" srcOrd="0" destOrd="0" presId="urn:microsoft.com/office/officeart/2005/8/layout/radial1"/>
    <dgm:cxn modelId="{FE1003DF-B95D-44B8-B8F7-51DB0FBFE1F5}" type="presOf" srcId="{41721773-D785-4934-B0B6-D0C300D18F09}" destId="{FB36635E-E76D-4FE0-9890-8F1267067355}" srcOrd="0" destOrd="0" presId="urn:microsoft.com/office/officeart/2005/8/layout/radial1"/>
    <dgm:cxn modelId="{A4C022EE-6FCF-4396-AAED-6F5F10024027}" type="presOf" srcId="{3E994FA0-86A4-4937-88BC-0D5D6616D62C}" destId="{B960C17A-06CD-4B11-85B8-C8D3F81DBD73}" srcOrd="1" destOrd="0" presId="urn:microsoft.com/office/officeart/2005/8/layout/radial1"/>
    <dgm:cxn modelId="{4F68C7F5-0141-4E8F-B43C-EE87A88B2D0C}" type="presOf" srcId="{00D94735-2BE6-4982-AFFA-6B5A87BB73A1}" destId="{1535F9BD-ADAA-432D-829B-B31939C0EE49}" srcOrd="1" destOrd="0" presId="urn:microsoft.com/office/officeart/2005/8/layout/radial1"/>
    <dgm:cxn modelId="{D4845C27-2F23-4B94-AD9E-D099A8CB09A7}" type="presOf" srcId="{5B3873AE-CC72-48C4-9CA8-1984A1A009D7}" destId="{63207A1B-C70D-4492-8C9C-BC378464242B}" srcOrd="1"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CCE7E5CA-A64B-4AEB-BF36-F8C2DF18BE30}" type="presOf" srcId="{00D94735-2BE6-4982-AFFA-6B5A87BB73A1}" destId="{626257A0-12A8-417E-9C92-97B4613B154D}" srcOrd="0" destOrd="0" presId="urn:microsoft.com/office/officeart/2005/8/layout/radial1"/>
    <dgm:cxn modelId="{70F6974F-4C82-4F4B-ADBE-4877D5DD0FA7}" type="presOf" srcId="{0B9376B4-0B25-4CFD-9235-ED92899091E1}" destId="{AA0DD6A3-DE88-4402-86FE-2CC1B352DE56}" srcOrd="1"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DC23AA3F-F6FA-454F-B7AD-7E5E5F2E8978}" type="presOf" srcId="{3E994FA0-86A4-4937-88BC-0D5D6616D62C}" destId="{72F9B452-A294-4D3D-A399-45FD3AECFBF0}" srcOrd="0" destOrd="0" presId="urn:microsoft.com/office/officeart/2005/8/layout/radial1"/>
    <dgm:cxn modelId="{76925A40-91D6-4210-B426-3CCF46D7F0C4}" type="presOf" srcId="{5B3873AE-CC72-48C4-9CA8-1984A1A009D7}" destId="{A15F4530-1104-45FB-944C-CF8DC1D89BD0}" srcOrd="0" destOrd="0" presId="urn:microsoft.com/office/officeart/2005/8/layout/radial1"/>
    <dgm:cxn modelId="{2AFC1436-2E45-433D-B53E-693DBA522C97}" type="presOf" srcId="{3150A41F-4816-41EC-AF13-5B9975EF2C43}" destId="{1E4709DF-BED7-4C90-ABA5-ADEBB1792307}" srcOrd="0" destOrd="0" presId="urn:microsoft.com/office/officeart/2005/8/layout/radial1"/>
    <dgm:cxn modelId="{E0709B5F-9D47-47EA-9906-2569993C90AF}" type="presParOf" srcId="{FB36635E-E76D-4FE0-9890-8F1267067355}" destId="{6F4E6EDF-93E5-4290-A478-56E409844FD0}" srcOrd="0" destOrd="0" presId="urn:microsoft.com/office/officeart/2005/8/layout/radial1"/>
    <dgm:cxn modelId="{9A673226-0125-4A50-B4BE-A1F921D2135F}" type="presParOf" srcId="{FB36635E-E76D-4FE0-9890-8F1267067355}" destId="{626257A0-12A8-417E-9C92-97B4613B154D}" srcOrd="1" destOrd="0" presId="urn:microsoft.com/office/officeart/2005/8/layout/radial1"/>
    <dgm:cxn modelId="{E4D0CC8A-4745-4D53-993E-5B663CEFC0F7}" type="presParOf" srcId="{626257A0-12A8-417E-9C92-97B4613B154D}" destId="{1535F9BD-ADAA-432D-829B-B31939C0EE49}" srcOrd="0" destOrd="0" presId="urn:microsoft.com/office/officeart/2005/8/layout/radial1"/>
    <dgm:cxn modelId="{375415C3-C284-460E-A3A5-1259D2E8389F}" type="presParOf" srcId="{FB36635E-E76D-4FE0-9890-8F1267067355}" destId="{1E4709DF-BED7-4C90-ABA5-ADEBB1792307}" srcOrd="2" destOrd="0" presId="urn:microsoft.com/office/officeart/2005/8/layout/radial1"/>
    <dgm:cxn modelId="{69808699-C2B3-4F34-81BD-0B2A0710C9C7}" type="presParOf" srcId="{FB36635E-E76D-4FE0-9890-8F1267067355}" destId="{72F9B452-A294-4D3D-A399-45FD3AECFBF0}" srcOrd="3" destOrd="0" presId="urn:microsoft.com/office/officeart/2005/8/layout/radial1"/>
    <dgm:cxn modelId="{3C1C02FA-0C6B-466C-8F23-40A27F97EAD7}" type="presParOf" srcId="{72F9B452-A294-4D3D-A399-45FD3AECFBF0}" destId="{B960C17A-06CD-4B11-85B8-C8D3F81DBD73}" srcOrd="0" destOrd="0" presId="urn:microsoft.com/office/officeart/2005/8/layout/radial1"/>
    <dgm:cxn modelId="{C5BC1FB2-0CBC-4E2C-B84D-E6A2C12378E4}" type="presParOf" srcId="{FB36635E-E76D-4FE0-9890-8F1267067355}" destId="{D97D066E-DB07-4C2A-B3C1-ECF4C2804B73}" srcOrd="4" destOrd="0" presId="urn:microsoft.com/office/officeart/2005/8/layout/radial1"/>
    <dgm:cxn modelId="{DE015F06-3E01-41F2-BF6C-B317C57BE8CE}" type="presParOf" srcId="{FB36635E-E76D-4FE0-9890-8F1267067355}" destId="{D9F9AE6A-C65B-4167-B428-6A39EE0D869C}" srcOrd="5" destOrd="0" presId="urn:microsoft.com/office/officeart/2005/8/layout/radial1"/>
    <dgm:cxn modelId="{02B8260D-BA7F-4A6C-A9FA-E8B23AAAF316}" type="presParOf" srcId="{D9F9AE6A-C65B-4167-B428-6A39EE0D869C}" destId="{AA0DD6A3-DE88-4402-86FE-2CC1B352DE56}" srcOrd="0" destOrd="0" presId="urn:microsoft.com/office/officeart/2005/8/layout/radial1"/>
    <dgm:cxn modelId="{57CE1DC4-8843-4BE3-B508-D91E2DDB8A4E}" type="presParOf" srcId="{FB36635E-E76D-4FE0-9890-8F1267067355}" destId="{C408FB5A-E9EF-44D3-B259-9A90E64A0533}" srcOrd="6" destOrd="0" presId="urn:microsoft.com/office/officeart/2005/8/layout/radial1"/>
    <dgm:cxn modelId="{1B469FAD-6775-41FF-8255-20C1C55BE3D8}" type="presParOf" srcId="{FB36635E-E76D-4FE0-9890-8F1267067355}" destId="{A15F4530-1104-45FB-944C-CF8DC1D89BD0}" srcOrd="7" destOrd="0" presId="urn:microsoft.com/office/officeart/2005/8/layout/radial1"/>
    <dgm:cxn modelId="{F69DC58E-40FD-4026-96E9-922BEED6D378}" type="presParOf" srcId="{A15F4530-1104-45FB-944C-CF8DC1D89BD0}" destId="{63207A1B-C70D-4492-8C9C-BC378464242B}" srcOrd="0" destOrd="0" presId="urn:microsoft.com/office/officeart/2005/8/layout/radial1"/>
    <dgm:cxn modelId="{200EAD10-EB67-4654-A409-BD9DEB76BBF0}"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2020/1/6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2</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dirty="0"/>
          </a:p>
        </p:txBody>
      </p:sp>
    </p:spTree>
    <p:extLst>
      <p:ext uri="{BB962C8B-B14F-4D97-AF65-F5344CB8AC3E}">
        <p14:creationId xmlns:p14="http://schemas.microsoft.com/office/powerpoint/2010/main" val="2312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60419"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92B4B765-EC7F-4C8C-BB76-12A7A7C58A8B}" type="slidenum">
              <a:rPr lang="zh-CN" altLang="en-US" smtClean="0"/>
              <a:pPr>
                <a:spcBef>
                  <a:spcPct val="0"/>
                </a:spcBef>
                <a:defRPr/>
              </a:pPr>
              <a:t>32</a:t>
            </a:fld>
            <a:endParaRPr lang="zh-CN" altLang="en-US"/>
          </a:p>
        </p:txBody>
      </p:sp>
      <p:sp>
        <p:nvSpPr>
          <p:cNvPr id="60420" name="Rectangle 9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0421" name="Rectangle 9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2555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33</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39975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34</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950897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92163"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EE1C9D1B-3C3F-4BCD-B9BC-1C7A90CB586A}" type="slidenum">
              <a:rPr lang="zh-CN" altLang="en-US" smtClean="0"/>
              <a:pPr>
                <a:spcBef>
                  <a:spcPct val="0"/>
                </a:spcBef>
                <a:defRPr/>
              </a:pPr>
              <a:t>35</a:t>
            </a:fld>
            <a:endParaRPr lang="zh-CN" altLang="en-US"/>
          </a:p>
        </p:txBody>
      </p:sp>
      <p:sp>
        <p:nvSpPr>
          <p:cNvPr id="92164" name="Rectangle 15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2165" name="Rectangle 15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65140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E9874627-B1CA-45E6-AEC0-2201D70C37B2}" type="slidenum">
              <a:rPr lang="zh-CN" altLang="en-US" smtClean="0"/>
              <a:pPr eaLnBrk="1" hangingPunct="1">
                <a:spcBef>
                  <a:spcPct val="0"/>
                </a:spcBef>
                <a:defRPr/>
              </a:pPr>
              <a:t>36</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47497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3731"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3B0909E-0542-49D4-AB2A-3E7BF8F01097}" type="slidenum">
              <a:rPr lang="zh-CN" altLang="en-US" smtClean="0">
                <a:solidFill>
                  <a:prstClr val="black"/>
                </a:solidFill>
              </a:rPr>
              <a:pPr>
                <a:spcBef>
                  <a:spcPct val="0"/>
                </a:spcBef>
                <a:defRPr/>
              </a:pPr>
              <a:t>37</a:t>
            </a:fld>
            <a:endParaRPr lang="zh-CN" altLang="en-US">
              <a:solidFill>
                <a:prstClr val="black"/>
              </a:solidFill>
            </a:endParaRPr>
          </a:p>
        </p:txBody>
      </p:sp>
      <p:sp>
        <p:nvSpPr>
          <p:cNvPr id="73732" name="Rectangle 118"/>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3733" name="Rectangle 11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220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782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C029431A-CA49-46E7-8F74-AE935A5D01FA}" type="slidenum">
              <a:rPr lang="zh-CN" altLang="en-US" smtClean="0">
                <a:solidFill>
                  <a:prstClr val="black"/>
                </a:solidFill>
              </a:rPr>
              <a:pPr>
                <a:spcBef>
                  <a:spcPct val="0"/>
                </a:spcBef>
                <a:defRPr/>
              </a:pPr>
              <a:t>38</a:t>
            </a:fld>
            <a:endParaRPr lang="zh-CN" altLang="en-US">
              <a:solidFill>
                <a:prstClr val="black"/>
              </a:solidFill>
            </a:endParaRPr>
          </a:p>
        </p:txBody>
      </p:sp>
      <p:sp>
        <p:nvSpPr>
          <p:cNvPr id="77828" name="Rectangle 12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7829" name="Rectangle 1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45009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4F03F0FC-FF5D-4168-98AB-677D18A9D93F}" type="slidenum">
              <a:rPr lang="zh-CN" altLang="en-US" smtClean="0"/>
              <a:pPr eaLnBrk="1" hangingPunct="1">
                <a:spcBef>
                  <a:spcPct val="0"/>
                </a:spcBef>
                <a:defRPr/>
              </a:pPr>
              <a:t>39</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92433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987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CC751DC-23FE-4A51-ABA0-0EB89D330AAC}" type="slidenum">
              <a:rPr lang="zh-CN" altLang="en-US" smtClean="0">
                <a:solidFill>
                  <a:prstClr val="black"/>
                </a:solidFill>
              </a:rPr>
              <a:pPr>
                <a:spcBef>
                  <a:spcPct val="0"/>
                </a:spcBef>
                <a:defRPr/>
              </a:pPr>
              <a:t>40</a:t>
            </a:fld>
            <a:endParaRPr lang="zh-CN" altLang="en-US">
              <a:solidFill>
                <a:prstClr val="black"/>
              </a:solidFill>
            </a:endParaRPr>
          </a:p>
        </p:txBody>
      </p:sp>
      <p:sp>
        <p:nvSpPr>
          <p:cNvPr id="79876" name="Rectangle 13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9877" name="Rectangle 13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5669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8806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D0290501-AE98-4D43-8FF5-E4E889AB84F6}" type="slidenum">
              <a:rPr lang="zh-CN" altLang="en-US" smtClean="0">
                <a:solidFill>
                  <a:prstClr val="black"/>
                </a:solidFill>
              </a:rPr>
              <a:pPr>
                <a:spcBef>
                  <a:spcPct val="0"/>
                </a:spcBef>
                <a:defRPr/>
              </a:pPr>
              <a:t>42</a:t>
            </a:fld>
            <a:endParaRPr lang="zh-CN" altLang="en-US">
              <a:solidFill>
                <a:prstClr val="black"/>
              </a:solidFill>
            </a:endParaRPr>
          </a:p>
        </p:txBody>
      </p:sp>
      <p:sp>
        <p:nvSpPr>
          <p:cNvPr id="88068" name="Rectangle 14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8069" name="Rectangle 14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4536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t>*</a:t>
            </a:r>
          </a:p>
        </p:txBody>
      </p:sp>
      <p:sp>
        <p:nvSpPr>
          <p:cNvPr id="2355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612E17BF-76E6-45C6-BAEB-BB7B2AFE7F1D}" type="slidenum">
              <a:rPr lang="zh-CN" altLang="en-US" sz="1200"/>
              <a:pPr/>
              <a:t>5</a:t>
            </a:fld>
            <a:endParaRPr lang="zh-CN" altLang="en-US" sz="1200"/>
          </a:p>
        </p:txBody>
      </p:sp>
      <p:sp>
        <p:nvSpPr>
          <p:cNvPr id="23556" name="Rectangle 3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3557" name="Rectangle 3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extLst>
      <p:ext uri="{BB962C8B-B14F-4D97-AF65-F5344CB8AC3E}">
        <p14:creationId xmlns:p14="http://schemas.microsoft.com/office/powerpoint/2010/main" val="2243801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43</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5906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44</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7216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45</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09330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50179"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FD931E2C-E91F-455A-8F0D-D002E26D696A}" type="slidenum">
              <a:rPr lang="zh-CN" altLang="en-US" smtClean="0">
                <a:solidFill>
                  <a:srgbClr val="000000"/>
                </a:solidFill>
              </a:rPr>
              <a:pPr>
                <a:spcBef>
                  <a:spcPct val="0"/>
                </a:spcBef>
                <a:defRPr/>
              </a:pPr>
              <a:t>46</a:t>
            </a:fld>
            <a:endParaRPr lang="zh-CN" altLang="en-US">
              <a:solidFill>
                <a:srgbClr val="000000"/>
              </a:solidFill>
            </a:endParaRPr>
          </a:p>
        </p:txBody>
      </p:sp>
      <p:sp>
        <p:nvSpPr>
          <p:cNvPr id="50180" name="Rectangle 7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50181" name="Rectangle 7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03654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50</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48269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51</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90742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52</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6658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54</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47335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55</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7054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solidFill>
                  <a:prstClr val="black"/>
                </a:solidFill>
              </a:rPr>
              <a:pPr>
                <a:spcBef>
                  <a:spcPct val="0"/>
                </a:spcBef>
                <a:defRPr/>
              </a:pPr>
              <a:t>56</a:t>
            </a:fld>
            <a:endParaRPr lang="zh-CN" altLang="en-US">
              <a:solidFill>
                <a:prstClr val="black"/>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4157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38CE2600-D411-40A8-96F4-61200A9FE7DB}" type="slidenum">
              <a:rPr lang="zh-CN" altLang="en-US" smtClean="0"/>
              <a:pPr eaLnBrk="1" hangingPunct="1">
                <a:spcBef>
                  <a:spcPct val="0"/>
                </a:spcBef>
                <a:defRPr/>
              </a:pPr>
              <a:t>6</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685800" y="4343400"/>
            <a:ext cx="5486400" cy="4114800"/>
          </a:xfrm>
          <a:noFill/>
        </p:spPr>
        <p:txBody>
          <a:bodyPr/>
          <a:lstStyle/>
          <a:p>
            <a:pPr eaLnBrk="1" hangingPunct="1"/>
            <a:endParaRPr lang="zh-CN" altLang="en-US"/>
          </a:p>
        </p:txBody>
      </p:sp>
    </p:spTree>
    <p:extLst>
      <p:ext uri="{BB962C8B-B14F-4D97-AF65-F5344CB8AC3E}">
        <p14:creationId xmlns:p14="http://schemas.microsoft.com/office/powerpoint/2010/main" val="287238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30403"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2E3F6DC9-4376-42FF-B99F-112E4F70AFEE}" type="slidenum">
              <a:rPr lang="zh-CN" altLang="en-US" smtClean="0"/>
              <a:pPr>
                <a:spcBef>
                  <a:spcPct val="0"/>
                </a:spcBef>
                <a:defRPr/>
              </a:pPr>
              <a:t>58</a:t>
            </a:fld>
            <a:endParaRPr lang="zh-CN" altLang="en-US"/>
          </a:p>
        </p:txBody>
      </p:sp>
      <p:sp>
        <p:nvSpPr>
          <p:cNvPr id="230404" name="Rectangle 40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30405" name="Rectangle 40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4049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27651"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817A9CA8-B259-45DB-8D7B-770718DD9374}" type="slidenum">
              <a:rPr lang="zh-CN" altLang="en-US" sz="1200">
                <a:solidFill>
                  <a:prstClr val="black"/>
                </a:solidFill>
              </a:rPr>
              <a:pPr/>
              <a:t>7</a:t>
            </a:fld>
            <a:endParaRPr lang="zh-CN" altLang="en-US" sz="1200">
              <a:solidFill>
                <a:prstClr val="black"/>
              </a:solidFill>
            </a:endParaRPr>
          </a:p>
        </p:txBody>
      </p:sp>
      <p:sp>
        <p:nvSpPr>
          <p:cNvPr id="27652" name="Rectangle 38"/>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7653" name="Rectangle 3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extLst>
      <p:ext uri="{BB962C8B-B14F-4D97-AF65-F5344CB8AC3E}">
        <p14:creationId xmlns:p14="http://schemas.microsoft.com/office/powerpoint/2010/main" val="182712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E7A97F9C-9C6C-4676-9924-FE48C7909E4F}" type="slidenum">
              <a:rPr lang="zh-CN" altLang="en-US" smtClean="0"/>
              <a:pPr eaLnBrk="1" hangingPunct="1">
                <a:spcBef>
                  <a:spcPct val="0"/>
                </a:spcBef>
                <a:defRPr/>
              </a:pPr>
              <a:t>26</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79266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6758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672B8BB8-8A5E-4CE2-B178-4B4F94137280}" type="slidenum">
              <a:rPr lang="zh-CN" altLang="en-US" smtClean="0"/>
              <a:pPr>
                <a:spcBef>
                  <a:spcPct val="0"/>
                </a:spcBef>
                <a:defRPr/>
              </a:pPr>
              <a:t>28</a:t>
            </a:fld>
            <a:endParaRPr lang="zh-CN" altLang="en-US"/>
          </a:p>
        </p:txBody>
      </p:sp>
      <p:sp>
        <p:nvSpPr>
          <p:cNvPr id="67588" name="Rectangle 10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7589" name="Rectangle 10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6511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993E71-008F-44C3-A77A-93EBC2C66E7D}" type="slidenum">
              <a:rPr lang="zh-CN" altLang="en-US"/>
              <a:pPr>
                <a:defRPr/>
              </a:pPr>
              <a:t>29</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64213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FEA68AAB-6F17-47B4-8F46-671B42C00290}" type="slidenum">
              <a:rPr lang="zh-CN" altLang="en-US" smtClean="0"/>
              <a:pPr eaLnBrk="1" hangingPunct="1">
                <a:spcBef>
                  <a:spcPct val="0"/>
                </a:spcBef>
                <a:defRPr/>
              </a:pPr>
              <a:t>30</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69300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31</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23947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227413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1422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35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4677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13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0521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859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263101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1600" i="0">
              <a:solidFill>
                <a:srgbClr val="000000"/>
              </a:solidFill>
              <a:latin typeface="+mn-lt"/>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1600" i="0">
              <a:solidFill>
                <a:srgbClr val="000000"/>
              </a:solidFill>
              <a:latin typeface="+mn-lt"/>
            </a:endParaRPr>
          </a:p>
        </p:txBody>
      </p:sp>
      <p:sp>
        <p:nvSpPr>
          <p:cNvPr id="1031" name="Text Box 21"/>
          <p:cNvSpPr txBox="1">
            <a:spLocks noChangeArrowheads="1"/>
          </p:cNvSpPr>
          <p:nvPr/>
        </p:nvSpPr>
        <p:spPr bwMode="auto">
          <a:xfrm>
            <a:off x="63500" y="6375400"/>
            <a:ext cx="2665413" cy="307777"/>
          </a:xfrm>
          <a:prstGeom prst="rect">
            <a:avLst/>
          </a:prstGeom>
          <a:noFill/>
          <a:ln>
            <a:noFill/>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i="0" dirty="0">
                <a:solidFill>
                  <a:srgbClr val="0000CC"/>
                </a:solidFill>
                <a:latin typeface="+mn-lt"/>
              </a:rPr>
              <a:t>Requirement Analysis</a:t>
            </a:r>
          </a:p>
        </p:txBody>
      </p:sp>
      <p:sp>
        <p:nvSpPr>
          <p:cNvPr id="8" name="Text Box 21"/>
          <p:cNvSpPr txBox="1">
            <a:spLocks noChangeArrowheads="1"/>
          </p:cNvSpPr>
          <p:nvPr userDrawn="1"/>
        </p:nvSpPr>
        <p:spPr bwMode="auto">
          <a:xfrm>
            <a:off x="8563768" y="6375400"/>
            <a:ext cx="633413"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i="0" dirty="0">
                <a:solidFill>
                  <a:srgbClr val="0000CC"/>
                </a:solidFill>
                <a:latin typeface="+mn-lt"/>
                <a:cs typeface="Aharoni" panose="02010803020104030203" pitchFamily="2" charset="-79"/>
              </a:rPr>
              <a:t>HIT</a:t>
            </a:r>
          </a:p>
        </p:txBody>
      </p:sp>
      <p:sp>
        <p:nvSpPr>
          <p:cNvPr id="9" name="Text Box 21"/>
          <p:cNvSpPr txBox="1">
            <a:spLocks noChangeArrowheads="1"/>
          </p:cNvSpPr>
          <p:nvPr userDrawn="1"/>
        </p:nvSpPr>
        <p:spPr bwMode="auto">
          <a:xfrm>
            <a:off x="4174784" y="637540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i="0" smtClean="0">
                <a:solidFill>
                  <a:srgbClr val="0000CC"/>
                </a:solidFill>
                <a:latin typeface="+mn-lt"/>
                <a:cs typeface="Aharoni" panose="02010803020104030203"/>
              </a:rPr>
              <a:pPr algn="ctr" eaLnBrk="1" fontAlgn="base" hangingPunct="1">
                <a:spcBef>
                  <a:spcPct val="50000"/>
                </a:spcBef>
                <a:spcAft>
                  <a:spcPct val="0"/>
                </a:spcAft>
                <a:defRPr/>
              </a:pPr>
              <a:t>‹#›</a:t>
            </a:fld>
            <a:endParaRPr lang="en-US" altLang="zh-CN" sz="1400" b="1" i="0" dirty="0">
              <a:solidFill>
                <a:srgbClr val="0000CC"/>
              </a:solidFill>
              <a:latin typeface="+mn-lt"/>
              <a:cs typeface="Aharoni" panose="02010803020104030203"/>
            </a:endParaRPr>
          </a:p>
        </p:txBody>
      </p:sp>
    </p:spTree>
    <p:extLst>
      <p:ext uri="{BB962C8B-B14F-4D97-AF65-F5344CB8AC3E}">
        <p14:creationId xmlns:p14="http://schemas.microsoft.com/office/powerpoint/2010/main" val="27825748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2" r:id="rId4"/>
    <p:sldLayoutId id="2147483683" r:id="rId5"/>
    <p:sldLayoutId id="2147483688" r:id="rId6"/>
    <p:sldLayoutId id="2147483689" r:id="rId7"/>
    <p:sldLayoutId id="2147483691" r:id="rId8"/>
  </p:sldLayoutIdLst>
  <p:hf hdr="0" ftr="0" dt="0"/>
  <p:txStyles>
    <p:titleStyle>
      <a:lvl1pPr algn="ctr" rtl="0" eaLnBrk="0" fontAlgn="base" hangingPunct="0">
        <a:spcBef>
          <a:spcPct val="0"/>
        </a:spcBef>
        <a:spcAft>
          <a:spcPct val="0"/>
        </a:spcAft>
        <a:defRPr sz="3200" b="0">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ct val="20000"/>
        </a:spcBef>
        <a:spcAft>
          <a:spcPct val="20000"/>
        </a:spcAft>
        <a:buClr>
          <a:srgbClr val="800000"/>
        </a:buClr>
        <a:buFont typeface="Wingdings" pitchFamily="2" charset="2"/>
        <a:buChar char="§"/>
        <a:defRPr sz="2800" b="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Font typeface="Wingdings" pitchFamily="2" charset="2"/>
        <a:buChar char="Ø"/>
        <a:defRPr sz="2400" b="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Font typeface="宋体" pitchFamily="2" charset="-122"/>
        <a:buChar char="–"/>
        <a:defRPr sz="2000" b="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har char="•"/>
        <a:defRPr sz="2000" b="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Font typeface="Wingdings" pitchFamily="2" charset="2"/>
        <a:buChar char="ü"/>
        <a:defRPr sz="2000" b="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notesSlide" Target="../notesSlides/notesSlide5.xml"/><Relationship Id="rId16"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2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4.jpe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5.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b="0" dirty="0">
                <a:latin typeface="黑体" panose="02010609060101010101" pitchFamily="49" charset="-122"/>
                <a:ea typeface="黑体" panose="02010609060101010101" pitchFamily="49" charset="-122"/>
              </a:rPr>
              <a:t>软件工程导论</a:t>
            </a:r>
            <a:r>
              <a:rPr lang="en-US" altLang="zh-CN" sz="3200" b="0" dirty="0">
                <a:latin typeface="+mn-lt"/>
                <a:ea typeface="黑体" panose="02010609060101010101" pitchFamily="49" charset="-122"/>
              </a:rPr>
              <a:t>SE33001</a:t>
            </a:r>
            <a:endParaRPr lang="zh-CN" altLang="en-US" sz="1600" b="0" dirty="0">
              <a:solidFill>
                <a:srgbClr val="0000FF"/>
              </a:solidFill>
              <a:latin typeface="+mn-lt"/>
              <a:ea typeface="黑体" panose="02010609060101010101" pitchFamily="49" charset="-122"/>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4400" b="0" dirty="0">
                <a:solidFill>
                  <a:srgbClr val="3333CC"/>
                </a:solidFill>
                <a:ea typeface="黑体" panose="02010609060101010101" pitchFamily="49" charset="-122"/>
              </a:rPr>
              <a:t>第</a:t>
            </a:r>
            <a:r>
              <a:rPr lang="en-US" altLang="zh-CN" sz="4400" b="0" dirty="0">
                <a:solidFill>
                  <a:srgbClr val="3333CC"/>
                </a:solidFill>
                <a:ea typeface="黑体" panose="02010609060101010101" pitchFamily="49" charset="-122"/>
              </a:rPr>
              <a:t>3</a:t>
            </a:r>
            <a:r>
              <a:rPr lang="zh-CN" altLang="en-US" sz="4400" b="0" dirty="0">
                <a:solidFill>
                  <a:srgbClr val="3333CC"/>
                </a:solidFill>
                <a:ea typeface="黑体" panose="02010609060101010101" pitchFamily="49" charset="-122"/>
              </a:rPr>
              <a:t>章：</a:t>
            </a:r>
            <a:r>
              <a:rPr lang="zh-CN" altLang="en-US" sz="4400" b="0" dirty="0" smtClean="0">
                <a:solidFill>
                  <a:srgbClr val="3333CC"/>
                </a:solidFill>
                <a:ea typeface="黑体" panose="02010609060101010101" pitchFamily="49" charset="-122"/>
              </a:rPr>
              <a:t>需求分析</a:t>
            </a:r>
            <a:endParaRPr lang="en-US" altLang="zh-CN" sz="4400" b="0" dirty="0" smtClean="0">
              <a:solidFill>
                <a:srgbClr val="3333CC"/>
              </a:solidFill>
              <a:ea typeface="黑体" panose="02010609060101010101" pitchFamily="49" charset="-122"/>
            </a:endParaRPr>
          </a:p>
          <a:p>
            <a:pPr algn="ctr" fontAlgn="base">
              <a:spcBef>
                <a:spcPct val="0"/>
              </a:spcBef>
              <a:spcAft>
                <a:spcPct val="0"/>
              </a:spcAft>
              <a:buClrTx/>
              <a:buFontTx/>
              <a:buNone/>
            </a:pPr>
            <a:r>
              <a:rPr lang="en-US" altLang="zh-CN" b="0" dirty="0" smtClean="0">
                <a:solidFill>
                  <a:srgbClr val="3333CC"/>
                </a:solidFill>
                <a:latin typeface="华文细黑" panose="02010600040101010101" pitchFamily="2" charset="-122"/>
                <a:ea typeface="华文细黑" panose="02010600040101010101" pitchFamily="2" charset="-122"/>
              </a:rPr>
              <a:t>Chapter 3</a:t>
            </a:r>
            <a:r>
              <a:rPr lang="zh-CN" altLang="en-US" b="0" dirty="0" smtClean="0">
                <a:solidFill>
                  <a:srgbClr val="3333CC"/>
                </a:solidFill>
                <a:latin typeface="华文细黑" panose="02010600040101010101" pitchFamily="2" charset="-122"/>
                <a:ea typeface="华文细黑" panose="02010600040101010101" pitchFamily="2" charset="-122"/>
              </a:rPr>
              <a:t>：</a:t>
            </a:r>
            <a:r>
              <a:rPr lang="en-US" altLang="zh-CN" b="0" dirty="0" smtClean="0">
                <a:solidFill>
                  <a:srgbClr val="3333CC"/>
                </a:solidFill>
                <a:latin typeface="华文细黑" panose="02010600040101010101" pitchFamily="2" charset="-122"/>
                <a:ea typeface="华文细黑" panose="02010600040101010101" pitchFamily="2" charset="-122"/>
              </a:rPr>
              <a:t>Software Requirement Analysis</a:t>
            </a:r>
            <a:endParaRPr lang="en-US" altLang="zh-CN" b="0" dirty="0">
              <a:solidFill>
                <a:srgbClr val="3333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40488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业务需求和用户需求</a:t>
            </a:r>
          </a:p>
        </p:txBody>
      </p:sp>
      <p:sp>
        <p:nvSpPr>
          <p:cNvPr id="5" name="Rectangle 4">
            <a:extLst>
              <a:ext uri="{FF2B5EF4-FFF2-40B4-BE49-F238E27FC236}">
                <a16:creationId xmlns:a16="http://schemas.microsoft.com/office/drawing/2014/main" xmlns="" id="{01C11580-EF9B-4AC1-A2F9-C85DC16EB02B}"/>
              </a:ext>
            </a:extLst>
          </p:cNvPr>
          <p:cNvSpPr>
            <a:spLocks noChangeArrowheads="1"/>
          </p:cNvSpPr>
          <p:nvPr/>
        </p:nvSpPr>
        <p:spPr bwMode="auto">
          <a:xfrm>
            <a:off x="642258" y="1569297"/>
            <a:ext cx="3332720" cy="307889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692150" indent="-347663"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rgbClr val="669999"/>
              </a:buClr>
              <a:buSzPct val="70000"/>
              <a:buFont typeface="Wingdings" panose="05000000000000000000" pitchFamily="2" charset="2"/>
              <a:buNone/>
            </a:pPr>
            <a:r>
              <a:rPr lang="en-US" altLang="zh-CN" sz="2400" b="0" dirty="0">
                <a:solidFill>
                  <a:srgbClr val="0000FF"/>
                </a:solidFill>
                <a:latin typeface="等线" panose="02010600030101010101" pitchFamily="2" charset="-122"/>
                <a:ea typeface="等线" panose="02010600030101010101" pitchFamily="2" charset="-122"/>
              </a:rPr>
              <a:t># </a:t>
            </a:r>
            <a:r>
              <a:rPr lang="zh-CN" altLang="en-US" sz="2400" b="0" dirty="0">
                <a:solidFill>
                  <a:srgbClr val="0000FF"/>
                </a:solidFill>
                <a:latin typeface="等线" panose="02010600030101010101" pitchFamily="2" charset="-122"/>
                <a:ea typeface="等线" panose="02010600030101010101" pitchFamily="2" charset="-122"/>
              </a:rPr>
              <a:t>业务需求</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由于实行学分制管理，学校领导希望用计算机管理学生选课。</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课程信息维护、选课管理、课程成绩登记和查询等业务全部由手工方式改为计算机应用。</a:t>
            </a:r>
          </a:p>
        </p:txBody>
      </p:sp>
      <p:sp>
        <p:nvSpPr>
          <p:cNvPr id="6" name="Rectangle 5">
            <a:extLst>
              <a:ext uri="{FF2B5EF4-FFF2-40B4-BE49-F238E27FC236}">
                <a16:creationId xmlns:a16="http://schemas.microsoft.com/office/drawing/2014/main" xmlns="" id="{8F0C9F8B-27D4-4186-8A60-6ECCAEB471BB}"/>
              </a:ext>
            </a:extLst>
          </p:cNvPr>
          <p:cNvSpPr>
            <a:spLocks noChangeArrowheads="1"/>
          </p:cNvSpPr>
          <p:nvPr/>
        </p:nvSpPr>
        <p:spPr bwMode="auto">
          <a:xfrm>
            <a:off x="4355977" y="1569297"/>
            <a:ext cx="4243738" cy="307889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692150" indent="-347663"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rgbClr val="669999"/>
              </a:buClr>
              <a:buSzPct val="70000"/>
              <a:buFont typeface="Wingdings" panose="05000000000000000000" pitchFamily="2" charset="2"/>
              <a:buNone/>
            </a:pPr>
            <a:r>
              <a:rPr lang="en-US" altLang="zh-CN" sz="2400" b="0" dirty="0">
                <a:solidFill>
                  <a:srgbClr val="FF0000"/>
                </a:solidFill>
                <a:latin typeface="等线" panose="02010600030101010101" pitchFamily="2" charset="-122"/>
                <a:ea typeface="等线" panose="02010600030101010101" pitchFamily="2" charset="-122"/>
              </a:rPr>
              <a:t># </a:t>
            </a:r>
            <a:r>
              <a:rPr lang="zh-CN" altLang="en-US" sz="2400" b="0" dirty="0">
                <a:solidFill>
                  <a:srgbClr val="FF0000"/>
                </a:solidFill>
                <a:latin typeface="等线" panose="02010600030101010101" pitchFamily="2" charset="-122"/>
                <a:ea typeface="等线" panose="02010600030101010101" pitchFamily="2" charset="-122"/>
              </a:rPr>
              <a:t>用户需求</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教务管理员希望能够增加、修改和删除学校的课程目录，并且设置各学期课程的开设信息。</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学生希望能够在学期开始之前查询所有开设课程的详细信息，并能够通过校园网进行选课。</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学生希望在选课期间系统能够</a:t>
            </a:r>
            <a:r>
              <a:rPr lang="en-US" altLang="zh-CN" sz="2000" b="0" dirty="0">
                <a:solidFill>
                  <a:srgbClr val="000000"/>
                </a:solidFill>
                <a:latin typeface="华文细黑" pitchFamily="2" charset="-122"/>
                <a:ea typeface="华文细黑" pitchFamily="2" charset="-122"/>
              </a:rPr>
              <a:t>24</a:t>
            </a:r>
            <a:r>
              <a:rPr lang="zh-CN" altLang="en-US" sz="2000" b="0" dirty="0">
                <a:solidFill>
                  <a:srgbClr val="000000"/>
                </a:solidFill>
                <a:latin typeface="华文细黑" pitchFamily="2" charset="-122"/>
                <a:ea typeface="华文细黑" pitchFamily="2" charset="-122"/>
              </a:rPr>
              <a:t>小时使用，系统使用方便快捷。</a:t>
            </a:r>
          </a:p>
        </p:txBody>
      </p:sp>
      <p:sp>
        <p:nvSpPr>
          <p:cNvPr id="7" name="矩形 6">
            <a:extLst>
              <a:ext uri="{FF2B5EF4-FFF2-40B4-BE49-F238E27FC236}">
                <a16:creationId xmlns:a16="http://schemas.microsoft.com/office/drawing/2014/main" xmlns="" id="{A2DE658D-8937-46BE-A6BB-BECF7574552E}"/>
              </a:ext>
            </a:extLst>
          </p:cNvPr>
          <p:cNvSpPr/>
          <p:nvPr/>
        </p:nvSpPr>
        <p:spPr>
          <a:xfrm>
            <a:off x="642259" y="4999691"/>
            <a:ext cx="3332720" cy="923330"/>
          </a:xfrm>
          <a:prstGeom prst="rect">
            <a:avLst/>
          </a:prstGeom>
        </p:spPr>
        <p:txBody>
          <a:bodyPr wrap="square">
            <a:spAutoFit/>
          </a:bodyPr>
          <a:lstStyle/>
          <a:p>
            <a:pPr marL="0" lvl="1" eaLnBrk="0" hangingPunct="0">
              <a:spcBef>
                <a:spcPct val="20000"/>
              </a:spcBef>
              <a:buClr>
                <a:srgbClr val="3333CC"/>
              </a:buClr>
              <a:buSzPct val="85000"/>
            </a:pPr>
            <a:r>
              <a:rPr lang="zh-CN" altLang="en-US" dirty="0">
                <a:solidFill>
                  <a:srgbClr val="0000FF"/>
                </a:solidFill>
                <a:latin typeface="华文细黑" pitchFamily="2" charset="-122"/>
                <a:ea typeface="华文细黑" pitchFamily="2" charset="-122"/>
              </a:rPr>
              <a:t>业务需求：客户对于系统的高层次目标要求，定义项目的远景和范畴</a:t>
            </a:r>
          </a:p>
        </p:txBody>
      </p:sp>
      <p:sp>
        <p:nvSpPr>
          <p:cNvPr id="8" name="矩形 7">
            <a:extLst>
              <a:ext uri="{FF2B5EF4-FFF2-40B4-BE49-F238E27FC236}">
                <a16:creationId xmlns:a16="http://schemas.microsoft.com/office/drawing/2014/main" xmlns="" id="{2DB37733-84BA-4423-8A58-A46232899A26}"/>
              </a:ext>
            </a:extLst>
          </p:cNvPr>
          <p:cNvSpPr/>
          <p:nvPr/>
        </p:nvSpPr>
        <p:spPr>
          <a:xfrm>
            <a:off x="4355976" y="4978361"/>
            <a:ext cx="4399949" cy="923330"/>
          </a:xfrm>
          <a:prstGeom prst="rect">
            <a:avLst/>
          </a:prstGeom>
        </p:spPr>
        <p:txBody>
          <a:bodyPr wrap="square">
            <a:spAutoFit/>
          </a:bodyPr>
          <a:lstStyle/>
          <a:p>
            <a:pPr marL="0" lvl="1" eaLnBrk="0" hangingPunct="0">
              <a:spcBef>
                <a:spcPct val="20000"/>
              </a:spcBef>
              <a:buClr>
                <a:srgbClr val="3333CC"/>
              </a:buClr>
              <a:buSzPct val="85000"/>
            </a:pPr>
            <a:r>
              <a:rPr lang="zh-CN" altLang="en-US" dirty="0">
                <a:solidFill>
                  <a:srgbClr val="FF3300"/>
                </a:solidFill>
                <a:latin typeface="华文细黑" pitchFamily="2" charset="-122"/>
                <a:ea typeface="华文细黑" pitchFamily="2" charset="-122"/>
              </a:rPr>
              <a:t>用户需求：从用户角度描述系统功能需求与非功能需求，通常只涉及系统对外表现出的行为而不涉及系统内部特性。</a:t>
            </a:r>
          </a:p>
        </p:txBody>
      </p:sp>
      <p:sp>
        <p:nvSpPr>
          <p:cNvPr id="9" name="箭头: 右 8">
            <a:extLst>
              <a:ext uri="{FF2B5EF4-FFF2-40B4-BE49-F238E27FC236}">
                <a16:creationId xmlns:a16="http://schemas.microsoft.com/office/drawing/2014/main" xmlns="" id="{3E5C9EED-2437-4427-9EB6-48B27618FE63}"/>
              </a:ext>
            </a:extLst>
          </p:cNvPr>
          <p:cNvSpPr/>
          <p:nvPr/>
        </p:nvSpPr>
        <p:spPr bwMode="auto">
          <a:xfrm rot="16200000">
            <a:off x="6340252" y="4655632"/>
            <a:ext cx="319980" cy="394320"/>
          </a:xfrm>
          <a:prstGeom prst="rightArrow">
            <a:avLst/>
          </a:prstGeom>
          <a:noFill/>
          <a:ln w="9525">
            <a:solidFill>
              <a:srgbClr val="0000FF"/>
            </a:solidFill>
            <a:round/>
            <a:headEnd/>
            <a:tailEnd type="triangle" w="med" len="med"/>
          </a:ln>
        </p:spPr>
        <p:txBody>
          <a:bodyPr wrap="none" rtlCol="0" anchor="ctr">
            <a:noAutofit/>
          </a:bodyPr>
          <a:lstStyle/>
          <a:p>
            <a:pPr algn="ctr"/>
            <a:endParaRPr lang="zh-CN" altLang="en-US">
              <a:solidFill>
                <a:srgbClr val="000000"/>
              </a:solidFill>
              <a:ea typeface="楷体" pitchFamily="49" charset="-122"/>
            </a:endParaRPr>
          </a:p>
        </p:txBody>
      </p:sp>
      <p:sp>
        <p:nvSpPr>
          <p:cNvPr id="10" name="箭头: 右 9">
            <a:extLst>
              <a:ext uri="{FF2B5EF4-FFF2-40B4-BE49-F238E27FC236}">
                <a16:creationId xmlns:a16="http://schemas.microsoft.com/office/drawing/2014/main" xmlns="" id="{45BC1592-89C7-49E7-9024-6199EFA61076}"/>
              </a:ext>
            </a:extLst>
          </p:cNvPr>
          <p:cNvSpPr/>
          <p:nvPr/>
        </p:nvSpPr>
        <p:spPr bwMode="auto">
          <a:xfrm rot="16200000">
            <a:off x="1867570" y="4633860"/>
            <a:ext cx="319980" cy="394320"/>
          </a:xfrm>
          <a:prstGeom prst="rightArrow">
            <a:avLst/>
          </a:prstGeom>
          <a:noFill/>
          <a:ln w="9525">
            <a:solidFill>
              <a:srgbClr val="0000FF"/>
            </a:solidFill>
            <a:round/>
            <a:headEnd/>
            <a:tailEnd type="triangle" w="med" len="med"/>
          </a:ln>
        </p:spPr>
        <p:txBody>
          <a:bodyPr wrap="none" rtlCol="0" anchor="ctr">
            <a:noAutofit/>
          </a:bodyPr>
          <a:lstStyle/>
          <a:p>
            <a:pPr algn="ctr"/>
            <a:endParaRPr lang="zh-CN" altLang="en-US">
              <a:solidFill>
                <a:srgbClr val="000000"/>
              </a:solidFill>
              <a:ea typeface="楷体" pitchFamily="49" charset="-122"/>
            </a:endParaRPr>
          </a:p>
        </p:txBody>
      </p:sp>
    </p:spTree>
    <p:extLst>
      <p:ext uri="{BB962C8B-B14F-4D97-AF65-F5344CB8AC3E}">
        <p14:creationId xmlns:p14="http://schemas.microsoft.com/office/powerpoint/2010/main" val="27725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277818"/>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系统需求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484193"/>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636593"/>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717681"/>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860556"/>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592518"/>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733806"/>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590931"/>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733806"/>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876681"/>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00568"/>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525968"/>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170368"/>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071818"/>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184531"/>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2962156"/>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076456"/>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781431"/>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05256"/>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149481"/>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293943"/>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非功能需求</a:t>
            </a: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cxnSp>
        <p:nvCxnSpPr>
          <p:cNvPr id="72" name="直接箭头连接符 71"/>
          <p:cNvCxnSpPr>
            <a:stCxn id="52" idx="5"/>
            <a:endCxn id="28" idx="1"/>
          </p:cNvCxnSpPr>
          <p:nvPr/>
        </p:nvCxnSpPr>
        <p:spPr bwMode="auto">
          <a:xfrm>
            <a:off x="3008235" y="3509582"/>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125543"/>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265107"/>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359031"/>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614619"/>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3944818"/>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620600"/>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01312"/>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01768"/>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086503"/>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1098130" y="4393287"/>
            <a:ext cx="2158855" cy="9967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6162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系统需求</a:t>
            </a:r>
          </a:p>
        </p:txBody>
      </p:sp>
      <p:sp>
        <p:nvSpPr>
          <p:cNvPr id="3" name="内容占位符 2"/>
          <p:cNvSpPr>
            <a:spLocks noGrp="1"/>
          </p:cNvSpPr>
          <p:nvPr>
            <p:ph idx="1"/>
          </p:nvPr>
        </p:nvSpPr>
        <p:spPr/>
        <p:txBody>
          <a:bodyPr/>
          <a:lstStyle/>
          <a:p>
            <a:r>
              <a:rPr lang="zh-CN" altLang="en-US" dirty="0"/>
              <a:t>系统需求是比用户需求更具有技术特性的需求陈述。</a:t>
            </a:r>
            <a:endParaRPr lang="en-US" altLang="zh-CN" dirty="0"/>
          </a:p>
          <a:p>
            <a:pPr lvl="1"/>
            <a:r>
              <a:rPr lang="zh-CN" altLang="en-US" dirty="0"/>
              <a:t>它是提供给开发者或用户方技术人员阅读的，并将作为软件开发人员设计系统的起点与基本依据。</a:t>
            </a:r>
            <a:endParaRPr lang="en-US" altLang="zh-CN" dirty="0"/>
          </a:p>
          <a:p>
            <a:pPr lvl="1"/>
            <a:r>
              <a:rPr lang="zh-CN" altLang="en-US" dirty="0"/>
              <a:t>系统需求需要对系统的功能、性能、数据等方面进行规格定义</a:t>
            </a:r>
            <a:endParaRPr lang="en-US" altLang="zh-CN" dirty="0"/>
          </a:p>
        </p:txBody>
      </p:sp>
    </p:spTree>
    <p:extLst>
      <p:ext uri="{BB962C8B-B14F-4D97-AF65-F5344CB8AC3E}">
        <p14:creationId xmlns:p14="http://schemas.microsoft.com/office/powerpoint/2010/main" val="26074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83327"/>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功能需求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89702"/>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742102"/>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823190"/>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966065"/>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98027"/>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839315"/>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96440"/>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839315"/>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82190"/>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606077"/>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631477"/>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75877"/>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77327"/>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90040"/>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3067665"/>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81965"/>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86940"/>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5010765"/>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254990"/>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99452"/>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非功能需求</a:t>
            </a: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cxnSp>
        <p:nvCxnSpPr>
          <p:cNvPr id="72" name="直接箭头连接符 71"/>
          <p:cNvCxnSpPr>
            <a:stCxn id="52" idx="5"/>
            <a:endCxn id="28" idx="1"/>
          </p:cNvCxnSpPr>
          <p:nvPr/>
        </p:nvCxnSpPr>
        <p:spPr bwMode="auto">
          <a:xfrm>
            <a:off x="3008235" y="3615091"/>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231052"/>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70616"/>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464540"/>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720128"/>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050327"/>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726109"/>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206821"/>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507277"/>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92012"/>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3164033" y="4498796"/>
            <a:ext cx="2158855" cy="9967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8009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a:t>
            </a:r>
          </a:p>
        </p:txBody>
      </p:sp>
      <p:sp>
        <p:nvSpPr>
          <p:cNvPr id="3" name="内容占位符 2"/>
          <p:cNvSpPr>
            <a:spLocks noGrp="1"/>
          </p:cNvSpPr>
          <p:nvPr>
            <p:ph idx="1"/>
          </p:nvPr>
        </p:nvSpPr>
        <p:spPr/>
        <p:txBody>
          <a:bodyPr/>
          <a:lstStyle/>
          <a:p>
            <a:r>
              <a:rPr lang="zh-CN" altLang="en-US" dirty="0"/>
              <a:t>功能需求：系统应该提供的功能或服务，通常涉及用户或外部系统与该系统之间的交互，不考虑系统内部的实现细节</a:t>
            </a:r>
          </a:p>
          <a:p>
            <a:r>
              <a:rPr lang="zh-CN" altLang="en-US" dirty="0"/>
              <a:t>例如：</a:t>
            </a:r>
          </a:p>
          <a:p>
            <a:pPr lvl="1"/>
            <a:r>
              <a:rPr lang="zh-CN" altLang="en-US" dirty="0"/>
              <a:t>用户可从图书资料库中查询或者选择其中一本书。</a:t>
            </a:r>
          </a:p>
          <a:p>
            <a:pPr lvl="1"/>
            <a:r>
              <a:rPr lang="zh-CN" altLang="en-US" dirty="0"/>
              <a:t>系统可提供适当的浏览器供用户阅读馆藏文献。</a:t>
            </a:r>
          </a:p>
          <a:p>
            <a:pPr lvl="1"/>
            <a:r>
              <a:rPr lang="zh-CN" altLang="en-US" dirty="0"/>
              <a:t>用户每次借阅图书应对应一个唯一的标识号，它被记录到用户的账户上</a:t>
            </a:r>
          </a:p>
          <a:p>
            <a:endParaRPr lang="zh-CN" altLang="en-US" dirty="0"/>
          </a:p>
        </p:txBody>
      </p:sp>
    </p:spTree>
    <p:extLst>
      <p:ext uri="{BB962C8B-B14F-4D97-AF65-F5344CB8AC3E}">
        <p14:creationId xmlns:p14="http://schemas.microsoft.com/office/powerpoint/2010/main" val="68059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39362"/>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482237"/>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45737"/>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698137"/>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779225"/>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922100"/>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54062"/>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795350"/>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52475"/>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795350"/>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38225"/>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62112"/>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587512"/>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31912"/>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33362"/>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46075"/>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3023700"/>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38000"/>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42975"/>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66800"/>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211025"/>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55487"/>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en-US" altLang="zh-CN" sz="2000" dirty="0">
              <a:solidFill>
                <a:srgbClr val="111111"/>
              </a:solidFill>
              <a:latin typeface="华文细黑" panose="02010600040101010101" pitchFamily="2" charset="-122"/>
              <a:ea typeface="华文细黑" panose="02010600040101010101" pitchFamily="2" charset="-122"/>
            </a:endParaRP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非功能性需求</a:t>
            </a:r>
          </a:p>
        </p:txBody>
      </p:sp>
      <p:cxnSp>
        <p:nvCxnSpPr>
          <p:cNvPr id="72" name="直接箭头连接符 71"/>
          <p:cNvCxnSpPr>
            <a:stCxn id="52" idx="5"/>
            <a:endCxn id="28" idx="1"/>
          </p:cNvCxnSpPr>
          <p:nvPr/>
        </p:nvCxnSpPr>
        <p:spPr bwMode="auto">
          <a:xfrm>
            <a:off x="3008235" y="3571126"/>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187087"/>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26651"/>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420575"/>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676163"/>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006362"/>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682144"/>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62856"/>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63312"/>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48047"/>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550215" y="3211395"/>
            <a:ext cx="2158855" cy="449385"/>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2197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性能需求</a:t>
            </a:r>
          </a:p>
        </p:txBody>
      </p:sp>
      <p:sp>
        <p:nvSpPr>
          <p:cNvPr id="3" name="内容占位符 2"/>
          <p:cNvSpPr>
            <a:spLocks noGrp="1"/>
          </p:cNvSpPr>
          <p:nvPr>
            <p:ph idx="1"/>
          </p:nvPr>
        </p:nvSpPr>
        <p:spPr>
          <a:xfrm>
            <a:off x="684213" y="1412875"/>
            <a:ext cx="7920037" cy="4759325"/>
          </a:xfrm>
        </p:spPr>
        <p:txBody>
          <a:bodyPr/>
          <a:lstStyle/>
          <a:p>
            <a:r>
              <a:rPr lang="zh-CN" altLang="en-US" dirty="0"/>
              <a:t>性能需求：一个系统或系统构件必须具有的性能特性</a:t>
            </a:r>
          </a:p>
          <a:p>
            <a:r>
              <a:rPr lang="zh-CN" altLang="en-US" dirty="0"/>
              <a:t>例如：</a:t>
            </a:r>
          </a:p>
          <a:p>
            <a:pPr lvl="1"/>
            <a:r>
              <a:rPr lang="zh-CN" altLang="en-US" dirty="0"/>
              <a:t>系统应该在</a:t>
            </a:r>
            <a:r>
              <a:rPr lang="en-US" altLang="zh-CN" dirty="0"/>
              <a:t>5</a:t>
            </a:r>
            <a:r>
              <a:rPr lang="zh-CN" altLang="en-US" dirty="0"/>
              <a:t>分钟内计算出给定季度的总销售税。</a:t>
            </a:r>
          </a:p>
          <a:p>
            <a:pPr lvl="1"/>
            <a:r>
              <a:rPr lang="zh-CN" altLang="en-US" dirty="0"/>
              <a:t>系统应该在</a:t>
            </a:r>
            <a:r>
              <a:rPr lang="en-US" altLang="zh-CN" dirty="0"/>
              <a:t>1</a:t>
            </a:r>
            <a:r>
              <a:rPr lang="zh-CN" altLang="en-US" dirty="0"/>
              <a:t>分钟内从</a:t>
            </a:r>
            <a:r>
              <a:rPr lang="en-US" altLang="zh-CN" dirty="0"/>
              <a:t>10000</a:t>
            </a:r>
            <a:r>
              <a:rPr lang="zh-CN" altLang="en-US" dirty="0"/>
              <a:t>条记录中检索出一个销售定单。</a:t>
            </a:r>
          </a:p>
          <a:p>
            <a:endParaRPr lang="zh-CN" altLang="en-US" dirty="0"/>
          </a:p>
        </p:txBody>
      </p:sp>
    </p:spTree>
    <p:extLst>
      <p:ext uri="{BB962C8B-B14F-4D97-AF65-F5344CB8AC3E}">
        <p14:creationId xmlns:p14="http://schemas.microsoft.com/office/powerpoint/2010/main" val="75066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286608"/>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429483"/>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492983"/>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645383"/>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726471"/>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869346"/>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01308"/>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742596"/>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599721"/>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742596"/>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885471"/>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09358"/>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534758"/>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179158"/>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080608"/>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193321"/>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2970946"/>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085246"/>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790221"/>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14046"/>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158271"/>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02733"/>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en-US" altLang="zh-CN" sz="2000" dirty="0">
              <a:solidFill>
                <a:srgbClr val="111111"/>
              </a:solidFill>
              <a:latin typeface="华文细黑" panose="02010600040101010101" pitchFamily="2" charset="-122"/>
              <a:ea typeface="华文细黑" panose="02010600040101010101" pitchFamily="2" charset="-122"/>
            </a:endParaRP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非功能性需求</a:t>
            </a:r>
          </a:p>
        </p:txBody>
      </p:sp>
      <p:cxnSp>
        <p:nvCxnSpPr>
          <p:cNvPr id="72" name="直接箭头连接符 71"/>
          <p:cNvCxnSpPr>
            <a:stCxn id="52" idx="5"/>
            <a:endCxn id="28" idx="1"/>
          </p:cNvCxnSpPr>
          <p:nvPr/>
        </p:nvCxnSpPr>
        <p:spPr bwMode="auto">
          <a:xfrm>
            <a:off x="3008235" y="3518372"/>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134333"/>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273897"/>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367821"/>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623409"/>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3953608"/>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629390"/>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10102"/>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10558"/>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095293"/>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503096" y="3501663"/>
            <a:ext cx="2158855" cy="449385"/>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4735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非功能性需求</a:t>
            </a:r>
          </a:p>
        </p:txBody>
      </p:sp>
      <p:sp>
        <p:nvSpPr>
          <p:cNvPr id="3" name="内容占位符 2"/>
          <p:cNvSpPr>
            <a:spLocks noGrp="1"/>
          </p:cNvSpPr>
          <p:nvPr>
            <p:ph idx="1"/>
          </p:nvPr>
        </p:nvSpPr>
        <p:spPr/>
        <p:txBody>
          <a:bodyPr/>
          <a:lstStyle/>
          <a:p>
            <a:r>
              <a:rPr lang="zh-CN" altLang="en-US"/>
              <a:t>非功能性</a:t>
            </a:r>
            <a:r>
              <a:rPr lang="zh-CN" altLang="en-US" smtClean="0"/>
              <a:t>需求：从各个角度对系统进行约束和限制，反映了客户对软件系统质量和特性的额外要求，如数据精度、可靠性等。</a:t>
            </a:r>
          </a:p>
          <a:p>
            <a:r>
              <a:rPr lang="zh-CN" altLang="en-US" smtClean="0"/>
              <a:t>例如</a:t>
            </a:r>
            <a:r>
              <a:rPr lang="zh-CN" altLang="en-US" dirty="0"/>
              <a:t>：</a:t>
            </a:r>
          </a:p>
          <a:p>
            <a:pPr lvl="1"/>
            <a:r>
              <a:rPr lang="zh-CN" altLang="en-US" dirty="0"/>
              <a:t>系统应该每周</a:t>
            </a:r>
            <a:r>
              <a:rPr lang="en-US" altLang="zh-CN" dirty="0"/>
              <a:t>7</a:t>
            </a:r>
            <a:r>
              <a:rPr lang="zh-CN" altLang="en-US" dirty="0"/>
              <a:t>天、每天</a:t>
            </a:r>
            <a:r>
              <a:rPr lang="en-US" altLang="zh-CN" dirty="0"/>
              <a:t>24</a:t>
            </a:r>
            <a:r>
              <a:rPr lang="zh-CN" altLang="en-US" dirty="0"/>
              <a:t>小时都可使用；</a:t>
            </a:r>
          </a:p>
          <a:p>
            <a:pPr lvl="1"/>
            <a:r>
              <a:rPr lang="zh-CN" altLang="en-US" dirty="0"/>
              <a:t>对一个没有经验的用户而言，经过</a:t>
            </a:r>
            <a:r>
              <a:rPr lang="en-US" altLang="zh-CN" dirty="0"/>
              <a:t>2</a:t>
            </a:r>
            <a:r>
              <a:rPr lang="zh-CN" altLang="en-US" dirty="0"/>
              <a:t>小时培训即可使用系统的所有功能。</a:t>
            </a:r>
          </a:p>
          <a:p>
            <a:endParaRPr lang="zh-CN" altLang="en-US" dirty="0"/>
          </a:p>
        </p:txBody>
      </p:sp>
    </p:spTree>
    <p:extLst>
      <p:ext uri="{BB962C8B-B14F-4D97-AF65-F5344CB8AC3E}">
        <p14:creationId xmlns:p14="http://schemas.microsoft.com/office/powerpoint/2010/main" val="3201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非功能性</a:t>
            </a:r>
            <a:r>
              <a:rPr lang="zh-CN" altLang="en-US" smtClean="0"/>
              <a:t>需求的度量</a:t>
            </a:r>
            <a:endParaRPr lang="zh-CN" altLang="en-US" dirty="0"/>
          </a:p>
        </p:txBody>
      </p:sp>
      <p:sp>
        <p:nvSpPr>
          <p:cNvPr id="3" name="内容占位符 2"/>
          <p:cNvSpPr>
            <a:spLocks noGrp="1"/>
          </p:cNvSpPr>
          <p:nvPr>
            <p:ph idx="1"/>
          </p:nvPr>
        </p:nvSpPr>
        <p:spPr/>
        <p:txBody>
          <a:bodyPr/>
          <a:lstStyle/>
          <a:p>
            <a:r>
              <a:rPr lang="zh-CN" altLang="en-US" dirty="0"/>
              <a:t>非性能需求检验起来非常困难，必须采用一些可度量的特性进行描述。</a:t>
            </a:r>
          </a:p>
          <a:p>
            <a:r>
              <a:rPr lang="zh-CN" altLang="en-US" dirty="0"/>
              <a:t>例如：</a:t>
            </a:r>
          </a:p>
          <a:p>
            <a:pPr lvl="1"/>
            <a:r>
              <a:rPr lang="zh-CN" altLang="en-US" dirty="0"/>
              <a:t>即使对一个没有经验的用户，系统也应该很容易使用，且使用户错误降到最少</a:t>
            </a:r>
          </a:p>
          <a:p>
            <a:r>
              <a:rPr lang="zh-CN" altLang="en-US" dirty="0"/>
              <a:t>改成：</a:t>
            </a:r>
          </a:p>
          <a:p>
            <a:pPr lvl="1"/>
            <a:r>
              <a:rPr lang="zh-CN" altLang="en-US" dirty="0"/>
              <a:t>对一个没有经验的用户来说，经过</a:t>
            </a:r>
            <a:r>
              <a:rPr lang="en-US" altLang="zh-CN" dirty="0"/>
              <a:t>2</a:t>
            </a:r>
            <a:r>
              <a:rPr lang="zh-CN" altLang="en-US" dirty="0"/>
              <a:t>个小时的培训即可使用系统的全部功能。培训之后， 每天工作</a:t>
            </a:r>
            <a:r>
              <a:rPr lang="en-US" altLang="zh-CN" dirty="0"/>
              <a:t>8</a:t>
            </a:r>
            <a:r>
              <a:rPr lang="zh-CN" altLang="en-US" dirty="0"/>
              <a:t>小时内的出错平均数不超过</a:t>
            </a:r>
            <a:r>
              <a:rPr lang="en-US" altLang="zh-CN" dirty="0"/>
              <a:t>2</a:t>
            </a:r>
            <a:r>
              <a:rPr lang="zh-CN" altLang="en-US" dirty="0"/>
              <a:t>次</a:t>
            </a:r>
          </a:p>
          <a:p>
            <a:endParaRPr lang="zh-CN" altLang="en-US" dirty="0"/>
          </a:p>
        </p:txBody>
      </p:sp>
    </p:spTree>
    <p:extLst>
      <p:ext uri="{BB962C8B-B14F-4D97-AF65-F5344CB8AC3E}">
        <p14:creationId xmlns:p14="http://schemas.microsoft.com/office/powerpoint/2010/main" val="211451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p:txBody>
          <a:bodyPr/>
          <a:lstStyle/>
          <a:p>
            <a:pPr eaLnBrk="1" hangingPunct="1"/>
            <a:r>
              <a:rPr lang="zh-CN" altLang="en-US" dirty="0"/>
              <a:t>本章内容逻辑关系</a:t>
            </a:r>
          </a:p>
        </p:txBody>
      </p:sp>
      <p:sp>
        <p:nvSpPr>
          <p:cNvPr id="67" name="Rectangle 13"/>
          <p:cNvSpPr>
            <a:spLocks noChangeArrowheads="1"/>
          </p:cNvSpPr>
          <p:nvPr/>
        </p:nvSpPr>
        <p:spPr bwMode="auto">
          <a:xfrm>
            <a:off x="1245506" y="1321622"/>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400" dirty="0">
                <a:solidFill>
                  <a:srgbClr val="0000FF"/>
                </a:solidFill>
              </a:rPr>
              <a:t>1</a:t>
            </a:r>
            <a:r>
              <a:rPr lang="zh-CN" altLang="en-US" sz="1400" dirty="0">
                <a:solidFill>
                  <a:srgbClr val="0000FF"/>
                </a:solidFill>
              </a:rPr>
              <a:t>、需求分析概述</a:t>
            </a:r>
          </a:p>
        </p:txBody>
      </p:sp>
      <p:sp>
        <p:nvSpPr>
          <p:cNvPr id="68" name="Rectangle 14"/>
          <p:cNvSpPr>
            <a:spLocks noChangeArrowheads="1"/>
          </p:cNvSpPr>
          <p:nvPr/>
        </p:nvSpPr>
        <p:spPr bwMode="auto">
          <a:xfrm>
            <a:off x="3934730" y="1321621"/>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400" dirty="0">
                <a:solidFill>
                  <a:srgbClr val="0000FF"/>
                </a:solidFill>
              </a:rPr>
              <a:t>2 </a:t>
            </a:r>
            <a:r>
              <a:rPr lang="zh-CN" altLang="en-US" sz="1400" dirty="0">
                <a:solidFill>
                  <a:srgbClr val="0000FF"/>
                </a:solidFill>
                <a:latin typeface="Times New Roman" panose="02020603050405020304" pitchFamily="18" charset="0"/>
              </a:rPr>
              <a:t>、</a:t>
            </a:r>
            <a:r>
              <a:rPr lang="zh-CN" altLang="en-US" sz="1400" dirty="0">
                <a:solidFill>
                  <a:srgbClr val="0000FF"/>
                </a:solidFill>
              </a:rPr>
              <a:t>与用户沟获取需求的方法</a:t>
            </a:r>
          </a:p>
        </p:txBody>
      </p:sp>
      <p:sp>
        <p:nvSpPr>
          <p:cNvPr id="71" name="Rectangle 16"/>
          <p:cNvSpPr>
            <a:spLocks noChangeArrowheads="1"/>
          </p:cNvSpPr>
          <p:nvPr/>
        </p:nvSpPr>
        <p:spPr bwMode="auto">
          <a:xfrm>
            <a:off x="3934732" y="5247366"/>
            <a:ext cx="1439862"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7 </a:t>
            </a:r>
            <a:r>
              <a:rPr lang="zh-CN" altLang="en-US" sz="1400" dirty="0">
                <a:solidFill>
                  <a:srgbClr val="0000FF"/>
                </a:solidFill>
                <a:latin typeface="Times New Roman" panose="02020603050405020304" pitchFamily="18" charset="0"/>
              </a:rPr>
              <a:t>、</a:t>
            </a:r>
            <a:r>
              <a:rPr lang="zh-CN" altLang="en-US" sz="1400" dirty="0">
                <a:solidFill>
                  <a:srgbClr val="0000FF"/>
                </a:solidFill>
              </a:rPr>
              <a:t>需求实现验证</a:t>
            </a:r>
          </a:p>
        </p:txBody>
      </p:sp>
      <p:sp>
        <p:nvSpPr>
          <p:cNvPr id="74" name="Rectangle 19"/>
          <p:cNvSpPr>
            <a:spLocks noChangeArrowheads="1"/>
          </p:cNvSpPr>
          <p:nvPr/>
        </p:nvSpPr>
        <p:spPr bwMode="auto">
          <a:xfrm>
            <a:off x="3934731" y="2630203"/>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3 </a:t>
            </a:r>
            <a:r>
              <a:rPr lang="zh-CN" altLang="en-US" sz="1400" dirty="0">
                <a:solidFill>
                  <a:srgbClr val="0000FF"/>
                </a:solidFill>
              </a:rPr>
              <a:t>、分析建模与规格说明</a:t>
            </a:r>
          </a:p>
        </p:txBody>
      </p:sp>
      <p:cxnSp>
        <p:nvCxnSpPr>
          <p:cNvPr id="76" name="AutoShape 21"/>
          <p:cNvCxnSpPr>
            <a:cxnSpLocks noChangeArrowheads="1" noChangeShapeType="1"/>
            <a:stCxn id="68" idx="2"/>
            <a:endCxn id="74" idx="0"/>
          </p:cNvCxnSpPr>
          <p:nvPr/>
        </p:nvCxnSpPr>
        <p:spPr bwMode="auto">
          <a:xfrm rot="16200000" flipH="1">
            <a:off x="4450428" y="2425967"/>
            <a:ext cx="408469" cy="1"/>
          </a:xfrm>
          <a:prstGeom prst="bentConnector3">
            <a:avLst>
              <a:gd name="adj1" fmla="val 50000"/>
            </a:avLst>
          </a:prstGeom>
          <a:noFill/>
          <a:ln w="19050" algn="ctr">
            <a:solidFill>
              <a:srgbClr val="0000FF"/>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82" name="Rectangle 19"/>
          <p:cNvSpPr>
            <a:spLocks noChangeArrowheads="1"/>
          </p:cNvSpPr>
          <p:nvPr/>
        </p:nvSpPr>
        <p:spPr bwMode="auto">
          <a:xfrm>
            <a:off x="1245506"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4 </a:t>
            </a:r>
            <a:r>
              <a:rPr lang="zh-CN" altLang="en-US" sz="1400" dirty="0">
                <a:solidFill>
                  <a:srgbClr val="0000FF"/>
                </a:solidFill>
              </a:rPr>
              <a:t>、功能模型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sp>
        <p:nvSpPr>
          <p:cNvPr id="83" name="Rectangle 19"/>
          <p:cNvSpPr>
            <a:spLocks noChangeArrowheads="1"/>
          </p:cNvSpPr>
          <p:nvPr/>
        </p:nvSpPr>
        <p:spPr bwMode="auto">
          <a:xfrm>
            <a:off x="3934731"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5 </a:t>
            </a:r>
            <a:r>
              <a:rPr lang="zh-CN" altLang="en-US" sz="1400" dirty="0">
                <a:solidFill>
                  <a:srgbClr val="0000FF"/>
                </a:solidFill>
              </a:rPr>
              <a:t>、数据模型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sp>
        <p:nvSpPr>
          <p:cNvPr id="84" name="Rectangle 19"/>
          <p:cNvSpPr>
            <a:spLocks noChangeArrowheads="1"/>
          </p:cNvSpPr>
          <p:nvPr/>
        </p:nvSpPr>
        <p:spPr bwMode="auto">
          <a:xfrm>
            <a:off x="6647768"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6 </a:t>
            </a:r>
            <a:r>
              <a:rPr lang="zh-CN" altLang="en-US" sz="1400" dirty="0">
                <a:solidFill>
                  <a:srgbClr val="0000FF"/>
                </a:solidFill>
              </a:rPr>
              <a:t>、行为模型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cxnSp>
        <p:nvCxnSpPr>
          <p:cNvPr id="32775" name="直接箭头连接符 32774"/>
          <p:cNvCxnSpPr>
            <a:stCxn id="67" idx="3"/>
            <a:endCxn id="68" idx="1"/>
          </p:cNvCxnSpPr>
          <p:nvPr/>
        </p:nvCxnSpPr>
        <p:spPr bwMode="auto">
          <a:xfrm flipV="1">
            <a:off x="2685369" y="1771678"/>
            <a:ext cx="1249361" cy="1"/>
          </a:xfrm>
          <a:prstGeom prst="straightConnector1">
            <a:avLst/>
          </a:prstGeom>
          <a:noFill/>
          <a:ln w="19050">
            <a:solidFill>
              <a:srgbClr val="0000FF"/>
            </a:solidFill>
            <a:prstDash val="sysDash"/>
            <a:miter lim="800000"/>
            <a:headEnd/>
            <a:tailEnd type="triangle"/>
          </a:ln>
        </p:spPr>
      </p:cxnSp>
      <p:cxnSp>
        <p:nvCxnSpPr>
          <p:cNvPr id="32799" name="肘形连接符 32798"/>
          <p:cNvCxnSpPr>
            <a:stCxn id="74" idx="1"/>
            <a:endCxn id="82" idx="0"/>
          </p:cNvCxnSpPr>
          <p:nvPr/>
        </p:nvCxnSpPr>
        <p:spPr bwMode="auto">
          <a:xfrm rot="10800000" flipV="1">
            <a:off x="1965439" y="3080260"/>
            <a:ext cx="1969293" cy="858524"/>
          </a:xfrm>
          <a:prstGeom prst="bentConnector2">
            <a:avLst/>
          </a:prstGeom>
          <a:noFill/>
          <a:ln w="19050">
            <a:solidFill>
              <a:srgbClr val="0000FF"/>
            </a:solidFill>
            <a:prstDash val="sysDash"/>
            <a:miter lim="800000"/>
            <a:headEnd/>
            <a:tailEnd type="triangle"/>
          </a:ln>
        </p:spPr>
      </p:cxnSp>
      <p:cxnSp>
        <p:nvCxnSpPr>
          <p:cNvPr id="4" name="肘形连接符 3"/>
          <p:cNvCxnSpPr>
            <a:stCxn id="74" idx="2"/>
            <a:endCxn id="83" idx="0"/>
          </p:cNvCxnSpPr>
          <p:nvPr/>
        </p:nvCxnSpPr>
        <p:spPr bwMode="auto">
          <a:xfrm>
            <a:off x="4654663" y="3530316"/>
            <a:ext cx="0" cy="408468"/>
          </a:xfrm>
          <a:prstGeom prst="straightConnector1">
            <a:avLst/>
          </a:prstGeom>
          <a:noFill/>
          <a:ln w="19050">
            <a:solidFill>
              <a:srgbClr val="0000FF"/>
            </a:solidFill>
            <a:prstDash val="sysDash"/>
            <a:miter lim="800000"/>
            <a:headEnd/>
            <a:tailEnd type="triangle"/>
          </a:ln>
        </p:spPr>
      </p:cxnSp>
      <p:cxnSp>
        <p:nvCxnSpPr>
          <p:cNvPr id="6" name="肘形连接符 5"/>
          <p:cNvCxnSpPr>
            <a:stCxn id="74" idx="3"/>
            <a:endCxn id="84" idx="0"/>
          </p:cNvCxnSpPr>
          <p:nvPr/>
        </p:nvCxnSpPr>
        <p:spPr bwMode="auto">
          <a:xfrm>
            <a:off x="5374594" y="3080260"/>
            <a:ext cx="1993106" cy="858524"/>
          </a:xfrm>
          <a:prstGeom prst="bentConnector2">
            <a:avLst/>
          </a:prstGeom>
          <a:noFill/>
          <a:ln w="19050">
            <a:solidFill>
              <a:srgbClr val="0000FF"/>
            </a:solidFill>
            <a:prstDash val="sysDash"/>
            <a:miter lim="800000"/>
            <a:headEnd/>
            <a:tailEnd type="triangle"/>
          </a:ln>
        </p:spPr>
      </p:cxnSp>
      <p:cxnSp>
        <p:nvCxnSpPr>
          <p:cNvPr id="8" name="肘形连接符 7"/>
          <p:cNvCxnSpPr>
            <a:endCxn id="84" idx="2"/>
          </p:cNvCxnSpPr>
          <p:nvPr/>
        </p:nvCxnSpPr>
        <p:spPr bwMode="auto">
          <a:xfrm flipV="1">
            <a:off x="5374593" y="4838897"/>
            <a:ext cx="1993107" cy="843445"/>
          </a:xfrm>
          <a:prstGeom prst="bentConnector2">
            <a:avLst/>
          </a:prstGeom>
          <a:noFill/>
          <a:ln w="19050">
            <a:solidFill>
              <a:schemeClr val="accent1">
                <a:lumMod val="50000"/>
              </a:schemeClr>
            </a:solidFill>
            <a:prstDash val="sysDash"/>
            <a:miter lim="800000"/>
            <a:headEnd/>
            <a:tailEnd type="triangle"/>
          </a:ln>
        </p:spPr>
      </p:cxnSp>
      <p:cxnSp>
        <p:nvCxnSpPr>
          <p:cNvPr id="10" name="肘形连接符 9"/>
          <p:cNvCxnSpPr>
            <a:stCxn id="71" idx="0"/>
            <a:endCxn id="83" idx="2"/>
          </p:cNvCxnSpPr>
          <p:nvPr/>
        </p:nvCxnSpPr>
        <p:spPr bwMode="auto">
          <a:xfrm flipV="1">
            <a:off x="4654663" y="4838897"/>
            <a:ext cx="0" cy="408469"/>
          </a:xfrm>
          <a:prstGeom prst="straightConnector1">
            <a:avLst/>
          </a:prstGeom>
          <a:noFill/>
          <a:ln w="19050">
            <a:solidFill>
              <a:schemeClr val="accent1">
                <a:lumMod val="50000"/>
              </a:schemeClr>
            </a:solidFill>
            <a:prstDash val="sysDash"/>
            <a:miter lim="800000"/>
            <a:headEnd/>
            <a:tailEnd type="triangle"/>
          </a:ln>
        </p:spPr>
      </p:cxnSp>
      <p:cxnSp>
        <p:nvCxnSpPr>
          <p:cNvPr id="12" name="肘形连接符 11"/>
          <p:cNvCxnSpPr>
            <a:stCxn id="71" idx="1"/>
            <a:endCxn id="82" idx="2"/>
          </p:cNvCxnSpPr>
          <p:nvPr/>
        </p:nvCxnSpPr>
        <p:spPr bwMode="auto">
          <a:xfrm rot="10800000">
            <a:off x="1965438" y="4838897"/>
            <a:ext cx="1969294" cy="858526"/>
          </a:xfrm>
          <a:prstGeom prst="bentConnector2">
            <a:avLst/>
          </a:prstGeom>
          <a:noFill/>
          <a:ln w="19050">
            <a:solidFill>
              <a:schemeClr val="accent1">
                <a:lumMod val="50000"/>
              </a:schemeClr>
            </a:solidFill>
            <a:prstDash val="sysDash"/>
            <a:miter lim="800000"/>
            <a:headEnd/>
            <a:tailEnd type="triangle"/>
          </a:ln>
        </p:spPr>
      </p:cxnSp>
    </p:spTree>
    <p:extLst>
      <p:ext uri="{BB962C8B-B14F-4D97-AF65-F5344CB8AC3E}">
        <p14:creationId xmlns:p14="http://schemas.microsoft.com/office/powerpoint/2010/main" val="2595632393"/>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非功能需求的度量指标</a:t>
            </a:r>
          </a:p>
        </p:txBody>
      </p:sp>
      <p:graphicFrame>
        <p:nvGraphicFramePr>
          <p:cNvPr id="4" name="Group 133">
            <a:extLst>
              <a:ext uri="{FF2B5EF4-FFF2-40B4-BE49-F238E27FC236}">
                <a16:creationId xmlns:a16="http://schemas.microsoft.com/office/drawing/2014/main" xmlns="" id="{25A79795-8A48-4A26-BAE0-8FD826C649F2}"/>
              </a:ext>
            </a:extLst>
          </p:cNvPr>
          <p:cNvGraphicFramePr>
            <a:graphicFrameLocks/>
          </p:cNvGraphicFramePr>
          <p:nvPr>
            <p:extLst>
              <p:ext uri="{D42A27DB-BD31-4B8C-83A1-F6EECF244321}">
                <p14:modId xmlns:p14="http://schemas.microsoft.com/office/powerpoint/2010/main" val="2346832219"/>
              </p:ext>
            </p:extLst>
          </p:nvPr>
        </p:nvGraphicFramePr>
        <p:xfrm>
          <a:off x="737715" y="1604526"/>
          <a:ext cx="7957457" cy="3766778"/>
        </p:xfrm>
        <a:graphic>
          <a:graphicData uri="http://schemas.openxmlformats.org/drawingml/2006/table">
            <a:tbl>
              <a:tblPr/>
              <a:tblGrid>
                <a:gridCol w="2254314">
                  <a:extLst>
                    <a:ext uri="{9D8B030D-6E8A-4147-A177-3AD203B41FA5}">
                      <a16:colId xmlns:a16="http://schemas.microsoft.com/office/drawing/2014/main" xmlns="" val="20000"/>
                    </a:ext>
                  </a:extLst>
                </a:gridCol>
                <a:gridCol w="5703143">
                  <a:extLst>
                    <a:ext uri="{9D8B030D-6E8A-4147-A177-3AD203B41FA5}">
                      <a16:colId xmlns:a16="http://schemas.microsoft.com/office/drawing/2014/main" xmlns="" val="20001"/>
                    </a:ext>
                  </a:extLst>
                </a:gridCol>
              </a:tblGrid>
              <a:tr h="32784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非功能特性</a:t>
                      </a:r>
                    </a:p>
                  </a:txBody>
                  <a:tcPr marT="45717" marB="45717"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度量指标</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372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速度</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每秒处理的事务；用户的响应时间；屏幕的刷新速度</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784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存储空间</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字节数；</a:t>
                      </a: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RAM</a:t>
                      </a: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芯片数</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6674">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可用性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培训时间；帮助页面数</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0050">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可靠性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平均失败时间；系统无效的概率；失败发生率</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95045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容错性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失败后的重启次数；事件引起失败的比例；失败时数据崩溃的可能性</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矩形 4"/>
          <p:cNvSpPr/>
          <p:nvPr/>
        </p:nvSpPr>
        <p:spPr>
          <a:xfrm>
            <a:off x="737715" y="5450182"/>
            <a:ext cx="5258171" cy="400110"/>
          </a:xfrm>
          <a:prstGeom prst="rect">
            <a:avLst/>
          </a:prstGeom>
        </p:spPr>
        <p:txBody>
          <a:bodyPr wrap="none">
            <a:spAutoFit/>
          </a:bodyPr>
          <a:lstStyle/>
          <a:p>
            <a:r>
              <a:rPr lang="zh-CN" altLang="en-US" sz="2000" b="1" dirty="0">
                <a:solidFill>
                  <a:srgbClr val="FF0000"/>
                </a:solidFill>
              </a:rPr>
              <a:t>* </a:t>
            </a:r>
            <a:r>
              <a:rPr lang="zh-CN" altLang="en-US" sz="2000" dirty="0">
                <a:solidFill>
                  <a:srgbClr val="000000"/>
                </a:solidFill>
                <a:latin typeface="华文细黑" panose="02010600040101010101" pitchFamily="2" charset="-122"/>
                <a:ea typeface="华文细黑" panose="02010600040101010101" pitchFamily="2" charset="-122"/>
              </a:rPr>
              <a:t>度量指标需采用一些可度量的特性进行描述</a:t>
            </a:r>
          </a:p>
        </p:txBody>
      </p:sp>
    </p:spTree>
    <p:extLst>
      <p:ext uri="{BB962C8B-B14F-4D97-AF65-F5344CB8AC3E}">
        <p14:creationId xmlns:p14="http://schemas.microsoft.com/office/powerpoint/2010/main" val="265530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12985"/>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455860"/>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19360"/>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671760"/>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752848"/>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895723"/>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27685"/>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768973"/>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26098"/>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768973"/>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11848"/>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35735"/>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561135"/>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05535"/>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06985"/>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19698"/>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2997323"/>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11623"/>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16598"/>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40423"/>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184648"/>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29110"/>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en-US" altLang="zh-CN" sz="2000" dirty="0">
              <a:solidFill>
                <a:srgbClr val="111111"/>
              </a:solidFill>
              <a:latin typeface="华文细黑" panose="02010600040101010101" pitchFamily="2" charset="-122"/>
              <a:ea typeface="华文细黑" panose="02010600040101010101" pitchFamily="2" charset="-122"/>
            </a:endParaRP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非功能性需求</a:t>
            </a:r>
          </a:p>
        </p:txBody>
      </p:sp>
      <p:cxnSp>
        <p:nvCxnSpPr>
          <p:cNvPr id="72" name="直接箭头连接符 71"/>
          <p:cNvCxnSpPr>
            <a:stCxn id="52" idx="5"/>
            <a:endCxn id="28" idx="1"/>
          </p:cNvCxnSpPr>
          <p:nvPr/>
        </p:nvCxnSpPr>
        <p:spPr bwMode="auto">
          <a:xfrm>
            <a:off x="3008235" y="3544749"/>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160710"/>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00274"/>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394198"/>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649786"/>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3979985"/>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655767"/>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36479"/>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36935"/>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21670"/>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653212" y="4157229"/>
            <a:ext cx="2158855" cy="632382"/>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8881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外部接口需求</a:t>
            </a:r>
          </a:p>
        </p:txBody>
      </p:sp>
      <p:sp>
        <p:nvSpPr>
          <p:cNvPr id="3" name="内容占位符 2"/>
          <p:cNvSpPr>
            <a:spLocks noGrp="1"/>
          </p:cNvSpPr>
          <p:nvPr>
            <p:ph idx="1"/>
          </p:nvPr>
        </p:nvSpPr>
        <p:spPr/>
        <p:txBody>
          <a:bodyPr/>
          <a:lstStyle/>
          <a:p>
            <a:r>
              <a:rPr lang="zh-CN" altLang="en-US" dirty="0"/>
              <a:t>描述系统与其所处环境之间进行的交互</a:t>
            </a:r>
          </a:p>
          <a:p>
            <a:r>
              <a:rPr lang="zh-CN" altLang="en-US" dirty="0"/>
              <a:t>包括：</a:t>
            </a:r>
          </a:p>
          <a:p>
            <a:pPr lvl="1"/>
            <a:r>
              <a:rPr lang="zh-CN" altLang="en-US" dirty="0"/>
              <a:t>与其他系统接口</a:t>
            </a:r>
            <a:r>
              <a:rPr lang="en-US" altLang="zh-CN" dirty="0"/>
              <a:t>(System interfaces) </a:t>
            </a:r>
          </a:p>
          <a:p>
            <a:pPr lvl="1"/>
            <a:r>
              <a:rPr lang="zh-CN" altLang="en-US" dirty="0"/>
              <a:t>用户接口 </a:t>
            </a:r>
            <a:r>
              <a:rPr lang="en-US" altLang="zh-CN" dirty="0"/>
              <a:t>(UI, User interfaces)</a:t>
            </a:r>
          </a:p>
          <a:p>
            <a:pPr lvl="1"/>
            <a:r>
              <a:rPr lang="zh-CN" altLang="en-US" dirty="0"/>
              <a:t>硬件接口 </a:t>
            </a:r>
            <a:r>
              <a:rPr lang="en-US" altLang="zh-CN" dirty="0"/>
              <a:t>(Hardware interfaces)</a:t>
            </a:r>
          </a:p>
          <a:p>
            <a:pPr lvl="1"/>
            <a:r>
              <a:rPr lang="zh-CN" altLang="en-US" dirty="0"/>
              <a:t>软件接口</a:t>
            </a:r>
            <a:r>
              <a:rPr lang="en-US" altLang="zh-CN" dirty="0"/>
              <a:t>(Software interfaces)</a:t>
            </a:r>
          </a:p>
          <a:p>
            <a:pPr lvl="1"/>
            <a:r>
              <a:rPr lang="zh-CN" altLang="en-US" dirty="0"/>
              <a:t>通信接口</a:t>
            </a:r>
            <a:r>
              <a:rPr lang="en-US" altLang="zh-CN" dirty="0"/>
              <a:t>(Communications interfaces)</a:t>
            </a:r>
          </a:p>
          <a:p>
            <a:endParaRPr lang="zh-CN" altLang="en-US" dirty="0"/>
          </a:p>
        </p:txBody>
      </p:sp>
    </p:spTree>
    <p:extLst>
      <p:ext uri="{BB962C8B-B14F-4D97-AF65-F5344CB8AC3E}">
        <p14:creationId xmlns:p14="http://schemas.microsoft.com/office/powerpoint/2010/main" val="411790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74534"/>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约束规则</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517409"/>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80909"/>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733309"/>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814397"/>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957272"/>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89234"/>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830522"/>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87647"/>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830522"/>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73397"/>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97284"/>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622684"/>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67084"/>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68534"/>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81247"/>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3058872"/>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73172"/>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78147"/>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5001972"/>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246197"/>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90659"/>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en-US" altLang="zh-CN" sz="2000" dirty="0">
              <a:solidFill>
                <a:srgbClr val="111111"/>
              </a:solidFill>
              <a:latin typeface="华文细黑" panose="02010600040101010101" pitchFamily="2" charset="-122"/>
              <a:ea typeface="华文细黑" panose="02010600040101010101" pitchFamily="2" charset="-122"/>
            </a:endParaRP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非功能性需求</a:t>
            </a:r>
          </a:p>
        </p:txBody>
      </p:sp>
      <p:cxnSp>
        <p:nvCxnSpPr>
          <p:cNvPr id="72" name="直接箭头连接符 71"/>
          <p:cNvCxnSpPr>
            <a:stCxn id="52" idx="5"/>
            <a:endCxn id="28" idx="1"/>
          </p:cNvCxnSpPr>
          <p:nvPr/>
        </p:nvCxnSpPr>
        <p:spPr bwMode="auto">
          <a:xfrm>
            <a:off x="3008235" y="3606298"/>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222259"/>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61823"/>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455747"/>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711335"/>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041534"/>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717316"/>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98028"/>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98484"/>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83219"/>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827116" y="4892988"/>
            <a:ext cx="2004147" cy="632382"/>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92997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约束条件</a:t>
            </a:r>
          </a:p>
        </p:txBody>
      </p:sp>
      <p:sp>
        <p:nvSpPr>
          <p:cNvPr id="3" name="内容占位符 2"/>
          <p:cNvSpPr>
            <a:spLocks noGrp="1"/>
          </p:cNvSpPr>
          <p:nvPr>
            <p:ph idx="1"/>
          </p:nvPr>
        </p:nvSpPr>
        <p:spPr/>
        <p:txBody>
          <a:bodyPr/>
          <a:lstStyle/>
          <a:p>
            <a:r>
              <a:rPr lang="zh-CN" altLang="en-US" dirty="0"/>
              <a:t>约束条件：设计与实现必须遵循的标准、约束条件。</a:t>
            </a:r>
          </a:p>
          <a:p>
            <a:r>
              <a:rPr lang="zh-CN" altLang="en-US" dirty="0"/>
              <a:t>包括：</a:t>
            </a:r>
          </a:p>
          <a:p>
            <a:pPr lvl="1"/>
            <a:r>
              <a:rPr lang="zh-CN" altLang="en-US" dirty="0"/>
              <a:t>运行平台：操作系统，硬件等</a:t>
            </a:r>
          </a:p>
          <a:p>
            <a:pPr lvl="1"/>
            <a:r>
              <a:rPr lang="zh-CN" altLang="en-US" dirty="0"/>
              <a:t>协议：</a:t>
            </a:r>
            <a:r>
              <a:rPr lang="en-US" altLang="zh-CN" dirty="0"/>
              <a:t>Http</a:t>
            </a:r>
            <a:r>
              <a:rPr lang="zh-CN" altLang="en-US" dirty="0"/>
              <a:t>，</a:t>
            </a:r>
            <a:r>
              <a:rPr lang="en-US" altLang="zh-CN" dirty="0"/>
              <a:t>UDP</a:t>
            </a:r>
            <a:r>
              <a:rPr lang="zh-CN" altLang="en-US" dirty="0"/>
              <a:t>等</a:t>
            </a:r>
          </a:p>
          <a:p>
            <a:pPr lvl="1"/>
            <a:r>
              <a:rPr lang="zh-CN" altLang="en-US" dirty="0"/>
              <a:t>选择的技术：分布式，嵌入式等</a:t>
            </a:r>
          </a:p>
          <a:p>
            <a:pPr lvl="1"/>
            <a:r>
              <a:rPr lang="zh-CN" altLang="en-US" dirty="0"/>
              <a:t>编程语言：</a:t>
            </a:r>
            <a:r>
              <a:rPr lang="en-US" altLang="zh-CN" dirty="0"/>
              <a:t>Java</a:t>
            </a:r>
            <a:r>
              <a:rPr lang="zh-CN" altLang="en-US" dirty="0"/>
              <a:t>，</a:t>
            </a:r>
            <a:r>
              <a:rPr lang="en-US" altLang="zh-CN" dirty="0"/>
              <a:t>C/C++/C#</a:t>
            </a:r>
            <a:r>
              <a:rPr lang="zh-CN" altLang="en-US" dirty="0"/>
              <a:t>，</a:t>
            </a:r>
            <a:r>
              <a:rPr lang="en-US" altLang="zh-CN" dirty="0"/>
              <a:t>Perl…</a:t>
            </a:r>
          </a:p>
          <a:p>
            <a:pPr lvl="1"/>
            <a:r>
              <a:rPr lang="zh-CN" altLang="en-US" dirty="0"/>
              <a:t>工具 ：设计与实现过程中的工具</a:t>
            </a:r>
          </a:p>
          <a:p>
            <a:endParaRPr lang="zh-CN" altLang="en-US" dirty="0"/>
          </a:p>
        </p:txBody>
      </p:sp>
    </p:spTree>
    <p:extLst>
      <p:ext uri="{BB962C8B-B14F-4D97-AF65-F5344CB8AC3E}">
        <p14:creationId xmlns:p14="http://schemas.microsoft.com/office/powerpoint/2010/main" val="220190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需求分析方法需遵守的法则</a:t>
            </a:r>
          </a:p>
        </p:txBody>
      </p:sp>
      <p:sp>
        <p:nvSpPr>
          <p:cNvPr id="3" name="内容占位符 2"/>
          <p:cNvSpPr>
            <a:spLocks noGrp="1"/>
          </p:cNvSpPr>
          <p:nvPr>
            <p:ph idx="1"/>
          </p:nvPr>
        </p:nvSpPr>
        <p:spPr/>
        <p:txBody>
          <a:bodyPr/>
          <a:lstStyle/>
          <a:p>
            <a:r>
              <a:rPr lang="zh-CN" altLang="en-US" dirty="0"/>
              <a:t>必须</a:t>
            </a:r>
            <a:r>
              <a:rPr lang="zh-CN" altLang="en-US" dirty="0">
                <a:solidFill>
                  <a:srgbClr val="0000FF"/>
                </a:solidFill>
              </a:rPr>
              <a:t>理解并描述问题的信息域</a:t>
            </a:r>
            <a:r>
              <a:rPr lang="zh-CN" altLang="en-US" dirty="0"/>
              <a:t>，根据这条准则应该建立数据模型。</a:t>
            </a:r>
          </a:p>
          <a:p>
            <a:r>
              <a:rPr lang="zh-CN" altLang="en-US" dirty="0"/>
              <a:t>必须</a:t>
            </a:r>
            <a:r>
              <a:rPr lang="zh-CN" altLang="en-US" dirty="0">
                <a:solidFill>
                  <a:srgbClr val="0000FF"/>
                </a:solidFill>
              </a:rPr>
              <a:t>定义软件应完成的功能</a:t>
            </a:r>
            <a:r>
              <a:rPr lang="zh-CN" altLang="en-US" dirty="0"/>
              <a:t>，这条准则要求建立功能模型。</a:t>
            </a:r>
          </a:p>
          <a:p>
            <a:r>
              <a:rPr lang="zh-CN" altLang="en-US" dirty="0"/>
              <a:t>必须</a:t>
            </a:r>
            <a:r>
              <a:rPr lang="zh-CN" altLang="en-US" dirty="0">
                <a:solidFill>
                  <a:srgbClr val="0000FF"/>
                </a:solidFill>
              </a:rPr>
              <a:t>描述作为外部事件结果的软件行为</a:t>
            </a:r>
            <a:r>
              <a:rPr lang="zh-CN" altLang="en-US" dirty="0"/>
              <a:t>，这条准则要求建立行为模型</a:t>
            </a:r>
          </a:p>
          <a:p>
            <a:r>
              <a:rPr lang="zh-CN" altLang="en-US" dirty="0"/>
              <a:t>必须对</a:t>
            </a:r>
            <a:r>
              <a:rPr lang="zh-CN" altLang="en-US" dirty="0">
                <a:solidFill>
                  <a:srgbClr val="0000FF"/>
                </a:solidFill>
              </a:rPr>
              <a:t>描述信息、功能和行为的模型进行分解，用层次的方式展示细节</a:t>
            </a:r>
            <a:r>
              <a:rPr lang="zh-CN" altLang="en-US" dirty="0"/>
              <a:t>。</a:t>
            </a:r>
          </a:p>
        </p:txBody>
      </p:sp>
    </p:spTree>
    <p:extLst>
      <p:ext uri="{BB962C8B-B14F-4D97-AF65-F5344CB8AC3E}">
        <p14:creationId xmlns:p14="http://schemas.microsoft.com/office/powerpoint/2010/main" val="149484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需求分析的任务</a:t>
            </a:r>
          </a:p>
        </p:txBody>
      </p:sp>
      <p:sp>
        <p:nvSpPr>
          <p:cNvPr id="34819" name="AutoShape 3"/>
          <p:cNvSpPr>
            <a:spLocks noChangeArrowheads="1"/>
          </p:cNvSpPr>
          <p:nvPr/>
        </p:nvSpPr>
        <p:spPr bwMode="auto">
          <a:xfrm>
            <a:off x="611188" y="1412875"/>
            <a:ext cx="2155825" cy="792163"/>
          </a:xfrm>
          <a:prstGeom prst="homePlate">
            <a:avLst>
              <a:gd name="adj" fmla="val 68036"/>
            </a:avLst>
          </a:prstGeom>
          <a:solidFill>
            <a:srgbClr val="FF99CC"/>
          </a:solidFill>
          <a:ln w="9525">
            <a:solidFill>
              <a:schemeClr val="tx1"/>
            </a:solidFill>
            <a:miter lim="800000"/>
            <a:headEnd/>
            <a:tailEnd/>
          </a:ln>
        </p:spPr>
        <p:txBody>
          <a:bodyPr anchor="ctr"/>
          <a:lstStyle/>
          <a:p>
            <a:pPr algn="ctr"/>
            <a:r>
              <a:rPr lang="zh-CN" altLang="en-US" sz="1800" dirty="0">
                <a:latin typeface="华文细黑" panose="02010600040101010101" pitchFamily="2" charset="-122"/>
                <a:ea typeface="华文细黑" panose="02010600040101010101" pitchFamily="2" charset="-122"/>
              </a:rPr>
              <a:t>需求收集</a:t>
            </a:r>
          </a:p>
        </p:txBody>
      </p:sp>
      <p:sp>
        <p:nvSpPr>
          <p:cNvPr id="34820" name="AutoShape 4"/>
          <p:cNvSpPr>
            <a:spLocks noChangeArrowheads="1"/>
          </p:cNvSpPr>
          <p:nvPr/>
        </p:nvSpPr>
        <p:spPr bwMode="auto">
          <a:xfrm>
            <a:off x="2339975" y="1412875"/>
            <a:ext cx="2232025" cy="792163"/>
          </a:xfrm>
          <a:prstGeom prst="chevron">
            <a:avLst>
              <a:gd name="adj" fmla="val 70441"/>
            </a:avLst>
          </a:prstGeom>
          <a:solidFill>
            <a:srgbClr val="FF9900"/>
          </a:solidFill>
          <a:ln w="9525">
            <a:solidFill>
              <a:schemeClr val="tx1"/>
            </a:solidFill>
            <a:miter lim="800000"/>
            <a:headEnd/>
            <a:tailEnd/>
          </a:ln>
        </p:spPr>
        <p:txBody>
          <a:bodyPr anchor="ctr"/>
          <a:lstStyle/>
          <a:p>
            <a:pPr algn="ctr"/>
            <a:r>
              <a:rPr lang="zh-CN" altLang="en-US" dirty="0">
                <a:latin typeface="华文细黑" panose="02010600040101010101" pitchFamily="2" charset="-122"/>
                <a:ea typeface="华文细黑" panose="02010600040101010101" pitchFamily="2" charset="-122"/>
              </a:rPr>
              <a:t>需求整理</a:t>
            </a:r>
          </a:p>
        </p:txBody>
      </p:sp>
      <p:sp>
        <p:nvSpPr>
          <p:cNvPr id="34821" name="AutoShape 5"/>
          <p:cNvSpPr>
            <a:spLocks noChangeArrowheads="1"/>
          </p:cNvSpPr>
          <p:nvPr/>
        </p:nvSpPr>
        <p:spPr bwMode="auto">
          <a:xfrm>
            <a:off x="4140200" y="1412875"/>
            <a:ext cx="2232025" cy="792163"/>
          </a:xfrm>
          <a:prstGeom prst="chevron">
            <a:avLst>
              <a:gd name="adj" fmla="val 70441"/>
            </a:avLst>
          </a:prstGeom>
          <a:solidFill>
            <a:srgbClr val="99CCFF"/>
          </a:solidFill>
          <a:ln w="9525">
            <a:solidFill>
              <a:schemeClr val="tx1"/>
            </a:solidFill>
            <a:miter lim="800000"/>
            <a:headEnd/>
            <a:tailEnd/>
          </a:ln>
        </p:spPr>
        <p:txBody>
          <a:bodyPr anchor="ctr"/>
          <a:lstStyle/>
          <a:p>
            <a:pPr algn="ctr"/>
            <a:r>
              <a:rPr lang="zh-CN" altLang="en-US" sz="1600" dirty="0">
                <a:latin typeface="华文细黑" panose="02010600040101010101" pitchFamily="2" charset="-122"/>
                <a:ea typeface="华文细黑" panose="02010600040101010101" pitchFamily="2" charset="-122"/>
              </a:rPr>
              <a:t>需求建模及软件规格说明</a:t>
            </a:r>
          </a:p>
        </p:txBody>
      </p:sp>
      <p:sp>
        <p:nvSpPr>
          <p:cNvPr id="34822" name="AutoShape 6"/>
          <p:cNvSpPr>
            <a:spLocks noChangeArrowheads="1"/>
          </p:cNvSpPr>
          <p:nvPr/>
        </p:nvSpPr>
        <p:spPr bwMode="auto">
          <a:xfrm>
            <a:off x="5940425" y="1412875"/>
            <a:ext cx="2232025" cy="792163"/>
          </a:xfrm>
          <a:prstGeom prst="chevron">
            <a:avLst>
              <a:gd name="adj" fmla="val 70441"/>
            </a:avLst>
          </a:prstGeom>
          <a:solidFill>
            <a:srgbClr val="00FF00"/>
          </a:solidFill>
          <a:ln w="9525">
            <a:solidFill>
              <a:schemeClr val="tx1"/>
            </a:solidFill>
            <a:miter lim="800000"/>
            <a:headEnd/>
            <a:tailEnd/>
          </a:ln>
        </p:spPr>
        <p:txBody>
          <a:bodyPr anchor="ctr"/>
          <a:lstStyle/>
          <a:p>
            <a:pPr algn="ctr"/>
            <a:r>
              <a:rPr lang="zh-CN" altLang="en-US" sz="1600" dirty="0">
                <a:latin typeface="华文细黑" panose="02010600040101010101" pitchFamily="2" charset="-122"/>
                <a:ea typeface="华文细黑" panose="02010600040101010101" pitchFamily="2" charset="-122"/>
              </a:rPr>
              <a:t>需求评审和验证</a:t>
            </a:r>
          </a:p>
        </p:txBody>
      </p:sp>
      <p:sp>
        <p:nvSpPr>
          <p:cNvPr id="18439" name="Rectangle 7"/>
          <p:cNvSpPr>
            <a:spLocks noChangeArrowheads="1"/>
          </p:cNvSpPr>
          <p:nvPr/>
        </p:nvSpPr>
        <p:spPr bwMode="auto">
          <a:xfrm>
            <a:off x="611188"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0" name="Rectangle 8"/>
          <p:cNvSpPr>
            <a:spLocks noChangeArrowheads="1"/>
          </p:cNvSpPr>
          <p:nvPr/>
        </p:nvSpPr>
        <p:spPr bwMode="auto">
          <a:xfrm>
            <a:off x="2484438"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1" name="Rectangle 9"/>
          <p:cNvSpPr>
            <a:spLocks noChangeArrowheads="1"/>
          </p:cNvSpPr>
          <p:nvPr/>
        </p:nvSpPr>
        <p:spPr bwMode="auto">
          <a:xfrm>
            <a:off x="4356100"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2" name="Rectangle 10"/>
          <p:cNvSpPr>
            <a:spLocks noChangeArrowheads="1"/>
          </p:cNvSpPr>
          <p:nvPr/>
        </p:nvSpPr>
        <p:spPr bwMode="auto">
          <a:xfrm>
            <a:off x="6227763"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pic>
        <p:nvPicPr>
          <p:cNvPr id="34827" name="Picture 11"/>
          <p:cNvPicPr>
            <a:picLocks noChangeAspect="1" noChangeArrowheads="1"/>
          </p:cNvPicPr>
          <p:nvPr/>
        </p:nvPicPr>
        <p:blipFill>
          <a:blip r:embed="rId3" cstate="print"/>
          <a:srcRect/>
          <a:stretch>
            <a:fillRect/>
          </a:stretch>
        </p:blipFill>
        <p:spPr bwMode="auto">
          <a:xfrm>
            <a:off x="827088" y="4941888"/>
            <a:ext cx="1223962" cy="673100"/>
          </a:xfrm>
          <a:prstGeom prst="rect">
            <a:avLst/>
          </a:prstGeom>
          <a:noFill/>
          <a:ln w="9525">
            <a:noFill/>
            <a:miter lim="800000"/>
            <a:headEnd/>
            <a:tailEnd/>
          </a:ln>
        </p:spPr>
      </p:pic>
      <p:pic>
        <p:nvPicPr>
          <p:cNvPr id="34828" name="Picture 12"/>
          <p:cNvPicPr>
            <a:picLocks noChangeAspect="1" noChangeArrowheads="1"/>
          </p:cNvPicPr>
          <p:nvPr/>
        </p:nvPicPr>
        <p:blipFill>
          <a:blip r:embed="rId4" cstate="print"/>
          <a:srcRect/>
          <a:stretch>
            <a:fillRect/>
          </a:stretch>
        </p:blipFill>
        <p:spPr bwMode="auto">
          <a:xfrm>
            <a:off x="900113" y="4078288"/>
            <a:ext cx="1403350" cy="763587"/>
          </a:xfrm>
          <a:prstGeom prst="rect">
            <a:avLst/>
          </a:prstGeom>
          <a:noFill/>
          <a:ln w="9525">
            <a:noFill/>
            <a:miter lim="800000"/>
            <a:headEnd/>
            <a:tailEnd/>
          </a:ln>
        </p:spPr>
      </p:pic>
      <p:pic>
        <p:nvPicPr>
          <p:cNvPr id="34829" name="Picture 13"/>
          <p:cNvPicPr>
            <a:picLocks noChangeAspect="1" noChangeArrowheads="1"/>
          </p:cNvPicPr>
          <p:nvPr/>
        </p:nvPicPr>
        <p:blipFill>
          <a:blip r:embed="rId5" cstate="print"/>
          <a:srcRect/>
          <a:stretch>
            <a:fillRect/>
          </a:stretch>
        </p:blipFill>
        <p:spPr bwMode="auto">
          <a:xfrm>
            <a:off x="684213" y="3357563"/>
            <a:ext cx="1223962" cy="671512"/>
          </a:xfrm>
          <a:prstGeom prst="rect">
            <a:avLst/>
          </a:prstGeom>
          <a:noFill/>
          <a:ln w="9525">
            <a:noFill/>
            <a:miter lim="800000"/>
            <a:headEnd/>
            <a:tailEnd/>
          </a:ln>
        </p:spPr>
      </p:pic>
      <p:pic>
        <p:nvPicPr>
          <p:cNvPr id="34830" name="Picture 14"/>
          <p:cNvPicPr>
            <a:picLocks noChangeAspect="1" noChangeArrowheads="1"/>
          </p:cNvPicPr>
          <p:nvPr/>
        </p:nvPicPr>
        <p:blipFill>
          <a:blip r:embed="rId6" cstate="print"/>
          <a:srcRect/>
          <a:stretch>
            <a:fillRect/>
          </a:stretch>
        </p:blipFill>
        <p:spPr bwMode="auto">
          <a:xfrm>
            <a:off x="1042988" y="2493963"/>
            <a:ext cx="1236662" cy="676275"/>
          </a:xfrm>
          <a:prstGeom prst="rect">
            <a:avLst/>
          </a:prstGeom>
          <a:noFill/>
          <a:ln w="9525">
            <a:noFill/>
            <a:miter lim="800000"/>
            <a:headEnd/>
            <a:tailEnd/>
          </a:ln>
        </p:spPr>
      </p:pic>
      <p:pic>
        <p:nvPicPr>
          <p:cNvPr id="34831" name="Picture 15"/>
          <p:cNvPicPr>
            <a:picLocks noChangeAspect="1" noChangeArrowheads="1"/>
          </p:cNvPicPr>
          <p:nvPr/>
        </p:nvPicPr>
        <p:blipFill>
          <a:blip r:embed="rId7" cstate="print"/>
          <a:srcRect/>
          <a:stretch>
            <a:fillRect/>
          </a:stretch>
        </p:blipFill>
        <p:spPr bwMode="auto">
          <a:xfrm>
            <a:off x="2555875" y="2420938"/>
            <a:ext cx="1223963" cy="706437"/>
          </a:xfrm>
          <a:prstGeom prst="rect">
            <a:avLst/>
          </a:prstGeom>
          <a:noFill/>
          <a:ln w="9525">
            <a:noFill/>
            <a:miter lim="800000"/>
            <a:headEnd/>
            <a:tailEnd/>
          </a:ln>
        </p:spPr>
      </p:pic>
      <p:pic>
        <p:nvPicPr>
          <p:cNvPr id="34832" name="Picture 16"/>
          <p:cNvPicPr>
            <a:picLocks noChangeAspect="1" noChangeArrowheads="1"/>
          </p:cNvPicPr>
          <p:nvPr/>
        </p:nvPicPr>
        <p:blipFill>
          <a:blip r:embed="rId8" cstate="print"/>
          <a:srcRect/>
          <a:stretch>
            <a:fillRect/>
          </a:stretch>
        </p:blipFill>
        <p:spPr bwMode="auto">
          <a:xfrm>
            <a:off x="2916238" y="3213100"/>
            <a:ext cx="1165225" cy="754063"/>
          </a:xfrm>
          <a:prstGeom prst="rect">
            <a:avLst/>
          </a:prstGeom>
          <a:noFill/>
          <a:ln w="9525">
            <a:noFill/>
            <a:miter lim="800000"/>
            <a:headEnd/>
            <a:tailEnd/>
          </a:ln>
        </p:spPr>
      </p:pic>
      <p:pic>
        <p:nvPicPr>
          <p:cNvPr id="34833" name="Picture 17"/>
          <p:cNvPicPr>
            <a:picLocks noChangeAspect="1" noChangeArrowheads="1"/>
          </p:cNvPicPr>
          <p:nvPr/>
        </p:nvPicPr>
        <p:blipFill>
          <a:blip r:embed="rId9" cstate="print"/>
          <a:srcRect/>
          <a:stretch>
            <a:fillRect/>
          </a:stretch>
        </p:blipFill>
        <p:spPr bwMode="auto">
          <a:xfrm>
            <a:off x="2555875" y="4078288"/>
            <a:ext cx="1150938" cy="623887"/>
          </a:xfrm>
          <a:prstGeom prst="rect">
            <a:avLst/>
          </a:prstGeom>
          <a:noFill/>
          <a:ln w="9525">
            <a:noFill/>
            <a:miter lim="800000"/>
            <a:headEnd/>
            <a:tailEnd/>
          </a:ln>
        </p:spPr>
      </p:pic>
      <p:pic>
        <p:nvPicPr>
          <p:cNvPr id="34834" name="Picture 18"/>
          <p:cNvPicPr>
            <a:picLocks noChangeAspect="1" noChangeArrowheads="1"/>
          </p:cNvPicPr>
          <p:nvPr/>
        </p:nvPicPr>
        <p:blipFill>
          <a:blip r:embed="rId10" cstate="print"/>
          <a:srcRect/>
          <a:stretch>
            <a:fillRect/>
          </a:stretch>
        </p:blipFill>
        <p:spPr bwMode="auto">
          <a:xfrm>
            <a:off x="2771775" y="4797425"/>
            <a:ext cx="1260475" cy="804863"/>
          </a:xfrm>
          <a:prstGeom prst="rect">
            <a:avLst/>
          </a:prstGeom>
          <a:noFill/>
          <a:ln w="9525">
            <a:noFill/>
            <a:miter lim="800000"/>
            <a:headEnd/>
            <a:tailEnd/>
          </a:ln>
        </p:spPr>
      </p:pic>
      <p:pic>
        <p:nvPicPr>
          <p:cNvPr id="34835" name="Picture 19"/>
          <p:cNvPicPr>
            <a:picLocks noChangeAspect="1" noChangeArrowheads="1"/>
          </p:cNvPicPr>
          <p:nvPr/>
        </p:nvPicPr>
        <p:blipFill>
          <a:blip r:embed="rId11" cstate="print"/>
          <a:srcRect/>
          <a:stretch>
            <a:fillRect/>
          </a:stretch>
        </p:blipFill>
        <p:spPr bwMode="auto">
          <a:xfrm>
            <a:off x="4427538" y="2420938"/>
            <a:ext cx="1116012" cy="782637"/>
          </a:xfrm>
          <a:prstGeom prst="rect">
            <a:avLst/>
          </a:prstGeom>
          <a:noFill/>
          <a:ln w="9525">
            <a:noFill/>
            <a:miter lim="800000"/>
            <a:headEnd/>
            <a:tailEnd/>
          </a:ln>
        </p:spPr>
      </p:pic>
      <p:pic>
        <p:nvPicPr>
          <p:cNvPr id="34836" name="Picture 20"/>
          <p:cNvPicPr>
            <a:picLocks noChangeAspect="1" noChangeArrowheads="1"/>
          </p:cNvPicPr>
          <p:nvPr/>
        </p:nvPicPr>
        <p:blipFill>
          <a:blip r:embed="rId12" cstate="print"/>
          <a:srcRect/>
          <a:stretch>
            <a:fillRect/>
          </a:stretch>
        </p:blipFill>
        <p:spPr bwMode="auto">
          <a:xfrm>
            <a:off x="4787900" y="3286125"/>
            <a:ext cx="1263650" cy="750888"/>
          </a:xfrm>
          <a:prstGeom prst="rect">
            <a:avLst/>
          </a:prstGeom>
          <a:noFill/>
          <a:ln w="9525">
            <a:noFill/>
            <a:miter lim="800000"/>
            <a:headEnd/>
            <a:tailEnd/>
          </a:ln>
        </p:spPr>
      </p:pic>
      <p:pic>
        <p:nvPicPr>
          <p:cNvPr id="34837" name="Picture 21"/>
          <p:cNvPicPr>
            <a:picLocks noChangeAspect="1" noChangeArrowheads="1"/>
          </p:cNvPicPr>
          <p:nvPr/>
        </p:nvPicPr>
        <p:blipFill>
          <a:blip r:embed="rId13" cstate="print"/>
          <a:srcRect/>
          <a:stretch>
            <a:fillRect/>
          </a:stretch>
        </p:blipFill>
        <p:spPr bwMode="auto">
          <a:xfrm>
            <a:off x="4500563" y="4122738"/>
            <a:ext cx="1260475" cy="747712"/>
          </a:xfrm>
          <a:prstGeom prst="rect">
            <a:avLst/>
          </a:prstGeom>
          <a:noFill/>
          <a:ln w="9525">
            <a:noFill/>
            <a:miter lim="800000"/>
            <a:headEnd/>
            <a:tailEnd/>
          </a:ln>
        </p:spPr>
      </p:pic>
      <p:pic>
        <p:nvPicPr>
          <p:cNvPr id="34838" name="Picture 22"/>
          <p:cNvPicPr>
            <a:picLocks noChangeAspect="1" noChangeArrowheads="1"/>
          </p:cNvPicPr>
          <p:nvPr/>
        </p:nvPicPr>
        <p:blipFill>
          <a:blip r:embed="rId14" cstate="print"/>
          <a:srcRect/>
          <a:stretch>
            <a:fillRect/>
          </a:stretch>
        </p:blipFill>
        <p:spPr bwMode="auto">
          <a:xfrm>
            <a:off x="4643438" y="5013325"/>
            <a:ext cx="1008062" cy="671513"/>
          </a:xfrm>
          <a:prstGeom prst="rect">
            <a:avLst/>
          </a:prstGeom>
          <a:noFill/>
          <a:ln w="9525">
            <a:noFill/>
            <a:miter lim="800000"/>
            <a:headEnd/>
            <a:tailEnd/>
          </a:ln>
        </p:spPr>
      </p:pic>
      <p:pic>
        <p:nvPicPr>
          <p:cNvPr id="34839" name="Picture 23"/>
          <p:cNvPicPr>
            <a:picLocks noChangeAspect="1" noChangeArrowheads="1"/>
          </p:cNvPicPr>
          <p:nvPr/>
        </p:nvPicPr>
        <p:blipFill>
          <a:blip r:embed="rId15" cstate="print"/>
          <a:srcRect/>
          <a:stretch>
            <a:fillRect/>
          </a:stretch>
        </p:blipFill>
        <p:spPr bwMode="auto">
          <a:xfrm>
            <a:off x="6300788" y="2420938"/>
            <a:ext cx="1539875" cy="933450"/>
          </a:xfrm>
          <a:prstGeom prst="rect">
            <a:avLst/>
          </a:prstGeom>
          <a:noFill/>
          <a:ln w="9525">
            <a:noFill/>
            <a:miter lim="800000"/>
            <a:headEnd/>
            <a:tailEnd/>
          </a:ln>
        </p:spPr>
      </p:pic>
      <p:pic>
        <p:nvPicPr>
          <p:cNvPr id="34840" name="Picture 24"/>
          <p:cNvPicPr>
            <a:picLocks noChangeAspect="1" noChangeArrowheads="1"/>
          </p:cNvPicPr>
          <p:nvPr/>
        </p:nvPicPr>
        <p:blipFill>
          <a:blip r:embed="rId16" cstate="print"/>
          <a:srcRect/>
          <a:stretch>
            <a:fillRect/>
          </a:stretch>
        </p:blipFill>
        <p:spPr bwMode="auto">
          <a:xfrm>
            <a:off x="6443663" y="3429000"/>
            <a:ext cx="1368425" cy="784225"/>
          </a:xfrm>
          <a:prstGeom prst="rect">
            <a:avLst/>
          </a:prstGeom>
          <a:noFill/>
          <a:ln w="9525">
            <a:noFill/>
            <a:miter lim="800000"/>
            <a:headEnd/>
            <a:tailEnd/>
          </a:ln>
        </p:spPr>
      </p:pic>
      <p:pic>
        <p:nvPicPr>
          <p:cNvPr id="34841" name="Picture 25"/>
          <p:cNvPicPr>
            <a:picLocks noChangeAspect="1" noChangeArrowheads="1"/>
          </p:cNvPicPr>
          <p:nvPr/>
        </p:nvPicPr>
        <p:blipFill>
          <a:blip r:embed="rId17" cstate="print"/>
          <a:srcRect/>
          <a:stretch>
            <a:fillRect/>
          </a:stretch>
        </p:blipFill>
        <p:spPr bwMode="auto">
          <a:xfrm>
            <a:off x="6372225" y="4437063"/>
            <a:ext cx="1385888" cy="595312"/>
          </a:xfrm>
          <a:prstGeom prst="rect">
            <a:avLst/>
          </a:prstGeom>
          <a:noFill/>
          <a:ln w="9525">
            <a:noFill/>
            <a:miter lim="800000"/>
            <a:headEnd/>
            <a:tailEnd/>
          </a:ln>
        </p:spPr>
      </p:pic>
    </p:spTree>
    <p:extLst>
      <p:ext uri="{BB962C8B-B14F-4D97-AF65-F5344CB8AC3E}">
        <p14:creationId xmlns:p14="http://schemas.microsoft.com/office/powerpoint/2010/main" val="368007285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t>3.2</a:t>
            </a:r>
            <a:r>
              <a:rPr lang="en-US" altLang="zh-CN" dirty="0">
                <a:latin typeface="+mj-ea"/>
              </a:rPr>
              <a:t> </a:t>
            </a:r>
            <a:r>
              <a:rPr lang="zh-CN" altLang="en-US" dirty="0">
                <a:latin typeface="+mj-ea"/>
              </a:rPr>
              <a:t>与用户沟获取需求的方法</a:t>
            </a:r>
          </a:p>
        </p:txBody>
      </p:sp>
      <p:pic>
        <p:nvPicPr>
          <p:cNvPr id="3" name="Picture 704"/>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2138" y="2781300"/>
            <a:ext cx="3024187" cy="261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0056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18"/>
          <p:cNvSpPr>
            <a:spLocks noGrp="1" noChangeArrowheads="1"/>
          </p:cNvSpPr>
          <p:nvPr>
            <p:ph type="title" idx="4294967295"/>
          </p:nvPr>
        </p:nvSpPr>
        <p:spPr/>
        <p:txBody>
          <a:bodyPr/>
          <a:lstStyle/>
          <a:p>
            <a:pPr eaLnBrk="1" hangingPunct="1"/>
            <a:r>
              <a:rPr lang="zh-CN" altLang="en-US"/>
              <a:t>客户需求的收集途径</a:t>
            </a:r>
          </a:p>
        </p:txBody>
      </p:sp>
      <p:sp>
        <p:nvSpPr>
          <p:cNvPr id="66563" name="Oval 1019"/>
          <p:cNvSpPr>
            <a:spLocks noChangeArrowheads="1"/>
          </p:cNvSpPr>
          <p:nvPr/>
        </p:nvSpPr>
        <p:spPr bwMode="auto">
          <a:xfrm>
            <a:off x="882286" y="3328988"/>
            <a:ext cx="1008062" cy="466725"/>
          </a:xfrm>
          <a:prstGeom prst="ellipse">
            <a:avLst/>
          </a:prstGeom>
          <a:solidFill>
            <a:srgbClr val="FF99CC"/>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市场活动</a:t>
            </a:r>
          </a:p>
        </p:txBody>
      </p:sp>
      <p:sp>
        <p:nvSpPr>
          <p:cNvPr id="66564" name="Oval 1020"/>
          <p:cNvSpPr>
            <a:spLocks noChangeArrowheads="1"/>
          </p:cNvSpPr>
          <p:nvPr/>
        </p:nvSpPr>
        <p:spPr bwMode="auto">
          <a:xfrm>
            <a:off x="2853961" y="3328988"/>
            <a:ext cx="1008062" cy="466725"/>
          </a:xfrm>
          <a:prstGeom prst="ellipse">
            <a:avLst/>
          </a:prstGeom>
          <a:solidFill>
            <a:srgbClr val="FFFF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销售活动</a:t>
            </a:r>
          </a:p>
        </p:txBody>
      </p:sp>
      <p:sp>
        <p:nvSpPr>
          <p:cNvPr id="66565" name="Oval 1021"/>
          <p:cNvSpPr>
            <a:spLocks noChangeArrowheads="1"/>
          </p:cNvSpPr>
          <p:nvPr/>
        </p:nvSpPr>
        <p:spPr bwMode="auto">
          <a:xfrm>
            <a:off x="4077923" y="3328988"/>
            <a:ext cx="1008063" cy="466725"/>
          </a:xfrm>
          <a:prstGeom prst="ellipse">
            <a:avLst/>
          </a:prstGeom>
          <a:solidFill>
            <a:srgbClr val="FFCC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用服活动</a:t>
            </a:r>
          </a:p>
        </p:txBody>
      </p:sp>
      <p:sp>
        <p:nvSpPr>
          <p:cNvPr id="66566" name="Oval 1022"/>
          <p:cNvSpPr>
            <a:spLocks noChangeArrowheads="1"/>
          </p:cNvSpPr>
          <p:nvPr/>
        </p:nvSpPr>
        <p:spPr bwMode="auto">
          <a:xfrm>
            <a:off x="5466986" y="3328988"/>
            <a:ext cx="1008062" cy="466725"/>
          </a:xfrm>
          <a:prstGeom prst="ellipse">
            <a:avLst/>
          </a:prstGeom>
          <a:solidFill>
            <a:srgbClr val="FFCC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公开信息</a:t>
            </a:r>
          </a:p>
        </p:txBody>
      </p:sp>
      <p:sp>
        <p:nvSpPr>
          <p:cNvPr id="66567" name="Oval 1023"/>
          <p:cNvSpPr>
            <a:spLocks noChangeArrowheads="1"/>
          </p:cNvSpPr>
          <p:nvPr/>
        </p:nvSpPr>
        <p:spPr bwMode="auto">
          <a:xfrm>
            <a:off x="6763973" y="3328988"/>
            <a:ext cx="1008063" cy="466725"/>
          </a:xfrm>
          <a:prstGeom prst="ellipse">
            <a:avLst/>
          </a:prstGeom>
          <a:solidFill>
            <a:srgbClr val="99CC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商业伙伴</a:t>
            </a:r>
          </a:p>
        </p:txBody>
      </p:sp>
      <p:sp>
        <p:nvSpPr>
          <p:cNvPr id="66568" name="Oval 0"/>
          <p:cNvSpPr>
            <a:spLocks noChangeArrowheads="1"/>
          </p:cNvSpPr>
          <p:nvPr/>
        </p:nvSpPr>
        <p:spPr bwMode="auto">
          <a:xfrm>
            <a:off x="7916498" y="3328988"/>
            <a:ext cx="1008063" cy="466725"/>
          </a:xfrm>
          <a:prstGeom prst="ellipse">
            <a:avLst/>
          </a:prstGeom>
          <a:solidFill>
            <a:srgbClr val="FFCC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专业数据</a:t>
            </a:r>
          </a:p>
        </p:txBody>
      </p:sp>
      <p:sp>
        <p:nvSpPr>
          <p:cNvPr id="66569" name="Rectangle 1"/>
          <p:cNvSpPr>
            <a:spLocks noChangeArrowheads="1"/>
          </p:cNvSpPr>
          <p:nvPr/>
        </p:nvSpPr>
        <p:spPr bwMode="auto">
          <a:xfrm>
            <a:off x="882286" y="4486275"/>
            <a:ext cx="2447925" cy="400050"/>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一手信息</a:t>
            </a:r>
          </a:p>
        </p:txBody>
      </p:sp>
      <p:sp>
        <p:nvSpPr>
          <p:cNvPr id="66570" name="Rectangle 2"/>
          <p:cNvSpPr>
            <a:spLocks noChangeArrowheads="1"/>
          </p:cNvSpPr>
          <p:nvPr/>
        </p:nvSpPr>
        <p:spPr bwMode="auto">
          <a:xfrm>
            <a:off x="5922598" y="4486275"/>
            <a:ext cx="2447925" cy="400050"/>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二手信息</a:t>
            </a:r>
          </a:p>
        </p:txBody>
      </p:sp>
      <p:sp>
        <p:nvSpPr>
          <p:cNvPr id="66571" name="Oval 3"/>
          <p:cNvSpPr>
            <a:spLocks noChangeArrowheads="1"/>
          </p:cNvSpPr>
          <p:nvPr/>
        </p:nvSpPr>
        <p:spPr bwMode="auto">
          <a:xfrm>
            <a:off x="3762011" y="4414838"/>
            <a:ext cx="1584325" cy="598487"/>
          </a:xfrm>
          <a:prstGeom prst="ellipse">
            <a:avLst/>
          </a:prstGeom>
          <a:solidFill>
            <a:srgbClr val="FFFF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需求库</a:t>
            </a:r>
          </a:p>
        </p:txBody>
      </p:sp>
      <p:sp>
        <p:nvSpPr>
          <p:cNvPr id="66572" name="Line 4"/>
          <p:cNvSpPr>
            <a:spLocks noChangeShapeType="1"/>
          </p:cNvSpPr>
          <p:nvPr/>
        </p:nvSpPr>
        <p:spPr bwMode="auto">
          <a:xfrm>
            <a:off x="953723" y="3976688"/>
            <a:ext cx="3722688" cy="2857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5"/>
          <p:cNvSpPr>
            <a:spLocks noChangeShapeType="1"/>
          </p:cNvSpPr>
          <p:nvPr/>
        </p:nvSpPr>
        <p:spPr bwMode="auto">
          <a:xfrm>
            <a:off x="5324111" y="3905250"/>
            <a:ext cx="3527425" cy="0"/>
          </a:xfrm>
          <a:prstGeom prst="line">
            <a:avLst/>
          </a:prstGeom>
          <a:noFill/>
          <a:ln w="38100" algn="ctr">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6"/>
          <p:cNvSpPr>
            <a:spLocks noChangeShapeType="1"/>
          </p:cNvSpPr>
          <p:nvPr/>
        </p:nvSpPr>
        <p:spPr bwMode="auto">
          <a:xfrm>
            <a:off x="2682511" y="4049713"/>
            <a:ext cx="1587" cy="400050"/>
          </a:xfrm>
          <a:prstGeom prst="line">
            <a:avLst/>
          </a:prstGeom>
          <a:noFill/>
          <a:ln w="38100"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Line 7"/>
          <p:cNvSpPr>
            <a:spLocks noChangeShapeType="1"/>
          </p:cNvSpPr>
          <p:nvPr/>
        </p:nvSpPr>
        <p:spPr bwMode="auto">
          <a:xfrm>
            <a:off x="7002098" y="3976688"/>
            <a:ext cx="1588" cy="400050"/>
          </a:xfrm>
          <a:prstGeom prst="line">
            <a:avLst/>
          </a:prstGeom>
          <a:noFill/>
          <a:ln w="38100"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6" name="Line 8"/>
          <p:cNvSpPr>
            <a:spLocks noChangeShapeType="1"/>
          </p:cNvSpPr>
          <p:nvPr/>
        </p:nvSpPr>
        <p:spPr bwMode="auto">
          <a:xfrm>
            <a:off x="3330211" y="4702175"/>
            <a:ext cx="360362"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7" name="Line 9"/>
          <p:cNvSpPr>
            <a:spLocks noChangeShapeType="1"/>
          </p:cNvSpPr>
          <p:nvPr/>
        </p:nvSpPr>
        <p:spPr bwMode="auto">
          <a:xfrm flipH="1">
            <a:off x="5417773" y="4702175"/>
            <a:ext cx="504825"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8" name="Rectangle 10"/>
          <p:cNvSpPr>
            <a:spLocks noChangeArrowheads="1"/>
          </p:cNvSpPr>
          <p:nvPr/>
        </p:nvSpPr>
        <p:spPr bwMode="auto">
          <a:xfrm>
            <a:off x="3474673" y="5345113"/>
            <a:ext cx="2160588" cy="531812"/>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需求整理分析</a:t>
            </a:r>
          </a:p>
        </p:txBody>
      </p:sp>
      <p:sp>
        <p:nvSpPr>
          <p:cNvPr id="66579" name="Line 11"/>
          <p:cNvSpPr>
            <a:spLocks noChangeShapeType="1"/>
          </p:cNvSpPr>
          <p:nvPr/>
        </p:nvSpPr>
        <p:spPr bwMode="auto">
          <a:xfrm>
            <a:off x="426673" y="3500438"/>
            <a:ext cx="395288" cy="0"/>
          </a:xfrm>
          <a:prstGeom prst="line">
            <a:avLst/>
          </a:prstGeom>
          <a:noFill/>
          <a:ln w="25400" algn="ctr">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80" name="Line 12"/>
          <p:cNvSpPr>
            <a:spLocks noChangeShapeType="1"/>
          </p:cNvSpPr>
          <p:nvPr/>
        </p:nvSpPr>
        <p:spPr bwMode="auto">
          <a:xfrm>
            <a:off x="426673" y="3500438"/>
            <a:ext cx="22225" cy="2060575"/>
          </a:xfrm>
          <a:prstGeom prst="line">
            <a:avLst/>
          </a:prstGeom>
          <a:noFill/>
          <a:ln w="25400" algn="ctr">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13"/>
          <p:cNvSpPr>
            <a:spLocks noChangeShapeType="1"/>
          </p:cNvSpPr>
          <p:nvPr/>
        </p:nvSpPr>
        <p:spPr bwMode="auto">
          <a:xfrm flipH="1">
            <a:off x="426673" y="5561013"/>
            <a:ext cx="3048000" cy="0"/>
          </a:xfrm>
          <a:prstGeom prst="line">
            <a:avLst/>
          </a:prstGeom>
          <a:noFill/>
          <a:ln w="25400" algn="ctr">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Rectangle 14"/>
          <p:cNvSpPr>
            <a:spLocks noChangeArrowheads="1"/>
          </p:cNvSpPr>
          <p:nvPr/>
        </p:nvSpPr>
        <p:spPr bwMode="auto">
          <a:xfrm>
            <a:off x="6813186" y="1179513"/>
            <a:ext cx="323850" cy="1695450"/>
          </a:xfrm>
          <a:prstGeom prst="rect">
            <a:avLst/>
          </a:prstGeom>
          <a:solidFill>
            <a:srgbClr val="99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报告交流</a:t>
            </a:r>
          </a:p>
        </p:txBody>
      </p:sp>
      <p:grpSp>
        <p:nvGrpSpPr>
          <p:cNvPr id="66583" name="Group 15"/>
          <p:cNvGrpSpPr>
            <a:grpSpLocks/>
          </p:cNvGrpSpPr>
          <p:nvPr/>
        </p:nvGrpSpPr>
        <p:grpSpPr bwMode="auto">
          <a:xfrm>
            <a:off x="6959236" y="2867025"/>
            <a:ext cx="693737" cy="490538"/>
            <a:chOff x="3080" y="2196"/>
            <a:chExt cx="889" cy="344"/>
          </a:xfrm>
        </p:grpSpPr>
        <p:cxnSp>
          <p:nvCxnSpPr>
            <p:cNvPr id="66617" name="AutoShape 16"/>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8" name="Line 17"/>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584" name="Rectangle 18"/>
          <p:cNvSpPr>
            <a:spLocks noChangeArrowheads="1"/>
          </p:cNvSpPr>
          <p:nvPr/>
        </p:nvSpPr>
        <p:spPr bwMode="auto">
          <a:xfrm>
            <a:off x="7545023" y="1181100"/>
            <a:ext cx="323850" cy="1697038"/>
          </a:xfrm>
          <a:prstGeom prst="rect">
            <a:avLst/>
          </a:prstGeom>
          <a:solidFill>
            <a:srgbClr val="99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竞争者信息.</a:t>
            </a:r>
          </a:p>
        </p:txBody>
      </p:sp>
      <p:grpSp>
        <p:nvGrpSpPr>
          <p:cNvPr id="66585" name="Group 19"/>
          <p:cNvGrpSpPr>
            <a:grpSpLocks/>
          </p:cNvGrpSpPr>
          <p:nvPr/>
        </p:nvGrpSpPr>
        <p:grpSpPr bwMode="auto">
          <a:xfrm>
            <a:off x="5587636" y="2763838"/>
            <a:ext cx="708025" cy="546100"/>
            <a:chOff x="3080" y="2196"/>
            <a:chExt cx="889" cy="344"/>
          </a:xfrm>
        </p:grpSpPr>
        <p:cxnSp>
          <p:nvCxnSpPr>
            <p:cNvPr id="66615" name="AutoShape 20"/>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6" name="Line 21"/>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6586" name="Group 22"/>
          <p:cNvGrpSpPr>
            <a:grpSpLocks/>
          </p:cNvGrpSpPr>
          <p:nvPr/>
        </p:nvGrpSpPr>
        <p:grpSpPr bwMode="auto">
          <a:xfrm>
            <a:off x="5395548" y="1196975"/>
            <a:ext cx="1036638" cy="1579563"/>
            <a:chOff x="1420" y="1015"/>
            <a:chExt cx="653" cy="1194"/>
          </a:xfrm>
        </p:grpSpPr>
        <p:grpSp>
          <p:nvGrpSpPr>
            <p:cNvPr id="66611" name="Group 23"/>
            <p:cNvGrpSpPr>
              <a:grpSpLocks/>
            </p:cNvGrpSpPr>
            <p:nvPr/>
          </p:nvGrpSpPr>
          <p:grpSpPr bwMode="auto">
            <a:xfrm>
              <a:off x="1420" y="1015"/>
              <a:ext cx="429" cy="1190"/>
              <a:chOff x="1420" y="1015"/>
              <a:chExt cx="429" cy="1190"/>
            </a:xfrm>
          </p:grpSpPr>
          <p:sp>
            <p:nvSpPr>
              <p:cNvPr id="66613" name="Rectangle 24"/>
              <p:cNvSpPr>
                <a:spLocks noChangeArrowheads="1"/>
              </p:cNvSpPr>
              <p:nvPr/>
            </p:nvSpPr>
            <p:spPr bwMode="auto">
              <a:xfrm>
                <a:off x="1645" y="1017"/>
                <a:ext cx="204" cy="1188"/>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统计报告</a:t>
                </a:r>
              </a:p>
            </p:txBody>
          </p:sp>
          <p:sp>
            <p:nvSpPr>
              <p:cNvPr id="66614" name="Rectangle 25"/>
              <p:cNvSpPr>
                <a:spLocks noChangeArrowheads="1"/>
              </p:cNvSpPr>
              <p:nvPr/>
            </p:nvSpPr>
            <p:spPr bwMode="auto">
              <a:xfrm>
                <a:off x="1420" y="1015"/>
                <a:ext cx="204" cy="1187"/>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新闻剪报</a:t>
                </a:r>
              </a:p>
            </p:txBody>
          </p:sp>
        </p:grpSp>
        <p:sp>
          <p:nvSpPr>
            <p:cNvPr id="66612" name="Rectangle 26"/>
            <p:cNvSpPr>
              <a:spLocks noChangeArrowheads="1"/>
            </p:cNvSpPr>
            <p:nvPr/>
          </p:nvSpPr>
          <p:spPr bwMode="auto">
            <a:xfrm>
              <a:off x="1869" y="1021"/>
              <a:ext cx="204" cy="1188"/>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订阅的报告</a:t>
              </a:r>
            </a:p>
          </p:txBody>
        </p:sp>
      </p:grpSp>
      <p:sp>
        <p:nvSpPr>
          <p:cNvPr id="66587" name="Rectangle 27"/>
          <p:cNvSpPr>
            <a:spLocks noChangeArrowheads="1"/>
          </p:cNvSpPr>
          <p:nvPr/>
        </p:nvSpPr>
        <p:spPr bwMode="auto">
          <a:xfrm>
            <a:off x="804498" y="120332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专家顾问团</a:t>
            </a:r>
          </a:p>
        </p:txBody>
      </p:sp>
      <p:sp>
        <p:nvSpPr>
          <p:cNvPr id="66588" name="Rectangle 28"/>
          <p:cNvSpPr>
            <a:spLocks noChangeArrowheads="1"/>
          </p:cNvSpPr>
          <p:nvPr/>
        </p:nvSpPr>
        <p:spPr bwMode="auto">
          <a:xfrm>
            <a:off x="1169623" y="1196975"/>
            <a:ext cx="323850" cy="1639888"/>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高层拜访</a:t>
            </a:r>
          </a:p>
        </p:txBody>
      </p:sp>
      <p:sp>
        <p:nvSpPr>
          <p:cNvPr id="66589" name="Rectangle 29"/>
          <p:cNvSpPr>
            <a:spLocks noChangeArrowheads="1"/>
          </p:cNvSpPr>
          <p:nvPr/>
        </p:nvSpPr>
        <p:spPr bwMode="auto">
          <a:xfrm>
            <a:off x="1544273" y="1196975"/>
            <a:ext cx="323850" cy="1639888"/>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展览</a:t>
            </a:r>
          </a:p>
        </p:txBody>
      </p:sp>
      <p:sp>
        <p:nvSpPr>
          <p:cNvPr id="66590" name="Rectangle 30"/>
          <p:cNvSpPr>
            <a:spLocks noChangeArrowheads="1"/>
          </p:cNvSpPr>
          <p:nvPr/>
        </p:nvSpPr>
        <p:spPr bwMode="auto">
          <a:xfrm>
            <a:off x="1939561" y="119697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用户探针</a:t>
            </a:r>
          </a:p>
        </p:txBody>
      </p:sp>
      <p:sp>
        <p:nvSpPr>
          <p:cNvPr id="66591" name="Rectangle 31"/>
          <p:cNvSpPr>
            <a:spLocks noChangeArrowheads="1"/>
          </p:cNvSpPr>
          <p:nvPr/>
        </p:nvSpPr>
        <p:spPr bwMode="auto">
          <a:xfrm>
            <a:off x="448898" y="1201738"/>
            <a:ext cx="323850" cy="1624012"/>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用户大会</a:t>
            </a:r>
          </a:p>
        </p:txBody>
      </p:sp>
      <p:cxnSp>
        <p:nvCxnSpPr>
          <p:cNvPr id="66592" name="AutoShape 32"/>
          <p:cNvCxnSpPr>
            <a:cxnSpLocks noChangeArrowheads="1" noChangeShapeType="1"/>
          </p:cNvCxnSpPr>
          <p:nvPr/>
        </p:nvCxnSpPr>
        <p:spPr bwMode="auto">
          <a:xfrm rot="16200000" flipH="1">
            <a:off x="1664923" y="1754188"/>
            <a:ext cx="4763" cy="2192337"/>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593" name="Line 33"/>
          <p:cNvSpPr>
            <a:spLocks noChangeShapeType="1"/>
          </p:cNvSpPr>
          <p:nvPr/>
        </p:nvSpPr>
        <p:spPr bwMode="auto">
          <a:xfrm>
            <a:off x="1434736" y="3022600"/>
            <a:ext cx="0" cy="261938"/>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4" name="Rectangle 34"/>
          <p:cNvSpPr>
            <a:spLocks noChangeArrowheads="1"/>
          </p:cNvSpPr>
          <p:nvPr/>
        </p:nvSpPr>
        <p:spPr bwMode="auto">
          <a:xfrm>
            <a:off x="2660286" y="1201738"/>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用户访谈</a:t>
            </a:r>
          </a:p>
        </p:txBody>
      </p:sp>
      <p:sp>
        <p:nvSpPr>
          <p:cNvPr id="66595" name="Rectangle 35"/>
          <p:cNvSpPr>
            <a:spLocks noChangeArrowheads="1"/>
          </p:cNvSpPr>
          <p:nvPr/>
        </p:nvSpPr>
        <p:spPr bwMode="auto">
          <a:xfrm>
            <a:off x="3538173" y="1196975"/>
            <a:ext cx="323850" cy="1639888"/>
          </a:xfrm>
          <a:prstGeom prst="rect">
            <a:avLst/>
          </a:prstGeom>
          <a:solidFill>
            <a:srgbClr val="FFFF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客户反馈</a:t>
            </a:r>
          </a:p>
        </p:txBody>
      </p:sp>
      <p:grpSp>
        <p:nvGrpSpPr>
          <p:cNvPr id="66596" name="Group 36"/>
          <p:cNvGrpSpPr>
            <a:grpSpLocks/>
          </p:cNvGrpSpPr>
          <p:nvPr/>
        </p:nvGrpSpPr>
        <p:grpSpPr bwMode="auto">
          <a:xfrm>
            <a:off x="3273061" y="2820988"/>
            <a:ext cx="444500" cy="474662"/>
            <a:chOff x="3080" y="2196"/>
            <a:chExt cx="889" cy="344"/>
          </a:xfrm>
        </p:grpSpPr>
        <p:cxnSp>
          <p:nvCxnSpPr>
            <p:cNvPr id="66609" name="AutoShape 37"/>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0" name="Line 38"/>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597" name="Rectangle 39"/>
          <p:cNvSpPr>
            <a:spLocks noChangeArrowheads="1"/>
          </p:cNvSpPr>
          <p:nvPr/>
        </p:nvSpPr>
        <p:spPr bwMode="auto">
          <a:xfrm>
            <a:off x="4211273" y="1196975"/>
            <a:ext cx="323850" cy="1625600"/>
          </a:xfrm>
          <a:prstGeom prst="rect">
            <a:avLst/>
          </a:prstGeom>
          <a:solidFill>
            <a:srgbClr val="FF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现场问题解决</a:t>
            </a:r>
          </a:p>
        </p:txBody>
      </p:sp>
      <p:sp>
        <p:nvSpPr>
          <p:cNvPr id="66598" name="Rectangle 40"/>
          <p:cNvSpPr>
            <a:spLocks noChangeArrowheads="1"/>
          </p:cNvSpPr>
          <p:nvPr/>
        </p:nvSpPr>
        <p:spPr bwMode="auto">
          <a:xfrm>
            <a:off x="4668473" y="1196975"/>
            <a:ext cx="323850" cy="1625600"/>
          </a:xfrm>
          <a:prstGeom prst="rect">
            <a:avLst/>
          </a:prstGeom>
          <a:solidFill>
            <a:srgbClr val="FF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网上设备巡检</a:t>
            </a:r>
          </a:p>
        </p:txBody>
      </p:sp>
      <p:grpSp>
        <p:nvGrpSpPr>
          <p:cNvPr id="66599" name="Group 41"/>
          <p:cNvGrpSpPr>
            <a:grpSpLocks/>
          </p:cNvGrpSpPr>
          <p:nvPr/>
        </p:nvGrpSpPr>
        <p:grpSpPr bwMode="auto">
          <a:xfrm>
            <a:off x="4343036" y="2855913"/>
            <a:ext cx="573087" cy="474662"/>
            <a:chOff x="3080" y="2196"/>
            <a:chExt cx="889" cy="344"/>
          </a:xfrm>
        </p:grpSpPr>
        <p:cxnSp>
          <p:nvCxnSpPr>
            <p:cNvPr id="66607" name="AutoShape 42"/>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08" name="Line 43"/>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600" name="Rectangle 44"/>
          <p:cNvSpPr>
            <a:spLocks noChangeArrowheads="1"/>
          </p:cNvSpPr>
          <p:nvPr/>
        </p:nvSpPr>
        <p:spPr bwMode="auto">
          <a:xfrm>
            <a:off x="3141298" y="1212850"/>
            <a:ext cx="323850" cy="1639888"/>
          </a:xfrm>
          <a:prstGeom prst="rect">
            <a:avLst/>
          </a:prstGeom>
          <a:solidFill>
            <a:srgbClr val="FFFF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产品介绍、投标</a:t>
            </a:r>
          </a:p>
        </p:txBody>
      </p:sp>
      <p:sp>
        <p:nvSpPr>
          <p:cNvPr id="66601" name="Line 45"/>
          <p:cNvSpPr>
            <a:spLocks noChangeShapeType="1"/>
          </p:cNvSpPr>
          <p:nvPr/>
        </p:nvSpPr>
        <p:spPr bwMode="auto">
          <a:xfrm>
            <a:off x="4531948" y="5013325"/>
            <a:ext cx="0" cy="287338"/>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6" name="Rectangle 50"/>
          <p:cNvSpPr>
            <a:spLocks noChangeArrowheads="1"/>
          </p:cNvSpPr>
          <p:nvPr/>
        </p:nvSpPr>
        <p:spPr bwMode="auto">
          <a:xfrm>
            <a:off x="2299923" y="119697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标杆研究</a:t>
            </a:r>
            <a:endParaRPr kumimoji="1" lang="en-US" altLang="zh-CN" sz="1400" b="0">
              <a:latin typeface="Futura Hv" charset="0"/>
            </a:endParaRPr>
          </a:p>
        </p:txBody>
      </p:sp>
    </p:spTree>
    <p:extLst>
      <p:ext uri="{BB962C8B-B14F-4D97-AF65-F5344CB8AC3E}">
        <p14:creationId xmlns:p14="http://schemas.microsoft.com/office/powerpoint/2010/main" val="1462797584"/>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title"/>
          </p:nvPr>
        </p:nvSpPr>
        <p:spPr/>
        <p:txBody>
          <a:bodyPr/>
          <a:lstStyle/>
          <a:p>
            <a:r>
              <a:rPr lang="zh-CN" altLang="en-US" dirty="0"/>
              <a:t>需求收集过程</a:t>
            </a:r>
          </a:p>
        </p:txBody>
      </p:sp>
      <p:sp>
        <p:nvSpPr>
          <p:cNvPr id="2" name="内容占位符 1"/>
          <p:cNvSpPr>
            <a:spLocks noGrp="1"/>
          </p:cNvSpPr>
          <p:nvPr>
            <p:ph idx="1"/>
          </p:nvPr>
        </p:nvSpPr>
        <p:spPr/>
        <p:txBody>
          <a:bodyPr/>
          <a:lstStyle/>
          <a:p>
            <a:r>
              <a:rPr lang="en-US" altLang="zh-CN" dirty="0"/>
              <a:t>3.2.1   </a:t>
            </a:r>
            <a:r>
              <a:rPr lang="zh-CN" altLang="en-US" dirty="0"/>
              <a:t>访谈</a:t>
            </a:r>
          </a:p>
          <a:p>
            <a:r>
              <a:rPr lang="en-US" altLang="zh-CN" dirty="0"/>
              <a:t>3.2.2   </a:t>
            </a:r>
            <a:r>
              <a:rPr lang="zh-CN" altLang="en-US" dirty="0"/>
              <a:t>面向数据流自顶向下求精</a:t>
            </a:r>
          </a:p>
          <a:p>
            <a:r>
              <a:rPr lang="en-US" altLang="zh-CN" dirty="0"/>
              <a:t>3.2.3   </a:t>
            </a:r>
            <a:r>
              <a:rPr lang="zh-CN" altLang="en-US" dirty="0"/>
              <a:t>简易的应用规格说明技术</a:t>
            </a:r>
          </a:p>
          <a:p>
            <a:r>
              <a:rPr lang="en-US" altLang="zh-CN" dirty="0"/>
              <a:t>3.2.4   </a:t>
            </a:r>
            <a:r>
              <a:rPr lang="zh-CN" altLang="en-US" dirty="0"/>
              <a:t>快速建立软件原型</a:t>
            </a:r>
          </a:p>
        </p:txBody>
      </p:sp>
    </p:spTree>
    <p:extLst>
      <p:ext uri="{BB962C8B-B14F-4D97-AF65-F5344CB8AC3E}">
        <p14:creationId xmlns:p14="http://schemas.microsoft.com/office/powerpoint/2010/main" val="20963649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3.1 </a:t>
            </a:r>
            <a:r>
              <a:rPr lang="en-US" altLang="zh-CN" dirty="0" smtClean="0"/>
              <a:t> </a:t>
            </a:r>
            <a:r>
              <a:rPr lang="zh-CN" altLang="en-US" dirty="0" smtClean="0"/>
              <a:t>需求分析</a:t>
            </a:r>
            <a:r>
              <a:rPr lang="zh-CN" altLang="en-US" dirty="0"/>
              <a:t>概述</a:t>
            </a:r>
          </a:p>
        </p:txBody>
      </p:sp>
      <p:pic>
        <p:nvPicPr>
          <p:cNvPr id="3" name="Picture 275"/>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275" y="2781300"/>
            <a:ext cx="2281238"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dirty="0"/>
              <a:t>3.2.1 </a:t>
            </a:r>
            <a:r>
              <a:rPr lang="zh-CN" altLang="en-US" dirty="0"/>
              <a:t>客户访谈</a:t>
            </a:r>
          </a:p>
        </p:txBody>
      </p:sp>
      <p:sp>
        <p:nvSpPr>
          <p:cNvPr id="44035" name="Rectangle 3"/>
          <p:cNvSpPr>
            <a:spLocks noGrp="1" noChangeArrowheads="1"/>
          </p:cNvSpPr>
          <p:nvPr>
            <p:ph type="body" idx="1"/>
          </p:nvPr>
        </p:nvSpPr>
        <p:spPr/>
        <p:txBody>
          <a:bodyPr/>
          <a:lstStyle/>
          <a:p>
            <a:pPr eaLnBrk="1" hangingPunct="1"/>
            <a:r>
              <a:rPr lang="zh-CN" altLang="en-US" dirty="0"/>
              <a:t>“用户”（</a:t>
            </a:r>
            <a:r>
              <a:rPr lang="en-US" altLang="zh-CN" dirty="0"/>
              <a:t>user</a:t>
            </a:r>
            <a:r>
              <a:rPr lang="zh-CN" altLang="en-US" dirty="0"/>
              <a:t>）是一种泛称，它可细分为“客户”（</a:t>
            </a:r>
            <a:r>
              <a:rPr lang="en-US" altLang="zh-CN" dirty="0"/>
              <a:t>customer</a:t>
            </a:r>
            <a:r>
              <a:rPr lang="zh-CN" altLang="en-US" dirty="0"/>
              <a:t>）、“最终用户”（</a:t>
            </a:r>
            <a:r>
              <a:rPr lang="en-US" altLang="zh-CN" dirty="0"/>
              <a:t>the end user</a:t>
            </a:r>
            <a:r>
              <a:rPr lang="zh-CN" altLang="en-US" dirty="0"/>
              <a:t>）和“间接用户”（或称为关系人）。</a:t>
            </a:r>
          </a:p>
          <a:p>
            <a:pPr eaLnBrk="1" hangingPunct="1"/>
            <a:r>
              <a:rPr lang="zh-CN" altLang="en-US" dirty="0"/>
              <a:t>掏钱买产品的用户称为客户，而真正操作产品的用户叫最终用户。客户与最终用户可能是同一个人也可能不是同一个人。</a:t>
            </a:r>
            <a:endParaRPr lang="en-US" altLang="zh-CN" dirty="0"/>
          </a:p>
          <a:p>
            <a:pPr eaLnBrk="1" hangingPunct="1"/>
            <a:r>
              <a:rPr lang="zh-CN" altLang="en-US" dirty="0"/>
              <a:t>因此需要调研所有关系人的诉求。</a:t>
            </a:r>
          </a:p>
          <a:p>
            <a:pPr eaLnBrk="1" hangingPunct="1"/>
            <a:endParaRPr lang="zh-CN" altLang="en-US" dirty="0"/>
          </a:p>
        </p:txBody>
      </p:sp>
    </p:spTree>
    <p:extLst>
      <p:ext uri="{BB962C8B-B14F-4D97-AF65-F5344CB8AC3E}">
        <p14:creationId xmlns:p14="http://schemas.microsoft.com/office/powerpoint/2010/main" val="232839472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需求采集的要点：决策影响分析</a:t>
            </a:r>
          </a:p>
        </p:txBody>
      </p:sp>
      <p:graphicFrame>
        <p:nvGraphicFramePr>
          <p:cNvPr id="1378307" name="Group 3"/>
          <p:cNvGraphicFramePr>
            <a:graphicFrameLocks noGrp="1"/>
          </p:cNvGraphicFramePr>
          <p:nvPr>
            <p:ph idx="1"/>
            <p:extLst>
              <p:ext uri="{D42A27DB-BD31-4B8C-83A1-F6EECF244321}">
                <p14:modId xmlns:p14="http://schemas.microsoft.com/office/powerpoint/2010/main" val="561399409"/>
              </p:ext>
            </p:extLst>
          </p:nvPr>
        </p:nvGraphicFramePr>
        <p:xfrm>
          <a:off x="684213" y="1412875"/>
          <a:ext cx="7920037" cy="4462465"/>
        </p:xfrm>
        <a:graphic>
          <a:graphicData uri="http://schemas.openxmlformats.org/drawingml/2006/table">
            <a:tbl>
              <a:tblPr/>
              <a:tblGrid>
                <a:gridCol w="803275">
                  <a:extLst>
                    <a:ext uri="{9D8B030D-6E8A-4147-A177-3AD203B41FA5}">
                      <a16:colId xmlns:a16="http://schemas.microsoft.com/office/drawing/2014/main" xmlns="" val="20000"/>
                    </a:ext>
                  </a:extLst>
                </a:gridCol>
                <a:gridCol w="650875">
                  <a:extLst>
                    <a:ext uri="{9D8B030D-6E8A-4147-A177-3AD203B41FA5}">
                      <a16:colId xmlns:a16="http://schemas.microsoft.com/office/drawing/2014/main" xmlns="" val="20001"/>
                    </a:ext>
                  </a:extLst>
                </a:gridCol>
                <a:gridCol w="649287">
                  <a:extLst>
                    <a:ext uri="{9D8B030D-6E8A-4147-A177-3AD203B41FA5}">
                      <a16:colId xmlns:a16="http://schemas.microsoft.com/office/drawing/2014/main" xmlns="" val="20002"/>
                    </a:ext>
                  </a:extLst>
                </a:gridCol>
                <a:gridCol w="649288">
                  <a:extLst>
                    <a:ext uri="{9D8B030D-6E8A-4147-A177-3AD203B41FA5}">
                      <a16:colId xmlns:a16="http://schemas.microsoft.com/office/drawing/2014/main" xmlns="" val="20003"/>
                    </a:ext>
                  </a:extLst>
                </a:gridCol>
                <a:gridCol w="650875">
                  <a:extLst>
                    <a:ext uri="{9D8B030D-6E8A-4147-A177-3AD203B41FA5}">
                      <a16:colId xmlns:a16="http://schemas.microsoft.com/office/drawing/2014/main" xmlns="" val="20004"/>
                    </a:ext>
                  </a:extLst>
                </a:gridCol>
                <a:gridCol w="649287">
                  <a:extLst>
                    <a:ext uri="{9D8B030D-6E8A-4147-A177-3AD203B41FA5}">
                      <a16:colId xmlns:a16="http://schemas.microsoft.com/office/drawing/2014/main" xmlns="" val="20005"/>
                    </a:ext>
                  </a:extLst>
                </a:gridCol>
                <a:gridCol w="649288">
                  <a:extLst>
                    <a:ext uri="{9D8B030D-6E8A-4147-A177-3AD203B41FA5}">
                      <a16:colId xmlns:a16="http://schemas.microsoft.com/office/drawing/2014/main" xmlns="" val="20006"/>
                    </a:ext>
                  </a:extLst>
                </a:gridCol>
                <a:gridCol w="650875">
                  <a:extLst>
                    <a:ext uri="{9D8B030D-6E8A-4147-A177-3AD203B41FA5}">
                      <a16:colId xmlns:a16="http://schemas.microsoft.com/office/drawing/2014/main" xmlns="" val="20007"/>
                    </a:ext>
                  </a:extLst>
                </a:gridCol>
                <a:gridCol w="958850">
                  <a:extLst>
                    <a:ext uri="{9D8B030D-6E8A-4147-A177-3AD203B41FA5}">
                      <a16:colId xmlns:a16="http://schemas.microsoft.com/office/drawing/2014/main" xmlns="" val="20008"/>
                    </a:ext>
                  </a:extLst>
                </a:gridCol>
                <a:gridCol w="804862">
                  <a:extLst>
                    <a:ext uri="{9D8B030D-6E8A-4147-A177-3AD203B41FA5}">
                      <a16:colId xmlns:a16="http://schemas.microsoft.com/office/drawing/2014/main" xmlns="" val="20009"/>
                    </a:ext>
                  </a:extLst>
                </a:gridCol>
                <a:gridCol w="803275">
                  <a:extLst>
                    <a:ext uri="{9D8B030D-6E8A-4147-A177-3AD203B41FA5}">
                      <a16:colId xmlns:a16="http://schemas.microsoft.com/office/drawing/2014/main" xmlns="" val="20010"/>
                    </a:ext>
                  </a:extLst>
                </a:gridCol>
              </a:tblGrid>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公司：</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10">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购买类型  ◎新任务  ◎修正购买  ◎直接购买</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47688">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职位</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角色</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相对</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影响力</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评价</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标准</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参与</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阶段</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1"/>
                  </a:ext>
                </a:extLst>
              </a:tr>
              <a:tr h="600117">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发起者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使用者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影响者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购买者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决策者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控制者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批准者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0002"/>
                  </a:ext>
                </a:extLst>
              </a:tr>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工程师</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技术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2</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7688">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采购</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折扣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处长</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79161">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外面专家</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影响力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8491">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财务</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价格</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232">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47688">
                <a:tc gridSpan="11">
                  <a:txBody>
                    <a:bodyPr/>
                    <a:lstStyle/>
                    <a:p>
                      <a:pPr marL="0" marR="0" lvl="0" indent="0" algn="l"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购买阶段  </a:t>
                      </a: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、问题发现  </a:t>
                      </a: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2</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、解决方法  </a:t>
                      </a: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3</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、规格确定  </a:t>
                      </a: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4</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、来源搜寻  </a:t>
                      </a: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5</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、询问分析</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cap="flat">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9"/>
                  </a:ext>
                </a:extLst>
              </a:tr>
              <a:tr h="346100">
                <a:tc gridSpan="11">
                  <a:txBody>
                    <a:bodyPr/>
                    <a:lstStyle/>
                    <a:p>
                      <a:pPr marL="0" marR="0" lvl="0" indent="0" algn="l"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、建议评价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7</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、卖主选择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8</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、购买执行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、安装实施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10</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、业绩评价</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anchor="ct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7649611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53"/>
          <p:cNvSpPr>
            <a:spLocks noGrp="1" noChangeArrowheads="1"/>
          </p:cNvSpPr>
          <p:nvPr>
            <p:ph type="title" idx="4294967295"/>
          </p:nvPr>
        </p:nvSpPr>
        <p:spPr/>
        <p:txBody>
          <a:bodyPr/>
          <a:lstStyle/>
          <a:p>
            <a:pPr eaLnBrk="1" hangingPunct="1"/>
            <a:r>
              <a:rPr lang="zh-CN" altLang="en-US"/>
              <a:t>需求采集的要点：关注要点分析</a:t>
            </a:r>
          </a:p>
        </p:txBody>
      </p:sp>
      <p:graphicFrame>
        <p:nvGraphicFramePr>
          <p:cNvPr id="2902" name="Group 854"/>
          <p:cNvGraphicFramePr>
            <a:graphicFrameLocks noGrp="1"/>
          </p:cNvGraphicFramePr>
          <p:nvPr>
            <p:ph type="tbl" idx="4294967295"/>
            <p:extLst>
              <p:ext uri="{D42A27DB-BD31-4B8C-83A1-F6EECF244321}">
                <p14:modId xmlns:p14="http://schemas.microsoft.com/office/powerpoint/2010/main" val="1410796833"/>
              </p:ext>
            </p:extLst>
          </p:nvPr>
        </p:nvGraphicFramePr>
        <p:xfrm>
          <a:off x="684213" y="1412875"/>
          <a:ext cx="7920037" cy="4381500"/>
        </p:xfrm>
        <a:graphic>
          <a:graphicData uri="http://schemas.openxmlformats.org/drawingml/2006/table">
            <a:tbl>
              <a:tblPr/>
              <a:tblGrid>
                <a:gridCol w="803275">
                  <a:extLst>
                    <a:ext uri="{9D8B030D-6E8A-4147-A177-3AD203B41FA5}">
                      <a16:colId xmlns:a16="http://schemas.microsoft.com/office/drawing/2014/main" xmlns="" val="20000"/>
                    </a:ext>
                  </a:extLst>
                </a:gridCol>
                <a:gridCol w="652462">
                  <a:extLst>
                    <a:ext uri="{9D8B030D-6E8A-4147-A177-3AD203B41FA5}">
                      <a16:colId xmlns:a16="http://schemas.microsoft.com/office/drawing/2014/main" xmlns="" val="20001"/>
                    </a:ext>
                  </a:extLst>
                </a:gridCol>
                <a:gridCol w="649288">
                  <a:extLst>
                    <a:ext uri="{9D8B030D-6E8A-4147-A177-3AD203B41FA5}">
                      <a16:colId xmlns:a16="http://schemas.microsoft.com/office/drawing/2014/main" xmlns="" val="20002"/>
                    </a:ext>
                  </a:extLst>
                </a:gridCol>
                <a:gridCol w="649287">
                  <a:extLst>
                    <a:ext uri="{9D8B030D-6E8A-4147-A177-3AD203B41FA5}">
                      <a16:colId xmlns:a16="http://schemas.microsoft.com/office/drawing/2014/main" xmlns="" val="20003"/>
                    </a:ext>
                  </a:extLst>
                </a:gridCol>
                <a:gridCol w="649288">
                  <a:extLst>
                    <a:ext uri="{9D8B030D-6E8A-4147-A177-3AD203B41FA5}">
                      <a16:colId xmlns:a16="http://schemas.microsoft.com/office/drawing/2014/main" xmlns="" val="20004"/>
                    </a:ext>
                  </a:extLst>
                </a:gridCol>
                <a:gridCol w="649287">
                  <a:extLst>
                    <a:ext uri="{9D8B030D-6E8A-4147-A177-3AD203B41FA5}">
                      <a16:colId xmlns:a16="http://schemas.microsoft.com/office/drawing/2014/main" xmlns="" val="20005"/>
                    </a:ext>
                  </a:extLst>
                </a:gridCol>
                <a:gridCol w="650875">
                  <a:extLst>
                    <a:ext uri="{9D8B030D-6E8A-4147-A177-3AD203B41FA5}">
                      <a16:colId xmlns:a16="http://schemas.microsoft.com/office/drawing/2014/main" xmlns="" val="20006"/>
                    </a:ext>
                  </a:extLst>
                </a:gridCol>
                <a:gridCol w="647700">
                  <a:extLst>
                    <a:ext uri="{9D8B030D-6E8A-4147-A177-3AD203B41FA5}">
                      <a16:colId xmlns:a16="http://schemas.microsoft.com/office/drawing/2014/main" xmlns="" val="20007"/>
                    </a:ext>
                  </a:extLst>
                </a:gridCol>
                <a:gridCol w="960438">
                  <a:extLst>
                    <a:ext uri="{9D8B030D-6E8A-4147-A177-3AD203B41FA5}">
                      <a16:colId xmlns:a16="http://schemas.microsoft.com/office/drawing/2014/main" xmlns="" val="20008"/>
                    </a:ext>
                  </a:extLst>
                </a:gridCol>
                <a:gridCol w="804862">
                  <a:extLst>
                    <a:ext uri="{9D8B030D-6E8A-4147-A177-3AD203B41FA5}">
                      <a16:colId xmlns:a16="http://schemas.microsoft.com/office/drawing/2014/main" xmlns="" val="20009"/>
                    </a:ext>
                  </a:extLst>
                </a:gridCol>
                <a:gridCol w="803275">
                  <a:extLst>
                    <a:ext uri="{9D8B030D-6E8A-4147-A177-3AD203B41FA5}">
                      <a16:colId xmlns:a16="http://schemas.microsoft.com/office/drawing/2014/main" xmlns="" val="20010"/>
                    </a:ext>
                  </a:extLst>
                </a:gridCol>
              </a:tblGrid>
              <a:tr h="381066">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公司：</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10">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购买类型  ◎新任务  ◎修正购买  ◎直接购买</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79479">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兴趣点</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7">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角色</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相对</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影响力</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评价</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标准</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参与</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阶段</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1"/>
                  </a:ext>
                </a:extLst>
              </a:tr>
              <a:tr h="627997">
                <a:tc vMerge="1">
                  <a:txBody>
                    <a:bodyPr/>
                    <a:lstStyle/>
                    <a:p>
                      <a:endParaRPr lang="zh-CN" altLang="en-US"/>
                    </a:p>
                  </a:txBody>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发起</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使用</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影响</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购买</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决策</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控制</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批准</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0002"/>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性能</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功能</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可靠性</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包装</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价格</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en-US"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　</a:t>
                      </a:r>
                      <a:endPar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73128">
                <a:tc gridSpan="11">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购买阶段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、问题发现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2</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、解决方法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3</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、规格确定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、来源搜寻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5</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、询问分析</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9"/>
                  </a:ext>
                </a:extLst>
              </a:tr>
              <a:tr h="371540">
                <a:tc gridSpan="11">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、建议评价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7</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、卖主选择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8</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、购买执行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、安装实施  </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10</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、业绩评价</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8" marB="45728" anchor="ct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78690713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用户画像</a:t>
            </a:r>
          </a:p>
        </p:txBody>
      </p:sp>
      <p:pic>
        <p:nvPicPr>
          <p:cNvPr id="389122" name="Picture 2" descr="C:\Users\Administrator\Desktop\u=3369598043,1072389971&amp;fm=11&amp;gp=0.jpg"/>
          <p:cNvPicPr>
            <a:picLocks noChangeAspect="1" noChangeArrowheads="1"/>
          </p:cNvPicPr>
          <p:nvPr/>
        </p:nvPicPr>
        <p:blipFill>
          <a:blip r:embed="rId3"/>
          <a:srcRect/>
          <a:stretch>
            <a:fillRect/>
          </a:stretch>
        </p:blipFill>
        <p:spPr bwMode="auto">
          <a:xfrm>
            <a:off x="1000100" y="1214422"/>
            <a:ext cx="6858048" cy="4572032"/>
          </a:xfrm>
          <a:prstGeom prst="rect">
            <a:avLst/>
          </a:prstGeom>
          <a:noFill/>
        </p:spPr>
      </p:pic>
    </p:spTree>
    <p:extLst>
      <p:ext uri="{BB962C8B-B14F-4D97-AF65-F5344CB8AC3E}">
        <p14:creationId xmlns:p14="http://schemas.microsoft.com/office/powerpoint/2010/main" val="320958003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用户画像</a:t>
            </a:r>
          </a:p>
        </p:txBody>
      </p:sp>
      <p:sp>
        <p:nvSpPr>
          <p:cNvPr id="5" name="等腰三角形 4"/>
          <p:cNvSpPr/>
          <p:nvPr/>
        </p:nvSpPr>
        <p:spPr>
          <a:xfrm>
            <a:off x="214282" y="1500174"/>
            <a:ext cx="2071702" cy="4429156"/>
          </a:xfrm>
          <a:prstGeom prst="triangl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57158" y="5929330"/>
            <a:ext cx="857256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1440" y="4572008"/>
            <a:ext cx="835827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57224" y="3357562"/>
            <a:ext cx="807249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0100" y="2571744"/>
            <a:ext cx="792961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45084" y="1214422"/>
            <a:ext cx="1569660" cy="369332"/>
          </a:xfrm>
          <a:prstGeom prst="rect">
            <a:avLst/>
          </a:prstGeom>
        </p:spPr>
        <p:txBody>
          <a:bodyPr wrap="none">
            <a:spAutoFit/>
          </a:bodyPr>
          <a:lstStyle/>
          <a:p>
            <a:r>
              <a:rPr lang="zh-CN" altLang="en-US" sz="1800" dirty="0">
                <a:latin typeface="微软雅黑" pitchFamily="34" charset="-122"/>
                <a:ea typeface="微软雅黑" pitchFamily="34" charset="-122"/>
              </a:rPr>
              <a:t>玩家规模特征</a:t>
            </a:r>
          </a:p>
        </p:txBody>
      </p:sp>
      <p:sp>
        <p:nvSpPr>
          <p:cNvPr id="17" name="矩形 16"/>
          <p:cNvSpPr/>
          <p:nvPr/>
        </p:nvSpPr>
        <p:spPr>
          <a:xfrm>
            <a:off x="1714480" y="1714488"/>
            <a:ext cx="2928958" cy="738664"/>
          </a:xfrm>
          <a:prstGeom prst="rect">
            <a:avLst/>
          </a:prstGeom>
        </p:spPr>
        <p:txBody>
          <a:bodyPr wrap="square">
            <a:spAutoFit/>
          </a:bodyPr>
          <a:lstStyle/>
          <a:p>
            <a:pPr>
              <a:buFont typeface="Wingdings" pitchFamily="2" charset="2"/>
              <a:buChar char="Ø"/>
            </a:pPr>
            <a:r>
              <a:rPr lang="zh-CN" altLang="en-US" sz="1400" dirty="0">
                <a:latin typeface="+mn-ea"/>
                <a:ea typeface="+mn-ea"/>
              </a:rPr>
              <a:t>已经成年，但可能会因为家中有弟弟妹妹或者小孩接触到动画，被动接触到游戏</a:t>
            </a:r>
          </a:p>
        </p:txBody>
      </p:sp>
      <p:sp>
        <p:nvSpPr>
          <p:cNvPr id="18" name="矩形 17"/>
          <p:cNvSpPr/>
          <p:nvPr/>
        </p:nvSpPr>
        <p:spPr>
          <a:xfrm>
            <a:off x="928662" y="2857496"/>
            <a:ext cx="646331" cy="369332"/>
          </a:xfrm>
          <a:prstGeom prst="rect">
            <a:avLst/>
          </a:prstGeom>
        </p:spPr>
        <p:txBody>
          <a:bodyPr wrap="none">
            <a:spAutoFit/>
          </a:bodyPr>
          <a:lstStyle/>
          <a:p>
            <a:r>
              <a:rPr lang="zh-CN" altLang="en-US" sz="1800" dirty="0">
                <a:latin typeface="微软雅黑" pitchFamily="34" charset="-122"/>
                <a:ea typeface="微软雅黑" pitchFamily="34" charset="-122"/>
              </a:rPr>
              <a:t>高中</a:t>
            </a:r>
          </a:p>
        </p:txBody>
      </p:sp>
      <p:sp>
        <p:nvSpPr>
          <p:cNvPr id="19" name="矩形 18"/>
          <p:cNvSpPr/>
          <p:nvPr/>
        </p:nvSpPr>
        <p:spPr>
          <a:xfrm>
            <a:off x="714348" y="3549851"/>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初二、初三</a:t>
            </a:r>
          </a:p>
        </p:txBody>
      </p:sp>
      <p:sp>
        <p:nvSpPr>
          <p:cNvPr id="20" name="矩形 19"/>
          <p:cNvSpPr/>
          <p:nvPr/>
        </p:nvSpPr>
        <p:spPr>
          <a:xfrm>
            <a:off x="956427" y="4143380"/>
            <a:ext cx="543739" cy="307777"/>
          </a:xfrm>
          <a:prstGeom prst="rect">
            <a:avLst/>
          </a:prstGeom>
        </p:spPr>
        <p:txBody>
          <a:bodyPr wrap="none">
            <a:spAutoFit/>
          </a:bodyPr>
          <a:lstStyle/>
          <a:p>
            <a:r>
              <a:rPr lang="zh-CN" altLang="en-US" sz="1400" dirty="0">
                <a:latin typeface="微软雅黑" pitchFamily="34" charset="-122"/>
                <a:ea typeface="微软雅黑" pitchFamily="34" charset="-122"/>
              </a:rPr>
              <a:t>初一</a:t>
            </a:r>
          </a:p>
        </p:txBody>
      </p:sp>
      <p:sp>
        <p:nvSpPr>
          <p:cNvPr id="21" name="矩形 20"/>
          <p:cNvSpPr/>
          <p:nvPr/>
        </p:nvSpPr>
        <p:spPr>
          <a:xfrm>
            <a:off x="642910" y="4764297"/>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五、六年级</a:t>
            </a:r>
          </a:p>
        </p:txBody>
      </p:sp>
      <p:sp>
        <p:nvSpPr>
          <p:cNvPr id="22" name="矩形 21"/>
          <p:cNvSpPr/>
          <p:nvPr/>
        </p:nvSpPr>
        <p:spPr>
          <a:xfrm>
            <a:off x="642910" y="5429264"/>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小四及以下</a:t>
            </a:r>
          </a:p>
        </p:txBody>
      </p:sp>
      <p:sp>
        <p:nvSpPr>
          <p:cNvPr id="23" name="矩形 22"/>
          <p:cNvSpPr/>
          <p:nvPr/>
        </p:nvSpPr>
        <p:spPr>
          <a:xfrm>
            <a:off x="1785918" y="2618898"/>
            <a:ext cx="2928958" cy="738664"/>
          </a:xfrm>
          <a:prstGeom prst="rect">
            <a:avLst/>
          </a:prstGeom>
        </p:spPr>
        <p:txBody>
          <a:bodyPr wrap="square">
            <a:spAutoFit/>
          </a:bodyPr>
          <a:lstStyle/>
          <a:p>
            <a:pPr>
              <a:buFont typeface="Wingdings" pitchFamily="2" charset="2"/>
              <a:buChar char="Ø"/>
            </a:pPr>
            <a:r>
              <a:rPr lang="zh-CN" altLang="en-US" sz="1400" dirty="0">
                <a:latin typeface="+mn-ea"/>
                <a:ea typeface="+mn-ea"/>
              </a:rPr>
              <a:t>已经到了较高年级，基本都不看或很少看动画，但是喜欢动作类、强操作的游戏</a:t>
            </a:r>
          </a:p>
        </p:txBody>
      </p:sp>
      <p:sp>
        <p:nvSpPr>
          <p:cNvPr id="24" name="矩形 23"/>
          <p:cNvSpPr/>
          <p:nvPr/>
        </p:nvSpPr>
        <p:spPr>
          <a:xfrm>
            <a:off x="2071670" y="3571876"/>
            <a:ext cx="2928958" cy="954107"/>
          </a:xfrm>
          <a:prstGeom prst="rect">
            <a:avLst/>
          </a:prstGeom>
        </p:spPr>
        <p:txBody>
          <a:bodyPr wrap="square">
            <a:spAutoFit/>
          </a:bodyPr>
          <a:lstStyle/>
          <a:p>
            <a:pPr>
              <a:buFont typeface="Wingdings" pitchFamily="2" charset="2"/>
              <a:buChar char="Ø"/>
            </a:pPr>
            <a:r>
              <a:rPr lang="zh-CN" altLang="en-US" sz="1400" dirty="0">
                <a:latin typeface="+mn-ea"/>
                <a:ea typeface="+mn-ea"/>
              </a:rPr>
              <a:t>刚从小学升到初中，还有动画的记忆，或者还在看，虽然手机是父母给的，但是自己更加有自主使用权</a:t>
            </a:r>
          </a:p>
        </p:txBody>
      </p:sp>
      <p:sp>
        <p:nvSpPr>
          <p:cNvPr id="25" name="矩形 24"/>
          <p:cNvSpPr/>
          <p:nvPr/>
        </p:nvSpPr>
        <p:spPr>
          <a:xfrm>
            <a:off x="2214546" y="4857760"/>
            <a:ext cx="2643206" cy="738664"/>
          </a:xfrm>
          <a:prstGeom prst="rect">
            <a:avLst/>
          </a:prstGeom>
        </p:spPr>
        <p:txBody>
          <a:bodyPr wrap="square">
            <a:spAutoFit/>
          </a:bodyPr>
          <a:lstStyle/>
          <a:p>
            <a:pPr>
              <a:buFont typeface="Wingdings" pitchFamily="2" charset="2"/>
              <a:buChar char="Ø"/>
            </a:pPr>
            <a:r>
              <a:rPr lang="zh-CN" altLang="en-US" sz="1400" dirty="0">
                <a:latin typeface="+mn-ea"/>
                <a:ea typeface="+mn-ea"/>
              </a:rPr>
              <a:t>看过动画，喜欢里边的角色，并玩游戏，但是没有自己的手机，只能在家长手机上玩</a:t>
            </a:r>
          </a:p>
        </p:txBody>
      </p:sp>
      <p:sp>
        <p:nvSpPr>
          <p:cNvPr id="26" name="矩形 25"/>
          <p:cNvSpPr/>
          <p:nvPr/>
        </p:nvSpPr>
        <p:spPr>
          <a:xfrm>
            <a:off x="6215074" y="1214422"/>
            <a:ext cx="1569660" cy="369332"/>
          </a:xfrm>
          <a:prstGeom prst="rect">
            <a:avLst/>
          </a:prstGeom>
        </p:spPr>
        <p:txBody>
          <a:bodyPr wrap="none">
            <a:spAutoFit/>
          </a:bodyPr>
          <a:lstStyle/>
          <a:p>
            <a:r>
              <a:rPr lang="zh-CN" altLang="en-US" sz="1800" dirty="0">
                <a:latin typeface="微软雅黑" pitchFamily="34" charset="-122"/>
                <a:ea typeface="微软雅黑" pitchFamily="34" charset="-122"/>
              </a:rPr>
              <a:t>玩家付费特征</a:t>
            </a:r>
          </a:p>
        </p:txBody>
      </p:sp>
      <p:sp>
        <p:nvSpPr>
          <p:cNvPr id="27" name="矩形 26"/>
          <p:cNvSpPr/>
          <p:nvPr/>
        </p:nvSpPr>
        <p:spPr>
          <a:xfrm>
            <a:off x="5072066" y="1643050"/>
            <a:ext cx="3286148" cy="738664"/>
          </a:xfrm>
          <a:prstGeom prst="rect">
            <a:avLst/>
          </a:prstGeom>
        </p:spPr>
        <p:txBody>
          <a:bodyPr wrap="square">
            <a:spAutoFit/>
          </a:bodyPr>
          <a:lstStyle/>
          <a:p>
            <a:pPr>
              <a:buFont typeface="Wingdings" pitchFamily="2" charset="2"/>
              <a:buChar char="Ø"/>
            </a:pPr>
            <a:r>
              <a:rPr lang="zh-CN" altLang="en-US" sz="1400" dirty="0">
                <a:latin typeface="+mn-ea"/>
                <a:ea typeface="+mn-ea"/>
              </a:rPr>
              <a:t>对手机使用都有了自主权，但这个游戏却不是他们自己所爱，而且也会寻找一定的不付费方法来获取游戏物品</a:t>
            </a:r>
          </a:p>
        </p:txBody>
      </p:sp>
      <p:sp>
        <p:nvSpPr>
          <p:cNvPr id="28" name="矩形 27"/>
          <p:cNvSpPr/>
          <p:nvPr/>
        </p:nvSpPr>
        <p:spPr>
          <a:xfrm>
            <a:off x="5072066" y="2571744"/>
            <a:ext cx="3286148" cy="738664"/>
          </a:xfrm>
          <a:prstGeom prst="rect">
            <a:avLst/>
          </a:prstGeom>
        </p:spPr>
        <p:txBody>
          <a:bodyPr wrap="square">
            <a:spAutoFit/>
          </a:bodyPr>
          <a:lstStyle/>
          <a:p>
            <a:pPr>
              <a:buFont typeface="Wingdings" pitchFamily="2" charset="2"/>
              <a:buChar char="Ø"/>
            </a:pPr>
            <a:r>
              <a:rPr lang="zh-CN" altLang="en-US" sz="1400" dirty="0">
                <a:latin typeface="+mn-ea"/>
                <a:ea typeface="+mn-ea"/>
              </a:rPr>
              <a:t>虽然手机使用的自主权更强了，但也更倾向靠自己的能力去获取游戏中的物品</a:t>
            </a:r>
          </a:p>
        </p:txBody>
      </p:sp>
      <p:sp>
        <p:nvSpPr>
          <p:cNvPr id="29" name="矩形 28"/>
          <p:cNvSpPr/>
          <p:nvPr/>
        </p:nvSpPr>
        <p:spPr>
          <a:xfrm>
            <a:off x="5072066" y="3571876"/>
            <a:ext cx="3286148" cy="954107"/>
          </a:xfrm>
          <a:prstGeom prst="rect">
            <a:avLst/>
          </a:prstGeom>
        </p:spPr>
        <p:txBody>
          <a:bodyPr wrap="square">
            <a:spAutoFit/>
          </a:bodyPr>
          <a:lstStyle/>
          <a:p>
            <a:pPr>
              <a:buFont typeface="Wingdings" pitchFamily="2" charset="2"/>
              <a:buChar char="Ø"/>
            </a:pPr>
            <a:r>
              <a:rPr lang="zh-CN" altLang="en-US" sz="1400" dirty="0">
                <a:latin typeface="+mn-ea"/>
                <a:ea typeface="+mn-ea"/>
              </a:rPr>
              <a:t>手机使用虽然收到一定程度的限制，但已经有了一定的自主权，对于喜欢而且额度有不是特别高的物品，会主动购买</a:t>
            </a:r>
          </a:p>
        </p:txBody>
      </p:sp>
      <p:sp>
        <p:nvSpPr>
          <p:cNvPr id="30" name="矩形 29"/>
          <p:cNvSpPr/>
          <p:nvPr/>
        </p:nvSpPr>
        <p:spPr>
          <a:xfrm>
            <a:off x="5072066" y="4786322"/>
            <a:ext cx="3286148" cy="954107"/>
          </a:xfrm>
          <a:prstGeom prst="rect">
            <a:avLst/>
          </a:prstGeom>
        </p:spPr>
        <p:txBody>
          <a:bodyPr wrap="square">
            <a:spAutoFit/>
          </a:bodyPr>
          <a:lstStyle/>
          <a:p>
            <a:pPr>
              <a:buFont typeface="Wingdings" pitchFamily="2" charset="2"/>
              <a:buChar char="Ø"/>
            </a:pPr>
            <a:r>
              <a:rPr lang="zh-CN" altLang="en-US" sz="1400" dirty="0">
                <a:latin typeface="+mn-ea"/>
                <a:ea typeface="+mn-ea"/>
              </a:rPr>
              <a:t>他们没有自己的手机，无法自主地玩游戏，甚至可能游戏被删除，他们想买东西但没有钱，有时可能少</a:t>
            </a:r>
            <a:r>
              <a:rPr lang="zh-CN" altLang="en-US" sz="1400">
                <a:latin typeface="+mn-ea"/>
                <a:ea typeface="+mn-ea"/>
              </a:rPr>
              <a:t>买一点，或者</a:t>
            </a:r>
            <a:r>
              <a:rPr lang="zh-CN" altLang="en-US" sz="1400" dirty="0">
                <a:latin typeface="+mn-ea"/>
                <a:ea typeface="+mn-ea"/>
              </a:rPr>
              <a:t>偷偷的买一点</a:t>
            </a:r>
          </a:p>
        </p:txBody>
      </p:sp>
      <p:sp>
        <p:nvSpPr>
          <p:cNvPr id="31" name="矩形 30"/>
          <p:cNvSpPr/>
          <p:nvPr/>
        </p:nvSpPr>
        <p:spPr>
          <a:xfrm>
            <a:off x="8286776" y="3714752"/>
            <a:ext cx="785818"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572528" y="4929198"/>
            <a:ext cx="214314"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501090" y="2714620"/>
            <a:ext cx="357190"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572528" y="1714488"/>
            <a:ext cx="142876"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462020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09"/>
          <p:cNvSpPr>
            <a:spLocks noGrp="1" noChangeArrowheads="1"/>
          </p:cNvSpPr>
          <p:nvPr>
            <p:ph type="title" idx="4294967295"/>
          </p:nvPr>
        </p:nvSpPr>
        <p:spPr/>
        <p:txBody>
          <a:bodyPr/>
          <a:lstStyle/>
          <a:p>
            <a:pPr eaLnBrk="1" hangingPunct="1"/>
            <a:r>
              <a:rPr lang="zh-CN" altLang="en-US"/>
              <a:t>单项需求采集模板</a:t>
            </a:r>
          </a:p>
        </p:txBody>
      </p:sp>
      <p:sp>
        <p:nvSpPr>
          <p:cNvPr id="91139" name="Rectangle 310"/>
          <p:cNvSpPr>
            <a:spLocks noChangeArrowheads="1"/>
          </p:cNvSpPr>
          <p:nvPr/>
        </p:nvSpPr>
        <p:spPr bwMode="auto">
          <a:xfrm>
            <a:off x="404813" y="2265363"/>
            <a:ext cx="2497137"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a:t>
            </a:r>
          </a:p>
        </p:txBody>
      </p:sp>
      <p:sp>
        <p:nvSpPr>
          <p:cNvPr id="91140" name="Rectangle 311"/>
          <p:cNvSpPr>
            <a:spLocks noChangeArrowheads="1"/>
          </p:cNvSpPr>
          <p:nvPr/>
        </p:nvSpPr>
        <p:spPr bwMode="auto">
          <a:xfrm>
            <a:off x="325438" y="1866900"/>
            <a:ext cx="2620962"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lIns="0" tIns="0" rIns="0" bIns="0"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endParaRPr lang="zh-CN" altLang="en-US" sz="1600" b="0">
              <a:solidFill>
                <a:srgbClr val="FFFF00"/>
              </a:solidFill>
              <a:latin typeface="华文细黑" panose="02010600040101010101" pitchFamily="2" charset="-122"/>
              <a:ea typeface="华文细黑" panose="02010600040101010101" pitchFamily="2" charset="-122"/>
            </a:endParaRPr>
          </a:p>
        </p:txBody>
      </p:sp>
      <p:sp>
        <p:nvSpPr>
          <p:cNvPr id="91141" name="Rectangle 312"/>
          <p:cNvSpPr>
            <a:spLocks noChangeArrowheads="1"/>
          </p:cNvSpPr>
          <p:nvPr/>
        </p:nvSpPr>
        <p:spPr bwMode="auto">
          <a:xfrm>
            <a:off x="317500" y="1398588"/>
            <a:ext cx="8531225" cy="304800"/>
          </a:xfrm>
          <a:prstGeom prst="rect">
            <a:avLst/>
          </a:prstGeom>
          <a:solidFill>
            <a:schemeClr val="accent6">
              <a:lumMod val="20000"/>
              <a:lumOff val="80000"/>
            </a:schemeClr>
          </a:solidFill>
          <a:ln>
            <a:noFill/>
          </a:ln>
          <a:effectLst>
            <a:outerShdw dist="35921" dir="2700000" algn="ctr" rotWithShape="0">
              <a:schemeClr val="hlink"/>
            </a:outerShdw>
          </a:effectLst>
          <a:extLst/>
        </p:spPr>
        <p:txBody>
          <a:bodyPr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endParaRPr lang="zh-CN" altLang="en-US" sz="2000" b="0">
              <a:latin typeface="宋体" panose="02010600030101010101" pitchFamily="2" charset="-122"/>
            </a:endParaRPr>
          </a:p>
        </p:txBody>
      </p:sp>
      <p:sp>
        <p:nvSpPr>
          <p:cNvPr id="91142" name="Rectangle 313"/>
          <p:cNvSpPr>
            <a:spLocks noChangeArrowheads="1"/>
          </p:cNvSpPr>
          <p:nvPr/>
        </p:nvSpPr>
        <p:spPr bwMode="auto">
          <a:xfrm>
            <a:off x="477838" y="1400175"/>
            <a:ext cx="177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部门: …………</a:t>
            </a:r>
          </a:p>
        </p:txBody>
      </p:sp>
      <p:sp>
        <p:nvSpPr>
          <p:cNvPr id="91143" name="Rectangle 314"/>
          <p:cNvSpPr>
            <a:spLocks noChangeArrowheads="1"/>
          </p:cNvSpPr>
          <p:nvPr/>
        </p:nvSpPr>
        <p:spPr bwMode="auto">
          <a:xfrm>
            <a:off x="3709988" y="1400175"/>
            <a:ext cx="177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姓名: ………..</a:t>
            </a:r>
          </a:p>
        </p:txBody>
      </p:sp>
      <p:sp>
        <p:nvSpPr>
          <p:cNvPr id="91144" name="Rectangle 315"/>
          <p:cNvSpPr>
            <a:spLocks noChangeArrowheads="1"/>
          </p:cNvSpPr>
          <p:nvPr/>
        </p:nvSpPr>
        <p:spPr bwMode="auto">
          <a:xfrm>
            <a:off x="6275388" y="1400175"/>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联系方式: ……………</a:t>
            </a:r>
          </a:p>
        </p:txBody>
      </p:sp>
      <p:sp>
        <p:nvSpPr>
          <p:cNvPr id="91145" name="Rectangle 316"/>
          <p:cNvSpPr>
            <a:spLocks noChangeArrowheads="1"/>
          </p:cNvSpPr>
          <p:nvPr/>
        </p:nvSpPr>
        <p:spPr bwMode="auto">
          <a:xfrm>
            <a:off x="415225" y="1896984"/>
            <a:ext cx="244297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采集的活动</a:t>
            </a:r>
            <a:r>
              <a:rPr kumimoji="1" lang="en-US" altLang="zh-CN" sz="1600" b="0">
                <a:latin typeface="华文细黑" panose="02010600040101010101" pitchFamily="2" charset="-122"/>
                <a:ea typeface="华文细黑" panose="02010600040101010101" pitchFamily="2" charset="-122"/>
              </a:rPr>
              <a:t>(where/when)</a:t>
            </a:r>
          </a:p>
        </p:txBody>
      </p:sp>
      <p:sp>
        <p:nvSpPr>
          <p:cNvPr id="91146" name="Rectangle 317"/>
          <p:cNvSpPr>
            <a:spLocks noChangeArrowheads="1"/>
          </p:cNvSpPr>
          <p:nvPr/>
        </p:nvSpPr>
        <p:spPr bwMode="auto">
          <a:xfrm>
            <a:off x="325438" y="2216150"/>
            <a:ext cx="2620962" cy="4921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47" name="Rectangle 318"/>
          <p:cNvSpPr>
            <a:spLocks noChangeArrowheads="1"/>
          </p:cNvSpPr>
          <p:nvPr/>
        </p:nvSpPr>
        <p:spPr bwMode="auto">
          <a:xfrm>
            <a:off x="395288" y="3346450"/>
            <a:ext cx="24479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客户背景资料</a:t>
            </a:r>
          </a:p>
          <a:p>
            <a:pPr eaLnBrk="1" hangingPunct="1"/>
            <a:endParaRPr lang="zh-CN" altLang="de-DE" sz="1600" b="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1148" name="Rectangle 319"/>
          <p:cNvSpPr>
            <a:spLocks noChangeArrowheads="1"/>
          </p:cNvSpPr>
          <p:nvPr/>
        </p:nvSpPr>
        <p:spPr bwMode="auto">
          <a:xfrm>
            <a:off x="325438" y="2803525"/>
            <a:ext cx="2620962"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49" name="Rectangle 320"/>
          <p:cNvSpPr>
            <a:spLocks noChangeArrowheads="1"/>
          </p:cNvSpPr>
          <p:nvPr/>
        </p:nvSpPr>
        <p:spPr bwMode="auto">
          <a:xfrm>
            <a:off x="732603" y="2833609"/>
            <a:ext cx="18113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客户情况介绍</a:t>
            </a:r>
            <a:r>
              <a:rPr kumimoji="1" lang="en-US" altLang="zh-CN" sz="1600" b="0">
                <a:latin typeface="华文细黑" panose="02010600040101010101" pitchFamily="2" charset="-122"/>
                <a:ea typeface="华文细黑" panose="02010600040101010101" pitchFamily="2" charset="-122"/>
              </a:rPr>
              <a:t>(who)</a:t>
            </a:r>
          </a:p>
        </p:txBody>
      </p:sp>
      <p:sp>
        <p:nvSpPr>
          <p:cNvPr id="91150" name="Rectangle 321"/>
          <p:cNvSpPr>
            <a:spLocks noChangeArrowheads="1"/>
          </p:cNvSpPr>
          <p:nvPr/>
        </p:nvSpPr>
        <p:spPr bwMode="auto">
          <a:xfrm>
            <a:off x="325438" y="3165475"/>
            <a:ext cx="2620962" cy="6254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51" name="Rectangle 322"/>
          <p:cNvSpPr>
            <a:spLocks noChangeArrowheads="1"/>
          </p:cNvSpPr>
          <p:nvPr/>
        </p:nvSpPr>
        <p:spPr bwMode="auto">
          <a:xfrm>
            <a:off x="3279775" y="1866900"/>
            <a:ext cx="2619375"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52" name="Rectangle 323"/>
          <p:cNvSpPr>
            <a:spLocks noChangeArrowheads="1"/>
          </p:cNvSpPr>
          <p:nvPr/>
        </p:nvSpPr>
        <p:spPr bwMode="auto">
          <a:xfrm>
            <a:off x="6232525" y="1866900"/>
            <a:ext cx="2620963"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53" name="Rectangle 324"/>
          <p:cNvSpPr>
            <a:spLocks noChangeArrowheads="1"/>
          </p:cNvSpPr>
          <p:nvPr/>
        </p:nvSpPr>
        <p:spPr bwMode="auto">
          <a:xfrm>
            <a:off x="3850479" y="1896984"/>
            <a:ext cx="14779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客户陈述</a:t>
            </a:r>
            <a:r>
              <a:rPr kumimoji="1" lang="en-US" altLang="zh-CN" sz="1600" b="0">
                <a:latin typeface="华文细黑" panose="02010600040101010101" pitchFamily="2" charset="-122"/>
                <a:ea typeface="华文细黑" panose="02010600040101010101" pitchFamily="2" charset="-122"/>
              </a:rPr>
              <a:t>(what)</a:t>
            </a:r>
          </a:p>
        </p:txBody>
      </p:sp>
      <p:sp>
        <p:nvSpPr>
          <p:cNvPr id="91154" name="Rectangle 325"/>
          <p:cNvSpPr>
            <a:spLocks noChangeArrowheads="1"/>
          </p:cNvSpPr>
          <p:nvPr/>
        </p:nvSpPr>
        <p:spPr bwMode="auto">
          <a:xfrm>
            <a:off x="6746369" y="1896984"/>
            <a:ext cx="15821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产生的原因</a:t>
            </a:r>
            <a:r>
              <a:rPr kumimoji="1" lang="en-US" altLang="zh-CN" sz="1600" b="0">
                <a:latin typeface="华文细黑" panose="02010600040101010101" pitchFamily="2" charset="-122"/>
                <a:ea typeface="华文细黑" panose="02010600040101010101" pitchFamily="2" charset="-122"/>
              </a:rPr>
              <a:t>(why)</a:t>
            </a:r>
          </a:p>
        </p:txBody>
      </p:sp>
      <p:sp>
        <p:nvSpPr>
          <p:cNvPr id="91155" name="Rectangle 326"/>
          <p:cNvSpPr>
            <a:spLocks noChangeArrowheads="1"/>
          </p:cNvSpPr>
          <p:nvPr/>
        </p:nvSpPr>
        <p:spPr bwMode="auto">
          <a:xfrm>
            <a:off x="3279775" y="2216150"/>
            <a:ext cx="2619375" cy="15525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56" name="Rectangle 327"/>
          <p:cNvSpPr>
            <a:spLocks noChangeArrowheads="1"/>
          </p:cNvSpPr>
          <p:nvPr/>
        </p:nvSpPr>
        <p:spPr bwMode="auto">
          <a:xfrm>
            <a:off x="6232525" y="2216150"/>
            <a:ext cx="2620963" cy="15525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57" name="Rectangle 328"/>
          <p:cNvSpPr>
            <a:spLocks noChangeArrowheads="1"/>
          </p:cNvSpPr>
          <p:nvPr/>
        </p:nvSpPr>
        <p:spPr bwMode="auto">
          <a:xfrm>
            <a:off x="3348038" y="2265363"/>
            <a:ext cx="2519362" cy="935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1600" b="0">
                <a:latin typeface="华文细黑" panose="02010600040101010101" pitchFamily="2" charset="-122"/>
                <a:ea typeface="华文细黑" panose="02010600040101010101" pitchFamily="2" charset="-122"/>
                <a:cs typeface="Times New Roman" panose="02020603050405020304" pitchFamily="18" charset="0"/>
              </a:rPr>
              <a:t>…</a:t>
            </a:r>
          </a:p>
          <a:p>
            <a:pPr eaLnBrk="1" hangingPunct="1"/>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endParaRPr lang="en-US" altLang="de-DE" sz="1600" b="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1158" name="Rectangle 329"/>
          <p:cNvSpPr>
            <a:spLocks noChangeArrowheads="1"/>
          </p:cNvSpPr>
          <p:nvPr/>
        </p:nvSpPr>
        <p:spPr bwMode="auto">
          <a:xfrm>
            <a:off x="6299200" y="2265363"/>
            <a:ext cx="2497138" cy="54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a:p>
            <a:pPr lvl="1" eaLnBrk="1" hangingPunct="1"/>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1159" name="Rectangle 330"/>
          <p:cNvSpPr>
            <a:spLocks noChangeArrowheads="1"/>
          </p:cNvSpPr>
          <p:nvPr/>
        </p:nvSpPr>
        <p:spPr bwMode="auto">
          <a:xfrm>
            <a:off x="3279775" y="3922713"/>
            <a:ext cx="2619375"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60" name="Rectangle 331"/>
          <p:cNvSpPr>
            <a:spLocks noChangeArrowheads="1"/>
          </p:cNvSpPr>
          <p:nvPr/>
        </p:nvSpPr>
        <p:spPr bwMode="auto">
          <a:xfrm>
            <a:off x="6232525" y="3922713"/>
            <a:ext cx="2620963"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61" name="Rectangle 332"/>
          <p:cNvSpPr>
            <a:spLocks noChangeArrowheads="1"/>
          </p:cNvSpPr>
          <p:nvPr/>
        </p:nvSpPr>
        <p:spPr bwMode="auto">
          <a:xfrm>
            <a:off x="3786359" y="3952796"/>
            <a:ext cx="160620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客户的评判</a:t>
            </a:r>
            <a:r>
              <a:rPr kumimoji="1" lang="en-US" altLang="zh-CN" sz="1600" b="0">
                <a:latin typeface="华文细黑" panose="02010600040101010101" pitchFamily="2" charset="-122"/>
                <a:ea typeface="华文细黑" panose="02010600040101010101" pitchFamily="2" charset="-122"/>
              </a:rPr>
              <a:t>(how)</a:t>
            </a:r>
          </a:p>
        </p:txBody>
      </p:sp>
      <p:sp>
        <p:nvSpPr>
          <p:cNvPr id="91162" name="Rectangle 333"/>
          <p:cNvSpPr>
            <a:spLocks noChangeArrowheads="1"/>
          </p:cNvSpPr>
          <p:nvPr/>
        </p:nvSpPr>
        <p:spPr bwMode="auto">
          <a:xfrm>
            <a:off x="7128669" y="3952796"/>
            <a:ext cx="8207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需求关联</a:t>
            </a:r>
          </a:p>
        </p:txBody>
      </p:sp>
      <p:sp>
        <p:nvSpPr>
          <p:cNvPr id="91163" name="Rectangle 334"/>
          <p:cNvSpPr>
            <a:spLocks noChangeArrowheads="1"/>
          </p:cNvSpPr>
          <p:nvPr/>
        </p:nvSpPr>
        <p:spPr bwMode="auto">
          <a:xfrm>
            <a:off x="3279775" y="4284663"/>
            <a:ext cx="2619375"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64" name="Rectangle 335"/>
          <p:cNvSpPr>
            <a:spLocks noChangeArrowheads="1"/>
          </p:cNvSpPr>
          <p:nvPr/>
        </p:nvSpPr>
        <p:spPr bwMode="auto">
          <a:xfrm>
            <a:off x="6232525" y="4284663"/>
            <a:ext cx="2620963"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65" name="Rectangle 336"/>
          <p:cNvSpPr>
            <a:spLocks noChangeArrowheads="1"/>
          </p:cNvSpPr>
          <p:nvPr/>
        </p:nvSpPr>
        <p:spPr bwMode="auto">
          <a:xfrm>
            <a:off x="6299200" y="4333875"/>
            <a:ext cx="2497138"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系统关联</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业务关联</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人物关联</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支持材料关联</a:t>
            </a:r>
          </a:p>
        </p:txBody>
      </p:sp>
      <p:sp>
        <p:nvSpPr>
          <p:cNvPr id="91166" name="Rectangle 337"/>
          <p:cNvSpPr>
            <a:spLocks noChangeArrowheads="1"/>
          </p:cNvSpPr>
          <p:nvPr/>
        </p:nvSpPr>
        <p:spPr bwMode="auto">
          <a:xfrm>
            <a:off x="3348038" y="4333875"/>
            <a:ext cx="2497137"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验收标准</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满意度</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竞争评判</a:t>
            </a:r>
          </a:p>
          <a:p>
            <a:pPr lvl="1" eaLnBrk="1" hangingPunct="1"/>
            <a:r>
              <a:rPr lang="zh-CN" altLang="de-DE" sz="1600" b="0">
                <a:latin typeface="华文细黑" panose="02010600040101010101" pitchFamily="2" charset="-122"/>
                <a:ea typeface="华文细黑" panose="02010600040101010101" pitchFamily="2" charset="-122"/>
                <a:cs typeface="Times New Roman" panose="02020603050405020304" pitchFamily="18" charset="0"/>
              </a:rPr>
              <a:t>优先级</a:t>
            </a:r>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1167" name="Rectangle 338"/>
          <p:cNvSpPr>
            <a:spLocks noChangeArrowheads="1"/>
          </p:cNvSpPr>
          <p:nvPr/>
        </p:nvSpPr>
        <p:spPr bwMode="auto">
          <a:xfrm>
            <a:off x="6300788" y="2349500"/>
            <a:ext cx="2519362" cy="935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1600" b="0">
                <a:latin typeface="华文细黑" panose="02010600040101010101" pitchFamily="2" charset="-122"/>
                <a:ea typeface="华文细黑" panose="02010600040101010101" pitchFamily="2" charset="-122"/>
                <a:cs typeface="Times New Roman" panose="02020603050405020304" pitchFamily="18" charset="0"/>
              </a:rPr>
              <a:t>…</a:t>
            </a:r>
          </a:p>
          <a:p>
            <a:pPr eaLnBrk="1" hangingPunct="1"/>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endParaRPr lang="en-US" altLang="de-DE" sz="1600" b="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91168" name="Rectangle 339"/>
          <p:cNvSpPr>
            <a:spLocks noChangeArrowheads="1"/>
          </p:cNvSpPr>
          <p:nvPr/>
        </p:nvSpPr>
        <p:spPr bwMode="auto">
          <a:xfrm>
            <a:off x="323850" y="3919538"/>
            <a:ext cx="2619375"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69" name="Rectangle 340"/>
          <p:cNvSpPr>
            <a:spLocks noChangeArrowheads="1"/>
          </p:cNvSpPr>
          <p:nvPr/>
        </p:nvSpPr>
        <p:spPr bwMode="auto">
          <a:xfrm>
            <a:off x="541091" y="3949621"/>
            <a:ext cx="21848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600" b="0">
                <a:latin typeface="华文细黑" panose="02010600040101010101" pitchFamily="2" charset="-122"/>
                <a:ea typeface="华文细黑" panose="02010600040101010101" pitchFamily="2" charset="-122"/>
              </a:rPr>
              <a:t>需求描述（</a:t>
            </a:r>
            <a:r>
              <a:rPr kumimoji="1" lang="en-US" altLang="zh-CN" sz="1600" b="0">
                <a:latin typeface="华文细黑" panose="02010600040101010101" pitchFamily="2" charset="-122"/>
                <a:ea typeface="华文细黑" panose="02010600040101010101" pitchFamily="2" charset="-122"/>
              </a:rPr>
              <a:t>demands</a:t>
            </a:r>
            <a:r>
              <a:rPr kumimoji="1" lang="zh-CN" altLang="en-US" sz="1600" b="0">
                <a:latin typeface="华文细黑" panose="02010600040101010101" pitchFamily="2" charset="-122"/>
                <a:ea typeface="华文细黑" panose="02010600040101010101" pitchFamily="2" charset="-122"/>
              </a:rPr>
              <a:t>）</a:t>
            </a:r>
            <a:endParaRPr kumimoji="1" lang="en-US" altLang="zh-CN" sz="1600" b="0">
              <a:latin typeface="华文细黑" panose="02010600040101010101" pitchFamily="2" charset="-122"/>
              <a:ea typeface="华文细黑" panose="02010600040101010101" pitchFamily="2" charset="-122"/>
            </a:endParaRPr>
          </a:p>
        </p:txBody>
      </p:sp>
      <p:sp>
        <p:nvSpPr>
          <p:cNvPr id="91170" name="Rectangle 341"/>
          <p:cNvSpPr>
            <a:spLocks noChangeArrowheads="1"/>
          </p:cNvSpPr>
          <p:nvPr/>
        </p:nvSpPr>
        <p:spPr bwMode="auto">
          <a:xfrm>
            <a:off x="323850" y="4281488"/>
            <a:ext cx="2619375"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1600" b="0">
              <a:latin typeface="华文细黑" panose="02010600040101010101" pitchFamily="2" charset="-122"/>
              <a:ea typeface="华文细黑" panose="02010600040101010101" pitchFamily="2" charset="-122"/>
            </a:endParaRPr>
          </a:p>
        </p:txBody>
      </p:sp>
      <p:sp>
        <p:nvSpPr>
          <p:cNvPr id="91171" name="Rectangle 342"/>
          <p:cNvSpPr>
            <a:spLocks noChangeArrowheads="1"/>
          </p:cNvSpPr>
          <p:nvPr/>
        </p:nvSpPr>
        <p:spPr bwMode="auto">
          <a:xfrm>
            <a:off x="396875" y="4419600"/>
            <a:ext cx="2519363" cy="935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1600" b="0">
                <a:latin typeface="华文细黑" panose="02010600040101010101" pitchFamily="2" charset="-122"/>
                <a:ea typeface="华文细黑" panose="02010600040101010101" pitchFamily="2" charset="-122"/>
                <a:cs typeface="Times New Roman" panose="02020603050405020304" pitchFamily="18" charset="0"/>
              </a:rPr>
              <a:t>…</a:t>
            </a:r>
          </a:p>
          <a:p>
            <a:pPr eaLnBrk="1" hangingPunct="1"/>
            <a:endParaRPr lang="de-DE" altLang="zh-CN" sz="1600" b="0">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endParaRPr lang="en-US" altLang="de-DE" sz="1600" b="0">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826721"/>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客户访谈的要点</a:t>
            </a:r>
          </a:p>
        </p:txBody>
      </p:sp>
      <p:sp>
        <p:nvSpPr>
          <p:cNvPr id="37891" name="AutoShape 3"/>
          <p:cNvSpPr>
            <a:spLocks noChangeArrowheads="1"/>
          </p:cNvSpPr>
          <p:nvPr/>
        </p:nvSpPr>
        <p:spPr bwMode="auto">
          <a:xfrm>
            <a:off x="539750" y="1557338"/>
            <a:ext cx="8280400" cy="1439862"/>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latin typeface="华文细黑" panose="02010600040101010101" pitchFamily="2" charset="-122"/>
              <a:ea typeface="华文细黑" panose="02010600040101010101" pitchFamily="2" charset="-122"/>
            </a:endParaRPr>
          </a:p>
        </p:txBody>
      </p:sp>
      <p:sp>
        <p:nvSpPr>
          <p:cNvPr id="50180" name="Rectangle 4"/>
          <p:cNvSpPr>
            <a:spLocks noChangeArrowheads="1"/>
          </p:cNvSpPr>
          <p:nvPr/>
        </p:nvSpPr>
        <p:spPr bwMode="auto">
          <a:xfrm>
            <a:off x="611188" y="1774825"/>
            <a:ext cx="4176712" cy="1006475"/>
          </a:xfrm>
          <a:prstGeom prst="rect">
            <a:avLst/>
          </a:prstGeom>
          <a:solidFill>
            <a:srgbClr val="DDDDDD"/>
          </a:solidFill>
          <a:ln w="9525">
            <a:noFill/>
            <a:miter lim="800000"/>
            <a:headEnd/>
            <a:tailEnd/>
          </a:ln>
        </p:spPr>
        <p:txBody>
          <a:bodyPr>
            <a:spAutoFit/>
          </a:bodyPr>
          <a:lstStyle/>
          <a:p>
            <a:r>
              <a:rPr lang="zh-CN" altLang="en-US" sz="2000" dirty="0">
                <a:latin typeface="华文细黑" panose="02010600040101010101" pitchFamily="2" charset="-122"/>
                <a:ea typeface="华文细黑" panose="02010600040101010101" pitchFamily="2" charset="-122"/>
              </a:rPr>
              <a:t>利用一个或两个客户群来优化调查的问题并了解在市场细分中的普遍问题</a:t>
            </a:r>
          </a:p>
        </p:txBody>
      </p:sp>
      <p:sp>
        <p:nvSpPr>
          <p:cNvPr id="37893" name="AutoShape 5"/>
          <p:cNvSpPr>
            <a:spLocks noChangeArrowheads="1"/>
          </p:cNvSpPr>
          <p:nvPr/>
        </p:nvSpPr>
        <p:spPr bwMode="auto">
          <a:xfrm>
            <a:off x="539750" y="3502025"/>
            <a:ext cx="8280400" cy="1439863"/>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latin typeface="华文细黑" panose="02010600040101010101" pitchFamily="2" charset="-122"/>
              <a:ea typeface="华文细黑" panose="02010600040101010101" pitchFamily="2" charset="-122"/>
            </a:endParaRPr>
          </a:p>
        </p:txBody>
      </p:sp>
      <p:sp>
        <p:nvSpPr>
          <p:cNvPr id="50182" name="Rectangle 6"/>
          <p:cNvSpPr>
            <a:spLocks noChangeArrowheads="1"/>
          </p:cNvSpPr>
          <p:nvPr/>
        </p:nvSpPr>
        <p:spPr bwMode="auto">
          <a:xfrm>
            <a:off x="3132138" y="3559175"/>
            <a:ext cx="5545137" cy="1311275"/>
          </a:xfrm>
          <a:prstGeom prst="rect">
            <a:avLst/>
          </a:prstGeom>
          <a:solidFill>
            <a:srgbClr val="DDDDDD"/>
          </a:solidFill>
          <a:ln w="9525">
            <a:noFill/>
            <a:miter lim="800000"/>
            <a:headEnd/>
            <a:tailEnd/>
          </a:ln>
        </p:spPr>
        <p:txBody>
          <a:bodyPr>
            <a:spAutoFit/>
          </a:bodyPr>
          <a:lstStyle/>
          <a:p>
            <a:r>
              <a:rPr lang="zh-CN" altLang="en-US" sz="2000">
                <a:latin typeface="华文细黑" panose="02010600040101010101" pitchFamily="2" charset="-122"/>
                <a:ea typeface="华文细黑" panose="02010600040101010101" pitchFamily="2" charset="-122"/>
              </a:rPr>
              <a:t>进行单个的访谈来了解特殊客户的需求</a:t>
            </a:r>
          </a:p>
          <a:p>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注意被访对象的筛选</a:t>
            </a:r>
          </a:p>
          <a:p>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建议在客户地点进行</a:t>
            </a:r>
          </a:p>
          <a:p>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允许将你所见的加入客户的声音（</a:t>
            </a:r>
            <a:r>
              <a:rPr lang="en-US" altLang="zh-CN" sz="2000">
                <a:latin typeface="华文细黑" panose="02010600040101010101" pitchFamily="2" charset="-122"/>
                <a:ea typeface="华文细黑" panose="02010600040101010101" pitchFamily="2" charset="-122"/>
              </a:rPr>
              <a:t>VOC</a:t>
            </a:r>
            <a:r>
              <a:rPr lang="zh-CN" altLang="en-US" sz="2000">
                <a:latin typeface="华文细黑" panose="02010600040101010101" pitchFamily="2" charset="-122"/>
                <a:ea typeface="华文细黑" panose="02010600040101010101" pitchFamily="2" charset="-122"/>
              </a:rPr>
              <a:t>）中去 </a:t>
            </a:r>
          </a:p>
        </p:txBody>
      </p:sp>
      <p:sp>
        <p:nvSpPr>
          <p:cNvPr id="50183" name="Rectangle 7"/>
          <p:cNvSpPr>
            <a:spLocks noChangeArrowheads="1"/>
          </p:cNvSpPr>
          <p:nvPr/>
        </p:nvSpPr>
        <p:spPr bwMode="auto">
          <a:xfrm>
            <a:off x="611188" y="5262700"/>
            <a:ext cx="8208962" cy="641350"/>
          </a:xfrm>
          <a:prstGeom prst="rect">
            <a:avLst/>
          </a:prstGeom>
          <a:noFill/>
          <a:ln w="9525">
            <a:noFill/>
            <a:miter lim="800000"/>
            <a:headEnd/>
            <a:tailEnd/>
          </a:ln>
        </p:spPr>
        <p:txBody>
          <a:bodyPr>
            <a:spAutoFit/>
          </a:bodyPr>
          <a:lstStyle/>
          <a:p>
            <a:r>
              <a:rPr lang="zh-CN" altLang="en-US" sz="1800" dirty="0">
                <a:latin typeface="华文细黑" panose="02010600040101010101" pitchFamily="2" charset="-122"/>
                <a:ea typeface="华文细黑" panose="02010600040101010101" pitchFamily="2" charset="-122"/>
              </a:rPr>
              <a:t>在业界最佳的公司在首选的搜集客户声音的方法</a:t>
            </a:r>
            <a:r>
              <a:rPr lang="en-US" altLang="zh-CN" sz="1800" dirty="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访谈单个的客户</a:t>
            </a:r>
          </a:p>
          <a:p>
            <a:r>
              <a:rPr lang="zh-CN" altLang="en-US" sz="1800" dirty="0">
                <a:latin typeface="华文细黑" panose="02010600040101010101" pitchFamily="2" charset="-122"/>
                <a:ea typeface="华文细黑" panose="02010600040101010101" pitchFamily="2" charset="-122"/>
              </a:rPr>
              <a:t>资料来源：</a:t>
            </a:r>
            <a:r>
              <a:rPr lang="en-US" altLang="zh-CN" sz="1800" dirty="0">
                <a:latin typeface="华文细黑" panose="02010600040101010101" pitchFamily="2" charset="-122"/>
                <a:ea typeface="华文细黑" panose="02010600040101010101" pitchFamily="2" charset="-122"/>
              </a:rPr>
              <a:t>Best Practices Survey</a:t>
            </a:r>
            <a:endParaRPr lang="zh-CN" altLang="en-US" sz="1800" dirty="0">
              <a:latin typeface="华文细黑" panose="02010600040101010101" pitchFamily="2" charset="-122"/>
              <a:ea typeface="华文细黑" panose="02010600040101010101" pitchFamily="2" charset="-122"/>
            </a:endParaRPr>
          </a:p>
        </p:txBody>
      </p:sp>
      <p:pic>
        <p:nvPicPr>
          <p:cNvPr id="50184" name="Picture 8" descr="PE06264_[1]"/>
          <p:cNvPicPr>
            <a:picLocks noChangeAspect="1" noChangeArrowheads="1"/>
          </p:cNvPicPr>
          <p:nvPr/>
        </p:nvPicPr>
        <p:blipFill>
          <a:blip r:embed="rId3" cstate="print"/>
          <a:srcRect/>
          <a:stretch>
            <a:fillRect/>
          </a:stretch>
        </p:blipFill>
        <p:spPr bwMode="auto">
          <a:xfrm>
            <a:off x="755650" y="3644900"/>
            <a:ext cx="1793875" cy="1114425"/>
          </a:xfrm>
          <a:prstGeom prst="rect">
            <a:avLst/>
          </a:prstGeom>
          <a:noFill/>
          <a:ln w="9525">
            <a:noFill/>
            <a:miter lim="800000"/>
            <a:headEnd/>
            <a:tailEnd/>
          </a:ln>
        </p:spPr>
      </p:pic>
      <p:pic>
        <p:nvPicPr>
          <p:cNvPr id="50185" name="Picture 9" descr="BD07179_"/>
          <p:cNvPicPr>
            <a:picLocks noChangeAspect="1" noChangeArrowheads="1"/>
          </p:cNvPicPr>
          <p:nvPr/>
        </p:nvPicPr>
        <p:blipFill>
          <a:blip r:embed="rId4" cstate="print">
            <a:lum bright="24000" contrast="24000"/>
          </a:blip>
          <a:srcRect/>
          <a:stretch>
            <a:fillRect/>
          </a:stretch>
        </p:blipFill>
        <p:spPr bwMode="auto">
          <a:xfrm>
            <a:off x="6443663" y="1611313"/>
            <a:ext cx="1728787" cy="1241425"/>
          </a:xfrm>
          <a:prstGeom prst="rect">
            <a:avLst/>
          </a:prstGeom>
          <a:noFill/>
          <a:ln w="9525">
            <a:noFill/>
            <a:miter lim="800000"/>
            <a:headEnd/>
            <a:tailEnd/>
          </a:ln>
        </p:spPr>
      </p:pic>
    </p:spTree>
    <p:extLst>
      <p:ext uri="{BB962C8B-B14F-4D97-AF65-F5344CB8AC3E}">
        <p14:creationId xmlns:p14="http://schemas.microsoft.com/office/powerpoint/2010/main" val="299638791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45"/>
          <p:cNvSpPr>
            <a:spLocks noGrp="1" noChangeArrowheads="1"/>
          </p:cNvSpPr>
          <p:nvPr>
            <p:ph type="title" idx="4294967295"/>
          </p:nvPr>
        </p:nvSpPr>
        <p:spPr/>
        <p:txBody>
          <a:bodyPr/>
          <a:lstStyle/>
          <a:p>
            <a:pPr eaLnBrk="1" hangingPunct="1"/>
            <a:r>
              <a:rPr lang="zh-CN" altLang="en-US"/>
              <a:t>广泛的、开放式问题</a:t>
            </a:r>
          </a:p>
        </p:txBody>
      </p:sp>
      <p:sp>
        <p:nvSpPr>
          <p:cNvPr id="72707" name="AutoShape 146"/>
          <p:cNvSpPr>
            <a:spLocks noChangeArrowheads="1"/>
          </p:cNvSpPr>
          <p:nvPr/>
        </p:nvSpPr>
        <p:spPr bwMode="auto">
          <a:xfrm>
            <a:off x="468313" y="1268413"/>
            <a:ext cx="2447925" cy="1366837"/>
          </a:xfrm>
          <a:prstGeom prst="wedgeEllipseCallout">
            <a:avLst>
              <a:gd name="adj1" fmla="val 70426"/>
              <a:gd name="adj2" fmla="val 61384"/>
            </a:avLst>
          </a:prstGeom>
          <a:solidFill>
            <a:srgbClr val="00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历史产品使用的美好回忆</a:t>
            </a:r>
          </a:p>
        </p:txBody>
      </p:sp>
      <p:sp>
        <p:nvSpPr>
          <p:cNvPr id="72708" name="AutoShape 147"/>
          <p:cNvSpPr>
            <a:spLocks noChangeArrowheads="1"/>
          </p:cNvSpPr>
          <p:nvPr/>
        </p:nvSpPr>
        <p:spPr bwMode="auto">
          <a:xfrm>
            <a:off x="179388" y="3141663"/>
            <a:ext cx="2447925" cy="1366837"/>
          </a:xfrm>
          <a:prstGeom prst="wedgeEllipseCallout">
            <a:avLst>
              <a:gd name="adj1" fmla="val 87681"/>
              <a:gd name="adj2" fmla="val -19222"/>
            </a:avLst>
          </a:prstGeom>
          <a:solidFill>
            <a:srgbClr val="CCCC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使用产品失败的经历描述</a:t>
            </a:r>
          </a:p>
        </p:txBody>
      </p:sp>
      <p:sp>
        <p:nvSpPr>
          <p:cNvPr id="72709" name="AutoShape 148"/>
          <p:cNvSpPr>
            <a:spLocks noChangeArrowheads="1"/>
          </p:cNvSpPr>
          <p:nvPr/>
        </p:nvSpPr>
        <p:spPr bwMode="auto">
          <a:xfrm>
            <a:off x="1258888" y="4724400"/>
            <a:ext cx="2447925" cy="1366838"/>
          </a:xfrm>
          <a:prstGeom prst="wedgeEllipseCallout">
            <a:avLst>
              <a:gd name="adj1" fmla="val 35343"/>
              <a:gd name="adj2" fmla="val -79847"/>
            </a:avLst>
          </a:prstGeom>
          <a:solidFill>
            <a:srgbClr val="FFFF00"/>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最近一次购买时所见、所想</a:t>
            </a:r>
            <a:endParaRPr lang="en-US" altLang="zh-CN" sz="2000" b="0">
              <a:solidFill>
                <a:srgbClr val="000000"/>
              </a:solidFill>
              <a:latin typeface="华文细黑" panose="02010600040101010101" pitchFamily="2" charset="-122"/>
              <a:ea typeface="华文细黑" panose="02010600040101010101" pitchFamily="2" charset="-122"/>
            </a:endParaRPr>
          </a:p>
        </p:txBody>
      </p:sp>
      <p:sp>
        <p:nvSpPr>
          <p:cNvPr id="72710" name="AutoShape 149"/>
          <p:cNvSpPr>
            <a:spLocks noChangeArrowheads="1"/>
          </p:cNvSpPr>
          <p:nvPr/>
        </p:nvSpPr>
        <p:spPr bwMode="auto">
          <a:xfrm>
            <a:off x="5724525" y="4797425"/>
            <a:ext cx="2447925" cy="1366838"/>
          </a:xfrm>
          <a:prstGeom prst="wedgeEllipseCallout">
            <a:avLst>
              <a:gd name="adj1" fmla="val -57718"/>
              <a:gd name="adj2" fmla="val -73463"/>
            </a:avLst>
          </a:prstGeom>
          <a:solidFill>
            <a:srgbClr val="FFCCCC"/>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如何自己设计会如何</a:t>
            </a:r>
            <a:endParaRPr lang="en-US" altLang="zh-CN" sz="2000" b="0">
              <a:solidFill>
                <a:srgbClr val="000000"/>
              </a:solidFill>
              <a:latin typeface="华文细黑" panose="02010600040101010101" pitchFamily="2" charset="-122"/>
              <a:ea typeface="华文细黑" panose="02010600040101010101" pitchFamily="2" charset="-122"/>
            </a:endParaRPr>
          </a:p>
        </p:txBody>
      </p:sp>
      <p:sp>
        <p:nvSpPr>
          <p:cNvPr id="72711" name="AutoShape 150"/>
          <p:cNvSpPr>
            <a:spLocks noChangeArrowheads="1"/>
          </p:cNvSpPr>
          <p:nvPr/>
        </p:nvSpPr>
        <p:spPr bwMode="auto">
          <a:xfrm>
            <a:off x="6443663" y="2997200"/>
            <a:ext cx="2268537" cy="1366838"/>
          </a:xfrm>
          <a:prstGeom prst="wedgeEllipseCallout">
            <a:avLst>
              <a:gd name="adj1" fmla="val -89046"/>
              <a:gd name="adj2" fmla="val -11787"/>
            </a:avLst>
          </a:prstGeom>
          <a:solidFill>
            <a:srgbClr val="FFCC00"/>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其他产品的哪些功能可以考虑集成</a:t>
            </a:r>
            <a:endParaRPr lang="en-US" altLang="zh-CN" sz="2000" b="0">
              <a:solidFill>
                <a:srgbClr val="000000"/>
              </a:solidFill>
              <a:latin typeface="华文细黑" panose="02010600040101010101" pitchFamily="2" charset="-122"/>
              <a:ea typeface="华文细黑" panose="02010600040101010101" pitchFamily="2" charset="-122"/>
            </a:endParaRPr>
          </a:p>
        </p:txBody>
      </p:sp>
      <p:sp>
        <p:nvSpPr>
          <p:cNvPr id="72712" name="AutoShape 151"/>
          <p:cNvSpPr>
            <a:spLocks noChangeArrowheads="1"/>
          </p:cNvSpPr>
          <p:nvPr/>
        </p:nvSpPr>
        <p:spPr bwMode="auto">
          <a:xfrm>
            <a:off x="6227763" y="1268413"/>
            <a:ext cx="2268537" cy="1366837"/>
          </a:xfrm>
          <a:prstGeom prst="wedgeEllipseCallout">
            <a:avLst>
              <a:gd name="adj1" fmla="val -68616"/>
              <a:gd name="adj2" fmla="val 55111"/>
            </a:avLst>
          </a:prstGeom>
          <a:solidFill>
            <a:srgbClr val="66CC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华文细黑" panose="02010600040101010101" pitchFamily="2" charset="-122"/>
                <a:ea typeface="华文细黑" panose="02010600040101010101" pitchFamily="2" charset="-122"/>
              </a:rPr>
              <a:t>客户试图解决哪些问题</a:t>
            </a:r>
          </a:p>
        </p:txBody>
      </p:sp>
      <p:pic>
        <p:nvPicPr>
          <p:cNvPr id="72713" name="Picture 15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16113"/>
            <a:ext cx="1808163" cy="238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Line 153"/>
          <p:cNvSpPr>
            <a:spLocks noChangeShapeType="1"/>
          </p:cNvSpPr>
          <p:nvPr/>
        </p:nvSpPr>
        <p:spPr bwMode="auto">
          <a:xfrm>
            <a:off x="4211638" y="5734050"/>
            <a:ext cx="865187" cy="0"/>
          </a:xfrm>
          <a:prstGeom prst="line">
            <a:avLst/>
          </a:prstGeom>
          <a:noFill/>
          <a:ln w="76200" algn="ctr">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86696010"/>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61"/>
          <p:cNvSpPr>
            <a:spLocks noGrp="1" noChangeArrowheads="1"/>
          </p:cNvSpPr>
          <p:nvPr>
            <p:ph type="title" idx="4294967295"/>
          </p:nvPr>
        </p:nvSpPr>
        <p:spPr/>
        <p:txBody>
          <a:bodyPr/>
          <a:lstStyle/>
          <a:p>
            <a:pPr eaLnBrk="1" hangingPunct="1"/>
            <a:r>
              <a:rPr lang="zh-CN" altLang="en-US" dirty="0"/>
              <a:t>客户访谈的要点：听的技巧</a:t>
            </a:r>
          </a:p>
        </p:txBody>
      </p:sp>
      <p:sp>
        <p:nvSpPr>
          <p:cNvPr id="76803" name="Rectangle 162"/>
          <p:cNvSpPr>
            <a:spLocks noGrp="1" noChangeArrowheads="1"/>
          </p:cNvSpPr>
          <p:nvPr>
            <p:ph type="body" idx="4294967295"/>
          </p:nvPr>
        </p:nvSpPr>
        <p:spPr/>
        <p:txBody>
          <a:bodyPr/>
          <a:lstStyle/>
          <a:p>
            <a:pPr eaLnBrk="1" hangingPunct="1"/>
            <a:r>
              <a:rPr lang="zh-CN" altLang="en-US" dirty="0"/>
              <a:t>多问多听，不要推销你的想法</a:t>
            </a:r>
          </a:p>
          <a:p>
            <a:pPr eaLnBrk="1" hangingPunct="1"/>
            <a:r>
              <a:rPr lang="zh-CN" altLang="en-US" dirty="0"/>
              <a:t>对于听到的确认，确保理解对方的意思</a:t>
            </a:r>
          </a:p>
          <a:p>
            <a:pPr eaLnBrk="1" hangingPunct="1"/>
            <a:r>
              <a:rPr lang="zh-CN" altLang="en-US" dirty="0"/>
              <a:t>表现的“无知” 些，让他们详细的描述或举例</a:t>
            </a:r>
          </a:p>
          <a:p>
            <a:pPr eaLnBrk="1" hangingPunct="1"/>
            <a:r>
              <a:rPr lang="zh-CN" altLang="en-US" dirty="0"/>
              <a:t>聚焦与人们的期望而不是问题</a:t>
            </a:r>
          </a:p>
          <a:p>
            <a:pPr eaLnBrk="1" hangingPunct="1"/>
            <a:r>
              <a:rPr lang="zh-CN" altLang="en-US" dirty="0"/>
              <a:t>注意倾听大家不一致的地方</a:t>
            </a:r>
          </a:p>
          <a:p>
            <a:pPr eaLnBrk="1" hangingPunct="1"/>
            <a:endParaRPr lang="en-US" altLang="zh-CN" dirty="0"/>
          </a:p>
        </p:txBody>
      </p:sp>
      <p:pic>
        <p:nvPicPr>
          <p:cNvPr id="76804" name="Picture 16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3500438"/>
            <a:ext cx="2058987" cy="2185987"/>
          </a:xfrm>
          <a:prstGeom prst="rect">
            <a:avLst/>
          </a:prstGeom>
          <a:solidFill>
            <a:srgbClr val="0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318040"/>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a:t>戴客户帽子，穿客户鞋</a:t>
            </a:r>
          </a:p>
        </p:txBody>
      </p:sp>
      <p:pic>
        <p:nvPicPr>
          <p:cNvPr id="371715" name="Picture 3"/>
          <p:cNvPicPr>
            <a:picLocks noChangeAspect="1" noChangeArrowheads="1"/>
          </p:cNvPicPr>
          <p:nvPr/>
        </p:nvPicPr>
        <p:blipFill>
          <a:blip r:embed="rId3" cstate="print"/>
          <a:srcRect/>
          <a:stretch>
            <a:fillRect/>
          </a:stretch>
        </p:blipFill>
        <p:spPr bwMode="auto">
          <a:xfrm>
            <a:off x="1115616" y="1218453"/>
            <a:ext cx="6912768" cy="5018859"/>
          </a:xfrm>
          <a:prstGeom prst="rect">
            <a:avLst/>
          </a:prstGeom>
          <a:noFill/>
          <a:ln w="9525">
            <a:noFill/>
            <a:miter lim="800000"/>
            <a:headEnd/>
            <a:tailEnd/>
          </a:ln>
        </p:spPr>
      </p:pic>
    </p:spTree>
    <p:extLst>
      <p:ext uri="{BB962C8B-B14F-4D97-AF65-F5344CB8AC3E}">
        <p14:creationId xmlns:p14="http://schemas.microsoft.com/office/powerpoint/2010/main" val="2139503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71715"/>
                                        </p:tgtEl>
                                        <p:attrNameLst>
                                          <p:attrName>style.visibility</p:attrName>
                                        </p:attrNameLst>
                                      </p:cBhvr>
                                      <p:to>
                                        <p:strVal val="visible"/>
                                      </p:to>
                                    </p:set>
                                    <p:animEffect transition="in" filter="randombar(horizontal)">
                                      <p:cBhvr>
                                        <p:cTn id="7" dur="500"/>
                                        <p:tgtEl>
                                          <p:spTgt spid="37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可行性研究</a:t>
            </a:r>
            <a:r>
              <a:rPr lang="en-US" altLang="zh-CN" dirty="0"/>
              <a:t>VS</a:t>
            </a:r>
            <a:r>
              <a:rPr lang="zh-CN" altLang="en-US" dirty="0"/>
              <a:t>需求分析</a:t>
            </a:r>
          </a:p>
        </p:txBody>
      </p:sp>
      <p:sp>
        <p:nvSpPr>
          <p:cNvPr id="8" name="AutoShape 3"/>
          <p:cNvSpPr>
            <a:spLocks noChangeArrowheads="1"/>
          </p:cNvSpPr>
          <p:nvPr/>
        </p:nvSpPr>
        <p:spPr bwMode="auto">
          <a:xfrm>
            <a:off x="434975" y="1557338"/>
            <a:ext cx="8280400" cy="1439862"/>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华文细黑" panose="02010600040101010101" pitchFamily="2" charset="-122"/>
              <a:ea typeface="华文细黑" panose="02010600040101010101" pitchFamily="2" charset="-122"/>
            </a:endParaRPr>
          </a:p>
        </p:txBody>
      </p:sp>
      <p:sp>
        <p:nvSpPr>
          <p:cNvPr id="9" name="Rectangle 4"/>
          <p:cNvSpPr>
            <a:spLocks noChangeArrowheads="1"/>
          </p:cNvSpPr>
          <p:nvPr/>
        </p:nvSpPr>
        <p:spPr bwMode="auto">
          <a:xfrm>
            <a:off x="506412" y="1677103"/>
            <a:ext cx="5184776" cy="1200329"/>
          </a:xfrm>
          <a:prstGeom prst="rect">
            <a:avLst/>
          </a:prstGeom>
          <a:solidFill>
            <a:srgbClr val="DDDDDD"/>
          </a:solidFill>
          <a:ln w="9525">
            <a:noFill/>
            <a:miter lim="800000"/>
            <a:headEnd/>
            <a:tailEnd/>
          </a:ln>
        </p:spPr>
        <p:txBody>
          <a:bodyPr wrap="square">
            <a:spAutoFit/>
          </a:bodyPr>
          <a:lstStyle/>
          <a:p>
            <a:r>
              <a:rPr lang="zh-CN" altLang="en-US" sz="2400" dirty="0">
                <a:latin typeface="华文细黑" panose="02010600040101010101" pitchFamily="2" charset="-122"/>
                <a:ea typeface="华文细黑" panose="02010600040101010101" pitchFamily="2" charset="-122"/>
              </a:rPr>
              <a:t>可行性研究：判断系统</a:t>
            </a:r>
            <a:r>
              <a:rPr lang="zh-CN" altLang="en-US" sz="2400" dirty="0">
                <a:solidFill>
                  <a:srgbClr val="0000FF"/>
                </a:solidFill>
                <a:latin typeface="华文细黑" panose="02010600040101010101" pitchFamily="2" charset="-122"/>
                <a:ea typeface="华文细黑" panose="02010600040101010101" pitchFamily="2" charset="-122"/>
              </a:rPr>
              <a:t>“是否值得做，是否能做”</a:t>
            </a:r>
            <a:r>
              <a:rPr lang="zh-CN" altLang="en-US" sz="2400" dirty="0">
                <a:latin typeface="华文细黑" panose="02010600040101010101" pitchFamily="2" charset="-122"/>
                <a:ea typeface="华文细黑" panose="02010600040101010101" pitchFamily="2" charset="-122"/>
              </a:rPr>
              <a:t>。该阶段需要给出</a:t>
            </a:r>
            <a:r>
              <a:rPr lang="zh-CN" altLang="en-US" sz="2400" dirty="0">
                <a:solidFill>
                  <a:srgbClr val="008000"/>
                </a:solidFill>
                <a:latin typeface="华文细黑" panose="02010600040101010101" pitchFamily="2" charset="-122"/>
                <a:ea typeface="华文细黑" panose="02010600040101010101" pitchFamily="2" charset="-122"/>
              </a:rPr>
              <a:t>可行性分析报告</a:t>
            </a:r>
            <a:r>
              <a:rPr lang="zh-CN" altLang="en-US" sz="2400" dirty="0">
                <a:latin typeface="华文细黑" panose="02010600040101010101" pitchFamily="2" charset="-122"/>
                <a:ea typeface="华文细黑" panose="02010600040101010101" pitchFamily="2" charset="-122"/>
              </a:rPr>
              <a:t>。</a:t>
            </a:r>
          </a:p>
        </p:txBody>
      </p:sp>
      <p:sp>
        <p:nvSpPr>
          <p:cNvPr id="10" name="AutoShape 5"/>
          <p:cNvSpPr>
            <a:spLocks noChangeArrowheads="1"/>
          </p:cNvSpPr>
          <p:nvPr/>
        </p:nvSpPr>
        <p:spPr bwMode="auto">
          <a:xfrm>
            <a:off x="434975" y="3502025"/>
            <a:ext cx="8280400" cy="1439863"/>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华文细黑" panose="02010600040101010101" pitchFamily="2" charset="-122"/>
              <a:ea typeface="华文细黑" panose="02010600040101010101" pitchFamily="2" charset="-122"/>
            </a:endParaRPr>
          </a:p>
        </p:txBody>
      </p:sp>
      <p:sp>
        <p:nvSpPr>
          <p:cNvPr id="11" name="Rectangle 6"/>
          <p:cNvSpPr>
            <a:spLocks noChangeArrowheads="1"/>
          </p:cNvSpPr>
          <p:nvPr/>
        </p:nvSpPr>
        <p:spPr bwMode="auto">
          <a:xfrm>
            <a:off x="3098460" y="3621790"/>
            <a:ext cx="5543550" cy="1200329"/>
          </a:xfrm>
          <a:prstGeom prst="rect">
            <a:avLst/>
          </a:prstGeom>
          <a:solidFill>
            <a:srgbClr val="DDDDDD"/>
          </a:solidFill>
          <a:ln w="9525">
            <a:noFill/>
            <a:miter lim="800000"/>
            <a:headEnd/>
            <a:tailEnd/>
          </a:ln>
        </p:spPr>
        <p:txBody>
          <a:bodyPr wrap="square">
            <a:spAutoFit/>
          </a:bodyPr>
          <a:lstStyle/>
          <a:p>
            <a:r>
              <a:rPr lang="zh-CN" altLang="en-US" sz="2400" dirty="0">
                <a:latin typeface="华文细黑" panose="02010600040101010101" pitchFamily="2" charset="-122"/>
                <a:ea typeface="华文细黑" panose="02010600040101010101" pitchFamily="2" charset="-122"/>
              </a:rPr>
              <a:t>需求分析：准确回答</a:t>
            </a:r>
            <a:r>
              <a:rPr lang="zh-CN" altLang="en-US" sz="2400" dirty="0">
                <a:solidFill>
                  <a:srgbClr val="0000FF"/>
                </a:solidFill>
                <a:latin typeface="华文细黑" panose="02010600040101010101" pitchFamily="2" charset="-122"/>
                <a:ea typeface="华文细黑" panose="02010600040101010101" pitchFamily="2" charset="-122"/>
              </a:rPr>
              <a:t>“系统必须做什么</a:t>
            </a:r>
            <a:r>
              <a:rPr lang="en-US" altLang="zh-CN" sz="2400" dirty="0">
                <a:solidFill>
                  <a:srgbClr val="0000FF"/>
                </a:solidFill>
                <a:latin typeface="华文细黑" panose="02010600040101010101" pitchFamily="2" charset="-122"/>
                <a:ea typeface="华文细黑" panose="02010600040101010101" pitchFamily="2" charset="-122"/>
              </a:rPr>
              <a:t>?</a:t>
            </a:r>
            <a:r>
              <a:rPr lang="zh-CN" altLang="en-US" sz="2400" dirty="0">
                <a:solidFill>
                  <a:srgbClr val="0000FF"/>
                </a:solidFill>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该阶段需要给出</a:t>
            </a:r>
            <a:r>
              <a:rPr lang="zh-CN" altLang="en-US" sz="2400" dirty="0">
                <a:solidFill>
                  <a:srgbClr val="008000"/>
                </a:solidFill>
                <a:latin typeface="华文细黑" panose="02010600040101010101" pitchFamily="2" charset="-122"/>
                <a:ea typeface="华文细黑" panose="02010600040101010101" pitchFamily="2" charset="-122"/>
              </a:rPr>
              <a:t>软件需求规格说明书</a:t>
            </a:r>
          </a:p>
        </p:txBody>
      </p:sp>
      <p:pic>
        <p:nvPicPr>
          <p:cNvPr id="13" name="Picture 9" descr="BD07179_"/>
          <p:cNvPicPr>
            <a:picLocks noChangeAspect="1" noChangeArrowheads="1"/>
          </p:cNvPicPr>
          <p:nvPr/>
        </p:nvPicPr>
        <p:blipFill>
          <a:blip r:embed="rId2" cstate="print">
            <a:lum bright="24000" contrast="24000"/>
          </a:blip>
          <a:srcRect/>
          <a:stretch>
            <a:fillRect/>
          </a:stretch>
        </p:blipFill>
        <p:spPr bwMode="auto">
          <a:xfrm>
            <a:off x="6338888" y="1656556"/>
            <a:ext cx="1728787" cy="1241425"/>
          </a:xfrm>
          <a:prstGeom prst="rect">
            <a:avLst/>
          </a:prstGeom>
          <a:noFill/>
          <a:ln w="9525">
            <a:noFill/>
            <a:miter lim="800000"/>
            <a:headEnd/>
            <a:tailEnd/>
          </a:ln>
        </p:spPr>
      </p:pic>
      <p:pic>
        <p:nvPicPr>
          <p:cNvPr id="14" name="图片 13"/>
          <p:cNvPicPr>
            <a:picLocks noChangeAspect="1"/>
          </p:cNvPicPr>
          <p:nvPr/>
        </p:nvPicPr>
        <p:blipFill>
          <a:blip r:embed="rId3"/>
          <a:stretch>
            <a:fillRect/>
          </a:stretch>
        </p:blipFill>
        <p:spPr>
          <a:xfrm>
            <a:off x="628938" y="3697106"/>
            <a:ext cx="2047587" cy="1049699"/>
          </a:xfrm>
          <a:prstGeom prst="rect">
            <a:avLst/>
          </a:prstGeom>
        </p:spPr>
      </p:pic>
      <p:sp>
        <p:nvSpPr>
          <p:cNvPr id="15" name="矩形 14"/>
          <p:cNvSpPr/>
          <p:nvPr/>
        </p:nvSpPr>
        <p:spPr>
          <a:xfrm>
            <a:off x="506412" y="5289369"/>
            <a:ext cx="8269288" cy="707886"/>
          </a:xfrm>
          <a:prstGeom prst="rect">
            <a:avLst/>
          </a:prstGeom>
          <a:noFill/>
          <a:ln w="9525">
            <a:noFill/>
            <a:miter lim="800000"/>
            <a:headEnd/>
            <a:tailEnd/>
          </a:ln>
        </p:spPr>
        <p:txBody>
          <a:bodyPr>
            <a:spAutoFit/>
          </a:bodyPr>
          <a:lstStyle/>
          <a:p>
            <a:pPr fontAlgn="base">
              <a:spcBef>
                <a:spcPct val="0"/>
              </a:spcBef>
              <a:spcAft>
                <a:spcPct val="0"/>
              </a:spcAft>
            </a:pPr>
            <a:r>
              <a:rPr lang="zh-CN" altLang="en-US" sz="2000" dirty="0">
                <a:latin typeface="华文细黑" panose="02010600040101010101" pitchFamily="2" charset="-122"/>
                <a:ea typeface="华文细黑" panose="02010600040101010101" pitchFamily="2" charset="-122"/>
              </a:rPr>
              <a:t>根据权威机构统计：能否准确把握客户需求直接决定产品的</a:t>
            </a:r>
            <a:r>
              <a:rPr lang="en-US" altLang="zh-CN" sz="2000" dirty="0">
                <a:latin typeface="华文细黑" panose="02010600040101010101" pitchFamily="2" charset="-122"/>
                <a:ea typeface="华文细黑" panose="02010600040101010101" pitchFamily="2" charset="-122"/>
              </a:rPr>
              <a:t>38%</a:t>
            </a:r>
            <a:r>
              <a:rPr lang="zh-CN" altLang="en-US" sz="2000" dirty="0">
                <a:latin typeface="华文细黑" panose="02010600040101010101" pitchFamily="2" charset="-122"/>
                <a:ea typeface="华文细黑" panose="02010600040101010101" pitchFamily="2" charset="-122"/>
              </a:rPr>
              <a:t>成败，如何</a:t>
            </a:r>
            <a:r>
              <a:rPr lang="zh-CN" altLang="en-US" sz="2000" dirty="0">
                <a:solidFill>
                  <a:srgbClr val="0000FF"/>
                </a:solidFill>
                <a:latin typeface="华文细黑" panose="02010600040101010101" pitchFamily="2" charset="-122"/>
                <a:ea typeface="华文细黑" panose="02010600040101010101" pitchFamily="2" charset="-122"/>
              </a:rPr>
              <a:t>收集、分析客户需求</a:t>
            </a:r>
            <a:r>
              <a:rPr lang="zh-CN" altLang="en-US" sz="2000" dirty="0">
                <a:latin typeface="华文细黑" panose="02010600040101010101" pitchFamily="2" charset="-122"/>
                <a:ea typeface="华文细黑" panose="02010600040101010101" pitchFamily="2" charset="-122"/>
              </a:rPr>
              <a:t>成为关系研发成败的核心要素。</a:t>
            </a:r>
          </a:p>
        </p:txBody>
      </p:sp>
    </p:spTree>
    <p:extLst>
      <p:ext uri="{BB962C8B-B14F-4D97-AF65-F5344CB8AC3E}">
        <p14:creationId xmlns:p14="http://schemas.microsoft.com/office/powerpoint/2010/main" val="3563300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70"/>
          <p:cNvSpPr>
            <a:spLocks noGrp="1" noChangeArrowheads="1"/>
          </p:cNvSpPr>
          <p:nvPr>
            <p:ph type="title" idx="4294967295"/>
          </p:nvPr>
        </p:nvSpPr>
        <p:spPr/>
        <p:txBody>
          <a:bodyPr/>
          <a:lstStyle/>
          <a:p>
            <a:pPr eaLnBrk="1" hangingPunct="1"/>
            <a:r>
              <a:rPr lang="zh-CN" altLang="en-US" dirty="0"/>
              <a:t>真正理解客户意图</a:t>
            </a:r>
          </a:p>
        </p:txBody>
      </p:sp>
      <p:pic>
        <p:nvPicPr>
          <p:cNvPr id="78851" name="Picture 171"/>
          <p:cNvPicPr preferRelativeResize="0">
            <a:picLocks noGrp="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71550" y="1412875"/>
            <a:ext cx="7561263" cy="4541838"/>
          </a:xfrm>
        </p:spPr>
      </p:pic>
    </p:spTree>
    <p:extLst>
      <p:ext uri="{BB962C8B-B14F-4D97-AF65-F5344CB8AC3E}">
        <p14:creationId xmlns:p14="http://schemas.microsoft.com/office/powerpoint/2010/main" val="2754892219"/>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真正理解客户意图</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07" y="1236107"/>
            <a:ext cx="3317631" cy="244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620" y="1236107"/>
            <a:ext cx="3558997" cy="244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07" y="3789258"/>
            <a:ext cx="3317631" cy="238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620" y="3789258"/>
            <a:ext cx="3558997" cy="238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5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65"/>
          <p:cNvSpPr>
            <a:spLocks noGrp="1" noChangeArrowheads="1"/>
          </p:cNvSpPr>
          <p:nvPr>
            <p:ph type="title" idx="4294967295"/>
          </p:nvPr>
        </p:nvSpPr>
        <p:spPr/>
        <p:txBody>
          <a:bodyPr/>
          <a:lstStyle/>
          <a:p>
            <a:pPr eaLnBrk="1" hangingPunct="1"/>
            <a:r>
              <a:rPr lang="zh-CN" altLang="en-US"/>
              <a:t>客户陈述</a:t>
            </a:r>
            <a:r>
              <a:rPr lang="en-US" altLang="zh-CN">
                <a:sym typeface="Wingdings" panose="05000000000000000000" pitchFamily="2" charset="2"/>
              </a:rPr>
              <a:t></a:t>
            </a:r>
            <a:r>
              <a:rPr lang="zh-CN" altLang="en-US">
                <a:sym typeface="Wingdings" panose="05000000000000000000" pitchFamily="2" charset="2"/>
              </a:rPr>
              <a:t>需求描述</a:t>
            </a:r>
            <a:endParaRPr lang="zh-CN" altLang="en-US"/>
          </a:p>
        </p:txBody>
      </p:sp>
      <p:graphicFrame>
        <p:nvGraphicFramePr>
          <p:cNvPr id="3338" name="Group 266"/>
          <p:cNvGraphicFramePr>
            <a:graphicFrameLocks noGrp="1"/>
          </p:cNvGraphicFramePr>
          <p:nvPr>
            <p:ph type="tbl" idx="4294967295"/>
            <p:extLst>
              <p:ext uri="{D42A27DB-BD31-4B8C-83A1-F6EECF244321}">
                <p14:modId xmlns:p14="http://schemas.microsoft.com/office/powerpoint/2010/main" val="3485620435"/>
              </p:ext>
            </p:extLst>
          </p:nvPr>
        </p:nvGraphicFramePr>
        <p:xfrm>
          <a:off x="395288" y="1341438"/>
          <a:ext cx="8424862" cy="4679950"/>
        </p:xfrm>
        <a:graphic>
          <a:graphicData uri="http://schemas.openxmlformats.org/drawingml/2006/table">
            <a:tbl>
              <a:tblPr/>
              <a:tblGrid>
                <a:gridCol w="1655762">
                  <a:extLst>
                    <a:ext uri="{9D8B030D-6E8A-4147-A177-3AD203B41FA5}">
                      <a16:colId xmlns:a16="http://schemas.microsoft.com/office/drawing/2014/main" xmlns="" val="20000"/>
                    </a:ext>
                  </a:extLst>
                </a:gridCol>
                <a:gridCol w="2557463">
                  <a:extLst>
                    <a:ext uri="{9D8B030D-6E8A-4147-A177-3AD203B41FA5}">
                      <a16:colId xmlns:a16="http://schemas.microsoft.com/office/drawing/2014/main" xmlns="" val="20001"/>
                    </a:ext>
                  </a:extLst>
                </a:gridCol>
                <a:gridCol w="2106612">
                  <a:extLst>
                    <a:ext uri="{9D8B030D-6E8A-4147-A177-3AD203B41FA5}">
                      <a16:colId xmlns:a16="http://schemas.microsoft.com/office/drawing/2014/main" xmlns="" val="20002"/>
                    </a:ext>
                  </a:extLst>
                </a:gridCol>
                <a:gridCol w="2105025">
                  <a:extLst>
                    <a:ext uri="{9D8B030D-6E8A-4147-A177-3AD203B41FA5}">
                      <a16:colId xmlns:a16="http://schemas.microsoft.com/office/drawing/2014/main" xmlns="" val="20003"/>
                    </a:ext>
                  </a:extLst>
                </a:gridCol>
              </a:tblGrid>
              <a:tr h="41592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原则</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客户陈述</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需求描述（正确）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需求描述（错误）</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0"/>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“什么”而非“怎样”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“有时灰尘会进入系统，给我带来麻烦。”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系统提供灰尘防护能力。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系统通过</a:t>
                      </a:r>
                      <a:r>
                        <a:rPr kumimoji="0" lang="zh-CN" altLang="en-US" sz="1600" b="1" i="0" u="none" strike="noStrike" cap="none" normalizeH="0" baseline="0">
                          <a:ln>
                            <a:noFill/>
                          </a:ln>
                          <a:solidFill>
                            <a:srgbClr val="0000CC"/>
                          </a:solidFill>
                          <a:effectLst/>
                          <a:latin typeface="华文细黑" panose="02010600040101010101" pitchFamily="2" charset="-122"/>
                          <a:ea typeface="华文细黑" panose="02010600040101010101" pitchFamily="2" charset="-122"/>
                        </a:rPr>
                        <a:t>防护网</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提供相应的灰尘防护功能。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特点</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“工作中，我总是一不小心就把螺丝刀掉到地上了。”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在被摔过几次后螺丝刀仍然能正常工作。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螺丝刀</a:t>
                      </a:r>
                      <a:r>
                        <a:rPr kumimoji="0" lang="zh-CN" altLang="en-US" sz="1600" b="1" i="0" u="none" strike="noStrike" cap="none" normalizeH="0" baseline="0">
                          <a:ln>
                            <a:noFill/>
                          </a:ln>
                          <a:solidFill>
                            <a:srgbClr val="0000CC"/>
                          </a:solidFill>
                          <a:effectLst/>
                          <a:latin typeface="华文细黑" panose="02010600040101010101" pitchFamily="2" charset="-122"/>
                          <a:ea typeface="华文细黑" panose="02010600040101010101" pitchFamily="2" charset="-122"/>
                        </a:rPr>
                        <a:t>很不好</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，经常被掉在地上。</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肯定而非否定</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“根据公司规定，无论刮风下雨，我都需要坚持在户外工作。”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螺丝刀在雨中仍能正常工作。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螺丝刀在雨中</a:t>
                      </a:r>
                      <a:r>
                        <a:rPr kumimoji="0" lang="zh-CN" altLang="en-US" sz="1600" b="1" i="0" u="none" strike="noStrike" cap="none" normalizeH="0" baseline="0">
                          <a:ln>
                            <a:noFill/>
                          </a:ln>
                          <a:solidFill>
                            <a:srgbClr val="0000CC"/>
                          </a:solidFill>
                          <a:effectLst/>
                          <a:latin typeface="华文细黑" panose="02010600040101010101" pitchFamily="2" charset="-122"/>
                          <a:ea typeface="华文细黑" panose="02010600040101010101" pitchFamily="2" charset="-122"/>
                        </a:rPr>
                        <a:t>不会不能</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使用。</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产品属性</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“我希望能用我的打火机给电池充电”</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可以用自动打火机给螺丝刀的电池充电</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rgbClr val="0000CC"/>
                          </a:solidFill>
                          <a:effectLst/>
                          <a:latin typeface="华文细黑" panose="02010600040101010101" pitchFamily="2" charset="-122"/>
                          <a:ea typeface="华文细黑" panose="02010600040101010101" pitchFamily="2" charset="-122"/>
                        </a:rPr>
                        <a:t>自动打火机器使用者</a:t>
                      </a: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可以给螺丝刀电池充电</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91122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避免“必须”和“应该”</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“当我不知道螺丝刀的电池还有多少电量时，我会很烦。”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螺丝刀提供电池能量多少的显示。</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螺丝刀</a:t>
                      </a:r>
                      <a:r>
                        <a:rPr kumimoji="0" lang="zh-CN" altLang="en-US" sz="1600" b="1" i="0" u="none" strike="noStrike" cap="none" normalizeH="0" baseline="0" dirty="0">
                          <a:ln>
                            <a:noFill/>
                          </a:ln>
                          <a:solidFill>
                            <a:srgbClr val="0000CC"/>
                          </a:solidFill>
                          <a:effectLst/>
                          <a:latin typeface="华文细黑" panose="02010600040101010101" pitchFamily="2" charset="-122"/>
                          <a:ea typeface="华文细黑" panose="02010600040101010101" pitchFamily="2" charset="-122"/>
                        </a:rPr>
                        <a:t>应该</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提供电池能量多少的显示。</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88540766"/>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3.2.2 </a:t>
            </a:r>
            <a:r>
              <a:rPr lang="zh-CN" altLang="en-US" dirty="0"/>
              <a:t>面向数据流自顶向下求精</a:t>
            </a:r>
          </a:p>
        </p:txBody>
      </p:sp>
      <p:sp>
        <p:nvSpPr>
          <p:cNvPr id="4824" name="Rectangle 728"/>
          <p:cNvSpPr>
            <a:spLocks noChangeArrowheads="1"/>
          </p:cNvSpPr>
          <p:nvPr/>
        </p:nvSpPr>
        <p:spPr bwMode="auto">
          <a:xfrm>
            <a:off x="582613" y="2079625"/>
            <a:ext cx="1128712"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Top Level</a:t>
            </a: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1st Level</a:t>
            </a: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2nd Level</a:t>
            </a:r>
          </a:p>
        </p:txBody>
      </p:sp>
      <p:sp>
        <p:nvSpPr>
          <p:cNvPr id="217092" name="Rectangle 729"/>
          <p:cNvSpPr>
            <a:spLocks noChangeArrowheads="1"/>
          </p:cNvSpPr>
          <p:nvPr/>
        </p:nvSpPr>
        <p:spPr bwMode="auto">
          <a:xfrm>
            <a:off x="1758950" y="1628775"/>
            <a:ext cx="4102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3" name="Rectangle 730"/>
          <p:cNvSpPr>
            <a:spLocks noChangeArrowheads="1"/>
          </p:cNvSpPr>
          <p:nvPr/>
        </p:nvSpPr>
        <p:spPr bwMode="auto">
          <a:xfrm>
            <a:off x="19875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4" name="Rectangle 731"/>
          <p:cNvSpPr>
            <a:spLocks noChangeArrowheads="1"/>
          </p:cNvSpPr>
          <p:nvPr/>
        </p:nvSpPr>
        <p:spPr bwMode="auto">
          <a:xfrm>
            <a:off x="2139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5" name="Rectangle 732"/>
          <p:cNvSpPr>
            <a:spLocks noChangeArrowheads="1"/>
          </p:cNvSpPr>
          <p:nvPr/>
        </p:nvSpPr>
        <p:spPr bwMode="auto">
          <a:xfrm>
            <a:off x="2825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6" name="Rectangle 733"/>
          <p:cNvSpPr>
            <a:spLocks noChangeArrowheads="1"/>
          </p:cNvSpPr>
          <p:nvPr/>
        </p:nvSpPr>
        <p:spPr bwMode="auto">
          <a:xfrm>
            <a:off x="4044950" y="2466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7" name="Rectangle 734"/>
          <p:cNvSpPr>
            <a:spLocks noChangeArrowheads="1"/>
          </p:cNvSpPr>
          <p:nvPr/>
        </p:nvSpPr>
        <p:spPr bwMode="auto">
          <a:xfrm>
            <a:off x="3663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8" name="Rectangle 735"/>
          <p:cNvSpPr>
            <a:spLocks noChangeArrowheads="1"/>
          </p:cNvSpPr>
          <p:nvPr/>
        </p:nvSpPr>
        <p:spPr bwMode="auto">
          <a:xfrm>
            <a:off x="4349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9" name="Rectangle 736"/>
          <p:cNvSpPr>
            <a:spLocks noChangeArrowheads="1"/>
          </p:cNvSpPr>
          <p:nvPr/>
        </p:nvSpPr>
        <p:spPr bwMode="auto">
          <a:xfrm>
            <a:off x="5187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00" name="Rectangle 737"/>
          <p:cNvSpPr>
            <a:spLocks noChangeArrowheads="1"/>
          </p:cNvSpPr>
          <p:nvPr/>
        </p:nvSpPr>
        <p:spPr bwMode="auto">
          <a:xfrm>
            <a:off x="2017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6.0</a:t>
            </a:r>
            <a:endParaRPr lang="en-US" altLang="zh-CN" sz="1200">
              <a:solidFill>
                <a:srgbClr val="9900FF"/>
              </a:solidFill>
            </a:endParaRPr>
          </a:p>
        </p:txBody>
      </p:sp>
      <p:sp>
        <p:nvSpPr>
          <p:cNvPr id="217101" name="Rectangle 738"/>
          <p:cNvSpPr>
            <a:spLocks noChangeArrowheads="1"/>
          </p:cNvSpPr>
          <p:nvPr/>
        </p:nvSpPr>
        <p:spPr bwMode="auto">
          <a:xfrm>
            <a:off x="2779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5.0</a:t>
            </a:r>
            <a:endParaRPr lang="en-US" altLang="zh-CN" sz="1200">
              <a:solidFill>
                <a:srgbClr val="9900FF"/>
              </a:solidFill>
            </a:endParaRPr>
          </a:p>
        </p:txBody>
      </p:sp>
      <p:sp>
        <p:nvSpPr>
          <p:cNvPr id="217102" name="Rectangle 739"/>
          <p:cNvSpPr>
            <a:spLocks noChangeArrowheads="1"/>
          </p:cNvSpPr>
          <p:nvPr/>
        </p:nvSpPr>
        <p:spPr bwMode="auto">
          <a:xfrm>
            <a:off x="36179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3.0</a:t>
            </a:r>
          </a:p>
        </p:txBody>
      </p:sp>
      <p:sp>
        <p:nvSpPr>
          <p:cNvPr id="217103" name="Rectangle 740"/>
          <p:cNvSpPr>
            <a:spLocks noChangeArrowheads="1"/>
          </p:cNvSpPr>
          <p:nvPr/>
        </p:nvSpPr>
        <p:spPr bwMode="auto">
          <a:xfrm>
            <a:off x="3998913" y="22066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4.0</a:t>
            </a:r>
            <a:endParaRPr lang="en-US" altLang="zh-CN" sz="1200">
              <a:solidFill>
                <a:srgbClr val="9900FF"/>
              </a:solidFill>
            </a:endParaRPr>
          </a:p>
        </p:txBody>
      </p:sp>
      <p:sp>
        <p:nvSpPr>
          <p:cNvPr id="217104" name="Rectangle 741"/>
          <p:cNvSpPr>
            <a:spLocks noChangeArrowheads="1"/>
          </p:cNvSpPr>
          <p:nvPr/>
        </p:nvSpPr>
        <p:spPr bwMode="auto">
          <a:xfrm>
            <a:off x="4303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2.0</a:t>
            </a:r>
            <a:endParaRPr lang="en-US" altLang="zh-CN" sz="1200">
              <a:solidFill>
                <a:srgbClr val="9900FF"/>
              </a:solidFill>
            </a:endParaRPr>
          </a:p>
        </p:txBody>
      </p:sp>
      <p:sp>
        <p:nvSpPr>
          <p:cNvPr id="217105" name="Rectangle 742"/>
          <p:cNvSpPr>
            <a:spLocks noChangeArrowheads="1"/>
          </p:cNvSpPr>
          <p:nvPr/>
        </p:nvSpPr>
        <p:spPr bwMode="auto">
          <a:xfrm>
            <a:off x="5138738"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1.0</a:t>
            </a:r>
          </a:p>
        </p:txBody>
      </p:sp>
      <p:sp>
        <p:nvSpPr>
          <p:cNvPr id="217106" name="Line 743"/>
          <p:cNvSpPr>
            <a:spLocks noChangeShapeType="1"/>
          </p:cNvSpPr>
          <p:nvPr/>
        </p:nvSpPr>
        <p:spPr bwMode="auto">
          <a:xfrm>
            <a:off x="23685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7" name="Line 744"/>
          <p:cNvSpPr>
            <a:spLocks noChangeShapeType="1"/>
          </p:cNvSpPr>
          <p:nvPr/>
        </p:nvSpPr>
        <p:spPr bwMode="auto">
          <a:xfrm>
            <a:off x="3206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8" name="Line 745"/>
          <p:cNvSpPr>
            <a:spLocks noChangeShapeType="1"/>
          </p:cNvSpPr>
          <p:nvPr/>
        </p:nvSpPr>
        <p:spPr bwMode="auto">
          <a:xfrm>
            <a:off x="4044950" y="2003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9" name="Line 746"/>
          <p:cNvSpPr>
            <a:spLocks noChangeShapeType="1"/>
          </p:cNvSpPr>
          <p:nvPr/>
        </p:nvSpPr>
        <p:spPr bwMode="auto">
          <a:xfrm>
            <a:off x="4730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0" name="Line 747"/>
          <p:cNvSpPr>
            <a:spLocks noChangeShapeType="1"/>
          </p:cNvSpPr>
          <p:nvPr/>
        </p:nvSpPr>
        <p:spPr bwMode="auto">
          <a:xfrm>
            <a:off x="3429000" y="2009775"/>
            <a:ext cx="0" cy="5207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1" name="Line 748"/>
          <p:cNvSpPr>
            <a:spLocks noChangeShapeType="1"/>
          </p:cNvSpPr>
          <p:nvPr/>
        </p:nvSpPr>
        <p:spPr bwMode="auto">
          <a:xfrm>
            <a:off x="3435350" y="2536825"/>
            <a:ext cx="59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2" name="Line 749"/>
          <p:cNvSpPr>
            <a:spLocks noChangeShapeType="1"/>
          </p:cNvSpPr>
          <p:nvPr/>
        </p:nvSpPr>
        <p:spPr bwMode="auto">
          <a:xfrm>
            <a:off x="4425950" y="2536825"/>
            <a:ext cx="520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3" name="Line 750"/>
          <p:cNvSpPr>
            <a:spLocks noChangeShapeType="1"/>
          </p:cNvSpPr>
          <p:nvPr/>
        </p:nvSpPr>
        <p:spPr bwMode="auto">
          <a:xfrm flipV="1">
            <a:off x="4953000" y="1997075"/>
            <a:ext cx="0" cy="5461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4" name="Rectangle 751"/>
          <p:cNvSpPr>
            <a:spLocks noChangeArrowheads="1"/>
          </p:cNvSpPr>
          <p:nvPr/>
        </p:nvSpPr>
        <p:spPr bwMode="auto">
          <a:xfrm>
            <a:off x="1758950" y="3228975"/>
            <a:ext cx="4864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5" name="Rectangle 752"/>
          <p:cNvSpPr>
            <a:spLocks noChangeArrowheads="1"/>
          </p:cNvSpPr>
          <p:nvPr/>
        </p:nvSpPr>
        <p:spPr bwMode="auto">
          <a:xfrm>
            <a:off x="1758950" y="4829175"/>
            <a:ext cx="4940300" cy="12065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6" name="Rectangle 753"/>
          <p:cNvSpPr>
            <a:spLocks noChangeArrowheads="1"/>
          </p:cNvSpPr>
          <p:nvPr/>
        </p:nvSpPr>
        <p:spPr bwMode="auto">
          <a:xfrm>
            <a:off x="2901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7" name="Rectangle 754"/>
          <p:cNvSpPr>
            <a:spLocks noChangeArrowheads="1"/>
          </p:cNvSpPr>
          <p:nvPr/>
        </p:nvSpPr>
        <p:spPr bwMode="auto">
          <a:xfrm>
            <a:off x="60261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8" name="Rectangle 755"/>
          <p:cNvSpPr>
            <a:spLocks noChangeArrowheads="1"/>
          </p:cNvSpPr>
          <p:nvPr/>
        </p:nvSpPr>
        <p:spPr bwMode="auto">
          <a:xfrm>
            <a:off x="4044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9" name="Rectangle 756"/>
          <p:cNvSpPr>
            <a:spLocks noChangeArrowheads="1"/>
          </p:cNvSpPr>
          <p:nvPr/>
        </p:nvSpPr>
        <p:spPr bwMode="auto">
          <a:xfrm>
            <a:off x="3663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0" name="Rectangle 757"/>
          <p:cNvSpPr>
            <a:spLocks noChangeArrowheads="1"/>
          </p:cNvSpPr>
          <p:nvPr/>
        </p:nvSpPr>
        <p:spPr bwMode="auto">
          <a:xfrm>
            <a:off x="5264150" y="3533775"/>
            <a:ext cx="368300" cy="215900"/>
          </a:xfrm>
          <a:prstGeom prst="rect">
            <a:avLst/>
          </a:prstGeom>
          <a:solidFill>
            <a:srgbClr val="FF0000"/>
          </a:solidFill>
          <a:ln w="38100" algn="ctr">
            <a:solidFill>
              <a:srgbClr val="000000"/>
            </a:solidFill>
            <a:miter lim="800000"/>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1" name="Rectangle 758"/>
          <p:cNvSpPr>
            <a:spLocks noChangeArrowheads="1"/>
          </p:cNvSpPr>
          <p:nvPr/>
        </p:nvSpPr>
        <p:spPr bwMode="auto">
          <a:xfrm>
            <a:off x="4425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2" name="Line 759"/>
          <p:cNvSpPr>
            <a:spLocks noChangeShapeType="1"/>
          </p:cNvSpPr>
          <p:nvPr/>
        </p:nvSpPr>
        <p:spPr bwMode="auto">
          <a:xfrm>
            <a:off x="25209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3" name="Line 760"/>
          <p:cNvSpPr>
            <a:spLocks noChangeShapeType="1"/>
          </p:cNvSpPr>
          <p:nvPr/>
        </p:nvSpPr>
        <p:spPr bwMode="auto">
          <a:xfrm>
            <a:off x="3282950" y="3603625"/>
            <a:ext cx="749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4" name="Line 761"/>
          <p:cNvSpPr>
            <a:spLocks noChangeShapeType="1"/>
          </p:cNvSpPr>
          <p:nvPr/>
        </p:nvSpPr>
        <p:spPr bwMode="auto">
          <a:xfrm>
            <a:off x="4425950" y="36036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5" name="Line 762"/>
          <p:cNvSpPr>
            <a:spLocks noChangeShapeType="1"/>
          </p:cNvSpPr>
          <p:nvPr/>
        </p:nvSpPr>
        <p:spPr bwMode="auto">
          <a:xfrm>
            <a:off x="56451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6" name="Line 763"/>
          <p:cNvSpPr>
            <a:spLocks noChangeShapeType="1"/>
          </p:cNvSpPr>
          <p:nvPr/>
        </p:nvSpPr>
        <p:spPr bwMode="auto">
          <a:xfrm>
            <a:off x="3429000" y="3609975"/>
            <a:ext cx="0" cy="5969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7" name="Line 764"/>
          <p:cNvSpPr>
            <a:spLocks noChangeShapeType="1"/>
          </p:cNvSpPr>
          <p:nvPr/>
        </p:nvSpPr>
        <p:spPr bwMode="auto">
          <a:xfrm>
            <a:off x="3435350" y="42132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8" name="Line 765"/>
          <p:cNvSpPr>
            <a:spLocks noChangeShapeType="1"/>
          </p:cNvSpPr>
          <p:nvPr/>
        </p:nvSpPr>
        <p:spPr bwMode="auto">
          <a:xfrm>
            <a:off x="4044950" y="42132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9" name="Line 766"/>
          <p:cNvSpPr>
            <a:spLocks noChangeShapeType="1"/>
          </p:cNvSpPr>
          <p:nvPr/>
        </p:nvSpPr>
        <p:spPr bwMode="auto">
          <a:xfrm>
            <a:off x="4806950" y="42132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30" name="Line 767"/>
          <p:cNvSpPr>
            <a:spLocks noChangeShapeType="1"/>
          </p:cNvSpPr>
          <p:nvPr/>
        </p:nvSpPr>
        <p:spPr bwMode="auto">
          <a:xfrm flipV="1">
            <a:off x="4953000" y="3597275"/>
            <a:ext cx="0" cy="6223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31" name="Rectangle 768"/>
          <p:cNvSpPr>
            <a:spLocks noChangeArrowheads="1"/>
          </p:cNvSpPr>
          <p:nvPr/>
        </p:nvSpPr>
        <p:spPr bwMode="auto">
          <a:xfrm>
            <a:off x="2093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1.1</a:t>
            </a:r>
            <a:endParaRPr lang="en-US" altLang="zh-CN" sz="1200">
              <a:solidFill>
                <a:srgbClr val="000000"/>
              </a:solidFill>
            </a:endParaRPr>
          </a:p>
        </p:txBody>
      </p:sp>
      <p:sp>
        <p:nvSpPr>
          <p:cNvPr id="217132" name="Rectangle 769"/>
          <p:cNvSpPr>
            <a:spLocks noChangeArrowheads="1"/>
          </p:cNvSpPr>
          <p:nvPr/>
        </p:nvSpPr>
        <p:spPr bwMode="auto">
          <a:xfrm>
            <a:off x="2855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1.2</a:t>
            </a:r>
            <a:endParaRPr lang="en-US" altLang="zh-CN" sz="1200">
              <a:solidFill>
                <a:srgbClr val="000000"/>
              </a:solidFill>
            </a:endParaRPr>
          </a:p>
        </p:txBody>
      </p:sp>
      <p:sp>
        <p:nvSpPr>
          <p:cNvPr id="217133" name="Rectangle 770"/>
          <p:cNvSpPr>
            <a:spLocks noChangeArrowheads="1"/>
          </p:cNvSpPr>
          <p:nvPr/>
        </p:nvSpPr>
        <p:spPr bwMode="auto">
          <a:xfrm>
            <a:off x="3998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1.3</a:t>
            </a:r>
            <a:endParaRPr lang="en-US" altLang="zh-CN" sz="1200">
              <a:solidFill>
                <a:srgbClr val="000000"/>
              </a:solidFill>
            </a:endParaRPr>
          </a:p>
        </p:txBody>
      </p:sp>
      <p:sp>
        <p:nvSpPr>
          <p:cNvPr id="217134" name="Rectangle 771"/>
          <p:cNvSpPr>
            <a:spLocks noChangeArrowheads="1"/>
          </p:cNvSpPr>
          <p:nvPr/>
        </p:nvSpPr>
        <p:spPr bwMode="auto">
          <a:xfrm>
            <a:off x="3798888" y="3879850"/>
            <a:ext cx="3921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FontTx/>
              <a:buNone/>
            </a:pPr>
            <a:r>
              <a:rPr lang="en-US" altLang="zh-CN" sz="1200">
                <a:solidFill>
                  <a:srgbClr val="0000CC"/>
                </a:solidFill>
              </a:rPr>
              <a:t>1.4</a:t>
            </a:r>
            <a:endParaRPr lang="en-US" altLang="zh-CN" sz="1200">
              <a:solidFill>
                <a:srgbClr val="9900FF"/>
              </a:solidFill>
            </a:endParaRPr>
          </a:p>
          <a:p>
            <a:pPr eaLnBrk="0" fontAlgn="base" latinLnBrk="1" hangingPunct="0">
              <a:spcBef>
                <a:spcPct val="0"/>
              </a:spcBef>
              <a:spcAft>
                <a:spcPct val="0"/>
              </a:spcAft>
              <a:buClrTx/>
              <a:buFontTx/>
              <a:buNone/>
            </a:pPr>
            <a:endParaRPr lang="zh-CN" altLang="en-US" sz="1200">
              <a:solidFill>
                <a:srgbClr val="9900FF"/>
              </a:solidFill>
            </a:endParaRPr>
          </a:p>
        </p:txBody>
      </p:sp>
      <p:sp>
        <p:nvSpPr>
          <p:cNvPr id="217135" name="Rectangle 772"/>
          <p:cNvSpPr>
            <a:spLocks noChangeArrowheads="1"/>
          </p:cNvSpPr>
          <p:nvPr/>
        </p:nvSpPr>
        <p:spPr bwMode="auto">
          <a:xfrm>
            <a:off x="4379913" y="38798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a:t>
            </a:r>
            <a:endParaRPr lang="en-US" altLang="zh-CN" sz="1200">
              <a:solidFill>
                <a:srgbClr val="9900FF"/>
              </a:solidFill>
            </a:endParaRPr>
          </a:p>
        </p:txBody>
      </p:sp>
      <p:sp>
        <p:nvSpPr>
          <p:cNvPr id="217136" name="Rectangle 773"/>
          <p:cNvSpPr>
            <a:spLocks noChangeArrowheads="1"/>
          </p:cNvSpPr>
          <p:nvPr/>
        </p:nvSpPr>
        <p:spPr bwMode="auto">
          <a:xfrm>
            <a:off x="5257800" y="32226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400" i="1" u="sng">
                <a:solidFill>
                  <a:srgbClr val="9900FF"/>
                </a:solidFill>
              </a:rPr>
              <a:t>1.6</a:t>
            </a:r>
          </a:p>
        </p:txBody>
      </p:sp>
      <p:sp>
        <p:nvSpPr>
          <p:cNvPr id="217137" name="Rectangle 774"/>
          <p:cNvSpPr>
            <a:spLocks noChangeArrowheads="1"/>
          </p:cNvSpPr>
          <p:nvPr/>
        </p:nvSpPr>
        <p:spPr bwMode="auto">
          <a:xfrm>
            <a:off x="6053138"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1.7</a:t>
            </a:r>
            <a:endParaRPr lang="en-US" altLang="zh-CN" sz="1200">
              <a:solidFill>
                <a:srgbClr val="000000"/>
              </a:solidFill>
            </a:endParaRPr>
          </a:p>
        </p:txBody>
      </p:sp>
      <p:sp>
        <p:nvSpPr>
          <p:cNvPr id="217138" name="Oval 775"/>
          <p:cNvSpPr>
            <a:spLocks noChangeArrowheads="1"/>
          </p:cNvSpPr>
          <p:nvPr/>
        </p:nvSpPr>
        <p:spPr bwMode="auto">
          <a:xfrm>
            <a:off x="50355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39" name="Freeform 776"/>
          <p:cNvSpPr>
            <a:spLocks/>
          </p:cNvSpPr>
          <p:nvPr/>
        </p:nvSpPr>
        <p:spPr bwMode="auto">
          <a:xfrm>
            <a:off x="5715000" y="1858963"/>
            <a:ext cx="755650" cy="13652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9900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0" name="Oval 777"/>
          <p:cNvSpPr>
            <a:spLocks noChangeArrowheads="1"/>
          </p:cNvSpPr>
          <p:nvPr/>
        </p:nvSpPr>
        <p:spPr bwMode="auto">
          <a:xfrm>
            <a:off x="41973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1" name="Freeform 778"/>
          <p:cNvSpPr>
            <a:spLocks/>
          </p:cNvSpPr>
          <p:nvPr/>
        </p:nvSpPr>
        <p:spPr bwMode="auto">
          <a:xfrm>
            <a:off x="4800600" y="1782763"/>
            <a:ext cx="450850" cy="12890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2" name="Line 779"/>
          <p:cNvSpPr>
            <a:spLocks noChangeShapeType="1"/>
          </p:cNvSpPr>
          <p:nvPr/>
        </p:nvSpPr>
        <p:spPr bwMode="auto">
          <a:xfrm flipV="1">
            <a:off x="1905000" y="30638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3" name="Line 780"/>
          <p:cNvSpPr>
            <a:spLocks noChangeShapeType="1"/>
          </p:cNvSpPr>
          <p:nvPr/>
        </p:nvSpPr>
        <p:spPr bwMode="auto">
          <a:xfrm>
            <a:off x="1911350" y="30702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4" name="Line 781"/>
          <p:cNvSpPr>
            <a:spLocks noChangeShapeType="1"/>
          </p:cNvSpPr>
          <p:nvPr/>
        </p:nvSpPr>
        <p:spPr bwMode="auto">
          <a:xfrm>
            <a:off x="8077200" y="3076575"/>
            <a:ext cx="0" cy="12827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5" name="Line 782"/>
          <p:cNvSpPr>
            <a:spLocks noChangeShapeType="1"/>
          </p:cNvSpPr>
          <p:nvPr/>
        </p:nvSpPr>
        <p:spPr bwMode="auto">
          <a:xfrm>
            <a:off x="6635750" y="4365625"/>
            <a:ext cx="14351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6" name="Rectangle 783"/>
          <p:cNvSpPr>
            <a:spLocks noChangeArrowheads="1"/>
          </p:cNvSpPr>
          <p:nvPr/>
        </p:nvSpPr>
        <p:spPr bwMode="auto">
          <a:xfrm>
            <a:off x="67881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7" name="Rectangle 784"/>
          <p:cNvSpPr>
            <a:spLocks noChangeArrowheads="1"/>
          </p:cNvSpPr>
          <p:nvPr/>
        </p:nvSpPr>
        <p:spPr bwMode="auto">
          <a:xfrm>
            <a:off x="6788150" y="3990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8" name="Rectangle 785"/>
          <p:cNvSpPr>
            <a:spLocks noChangeArrowheads="1"/>
          </p:cNvSpPr>
          <p:nvPr/>
        </p:nvSpPr>
        <p:spPr bwMode="auto">
          <a:xfrm>
            <a:off x="74739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9" name="Line 786"/>
          <p:cNvSpPr>
            <a:spLocks noChangeShapeType="1"/>
          </p:cNvSpPr>
          <p:nvPr/>
        </p:nvSpPr>
        <p:spPr bwMode="auto">
          <a:xfrm>
            <a:off x="7169150" y="3527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0" name="Line 787"/>
          <p:cNvSpPr>
            <a:spLocks noChangeShapeType="1"/>
          </p:cNvSpPr>
          <p:nvPr/>
        </p:nvSpPr>
        <p:spPr bwMode="auto">
          <a:xfrm>
            <a:off x="7169150" y="40608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1" name="Line 788"/>
          <p:cNvSpPr>
            <a:spLocks noChangeShapeType="1"/>
          </p:cNvSpPr>
          <p:nvPr/>
        </p:nvSpPr>
        <p:spPr bwMode="auto">
          <a:xfrm>
            <a:off x="7315200" y="3533775"/>
            <a:ext cx="0" cy="5207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2" name="Line 789"/>
          <p:cNvSpPr>
            <a:spLocks noChangeShapeType="1"/>
          </p:cNvSpPr>
          <p:nvPr/>
        </p:nvSpPr>
        <p:spPr bwMode="auto">
          <a:xfrm flipH="1">
            <a:off x="6699250" y="35274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3" name="Line 790"/>
          <p:cNvSpPr>
            <a:spLocks noChangeShapeType="1"/>
          </p:cNvSpPr>
          <p:nvPr/>
        </p:nvSpPr>
        <p:spPr bwMode="auto">
          <a:xfrm flipH="1">
            <a:off x="66992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4" name="Rectangle 791"/>
          <p:cNvSpPr>
            <a:spLocks noChangeArrowheads="1"/>
          </p:cNvSpPr>
          <p:nvPr/>
        </p:nvSpPr>
        <p:spPr bwMode="auto">
          <a:xfrm>
            <a:off x="67389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2.6</a:t>
            </a:r>
            <a:endParaRPr lang="en-US" altLang="zh-CN" sz="1200">
              <a:solidFill>
                <a:srgbClr val="000000"/>
              </a:solidFill>
            </a:endParaRPr>
          </a:p>
        </p:txBody>
      </p:sp>
      <p:sp>
        <p:nvSpPr>
          <p:cNvPr id="217155" name="Rectangle 792"/>
          <p:cNvSpPr>
            <a:spLocks noChangeArrowheads="1"/>
          </p:cNvSpPr>
          <p:nvPr/>
        </p:nvSpPr>
        <p:spPr bwMode="auto">
          <a:xfrm>
            <a:off x="74247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2.8</a:t>
            </a:r>
          </a:p>
        </p:txBody>
      </p:sp>
      <p:sp>
        <p:nvSpPr>
          <p:cNvPr id="217156" name="Rectangle 793"/>
          <p:cNvSpPr>
            <a:spLocks noChangeArrowheads="1"/>
          </p:cNvSpPr>
          <p:nvPr/>
        </p:nvSpPr>
        <p:spPr bwMode="auto">
          <a:xfrm>
            <a:off x="6738938" y="37274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2.7</a:t>
            </a:r>
            <a:endParaRPr lang="en-US" altLang="zh-CN" sz="1200">
              <a:solidFill>
                <a:srgbClr val="000000"/>
              </a:solidFill>
            </a:endParaRPr>
          </a:p>
        </p:txBody>
      </p:sp>
      <p:sp>
        <p:nvSpPr>
          <p:cNvPr id="217157" name="Line 794"/>
          <p:cNvSpPr>
            <a:spLocks noChangeShapeType="1"/>
          </p:cNvSpPr>
          <p:nvPr/>
        </p:nvSpPr>
        <p:spPr bwMode="auto">
          <a:xfrm flipV="1">
            <a:off x="3733800" y="2987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8" name="Line 795"/>
          <p:cNvSpPr>
            <a:spLocks noChangeShapeType="1"/>
          </p:cNvSpPr>
          <p:nvPr/>
        </p:nvSpPr>
        <p:spPr bwMode="auto">
          <a:xfrm>
            <a:off x="3740150" y="29940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9" name="Line 796"/>
          <p:cNvSpPr>
            <a:spLocks noChangeShapeType="1"/>
          </p:cNvSpPr>
          <p:nvPr/>
        </p:nvSpPr>
        <p:spPr bwMode="auto">
          <a:xfrm>
            <a:off x="8153400" y="30003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0" name="Line 797"/>
          <p:cNvSpPr>
            <a:spLocks noChangeShapeType="1"/>
          </p:cNvSpPr>
          <p:nvPr/>
        </p:nvSpPr>
        <p:spPr bwMode="auto">
          <a:xfrm flipH="1">
            <a:off x="8070850" y="4213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1" name="Line 798"/>
          <p:cNvSpPr>
            <a:spLocks noChangeShapeType="1"/>
          </p:cNvSpPr>
          <p:nvPr/>
        </p:nvSpPr>
        <p:spPr bwMode="auto">
          <a:xfrm flipV="1">
            <a:off x="6096000" y="29114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2" name="Line 799"/>
          <p:cNvSpPr>
            <a:spLocks noChangeShapeType="1"/>
          </p:cNvSpPr>
          <p:nvPr/>
        </p:nvSpPr>
        <p:spPr bwMode="auto">
          <a:xfrm>
            <a:off x="6102350" y="2917825"/>
            <a:ext cx="2120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3" name="Line 800"/>
          <p:cNvSpPr>
            <a:spLocks noChangeShapeType="1"/>
          </p:cNvSpPr>
          <p:nvPr/>
        </p:nvSpPr>
        <p:spPr bwMode="auto">
          <a:xfrm>
            <a:off x="8229600" y="29241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4" name="Line 801"/>
          <p:cNvSpPr>
            <a:spLocks noChangeShapeType="1"/>
          </p:cNvSpPr>
          <p:nvPr/>
        </p:nvSpPr>
        <p:spPr bwMode="auto">
          <a:xfrm flipH="1">
            <a:off x="81470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5" name="Oval 802"/>
          <p:cNvSpPr>
            <a:spLocks noChangeArrowheads="1"/>
          </p:cNvSpPr>
          <p:nvPr/>
        </p:nvSpPr>
        <p:spPr bwMode="auto">
          <a:xfrm>
            <a:off x="3511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6" name="Oval 803"/>
          <p:cNvSpPr>
            <a:spLocks noChangeArrowheads="1"/>
          </p:cNvSpPr>
          <p:nvPr/>
        </p:nvSpPr>
        <p:spPr bwMode="auto">
          <a:xfrm>
            <a:off x="4273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7" name="Rectangle 804"/>
          <p:cNvSpPr>
            <a:spLocks noChangeArrowheads="1"/>
          </p:cNvSpPr>
          <p:nvPr/>
        </p:nvSpPr>
        <p:spPr bwMode="auto">
          <a:xfrm>
            <a:off x="54165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8" name="Rectangle 805"/>
          <p:cNvSpPr>
            <a:spLocks noChangeArrowheads="1"/>
          </p:cNvSpPr>
          <p:nvPr/>
        </p:nvSpPr>
        <p:spPr bwMode="auto">
          <a:xfrm>
            <a:off x="68643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9" name="Rectangle 806"/>
          <p:cNvSpPr>
            <a:spLocks noChangeArrowheads="1"/>
          </p:cNvSpPr>
          <p:nvPr/>
        </p:nvSpPr>
        <p:spPr bwMode="auto">
          <a:xfrm>
            <a:off x="74739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0" name="Rectangle 807"/>
          <p:cNvSpPr>
            <a:spLocks noChangeArrowheads="1"/>
          </p:cNvSpPr>
          <p:nvPr/>
        </p:nvSpPr>
        <p:spPr bwMode="auto">
          <a:xfrm>
            <a:off x="4654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1" name="Rectangle 808"/>
          <p:cNvSpPr>
            <a:spLocks noChangeArrowheads="1"/>
          </p:cNvSpPr>
          <p:nvPr/>
        </p:nvSpPr>
        <p:spPr bwMode="auto">
          <a:xfrm>
            <a:off x="3892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2" name="Rectangle 809"/>
          <p:cNvSpPr>
            <a:spLocks noChangeArrowheads="1"/>
          </p:cNvSpPr>
          <p:nvPr/>
        </p:nvSpPr>
        <p:spPr bwMode="auto">
          <a:xfrm>
            <a:off x="4197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3" name="Rectangle 810"/>
          <p:cNvSpPr>
            <a:spLocks noChangeArrowheads="1"/>
          </p:cNvSpPr>
          <p:nvPr/>
        </p:nvSpPr>
        <p:spPr bwMode="auto">
          <a:xfrm>
            <a:off x="29781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4" name="Rectangle 811"/>
          <p:cNvSpPr>
            <a:spLocks noChangeArrowheads="1"/>
          </p:cNvSpPr>
          <p:nvPr/>
        </p:nvSpPr>
        <p:spPr bwMode="auto">
          <a:xfrm>
            <a:off x="21399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5" name="Rectangle 812"/>
          <p:cNvSpPr>
            <a:spLocks noChangeArrowheads="1"/>
          </p:cNvSpPr>
          <p:nvPr/>
        </p:nvSpPr>
        <p:spPr bwMode="auto">
          <a:xfrm>
            <a:off x="6102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6" name="Line 813"/>
          <p:cNvSpPr>
            <a:spLocks noChangeShapeType="1"/>
          </p:cNvSpPr>
          <p:nvPr/>
        </p:nvSpPr>
        <p:spPr bwMode="auto">
          <a:xfrm flipV="1">
            <a:off x="1905000" y="46640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7" name="Line 814"/>
          <p:cNvSpPr>
            <a:spLocks noChangeShapeType="1"/>
          </p:cNvSpPr>
          <p:nvPr/>
        </p:nvSpPr>
        <p:spPr bwMode="auto">
          <a:xfrm>
            <a:off x="1911350" y="46704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8" name="Line 815"/>
          <p:cNvSpPr>
            <a:spLocks noChangeShapeType="1"/>
          </p:cNvSpPr>
          <p:nvPr/>
        </p:nvSpPr>
        <p:spPr bwMode="auto">
          <a:xfrm>
            <a:off x="8077200" y="46767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9" name="Line 816"/>
          <p:cNvSpPr>
            <a:spLocks noChangeShapeType="1"/>
          </p:cNvSpPr>
          <p:nvPr/>
        </p:nvSpPr>
        <p:spPr bwMode="auto">
          <a:xfrm>
            <a:off x="6711950" y="5889625"/>
            <a:ext cx="135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0" name="Line 817"/>
          <p:cNvSpPr>
            <a:spLocks noChangeShapeType="1"/>
          </p:cNvSpPr>
          <p:nvPr/>
        </p:nvSpPr>
        <p:spPr bwMode="auto">
          <a:xfrm flipV="1">
            <a:off x="3733800" y="45878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1" name="Line 818"/>
          <p:cNvSpPr>
            <a:spLocks noChangeShapeType="1"/>
          </p:cNvSpPr>
          <p:nvPr/>
        </p:nvSpPr>
        <p:spPr bwMode="auto">
          <a:xfrm>
            <a:off x="3740150" y="45942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2" name="Line 819"/>
          <p:cNvSpPr>
            <a:spLocks noChangeShapeType="1"/>
          </p:cNvSpPr>
          <p:nvPr/>
        </p:nvSpPr>
        <p:spPr bwMode="auto">
          <a:xfrm>
            <a:off x="8153400" y="46005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3" name="Line 820"/>
          <p:cNvSpPr>
            <a:spLocks noChangeShapeType="1"/>
          </p:cNvSpPr>
          <p:nvPr/>
        </p:nvSpPr>
        <p:spPr bwMode="auto">
          <a:xfrm flipH="1">
            <a:off x="8070850" y="5737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4" name="Line 821"/>
          <p:cNvSpPr>
            <a:spLocks noChangeShapeType="1"/>
          </p:cNvSpPr>
          <p:nvPr/>
        </p:nvSpPr>
        <p:spPr bwMode="auto">
          <a:xfrm>
            <a:off x="2520950" y="52038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5" name="Line 822"/>
          <p:cNvSpPr>
            <a:spLocks noChangeShapeType="1"/>
          </p:cNvSpPr>
          <p:nvPr/>
        </p:nvSpPr>
        <p:spPr bwMode="auto">
          <a:xfrm>
            <a:off x="33591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6" name="Line 823"/>
          <p:cNvSpPr>
            <a:spLocks noChangeShapeType="1"/>
          </p:cNvSpPr>
          <p:nvPr/>
        </p:nvSpPr>
        <p:spPr bwMode="auto">
          <a:xfrm>
            <a:off x="45783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7" name="Line 824"/>
          <p:cNvSpPr>
            <a:spLocks noChangeShapeType="1"/>
          </p:cNvSpPr>
          <p:nvPr/>
        </p:nvSpPr>
        <p:spPr bwMode="auto">
          <a:xfrm>
            <a:off x="5797550" y="52038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8" name="Line 825"/>
          <p:cNvSpPr>
            <a:spLocks noChangeShapeType="1"/>
          </p:cNvSpPr>
          <p:nvPr/>
        </p:nvSpPr>
        <p:spPr bwMode="auto">
          <a:xfrm>
            <a:off x="4273550" y="56610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9" name="Line 826"/>
          <p:cNvSpPr>
            <a:spLocks noChangeShapeType="1"/>
          </p:cNvSpPr>
          <p:nvPr/>
        </p:nvSpPr>
        <p:spPr bwMode="auto">
          <a:xfrm flipH="1">
            <a:off x="3651250" y="5661025"/>
            <a:ext cx="2413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0" name="Line 827"/>
          <p:cNvSpPr>
            <a:spLocks noChangeShapeType="1"/>
          </p:cNvSpPr>
          <p:nvPr/>
        </p:nvSpPr>
        <p:spPr bwMode="auto">
          <a:xfrm flipV="1">
            <a:off x="3657600" y="5197475"/>
            <a:ext cx="0" cy="4699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1" name="Line 828"/>
          <p:cNvSpPr>
            <a:spLocks noChangeShapeType="1"/>
          </p:cNvSpPr>
          <p:nvPr/>
        </p:nvSpPr>
        <p:spPr bwMode="auto">
          <a:xfrm>
            <a:off x="5035550" y="56610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2" name="Line 829"/>
          <p:cNvSpPr>
            <a:spLocks noChangeShapeType="1"/>
          </p:cNvSpPr>
          <p:nvPr/>
        </p:nvSpPr>
        <p:spPr bwMode="auto">
          <a:xfrm>
            <a:off x="5257800" y="5210175"/>
            <a:ext cx="0" cy="4445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3" name="Line 830"/>
          <p:cNvSpPr>
            <a:spLocks noChangeShapeType="1"/>
          </p:cNvSpPr>
          <p:nvPr/>
        </p:nvSpPr>
        <p:spPr bwMode="auto">
          <a:xfrm>
            <a:off x="6788150" y="5051425"/>
            <a:ext cx="63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4" name="Line 831"/>
          <p:cNvSpPr>
            <a:spLocks noChangeShapeType="1"/>
          </p:cNvSpPr>
          <p:nvPr/>
        </p:nvSpPr>
        <p:spPr bwMode="auto">
          <a:xfrm>
            <a:off x="7245350" y="5051425"/>
            <a:ext cx="2159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5" name="Line 832"/>
          <p:cNvSpPr>
            <a:spLocks noChangeShapeType="1"/>
          </p:cNvSpPr>
          <p:nvPr/>
        </p:nvSpPr>
        <p:spPr bwMode="auto">
          <a:xfrm flipV="1">
            <a:off x="6172200" y="4511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6" name="Line 833"/>
          <p:cNvSpPr>
            <a:spLocks noChangeShapeType="1"/>
          </p:cNvSpPr>
          <p:nvPr/>
        </p:nvSpPr>
        <p:spPr bwMode="auto">
          <a:xfrm>
            <a:off x="6178550" y="4518025"/>
            <a:ext cx="2044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7" name="Line 834"/>
          <p:cNvSpPr>
            <a:spLocks noChangeShapeType="1"/>
          </p:cNvSpPr>
          <p:nvPr/>
        </p:nvSpPr>
        <p:spPr bwMode="auto">
          <a:xfrm>
            <a:off x="8229600" y="4524375"/>
            <a:ext cx="0" cy="1054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8" name="Line 835"/>
          <p:cNvSpPr>
            <a:spLocks noChangeShapeType="1"/>
          </p:cNvSpPr>
          <p:nvPr/>
        </p:nvSpPr>
        <p:spPr bwMode="auto">
          <a:xfrm flipH="1">
            <a:off x="8147050" y="5584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9" name="Rectangle 836"/>
          <p:cNvSpPr>
            <a:spLocks noChangeArrowheads="1"/>
          </p:cNvSpPr>
          <p:nvPr/>
        </p:nvSpPr>
        <p:spPr bwMode="auto">
          <a:xfrm>
            <a:off x="20304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1.4.1</a:t>
            </a:r>
            <a:endParaRPr lang="en-US" altLang="zh-CN" sz="1200">
              <a:solidFill>
                <a:srgbClr val="000000"/>
              </a:solidFill>
            </a:endParaRPr>
          </a:p>
        </p:txBody>
      </p:sp>
      <p:sp>
        <p:nvSpPr>
          <p:cNvPr id="217200" name="Rectangle 837"/>
          <p:cNvSpPr>
            <a:spLocks noChangeArrowheads="1"/>
          </p:cNvSpPr>
          <p:nvPr/>
        </p:nvSpPr>
        <p:spPr bwMode="auto">
          <a:xfrm>
            <a:off x="28686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1.4.2</a:t>
            </a:r>
            <a:endParaRPr lang="en-US" altLang="zh-CN" sz="1200">
              <a:solidFill>
                <a:srgbClr val="000000"/>
              </a:solidFill>
            </a:endParaRPr>
          </a:p>
        </p:txBody>
      </p:sp>
      <p:sp>
        <p:nvSpPr>
          <p:cNvPr id="217201" name="Rectangle 838"/>
          <p:cNvSpPr>
            <a:spLocks noChangeArrowheads="1"/>
          </p:cNvSpPr>
          <p:nvPr/>
        </p:nvSpPr>
        <p:spPr bwMode="auto">
          <a:xfrm>
            <a:off x="40878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1.4.3</a:t>
            </a:r>
          </a:p>
        </p:txBody>
      </p:sp>
      <p:sp>
        <p:nvSpPr>
          <p:cNvPr id="217202" name="Rectangle 839"/>
          <p:cNvSpPr>
            <a:spLocks noChangeArrowheads="1"/>
          </p:cNvSpPr>
          <p:nvPr/>
        </p:nvSpPr>
        <p:spPr bwMode="auto">
          <a:xfrm>
            <a:off x="3783013"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1.4.4</a:t>
            </a:r>
          </a:p>
        </p:txBody>
      </p:sp>
      <p:sp>
        <p:nvSpPr>
          <p:cNvPr id="217203" name="Rectangle 840"/>
          <p:cNvSpPr>
            <a:spLocks noChangeArrowheads="1"/>
          </p:cNvSpPr>
          <p:nvPr/>
        </p:nvSpPr>
        <p:spPr bwMode="auto">
          <a:xfrm>
            <a:off x="4541838"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1.4.5</a:t>
            </a:r>
            <a:endParaRPr lang="en-US" altLang="zh-CN" sz="1200">
              <a:solidFill>
                <a:srgbClr val="000000"/>
              </a:solidFill>
            </a:endParaRPr>
          </a:p>
        </p:txBody>
      </p:sp>
      <p:sp>
        <p:nvSpPr>
          <p:cNvPr id="217204" name="Rectangle 841"/>
          <p:cNvSpPr>
            <a:spLocks noChangeArrowheads="1"/>
          </p:cNvSpPr>
          <p:nvPr/>
        </p:nvSpPr>
        <p:spPr bwMode="auto">
          <a:xfrm>
            <a:off x="53038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1.4.6</a:t>
            </a:r>
            <a:endParaRPr lang="en-US" altLang="zh-CN" sz="1200">
              <a:solidFill>
                <a:srgbClr val="000000"/>
              </a:solidFill>
            </a:endParaRPr>
          </a:p>
        </p:txBody>
      </p:sp>
      <p:sp>
        <p:nvSpPr>
          <p:cNvPr id="217205" name="Rectangle 842"/>
          <p:cNvSpPr>
            <a:spLocks noChangeArrowheads="1"/>
          </p:cNvSpPr>
          <p:nvPr/>
        </p:nvSpPr>
        <p:spPr bwMode="auto">
          <a:xfrm>
            <a:off x="59896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1.4.7</a:t>
            </a:r>
            <a:endParaRPr lang="en-US" altLang="zh-CN" sz="1200">
              <a:solidFill>
                <a:srgbClr val="000000"/>
              </a:solidFill>
            </a:endParaRPr>
          </a:p>
        </p:txBody>
      </p:sp>
      <p:sp>
        <p:nvSpPr>
          <p:cNvPr id="217206" name="Oval 843"/>
          <p:cNvSpPr>
            <a:spLocks noChangeArrowheads="1"/>
          </p:cNvSpPr>
          <p:nvPr/>
        </p:nvSpPr>
        <p:spPr bwMode="auto">
          <a:xfrm>
            <a:off x="3359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7" name="Oval 844"/>
          <p:cNvSpPr>
            <a:spLocks noChangeArrowheads="1"/>
          </p:cNvSpPr>
          <p:nvPr/>
        </p:nvSpPr>
        <p:spPr bwMode="auto">
          <a:xfrm>
            <a:off x="4883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8" name="Oval 845"/>
          <p:cNvSpPr>
            <a:spLocks noChangeArrowheads="1"/>
          </p:cNvSpPr>
          <p:nvPr/>
        </p:nvSpPr>
        <p:spPr bwMode="auto">
          <a:xfrm>
            <a:off x="3359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9" name="Oval 846"/>
          <p:cNvSpPr>
            <a:spLocks noChangeArrowheads="1"/>
          </p:cNvSpPr>
          <p:nvPr/>
        </p:nvSpPr>
        <p:spPr bwMode="auto">
          <a:xfrm>
            <a:off x="4883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0" name="Oval 847"/>
          <p:cNvSpPr>
            <a:spLocks noChangeArrowheads="1"/>
          </p:cNvSpPr>
          <p:nvPr/>
        </p:nvSpPr>
        <p:spPr bwMode="auto">
          <a:xfrm>
            <a:off x="35877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1" name="Oval 848"/>
          <p:cNvSpPr>
            <a:spLocks noChangeArrowheads="1"/>
          </p:cNvSpPr>
          <p:nvPr/>
        </p:nvSpPr>
        <p:spPr bwMode="auto">
          <a:xfrm>
            <a:off x="51879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2" name="Oval 849"/>
          <p:cNvSpPr>
            <a:spLocks noChangeArrowheads="1"/>
          </p:cNvSpPr>
          <p:nvPr/>
        </p:nvSpPr>
        <p:spPr bwMode="auto">
          <a:xfrm>
            <a:off x="7245350" y="3457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3" name="Rectangle 850"/>
          <p:cNvSpPr>
            <a:spLocks noChangeArrowheads="1"/>
          </p:cNvSpPr>
          <p:nvPr/>
        </p:nvSpPr>
        <p:spPr bwMode="auto">
          <a:xfrm>
            <a:off x="67516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1.5.6</a:t>
            </a:r>
          </a:p>
        </p:txBody>
      </p:sp>
      <p:sp>
        <p:nvSpPr>
          <p:cNvPr id="217214" name="Rectangle 851"/>
          <p:cNvSpPr>
            <a:spLocks noChangeArrowheads="1"/>
          </p:cNvSpPr>
          <p:nvPr/>
        </p:nvSpPr>
        <p:spPr bwMode="auto">
          <a:xfrm>
            <a:off x="73612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1.5.7</a:t>
            </a:r>
            <a:endParaRPr lang="en-US" altLang="zh-CN" sz="1200">
              <a:solidFill>
                <a:srgbClr val="000000"/>
              </a:solidFill>
            </a:endParaRPr>
          </a:p>
        </p:txBody>
      </p:sp>
      <p:sp>
        <p:nvSpPr>
          <p:cNvPr id="217215" name="Freeform 852"/>
          <p:cNvSpPr>
            <a:spLocks/>
          </p:cNvSpPr>
          <p:nvPr/>
        </p:nvSpPr>
        <p:spPr bwMode="auto">
          <a:xfrm>
            <a:off x="4876800" y="3992563"/>
            <a:ext cx="603250" cy="6794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66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216" name="Freeform 853"/>
          <p:cNvSpPr>
            <a:spLocks/>
          </p:cNvSpPr>
          <p:nvPr/>
        </p:nvSpPr>
        <p:spPr bwMode="auto">
          <a:xfrm>
            <a:off x="4114800" y="3992563"/>
            <a:ext cx="679450" cy="8318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00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7754992"/>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3.2.3 </a:t>
            </a:r>
            <a:r>
              <a:rPr lang="zh-CN" altLang="en-US" dirty="0"/>
              <a:t>简易的应用规格说明技术</a:t>
            </a:r>
          </a:p>
        </p:txBody>
      </p:sp>
      <p:graphicFrame>
        <p:nvGraphicFramePr>
          <p:cNvPr id="131" name="图示 130"/>
          <p:cNvGraphicFramePr/>
          <p:nvPr>
            <p:extLst>
              <p:ext uri="{D42A27DB-BD31-4B8C-83A1-F6EECF244321}">
                <p14:modId xmlns:p14="http://schemas.microsoft.com/office/powerpoint/2010/main" val="4056839201"/>
              </p:ext>
            </p:extLst>
          </p:nvPr>
        </p:nvGraphicFramePr>
        <p:xfrm>
          <a:off x="598066" y="2608446"/>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489209" y="1600591"/>
            <a:ext cx="8029737" cy="830997"/>
          </a:xfrm>
          <a:prstGeom prst="rect">
            <a:avLst/>
          </a:prstGeom>
        </p:spPr>
        <p:txBody>
          <a:bodyPr wrap="square">
            <a:spAutoFit/>
          </a:bodyPr>
          <a:lstStyle/>
          <a:p>
            <a:r>
              <a:rPr lang="zh-CN" altLang="en-US" sz="2400" dirty="0">
                <a:latin typeface="华文细黑" panose="02010600040101010101" pitchFamily="2" charset="-122"/>
                <a:ea typeface="华文细黑" panose="02010600040101010101" pitchFamily="2" charset="-122"/>
              </a:rPr>
              <a:t>用户与开发者密切合作，共同标识问题，商讨不同解决方案，并确定基本要求</a:t>
            </a:r>
          </a:p>
        </p:txBody>
      </p:sp>
    </p:spTree>
    <p:extLst>
      <p:ext uri="{BB962C8B-B14F-4D97-AF65-F5344CB8AC3E}">
        <p14:creationId xmlns:p14="http://schemas.microsoft.com/office/powerpoint/2010/main" val="494178927"/>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3.2.4 </a:t>
            </a:r>
            <a:r>
              <a:rPr lang="zh-CN" altLang="en-US" dirty="0"/>
              <a:t>快速建立原型</a:t>
            </a:r>
          </a:p>
        </p:txBody>
      </p:sp>
      <p:pic>
        <p:nvPicPr>
          <p:cNvPr id="13314" name="Picture 2" descr="http://pic.fxxz.com/up/2014-12/201412151452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344385"/>
            <a:ext cx="5184082" cy="285750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1905679" y="1940748"/>
            <a:ext cx="4854349" cy="3220895"/>
          </a:xfrm>
          <a:prstGeom prst="rect">
            <a:avLst/>
          </a:prstGeom>
        </p:spPr>
      </p:pic>
      <p:pic>
        <p:nvPicPr>
          <p:cNvPr id="13318" name="Picture 6" descr="http://wap.yesky.com/uploadImages/2014/100/21/XA876R1L2IL0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884" y="2492602"/>
            <a:ext cx="4588276" cy="34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7724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randombar(horizontal)">
                                      <p:cBhvr>
                                        <p:cTn id="1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03"/>
          <p:cNvSpPr>
            <a:spLocks noGrp="1" noChangeArrowheads="1"/>
          </p:cNvSpPr>
          <p:nvPr>
            <p:ph type="ctrTitle"/>
          </p:nvPr>
        </p:nvSpPr>
        <p:spPr bwMode="auto">
          <a:xfrm>
            <a:off x="541338" y="485775"/>
            <a:ext cx="8134350" cy="114300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dirty="0" smtClean="0"/>
              <a:t>3.3  </a:t>
            </a:r>
            <a:r>
              <a:rPr lang="zh-CN" altLang="en-US" dirty="0"/>
              <a:t>分析建模与规格说明</a:t>
            </a:r>
          </a:p>
        </p:txBody>
      </p:sp>
      <p:pic>
        <p:nvPicPr>
          <p:cNvPr id="4" name="Picture 3" descr="j0233018"/>
          <p:cNvPicPr>
            <a:picLocks noChangeAspect="1" noChangeArrowheads="1"/>
          </p:cNvPicPr>
          <p:nvPr/>
        </p:nvPicPr>
        <p:blipFill>
          <a:blip r:embed="rId3" cstate="print"/>
          <a:srcRect/>
          <a:stretch>
            <a:fillRect/>
          </a:stretch>
        </p:blipFill>
        <p:spPr bwMode="auto">
          <a:xfrm>
            <a:off x="3203575" y="2636838"/>
            <a:ext cx="3048000" cy="3095625"/>
          </a:xfrm>
          <a:prstGeom prst="rect">
            <a:avLst/>
          </a:prstGeom>
          <a:noFill/>
          <a:ln w="9525">
            <a:noFill/>
            <a:miter lim="800000"/>
            <a:headEnd/>
            <a:tailEnd/>
          </a:ln>
        </p:spPr>
      </p:pic>
    </p:spTree>
    <p:extLst>
      <p:ext uri="{BB962C8B-B14F-4D97-AF65-F5344CB8AC3E}">
        <p14:creationId xmlns:p14="http://schemas.microsoft.com/office/powerpoint/2010/main" val="3098588151"/>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需求分析应建立的模型</a:t>
            </a:r>
            <a:endParaRPr lang="en-US" altLang="zh-CN" dirty="0"/>
          </a:p>
        </p:txBody>
      </p:sp>
      <p:sp>
        <p:nvSpPr>
          <p:cNvPr id="3" name="内容占位符 2"/>
          <p:cNvSpPr>
            <a:spLocks noGrp="1"/>
          </p:cNvSpPr>
          <p:nvPr>
            <p:ph idx="1"/>
          </p:nvPr>
        </p:nvSpPr>
        <p:spPr/>
        <p:txBody>
          <a:bodyPr/>
          <a:lstStyle/>
          <a:p>
            <a:r>
              <a:rPr lang="zh-CN" altLang="en-US" dirty="0">
                <a:solidFill>
                  <a:srgbClr val="0000FF"/>
                </a:solidFill>
              </a:rPr>
              <a:t>数据模型：</a:t>
            </a:r>
            <a:r>
              <a:rPr lang="en-US" altLang="zh-CN" dirty="0"/>
              <a:t>E-R</a:t>
            </a:r>
            <a:r>
              <a:rPr lang="zh-CN" altLang="en-US" dirty="0"/>
              <a:t>图</a:t>
            </a:r>
            <a:r>
              <a:rPr lang="en-US" altLang="zh-CN" dirty="0"/>
              <a:t>(ERD)</a:t>
            </a:r>
            <a:r>
              <a:rPr lang="zh-CN" altLang="en-US" dirty="0"/>
              <a:t>，描述数据对象，数据对象之间的关系；</a:t>
            </a:r>
          </a:p>
          <a:p>
            <a:r>
              <a:rPr lang="zh-CN" altLang="en-US" dirty="0">
                <a:solidFill>
                  <a:srgbClr val="0000FF"/>
                </a:solidFill>
              </a:rPr>
              <a:t>功能模型：</a:t>
            </a:r>
            <a:r>
              <a:rPr lang="zh-CN" altLang="en-US" dirty="0"/>
              <a:t>数据流图</a:t>
            </a:r>
            <a:r>
              <a:rPr lang="en-US" altLang="zh-CN" dirty="0"/>
              <a:t>(DFD)</a:t>
            </a:r>
            <a:r>
              <a:rPr lang="zh-CN" altLang="en-US" dirty="0"/>
              <a:t>，描述数据在系统中流动，变换的逻辑过程；</a:t>
            </a:r>
          </a:p>
          <a:p>
            <a:r>
              <a:rPr lang="zh-CN" altLang="en-US" dirty="0">
                <a:solidFill>
                  <a:srgbClr val="0000FF"/>
                </a:solidFill>
              </a:rPr>
              <a:t>行为模型：</a:t>
            </a:r>
            <a:r>
              <a:rPr lang="zh-CN" altLang="en-US" dirty="0"/>
              <a:t>状态转换图</a:t>
            </a:r>
            <a:r>
              <a:rPr lang="en-US" altLang="zh-CN" dirty="0"/>
              <a:t>(STD)</a:t>
            </a:r>
            <a:r>
              <a:rPr lang="zh-CN" altLang="en-US" dirty="0"/>
              <a:t>，描绘了系统的各种行为模式和在不同状态之间转换的方式；</a:t>
            </a:r>
          </a:p>
          <a:p>
            <a:r>
              <a:rPr lang="zh-CN" altLang="en-US" dirty="0">
                <a:solidFill>
                  <a:srgbClr val="0000FF"/>
                </a:solidFill>
              </a:rPr>
              <a:t>模型中心：</a:t>
            </a:r>
            <a:r>
              <a:rPr lang="zh-CN" altLang="en-US" dirty="0"/>
              <a:t>数据字典 </a:t>
            </a:r>
            <a:r>
              <a:rPr lang="en-US" altLang="zh-CN" dirty="0"/>
              <a:t>(DD)</a:t>
            </a:r>
            <a:r>
              <a:rPr lang="zh-CN" altLang="en-US" dirty="0"/>
              <a:t>。</a:t>
            </a:r>
          </a:p>
          <a:p>
            <a:endParaRPr lang="zh-CN" altLang="en-US" dirty="0"/>
          </a:p>
        </p:txBody>
      </p:sp>
    </p:spTree>
    <p:extLst>
      <p:ext uri="{BB962C8B-B14F-4D97-AF65-F5344CB8AC3E}">
        <p14:creationId xmlns:p14="http://schemas.microsoft.com/office/powerpoint/2010/main" val="385082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撰写软件需求规格说明书</a:t>
            </a:r>
          </a:p>
        </p:txBody>
      </p:sp>
      <p:sp>
        <p:nvSpPr>
          <p:cNvPr id="3" name="内容占位符 2"/>
          <p:cNvSpPr>
            <a:spLocks noGrp="1"/>
          </p:cNvSpPr>
          <p:nvPr>
            <p:ph idx="1"/>
          </p:nvPr>
        </p:nvSpPr>
        <p:spPr/>
        <p:txBody>
          <a:bodyPr/>
          <a:lstStyle/>
          <a:p>
            <a:r>
              <a:rPr lang="zh-CN" altLang="en-US" dirty="0"/>
              <a:t>通过需求分析除了创建分析模型之外，还应该写出</a:t>
            </a:r>
            <a:r>
              <a:rPr lang="zh-CN" altLang="en-US" dirty="0">
                <a:solidFill>
                  <a:srgbClr val="0000FF"/>
                </a:solidFill>
              </a:rPr>
              <a:t>软件需求规格说明书</a:t>
            </a:r>
            <a:r>
              <a:rPr lang="en-US" altLang="zh-CN" dirty="0">
                <a:solidFill>
                  <a:srgbClr val="0000FF"/>
                </a:solidFill>
              </a:rPr>
              <a:t>SRS</a:t>
            </a:r>
            <a:r>
              <a:rPr lang="zh-CN" altLang="en-US" dirty="0"/>
              <a:t>（</a:t>
            </a:r>
            <a:r>
              <a:rPr lang="en-US" altLang="zh-CN" dirty="0"/>
              <a:t>Software Requirement Specification</a:t>
            </a:r>
            <a:r>
              <a:rPr lang="zh-CN" altLang="en-US" dirty="0"/>
              <a:t>）</a:t>
            </a:r>
          </a:p>
          <a:p>
            <a:r>
              <a:rPr lang="zh-CN" altLang="en-US" dirty="0"/>
              <a:t>通常用自然语言</a:t>
            </a:r>
            <a:r>
              <a:rPr lang="en-US" altLang="zh-CN" dirty="0"/>
              <a:t>+</a:t>
            </a:r>
            <a:r>
              <a:rPr lang="zh-CN" altLang="en-US" dirty="0"/>
              <a:t>模型，完整、准确、具体地描述系统的数据要求、功能需求、性能需求、可靠性和可用性要求、出错处理需求、接口需求、约束、逆向需求以及将来可能提出的要求。</a:t>
            </a:r>
          </a:p>
          <a:p>
            <a:r>
              <a:rPr lang="zh-CN" altLang="en-US" dirty="0">
                <a:solidFill>
                  <a:srgbClr val="0000FF"/>
                </a:solidFill>
              </a:rPr>
              <a:t>软件需求规格说明书，是需求分析阶段得出的最主要的文档。</a:t>
            </a:r>
          </a:p>
        </p:txBody>
      </p:sp>
    </p:spTree>
    <p:extLst>
      <p:ext uri="{BB962C8B-B14F-4D97-AF65-F5344CB8AC3E}">
        <p14:creationId xmlns:p14="http://schemas.microsoft.com/office/powerpoint/2010/main" val="416815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t>3.4</a:t>
            </a:r>
            <a:r>
              <a:rPr lang="en-US" altLang="zh-CN" dirty="0">
                <a:latin typeface="+mj-ea"/>
              </a:rPr>
              <a:t> </a:t>
            </a:r>
            <a:r>
              <a:rPr lang="zh-CN" altLang="en-US" dirty="0">
                <a:latin typeface="+mj-ea"/>
              </a:rPr>
              <a:t>功能模型构建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22" y="3314700"/>
            <a:ext cx="3778356" cy="1895475"/>
          </a:xfrm>
          <a:prstGeom prst="rect">
            <a:avLst/>
          </a:prstGeom>
        </p:spPr>
      </p:pic>
    </p:spTree>
    <p:extLst>
      <p:ext uri="{BB962C8B-B14F-4D97-AF65-F5344CB8AC3E}">
        <p14:creationId xmlns:p14="http://schemas.microsoft.com/office/powerpoint/2010/main" val="1701878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78"/>
          <p:cNvSpPr>
            <a:spLocks noGrp="1" noChangeArrowheads="1"/>
          </p:cNvSpPr>
          <p:nvPr>
            <p:ph type="title" idx="4294967295"/>
          </p:nvPr>
        </p:nvSpPr>
        <p:spPr/>
        <p:txBody>
          <a:bodyPr/>
          <a:lstStyle/>
          <a:p>
            <a:pPr eaLnBrk="1" hangingPunct="1"/>
            <a:r>
              <a:rPr lang="zh-CN" altLang="en-US"/>
              <a:t>需求的重要性</a:t>
            </a:r>
          </a:p>
        </p:txBody>
      </p:sp>
      <p:sp>
        <p:nvSpPr>
          <p:cNvPr id="22531" name="Rectangle 279"/>
          <p:cNvSpPr>
            <a:spLocks noChangeArrowheads="1"/>
          </p:cNvSpPr>
          <p:nvPr/>
        </p:nvSpPr>
        <p:spPr bwMode="auto">
          <a:xfrm>
            <a:off x="511628" y="5116060"/>
            <a:ext cx="81969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latin typeface="华文细黑" panose="02010600040101010101" pitchFamily="2" charset="-122"/>
                <a:ea typeface="华文细黑" panose="02010600040101010101" pitchFamily="2" charset="-122"/>
              </a:rPr>
              <a:t>需求是产品的根源，需求工作的优劣对产品影响最大。就像一条河流，如果源头被污染了，那么整条河流也就被污染了。</a:t>
            </a:r>
          </a:p>
        </p:txBody>
      </p:sp>
      <p:pic>
        <p:nvPicPr>
          <p:cNvPr id="22532" name="Picture 280"/>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36" y="1518557"/>
            <a:ext cx="6031139" cy="3423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588801"/>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4824" name="Rectangle 728"/>
          <p:cNvSpPr>
            <a:spLocks noChangeArrowheads="1"/>
          </p:cNvSpPr>
          <p:nvPr/>
        </p:nvSpPr>
        <p:spPr bwMode="auto">
          <a:xfrm>
            <a:off x="582613" y="2079625"/>
            <a:ext cx="1128712"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Top Level</a:t>
            </a: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1st Level</a:t>
            </a: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2nd Level</a:t>
            </a:r>
          </a:p>
        </p:txBody>
      </p:sp>
      <p:sp>
        <p:nvSpPr>
          <p:cNvPr id="217092" name="Rectangle 729"/>
          <p:cNvSpPr>
            <a:spLocks noChangeArrowheads="1"/>
          </p:cNvSpPr>
          <p:nvPr/>
        </p:nvSpPr>
        <p:spPr bwMode="auto">
          <a:xfrm>
            <a:off x="1758950" y="1628775"/>
            <a:ext cx="4102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3" name="Rectangle 730"/>
          <p:cNvSpPr>
            <a:spLocks noChangeArrowheads="1"/>
          </p:cNvSpPr>
          <p:nvPr/>
        </p:nvSpPr>
        <p:spPr bwMode="auto">
          <a:xfrm>
            <a:off x="19875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4" name="Rectangle 731"/>
          <p:cNvSpPr>
            <a:spLocks noChangeArrowheads="1"/>
          </p:cNvSpPr>
          <p:nvPr/>
        </p:nvSpPr>
        <p:spPr bwMode="auto">
          <a:xfrm>
            <a:off x="2139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5" name="Rectangle 732"/>
          <p:cNvSpPr>
            <a:spLocks noChangeArrowheads="1"/>
          </p:cNvSpPr>
          <p:nvPr/>
        </p:nvSpPr>
        <p:spPr bwMode="auto">
          <a:xfrm>
            <a:off x="2825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6" name="Rectangle 733"/>
          <p:cNvSpPr>
            <a:spLocks noChangeArrowheads="1"/>
          </p:cNvSpPr>
          <p:nvPr/>
        </p:nvSpPr>
        <p:spPr bwMode="auto">
          <a:xfrm>
            <a:off x="4044950" y="2466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7" name="Rectangle 734"/>
          <p:cNvSpPr>
            <a:spLocks noChangeArrowheads="1"/>
          </p:cNvSpPr>
          <p:nvPr/>
        </p:nvSpPr>
        <p:spPr bwMode="auto">
          <a:xfrm>
            <a:off x="3663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8" name="Rectangle 735"/>
          <p:cNvSpPr>
            <a:spLocks noChangeArrowheads="1"/>
          </p:cNvSpPr>
          <p:nvPr/>
        </p:nvSpPr>
        <p:spPr bwMode="auto">
          <a:xfrm>
            <a:off x="4349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9" name="Rectangle 736"/>
          <p:cNvSpPr>
            <a:spLocks noChangeArrowheads="1"/>
          </p:cNvSpPr>
          <p:nvPr/>
        </p:nvSpPr>
        <p:spPr bwMode="auto">
          <a:xfrm>
            <a:off x="5187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00" name="Rectangle 737"/>
          <p:cNvSpPr>
            <a:spLocks noChangeArrowheads="1"/>
          </p:cNvSpPr>
          <p:nvPr/>
        </p:nvSpPr>
        <p:spPr bwMode="auto">
          <a:xfrm>
            <a:off x="2017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6.0</a:t>
            </a:r>
            <a:endParaRPr lang="en-US" altLang="zh-CN" sz="1200">
              <a:solidFill>
                <a:srgbClr val="9900FF"/>
              </a:solidFill>
            </a:endParaRPr>
          </a:p>
        </p:txBody>
      </p:sp>
      <p:sp>
        <p:nvSpPr>
          <p:cNvPr id="217101" name="Rectangle 738"/>
          <p:cNvSpPr>
            <a:spLocks noChangeArrowheads="1"/>
          </p:cNvSpPr>
          <p:nvPr/>
        </p:nvSpPr>
        <p:spPr bwMode="auto">
          <a:xfrm>
            <a:off x="2779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5.0</a:t>
            </a:r>
            <a:endParaRPr lang="en-US" altLang="zh-CN" sz="1200">
              <a:solidFill>
                <a:srgbClr val="9900FF"/>
              </a:solidFill>
            </a:endParaRPr>
          </a:p>
        </p:txBody>
      </p:sp>
      <p:sp>
        <p:nvSpPr>
          <p:cNvPr id="217102" name="Rectangle 739"/>
          <p:cNvSpPr>
            <a:spLocks noChangeArrowheads="1"/>
          </p:cNvSpPr>
          <p:nvPr/>
        </p:nvSpPr>
        <p:spPr bwMode="auto">
          <a:xfrm>
            <a:off x="36179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3.0</a:t>
            </a:r>
          </a:p>
        </p:txBody>
      </p:sp>
      <p:sp>
        <p:nvSpPr>
          <p:cNvPr id="217103" name="Rectangle 740"/>
          <p:cNvSpPr>
            <a:spLocks noChangeArrowheads="1"/>
          </p:cNvSpPr>
          <p:nvPr/>
        </p:nvSpPr>
        <p:spPr bwMode="auto">
          <a:xfrm>
            <a:off x="3998913" y="22066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4.0</a:t>
            </a:r>
            <a:endParaRPr lang="en-US" altLang="zh-CN" sz="1200">
              <a:solidFill>
                <a:srgbClr val="9900FF"/>
              </a:solidFill>
            </a:endParaRPr>
          </a:p>
        </p:txBody>
      </p:sp>
      <p:sp>
        <p:nvSpPr>
          <p:cNvPr id="217104" name="Rectangle 741"/>
          <p:cNvSpPr>
            <a:spLocks noChangeArrowheads="1"/>
          </p:cNvSpPr>
          <p:nvPr/>
        </p:nvSpPr>
        <p:spPr bwMode="auto">
          <a:xfrm>
            <a:off x="4303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2.0</a:t>
            </a:r>
            <a:endParaRPr lang="en-US" altLang="zh-CN" sz="1200">
              <a:solidFill>
                <a:srgbClr val="9900FF"/>
              </a:solidFill>
            </a:endParaRPr>
          </a:p>
        </p:txBody>
      </p:sp>
      <p:sp>
        <p:nvSpPr>
          <p:cNvPr id="217105" name="Rectangle 742"/>
          <p:cNvSpPr>
            <a:spLocks noChangeArrowheads="1"/>
          </p:cNvSpPr>
          <p:nvPr/>
        </p:nvSpPr>
        <p:spPr bwMode="auto">
          <a:xfrm>
            <a:off x="5138738"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1.0</a:t>
            </a:r>
          </a:p>
        </p:txBody>
      </p:sp>
      <p:sp>
        <p:nvSpPr>
          <p:cNvPr id="217106" name="Line 743"/>
          <p:cNvSpPr>
            <a:spLocks noChangeShapeType="1"/>
          </p:cNvSpPr>
          <p:nvPr/>
        </p:nvSpPr>
        <p:spPr bwMode="auto">
          <a:xfrm>
            <a:off x="23685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7" name="Line 744"/>
          <p:cNvSpPr>
            <a:spLocks noChangeShapeType="1"/>
          </p:cNvSpPr>
          <p:nvPr/>
        </p:nvSpPr>
        <p:spPr bwMode="auto">
          <a:xfrm>
            <a:off x="3206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8" name="Line 745"/>
          <p:cNvSpPr>
            <a:spLocks noChangeShapeType="1"/>
          </p:cNvSpPr>
          <p:nvPr/>
        </p:nvSpPr>
        <p:spPr bwMode="auto">
          <a:xfrm>
            <a:off x="4044950" y="2003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9" name="Line 746"/>
          <p:cNvSpPr>
            <a:spLocks noChangeShapeType="1"/>
          </p:cNvSpPr>
          <p:nvPr/>
        </p:nvSpPr>
        <p:spPr bwMode="auto">
          <a:xfrm>
            <a:off x="4730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0" name="Line 747"/>
          <p:cNvSpPr>
            <a:spLocks noChangeShapeType="1"/>
          </p:cNvSpPr>
          <p:nvPr/>
        </p:nvSpPr>
        <p:spPr bwMode="auto">
          <a:xfrm>
            <a:off x="3429000" y="2009775"/>
            <a:ext cx="0" cy="5207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1" name="Line 748"/>
          <p:cNvSpPr>
            <a:spLocks noChangeShapeType="1"/>
          </p:cNvSpPr>
          <p:nvPr/>
        </p:nvSpPr>
        <p:spPr bwMode="auto">
          <a:xfrm>
            <a:off x="3435350" y="2536825"/>
            <a:ext cx="59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12" name="Line 749"/>
          <p:cNvSpPr>
            <a:spLocks noChangeShapeType="1"/>
          </p:cNvSpPr>
          <p:nvPr/>
        </p:nvSpPr>
        <p:spPr bwMode="auto">
          <a:xfrm>
            <a:off x="4425950" y="2536825"/>
            <a:ext cx="520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13" name="Line 750"/>
          <p:cNvSpPr>
            <a:spLocks noChangeShapeType="1"/>
          </p:cNvSpPr>
          <p:nvPr/>
        </p:nvSpPr>
        <p:spPr bwMode="auto">
          <a:xfrm flipV="1">
            <a:off x="4953000" y="1997075"/>
            <a:ext cx="0" cy="5461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4" name="Rectangle 751"/>
          <p:cNvSpPr>
            <a:spLocks noChangeArrowheads="1"/>
          </p:cNvSpPr>
          <p:nvPr/>
        </p:nvSpPr>
        <p:spPr bwMode="auto">
          <a:xfrm>
            <a:off x="1758950" y="3228975"/>
            <a:ext cx="4864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5" name="Rectangle 752"/>
          <p:cNvSpPr>
            <a:spLocks noChangeArrowheads="1"/>
          </p:cNvSpPr>
          <p:nvPr/>
        </p:nvSpPr>
        <p:spPr bwMode="auto">
          <a:xfrm>
            <a:off x="1758950" y="4829175"/>
            <a:ext cx="4940300" cy="12065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6" name="Rectangle 753"/>
          <p:cNvSpPr>
            <a:spLocks noChangeArrowheads="1"/>
          </p:cNvSpPr>
          <p:nvPr/>
        </p:nvSpPr>
        <p:spPr bwMode="auto">
          <a:xfrm>
            <a:off x="2901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7" name="Rectangle 754"/>
          <p:cNvSpPr>
            <a:spLocks noChangeArrowheads="1"/>
          </p:cNvSpPr>
          <p:nvPr/>
        </p:nvSpPr>
        <p:spPr bwMode="auto">
          <a:xfrm>
            <a:off x="60261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8" name="Rectangle 755"/>
          <p:cNvSpPr>
            <a:spLocks noChangeArrowheads="1"/>
          </p:cNvSpPr>
          <p:nvPr/>
        </p:nvSpPr>
        <p:spPr bwMode="auto">
          <a:xfrm>
            <a:off x="4044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9" name="Rectangle 756"/>
          <p:cNvSpPr>
            <a:spLocks noChangeArrowheads="1"/>
          </p:cNvSpPr>
          <p:nvPr/>
        </p:nvSpPr>
        <p:spPr bwMode="auto">
          <a:xfrm>
            <a:off x="3663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0" name="Rectangle 757"/>
          <p:cNvSpPr>
            <a:spLocks noChangeArrowheads="1"/>
          </p:cNvSpPr>
          <p:nvPr/>
        </p:nvSpPr>
        <p:spPr bwMode="auto">
          <a:xfrm>
            <a:off x="5264150" y="3533775"/>
            <a:ext cx="368300" cy="215900"/>
          </a:xfrm>
          <a:prstGeom prst="rect">
            <a:avLst/>
          </a:prstGeom>
          <a:solidFill>
            <a:srgbClr val="FF0000"/>
          </a:solidFill>
          <a:ln w="38100" algn="ctr">
            <a:solidFill>
              <a:srgbClr val="000000"/>
            </a:solidFill>
            <a:miter lim="800000"/>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1" name="Rectangle 758"/>
          <p:cNvSpPr>
            <a:spLocks noChangeArrowheads="1"/>
          </p:cNvSpPr>
          <p:nvPr/>
        </p:nvSpPr>
        <p:spPr bwMode="auto">
          <a:xfrm>
            <a:off x="4425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2" name="Line 759"/>
          <p:cNvSpPr>
            <a:spLocks noChangeShapeType="1"/>
          </p:cNvSpPr>
          <p:nvPr/>
        </p:nvSpPr>
        <p:spPr bwMode="auto">
          <a:xfrm>
            <a:off x="25209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3" name="Line 760"/>
          <p:cNvSpPr>
            <a:spLocks noChangeShapeType="1"/>
          </p:cNvSpPr>
          <p:nvPr/>
        </p:nvSpPr>
        <p:spPr bwMode="auto">
          <a:xfrm>
            <a:off x="3282950" y="3603625"/>
            <a:ext cx="749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4" name="Line 761"/>
          <p:cNvSpPr>
            <a:spLocks noChangeShapeType="1"/>
          </p:cNvSpPr>
          <p:nvPr/>
        </p:nvSpPr>
        <p:spPr bwMode="auto">
          <a:xfrm>
            <a:off x="4425950" y="36036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5" name="Line 762"/>
          <p:cNvSpPr>
            <a:spLocks noChangeShapeType="1"/>
          </p:cNvSpPr>
          <p:nvPr/>
        </p:nvSpPr>
        <p:spPr bwMode="auto">
          <a:xfrm>
            <a:off x="56451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6" name="Line 763"/>
          <p:cNvSpPr>
            <a:spLocks noChangeShapeType="1"/>
          </p:cNvSpPr>
          <p:nvPr/>
        </p:nvSpPr>
        <p:spPr bwMode="auto">
          <a:xfrm>
            <a:off x="3429000" y="3609975"/>
            <a:ext cx="0" cy="5969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7" name="Line 764"/>
          <p:cNvSpPr>
            <a:spLocks noChangeShapeType="1"/>
          </p:cNvSpPr>
          <p:nvPr/>
        </p:nvSpPr>
        <p:spPr bwMode="auto">
          <a:xfrm>
            <a:off x="3435350" y="42132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28" name="Line 765"/>
          <p:cNvSpPr>
            <a:spLocks noChangeShapeType="1"/>
          </p:cNvSpPr>
          <p:nvPr/>
        </p:nvSpPr>
        <p:spPr bwMode="auto">
          <a:xfrm>
            <a:off x="4044950" y="42132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9" name="Line 766"/>
          <p:cNvSpPr>
            <a:spLocks noChangeShapeType="1"/>
          </p:cNvSpPr>
          <p:nvPr/>
        </p:nvSpPr>
        <p:spPr bwMode="auto">
          <a:xfrm>
            <a:off x="4806950" y="42132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30" name="Line 767"/>
          <p:cNvSpPr>
            <a:spLocks noChangeShapeType="1"/>
          </p:cNvSpPr>
          <p:nvPr/>
        </p:nvSpPr>
        <p:spPr bwMode="auto">
          <a:xfrm flipV="1">
            <a:off x="4953000" y="3597275"/>
            <a:ext cx="0" cy="6223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31" name="Rectangle 768"/>
          <p:cNvSpPr>
            <a:spLocks noChangeArrowheads="1"/>
          </p:cNvSpPr>
          <p:nvPr/>
        </p:nvSpPr>
        <p:spPr bwMode="auto">
          <a:xfrm>
            <a:off x="2093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1.1</a:t>
            </a:r>
            <a:endParaRPr lang="en-US" altLang="zh-CN" sz="1200">
              <a:solidFill>
                <a:schemeClr val="tx2"/>
              </a:solidFill>
            </a:endParaRPr>
          </a:p>
        </p:txBody>
      </p:sp>
      <p:sp>
        <p:nvSpPr>
          <p:cNvPr id="217132" name="Rectangle 769"/>
          <p:cNvSpPr>
            <a:spLocks noChangeArrowheads="1"/>
          </p:cNvSpPr>
          <p:nvPr/>
        </p:nvSpPr>
        <p:spPr bwMode="auto">
          <a:xfrm>
            <a:off x="2855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dirty="0">
                <a:solidFill>
                  <a:srgbClr val="9900FF"/>
                </a:solidFill>
              </a:rPr>
              <a:t>1.2</a:t>
            </a:r>
            <a:endParaRPr lang="en-US" altLang="zh-CN" sz="1200" dirty="0">
              <a:solidFill>
                <a:schemeClr val="tx2"/>
              </a:solidFill>
            </a:endParaRPr>
          </a:p>
        </p:txBody>
      </p:sp>
      <p:sp>
        <p:nvSpPr>
          <p:cNvPr id="217133" name="Rectangle 770"/>
          <p:cNvSpPr>
            <a:spLocks noChangeArrowheads="1"/>
          </p:cNvSpPr>
          <p:nvPr/>
        </p:nvSpPr>
        <p:spPr bwMode="auto">
          <a:xfrm>
            <a:off x="3998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1.3</a:t>
            </a:r>
            <a:endParaRPr lang="en-US" altLang="zh-CN" sz="1200">
              <a:solidFill>
                <a:schemeClr val="tx2"/>
              </a:solidFill>
            </a:endParaRPr>
          </a:p>
        </p:txBody>
      </p:sp>
      <p:sp>
        <p:nvSpPr>
          <p:cNvPr id="217134" name="Rectangle 771"/>
          <p:cNvSpPr>
            <a:spLocks noChangeArrowheads="1"/>
          </p:cNvSpPr>
          <p:nvPr/>
        </p:nvSpPr>
        <p:spPr bwMode="auto">
          <a:xfrm>
            <a:off x="3798888" y="3879850"/>
            <a:ext cx="3921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ClrTx/>
              <a:buFontTx/>
              <a:buNone/>
            </a:pPr>
            <a:r>
              <a:rPr lang="en-US" altLang="zh-CN" sz="1200">
                <a:solidFill>
                  <a:srgbClr val="0000CC"/>
                </a:solidFill>
              </a:rPr>
              <a:t>1.4</a:t>
            </a:r>
            <a:endParaRPr lang="en-US" altLang="zh-CN" sz="1200">
              <a:solidFill>
                <a:srgbClr val="9900FF"/>
              </a:solidFill>
            </a:endParaRPr>
          </a:p>
          <a:p>
            <a:pPr latinLnBrk="1">
              <a:spcBef>
                <a:spcPct val="0"/>
              </a:spcBef>
              <a:spcAft>
                <a:spcPct val="0"/>
              </a:spcAft>
              <a:buClrTx/>
              <a:buFontTx/>
              <a:buNone/>
            </a:pPr>
            <a:endParaRPr lang="zh-CN" altLang="en-US" sz="1200">
              <a:solidFill>
                <a:srgbClr val="9900FF"/>
              </a:solidFill>
            </a:endParaRPr>
          </a:p>
        </p:txBody>
      </p:sp>
      <p:sp>
        <p:nvSpPr>
          <p:cNvPr id="217135" name="Rectangle 772"/>
          <p:cNvSpPr>
            <a:spLocks noChangeArrowheads="1"/>
          </p:cNvSpPr>
          <p:nvPr/>
        </p:nvSpPr>
        <p:spPr bwMode="auto">
          <a:xfrm>
            <a:off x="4379913" y="38798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a:t>
            </a:r>
            <a:endParaRPr lang="en-US" altLang="zh-CN" sz="1200">
              <a:solidFill>
                <a:srgbClr val="9900FF"/>
              </a:solidFill>
            </a:endParaRPr>
          </a:p>
        </p:txBody>
      </p:sp>
      <p:sp>
        <p:nvSpPr>
          <p:cNvPr id="217136" name="Rectangle 773"/>
          <p:cNvSpPr>
            <a:spLocks noChangeArrowheads="1"/>
          </p:cNvSpPr>
          <p:nvPr/>
        </p:nvSpPr>
        <p:spPr bwMode="auto">
          <a:xfrm>
            <a:off x="5257800" y="32226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400" i="1" u="sng">
                <a:solidFill>
                  <a:srgbClr val="9900FF"/>
                </a:solidFill>
              </a:rPr>
              <a:t>1.6</a:t>
            </a:r>
          </a:p>
        </p:txBody>
      </p:sp>
      <p:sp>
        <p:nvSpPr>
          <p:cNvPr id="217137" name="Rectangle 774"/>
          <p:cNvSpPr>
            <a:spLocks noChangeArrowheads="1"/>
          </p:cNvSpPr>
          <p:nvPr/>
        </p:nvSpPr>
        <p:spPr bwMode="auto">
          <a:xfrm>
            <a:off x="6053138"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1.7</a:t>
            </a:r>
            <a:endParaRPr lang="en-US" altLang="zh-CN" sz="1200">
              <a:solidFill>
                <a:schemeClr val="tx2"/>
              </a:solidFill>
            </a:endParaRPr>
          </a:p>
        </p:txBody>
      </p:sp>
      <p:sp>
        <p:nvSpPr>
          <p:cNvPr id="217138" name="Oval 775"/>
          <p:cNvSpPr>
            <a:spLocks noChangeArrowheads="1"/>
          </p:cNvSpPr>
          <p:nvPr/>
        </p:nvSpPr>
        <p:spPr bwMode="auto">
          <a:xfrm>
            <a:off x="50355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39" name="Freeform 776"/>
          <p:cNvSpPr>
            <a:spLocks/>
          </p:cNvSpPr>
          <p:nvPr/>
        </p:nvSpPr>
        <p:spPr bwMode="auto">
          <a:xfrm>
            <a:off x="5715000" y="1858963"/>
            <a:ext cx="755650" cy="13652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9900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140" name="Oval 777"/>
          <p:cNvSpPr>
            <a:spLocks noChangeArrowheads="1"/>
          </p:cNvSpPr>
          <p:nvPr/>
        </p:nvSpPr>
        <p:spPr bwMode="auto">
          <a:xfrm>
            <a:off x="41973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1" name="Freeform 778"/>
          <p:cNvSpPr>
            <a:spLocks/>
          </p:cNvSpPr>
          <p:nvPr/>
        </p:nvSpPr>
        <p:spPr bwMode="auto">
          <a:xfrm>
            <a:off x="4800600" y="1782763"/>
            <a:ext cx="450850" cy="12890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142" name="Line 779"/>
          <p:cNvSpPr>
            <a:spLocks noChangeShapeType="1"/>
          </p:cNvSpPr>
          <p:nvPr/>
        </p:nvSpPr>
        <p:spPr bwMode="auto">
          <a:xfrm flipV="1">
            <a:off x="1905000" y="30638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3" name="Line 780"/>
          <p:cNvSpPr>
            <a:spLocks noChangeShapeType="1"/>
          </p:cNvSpPr>
          <p:nvPr/>
        </p:nvSpPr>
        <p:spPr bwMode="auto">
          <a:xfrm>
            <a:off x="1911350" y="30702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4" name="Line 781"/>
          <p:cNvSpPr>
            <a:spLocks noChangeShapeType="1"/>
          </p:cNvSpPr>
          <p:nvPr/>
        </p:nvSpPr>
        <p:spPr bwMode="auto">
          <a:xfrm>
            <a:off x="8077200" y="3076575"/>
            <a:ext cx="0" cy="12827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5" name="Line 782"/>
          <p:cNvSpPr>
            <a:spLocks noChangeShapeType="1"/>
          </p:cNvSpPr>
          <p:nvPr/>
        </p:nvSpPr>
        <p:spPr bwMode="auto">
          <a:xfrm>
            <a:off x="6635750" y="4365625"/>
            <a:ext cx="14351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6" name="Rectangle 783"/>
          <p:cNvSpPr>
            <a:spLocks noChangeArrowheads="1"/>
          </p:cNvSpPr>
          <p:nvPr/>
        </p:nvSpPr>
        <p:spPr bwMode="auto">
          <a:xfrm>
            <a:off x="67881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7" name="Rectangle 784"/>
          <p:cNvSpPr>
            <a:spLocks noChangeArrowheads="1"/>
          </p:cNvSpPr>
          <p:nvPr/>
        </p:nvSpPr>
        <p:spPr bwMode="auto">
          <a:xfrm>
            <a:off x="6788150" y="3990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8" name="Rectangle 785"/>
          <p:cNvSpPr>
            <a:spLocks noChangeArrowheads="1"/>
          </p:cNvSpPr>
          <p:nvPr/>
        </p:nvSpPr>
        <p:spPr bwMode="auto">
          <a:xfrm>
            <a:off x="74739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9" name="Line 786"/>
          <p:cNvSpPr>
            <a:spLocks noChangeShapeType="1"/>
          </p:cNvSpPr>
          <p:nvPr/>
        </p:nvSpPr>
        <p:spPr bwMode="auto">
          <a:xfrm>
            <a:off x="7169150" y="3527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50" name="Line 787"/>
          <p:cNvSpPr>
            <a:spLocks noChangeShapeType="1"/>
          </p:cNvSpPr>
          <p:nvPr/>
        </p:nvSpPr>
        <p:spPr bwMode="auto">
          <a:xfrm>
            <a:off x="7169150" y="40608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1" name="Line 788"/>
          <p:cNvSpPr>
            <a:spLocks noChangeShapeType="1"/>
          </p:cNvSpPr>
          <p:nvPr/>
        </p:nvSpPr>
        <p:spPr bwMode="auto">
          <a:xfrm>
            <a:off x="7315200" y="3533775"/>
            <a:ext cx="0" cy="5207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2" name="Line 789"/>
          <p:cNvSpPr>
            <a:spLocks noChangeShapeType="1"/>
          </p:cNvSpPr>
          <p:nvPr/>
        </p:nvSpPr>
        <p:spPr bwMode="auto">
          <a:xfrm flipH="1">
            <a:off x="6699250" y="35274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3" name="Line 790"/>
          <p:cNvSpPr>
            <a:spLocks noChangeShapeType="1"/>
          </p:cNvSpPr>
          <p:nvPr/>
        </p:nvSpPr>
        <p:spPr bwMode="auto">
          <a:xfrm flipH="1">
            <a:off x="66992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4" name="Rectangle 791"/>
          <p:cNvSpPr>
            <a:spLocks noChangeArrowheads="1"/>
          </p:cNvSpPr>
          <p:nvPr/>
        </p:nvSpPr>
        <p:spPr bwMode="auto">
          <a:xfrm>
            <a:off x="67389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2.6</a:t>
            </a:r>
            <a:endParaRPr lang="en-US" altLang="zh-CN" sz="1200">
              <a:solidFill>
                <a:schemeClr val="tx2"/>
              </a:solidFill>
            </a:endParaRPr>
          </a:p>
        </p:txBody>
      </p:sp>
      <p:sp>
        <p:nvSpPr>
          <p:cNvPr id="217155" name="Rectangle 792"/>
          <p:cNvSpPr>
            <a:spLocks noChangeArrowheads="1"/>
          </p:cNvSpPr>
          <p:nvPr/>
        </p:nvSpPr>
        <p:spPr bwMode="auto">
          <a:xfrm>
            <a:off x="74247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2.8</a:t>
            </a:r>
          </a:p>
        </p:txBody>
      </p:sp>
      <p:sp>
        <p:nvSpPr>
          <p:cNvPr id="217156" name="Rectangle 793"/>
          <p:cNvSpPr>
            <a:spLocks noChangeArrowheads="1"/>
          </p:cNvSpPr>
          <p:nvPr/>
        </p:nvSpPr>
        <p:spPr bwMode="auto">
          <a:xfrm>
            <a:off x="6738938" y="37274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2.7</a:t>
            </a:r>
            <a:endParaRPr lang="en-US" altLang="zh-CN" sz="1200">
              <a:solidFill>
                <a:schemeClr val="tx2"/>
              </a:solidFill>
            </a:endParaRPr>
          </a:p>
        </p:txBody>
      </p:sp>
      <p:sp>
        <p:nvSpPr>
          <p:cNvPr id="217157" name="Line 794"/>
          <p:cNvSpPr>
            <a:spLocks noChangeShapeType="1"/>
          </p:cNvSpPr>
          <p:nvPr/>
        </p:nvSpPr>
        <p:spPr bwMode="auto">
          <a:xfrm flipV="1">
            <a:off x="3733800" y="2987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8" name="Line 795"/>
          <p:cNvSpPr>
            <a:spLocks noChangeShapeType="1"/>
          </p:cNvSpPr>
          <p:nvPr/>
        </p:nvSpPr>
        <p:spPr bwMode="auto">
          <a:xfrm>
            <a:off x="3740150" y="29940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9" name="Line 796"/>
          <p:cNvSpPr>
            <a:spLocks noChangeShapeType="1"/>
          </p:cNvSpPr>
          <p:nvPr/>
        </p:nvSpPr>
        <p:spPr bwMode="auto">
          <a:xfrm>
            <a:off x="8153400" y="30003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0" name="Line 797"/>
          <p:cNvSpPr>
            <a:spLocks noChangeShapeType="1"/>
          </p:cNvSpPr>
          <p:nvPr/>
        </p:nvSpPr>
        <p:spPr bwMode="auto">
          <a:xfrm flipH="1">
            <a:off x="8070850" y="4213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1" name="Line 798"/>
          <p:cNvSpPr>
            <a:spLocks noChangeShapeType="1"/>
          </p:cNvSpPr>
          <p:nvPr/>
        </p:nvSpPr>
        <p:spPr bwMode="auto">
          <a:xfrm flipV="1">
            <a:off x="6096000" y="29114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2" name="Line 799"/>
          <p:cNvSpPr>
            <a:spLocks noChangeShapeType="1"/>
          </p:cNvSpPr>
          <p:nvPr/>
        </p:nvSpPr>
        <p:spPr bwMode="auto">
          <a:xfrm>
            <a:off x="6102350" y="2917825"/>
            <a:ext cx="2120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3" name="Line 800"/>
          <p:cNvSpPr>
            <a:spLocks noChangeShapeType="1"/>
          </p:cNvSpPr>
          <p:nvPr/>
        </p:nvSpPr>
        <p:spPr bwMode="auto">
          <a:xfrm>
            <a:off x="8229600" y="29241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4" name="Line 801"/>
          <p:cNvSpPr>
            <a:spLocks noChangeShapeType="1"/>
          </p:cNvSpPr>
          <p:nvPr/>
        </p:nvSpPr>
        <p:spPr bwMode="auto">
          <a:xfrm flipH="1">
            <a:off x="81470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5" name="Oval 802"/>
          <p:cNvSpPr>
            <a:spLocks noChangeArrowheads="1"/>
          </p:cNvSpPr>
          <p:nvPr/>
        </p:nvSpPr>
        <p:spPr bwMode="auto">
          <a:xfrm>
            <a:off x="3511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6" name="Oval 803"/>
          <p:cNvSpPr>
            <a:spLocks noChangeArrowheads="1"/>
          </p:cNvSpPr>
          <p:nvPr/>
        </p:nvSpPr>
        <p:spPr bwMode="auto">
          <a:xfrm>
            <a:off x="4273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7" name="Rectangle 804"/>
          <p:cNvSpPr>
            <a:spLocks noChangeArrowheads="1"/>
          </p:cNvSpPr>
          <p:nvPr/>
        </p:nvSpPr>
        <p:spPr bwMode="auto">
          <a:xfrm>
            <a:off x="54165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8" name="Rectangle 805"/>
          <p:cNvSpPr>
            <a:spLocks noChangeArrowheads="1"/>
          </p:cNvSpPr>
          <p:nvPr/>
        </p:nvSpPr>
        <p:spPr bwMode="auto">
          <a:xfrm>
            <a:off x="68643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9" name="Rectangle 806"/>
          <p:cNvSpPr>
            <a:spLocks noChangeArrowheads="1"/>
          </p:cNvSpPr>
          <p:nvPr/>
        </p:nvSpPr>
        <p:spPr bwMode="auto">
          <a:xfrm>
            <a:off x="74739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0" name="Rectangle 807"/>
          <p:cNvSpPr>
            <a:spLocks noChangeArrowheads="1"/>
          </p:cNvSpPr>
          <p:nvPr/>
        </p:nvSpPr>
        <p:spPr bwMode="auto">
          <a:xfrm>
            <a:off x="4654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1" name="Rectangle 808"/>
          <p:cNvSpPr>
            <a:spLocks noChangeArrowheads="1"/>
          </p:cNvSpPr>
          <p:nvPr/>
        </p:nvSpPr>
        <p:spPr bwMode="auto">
          <a:xfrm>
            <a:off x="3892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2" name="Rectangle 809"/>
          <p:cNvSpPr>
            <a:spLocks noChangeArrowheads="1"/>
          </p:cNvSpPr>
          <p:nvPr/>
        </p:nvSpPr>
        <p:spPr bwMode="auto">
          <a:xfrm>
            <a:off x="4197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3" name="Rectangle 810"/>
          <p:cNvSpPr>
            <a:spLocks noChangeArrowheads="1"/>
          </p:cNvSpPr>
          <p:nvPr/>
        </p:nvSpPr>
        <p:spPr bwMode="auto">
          <a:xfrm>
            <a:off x="29781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4" name="Rectangle 811"/>
          <p:cNvSpPr>
            <a:spLocks noChangeArrowheads="1"/>
          </p:cNvSpPr>
          <p:nvPr/>
        </p:nvSpPr>
        <p:spPr bwMode="auto">
          <a:xfrm>
            <a:off x="21399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5" name="Rectangle 812"/>
          <p:cNvSpPr>
            <a:spLocks noChangeArrowheads="1"/>
          </p:cNvSpPr>
          <p:nvPr/>
        </p:nvSpPr>
        <p:spPr bwMode="auto">
          <a:xfrm>
            <a:off x="6102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6" name="Line 813"/>
          <p:cNvSpPr>
            <a:spLocks noChangeShapeType="1"/>
          </p:cNvSpPr>
          <p:nvPr/>
        </p:nvSpPr>
        <p:spPr bwMode="auto">
          <a:xfrm flipV="1">
            <a:off x="1905000" y="46640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7" name="Line 814"/>
          <p:cNvSpPr>
            <a:spLocks noChangeShapeType="1"/>
          </p:cNvSpPr>
          <p:nvPr/>
        </p:nvSpPr>
        <p:spPr bwMode="auto">
          <a:xfrm>
            <a:off x="1911350" y="46704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8" name="Line 815"/>
          <p:cNvSpPr>
            <a:spLocks noChangeShapeType="1"/>
          </p:cNvSpPr>
          <p:nvPr/>
        </p:nvSpPr>
        <p:spPr bwMode="auto">
          <a:xfrm>
            <a:off x="8077200" y="46767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9" name="Line 816"/>
          <p:cNvSpPr>
            <a:spLocks noChangeShapeType="1"/>
          </p:cNvSpPr>
          <p:nvPr/>
        </p:nvSpPr>
        <p:spPr bwMode="auto">
          <a:xfrm>
            <a:off x="6711950" y="5889625"/>
            <a:ext cx="135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0" name="Line 817"/>
          <p:cNvSpPr>
            <a:spLocks noChangeShapeType="1"/>
          </p:cNvSpPr>
          <p:nvPr/>
        </p:nvSpPr>
        <p:spPr bwMode="auto">
          <a:xfrm flipV="1">
            <a:off x="3733800" y="45878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1" name="Line 818"/>
          <p:cNvSpPr>
            <a:spLocks noChangeShapeType="1"/>
          </p:cNvSpPr>
          <p:nvPr/>
        </p:nvSpPr>
        <p:spPr bwMode="auto">
          <a:xfrm>
            <a:off x="3740150" y="45942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2" name="Line 819"/>
          <p:cNvSpPr>
            <a:spLocks noChangeShapeType="1"/>
          </p:cNvSpPr>
          <p:nvPr/>
        </p:nvSpPr>
        <p:spPr bwMode="auto">
          <a:xfrm>
            <a:off x="8153400" y="46005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3" name="Line 820"/>
          <p:cNvSpPr>
            <a:spLocks noChangeShapeType="1"/>
          </p:cNvSpPr>
          <p:nvPr/>
        </p:nvSpPr>
        <p:spPr bwMode="auto">
          <a:xfrm flipH="1">
            <a:off x="8070850" y="5737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4" name="Line 821"/>
          <p:cNvSpPr>
            <a:spLocks noChangeShapeType="1"/>
          </p:cNvSpPr>
          <p:nvPr/>
        </p:nvSpPr>
        <p:spPr bwMode="auto">
          <a:xfrm>
            <a:off x="2520950" y="52038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5" name="Line 822"/>
          <p:cNvSpPr>
            <a:spLocks noChangeShapeType="1"/>
          </p:cNvSpPr>
          <p:nvPr/>
        </p:nvSpPr>
        <p:spPr bwMode="auto">
          <a:xfrm>
            <a:off x="33591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6" name="Line 823"/>
          <p:cNvSpPr>
            <a:spLocks noChangeShapeType="1"/>
          </p:cNvSpPr>
          <p:nvPr/>
        </p:nvSpPr>
        <p:spPr bwMode="auto">
          <a:xfrm>
            <a:off x="45783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7" name="Line 824"/>
          <p:cNvSpPr>
            <a:spLocks noChangeShapeType="1"/>
          </p:cNvSpPr>
          <p:nvPr/>
        </p:nvSpPr>
        <p:spPr bwMode="auto">
          <a:xfrm>
            <a:off x="5797550" y="52038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8" name="Line 825"/>
          <p:cNvSpPr>
            <a:spLocks noChangeShapeType="1"/>
          </p:cNvSpPr>
          <p:nvPr/>
        </p:nvSpPr>
        <p:spPr bwMode="auto">
          <a:xfrm>
            <a:off x="4273550" y="56610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9" name="Line 826"/>
          <p:cNvSpPr>
            <a:spLocks noChangeShapeType="1"/>
          </p:cNvSpPr>
          <p:nvPr/>
        </p:nvSpPr>
        <p:spPr bwMode="auto">
          <a:xfrm flipH="1">
            <a:off x="3651250" y="5661025"/>
            <a:ext cx="2413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0" name="Line 827"/>
          <p:cNvSpPr>
            <a:spLocks noChangeShapeType="1"/>
          </p:cNvSpPr>
          <p:nvPr/>
        </p:nvSpPr>
        <p:spPr bwMode="auto">
          <a:xfrm flipV="1">
            <a:off x="3657600" y="5197475"/>
            <a:ext cx="0" cy="4699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1" name="Line 828"/>
          <p:cNvSpPr>
            <a:spLocks noChangeShapeType="1"/>
          </p:cNvSpPr>
          <p:nvPr/>
        </p:nvSpPr>
        <p:spPr bwMode="auto">
          <a:xfrm>
            <a:off x="5035550" y="56610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2" name="Line 829"/>
          <p:cNvSpPr>
            <a:spLocks noChangeShapeType="1"/>
          </p:cNvSpPr>
          <p:nvPr/>
        </p:nvSpPr>
        <p:spPr bwMode="auto">
          <a:xfrm>
            <a:off x="5257800" y="5210175"/>
            <a:ext cx="0" cy="4445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3" name="Line 830"/>
          <p:cNvSpPr>
            <a:spLocks noChangeShapeType="1"/>
          </p:cNvSpPr>
          <p:nvPr/>
        </p:nvSpPr>
        <p:spPr bwMode="auto">
          <a:xfrm>
            <a:off x="6788150" y="5051425"/>
            <a:ext cx="63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4" name="Line 831"/>
          <p:cNvSpPr>
            <a:spLocks noChangeShapeType="1"/>
          </p:cNvSpPr>
          <p:nvPr/>
        </p:nvSpPr>
        <p:spPr bwMode="auto">
          <a:xfrm>
            <a:off x="7245350" y="5051425"/>
            <a:ext cx="2159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95" name="Line 832"/>
          <p:cNvSpPr>
            <a:spLocks noChangeShapeType="1"/>
          </p:cNvSpPr>
          <p:nvPr/>
        </p:nvSpPr>
        <p:spPr bwMode="auto">
          <a:xfrm flipV="1">
            <a:off x="6172200" y="4511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6" name="Line 833"/>
          <p:cNvSpPr>
            <a:spLocks noChangeShapeType="1"/>
          </p:cNvSpPr>
          <p:nvPr/>
        </p:nvSpPr>
        <p:spPr bwMode="auto">
          <a:xfrm>
            <a:off x="6178550" y="4518025"/>
            <a:ext cx="2044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7" name="Line 834"/>
          <p:cNvSpPr>
            <a:spLocks noChangeShapeType="1"/>
          </p:cNvSpPr>
          <p:nvPr/>
        </p:nvSpPr>
        <p:spPr bwMode="auto">
          <a:xfrm>
            <a:off x="8229600" y="4524375"/>
            <a:ext cx="0" cy="1054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8" name="Line 835"/>
          <p:cNvSpPr>
            <a:spLocks noChangeShapeType="1"/>
          </p:cNvSpPr>
          <p:nvPr/>
        </p:nvSpPr>
        <p:spPr bwMode="auto">
          <a:xfrm flipH="1">
            <a:off x="8147050" y="5584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9" name="Rectangle 836"/>
          <p:cNvSpPr>
            <a:spLocks noChangeArrowheads="1"/>
          </p:cNvSpPr>
          <p:nvPr/>
        </p:nvSpPr>
        <p:spPr bwMode="auto">
          <a:xfrm>
            <a:off x="20304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1.4.1</a:t>
            </a:r>
            <a:endParaRPr lang="en-US" altLang="zh-CN" sz="1200">
              <a:solidFill>
                <a:schemeClr val="tx2"/>
              </a:solidFill>
            </a:endParaRPr>
          </a:p>
        </p:txBody>
      </p:sp>
      <p:sp>
        <p:nvSpPr>
          <p:cNvPr id="217200" name="Rectangle 837"/>
          <p:cNvSpPr>
            <a:spLocks noChangeArrowheads="1"/>
          </p:cNvSpPr>
          <p:nvPr/>
        </p:nvSpPr>
        <p:spPr bwMode="auto">
          <a:xfrm>
            <a:off x="28686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1.4.2</a:t>
            </a:r>
            <a:endParaRPr lang="en-US" altLang="zh-CN" sz="1200">
              <a:solidFill>
                <a:schemeClr val="tx2"/>
              </a:solidFill>
            </a:endParaRPr>
          </a:p>
        </p:txBody>
      </p:sp>
      <p:sp>
        <p:nvSpPr>
          <p:cNvPr id="217201" name="Rectangle 838"/>
          <p:cNvSpPr>
            <a:spLocks noChangeArrowheads="1"/>
          </p:cNvSpPr>
          <p:nvPr/>
        </p:nvSpPr>
        <p:spPr bwMode="auto">
          <a:xfrm>
            <a:off x="40878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1.4.3</a:t>
            </a:r>
          </a:p>
        </p:txBody>
      </p:sp>
      <p:sp>
        <p:nvSpPr>
          <p:cNvPr id="217202" name="Rectangle 839"/>
          <p:cNvSpPr>
            <a:spLocks noChangeArrowheads="1"/>
          </p:cNvSpPr>
          <p:nvPr/>
        </p:nvSpPr>
        <p:spPr bwMode="auto">
          <a:xfrm>
            <a:off x="3783013"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1.4.4</a:t>
            </a:r>
          </a:p>
        </p:txBody>
      </p:sp>
      <p:sp>
        <p:nvSpPr>
          <p:cNvPr id="217203" name="Rectangle 840"/>
          <p:cNvSpPr>
            <a:spLocks noChangeArrowheads="1"/>
          </p:cNvSpPr>
          <p:nvPr/>
        </p:nvSpPr>
        <p:spPr bwMode="auto">
          <a:xfrm>
            <a:off x="4541838"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1.4.5</a:t>
            </a:r>
            <a:endParaRPr lang="en-US" altLang="zh-CN" sz="1200">
              <a:solidFill>
                <a:schemeClr val="tx2"/>
              </a:solidFill>
            </a:endParaRPr>
          </a:p>
        </p:txBody>
      </p:sp>
      <p:sp>
        <p:nvSpPr>
          <p:cNvPr id="217204" name="Rectangle 841"/>
          <p:cNvSpPr>
            <a:spLocks noChangeArrowheads="1"/>
          </p:cNvSpPr>
          <p:nvPr/>
        </p:nvSpPr>
        <p:spPr bwMode="auto">
          <a:xfrm>
            <a:off x="53038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1.4.6</a:t>
            </a:r>
            <a:endParaRPr lang="en-US" altLang="zh-CN" sz="1200">
              <a:solidFill>
                <a:schemeClr val="tx2"/>
              </a:solidFill>
            </a:endParaRPr>
          </a:p>
        </p:txBody>
      </p:sp>
      <p:sp>
        <p:nvSpPr>
          <p:cNvPr id="217205" name="Rectangle 842"/>
          <p:cNvSpPr>
            <a:spLocks noChangeArrowheads="1"/>
          </p:cNvSpPr>
          <p:nvPr/>
        </p:nvSpPr>
        <p:spPr bwMode="auto">
          <a:xfrm>
            <a:off x="59896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1.4.7</a:t>
            </a:r>
            <a:endParaRPr lang="en-US" altLang="zh-CN" sz="1200">
              <a:solidFill>
                <a:schemeClr val="tx2"/>
              </a:solidFill>
            </a:endParaRPr>
          </a:p>
        </p:txBody>
      </p:sp>
      <p:sp>
        <p:nvSpPr>
          <p:cNvPr id="217206" name="Oval 843"/>
          <p:cNvSpPr>
            <a:spLocks noChangeArrowheads="1"/>
          </p:cNvSpPr>
          <p:nvPr/>
        </p:nvSpPr>
        <p:spPr bwMode="auto">
          <a:xfrm>
            <a:off x="3359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7" name="Oval 844"/>
          <p:cNvSpPr>
            <a:spLocks noChangeArrowheads="1"/>
          </p:cNvSpPr>
          <p:nvPr/>
        </p:nvSpPr>
        <p:spPr bwMode="auto">
          <a:xfrm>
            <a:off x="4883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8" name="Oval 845"/>
          <p:cNvSpPr>
            <a:spLocks noChangeArrowheads="1"/>
          </p:cNvSpPr>
          <p:nvPr/>
        </p:nvSpPr>
        <p:spPr bwMode="auto">
          <a:xfrm>
            <a:off x="3359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9" name="Oval 846"/>
          <p:cNvSpPr>
            <a:spLocks noChangeArrowheads="1"/>
          </p:cNvSpPr>
          <p:nvPr/>
        </p:nvSpPr>
        <p:spPr bwMode="auto">
          <a:xfrm>
            <a:off x="4883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0" name="Oval 847"/>
          <p:cNvSpPr>
            <a:spLocks noChangeArrowheads="1"/>
          </p:cNvSpPr>
          <p:nvPr/>
        </p:nvSpPr>
        <p:spPr bwMode="auto">
          <a:xfrm>
            <a:off x="35877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1" name="Oval 848"/>
          <p:cNvSpPr>
            <a:spLocks noChangeArrowheads="1"/>
          </p:cNvSpPr>
          <p:nvPr/>
        </p:nvSpPr>
        <p:spPr bwMode="auto">
          <a:xfrm>
            <a:off x="51879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2" name="Oval 849"/>
          <p:cNvSpPr>
            <a:spLocks noChangeArrowheads="1"/>
          </p:cNvSpPr>
          <p:nvPr/>
        </p:nvSpPr>
        <p:spPr bwMode="auto">
          <a:xfrm>
            <a:off x="7245350" y="3457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3" name="Rectangle 850"/>
          <p:cNvSpPr>
            <a:spLocks noChangeArrowheads="1"/>
          </p:cNvSpPr>
          <p:nvPr/>
        </p:nvSpPr>
        <p:spPr bwMode="auto">
          <a:xfrm>
            <a:off x="67516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1.5.6</a:t>
            </a:r>
          </a:p>
        </p:txBody>
      </p:sp>
      <p:sp>
        <p:nvSpPr>
          <p:cNvPr id="217214" name="Rectangle 851"/>
          <p:cNvSpPr>
            <a:spLocks noChangeArrowheads="1"/>
          </p:cNvSpPr>
          <p:nvPr/>
        </p:nvSpPr>
        <p:spPr bwMode="auto">
          <a:xfrm>
            <a:off x="73612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1.5.7</a:t>
            </a:r>
            <a:endParaRPr lang="en-US" altLang="zh-CN" sz="1200">
              <a:solidFill>
                <a:schemeClr val="tx2"/>
              </a:solidFill>
            </a:endParaRPr>
          </a:p>
        </p:txBody>
      </p:sp>
      <p:sp>
        <p:nvSpPr>
          <p:cNvPr id="217215" name="Freeform 852"/>
          <p:cNvSpPr>
            <a:spLocks/>
          </p:cNvSpPr>
          <p:nvPr/>
        </p:nvSpPr>
        <p:spPr bwMode="auto">
          <a:xfrm>
            <a:off x="4876800" y="3992563"/>
            <a:ext cx="603250" cy="6794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66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216" name="Freeform 853"/>
          <p:cNvSpPr>
            <a:spLocks/>
          </p:cNvSpPr>
          <p:nvPr/>
        </p:nvSpPr>
        <p:spPr bwMode="auto">
          <a:xfrm>
            <a:off x="4114800" y="3992563"/>
            <a:ext cx="679450" cy="8318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00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Tree>
    <p:extLst>
      <p:ext uri="{BB962C8B-B14F-4D97-AF65-F5344CB8AC3E}">
        <p14:creationId xmlns:p14="http://schemas.microsoft.com/office/powerpoint/2010/main" val="1075888392"/>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129" name="内容占位符 2"/>
          <p:cNvSpPr txBox="1">
            <a:spLocks/>
          </p:cNvSpPr>
          <p:nvPr/>
        </p:nvSpPr>
        <p:spPr>
          <a:xfrm>
            <a:off x="609600" y="1494063"/>
            <a:ext cx="8001000" cy="117314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r>
              <a:rPr lang="zh-CN" altLang="en-US" b="0" kern="0" dirty="0">
                <a:latin typeface="华文细黑" panose="02010600040101010101" pitchFamily="2" charset="-122"/>
                <a:ea typeface="华文细黑" panose="02010600040101010101" pitchFamily="2" charset="-122"/>
              </a:rPr>
              <a:t>数据字典定义内容：</a:t>
            </a:r>
            <a:r>
              <a:rPr lang="en-US" altLang="zh-CN" b="0" kern="0" dirty="0">
                <a:latin typeface="华文细黑" panose="02010600040101010101" pitchFamily="2" charset="-122"/>
                <a:ea typeface="华文细黑" panose="02010600040101010101" pitchFamily="2" charset="-122"/>
              </a:rPr>
              <a:t>DFD</a:t>
            </a:r>
            <a:r>
              <a:rPr lang="zh-CN" altLang="en-US" b="0" kern="0" dirty="0">
                <a:latin typeface="华文细黑" panose="02010600040101010101" pitchFamily="2" charset="-122"/>
                <a:ea typeface="华文细黑" panose="02010600040101010101" pitchFamily="2" charset="-122"/>
              </a:rPr>
              <a:t>中的每一项</a:t>
            </a:r>
            <a:endParaRPr lang="en-US" altLang="zh-CN" b="0" kern="0" dirty="0">
              <a:latin typeface="华文细黑" panose="02010600040101010101" pitchFamily="2" charset="-122"/>
              <a:ea typeface="华文细黑" panose="02010600040101010101" pitchFamily="2" charset="-122"/>
            </a:endParaRPr>
          </a:p>
          <a:p>
            <a:endParaRPr lang="zh-CN" altLang="en-US" kern="0" dirty="0"/>
          </a:p>
        </p:txBody>
      </p:sp>
      <p:graphicFrame>
        <p:nvGraphicFramePr>
          <p:cNvPr id="130" name="图示 129"/>
          <p:cNvGraphicFramePr/>
          <p:nvPr>
            <p:extLst>
              <p:ext uri="{D42A27DB-BD31-4B8C-83A1-F6EECF244321}">
                <p14:modId xmlns:p14="http://schemas.microsoft.com/office/powerpoint/2010/main" val="2689423626"/>
              </p:ext>
            </p:extLst>
          </p:nvPr>
        </p:nvGraphicFramePr>
        <p:xfrm>
          <a:off x="1091084" y="205343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381602"/>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r>
              <a:rPr lang="en-US" altLang="zh-CN" b="0" kern="0" dirty="0">
                <a:latin typeface="华文细黑" panose="02010600040101010101" pitchFamily="2" charset="-122"/>
                <a:ea typeface="华文细黑" panose="02010600040101010101" pitchFamily="2" charset="-122"/>
              </a:rPr>
              <a:t>DFD</a:t>
            </a:r>
            <a:r>
              <a:rPr lang="zh-CN" altLang="en-US" b="0" kern="0" dirty="0">
                <a:latin typeface="华文细黑" panose="02010600040101010101" pitchFamily="2" charset="-122"/>
                <a:ea typeface="华文细黑" panose="02010600040101010101" pitchFamily="2" charset="-122"/>
              </a:rPr>
              <a:t>中对数据处理（加工）的描述方法</a:t>
            </a:r>
            <a:endParaRPr lang="en-US" altLang="zh-CN" b="0" kern="0" dirty="0">
              <a:latin typeface="华文细黑" panose="02010600040101010101" pitchFamily="2" charset="-122"/>
              <a:ea typeface="华文细黑" panose="02010600040101010101" pitchFamily="2" charset="-122"/>
            </a:endParaRPr>
          </a:p>
          <a:p>
            <a:pPr lvl="1"/>
            <a:r>
              <a:rPr lang="zh-CN" altLang="en-US" b="0" kern="0" dirty="0">
                <a:latin typeface="华文细黑" panose="02010600040101010101" pitchFamily="2" charset="-122"/>
                <a:ea typeface="华文细黑" panose="02010600040101010101" pitchFamily="2" charset="-122"/>
              </a:rPr>
              <a:t>自然语言（</a:t>
            </a:r>
            <a:r>
              <a:rPr lang="en-US" altLang="zh-CN" b="0" kern="0" dirty="0">
                <a:latin typeface="华文细黑" panose="02010600040101010101" pitchFamily="2" charset="-122"/>
                <a:ea typeface="华文细黑" panose="02010600040101010101" pitchFamily="2" charset="-122"/>
              </a:rPr>
              <a:t>Natural Language</a:t>
            </a:r>
            <a:r>
              <a:rPr lang="zh-CN" altLang="en-US" b="0" kern="0" dirty="0">
                <a:latin typeface="华文细黑" panose="02010600040101010101" pitchFamily="2" charset="-122"/>
                <a:ea typeface="华文细黑" panose="02010600040101010101" pitchFamily="2" charset="-122"/>
              </a:rPr>
              <a:t>）</a:t>
            </a:r>
            <a:endParaRPr lang="en-US" altLang="zh-CN" b="0" kern="0" dirty="0">
              <a:latin typeface="华文细黑" panose="02010600040101010101" pitchFamily="2" charset="-122"/>
              <a:ea typeface="华文细黑" panose="02010600040101010101" pitchFamily="2" charset="-122"/>
            </a:endParaRPr>
          </a:p>
          <a:p>
            <a:pPr lvl="1"/>
            <a:r>
              <a:rPr lang="zh-CN" altLang="en-US" b="0" kern="0" dirty="0">
                <a:latin typeface="华文细黑" panose="02010600040101010101" pitchFamily="2" charset="-122"/>
                <a:ea typeface="华文细黑" panose="02010600040101010101" pitchFamily="2" charset="-122"/>
              </a:rPr>
              <a:t>判定表</a:t>
            </a:r>
            <a:r>
              <a:rPr lang="en-US" altLang="zh-CN" b="0" kern="0" dirty="0">
                <a:latin typeface="华文细黑" panose="02010600040101010101" pitchFamily="2" charset="-122"/>
                <a:ea typeface="华文细黑" panose="02010600040101010101" pitchFamily="2" charset="-122"/>
              </a:rPr>
              <a:t>(Decision Table)</a:t>
            </a:r>
          </a:p>
          <a:p>
            <a:pPr lvl="1"/>
            <a:r>
              <a:rPr lang="zh-CN" altLang="en-US" b="0" kern="0" dirty="0">
                <a:latin typeface="华文细黑" panose="02010600040101010101" pitchFamily="2" charset="-122"/>
                <a:ea typeface="华文细黑" panose="02010600040101010101" pitchFamily="2" charset="-122"/>
              </a:rPr>
              <a:t>判定树</a:t>
            </a:r>
            <a:r>
              <a:rPr lang="en-US" altLang="zh-CN" b="0" kern="0" dirty="0">
                <a:latin typeface="华文细黑" panose="02010600040101010101" pitchFamily="2" charset="-122"/>
                <a:ea typeface="华文细黑" panose="02010600040101010101" pitchFamily="2" charset="-122"/>
              </a:rPr>
              <a:t>(Decision Tree)</a:t>
            </a:r>
          </a:p>
          <a:p>
            <a:pPr lvl="1"/>
            <a:r>
              <a:rPr lang="zh-CN" altLang="en-US" b="0" kern="0" dirty="0">
                <a:latin typeface="华文细黑" panose="02010600040101010101" pitchFamily="2" charset="-122"/>
                <a:ea typeface="华文细黑" panose="02010600040101010101" pitchFamily="2" charset="-122"/>
              </a:rPr>
              <a:t>结构化语言</a:t>
            </a:r>
            <a:r>
              <a:rPr lang="en-US" altLang="zh-CN" b="0" kern="0" dirty="0">
                <a:latin typeface="华文细黑" panose="02010600040101010101" pitchFamily="2" charset="-122"/>
                <a:ea typeface="华文细黑" panose="02010600040101010101" pitchFamily="2" charset="-122"/>
              </a:rPr>
              <a:t>(Structured Language)</a:t>
            </a:r>
          </a:p>
          <a:p>
            <a:pPr lvl="1"/>
            <a:endParaRPr lang="en-US" altLang="zh-CN" kern="0" dirty="0"/>
          </a:p>
          <a:p>
            <a:endParaRPr lang="zh-CN" altLang="en-US" kern="0" dirty="0"/>
          </a:p>
        </p:txBody>
      </p:sp>
    </p:spTree>
    <p:extLst>
      <p:ext uri="{BB962C8B-B14F-4D97-AF65-F5344CB8AC3E}">
        <p14:creationId xmlns:p14="http://schemas.microsoft.com/office/powerpoint/2010/main" val="344182701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animEffect transition="in" filter="randombar(horizontal)">
                                      <p:cBhvr>
                                        <p:cTn id="7" dur="500"/>
                                        <p:tgtEl>
                                          <p:spTgt spid="1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9">
                                            <p:txEl>
                                              <p:pRg st="2" end="2"/>
                                            </p:txEl>
                                          </p:spTgt>
                                        </p:tgtEl>
                                        <p:attrNameLst>
                                          <p:attrName>style.visibility</p:attrName>
                                        </p:attrNameLst>
                                      </p:cBhvr>
                                      <p:to>
                                        <p:strVal val="visible"/>
                                      </p:to>
                                    </p:set>
                                    <p:animEffect transition="in" filter="randombar(horizontal)">
                                      <p:cBhvr>
                                        <p:cTn id="12" dur="500"/>
                                        <p:tgtEl>
                                          <p:spTgt spid="1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9">
                                            <p:txEl>
                                              <p:pRg st="3" end="3"/>
                                            </p:txEl>
                                          </p:spTgt>
                                        </p:tgtEl>
                                        <p:attrNameLst>
                                          <p:attrName>style.visibility</p:attrName>
                                        </p:attrNameLst>
                                      </p:cBhvr>
                                      <p:to>
                                        <p:strVal val="visible"/>
                                      </p:to>
                                    </p:set>
                                    <p:animEffect transition="in" filter="randombar(horizontal)">
                                      <p:cBhvr>
                                        <p:cTn id="17" dur="500"/>
                                        <p:tgtEl>
                                          <p:spTgt spid="1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9">
                                            <p:txEl>
                                              <p:pRg st="4" end="4"/>
                                            </p:txEl>
                                          </p:spTgt>
                                        </p:tgtEl>
                                        <p:attrNameLst>
                                          <p:attrName>style.visibility</p:attrName>
                                        </p:attrNameLst>
                                      </p:cBhvr>
                                      <p:to>
                                        <p:strVal val="visible"/>
                                      </p:to>
                                    </p:set>
                                    <p:animEffect transition="in" filter="randombar(horizontal)">
                                      <p:cBhvr>
                                        <p:cTn id="22" dur="500"/>
                                        <p:tgtEl>
                                          <p:spTgt spid="1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自然语言（</a:t>
            </a:r>
            <a:r>
              <a:rPr lang="en-US" altLang="zh-CN" dirty="0"/>
              <a:t>Natural Language</a:t>
            </a:r>
            <a:r>
              <a:rPr lang="zh-CN" altLang="en-US" dirty="0"/>
              <a:t>）</a:t>
            </a:r>
          </a:p>
        </p:txBody>
      </p:sp>
      <p:sp>
        <p:nvSpPr>
          <p:cNvPr id="3" name="内容占位符 2"/>
          <p:cNvSpPr>
            <a:spLocks noGrp="1"/>
          </p:cNvSpPr>
          <p:nvPr>
            <p:ph idx="1"/>
          </p:nvPr>
        </p:nvSpPr>
        <p:spPr/>
        <p:txBody>
          <a:bodyPr/>
          <a:lstStyle/>
          <a:p>
            <a:r>
              <a:rPr lang="zh-CN" altLang="en-US" dirty="0"/>
              <a:t>某公司为推销人员制定了奖励办法，把奖金与推销金额及预定收款的数额挂钩。</a:t>
            </a:r>
          </a:p>
          <a:p>
            <a:r>
              <a:rPr lang="zh-CN" altLang="en-US" dirty="0"/>
              <a:t>凡每周推销金额不超过</a:t>
            </a:r>
            <a:r>
              <a:rPr lang="en-US" altLang="zh-CN" dirty="0"/>
              <a:t>10000</a:t>
            </a:r>
            <a:r>
              <a:rPr lang="zh-CN" altLang="en-US" dirty="0"/>
              <a:t>元，按预收货款是否超过</a:t>
            </a:r>
            <a:r>
              <a:rPr lang="en-US" altLang="zh-CN" dirty="0"/>
              <a:t>50%</a:t>
            </a:r>
            <a:r>
              <a:rPr lang="zh-CN" altLang="en-US" dirty="0"/>
              <a:t>，分别奖励推销额的</a:t>
            </a:r>
            <a:r>
              <a:rPr lang="en-US" altLang="zh-CN" dirty="0"/>
              <a:t>6%</a:t>
            </a:r>
            <a:r>
              <a:rPr lang="zh-CN" altLang="en-US" dirty="0"/>
              <a:t>或</a:t>
            </a:r>
            <a:r>
              <a:rPr lang="en-US" altLang="zh-CN" dirty="0"/>
              <a:t>4%</a:t>
            </a:r>
            <a:r>
              <a:rPr lang="zh-CN" altLang="en-US" dirty="0"/>
              <a:t>。</a:t>
            </a:r>
          </a:p>
          <a:p>
            <a:r>
              <a:rPr lang="zh-CN" altLang="en-US" dirty="0"/>
              <a:t>反之若推销金额超过</a:t>
            </a:r>
            <a:r>
              <a:rPr lang="en-US" altLang="zh-CN" dirty="0"/>
              <a:t>10000</a:t>
            </a:r>
            <a:r>
              <a:rPr lang="zh-CN" altLang="en-US" dirty="0"/>
              <a:t>元，则按预收货款是否超过</a:t>
            </a:r>
            <a:r>
              <a:rPr lang="en-US" altLang="zh-CN" dirty="0"/>
              <a:t>50%</a:t>
            </a:r>
            <a:r>
              <a:rPr lang="zh-CN" altLang="en-US" dirty="0"/>
              <a:t>，分别寄奖励推销额的</a:t>
            </a:r>
            <a:r>
              <a:rPr lang="en-US" altLang="zh-CN" dirty="0"/>
              <a:t>8%</a:t>
            </a:r>
            <a:r>
              <a:rPr lang="zh-CN" altLang="en-US" dirty="0"/>
              <a:t>或</a:t>
            </a:r>
            <a:r>
              <a:rPr lang="en-US" altLang="zh-CN" dirty="0"/>
              <a:t>5%</a:t>
            </a:r>
            <a:endParaRPr lang="zh-CN" altLang="en-US" dirty="0"/>
          </a:p>
          <a:p>
            <a:r>
              <a:rPr lang="zh-CN" altLang="en-US" dirty="0"/>
              <a:t>对于月薪低于</a:t>
            </a:r>
            <a:r>
              <a:rPr lang="en-US" altLang="zh-CN" dirty="0"/>
              <a:t>1000</a:t>
            </a:r>
            <a:r>
              <a:rPr lang="zh-CN" altLang="en-US" dirty="0"/>
              <a:t>元的推销员，分别另发鼓励奖</a:t>
            </a:r>
            <a:r>
              <a:rPr lang="en-US" altLang="zh-CN" dirty="0"/>
              <a:t>300</a:t>
            </a:r>
            <a:r>
              <a:rPr lang="zh-CN" altLang="en-US" dirty="0"/>
              <a:t>、</a:t>
            </a:r>
            <a:r>
              <a:rPr lang="en-US" altLang="zh-CN" dirty="0"/>
              <a:t>200</a:t>
            </a:r>
            <a:r>
              <a:rPr lang="zh-CN" altLang="en-US" dirty="0"/>
              <a:t>和</a:t>
            </a:r>
            <a:r>
              <a:rPr lang="en-US" altLang="zh-CN" dirty="0"/>
              <a:t>500</a:t>
            </a:r>
            <a:r>
              <a:rPr lang="zh-CN" altLang="en-US" dirty="0"/>
              <a:t>、</a:t>
            </a:r>
            <a:r>
              <a:rPr lang="en-US" altLang="zh-CN" dirty="0"/>
              <a:t>300</a:t>
            </a:r>
            <a:r>
              <a:rPr lang="zh-CN" altLang="en-US" dirty="0"/>
              <a:t>元。</a:t>
            </a:r>
          </a:p>
          <a:p>
            <a:endParaRPr lang="zh-CN" altLang="en-US" dirty="0"/>
          </a:p>
        </p:txBody>
      </p:sp>
    </p:spTree>
    <p:extLst>
      <p:ext uri="{BB962C8B-B14F-4D97-AF65-F5344CB8AC3E}">
        <p14:creationId xmlns:p14="http://schemas.microsoft.com/office/powerpoint/2010/main" val="3136472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r>
              <a:rPr lang="zh-CN" altLang="en-US" dirty="0"/>
              <a:t>判定表</a:t>
            </a:r>
            <a:r>
              <a:rPr lang="en-US" altLang="zh-CN" dirty="0"/>
              <a:t>(Decision Table)</a:t>
            </a:r>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endParaRPr lang="zh-CN" altLang="en-US" kern="0" dirty="0"/>
          </a:p>
        </p:txBody>
      </p:sp>
      <p:graphicFrame>
        <p:nvGraphicFramePr>
          <p:cNvPr id="5" name="Group 166"/>
          <p:cNvGraphicFramePr>
            <a:graphicFrameLocks/>
          </p:cNvGraphicFramePr>
          <p:nvPr>
            <p:extLst>
              <p:ext uri="{D42A27DB-BD31-4B8C-83A1-F6EECF244321}">
                <p14:modId xmlns:p14="http://schemas.microsoft.com/office/powerpoint/2010/main" val="1796217994"/>
              </p:ext>
            </p:extLst>
          </p:nvPr>
        </p:nvGraphicFramePr>
        <p:xfrm>
          <a:off x="700854" y="1494063"/>
          <a:ext cx="7715304" cy="4267200"/>
        </p:xfrm>
        <a:graphic>
          <a:graphicData uri="http://schemas.openxmlformats.org/drawingml/2006/table">
            <a:tbl>
              <a:tblPr/>
              <a:tblGrid>
                <a:gridCol w="1571636">
                  <a:extLst>
                    <a:ext uri="{9D8B030D-6E8A-4147-A177-3AD203B41FA5}">
                      <a16:colId xmlns:a16="http://schemas.microsoft.com/office/drawing/2014/main" xmlns="" val="20000"/>
                    </a:ext>
                  </a:extLst>
                </a:gridCol>
                <a:gridCol w="1285884">
                  <a:extLst>
                    <a:ext uri="{9D8B030D-6E8A-4147-A177-3AD203B41FA5}">
                      <a16:colId xmlns:a16="http://schemas.microsoft.com/office/drawing/2014/main" xmlns="" val="20001"/>
                    </a:ext>
                  </a:extLst>
                </a:gridCol>
                <a:gridCol w="1714512">
                  <a:extLst>
                    <a:ext uri="{9D8B030D-6E8A-4147-A177-3AD203B41FA5}">
                      <a16:colId xmlns:a16="http://schemas.microsoft.com/office/drawing/2014/main" xmlns="" val="20002"/>
                    </a:ext>
                  </a:extLst>
                </a:gridCol>
                <a:gridCol w="1500198">
                  <a:extLst>
                    <a:ext uri="{9D8B030D-6E8A-4147-A177-3AD203B41FA5}">
                      <a16:colId xmlns:a16="http://schemas.microsoft.com/office/drawing/2014/main" xmlns="" val="20003"/>
                    </a:ext>
                  </a:extLst>
                </a:gridCol>
                <a:gridCol w="1643074">
                  <a:extLst>
                    <a:ext uri="{9D8B030D-6E8A-4147-A177-3AD203B41FA5}">
                      <a16:colId xmlns:a16="http://schemas.microsoft.com/office/drawing/2014/main" xmlns="" val="20004"/>
                    </a:ext>
                  </a:extLst>
                </a:gridCol>
              </a:tblGrid>
              <a:tr h="413320">
                <a:tc gridSpan="5">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推销奖金策略</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FF3300"/>
                          </a:solidFill>
                          <a:effectLst/>
                          <a:latin typeface="Arial" pitchFamily="34" charset="0"/>
                          <a:ea typeface="楷体_GB2312" pitchFamily="49" charset="-122"/>
                        </a:rPr>
                        <a:t>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dirty="0">
                          <a:ln>
                            <a:noFill/>
                          </a:ln>
                          <a:solidFill>
                            <a:srgbClr val="3333CC"/>
                          </a:solidFill>
                          <a:effectLst/>
                          <a:latin typeface="Arial" pitchFamily="34" charset="0"/>
                          <a:ea typeface="楷体_GB2312" pitchFamily="49" charset="-122"/>
                        </a:rPr>
                        <a:t>推销金额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3333CC"/>
                          </a:solidFill>
                          <a:effectLst/>
                          <a:latin typeface="Arial" pitchFamily="34" charset="0"/>
                          <a:ea typeface="楷体_GB2312" pitchFamily="49" charset="-122"/>
                        </a:rPr>
                        <a:t>预收金额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动作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4"/>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3333CC"/>
                          </a:solidFill>
                          <a:effectLst/>
                          <a:latin typeface="Arial" pitchFamily="34" charset="0"/>
                          <a:ea typeface="楷体_GB2312" pitchFamily="49" charset="-122"/>
                        </a:rPr>
                        <a:t>奖金率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奖金额</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奖金率</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推销金额</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6"/>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若推销员月薪低于</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1000</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元</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7"/>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dirty="0">
                          <a:ln>
                            <a:noFill/>
                          </a:ln>
                          <a:solidFill>
                            <a:srgbClr val="3333CC"/>
                          </a:solidFill>
                          <a:effectLst/>
                          <a:latin typeface="Arial" pitchFamily="34" charset="0"/>
                          <a:ea typeface="楷体_GB2312" pitchFamily="49" charset="-122"/>
                        </a:rPr>
                        <a:t>另加奖金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96597568"/>
      </p:ext>
    </p:extLst>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lvl="1"/>
            <a:r>
              <a:rPr lang="zh-CN" altLang="en-US" b="0" dirty="0">
                <a:latin typeface="华文细黑" panose="02010600040101010101" pitchFamily="2" charset="-122"/>
                <a:ea typeface="华文细黑" panose="02010600040101010101" pitchFamily="2" charset="-122"/>
              </a:rPr>
              <a:t>判定树</a:t>
            </a:r>
            <a:r>
              <a:rPr lang="en-US" altLang="zh-CN" b="0" dirty="0">
                <a:latin typeface="华文细黑" panose="02010600040101010101" pitchFamily="2" charset="-122"/>
                <a:ea typeface="华文细黑" panose="02010600040101010101" pitchFamily="2" charset="-122"/>
              </a:rPr>
              <a:t>(Decision Tree)</a:t>
            </a:r>
          </a:p>
        </p:txBody>
      </p:sp>
      <p:sp>
        <p:nvSpPr>
          <p:cNvPr id="6" name="Text Box 62"/>
          <p:cNvSpPr txBox="1">
            <a:spLocks noChangeArrowheads="1"/>
          </p:cNvSpPr>
          <p:nvPr/>
        </p:nvSpPr>
        <p:spPr bwMode="auto">
          <a:xfrm>
            <a:off x="304800" y="3619506"/>
            <a:ext cx="1785950" cy="400110"/>
          </a:xfrm>
          <a:prstGeom prst="rect">
            <a:avLst/>
          </a:prstGeom>
          <a:noFill/>
          <a:ln w="12700" algn="ctr">
            <a:noFill/>
            <a:miter lim="800000"/>
            <a:headEnd/>
            <a:tailEnd/>
          </a:ln>
        </p:spPr>
        <p:txBody>
          <a:bodyPr wrap="square">
            <a:spAutoFit/>
          </a:bodyPr>
          <a:lstStyle/>
          <a:p>
            <a:pPr marL="342900" indent="-342900"/>
            <a:r>
              <a:rPr lang="zh-CN" altLang="en-US" dirty="0"/>
              <a:t>推销奖金策略</a:t>
            </a:r>
          </a:p>
        </p:txBody>
      </p:sp>
      <p:sp>
        <p:nvSpPr>
          <p:cNvPr id="7" name="Text Box 63"/>
          <p:cNvSpPr txBox="1">
            <a:spLocks noChangeArrowheads="1"/>
          </p:cNvSpPr>
          <p:nvPr/>
        </p:nvSpPr>
        <p:spPr bwMode="auto">
          <a:xfrm>
            <a:off x="2509838" y="2857506"/>
            <a:ext cx="1438300" cy="400110"/>
          </a:xfrm>
          <a:prstGeom prst="rect">
            <a:avLst/>
          </a:prstGeom>
          <a:noFill/>
          <a:ln w="12700" algn="ctr">
            <a:noFill/>
            <a:miter lim="800000"/>
            <a:headEnd/>
            <a:tailEnd/>
          </a:ln>
        </p:spPr>
        <p:txBody>
          <a:bodyPr wrap="square">
            <a:spAutoFit/>
          </a:bodyPr>
          <a:lstStyle/>
          <a:p>
            <a:pPr marL="342900" indent="-342900"/>
            <a:r>
              <a:rPr lang="en-US" altLang="zh-CN" dirty="0"/>
              <a:t>&gt;10000</a:t>
            </a:r>
          </a:p>
        </p:txBody>
      </p:sp>
      <p:sp>
        <p:nvSpPr>
          <p:cNvPr id="8" name="Text Box 64"/>
          <p:cNvSpPr txBox="1">
            <a:spLocks noChangeArrowheads="1"/>
          </p:cNvSpPr>
          <p:nvPr/>
        </p:nvSpPr>
        <p:spPr bwMode="auto">
          <a:xfrm>
            <a:off x="2357438" y="5143506"/>
            <a:ext cx="1304948" cy="400110"/>
          </a:xfrm>
          <a:prstGeom prst="rect">
            <a:avLst/>
          </a:prstGeom>
          <a:noFill/>
          <a:ln w="12700" algn="ctr">
            <a:noFill/>
            <a:miter lim="800000"/>
            <a:headEnd/>
            <a:tailEnd/>
          </a:ln>
        </p:spPr>
        <p:txBody>
          <a:bodyPr wrap="square">
            <a:spAutoFit/>
          </a:bodyPr>
          <a:lstStyle/>
          <a:p>
            <a:pPr marL="342900" indent="-342900"/>
            <a:r>
              <a:rPr lang="en-US" altLang="zh-CN" dirty="0"/>
              <a:t>≤10000</a:t>
            </a:r>
          </a:p>
        </p:txBody>
      </p:sp>
      <p:sp>
        <p:nvSpPr>
          <p:cNvPr id="9" name="Text Box 65"/>
          <p:cNvSpPr txBox="1">
            <a:spLocks noChangeArrowheads="1"/>
          </p:cNvSpPr>
          <p:nvPr/>
        </p:nvSpPr>
        <p:spPr bwMode="auto">
          <a:xfrm>
            <a:off x="4186238" y="2171706"/>
            <a:ext cx="990600" cy="366713"/>
          </a:xfrm>
          <a:prstGeom prst="rect">
            <a:avLst/>
          </a:prstGeom>
          <a:noFill/>
          <a:ln w="12700" algn="ctr">
            <a:noFill/>
            <a:miter lim="800000"/>
            <a:headEnd/>
            <a:tailEnd/>
          </a:ln>
        </p:spPr>
        <p:txBody>
          <a:bodyPr>
            <a:spAutoFit/>
          </a:bodyPr>
          <a:lstStyle/>
          <a:p>
            <a:pPr marL="342900" indent="-342900"/>
            <a:r>
              <a:rPr lang="en-US" altLang="zh-CN"/>
              <a:t>&gt;50%</a:t>
            </a:r>
          </a:p>
        </p:txBody>
      </p:sp>
      <p:sp>
        <p:nvSpPr>
          <p:cNvPr id="10" name="Text Box 66"/>
          <p:cNvSpPr txBox="1">
            <a:spLocks noChangeArrowheads="1"/>
          </p:cNvSpPr>
          <p:nvPr/>
        </p:nvSpPr>
        <p:spPr bwMode="auto">
          <a:xfrm>
            <a:off x="4186238" y="3009906"/>
            <a:ext cx="990600" cy="366713"/>
          </a:xfrm>
          <a:prstGeom prst="rect">
            <a:avLst/>
          </a:prstGeom>
          <a:noFill/>
          <a:ln w="12700" algn="ctr">
            <a:noFill/>
            <a:miter lim="800000"/>
            <a:headEnd/>
            <a:tailEnd/>
          </a:ln>
        </p:spPr>
        <p:txBody>
          <a:bodyPr>
            <a:spAutoFit/>
          </a:bodyPr>
          <a:lstStyle/>
          <a:p>
            <a:pPr marL="342900" indent="-342900"/>
            <a:r>
              <a:rPr lang="en-US" altLang="zh-CN"/>
              <a:t>≤50%</a:t>
            </a:r>
          </a:p>
        </p:txBody>
      </p:sp>
      <p:sp>
        <p:nvSpPr>
          <p:cNvPr id="11" name="Text Box 67"/>
          <p:cNvSpPr txBox="1">
            <a:spLocks noChangeArrowheads="1"/>
          </p:cNvSpPr>
          <p:nvPr/>
        </p:nvSpPr>
        <p:spPr bwMode="auto">
          <a:xfrm>
            <a:off x="5329238" y="17145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2" name="Text Box 68"/>
          <p:cNvSpPr txBox="1">
            <a:spLocks noChangeArrowheads="1"/>
          </p:cNvSpPr>
          <p:nvPr/>
        </p:nvSpPr>
        <p:spPr bwMode="auto">
          <a:xfrm>
            <a:off x="5329238" y="23241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3" name="Text Box 69"/>
          <p:cNvSpPr txBox="1">
            <a:spLocks noChangeArrowheads="1"/>
          </p:cNvSpPr>
          <p:nvPr/>
        </p:nvSpPr>
        <p:spPr bwMode="auto">
          <a:xfrm>
            <a:off x="4186238" y="4319594"/>
            <a:ext cx="914400" cy="366712"/>
          </a:xfrm>
          <a:prstGeom prst="rect">
            <a:avLst/>
          </a:prstGeom>
          <a:noFill/>
          <a:ln w="12700" algn="ctr">
            <a:noFill/>
            <a:miter lim="800000"/>
            <a:headEnd/>
            <a:tailEnd/>
          </a:ln>
        </p:spPr>
        <p:txBody>
          <a:bodyPr>
            <a:spAutoFit/>
          </a:bodyPr>
          <a:lstStyle/>
          <a:p>
            <a:pPr marL="342900" indent="-342900"/>
            <a:r>
              <a:rPr lang="en-US" altLang="zh-CN" dirty="0"/>
              <a:t>&gt;50%</a:t>
            </a:r>
          </a:p>
        </p:txBody>
      </p:sp>
      <p:sp>
        <p:nvSpPr>
          <p:cNvPr id="14" name="Text Box 70"/>
          <p:cNvSpPr txBox="1">
            <a:spLocks noChangeArrowheads="1"/>
          </p:cNvSpPr>
          <p:nvPr/>
        </p:nvSpPr>
        <p:spPr bwMode="auto">
          <a:xfrm>
            <a:off x="4110038" y="5372106"/>
            <a:ext cx="914400" cy="366713"/>
          </a:xfrm>
          <a:prstGeom prst="rect">
            <a:avLst/>
          </a:prstGeom>
          <a:noFill/>
          <a:ln w="12700" algn="ctr">
            <a:noFill/>
            <a:miter lim="800000"/>
            <a:headEnd/>
            <a:tailEnd/>
          </a:ln>
        </p:spPr>
        <p:txBody>
          <a:bodyPr>
            <a:spAutoFit/>
          </a:bodyPr>
          <a:lstStyle/>
          <a:p>
            <a:pPr marL="342900" indent="-342900"/>
            <a:r>
              <a:rPr lang="en-US" altLang="zh-CN"/>
              <a:t>≤50%</a:t>
            </a:r>
          </a:p>
        </p:txBody>
      </p:sp>
      <p:sp>
        <p:nvSpPr>
          <p:cNvPr id="15" name="Text Box 71"/>
          <p:cNvSpPr txBox="1">
            <a:spLocks noChangeArrowheads="1"/>
          </p:cNvSpPr>
          <p:nvPr/>
        </p:nvSpPr>
        <p:spPr bwMode="auto">
          <a:xfrm>
            <a:off x="5329238" y="27813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6" name="Text Box 72"/>
          <p:cNvSpPr txBox="1">
            <a:spLocks noChangeArrowheads="1"/>
          </p:cNvSpPr>
          <p:nvPr/>
        </p:nvSpPr>
        <p:spPr bwMode="auto">
          <a:xfrm>
            <a:off x="5329238" y="33909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7" name="Text Box 73"/>
          <p:cNvSpPr txBox="1">
            <a:spLocks noChangeArrowheads="1"/>
          </p:cNvSpPr>
          <p:nvPr/>
        </p:nvSpPr>
        <p:spPr bwMode="auto">
          <a:xfrm>
            <a:off x="5405438" y="40767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8" name="Text Box 74"/>
          <p:cNvSpPr txBox="1">
            <a:spLocks noChangeArrowheads="1"/>
          </p:cNvSpPr>
          <p:nvPr/>
        </p:nvSpPr>
        <p:spPr bwMode="auto">
          <a:xfrm>
            <a:off x="5405438" y="46863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9" name="Text Box 75"/>
          <p:cNvSpPr txBox="1">
            <a:spLocks noChangeArrowheads="1"/>
          </p:cNvSpPr>
          <p:nvPr/>
        </p:nvSpPr>
        <p:spPr bwMode="auto">
          <a:xfrm>
            <a:off x="5405438" y="51435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20" name="Text Box 76"/>
          <p:cNvSpPr txBox="1">
            <a:spLocks noChangeArrowheads="1"/>
          </p:cNvSpPr>
          <p:nvPr/>
        </p:nvSpPr>
        <p:spPr bwMode="auto">
          <a:xfrm>
            <a:off x="5405438" y="57531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21" name="Line 77"/>
          <p:cNvSpPr>
            <a:spLocks noChangeShapeType="1"/>
          </p:cNvSpPr>
          <p:nvPr/>
        </p:nvSpPr>
        <p:spPr bwMode="auto">
          <a:xfrm flipV="1">
            <a:off x="1900238" y="3162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22" name="Line 78"/>
          <p:cNvSpPr>
            <a:spLocks noChangeShapeType="1"/>
          </p:cNvSpPr>
          <p:nvPr/>
        </p:nvSpPr>
        <p:spPr bwMode="auto">
          <a:xfrm>
            <a:off x="1900238" y="3924306"/>
            <a:ext cx="609600" cy="1219200"/>
          </a:xfrm>
          <a:prstGeom prst="line">
            <a:avLst/>
          </a:prstGeom>
          <a:noFill/>
          <a:ln w="28575">
            <a:solidFill>
              <a:srgbClr val="0000FF"/>
            </a:solidFill>
            <a:round/>
            <a:headEnd/>
            <a:tailEnd type="arrow" w="lg" len="lg"/>
          </a:ln>
        </p:spPr>
        <p:txBody>
          <a:bodyPr>
            <a:spAutoFit/>
          </a:bodyPr>
          <a:lstStyle/>
          <a:p>
            <a:endParaRPr lang="zh-CN" altLang="en-US"/>
          </a:p>
        </p:txBody>
      </p:sp>
      <p:sp>
        <p:nvSpPr>
          <p:cNvPr id="23" name="Line 79"/>
          <p:cNvSpPr>
            <a:spLocks noChangeShapeType="1"/>
          </p:cNvSpPr>
          <p:nvPr/>
        </p:nvSpPr>
        <p:spPr bwMode="auto">
          <a:xfrm flipV="1">
            <a:off x="3424238" y="2400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24" name="Line 80"/>
          <p:cNvSpPr>
            <a:spLocks noChangeShapeType="1"/>
          </p:cNvSpPr>
          <p:nvPr/>
        </p:nvSpPr>
        <p:spPr bwMode="auto">
          <a:xfrm flipV="1">
            <a:off x="3424238" y="3162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25" name="Line 81"/>
          <p:cNvSpPr>
            <a:spLocks noChangeShapeType="1"/>
          </p:cNvSpPr>
          <p:nvPr/>
        </p:nvSpPr>
        <p:spPr bwMode="auto">
          <a:xfrm flipV="1">
            <a:off x="6167438" y="19431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26" name="Line 82"/>
          <p:cNvSpPr>
            <a:spLocks noChangeShapeType="1"/>
          </p:cNvSpPr>
          <p:nvPr/>
        </p:nvSpPr>
        <p:spPr bwMode="auto">
          <a:xfrm>
            <a:off x="4872038" y="2400306"/>
            <a:ext cx="533400" cy="152400"/>
          </a:xfrm>
          <a:prstGeom prst="line">
            <a:avLst/>
          </a:prstGeom>
          <a:noFill/>
          <a:ln w="28575">
            <a:solidFill>
              <a:srgbClr val="0000FF"/>
            </a:solidFill>
            <a:round/>
            <a:headEnd/>
            <a:tailEnd type="arrow" w="lg" len="lg"/>
          </a:ln>
        </p:spPr>
        <p:txBody>
          <a:bodyPr>
            <a:spAutoFit/>
          </a:bodyPr>
          <a:lstStyle/>
          <a:p>
            <a:endParaRPr lang="zh-CN" altLang="en-US"/>
          </a:p>
        </p:txBody>
      </p:sp>
      <p:sp>
        <p:nvSpPr>
          <p:cNvPr id="27" name="Line 83"/>
          <p:cNvSpPr>
            <a:spLocks noChangeShapeType="1"/>
          </p:cNvSpPr>
          <p:nvPr/>
        </p:nvSpPr>
        <p:spPr bwMode="auto">
          <a:xfrm flipV="1">
            <a:off x="4948238" y="30099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28" name="Line 84"/>
          <p:cNvSpPr>
            <a:spLocks noChangeShapeType="1"/>
          </p:cNvSpPr>
          <p:nvPr/>
        </p:nvSpPr>
        <p:spPr bwMode="auto">
          <a:xfrm>
            <a:off x="4948238" y="3314706"/>
            <a:ext cx="533400" cy="152400"/>
          </a:xfrm>
          <a:prstGeom prst="line">
            <a:avLst/>
          </a:prstGeom>
          <a:noFill/>
          <a:ln w="28575">
            <a:solidFill>
              <a:srgbClr val="0000FF"/>
            </a:solidFill>
            <a:round/>
            <a:headEnd/>
            <a:tailEnd type="arrow" w="lg" len="lg"/>
          </a:ln>
        </p:spPr>
        <p:txBody>
          <a:bodyPr>
            <a:spAutoFit/>
          </a:bodyPr>
          <a:lstStyle/>
          <a:p>
            <a:endParaRPr lang="zh-CN" altLang="en-US"/>
          </a:p>
        </p:txBody>
      </p:sp>
      <p:sp>
        <p:nvSpPr>
          <p:cNvPr id="29" name="Line 85"/>
          <p:cNvSpPr>
            <a:spLocks noChangeShapeType="1"/>
          </p:cNvSpPr>
          <p:nvPr/>
        </p:nvSpPr>
        <p:spPr bwMode="auto">
          <a:xfrm flipV="1">
            <a:off x="4872038" y="43053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0" name="Line 86"/>
          <p:cNvSpPr>
            <a:spLocks noChangeShapeType="1"/>
          </p:cNvSpPr>
          <p:nvPr/>
        </p:nvSpPr>
        <p:spPr bwMode="auto">
          <a:xfrm>
            <a:off x="4872038" y="46863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1" name="Line 87"/>
          <p:cNvSpPr>
            <a:spLocks noChangeShapeType="1"/>
          </p:cNvSpPr>
          <p:nvPr/>
        </p:nvSpPr>
        <p:spPr bwMode="auto">
          <a:xfrm flipV="1">
            <a:off x="4948238" y="5372106"/>
            <a:ext cx="4572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2" name="Line 88"/>
          <p:cNvSpPr>
            <a:spLocks noChangeShapeType="1"/>
          </p:cNvSpPr>
          <p:nvPr/>
        </p:nvSpPr>
        <p:spPr bwMode="auto">
          <a:xfrm>
            <a:off x="4948238" y="5676906"/>
            <a:ext cx="533400" cy="304800"/>
          </a:xfrm>
          <a:prstGeom prst="line">
            <a:avLst/>
          </a:prstGeom>
          <a:noFill/>
          <a:ln w="28575">
            <a:solidFill>
              <a:srgbClr val="0000FF"/>
            </a:solidFill>
            <a:round/>
            <a:headEnd/>
            <a:tailEnd type="arrow" w="lg" len="lg"/>
          </a:ln>
        </p:spPr>
        <p:txBody>
          <a:bodyPr>
            <a:spAutoFit/>
          </a:bodyPr>
          <a:lstStyle/>
          <a:p>
            <a:endParaRPr lang="zh-CN" altLang="en-US"/>
          </a:p>
        </p:txBody>
      </p:sp>
      <p:sp>
        <p:nvSpPr>
          <p:cNvPr id="33" name="Line 89"/>
          <p:cNvSpPr>
            <a:spLocks noChangeShapeType="1"/>
          </p:cNvSpPr>
          <p:nvPr/>
        </p:nvSpPr>
        <p:spPr bwMode="auto">
          <a:xfrm flipV="1">
            <a:off x="3424238" y="4686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34" name="Line 90"/>
          <p:cNvSpPr>
            <a:spLocks noChangeShapeType="1"/>
          </p:cNvSpPr>
          <p:nvPr/>
        </p:nvSpPr>
        <p:spPr bwMode="auto">
          <a:xfrm flipV="1">
            <a:off x="3424238" y="5448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35" name="Text Box 91"/>
          <p:cNvSpPr txBox="1">
            <a:spLocks noChangeArrowheads="1"/>
          </p:cNvSpPr>
          <p:nvPr/>
        </p:nvSpPr>
        <p:spPr bwMode="auto">
          <a:xfrm>
            <a:off x="6853238" y="1714506"/>
            <a:ext cx="1866928" cy="400110"/>
          </a:xfrm>
          <a:prstGeom prst="rect">
            <a:avLst/>
          </a:prstGeom>
          <a:noFill/>
          <a:ln w="12700" algn="ctr">
            <a:noFill/>
            <a:miter lim="800000"/>
            <a:headEnd/>
            <a:tailEnd/>
          </a:ln>
        </p:spPr>
        <p:txBody>
          <a:bodyPr wrap="square">
            <a:spAutoFit/>
          </a:bodyPr>
          <a:lstStyle/>
          <a:p>
            <a:pPr marL="342900" indent="-342900"/>
            <a:r>
              <a:rPr lang="en-US" altLang="zh-CN" dirty="0"/>
              <a:t>8%(</a:t>
            </a:r>
            <a:r>
              <a:rPr lang="zh-CN" altLang="en-US" dirty="0"/>
              <a:t>另加</a:t>
            </a:r>
            <a:r>
              <a:rPr lang="en-US" altLang="zh-CN" dirty="0"/>
              <a:t>500)</a:t>
            </a:r>
          </a:p>
        </p:txBody>
      </p:sp>
      <p:sp>
        <p:nvSpPr>
          <p:cNvPr id="36" name="Text Box 92"/>
          <p:cNvSpPr txBox="1">
            <a:spLocks noChangeArrowheads="1"/>
          </p:cNvSpPr>
          <p:nvPr/>
        </p:nvSpPr>
        <p:spPr bwMode="auto">
          <a:xfrm>
            <a:off x="6853238" y="2247906"/>
            <a:ext cx="1600200" cy="366713"/>
          </a:xfrm>
          <a:prstGeom prst="rect">
            <a:avLst/>
          </a:prstGeom>
          <a:noFill/>
          <a:ln w="12700" algn="ctr">
            <a:noFill/>
            <a:miter lim="800000"/>
            <a:headEnd/>
            <a:tailEnd/>
          </a:ln>
        </p:spPr>
        <p:txBody>
          <a:bodyPr>
            <a:spAutoFit/>
          </a:bodyPr>
          <a:lstStyle/>
          <a:p>
            <a:pPr marL="342900" indent="-342900"/>
            <a:r>
              <a:rPr lang="en-US" altLang="zh-CN"/>
              <a:t>8%</a:t>
            </a:r>
          </a:p>
        </p:txBody>
      </p:sp>
      <p:sp>
        <p:nvSpPr>
          <p:cNvPr id="37" name="Text Box 94"/>
          <p:cNvSpPr txBox="1">
            <a:spLocks noChangeArrowheads="1"/>
          </p:cNvSpPr>
          <p:nvPr/>
        </p:nvSpPr>
        <p:spPr bwMode="auto">
          <a:xfrm>
            <a:off x="6853238" y="3328994"/>
            <a:ext cx="1600200" cy="366712"/>
          </a:xfrm>
          <a:prstGeom prst="rect">
            <a:avLst/>
          </a:prstGeom>
          <a:noFill/>
          <a:ln w="12700" algn="ctr">
            <a:noFill/>
            <a:miter lim="800000"/>
            <a:headEnd/>
            <a:tailEnd/>
          </a:ln>
        </p:spPr>
        <p:txBody>
          <a:bodyPr>
            <a:spAutoFit/>
          </a:bodyPr>
          <a:lstStyle/>
          <a:p>
            <a:pPr marL="342900" indent="-342900"/>
            <a:r>
              <a:rPr lang="en-US" altLang="zh-CN"/>
              <a:t>5%</a:t>
            </a:r>
          </a:p>
        </p:txBody>
      </p:sp>
      <p:sp>
        <p:nvSpPr>
          <p:cNvPr id="38" name="Text Box 96"/>
          <p:cNvSpPr txBox="1">
            <a:spLocks noChangeArrowheads="1"/>
          </p:cNvSpPr>
          <p:nvPr/>
        </p:nvSpPr>
        <p:spPr bwMode="auto">
          <a:xfrm>
            <a:off x="6929438" y="4610106"/>
            <a:ext cx="1600200" cy="366713"/>
          </a:xfrm>
          <a:prstGeom prst="rect">
            <a:avLst/>
          </a:prstGeom>
          <a:noFill/>
          <a:ln w="12700" algn="ctr">
            <a:noFill/>
            <a:miter lim="800000"/>
            <a:headEnd/>
            <a:tailEnd/>
          </a:ln>
        </p:spPr>
        <p:txBody>
          <a:bodyPr>
            <a:spAutoFit/>
          </a:bodyPr>
          <a:lstStyle/>
          <a:p>
            <a:pPr marL="342900" indent="-342900"/>
            <a:r>
              <a:rPr lang="en-US" altLang="zh-CN"/>
              <a:t>6%</a:t>
            </a:r>
          </a:p>
        </p:txBody>
      </p:sp>
      <p:sp>
        <p:nvSpPr>
          <p:cNvPr id="39" name="Text Box 98"/>
          <p:cNvSpPr txBox="1">
            <a:spLocks noChangeArrowheads="1"/>
          </p:cNvSpPr>
          <p:nvPr/>
        </p:nvSpPr>
        <p:spPr bwMode="auto">
          <a:xfrm>
            <a:off x="6929438" y="5676906"/>
            <a:ext cx="1600200" cy="366713"/>
          </a:xfrm>
          <a:prstGeom prst="rect">
            <a:avLst/>
          </a:prstGeom>
          <a:noFill/>
          <a:ln w="12700" algn="ctr">
            <a:noFill/>
            <a:miter lim="800000"/>
            <a:headEnd/>
            <a:tailEnd/>
          </a:ln>
        </p:spPr>
        <p:txBody>
          <a:bodyPr>
            <a:spAutoFit/>
          </a:bodyPr>
          <a:lstStyle/>
          <a:p>
            <a:pPr marL="342900" indent="-342900"/>
            <a:r>
              <a:rPr lang="en-US" altLang="zh-CN"/>
              <a:t>4%</a:t>
            </a:r>
          </a:p>
        </p:txBody>
      </p:sp>
      <p:sp>
        <p:nvSpPr>
          <p:cNvPr id="40" name="Line 99"/>
          <p:cNvSpPr>
            <a:spLocks noChangeShapeType="1"/>
          </p:cNvSpPr>
          <p:nvPr/>
        </p:nvSpPr>
        <p:spPr bwMode="auto">
          <a:xfrm flipV="1">
            <a:off x="6091238" y="24765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1" name="Line 100"/>
          <p:cNvSpPr>
            <a:spLocks noChangeShapeType="1"/>
          </p:cNvSpPr>
          <p:nvPr/>
        </p:nvSpPr>
        <p:spPr bwMode="auto">
          <a:xfrm flipV="1">
            <a:off x="6167438" y="29337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2" name="Line 101"/>
          <p:cNvSpPr>
            <a:spLocks noChangeShapeType="1"/>
          </p:cNvSpPr>
          <p:nvPr/>
        </p:nvSpPr>
        <p:spPr bwMode="auto">
          <a:xfrm flipV="1">
            <a:off x="6167438" y="3543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3" name="Line 102"/>
          <p:cNvSpPr>
            <a:spLocks noChangeShapeType="1"/>
          </p:cNvSpPr>
          <p:nvPr/>
        </p:nvSpPr>
        <p:spPr bwMode="auto">
          <a:xfrm flipV="1">
            <a:off x="6167438" y="42291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4" name="Line 103"/>
          <p:cNvSpPr>
            <a:spLocks noChangeShapeType="1"/>
          </p:cNvSpPr>
          <p:nvPr/>
        </p:nvSpPr>
        <p:spPr bwMode="auto">
          <a:xfrm flipV="1">
            <a:off x="6167438" y="48387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5" name="Line 104"/>
          <p:cNvSpPr>
            <a:spLocks noChangeShapeType="1"/>
          </p:cNvSpPr>
          <p:nvPr/>
        </p:nvSpPr>
        <p:spPr bwMode="auto">
          <a:xfrm flipV="1">
            <a:off x="6243638" y="52959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6" name="Line 105"/>
          <p:cNvSpPr>
            <a:spLocks noChangeShapeType="1"/>
          </p:cNvSpPr>
          <p:nvPr/>
        </p:nvSpPr>
        <p:spPr bwMode="auto">
          <a:xfrm flipV="1">
            <a:off x="6243638" y="5829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7" name="Text Box 106"/>
          <p:cNvSpPr txBox="1">
            <a:spLocks noChangeArrowheads="1"/>
          </p:cNvSpPr>
          <p:nvPr/>
        </p:nvSpPr>
        <p:spPr bwMode="auto">
          <a:xfrm>
            <a:off x="2281238" y="1333506"/>
            <a:ext cx="1371600" cy="400110"/>
          </a:xfrm>
          <a:prstGeom prst="rect">
            <a:avLst/>
          </a:prstGeom>
          <a:noFill/>
          <a:ln w="12700" algn="ctr">
            <a:noFill/>
            <a:miter lim="800000"/>
            <a:headEnd/>
            <a:tailEnd/>
          </a:ln>
        </p:spPr>
        <p:txBody>
          <a:bodyPr>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推销金额</a:t>
            </a:r>
          </a:p>
        </p:txBody>
      </p:sp>
      <p:sp>
        <p:nvSpPr>
          <p:cNvPr id="48" name="Text Box 107"/>
          <p:cNvSpPr txBox="1">
            <a:spLocks noChangeArrowheads="1"/>
          </p:cNvSpPr>
          <p:nvPr/>
        </p:nvSpPr>
        <p:spPr bwMode="auto">
          <a:xfrm>
            <a:off x="3881438" y="1333506"/>
            <a:ext cx="1371600" cy="400110"/>
          </a:xfrm>
          <a:prstGeom prst="rect">
            <a:avLst/>
          </a:prstGeom>
          <a:noFill/>
          <a:ln w="12700" algn="ctr">
            <a:noFill/>
            <a:miter lim="800000"/>
            <a:headEnd/>
            <a:tailEnd/>
          </a:ln>
        </p:spPr>
        <p:txBody>
          <a:bodyPr>
            <a:spAutoFit/>
          </a:bodyPr>
          <a:lstStyle/>
          <a:p>
            <a:pPr marL="342900" indent="-342900"/>
            <a:r>
              <a:rPr lang="zh-CN" altLang="en-US">
                <a:solidFill>
                  <a:srgbClr val="0000FF"/>
                </a:solidFill>
                <a:latin typeface="黑体" panose="02010609060101010101" pitchFamily="49" charset="-122"/>
                <a:ea typeface="黑体" panose="02010609060101010101" pitchFamily="49" charset="-122"/>
              </a:rPr>
              <a:t>预收货款</a:t>
            </a:r>
          </a:p>
        </p:txBody>
      </p:sp>
      <p:sp>
        <p:nvSpPr>
          <p:cNvPr id="49" name="Text Box 108"/>
          <p:cNvSpPr txBox="1">
            <a:spLocks noChangeArrowheads="1"/>
          </p:cNvSpPr>
          <p:nvPr/>
        </p:nvSpPr>
        <p:spPr bwMode="auto">
          <a:xfrm>
            <a:off x="5176838" y="1333506"/>
            <a:ext cx="1614502" cy="400110"/>
          </a:xfrm>
          <a:prstGeom prst="rect">
            <a:avLst/>
          </a:prstGeom>
          <a:noFill/>
          <a:ln w="12700" algn="ctr">
            <a:noFill/>
            <a:miter lim="800000"/>
            <a:headEnd/>
            <a:tailEnd/>
          </a:ln>
        </p:spPr>
        <p:txBody>
          <a:bodyPr wrap="square">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推销员工资</a:t>
            </a:r>
          </a:p>
        </p:txBody>
      </p:sp>
      <p:sp>
        <p:nvSpPr>
          <p:cNvPr id="50" name="Text Box 109"/>
          <p:cNvSpPr txBox="1">
            <a:spLocks noChangeArrowheads="1"/>
          </p:cNvSpPr>
          <p:nvPr/>
        </p:nvSpPr>
        <p:spPr bwMode="auto">
          <a:xfrm>
            <a:off x="6929438" y="1333490"/>
            <a:ext cx="1371600" cy="400110"/>
          </a:xfrm>
          <a:prstGeom prst="rect">
            <a:avLst/>
          </a:prstGeom>
          <a:noFill/>
          <a:ln w="12700" algn="ctr">
            <a:noFill/>
            <a:miter lim="800000"/>
            <a:headEnd/>
            <a:tailEnd/>
          </a:ln>
        </p:spPr>
        <p:txBody>
          <a:bodyPr>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奖金率</a:t>
            </a:r>
          </a:p>
        </p:txBody>
      </p:sp>
      <p:sp>
        <p:nvSpPr>
          <p:cNvPr id="51" name="Line 110"/>
          <p:cNvSpPr>
            <a:spLocks noChangeShapeType="1"/>
          </p:cNvSpPr>
          <p:nvPr/>
        </p:nvSpPr>
        <p:spPr bwMode="auto">
          <a:xfrm flipV="1">
            <a:off x="4872038" y="1943106"/>
            <a:ext cx="457200" cy="304800"/>
          </a:xfrm>
          <a:prstGeom prst="line">
            <a:avLst/>
          </a:prstGeom>
          <a:noFill/>
          <a:ln w="28575">
            <a:solidFill>
              <a:srgbClr val="0000FF"/>
            </a:solidFill>
            <a:round/>
            <a:headEnd/>
            <a:tailEnd type="arrow" w="lg" len="lg"/>
          </a:ln>
        </p:spPr>
        <p:txBody>
          <a:bodyPr>
            <a:spAutoFit/>
          </a:bodyPr>
          <a:lstStyle/>
          <a:p>
            <a:endParaRPr lang="zh-CN" altLang="en-US"/>
          </a:p>
        </p:txBody>
      </p:sp>
    </p:spTree>
    <p:extLst>
      <p:ext uri="{BB962C8B-B14F-4D97-AF65-F5344CB8AC3E}">
        <p14:creationId xmlns:p14="http://schemas.microsoft.com/office/powerpoint/2010/main" val="1740380527"/>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r>
              <a:rPr lang="zh-CN" altLang="en-US" dirty="0"/>
              <a:t>结构化语言</a:t>
            </a:r>
            <a:r>
              <a:rPr lang="en-US" altLang="zh-CN" dirty="0"/>
              <a:t>(Structured Language)</a:t>
            </a:r>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endParaRPr lang="zh-CN" altLang="en-US" kern="0" dirty="0">
              <a:solidFill>
                <a:srgbClr val="000000"/>
              </a:solidFill>
            </a:endParaRPr>
          </a:p>
        </p:txBody>
      </p:sp>
      <p:graphicFrame>
        <p:nvGraphicFramePr>
          <p:cNvPr id="4" name="Object 4"/>
          <p:cNvGraphicFramePr>
            <a:graphicFrameLocks noChangeAspect="1"/>
          </p:cNvGraphicFramePr>
          <p:nvPr/>
        </p:nvGraphicFramePr>
        <p:xfrm>
          <a:off x="828675" y="1220788"/>
          <a:ext cx="7239000" cy="4999037"/>
        </p:xfrm>
        <a:graphic>
          <a:graphicData uri="http://schemas.openxmlformats.org/presentationml/2006/ole">
            <mc:AlternateContent xmlns:mc="http://schemas.openxmlformats.org/markup-compatibility/2006">
              <mc:Choice xmlns:v="urn:schemas-microsoft-com:vml" Requires="v">
                <p:oleObj spid="_x0000_s14482" name="幻灯片" r:id="rId4" imgW="4572097" imgH="3429005" progId="PowerPoint.Slide.8">
                  <p:embed/>
                </p:oleObj>
              </mc:Choice>
              <mc:Fallback>
                <p:oleObj name="幻灯片" r:id="rId4" imgW="4572097" imgH="3429005"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3615"/>
                      <a:stretch>
                        <a:fillRect/>
                      </a:stretch>
                    </p:blipFill>
                    <p:spPr bwMode="auto">
                      <a:xfrm>
                        <a:off x="828675" y="1220788"/>
                        <a:ext cx="7239000" cy="4999037"/>
                      </a:xfrm>
                      <a:prstGeom prst="rect">
                        <a:avLst/>
                      </a:prstGeom>
                      <a:noFill/>
                    </p:spPr>
                  </p:pic>
                </p:oleObj>
              </mc:Fallback>
            </mc:AlternateContent>
          </a:graphicData>
        </a:graphic>
      </p:graphicFrame>
    </p:spTree>
    <p:extLst>
      <p:ext uri="{BB962C8B-B14F-4D97-AF65-F5344CB8AC3E}">
        <p14:creationId xmlns:p14="http://schemas.microsoft.com/office/powerpoint/2010/main" val="1848289592"/>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 </a:t>
            </a:r>
            <a:r>
              <a:rPr lang="zh-CN" altLang="en-US" dirty="0"/>
              <a:t>层次图</a:t>
            </a:r>
          </a:p>
        </p:txBody>
      </p:sp>
      <p:pic>
        <p:nvPicPr>
          <p:cNvPr id="4" name="Picture 85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7885112"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858"/>
          <p:cNvSpPr>
            <a:spLocks noChangeArrowheads="1"/>
          </p:cNvSpPr>
          <p:nvPr/>
        </p:nvSpPr>
        <p:spPr bwMode="auto">
          <a:xfrm>
            <a:off x="2700338" y="5949950"/>
            <a:ext cx="612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0"/>
              </a:spcBef>
              <a:spcAft>
                <a:spcPct val="0"/>
              </a:spcAft>
              <a:buSzPct val="100000"/>
              <a:defRPr/>
            </a:pPr>
            <a:r>
              <a:rPr lang="en-US" altLang="zh-CN" sz="1600" dirty="0" err="1">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层次</a:t>
            </a:r>
            <a:r>
              <a:rPr lang="zh-CN" altLang="en-US" sz="1600" dirty="0">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图：</a:t>
            </a:r>
            <a:r>
              <a:rPr lang="en-US" altLang="en-US" sz="1600" dirty="0">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Hierarchy </a:t>
            </a:r>
            <a:r>
              <a:rPr lang="en-US" altLang="en-US" sz="1600" dirty="0" err="1">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Diagram（Function</a:t>
            </a:r>
            <a:r>
              <a:rPr lang="en-US" altLang="en-US" sz="1600" dirty="0">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en-US" sz="1600" dirty="0" err="1">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Tree、Physical</a:t>
            </a:r>
            <a:r>
              <a:rPr lang="en-US" altLang="en-US" sz="1600" dirty="0">
                <a:solidFill>
                  <a:srgbClr val="0000FF"/>
                </a:solidFill>
                <a:latin typeface="华文细黑" panose="02010600040101010101" pitchFamily="2" charset="-122"/>
                <a:ea typeface="华文细黑" panose="02010600040101010101" pitchFamily="2" charset="-122"/>
                <a:cs typeface="Times New Roman" panose="02020603050405020304" pitchFamily="18" charset="0"/>
              </a:rPr>
              <a:t> Tree）</a:t>
            </a:r>
            <a:endParaRPr lang="zh-CN" altLang="en-US" sz="1600" dirty="0">
              <a:solidFill>
                <a:srgbClr val="0000FF"/>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3078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922"/>
          <p:cNvSpPr>
            <a:spLocks noGrp="1" noChangeArrowheads="1"/>
          </p:cNvSpPr>
          <p:nvPr>
            <p:ph type="title" idx="4294967295"/>
          </p:nvPr>
        </p:nvSpPr>
        <p:spPr/>
        <p:txBody>
          <a:bodyPr/>
          <a:lstStyle/>
          <a:p>
            <a:pPr eaLnBrk="1" hangingPunct="1"/>
            <a:r>
              <a:rPr lang="en-US" altLang="zh-CN" dirty="0"/>
              <a:t>3.4.2 </a:t>
            </a:r>
            <a:r>
              <a:rPr lang="zh-CN" altLang="en-US" dirty="0"/>
              <a:t>层次图</a:t>
            </a:r>
          </a:p>
        </p:txBody>
      </p:sp>
      <p:sp>
        <p:nvSpPr>
          <p:cNvPr id="229379" name="Rectangle 923"/>
          <p:cNvSpPr>
            <a:spLocks noChangeArrowheads="1"/>
          </p:cNvSpPr>
          <p:nvPr/>
        </p:nvSpPr>
        <p:spPr bwMode="auto">
          <a:xfrm>
            <a:off x="3924300" y="11969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系统</a:t>
            </a:r>
          </a:p>
        </p:txBody>
      </p:sp>
      <p:sp>
        <p:nvSpPr>
          <p:cNvPr id="229380" name="Rectangle 924"/>
          <p:cNvSpPr>
            <a:spLocks noChangeArrowheads="1"/>
          </p:cNvSpPr>
          <p:nvPr/>
        </p:nvSpPr>
        <p:spPr bwMode="auto">
          <a:xfrm>
            <a:off x="183515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功能</a:t>
            </a:r>
            <a:r>
              <a:rPr lang="en-US" altLang="zh-CN" sz="2000" b="0">
                <a:latin typeface="华文细黑" panose="02010600040101010101" pitchFamily="2" charset="-122"/>
                <a:ea typeface="华文细黑" panose="02010600040101010101" pitchFamily="2" charset="-122"/>
              </a:rPr>
              <a:t>1</a:t>
            </a:r>
          </a:p>
        </p:txBody>
      </p:sp>
      <p:sp>
        <p:nvSpPr>
          <p:cNvPr id="229381" name="Rectangle 925"/>
          <p:cNvSpPr>
            <a:spLocks noChangeArrowheads="1"/>
          </p:cNvSpPr>
          <p:nvPr/>
        </p:nvSpPr>
        <p:spPr bwMode="auto">
          <a:xfrm>
            <a:off x="392430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功能</a:t>
            </a:r>
            <a:r>
              <a:rPr lang="en-US" altLang="zh-CN" sz="2000" b="0">
                <a:latin typeface="华文细黑" panose="02010600040101010101" pitchFamily="2" charset="-122"/>
                <a:ea typeface="华文细黑" panose="02010600040101010101" pitchFamily="2" charset="-122"/>
              </a:rPr>
              <a:t>2</a:t>
            </a:r>
          </a:p>
        </p:txBody>
      </p:sp>
      <p:sp>
        <p:nvSpPr>
          <p:cNvPr id="229382" name="Rectangle 926"/>
          <p:cNvSpPr>
            <a:spLocks noChangeArrowheads="1"/>
          </p:cNvSpPr>
          <p:nvPr/>
        </p:nvSpPr>
        <p:spPr bwMode="auto">
          <a:xfrm>
            <a:off x="586740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功能</a:t>
            </a:r>
            <a:r>
              <a:rPr lang="en-US" altLang="zh-CN" sz="2000" b="0">
                <a:latin typeface="华文细黑" panose="02010600040101010101" pitchFamily="2" charset="-122"/>
                <a:ea typeface="华文细黑" panose="02010600040101010101" pitchFamily="2" charset="-122"/>
              </a:rPr>
              <a:t>3</a:t>
            </a:r>
          </a:p>
        </p:txBody>
      </p:sp>
      <p:sp>
        <p:nvSpPr>
          <p:cNvPr id="229383" name="Rectangle 927"/>
          <p:cNvSpPr>
            <a:spLocks noChangeArrowheads="1"/>
          </p:cNvSpPr>
          <p:nvPr/>
        </p:nvSpPr>
        <p:spPr bwMode="auto">
          <a:xfrm>
            <a:off x="971550" y="2997200"/>
            <a:ext cx="13684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子功能</a:t>
            </a:r>
            <a:r>
              <a:rPr lang="en-US" altLang="zh-CN" sz="2000" b="0">
                <a:latin typeface="华文细黑" panose="02010600040101010101" pitchFamily="2" charset="-122"/>
                <a:ea typeface="华文细黑" panose="02010600040101010101" pitchFamily="2" charset="-122"/>
              </a:rPr>
              <a:t>1.1</a:t>
            </a:r>
            <a:endParaRPr lang="zh-CN" altLang="en-US" sz="2000" b="0">
              <a:latin typeface="华文细黑" panose="02010600040101010101" pitchFamily="2" charset="-122"/>
              <a:ea typeface="华文细黑" panose="02010600040101010101" pitchFamily="2" charset="-122"/>
            </a:endParaRPr>
          </a:p>
        </p:txBody>
      </p:sp>
      <p:sp>
        <p:nvSpPr>
          <p:cNvPr id="229384" name="Rectangle 928"/>
          <p:cNvSpPr>
            <a:spLocks noChangeArrowheads="1"/>
          </p:cNvSpPr>
          <p:nvPr/>
        </p:nvSpPr>
        <p:spPr bwMode="auto">
          <a:xfrm>
            <a:off x="2987675" y="2997200"/>
            <a:ext cx="13684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子功能</a:t>
            </a:r>
            <a:r>
              <a:rPr lang="en-US" altLang="zh-CN" sz="2000" b="0">
                <a:latin typeface="华文细黑" panose="02010600040101010101" pitchFamily="2" charset="-122"/>
                <a:ea typeface="华文细黑" panose="02010600040101010101" pitchFamily="2" charset="-122"/>
              </a:rPr>
              <a:t>1.2</a:t>
            </a:r>
          </a:p>
        </p:txBody>
      </p:sp>
      <p:sp>
        <p:nvSpPr>
          <p:cNvPr id="229385" name="Rectangle 929"/>
          <p:cNvSpPr>
            <a:spLocks noChangeArrowheads="1"/>
          </p:cNvSpPr>
          <p:nvPr/>
        </p:nvSpPr>
        <p:spPr bwMode="auto">
          <a:xfrm>
            <a:off x="3924300" y="3776658"/>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系统</a:t>
            </a:r>
          </a:p>
        </p:txBody>
      </p:sp>
      <p:sp>
        <p:nvSpPr>
          <p:cNvPr id="229386" name="Rectangle 930"/>
          <p:cNvSpPr>
            <a:spLocks noChangeArrowheads="1"/>
          </p:cNvSpPr>
          <p:nvPr/>
        </p:nvSpPr>
        <p:spPr bwMode="auto">
          <a:xfrm>
            <a:off x="1835150" y="4640258"/>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子系统</a:t>
            </a:r>
            <a:r>
              <a:rPr lang="en-US" altLang="zh-CN" sz="2000" b="0">
                <a:latin typeface="华文细黑" panose="02010600040101010101" pitchFamily="2" charset="-122"/>
                <a:ea typeface="华文细黑" panose="02010600040101010101" pitchFamily="2" charset="-122"/>
              </a:rPr>
              <a:t>1</a:t>
            </a:r>
          </a:p>
        </p:txBody>
      </p:sp>
      <p:sp>
        <p:nvSpPr>
          <p:cNvPr id="229387" name="Rectangle 931"/>
          <p:cNvSpPr>
            <a:spLocks noChangeArrowheads="1"/>
          </p:cNvSpPr>
          <p:nvPr/>
        </p:nvSpPr>
        <p:spPr bwMode="auto">
          <a:xfrm>
            <a:off x="3924300" y="4640258"/>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子系统</a:t>
            </a:r>
            <a:r>
              <a:rPr lang="en-US" altLang="zh-CN" sz="2000" b="0">
                <a:latin typeface="华文细黑" panose="02010600040101010101" pitchFamily="2" charset="-122"/>
                <a:ea typeface="华文细黑" panose="02010600040101010101" pitchFamily="2" charset="-122"/>
              </a:rPr>
              <a:t>2</a:t>
            </a:r>
          </a:p>
        </p:txBody>
      </p:sp>
      <p:sp>
        <p:nvSpPr>
          <p:cNvPr id="229388" name="Rectangle 932"/>
          <p:cNvSpPr>
            <a:spLocks noChangeArrowheads="1"/>
          </p:cNvSpPr>
          <p:nvPr/>
        </p:nvSpPr>
        <p:spPr bwMode="auto">
          <a:xfrm>
            <a:off x="5867400" y="4640258"/>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子系统</a:t>
            </a:r>
            <a:r>
              <a:rPr lang="en-US" altLang="zh-CN" sz="2000" b="0">
                <a:latin typeface="华文细黑" panose="02010600040101010101" pitchFamily="2" charset="-122"/>
                <a:ea typeface="华文细黑" panose="02010600040101010101" pitchFamily="2" charset="-122"/>
              </a:rPr>
              <a:t>3</a:t>
            </a:r>
          </a:p>
        </p:txBody>
      </p:sp>
      <p:sp>
        <p:nvSpPr>
          <p:cNvPr id="229389" name="Rectangle 933"/>
          <p:cNvSpPr>
            <a:spLocks noChangeArrowheads="1"/>
          </p:cNvSpPr>
          <p:nvPr/>
        </p:nvSpPr>
        <p:spPr bwMode="auto">
          <a:xfrm>
            <a:off x="971550" y="5576883"/>
            <a:ext cx="13684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模块</a:t>
            </a:r>
            <a:r>
              <a:rPr lang="en-US" altLang="zh-CN" sz="2000" b="0">
                <a:latin typeface="华文细黑" panose="02010600040101010101" pitchFamily="2" charset="-122"/>
                <a:ea typeface="华文细黑" panose="02010600040101010101" pitchFamily="2" charset="-122"/>
              </a:rPr>
              <a:t>A</a:t>
            </a:r>
            <a:endParaRPr lang="zh-CN" altLang="en-US" sz="2000" b="0">
              <a:latin typeface="华文细黑" panose="02010600040101010101" pitchFamily="2" charset="-122"/>
              <a:ea typeface="华文细黑" panose="02010600040101010101" pitchFamily="2" charset="-122"/>
            </a:endParaRPr>
          </a:p>
        </p:txBody>
      </p:sp>
      <p:sp>
        <p:nvSpPr>
          <p:cNvPr id="229390" name="Rectangle 934"/>
          <p:cNvSpPr>
            <a:spLocks noChangeArrowheads="1"/>
          </p:cNvSpPr>
          <p:nvPr/>
        </p:nvSpPr>
        <p:spPr bwMode="auto">
          <a:xfrm>
            <a:off x="2987675" y="5576883"/>
            <a:ext cx="13684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latin typeface="华文细黑" panose="02010600040101010101" pitchFamily="2" charset="-122"/>
                <a:ea typeface="华文细黑" panose="02010600040101010101" pitchFamily="2" charset="-122"/>
              </a:rPr>
              <a:t>模块</a:t>
            </a:r>
            <a:r>
              <a:rPr lang="en-US" altLang="zh-CN" sz="2000" b="0">
                <a:latin typeface="华文细黑" panose="02010600040101010101" pitchFamily="2" charset="-122"/>
                <a:ea typeface="华文细黑" panose="02010600040101010101" pitchFamily="2" charset="-122"/>
              </a:rPr>
              <a:t>B</a:t>
            </a:r>
          </a:p>
        </p:txBody>
      </p:sp>
      <p:cxnSp>
        <p:nvCxnSpPr>
          <p:cNvPr id="229391" name="AutoShape 935"/>
          <p:cNvCxnSpPr>
            <a:cxnSpLocks noChangeArrowheads="1" noChangeShapeType="1"/>
          </p:cNvCxnSpPr>
          <p:nvPr/>
        </p:nvCxnSpPr>
        <p:spPr bwMode="auto">
          <a:xfrm rot="5400000">
            <a:off x="3528219" y="872332"/>
            <a:ext cx="287337" cy="208915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392" name="Line 936"/>
          <p:cNvSpPr>
            <a:spLocks noChangeShapeType="1"/>
          </p:cNvSpPr>
          <p:nvPr/>
        </p:nvSpPr>
        <p:spPr bwMode="auto">
          <a:xfrm rot="5400000">
            <a:off x="4572794" y="1916907"/>
            <a:ext cx="287337" cy="0"/>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cxnSp>
        <p:nvCxnSpPr>
          <p:cNvPr id="229393" name="AutoShape 937"/>
          <p:cNvCxnSpPr>
            <a:cxnSpLocks noChangeArrowheads="1" noChangeShapeType="1"/>
          </p:cNvCxnSpPr>
          <p:nvPr/>
        </p:nvCxnSpPr>
        <p:spPr bwMode="auto">
          <a:xfrm rot="16200000" flipH="1">
            <a:off x="5544344" y="945357"/>
            <a:ext cx="287337" cy="194310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4" name="AutoShape 938"/>
          <p:cNvCxnSpPr>
            <a:cxnSpLocks noChangeArrowheads="1" noChangeShapeType="1"/>
          </p:cNvCxnSpPr>
          <p:nvPr/>
        </p:nvCxnSpPr>
        <p:spPr bwMode="auto">
          <a:xfrm rot="5400000">
            <a:off x="1961357" y="2331244"/>
            <a:ext cx="360362" cy="971550"/>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5" name="AutoShape 939"/>
          <p:cNvCxnSpPr>
            <a:cxnSpLocks noChangeArrowheads="1" noChangeShapeType="1"/>
          </p:cNvCxnSpPr>
          <p:nvPr/>
        </p:nvCxnSpPr>
        <p:spPr bwMode="auto">
          <a:xfrm rot="16200000" flipH="1">
            <a:off x="2969420" y="2294731"/>
            <a:ext cx="360362" cy="1044575"/>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6" name="AutoShape 940"/>
          <p:cNvCxnSpPr>
            <a:cxnSpLocks noChangeArrowheads="1" noChangeShapeType="1"/>
          </p:cNvCxnSpPr>
          <p:nvPr/>
        </p:nvCxnSpPr>
        <p:spPr bwMode="auto">
          <a:xfrm rot="5400000">
            <a:off x="3528219" y="3452014"/>
            <a:ext cx="287338" cy="208915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397" name="Line 941"/>
          <p:cNvSpPr>
            <a:spLocks noChangeShapeType="1"/>
          </p:cNvSpPr>
          <p:nvPr/>
        </p:nvSpPr>
        <p:spPr bwMode="auto">
          <a:xfrm rot="5400000">
            <a:off x="4572794" y="4496589"/>
            <a:ext cx="287338" cy="0"/>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cxnSp>
        <p:nvCxnSpPr>
          <p:cNvPr id="229398" name="AutoShape 942"/>
          <p:cNvCxnSpPr>
            <a:cxnSpLocks noChangeArrowheads="1" noChangeShapeType="1"/>
          </p:cNvCxnSpPr>
          <p:nvPr/>
        </p:nvCxnSpPr>
        <p:spPr bwMode="auto">
          <a:xfrm rot="16200000" flipH="1">
            <a:off x="5544344" y="3525039"/>
            <a:ext cx="287338" cy="194310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9" name="AutoShape 943"/>
          <p:cNvCxnSpPr>
            <a:cxnSpLocks noChangeArrowheads="1" noChangeShapeType="1"/>
          </p:cNvCxnSpPr>
          <p:nvPr/>
        </p:nvCxnSpPr>
        <p:spPr bwMode="auto">
          <a:xfrm rot="5400000">
            <a:off x="1961356" y="4910927"/>
            <a:ext cx="360363" cy="971550"/>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400" name="AutoShape 944"/>
          <p:cNvCxnSpPr>
            <a:cxnSpLocks noChangeArrowheads="1" noChangeShapeType="1"/>
          </p:cNvCxnSpPr>
          <p:nvPr/>
        </p:nvCxnSpPr>
        <p:spPr bwMode="auto">
          <a:xfrm rot="16200000" flipH="1">
            <a:off x="2969419" y="4874414"/>
            <a:ext cx="360363" cy="1044575"/>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401" name="Line 945"/>
          <p:cNvSpPr>
            <a:spLocks noChangeShapeType="1"/>
          </p:cNvSpPr>
          <p:nvPr/>
        </p:nvSpPr>
        <p:spPr bwMode="auto">
          <a:xfrm>
            <a:off x="1474788" y="3573463"/>
            <a:ext cx="1587" cy="1931982"/>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sp>
        <p:nvSpPr>
          <p:cNvPr id="229402" name="Line 946"/>
          <p:cNvSpPr>
            <a:spLocks noChangeShapeType="1"/>
          </p:cNvSpPr>
          <p:nvPr/>
        </p:nvSpPr>
        <p:spPr bwMode="auto">
          <a:xfrm flipH="1">
            <a:off x="2482850" y="2636838"/>
            <a:ext cx="1588" cy="2003419"/>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sp>
        <p:nvSpPr>
          <p:cNvPr id="229403" name="Line 947"/>
          <p:cNvSpPr>
            <a:spLocks noChangeShapeType="1"/>
          </p:cNvSpPr>
          <p:nvPr/>
        </p:nvSpPr>
        <p:spPr bwMode="auto">
          <a:xfrm flipH="1">
            <a:off x="5075238" y="2708275"/>
            <a:ext cx="1587" cy="1931982"/>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sp>
        <p:nvSpPr>
          <p:cNvPr id="229404" name="Line 948"/>
          <p:cNvSpPr>
            <a:spLocks noChangeShapeType="1"/>
          </p:cNvSpPr>
          <p:nvPr/>
        </p:nvSpPr>
        <p:spPr bwMode="auto">
          <a:xfrm flipH="1">
            <a:off x="7018337" y="2708275"/>
            <a:ext cx="1588" cy="1931982"/>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华文细黑" panose="02010600040101010101" pitchFamily="2" charset="-122"/>
              <a:ea typeface="华文细黑" panose="02010600040101010101" pitchFamily="2" charset="-122"/>
            </a:endParaRPr>
          </a:p>
        </p:txBody>
      </p:sp>
      <p:sp>
        <p:nvSpPr>
          <p:cNvPr id="5045" name="Rectangle 949"/>
          <p:cNvSpPr>
            <a:spLocks noChangeArrowheads="1"/>
          </p:cNvSpPr>
          <p:nvPr/>
        </p:nvSpPr>
        <p:spPr bwMode="auto">
          <a:xfrm>
            <a:off x="7740650" y="1628775"/>
            <a:ext cx="86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SzPct val="100000"/>
              <a:defRPr/>
            </a:pPr>
            <a:r>
              <a:rPr lang="zh-CN" altLang="en-US"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Times New Roman" panose="02020603050405020304" pitchFamily="18" charset="0"/>
              </a:rPr>
              <a:t>功能分解</a:t>
            </a:r>
          </a:p>
        </p:txBody>
      </p:sp>
      <p:sp>
        <p:nvSpPr>
          <p:cNvPr id="5046" name="Rectangle 950"/>
          <p:cNvSpPr>
            <a:spLocks noChangeArrowheads="1"/>
          </p:cNvSpPr>
          <p:nvPr/>
        </p:nvSpPr>
        <p:spPr bwMode="auto">
          <a:xfrm>
            <a:off x="7740650" y="4322758"/>
            <a:ext cx="86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SzPct val="100000"/>
              <a:defRPr/>
            </a:pPr>
            <a:r>
              <a:rPr lang="zh-CN" altLang="en-US">
                <a:effectLst>
                  <a:outerShdw blurRad="38100" dist="38100" dir="2700000" algn="tl">
                    <a:srgbClr val="C0C0C0"/>
                  </a:outerShdw>
                </a:effectLst>
                <a:latin typeface="华文细黑" panose="02010600040101010101" pitchFamily="2" charset="-122"/>
                <a:ea typeface="华文细黑" panose="02010600040101010101" pitchFamily="2" charset="-122"/>
                <a:cs typeface="Times New Roman" panose="02020603050405020304" pitchFamily="18" charset="0"/>
              </a:rPr>
              <a:t>物理分解</a:t>
            </a:r>
          </a:p>
        </p:txBody>
      </p:sp>
    </p:spTree>
    <p:extLst>
      <p:ext uri="{BB962C8B-B14F-4D97-AF65-F5344CB8AC3E}">
        <p14:creationId xmlns:p14="http://schemas.microsoft.com/office/powerpoint/2010/main" val="979695463"/>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IPO</a:t>
            </a:r>
            <a:endParaRPr lang="zh-CN" altLang="en-US" dirty="0"/>
          </a:p>
        </p:txBody>
      </p:sp>
      <p:pic>
        <p:nvPicPr>
          <p:cNvPr id="4" name="Picture 4" descr="rj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8" y="1836754"/>
            <a:ext cx="4344987" cy="263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rj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321651"/>
            <a:ext cx="39084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5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0" y="0"/>
          <a:ext cx="9144000" cy="6843713"/>
        </p:xfrm>
        <a:graphic>
          <a:graphicData uri="http://schemas.openxmlformats.org/presentationml/2006/ole">
            <mc:AlternateContent xmlns:mc="http://schemas.openxmlformats.org/markup-compatibility/2006">
              <mc:Choice xmlns:v="urn:schemas-microsoft-com:vml" Requires="v">
                <p:oleObj spid="_x0000_s6431" name="Bitmap Image" r:id="rId4" imgW="5571429" imgH="4172532" progId="PBrush">
                  <p:embed/>
                </p:oleObj>
              </mc:Choice>
              <mc:Fallback>
                <p:oleObj name="Bitmap Image" r:id="rId4" imgW="5571429" imgH="4172532"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ffectLst/>
                      <a:extLst>
                        <a:ext uri="{909E8E84-426E-40DD-AFC4-6F175D3DCCD1}">
                          <a14:hiddenFill xmlns:a14="http://schemas.microsoft.com/office/drawing/2010/main">
                            <a:gradFill rotWithShape="1">
                              <a:gsLst>
                                <a:gs pos="0">
                                  <a:srgbClr val="18185E"/>
                                </a:gs>
                                <a:gs pos="100000">
                                  <a:schemeClr val="accent2"/>
                                </a:gs>
                              </a:gsLst>
                              <a:lin ang="5400000" scaled="1"/>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347" name="Rectangle 3"/>
          <p:cNvSpPr>
            <a:spLocks noChangeArrowheads="1"/>
          </p:cNvSpPr>
          <p:nvPr/>
        </p:nvSpPr>
        <p:spPr bwMode="auto">
          <a:xfrm>
            <a:off x="0" y="0"/>
            <a:ext cx="1905000" cy="3429000"/>
          </a:xfrm>
          <a:prstGeom prst="rect">
            <a:avLst/>
          </a:prstGeom>
          <a:solidFill>
            <a:schemeClr val="folHlink"/>
          </a:solidFill>
          <a:ln w="9525" algn="ctr">
            <a:noFill/>
            <a:miter lim="800000"/>
            <a:headEnd/>
            <a:tailEnd/>
          </a:ln>
        </p:spPr>
        <p:txBody>
          <a:bodyPr wrap="none" anchor="ctr">
            <a:spAutoFit/>
          </a:bodyPr>
          <a:lstStyle/>
          <a:p>
            <a:endParaRPr lang="zh-CN" altLang="en-US"/>
          </a:p>
        </p:txBody>
      </p:sp>
      <p:sp>
        <p:nvSpPr>
          <p:cNvPr id="953348" name="Rectangle 4"/>
          <p:cNvSpPr>
            <a:spLocks noChangeArrowheads="1"/>
          </p:cNvSpPr>
          <p:nvPr/>
        </p:nvSpPr>
        <p:spPr bwMode="auto">
          <a:xfrm>
            <a:off x="1905000" y="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49" name="Rectangle 5"/>
          <p:cNvSpPr>
            <a:spLocks noChangeArrowheads="1"/>
          </p:cNvSpPr>
          <p:nvPr/>
        </p:nvSpPr>
        <p:spPr bwMode="auto">
          <a:xfrm>
            <a:off x="3733800" y="0"/>
            <a:ext cx="17526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0" name="Rectangle 6"/>
          <p:cNvSpPr>
            <a:spLocks noChangeArrowheads="1"/>
          </p:cNvSpPr>
          <p:nvPr/>
        </p:nvSpPr>
        <p:spPr bwMode="auto">
          <a:xfrm>
            <a:off x="5486400" y="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1" name="Rectangle 7"/>
          <p:cNvSpPr>
            <a:spLocks noChangeArrowheads="1"/>
          </p:cNvSpPr>
          <p:nvPr/>
        </p:nvSpPr>
        <p:spPr bwMode="auto">
          <a:xfrm>
            <a:off x="7315200" y="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2" name="Rectangle 8"/>
          <p:cNvSpPr>
            <a:spLocks noChangeArrowheads="1"/>
          </p:cNvSpPr>
          <p:nvPr/>
        </p:nvSpPr>
        <p:spPr bwMode="auto">
          <a:xfrm>
            <a:off x="0" y="342900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3" name="Rectangle 9"/>
          <p:cNvSpPr>
            <a:spLocks noChangeArrowheads="1"/>
          </p:cNvSpPr>
          <p:nvPr/>
        </p:nvSpPr>
        <p:spPr bwMode="auto">
          <a:xfrm>
            <a:off x="1828800" y="342900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4" name="Rectangle 10"/>
          <p:cNvSpPr>
            <a:spLocks noChangeArrowheads="1"/>
          </p:cNvSpPr>
          <p:nvPr/>
        </p:nvSpPr>
        <p:spPr bwMode="auto">
          <a:xfrm>
            <a:off x="3657600" y="342900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5" name="Rectangle 11"/>
          <p:cNvSpPr>
            <a:spLocks noChangeArrowheads="1"/>
          </p:cNvSpPr>
          <p:nvPr/>
        </p:nvSpPr>
        <p:spPr bwMode="auto">
          <a:xfrm>
            <a:off x="5486400" y="342900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
        <p:nvSpPr>
          <p:cNvPr id="953356" name="Rectangle 12"/>
          <p:cNvSpPr>
            <a:spLocks noChangeArrowheads="1"/>
          </p:cNvSpPr>
          <p:nvPr/>
        </p:nvSpPr>
        <p:spPr bwMode="auto">
          <a:xfrm>
            <a:off x="7315200" y="3429000"/>
            <a:ext cx="1828800" cy="3429000"/>
          </a:xfrm>
          <a:prstGeom prst="rect">
            <a:avLst/>
          </a:prstGeom>
          <a:solidFill>
            <a:schemeClr val="folHlink"/>
          </a:solidFill>
          <a:ln w="9525" algn="ctr">
            <a:noFill/>
            <a:miter lim="800000"/>
            <a:headEnd/>
            <a:tailEnd/>
          </a:ln>
        </p:spPr>
        <p:txBody>
          <a:bodyPr anchor="ctr">
            <a:spAutoFit/>
          </a:bodyPr>
          <a:lstStyle/>
          <a:p>
            <a:endParaRPr lang="zh-CN" altLang="en-US"/>
          </a:p>
        </p:txBody>
      </p:sp>
    </p:spTree>
    <p:extLst>
      <p:ext uri="{BB962C8B-B14F-4D97-AF65-F5344CB8AC3E}">
        <p14:creationId xmlns:p14="http://schemas.microsoft.com/office/powerpoint/2010/main" val="32787335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953347"/>
                                        </p:tgtEl>
                                        <p:attrNameLst>
                                          <p:attrName>ppt_x</p:attrName>
                                        </p:attrNameLst>
                                      </p:cBhvr>
                                      <p:tavLst>
                                        <p:tav tm="0">
                                          <p:val>
                                            <p:strVal val="ppt_x"/>
                                          </p:val>
                                        </p:tav>
                                        <p:tav tm="100000">
                                          <p:val>
                                            <p:strVal val="ppt_x"/>
                                          </p:val>
                                        </p:tav>
                                      </p:tavLst>
                                    </p:anim>
                                    <p:anim calcmode="lin" valueType="num">
                                      <p:cBhvr additive="base">
                                        <p:cTn id="7" dur="500"/>
                                        <p:tgtEl>
                                          <p:spTgt spid="953347"/>
                                        </p:tgtEl>
                                        <p:attrNameLst>
                                          <p:attrName>ppt_y</p:attrName>
                                        </p:attrNameLst>
                                      </p:cBhvr>
                                      <p:tavLst>
                                        <p:tav tm="0">
                                          <p:val>
                                            <p:strVal val="ppt_y"/>
                                          </p:val>
                                        </p:tav>
                                        <p:tav tm="100000">
                                          <p:val>
                                            <p:strVal val="1+ppt_h/2"/>
                                          </p:val>
                                        </p:tav>
                                      </p:tavLst>
                                    </p:anim>
                                    <p:set>
                                      <p:cBhvr>
                                        <p:cTn id="8" dur="1" fill="hold">
                                          <p:stCondLst>
                                            <p:cond delay="499"/>
                                          </p:stCondLst>
                                        </p:cTn>
                                        <p:tgtEl>
                                          <p:spTgt spid="95334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953348"/>
                                        </p:tgtEl>
                                        <p:attrNameLst>
                                          <p:attrName>ppt_x</p:attrName>
                                        </p:attrNameLst>
                                      </p:cBhvr>
                                      <p:tavLst>
                                        <p:tav tm="0">
                                          <p:val>
                                            <p:strVal val="ppt_x"/>
                                          </p:val>
                                        </p:tav>
                                        <p:tav tm="100000">
                                          <p:val>
                                            <p:strVal val="ppt_x"/>
                                          </p:val>
                                        </p:tav>
                                      </p:tavLst>
                                    </p:anim>
                                    <p:anim calcmode="lin" valueType="num">
                                      <p:cBhvr additive="base">
                                        <p:cTn id="13" dur="500"/>
                                        <p:tgtEl>
                                          <p:spTgt spid="953348"/>
                                        </p:tgtEl>
                                        <p:attrNameLst>
                                          <p:attrName>ppt_y</p:attrName>
                                        </p:attrNameLst>
                                      </p:cBhvr>
                                      <p:tavLst>
                                        <p:tav tm="0">
                                          <p:val>
                                            <p:strVal val="ppt_y"/>
                                          </p:val>
                                        </p:tav>
                                        <p:tav tm="100000">
                                          <p:val>
                                            <p:strVal val="1+ppt_h/2"/>
                                          </p:val>
                                        </p:tav>
                                      </p:tavLst>
                                    </p:anim>
                                    <p:set>
                                      <p:cBhvr>
                                        <p:cTn id="14" dur="1" fill="hold">
                                          <p:stCondLst>
                                            <p:cond delay="499"/>
                                          </p:stCondLst>
                                        </p:cTn>
                                        <p:tgtEl>
                                          <p:spTgt spid="95334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0" nodeType="clickEffect">
                                  <p:stCondLst>
                                    <p:cond delay="0"/>
                                  </p:stCondLst>
                                  <p:childTnLst>
                                    <p:anim calcmode="lin" valueType="num">
                                      <p:cBhvr additive="base">
                                        <p:cTn id="18" dur="500"/>
                                        <p:tgtEl>
                                          <p:spTgt spid="953349"/>
                                        </p:tgtEl>
                                        <p:attrNameLst>
                                          <p:attrName>ppt_x</p:attrName>
                                        </p:attrNameLst>
                                      </p:cBhvr>
                                      <p:tavLst>
                                        <p:tav tm="0">
                                          <p:val>
                                            <p:strVal val="ppt_x"/>
                                          </p:val>
                                        </p:tav>
                                        <p:tav tm="100000">
                                          <p:val>
                                            <p:strVal val="ppt_x"/>
                                          </p:val>
                                        </p:tav>
                                      </p:tavLst>
                                    </p:anim>
                                    <p:anim calcmode="lin" valueType="num">
                                      <p:cBhvr additive="base">
                                        <p:cTn id="19" dur="500"/>
                                        <p:tgtEl>
                                          <p:spTgt spid="953349"/>
                                        </p:tgtEl>
                                        <p:attrNameLst>
                                          <p:attrName>ppt_y</p:attrName>
                                        </p:attrNameLst>
                                      </p:cBhvr>
                                      <p:tavLst>
                                        <p:tav tm="0">
                                          <p:val>
                                            <p:strVal val="ppt_y"/>
                                          </p:val>
                                        </p:tav>
                                        <p:tav tm="100000">
                                          <p:val>
                                            <p:strVal val="1+ppt_h/2"/>
                                          </p:val>
                                        </p:tav>
                                      </p:tavLst>
                                    </p:anim>
                                    <p:set>
                                      <p:cBhvr>
                                        <p:cTn id="20" dur="1" fill="hold">
                                          <p:stCondLst>
                                            <p:cond delay="499"/>
                                          </p:stCondLst>
                                        </p:cTn>
                                        <p:tgtEl>
                                          <p:spTgt spid="95334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0" nodeType="clickEffect">
                                  <p:stCondLst>
                                    <p:cond delay="0"/>
                                  </p:stCondLst>
                                  <p:childTnLst>
                                    <p:anim calcmode="lin" valueType="num">
                                      <p:cBhvr additive="base">
                                        <p:cTn id="24" dur="500"/>
                                        <p:tgtEl>
                                          <p:spTgt spid="953350"/>
                                        </p:tgtEl>
                                        <p:attrNameLst>
                                          <p:attrName>ppt_x</p:attrName>
                                        </p:attrNameLst>
                                      </p:cBhvr>
                                      <p:tavLst>
                                        <p:tav tm="0">
                                          <p:val>
                                            <p:strVal val="ppt_x"/>
                                          </p:val>
                                        </p:tav>
                                        <p:tav tm="100000">
                                          <p:val>
                                            <p:strVal val="ppt_x"/>
                                          </p:val>
                                        </p:tav>
                                      </p:tavLst>
                                    </p:anim>
                                    <p:anim calcmode="lin" valueType="num">
                                      <p:cBhvr additive="base">
                                        <p:cTn id="25" dur="500"/>
                                        <p:tgtEl>
                                          <p:spTgt spid="953350"/>
                                        </p:tgtEl>
                                        <p:attrNameLst>
                                          <p:attrName>ppt_y</p:attrName>
                                        </p:attrNameLst>
                                      </p:cBhvr>
                                      <p:tavLst>
                                        <p:tav tm="0">
                                          <p:val>
                                            <p:strVal val="ppt_y"/>
                                          </p:val>
                                        </p:tav>
                                        <p:tav tm="100000">
                                          <p:val>
                                            <p:strVal val="1+ppt_h/2"/>
                                          </p:val>
                                        </p:tav>
                                      </p:tavLst>
                                    </p:anim>
                                    <p:set>
                                      <p:cBhvr>
                                        <p:cTn id="26" dur="1" fill="hold">
                                          <p:stCondLst>
                                            <p:cond delay="499"/>
                                          </p:stCondLst>
                                        </p:cTn>
                                        <p:tgtEl>
                                          <p:spTgt spid="95335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grpId="0" nodeType="clickEffect">
                                  <p:stCondLst>
                                    <p:cond delay="0"/>
                                  </p:stCondLst>
                                  <p:childTnLst>
                                    <p:anim calcmode="lin" valueType="num">
                                      <p:cBhvr additive="base">
                                        <p:cTn id="30" dur="500"/>
                                        <p:tgtEl>
                                          <p:spTgt spid="953351"/>
                                        </p:tgtEl>
                                        <p:attrNameLst>
                                          <p:attrName>ppt_x</p:attrName>
                                        </p:attrNameLst>
                                      </p:cBhvr>
                                      <p:tavLst>
                                        <p:tav tm="0">
                                          <p:val>
                                            <p:strVal val="ppt_x"/>
                                          </p:val>
                                        </p:tav>
                                        <p:tav tm="100000">
                                          <p:val>
                                            <p:strVal val="ppt_x"/>
                                          </p:val>
                                        </p:tav>
                                      </p:tavLst>
                                    </p:anim>
                                    <p:anim calcmode="lin" valueType="num">
                                      <p:cBhvr additive="base">
                                        <p:cTn id="31" dur="500"/>
                                        <p:tgtEl>
                                          <p:spTgt spid="953351"/>
                                        </p:tgtEl>
                                        <p:attrNameLst>
                                          <p:attrName>ppt_y</p:attrName>
                                        </p:attrNameLst>
                                      </p:cBhvr>
                                      <p:tavLst>
                                        <p:tav tm="0">
                                          <p:val>
                                            <p:strVal val="ppt_y"/>
                                          </p:val>
                                        </p:tav>
                                        <p:tav tm="100000">
                                          <p:val>
                                            <p:strVal val="1+ppt_h/2"/>
                                          </p:val>
                                        </p:tav>
                                      </p:tavLst>
                                    </p:anim>
                                    <p:set>
                                      <p:cBhvr>
                                        <p:cTn id="32" dur="1" fill="hold">
                                          <p:stCondLst>
                                            <p:cond delay="499"/>
                                          </p:stCondLst>
                                        </p:cTn>
                                        <p:tgtEl>
                                          <p:spTgt spid="95335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0" nodeType="clickEffect">
                                  <p:stCondLst>
                                    <p:cond delay="0"/>
                                  </p:stCondLst>
                                  <p:childTnLst>
                                    <p:anim calcmode="lin" valueType="num">
                                      <p:cBhvr additive="base">
                                        <p:cTn id="36" dur="500"/>
                                        <p:tgtEl>
                                          <p:spTgt spid="953352"/>
                                        </p:tgtEl>
                                        <p:attrNameLst>
                                          <p:attrName>ppt_x</p:attrName>
                                        </p:attrNameLst>
                                      </p:cBhvr>
                                      <p:tavLst>
                                        <p:tav tm="0">
                                          <p:val>
                                            <p:strVal val="ppt_x"/>
                                          </p:val>
                                        </p:tav>
                                        <p:tav tm="100000">
                                          <p:val>
                                            <p:strVal val="ppt_x"/>
                                          </p:val>
                                        </p:tav>
                                      </p:tavLst>
                                    </p:anim>
                                    <p:anim calcmode="lin" valueType="num">
                                      <p:cBhvr additive="base">
                                        <p:cTn id="37" dur="500"/>
                                        <p:tgtEl>
                                          <p:spTgt spid="953352"/>
                                        </p:tgtEl>
                                        <p:attrNameLst>
                                          <p:attrName>ppt_y</p:attrName>
                                        </p:attrNameLst>
                                      </p:cBhvr>
                                      <p:tavLst>
                                        <p:tav tm="0">
                                          <p:val>
                                            <p:strVal val="ppt_y"/>
                                          </p:val>
                                        </p:tav>
                                        <p:tav tm="100000">
                                          <p:val>
                                            <p:strVal val="1+ppt_h/2"/>
                                          </p:val>
                                        </p:tav>
                                      </p:tavLst>
                                    </p:anim>
                                    <p:set>
                                      <p:cBhvr>
                                        <p:cTn id="38" dur="1" fill="hold">
                                          <p:stCondLst>
                                            <p:cond delay="499"/>
                                          </p:stCondLst>
                                        </p:cTn>
                                        <p:tgtEl>
                                          <p:spTgt spid="953352"/>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grpId="0" nodeType="clickEffect">
                                  <p:stCondLst>
                                    <p:cond delay="0"/>
                                  </p:stCondLst>
                                  <p:childTnLst>
                                    <p:anim calcmode="lin" valueType="num">
                                      <p:cBhvr additive="base">
                                        <p:cTn id="42" dur="500"/>
                                        <p:tgtEl>
                                          <p:spTgt spid="953353"/>
                                        </p:tgtEl>
                                        <p:attrNameLst>
                                          <p:attrName>ppt_x</p:attrName>
                                        </p:attrNameLst>
                                      </p:cBhvr>
                                      <p:tavLst>
                                        <p:tav tm="0">
                                          <p:val>
                                            <p:strVal val="ppt_x"/>
                                          </p:val>
                                        </p:tav>
                                        <p:tav tm="100000">
                                          <p:val>
                                            <p:strVal val="ppt_x"/>
                                          </p:val>
                                        </p:tav>
                                      </p:tavLst>
                                    </p:anim>
                                    <p:anim calcmode="lin" valueType="num">
                                      <p:cBhvr additive="base">
                                        <p:cTn id="43" dur="500"/>
                                        <p:tgtEl>
                                          <p:spTgt spid="953353"/>
                                        </p:tgtEl>
                                        <p:attrNameLst>
                                          <p:attrName>ppt_y</p:attrName>
                                        </p:attrNameLst>
                                      </p:cBhvr>
                                      <p:tavLst>
                                        <p:tav tm="0">
                                          <p:val>
                                            <p:strVal val="ppt_y"/>
                                          </p:val>
                                        </p:tav>
                                        <p:tav tm="100000">
                                          <p:val>
                                            <p:strVal val="1+ppt_h/2"/>
                                          </p:val>
                                        </p:tav>
                                      </p:tavLst>
                                    </p:anim>
                                    <p:set>
                                      <p:cBhvr>
                                        <p:cTn id="44" dur="1" fill="hold">
                                          <p:stCondLst>
                                            <p:cond delay="499"/>
                                          </p:stCondLst>
                                        </p:cTn>
                                        <p:tgtEl>
                                          <p:spTgt spid="95335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0" nodeType="clickEffect">
                                  <p:stCondLst>
                                    <p:cond delay="0"/>
                                  </p:stCondLst>
                                  <p:childTnLst>
                                    <p:anim calcmode="lin" valueType="num">
                                      <p:cBhvr additive="base">
                                        <p:cTn id="48" dur="500"/>
                                        <p:tgtEl>
                                          <p:spTgt spid="953354"/>
                                        </p:tgtEl>
                                        <p:attrNameLst>
                                          <p:attrName>ppt_x</p:attrName>
                                        </p:attrNameLst>
                                      </p:cBhvr>
                                      <p:tavLst>
                                        <p:tav tm="0">
                                          <p:val>
                                            <p:strVal val="ppt_x"/>
                                          </p:val>
                                        </p:tav>
                                        <p:tav tm="100000">
                                          <p:val>
                                            <p:strVal val="ppt_x"/>
                                          </p:val>
                                        </p:tav>
                                      </p:tavLst>
                                    </p:anim>
                                    <p:anim calcmode="lin" valueType="num">
                                      <p:cBhvr additive="base">
                                        <p:cTn id="49" dur="500"/>
                                        <p:tgtEl>
                                          <p:spTgt spid="953354"/>
                                        </p:tgtEl>
                                        <p:attrNameLst>
                                          <p:attrName>ppt_y</p:attrName>
                                        </p:attrNameLst>
                                      </p:cBhvr>
                                      <p:tavLst>
                                        <p:tav tm="0">
                                          <p:val>
                                            <p:strVal val="ppt_y"/>
                                          </p:val>
                                        </p:tav>
                                        <p:tav tm="100000">
                                          <p:val>
                                            <p:strVal val="1+ppt_h/2"/>
                                          </p:val>
                                        </p:tav>
                                      </p:tavLst>
                                    </p:anim>
                                    <p:set>
                                      <p:cBhvr>
                                        <p:cTn id="50" dur="1" fill="hold">
                                          <p:stCondLst>
                                            <p:cond delay="499"/>
                                          </p:stCondLst>
                                        </p:cTn>
                                        <p:tgtEl>
                                          <p:spTgt spid="95335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grpId="0" nodeType="clickEffect">
                                  <p:stCondLst>
                                    <p:cond delay="0"/>
                                  </p:stCondLst>
                                  <p:childTnLst>
                                    <p:anim calcmode="lin" valueType="num">
                                      <p:cBhvr additive="base">
                                        <p:cTn id="54" dur="500"/>
                                        <p:tgtEl>
                                          <p:spTgt spid="953355"/>
                                        </p:tgtEl>
                                        <p:attrNameLst>
                                          <p:attrName>ppt_x</p:attrName>
                                        </p:attrNameLst>
                                      </p:cBhvr>
                                      <p:tavLst>
                                        <p:tav tm="0">
                                          <p:val>
                                            <p:strVal val="ppt_x"/>
                                          </p:val>
                                        </p:tav>
                                        <p:tav tm="100000">
                                          <p:val>
                                            <p:strVal val="ppt_x"/>
                                          </p:val>
                                        </p:tav>
                                      </p:tavLst>
                                    </p:anim>
                                    <p:anim calcmode="lin" valueType="num">
                                      <p:cBhvr additive="base">
                                        <p:cTn id="55" dur="500"/>
                                        <p:tgtEl>
                                          <p:spTgt spid="953355"/>
                                        </p:tgtEl>
                                        <p:attrNameLst>
                                          <p:attrName>ppt_y</p:attrName>
                                        </p:attrNameLst>
                                      </p:cBhvr>
                                      <p:tavLst>
                                        <p:tav tm="0">
                                          <p:val>
                                            <p:strVal val="ppt_y"/>
                                          </p:val>
                                        </p:tav>
                                        <p:tav tm="100000">
                                          <p:val>
                                            <p:strVal val="1+ppt_h/2"/>
                                          </p:val>
                                        </p:tav>
                                      </p:tavLst>
                                    </p:anim>
                                    <p:set>
                                      <p:cBhvr>
                                        <p:cTn id="56" dur="1" fill="hold">
                                          <p:stCondLst>
                                            <p:cond delay="499"/>
                                          </p:stCondLst>
                                        </p:cTn>
                                        <p:tgtEl>
                                          <p:spTgt spid="953355"/>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grpId="0" nodeType="clickEffect">
                                  <p:stCondLst>
                                    <p:cond delay="0"/>
                                  </p:stCondLst>
                                  <p:childTnLst>
                                    <p:anim calcmode="lin" valueType="num">
                                      <p:cBhvr additive="base">
                                        <p:cTn id="60" dur="500"/>
                                        <p:tgtEl>
                                          <p:spTgt spid="953356"/>
                                        </p:tgtEl>
                                        <p:attrNameLst>
                                          <p:attrName>ppt_x</p:attrName>
                                        </p:attrNameLst>
                                      </p:cBhvr>
                                      <p:tavLst>
                                        <p:tav tm="0">
                                          <p:val>
                                            <p:strVal val="ppt_x"/>
                                          </p:val>
                                        </p:tav>
                                        <p:tav tm="100000">
                                          <p:val>
                                            <p:strVal val="ppt_x"/>
                                          </p:val>
                                        </p:tav>
                                      </p:tavLst>
                                    </p:anim>
                                    <p:anim calcmode="lin" valueType="num">
                                      <p:cBhvr additive="base">
                                        <p:cTn id="61" dur="500"/>
                                        <p:tgtEl>
                                          <p:spTgt spid="953356"/>
                                        </p:tgtEl>
                                        <p:attrNameLst>
                                          <p:attrName>ppt_y</p:attrName>
                                        </p:attrNameLst>
                                      </p:cBhvr>
                                      <p:tavLst>
                                        <p:tav tm="0">
                                          <p:val>
                                            <p:strVal val="ppt_y"/>
                                          </p:val>
                                        </p:tav>
                                        <p:tav tm="100000">
                                          <p:val>
                                            <p:strVal val="1+ppt_h/2"/>
                                          </p:val>
                                        </p:tav>
                                      </p:tavLst>
                                    </p:anim>
                                    <p:set>
                                      <p:cBhvr>
                                        <p:cTn id="62" dur="1" fill="hold">
                                          <p:stCondLst>
                                            <p:cond delay="499"/>
                                          </p:stCondLst>
                                        </p:cTn>
                                        <p:tgtEl>
                                          <p:spTgt spid="9533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animBg="1"/>
      <p:bldP spid="953348" grpId="0" animBg="1"/>
      <p:bldP spid="953349" grpId="0" animBg="1"/>
      <p:bldP spid="953350" grpId="0" animBg="1"/>
      <p:bldP spid="953351" grpId="0" animBg="1"/>
      <p:bldP spid="953352" grpId="0" animBg="1"/>
      <p:bldP spid="953353" grpId="0" animBg="1"/>
      <p:bldP spid="953354" grpId="0" animBg="1"/>
      <p:bldP spid="953355" grpId="0" animBg="1"/>
      <p:bldP spid="9533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t>3.5</a:t>
            </a:r>
            <a:r>
              <a:rPr lang="en-US" altLang="zh-CN" dirty="0">
                <a:latin typeface="+mj-ea"/>
              </a:rPr>
              <a:t> </a:t>
            </a:r>
            <a:r>
              <a:rPr lang="zh-CN" altLang="en-US" dirty="0" smtClean="0">
                <a:latin typeface="+mj-ea"/>
              </a:rPr>
              <a:t>数据模型</a:t>
            </a:r>
            <a:r>
              <a:rPr lang="zh-CN" altLang="en-US" dirty="0">
                <a:latin typeface="+mj-ea"/>
              </a:rPr>
              <a:t>构建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22" y="3362325"/>
            <a:ext cx="3778356" cy="1895475"/>
          </a:xfrm>
          <a:prstGeom prst="rect">
            <a:avLst/>
          </a:prstGeom>
        </p:spPr>
      </p:pic>
    </p:spTree>
    <p:extLst>
      <p:ext uri="{BB962C8B-B14F-4D97-AF65-F5344CB8AC3E}">
        <p14:creationId xmlns:p14="http://schemas.microsoft.com/office/powerpoint/2010/main" val="17672480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描述用户数据要求</a:t>
            </a:r>
          </a:p>
        </p:txBody>
      </p:sp>
      <p:sp>
        <p:nvSpPr>
          <p:cNvPr id="3" name="内容占位符 2"/>
          <p:cNvSpPr>
            <a:spLocks noGrp="1"/>
          </p:cNvSpPr>
          <p:nvPr>
            <p:ph idx="1"/>
          </p:nvPr>
        </p:nvSpPr>
        <p:spPr/>
        <p:txBody>
          <a:bodyPr/>
          <a:lstStyle/>
          <a:p>
            <a:r>
              <a:rPr lang="zh-CN" altLang="en-US" dirty="0"/>
              <a:t>为了把用户的</a:t>
            </a:r>
            <a:r>
              <a:rPr lang="zh-CN" altLang="en-US" dirty="0">
                <a:solidFill>
                  <a:srgbClr val="FF0000"/>
                </a:solidFill>
              </a:rPr>
              <a:t>数据要求</a:t>
            </a:r>
            <a:r>
              <a:rPr lang="zh-CN" altLang="en-US" dirty="0"/>
              <a:t>清楚、准确地描述出来，系统分析员通常建立一个</a:t>
            </a:r>
            <a:r>
              <a:rPr lang="zh-CN" altLang="en-US" dirty="0">
                <a:solidFill>
                  <a:srgbClr val="FF0000"/>
                </a:solidFill>
              </a:rPr>
              <a:t>概念性数据模型</a:t>
            </a:r>
            <a:r>
              <a:rPr lang="zh-CN" altLang="en-US" dirty="0"/>
              <a:t>，因此需要数据建模。</a:t>
            </a:r>
            <a:endParaRPr lang="en-US" altLang="zh-CN" dirty="0"/>
          </a:p>
          <a:p>
            <a:pPr lvl="1"/>
            <a:r>
              <a:rPr lang="en-US" altLang="zh-CN" dirty="0"/>
              <a:t>3.5.1 </a:t>
            </a:r>
            <a:r>
              <a:rPr lang="zh-CN" altLang="en-US" dirty="0"/>
              <a:t>数据字典（</a:t>
            </a:r>
            <a:r>
              <a:rPr lang="en-US" altLang="zh-CN" dirty="0"/>
              <a:t>Data Dictionary </a:t>
            </a:r>
            <a:r>
              <a:rPr lang="zh-CN" altLang="en-US" dirty="0"/>
              <a:t>，</a:t>
            </a:r>
            <a:r>
              <a:rPr lang="en-US" altLang="zh-CN" dirty="0"/>
              <a:t>DD</a:t>
            </a:r>
            <a:r>
              <a:rPr lang="zh-CN" altLang="en-US" dirty="0"/>
              <a:t>）</a:t>
            </a:r>
            <a:endParaRPr lang="en-US" altLang="zh-CN" dirty="0"/>
          </a:p>
          <a:p>
            <a:pPr lvl="1"/>
            <a:r>
              <a:rPr lang="en-US" altLang="zh-CN" dirty="0"/>
              <a:t>3.5.2 ER</a:t>
            </a:r>
            <a:r>
              <a:rPr lang="zh-CN" altLang="en-US" dirty="0"/>
              <a:t>图（</a:t>
            </a:r>
            <a:r>
              <a:rPr lang="en-US" altLang="zh-CN" dirty="0"/>
              <a:t>Entity Relationship Diagram</a:t>
            </a:r>
            <a:r>
              <a:rPr lang="zh-CN" altLang="en-US" dirty="0"/>
              <a:t>）</a:t>
            </a:r>
            <a:endParaRPr lang="en-US" altLang="zh-CN" dirty="0"/>
          </a:p>
          <a:p>
            <a:pPr lvl="1"/>
            <a:r>
              <a:rPr lang="en-US" altLang="zh-CN" dirty="0"/>
              <a:t>3.5.3 ER</a:t>
            </a:r>
            <a:r>
              <a:rPr lang="zh-CN" altLang="en-US" dirty="0"/>
              <a:t>图之数据规范化</a:t>
            </a:r>
            <a:endParaRPr lang="en-US" altLang="zh-CN" dirty="0"/>
          </a:p>
          <a:p>
            <a:pPr lvl="1"/>
            <a:r>
              <a:rPr lang="en-US" altLang="zh-CN" dirty="0"/>
              <a:t>3.5.4 </a:t>
            </a:r>
            <a:r>
              <a:rPr lang="zh-CN" altLang="en-US" dirty="0"/>
              <a:t>用层次图表达数据模型</a:t>
            </a:r>
            <a:endParaRPr lang="en-US" altLang="zh-CN" dirty="0"/>
          </a:p>
          <a:p>
            <a:pPr lvl="1"/>
            <a:r>
              <a:rPr lang="en-US" altLang="zh-CN" dirty="0"/>
              <a:t>3.5.5 </a:t>
            </a:r>
            <a:r>
              <a:rPr lang="zh-CN" altLang="en-US" dirty="0"/>
              <a:t>用</a:t>
            </a:r>
            <a:r>
              <a:rPr lang="en-US" altLang="zh-CN" dirty="0"/>
              <a:t>Warnier</a:t>
            </a:r>
            <a:r>
              <a:rPr lang="zh-CN" altLang="en-US" dirty="0"/>
              <a:t>图表达数据模型</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22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3.5.1 </a:t>
            </a:r>
            <a:r>
              <a:rPr lang="zh-CN" altLang="en-US" dirty="0"/>
              <a:t>数据字典</a:t>
            </a:r>
            <a:r>
              <a:rPr lang="en-US" altLang="zh-CN" dirty="0"/>
              <a:t>DD</a:t>
            </a:r>
            <a:endParaRPr lang="zh-CN" altLang="en-US" dirty="0"/>
          </a:p>
        </p:txBody>
      </p:sp>
      <p:sp>
        <p:nvSpPr>
          <p:cNvPr id="4" name="Rectangle 4"/>
          <p:cNvSpPr>
            <a:spLocks noChangeArrowheads="1"/>
          </p:cNvSpPr>
          <p:nvPr/>
        </p:nvSpPr>
        <p:spPr bwMode="auto">
          <a:xfrm>
            <a:off x="800100" y="1554226"/>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solidFill>
                  <a:srgbClr val="0000FF"/>
                </a:solidFill>
                <a:latin typeface="华文细黑" panose="02010600040101010101" pitchFamily="2" charset="-122"/>
                <a:ea typeface="华文细黑" panose="02010600040101010101" pitchFamily="2" charset="-122"/>
              </a:rPr>
              <a:t>目前价格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主要供应者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次要供应者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5" name="Rectangle 7"/>
          <p:cNvSpPr>
            <a:spLocks noChangeArrowheads="1"/>
          </p:cNvSpPr>
          <p:nvPr/>
        </p:nvSpPr>
        <p:spPr bwMode="auto">
          <a:xfrm>
            <a:off x="4469421" y="1554226"/>
            <a:ext cx="4331677" cy="1171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唯一地标识库存清单中一个特定零件的关键字</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r>
              <a:rPr kumimoji="0" lang="en-US" altLang="zh-CN" sz="1400" b="1" i="0" u="none" strike="noStrike" kern="0" cap="none" spc="0" normalizeH="0" baseline="0" noProof="0">
                <a:ln>
                  <a:noFill/>
                </a:ln>
                <a:solidFill>
                  <a:srgbClr val="000000"/>
                </a:solidFill>
                <a:effectLst/>
                <a:uLnTx/>
                <a:uFillTx/>
                <a:ea typeface="仿宋_GB2312" pitchFamily="49" charset="-122"/>
              </a:rPr>
              <a:t>=8{</a:t>
            </a:r>
            <a:r>
              <a:rPr kumimoji="0" lang="zh-CN" altLang="en-US" sz="1400" b="1" i="0" u="none" strike="noStrike" kern="0" cap="none" spc="0" normalizeH="0" baseline="0" noProof="0">
                <a:ln>
                  <a:noFill/>
                </a:ln>
                <a:solidFill>
                  <a:srgbClr val="000000"/>
                </a:solidFill>
                <a:effectLst/>
                <a:uLnTx/>
                <a:uFillTx/>
                <a:ea typeface="仿宋_GB2312" pitchFamily="49" charset="-122"/>
              </a:rPr>
              <a:t>字符</a:t>
            </a:r>
            <a:r>
              <a:rPr kumimoji="0" lang="en-US" altLang="zh-CN" sz="1400" b="1" i="0" u="none" strike="noStrike" kern="0" cap="none" spc="0" normalizeH="0" baseline="0" noProof="0">
                <a:ln>
                  <a:noFill/>
                </a:ln>
                <a:solidFill>
                  <a:srgbClr val="000000"/>
                </a:solidFill>
                <a:effectLst/>
                <a:uLnTx/>
                <a:uFillTx/>
                <a:ea typeface="仿宋_GB2312" pitchFamily="49" charset="-122"/>
              </a:rPr>
              <a:t>}8</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定货报表、定货信息、库存清单、事务</a:t>
            </a:r>
          </a:p>
        </p:txBody>
      </p:sp>
      <p:sp>
        <p:nvSpPr>
          <p:cNvPr id="6" name="Rectangle 5"/>
          <p:cNvSpPr>
            <a:spLocks noChangeArrowheads="1"/>
          </p:cNvSpPr>
          <p:nvPr/>
        </p:nvSpPr>
        <p:spPr bwMode="auto">
          <a:xfrm>
            <a:off x="4469418" y="3973720"/>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某个零件一次订货的数量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 </a:t>
            </a:r>
            <a:r>
              <a:rPr kumimoji="0" lang="en-US" altLang="zh-CN" sz="1400" b="1" i="0" u="none" strike="noStrike" kern="0" cap="none" spc="0" normalizeH="0" baseline="0" noProof="0" dirty="0">
                <a:ln>
                  <a:noFill/>
                </a:ln>
                <a:solidFill>
                  <a:srgbClr val="000000"/>
                </a:solidFill>
                <a:effectLst/>
                <a:uLnTx/>
                <a:uFillTx/>
                <a:ea typeface="仿宋_GB2312" pitchFamily="49" charset="-122"/>
              </a:rPr>
              <a:t>= 1{</a:t>
            </a:r>
            <a:r>
              <a:rPr kumimoji="0" lang="zh-CN" altLang="en-US" sz="1400" b="1" i="0" u="none" strike="noStrike" kern="0" cap="none" spc="0" normalizeH="0" baseline="0" noProof="0" dirty="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a:ln>
                  <a:noFill/>
                </a:ln>
                <a:solidFill>
                  <a:srgbClr val="000000"/>
                </a:solidFill>
                <a:effectLst/>
                <a:uLnTx/>
                <a:uFillTx/>
                <a:ea typeface="仿宋_GB2312" pitchFamily="49" charset="-122"/>
              </a:rPr>
              <a:t>}5</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sp>
        <p:nvSpPr>
          <p:cNvPr id="7" name="Rectangle 5"/>
          <p:cNvSpPr>
            <a:spLocks noChangeArrowheads="1"/>
          </p:cNvSpPr>
          <p:nvPr/>
        </p:nvSpPr>
        <p:spPr bwMode="auto">
          <a:xfrm>
            <a:off x="4469419" y="2760856"/>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r>
              <a:rPr lang="zh-CN" altLang="en-US" sz="1400" b="1" kern="0" dirty="0">
                <a:solidFill>
                  <a:srgbClr val="000000"/>
                </a:solidFill>
                <a:ea typeface="仿宋_GB2312" pitchFamily="49" charset="-122"/>
              </a:rPr>
              <a:t>零件名称</a:t>
            </a:r>
            <a:endParaRPr kumimoji="0" lang="zh-CN" altLang="en-US" sz="1400" b="1" i="0" u="none" strike="noStrike" kern="0" cap="none" spc="0" normalizeH="0" baseline="0" noProof="0" dirty="0">
              <a:ln>
                <a:noFill/>
              </a:ln>
              <a:solidFill>
                <a:srgbClr val="000000"/>
              </a:solidFill>
              <a:effectLst/>
              <a:uLnTx/>
              <a:uFillTx/>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：零件的名字</a:t>
            </a:r>
            <a:endParaRPr kumimoji="0" lang="en-US" altLang="zh-CN"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endParaRPr>
          </a:p>
          <a:p>
            <a:pPr fontAlgn="base">
              <a:spcBef>
                <a:spcPct val="0"/>
              </a:spcBef>
              <a:spcAft>
                <a:spcPct val="0"/>
              </a:spcAf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r>
              <a:rPr lang="zh-CN" altLang="en-US" sz="1400" b="1" kern="0" dirty="0">
                <a:solidFill>
                  <a:srgbClr val="000000"/>
                </a:solidFill>
                <a:ea typeface="仿宋_GB2312" pitchFamily="49" charset="-122"/>
              </a:rPr>
              <a:t>零件名称</a:t>
            </a:r>
            <a:r>
              <a:rPr kumimoji="0" lang="en-US" altLang="zh-CN" sz="1400" b="1" i="0" u="none" strike="noStrike" kern="0" cap="none" spc="0" normalizeH="0" baseline="0" noProof="0" dirty="0">
                <a:ln>
                  <a:noFill/>
                </a:ln>
                <a:solidFill>
                  <a:srgbClr val="000000"/>
                </a:solidFill>
                <a:effectLst/>
                <a:uLnTx/>
                <a:uFillTx/>
                <a:ea typeface="仿宋_GB2312" pitchFamily="49" charset="-122"/>
              </a:rPr>
              <a:t>= 1{</a:t>
            </a:r>
            <a:r>
              <a:rPr kumimoji="0" lang="zh-CN" altLang="en-US" sz="1400" b="1" i="0" u="none" strike="noStrike" kern="0" cap="none" spc="0" normalizeH="0" baseline="0" noProof="0" dirty="0">
                <a:ln>
                  <a:noFill/>
                </a:ln>
                <a:solidFill>
                  <a:srgbClr val="000000"/>
                </a:solidFill>
                <a:effectLst/>
                <a:uLnTx/>
                <a:uFillTx/>
                <a:ea typeface="仿宋_GB2312" pitchFamily="49" charset="-122"/>
              </a:rPr>
              <a:t>字符</a:t>
            </a:r>
            <a:r>
              <a:rPr kumimoji="0" lang="en-US" altLang="zh-CN" sz="1400" b="1" i="0" u="none" strike="noStrike" kern="0" cap="none" spc="0" normalizeH="0" baseline="0" noProof="0" dirty="0">
                <a:ln>
                  <a:noFill/>
                </a:ln>
                <a:solidFill>
                  <a:srgbClr val="000000"/>
                </a:solidFill>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a:ln>
                  <a:noFill/>
                </a:ln>
                <a:solidFill>
                  <a:srgbClr val="000000"/>
                </a:solidFill>
                <a:effectLst/>
                <a:uLnTx/>
                <a:uFillTx/>
                <a:ea typeface="仿宋_GB2312" pitchFamily="49" charset="-122"/>
              </a:rPr>
              <a:t>}20</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cxnSp>
        <p:nvCxnSpPr>
          <p:cNvPr id="8" name="肘形连接符 7"/>
          <p:cNvCxnSpPr/>
          <p:nvPr/>
        </p:nvCxnSpPr>
        <p:spPr bwMode="auto">
          <a:xfrm flipV="1">
            <a:off x="1386254" y="2140092"/>
            <a:ext cx="3083164" cy="1728523"/>
          </a:xfrm>
          <a:prstGeom prst="bentConnector3">
            <a:avLst>
              <a:gd name="adj1" fmla="val 570"/>
            </a:avLst>
          </a:prstGeom>
          <a:solidFill>
            <a:schemeClr val="accent1"/>
          </a:solidFill>
          <a:ln w="19050" cap="flat" cmpd="sng" algn="ctr">
            <a:solidFill>
              <a:srgbClr val="0000FF"/>
            </a:solidFill>
            <a:prstDash val="sysDash"/>
            <a:round/>
            <a:headEnd type="none" w="sm" len="sm"/>
            <a:tailEnd type="triangle"/>
          </a:ln>
          <a:effectLst/>
        </p:spPr>
      </p:cxnSp>
      <p:cxnSp>
        <p:nvCxnSpPr>
          <p:cNvPr id="9" name="肘形连接符 8"/>
          <p:cNvCxnSpPr>
            <a:endCxn id="7" idx="1"/>
          </p:cNvCxnSpPr>
          <p:nvPr/>
        </p:nvCxnSpPr>
        <p:spPr bwMode="auto">
          <a:xfrm flipV="1">
            <a:off x="2499946" y="3346722"/>
            <a:ext cx="1969473" cy="493318"/>
          </a:xfrm>
          <a:prstGeom prst="bentConnector3">
            <a:avLst>
              <a:gd name="adj1" fmla="val -595"/>
            </a:avLst>
          </a:prstGeom>
          <a:solidFill>
            <a:schemeClr val="accent1"/>
          </a:solidFill>
          <a:ln w="19050" cap="flat" cmpd="sng" algn="ctr">
            <a:solidFill>
              <a:srgbClr val="0000FF"/>
            </a:solidFill>
            <a:prstDash val="sysDash"/>
            <a:round/>
            <a:headEnd type="none" w="sm" len="sm"/>
            <a:tailEnd type="triangle"/>
          </a:ln>
          <a:effectLst/>
        </p:spPr>
      </p:cxnSp>
      <p:cxnSp>
        <p:nvCxnSpPr>
          <p:cNvPr id="10" name="肘形连接符 9"/>
          <p:cNvCxnSpPr/>
          <p:nvPr/>
        </p:nvCxnSpPr>
        <p:spPr bwMode="auto">
          <a:xfrm flipV="1">
            <a:off x="1386254" y="4207822"/>
            <a:ext cx="3083161" cy="117993"/>
          </a:xfrm>
          <a:prstGeom prst="bentConnector3">
            <a:avLst>
              <a:gd name="adj1" fmla="val -202"/>
            </a:avLst>
          </a:prstGeom>
          <a:solidFill>
            <a:schemeClr val="accent1"/>
          </a:solidFill>
          <a:ln w="19050" cap="flat" cmpd="sng" algn="ctr">
            <a:solidFill>
              <a:srgbClr val="0000FF"/>
            </a:solidFill>
            <a:prstDash val="sysDash"/>
            <a:round/>
            <a:headEnd type="none" w="sm" len="sm"/>
            <a:tailEnd type="triangle"/>
          </a:ln>
          <a:effectLst/>
        </p:spPr>
      </p:cxnSp>
      <p:sp>
        <p:nvSpPr>
          <p:cNvPr id="11" name="文本框 10"/>
          <p:cNvSpPr txBox="1"/>
          <p:nvPr/>
        </p:nvSpPr>
        <p:spPr>
          <a:xfrm>
            <a:off x="4469415" y="5186584"/>
            <a:ext cx="4331680" cy="923330"/>
          </a:xfrm>
          <a:prstGeom prst="rect">
            <a:avLst/>
          </a:prstGeom>
          <a:noFill/>
        </p:spPr>
        <p:txBody>
          <a:bodyPr wrap="square" rtlCol="0">
            <a:spAutoFit/>
          </a:bodyPr>
          <a:lstStyle/>
          <a:p>
            <a:r>
              <a:rPr lang="zh-CN" altLang="en-US" dirty="0">
                <a:solidFill>
                  <a:srgbClr val="0000FF"/>
                </a:solidFill>
                <a:latin typeface="华文细黑" panose="02010600040101010101" pitchFamily="2" charset="-122"/>
                <a:ea typeface="华文细黑" panose="02010600040101010101" pitchFamily="2" charset="-122"/>
              </a:rPr>
              <a:t>数据字典中对数据流和数据存储的定义，构建了数据模型的统一词条，是数据建模的基础。</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78061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en-US" altLang="zh-CN" dirty="0">
                <a:solidFill>
                  <a:srgbClr val="0000FF"/>
                </a:solidFill>
              </a:rPr>
              <a:t>ER</a:t>
            </a:r>
            <a:r>
              <a:rPr lang="zh-CN" altLang="en-US" dirty="0">
                <a:solidFill>
                  <a:srgbClr val="0000FF"/>
                </a:solidFill>
              </a:rPr>
              <a:t>图（</a:t>
            </a:r>
            <a:r>
              <a:rPr lang="en-US" altLang="zh-CN" dirty="0">
                <a:solidFill>
                  <a:srgbClr val="0000FF"/>
                </a:solidFill>
              </a:rPr>
              <a:t>Entity Relationship Diagram</a:t>
            </a:r>
            <a:r>
              <a:rPr lang="zh-CN" altLang="en-US" dirty="0">
                <a:solidFill>
                  <a:srgbClr val="0000FF"/>
                </a:solidFill>
              </a:rPr>
              <a:t>）是在数据字典的基础上</a:t>
            </a:r>
            <a:r>
              <a:rPr lang="zh-CN" altLang="en-US" dirty="0"/>
              <a:t>，用来建立数据模型的工具。</a:t>
            </a:r>
            <a:endParaRPr lang="en-US" altLang="zh-CN" dirty="0"/>
          </a:p>
          <a:p>
            <a:pPr lvl="1"/>
            <a:r>
              <a:rPr lang="zh-CN" altLang="en-US" dirty="0"/>
              <a:t>数据模型 </a:t>
            </a:r>
            <a:r>
              <a:rPr lang="en-US" altLang="zh-CN" dirty="0"/>
              <a:t>---- </a:t>
            </a:r>
            <a:r>
              <a:rPr lang="zh-CN" altLang="en-US" dirty="0"/>
              <a:t>它描述了从用户角度看到的数据，反映了用户的现实环境，而且与在软件系统中的实现方法无关。</a:t>
            </a:r>
          </a:p>
          <a:p>
            <a:pPr lvl="1"/>
            <a:r>
              <a:rPr lang="zh-CN" altLang="en-US" dirty="0"/>
              <a:t>数据模型中包含</a:t>
            </a:r>
            <a:r>
              <a:rPr lang="en-US" altLang="zh-CN" dirty="0"/>
              <a:t>3</a:t>
            </a:r>
            <a:r>
              <a:rPr lang="zh-CN" altLang="en-US" dirty="0"/>
              <a:t>种相互关联的信息：</a:t>
            </a:r>
            <a:r>
              <a:rPr lang="zh-CN" altLang="en-US" dirty="0">
                <a:solidFill>
                  <a:srgbClr val="0000FF"/>
                </a:solidFill>
              </a:rPr>
              <a:t>数据对象（实体）</a:t>
            </a:r>
            <a:r>
              <a:rPr lang="zh-CN" altLang="en-US" dirty="0"/>
              <a:t>、</a:t>
            </a:r>
            <a:r>
              <a:rPr lang="zh-CN" altLang="en-US" dirty="0">
                <a:solidFill>
                  <a:srgbClr val="0000FF"/>
                </a:solidFill>
              </a:rPr>
              <a:t>数据对象的属性</a:t>
            </a:r>
            <a:r>
              <a:rPr lang="zh-CN" altLang="en-US" dirty="0"/>
              <a:t>及数据对象彼此间相互连接的</a:t>
            </a:r>
            <a:r>
              <a:rPr lang="zh-CN" altLang="en-US" dirty="0">
                <a:solidFill>
                  <a:srgbClr val="0000FF"/>
                </a:solidFill>
              </a:rPr>
              <a:t>关系</a:t>
            </a:r>
            <a:r>
              <a:rPr lang="zh-CN" altLang="en-US" dirty="0"/>
              <a:t>。</a:t>
            </a:r>
          </a:p>
        </p:txBody>
      </p:sp>
    </p:spTree>
    <p:extLst>
      <p:ext uri="{BB962C8B-B14F-4D97-AF65-F5344CB8AC3E}">
        <p14:creationId xmlns:p14="http://schemas.microsoft.com/office/powerpoint/2010/main" val="16690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a:t>
            </a:r>
            <a:endParaRPr lang="en-US" altLang="zh-CN" dirty="0"/>
          </a:p>
        </p:txBody>
      </p:sp>
      <p:sp>
        <p:nvSpPr>
          <p:cNvPr id="3" name="内容占位符 2"/>
          <p:cNvSpPr>
            <a:spLocks noGrp="1"/>
          </p:cNvSpPr>
          <p:nvPr>
            <p:ph idx="1"/>
          </p:nvPr>
        </p:nvSpPr>
        <p:spPr/>
        <p:txBody>
          <a:bodyPr/>
          <a:lstStyle/>
          <a:p>
            <a:r>
              <a:rPr lang="zh-CN" altLang="en-US" dirty="0"/>
              <a:t>实体</a:t>
            </a:r>
            <a:endParaRPr lang="en-US" altLang="zh-CN" dirty="0"/>
          </a:p>
          <a:p>
            <a:r>
              <a:rPr lang="zh-CN" altLang="en-US" dirty="0"/>
              <a:t>实体是客观世界中存在的且可相互区分的事务。实体可以是人也可以是物，可以是具体的事物也可以是抽象概念。例如，职工、学生、课程、教师等都是实体。</a:t>
            </a:r>
          </a:p>
          <a:p>
            <a:endParaRPr lang="zh-CN" altLang="en-US" dirty="0"/>
          </a:p>
        </p:txBody>
      </p:sp>
      <p:sp>
        <p:nvSpPr>
          <p:cNvPr id="4" name="Rectangle 4"/>
          <p:cNvSpPr>
            <a:spLocks noChangeArrowheads="1"/>
          </p:cNvSpPr>
          <p:nvPr/>
        </p:nvSpPr>
        <p:spPr bwMode="auto">
          <a:xfrm>
            <a:off x="2041019" y="1533623"/>
            <a:ext cx="685800" cy="30480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4537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a:t>
            </a:r>
            <a:endParaRPr lang="en-US" altLang="zh-CN" dirty="0"/>
          </a:p>
        </p:txBody>
      </p:sp>
      <p:sp>
        <p:nvSpPr>
          <p:cNvPr id="3" name="内容占位符 2"/>
          <p:cNvSpPr>
            <a:spLocks noGrp="1"/>
          </p:cNvSpPr>
          <p:nvPr>
            <p:ph idx="1"/>
          </p:nvPr>
        </p:nvSpPr>
        <p:spPr/>
        <p:txBody>
          <a:bodyPr/>
          <a:lstStyle/>
          <a:p>
            <a:r>
              <a:rPr lang="zh-CN" altLang="en-US" dirty="0"/>
              <a:t>关系</a:t>
            </a:r>
            <a:endParaRPr lang="en-US" altLang="zh-CN" dirty="0"/>
          </a:p>
          <a:p>
            <a:r>
              <a:rPr lang="zh-CN" altLang="en-US" dirty="0"/>
              <a:t>客观世界中的事物彼此间往往是有联系的，例如，教师与课程间存在“教”这种联系。</a:t>
            </a:r>
          </a:p>
          <a:p>
            <a:endParaRPr lang="zh-CN" altLang="en-US" dirty="0"/>
          </a:p>
        </p:txBody>
      </p:sp>
      <p:sp>
        <p:nvSpPr>
          <p:cNvPr id="4" name="AutoShape 8"/>
          <p:cNvSpPr>
            <a:spLocks noChangeArrowheads="1"/>
          </p:cNvSpPr>
          <p:nvPr/>
        </p:nvSpPr>
        <p:spPr bwMode="auto">
          <a:xfrm>
            <a:off x="2076941" y="1492446"/>
            <a:ext cx="647700" cy="355600"/>
          </a:xfrm>
          <a:prstGeom prst="diamond">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nvGrpSpPr>
          <p:cNvPr id="5" name="Group 9"/>
          <p:cNvGrpSpPr>
            <a:grpSpLocks/>
          </p:cNvGrpSpPr>
          <p:nvPr/>
        </p:nvGrpSpPr>
        <p:grpSpPr bwMode="auto">
          <a:xfrm>
            <a:off x="1691481" y="3403698"/>
            <a:ext cx="5734050" cy="774700"/>
            <a:chOff x="768" y="2544"/>
            <a:chExt cx="4272" cy="912"/>
          </a:xfrm>
        </p:grpSpPr>
        <p:grpSp>
          <p:nvGrpSpPr>
            <p:cNvPr id="6" name="Group 10"/>
            <p:cNvGrpSpPr>
              <a:grpSpLocks/>
            </p:cNvGrpSpPr>
            <p:nvPr/>
          </p:nvGrpSpPr>
          <p:grpSpPr bwMode="auto">
            <a:xfrm>
              <a:off x="768" y="2544"/>
              <a:ext cx="1104" cy="539"/>
              <a:chOff x="768" y="2496"/>
              <a:chExt cx="1104" cy="539"/>
            </a:xfrm>
          </p:grpSpPr>
          <p:sp>
            <p:nvSpPr>
              <p:cNvPr id="31" name="Line 11"/>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32" name="Line 12"/>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33" name="Text Box 13"/>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1</a:t>
                </a:r>
              </a:p>
            </p:txBody>
          </p:sp>
          <p:sp>
            <p:nvSpPr>
              <p:cNvPr id="34" name="Text Box 14"/>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1</a:t>
                </a:r>
              </a:p>
            </p:txBody>
          </p:sp>
          <p:sp>
            <p:nvSpPr>
              <p:cNvPr id="35" name="AutoShape 15"/>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nvGrpSpPr>
            <p:cNvPr id="7" name="Group 16"/>
            <p:cNvGrpSpPr>
              <a:grpSpLocks/>
            </p:cNvGrpSpPr>
            <p:nvPr/>
          </p:nvGrpSpPr>
          <p:grpSpPr bwMode="auto">
            <a:xfrm>
              <a:off x="2352" y="2544"/>
              <a:ext cx="1104" cy="539"/>
              <a:chOff x="768" y="2496"/>
              <a:chExt cx="1104" cy="539"/>
            </a:xfrm>
          </p:grpSpPr>
          <p:sp>
            <p:nvSpPr>
              <p:cNvPr id="26" name="Line 17"/>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27" name="Line 18"/>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28" name="Text Box 19"/>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1</a:t>
                </a:r>
              </a:p>
            </p:txBody>
          </p:sp>
          <p:sp>
            <p:nvSpPr>
              <p:cNvPr id="29" name="Text Box 20"/>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N</a:t>
                </a:r>
              </a:p>
            </p:txBody>
          </p:sp>
          <p:sp>
            <p:nvSpPr>
              <p:cNvPr id="30" name="AutoShape 21"/>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nvGrpSpPr>
            <p:cNvPr id="8" name="Group 22"/>
            <p:cNvGrpSpPr>
              <a:grpSpLocks/>
            </p:cNvGrpSpPr>
            <p:nvPr/>
          </p:nvGrpSpPr>
          <p:grpSpPr bwMode="auto">
            <a:xfrm>
              <a:off x="3936" y="2544"/>
              <a:ext cx="1104" cy="539"/>
              <a:chOff x="768" y="2496"/>
              <a:chExt cx="1104" cy="539"/>
            </a:xfrm>
          </p:grpSpPr>
          <p:sp>
            <p:nvSpPr>
              <p:cNvPr id="21" name="Line 23"/>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22" name="Line 24"/>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23" name="Text Box 25"/>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a:t>
                </a:r>
              </a:p>
            </p:txBody>
          </p:sp>
          <p:sp>
            <p:nvSpPr>
              <p:cNvPr id="24" name="Text Box 26"/>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N</a:t>
                </a:r>
              </a:p>
            </p:txBody>
          </p:sp>
          <p:sp>
            <p:nvSpPr>
              <p:cNvPr id="25" name="AutoShape 27"/>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nvGrpSpPr>
            <p:cNvPr id="9" name="Group 28"/>
            <p:cNvGrpSpPr>
              <a:grpSpLocks/>
            </p:cNvGrpSpPr>
            <p:nvPr/>
          </p:nvGrpSpPr>
          <p:grpSpPr bwMode="auto">
            <a:xfrm>
              <a:off x="768" y="3168"/>
              <a:ext cx="1104" cy="288"/>
              <a:chOff x="816" y="3168"/>
              <a:chExt cx="1104" cy="288"/>
            </a:xfrm>
          </p:grpSpPr>
          <p:sp>
            <p:nvSpPr>
              <p:cNvPr id="18" name="Line 29"/>
              <p:cNvSpPr>
                <a:spLocks noChangeShapeType="1"/>
              </p:cNvSpPr>
              <p:nvPr/>
            </p:nvSpPr>
            <p:spPr bwMode="auto">
              <a:xfrm>
                <a:off x="1536" y="3312"/>
                <a:ext cx="384" cy="0"/>
              </a:xfrm>
              <a:prstGeom prst="line">
                <a:avLst/>
              </a:prstGeom>
              <a:noFill/>
              <a:ln w="19050">
                <a:solidFill>
                  <a:srgbClr val="40458C"/>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19" name="Line 30"/>
              <p:cNvSpPr>
                <a:spLocks noChangeShapeType="1"/>
              </p:cNvSpPr>
              <p:nvPr/>
            </p:nvSpPr>
            <p:spPr bwMode="auto">
              <a:xfrm>
                <a:off x="816" y="3312"/>
                <a:ext cx="384" cy="0"/>
              </a:xfrm>
              <a:prstGeom prst="line">
                <a:avLst/>
              </a:prstGeom>
              <a:noFill/>
              <a:ln w="19050">
                <a:solidFill>
                  <a:srgbClr val="40458C"/>
                </a:solidFill>
                <a:round/>
                <a:headEnd type="arrow"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20" name="AutoShape 31"/>
              <p:cNvSpPr>
                <a:spLocks noChangeArrowheads="1"/>
              </p:cNvSpPr>
              <p:nvPr/>
            </p:nvSpPr>
            <p:spPr bwMode="auto">
              <a:xfrm>
                <a:off x="1200"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nvGrpSpPr>
            <p:cNvPr id="10" name="Group 32"/>
            <p:cNvGrpSpPr>
              <a:grpSpLocks/>
            </p:cNvGrpSpPr>
            <p:nvPr/>
          </p:nvGrpSpPr>
          <p:grpSpPr bwMode="auto">
            <a:xfrm>
              <a:off x="2352" y="3168"/>
              <a:ext cx="1104" cy="288"/>
              <a:chOff x="2352" y="3168"/>
              <a:chExt cx="1104" cy="288"/>
            </a:xfrm>
          </p:grpSpPr>
          <p:sp>
            <p:nvSpPr>
              <p:cNvPr id="15" name="Line 33"/>
              <p:cNvSpPr>
                <a:spLocks noChangeShapeType="1"/>
              </p:cNvSpPr>
              <p:nvPr/>
            </p:nvSpPr>
            <p:spPr bwMode="auto">
              <a:xfrm>
                <a:off x="3072" y="3312"/>
                <a:ext cx="384" cy="0"/>
              </a:xfrm>
              <a:prstGeom prst="line">
                <a:avLst/>
              </a:prstGeom>
              <a:noFill/>
              <a:ln w="19050">
                <a:solidFill>
                  <a:srgbClr val="40458C"/>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16" name="Line 34"/>
              <p:cNvSpPr>
                <a:spLocks noChangeShapeType="1"/>
              </p:cNvSpPr>
              <p:nvPr/>
            </p:nvSpPr>
            <p:spPr bwMode="auto">
              <a:xfrm>
                <a:off x="2352" y="3312"/>
                <a:ext cx="384" cy="0"/>
              </a:xfrm>
              <a:prstGeom prst="line">
                <a:avLst/>
              </a:prstGeom>
              <a:noFill/>
              <a:ln w="19050">
                <a:solidFill>
                  <a:srgbClr val="40458C"/>
                </a:solidFill>
                <a:round/>
                <a:headEnd type="arrow"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17" name="AutoShape 35"/>
              <p:cNvSpPr>
                <a:spLocks noChangeArrowheads="1"/>
              </p:cNvSpPr>
              <p:nvPr/>
            </p:nvSpPr>
            <p:spPr bwMode="auto">
              <a:xfrm>
                <a:off x="2736"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nvGrpSpPr>
            <p:cNvPr id="11" name="Group 36"/>
            <p:cNvGrpSpPr>
              <a:grpSpLocks/>
            </p:cNvGrpSpPr>
            <p:nvPr/>
          </p:nvGrpSpPr>
          <p:grpSpPr bwMode="auto">
            <a:xfrm>
              <a:off x="3936" y="3168"/>
              <a:ext cx="1104" cy="288"/>
              <a:chOff x="3936" y="3168"/>
              <a:chExt cx="1104" cy="288"/>
            </a:xfrm>
          </p:grpSpPr>
          <p:sp>
            <p:nvSpPr>
              <p:cNvPr id="12" name="Line 37"/>
              <p:cNvSpPr>
                <a:spLocks noChangeShapeType="1"/>
              </p:cNvSpPr>
              <p:nvPr/>
            </p:nvSpPr>
            <p:spPr bwMode="auto">
              <a:xfrm>
                <a:off x="4656" y="3312"/>
                <a:ext cx="384" cy="0"/>
              </a:xfrm>
              <a:prstGeom prst="line">
                <a:avLst/>
              </a:prstGeom>
              <a:noFill/>
              <a:ln w="19050">
                <a:solidFill>
                  <a:srgbClr val="40458C"/>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13" name="Line 38"/>
              <p:cNvSpPr>
                <a:spLocks noChangeShapeType="1"/>
              </p:cNvSpPr>
              <p:nvPr/>
            </p:nvSpPr>
            <p:spPr bwMode="auto">
              <a:xfrm>
                <a:off x="3936" y="3312"/>
                <a:ext cx="384" cy="0"/>
              </a:xfrm>
              <a:prstGeom prst="line">
                <a:avLst/>
              </a:prstGeom>
              <a:noFill/>
              <a:ln w="19050">
                <a:solidFill>
                  <a:srgbClr val="40458C"/>
                </a:solidFill>
                <a:round/>
                <a:headEnd type="non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ndParaRPr>
              </a:p>
            </p:txBody>
          </p:sp>
          <p:sp>
            <p:nvSpPr>
              <p:cNvPr id="14" name="AutoShape 39"/>
              <p:cNvSpPr>
                <a:spLocks noChangeArrowheads="1"/>
              </p:cNvSpPr>
              <p:nvPr/>
            </p:nvSpPr>
            <p:spPr bwMode="auto">
              <a:xfrm>
                <a:off x="4320"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392203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a:t>
            </a:r>
          </a:p>
        </p:txBody>
      </p:sp>
      <p:sp>
        <p:nvSpPr>
          <p:cNvPr id="3" name="内容占位符 2"/>
          <p:cNvSpPr>
            <a:spLocks noGrp="1"/>
          </p:cNvSpPr>
          <p:nvPr>
            <p:ph idx="1"/>
          </p:nvPr>
        </p:nvSpPr>
        <p:spPr/>
        <p:txBody>
          <a:bodyPr/>
          <a:lstStyle/>
          <a:p>
            <a:r>
              <a:rPr lang="zh-CN" altLang="en-US" dirty="0"/>
              <a:t>属性</a:t>
            </a:r>
          </a:p>
          <a:p>
            <a:r>
              <a:rPr lang="zh-CN" altLang="en-US" dirty="0">
                <a:latin typeface="Times New Roman" panose="02020603050405020304" pitchFamily="18" charset="0"/>
              </a:rPr>
              <a:t>属性是实体或联系所具有的性质。通常一个实体由若干个属性来刻画。</a:t>
            </a:r>
          </a:p>
          <a:p>
            <a:endParaRPr lang="zh-CN" altLang="en-US" dirty="0"/>
          </a:p>
        </p:txBody>
      </p:sp>
      <p:sp>
        <p:nvSpPr>
          <p:cNvPr id="4" name="Oval 43"/>
          <p:cNvSpPr>
            <a:spLocks noChangeArrowheads="1"/>
          </p:cNvSpPr>
          <p:nvPr/>
        </p:nvSpPr>
        <p:spPr bwMode="auto">
          <a:xfrm>
            <a:off x="2157920" y="1510957"/>
            <a:ext cx="762000" cy="304800"/>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6051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p>
        </p:txBody>
      </p:sp>
      <p:sp>
        <p:nvSpPr>
          <p:cNvPr id="3" name="内容占位符 2"/>
          <p:cNvSpPr>
            <a:spLocks noGrp="1"/>
          </p:cNvSpPr>
          <p:nvPr>
            <p:ph idx="1"/>
          </p:nvPr>
        </p:nvSpPr>
        <p:spPr/>
        <p:txBody>
          <a:bodyPr/>
          <a:lstStyle/>
          <a:p>
            <a:r>
              <a:rPr lang="zh-CN" altLang="en-US" dirty="0" smtClean="0"/>
              <a:t>在</a:t>
            </a:r>
            <a:r>
              <a:rPr lang="zh-CN" altLang="en-US" dirty="0"/>
              <a:t>教学管理中，一个教师可以教授零门、一门或多门课程，每位学生也需要学习几门课程。因此，教学管理中涉及的对象有学生、教师和课程。</a:t>
            </a:r>
          </a:p>
          <a:p>
            <a:endParaRPr lang="zh-CN" altLang="en-US" dirty="0"/>
          </a:p>
        </p:txBody>
      </p:sp>
    </p:spTree>
    <p:extLst>
      <p:ext uri="{BB962C8B-B14F-4D97-AF65-F5344CB8AC3E}">
        <p14:creationId xmlns:p14="http://schemas.microsoft.com/office/powerpoint/2010/main" val="1678085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图绘制方法</a:t>
            </a:r>
            <a:r>
              <a:rPr lang="en-US" altLang="zh-CN" dirty="0"/>
              <a:t>1</a:t>
            </a:r>
          </a:p>
        </p:txBody>
      </p:sp>
      <p:pic>
        <p:nvPicPr>
          <p:cNvPr id="4" name="Picture 4" descr="rj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196975"/>
            <a:ext cx="61817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2737644" y="5885881"/>
            <a:ext cx="3257550" cy="38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ts val="600"/>
              </a:spcBef>
              <a:spcAft>
                <a:spcPct val="0"/>
              </a:spcAft>
              <a:buClr>
                <a:srgbClr val="229450"/>
              </a:buClr>
              <a:buSzPct val="70000"/>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图</a:t>
            </a:r>
            <a:r>
              <a:rPr lang="en-US" altLang="zh-CN" sz="1800" dirty="0">
                <a:latin typeface="楷体" panose="02010609060101010101" pitchFamily="49" charset="-122"/>
                <a:ea typeface="楷体" panose="02010609060101010101" pitchFamily="49" charset="-122"/>
              </a:rPr>
              <a:t>3.2 </a:t>
            </a:r>
            <a:r>
              <a:rPr lang="zh-CN" altLang="en-US" sz="2000" dirty="0">
                <a:latin typeface="楷体" panose="02010609060101010101" pitchFamily="49" charset="-122"/>
                <a:ea typeface="楷体" panose="02010609060101010101" pitchFamily="49" charset="-122"/>
              </a:rPr>
              <a:t>某校教学管理</a:t>
            </a:r>
            <a:r>
              <a:rPr lang="en-US" altLang="zh-CN" sz="1800" dirty="0">
                <a:latin typeface="楷体" panose="02010609060101010101" pitchFamily="49" charset="-122"/>
                <a:ea typeface="楷体" panose="02010609060101010101" pitchFamily="49" charset="-122"/>
              </a:rPr>
              <a:t>ER</a:t>
            </a:r>
            <a:r>
              <a:rPr lang="zh-CN" altLang="en-US" sz="2000" dirty="0">
                <a:latin typeface="楷体" panose="02010609060101010101" pitchFamily="49" charset="-122"/>
                <a:ea typeface="楷体" panose="02010609060101010101" pitchFamily="49" charset="-122"/>
              </a:rPr>
              <a:t>图</a:t>
            </a:r>
          </a:p>
        </p:txBody>
      </p:sp>
      <p:sp>
        <p:nvSpPr>
          <p:cNvPr id="6" name="Text Box 8"/>
          <p:cNvSpPr txBox="1">
            <a:spLocks noChangeArrowheads="1"/>
          </p:cNvSpPr>
          <p:nvPr/>
        </p:nvSpPr>
        <p:spPr bwMode="auto">
          <a:xfrm>
            <a:off x="4238625" y="2997200"/>
            <a:ext cx="73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实体</a:t>
            </a:r>
          </a:p>
        </p:txBody>
      </p:sp>
      <p:sp>
        <p:nvSpPr>
          <p:cNvPr id="7" name="Line 12"/>
          <p:cNvSpPr>
            <a:spLocks noChangeShapeType="1"/>
          </p:cNvSpPr>
          <p:nvPr/>
        </p:nvSpPr>
        <p:spPr bwMode="auto">
          <a:xfrm flipH="1" flipV="1">
            <a:off x="3706813" y="2997200"/>
            <a:ext cx="531812" cy="215900"/>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8" name="Line 13"/>
          <p:cNvSpPr>
            <a:spLocks noChangeShapeType="1"/>
          </p:cNvSpPr>
          <p:nvPr/>
        </p:nvSpPr>
        <p:spPr bwMode="auto">
          <a:xfrm flipV="1">
            <a:off x="4903788" y="2997200"/>
            <a:ext cx="465137" cy="215900"/>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9" name="Line 14"/>
          <p:cNvSpPr>
            <a:spLocks noChangeShapeType="1"/>
          </p:cNvSpPr>
          <p:nvPr/>
        </p:nvSpPr>
        <p:spPr bwMode="auto">
          <a:xfrm>
            <a:off x="4572000" y="3429000"/>
            <a:ext cx="0" cy="792163"/>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0" name="Freeform 16"/>
          <p:cNvSpPr>
            <a:spLocks/>
          </p:cNvSpPr>
          <p:nvPr/>
        </p:nvSpPr>
        <p:spPr bwMode="auto">
          <a:xfrm>
            <a:off x="1158875" y="1136651"/>
            <a:ext cx="2946400" cy="3079070"/>
          </a:xfrm>
          <a:custGeom>
            <a:avLst/>
            <a:gdLst>
              <a:gd name="T0" fmla="*/ 2147483646 w 2010"/>
              <a:gd name="T1" fmla="*/ 2147483646 h 2086"/>
              <a:gd name="T2" fmla="*/ 2147483646 w 2010"/>
              <a:gd name="T3" fmla="*/ 2147483646 h 2086"/>
              <a:gd name="T4" fmla="*/ 2147483646 w 2010"/>
              <a:gd name="T5" fmla="*/ 2147483646 h 2086"/>
              <a:gd name="T6" fmla="*/ 2147483646 w 2010"/>
              <a:gd name="T7" fmla="*/ 2147483646 h 2086"/>
              <a:gd name="T8" fmla="*/ 2147483646 w 2010"/>
              <a:gd name="T9" fmla="*/ 2147483646 h 2086"/>
              <a:gd name="T10" fmla="*/ 2147483646 w 2010"/>
              <a:gd name="T11" fmla="*/ 2147483646 h 2086"/>
              <a:gd name="T12" fmla="*/ 2147483646 w 2010"/>
              <a:gd name="T13" fmla="*/ 2147483646 h 2086"/>
              <a:gd name="T14" fmla="*/ 2147483646 w 2010"/>
              <a:gd name="T15" fmla="*/ 2147483646 h 2086"/>
              <a:gd name="T16" fmla="*/ 2147483646 w 2010"/>
              <a:gd name="T17" fmla="*/ 2147483646 h 2086"/>
              <a:gd name="T18" fmla="*/ 2147483646 w 2010"/>
              <a:gd name="T19" fmla="*/ 2147483646 h 20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10"/>
              <a:gd name="T31" fmla="*/ 0 h 2086"/>
              <a:gd name="T32" fmla="*/ 2010 w 2010"/>
              <a:gd name="T33" fmla="*/ 2086 h 20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10" h="2086">
                <a:moveTo>
                  <a:pt x="106" y="1088"/>
                </a:moveTo>
                <a:cubicBezTo>
                  <a:pt x="121" y="831"/>
                  <a:pt x="129" y="582"/>
                  <a:pt x="242" y="408"/>
                </a:cubicBezTo>
                <a:cubicBezTo>
                  <a:pt x="355" y="234"/>
                  <a:pt x="582" y="90"/>
                  <a:pt x="786" y="45"/>
                </a:cubicBezTo>
                <a:cubicBezTo>
                  <a:pt x="990" y="0"/>
                  <a:pt x="1271" y="38"/>
                  <a:pt x="1467" y="136"/>
                </a:cubicBezTo>
                <a:cubicBezTo>
                  <a:pt x="1663" y="234"/>
                  <a:pt x="1920" y="499"/>
                  <a:pt x="1965" y="635"/>
                </a:cubicBezTo>
                <a:cubicBezTo>
                  <a:pt x="2010" y="771"/>
                  <a:pt x="1905" y="892"/>
                  <a:pt x="1739" y="952"/>
                </a:cubicBezTo>
                <a:cubicBezTo>
                  <a:pt x="1573" y="1012"/>
                  <a:pt x="1089" y="846"/>
                  <a:pt x="968" y="997"/>
                </a:cubicBezTo>
                <a:cubicBezTo>
                  <a:pt x="847" y="1148"/>
                  <a:pt x="1149" y="1700"/>
                  <a:pt x="1013" y="1859"/>
                </a:cubicBezTo>
                <a:cubicBezTo>
                  <a:pt x="877" y="2018"/>
                  <a:pt x="302" y="2086"/>
                  <a:pt x="151" y="1950"/>
                </a:cubicBezTo>
                <a:cubicBezTo>
                  <a:pt x="0" y="1814"/>
                  <a:pt x="91" y="1345"/>
                  <a:pt x="106" y="1088"/>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1" name="Text Box 17"/>
          <p:cNvSpPr txBox="1">
            <a:spLocks noChangeArrowheads="1"/>
          </p:cNvSpPr>
          <p:nvPr/>
        </p:nvSpPr>
        <p:spPr bwMode="auto">
          <a:xfrm>
            <a:off x="336236" y="1769609"/>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教师属性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2" name="Line 18"/>
          <p:cNvSpPr>
            <a:spLocks noChangeShapeType="1"/>
          </p:cNvSpPr>
          <p:nvPr/>
        </p:nvSpPr>
        <p:spPr bwMode="auto">
          <a:xfrm>
            <a:off x="707232" y="2241552"/>
            <a:ext cx="607218" cy="454"/>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3" name="Freeform 19"/>
          <p:cNvSpPr>
            <a:spLocks/>
          </p:cNvSpPr>
          <p:nvPr/>
        </p:nvSpPr>
        <p:spPr bwMode="auto">
          <a:xfrm>
            <a:off x="4038600" y="1032101"/>
            <a:ext cx="3913188" cy="1586142"/>
          </a:xfrm>
          <a:custGeom>
            <a:avLst/>
            <a:gdLst>
              <a:gd name="T0" fmla="*/ 2147483646 w 2693"/>
              <a:gd name="T1" fmla="*/ 2147483646 h 998"/>
              <a:gd name="T2" fmla="*/ 2147483646 w 2693"/>
              <a:gd name="T3" fmla="*/ 2147483646 h 998"/>
              <a:gd name="T4" fmla="*/ 2147483646 w 2693"/>
              <a:gd name="T5" fmla="*/ 2147483646 h 998"/>
              <a:gd name="T6" fmla="*/ 2147483646 w 2693"/>
              <a:gd name="T7" fmla="*/ 2147483646 h 998"/>
              <a:gd name="T8" fmla="*/ 2147483646 w 2693"/>
              <a:gd name="T9" fmla="*/ 2147483646 h 998"/>
              <a:gd name="T10" fmla="*/ 2147483646 w 2693"/>
              <a:gd name="T11" fmla="*/ 2147483646 h 998"/>
              <a:gd name="T12" fmla="*/ 2147483646 w 2693"/>
              <a:gd name="T13" fmla="*/ 2147483646 h 998"/>
              <a:gd name="T14" fmla="*/ 0 60000 65536"/>
              <a:gd name="T15" fmla="*/ 0 60000 65536"/>
              <a:gd name="T16" fmla="*/ 0 60000 65536"/>
              <a:gd name="T17" fmla="*/ 0 60000 65536"/>
              <a:gd name="T18" fmla="*/ 0 60000 65536"/>
              <a:gd name="T19" fmla="*/ 0 60000 65536"/>
              <a:gd name="T20" fmla="*/ 0 60000 65536"/>
              <a:gd name="T21" fmla="*/ 0 w 2693"/>
              <a:gd name="T22" fmla="*/ 0 h 998"/>
              <a:gd name="T23" fmla="*/ 2693 w 2693"/>
              <a:gd name="T24" fmla="*/ 998 h 9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93" h="998">
                <a:moveTo>
                  <a:pt x="386" y="975"/>
                </a:moveTo>
                <a:cubicBezTo>
                  <a:pt x="0" y="990"/>
                  <a:pt x="167" y="998"/>
                  <a:pt x="114" y="930"/>
                </a:cubicBezTo>
                <a:cubicBezTo>
                  <a:pt x="61" y="862"/>
                  <a:pt x="24" y="695"/>
                  <a:pt x="69" y="567"/>
                </a:cubicBezTo>
                <a:cubicBezTo>
                  <a:pt x="114" y="439"/>
                  <a:pt x="69" y="235"/>
                  <a:pt x="386" y="159"/>
                </a:cubicBezTo>
                <a:cubicBezTo>
                  <a:pt x="703" y="83"/>
                  <a:pt x="1634" y="0"/>
                  <a:pt x="1974" y="113"/>
                </a:cubicBezTo>
                <a:cubicBezTo>
                  <a:pt x="2314" y="226"/>
                  <a:pt x="2693" y="695"/>
                  <a:pt x="2428" y="839"/>
                </a:cubicBezTo>
                <a:cubicBezTo>
                  <a:pt x="2163" y="983"/>
                  <a:pt x="772" y="960"/>
                  <a:pt x="386" y="975"/>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4" name="Freeform 22"/>
          <p:cNvSpPr>
            <a:spLocks/>
          </p:cNvSpPr>
          <p:nvPr/>
        </p:nvSpPr>
        <p:spPr bwMode="auto">
          <a:xfrm>
            <a:off x="1779588" y="4926237"/>
            <a:ext cx="5994400" cy="995363"/>
          </a:xfrm>
          <a:custGeom>
            <a:avLst/>
            <a:gdLst>
              <a:gd name="T0" fmla="*/ 2147483646 w 4091"/>
              <a:gd name="T1" fmla="*/ 2147483646 h 741"/>
              <a:gd name="T2" fmla="*/ 2147483646 w 4091"/>
              <a:gd name="T3" fmla="*/ 2147483646 h 741"/>
              <a:gd name="T4" fmla="*/ 2147483646 w 4091"/>
              <a:gd name="T5" fmla="*/ 2147483646 h 741"/>
              <a:gd name="T6" fmla="*/ 2147483646 w 4091"/>
              <a:gd name="T7" fmla="*/ 2147483646 h 741"/>
              <a:gd name="T8" fmla="*/ 2147483646 w 4091"/>
              <a:gd name="T9" fmla="*/ 2147483646 h 741"/>
              <a:gd name="T10" fmla="*/ 2147483646 w 4091"/>
              <a:gd name="T11" fmla="*/ 2147483646 h 741"/>
              <a:gd name="T12" fmla="*/ 0 60000 65536"/>
              <a:gd name="T13" fmla="*/ 0 60000 65536"/>
              <a:gd name="T14" fmla="*/ 0 60000 65536"/>
              <a:gd name="T15" fmla="*/ 0 60000 65536"/>
              <a:gd name="T16" fmla="*/ 0 60000 65536"/>
              <a:gd name="T17" fmla="*/ 0 60000 65536"/>
              <a:gd name="T18" fmla="*/ 0 w 4091"/>
              <a:gd name="T19" fmla="*/ 0 h 741"/>
              <a:gd name="T20" fmla="*/ 4091 w 4091"/>
              <a:gd name="T21" fmla="*/ 741 h 741"/>
            </a:gdLst>
            <a:ahLst/>
            <a:cxnLst>
              <a:cxn ang="T12">
                <a:pos x="T0" y="T1"/>
              </a:cxn>
              <a:cxn ang="T13">
                <a:pos x="T2" y="T3"/>
              </a:cxn>
              <a:cxn ang="T14">
                <a:pos x="T4" y="T5"/>
              </a:cxn>
              <a:cxn ang="T15">
                <a:pos x="T6" y="T7"/>
              </a:cxn>
              <a:cxn ang="T16">
                <a:pos x="T8" y="T9"/>
              </a:cxn>
              <a:cxn ang="T17">
                <a:pos x="T10" y="T11"/>
              </a:cxn>
            </a:cxnLst>
            <a:rect l="T18" t="T19" r="T20" b="T21"/>
            <a:pathLst>
              <a:path w="4091" h="741">
                <a:moveTo>
                  <a:pt x="877" y="83"/>
                </a:moveTo>
                <a:cubicBezTo>
                  <a:pt x="1368" y="68"/>
                  <a:pt x="3009" y="0"/>
                  <a:pt x="3463" y="83"/>
                </a:cubicBezTo>
                <a:cubicBezTo>
                  <a:pt x="3917" y="166"/>
                  <a:pt x="4091" y="484"/>
                  <a:pt x="3599" y="582"/>
                </a:cubicBezTo>
                <a:cubicBezTo>
                  <a:pt x="3107" y="680"/>
                  <a:pt x="1028" y="741"/>
                  <a:pt x="514" y="673"/>
                </a:cubicBezTo>
                <a:cubicBezTo>
                  <a:pt x="0" y="605"/>
                  <a:pt x="454" y="272"/>
                  <a:pt x="514" y="174"/>
                </a:cubicBezTo>
                <a:cubicBezTo>
                  <a:pt x="574" y="76"/>
                  <a:pt x="386" y="98"/>
                  <a:pt x="877" y="83"/>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5" name="Text Box 23"/>
          <p:cNvSpPr txBox="1">
            <a:spLocks noChangeArrowheads="1"/>
          </p:cNvSpPr>
          <p:nvPr/>
        </p:nvSpPr>
        <p:spPr bwMode="auto">
          <a:xfrm>
            <a:off x="8146055" y="1465718"/>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学生属性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6" name="Line 24"/>
          <p:cNvSpPr>
            <a:spLocks noChangeShapeType="1"/>
          </p:cNvSpPr>
          <p:nvPr/>
        </p:nvSpPr>
        <p:spPr bwMode="auto">
          <a:xfrm flipH="1" flipV="1">
            <a:off x="7696200" y="2004789"/>
            <a:ext cx="536574" cy="0"/>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7" name="Text Box 25"/>
          <p:cNvSpPr txBox="1">
            <a:spLocks noChangeArrowheads="1"/>
          </p:cNvSpPr>
          <p:nvPr/>
        </p:nvSpPr>
        <p:spPr bwMode="auto">
          <a:xfrm>
            <a:off x="8146055" y="4801738"/>
            <a:ext cx="49244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课程属性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8" name="Line 26"/>
          <p:cNvSpPr>
            <a:spLocks noChangeShapeType="1"/>
          </p:cNvSpPr>
          <p:nvPr/>
        </p:nvSpPr>
        <p:spPr bwMode="auto">
          <a:xfrm flipH="1">
            <a:off x="7499691" y="5418139"/>
            <a:ext cx="661647" cy="5779"/>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9" name="Text Box 27"/>
          <p:cNvSpPr txBox="1">
            <a:spLocks noChangeArrowheads="1"/>
          </p:cNvSpPr>
          <p:nvPr/>
        </p:nvSpPr>
        <p:spPr bwMode="auto">
          <a:xfrm>
            <a:off x="8146055" y="3194507"/>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联系属性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20" name="Line 28"/>
          <p:cNvSpPr>
            <a:spLocks noChangeShapeType="1"/>
          </p:cNvSpPr>
          <p:nvPr/>
        </p:nvSpPr>
        <p:spPr bwMode="auto">
          <a:xfrm flipH="1" flipV="1">
            <a:off x="7658779" y="3710899"/>
            <a:ext cx="516391" cy="1130"/>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1" name="Line 29"/>
          <p:cNvSpPr>
            <a:spLocks noChangeShapeType="1"/>
          </p:cNvSpPr>
          <p:nvPr/>
        </p:nvSpPr>
        <p:spPr bwMode="auto">
          <a:xfrm flipV="1">
            <a:off x="1258886" y="3860800"/>
            <a:ext cx="1723800" cy="656655"/>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2" name="Line 30"/>
          <p:cNvSpPr>
            <a:spLocks noChangeShapeType="1"/>
          </p:cNvSpPr>
          <p:nvPr/>
        </p:nvSpPr>
        <p:spPr bwMode="auto">
          <a:xfrm flipV="1">
            <a:off x="1282815" y="3955142"/>
            <a:ext cx="4497499" cy="662555"/>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3" name="Text Box 31"/>
          <p:cNvSpPr txBox="1">
            <a:spLocks noChangeArrowheads="1"/>
          </p:cNvSpPr>
          <p:nvPr/>
        </p:nvSpPr>
        <p:spPr bwMode="auto">
          <a:xfrm>
            <a:off x="582613" y="4364038"/>
            <a:ext cx="73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Arial" panose="020B0604020202020204" pitchFamily="34" charset="0"/>
              </a:rPr>
              <a:t>关系</a:t>
            </a:r>
          </a:p>
        </p:txBody>
      </p:sp>
    </p:spTree>
    <p:extLst>
      <p:ext uri="{BB962C8B-B14F-4D97-AF65-F5344CB8AC3E}">
        <p14:creationId xmlns:p14="http://schemas.microsoft.com/office/powerpoint/2010/main" val="3343002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图绘制</a:t>
            </a:r>
            <a:r>
              <a:rPr lang="zh-CN" altLang="en-US" dirty="0" smtClean="0"/>
              <a:t>方法</a:t>
            </a:r>
            <a:r>
              <a:rPr lang="en-US" altLang="zh-CN" dirty="0" smtClean="0"/>
              <a:t>2</a:t>
            </a:r>
            <a:endParaRPr lang="zh-CN" altLang="en-US" dirty="0"/>
          </a:p>
        </p:txBody>
      </p:sp>
      <p:sp>
        <p:nvSpPr>
          <p:cNvPr id="5" name="Line 4"/>
          <p:cNvSpPr>
            <a:spLocks noChangeShapeType="1"/>
          </p:cNvSpPr>
          <p:nvPr/>
        </p:nvSpPr>
        <p:spPr bwMode="auto">
          <a:xfrm flipH="1">
            <a:off x="4918903" y="3353411"/>
            <a:ext cx="684062"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6" name="Line 5"/>
          <p:cNvSpPr>
            <a:spLocks noChangeShapeType="1"/>
          </p:cNvSpPr>
          <p:nvPr/>
        </p:nvSpPr>
        <p:spPr bwMode="auto">
          <a:xfrm flipV="1">
            <a:off x="2766610" y="4884061"/>
            <a:ext cx="1801920"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7" name="Line 6"/>
          <p:cNvSpPr>
            <a:spLocks noChangeShapeType="1"/>
          </p:cNvSpPr>
          <p:nvPr/>
        </p:nvSpPr>
        <p:spPr bwMode="auto">
          <a:xfrm flipH="1" flipV="1">
            <a:off x="2616450" y="4501399"/>
            <a:ext cx="133476" cy="239164"/>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8" name="Line 7"/>
          <p:cNvSpPr>
            <a:spLocks noChangeShapeType="1"/>
          </p:cNvSpPr>
          <p:nvPr/>
        </p:nvSpPr>
        <p:spPr bwMode="auto">
          <a:xfrm flipV="1">
            <a:off x="2766610" y="4501399"/>
            <a:ext cx="116791" cy="22322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9" name="Line 8"/>
          <p:cNvSpPr>
            <a:spLocks noChangeShapeType="1"/>
          </p:cNvSpPr>
          <p:nvPr/>
        </p:nvSpPr>
        <p:spPr bwMode="auto">
          <a:xfrm>
            <a:off x="2766610" y="4469510"/>
            <a:ext cx="0" cy="414551"/>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0" name="Line 9"/>
          <p:cNvSpPr>
            <a:spLocks noChangeShapeType="1"/>
          </p:cNvSpPr>
          <p:nvPr/>
        </p:nvSpPr>
        <p:spPr bwMode="auto">
          <a:xfrm flipH="1">
            <a:off x="2599765" y="3799851"/>
            <a:ext cx="133476" cy="239164"/>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1" name="Line 10"/>
          <p:cNvSpPr>
            <a:spLocks noChangeShapeType="1"/>
          </p:cNvSpPr>
          <p:nvPr/>
        </p:nvSpPr>
        <p:spPr bwMode="auto">
          <a:xfrm>
            <a:off x="2749925" y="3799851"/>
            <a:ext cx="116791" cy="22322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2" name="Line 11"/>
          <p:cNvSpPr>
            <a:spLocks noChangeShapeType="1"/>
          </p:cNvSpPr>
          <p:nvPr/>
        </p:nvSpPr>
        <p:spPr bwMode="auto">
          <a:xfrm flipV="1">
            <a:off x="2749925" y="3401244"/>
            <a:ext cx="0" cy="621826"/>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3" name="Rectangle 12"/>
          <p:cNvSpPr>
            <a:spLocks noChangeArrowheads="1"/>
          </p:cNvSpPr>
          <p:nvPr/>
        </p:nvSpPr>
        <p:spPr bwMode="auto">
          <a:xfrm>
            <a:off x="3066930" y="5633441"/>
            <a:ext cx="4905226" cy="478328"/>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14" name="Rectangle 13"/>
          <p:cNvSpPr>
            <a:spLocks noChangeArrowheads="1"/>
          </p:cNvSpPr>
          <p:nvPr/>
        </p:nvSpPr>
        <p:spPr bwMode="auto">
          <a:xfrm>
            <a:off x="1144268" y="2000806"/>
            <a:ext cx="4271217" cy="494272"/>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15" name="Text Box 14"/>
          <p:cNvSpPr txBox="1">
            <a:spLocks noChangeArrowheads="1"/>
          </p:cNvSpPr>
          <p:nvPr/>
        </p:nvSpPr>
        <p:spPr bwMode="auto">
          <a:xfrm>
            <a:off x="1152531" y="2022065"/>
            <a:ext cx="4198918" cy="461055"/>
          </a:xfrm>
          <a:prstGeom prst="rect">
            <a:avLst/>
          </a:prstGeom>
          <a:noFill/>
          <a:ln>
            <a:noFill/>
          </a:ln>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仿宋_GB2312" pitchFamily="49" charset="-122"/>
              </a:rPr>
              <a:t>学号   姓名   专业   性别   </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仿宋_GB2312" pitchFamily="49" charset="-122"/>
              </a:rPr>
              <a:t>……</a:t>
            </a:r>
          </a:p>
        </p:txBody>
      </p:sp>
      <p:sp>
        <p:nvSpPr>
          <p:cNvPr id="16" name="Line 15"/>
          <p:cNvSpPr>
            <a:spLocks noChangeShapeType="1"/>
          </p:cNvSpPr>
          <p:nvPr/>
        </p:nvSpPr>
        <p:spPr bwMode="auto">
          <a:xfrm>
            <a:off x="1896886" y="1998149"/>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7" name="Line 16"/>
          <p:cNvSpPr>
            <a:spLocks noChangeShapeType="1"/>
          </p:cNvSpPr>
          <p:nvPr/>
        </p:nvSpPr>
        <p:spPr bwMode="auto">
          <a:xfrm>
            <a:off x="2764477" y="1998149"/>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8" name="Line 17"/>
          <p:cNvSpPr>
            <a:spLocks noChangeShapeType="1"/>
          </p:cNvSpPr>
          <p:nvPr/>
        </p:nvSpPr>
        <p:spPr bwMode="auto">
          <a:xfrm>
            <a:off x="3615384" y="1998149"/>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9" name="Line 18"/>
          <p:cNvSpPr>
            <a:spLocks noChangeShapeType="1"/>
          </p:cNvSpPr>
          <p:nvPr/>
        </p:nvSpPr>
        <p:spPr bwMode="auto">
          <a:xfrm>
            <a:off x="4466290" y="1998149"/>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0" name="Rectangle 19"/>
          <p:cNvSpPr>
            <a:spLocks noChangeArrowheads="1"/>
          </p:cNvSpPr>
          <p:nvPr/>
        </p:nvSpPr>
        <p:spPr bwMode="auto">
          <a:xfrm>
            <a:off x="2316130" y="2906972"/>
            <a:ext cx="867591" cy="478328"/>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1" name="Text Box 20"/>
          <p:cNvSpPr txBox="1">
            <a:spLocks noChangeArrowheads="1"/>
          </p:cNvSpPr>
          <p:nvPr/>
        </p:nvSpPr>
        <p:spPr bwMode="auto">
          <a:xfrm>
            <a:off x="2385648" y="2904315"/>
            <a:ext cx="803634" cy="46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学生</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2" name="Rectangle 21"/>
          <p:cNvSpPr>
            <a:spLocks noChangeArrowheads="1"/>
          </p:cNvSpPr>
          <p:nvPr/>
        </p:nvSpPr>
        <p:spPr bwMode="auto">
          <a:xfrm>
            <a:off x="6971089" y="2444588"/>
            <a:ext cx="1017751" cy="2295974"/>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3" name="Text Box 22"/>
          <p:cNvSpPr txBox="1">
            <a:spLocks noChangeArrowheads="1"/>
          </p:cNvSpPr>
          <p:nvPr/>
        </p:nvSpPr>
        <p:spPr bwMode="auto">
          <a:xfrm>
            <a:off x="6911303" y="2465847"/>
            <a:ext cx="1112296" cy="230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职工号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姓名</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专业</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职称</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年龄</a:t>
            </a:r>
          </a:p>
        </p:txBody>
      </p:sp>
      <p:sp>
        <p:nvSpPr>
          <p:cNvPr id="24" name="Line 23"/>
          <p:cNvSpPr>
            <a:spLocks noChangeShapeType="1"/>
          </p:cNvSpPr>
          <p:nvPr/>
        </p:nvSpPr>
        <p:spPr bwMode="auto">
          <a:xfrm>
            <a:off x="6971089" y="2906972"/>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5" name="Line 24"/>
          <p:cNvSpPr>
            <a:spLocks noChangeShapeType="1"/>
          </p:cNvSpPr>
          <p:nvPr/>
        </p:nvSpPr>
        <p:spPr bwMode="auto">
          <a:xfrm>
            <a:off x="6971089" y="3369356"/>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6" name="Line 25"/>
          <p:cNvSpPr>
            <a:spLocks noChangeShapeType="1"/>
          </p:cNvSpPr>
          <p:nvPr/>
        </p:nvSpPr>
        <p:spPr bwMode="auto">
          <a:xfrm>
            <a:off x="6987773" y="3815795"/>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7" name="Line 26"/>
          <p:cNvSpPr>
            <a:spLocks noChangeShapeType="1"/>
          </p:cNvSpPr>
          <p:nvPr/>
        </p:nvSpPr>
        <p:spPr bwMode="auto">
          <a:xfrm>
            <a:off x="6987773" y="4278179"/>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8" name="Rectangle 27"/>
          <p:cNvSpPr>
            <a:spLocks noChangeArrowheads="1"/>
          </p:cNvSpPr>
          <p:nvPr/>
        </p:nvSpPr>
        <p:spPr bwMode="auto">
          <a:xfrm>
            <a:off x="5586280" y="3130192"/>
            <a:ext cx="867591" cy="478328"/>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9" name="Text Box 28"/>
          <p:cNvSpPr txBox="1">
            <a:spLocks noChangeArrowheads="1"/>
          </p:cNvSpPr>
          <p:nvPr/>
        </p:nvSpPr>
        <p:spPr bwMode="auto">
          <a:xfrm>
            <a:off x="5639114" y="3127534"/>
            <a:ext cx="803634" cy="46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教师</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0" name="Text Box 29"/>
          <p:cNvSpPr txBox="1">
            <a:spLocks noChangeArrowheads="1"/>
          </p:cNvSpPr>
          <p:nvPr/>
        </p:nvSpPr>
        <p:spPr bwMode="auto">
          <a:xfrm>
            <a:off x="3086395" y="5673302"/>
            <a:ext cx="4817632" cy="461055"/>
          </a:xfrm>
          <a:prstGeom prst="rect">
            <a:avLst/>
          </a:prstGeom>
          <a:noFill/>
          <a:ln>
            <a:noFill/>
          </a:ln>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课程号   课程名   学分   学时</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Times New Roman" panose="02020603050405020304" pitchFamily="18" charset="0"/>
                <a:ea typeface="仿宋_GB2312" pitchFamily="49" charset="-122"/>
              </a:rPr>
              <a:t>   </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Times New Roman" panose="02020603050405020304" pitchFamily="18" charset="0"/>
                <a:ea typeface="仿宋_GB2312" pitchFamily="49" charset="-122"/>
              </a:rPr>
              <a:t>……</a:t>
            </a:r>
            <a:endPar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endParaRPr>
          </a:p>
        </p:txBody>
      </p:sp>
      <p:sp>
        <p:nvSpPr>
          <p:cNvPr id="31" name="Line 30"/>
          <p:cNvSpPr>
            <a:spLocks noChangeShapeType="1"/>
          </p:cNvSpPr>
          <p:nvPr/>
        </p:nvSpPr>
        <p:spPr bwMode="auto">
          <a:xfrm>
            <a:off x="4234841" y="5633441"/>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2" name="Line 31"/>
          <p:cNvSpPr>
            <a:spLocks noChangeShapeType="1"/>
          </p:cNvSpPr>
          <p:nvPr/>
        </p:nvSpPr>
        <p:spPr bwMode="auto">
          <a:xfrm>
            <a:off x="5402751" y="5633441"/>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3" name="Line 32"/>
          <p:cNvSpPr>
            <a:spLocks noChangeShapeType="1"/>
          </p:cNvSpPr>
          <p:nvPr/>
        </p:nvSpPr>
        <p:spPr bwMode="auto">
          <a:xfrm>
            <a:off x="6270342" y="5633441"/>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4" name="Line 33"/>
          <p:cNvSpPr>
            <a:spLocks noChangeShapeType="1"/>
          </p:cNvSpPr>
          <p:nvPr/>
        </p:nvSpPr>
        <p:spPr bwMode="auto">
          <a:xfrm>
            <a:off x="7137933" y="5633441"/>
            <a:ext cx="0" cy="4942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5" name="Rectangle 34"/>
          <p:cNvSpPr>
            <a:spLocks noChangeArrowheads="1"/>
          </p:cNvSpPr>
          <p:nvPr/>
        </p:nvSpPr>
        <p:spPr bwMode="auto">
          <a:xfrm>
            <a:off x="4485107" y="4660841"/>
            <a:ext cx="867591" cy="478328"/>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6" name="Text Box 35"/>
          <p:cNvSpPr txBox="1">
            <a:spLocks noChangeArrowheads="1"/>
          </p:cNvSpPr>
          <p:nvPr/>
        </p:nvSpPr>
        <p:spPr bwMode="auto">
          <a:xfrm>
            <a:off x="4537941" y="4658184"/>
            <a:ext cx="803634" cy="46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课程</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7" name="AutoShape 36"/>
          <p:cNvSpPr>
            <a:spLocks noChangeArrowheads="1"/>
          </p:cNvSpPr>
          <p:nvPr/>
        </p:nvSpPr>
        <p:spPr bwMode="auto">
          <a:xfrm>
            <a:off x="1915703" y="3959294"/>
            <a:ext cx="1668444" cy="573994"/>
          </a:xfrm>
          <a:prstGeom prst="flowChartDecision">
            <a:avLst/>
          </a:prstGeom>
          <a:solidFill>
            <a:srgbClr val="FFFF66"/>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8" name="Rectangle 37"/>
          <p:cNvSpPr>
            <a:spLocks noChangeArrowheads="1"/>
          </p:cNvSpPr>
          <p:nvPr/>
        </p:nvSpPr>
        <p:spPr bwMode="auto">
          <a:xfrm>
            <a:off x="914637" y="4692730"/>
            <a:ext cx="1067804" cy="1403095"/>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9" name="Text Box 38"/>
          <p:cNvSpPr txBox="1">
            <a:spLocks noChangeArrowheads="1"/>
          </p:cNvSpPr>
          <p:nvPr/>
        </p:nvSpPr>
        <p:spPr bwMode="auto">
          <a:xfrm>
            <a:off x="896562" y="4713989"/>
            <a:ext cx="1112296" cy="138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学号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课程号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成绩</a:t>
            </a: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0" name="Line 39"/>
          <p:cNvSpPr>
            <a:spLocks noChangeShapeType="1"/>
          </p:cNvSpPr>
          <p:nvPr/>
        </p:nvSpPr>
        <p:spPr bwMode="auto">
          <a:xfrm flipV="1">
            <a:off x="914637" y="5171058"/>
            <a:ext cx="1084489"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1" name="Line 40"/>
          <p:cNvSpPr>
            <a:spLocks noChangeShapeType="1"/>
          </p:cNvSpPr>
          <p:nvPr/>
        </p:nvSpPr>
        <p:spPr bwMode="auto">
          <a:xfrm flipV="1">
            <a:off x="914637" y="5617497"/>
            <a:ext cx="1084489"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2" name="Text Box 41"/>
          <p:cNvSpPr txBox="1">
            <a:spLocks noChangeArrowheads="1"/>
          </p:cNvSpPr>
          <p:nvPr/>
        </p:nvSpPr>
        <p:spPr bwMode="auto">
          <a:xfrm>
            <a:off x="2352279" y="4012441"/>
            <a:ext cx="803634" cy="46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选课</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3" name="Line 42"/>
          <p:cNvSpPr>
            <a:spLocks noChangeShapeType="1"/>
          </p:cNvSpPr>
          <p:nvPr/>
        </p:nvSpPr>
        <p:spPr bwMode="auto">
          <a:xfrm>
            <a:off x="2649819" y="3592575"/>
            <a:ext cx="200213"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4" name="Line 43"/>
          <p:cNvSpPr>
            <a:spLocks noChangeShapeType="1"/>
          </p:cNvSpPr>
          <p:nvPr/>
        </p:nvSpPr>
        <p:spPr bwMode="auto">
          <a:xfrm>
            <a:off x="4351632" y="4772451"/>
            <a:ext cx="0" cy="22322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5" name="Line 44"/>
          <p:cNvSpPr>
            <a:spLocks noChangeShapeType="1"/>
          </p:cNvSpPr>
          <p:nvPr/>
        </p:nvSpPr>
        <p:spPr bwMode="auto">
          <a:xfrm>
            <a:off x="4935587" y="3353411"/>
            <a:ext cx="0" cy="130743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6" name="Line 45"/>
          <p:cNvSpPr>
            <a:spLocks noChangeShapeType="1"/>
          </p:cNvSpPr>
          <p:nvPr/>
        </p:nvSpPr>
        <p:spPr bwMode="auto">
          <a:xfrm flipH="1">
            <a:off x="4785427" y="4453566"/>
            <a:ext cx="150160" cy="22322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7" name="Line 46"/>
          <p:cNvSpPr>
            <a:spLocks noChangeShapeType="1"/>
          </p:cNvSpPr>
          <p:nvPr/>
        </p:nvSpPr>
        <p:spPr bwMode="auto">
          <a:xfrm>
            <a:off x="4935587" y="4485454"/>
            <a:ext cx="133476" cy="191331"/>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8" name="Oval 47"/>
          <p:cNvSpPr>
            <a:spLocks noChangeArrowheads="1"/>
          </p:cNvSpPr>
          <p:nvPr/>
        </p:nvSpPr>
        <p:spPr bwMode="auto">
          <a:xfrm>
            <a:off x="4835480" y="4294123"/>
            <a:ext cx="183529" cy="159443"/>
          </a:xfrm>
          <a:prstGeom prst="ellipse">
            <a:avLst/>
          </a:prstGeom>
          <a:solidFill>
            <a:srgbClr val="FFFFFF"/>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9" name="Line 48"/>
          <p:cNvSpPr>
            <a:spLocks noChangeShapeType="1"/>
          </p:cNvSpPr>
          <p:nvPr/>
        </p:nvSpPr>
        <p:spPr bwMode="auto">
          <a:xfrm>
            <a:off x="4802112" y="4485454"/>
            <a:ext cx="250267"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Tree>
    <p:extLst>
      <p:ext uri="{BB962C8B-B14F-4D97-AF65-F5344CB8AC3E}">
        <p14:creationId xmlns:p14="http://schemas.microsoft.com/office/powerpoint/2010/main" val="5598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randombar(horizontal)">
                                      <p:cBhvr>
                                        <p:cTn id="37" dur="500"/>
                                        <p:tgtEl>
                                          <p:spTgt spid="2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randombar(horizontal)">
                                      <p:cBhvr>
                                        <p:cTn id="46" dur="500"/>
                                        <p:tgtEl>
                                          <p:spTgt spid="36"/>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randombar(horizontal)">
                                      <p:cBhvr>
                                        <p:cTn id="52" dur="500"/>
                                        <p:tgtEl>
                                          <p:spTgt spid="4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randombar(horizontal)">
                                      <p:cBhvr>
                                        <p:cTn id="64" dur="500"/>
                                        <p:tgtEl>
                                          <p:spTgt spid="4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horizontal)">
                                      <p:cBhvr>
                                        <p:cTn id="67" dur="500"/>
                                        <p:tgtEl>
                                          <p:spTgt spid="47"/>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randombar(horizontal)">
                                      <p:cBhvr>
                                        <p:cTn id="70" dur="500"/>
                                        <p:tgtEl>
                                          <p:spTgt spid="48"/>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randombar(horizontal)">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randombar(horizontal)">
                                      <p:cBhvr>
                                        <p:cTn id="78" dur="500"/>
                                        <p:tgtEl>
                                          <p:spTgt spid="14"/>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randombar(horizontal)">
                                      <p:cBhvr>
                                        <p:cTn id="81" dur="500"/>
                                        <p:tgtEl>
                                          <p:spTgt spid="1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randombar(horizontal)">
                                      <p:cBhvr>
                                        <p:cTn id="84" dur="500"/>
                                        <p:tgtEl>
                                          <p:spTgt spid="16"/>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randombar(horizontal)">
                                      <p:cBhvr>
                                        <p:cTn id="87" dur="500"/>
                                        <p:tgtEl>
                                          <p:spTgt spid="17"/>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randombar(horizontal)">
                                      <p:cBhvr>
                                        <p:cTn id="90" dur="500"/>
                                        <p:tgtEl>
                                          <p:spTgt spid="18"/>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randombar(horizontal)">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randombar(horizontal)">
                                      <p:cBhvr>
                                        <p:cTn id="98" dur="500"/>
                                        <p:tgtEl>
                                          <p:spTgt spid="22"/>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randombar(horizontal)">
                                      <p:cBhvr>
                                        <p:cTn id="101" dur="500"/>
                                        <p:tgtEl>
                                          <p:spTgt spid="23"/>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randombar(horizontal)">
                                      <p:cBhvr>
                                        <p:cTn id="104" dur="500"/>
                                        <p:tgtEl>
                                          <p:spTgt spid="24"/>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randombar(horizontal)">
                                      <p:cBhvr>
                                        <p:cTn id="107" dur="500"/>
                                        <p:tgtEl>
                                          <p:spTgt spid="25"/>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randombar(horizontal)">
                                      <p:cBhvr>
                                        <p:cTn id="110" dur="500"/>
                                        <p:tgtEl>
                                          <p:spTgt spid="26"/>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randombar(horizontal)">
                                      <p:cBhvr>
                                        <p:cTn id="113" dur="500"/>
                                        <p:tgtEl>
                                          <p:spTgt spid="2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randombar(horizontal)">
                                      <p:cBhvr>
                                        <p:cTn id="118" dur="500"/>
                                        <p:tgtEl>
                                          <p:spTgt spid="13"/>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randombar(horizontal)">
                                      <p:cBhvr>
                                        <p:cTn id="121" dur="500"/>
                                        <p:tgtEl>
                                          <p:spTgt spid="30"/>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randombar(horizontal)">
                                      <p:cBhvr>
                                        <p:cTn id="124" dur="500"/>
                                        <p:tgtEl>
                                          <p:spTgt spid="31"/>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randombar(horizontal)">
                                      <p:cBhvr>
                                        <p:cTn id="127" dur="500"/>
                                        <p:tgtEl>
                                          <p:spTgt spid="32"/>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randombar(horizontal)">
                                      <p:cBhvr>
                                        <p:cTn id="130" dur="500"/>
                                        <p:tgtEl>
                                          <p:spTgt spid="33"/>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randombar(horizontal)">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14" presetClass="entr" presetSubtype="10" fill="hold" grpId="0" nodeType="click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randombar(horizontal)">
                                      <p:cBhvr>
                                        <p:cTn id="138" dur="500"/>
                                        <p:tgtEl>
                                          <p:spTgt spid="38"/>
                                        </p:tgtEl>
                                      </p:cBhvr>
                                    </p:animEffect>
                                  </p:childTnLst>
                                </p:cTn>
                              </p:par>
                              <p:par>
                                <p:cTn id="139" presetID="14" presetClass="entr" presetSubtype="1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randombar(horizontal)">
                                      <p:cBhvr>
                                        <p:cTn id="141" dur="500"/>
                                        <p:tgtEl>
                                          <p:spTgt spid="39"/>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randombar(horizontal)">
                                      <p:cBhvr>
                                        <p:cTn id="144" dur="500"/>
                                        <p:tgtEl>
                                          <p:spTgt spid="40"/>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randombar(horizontal)">
                                      <p:cBhvr>
                                        <p:cTn id="1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p:bldP spid="22" grpId="0" animBg="1"/>
      <p:bldP spid="23" grpId="0"/>
      <p:bldP spid="24" grpId="0" animBg="1"/>
      <p:bldP spid="25" grpId="0" animBg="1"/>
      <p:bldP spid="26" grpId="0" animBg="1"/>
      <p:bldP spid="27" grpId="0" animBg="1"/>
      <p:bldP spid="28" grpId="0" animBg="1"/>
      <p:bldP spid="29" grpId="0"/>
      <p:bldP spid="30" grpId="0"/>
      <p:bldP spid="31" grpId="0" animBg="1"/>
      <p:bldP spid="32" grpId="0" animBg="1"/>
      <p:bldP spid="33" grpId="0" animBg="1"/>
      <p:bldP spid="34" grpId="0" animBg="1"/>
      <p:bldP spid="35" grpId="0" animBg="1"/>
      <p:bldP spid="36" grpId="0"/>
      <p:bldP spid="37" grpId="0" animBg="1"/>
      <p:bldP spid="38" grpId="0" animBg="1"/>
      <p:bldP spid="39" grpId="0"/>
      <p:bldP spid="40" grpId="0" animBg="1"/>
      <p:bldP spid="41" grpId="0" animBg="1"/>
      <p:bldP spid="42" grpId="0"/>
      <p:bldP spid="43" grpId="0" animBg="1"/>
      <p:bldP spid="44" grpId="0" animBg="1"/>
      <p:bldP spid="45" grpId="0" animBg="1"/>
      <p:bldP spid="46" grpId="0" animBg="1"/>
      <p:bldP spid="47"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92"/>
          <p:cNvSpPr>
            <a:spLocks noGrp="1" noChangeArrowheads="1"/>
          </p:cNvSpPr>
          <p:nvPr>
            <p:ph type="title" idx="4294967295"/>
          </p:nvPr>
        </p:nvSpPr>
        <p:spPr/>
        <p:txBody>
          <a:bodyPr/>
          <a:lstStyle/>
          <a:p>
            <a:pPr eaLnBrk="1" hangingPunct="1"/>
            <a:r>
              <a:rPr lang="zh-CN" altLang="en-US" dirty="0"/>
              <a:t>需求的定义</a:t>
            </a:r>
          </a:p>
        </p:txBody>
      </p:sp>
      <p:sp>
        <p:nvSpPr>
          <p:cNvPr id="2341" name="Rectangle 293"/>
          <p:cNvSpPr>
            <a:spLocks noChangeArrowheads="1"/>
          </p:cNvSpPr>
          <p:nvPr/>
        </p:nvSpPr>
        <p:spPr bwMode="auto">
          <a:xfrm>
            <a:off x="236538" y="1557338"/>
            <a:ext cx="864393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SzPct val="100000"/>
              <a:defRPr/>
            </a:pPr>
            <a:r>
              <a:rPr lang="zh-CN" altLang="en-US" sz="2800" dirty="0">
                <a:solidFill>
                  <a:srgbClr val="000000"/>
                </a:solidFill>
                <a:cs typeface="Times New Roman" panose="02020603050405020304" pitchFamily="18" charset="0"/>
              </a:rPr>
              <a:t>       </a:t>
            </a:r>
            <a:r>
              <a:rPr lang="zh-CN" altLang="en-US" sz="3200" b="1" dirty="0">
                <a:solidFill>
                  <a:srgbClr val="0000CC"/>
                </a:solidFill>
                <a:effectLst>
                  <a:outerShdw blurRad="38100" dist="38100" dir="2700000" algn="tl">
                    <a:srgbClr val="C0C0C0"/>
                  </a:outerShdw>
                </a:effectLst>
                <a:latin typeface="华文细黑" panose="02010600040101010101" pitchFamily="2" charset="-122"/>
                <a:ea typeface="华文细黑" panose="02010600040101010101" pitchFamily="2" charset="-122"/>
                <a:cs typeface="Times New Roman" panose="02020603050405020304" pitchFamily="18" charset="0"/>
              </a:rPr>
              <a:t>需求</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是对产品或过程的操作、功能和设计的特性或约束的表述，这些表述是明确的、可测试的、可度量的，而且对于产品或过程的可接受性（被顾客或内部质量保证措施）来说是必须的。</a:t>
            </a:r>
          </a:p>
          <a:p>
            <a:pPr>
              <a:buSzPct val="100000"/>
              <a:defRPr/>
            </a:pPr>
            <a:endParaRPr lang="zh-CN" altLang="en-US" sz="28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buSzPct val="100000"/>
              <a:defRPr/>
            </a:pPr>
            <a:r>
              <a:rPr lang="zh-CN" altLang="en-US"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IEEE1220-2019</a:t>
            </a:r>
          </a:p>
        </p:txBody>
      </p:sp>
    </p:spTree>
    <p:extLst>
      <p:ext uri="{BB962C8B-B14F-4D97-AF65-F5344CB8AC3E}">
        <p14:creationId xmlns:p14="http://schemas.microsoft.com/office/powerpoint/2010/main" val="2146803148"/>
      </p:ext>
    </p:extLst>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图中的基数</a:t>
            </a:r>
          </a:p>
        </p:txBody>
      </p:sp>
      <p:grpSp>
        <p:nvGrpSpPr>
          <p:cNvPr id="4" name="Group 3"/>
          <p:cNvGrpSpPr>
            <a:grpSpLocks/>
          </p:cNvGrpSpPr>
          <p:nvPr/>
        </p:nvGrpSpPr>
        <p:grpSpPr bwMode="auto">
          <a:xfrm>
            <a:off x="681831" y="1612901"/>
            <a:ext cx="8020050" cy="2657476"/>
            <a:chOff x="317" y="601"/>
            <a:chExt cx="5052" cy="1674"/>
          </a:xfrm>
        </p:grpSpPr>
        <p:sp>
          <p:nvSpPr>
            <p:cNvPr id="5" name="Rectangle 4"/>
            <p:cNvSpPr>
              <a:spLocks noChangeArrowheads="1"/>
            </p:cNvSpPr>
            <p:nvPr/>
          </p:nvSpPr>
          <p:spPr bwMode="auto">
            <a:xfrm>
              <a:off x="317" y="1202"/>
              <a:ext cx="931" cy="558"/>
            </a:xfrm>
            <a:prstGeom prst="rect">
              <a:avLst/>
            </a:prstGeom>
            <a:solidFill>
              <a:srgbClr val="CFDBFD"/>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6" name="Rectangle 5"/>
            <p:cNvSpPr>
              <a:spLocks noChangeArrowheads="1"/>
            </p:cNvSpPr>
            <p:nvPr/>
          </p:nvSpPr>
          <p:spPr bwMode="auto">
            <a:xfrm>
              <a:off x="4438" y="1232"/>
              <a:ext cx="931" cy="575"/>
            </a:xfrm>
            <a:prstGeom prst="rect">
              <a:avLst/>
            </a:prstGeom>
            <a:solidFill>
              <a:srgbClr val="CFDBFD"/>
            </a:solidFill>
            <a:ln w="12700">
              <a:solidFill>
                <a:srgbClr val="000000"/>
              </a:solidFill>
              <a:miter lim="800000"/>
              <a:headEnd/>
              <a:tailEnd/>
            </a:ln>
            <a:effectLst>
              <a:outerShdw dist="107763" dir="2700000" algn="ctr" rotWithShape="0">
                <a:srgbClr val="808080"/>
              </a:outerShdw>
            </a:effec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7" name="Text Box 6"/>
            <p:cNvSpPr txBox="1">
              <a:spLocks noChangeArrowheads="1"/>
            </p:cNvSpPr>
            <p:nvPr/>
          </p:nvSpPr>
          <p:spPr bwMode="auto">
            <a:xfrm>
              <a:off x="479" y="1286"/>
              <a:ext cx="6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rPr>
                <a:t>教师</a:t>
              </a:r>
              <a:endParaRPr kumimoji="1" lang="zh-CN" altLang="en-US"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8" name="Text Box 7"/>
            <p:cNvSpPr txBox="1">
              <a:spLocks noChangeArrowheads="1"/>
            </p:cNvSpPr>
            <p:nvPr/>
          </p:nvSpPr>
          <p:spPr bwMode="auto">
            <a:xfrm>
              <a:off x="4624" y="1358"/>
              <a:ext cx="57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9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rPr>
                <a:t>学生</a:t>
              </a:r>
            </a:p>
          </p:txBody>
        </p:sp>
        <p:sp>
          <p:nvSpPr>
            <p:cNvPr id="9" name="Line 8"/>
            <p:cNvSpPr>
              <a:spLocks noChangeShapeType="1"/>
            </p:cNvSpPr>
            <p:nvPr/>
          </p:nvSpPr>
          <p:spPr bwMode="auto">
            <a:xfrm>
              <a:off x="1425" y="1387"/>
              <a:ext cx="0" cy="22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0" name="Line 9"/>
            <p:cNvSpPr>
              <a:spLocks noChangeShapeType="1"/>
            </p:cNvSpPr>
            <p:nvPr/>
          </p:nvSpPr>
          <p:spPr bwMode="auto">
            <a:xfrm>
              <a:off x="1514" y="1387"/>
              <a:ext cx="0" cy="22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1" name="Line 10"/>
            <p:cNvSpPr>
              <a:spLocks noChangeShapeType="1"/>
            </p:cNvSpPr>
            <p:nvPr/>
          </p:nvSpPr>
          <p:spPr bwMode="auto">
            <a:xfrm flipV="1">
              <a:off x="4305" y="1387"/>
              <a:ext cx="133" cy="1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2" name="Line 11"/>
            <p:cNvSpPr>
              <a:spLocks noChangeShapeType="1"/>
            </p:cNvSpPr>
            <p:nvPr/>
          </p:nvSpPr>
          <p:spPr bwMode="auto">
            <a:xfrm>
              <a:off x="4305" y="1500"/>
              <a:ext cx="133" cy="1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3" name="Line 12"/>
            <p:cNvSpPr>
              <a:spLocks noChangeShapeType="1"/>
            </p:cNvSpPr>
            <p:nvPr/>
          </p:nvSpPr>
          <p:spPr bwMode="auto">
            <a:xfrm>
              <a:off x="1425" y="972"/>
              <a:ext cx="0" cy="30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4" name="Line 13"/>
            <p:cNvSpPr>
              <a:spLocks noChangeShapeType="1"/>
            </p:cNvSpPr>
            <p:nvPr/>
          </p:nvSpPr>
          <p:spPr bwMode="auto">
            <a:xfrm>
              <a:off x="4350" y="960"/>
              <a:ext cx="0" cy="36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5" name="Text Box 14"/>
            <p:cNvSpPr txBox="1">
              <a:spLocks noChangeArrowheads="1"/>
            </p:cNvSpPr>
            <p:nvPr/>
          </p:nvSpPr>
          <p:spPr bwMode="auto">
            <a:xfrm>
              <a:off x="2488" y="1109"/>
              <a:ext cx="577" cy="37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000099"/>
                  </a:solidFill>
                  <a:effectLst/>
                  <a:uLnTx/>
                  <a:uFillTx/>
                  <a:latin typeface="华文细黑" panose="02010600040101010101" pitchFamily="2" charset="-122"/>
                  <a:ea typeface="华文细黑" panose="02010600040101010101" pitchFamily="2" charset="-122"/>
                </a:rPr>
                <a:t>教授</a:t>
              </a:r>
            </a:p>
          </p:txBody>
        </p:sp>
        <p:sp>
          <p:nvSpPr>
            <p:cNvPr id="16" name="Line 15"/>
            <p:cNvSpPr>
              <a:spLocks noChangeShapeType="1"/>
            </p:cNvSpPr>
            <p:nvPr/>
          </p:nvSpPr>
          <p:spPr bwMode="auto">
            <a:xfrm>
              <a:off x="1259" y="1500"/>
              <a:ext cx="3179"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7" name="Oval 16"/>
            <p:cNvSpPr>
              <a:spLocks noChangeArrowheads="1"/>
            </p:cNvSpPr>
            <p:nvPr/>
          </p:nvSpPr>
          <p:spPr bwMode="auto">
            <a:xfrm>
              <a:off x="4104" y="1387"/>
              <a:ext cx="201" cy="226"/>
            </a:xfrm>
            <a:prstGeom prst="ellipse">
              <a:avLst/>
            </a:prstGeom>
            <a:solidFill>
              <a:srgbClr val="FFFFFF"/>
            </a:solidFill>
            <a:ln w="38100">
              <a:solidFill>
                <a:srgbClr val="CC0000"/>
              </a:solidFill>
              <a:round/>
              <a:headEnd/>
              <a:tailEnd/>
            </a:ln>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8" name="Line 17"/>
            <p:cNvSpPr>
              <a:spLocks noChangeShapeType="1"/>
            </p:cNvSpPr>
            <p:nvPr/>
          </p:nvSpPr>
          <p:spPr bwMode="auto">
            <a:xfrm flipV="1">
              <a:off x="1514" y="1726"/>
              <a:ext cx="0" cy="278"/>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19" name="Line 18"/>
            <p:cNvSpPr>
              <a:spLocks noChangeShapeType="1"/>
            </p:cNvSpPr>
            <p:nvPr/>
          </p:nvSpPr>
          <p:spPr bwMode="auto">
            <a:xfrm flipV="1">
              <a:off x="4205" y="1690"/>
              <a:ext cx="0" cy="30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i="0" u="none" strike="noStrike" kern="0" cap="none" spc="0" normalizeH="0" baseline="0" noProof="0">
                <a:ln>
                  <a:noFill/>
                </a:ln>
                <a:solidFill>
                  <a:srgbClr val="40458C"/>
                </a:solidFill>
                <a:effectLst/>
                <a:uLnTx/>
                <a:uFillTx/>
                <a:latin typeface="华文细黑" panose="02010600040101010101" pitchFamily="2" charset="-122"/>
                <a:ea typeface="华文细黑" panose="02010600040101010101" pitchFamily="2" charset="-122"/>
              </a:endParaRPr>
            </a:p>
          </p:txBody>
        </p:sp>
        <p:sp>
          <p:nvSpPr>
            <p:cNvPr id="20" name="Text Box 19"/>
            <p:cNvSpPr txBox="1">
              <a:spLocks noChangeArrowheads="1"/>
            </p:cNvSpPr>
            <p:nvPr/>
          </p:nvSpPr>
          <p:spPr bwMode="auto">
            <a:xfrm>
              <a:off x="825" y="601"/>
              <a:ext cx="365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基数</a:t>
              </a:r>
              <a:r>
                <a:rPr kumimoji="1" lang="en-US" altLang="zh-CN"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t>
              </a: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一位教师                      基数</a:t>
              </a:r>
              <a:r>
                <a:rPr kumimoji="1" lang="en-US" altLang="zh-CN"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t>
              </a: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多位学生</a:t>
              </a:r>
            </a:p>
          </p:txBody>
        </p:sp>
        <p:sp>
          <p:nvSpPr>
            <p:cNvPr id="21" name="Text Box 20"/>
            <p:cNvSpPr txBox="1">
              <a:spLocks noChangeArrowheads="1"/>
            </p:cNvSpPr>
            <p:nvPr/>
          </p:nvSpPr>
          <p:spPr bwMode="auto">
            <a:xfrm>
              <a:off x="903" y="1984"/>
              <a:ext cx="274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参与度</a:t>
              </a:r>
              <a:r>
                <a:rPr kumimoji="1" lang="en-US" altLang="zh-CN"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t>
              </a: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必须            参与度</a:t>
              </a:r>
              <a:r>
                <a:rPr kumimoji="1" lang="en-US" altLang="zh-CN"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t>
              </a:r>
              <a:r>
                <a:rPr kumimoji="1"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可选</a:t>
              </a:r>
            </a:p>
          </p:txBody>
        </p:sp>
      </p:grpSp>
      <p:sp>
        <p:nvSpPr>
          <p:cNvPr id="22" name="Rectangle 2"/>
          <p:cNvSpPr>
            <a:spLocks noChangeArrowheads="1"/>
          </p:cNvSpPr>
          <p:nvPr/>
        </p:nvSpPr>
        <p:spPr bwMode="auto">
          <a:xfrm>
            <a:off x="509954" y="4234322"/>
            <a:ext cx="8370521"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fontAlgn="base">
              <a:spcAft>
                <a:spcPct val="0"/>
              </a:spcAft>
              <a:buClr>
                <a:srgbClr val="990099"/>
              </a:buClr>
              <a:buSzTx/>
              <a:buFont typeface="Wingdings" panose="05000000000000000000" pitchFamily="2" charset="2"/>
              <a:buChar char="§"/>
            </a:pPr>
            <a:r>
              <a:rPr lang="zh-CN" altLang="en-US" b="0" dirty="0">
                <a:solidFill>
                  <a:schemeClr val="tx1"/>
                </a:solidFill>
                <a:latin typeface="华文细黑" panose="02010600040101010101" pitchFamily="2" charset="-122"/>
                <a:ea typeface="华文细黑" panose="02010600040101010101" pitchFamily="2" charset="-122"/>
              </a:rPr>
              <a:t>实例的关联有三种：</a:t>
            </a:r>
            <a:r>
              <a:rPr lang="zh-CN" altLang="en-US" b="0" dirty="0">
                <a:solidFill>
                  <a:srgbClr val="0000FF"/>
                </a:solidFill>
                <a:latin typeface="华文细黑" panose="02010600040101010101" pitchFamily="2" charset="-122"/>
                <a:ea typeface="华文细黑" panose="02010600040101010101" pitchFamily="2" charset="-122"/>
              </a:rPr>
              <a:t>一对一 </a:t>
            </a:r>
            <a:r>
              <a:rPr lang="en-US" altLang="zh-CN" b="0" dirty="0">
                <a:solidFill>
                  <a:srgbClr val="0000FF"/>
                </a:solidFill>
                <a:latin typeface="华文细黑" panose="02010600040101010101" pitchFamily="2" charset="-122"/>
                <a:ea typeface="华文细黑" panose="02010600040101010101" pitchFamily="2" charset="-122"/>
              </a:rPr>
              <a:t>(1:1) </a:t>
            </a:r>
            <a:r>
              <a:rPr lang="zh-CN" altLang="en-US" b="0" dirty="0">
                <a:solidFill>
                  <a:schemeClr val="tx1"/>
                </a:solidFill>
                <a:latin typeface="华文细黑" panose="02010600040101010101" pitchFamily="2" charset="-122"/>
                <a:ea typeface="华文细黑" panose="02010600040101010101" pitchFamily="2" charset="-122"/>
              </a:rPr>
              <a:t>；</a:t>
            </a:r>
            <a:r>
              <a:rPr lang="zh-CN" altLang="en-US" b="0" dirty="0">
                <a:solidFill>
                  <a:srgbClr val="0000FF"/>
                </a:solidFill>
                <a:latin typeface="华文细黑" panose="02010600040101010101" pitchFamily="2" charset="-122"/>
                <a:ea typeface="华文细黑" panose="02010600040101010101" pitchFamily="2" charset="-122"/>
              </a:rPr>
              <a:t>一对多 </a:t>
            </a:r>
            <a:r>
              <a:rPr lang="en-US" altLang="zh-CN" b="0" dirty="0">
                <a:solidFill>
                  <a:srgbClr val="0000FF"/>
                </a:solidFill>
                <a:latin typeface="华文细黑" panose="02010600040101010101" pitchFamily="2" charset="-122"/>
                <a:ea typeface="华文细黑" panose="02010600040101010101" pitchFamily="2" charset="-122"/>
              </a:rPr>
              <a:t>(1:m) </a:t>
            </a:r>
            <a:r>
              <a:rPr lang="zh-CN" altLang="en-US" b="0" dirty="0">
                <a:solidFill>
                  <a:schemeClr val="tx1"/>
                </a:solidFill>
                <a:latin typeface="华文细黑" panose="02010600040101010101" pitchFamily="2" charset="-122"/>
                <a:ea typeface="华文细黑" panose="02010600040101010101" pitchFamily="2" charset="-122"/>
              </a:rPr>
              <a:t>；</a:t>
            </a:r>
            <a:r>
              <a:rPr lang="zh-CN" altLang="en-US" b="0" dirty="0">
                <a:solidFill>
                  <a:srgbClr val="0000FF"/>
                </a:solidFill>
                <a:latin typeface="华文细黑" panose="02010600040101010101" pitchFamily="2" charset="-122"/>
                <a:ea typeface="华文细黑" panose="02010600040101010101" pitchFamily="2" charset="-122"/>
              </a:rPr>
              <a:t>多对多 </a:t>
            </a:r>
            <a:r>
              <a:rPr lang="en-US" altLang="zh-CN" b="0" dirty="0">
                <a:solidFill>
                  <a:srgbClr val="0000FF"/>
                </a:solidFill>
                <a:latin typeface="华文细黑" panose="02010600040101010101" pitchFamily="2" charset="-122"/>
                <a:ea typeface="华文细黑" panose="02010600040101010101" pitchFamily="2" charset="-122"/>
              </a:rPr>
              <a:t>(</a:t>
            </a:r>
            <a:r>
              <a:rPr lang="en-US" altLang="zh-CN" b="0" dirty="0" err="1">
                <a:solidFill>
                  <a:srgbClr val="0000FF"/>
                </a:solidFill>
                <a:latin typeface="华文细黑" panose="02010600040101010101" pitchFamily="2" charset="-122"/>
                <a:ea typeface="华文细黑" panose="02010600040101010101" pitchFamily="2" charset="-122"/>
              </a:rPr>
              <a:t>n:m</a:t>
            </a:r>
            <a:r>
              <a:rPr lang="en-US" altLang="zh-CN" b="0" dirty="0" smtClean="0">
                <a:solidFill>
                  <a:srgbClr val="0000FF"/>
                </a:solidFill>
                <a:latin typeface="华文细黑" panose="02010600040101010101" pitchFamily="2" charset="-122"/>
                <a:ea typeface="华文细黑" panose="02010600040101010101" pitchFamily="2" charset="-122"/>
              </a:rPr>
              <a:t>)</a:t>
            </a:r>
            <a:r>
              <a:rPr lang="zh-CN" altLang="en-US" b="0" dirty="0" smtClean="0">
                <a:solidFill>
                  <a:srgbClr val="0000FF"/>
                </a:solidFill>
                <a:latin typeface="华文细黑" panose="02010600040101010101" pitchFamily="2" charset="-122"/>
                <a:ea typeface="华文细黑" panose="02010600040101010101" pitchFamily="2" charset="-122"/>
              </a:rPr>
              <a:t>；</a:t>
            </a:r>
            <a:endParaRPr lang="zh-CN" altLang="en-US" b="0" dirty="0">
              <a:solidFill>
                <a:srgbClr val="0000FF"/>
              </a:solidFill>
              <a:latin typeface="华文细黑" panose="02010600040101010101" pitchFamily="2" charset="-122"/>
              <a:ea typeface="华文细黑" panose="02010600040101010101" pitchFamily="2" charset="-122"/>
            </a:endParaRPr>
          </a:p>
          <a:p>
            <a:pPr fontAlgn="base">
              <a:spcAft>
                <a:spcPct val="0"/>
              </a:spcAft>
              <a:buClr>
                <a:srgbClr val="990099"/>
              </a:buClr>
              <a:buSzTx/>
              <a:buFont typeface="Wingdings" panose="05000000000000000000" pitchFamily="2" charset="2"/>
              <a:buChar char="§"/>
            </a:pPr>
            <a:r>
              <a:rPr lang="zh-CN" altLang="en-US" b="0" dirty="0">
                <a:solidFill>
                  <a:schemeClr val="tx1"/>
                </a:solidFill>
                <a:latin typeface="华文细黑" panose="02010600040101010101" pitchFamily="2" charset="-122"/>
                <a:ea typeface="华文细黑" panose="02010600040101010101" pitchFamily="2" charset="-122"/>
              </a:rPr>
              <a:t>这种实例的关联称为“基数”，基数表明了“重复性”。</a:t>
            </a:r>
          </a:p>
        </p:txBody>
      </p:sp>
    </p:spTree>
    <p:extLst>
      <p:ext uri="{BB962C8B-B14F-4D97-AF65-F5344CB8AC3E}">
        <p14:creationId xmlns:p14="http://schemas.microsoft.com/office/powerpoint/2010/main" val="238350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图中的基数</a:t>
            </a:r>
          </a:p>
        </p:txBody>
      </p:sp>
      <p:grpSp>
        <p:nvGrpSpPr>
          <p:cNvPr id="4" name="Group 2"/>
          <p:cNvGrpSpPr>
            <a:grpSpLocks/>
          </p:cNvGrpSpPr>
          <p:nvPr/>
        </p:nvGrpSpPr>
        <p:grpSpPr bwMode="auto">
          <a:xfrm>
            <a:off x="878783" y="1546197"/>
            <a:ext cx="7852740" cy="4610986"/>
            <a:chOff x="576" y="432"/>
            <a:chExt cx="5180" cy="3323"/>
          </a:xfrm>
        </p:grpSpPr>
        <p:grpSp>
          <p:nvGrpSpPr>
            <p:cNvPr id="5" name="Group 3"/>
            <p:cNvGrpSpPr>
              <a:grpSpLocks/>
            </p:cNvGrpSpPr>
            <p:nvPr/>
          </p:nvGrpSpPr>
          <p:grpSpPr bwMode="auto">
            <a:xfrm>
              <a:off x="576" y="432"/>
              <a:ext cx="1716" cy="335"/>
              <a:chOff x="576" y="432"/>
              <a:chExt cx="1716" cy="335"/>
            </a:xfrm>
          </p:grpSpPr>
          <p:sp>
            <p:nvSpPr>
              <p:cNvPr id="73" name="Rectangle 4"/>
              <p:cNvSpPr>
                <a:spLocks noChangeArrowheads="1"/>
              </p:cNvSpPr>
              <p:nvPr/>
            </p:nvSpPr>
            <p:spPr bwMode="auto">
              <a:xfrm>
                <a:off x="576" y="4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4" name="Rectangle 5"/>
              <p:cNvSpPr>
                <a:spLocks noChangeArrowheads="1"/>
              </p:cNvSpPr>
              <p:nvPr/>
            </p:nvSpPr>
            <p:spPr bwMode="auto">
              <a:xfrm>
                <a:off x="1920" y="4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5" name="Line 6"/>
              <p:cNvSpPr>
                <a:spLocks noChangeShapeType="1"/>
              </p:cNvSpPr>
              <p:nvPr/>
            </p:nvSpPr>
            <p:spPr bwMode="auto">
              <a:xfrm>
                <a:off x="948" y="576"/>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6" name="Text Box 7"/>
              <p:cNvSpPr txBox="1">
                <a:spLocks noChangeArrowheads="1"/>
              </p:cNvSpPr>
              <p:nvPr/>
            </p:nvSpPr>
            <p:spPr bwMode="auto">
              <a:xfrm>
                <a:off x="641" y="4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7" name="Text Box 8"/>
              <p:cNvSpPr txBox="1">
                <a:spLocks noChangeArrowheads="1"/>
              </p:cNvSpPr>
              <p:nvPr/>
            </p:nvSpPr>
            <p:spPr bwMode="auto">
              <a:xfrm>
                <a:off x="1985" y="4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8" name="Line 9"/>
              <p:cNvSpPr>
                <a:spLocks noChangeShapeType="1"/>
              </p:cNvSpPr>
              <p:nvPr/>
            </p:nvSpPr>
            <p:spPr bwMode="auto">
              <a:xfrm>
                <a:off x="1788" y="4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9" name="Line 10"/>
              <p:cNvSpPr>
                <a:spLocks noChangeShapeType="1"/>
              </p:cNvSpPr>
              <p:nvPr/>
            </p:nvSpPr>
            <p:spPr bwMode="auto">
              <a:xfrm>
                <a:off x="1092" y="4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sp>
          <p:nvSpPr>
            <p:cNvPr id="6" name="Text Box 11"/>
            <p:cNvSpPr txBox="1">
              <a:spLocks noChangeArrowheads="1"/>
            </p:cNvSpPr>
            <p:nvPr/>
          </p:nvSpPr>
          <p:spPr bwMode="auto">
            <a:xfrm>
              <a:off x="2586" y="434"/>
              <a:ext cx="204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 name="Text Box 12"/>
            <p:cNvSpPr txBox="1">
              <a:spLocks noChangeArrowheads="1"/>
            </p:cNvSpPr>
            <p:nvPr/>
          </p:nvSpPr>
          <p:spPr bwMode="auto">
            <a:xfrm>
              <a:off x="2586" y="890"/>
              <a:ext cx="2661"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与一个或多个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8" name="Group 13"/>
            <p:cNvGrpSpPr>
              <a:grpSpLocks/>
            </p:cNvGrpSpPr>
            <p:nvPr/>
          </p:nvGrpSpPr>
          <p:grpSpPr bwMode="auto">
            <a:xfrm>
              <a:off x="576" y="888"/>
              <a:ext cx="1716" cy="335"/>
              <a:chOff x="576" y="888"/>
              <a:chExt cx="1716" cy="335"/>
            </a:xfrm>
          </p:grpSpPr>
          <p:sp>
            <p:nvSpPr>
              <p:cNvPr id="63" name="Rectangle 14"/>
              <p:cNvSpPr>
                <a:spLocks noChangeArrowheads="1"/>
              </p:cNvSpPr>
              <p:nvPr/>
            </p:nvSpPr>
            <p:spPr bwMode="auto">
              <a:xfrm>
                <a:off x="576" y="88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64" name="Group 15"/>
              <p:cNvGrpSpPr>
                <a:grpSpLocks/>
              </p:cNvGrpSpPr>
              <p:nvPr/>
            </p:nvGrpSpPr>
            <p:grpSpPr bwMode="auto">
              <a:xfrm>
                <a:off x="641" y="888"/>
                <a:ext cx="1651" cy="335"/>
                <a:chOff x="641" y="888"/>
                <a:chExt cx="1651" cy="335"/>
              </a:xfrm>
            </p:grpSpPr>
            <p:sp>
              <p:nvSpPr>
                <p:cNvPr id="65" name="Rectangle 16"/>
                <p:cNvSpPr>
                  <a:spLocks noChangeArrowheads="1"/>
                </p:cNvSpPr>
                <p:nvPr/>
              </p:nvSpPr>
              <p:spPr bwMode="auto">
                <a:xfrm>
                  <a:off x="1920" y="88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6" name="Line 17"/>
                <p:cNvSpPr>
                  <a:spLocks noChangeShapeType="1"/>
                </p:cNvSpPr>
                <p:nvPr/>
              </p:nvSpPr>
              <p:spPr bwMode="auto">
                <a:xfrm>
                  <a:off x="948" y="1032"/>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7" name="Text Box 18"/>
                <p:cNvSpPr txBox="1">
                  <a:spLocks noChangeArrowheads="1"/>
                </p:cNvSpPr>
                <p:nvPr/>
              </p:nvSpPr>
              <p:spPr bwMode="auto">
                <a:xfrm>
                  <a:off x="641" y="89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8" name="Text Box 19"/>
                <p:cNvSpPr txBox="1">
                  <a:spLocks noChangeArrowheads="1"/>
                </p:cNvSpPr>
                <p:nvPr/>
              </p:nvSpPr>
              <p:spPr bwMode="auto">
                <a:xfrm>
                  <a:off x="1985" y="89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9" name="Line 20"/>
                <p:cNvSpPr>
                  <a:spLocks noChangeShapeType="1"/>
                </p:cNvSpPr>
                <p:nvPr/>
              </p:nvSpPr>
              <p:spPr bwMode="auto">
                <a:xfrm>
                  <a:off x="1788" y="94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0" name="Line 21"/>
                <p:cNvSpPr>
                  <a:spLocks noChangeShapeType="1"/>
                </p:cNvSpPr>
                <p:nvPr/>
              </p:nvSpPr>
              <p:spPr bwMode="auto">
                <a:xfrm>
                  <a:off x="1092" y="94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1" name="Line 22"/>
                <p:cNvSpPr>
                  <a:spLocks noChangeShapeType="1"/>
                </p:cNvSpPr>
                <p:nvPr/>
              </p:nvSpPr>
              <p:spPr bwMode="auto">
                <a:xfrm flipV="1">
                  <a:off x="1788" y="960"/>
                  <a:ext cx="132" cy="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2" name="Line 23"/>
                <p:cNvSpPr>
                  <a:spLocks noChangeShapeType="1"/>
                </p:cNvSpPr>
                <p:nvPr/>
              </p:nvSpPr>
              <p:spPr bwMode="auto">
                <a:xfrm>
                  <a:off x="1800" y="1044"/>
                  <a:ext cx="120" cy="6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grpSp>
        <p:sp>
          <p:nvSpPr>
            <p:cNvPr id="9" name="Text Box 24"/>
            <p:cNvSpPr txBox="1">
              <a:spLocks noChangeArrowheads="1"/>
            </p:cNvSpPr>
            <p:nvPr/>
          </p:nvSpPr>
          <p:spPr bwMode="auto">
            <a:xfrm>
              <a:off x="2586" y="1346"/>
              <a:ext cx="2661"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与零个或一个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0" name="Group 25"/>
            <p:cNvGrpSpPr>
              <a:grpSpLocks/>
            </p:cNvGrpSpPr>
            <p:nvPr/>
          </p:nvGrpSpPr>
          <p:grpSpPr bwMode="auto">
            <a:xfrm>
              <a:off x="576" y="1332"/>
              <a:ext cx="1716" cy="335"/>
              <a:chOff x="576" y="1332"/>
              <a:chExt cx="1716" cy="335"/>
            </a:xfrm>
          </p:grpSpPr>
          <p:sp>
            <p:nvSpPr>
              <p:cNvPr id="55" name="Rectangle 26"/>
              <p:cNvSpPr>
                <a:spLocks noChangeArrowheads="1"/>
              </p:cNvSpPr>
              <p:nvPr/>
            </p:nvSpPr>
            <p:spPr bwMode="auto">
              <a:xfrm>
                <a:off x="576" y="13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6" name="Rectangle 27"/>
              <p:cNvSpPr>
                <a:spLocks noChangeArrowheads="1"/>
              </p:cNvSpPr>
              <p:nvPr/>
            </p:nvSpPr>
            <p:spPr bwMode="auto">
              <a:xfrm>
                <a:off x="1920" y="13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7" name="Line 28"/>
              <p:cNvSpPr>
                <a:spLocks noChangeShapeType="1"/>
              </p:cNvSpPr>
              <p:nvPr/>
            </p:nvSpPr>
            <p:spPr bwMode="auto">
              <a:xfrm>
                <a:off x="948" y="1476"/>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8" name="Text Box 29"/>
              <p:cNvSpPr txBox="1">
                <a:spLocks noChangeArrowheads="1"/>
              </p:cNvSpPr>
              <p:nvPr/>
            </p:nvSpPr>
            <p:spPr bwMode="auto">
              <a:xfrm>
                <a:off x="641" y="13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9" name="Text Box 30"/>
              <p:cNvSpPr txBox="1">
                <a:spLocks noChangeArrowheads="1"/>
              </p:cNvSpPr>
              <p:nvPr/>
            </p:nvSpPr>
            <p:spPr bwMode="auto">
              <a:xfrm>
                <a:off x="1985" y="13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0" name="Line 31"/>
              <p:cNvSpPr>
                <a:spLocks noChangeShapeType="1"/>
              </p:cNvSpPr>
              <p:nvPr/>
            </p:nvSpPr>
            <p:spPr bwMode="auto">
              <a:xfrm>
                <a:off x="1788" y="13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1" name="Line 32"/>
              <p:cNvSpPr>
                <a:spLocks noChangeShapeType="1"/>
              </p:cNvSpPr>
              <p:nvPr/>
            </p:nvSpPr>
            <p:spPr bwMode="auto">
              <a:xfrm>
                <a:off x="1092" y="13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2" name="Oval 33"/>
              <p:cNvSpPr>
                <a:spLocks noChangeArrowheads="1"/>
              </p:cNvSpPr>
              <p:nvPr/>
            </p:nvSpPr>
            <p:spPr bwMode="auto">
              <a:xfrm>
                <a:off x="1668" y="1416"/>
                <a:ext cx="108" cy="120"/>
              </a:xfrm>
              <a:prstGeom prst="ellipse">
                <a:avLst/>
              </a:prstGeom>
              <a:solidFill>
                <a:srgbClr val="FFFFFF"/>
              </a:solidFill>
              <a:ln w="19050">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1" name="Text Box 34"/>
            <p:cNvSpPr txBox="1">
              <a:spLocks noChangeArrowheads="1"/>
            </p:cNvSpPr>
            <p:nvPr/>
          </p:nvSpPr>
          <p:spPr bwMode="auto">
            <a:xfrm>
              <a:off x="2586" y="1778"/>
              <a:ext cx="3170"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与零个</a:t>
              </a:r>
              <a:r>
                <a:rPr kumimoji="1" lang="en-US" altLang="zh-CN"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 </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一个或多个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2" name="Group 35"/>
            <p:cNvGrpSpPr>
              <a:grpSpLocks/>
            </p:cNvGrpSpPr>
            <p:nvPr/>
          </p:nvGrpSpPr>
          <p:grpSpPr bwMode="auto">
            <a:xfrm>
              <a:off x="576" y="1776"/>
              <a:ext cx="1716" cy="335"/>
              <a:chOff x="576" y="1776"/>
              <a:chExt cx="1716" cy="335"/>
            </a:xfrm>
          </p:grpSpPr>
          <p:sp>
            <p:nvSpPr>
              <p:cNvPr id="45" name="Rectangle 36"/>
              <p:cNvSpPr>
                <a:spLocks noChangeArrowheads="1"/>
              </p:cNvSpPr>
              <p:nvPr/>
            </p:nvSpPr>
            <p:spPr bwMode="auto">
              <a:xfrm>
                <a:off x="576" y="177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6" name="Rectangle 37"/>
              <p:cNvSpPr>
                <a:spLocks noChangeArrowheads="1"/>
              </p:cNvSpPr>
              <p:nvPr/>
            </p:nvSpPr>
            <p:spPr bwMode="auto">
              <a:xfrm>
                <a:off x="1920" y="177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7" name="Line 38"/>
              <p:cNvSpPr>
                <a:spLocks noChangeShapeType="1"/>
              </p:cNvSpPr>
              <p:nvPr/>
            </p:nvSpPr>
            <p:spPr bwMode="auto">
              <a:xfrm>
                <a:off x="948" y="1920"/>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8" name="Text Box 39"/>
              <p:cNvSpPr txBox="1">
                <a:spLocks noChangeArrowheads="1"/>
              </p:cNvSpPr>
              <p:nvPr/>
            </p:nvSpPr>
            <p:spPr bwMode="auto">
              <a:xfrm>
                <a:off x="641" y="177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9" name="Text Box 40"/>
              <p:cNvSpPr txBox="1">
                <a:spLocks noChangeArrowheads="1"/>
              </p:cNvSpPr>
              <p:nvPr/>
            </p:nvSpPr>
            <p:spPr bwMode="auto">
              <a:xfrm>
                <a:off x="1985" y="177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0" name="Line 41"/>
              <p:cNvSpPr>
                <a:spLocks noChangeShapeType="1"/>
              </p:cNvSpPr>
              <p:nvPr/>
            </p:nvSpPr>
            <p:spPr bwMode="auto">
              <a:xfrm>
                <a:off x="1788" y="183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1" name="Line 42"/>
              <p:cNvSpPr>
                <a:spLocks noChangeShapeType="1"/>
              </p:cNvSpPr>
              <p:nvPr/>
            </p:nvSpPr>
            <p:spPr bwMode="auto">
              <a:xfrm>
                <a:off x="1092" y="183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2" name="Line 43"/>
              <p:cNvSpPr>
                <a:spLocks noChangeShapeType="1"/>
              </p:cNvSpPr>
              <p:nvPr/>
            </p:nvSpPr>
            <p:spPr bwMode="auto">
              <a:xfrm flipV="1">
                <a:off x="1788" y="1848"/>
                <a:ext cx="132" cy="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3" name="Line 44"/>
              <p:cNvSpPr>
                <a:spLocks noChangeShapeType="1"/>
              </p:cNvSpPr>
              <p:nvPr/>
            </p:nvSpPr>
            <p:spPr bwMode="auto">
              <a:xfrm>
                <a:off x="1800" y="1932"/>
                <a:ext cx="120" cy="6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4" name="Oval 45"/>
              <p:cNvSpPr>
                <a:spLocks noChangeArrowheads="1"/>
              </p:cNvSpPr>
              <p:nvPr/>
            </p:nvSpPr>
            <p:spPr bwMode="auto">
              <a:xfrm>
                <a:off x="1668" y="1860"/>
                <a:ext cx="108" cy="120"/>
              </a:xfrm>
              <a:prstGeom prst="ellipse">
                <a:avLst/>
              </a:prstGeom>
              <a:solidFill>
                <a:srgbClr val="FFFFFF"/>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3" name="Text Box 46"/>
            <p:cNvSpPr txBox="1">
              <a:spLocks noChangeArrowheads="1"/>
            </p:cNvSpPr>
            <p:nvPr/>
          </p:nvSpPr>
          <p:spPr bwMode="auto">
            <a:xfrm>
              <a:off x="2586" y="2366"/>
              <a:ext cx="238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或</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Z</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4" name="Group 47"/>
            <p:cNvGrpSpPr>
              <a:grpSpLocks/>
            </p:cNvGrpSpPr>
            <p:nvPr/>
          </p:nvGrpSpPr>
          <p:grpSpPr bwMode="auto">
            <a:xfrm>
              <a:off x="576" y="2220"/>
              <a:ext cx="1716" cy="719"/>
              <a:chOff x="576" y="2220"/>
              <a:chExt cx="1716" cy="719"/>
            </a:xfrm>
          </p:grpSpPr>
          <p:grpSp>
            <p:nvGrpSpPr>
              <p:cNvPr id="30" name="Group 48"/>
              <p:cNvGrpSpPr>
                <a:grpSpLocks/>
              </p:cNvGrpSpPr>
              <p:nvPr/>
            </p:nvGrpSpPr>
            <p:grpSpPr bwMode="auto">
              <a:xfrm>
                <a:off x="576" y="2220"/>
                <a:ext cx="1716" cy="719"/>
                <a:chOff x="576" y="2220"/>
                <a:chExt cx="1716" cy="719"/>
              </a:xfrm>
            </p:grpSpPr>
            <p:sp>
              <p:nvSpPr>
                <p:cNvPr id="32" name="Line 49"/>
                <p:cNvSpPr>
                  <a:spLocks noChangeShapeType="1"/>
                </p:cNvSpPr>
                <p:nvPr/>
              </p:nvSpPr>
              <p:spPr bwMode="auto">
                <a:xfrm flipH="1">
                  <a:off x="1552" y="2364"/>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3" name="Line 50"/>
                <p:cNvSpPr>
                  <a:spLocks noChangeShapeType="1"/>
                </p:cNvSpPr>
                <p:nvPr/>
              </p:nvSpPr>
              <p:spPr bwMode="auto">
                <a:xfrm flipH="1">
                  <a:off x="1552" y="2752"/>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4" name="Rectangle 51"/>
                <p:cNvSpPr>
                  <a:spLocks noChangeArrowheads="1"/>
                </p:cNvSpPr>
                <p:nvPr/>
              </p:nvSpPr>
              <p:spPr bwMode="auto">
                <a:xfrm>
                  <a:off x="576" y="241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5" name="Rectangle 52"/>
                <p:cNvSpPr>
                  <a:spLocks noChangeArrowheads="1"/>
                </p:cNvSpPr>
                <p:nvPr/>
              </p:nvSpPr>
              <p:spPr bwMode="auto">
                <a:xfrm>
                  <a:off x="1920" y="2220"/>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6" name="Line 53"/>
                <p:cNvSpPr>
                  <a:spLocks noChangeShapeType="1"/>
                </p:cNvSpPr>
                <p:nvPr/>
              </p:nvSpPr>
              <p:spPr bwMode="auto">
                <a:xfrm>
                  <a:off x="948" y="2556"/>
                  <a:ext cx="600"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7" name="Text Box 54"/>
                <p:cNvSpPr txBox="1">
                  <a:spLocks noChangeArrowheads="1"/>
                </p:cNvSpPr>
                <p:nvPr/>
              </p:nvSpPr>
              <p:spPr bwMode="auto">
                <a:xfrm>
                  <a:off x="641" y="241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8" name="Text Box 55"/>
                <p:cNvSpPr txBox="1">
                  <a:spLocks noChangeArrowheads="1"/>
                </p:cNvSpPr>
                <p:nvPr/>
              </p:nvSpPr>
              <p:spPr bwMode="auto">
                <a:xfrm>
                  <a:off x="1985" y="2222"/>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9" name="Line 56"/>
                <p:cNvSpPr>
                  <a:spLocks noChangeShapeType="1"/>
                </p:cNvSpPr>
                <p:nvPr/>
              </p:nvSpPr>
              <p:spPr bwMode="auto">
                <a:xfrm>
                  <a:off x="1788" y="2280"/>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0" name="Line 57"/>
                <p:cNvSpPr>
                  <a:spLocks noChangeShapeType="1"/>
                </p:cNvSpPr>
                <p:nvPr/>
              </p:nvSpPr>
              <p:spPr bwMode="auto">
                <a:xfrm>
                  <a:off x="1092" y="247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1" name="Rectangle 58"/>
                <p:cNvSpPr>
                  <a:spLocks noChangeArrowheads="1"/>
                </p:cNvSpPr>
                <p:nvPr/>
              </p:nvSpPr>
              <p:spPr bwMode="auto">
                <a:xfrm>
                  <a:off x="1920" y="2604"/>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2" name="Text Box 59"/>
                <p:cNvSpPr txBox="1">
                  <a:spLocks noChangeArrowheads="1"/>
                </p:cNvSpPr>
                <p:nvPr/>
              </p:nvSpPr>
              <p:spPr bwMode="auto">
                <a:xfrm>
                  <a:off x="1985" y="2606"/>
                  <a:ext cx="2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Z</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3" name="Line 60"/>
                <p:cNvSpPr>
                  <a:spLocks noChangeShapeType="1"/>
                </p:cNvSpPr>
                <p:nvPr/>
              </p:nvSpPr>
              <p:spPr bwMode="auto">
                <a:xfrm>
                  <a:off x="1788" y="265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4" name="Line 61"/>
                <p:cNvSpPr>
                  <a:spLocks noChangeShapeType="1"/>
                </p:cNvSpPr>
                <p:nvPr/>
              </p:nvSpPr>
              <p:spPr bwMode="auto">
                <a:xfrm>
                  <a:off x="1548" y="2364"/>
                  <a:ext cx="0" cy="384"/>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sp>
            <p:nvSpPr>
              <p:cNvPr id="31" name="Oval 62"/>
              <p:cNvSpPr>
                <a:spLocks noChangeArrowheads="1"/>
              </p:cNvSpPr>
              <p:nvPr/>
            </p:nvSpPr>
            <p:spPr bwMode="auto">
              <a:xfrm>
                <a:off x="1512" y="2520"/>
                <a:ext cx="72" cy="84"/>
              </a:xfrm>
              <a:prstGeom prst="ellipse">
                <a:avLst/>
              </a:prstGeom>
              <a:solidFill>
                <a:srgbClr val="000099"/>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5" name="Text Box 63"/>
            <p:cNvSpPr txBox="1">
              <a:spLocks noChangeArrowheads="1"/>
            </p:cNvSpPr>
            <p:nvPr/>
          </p:nvSpPr>
          <p:spPr bwMode="auto">
            <a:xfrm>
              <a:off x="2586" y="3182"/>
              <a:ext cx="238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与</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Z</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6" name="Group 64"/>
            <p:cNvGrpSpPr>
              <a:grpSpLocks/>
            </p:cNvGrpSpPr>
            <p:nvPr/>
          </p:nvGrpSpPr>
          <p:grpSpPr bwMode="auto">
            <a:xfrm>
              <a:off x="576" y="3036"/>
              <a:ext cx="1716" cy="719"/>
              <a:chOff x="576" y="3036"/>
              <a:chExt cx="1716" cy="719"/>
            </a:xfrm>
          </p:grpSpPr>
          <p:sp>
            <p:nvSpPr>
              <p:cNvPr id="17" name="Line 65"/>
              <p:cNvSpPr>
                <a:spLocks noChangeShapeType="1"/>
              </p:cNvSpPr>
              <p:nvPr/>
            </p:nvSpPr>
            <p:spPr bwMode="auto">
              <a:xfrm flipH="1">
                <a:off x="1552" y="3180"/>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18" name="Line 66"/>
              <p:cNvSpPr>
                <a:spLocks noChangeShapeType="1"/>
              </p:cNvSpPr>
              <p:nvPr/>
            </p:nvSpPr>
            <p:spPr bwMode="auto">
              <a:xfrm flipH="1">
                <a:off x="1552" y="3560"/>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19" name="Rectangle 67"/>
              <p:cNvSpPr>
                <a:spLocks noChangeArrowheads="1"/>
              </p:cNvSpPr>
              <p:nvPr/>
            </p:nvSpPr>
            <p:spPr bwMode="auto">
              <a:xfrm>
                <a:off x="576" y="322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0" name="Rectangle 68"/>
              <p:cNvSpPr>
                <a:spLocks noChangeArrowheads="1"/>
              </p:cNvSpPr>
              <p:nvPr/>
            </p:nvSpPr>
            <p:spPr bwMode="auto">
              <a:xfrm>
                <a:off x="1920" y="303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1" name="Line 69"/>
              <p:cNvSpPr>
                <a:spLocks noChangeShapeType="1"/>
              </p:cNvSpPr>
              <p:nvPr/>
            </p:nvSpPr>
            <p:spPr bwMode="auto">
              <a:xfrm>
                <a:off x="948" y="3372"/>
                <a:ext cx="600"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2" name="Text Box 70"/>
              <p:cNvSpPr txBox="1">
                <a:spLocks noChangeArrowheads="1"/>
              </p:cNvSpPr>
              <p:nvPr/>
            </p:nvSpPr>
            <p:spPr bwMode="auto">
              <a:xfrm>
                <a:off x="641" y="323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3" name="Text Box 71"/>
              <p:cNvSpPr txBox="1">
                <a:spLocks noChangeArrowheads="1"/>
              </p:cNvSpPr>
              <p:nvPr/>
            </p:nvSpPr>
            <p:spPr bwMode="auto">
              <a:xfrm>
                <a:off x="1985" y="303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4" name="Line 72"/>
              <p:cNvSpPr>
                <a:spLocks noChangeShapeType="1"/>
              </p:cNvSpPr>
              <p:nvPr/>
            </p:nvSpPr>
            <p:spPr bwMode="auto">
              <a:xfrm>
                <a:off x="1788" y="309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5" name="Line 73"/>
              <p:cNvSpPr>
                <a:spLocks noChangeShapeType="1"/>
              </p:cNvSpPr>
              <p:nvPr/>
            </p:nvSpPr>
            <p:spPr bwMode="auto">
              <a:xfrm>
                <a:off x="1092" y="328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6" name="Rectangle 74"/>
              <p:cNvSpPr>
                <a:spLocks noChangeArrowheads="1"/>
              </p:cNvSpPr>
              <p:nvPr/>
            </p:nvSpPr>
            <p:spPr bwMode="auto">
              <a:xfrm>
                <a:off x="1920" y="3420"/>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7" name="Text Box 75"/>
              <p:cNvSpPr txBox="1">
                <a:spLocks noChangeArrowheads="1"/>
              </p:cNvSpPr>
              <p:nvPr/>
            </p:nvSpPr>
            <p:spPr bwMode="auto">
              <a:xfrm>
                <a:off x="1985" y="3422"/>
                <a:ext cx="2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Z</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8" name="Line 76"/>
              <p:cNvSpPr>
                <a:spLocks noChangeShapeType="1"/>
              </p:cNvSpPr>
              <p:nvPr/>
            </p:nvSpPr>
            <p:spPr bwMode="auto">
              <a:xfrm>
                <a:off x="1788" y="346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9" name="Line 77"/>
              <p:cNvSpPr>
                <a:spLocks noChangeShapeType="1"/>
              </p:cNvSpPr>
              <p:nvPr/>
            </p:nvSpPr>
            <p:spPr bwMode="auto">
              <a:xfrm>
                <a:off x="1548" y="3180"/>
                <a:ext cx="0" cy="384"/>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grpSp>
    </p:spTree>
    <p:extLst>
      <p:ext uri="{BB962C8B-B14F-4D97-AF65-F5344CB8AC3E}">
        <p14:creationId xmlns:p14="http://schemas.microsoft.com/office/powerpoint/2010/main" val="1028375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图的实现形式</a:t>
            </a:r>
          </a:p>
        </p:txBody>
      </p:sp>
      <p:graphicFrame>
        <p:nvGraphicFramePr>
          <p:cNvPr id="4" name="Group 212"/>
          <p:cNvGraphicFramePr>
            <a:graphicFrameLocks/>
          </p:cNvGraphicFramePr>
          <p:nvPr>
            <p:extLst>
              <p:ext uri="{D42A27DB-BD31-4B8C-83A1-F6EECF244321}">
                <p14:modId xmlns:p14="http://schemas.microsoft.com/office/powerpoint/2010/main" val="1242777242"/>
              </p:ext>
            </p:extLst>
          </p:nvPr>
        </p:nvGraphicFramePr>
        <p:xfrm>
          <a:off x="3391510" y="2778369"/>
          <a:ext cx="5348288" cy="1097279"/>
        </p:xfrm>
        <a:graphic>
          <a:graphicData uri="http://schemas.openxmlformats.org/drawingml/2006/table">
            <a:tbl>
              <a:tblPr/>
              <a:tblGrid>
                <a:gridCol w="1114589">
                  <a:extLst>
                    <a:ext uri="{9D8B030D-6E8A-4147-A177-3AD203B41FA5}">
                      <a16:colId xmlns:a16="http://schemas.microsoft.com/office/drawing/2014/main" xmlns="" val="20000"/>
                    </a:ext>
                  </a:extLst>
                </a:gridCol>
                <a:gridCol w="1112106">
                  <a:extLst>
                    <a:ext uri="{9D8B030D-6E8A-4147-A177-3AD203B41FA5}">
                      <a16:colId xmlns:a16="http://schemas.microsoft.com/office/drawing/2014/main" xmlns="" val="20001"/>
                    </a:ext>
                  </a:extLst>
                </a:gridCol>
                <a:gridCol w="893657">
                  <a:extLst>
                    <a:ext uri="{9D8B030D-6E8A-4147-A177-3AD203B41FA5}">
                      <a16:colId xmlns:a16="http://schemas.microsoft.com/office/drawing/2014/main" xmlns="" val="20002"/>
                    </a:ext>
                  </a:extLst>
                </a:gridCol>
                <a:gridCol w="1100936">
                  <a:extLst>
                    <a:ext uri="{9D8B030D-6E8A-4147-A177-3AD203B41FA5}">
                      <a16:colId xmlns:a16="http://schemas.microsoft.com/office/drawing/2014/main" xmlns="" val="20003"/>
                    </a:ext>
                  </a:extLst>
                </a:gridCol>
                <a:gridCol w="1127000">
                  <a:extLst>
                    <a:ext uri="{9D8B030D-6E8A-4147-A177-3AD203B41FA5}">
                      <a16:colId xmlns:a16="http://schemas.microsoft.com/office/drawing/2014/main" xmlns="" val="20004"/>
                    </a:ext>
                  </a:extLst>
                </a:gridCol>
              </a:tblGrid>
              <a:tr h="26997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Times New Roman" pitchFamily="18" charset="0"/>
                          <a:ea typeface="宋体" pitchFamily="2" charset="-122"/>
                          <a:cs typeface="Times New Roman" pitchFamily="18" charset="0"/>
                        </a:rPr>
                        <a:t>教工号</a:t>
                      </a:r>
                      <a:endParaRPr kumimoji="0" lang="zh-CN" altLang="en-US" sz="1600" b="1" i="0" u="none" strike="noStrike" cap="none" normalizeH="0" baseline="0" dirty="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姓名</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Times New Roman" pitchFamily="18" charset="0"/>
                          <a:ea typeface="宋体" pitchFamily="2" charset="-122"/>
                          <a:cs typeface="Times New Roman" pitchFamily="18" charset="0"/>
                        </a:rPr>
                        <a:t>性别</a:t>
                      </a:r>
                      <a:endParaRPr kumimoji="0" lang="zh-CN" altLang="en-US" sz="1600" b="1" i="0" u="none" strike="noStrike" cap="none" normalizeH="0" baseline="0" dirty="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职称</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职务</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671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张毅坤</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教授</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院长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528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002</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Century Schoolbook" pitchFamily="18" charset="0"/>
                          <a:ea typeface="宋体" pitchFamily="2" charset="-122"/>
                        </a:rPr>
                        <a:t>李  林</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chemeClr val="tx1"/>
                          </a:solidFill>
                          <a:effectLst/>
                          <a:latin typeface="Century Schoolbook" pitchFamily="18" charset="0"/>
                          <a:ea typeface="宋体" pitchFamily="2" charset="-122"/>
                        </a:rPr>
                        <a:t>女</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Century Schoolbook" pitchFamily="18" charset="0"/>
                          <a:ea typeface="宋体" pitchFamily="2" charset="-122"/>
                        </a:rPr>
                        <a:t>讲师</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chemeClr val="tx1"/>
                        </a:solidFill>
                        <a:effectLst/>
                        <a:latin typeface="Century Schoolbook" pitchFamily="18"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pic>
        <p:nvPicPr>
          <p:cNvPr id="7" name="图片 6"/>
          <p:cNvPicPr>
            <a:picLocks noChangeAspect="1"/>
          </p:cNvPicPr>
          <p:nvPr/>
        </p:nvPicPr>
        <p:blipFill>
          <a:blip r:embed="rId2"/>
          <a:stretch>
            <a:fillRect/>
          </a:stretch>
        </p:blipFill>
        <p:spPr>
          <a:xfrm>
            <a:off x="631459" y="2116722"/>
            <a:ext cx="2571750" cy="2905125"/>
          </a:xfrm>
          <a:prstGeom prst="rect">
            <a:avLst/>
          </a:prstGeom>
        </p:spPr>
      </p:pic>
    </p:spTree>
    <p:extLst>
      <p:ext uri="{BB962C8B-B14F-4D97-AF65-F5344CB8AC3E}">
        <p14:creationId xmlns:p14="http://schemas.microsoft.com/office/powerpoint/2010/main" val="150045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p:txBody>
          <a:bodyPr/>
          <a:lstStyle/>
          <a:p>
            <a:r>
              <a:rPr lang="zh-CN" altLang="en-US" dirty="0"/>
              <a:t>规范化是将数据的逻辑结构归结为满足一定条件的二维表（关系）</a:t>
            </a:r>
            <a:endParaRPr lang="en-US" altLang="zh-CN" dirty="0"/>
          </a:p>
          <a:p>
            <a:r>
              <a:rPr lang="zh-CN" altLang="en-US" dirty="0"/>
              <a:t>通常用“范式</a:t>
            </a:r>
            <a:r>
              <a:rPr lang="en-US" altLang="zh-CN" dirty="0"/>
              <a:t>(Normal Forms)”</a:t>
            </a:r>
            <a:r>
              <a:rPr lang="zh-CN" altLang="en-US" dirty="0"/>
              <a:t>定义消除数据冗余的程度。</a:t>
            </a:r>
          </a:p>
        </p:txBody>
      </p:sp>
      <p:graphicFrame>
        <p:nvGraphicFramePr>
          <p:cNvPr id="4" name="内容占位符 3"/>
          <p:cNvGraphicFramePr>
            <a:graphicFrameLocks/>
          </p:cNvGraphicFramePr>
          <p:nvPr>
            <p:extLst>
              <p:ext uri="{D42A27DB-BD31-4B8C-83A1-F6EECF244321}">
                <p14:modId xmlns:p14="http://schemas.microsoft.com/office/powerpoint/2010/main" val="2450151640"/>
              </p:ext>
            </p:extLst>
          </p:nvPr>
        </p:nvGraphicFramePr>
        <p:xfrm>
          <a:off x="817685" y="3606096"/>
          <a:ext cx="7974621" cy="2160315"/>
        </p:xfrm>
        <a:graphic>
          <a:graphicData uri="http://schemas.openxmlformats.org/drawingml/2006/table">
            <a:tbl>
              <a:tblPr/>
              <a:tblGrid>
                <a:gridCol w="954253">
                  <a:extLst>
                    <a:ext uri="{9D8B030D-6E8A-4147-A177-3AD203B41FA5}">
                      <a16:colId xmlns:a16="http://schemas.microsoft.com/office/drawing/2014/main" xmlns="" val="20000"/>
                    </a:ext>
                  </a:extLst>
                </a:gridCol>
                <a:gridCol w="1212851">
                  <a:extLst>
                    <a:ext uri="{9D8B030D-6E8A-4147-A177-3AD203B41FA5}">
                      <a16:colId xmlns:a16="http://schemas.microsoft.com/office/drawing/2014/main" xmlns="" val="20001"/>
                    </a:ext>
                  </a:extLst>
                </a:gridCol>
                <a:gridCol w="1031542">
                  <a:extLst>
                    <a:ext uri="{9D8B030D-6E8A-4147-A177-3AD203B41FA5}">
                      <a16:colId xmlns:a16="http://schemas.microsoft.com/office/drawing/2014/main" xmlns="" val="20002"/>
                    </a:ext>
                  </a:extLst>
                </a:gridCol>
                <a:gridCol w="1085450">
                  <a:extLst>
                    <a:ext uri="{9D8B030D-6E8A-4147-A177-3AD203B41FA5}">
                      <a16:colId xmlns:a16="http://schemas.microsoft.com/office/drawing/2014/main" xmlns="" val="20003"/>
                    </a:ext>
                  </a:extLst>
                </a:gridCol>
                <a:gridCol w="1008479">
                  <a:extLst>
                    <a:ext uri="{9D8B030D-6E8A-4147-A177-3AD203B41FA5}">
                      <a16:colId xmlns:a16="http://schemas.microsoft.com/office/drawing/2014/main" xmlns="" val="20004"/>
                    </a:ext>
                  </a:extLst>
                </a:gridCol>
                <a:gridCol w="1113297">
                  <a:extLst>
                    <a:ext uri="{9D8B030D-6E8A-4147-A177-3AD203B41FA5}">
                      <a16:colId xmlns:a16="http://schemas.microsoft.com/office/drawing/2014/main" xmlns="" val="20005"/>
                    </a:ext>
                  </a:extLst>
                </a:gridCol>
                <a:gridCol w="1568749">
                  <a:extLst>
                    <a:ext uri="{9D8B030D-6E8A-4147-A177-3AD203B41FA5}">
                      <a16:colId xmlns:a16="http://schemas.microsoft.com/office/drawing/2014/main" xmlns="" val="20006"/>
                    </a:ext>
                  </a:extLst>
                </a:gridCol>
              </a:tblGrid>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员工名称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薪资待遇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职务</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30911">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6000/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3131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7800/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31719">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dirty="0">
                          <a:effectLst/>
                          <a:latin typeface="华文细黑" panose="02010600040101010101" pitchFamily="2" charset="-122"/>
                          <a:ea typeface="华文细黑" panose="02010600040101010101" pitchFamily="2" charset="-122"/>
                        </a:rPr>
                        <a:t>8000/</a:t>
                      </a:r>
                      <a:r>
                        <a:rPr lang="zh-CN" altLang="en-US" sz="1800" b="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5000/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6" name="矩形 5"/>
          <p:cNvSpPr/>
          <p:nvPr/>
        </p:nvSpPr>
        <p:spPr>
          <a:xfrm>
            <a:off x="684213" y="4018085"/>
            <a:ext cx="4547210" cy="1283677"/>
          </a:xfrm>
          <a:prstGeom prst="rect">
            <a:avLst/>
          </a:prstGeom>
          <a:solidFill>
            <a:schemeClr val="accent6">
              <a:lumMod val="20000"/>
              <a:lumOff val="80000"/>
              <a:alpha val="3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DB2BEC48-14F8-4132-A29E-1A4E74E98EA8}"/>
              </a:ext>
            </a:extLst>
          </p:cNvPr>
          <p:cNvSpPr/>
          <p:nvPr/>
        </p:nvSpPr>
        <p:spPr>
          <a:xfrm>
            <a:off x="5531730" y="3993755"/>
            <a:ext cx="2698847" cy="1384995"/>
          </a:xfrm>
          <a:prstGeom prst="rect">
            <a:avLst/>
          </a:prstGeom>
          <a:solidFill>
            <a:schemeClr val="bg1"/>
          </a:solidFill>
        </p:spPr>
        <p:txBody>
          <a:bodyPr wrap="square">
            <a:spAutoFit/>
          </a:bodyPr>
          <a:lstStyle/>
          <a:p>
            <a:r>
              <a:rPr lang="zh-CN" altLang="en-US" sz="2800" dirty="0">
                <a:latin typeface="华文细黑" panose="02010600040101010101" pitchFamily="2" charset="-122"/>
                <a:ea typeface="华文细黑" panose="02010600040101010101" pitchFamily="2" charset="-122"/>
              </a:rPr>
              <a:t>可以发现存在大量的重复数据</a:t>
            </a:r>
            <a:r>
              <a:rPr lang="en-US" altLang="zh-CN" sz="2800" dirty="0">
                <a:solidFill>
                  <a:srgbClr val="0000FF"/>
                </a:solidFill>
                <a:latin typeface="华文细黑" panose="02010600040101010101" pitchFamily="2" charset="-122"/>
                <a:ea typeface="华文细黑" panose="02010600040101010101" pitchFamily="2" charset="-122"/>
              </a:rPr>
              <a:t>-</a:t>
            </a:r>
            <a:r>
              <a:rPr lang="zh-CN" altLang="en-US" sz="2800" dirty="0">
                <a:solidFill>
                  <a:srgbClr val="0000FF"/>
                </a:solidFill>
                <a:latin typeface="华文细黑" panose="02010600040101010101" pitchFamily="2" charset="-122"/>
                <a:ea typeface="华文细黑" panose="02010600040101010101" pitchFamily="2" charset="-122"/>
              </a:rPr>
              <a:t>数据冗余</a:t>
            </a:r>
          </a:p>
        </p:txBody>
      </p:sp>
    </p:spTree>
    <p:extLst>
      <p:ext uri="{BB962C8B-B14F-4D97-AF65-F5344CB8AC3E}">
        <p14:creationId xmlns:p14="http://schemas.microsoft.com/office/powerpoint/2010/main" val="416544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第一范式（</a:t>
            </a:r>
            <a:r>
              <a:rPr lang="en-US" altLang="zh-CN" dirty="0"/>
              <a:t>1NF</a:t>
            </a:r>
            <a:r>
              <a:rPr lang="zh-CN" altLang="en-US" dirty="0"/>
              <a:t>）</a:t>
            </a:r>
          </a:p>
        </p:txBody>
      </p:sp>
      <p:sp>
        <p:nvSpPr>
          <p:cNvPr id="3" name="内容占位符 2"/>
          <p:cNvSpPr>
            <a:spLocks noGrp="1"/>
          </p:cNvSpPr>
          <p:nvPr>
            <p:ph idx="1"/>
          </p:nvPr>
        </p:nvSpPr>
        <p:spPr>
          <a:xfrm>
            <a:off x="684213" y="1412875"/>
            <a:ext cx="7920037" cy="953253"/>
          </a:xfrm>
        </p:spPr>
        <p:txBody>
          <a:bodyPr/>
          <a:lstStyle/>
          <a:p>
            <a:r>
              <a:rPr lang="zh-CN" altLang="en-US" dirty="0"/>
              <a:t>第一范式（</a:t>
            </a:r>
            <a:r>
              <a:rPr lang="en-US" altLang="zh-CN" dirty="0"/>
              <a:t>1NF</a:t>
            </a:r>
            <a:r>
              <a:rPr lang="zh-CN" altLang="en-US" dirty="0"/>
              <a:t>）：所有属性都是原子值，即不出现“表中有表”</a:t>
            </a:r>
          </a:p>
          <a:p>
            <a:endParaRPr lang="zh-CN" altLang="en-US" dirty="0"/>
          </a:p>
          <a:p>
            <a:endParaRPr lang="zh-CN" altLang="en-US" dirty="0"/>
          </a:p>
        </p:txBody>
      </p:sp>
      <p:pic>
        <p:nvPicPr>
          <p:cNvPr id="4" name="Picture 2" descr="https://pic1.zhimg.com/24afd11455ac34a280fa83e4e8d75cc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05529"/>
            <a:ext cx="7521081"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pic3.zhimg.com/6b735fb9503b0930e741faa474fed28e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09120"/>
            <a:ext cx="7521082"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下箭头 5"/>
          <p:cNvSpPr/>
          <p:nvPr/>
        </p:nvSpPr>
        <p:spPr>
          <a:xfrm>
            <a:off x="3491880" y="4005064"/>
            <a:ext cx="576064" cy="504056"/>
          </a:xfrm>
          <a:prstGeom prst="downArrow">
            <a:avLst/>
          </a:prstGeom>
          <a:ln w="38100">
            <a:solidFill>
              <a:srgbClr val="0000FF"/>
            </a:solidFill>
          </a:ln>
        </p:spPr>
        <p:txBody>
          <a:bodyPr wrap="square" rtlCol="0" anchor="ctr">
            <a:spAutoFit/>
          </a:bodyPr>
          <a:lstStyle/>
          <a:p>
            <a:pPr algn="ctr" fontAlgn="base">
              <a:spcBef>
                <a:spcPct val="0"/>
              </a:spcBef>
              <a:spcAft>
                <a:spcPct val="0"/>
              </a:spcAft>
            </a:pPr>
            <a:endParaRPr lang="zh-CN" altLang="en-US" sz="2000" dirty="0">
              <a:solidFill>
                <a:srgbClr val="000000"/>
              </a:solidFill>
              <a:latin typeface="Comic Sans MS" pitchFamily="66" charset="0"/>
            </a:endParaRPr>
          </a:p>
        </p:txBody>
      </p:sp>
    </p:spTree>
    <p:extLst>
      <p:ext uri="{BB962C8B-B14F-4D97-AF65-F5344CB8AC3E}">
        <p14:creationId xmlns:p14="http://schemas.microsoft.com/office/powerpoint/2010/main" val="27980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dirty="0"/>
              <a:t>2NF</a:t>
            </a:r>
            <a:r>
              <a:rPr lang="zh-CN" altLang="en-US" dirty="0"/>
              <a:t>）</a:t>
            </a:r>
          </a:p>
        </p:txBody>
      </p:sp>
      <p:sp>
        <p:nvSpPr>
          <p:cNvPr id="3" name="内容占位符 2"/>
          <p:cNvSpPr>
            <a:spLocks noGrp="1"/>
          </p:cNvSpPr>
          <p:nvPr>
            <p:ph idx="1"/>
          </p:nvPr>
        </p:nvSpPr>
        <p:spPr/>
        <p:txBody>
          <a:bodyPr/>
          <a:lstStyle/>
          <a:p>
            <a:r>
              <a:rPr lang="zh-CN" altLang="en-US" sz="2400" dirty="0"/>
              <a:t>第二范式（</a:t>
            </a:r>
            <a:r>
              <a:rPr lang="en-US" altLang="zh-CN" sz="2400" dirty="0"/>
              <a:t>2NF</a:t>
            </a:r>
            <a:r>
              <a:rPr lang="zh-CN" altLang="en-US" sz="2400" dirty="0"/>
              <a:t>）：在 </a:t>
            </a:r>
            <a:r>
              <a:rPr lang="en-US" altLang="zh-CN" sz="2400" dirty="0"/>
              <a:t>1-NF </a:t>
            </a:r>
            <a:r>
              <a:rPr lang="zh-CN" altLang="en-US" sz="2400" dirty="0"/>
              <a:t>基础上，每个非主属性都由整个主关键字决定（而非依赖于主关键字的一部分）</a:t>
            </a:r>
          </a:p>
        </p:txBody>
      </p:sp>
      <p:sp>
        <p:nvSpPr>
          <p:cNvPr id="7" name="文本框 6"/>
          <p:cNvSpPr txBox="1"/>
          <p:nvPr/>
        </p:nvSpPr>
        <p:spPr>
          <a:xfrm>
            <a:off x="684213" y="4993044"/>
            <a:ext cx="8135590" cy="830997"/>
          </a:xfrm>
          <a:prstGeom prst="rect">
            <a:avLst/>
          </a:prstGeom>
          <a:noFill/>
        </p:spPr>
        <p:txBody>
          <a:bodyPr wrap="square" rtlCol="0">
            <a:spAutoFit/>
          </a:bodyPr>
          <a:lstStyle/>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表</a:t>
            </a:r>
            <a:r>
              <a:rPr lang="en-US" altLang="zh-CN" sz="2400" dirty="0">
                <a:solidFill>
                  <a:srgbClr val="0000FF"/>
                </a:solidFill>
                <a:latin typeface="华文细黑" panose="02010600040101010101" pitchFamily="2" charset="-122"/>
                <a:ea typeface="华文细黑" panose="02010600040101010101" pitchFamily="2" charset="-122"/>
              </a:rPr>
              <a:t>1-1</a:t>
            </a:r>
            <a:r>
              <a:rPr lang="zh-CN" altLang="en-US" sz="2400" dirty="0">
                <a:solidFill>
                  <a:srgbClr val="0000FF"/>
                </a:solidFill>
                <a:latin typeface="华文细黑" panose="02010600040101010101" pitchFamily="2" charset="-122"/>
                <a:ea typeface="华文细黑" panose="02010600040101010101" pitchFamily="2" charset="-122"/>
              </a:rPr>
              <a:t>中，描述了工程信息，员工信息两种信息。这样就造成了大量数据的重复</a:t>
            </a:r>
          </a:p>
        </p:txBody>
      </p:sp>
      <p:sp>
        <p:nvSpPr>
          <p:cNvPr id="8" name="文本框 7"/>
          <p:cNvSpPr txBox="1"/>
          <p:nvPr/>
        </p:nvSpPr>
        <p:spPr>
          <a:xfrm>
            <a:off x="3384249" y="2195510"/>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1-1 </a:t>
            </a:r>
            <a:r>
              <a:rPr lang="zh-CN" altLang="en-US" sz="2000" dirty="0">
                <a:solidFill>
                  <a:srgbClr val="0000FF"/>
                </a:solidFill>
                <a:latin typeface="华文细黑" panose="02010600040101010101" pitchFamily="2" charset="-122"/>
                <a:ea typeface="华文细黑" panose="02010600040101010101" pitchFamily="2" charset="-122"/>
              </a:rPr>
              <a:t>原始表</a:t>
            </a:r>
          </a:p>
        </p:txBody>
      </p:sp>
      <p:graphicFrame>
        <p:nvGraphicFramePr>
          <p:cNvPr id="9" name="内容占位符 3"/>
          <p:cNvGraphicFramePr>
            <a:graphicFrameLocks/>
          </p:cNvGraphicFramePr>
          <p:nvPr>
            <p:extLst>
              <p:ext uri="{D42A27DB-BD31-4B8C-83A1-F6EECF244321}">
                <p14:modId xmlns:p14="http://schemas.microsoft.com/office/powerpoint/2010/main" val="1149354470"/>
              </p:ext>
            </p:extLst>
          </p:nvPr>
        </p:nvGraphicFramePr>
        <p:xfrm>
          <a:off x="773645" y="2595620"/>
          <a:ext cx="7974621" cy="2160315"/>
        </p:xfrm>
        <a:graphic>
          <a:graphicData uri="http://schemas.openxmlformats.org/drawingml/2006/table">
            <a:tbl>
              <a:tblPr/>
              <a:tblGrid>
                <a:gridCol w="954253">
                  <a:extLst>
                    <a:ext uri="{9D8B030D-6E8A-4147-A177-3AD203B41FA5}">
                      <a16:colId xmlns:a16="http://schemas.microsoft.com/office/drawing/2014/main" xmlns="" val="20000"/>
                    </a:ext>
                  </a:extLst>
                </a:gridCol>
                <a:gridCol w="1212851">
                  <a:extLst>
                    <a:ext uri="{9D8B030D-6E8A-4147-A177-3AD203B41FA5}">
                      <a16:colId xmlns:a16="http://schemas.microsoft.com/office/drawing/2014/main" xmlns="" val="20001"/>
                    </a:ext>
                  </a:extLst>
                </a:gridCol>
                <a:gridCol w="1031542">
                  <a:extLst>
                    <a:ext uri="{9D8B030D-6E8A-4147-A177-3AD203B41FA5}">
                      <a16:colId xmlns:a16="http://schemas.microsoft.com/office/drawing/2014/main" xmlns="" val="20002"/>
                    </a:ext>
                  </a:extLst>
                </a:gridCol>
                <a:gridCol w="1085450">
                  <a:extLst>
                    <a:ext uri="{9D8B030D-6E8A-4147-A177-3AD203B41FA5}">
                      <a16:colId xmlns:a16="http://schemas.microsoft.com/office/drawing/2014/main" xmlns="" val="20003"/>
                    </a:ext>
                  </a:extLst>
                </a:gridCol>
                <a:gridCol w="1008479">
                  <a:extLst>
                    <a:ext uri="{9D8B030D-6E8A-4147-A177-3AD203B41FA5}">
                      <a16:colId xmlns:a16="http://schemas.microsoft.com/office/drawing/2014/main" xmlns="" val="20004"/>
                    </a:ext>
                  </a:extLst>
                </a:gridCol>
                <a:gridCol w="1113297">
                  <a:extLst>
                    <a:ext uri="{9D8B030D-6E8A-4147-A177-3AD203B41FA5}">
                      <a16:colId xmlns:a16="http://schemas.microsoft.com/office/drawing/2014/main" xmlns="" val="20005"/>
                    </a:ext>
                  </a:extLst>
                </a:gridCol>
                <a:gridCol w="1568749">
                  <a:extLst>
                    <a:ext uri="{9D8B030D-6E8A-4147-A177-3AD203B41FA5}">
                      <a16:colId xmlns:a16="http://schemas.microsoft.com/office/drawing/2014/main" xmlns="" val="20006"/>
                    </a:ext>
                  </a:extLst>
                </a:gridCol>
              </a:tblGrid>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薪资待遇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职务</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30911">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6000/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3131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7800/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31719">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dirty="0">
                          <a:effectLst/>
                          <a:latin typeface="华文细黑" panose="02010600040101010101" pitchFamily="2" charset="-122"/>
                          <a:ea typeface="华文细黑" panose="02010600040101010101" pitchFamily="2" charset="-122"/>
                        </a:rPr>
                        <a:t>8000/</a:t>
                      </a:r>
                      <a:r>
                        <a:rPr lang="zh-CN" altLang="en-US" sz="1800" b="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5000/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10" name="矩形 9"/>
          <p:cNvSpPr/>
          <p:nvPr/>
        </p:nvSpPr>
        <p:spPr>
          <a:xfrm>
            <a:off x="3974123" y="2595620"/>
            <a:ext cx="4774143" cy="2160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3645" y="2595620"/>
            <a:ext cx="3200478" cy="216031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58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第二范式（</a:t>
            </a:r>
            <a:r>
              <a:rPr lang="en-US" altLang="zh-CN" dirty="0"/>
              <a:t>2NF</a:t>
            </a:r>
            <a:r>
              <a:rPr lang="zh-CN" altLang="en-US" dirty="0" smtClean="0"/>
              <a:t>）示例</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307289441"/>
              </p:ext>
            </p:extLst>
          </p:nvPr>
        </p:nvGraphicFramePr>
        <p:xfrm>
          <a:off x="533400" y="2597031"/>
          <a:ext cx="7772400" cy="1262064"/>
        </p:xfrm>
        <a:graphic>
          <a:graphicData uri="http://schemas.openxmlformats.org/drawingml/2006/table">
            <a:tbl>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590800">
                  <a:extLst>
                    <a:ext uri="{9D8B030D-6E8A-4147-A177-3AD203B41FA5}">
                      <a16:colId xmlns:a16="http://schemas.microsoft.com/office/drawing/2014/main" xmlns=""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工程编号</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工程名称</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a:effectLst/>
                          <a:latin typeface="华文细黑" panose="02010600040101010101" pitchFamily="2" charset="-122"/>
                          <a:ea typeface="华文细黑" panose="02010600040101010101" pitchFamily="2" charset="-122"/>
                        </a:rPr>
                        <a:t>工程地址</a:t>
                      </a:r>
                      <a:endParaRPr lang="zh-CN" altLang="en-US" sz="2400" b="0"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b="0" kern="1200" dirty="0">
                          <a:effectLst/>
                          <a:latin typeface="华文细黑" panose="02010600040101010101" pitchFamily="2" charset="-122"/>
                          <a:ea typeface="华文细黑" panose="02010600040101010101" pitchFamily="2" charset="-122"/>
                        </a:rPr>
                        <a:t>P001</a:t>
                      </a:r>
                      <a:endParaRPr 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港珠澳大桥</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广东珠海</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b="0" kern="1200">
                          <a:effectLst/>
                          <a:latin typeface="华文细黑" panose="02010600040101010101" pitchFamily="2" charset="-122"/>
                          <a:ea typeface="华文细黑" panose="02010600040101010101" pitchFamily="2" charset="-122"/>
                        </a:rPr>
                        <a:t>P002</a:t>
                      </a:r>
                      <a:endParaRPr lang="en-US" sz="2400" b="0"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南海航天</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海南三亚</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533400" y="409844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6" name="文本框 5"/>
          <p:cNvSpPr txBox="1"/>
          <p:nvPr/>
        </p:nvSpPr>
        <p:spPr>
          <a:xfrm>
            <a:off x="533400" y="2146594"/>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1-2</a:t>
            </a:r>
            <a:endParaRPr lang="zh-CN" altLang="en-US" sz="2000" dirty="0">
              <a:solidFill>
                <a:srgbClr val="0000FF"/>
              </a:solidFill>
              <a:latin typeface="华文细黑" panose="02010600040101010101" pitchFamily="2" charset="-122"/>
              <a:ea typeface="华文细黑" panose="0201060004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00186803"/>
              </p:ext>
            </p:extLst>
          </p:nvPr>
        </p:nvGraphicFramePr>
        <p:xfrm>
          <a:off x="533400" y="4298503"/>
          <a:ext cx="7772400" cy="1682752"/>
        </p:xfrm>
        <a:graphic>
          <a:graphicData uri="http://schemas.openxmlformats.org/drawingml/2006/table">
            <a:tbl>
              <a:tblPr/>
              <a:tblGrid>
                <a:gridCol w="1982755">
                  <a:extLst>
                    <a:ext uri="{9D8B030D-6E8A-4147-A177-3AD203B41FA5}">
                      <a16:colId xmlns:a16="http://schemas.microsoft.com/office/drawing/2014/main" xmlns="" val="20000"/>
                    </a:ext>
                  </a:extLst>
                </a:gridCol>
                <a:gridCol w="1982755">
                  <a:extLst>
                    <a:ext uri="{9D8B030D-6E8A-4147-A177-3AD203B41FA5}">
                      <a16:colId xmlns:a16="http://schemas.microsoft.com/office/drawing/2014/main" xmlns="" val="20001"/>
                    </a:ext>
                  </a:extLst>
                </a:gridCol>
                <a:gridCol w="1903445">
                  <a:extLst>
                    <a:ext uri="{9D8B030D-6E8A-4147-A177-3AD203B41FA5}">
                      <a16:colId xmlns:a16="http://schemas.microsoft.com/office/drawing/2014/main" xmlns="" val="20002"/>
                    </a:ext>
                  </a:extLst>
                </a:gridCol>
                <a:gridCol w="1903445">
                  <a:extLst>
                    <a:ext uri="{9D8B030D-6E8A-4147-A177-3AD203B41FA5}">
                      <a16:colId xmlns:a16="http://schemas.microsoft.com/office/drawing/2014/main" xmlns="" val="20003"/>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员工编号</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员工姓名</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职务</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薪资水平</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E0001</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Jack</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a:effectLst/>
                          <a:latin typeface="华文细黑" panose="02010600040101010101" pitchFamily="2" charset="-122"/>
                          <a:ea typeface="华文细黑" panose="02010600040101010101" pitchFamily="2" charset="-122"/>
                        </a:rPr>
                        <a:t>3000/</a:t>
                      </a:r>
                      <a:r>
                        <a:rPr lang="zh-CN" altLang="en-US" sz="2400" kern="1200">
                          <a:effectLst/>
                          <a:latin typeface="华文细黑" panose="02010600040101010101" pitchFamily="2" charset="-122"/>
                          <a:ea typeface="华文细黑" panose="02010600040101010101" pitchFamily="2" charset="-122"/>
                        </a:rPr>
                        <a:t>月</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E0002</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Join</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3000/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E0003</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Apple</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高级技工</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6000/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8" name="文本框 7"/>
          <p:cNvSpPr txBox="1"/>
          <p:nvPr/>
        </p:nvSpPr>
        <p:spPr>
          <a:xfrm>
            <a:off x="533400" y="3898393"/>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1-3</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9" name="矩形 8"/>
          <p:cNvSpPr/>
          <p:nvPr/>
        </p:nvSpPr>
        <p:spPr>
          <a:xfrm>
            <a:off x="464468" y="1192487"/>
            <a:ext cx="7910264" cy="954107"/>
          </a:xfrm>
          <a:prstGeom prst="rect">
            <a:avLst/>
          </a:prstGeom>
        </p:spPr>
        <p:txBody>
          <a:bodyPr wrap="square">
            <a:spAutoFit/>
          </a:bodyPr>
          <a:lstStyle/>
          <a:p>
            <a:pPr fontAlgn="base">
              <a:spcBef>
                <a:spcPct val="0"/>
              </a:spcBef>
              <a:spcAft>
                <a:spcPct val="0"/>
              </a:spcAft>
            </a:pPr>
            <a:r>
              <a:rPr lang="zh-CN" altLang="en-US" sz="2800" dirty="0">
                <a:latin typeface="华文细黑" panose="02010600040101010101" pitchFamily="2" charset="-122"/>
                <a:ea typeface="华文细黑" panose="02010600040101010101" pitchFamily="2" charset="-122"/>
              </a:rPr>
              <a:t>将表</a:t>
            </a:r>
            <a:r>
              <a:rPr lang="en-US" altLang="zh-CN" sz="2800" dirty="0">
                <a:latin typeface="华文细黑" panose="02010600040101010101" pitchFamily="2" charset="-122"/>
                <a:ea typeface="华文细黑" panose="02010600040101010101" pitchFamily="2" charset="-122"/>
              </a:rPr>
              <a:t>1-1</a:t>
            </a:r>
            <a:r>
              <a:rPr lang="zh-CN" altLang="en-US" sz="2800" dirty="0">
                <a:latin typeface="华文细黑" panose="02010600040101010101" pitchFamily="2" charset="-122"/>
                <a:ea typeface="华文细黑" panose="02010600040101010101" pitchFamily="2" charset="-122"/>
              </a:rPr>
              <a:t>拆分成表</a:t>
            </a:r>
            <a:r>
              <a:rPr lang="en-US" altLang="zh-CN" sz="2800" dirty="0">
                <a:latin typeface="华文细黑" panose="02010600040101010101" pitchFamily="2" charset="-122"/>
                <a:ea typeface="华文细黑" panose="02010600040101010101" pitchFamily="2" charset="-122"/>
              </a:rPr>
              <a:t>1-2</a:t>
            </a:r>
            <a:r>
              <a:rPr lang="zh-CN" altLang="en-US" sz="2800" dirty="0">
                <a:latin typeface="华文细黑" panose="02010600040101010101" pitchFamily="2" charset="-122"/>
                <a:ea typeface="华文细黑" panose="02010600040101010101" pitchFamily="2" charset="-122"/>
              </a:rPr>
              <a:t>和表</a:t>
            </a:r>
            <a:r>
              <a:rPr lang="en-US" altLang="zh-CN" sz="2800" dirty="0">
                <a:latin typeface="华文细黑" panose="02010600040101010101" pitchFamily="2" charset="-122"/>
                <a:ea typeface="华文细黑" panose="02010600040101010101" pitchFamily="2" charset="-122"/>
              </a:rPr>
              <a:t>1-3</a:t>
            </a:r>
            <a:r>
              <a:rPr lang="zh-CN" altLang="en-US" sz="2800" dirty="0">
                <a:latin typeface="华文细黑" panose="02010600040101010101" pitchFamily="2" charset="-122"/>
                <a:ea typeface="华文细黑" panose="02010600040101010101" pitchFamily="2" charset="-122"/>
              </a:rPr>
              <a:t>，从而满足</a:t>
            </a:r>
            <a:r>
              <a:rPr lang="en-US" altLang="zh-CN" sz="2800" dirty="0">
                <a:latin typeface="华文细黑" panose="02010600040101010101" pitchFamily="2" charset="-122"/>
                <a:ea typeface="华文细黑" panose="02010600040101010101" pitchFamily="2" charset="-122"/>
              </a:rPr>
              <a:t>2NF</a:t>
            </a:r>
            <a:r>
              <a:rPr lang="zh-CN" altLang="en-US" sz="2800" dirty="0">
                <a:latin typeface="华文细黑" panose="02010600040101010101" pitchFamily="2" charset="-122"/>
                <a:ea typeface="华文细黑" panose="02010600040101010101" pitchFamily="2" charset="-122"/>
              </a:rPr>
              <a:t>，即属性完全依赖于主键</a:t>
            </a:r>
          </a:p>
        </p:txBody>
      </p:sp>
    </p:spTree>
    <p:extLst>
      <p:ext uri="{BB962C8B-B14F-4D97-AF65-F5344CB8AC3E}">
        <p14:creationId xmlns:p14="http://schemas.microsoft.com/office/powerpoint/2010/main" val="1952127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第三范式（</a:t>
            </a:r>
            <a:r>
              <a:rPr lang="en-US" altLang="zh-CN" dirty="0"/>
              <a:t>3NF</a:t>
            </a:r>
            <a:r>
              <a:rPr lang="zh-CN" altLang="en-US" dirty="0"/>
              <a:t>）</a:t>
            </a:r>
          </a:p>
        </p:txBody>
      </p:sp>
      <p:sp>
        <p:nvSpPr>
          <p:cNvPr id="3" name="内容占位符 2"/>
          <p:cNvSpPr>
            <a:spLocks noGrp="1"/>
          </p:cNvSpPr>
          <p:nvPr>
            <p:ph idx="1"/>
          </p:nvPr>
        </p:nvSpPr>
        <p:spPr/>
        <p:txBody>
          <a:bodyPr/>
          <a:lstStyle/>
          <a:p>
            <a:r>
              <a:rPr lang="zh-CN" altLang="en-US" b="0" dirty="0">
                <a:latin typeface="华文细黑" panose="02010600040101010101" pitchFamily="2" charset="-122"/>
                <a:ea typeface="华文细黑" panose="02010600040101010101" pitchFamily="2" charset="-122"/>
              </a:rPr>
              <a:t>第三范式（</a:t>
            </a:r>
            <a:r>
              <a:rPr lang="en-US" altLang="zh-CN" b="0" dirty="0">
                <a:latin typeface="华文细黑" panose="02010600040101010101" pitchFamily="2" charset="-122"/>
                <a:ea typeface="华文细黑" panose="02010600040101010101" pitchFamily="2" charset="-122"/>
              </a:rPr>
              <a:t>3NF</a:t>
            </a:r>
            <a:r>
              <a:rPr lang="zh-CN" altLang="en-US" b="0" dirty="0">
                <a:latin typeface="华文细黑" panose="02010600040101010101" pitchFamily="2" charset="-122"/>
                <a:ea typeface="华文细黑" panose="02010600040101010101" pitchFamily="2" charset="-122"/>
              </a:rPr>
              <a:t>）：在 </a:t>
            </a:r>
            <a:r>
              <a:rPr lang="en-US" altLang="zh-CN" b="0" dirty="0">
                <a:latin typeface="华文细黑" panose="02010600040101010101" pitchFamily="2" charset="-122"/>
                <a:ea typeface="华文细黑" panose="02010600040101010101" pitchFamily="2" charset="-122"/>
              </a:rPr>
              <a:t>2-NF</a:t>
            </a:r>
            <a:r>
              <a:rPr lang="zh-CN" altLang="en-US" b="0" dirty="0">
                <a:latin typeface="华文细黑" panose="02010600040101010101" pitchFamily="2" charset="-122"/>
                <a:ea typeface="华文细黑" panose="02010600040101010101" pitchFamily="2" charset="-122"/>
              </a:rPr>
              <a:t>基础上，非主属性之间无依赖关系</a:t>
            </a:r>
          </a:p>
        </p:txBody>
      </p:sp>
      <p:sp>
        <p:nvSpPr>
          <p:cNvPr id="4" name="Rectangle 1"/>
          <p:cNvSpPr>
            <a:spLocks noChangeArrowheads="1"/>
          </p:cNvSpPr>
          <p:nvPr/>
        </p:nvSpPr>
        <p:spPr bwMode="auto">
          <a:xfrm>
            <a:off x="533400" y="251608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20925475"/>
              </p:ext>
            </p:extLst>
          </p:nvPr>
        </p:nvGraphicFramePr>
        <p:xfrm>
          <a:off x="1032058" y="2732086"/>
          <a:ext cx="7224346" cy="1682752"/>
        </p:xfrm>
        <a:graphic>
          <a:graphicData uri="http://schemas.openxmlformats.org/drawingml/2006/table">
            <a:tbl>
              <a:tblPr/>
              <a:tblGrid>
                <a:gridCol w="1842945">
                  <a:extLst>
                    <a:ext uri="{9D8B030D-6E8A-4147-A177-3AD203B41FA5}">
                      <a16:colId xmlns:a16="http://schemas.microsoft.com/office/drawing/2014/main" xmlns="" val="20000"/>
                    </a:ext>
                  </a:extLst>
                </a:gridCol>
                <a:gridCol w="1842945">
                  <a:extLst>
                    <a:ext uri="{9D8B030D-6E8A-4147-A177-3AD203B41FA5}">
                      <a16:colId xmlns:a16="http://schemas.microsoft.com/office/drawing/2014/main" xmlns="" val="20001"/>
                    </a:ext>
                  </a:extLst>
                </a:gridCol>
                <a:gridCol w="1769228">
                  <a:extLst>
                    <a:ext uri="{9D8B030D-6E8A-4147-A177-3AD203B41FA5}">
                      <a16:colId xmlns:a16="http://schemas.microsoft.com/office/drawing/2014/main" xmlns="" val="20002"/>
                    </a:ext>
                  </a:extLst>
                </a:gridCol>
                <a:gridCol w="1769228">
                  <a:extLst>
                    <a:ext uri="{9D8B030D-6E8A-4147-A177-3AD203B41FA5}">
                      <a16:colId xmlns:a16="http://schemas.microsoft.com/office/drawing/2014/main" xmlns="" val="20003"/>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员工编号</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员工姓名</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职务</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薪资水平</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E0001</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Jack</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a:effectLst/>
                          <a:latin typeface="华文细黑" panose="02010600040101010101" pitchFamily="2" charset="-122"/>
                          <a:ea typeface="华文细黑" panose="02010600040101010101" pitchFamily="2" charset="-122"/>
                        </a:rPr>
                        <a:t>3000/</a:t>
                      </a:r>
                      <a:r>
                        <a:rPr lang="zh-CN" altLang="en-US" sz="2400" kern="1200">
                          <a:effectLst/>
                          <a:latin typeface="华文细黑" panose="02010600040101010101" pitchFamily="2" charset="-122"/>
                          <a:ea typeface="华文细黑" panose="02010600040101010101" pitchFamily="2" charset="-122"/>
                        </a:rPr>
                        <a:t>月</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E0002</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Join</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3000/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E0003</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Apple</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高级技工</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6000/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6" name="文本框 5"/>
          <p:cNvSpPr txBox="1"/>
          <p:nvPr/>
        </p:nvSpPr>
        <p:spPr>
          <a:xfrm>
            <a:off x="4085492" y="2371796"/>
            <a:ext cx="952500"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1-3</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a:xfrm>
            <a:off x="1032058" y="4593162"/>
            <a:ext cx="7224346" cy="1200329"/>
          </a:xfrm>
          <a:prstGeom prst="rect">
            <a:avLst/>
          </a:prstGeom>
        </p:spPr>
        <p:txBody>
          <a:bodyPr wrap="square">
            <a:spAutoFit/>
          </a:bodyPr>
          <a:lstStyle/>
          <a:p>
            <a:pPr fontAlgn="base">
              <a:spcBef>
                <a:spcPct val="0"/>
              </a:spcBef>
              <a:spcAft>
                <a:spcPct val="0"/>
              </a:spcAft>
            </a:pPr>
            <a:r>
              <a:rPr lang="zh-CN" altLang="en-US" sz="2400" dirty="0">
                <a:solidFill>
                  <a:srgbClr val="000000"/>
                </a:solidFill>
                <a:latin typeface="Comic Sans MS" pitchFamily="66" charset="0"/>
              </a:rPr>
              <a:t>薪资水平是有职务决定，这里”薪资水平”通过”职务”与员工相关，则不符合第三范式。需要将员工信息表进一步拆分</a:t>
            </a:r>
            <a:endParaRPr lang="zh-CN" altLang="en-US" sz="2400" dirty="0">
              <a:solidFill>
                <a:srgbClr val="0000FF"/>
              </a:solidFill>
              <a:latin typeface="Comic Sans MS" pitchFamily="66" charset="0"/>
            </a:endParaRPr>
          </a:p>
        </p:txBody>
      </p:sp>
    </p:spTree>
    <p:extLst>
      <p:ext uri="{BB962C8B-B14F-4D97-AF65-F5344CB8AC3E}">
        <p14:creationId xmlns:p14="http://schemas.microsoft.com/office/powerpoint/2010/main" val="115106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符合</a:t>
            </a:r>
            <a:r>
              <a:rPr lang="en-US" altLang="zh-CN" dirty="0"/>
              <a:t>3NF</a:t>
            </a:r>
            <a:r>
              <a:rPr lang="zh-CN" altLang="en-US" dirty="0"/>
              <a:t>的数据表拆分结果</a:t>
            </a:r>
          </a:p>
        </p:txBody>
      </p:sp>
      <p:graphicFrame>
        <p:nvGraphicFramePr>
          <p:cNvPr id="4" name="表格 3"/>
          <p:cNvGraphicFramePr>
            <a:graphicFrameLocks noGrp="1"/>
          </p:cNvGraphicFramePr>
          <p:nvPr>
            <p:extLst>
              <p:ext uri="{D42A27DB-BD31-4B8C-83A1-F6EECF244321}">
                <p14:modId xmlns:p14="http://schemas.microsoft.com/office/powerpoint/2010/main" val="2224722822"/>
              </p:ext>
            </p:extLst>
          </p:nvPr>
        </p:nvGraphicFramePr>
        <p:xfrm>
          <a:off x="342896" y="2289868"/>
          <a:ext cx="3941071" cy="1438912"/>
        </p:xfrm>
        <a:graphic>
          <a:graphicData uri="http://schemas.openxmlformats.org/drawingml/2006/table">
            <a:tbl>
              <a:tblPr/>
              <a:tblGrid>
                <a:gridCol w="1286548">
                  <a:extLst>
                    <a:ext uri="{9D8B030D-6E8A-4147-A177-3AD203B41FA5}">
                      <a16:colId xmlns:a16="http://schemas.microsoft.com/office/drawing/2014/main" xmlns="" val="20000"/>
                    </a:ext>
                  </a:extLst>
                </a:gridCol>
                <a:gridCol w="1094167">
                  <a:extLst>
                    <a:ext uri="{9D8B030D-6E8A-4147-A177-3AD203B41FA5}">
                      <a16:colId xmlns:a16="http://schemas.microsoft.com/office/drawing/2014/main" xmlns="" val="20001"/>
                    </a:ext>
                  </a:extLst>
                </a:gridCol>
                <a:gridCol w="1560356">
                  <a:extLst>
                    <a:ext uri="{9D8B030D-6E8A-4147-A177-3AD203B41FA5}">
                      <a16:colId xmlns:a16="http://schemas.microsoft.com/office/drawing/2014/main" xmlns=""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员工姓名</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职务编号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5" name="矩形 4"/>
          <p:cNvSpPr/>
          <p:nvPr/>
        </p:nvSpPr>
        <p:spPr>
          <a:xfrm>
            <a:off x="179512" y="1825082"/>
            <a:ext cx="2900153"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员工信息表</a:t>
            </a:r>
            <a:r>
              <a:rPr lang="en-US" altLang="zh-CN" sz="2000" dirty="0">
                <a:solidFill>
                  <a:srgbClr val="000000"/>
                </a:solidFill>
                <a:latin typeface="华文细黑" panose="02010600040101010101" pitchFamily="2" charset="-122"/>
                <a:ea typeface="华文细黑" panose="02010600040101010101" pitchFamily="2" charset="-122"/>
              </a:rPr>
              <a:t>(Employee)</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12133091"/>
              </p:ext>
            </p:extLst>
          </p:nvPr>
        </p:nvGraphicFramePr>
        <p:xfrm>
          <a:off x="4419601" y="2289868"/>
          <a:ext cx="4328864" cy="1079184"/>
        </p:xfrm>
        <a:graphic>
          <a:graphicData uri="http://schemas.openxmlformats.org/drawingml/2006/table">
            <a:tbl>
              <a:tblPr/>
              <a:tblGrid>
                <a:gridCol w="1304527">
                  <a:extLst>
                    <a:ext uri="{9D8B030D-6E8A-4147-A177-3AD203B41FA5}">
                      <a16:colId xmlns:a16="http://schemas.microsoft.com/office/drawing/2014/main" xmlns="" val="20000"/>
                    </a:ext>
                  </a:extLst>
                </a:gridCol>
                <a:gridCol w="1584176">
                  <a:extLst>
                    <a:ext uri="{9D8B030D-6E8A-4147-A177-3AD203B41FA5}">
                      <a16:colId xmlns:a16="http://schemas.microsoft.com/office/drawing/2014/main" xmlns="" val="20001"/>
                    </a:ext>
                  </a:extLst>
                </a:gridCol>
                <a:gridCol w="1440161">
                  <a:extLst>
                    <a:ext uri="{9D8B030D-6E8A-4147-A177-3AD203B41FA5}">
                      <a16:colId xmlns:a16="http://schemas.microsoft.com/office/drawing/2014/main" xmlns=""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7" name="矩形 6"/>
          <p:cNvSpPr/>
          <p:nvPr/>
        </p:nvSpPr>
        <p:spPr>
          <a:xfrm>
            <a:off x="4283968" y="1825082"/>
            <a:ext cx="2988319"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工程信息表</a:t>
            </a:r>
            <a:r>
              <a:rPr lang="en-US" altLang="zh-CN" sz="2000" dirty="0">
                <a:solidFill>
                  <a:srgbClr val="000000"/>
                </a:solidFill>
                <a:latin typeface="华文细黑" panose="02010600040101010101" pitchFamily="2" charset="-122"/>
                <a:ea typeface="华文细黑" panose="02010600040101010101" pitchFamily="2" charset="-122"/>
              </a:rPr>
              <a:t>(</a:t>
            </a:r>
            <a:r>
              <a:rPr lang="en-US" altLang="zh-CN" sz="2000" dirty="0" err="1">
                <a:solidFill>
                  <a:srgbClr val="000000"/>
                </a:solidFill>
                <a:latin typeface="华文细黑" panose="02010600040101010101" pitchFamily="2" charset="-122"/>
                <a:ea typeface="华文细黑" panose="02010600040101010101" pitchFamily="2" charset="-122"/>
              </a:rPr>
              <a:t>ProjectInfo</a:t>
            </a:r>
            <a:r>
              <a:rPr lang="en-US" altLang="zh-CN" sz="2000" dirty="0">
                <a:solidFill>
                  <a:srgbClr val="000000"/>
                </a:solidFill>
                <a:latin typeface="华文细黑" panose="02010600040101010101" pitchFamily="2" charset="-122"/>
                <a:ea typeface="华文细黑" panose="02010600040101010101" pitchFamily="2" charset="-122"/>
              </a:rPr>
              <a:t>)</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940516767"/>
              </p:ext>
            </p:extLst>
          </p:nvPr>
        </p:nvGraphicFramePr>
        <p:xfrm>
          <a:off x="342896" y="4450601"/>
          <a:ext cx="3941072" cy="1079184"/>
        </p:xfrm>
        <a:graphic>
          <a:graphicData uri="http://schemas.openxmlformats.org/drawingml/2006/table">
            <a:tbl>
              <a:tblPr/>
              <a:tblGrid>
                <a:gridCol w="1073544">
                  <a:extLst>
                    <a:ext uri="{9D8B030D-6E8A-4147-A177-3AD203B41FA5}">
                      <a16:colId xmlns:a16="http://schemas.microsoft.com/office/drawing/2014/main" xmlns="" val="20000"/>
                    </a:ext>
                  </a:extLst>
                </a:gridCol>
                <a:gridCol w="1362076">
                  <a:extLst>
                    <a:ext uri="{9D8B030D-6E8A-4147-A177-3AD203B41FA5}">
                      <a16:colId xmlns:a16="http://schemas.microsoft.com/office/drawing/2014/main" xmlns="" val="20001"/>
                    </a:ext>
                  </a:extLst>
                </a:gridCol>
                <a:gridCol w="1505452">
                  <a:extLst>
                    <a:ext uri="{9D8B030D-6E8A-4147-A177-3AD203B41FA5}">
                      <a16:colId xmlns:a16="http://schemas.microsoft.com/office/drawing/2014/main" xmlns=""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职务编号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职务名称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工资待遇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dirty="0">
                          <a:effectLst/>
                          <a:latin typeface="华文细黑" panose="02010600040101010101" pitchFamily="2" charset="-122"/>
                          <a:ea typeface="华文细黑" panose="02010600040101010101" pitchFamily="2" charset="-122"/>
                        </a:rPr>
                        <a:t>3000/</a:t>
                      </a:r>
                      <a:r>
                        <a:rPr lang="zh-CN" altLang="en-US" sz="200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dirty="0">
                          <a:effectLst/>
                          <a:latin typeface="华文细黑" panose="02010600040101010101" pitchFamily="2" charset="-122"/>
                          <a:ea typeface="华文细黑" panose="02010600040101010101" pitchFamily="2" charset="-122"/>
                        </a:rPr>
                        <a:t>6000/</a:t>
                      </a:r>
                      <a:r>
                        <a:rPr lang="zh-CN" altLang="en-US" sz="200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9" name="矩形 8"/>
          <p:cNvSpPr/>
          <p:nvPr/>
        </p:nvSpPr>
        <p:spPr>
          <a:xfrm>
            <a:off x="342896" y="3991836"/>
            <a:ext cx="1710725"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职务表</a:t>
            </a:r>
            <a:r>
              <a:rPr lang="en-US" altLang="zh-CN" sz="2000" dirty="0">
                <a:solidFill>
                  <a:srgbClr val="000000"/>
                </a:solidFill>
                <a:latin typeface="华文细黑" panose="02010600040101010101" pitchFamily="2" charset="-122"/>
                <a:ea typeface="华文细黑" panose="02010600040101010101" pitchFamily="2" charset="-122"/>
              </a:rPr>
              <a:t>(Duty)</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4034330929"/>
              </p:ext>
            </p:extLst>
          </p:nvPr>
        </p:nvGraphicFramePr>
        <p:xfrm>
          <a:off x="4455255" y="4435542"/>
          <a:ext cx="4293209" cy="1438912"/>
        </p:xfrm>
        <a:graphic>
          <a:graphicData uri="http://schemas.openxmlformats.org/drawingml/2006/table">
            <a:tbl>
              <a:tblPr/>
              <a:tblGrid>
                <a:gridCol w="764817">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2016224">
                  <a:extLst>
                    <a:ext uri="{9D8B030D-6E8A-4147-A177-3AD203B41FA5}">
                      <a16:colId xmlns:a16="http://schemas.microsoft.com/office/drawing/2014/main" xmlns=""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a:effectLst/>
                          <a:latin typeface="华文细黑" panose="02010600040101010101" pitchFamily="2" charset="-122"/>
                          <a:ea typeface="华文细黑" panose="02010600040101010101" pitchFamily="2" charset="-122"/>
                        </a:rPr>
                        <a:t>人员编号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11" name="矩形 10"/>
          <p:cNvSpPr/>
          <p:nvPr/>
        </p:nvSpPr>
        <p:spPr>
          <a:xfrm>
            <a:off x="3239344" y="3989782"/>
            <a:ext cx="5641131" cy="400110"/>
          </a:xfrm>
          <a:prstGeom prst="rect">
            <a:avLst/>
          </a:prstGeom>
        </p:spPr>
        <p:txBody>
          <a:bodyPr wrap="squar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工程参与人员记录表（</a:t>
            </a:r>
            <a:r>
              <a:rPr lang="en-US" altLang="zh-CN" sz="2000" dirty="0">
                <a:solidFill>
                  <a:srgbClr val="000000"/>
                </a:solidFill>
                <a:latin typeface="华文细黑" panose="02010600040101010101" pitchFamily="2" charset="-122"/>
                <a:ea typeface="华文细黑" panose="02010600040101010101" pitchFamily="2" charset="-122"/>
              </a:rPr>
              <a:t>Project_ </a:t>
            </a:r>
            <a:r>
              <a:rPr lang="en-US" altLang="zh-CN" sz="2000" dirty="0" err="1">
                <a:solidFill>
                  <a:srgbClr val="000000"/>
                </a:solidFill>
                <a:latin typeface="华文细黑" panose="02010600040101010101" pitchFamily="2" charset="-122"/>
                <a:ea typeface="华文细黑" panose="02010600040101010101" pitchFamily="2" charset="-122"/>
              </a:rPr>
              <a:t>Employee_info</a:t>
            </a:r>
            <a:r>
              <a:rPr lang="zh-CN" altLang="en-US" sz="2000" dirty="0">
                <a:solidFill>
                  <a:srgbClr val="0000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28920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图包含的成分有（   ）</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数据对象、数据对象的属性和数据对象之间的联接关系</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数据流、属性、数据存储和加工</a:t>
            </a: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数据流、数据源和数据实体</a:t>
            </a: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数据流、加工和数据存储</a:t>
            </a: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140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39363"/>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需求的层次</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45738"/>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698138"/>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779226"/>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922101"/>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54063"/>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795351"/>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52476"/>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795351"/>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38226"/>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62113"/>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587513"/>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31913"/>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33363"/>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46076"/>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3023701"/>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38001"/>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42976"/>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66801"/>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211026"/>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b="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55488"/>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非功能需求</a:t>
            </a: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cxnSp>
        <p:nvCxnSpPr>
          <p:cNvPr id="72" name="直接箭头连接符 71"/>
          <p:cNvCxnSpPr>
            <a:stCxn id="52" idx="5"/>
            <a:endCxn id="28" idx="1"/>
          </p:cNvCxnSpPr>
          <p:nvPr/>
        </p:nvCxnSpPr>
        <p:spPr bwMode="auto">
          <a:xfrm>
            <a:off x="3008235" y="3571127"/>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187088"/>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26652"/>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420576"/>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676164"/>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006363"/>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682145"/>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62857"/>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63313"/>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48048"/>
            <a:ext cx="8054976" cy="0"/>
          </a:xfrm>
          <a:prstGeom prst="line">
            <a:avLst/>
          </a:prstGeom>
          <a:noFill/>
          <a:ln w="25400">
            <a:solidFill>
              <a:srgbClr val="0000FF"/>
            </a:solidFill>
            <a:prstDash val="dash"/>
            <a:miter lim="800000"/>
            <a:headEnd/>
            <a:tailEnd type="none" w="med" len="med"/>
          </a:ln>
        </p:spPr>
      </p:cxnSp>
    </p:spTree>
    <p:extLst>
      <p:ext uri="{BB962C8B-B14F-4D97-AF65-F5344CB8AC3E}">
        <p14:creationId xmlns:p14="http://schemas.microsoft.com/office/powerpoint/2010/main" val="248058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数据规范化小结</a:t>
            </a:r>
            <a:endParaRPr lang="zh-CN" altLang="en-US" dirty="0"/>
          </a:p>
        </p:txBody>
      </p:sp>
      <p:sp>
        <p:nvSpPr>
          <p:cNvPr id="3" name="内容占位符 2"/>
          <p:cNvSpPr>
            <a:spLocks noGrp="1"/>
          </p:cNvSpPr>
          <p:nvPr>
            <p:ph idx="1"/>
          </p:nvPr>
        </p:nvSpPr>
        <p:spPr/>
        <p:txBody>
          <a:bodyPr/>
          <a:lstStyle/>
          <a:p>
            <a:r>
              <a:rPr lang="zh-CN" altLang="en-US" dirty="0"/>
              <a:t>通过对比我们发现：表多了，关系复杂了，查询数据变的麻烦了，编程中的难度也提高了。</a:t>
            </a:r>
          </a:p>
          <a:p>
            <a:r>
              <a:rPr lang="zh-CN" altLang="en-US" dirty="0"/>
              <a:t>但是各个表中内容更清晰，重复的数据少，更新和维护变的更容易了。</a:t>
            </a:r>
          </a:p>
          <a:p>
            <a:r>
              <a:rPr lang="zh-CN" altLang="en-US" dirty="0"/>
              <a:t>实际的数据库设计中，不能一味的追求规范化。既要考虑三大范式，减少数据冗余和各种数据库操作异常，又要充分考虑到数据库的性能问题，允许适当的数据库冗余。</a:t>
            </a:r>
            <a:endParaRPr lang="en-US" altLang="zh-CN" dirty="0"/>
          </a:p>
          <a:p>
            <a:r>
              <a:rPr lang="zh-CN" altLang="en-US" dirty="0"/>
              <a:t>在需求分析阶段，能够绘制</a:t>
            </a:r>
            <a:r>
              <a:rPr lang="en-US" altLang="zh-CN" dirty="0"/>
              <a:t>ER</a:t>
            </a:r>
            <a:r>
              <a:rPr lang="zh-CN" altLang="en-US" dirty="0"/>
              <a:t>概念图即可，</a:t>
            </a:r>
            <a:r>
              <a:rPr lang="en-US" altLang="zh-CN" dirty="0"/>
              <a:t>3NF</a:t>
            </a:r>
            <a:r>
              <a:rPr lang="zh-CN" altLang="en-US" dirty="0"/>
              <a:t>优化及数据库表的设计放到设计部分</a:t>
            </a:r>
          </a:p>
          <a:p>
            <a:endParaRPr lang="zh-CN" altLang="en-US" dirty="0"/>
          </a:p>
        </p:txBody>
      </p:sp>
    </p:spTree>
    <p:extLst>
      <p:ext uri="{BB962C8B-B14F-4D97-AF65-F5344CB8AC3E}">
        <p14:creationId xmlns:p14="http://schemas.microsoft.com/office/powerpoint/2010/main" val="124045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3.5.4 </a:t>
            </a:r>
            <a:r>
              <a:rPr lang="zh-CN" altLang="en-US" dirty="0"/>
              <a:t>用层次图表达数据模型</a:t>
            </a:r>
          </a:p>
        </p:txBody>
      </p:sp>
      <p:pic>
        <p:nvPicPr>
          <p:cNvPr id="4" name="Picture 4" descr="rj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31" y="1228114"/>
            <a:ext cx="721995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0507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3.5.5 </a:t>
            </a:r>
            <a:r>
              <a:rPr lang="zh-CN" altLang="en-US" dirty="0"/>
              <a:t>用</a:t>
            </a:r>
            <a:r>
              <a:rPr lang="en-US" altLang="zh-CN" dirty="0"/>
              <a:t>Warnier</a:t>
            </a:r>
            <a:r>
              <a:rPr lang="zh-CN" altLang="en-US" dirty="0"/>
              <a:t>图表达数据模型</a:t>
            </a:r>
          </a:p>
        </p:txBody>
      </p:sp>
      <p:pic>
        <p:nvPicPr>
          <p:cNvPr id="3" name="图片 2"/>
          <p:cNvPicPr>
            <a:picLocks noChangeAspect="1"/>
          </p:cNvPicPr>
          <p:nvPr/>
        </p:nvPicPr>
        <p:blipFill>
          <a:blip r:embed="rId2"/>
          <a:stretch>
            <a:fillRect/>
          </a:stretch>
        </p:blipFill>
        <p:spPr>
          <a:xfrm>
            <a:off x="972789" y="1371598"/>
            <a:ext cx="6140187" cy="4483317"/>
          </a:xfrm>
          <a:prstGeom prst="rect">
            <a:avLst/>
          </a:prstGeom>
        </p:spPr>
      </p:pic>
    </p:spTree>
    <p:extLst>
      <p:ext uri="{BB962C8B-B14F-4D97-AF65-F5344CB8AC3E}">
        <p14:creationId xmlns:p14="http://schemas.microsoft.com/office/powerpoint/2010/main" val="30139681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latin typeface="黑体" panose="02010609060101010101" pitchFamily="49" charset="-122"/>
                <a:ea typeface="黑体" panose="02010609060101010101" pitchFamily="49" charset="-122"/>
              </a:rPr>
              <a:t>3.6 </a:t>
            </a:r>
            <a:r>
              <a:rPr lang="zh-CN" altLang="en-US" dirty="0">
                <a:latin typeface="黑体" panose="02010609060101010101" pitchFamily="49" charset="-122"/>
                <a:ea typeface="黑体" panose="02010609060101010101" pitchFamily="49" charset="-122"/>
              </a:rPr>
              <a:t>行为模型构建</a:t>
            </a:r>
          </a:p>
        </p:txBody>
      </p:sp>
      <p:pic>
        <p:nvPicPr>
          <p:cNvPr id="4" name="Picture 3" descr="020"/>
          <p:cNvPicPr>
            <a:picLocks noChangeAspect="1" noChangeArrowheads="1"/>
          </p:cNvPicPr>
          <p:nvPr/>
        </p:nvPicPr>
        <p:blipFill>
          <a:blip r:embed="rId2" cstate="print"/>
          <a:srcRect/>
          <a:stretch>
            <a:fillRect/>
          </a:stretch>
        </p:blipFill>
        <p:spPr bwMode="auto">
          <a:xfrm>
            <a:off x="3276600" y="2781300"/>
            <a:ext cx="2736850" cy="2579688"/>
          </a:xfrm>
          <a:prstGeom prst="rect">
            <a:avLst/>
          </a:prstGeom>
          <a:noFill/>
          <a:ln w="9525">
            <a:noFill/>
            <a:miter lim="800000"/>
            <a:headEnd/>
            <a:tailEnd/>
          </a:ln>
        </p:spPr>
      </p:pic>
    </p:spTree>
    <p:extLst>
      <p:ext uri="{BB962C8B-B14F-4D97-AF65-F5344CB8AC3E}">
        <p14:creationId xmlns:p14="http://schemas.microsoft.com/office/powerpoint/2010/main" val="10083121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表现系统行为</a:t>
            </a:r>
          </a:p>
        </p:txBody>
      </p:sp>
      <p:sp>
        <p:nvSpPr>
          <p:cNvPr id="3" name="内容占位符 2"/>
          <p:cNvSpPr>
            <a:spLocks noGrp="1"/>
          </p:cNvSpPr>
          <p:nvPr>
            <p:ph idx="1"/>
          </p:nvPr>
        </p:nvSpPr>
        <p:spPr/>
        <p:txBody>
          <a:bodyPr/>
          <a:lstStyle/>
          <a:p>
            <a:r>
              <a:rPr lang="zh-CN" altLang="en-US" dirty="0"/>
              <a:t>需求分析中，为表现系统行为特性，需要建立行为模型。</a:t>
            </a:r>
            <a:endParaRPr lang="en-US" altLang="zh-CN" dirty="0"/>
          </a:p>
          <a:p>
            <a:r>
              <a:rPr lang="zh-CN" altLang="en-US" dirty="0"/>
              <a:t>数据流图不描述时序关系，控制和事件流通过行为模型描述。</a:t>
            </a:r>
          </a:p>
          <a:p>
            <a:r>
              <a:rPr lang="zh-CN" altLang="en-US" dirty="0"/>
              <a:t>在描述系统或各个数据对象的行为时，采用状态迁移图。</a:t>
            </a:r>
            <a:endParaRPr lang="en-US" altLang="zh-CN" dirty="0"/>
          </a:p>
          <a:p>
            <a:r>
              <a:rPr lang="zh-CN" altLang="en-US" dirty="0"/>
              <a:t>通过描述系统或对象的状态，以及引起系统或对象状态转换的事件来表示系统或对象的行为</a:t>
            </a:r>
          </a:p>
          <a:p>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72179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3.6.1 </a:t>
            </a:r>
            <a:r>
              <a:rPr lang="zh-CN" altLang="en-US" dirty="0"/>
              <a:t>状态</a:t>
            </a:r>
          </a:p>
        </p:txBody>
      </p:sp>
      <p:sp>
        <p:nvSpPr>
          <p:cNvPr id="3" name="内容占位符 2"/>
          <p:cNvSpPr>
            <a:spLocks noGrp="1"/>
          </p:cNvSpPr>
          <p:nvPr>
            <p:ph idx="1"/>
          </p:nvPr>
        </p:nvSpPr>
        <p:spPr/>
        <p:txBody>
          <a:bodyPr/>
          <a:lstStyle/>
          <a:p>
            <a:r>
              <a:rPr lang="zh-CN" altLang="en-US" dirty="0"/>
              <a:t> 状态是任何可以被观察到的系统行为模式，一个状态代表系统的一种行为模式。</a:t>
            </a:r>
            <a:endParaRPr lang="en-US" altLang="zh-CN" dirty="0"/>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383816"/>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490421" y="4650668"/>
            <a:ext cx="4307620" cy="1323439"/>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中间状态用圆角矩形表示，可以用两条水平横线把它分成上、中、下</a:t>
            </a:r>
            <a:r>
              <a:rPr lang="en-US" altLang="zh-CN" sz="1600" dirty="0">
                <a:latin typeface="华文细黑" panose="02010600040101010101" pitchFamily="2" charset="-122"/>
                <a:ea typeface="华文细黑" panose="02010600040101010101" pitchFamily="2" charset="-122"/>
              </a:rPr>
              <a:t>3</a:t>
            </a:r>
            <a:r>
              <a:rPr lang="zh-CN" altLang="en-US" sz="1600" dirty="0">
                <a:latin typeface="华文细黑" panose="02010600040101010101" pitchFamily="2" charset="-122"/>
                <a:ea typeface="华文细黑" panose="02010600040101010101" pitchFamily="2" charset="-122"/>
              </a:rPr>
              <a:t>个部分。上面部分为状态的名称，这部分是必须有的；中间部分为状态变量的名字和值，这部分可选；下面部分是活动表，这部分也是可选的。</a:t>
            </a:r>
          </a:p>
        </p:txBody>
      </p:sp>
      <p:sp>
        <p:nvSpPr>
          <p:cNvPr id="6" name="矩形 5"/>
          <p:cNvSpPr/>
          <p:nvPr/>
        </p:nvSpPr>
        <p:spPr>
          <a:xfrm>
            <a:off x="684213" y="4643584"/>
            <a:ext cx="1534746" cy="584775"/>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初态用实心圆表示</a:t>
            </a:r>
          </a:p>
        </p:txBody>
      </p:sp>
      <p:cxnSp>
        <p:nvCxnSpPr>
          <p:cNvPr id="8" name="直接箭头连接符 7"/>
          <p:cNvCxnSpPr/>
          <p:nvPr/>
        </p:nvCxnSpPr>
        <p:spPr bwMode="auto">
          <a:xfrm flipH="1" flipV="1">
            <a:off x="1169378" y="3587263"/>
            <a:ext cx="11722" cy="1026990"/>
          </a:xfrm>
          <a:prstGeom prst="straightConnector1">
            <a:avLst/>
          </a:prstGeom>
          <a:noFill/>
          <a:ln w="9525">
            <a:solidFill>
              <a:srgbClr val="0000FF"/>
            </a:solidFill>
            <a:prstDash val="sysDash"/>
            <a:miter lim="800000"/>
            <a:headEnd/>
            <a:tailEnd type="arrow"/>
          </a:ln>
        </p:spPr>
      </p:cxnSp>
      <p:cxnSp>
        <p:nvCxnSpPr>
          <p:cNvPr id="13" name="直接箭头连接符 12"/>
          <p:cNvCxnSpPr/>
          <p:nvPr/>
        </p:nvCxnSpPr>
        <p:spPr bwMode="auto">
          <a:xfrm flipV="1">
            <a:off x="3066563" y="4264145"/>
            <a:ext cx="487" cy="379440"/>
          </a:xfrm>
          <a:prstGeom prst="straightConnector1">
            <a:avLst/>
          </a:prstGeom>
          <a:noFill/>
          <a:ln w="9525">
            <a:solidFill>
              <a:srgbClr val="0000FF"/>
            </a:solidFill>
            <a:prstDash val="sysDash"/>
            <a:miter lim="800000"/>
            <a:headEnd/>
            <a:tailEnd type="arrow"/>
          </a:ln>
        </p:spPr>
      </p:cxnSp>
      <p:cxnSp>
        <p:nvCxnSpPr>
          <p:cNvPr id="20" name="直接箭头连接符 19"/>
          <p:cNvCxnSpPr/>
          <p:nvPr/>
        </p:nvCxnSpPr>
        <p:spPr bwMode="auto">
          <a:xfrm flipV="1">
            <a:off x="5905013" y="4245095"/>
            <a:ext cx="487" cy="379440"/>
          </a:xfrm>
          <a:prstGeom prst="straightConnector1">
            <a:avLst/>
          </a:prstGeom>
          <a:noFill/>
          <a:ln w="9525">
            <a:solidFill>
              <a:srgbClr val="0000FF"/>
            </a:solidFill>
            <a:prstDash val="sysDash"/>
            <a:miter lim="800000"/>
            <a:headEnd/>
            <a:tailEnd type="arrow"/>
          </a:ln>
        </p:spPr>
      </p:cxnSp>
      <p:sp>
        <p:nvSpPr>
          <p:cNvPr id="21" name="矩形 20"/>
          <p:cNvSpPr/>
          <p:nvPr/>
        </p:nvSpPr>
        <p:spPr>
          <a:xfrm>
            <a:off x="7069504" y="4636137"/>
            <a:ext cx="1534746" cy="830997"/>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终态用一对同心圆</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内圆为实心圆</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表示。</a:t>
            </a:r>
          </a:p>
        </p:txBody>
      </p:sp>
      <p:cxnSp>
        <p:nvCxnSpPr>
          <p:cNvPr id="23" name="直接箭头连接符 22"/>
          <p:cNvCxnSpPr/>
          <p:nvPr/>
        </p:nvCxnSpPr>
        <p:spPr bwMode="auto">
          <a:xfrm flipH="1" flipV="1">
            <a:off x="7920159" y="3573462"/>
            <a:ext cx="11722" cy="1026990"/>
          </a:xfrm>
          <a:prstGeom prst="straightConnector1">
            <a:avLst/>
          </a:prstGeom>
          <a:noFill/>
          <a:ln w="9525">
            <a:solidFill>
              <a:srgbClr val="0000FF"/>
            </a:solidFill>
            <a:prstDash val="sysDash"/>
            <a:miter lim="800000"/>
            <a:headEnd/>
            <a:tailEnd type="arrow"/>
          </a:ln>
        </p:spPr>
      </p:cxnSp>
    </p:spTree>
    <p:extLst>
      <p:ext uri="{BB962C8B-B14F-4D97-AF65-F5344CB8AC3E}">
        <p14:creationId xmlns:p14="http://schemas.microsoft.com/office/powerpoint/2010/main" val="18466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14" presetClass="entr" presetSubtype="1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randombar(horizontal)">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3.6.2 </a:t>
            </a:r>
            <a:r>
              <a:rPr lang="zh-CN" altLang="en-US" dirty="0"/>
              <a:t>事件</a:t>
            </a:r>
          </a:p>
        </p:txBody>
      </p:sp>
      <p:sp>
        <p:nvSpPr>
          <p:cNvPr id="3" name="内容占位符 2"/>
          <p:cNvSpPr>
            <a:spLocks noGrp="1"/>
          </p:cNvSpPr>
          <p:nvPr>
            <p:ph idx="1"/>
          </p:nvPr>
        </p:nvSpPr>
        <p:spPr/>
        <p:txBody>
          <a:bodyPr/>
          <a:lstStyle/>
          <a:p>
            <a:r>
              <a:rPr lang="zh-CN" altLang="en-US" sz="2400" dirty="0"/>
              <a:t>事件是在某个特定时刻发生的事情，它是对引起系统做动作或</a:t>
            </a:r>
            <a:r>
              <a:rPr lang="en-US" altLang="zh-CN" sz="2400" dirty="0"/>
              <a:t>(</a:t>
            </a:r>
            <a:r>
              <a:rPr lang="zh-CN" altLang="en-US" sz="2400" dirty="0"/>
              <a:t>和</a:t>
            </a:r>
            <a:r>
              <a:rPr lang="en-US" altLang="zh-CN" sz="2400" dirty="0"/>
              <a:t>)</a:t>
            </a:r>
            <a:r>
              <a:rPr lang="zh-CN" altLang="en-US" sz="2400" dirty="0"/>
              <a:t>从一个状态转换到另一个状态的外界事件的抽象。例如，用户移动或点击鼠标等都是事件。</a:t>
            </a:r>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522790"/>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27125" y="4706785"/>
            <a:ext cx="7176599" cy="1077218"/>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状态变迁通常是由事件触发的，在这种情况下应在表示状态转换的箭头线上标出触发转换的事件表达式；</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如果在箭头线上未标明事件，则表示在源状态的内部活动执行完之后自动触发转换。</a:t>
            </a:r>
          </a:p>
        </p:txBody>
      </p:sp>
      <p:cxnSp>
        <p:nvCxnSpPr>
          <p:cNvPr id="14" name="直接箭头连接符 13"/>
          <p:cNvCxnSpPr/>
          <p:nvPr/>
        </p:nvCxnSpPr>
        <p:spPr bwMode="auto">
          <a:xfrm flipH="1" flipV="1">
            <a:off x="1811216" y="3679795"/>
            <a:ext cx="11722" cy="1026990"/>
          </a:xfrm>
          <a:prstGeom prst="straightConnector1">
            <a:avLst/>
          </a:prstGeom>
          <a:noFill/>
          <a:ln w="9525">
            <a:solidFill>
              <a:srgbClr val="0000FF"/>
            </a:solidFill>
            <a:prstDash val="sysDash"/>
            <a:miter lim="800000"/>
            <a:headEnd/>
            <a:tailEnd type="arrow"/>
          </a:ln>
        </p:spPr>
      </p:cxnSp>
      <p:cxnSp>
        <p:nvCxnSpPr>
          <p:cNvPr id="15" name="直接箭头连接符 14"/>
          <p:cNvCxnSpPr/>
          <p:nvPr/>
        </p:nvCxnSpPr>
        <p:spPr bwMode="auto">
          <a:xfrm flipH="1" flipV="1">
            <a:off x="4518270" y="3643977"/>
            <a:ext cx="11722" cy="1026990"/>
          </a:xfrm>
          <a:prstGeom prst="straightConnector1">
            <a:avLst/>
          </a:prstGeom>
          <a:noFill/>
          <a:ln w="9525">
            <a:solidFill>
              <a:srgbClr val="0000FF"/>
            </a:solidFill>
            <a:prstDash val="sysDash"/>
            <a:miter lim="800000"/>
            <a:headEnd/>
            <a:tailEnd type="arrow"/>
          </a:ln>
        </p:spPr>
      </p:cxnSp>
      <p:cxnSp>
        <p:nvCxnSpPr>
          <p:cNvPr id="16" name="直接箭头连接符 15"/>
          <p:cNvCxnSpPr/>
          <p:nvPr/>
        </p:nvCxnSpPr>
        <p:spPr bwMode="auto">
          <a:xfrm flipH="1" flipV="1">
            <a:off x="7249564" y="3616951"/>
            <a:ext cx="11722" cy="1026990"/>
          </a:xfrm>
          <a:prstGeom prst="straightConnector1">
            <a:avLst/>
          </a:prstGeom>
          <a:noFill/>
          <a:ln w="9525">
            <a:solidFill>
              <a:srgbClr val="0000FF"/>
            </a:solidFill>
            <a:prstDash val="sysDash"/>
            <a:miter lim="800000"/>
            <a:headEnd/>
            <a:tailEnd type="arrow"/>
          </a:ln>
        </p:spPr>
      </p:cxnSp>
      <p:sp>
        <p:nvSpPr>
          <p:cNvPr id="10" name="矩形 9"/>
          <p:cNvSpPr/>
          <p:nvPr/>
        </p:nvSpPr>
        <p:spPr>
          <a:xfrm>
            <a:off x="1127125" y="5863790"/>
            <a:ext cx="7438292" cy="350865"/>
          </a:xfrm>
          <a:prstGeom prst="rect">
            <a:avLst/>
          </a:prstGeom>
        </p:spPr>
        <p:txBody>
          <a:bodyPr wrap="square">
            <a:spAutoFit/>
          </a:bodyPr>
          <a:lstStyle/>
          <a:p>
            <a:pPr lvl="0" fontAlgn="base">
              <a:lnSpc>
                <a:spcPct val="105000"/>
              </a:lnSpc>
              <a:spcBef>
                <a:spcPct val="20000"/>
              </a:spcBef>
              <a:spcAft>
                <a:spcPts val="600"/>
              </a:spcAft>
              <a:buClr>
                <a:srgbClr val="663300"/>
              </a:buClr>
            </a:pPr>
            <a:r>
              <a:rPr lang="zh-CN" altLang="en-US" sz="1600" b="1" dirty="0">
                <a:solidFill>
                  <a:srgbClr val="0000FF"/>
                </a:solidFill>
                <a:latin typeface="Adobe 黑体 Std R" panose="020B0400000000000000" pitchFamily="34" charset="-122"/>
                <a:ea typeface="Adobe 黑体 Std R" panose="020B0400000000000000" pitchFamily="34" charset="-122"/>
              </a:rPr>
              <a:t>事件表达式的语法：</a:t>
            </a:r>
            <a:r>
              <a:rPr lang="zh-CN" altLang="en-US" sz="1600" b="1" dirty="0">
                <a:solidFill>
                  <a:srgbClr val="000000"/>
                </a:solidFill>
                <a:latin typeface="Adobe 黑体 Std R" panose="020B0400000000000000" pitchFamily="34" charset="-122"/>
                <a:ea typeface="Adobe 黑体 Std R" panose="020B0400000000000000" pitchFamily="34" charset="-122"/>
              </a:rPr>
              <a:t>事件说明［守卫条件］／动作表达式</a:t>
            </a:r>
          </a:p>
        </p:txBody>
      </p:sp>
    </p:spTree>
    <p:extLst>
      <p:ext uri="{BB962C8B-B14F-4D97-AF65-F5344CB8AC3E}">
        <p14:creationId xmlns:p14="http://schemas.microsoft.com/office/powerpoint/2010/main" val="12422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3.6.3 </a:t>
            </a:r>
            <a:r>
              <a:rPr lang="zh-CN" altLang="en-US" dirty="0"/>
              <a:t>活动表</a:t>
            </a:r>
          </a:p>
        </p:txBody>
      </p:sp>
      <p:sp>
        <p:nvSpPr>
          <p:cNvPr id="3" name="内容占位符 2"/>
          <p:cNvSpPr>
            <a:spLocks noGrp="1"/>
          </p:cNvSpPr>
          <p:nvPr>
            <p:ph idx="1"/>
          </p:nvPr>
        </p:nvSpPr>
        <p:spPr/>
        <p:txBody>
          <a:bodyPr/>
          <a:lstStyle/>
          <a:p>
            <a:r>
              <a:rPr lang="zh-CN" altLang="en-US" sz="2400" b="0" dirty="0"/>
              <a:t>活动表的语法格式：事件名</a:t>
            </a:r>
            <a:r>
              <a:rPr lang="en-US" altLang="zh-CN" sz="2400" b="0" dirty="0"/>
              <a:t>(</a:t>
            </a:r>
            <a:r>
              <a:rPr lang="zh-CN" altLang="en-US" sz="2400" b="0" dirty="0"/>
              <a:t>参数表</a:t>
            </a:r>
            <a:r>
              <a:rPr lang="en-US" altLang="zh-CN" sz="2400" b="0" dirty="0"/>
              <a:t>)/</a:t>
            </a:r>
            <a:r>
              <a:rPr lang="zh-CN" altLang="en-US" sz="2400" b="0" dirty="0"/>
              <a:t>动作表达式。即发生某个事件后应该执行的动作。</a:t>
            </a:r>
            <a:endParaRPr lang="zh-CN" altLang="en-US" sz="2400" dirty="0"/>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363787"/>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41400" y="4445695"/>
            <a:ext cx="7223369" cy="383182"/>
          </a:xfrm>
          <a:prstGeom prst="rect">
            <a:avLst/>
          </a:prstGeom>
        </p:spPr>
        <p:txBody>
          <a:bodyPr wrap="square">
            <a:spAutoFit/>
          </a:bodyPr>
          <a:lstStyle/>
          <a:p>
            <a:pPr>
              <a:lnSpc>
                <a:spcPct val="105000"/>
              </a:lnSpc>
              <a:buClr>
                <a:srgbClr val="663300"/>
              </a:buClr>
            </a:pPr>
            <a:r>
              <a:rPr lang="zh-CN" altLang="en-US" dirty="0">
                <a:solidFill>
                  <a:srgbClr val="0000FF"/>
                </a:solidFill>
                <a:latin typeface="Adobe 黑体 Std R" panose="020B0400000000000000" pitchFamily="34" charset="-122"/>
                <a:ea typeface="Adobe 黑体 Std R" panose="020B0400000000000000" pitchFamily="34" charset="-122"/>
              </a:rPr>
              <a:t>事件表达式的语法：</a:t>
            </a:r>
            <a:r>
              <a:rPr lang="zh-CN" altLang="en-US" dirty="0">
                <a:latin typeface="Adobe 黑体 Std R" panose="020B0400000000000000" pitchFamily="34" charset="-122"/>
                <a:ea typeface="Adobe 黑体 Std R" panose="020B0400000000000000" pitchFamily="34" charset="-122"/>
              </a:rPr>
              <a:t>事件说明［守卫条件］／动作表达式</a:t>
            </a:r>
          </a:p>
        </p:txBody>
      </p:sp>
    </p:spTree>
    <p:extLst>
      <p:ext uri="{BB962C8B-B14F-4D97-AF65-F5344CB8AC3E}">
        <p14:creationId xmlns:p14="http://schemas.microsoft.com/office/powerpoint/2010/main" val="20136622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3.6.4 </a:t>
            </a:r>
            <a:r>
              <a:rPr lang="zh-CN" altLang="en-US" dirty="0"/>
              <a:t>状态图举例</a:t>
            </a:r>
          </a:p>
        </p:txBody>
      </p:sp>
      <p:pic>
        <p:nvPicPr>
          <p:cNvPr id="4" name="Picture 4" descr="图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8" y="1295822"/>
            <a:ext cx="4309085" cy="493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58506" y="1488792"/>
            <a:ext cx="4321969" cy="584775"/>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初始状态：闲置</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拿起听筒事件后，转换为拨号音状态</a:t>
            </a:r>
          </a:p>
        </p:txBody>
      </p:sp>
      <p:sp>
        <p:nvSpPr>
          <p:cNvPr id="3" name="矩形 2"/>
          <p:cNvSpPr/>
          <p:nvPr/>
        </p:nvSpPr>
        <p:spPr>
          <a:xfrm>
            <a:off x="4545622" y="2243851"/>
            <a:ext cx="4370021" cy="1077218"/>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拨号音状态的状态变量：</a:t>
            </a:r>
            <a:r>
              <a:rPr lang="en-US" altLang="zh-CN" sz="1600" dirty="0">
                <a:latin typeface="华文细黑" panose="02010600040101010101" pitchFamily="2" charset="-122"/>
                <a:ea typeface="华文细黑" panose="02010600040101010101" pitchFamily="2" charset="-122"/>
              </a:rPr>
              <a:t>timer=0</a:t>
            </a:r>
            <a:r>
              <a:rPr lang="zh-CN" altLang="en-US" sz="1600" dirty="0">
                <a:latin typeface="华文细黑" panose="02010600040101010101" pitchFamily="2" charset="-122"/>
                <a:ea typeface="华文细黑" panose="02010600040101010101" pitchFamily="2" charset="-122"/>
              </a:rPr>
              <a:t>，表示从</a:t>
            </a:r>
            <a:r>
              <a:rPr lang="en-US" altLang="zh-CN" sz="1600" dirty="0">
                <a:latin typeface="华文细黑" panose="02010600040101010101" pitchFamily="2" charset="-122"/>
                <a:ea typeface="华文细黑" panose="02010600040101010101" pitchFamily="2" charset="-122"/>
              </a:rPr>
              <a:t>0</a:t>
            </a:r>
            <a:r>
              <a:rPr lang="zh-CN" altLang="en-US" sz="1600" dirty="0">
                <a:latin typeface="华文细黑" panose="02010600040101010101" pitchFamily="2" charset="-122"/>
                <a:ea typeface="华文细黑" panose="02010600040101010101" pitchFamily="2" charset="-122"/>
              </a:rPr>
              <a:t>开始计时。</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拨号音状态的行为：响起拨号音，并且</a:t>
            </a:r>
            <a:r>
              <a:rPr lang="en-US" altLang="zh-CN" sz="1600" dirty="0">
                <a:latin typeface="华文细黑" panose="02010600040101010101" pitchFamily="2" charset="-122"/>
                <a:ea typeface="华文细黑" panose="02010600040101010101" pitchFamily="2" charset="-122"/>
              </a:rPr>
              <a:t>timer</a:t>
            </a:r>
            <a:r>
              <a:rPr lang="zh-CN" altLang="en-US" sz="1600" dirty="0">
                <a:latin typeface="华文细黑" panose="02010600040101010101" pitchFamily="2" charset="-122"/>
                <a:ea typeface="华文细黑" panose="02010600040101010101" pitchFamily="2" charset="-122"/>
              </a:rPr>
              <a:t>计时</a:t>
            </a:r>
            <a:endParaRPr lang="en-US" altLang="zh-CN" sz="1600" dirty="0">
              <a:latin typeface="华文细黑" panose="02010600040101010101" pitchFamily="2" charset="-122"/>
              <a:ea typeface="华文细黑" panose="02010600040101010101" pitchFamily="2" charset="-122"/>
            </a:endParaRPr>
          </a:p>
        </p:txBody>
      </p:sp>
      <p:sp>
        <p:nvSpPr>
          <p:cNvPr id="6" name="矩形 5"/>
          <p:cNvSpPr/>
          <p:nvPr/>
        </p:nvSpPr>
        <p:spPr>
          <a:xfrm>
            <a:off x="4558506" y="4946021"/>
            <a:ext cx="4370021" cy="830997"/>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断线状态：存储的信息状态执行完</a:t>
            </a:r>
            <a:r>
              <a:rPr lang="en-US" altLang="zh-CN" sz="1600" dirty="0">
                <a:solidFill>
                  <a:srgbClr val="0000FF"/>
                </a:solidFill>
                <a:latin typeface="华文细黑" panose="02010600040101010101" pitchFamily="2" charset="-122"/>
                <a:ea typeface="华文细黑" panose="02010600040101010101" pitchFamily="2" charset="-122"/>
              </a:rPr>
              <a:t>do/</a:t>
            </a:r>
            <a:r>
              <a:rPr lang="zh-CN" altLang="en-US" sz="1600" dirty="0">
                <a:solidFill>
                  <a:srgbClr val="0000FF"/>
                </a:solidFill>
                <a:latin typeface="华文细黑" panose="02010600040101010101" pitchFamily="2" charset="-122"/>
                <a:ea typeface="华文细黑" panose="02010600040101010101" pitchFamily="2" charset="-122"/>
              </a:rPr>
              <a:t>播放信息事件，</a:t>
            </a:r>
            <a:r>
              <a:rPr lang="zh-CN" altLang="en-US" sz="1600" dirty="0">
                <a:latin typeface="华文细黑" panose="02010600040101010101" pitchFamily="2" charset="-122"/>
                <a:ea typeface="华文细黑" panose="02010600040101010101" pitchFamily="2" charset="-122"/>
              </a:rPr>
              <a:t>或者由通话状态的</a:t>
            </a:r>
            <a:r>
              <a:rPr lang="zh-CN" altLang="en-US" sz="1600" dirty="0">
                <a:solidFill>
                  <a:srgbClr val="0000FF"/>
                </a:solidFill>
                <a:latin typeface="华文细黑" panose="02010600040101010101" pitchFamily="2" charset="-122"/>
                <a:ea typeface="华文细黑" panose="02010600040101010101" pitchFamily="2" charset="-122"/>
              </a:rPr>
              <a:t>受话人挂断电话事件 </a:t>
            </a:r>
            <a:r>
              <a:rPr lang="zh-CN" altLang="en-US" sz="1600" dirty="0">
                <a:latin typeface="华文细黑" panose="02010600040101010101" pitchFamily="2" charset="-122"/>
                <a:ea typeface="华文细黑" panose="02010600040101010101" pitchFamily="2" charset="-122"/>
              </a:rPr>
              <a:t>两种情况下转换到</a:t>
            </a:r>
            <a:r>
              <a:rPr lang="zh-CN" altLang="en-US" sz="1600" dirty="0">
                <a:solidFill>
                  <a:srgbClr val="0000FF"/>
                </a:solidFill>
                <a:latin typeface="华文细黑" panose="02010600040101010101" pitchFamily="2" charset="-122"/>
                <a:ea typeface="华文细黑" panose="02010600040101010101" pitchFamily="2" charset="-122"/>
              </a:rPr>
              <a:t>闲置状态</a:t>
            </a:r>
            <a:endParaRPr lang="en-US" altLang="zh-CN" sz="16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a:xfrm>
            <a:off x="4510454" y="3918709"/>
            <a:ext cx="4370021" cy="338554"/>
          </a:xfrm>
          <a:prstGeom prst="rect">
            <a:avLst/>
          </a:prstGeom>
          <a:ln w="15875">
            <a:solidFill>
              <a:srgbClr val="0000FF"/>
            </a:solidFill>
            <a:prstDash val="sysDash"/>
          </a:ln>
        </p:spPr>
        <p:txBody>
          <a:bodyPr wrap="square">
            <a:spAutoFit/>
          </a:bodyPr>
          <a:lstStyle/>
          <a:p>
            <a:r>
              <a:rPr lang="en-US" altLang="zh-CN" sz="1600" dirty="0">
                <a:latin typeface="华文细黑" panose="02010600040101010101" pitchFamily="2" charset="-122"/>
                <a:ea typeface="华文细黑" panose="02010600040101010101" pitchFamily="2" charset="-122"/>
              </a:rPr>
              <a:t>--------</a:t>
            </a:r>
            <a:endParaRPr lang="en-US" altLang="zh-CN" sz="16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0923036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3.6.5 </a:t>
            </a:r>
            <a:r>
              <a:rPr lang="zh-CN" altLang="en-US" dirty="0"/>
              <a:t>练习</a:t>
            </a:r>
          </a:p>
        </p:txBody>
      </p:sp>
      <p:sp>
        <p:nvSpPr>
          <p:cNvPr id="3" name="内容占位符 2"/>
          <p:cNvSpPr>
            <a:spLocks noGrp="1"/>
          </p:cNvSpPr>
          <p:nvPr>
            <p:ph idx="1"/>
          </p:nvPr>
        </p:nvSpPr>
        <p:spPr>
          <a:xfrm>
            <a:off x="684213" y="1412875"/>
            <a:ext cx="7920037" cy="4706571"/>
          </a:xfrm>
        </p:spPr>
        <p:txBody>
          <a:bodyPr/>
          <a:lstStyle/>
          <a:p>
            <a:r>
              <a:rPr lang="zh-CN" altLang="en-US" dirty="0"/>
              <a:t>复印机的工作过程大致如下：</a:t>
            </a:r>
          </a:p>
          <a:p>
            <a:pPr lvl="1"/>
            <a:r>
              <a:rPr lang="zh-CN" altLang="en-US" dirty="0"/>
              <a:t>未接到复印命令时处于闲置状态，一旦接到复印命令则进入复印状态，完成一个复印命令规定的工作后又回到闲置状态，等待下一个复印命令；</a:t>
            </a:r>
          </a:p>
          <a:p>
            <a:pPr lvl="1"/>
            <a:r>
              <a:rPr lang="zh-CN" altLang="en-US" dirty="0"/>
              <a:t>如果执行复印命令时发现没纸，则进入缺纸状态，发出警告，等待装纸，装满纸后进入闲置状态，准备接收复印命令；</a:t>
            </a:r>
          </a:p>
          <a:p>
            <a:pPr lvl="1"/>
            <a:r>
              <a:rPr lang="zh-CN" altLang="en-US" dirty="0"/>
              <a:t>如果复印时发生卡纸故障，则进入卡纸状态，发出警告等待维修人员来排除故障，故障排除后回到闲置状态。</a:t>
            </a:r>
          </a:p>
          <a:p>
            <a:r>
              <a:rPr lang="zh-CN" altLang="en-US" dirty="0"/>
              <a:t>请用状态转换图描绘复印机的行为。</a:t>
            </a:r>
          </a:p>
          <a:p>
            <a:endParaRPr lang="zh-CN" altLang="en-US" dirty="0"/>
          </a:p>
        </p:txBody>
      </p:sp>
    </p:spTree>
    <p:extLst>
      <p:ext uri="{BB962C8B-B14F-4D97-AF65-F5344CB8AC3E}">
        <p14:creationId xmlns:p14="http://schemas.microsoft.com/office/powerpoint/2010/main" val="962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365739"/>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业务需求和用户需求</a:t>
            </a:r>
          </a:p>
        </p:txBody>
      </p:sp>
      <p:sp>
        <p:nvSpPr>
          <p:cNvPr id="6" name="AutoShape 5">
            <a:extLst>
              <a:ext uri="{FF2B5EF4-FFF2-40B4-BE49-F238E27FC236}">
                <a16:creationId xmlns:a16="http://schemas.microsoft.com/office/drawing/2014/main" xmlns=""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xmlns="" id="{1665ADD2-BDB2-444E-99A7-82E6FADE6A0D}"/>
              </a:ext>
            </a:extLst>
          </p:cNvPr>
          <p:cNvGrpSpPr>
            <a:grpSpLocks/>
          </p:cNvGrpSpPr>
          <p:nvPr/>
        </p:nvGrpSpPr>
        <p:grpSpPr bwMode="auto">
          <a:xfrm>
            <a:off x="1231900" y="1572114"/>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xmlns=""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12" name="Oval 11">
              <a:extLst>
                <a:ext uri="{FF2B5EF4-FFF2-40B4-BE49-F238E27FC236}">
                  <a16:creationId xmlns:a16="http://schemas.microsoft.com/office/drawing/2014/main" xmlns=""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13" name="Rectangle 12">
            <a:extLst>
              <a:ext uri="{FF2B5EF4-FFF2-40B4-BE49-F238E27FC236}">
                <a16:creationId xmlns:a16="http://schemas.microsoft.com/office/drawing/2014/main" xmlns="" id="{EF273E1C-76A2-431E-B356-A7E1E5F6969F}"/>
              </a:ext>
            </a:extLst>
          </p:cNvPr>
          <p:cNvSpPr>
            <a:spLocks noChangeArrowheads="1"/>
          </p:cNvSpPr>
          <p:nvPr/>
        </p:nvSpPr>
        <p:spPr bwMode="auto">
          <a:xfrm>
            <a:off x="1052513" y="1724514"/>
            <a:ext cx="16605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2000" dirty="0">
                <a:solidFill>
                  <a:srgbClr val="000000"/>
                </a:solidFill>
                <a:latin typeface="华文细黑" panose="02010600040101010101" pitchFamily="2" charset="-122"/>
                <a:ea typeface="华文细黑" panose="02010600040101010101" pitchFamily="2" charset="-122"/>
              </a:rPr>
              <a:t>   </a:t>
            </a:r>
            <a:r>
              <a:rPr lang="zh-CN" altLang="en-US" sz="2000" dirty="0">
                <a:solidFill>
                  <a:srgbClr val="111111"/>
                </a:solidFill>
                <a:latin typeface="华文细黑" panose="02010600040101010101" pitchFamily="2" charset="-122"/>
                <a:ea typeface="华文细黑" panose="02010600040101010101" pitchFamily="2" charset="-122"/>
              </a:rPr>
              <a:t>业务需求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18" name="Group 17">
            <a:extLst>
              <a:ext uri="{FF2B5EF4-FFF2-40B4-BE49-F238E27FC236}">
                <a16:creationId xmlns:a16="http://schemas.microsoft.com/office/drawing/2014/main" xmlns="" id="{1334B13C-55AC-46F9-8315-A719FA5F9CEE}"/>
              </a:ext>
            </a:extLst>
          </p:cNvPr>
          <p:cNvGrpSpPr>
            <a:grpSpLocks/>
          </p:cNvGrpSpPr>
          <p:nvPr/>
        </p:nvGrpSpPr>
        <p:grpSpPr bwMode="auto">
          <a:xfrm>
            <a:off x="5378450" y="2805602"/>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xmlns=""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0" name="Oval 19">
              <a:extLst>
                <a:ext uri="{FF2B5EF4-FFF2-40B4-BE49-F238E27FC236}">
                  <a16:creationId xmlns:a16="http://schemas.microsoft.com/office/drawing/2014/main" xmlns=""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1" name="Rectangle 20">
            <a:extLst>
              <a:ext uri="{FF2B5EF4-FFF2-40B4-BE49-F238E27FC236}">
                <a16:creationId xmlns:a16="http://schemas.microsoft.com/office/drawing/2014/main" xmlns="" id="{7D449864-EDE8-4E8B-AD01-B0BB24C7114F}"/>
              </a:ext>
            </a:extLst>
          </p:cNvPr>
          <p:cNvSpPr>
            <a:spLocks noChangeArrowheads="1"/>
          </p:cNvSpPr>
          <p:nvPr/>
        </p:nvSpPr>
        <p:spPr bwMode="auto">
          <a:xfrm>
            <a:off x="5238750" y="2948477"/>
            <a:ext cx="185578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dirty="0">
                <a:solidFill>
                  <a:srgbClr val="000000"/>
                </a:solidFill>
                <a:latin typeface="华文细黑" panose="02010600040101010101" pitchFamily="2" charset="-122"/>
                <a:ea typeface="华文细黑" panose="02010600040101010101" pitchFamily="2" charset="-122"/>
              </a:rPr>
              <a:t>业务规则</a:t>
            </a:r>
            <a:endParaRPr lang="zh-CN" altLang="en-US" sz="2000" dirty="0">
              <a:solidFill>
                <a:srgbClr val="00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26" name="Group 25">
            <a:extLst>
              <a:ext uri="{FF2B5EF4-FFF2-40B4-BE49-F238E27FC236}">
                <a16:creationId xmlns:a16="http://schemas.microsoft.com/office/drawing/2014/main" xmlns="" id="{C29D9487-B3BB-410D-99E7-4C9F62192ED4}"/>
              </a:ext>
            </a:extLst>
          </p:cNvPr>
          <p:cNvGrpSpPr>
            <a:grpSpLocks/>
          </p:cNvGrpSpPr>
          <p:nvPr/>
        </p:nvGrpSpPr>
        <p:grpSpPr bwMode="auto">
          <a:xfrm>
            <a:off x="3633788" y="4680439"/>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xmlns=""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8" name="Oval 27">
              <a:extLst>
                <a:ext uri="{FF2B5EF4-FFF2-40B4-BE49-F238E27FC236}">
                  <a16:creationId xmlns:a16="http://schemas.microsoft.com/office/drawing/2014/main" xmlns=""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29" name="Rectangle 28">
            <a:extLst>
              <a:ext uri="{FF2B5EF4-FFF2-40B4-BE49-F238E27FC236}">
                <a16:creationId xmlns:a16="http://schemas.microsoft.com/office/drawing/2014/main" xmlns="" id="{D97C80A5-5E1F-4B74-B290-3CC845BF71A1}"/>
              </a:ext>
            </a:extLst>
          </p:cNvPr>
          <p:cNvSpPr>
            <a:spLocks noChangeArrowheads="1"/>
          </p:cNvSpPr>
          <p:nvPr/>
        </p:nvSpPr>
        <p:spPr bwMode="auto">
          <a:xfrm>
            <a:off x="3424238" y="4821727"/>
            <a:ext cx="19653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功能需求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30" name="Group 29">
            <a:extLst>
              <a:ext uri="{FF2B5EF4-FFF2-40B4-BE49-F238E27FC236}">
                <a16:creationId xmlns:a16="http://schemas.microsoft.com/office/drawing/2014/main" xmlns="" id="{07EA4A75-253C-4DBB-A3B7-A006B7243125}"/>
              </a:ext>
            </a:extLst>
          </p:cNvPr>
          <p:cNvGrpSpPr>
            <a:grpSpLocks/>
          </p:cNvGrpSpPr>
          <p:nvPr/>
        </p:nvGrpSpPr>
        <p:grpSpPr bwMode="auto">
          <a:xfrm>
            <a:off x="1417638" y="4678852"/>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xmlns=""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2" name="Oval 31">
              <a:extLst>
                <a:ext uri="{FF2B5EF4-FFF2-40B4-BE49-F238E27FC236}">
                  <a16:creationId xmlns:a16="http://schemas.microsoft.com/office/drawing/2014/main" xmlns=""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33" name="Rectangle 32">
            <a:extLst>
              <a:ext uri="{FF2B5EF4-FFF2-40B4-BE49-F238E27FC236}">
                <a16:creationId xmlns:a16="http://schemas.microsoft.com/office/drawing/2014/main" xmlns="" id="{DF4312EB-87ED-4A6D-9C54-F4EAFB682007}"/>
              </a:ext>
            </a:extLst>
          </p:cNvPr>
          <p:cNvSpPr>
            <a:spLocks noChangeArrowheads="1"/>
          </p:cNvSpPr>
          <p:nvPr/>
        </p:nvSpPr>
        <p:spPr bwMode="auto">
          <a:xfrm>
            <a:off x="1192213" y="4821727"/>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系统需求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36" name="Freeform 35">
            <a:extLst>
              <a:ext uri="{FF2B5EF4-FFF2-40B4-BE49-F238E27FC236}">
                <a16:creationId xmlns:a16="http://schemas.microsoft.com/office/drawing/2014/main" xmlns="" id="{A021DC94-F04E-4582-AB34-B69ECDF346F8}"/>
              </a:ext>
            </a:extLst>
          </p:cNvPr>
          <p:cNvSpPr>
            <a:spLocks noEditPoints="1"/>
          </p:cNvSpPr>
          <p:nvPr/>
        </p:nvSpPr>
        <p:spPr bwMode="auto">
          <a:xfrm>
            <a:off x="2935288" y="4964602"/>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37" name="Group 36">
            <a:extLst>
              <a:ext uri="{FF2B5EF4-FFF2-40B4-BE49-F238E27FC236}">
                <a16:creationId xmlns:a16="http://schemas.microsoft.com/office/drawing/2014/main" xmlns="" id="{082A9230-17F7-4D9C-8021-D10381EEF1CB}"/>
              </a:ext>
            </a:extLst>
          </p:cNvPr>
          <p:cNvGrpSpPr>
            <a:grpSpLocks/>
          </p:cNvGrpSpPr>
          <p:nvPr/>
        </p:nvGrpSpPr>
        <p:grpSpPr bwMode="auto">
          <a:xfrm>
            <a:off x="4121150" y="5588489"/>
            <a:ext cx="2587625" cy="450850"/>
            <a:chOff x="2838" y="3868"/>
            <a:chExt cx="1497" cy="284"/>
          </a:xfrm>
        </p:grpSpPr>
        <p:sp>
          <p:nvSpPr>
            <p:cNvPr id="38" name="Rectangle 37">
              <a:extLst>
                <a:ext uri="{FF2B5EF4-FFF2-40B4-BE49-F238E27FC236}">
                  <a16:creationId xmlns:a16="http://schemas.microsoft.com/office/drawing/2014/main" xmlns=""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39" name="Rectangle 38">
              <a:extLst>
                <a:ext uri="{FF2B5EF4-FFF2-40B4-BE49-F238E27FC236}">
                  <a16:creationId xmlns:a16="http://schemas.microsoft.com/office/drawing/2014/main" xmlns=""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0" name="Rectangle 39">
            <a:extLst>
              <a:ext uri="{FF2B5EF4-FFF2-40B4-BE49-F238E27FC236}">
                <a16:creationId xmlns:a16="http://schemas.microsoft.com/office/drawing/2014/main" xmlns="" id="{8B4AC4A2-4BA8-4A71-9FC2-3C391832946C}"/>
              </a:ext>
            </a:extLst>
          </p:cNvPr>
          <p:cNvSpPr>
            <a:spLocks noChangeArrowheads="1"/>
          </p:cNvSpPr>
          <p:nvPr/>
        </p:nvSpPr>
        <p:spPr bwMode="auto">
          <a:xfrm>
            <a:off x="3913188" y="5613889"/>
            <a:ext cx="3090862"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000066"/>
                </a:solidFill>
                <a:latin typeface="华文细黑" panose="02010600040101010101" pitchFamily="2" charset="-122"/>
                <a:ea typeface="华文细黑" panose="02010600040101010101" pitchFamily="2" charset="-122"/>
              </a:rPr>
              <a:t>软件需求规格说明</a:t>
            </a:r>
            <a:endParaRPr lang="zh-CN" altLang="en-US" sz="2000">
              <a:solidFill>
                <a:srgbClr val="000066"/>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42" name="Freeform 41">
            <a:extLst>
              <a:ext uri="{FF2B5EF4-FFF2-40B4-BE49-F238E27FC236}">
                <a16:creationId xmlns:a16="http://schemas.microsoft.com/office/drawing/2014/main" xmlns="" id="{6FDBC285-12BB-4179-BB05-2736B5CD20F4}"/>
              </a:ext>
            </a:extLst>
          </p:cNvPr>
          <p:cNvSpPr>
            <a:spLocks noEditPoints="1"/>
          </p:cNvSpPr>
          <p:nvPr/>
        </p:nvSpPr>
        <p:spPr bwMode="auto">
          <a:xfrm>
            <a:off x="4835525" y="5258289"/>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45" name="Group 44">
            <a:extLst>
              <a:ext uri="{FF2B5EF4-FFF2-40B4-BE49-F238E27FC236}">
                <a16:creationId xmlns:a16="http://schemas.microsoft.com/office/drawing/2014/main" xmlns="" id="{5DD5191F-F43D-4668-9375-1E75B9DE3A9B}"/>
              </a:ext>
            </a:extLst>
          </p:cNvPr>
          <p:cNvGrpSpPr>
            <a:grpSpLocks/>
          </p:cNvGrpSpPr>
          <p:nvPr/>
        </p:nvGrpSpPr>
        <p:grpSpPr bwMode="auto">
          <a:xfrm>
            <a:off x="6704013" y="4159739"/>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xmlns=""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47" name="Oval 46">
              <a:extLst>
                <a:ext uri="{FF2B5EF4-FFF2-40B4-BE49-F238E27FC236}">
                  <a16:creationId xmlns:a16="http://schemas.microsoft.com/office/drawing/2014/main" xmlns=""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48" name="Rectangle 47">
            <a:extLst>
              <a:ext uri="{FF2B5EF4-FFF2-40B4-BE49-F238E27FC236}">
                <a16:creationId xmlns:a16="http://schemas.microsoft.com/office/drawing/2014/main" xmlns="" id="{9C407A51-6154-4538-800A-F2F44D3F4F78}"/>
              </a:ext>
            </a:extLst>
          </p:cNvPr>
          <p:cNvSpPr>
            <a:spLocks noChangeArrowheads="1"/>
          </p:cNvSpPr>
          <p:nvPr/>
        </p:nvSpPr>
        <p:spPr bwMode="auto">
          <a:xfrm>
            <a:off x="6597650" y="4272452"/>
            <a:ext cx="2303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000" b="0" dirty="0">
                <a:solidFill>
                  <a:srgbClr val="111111"/>
                </a:solidFill>
                <a:latin typeface="华文细黑" panose="02010600040101010101" pitchFamily="2" charset="-122"/>
                <a:ea typeface="华文细黑" panose="02010600040101010101" pitchFamily="2" charset="-122"/>
              </a:rPr>
              <a:t>外部接口需求</a:t>
            </a:r>
          </a:p>
        </p:txBody>
      </p:sp>
      <p:grpSp>
        <p:nvGrpSpPr>
          <p:cNvPr id="50" name="Group 49">
            <a:extLst>
              <a:ext uri="{FF2B5EF4-FFF2-40B4-BE49-F238E27FC236}">
                <a16:creationId xmlns:a16="http://schemas.microsoft.com/office/drawing/2014/main" xmlns="" id="{546744A5-0769-4ED4-B919-B1B09C504A4B}"/>
              </a:ext>
            </a:extLst>
          </p:cNvPr>
          <p:cNvGrpSpPr>
            <a:grpSpLocks/>
          </p:cNvGrpSpPr>
          <p:nvPr/>
        </p:nvGrpSpPr>
        <p:grpSpPr bwMode="auto">
          <a:xfrm>
            <a:off x="1749425" y="3050077"/>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xmlns=""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52" name="Oval 51">
              <a:extLst>
                <a:ext uri="{FF2B5EF4-FFF2-40B4-BE49-F238E27FC236}">
                  <a16:creationId xmlns:a16="http://schemas.microsoft.com/office/drawing/2014/main" xmlns=""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53" name="Rectangle 52">
            <a:extLst>
              <a:ext uri="{FF2B5EF4-FFF2-40B4-BE49-F238E27FC236}">
                <a16:creationId xmlns:a16="http://schemas.microsoft.com/office/drawing/2014/main" xmlns="" id="{B6A63ABB-7B97-4012-9D5F-6244CD1BB744}"/>
              </a:ext>
            </a:extLst>
          </p:cNvPr>
          <p:cNvSpPr>
            <a:spLocks noChangeArrowheads="1"/>
          </p:cNvSpPr>
          <p:nvPr/>
        </p:nvSpPr>
        <p:spPr bwMode="auto">
          <a:xfrm>
            <a:off x="1541463" y="3164377"/>
            <a:ext cx="1952625"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用户需求</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0" name="Group 59">
            <a:extLst>
              <a:ext uri="{FF2B5EF4-FFF2-40B4-BE49-F238E27FC236}">
                <a16:creationId xmlns:a16="http://schemas.microsoft.com/office/drawing/2014/main" xmlns="" id="{703C870B-1530-49B3-9744-7E0C99067B7F}"/>
              </a:ext>
            </a:extLst>
          </p:cNvPr>
          <p:cNvGrpSpPr>
            <a:grpSpLocks/>
          </p:cNvGrpSpPr>
          <p:nvPr/>
        </p:nvGrpSpPr>
        <p:grpSpPr bwMode="auto">
          <a:xfrm>
            <a:off x="7134225" y="4869352"/>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xmlns=""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2" name="Oval 61">
              <a:extLst>
                <a:ext uri="{FF2B5EF4-FFF2-40B4-BE49-F238E27FC236}">
                  <a16:creationId xmlns:a16="http://schemas.microsoft.com/office/drawing/2014/main" xmlns=""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3" name="Rectangle 62">
            <a:extLst>
              <a:ext uri="{FF2B5EF4-FFF2-40B4-BE49-F238E27FC236}">
                <a16:creationId xmlns:a16="http://schemas.microsoft.com/office/drawing/2014/main" xmlns="" id="{9C010A7B-2627-4B95-B846-9926FB73FAD9}"/>
              </a:ext>
            </a:extLst>
          </p:cNvPr>
          <p:cNvSpPr>
            <a:spLocks noChangeArrowheads="1"/>
          </p:cNvSpPr>
          <p:nvPr/>
        </p:nvSpPr>
        <p:spPr bwMode="auto">
          <a:xfrm>
            <a:off x="6911975" y="4993177"/>
            <a:ext cx="1989138" cy="307777"/>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000">
                <a:solidFill>
                  <a:srgbClr val="111111"/>
                </a:solidFill>
                <a:latin typeface="华文细黑" panose="02010600040101010101" pitchFamily="2" charset="-122"/>
                <a:ea typeface="华文细黑" panose="02010600040101010101" pitchFamily="2" charset="-122"/>
              </a:rPr>
              <a:t>约束条件</a:t>
            </a:r>
            <a:endParaRPr lang="zh-CN" altLang="en-US" sz="200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grpSp>
        <p:nvGrpSpPr>
          <p:cNvPr id="65" name="Group 64">
            <a:extLst>
              <a:ext uri="{FF2B5EF4-FFF2-40B4-BE49-F238E27FC236}">
                <a16:creationId xmlns:a16="http://schemas.microsoft.com/office/drawing/2014/main" xmlns="" id="{B2892538-2F25-4A2B-91F5-3E2E972E8994}"/>
              </a:ext>
            </a:extLst>
          </p:cNvPr>
          <p:cNvGrpSpPr>
            <a:grpSpLocks/>
          </p:cNvGrpSpPr>
          <p:nvPr/>
        </p:nvGrpSpPr>
        <p:grpSpPr bwMode="auto">
          <a:xfrm>
            <a:off x="6610350" y="3237402"/>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xmlns=""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67" name="Oval 66">
              <a:extLst>
                <a:ext uri="{FF2B5EF4-FFF2-40B4-BE49-F238E27FC236}">
                  <a16:creationId xmlns:a16="http://schemas.microsoft.com/office/drawing/2014/main" xmlns=""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sz="2000">
                <a:solidFill>
                  <a:srgbClr val="000000"/>
                </a:solidFill>
                <a:latin typeface="华文细黑" panose="02010600040101010101" pitchFamily="2" charset="-122"/>
                <a:ea typeface="华文细黑" panose="02010600040101010101" pitchFamily="2" charset="-122"/>
              </a:endParaRPr>
            </a:p>
          </p:txBody>
        </p:sp>
      </p:grpSp>
      <p:sp>
        <p:nvSpPr>
          <p:cNvPr id="68" name="Rectangle 67">
            <a:extLst>
              <a:ext uri="{FF2B5EF4-FFF2-40B4-BE49-F238E27FC236}">
                <a16:creationId xmlns:a16="http://schemas.microsoft.com/office/drawing/2014/main" xmlns="" id="{95592BD0-6D49-40E4-852D-2940F27E0CC4}"/>
              </a:ext>
            </a:extLst>
          </p:cNvPr>
          <p:cNvSpPr>
            <a:spLocks noChangeArrowheads="1"/>
          </p:cNvSpPr>
          <p:nvPr/>
        </p:nvSpPr>
        <p:spPr bwMode="auto">
          <a:xfrm>
            <a:off x="6323013" y="3381864"/>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非功能需求</a:t>
            </a:r>
          </a:p>
          <a:p>
            <a:pPr marL="342900" indent="-342900" algn="ctr">
              <a:lnSpc>
                <a:spcPct val="85000"/>
              </a:lnSpc>
              <a:spcBef>
                <a:spcPct val="20000"/>
              </a:spcBef>
              <a:buClr>
                <a:srgbClr val="CCCCFF"/>
              </a:buClr>
              <a:defRPr/>
            </a:pPr>
            <a:r>
              <a:rPr lang="zh-CN" altLang="en-US" sz="2000" dirty="0">
                <a:solidFill>
                  <a:srgbClr val="111111"/>
                </a:solidFill>
                <a:latin typeface="华文细黑" panose="02010600040101010101" pitchFamily="2" charset="-122"/>
                <a:ea typeface="华文细黑" panose="02010600040101010101" pitchFamily="2" charset="-122"/>
              </a:rPr>
              <a:t>性能需求</a:t>
            </a:r>
            <a:endParaRPr lang="zh-CN" altLang="en-US" sz="2000" dirty="0">
              <a:solidFill>
                <a:srgbClr val="11111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cxnSp>
        <p:nvCxnSpPr>
          <p:cNvPr id="72" name="直接箭头连接符 71"/>
          <p:cNvCxnSpPr>
            <a:stCxn id="52" idx="5"/>
            <a:endCxn id="28" idx="1"/>
          </p:cNvCxnSpPr>
          <p:nvPr/>
        </p:nvCxnSpPr>
        <p:spPr bwMode="auto">
          <a:xfrm>
            <a:off x="3008235" y="3597503"/>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213464"/>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353028"/>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446952"/>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702540"/>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032739"/>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708521"/>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189233"/>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489689"/>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174424"/>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1204179" y="1365739"/>
            <a:ext cx="2158855" cy="2489444"/>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64171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练习答案</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3" y="1892123"/>
            <a:ext cx="600803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5461" y="4857891"/>
            <a:ext cx="4246446" cy="830997"/>
          </a:xfrm>
          <a:prstGeom prst="rect">
            <a:avLst/>
          </a:prstGeom>
        </p:spPr>
        <p:txBody>
          <a:bodyPr wrap="square">
            <a:spAutoFit/>
          </a:bodyPr>
          <a:lstStyle/>
          <a:p>
            <a:pPr lvl="0"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状态主要有“闲置”、“复印”、“缺纸”和“卡纸”。</a:t>
            </a:r>
          </a:p>
        </p:txBody>
      </p:sp>
      <p:sp>
        <p:nvSpPr>
          <p:cNvPr id="5" name="矩形 4"/>
          <p:cNvSpPr/>
          <p:nvPr/>
        </p:nvSpPr>
        <p:spPr>
          <a:xfrm>
            <a:off x="5878286" y="2118634"/>
            <a:ext cx="3002189" cy="3046988"/>
          </a:xfrm>
          <a:prstGeom prst="rect">
            <a:avLst/>
          </a:prstGeom>
        </p:spPr>
        <p:txBody>
          <a:bodyPr wrap="square">
            <a:spAutoFit/>
          </a:bodyPr>
          <a:lstStyle/>
          <a:p>
            <a:pPr fontAlgn="base">
              <a:spcBef>
                <a:spcPct val="0"/>
              </a:spcBef>
              <a:spcAft>
                <a:spcPct val="0"/>
              </a:spcAft>
            </a:pPr>
            <a:r>
              <a:rPr lang="zh-CN" altLang="en-US" sz="2400" dirty="0">
                <a:latin typeface="华文细黑" panose="02010600040101010101" pitchFamily="2" charset="-122"/>
                <a:ea typeface="华文细黑" panose="02010600040101010101" pitchFamily="2" charset="-122"/>
              </a:rPr>
              <a:t>引起状态转换的事件主要是</a:t>
            </a:r>
            <a:endParaRPr lang="en-US" altLang="zh-CN" sz="2400" dirty="0">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“复印命令”</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“完成复印命令”、“发现缺纸”</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“装满纸”</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“发生卡纸故障”</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“排除了卡纸故障”。 </a:t>
            </a:r>
          </a:p>
        </p:txBody>
      </p:sp>
    </p:spTree>
    <p:extLst>
      <p:ext uri="{BB962C8B-B14F-4D97-AF65-F5344CB8AC3E}">
        <p14:creationId xmlns:p14="http://schemas.microsoft.com/office/powerpoint/2010/main" val="225296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smtClean="0"/>
              <a:t>3.7  </a:t>
            </a:r>
            <a:r>
              <a:rPr lang="zh-CN" altLang="en-US" dirty="0"/>
              <a:t>验证软件需求</a:t>
            </a:r>
          </a:p>
        </p:txBody>
      </p:sp>
      <p:pic>
        <p:nvPicPr>
          <p:cNvPr id="4" name="Picture 4" descr="j0198581"/>
          <p:cNvPicPr>
            <a:picLocks noChangeAspect="1" noChangeArrowheads="1"/>
          </p:cNvPicPr>
          <p:nvPr/>
        </p:nvPicPr>
        <p:blipFill>
          <a:blip r:embed="rId2" cstate="print"/>
          <a:srcRect/>
          <a:stretch>
            <a:fillRect/>
          </a:stretch>
        </p:blipFill>
        <p:spPr bwMode="auto">
          <a:xfrm>
            <a:off x="2987675" y="2852738"/>
            <a:ext cx="3240088" cy="2847975"/>
          </a:xfrm>
          <a:prstGeom prst="rect">
            <a:avLst/>
          </a:prstGeom>
          <a:noFill/>
          <a:ln w="9525">
            <a:noFill/>
            <a:miter lim="800000"/>
            <a:headEnd/>
            <a:tailEnd/>
          </a:ln>
        </p:spPr>
      </p:pic>
    </p:spTree>
    <p:extLst>
      <p:ext uri="{BB962C8B-B14F-4D97-AF65-F5344CB8AC3E}">
        <p14:creationId xmlns:p14="http://schemas.microsoft.com/office/powerpoint/2010/main" val="3355397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需求验证与</a:t>
            </a:r>
            <a:r>
              <a:rPr lang="zh-CN" altLang="en-US" dirty="0" smtClean="0"/>
              <a:t>确认的四个方面</a:t>
            </a:r>
            <a:endParaRPr lang="zh-CN" altLang="en-US" dirty="0"/>
          </a:p>
        </p:txBody>
      </p:sp>
      <p:sp>
        <p:nvSpPr>
          <p:cNvPr id="3" name="内容占位符 2"/>
          <p:cNvSpPr>
            <a:spLocks noGrp="1"/>
          </p:cNvSpPr>
          <p:nvPr>
            <p:ph idx="1"/>
          </p:nvPr>
        </p:nvSpPr>
        <p:spPr/>
        <p:txBody>
          <a:bodyPr/>
          <a:lstStyle/>
          <a:p>
            <a:r>
              <a:rPr lang="zh-CN" altLang="en-US" dirty="0"/>
              <a:t>验证软件需求的正确性，一般从</a:t>
            </a:r>
            <a:r>
              <a:rPr lang="en-US" altLang="zh-CN" dirty="0"/>
              <a:t>4</a:t>
            </a:r>
            <a:r>
              <a:rPr lang="zh-CN" altLang="en-US" dirty="0"/>
              <a:t>个方面进行：</a:t>
            </a:r>
          </a:p>
          <a:p>
            <a:pPr lvl="1"/>
            <a:r>
              <a:rPr lang="zh-CN" altLang="en-US" dirty="0">
                <a:solidFill>
                  <a:srgbClr val="0000FF"/>
                </a:solidFill>
              </a:rPr>
              <a:t>一致性：</a:t>
            </a:r>
            <a:r>
              <a:rPr lang="zh-CN" altLang="en-US" dirty="0"/>
              <a:t>所有需求必须是一致的，任何一条需求不能和其他需求互相矛盾。</a:t>
            </a:r>
          </a:p>
          <a:p>
            <a:pPr lvl="1"/>
            <a:r>
              <a:rPr lang="zh-CN" altLang="en-US" dirty="0">
                <a:solidFill>
                  <a:srgbClr val="0000FF"/>
                </a:solidFill>
              </a:rPr>
              <a:t>完整性：</a:t>
            </a:r>
            <a:r>
              <a:rPr lang="zh-CN" altLang="en-US" dirty="0"/>
              <a:t>需求必须是完整的，规格说明书应该包括用户需要的每一个功能或性能。</a:t>
            </a:r>
          </a:p>
          <a:p>
            <a:pPr lvl="1"/>
            <a:r>
              <a:rPr lang="zh-CN" altLang="en-US" dirty="0">
                <a:solidFill>
                  <a:srgbClr val="0000FF"/>
                </a:solidFill>
              </a:rPr>
              <a:t>现实性：</a:t>
            </a:r>
            <a:r>
              <a:rPr lang="zh-CN" altLang="en-US" dirty="0"/>
              <a:t>指定的需求应该是用现有的硬件技术和软件技术基本上可以实现的。</a:t>
            </a:r>
          </a:p>
          <a:p>
            <a:pPr lvl="1"/>
            <a:r>
              <a:rPr lang="zh-CN" altLang="en-US" dirty="0">
                <a:solidFill>
                  <a:srgbClr val="0000FF"/>
                </a:solidFill>
              </a:rPr>
              <a:t>有效性：</a:t>
            </a:r>
            <a:r>
              <a:rPr lang="zh-CN" altLang="en-US" dirty="0"/>
              <a:t>必须证明需求是正确有效的，确实能解决用户面对的问题。</a:t>
            </a:r>
          </a:p>
          <a:p>
            <a:endParaRPr lang="zh-CN" altLang="en-US" dirty="0"/>
          </a:p>
        </p:txBody>
      </p:sp>
    </p:spTree>
    <p:extLst>
      <p:ext uri="{BB962C8B-B14F-4D97-AF65-F5344CB8AC3E}">
        <p14:creationId xmlns:p14="http://schemas.microsoft.com/office/powerpoint/2010/main" val="3005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需求验证与</a:t>
            </a:r>
            <a:r>
              <a:rPr lang="zh-CN" altLang="en-US" dirty="0" smtClean="0"/>
              <a:t>确认贯彻整个软件生命周期</a:t>
            </a:r>
            <a:endParaRPr kumimoji="1" lang="zh-CN" altLang="en-US" dirty="0"/>
          </a:p>
        </p:txBody>
      </p:sp>
      <p:sp>
        <p:nvSpPr>
          <p:cNvPr id="3" name="内容占位符 2"/>
          <p:cNvSpPr>
            <a:spLocks noGrp="1"/>
          </p:cNvSpPr>
          <p:nvPr>
            <p:ph idx="1"/>
          </p:nvPr>
        </p:nvSpPr>
        <p:spPr>
          <a:xfrm>
            <a:off x="393700" y="1663476"/>
            <a:ext cx="8343900" cy="3568924"/>
          </a:xfrm>
        </p:spPr>
        <p:txBody>
          <a:bodyPr/>
          <a:lstStyle/>
          <a:p>
            <a:r>
              <a:rPr lang="zh-CN" altLang="en-US" dirty="0"/>
              <a:t>需求验证并不是严格意义上的一个阶段，而是贯穿整个需求演化、分解、实现的一系列质量保障活动，包括评审、测试，最重要的是保障需求同源。</a:t>
            </a:r>
          </a:p>
          <a:p>
            <a:r>
              <a:rPr kumimoji="1" lang="zh-CN" altLang="en-US" dirty="0"/>
              <a:t>需求同源的措施：测试用例由测试需求而来，测试需求应和系统需求对应，基线测试用例或异常测试用例，发现问题要通过问题单进行跟踪。</a:t>
            </a:r>
          </a:p>
        </p:txBody>
      </p:sp>
    </p:spTree>
    <p:extLst>
      <p:ext uri="{BB962C8B-B14F-4D97-AF65-F5344CB8AC3E}">
        <p14:creationId xmlns:p14="http://schemas.microsoft.com/office/powerpoint/2010/main" val="383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需求验证</a:t>
            </a:r>
            <a:r>
              <a:rPr kumimoji="1" lang="en-US" altLang="zh-CN" dirty="0"/>
              <a:t>V</a:t>
            </a:r>
            <a:r>
              <a:rPr kumimoji="1" lang="zh-CN" altLang="en-US" dirty="0"/>
              <a:t>模型</a:t>
            </a:r>
          </a:p>
        </p:txBody>
      </p:sp>
      <p:pic>
        <p:nvPicPr>
          <p:cNvPr id="15" name="图片 14"/>
          <p:cNvPicPr>
            <a:picLocks noChangeAspect="1"/>
          </p:cNvPicPr>
          <p:nvPr/>
        </p:nvPicPr>
        <p:blipFill>
          <a:blip r:embed="rId2"/>
          <a:stretch>
            <a:fillRect/>
          </a:stretch>
        </p:blipFill>
        <p:spPr>
          <a:xfrm>
            <a:off x="810981" y="1256619"/>
            <a:ext cx="7495049" cy="4806724"/>
          </a:xfrm>
          <a:prstGeom prst="rect">
            <a:avLst/>
          </a:prstGeom>
        </p:spPr>
      </p:pic>
    </p:spTree>
    <p:extLst>
      <p:ext uri="{BB962C8B-B14F-4D97-AF65-F5344CB8AC3E}">
        <p14:creationId xmlns:p14="http://schemas.microsoft.com/office/powerpoint/2010/main" val="18302635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132ED8-A23A-42B1-B0B8-B2AE0BF2FDAD}"/>
              </a:ext>
            </a:extLst>
          </p:cNvPr>
          <p:cNvSpPr>
            <a:spLocks noGrp="1"/>
          </p:cNvSpPr>
          <p:nvPr>
            <p:ph type="title"/>
          </p:nvPr>
        </p:nvSpPr>
        <p:spPr/>
        <p:txBody>
          <a:bodyPr/>
          <a:lstStyle/>
          <a:p>
            <a:r>
              <a:rPr lang="zh-CN" altLang="en-US" dirty="0"/>
              <a:t>需求确认步骤</a:t>
            </a:r>
          </a:p>
        </p:txBody>
      </p:sp>
      <p:sp>
        <p:nvSpPr>
          <p:cNvPr id="3" name="内容占位符 2">
            <a:extLst>
              <a:ext uri="{FF2B5EF4-FFF2-40B4-BE49-F238E27FC236}">
                <a16:creationId xmlns:a16="http://schemas.microsoft.com/office/drawing/2014/main" xmlns="" id="{D51598EE-A1B6-4C17-A2CF-A3857902818B}"/>
              </a:ext>
            </a:extLst>
          </p:cNvPr>
          <p:cNvSpPr>
            <a:spLocks noGrp="1"/>
          </p:cNvSpPr>
          <p:nvPr>
            <p:ph idx="1"/>
          </p:nvPr>
        </p:nvSpPr>
        <p:spPr/>
        <p:txBody>
          <a:bodyPr/>
          <a:lstStyle/>
          <a:p>
            <a:r>
              <a:rPr lang="zh-CN" altLang="en-US" dirty="0"/>
              <a:t>（</a:t>
            </a:r>
            <a:r>
              <a:rPr lang="en-US" altLang="zh-CN" dirty="0"/>
              <a:t>1</a:t>
            </a:r>
            <a:r>
              <a:rPr lang="zh-CN" altLang="en-US" dirty="0"/>
              <a:t>）非正式需求评审  项目经理先在项目内部组织人员进行非正式的需求评审，消除明显的错误和分歧。</a:t>
            </a:r>
          </a:p>
          <a:p>
            <a:r>
              <a:rPr lang="zh-CN" altLang="en-US" dirty="0"/>
              <a:t>（</a:t>
            </a:r>
            <a:r>
              <a:rPr lang="en-US" altLang="zh-CN" dirty="0"/>
              <a:t>2</a:t>
            </a:r>
            <a:r>
              <a:rPr lang="zh-CN" altLang="en-US" dirty="0"/>
              <a:t>）正式需求评审  项目经理邀请同行专家和用户（包括客户和最终用户）一起评审需求文档，尽最大努力使需求文档能够正确无误地反映用户的意愿。</a:t>
            </a:r>
          </a:p>
          <a:p>
            <a:r>
              <a:rPr lang="zh-CN" altLang="en-US" dirty="0"/>
              <a:t>（</a:t>
            </a:r>
            <a:r>
              <a:rPr lang="en-US" altLang="zh-CN" dirty="0"/>
              <a:t>3</a:t>
            </a:r>
            <a:r>
              <a:rPr lang="zh-CN" altLang="en-US" dirty="0"/>
              <a:t>）获取需求承诺  通过正式评审后，开发方负责人（项目经理）和客户对需求文档做书面承诺，使之具有商业合同效果。</a:t>
            </a:r>
          </a:p>
          <a:p>
            <a:endParaRPr lang="zh-CN" altLang="en-US" dirty="0"/>
          </a:p>
        </p:txBody>
      </p:sp>
    </p:spTree>
    <p:extLst>
      <p:ext uri="{BB962C8B-B14F-4D97-AF65-F5344CB8AC3E}">
        <p14:creationId xmlns:p14="http://schemas.microsoft.com/office/powerpoint/2010/main" val="42447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399" y="998783"/>
            <a:ext cx="7746023" cy="1709006"/>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需求分析中，开发人员要从用户那里解决的最重要的问题是（      ） </a:t>
            </a:r>
          </a:p>
        </p:txBody>
      </p:sp>
      <p:sp>
        <p:nvSpPr>
          <p:cNvPr id="6" name="文本框 5"/>
          <p:cNvSpPr txBox="1"/>
          <p:nvPr>
            <p:custDataLst>
              <p:tags r:id="rId3"/>
            </p:custDataLst>
          </p:nvPr>
        </p:nvSpPr>
        <p:spPr>
          <a:xfrm>
            <a:off x="1828800" y="25662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让软件做什么  </a:t>
            </a:r>
          </a:p>
        </p:txBody>
      </p:sp>
      <p:sp>
        <p:nvSpPr>
          <p:cNvPr id="7" name="文本框 6"/>
          <p:cNvSpPr txBox="1"/>
          <p:nvPr>
            <p:custDataLst>
              <p:tags r:id="rId4"/>
            </p:custDataLst>
          </p:nvPr>
        </p:nvSpPr>
        <p:spPr>
          <a:xfrm>
            <a:off x="1828800" y="34235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要给软件提供哪些信息</a:t>
            </a:r>
          </a:p>
        </p:txBody>
      </p:sp>
      <p:sp>
        <p:nvSpPr>
          <p:cNvPr id="8" name="文本框 7"/>
          <p:cNvSpPr txBox="1"/>
          <p:nvPr>
            <p:custDataLst>
              <p:tags r:id="rId5"/>
            </p:custDataLst>
          </p:nvPr>
        </p:nvSpPr>
        <p:spPr>
          <a:xfrm>
            <a:off x="1828800" y="42807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需求软件工作效率怎样</a:t>
            </a:r>
          </a:p>
        </p:txBody>
      </p:sp>
      <p:sp>
        <p:nvSpPr>
          <p:cNvPr id="9" name="文本框 8"/>
          <p:cNvSpPr txBox="1"/>
          <p:nvPr>
            <p:custDataLst>
              <p:tags r:id="rId6"/>
            </p:custDataLst>
          </p:nvPr>
        </p:nvSpPr>
        <p:spPr>
          <a:xfrm>
            <a:off x="1828800" y="51380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让软件具有何种结构</a:t>
            </a:r>
          </a:p>
        </p:txBody>
      </p:sp>
      <p:sp>
        <p:nvSpPr>
          <p:cNvPr id="10" name="椭圆 9"/>
          <p:cNvSpPr>
            <a:spLocks noChangeAspect="1"/>
          </p:cNvSpPr>
          <p:nvPr>
            <p:custDataLst>
              <p:tags r:id="rId7"/>
            </p:custDataLst>
          </p:nvPr>
        </p:nvSpPr>
        <p:spPr>
          <a:xfrm>
            <a:off x="1114425" y="263054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348779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34504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520229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172200" y="6323701"/>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489080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sz="2400" dirty="0"/>
              <a:t>需求分析是确定系统必须具有的功能、性能</a:t>
            </a:r>
          </a:p>
          <a:p>
            <a:r>
              <a:rPr lang="zh-CN" altLang="en-US" sz="2400" dirty="0"/>
              <a:t>四个阶段</a:t>
            </a:r>
            <a:r>
              <a:rPr lang="en-US" altLang="zh-CN" sz="2400" dirty="0"/>
              <a:t>:</a:t>
            </a:r>
            <a:r>
              <a:rPr lang="zh-CN" altLang="en-US" sz="2400" dirty="0"/>
              <a:t>需求获取、需求整理、需求建模与撰写</a:t>
            </a:r>
            <a:r>
              <a:rPr lang="en-US" altLang="zh-CN" sz="2400" dirty="0"/>
              <a:t>SRS</a:t>
            </a:r>
            <a:r>
              <a:rPr lang="zh-CN" altLang="en-US" sz="2400" dirty="0"/>
              <a:t>和需求规约阶段、需求验证</a:t>
            </a:r>
          </a:p>
          <a:p>
            <a:r>
              <a:rPr lang="zh-CN" altLang="en-US" sz="2400" dirty="0"/>
              <a:t>需求获取的方法：访谈，面向数据流自顶向下求精，</a:t>
            </a:r>
            <a:r>
              <a:rPr lang="en-US" altLang="zh-CN" sz="2400" dirty="0"/>
              <a:t> </a:t>
            </a:r>
            <a:r>
              <a:rPr lang="zh-CN" altLang="en-US" sz="2400" dirty="0"/>
              <a:t>简易的应用规格说明技术，快速建立软件原型</a:t>
            </a:r>
            <a:endParaRPr lang="en-US" altLang="zh-CN" sz="2400" dirty="0"/>
          </a:p>
          <a:p>
            <a:r>
              <a:rPr lang="zh-CN" altLang="en-US" sz="2400" dirty="0"/>
              <a:t>功能模型构建方法：</a:t>
            </a:r>
            <a:r>
              <a:rPr lang="en-US" altLang="zh-CN" sz="2400" dirty="0"/>
              <a:t>DFD+DD</a:t>
            </a:r>
            <a:r>
              <a:rPr lang="zh-CN" altLang="en-US" sz="2400" dirty="0"/>
              <a:t>，层次图</a:t>
            </a:r>
          </a:p>
          <a:p>
            <a:r>
              <a:rPr lang="zh-CN" altLang="en-US" sz="2400" dirty="0"/>
              <a:t>数据模型的构建方法：数据流图，数据词典，</a:t>
            </a:r>
            <a:r>
              <a:rPr lang="en-US" altLang="zh-CN" sz="2400" dirty="0"/>
              <a:t>IPO</a:t>
            </a:r>
            <a:r>
              <a:rPr lang="zh-CN" altLang="en-US" sz="2400" dirty="0"/>
              <a:t>图，层次图，</a:t>
            </a:r>
            <a:r>
              <a:rPr lang="en-US" altLang="zh-CN" sz="2400" dirty="0"/>
              <a:t>ER</a:t>
            </a:r>
            <a:r>
              <a:rPr lang="zh-CN" altLang="en-US" sz="2400" dirty="0"/>
              <a:t>图（及数据规范化</a:t>
            </a:r>
            <a:r>
              <a:rPr lang="en-US" altLang="zh-CN" sz="2400" dirty="0"/>
              <a:t>1NF-3NF</a:t>
            </a:r>
            <a:r>
              <a:rPr lang="zh-CN" altLang="en-US" sz="2400" dirty="0"/>
              <a:t>）等</a:t>
            </a:r>
            <a:endParaRPr lang="en-US" altLang="zh-CN" sz="2400" dirty="0"/>
          </a:p>
          <a:p>
            <a:r>
              <a:rPr lang="zh-CN" altLang="en-US" sz="2400" dirty="0"/>
              <a:t>行为模型构建方法：状态转换图</a:t>
            </a:r>
            <a:endParaRPr lang="en-US" altLang="zh-CN" sz="2400" dirty="0"/>
          </a:p>
          <a:p>
            <a:r>
              <a:rPr lang="zh-CN" altLang="en-US" sz="2400" dirty="0"/>
              <a:t>验证软件需求</a:t>
            </a:r>
            <a:r>
              <a:rPr lang="en-US" altLang="zh-CN" sz="2400" dirty="0"/>
              <a:t>:</a:t>
            </a:r>
            <a:r>
              <a:rPr lang="zh-CN" altLang="en-US" sz="2400" dirty="0"/>
              <a:t>一致性、完整性、现实性和有效性</a:t>
            </a:r>
            <a:endParaRPr lang="en-US" altLang="zh-CN" sz="2400" dirty="0"/>
          </a:p>
          <a:p>
            <a:endParaRPr lang="zh-CN" altLang="en-US" sz="2400" dirty="0"/>
          </a:p>
          <a:p>
            <a:endParaRPr lang="zh-CN" altLang="en-US" sz="2400" dirty="0"/>
          </a:p>
        </p:txBody>
      </p:sp>
    </p:spTree>
    <p:extLst>
      <p:ext uri="{BB962C8B-B14F-4D97-AF65-F5344CB8AC3E}">
        <p14:creationId xmlns:p14="http://schemas.microsoft.com/office/powerpoint/2010/main" val="3252932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5506</TotalTime>
  <Words>5351</Words>
  <Application>Microsoft Office PowerPoint</Application>
  <PresentationFormat>全屏显示(4:3)</PresentationFormat>
  <Paragraphs>1137</Paragraphs>
  <Slides>97</Slides>
  <Notes>30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18" baseType="lpstr">
      <vt:lpstr>Adobe 黑体 Std R</vt:lpstr>
      <vt:lpstr>Aharoni</vt:lpstr>
      <vt:lpstr>Futura Hv</vt:lpstr>
      <vt:lpstr>Microsoft Yahei</vt:lpstr>
      <vt:lpstr>等线</vt:lpstr>
      <vt:lpstr>仿宋_GB2312</vt:lpstr>
      <vt:lpstr>黑体</vt:lpstr>
      <vt:lpstr>华文细黑</vt:lpstr>
      <vt:lpstr>楷体</vt:lpstr>
      <vt:lpstr>楷体_GB2312</vt:lpstr>
      <vt:lpstr>宋体</vt:lpstr>
      <vt:lpstr>微软雅黑</vt:lpstr>
      <vt:lpstr>Arial</vt:lpstr>
      <vt:lpstr>Calibri</vt:lpstr>
      <vt:lpstr>Century Schoolbook</vt:lpstr>
      <vt:lpstr>Comic Sans MS</vt:lpstr>
      <vt:lpstr>Times New Roman</vt:lpstr>
      <vt:lpstr>Wingdings</vt:lpstr>
      <vt:lpstr>PM Course Template</vt:lpstr>
      <vt:lpstr>Bitmap Image</vt:lpstr>
      <vt:lpstr>幻灯片</vt:lpstr>
      <vt:lpstr>软件工程导论SE33001</vt:lpstr>
      <vt:lpstr>本章内容逻辑关系</vt:lpstr>
      <vt:lpstr>3.1  需求分析概述</vt:lpstr>
      <vt:lpstr>可行性研究VS需求分析</vt:lpstr>
      <vt:lpstr>需求的重要性</vt:lpstr>
      <vt:lpstr>PowerPoint 演示文稿</vt:lpstr>
      <vt:lpstr>需求的定义</vt:lpstr>
      <vt:lpstr>需求的层次</vt:lpstr>
      <vt:lpstr>业务需求和用户需求</vt:lpstr>
      <vt:lpstr>业务需求和用户需求</vt:lpstr>
      <vt:lpstr>系统需求</vt:lpstr>
      <vt:lpstr>系统需求</vt:lpstr>
      <vt:lpstr>功能需求</vt:lpstr>
      <vt:lpstr>功能需求</vt:lpstr>
      <vt:lpstr>性能需求</vt:lpstr>
      <vt:lpstr>性能需求</vt:lpstr>
      <vt:lpstr>性能需求</vt:lpstr>
      <vt:lpstr>非功能性需求</vt:lpstr>
      <vt:lpstr>非功能性需求的度量</vt:lpstr>
      <vt:lpstr>非功能需求的度量指标</vt:lpstr>
      <vt:lpstr>性能需求</vt:lpstr>
      <vt:lpstr>外部接口需求</vt:lpstr>
      <vt:lpstr>约束规则</vt:lpstr>
      <vt:lpstr>约束条件</vt:lpstr>
      <vt:lpstr>需求分析方法需遵守的法则</vt:lpstr>
      <vt:lpstr>需求分析的任务</vt:lpstr>
      <vt:lpstr>3.2 与用户沟获取需求的方法</vt:lpstr>
      <vt:lpstr>客户需求的收集途径</vt:lpstr>
      <vt:lpstr>需求收集过程</vt:lpstr>
      <vt:lpstr>3.2.1 客户访谈</vt:lpstr>
      <vt:lpstr>需求采集的要点：决策影响分析</vt:lpstr>
      <vt:lpstr>需求采集的要点：关注要点分析</vt:lpstr>
      <vt:lpstr>用户画像</vt:lpstr>
      <vt:lpstr>用户画像</vt:lpstr>
      <vt:lpstr>单项需求采集模板</vt:lpstr>
      <vt:lpstr>客户访谈的要点</vt:lpstr>
      <vt:lpstr>广泛的、开放式问题</vt:lpstr>
      <vt:lpstr>客户访谈的要点：听的技巧</vt:lpstr>
      <vt:lpstr>戴客户帽子，穿客户鞋</vt:lpstr>
      <vt:lpstr>真正理解客户意图</vt:lpstr>
      <vt:lpstr>真正理解客户意图</vt:lpstr>
      <vt:lpstr>客户陈述需求描述</vt:lpstr>
      <vt:lpstr>3.2.2 面向数据流自顶向下求精</vt:lpstr>
      <vt:lpstr>3.2.3 简易的应用规格说明技术</vt:lpstr>
      <vt:lpstr>3.2.4 快速建立原型</vt:lpstr>
      <vt:lpstr>3.3  分析建模与规格说明</vt:lpstr>
      <vt:lpstr>3.3.1 需求分析应建立的模型</vt:lpstr>
      <vt:lpstr>3.3.2 撰写软件需求规格说明书</vt:lpstr>
      <vt:lpstr>3.4 功能模型构建</vt:lpstr>
      <vt:lpstr>3.4.1 DFD</vt:lpstr>
      <vt:lpstr>3.4.1 DFD</vt:lpstr>
      <vt:lpstr>3.4.1 DFD</vt:lpstr>
      <vt:lpstr>自然语言（Natural Language）</vt:lpstr>
      <vt:lpstr>判定表(Decision Table)</vt:lpstr>
      <vt:lpstr>判定树(Decision Tree)</vt:lpstr>
      <vt:lpstr>结构化语言(Structured Language)</vt:lpstr>
      <vt:lpstr>3.4.2 层次图</vt:lpstr>
      <vt:lpstr>3.4.2 层次图</vt:lpstr>
      <vt:lpstr>3.4.3 IPO</vt:lpstr>
      <vt:lpstr>3.5 数据模型构建</vt:lpstr>
      <vt:lpstr>描述用户数据要求</vt:lpstr>
      <vt:lpstr>3.5.1 数据字典DD</vt:lpstr>
      <vt:lpstr>3.5.2 ER图</vt:lpstr>
      <vt:lpstr>实体</vt:lpstr>
      <vt:lpstr>关系</vt:lpstr>
      <vt:lpstr>属性</vt:lpstr>
      <vt:lpstr>案例</vt:lpstr>
      <vt:lpstr>ER图绘制方法1</vt:lpstr>
      <vt:lpstr>ER图绘制方法2</vt:lpstr>
      <vt:lpstr>ER图中的基数</vt:lpstr>
      <vt:lpstr>ER图中的基数</vt:lpstr>
      <vt:lpstr>ER图的实现形式</vt:lpstr>
      <vt:lpstr>3.5.3 数据规范化</vt:lpstr>
      <vt:lpstr>第一范式（1NF）</vt:lpstr>
      <vt:lpstr>第二范式（2NF）</vt:lpstr>
      <vt:lpstr>第二范式（2NF）示例</vt:lpstr>
      <vt:lpstr>第三范式（3NF）</vt:lpstr>
      <vt:lpstr>符合3NF的数据表拆分结果</vt:lpstr>
      <vt:lpstr>PowerPoint 演示文稿</vt:lpstr>
      <vt:lpstr>数据规范化小结</vt:lpstr>
      <vt:lpstr>3.5.4 用层次图表达数据模型</vt:lpstr>
      <vt:lpstr>3.5.5 用Warnier图表达数据模型</vt:lpstr>
      <vt:lpstr>3.6 行为模型构建</vt:lpstr>
      <vt:lpstr>表现系统行为</vt:lpstr>
      <vt:lpstr>3.6.1 状态</vt:lpstr>
      <vt:lpstr>3.6.2 事件</vt:lpstr>
      <vt:lpstr>3.6.3 活动表</vt:lpstr>
      <vt:lpstr>3.6.4 状态图举例</vt:lpstr>
      <vt:lpstr>3.6.5 练习</vt:lpstr>
      <vt:lpstr>练习答案</vt:lpstr>
      <vt:lpstr>3.7  验证软件需求</vt:lpstr>
      <vt:lpstr>需求验证与确认的四个方面</vt:lpstr>
      <vt:lpstr>需求验证与确认贯彻整个软件生命周期</vt:lpstr>
      <vt:lpstr>需求验证V模型</vt:lpstr>
      <vt:lpstr>需求确认步骤</vt:lpstr>
      <vt:lpstr>PowerPoint 演示文稿</vt:lpstr>
      <vt:lpstr>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939</cp:revision>
  <dcterms:created xsi:type="dcterms:W3CDTF">2019-10-20T01:03:39Z</dcterms:created>
  <dcterms:modified xsi:type="dcterms:W3CDTF">2020-01-06T08:46:51Z</dcterms:modified>
</cp:coreProperties>
</file>