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BB798-C2C4-4200-861B-2EEB17EC9D7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zh-CN" altLang="en-US"/>
        </a:p>
      </dgm:t>
    </dgm:pt>
    <dgm:pt modelId="{B25AF353-2A1D-46E4-8883-892838B38215}">
      <dgm:prSet phldrT="[文本]"/>
      <dgm:spPr>
        <a:solidFill>
          <a:schemeClr val="accent3"/>
        </a:solidFill>
      </dgm:spPr>
      <dgm:t>
        <a:bodyPr/>
        <a:lstStyle/>
        <a:p>
          <a:r>
            <a:rPr lang="zh-CN" altLang="en-US" dirty="0" smtClean="0"/>
            <a:t>软件工程使用方法的</a:t>
          </a:r>
          <a:endParaRPr lang="en-US" altLang="zh-CN" dirty="0" smtClean="0"/>
        </a:p>
        <a:p>
          <a:r>
            <a:rPr lang="zh-CN" altLang="en-US" dirty="0" smtClean="0"/>
            <a:t>形式化描述</a:t>
          </a:r>
          <a:endParaRPr lang="zh-CN" altLang="en-US" dirty="0"/>
        </a:p>
      </dgm:t>
    </dgm:pt>
    <dgm:pt modelId="{B38F64A1-9936-42C2-94B6-F4CF2CD567D5}" type="parTrans" cxnId="{E28F85A2-B257-411E-8B4E-CFFDF72FCC6A}">
      <dgm:prSet/>
      <dgm:spPr/>
      <dgm:t>
        <a:bodyPr/>
        <a:lstStyle/>
        <a:p>
          <a:endParaRPr lang="zh-CN" altLang="en-US"/>
        </a:p>
      </dgm:t>
    </dgm:pt>
    <dgm:pt modelId="{D6BE7AF5-F236-4BB2-84C7-C863E9675AFC}" type="sibTrans" cxnId="{E28F85A2-B257-411E-8B4E-CFFDF72FCC6A}">
      <dgm:prSet/>
      <dgm:spPr/>
      <dgm:t>
        <a:bodyPr/>
        <a:lstStyle/>
        <a:p>
          <a:endParaRPr lang="zh-CN" altLang="en-US"/>
        </a:p>
      </dgm:t>
    </dgm:pt>
    <dgm:pt modelId="{7F35C78E-2DE5-4B6C-BCE4-C44649DE2913}">
      <dgm:prSet phldrT="[文本]"/>
      <dgm:spPr/>
      <dgm:t>
        <a:bodyPr/>
        <a:lstStyle/>
        <a:p>
          <a:r>
            <a:rPr lang="zh-CN" altLang="en-US" dirty="0" smtClean="0"/>
            <a:t>形式化</a:t>
          </a:r>
          <a:endParaRPr lang="zh-CN" altLang="en-US" dirty="0"/>
        </a:p>
      </dgm:t>
    </dgm:pt>
    <dgm:pt modelId="{0854EB57-79DB-4982-BFFD-7B3BF1EADEE4}" type="parTrans" cxnId="{C4DB0084-887B-4EB9-A0BF-BB552DC46CB5}">
      <dgm:prSet/>
      <dgm:spPr/>
      <dgm:t>
        <a:bodyPr/>
        <a:lstStyle/>
        <a:p>
          <a:endParaRPr lang="zh-CN" altLang="en-US"/>
        </a:p>
      </dgm:t>
    </dgm:pt>
    <dgm:pt modelId="{4A09A494-3A9F-4D05-A8C9-FF01C9773940}" type="sibTrans" cxnId="{C4DB0084-887B-4EB9-A0BF-BB552DC46CB5}">
      <dgm:prSet/>
      <dgm:spPr/>
      <dgm:t>
        <a:bodyPr/>
        <a:lstStyle/>
        <a:p>
          <a:endParaRPr lang="zh-CN" altLang="en-US"/>
        </a:p>
      </dgm:t>
    </dgm:pt>
    <dgm:pt modelId="{60EB8180-5B9B-4FDA-BAC3-088486AE3244}">
      <dgm:prSet phldrT="[文本]"/>
      <dgm:spPr/>
      <dgm:t>
        <a:bodyPr/>
        <a:lstStyle/>
        <a:p>
          <a:r>
            <a:rPr lang="zh-CN" altLang="en-US" dirty="0" smtClean="0"/>
            <a:t>半形式化</a:t>
          </a:r>
          <a:endParaRPr lang="zh-CN" altLang="en-US" dirty="0"/>
        </a:p>
      </dgm:t>
    </dgm:pt>
    <dgm:pt modelId="{95543677-9B6C-4C8C-A8A2-99868A223B4B}" type="parTrans" cxnId="{8C37C5A4-695B-4D7A-B5C5-E2A434CA8EDF}">
      <dgm:prSet/>
      <dgm:spPr/>
      <dgm:t>
        <a:bodyPr/>
        <a:lstStyle/>
        <a:p>
          <a:endParaRPr lang="zh-CN" altLang="en-US"/>
        </a:p>
      </dgm:t>
    </dgm:pt>
    <dgm:pt modelId="{6BFC3068-9DA7-452F-B086-072CB8E8C4F1}" type="sibTrans" cxnId="{8C37C5A4-695B-4D7A-B5C5-E2A434CA8EDF}">
      <dgm:prSet/>
      <dgm:spPr/>
      <dgm:t>
        <a:bodyPr/>
        <a:lstStyle/>
        <a:p>
          <a:endParaRPr lang="zh-CN" altLang="en-US"/>
        </a:p>
      </dgm:t>
    </dgm:pt>
    <dgm:pt modelId="{BFB28111-1F90-4D5E-A50E-29304CCBBF1F}">
      <dgm:prSet phldrT="[文本]"/>
      <dgm:spPr/>
      <dgm:t>
        <a:bodyPr/>
        <a:lstStyle/>
        <a:p>
          <a:r>
            <a:rPr lang="zh-CN" altLang="en-US" dirty="0" smtClean="0"/>
            <a:t>非形式化</a:t>
          </a:r>
          <a:endParaRPr lang="zh-CN" altLang="en-US" dirty="0"/>
        </a:p>
      </dgm:t>
    </dgm:pt>
    <dgm:pt modelId="{33F24027-DB00-46AA-86B6-6FAA77407260}" type="parTrans" cxnId="{0FBFF534-F314-4EDC-AA86-5B76DE6903BD}">
      <dgm:prSet/>
      <dgm:spPr/>
      <dgm:t>
        <a:bodyPr/>
        <a:lstStyle/>
        <a:p>
          <a:endParaRPr lang="zh-CN" altLang="en-US"/>
        </a:p>
      </dgm:t>
    </dgm:pt>
    <dgm:pt modelId="{C187B542-C342-473D-B7BB-865178CBD0CC}" type="sibTrans" cxnId="{0FBFF534-F314-4EDC-AA86-5B76DE6903BD}">
      <dgm:prSet/>
      <dgm:spPr/>
      <dgm:t>
        <a:bodyPr/>
        <a:lstStyle/>
        <a:p>
          <a:endParaRPr lang="zh-CN" altLang="en-US"/>
        </a:p>
      </dgm:t>
    </dgm:pt>
    <dgm:pt modelId="{A58EB0EB-EB64-4C6B-AC3F-1EC9C42D340F}">
      <dgm:prSet phldrT="[文本]"/>
      <dgm:spPr>
        <a:solidFill>
          <a:schemeClr val="accent6">
            <a:lumMod val="50000"/>
          </a:schemeClr>
        </a:solidFill>
      </dgm:spPr>
      <dgm:t>
        <a:bodyPr/>
        <a:lstStyle/>
        <a:p>
          <a:r>
            <a:rPr lang="zh-CN" altLang="en-US" dirty="0" smtClean="0"/>
            <a:t>自然语言描述需求规格说明</a:t>
          </a:r>
          <a:endParaRPr lang="zh-CN" altLang="en-US" dirty="0"/>
        </a:p>
      </dgm:t>
    </dgm:pt>
    <dgm:pt modelId="{3F91DE7D-5B1D-4528-891A-071919EB3CF6}" type="parTrans" cxnId="{D1A307F8-E393-45AB-82D9-1BA8E2AF2492}">
      <dgm:prSet/>
      <dgm:spPr/>
      <dgm:t>
        <a:bodyPr/>
        <a:lstStyle/>
        <a:p>
          <a:endParaRPr lang="zh-CN" altLang="en-US"/>
        </a:p>
      </dgm:t>
    </dgm:pt>
    <dgm:pt modelId="{2B7C53FA-6BBC-4996-ADE2-A65CD329B3D9}" type="sibTrans" cxnId="{D1A307F8-E393-45AB-82D9-1BA8E2AF2492}">
      <dgm:prSet/>
      <dgm:spPr/>
      <dgm:t>
        <a:bodyPr/>
        <a:lstStyle/>
        <a:p>
          <a:endParaRPr lang="zh-CN" altLang="en-US"/>
        </a:p>
      </dgm:t>
    </dgm:pt>
    <dgm:pt modelId="{0863DBD6-5383-4F6E-9610-035408CF6D0F}">
      <dgm:prSet phldrT="[文本]"/>
      <dgm:spPr>
        <a:solidFill>
          <a:schemeClr val="accent6">
            <a:lumMod val="50000"/>
          </a:schemeClr>
        </a:solidFill>
      </dgm:spPr>
      <dgm:t>
        <a:bodyPr/>
        <a:lstStyle/>
        <a:p>
          <a:r>
            <a:rPr lang="zh-CN" altLang="en-US" dirty="0" smtClean="0"/>
            <a:t>数据流图或实体</a:t>
          </a:r>
          <a:r>
            <a:rPr lang="en-US" altLang="zh-CN" dirty="0" smtClean="0"/>
            <a:t>-</a:t>
          </a:r>
          <a:r>
            <a:rPr lang="zh-CN" altLang="en-US" dirty="0" smtClean="0"/>
            <a:t>联系图建立模型</a:t>
          </a:r>
          <a:endParaRPr lang="zh-CN" altLang="en-US" dirty="0"/>
        </a:p>
      </dgm:t>
    </dgm:pt>
    <dgm:pt modelId="{81B42205-B407-403C-A39B-7C38109CFF75}" type="parTrans" cxnId="{867A2AC4-D906-409C-B6D1-FD6393E1C97F}">
      <dgm:prSet/>
      <dgm:spPr/>
      <dgm:t>
        <a:bodyPr/>
        <a:lstStyle/>
        <a:p>
          <a:endParaRPr lang="zh-CN" altLang="en-US"/>
        </a:p>
      </dgm:t>
    </dgm:pt>
    <dgm:pt modelId="{4F2E317F-E6E4-42EE-AA53-06028183ED93}" type="sibTrans" cxnId="{867A2AC4-D906-409C-B6D1-FD6393E1C97F}">
      <dgm:prSet/>
      <dgm:spPr/>
      <dgm:t>
        <a:bodyPr/>
        <a:lstStyle/>
        <a:p>
          <a:endParaRPr lang="zh-CN" altLang="en-US"/>
        </a:p>
      </dgm:t>
    </dgm:pt>
    <dgm:pt modelId="{A563ED08-5DDA-4AA7-8A50-1AB4E04F9961}" type="pres">
      <dgm:prSet presAssocID="{1E4BB798-C2C4-4200-861B-2EEB17EC9D7F}" presName="Name0" presStyleCnt="0">
        <dgm:presLayoutVars>
          <dgm:chMax val="1"/>
          <dgm:chPref val="1"/>
          <dgm:dir/>
          <dgm:animOne val="branch"/>
          <dgm:animLvl val="lvl"/>
        </dgm:presLayoutVars>
      </dgm:prSet>
      <dgm:spPr/>
      <dgm:t>
        <a:bodyPr/>
        <a:lstStyle/>
        <a:p>
          <a:endParaRPr lang="zh-CN" altLang="en-US"/>
        </a:p>
      </dgm:t>
    </dgm:pt>
    <dgm:pt modelId="{F42404DF-4B46-47FE-8189-3C08339C49F8}" type="pres">
      <dgm:prSet presAssocID="{B25AF353-2A1D-46E4-8883-892838B38215}" presName="textCenter" presStyleLbl="node1" presStyleIdx="0" presStyleCnt="6" custScaleX="222222" custLinFactY="-10000" custLinFactNeighborX="0" custLinFactNeighborY="-100000"/>
      <dgm:spPr/>
      <dgm:t>
        <a:bodyPr/>
        <a:lstStyle/>
        <a:p>
          <a:endParaRPr lang="zh-CN" altLang="en-US"/>
        </a:p>
      </dgm:t>
    </dgm:pt>
    <dgm:pt modelId="{DE405C66-1358-4A1C-AAA8-C81D59A06F22}" type="pres">
      <dgm:prSet presAssocID="{B25AF353-2A1D-46E4-8883-892838B38215}" presName="cycle_1" presStyleCnt="0"/>
      <dgm:spPr/>
    </dgm:pt>
    <dgm:pt modelId="{22E8378E-6D90-4F43-9D91-6841F10E2C14}" type="pres">
      <dgm:prSet presAssocID="{7F35C78E-2DE5-4B6C-BCE4-C44649DE2913}" presName="childCenter1" presStyleLbl="node1" presStyleIdx="1" presStyleCnt="6" custScaleX="161100" custLinFactNeighborX="0" custLinFactNeighborY="75070"/>
      <dgm:spPr/>
      <dgm:t>
        <a:bodyPr/>
        <a:lstStyle/>
        <a:p>
          <a:endParaRPr lang="zh-CN" altLang="en-US"/>
        </a:p>
      </dgm:t>
    </dgm:pt>
    <dgm:pt modelId="{A95FD4AB-BCD0-4C28-8FC8-7869F5696263}" type="pres">
      <dgm:prSet presAssocID="{0854EB57-79DB-4982-BFFD-7B3BF1EADEE4}" presName="Name144" presStyleLbl="parChTrans1D2" presStyleIdx="0" presStyleCnt="3"/>
      <dgm:spPr/>
      <dgm:t>
        <a:bodyPr/>
        <a:lstStyle/>
        <a:p>
          <a:endParaRPr lang="zh-CN" altLang="en-US"/>
        </a:p>
      </dgm:t>
    </dgm:pt>
    <dgm:pt modelId="{39134DA3-A6E8-4CF5-BC07-E2331C2717F5}" type="pres">
      <dgm:prSet presAssocID="{B25AF353-2A1D-46E4-8883-892838B38215}" presName="cycle_2" presStyleCnt="0"/>
      <dgm:spPr/>
    </dgm:pt>
    <dgm:pt modelId="{C8DAB7BA-AC14-4468-AF54-E3669F21EC93}" type="pres">
      <dgm:prSet presAssocID="{60EB8180-5B9B-4FDA-BAC3-088486AE3244}" presName="childCenter2" presStyleLbl="node1" presStyleIdx="2" presStyleCnt="6" custScaleX="172990" custLinFactNeighborX="32828" custLinFactNeighborY="-19860"/>
      <dgm:spPr/>
      <dgm:t>
        <a:bodyPr/>
        <a:lstStyle/>
        <a:p>
          <a:endParaRPr lang="zh-CN" altLang="en-US"/>
        </a:p>
      </dgm:t>
    </dgm:pt>
    <dgm:pt modelId="{D5EB6D17-716E-4650-ADDC-81759EC0B2C0}" type="pres">
      <dgm:prSet presAssocID="{81B42205-B407-403C-A39B-7C38109CFF75}" presName="Name218" presStyleLbl="parChTrans1D3" presStyleIdx="0" presStyleCnt="2"/>
      <dgm:spPr/>
      <dgm:t>
        <a:bodyPr/>
        <a:lstStyle/>
        <a:p>
          <a:endParaRPr lang="zh-CN" altLang="en-US"/>
        </a:p>
      </dgm:t>
    </dgm:pt>
    <dgm:pt modelId="{4AC3A9EB-9C0E-44AA-9AA7-C29A1824DDBF}" type="pres">
      <dgm:prSet presAssocID="{0863DBD6-5383-4F6E-9610-035408CF6D0F}" presName="text2" presStyleLbl="node1" presStyleIdx="3" presStyleCnt="6" custScaleX="226394" custRadScaleRad="130089" custRadScaleInc="-3780">
        <dgm:presLayoutVars>
          <dgm:bulletEnabled val="1"/>
        </dgm:presLayoutVars>
      </dgm:prSet>
      <dgm:spPr/>
      <dgm:t>
        <a:bodyPr/>
        <a:lstStyle/>
        <a:p>
          <a:endParaRPr lang="zh-CN" altLang="en-US"/>
        </a:p>
      </dgm:t>
    </dgm:pt>
    <dgm:pt modelId="{A673274A-359F-4350-A90E-636470154464}" type="pres">
      <dgm:prSet presAssocID="{95543677-9B6C-4C8C-A8A2-99868A223B4B}" presName="Name221" presStyleLbl="parChTrans1D2" presStyleIdx="1" presStyleCnt="3"/>
      <dgm:spPr/>
      <dgm:t>
        <a:bodyPr/>
        <a:lstStyle/>
        <a:p>
          <a:endParaRPr lang="zh-CN" altLang="en-US"/>
        </a:p>
      </dgm:t>
    </dgm:pt>
    <dgm:pt modelId="{CA2AF0E4-52ED-49A0-9291-60E67B198A96}" type="pres">
      <dgm:prSet presAssocID="{B25AF353-2A1D-46E4-8883-892838B38215}" presName="cycle_3" presStyleCnt="0"/>
      <dgm:spPr/>
    </dgm:pt>
    <dgm:pt modelId="{3888A051-EC59-495B-BD95-D1252922F0AE}" type="pres">
      <dgm:prSet presAssocID="{BFB28111-1F90-4D5E-A50E-29304CCBBF1F}" presName="childCenter3" presStyleLbl="node1" presStyleIdx="4" presStyleCnt="6" custScaleX="160830" custLinFactNeighborX="-33105" custLinFactNeighborY="-19860"/>
      <dgm:spPr/>
      <dgm:t>
        <a:bodyPr/>
        <a:lstStyle/>
        <a:p>
          <a:endParaRPr lang="zh-CN" altLang="en-US"/>
        </a:p>
      </dgm:t>
    </dgm:pt>
    <dgm:pt modelId="{E6A0FC01-B578-49DE-BC7A-7747C13F3C57}" type="pres">
      <dgm:prSet presAssocID="{3F91DE7D-5B1D-4528-891A-071919EB3CF6}" presName="Name285" presStyleLbl="parChTrans1D3" presStyleIdx="1" presStyleCnt="2"/>
      <dgm:spPr/>
      <dgm:t>
        <a:bodyPr/>
        <a:lstStyle/>
        <a:p>
          <a:endParaRPr lang="zh-CN" altLang="en-US"/>
        </a:p>
      </dgm:t>
    </dgm:pt>
    <dgm:pt modelId="{F4743136-98F8-490C-B36D-168F335914C5}" type="pres">
      <dgm:prSet presAssocID="{A58EB0EB-EB64-4C6B-AC3F-1EC9C42D340F}" presName="text3" presStyleLbl="node1" presStyleIdx="5" presStyleCnt="6" custScaleX="222198" custRadScaleRad="117313" custRadScaleInc="1762">
        <dgm:presLayoutVars>
          <dgm:bulletEnabled val="1"/>
        </dgm:presLayoutVars>
      </dgm:prSet>
      <dgm:spPr/>
      <dgm:t>
        <a:bodyPr/>
        <a:lstStyle/>
        <a:p>
          <a:endParaRPr lang="zh-CN" altLang="en-US"/>
        </a:p>
      </dgm:t>
    </dgm:pt>
    <dgm:pt modelId="{5E9958C1-B89A-4050-8FF4-BE407FC44D8F}" type="pres">
      <dgm:prSet presAssocID="{33F24027-DB00-46AA-86B6-6FAA77407260}" presName="Name288" presStyleLbl="parChTrans1D2" presStyleIdx="2" presStyleCnt="3"/>
      <dgm:spPr/>
      <dgm:t>
        <a:bodyPr/>
        <a:lstStyle/>
        <a:p>
          <a:endParaRPr lang="zh-CN" altLang="en-US"/>
        </a:p>
      </dgm:t>
    </dgm:pt>
  </dgm:ptLst>
  <dgm:cxnLst>
    <dgm:cxn modelId="{867A2AC4-D906-409C-B6D1-FD6393E1C97F}" srcId="{60EB8180-5B9B-4FDA-BAC3-088486AE3244}" destId="{0863DBD6-5383-4F6E-9610-035408CF6D0F}" srcOrd="0" destOrd="0" parTransId="{81B42205-B407-403C-A39B-7C38109CFF75}" sibTransId="{4F2E317F-E6E4-42EE-AA53-06028183ED93}"/>
    <dgm:cxn modelId="{5D08CB58-1F11-4C2A-9F1A-916FA5A7BD44}" type="presOf" srcId="{81B42205-B407-403C-A39B-7C38109CFF75}" destId="{D5EB6D17-716E-4650-ADDC-81759EC0B2C0}" srcOrd="0" destOrd="0" presId="urn:microsoft.com/office/officeart/2008/layout/RadialCluster"/>
    <dgm:cxn modelId="{912F2F26-B56A-4116-9097-C47F964F13B8}" type="presOf" srcId="{1E4BB798-C2C4-4200-861B-2EEB17EC9D7F}" destId="{A563ED08-5DDA-4AA7-8A50-1AB4E04F9961}" srcOrd="0" destOrd="0" presId="urn:microsoft.com/office/officeart/2008/layout/RadialCluster"/>
    <dgm:cxn modelId="{B44952FC-86A5-4EB1-9FB2-1D1FDED28463}" type="presOf" srcId="{B25AF353-2A1D-46E4-8883-892838B38215}" destId="{F42404DF-4B46-47FE-8189-3C08339C49F8}" srcOrd="0" destOrd="0" presId="urn:microsoft.com/office/officeart/2008/layout/RadialCluster"/>
    <dgm:cxn modelId="{96FAE319-0813-4E10-8B80-A0F103A0B17C}" type="presOf" srcId="{BFB28111-1F90-4D5E-A50E-29304CCBBF1F}" destId="{3888A051-EC59-495B-BD95-D1252922F0AE}" srcOrd="0" destOrd="0" presId="urn:microsoft.com/office/officeart/2008/layout/RadialCluster"/>
    <dgm:cxn modelId="{F240D817-4716-4231-BA5E-74A9DBB8A8C6}" type="presOf" srcId="{7F35C78E-2DE5-4B6C-BCE4-C44649DE2913}" destId="{22E8378E-6D90-4F43-9D91-6841F10E2C14}" srcOrd="0" destOrd="0" presId="urn:microsoft.com/office/officeart/2008/layout/RadialCluster"/>
    <dgm:cxn modelId="{5FEFD5CF-9217-4FDC-8A04-F5758741630A}" type="presOf" srcId="{0863DBD6-5383-4F6E-9610-035408CF6D0F}" destId="{4AC3A9EB-9C0E-44AA-9AA7-C29A1824DDBF}" srcOrd="0" destOrd="0" presId="urn:microsoft.com/office/officeart/2008/layout/RadialCluster"/>
    <dgm:cxn modelId="{A2F339C9-4B4B-43D0-A752-E21414705DD1}" type="presOf" srcId="{0854EB57-79DB-4982-BFFD-7B3BF1EADEE4}" destId="{A95FD4AB-BCD0-4C28-8FC8-7869F5696263}" srcOrd="0" destOrd="0" presId="urn:microsoft.com/office/officeart/2008/layout/RadialCluster"/>
    <dgm:cxn modelId="{A26C8377-D325-48C3-9089-0FF670332291}" type="presOf" srcId="{3F91DE7D-5B1D-4528-891A-071919EB3CF6}" destId="{E6A0FC01-B578-49DE-BC7A-7747C13F3C57}" srcOrd="0" destOrd="0" presId="urn:microsoft.com/office/officeart/2008/layout/RadialCluster"/>
    <dgm:cxn modelId="{6E87C51E-AA3B-4BEE-9257-EBB3C72D12C2}" type="presOf" srcId="{95543677-9B6C-4C8C-A8A2-99868A223B4B}" destId="{A673274A-359F-4350-A90E-636470154464}" srcOrd="0" destOrd="0" presId="urn:microsoft.com/office/officeart/2008/layout/RadialCluster"/>
    <dgm:cxn modelId="{400597DB-9D05-4133-94A3-FA3CDB03101E}" type="presOf" srcId="{A58EB0EB-EB64-4C6B-AC3F-1EC9C42D340F}" destId="{F4743136-98F8-490C-B36D-168F335914C5}" srcOrd="0" destOrd="0" presId="urn:microsoft.com/office/officeart/2008/layout/RadialCluster"/>
    <dgm:cxn modelId="{D1A307F8-E393-45AB-82D9-1BA8E2AF2492}" srcId="{BFB28111-1F90-4D5E-A50E-29304CCBBF1F}" destId="{A58EB0EB-EB64-4C6B-AC3F-1EC9C42D340F}" srcOrd="0" destOrd="0" parTransId="{3F91DE7D-5B1D-4528-891A-071919EB3CF6}" sibTransId="{2B7C53FA-6BBC-4996-ADE2-A65CD329B3D9}"/>
    <dgm:cxn modelId="{8C37C5A4-695B-4D7A-B5C5-E2A434CA8EDF}" srcId="{B25AF353-2A1D-46E4-8883-892838B38215}" destId="{60EB8180-5B9B-4FDA-BAC3-088486AE3244}" srcOrd="1" destOrd="0" parTransId="{95543677-9B6C-4C8C-A8A2-99868A223B4B}" sibTransId="{6BFC3068-9DA7-452F-B086-072CB8E8C4F1}"/>
    <dgm:cxn modelId="{63B75C92-D663-476F-80E6-6363B714A82A}" type="presOf" srcId="{33F24027-DB00-46AA-86B6-6FAA77407260}" destId="{5E9958C1-B89A-4050-8FF4-BE407FC44D8F}" srcOrd="0" destOrd="0" presId="urn:microsoft.com/office/officeart/2008/layout/RadialCluster"/>
    <dgm:cxn modelId="{663B637B-6CA9-4B1C-A36C-65AD153E5BA8}" type="presOf" srcId="{60EB8180-5B9B-4FDA-BAC3-088486AE3244}" destId="{C8DAB7BA-AC14-4468-AF54-E3669F21EC93}" srcOrd="0" destOrd="0" presId="urn:microsoft.com/office/officeart/2008/layout/RadialCluster"/>
    <dgm:cxn modelId="{0FBFF534-F314-4EDC-AA86-5B76DE6903BD}" srcId="{B25AF353-2A1D-46E4-8883-892838B38215}" destId="{BFB28111-1F90-4D5E-A50E-29304CCBBF1F}" srcOrd="2" destOrd="0" parTransId="{33F24027-DB00-46AA-86B6-6FAA77407260}" sibTransId="{C187B542-C342-473D-B7BB-865178CBD0CC}"/>
    <dgm:cxn modelId="{E28F85A2-B257-411E-8B4E-CFFDF72FCC6A}" srcId="{1E4BB798-C2C4-4200-861B-2EEB17EC9D7F}" destId="{B25AF353-2A1D-46E4-8883-892838B38215}" srcOrd="0" destOrd="0" parTransId="{B38F64A1-9936-42C2-94B6-F4CF2CD567D5}" sibTransId="{D6BE7AF5-F236-4BB2-84C7-C863E9675AFC}"/>
    <dgm:cxn modelId="{C4DB0084-887B-4EB9-A0BF-BB552DC46CB5}" srcId="{B25AF353-2A1D-46E4-8883-892838B38215}" destId="{7F35C78E-2DE5-4B6C-BCE4-C44649DE2913}" srcOrd="0" destOrd="0" parTransId="{0854EB57-79DB-4982-BFFD-7B3BF1EADEE4}" sibTransId="{4A09A494-3A9F-4D05-A8C9-FF01C9773940}"/>
    <dgm:cxn modelId="{4131AD96-70CA-4DEC-B608-3762B1CE615C}" type="presParOf" srcId="{A563ED08-5DDA-4AA7-8A50-1AB4E04F9961}" destId="{F42404DF-4B46-47FE-8189-3C08339C49F8}" srcOrd="0" destOrd="0" presId="urn:microsoft.com/office/officeart/2008/layout/RadialCluster"/>
    <dgm:cxn modelId="{943ED23F-CEEC-40C2-8D5B-73BD89AF2BED}" type="presParOf" srcId="{A563ED08-5DDA-4AA7-8A50-1AB4E04F9961}" destId="{DE405C66-1358-4A1C-AAA8-C81D59A06F22}" srcOrd="1" destOrd="0" presId="urn:microsoft.com/office/officeart/2008/layout/RadialCluster"/>
    <dgm:cxn modelId="{2D6EF976-23FE-4424-A984-10B202898B2A}" type="presParOf" srcId="{DE405C66-1358-4A1C-AAA8-C81D59A06F22}" destId="{22E8378E-6D90-4F43-9D91-6841F10E2C14}" srcOrd="0" destOrd="0" presId="urn:microsoft.com/office/officeart/2008/layout/RadialCluster"/>
    <dgm:cxn modelId="{C8BAB342-7CB0-4560-A0C9-FC7243350249}" type="presParOf" srcId="{A563ED08-5DDA-4AA7-8A50-1AB4E04F9961}" destId="{A95FD4AB-BCD0-4C28-8FC8-7869F5696263}" srcOrd="2" destOrd="0" presId="urn:microsoft.com/office/officeart/2008/layout/RadialCluster"/>
    <dgm:cxn modelId="{ED9E6840-1633-4AF7-90F3-1C5FF474BD1B}" type="presParOf" srcId="{A563ED08-5DDA-4AA7-8A50-1AB4E04F9961}" destId="{39134DA3-A6E8-4CF5-BC07-E2331C2717F5}" srcOrd="3" destOrd="0" presId="urn:microsoft.com/office/officeart/2008/layout/RadialCluster"/>
    <dgm:cxn modelId="{F92E4CC8-96F1-4535-BDE5-893857DE7E44}" type="presParOf" srcId="{39134DA3-A6E8-4CF5-BC07-E2331C2717F5}" destId="{C8DAB7BA-AC14-4468-AF54-E3669F21EC93}" srcOrd="0" destOrd="0" presId="urn:microsoft.com/office/officeart/2008/layout/RadialCluster"/>
    <dgm:cxn modelId="{EA836080-786B-44D7-9B6B-B0FF9EDDDCA8}" type="presParOf" srcId="{39134DA3-A6E8-4CF5-BC07-E2331C2717F5}" destId="{D5EB6D17-716E-4650-ADDC-81759EC0B2C0}" srcOrd="1" destOrd="0" presId="urn:microsoft.com/office/officeart/2008/layout/RadialCluster"/>
    <dgm:cxn modelId="{30F6A812-99F1-4238-AC7A-62248313E601}" type="presParOf" srcId="{39134DA3-A6E8-4CF5-BC07-E2331C2717F5}" destId="{4AC3A9EB-9C0E-44AA-9AA7-C29A1824DDBF}" srcOrd="2" destOrd="0" presId="urn:microsoft.com/office/officeart/2008/layout/RadialCluster"/>
    <dgm:cxn modelId="{729770DF-DE47-4F8E-AE0C-0B3CA85ABC02}" type="presParOf" srcId="{A563ED08-5DDA-4AA7-8A50-1AB4E04F9961}" destId="{A673274A-359F-4350-A90E-636470154464}" srcOrd="4" destOrd="0" presId="urn:microsoft.com/office/officeart/2008/layout/RadialCluster"/>
    <dgm:cxn modelId="{FB10EB45-D634-4473-8872-7008424A67C6}" type="presParOf" srcId="{A563ED08-5DDA-4AA7-8A50-1AB4E04F9961}" destId="{CA2AF0E4-52ED-49A0-9291-60E67B198A96}" srcOrd="5" destOrd="0" presId="urn:microsoft.com/office/officeart/2008/layout/RadialCluster"/>
    <dgm:cxn modelId="{E43BF859-519F-4792-BA49-1CE597DD4C81}" type="presParOf" srcId="{CA2AF0E4-52ED-49A0-9291-60E67B198A96}" destId="{3888A051-EC59-495B-BD95-D1252922F0AE}" srcOrd="0" destOrd="0" presId="urn:microsoft.com/office/officeart/2008/layout/RadialCluster"/>
    <dgm:cxn modelId="{D05D7AEF-F664-4FB4-A355-DC9292B0E4EC}" type="presParOf" srcId="{CA2AF0E4-52ED-49A0-9291-60E67B198A96}" destId="{E6A0FC01-B578-49DE-BC7A-7747C13F3C57}" srcOrd="1" destOrd="0" presId="urn:microsoft.com/office/officeart/2008/layout/RadialCluster"/>
    <dgm:cxn modelId="{F99C63F5-9480-4A4E-8329-87FF2E19F6AA}" type="presParOf" srcId="{CA2AF0E4-52ED-49A0-9291-60E67B198A96}" destId="{F4743136-98F8-490C-B36D-168F335914C5}" srcOrd="2" destOrd="0" presId="urn:microsoft.com/office/officeart/2008/layout/RadialCluster"/>
    <dgm:cxn modelId="{DB6F057C-101A-4F57-9E04-DF482560F9CF}" type="presParOf" srcId="{A563ED08-5DDA-4AA7-8A50-1AB4E04F9961}" destId="{5E9958C1-B89A-4050-8FF4-BE407FC44D8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958C1-B89A-4050-8FF4-BE407FC44D8F}">
      <dsp:nvSpPr>
        <dsp:cNvPr id="0" name=""/>
        <dsp:cNvSpPr/>
      </dsp:nvSpPr>
      <dsp:spPr>
        <a:xfrm rot="8401768">
          <a:off x="2895891" y="2608489"/>
          <a:ext cx="541410" cy="0"/>
        </a:xfrm>
        <a:custGeom>
          <a:avLst/>
          <a:gdLst/>
          <a:ahLst/>
          <a:cxnLst/>
          <a:rect l="0" t="0" r="0" b="0"/>
          <a:pathLst>
            <a:path>
              <a:moveTo>
                <a:pt x="0" y="0"/>
              </a:moveTo>
              <a:lnTo>
                <a:pt x="54141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73274A-359F-4350-A90E-636470154464}">
      <dsp:nvSpPr>
        <dsp:cNvPr id="0" name=""/>
        <dsp:cNvSpPr/>
      </dsp:nvSpPr>
      <dsp:spPr>
        <a:xfrm rot="2423528">
          <a:off x="4545638" y="2608489"/>
          <a:ext cx="536713" cy="0"/>
        </a:xfrm>
        <a:custGeom>
          <a:avLst/>
          <a:gdLst/>
          <a:ahLst/>
          <a:cxnLst/>
          <a:rect l="0" t="0" r="0" b="0"/>
          <a:pathLst>
            <a:path>
              <a:moveTo>
                <a:pt x="0" y="0"/>
              </a:moveTo>
              <a:lnTo>
                <a:pt x="53671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5FD4AB-BCD0-4C28-8FC8-7869F5696263}">
      <dsp:nvSpPr>
        <dsp:cNvPr id="0" name=""/>
        <dsp:cNvSpPr/>
      </dsp:nvSpPr>
      <dsp:spPr>
        <a:xfrm rot="5400000">
          <a:off x="3822544" y="2608489"/>
          <a:ext cx="347798" cy="0"/>
        </a:xfrm>
        <a:custGeom>
          <a:avLst/>
          <a:gdLst/>
          <a:ahLst/>
          <a:cxnLst/>
          <a:rect l="0" t="0" r="0" b="0"/>
          <a:pathLst>
            <a:path>
              <a:moveTo>
                <a:pt x="0" y="0"/>
              </a:moveTo>
              <a:lnTo>
                <a:pt x="34779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404DF-4B46-47FE-8189-3C08339C49F8}">
      <dsp:nvSpPr>
        <dsp:cNvPr id="0" name=""/>
        <dsp:cNvSpPr/>
      </dsp:nvSpPr>
      <dsp:spPr>
        <a:xfrm>
          <a:off x="2837116" y="1391194"/>
          <a:ext cx="2318655" cy="1043395"/>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t>软件工程使用方法的</a:t>
          </a:r>
          <a:endParaRPr lang="en-US" altLang="zh-CN" sz="1800" kern="1200" dirty="0" smtClean="0"/>
        </a:p>
        <a:p>
          <a:pPr lvl="0" algn="ctr" defTabSz="800100">
            <a:lnSpc>
              <a:spcPct val="90000"/>
            </a:lnSpc>
            <a:spcBef>
              <a:spcPct val="0"/>
            </a:spcBef>
            <a:spcAft>
              <a:spcPct val="35000"/>
            </a:spcAft>
          </a:pPr>
          <a:r>
            <a:rPr lang="zh-CN" altLang="en-US" sz="1800" kern="1200" dirty="0" smtClean="0"/>
            <a:t>形式化描述</a:t>
          </a:r>
          <a:endParaRPr lang="zh-CN" altLang="en-US" sz="1800" kern="1200" dirty="0"/>
        </a:p>
      </dsp:txBody>
      <dsp:txXfrm>
        <a:off x="2888050" y="1442128"/>
        <a:ext cx="2216787" cy="941527"/>
      </dsp:txXfrm>
    </dsp:sp>
    <dsp:sp modelId="{22E8378E-6D90-4F43-9D91-6841F10E2C14}">
      <dsp:nvSpPr>
        <dsp:cNvPr id="0" name=""/>
        <dsp:cNvSpPr/>
      </dsp:nvSpPr>
      <dsp:spPr>
        <a:xfrm>
          <a:off x="3433338" y="2782389"/>
          <a:ext cx="1126210" cy="6990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t>形式化</a:t>
          </a:r>
          <a:endParaRPr lang="zh-CN" altLang="en-US" sz="1800" kern="1200" dirty="0"/>
        </a:p>
      </dsp:txBody>
      <dsp:txXfrm>
        <a:off x="3467464" y="2816515"/>
        <a:ext cx="1057958" cy="630823"/>
      </dsp:txXfrm>
    </dsp:sp>
    <dsp:sp modelId="{C8DAB7BA-AC14-4468-AF54-E3669F21EC93}">
      <dsp:nvSpPr>
        <dsp:cNvPr id="0" name=""/>
        <dsp:cNvSpPr/>
      </dsp:nvSpPr>
      <dsp:spPr>
        <a:xfrm>
          <a:off x="4824537" y="2782389"/>
          <a:ext cx="1209330" cy="6990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t>半形式化</a:t>
          </a:r>
          <a:endParaRPr lang="zh-CN" altLang="en-US" sz="1800" kern="1200" dirty="0"/>
        </a:p>
      </dsp:txBody>
      <dsp:txXfrm>
        <a:off x="4858663" y="2816515"/>
        <a:ext cx="1141078" cy="630823"/>
      </dsp:txXfrm>
    </dsp:sp>
    <dsp:sp modelId="{D5EB6D17-716E-4650-ADDC-81759EC0B2C0}">
      <dsp:nvSpPr>
        <dsp:cNvPr id="0" name=""/>
        <dsp:cNvSpPr/>
      </dsp:nvSpPr>
      <dsp:spPr>
        <a:xfrm rot="3560533">
          <a:off x="5513687" y="3696845"/>
          <a:ext cx="500754" cy="0"/>
        </a:xfrm>
        <a:custGeom>
          <a:avLst/>
          <a:gdLst/>
          <a:ahLst/>
          <a:cxnLst/>
          <a:rect l="0" t="0" r="0" b="0"/>
          <a:pathLst>
            <a:path>
              <a:moveTo>
                <a:pt x="0" y="0"/>
              </a:moveTo>
              <a:lnTo>
                <a:pt x="50075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C3A9EB-9C0E-44AA-9AA7-C29A1824DDBF}">
      <dsp:nvSpPr>
        <dsp:cNvPr id="0" name=""/>
        <dsp:cNvSpPr/>
      </dsp:nvSpPr>
      <dsp:spPr>
        <a:xfrm>
          <a:off x="5307593" y="3912227"/>
          <a:ext cx="1582664" cy="699075"/>
        </a:xfrm>
        <a:prstGeom prst="round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kern="1200" dirty="0" smtClean="0"/>
            <a:t>数据流图或实体</a:t>
          </a:r>
          <a:r>
            <a:rPr lang="en-US" altLang="zh-CN" sz="1400" kern="1200" dirty="0" smtClean="0"/>
            <a:t>-</a:t>
          </a:r>
          <a:r>
            <a:rPr lang="zh-CN" altLang="en-US" sz="1400" kern="1200" dirty="0" smtClean="0"/>
            <a:t>联系图建立模型</a:t>
          </a:r>
          <a:endParaRPr lang="zh-CN" altLang="en-US" sz="1400" kern="1200" dirty="0"/>
        </a:p>
      </dsp:txBody>
      <dsp:txXfrm>
        <a:off x="5341719" y="3946353"/>
        <a:ext cx="1514412" cy="630823"/>
      </dsp:txXfrm>
    </dsp:sp>
    <dsp:sp modelId="{3888A051-EC59-495B-BD95-D1252922F0AE}">
      <dsp:nvSpPr>
        <dsp:cNvPr id="0" name=""/>
        <dsp:cNvSpPr/>
      </dsp:nvSpPr>
      <dsp:spPr>
        <a:xfrm>
          <a:off x="1979975" y="2782389"/>
          <a:ext cx="1124322" cy="6990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t>非形式化</a:t>
          </a:r>
          <a:endParaRPr lang="zh-CN" altLang="en-US" sz="1800" kern="1200" dirty="0"/>
        </a:p>
      </dsp:txBody>
      <dsp:txXfrm>
        <a:off x="2014101" y="2816515"/>
        <a:ext cx="1056070" cy="630823"/>
      </dsp:txXfrm>
    </dsp:sp>
    <dsp:sp modelId="{E6A0FC01-B578-49DE-BC7A-7747C13F3C57}">
      <dsp:nvSpPr>
        <dsp:cNvPr id="0" name=""/>
        <dsp:cNvSpPr/>
      </dsp:nvSpPr>
      <dsp:spPr>
        <a:xfrm rot="6752922">
          <a:off x="2058491" y="3707444"/>
          <a:ext cx="489371" cy="0"/>
        </a:xfrm>
        <a:custGeom>
          <a:avLst/>
          <a:gdLst/>
          <a:ahLst/>
          <a:cxnLst/>
          <a:rect l="0" t="0" r="0" b="0"/>
          <a:pathLst>
            <a:path>
              <a:moveTo>
                <a:pt x="0" y="0"/>
              </a:moveTo>
              <a:lnTo>
                <a:pt x="48937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743136-98F8-490C-B36D-168F335914C5}">
      <dsp:nvSpPr>
        <dsp:cNvPr id="0" name=""/>
        <dsp:cNvSpPr/>
      </dsp:nvSpPr>
      <dsp:spPr>
        <a:xfrm>
          <a:off x="1287550" y="3933424"/>
          <a:ext cx="1553331" cy="699075"/>
        </a:xfrm>
        <a:prstGeom prst="round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zh-CN" altLang="en-US" sz="1300" kern="1200" dirty="0" smtClean="0"/>
            <a:t>自然语言描述需求规格说明</a:t>
          </a:r>
          <a:endParaRPr lang="zh-CN" altLang="en-US" sz="1300" kern="1200" dirty="0"/>
        </a:p>
      </dsp:txBody>
      <dsp:txXfrm>
        <a:off x="1321676" y="3967550"/>
        <a:ext cx="1485079" cy="63082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08C5D-6C86-47E9-B0EB-A351A71C01C9}" type="datetimeFigureOut">
              <a:rPr lang="zh-CN" altLang="en-US" smtClean="0"/>
              <a:t>2019/10/19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AF495-FFFC-4B1B-8775-907BDBDF302D}" type="slidenum">
              <a:rPr lang="zh-CN" altLang="en-US" smtClean="0"/>
              <a:t>‹#›</a:t>
            </a:fld>
            <a:endParaRPr lang="zh-CN" altLang="en-US"/>
          </a:p>
        </p:txBody>
      </p:sp>
    </p:spTree>
    <p:extLst>
      <p:ext uri="{BB962C8B-B14F-4D97-AF65-F5344CB8AC3E}">
        <p14:creationId xmlns:p14="http://schemas.microsoft.com/office/powerpoint/2010/main" val="195937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19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C98D7E-C71A-4447-A74D-5245A522A4EB}" type="slidenum">
              <a:rPr lang="zh-CN" altLang="en-US">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043711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8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38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79DFD2-3CDE-4F18-9D08-AB608AAAFCB8}" type="slidenum">
              <a:rPr lang="zh-CN" altLang="en-US">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33919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若输入为</a:t>
            </a:r>
            <a:r>
              <a:rPr lang="en-US" altLang="zh-CN" smtClean="0"/>
              <a:t>1L</a:t>
            </a:r>
            <a:r>
              <a:rPr lang="zh-CN" altLang="en-US" smtClean="0"/>
              <a:t>，则下一个状态为</a:t>
            </a:r>
            <a:r>
              <a:rPr lang="en-US" altLang="zh-CN" smtClean="0"/>
              <a:t>A</a:t>
            </a:r>
            <a:r>
              <a:rPr lang="zh-CN" altLang="en-US" smtClean="0"/>
              <a:t>，但是，若输入不是</a:t>
            </a:r>
            <a:r>
              <a:rPr lang="en-US" altLang="zh-CN" smtClean="0"/>
              <a:t>1L</a:t>
            </a:r>
            <a:r>
              <a:rPr lang="zh-CN" altLang="en-US" smtClean="0"/>
              <a:t>而是转盘的任何其他移动，则下一个状态为“报警”，报警是两个终态之一</a:t>
            </a:r>
            <a:r>
              <a:rPr lang="en-US" altLang="zh-CN" smtClean="0"/>
              <a:t>(</a:t>
            </a:r>
            <a:r>
              <a:rPr lang="zh-CN" altLang="en-US" smtClean="0"/>
              <a:t>另一个终态是“保险箱解锁”</a:t>
            </a:r>
            <a:r>
              <a:rPr lang="en-US" altLang="zh-CN" smtClean="0"/>
              <a:t>)</a:t>
            </a:r>
            <a:r>
              <a:rPr lang="zh-CN" altLang="en-US" smtClean="0"/>
              <a:t>。如果选择了转盘移动的正确组合，则保险箱状态转换的序列为从保险箱锁定到</a:t>
            </a:r>
            <a:r>
              <a:rPr lang="en-US" altLang="zh-CN" smtClean="0"/>
              <a:t>A</a:t>
            </a:r>
            <a:r>
              <a:rPr lang="zh-CN" altLang="en-US" smtClean="0"/>
              <a:t>再到</a:t>
            </a:r>
            <a:r>
              <a:rPr lang="en-US" altLang="zh-CN" smtClean="0"/>
              <a:t>B</a:t>
            </a:r>
            <a:r>
              <a:rPr lang="zh-CN" altLang="en-US" smtClean="0"/>
              <a:t>，最后到保险箱解锁，即另外一个终态。</a:t>
            </a:r>
            <a:endParaRPr lang="en-US" altLang="zh-CN" smtClean="0"/>
          </a:p>
          <a:p>
            <a:endParaRPr lang="zh-CN" altLang="en-US" smtClean="0"/>
          </a:p>
        </p:txBody>
      </p:sp>
      <p:sp>
        <p:nvSpPr>
          <p:cNvPr id="440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A548C3-FE59-4E01-9307-2BA490D3B212}" type="slidenum">
              <a:rPr lang="zh-CN" altLang="en-US">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04118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2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42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9442C3-13C7-44B0-8E57-1F6F45C86364}" type="slidenum">
              <a:rPr lang="zh-CN" altLang="en-US">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25764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4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44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163F56-39A2-4C56-B48C-DCBD96F67753}" type="slidenum">
              <a:rPr lang="zh-CN" altLang="en-US">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805438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6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46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17D1C9-54F2-42BE-AE86-880DAA0D848B}" type="slidenum">
              <a:rPr lang="zh-CN" altLang="en-US">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505518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8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48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AB7F7B-2DCC-4C14-8164-55BD5736CEEF}" type="slidenum">
              <a:rPr lang="zh-CN" altLang="en-US">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1579478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50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C0FBD5-1A65-4B20-9307-C2DC504305CF}" type="slidenum">
              <a:rPr lang="zh-CN" altLang="en-US">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597462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2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52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F4689A-8071-4995-BBC3-BD3B3C3AB014}" type="slidenum">
              <a:rPr lang="zh-CN" altLang="en-US">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074772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4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54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06842A-0C0C-49EB-AB82-AAFA552E9950}" type="slidenum">
              <a:rPr lang="zh-CN" altLang="en-US">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757758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6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56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01D853-F9A5-49D7-A0B6-96557690B66A}" type="slidenum">
              <a:rPr lang="zh-CN" altLang="en-US">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31231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1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所谓形式化方法，是描述系统性质的基于数学的技术，也就是说，如果一种方法有坚实的数学基础，那么它就是形式化的。</a:t>
            </a:r>
          </a:p>
        </p:txBody>
      </p:sp>
      <p:sp>
        <p:nvSpPr>
          <p:cNvPr id="421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777D8E-BF69-43AD-AFAA-A0772E474B9C}" type="slidenum">
              <a:rPr lang="zh-CN" altLang="en-US">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937275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8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58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002CFB-F7C2-49DA-8652-05E2C71819CD}" type="slidenum">
              <a:rPr lang="zh-CN" altLang="en-US">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545448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60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89C9CD-0B6B-419B-B089-F416951CF046}" type="slidenum">
              <a:rPr lang="zh-CN" altLang="en-US">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810199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2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62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C86E0-29AE-47FE-91AA-C25C2F32DCB5}" type="slidenum">
              <a:rPr lang="zh-CN" altLang="en-US">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073774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4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如果在</a:t>
            </a:r>
            <a:r>
              <a:rPr lang="en-US" altLang="zh-CN" smtClean="0"/>
              <a:t>f</a:t>
            </a:r>
            <a:r>
              <a:rPr lang="zh-CN" altLang="en-US" smtClean="0"/>
              <a:t>层请求电梯向</a:t>
            </a:r>
            <a:r>
              <a:rPr lang="en-US" altLang="zh-CN" smtClean="0"/>
              <a:t>d</a:t>
            </a:r>
            <a:r>
              <a:rPr lang="zh-CN" altLang="en-US" smtClean="0"/>
              <a:t>方向运动的楼层按钮处于关闭状态，现在该按钮被按下，并且当时没有正停在</a:t>
            </a:r>
            <a:r>
              <a:rPr lang="en-US" altLang="zh-CN" smtClean="0"/>
              <a:t>f</a:t>
            </a:r>
            <a:r>
              <a:rPr lang="zh-CN" altLang="en-US" smtClean="0"/>
              <a:t>层准备向</a:t>
            </a:r>
            <a:r>
              <a:rPr lang="en-US" altLang="zh-CN" smtClean="0"/>
              <a:t>d</a:t>
            </a:r>
            <a:r>
              <a:rPr lang="zh-CN" altLang="en-US" smtClean="0"/>
              <a:t>方向移动的电梯，则该楼层按钮打开。反之，如果楼层按钮已经打开，且至少有一部电梯到达</a:t>
            </a:r>
            <a:r>
              <a:rPr lang="en-US" altLang="zh-CN" smtClean="0"/>
              <a:t>f</a:t>
            </a:r>
            <a:r>
              <a:rPr lang="zh-CN" altLang="en-US" smtClean="0"/>
              <a:t>层，该部电梯将朝</a:t>
            </a:r>
            <a:r>
              <a:rPr lang="en-US" altLang="zh-CN" smtClean="0"/>
              <a:t>d</a:t>
            </a:r>
            <a:r>
              <a:rPr lang="zh-CN" altLang="en-US" smtClean="0"/>
              <a:t>方向运动，则按钮将关闭。</a:t>
            </a:r>
            <a:endParaRPr lang="en-US" altLang="zh-CN" smtClean="0"/>
          </a:p>
          <a:p>
            <a:endParaRPr lang="zh-CN" altLang="en-US" smtClean="0"/>
          </a:p>
        </p:txBody>
      </p:sp>
      <p:sp>
        <p:nvSpPr>
          <p:cNvPr id="464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A6895E-EDFF-4472-AFE3-398EA429D760}" type="slidenum">
              <a:rPr lang="zh-CN" altLang="en-US">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675462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6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66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DD422B-C6E4-4320-82AA-BB80889F0726}" type="slidenum">
              <a:rPr lang="zh-CN" altLang="en-US">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1774580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8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68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BFF4E4-702F-45D5-8E72-CB99CA218A22}" type="slidenum">
              <a:rPr lang="zh-CN" altLang="en-US">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58547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71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930164-E10C-45BC-8061-E10945CF44DF}" type="slidenum">
              <a:rPr lang="zh-CN" altLang="en-US">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31836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73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2585BC-C02C-44C5-9DF5-83D2E5575A97}" type="slidenum">
              <a:rPr lang="zh-CN" altLang="en-US">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4172213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5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下节将介绍的</a:t>
            </a:r>
            <a:r>
              <a:rPr lang="en-US" altLang="zh-CN" smtClean="0"/>
              <a:t>Petri</a:t>
            </a:r>
            <a:r>
              <a:rPr lang="zh-CN" altLang="en-US" smtClean="0"/>
              <a:t>网技术，是一种可处理定时问题的形式化方法。</a:t>
            </a:r>
          </a:p>
        </p:txBody>
      </p:sp>
      <p:sp>
        <p:nvSpPr>
          <p:cNvPr id="475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ABA097-71EB-4CD6-BF1C-B6A6A6BF0093}" type="slidenum">
              <a:rPr lang="zh-CN" altLang="en-US">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036379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7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下节将介绍的</a:t>
            </a:r>
            <a:r>
              <a:rPr lang="en-US" altLang="zh-CN" smtClean="0"/>
              <a:t>Petri</a:t>
            </a:r>
            <a:r>
              <a:rPr lang="zh-CN" altLang="en-US" smtClean="0"/>
              <a:t>网技术，是一种可处理定时问题的形式化方法。</a:t>
            </a:r>
          </a:p>
        </p:txBody>
      </p:sp>
      <p:sp>
        <p:nvSpPr>
          <p:cNvPr id="477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85FDA0-2F14-4E99-8B43-8DED61F73077}" type="slidenum">
              <a:rPr lang="zh-CN" altLang="en-US">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918566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3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23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9399E2-EC0E-4A48-A53B-91D598BD84BE}" type="slidenum">
              <a:rPr lang="zh-CN" altLang="en-US">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585870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9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9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CC96C2-833F-4794-BA52-4FDC9C65F6E8}" type="slidenum">
              <a:rPr lang="zh-CN" altLang="en-US">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536443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81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7A9E1C-571B-43D9-B947-5316D240BC1D}" type="slidenum">
              <a:rPr lang="zh-CN" altLang="en-US">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632364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83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2A6F60-7C8D-4716-8301-2D6A8D6DA797}" type="slidenum">
              <a:rPr lang="zh-CN" altLang="en-US">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170991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5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85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E99701-A7D1-4921-A1F3-962DA7CA6114}" type="slidenum">
              <a:rPr lang="zh-CN" altLang="en-US">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889817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7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87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522E93-E26D-4911-8C81-A7C99A6132E2}" type="slidenum">
              <a:rPr lang="zh-CN" altLang="en-US">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1876188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9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89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25222B-0CED-4FEE-8417-47E2ADE13053}" type="slidenum">
              <a:rPr lang="zh-CN" altLang="en-US">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303953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91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25DBCA-8BBE-4393-9F98-C94D37ACC659}" type="slidenum">
              <a:rPr lang="zh-CN" altLang="en-US">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3679643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3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93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EA67FA-158F-4E30-86E8-D129047E695A}" type="slidenum">
              <a:rPr lang="zh-CN" altLang="en-US">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163342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5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pPr>
            <a:r>
              <a:rPr lang="zh-CN" altLang="en-US" smtClean="0"/>
              <a:t>通常，当每个输入线上至少有一个权标，而禁止线上没有权标的时候，</a:t>
            </a:r>
            <a:endParaRPr lang="en-US" altLang="zh-CN" smtClean="0"/>
          </a:p>
          <a:p>
            <a:pPr eaLnBrk="1" hangingPunct="1">
              <a:lnSpc>
                <a:spcPct val="150000"/>
              </a:lnSpc>
            </a:pPr>
            <a:r>
              <a:rPr lang="zh-CN" altLang="en-US" smtClean="0"/>
              <a:t>相应的转换才是允许的。在图中，</a:t>
            </a:r>
            <a:r>
              <a:rPr lang="en-US" altLang="zh-CN" smtClean="0"/>
              <a:t>P</a:t>
            </a:r>
            <a:r>
              <a:rPr lang="en-US" altLang="zh-CN" baseline="-25000" smtClean="0"/>
              <a:t>3</a:t>
            </a:r>
            <a:r>
              <a:rPr lang="zh-CN" altLang="en-US" smtClean="0"/>
              <a:t>上有一个权标而</a:t>
            </a:r>
            <a:r>
              <a:rPr lang="en-US" altLang="zh-CN" smtClean="0"/>
              <a:t>P</a:t>
            </a:r>
            <a:r>
              <a:rPr lang="en-US" altLang="zh-CN" baseline="-25000" smtClean="0"/>
              <a:t>2</a:t>
            </a:r>
            <a:r>
              <a:rPr lang="zh-CN" altLang="en-US" smtClean="0"/>
              <a:t>上没有权标，因此转换</a:t>
            </a:r>
            <a:r>
              <a:rPr lang="en-US" altLang="zh-CN" smtClean="0"/>
              <a:t>t</a:t>
            </a:r>
            <a:r>
              <a:rPr lang="en-US" altLang="zh-CN" baseline="-25000" smtClean="0"/>
              <a:t>1</a:t>
            </a:r>
            <a:r>
              <a:rPr lang="zh-CN" altLang="en-US" smtClean="0"/>
              <a:t>可以被激发。</a:t>
            </a:r>
            <a:endParaRPr lang="en-US" altLang="zh-CN" smtClean="0"/>
          </a:p>
          <a:p>
            <a:endParaRPr lang="zh-CN" altLang="en-US" smtClean="0"/>
          </a:p>
        </p:txBody>
      </p:sp>
      <p:sp>
        <p:nvSpPr>
          <p:cNvPr id="495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D5C423-D2AB-48B4-8C47-914C9D33A141}" type="slidenum">
              <a:rPr lang="zh-CN" altLang="en-US">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664229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7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97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A4A0B0-555E-42A8-9FCC-A8FB034A31F5}" type="slidenum">
              <a:rPr lang="zh-CN" altLang="en-US">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3143415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5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25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858A13-AD0A-422E-81B8-FE4C1AA9BBB5}" type="slidenum">
              <a:rPr lang="zh-CN" altLang="en-US">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959311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9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99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01E3B7-E636-4782-9E44-3135513D3AA9}" type="slidenum">
              <a:rPr lang="zh-CN" altLang="en-US">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1231705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pPr>
            <a:r>
              <a:rPr lang="zh-CN" altLang="en-US" smtClean="0"/>
              <a:t>以后不论再按下多少次按钮，禁止线与现有权标的组合都决</a:t>
            </a:r>
            <a:endParaRPr lang="en-US" altLang="zh-CN" smtClean="0"/>
          </a:p>
          <a:p>
            <a:pPr eaLnBrk="1" hangingPunct="1">
              <a:lnSpc>
                <a:spcPct val="150000"/>
              </a:lnSpc>
            </a:pPr>
            <a:r>
              <a:rPr lang="zh-CN" altLang="en-US" smtClean="0"/>
              <a:t>定了转换“</a:t>
            </a:r>
            <a:r>
              <a:rPr lang="en-US" altLang="zh-CN" smtClean="0"/>
              <a:t>EB</a:t>
            </a:r>
            <a:r>
              <a:rPr lang="en-US" altLang="zh-CN" baseline="-25000" smtClean="0"/>
              <a:t>f</a:t>
            </a:r>
            <a:r>
              <a:rPr lang="zh-CN" altLang="en-US" smtClean="0"/>
              <a:t>被按下”不再被激发，</a:t>
            </a:r>
          </a:p>
        </p:txBody>
      </p:sp>
      <p:sp>
        <p:nvSpPr>
          <p:cNvPr id="501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D32BD2-E7E7-4CC7-8997-70BD6426D904}" type="slidenum">
              <a:rPr lang="zh-CN" altLang="en-US">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2945175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38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a:t>
            </a:r>
            <a:r>
              <a:rPr lang="zh-CN" altLang="en-US" smtClean="0"/>
              <a:t>例如，由于物理上的原因按钮被按下后不能马上发亮</a:t>
            </a:r>
            <a:r>
              <a:rPr lang="en-US" altLang="zh-CN" smtClean="0"/>
              <a:t>)</a:t>
            </a:r>
            <a:endParaRPr lang="zh-CN" altLang="en-US" smtClean="0"/>
          </a:p>
        </p:txBody>
      </p:sp>
      <p:sp>
        <p:nvSpPr>
          <p:cNvPr id="5038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4341C-25EF-4A76-93D9-AF6971C40E73}" type="slidenum">
              <a:rPr lang="zh-CN" altLang="en-US">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21478832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5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05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F18773-8C76-45B4-99E1-6D7B1B527A50}" type="slidenum">
              <a:rPr lang="zh-CN" altLang="en-US">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2201967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7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07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F822ED-A1A6-4BB8-A632-89FF9F93D451}" type="slidenum">
              <a:rPr lang="zh-CN" altLang="en-US">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3272978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9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09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DE4741-FC33-49BD-ACE8-B139797FCAFC}" type="slidenum">
              <a:rPr lang="zh-CN" altLang="en-US">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40877324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12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E2A066-C8F0-4BA1-AD98-98BD3B6E38B5}" type="slidenum">
              <a:rPr lang="zh-CN" altLang="en-US">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12529695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4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14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22FBE2-4A27-4194-A027-61C818F31F43}" type="slidenum">
              <a:rPr lang="zh-CN" altLang="en-US">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1288497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6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16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14BE67-55C6-4634-8175-9F0D5C863C0D}" type="slidenum">
              <a:rPr lang="zh-CN" altLang="en-US">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2514269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8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18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093E8C-60DF-47E4-B433-693B134F6CFB}" type="slidenum">
              <a:rPr lang="zh-CN" altLang="en-US">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3982248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8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二义性例子：“操作员标识由操作员姓名和密码组成，密码由</a:t>
            </a:r>
            <a:r>
              <a:rPr lang="en-US" altLang="zh-CN" smtClean="0"/>
              <a:t>6</a:t>
            </a:r>
            <a:r>
              <a:rPr lang="zh-CN" altLang="en-US" smtClean="0"/>
              <a:t>位数字构成。当操作员登录进系统时它被存放在注册文件中。”</a:t>
            </a:r>
          </a:p>
          <a:p>
            <a:r>
              <a:rPr lang="zh-CN" altLang="en-US" smtClean="0"/>
              <a:t>在上面这段陈述中，“它”到底代表“密码”还是“操作员标识”，不同的人往往有不同的理解。</a:t>
            </a:r>
          </a:p>
        </p:txBody>
      </p:sp>
      <p:sp>
        <p:nvSpPr>
          <p:cNvPr id="428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08736E-4AEF-4825-92DA-08BBB9AB99FB}" type="slidenum">
              <a:rPr lang="zh-CN" altLang="en-US">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6121303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0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20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41FCC7-AFDA-4B8C-8500-F1463F3CD2A9}" type="slidenum">
              <a:rPr lang="zh-CN" altLang="en-US">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2378764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pPr>
            <a:r>
              <a:rPr lang="en-US" altLang="zh-CN" smtClean="0"/>
              <a:t>Z</a:t>
            </a:r>
            <a:r>
              <a:rPr lang="zh-CN" altLang="en-US" smtClean="0"/>
              <a:t>语言的语法规定，当一个格被用在另一个格中时，要在它的前面加上三角形符号△作为前缀，因此，格</a:t>
            </a:r>
            <a:r>
              <a:rPr lang="en-US" altLang="zh-CN" smtClean="0"/>
              <a:t>Push_Button</a:t>
            </a:r>
          </a:p>
          <a:p>
            <a:pPr eaLnBrk="1" hangingPunct="1">
              <a:lnSpc>
                <a:spcPct val="150000"/>
              </a:lnSpc>
            </a:pPr>
            <a:r>
              <a:rPr lang="zh-CN" altLang="en-US" smtClean="0"/>
              <a:t>的第一行最前面有一个三角形符号作为格</a:t>
            </a:r>
            <a:r>
              <a:rPr lang="en-US" altLang="zh-CN" smtClean="0"/>
              <a:t>Button_State</a:t>
            </a:r>
            <a:r>
              <a:rPr lang="zh-CN" altLang="en-US" smtClean="0"/>
              <a:t>的前缀。操作</a:t>
            </a:r>
            <a:r>
              <a:rPr lang="en-US" altLang="zh-CN" smtClean="0"/>
              <a:t>Push_Button</a:t>
            </a:r>
            <a:r>
              <a:rPr lang="zh-CN" altLang="en-US" smtClean="0"/>
              <a:t>有一个输入变量“</a:t>
            </a:r>
            <a:r>
              <a:rPr lang="en-US" altLang="zh-CN" smtClean="0"/>
              <a:t>button?”</a:t>
            </a:r>
            <a:r>
              <a:rPr lang="zh-CN" altLang="en-US" smtClean="0"/>
              <a:t>。问号</a:t>
            </a:r>
            <a:endParaRPr lang="en-US" altLang="zh-CN" smtClean="0"/>
          </a:p>
          <a:p>
            <a:pPr eaLnBrk="1" hangingPunct="1">
              <a:lnSpc>
                <a:spcPct val="150000"/>
              </a:lnSpc>
            </a:pPr>
            <a:r>
              <a:rPr lang="zh-CN" altLang="en-US" smtClean="0"/>
              <a:t>“</a:t>
            </a:r>
            <a:r>
              <a:rPr lang="en-US" altLang="zh-CN" smtClean="0"/>
              <a:t>?”</a:t>
            </a:r>
            <a:r>
              <a:rPr lang="zh-CN" altLang="en-US" smtClean="0"/>
              <a:t>表示输入变量，而感叹号“</a:t>
            </a:r>
            <a:r>
              <a:rPr lang="en-US" altLang="zh-CN" smtClean="0"/>
              <a:t>!”</a:t>
            </a:r>
            <a:r>
              <a:rPr lang="zh-CN" altLang="en-US" smtClean="0"/>
              <a:t>代表输出变量。</a:t>
            </a:r>
            <a:endParaRPr lang="en-US" altLang="zh-CN" sz="1100" smtClean="0"/>
          </a:p>
          <a:p>
            <a:pPr eaLnBrk="1" hangingPunct="1">
              <a:lnSpc>
                <a:spcPct val="150000"/>
              </a:lnSpc>
            </a:pPr>
            <a:endParaRPr lang="en-US" altLang="zh-CN" smtClean="0"/>
          </a:p>
          <a:p>
            <a:endParaRPr lang="zh-CN" altLang="en-US" smtClean="0"/>
          </a:p>
        </p:txBody>
      </p:sp>
      <p:sp>
        <p:nvSpPr>
          <p:cNvPr id="522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4F4FA-77CE-4730-94FE-0E570A341DB0}" type="slidenum">
              <a:rPr lang="zh-CN" altLang="en-US">
                <a:solidFill>
                  <a:prstClr val="black"/>
                </a:solidFill>
              </a:rPr>
              <a:pPr/>
              <a:t>51</a:t>
            </a:fld>
            <a:endParaRPr lang="zh-CN" altLang="en-US">
              <a:solidFill>
                <a:prstClr val="black"/>
              </a:solidFill>
            </a:endParaRPr>
          </a:p>
        </p:txBody>
      </p:sp>
    </p:spTree>
    <p:extLst>
      <p:ext uri="{BB962C8B-B14F-4D97-AF65-F5344CB8AC3E}">
        <p14:creationId xmlns:p14="http://schemas.microsoft.com/office/powerpoint/2010/main" val="8162243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4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如果前置条件成立，则操作执行完成后可得到后置条件。但是，如果在前置条件不成立的情况下调用该操作，则不能得到指定的结果</a:t>
            </a:r>
            <a:endParaRPr lang="en-US" altLang="zh-CN" smtClean="0"/>
          </a:p>
          <a:p>
            <a:endParaRPr lang="en-US" altLang="zh-CN" smtClean="0"/>
          </a:p>
          <a:p>
            <a:endParaRPr lang="zh-CN" altLang="en-US" smtClean="0"/>
          </a:p>
        </p:txBody>
      </p:sp>
      <p:sp>
        <p:nvSpPr>
          <p:cNvPr id="524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0A5899-CFE3-479C-8B9C-ECEF333DCA0B}" type="slidenum">
              <a:rPr lang="zh-CN" altLang="en-US">
                <a:solidFill>
                  <a:prstClr val="black"/>
                </a:solidFill>
              </a:rPr>
              <a:pPr/>
              <a:t>52</a:t>
            </a:fld>
            <a:endParaRPr lang="zh-CN" altLang="en-US">
              <a:solidFill>
                <a:prstClr val="black"/>
              </a:solidFill>
            </a:endParaRPr>
          </a:p>
        </p:txBody>
      </p:sp>
    </p:spTree>
    <p:extLst>
      <p:ext uri="{BB962C8B-B14F-4D97-AF65-F5344CB8AC3E}">
        <p14:creationId xmlns:p14="http://schemas.microsoft.com/office/powerpoint/2010/main" val="2738495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6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26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E59D3C-6242-4B7F-AE6D-A5915BE9CA43}" type="slidenum">
              <a:rPr lang="zh-CN" altLang="en-US">
                <a:solidFill>
                  <a:prstClr val="black"/>
                </a:solidFill>
              </a:rPr>
              <a:pPr/>
              <a:t>53</a:t>
            </a:fld>
            <a:endParaRPr lang="zh-CN" altLang="en-US">
              <a:solidFill>
                <a:prstClr val="black"/>
              </a:solidFill>
            </a:endParaRPr>
          </a:p>
        </p:txBody>
      </p:sp>
    </p:spTree>
    <p:extLst>
      <p:ext uri="{BB962C8B-B14F-4D97-AF65-F5344CB8AC3E}">
        <p14:creationId xmlns:p14="http://schemas.microsoft.com/office/powerpoint/2010/main" val="32053203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8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28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011086-4A2B-42D8-B315-9EE54FC7C366}" type="slidenum">
              <a:rPr lang="zh-CN" altLang="en-US">
                <a:solidFill>
                  <a:prstClr val="black"/>
                </a:solidFill>
              </a:rPr>
              <a:pPr/>
              <a:t>54</a:t>
            </a:fld>
            <a:endParaRPr lang="zh-CN" altLang="en-US">
              <a:solidFill>
                <a:prstClr val="black"/>
              </a:solidFill>
            </a:endParaRPr>
          </a:p>
        </p:txBody>
      </p:sp>
    </p:spTree>
    <p:extLst>
      <p:ext uri="{BB962C8B-B14F-4D97-AF65-F5344CB8AC3E}">
        <p14:creationId xmlns:p14="http://schemas.microsoft.com/office/powerpoint/2010/main" val="28227825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0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30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1BA0B0-2E84-4F9C-9513-6513CBD1C95D}" type="slidenum">
              <a:rPr lang="zh-CN" altLang="en-US">
                <a:solidFill>
                  <a:prstClr val="black"/>
                </a:solidFill>
              </a:rPr>
              <a:pPr/>
              <a:t>55</a:t>
            </a:fld>
            <a:endParaRPr lang="zh-CN" altLang="en-US">
              <a:solidFill>
                <a:prstClr val="black"/>
              </a:solidFill>
            </a:endParaRPr>
          </a:p>
        </p:txBody>
      </p:sp>
    </p:spTree>
    <p:extLst>
      <p:ext uri="{BB962C8B-B14F-4D97-AF65-F5344CB8AC3E}">
        <p14:creationId xmlns:p14="http://schemas.microsoft.com/office/powerpoint/2010/main" val="18257632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32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768160-A76E-4DE7-BBE0-50D37F65EAC7}" type="slidenum">
              <a:rPr lang="zh-CN" altLang="en-US">
                <a:solidFill>
                  <a:prstClr val="black"/>
                </a:solidFill>
              </a:rPr>
              <a:pPr/>
              <a:t>56</a:t>
            </a:fld>
            <a:endParaRPr lang="zh-CN" altLang="en-US">
              <a:solidFill>
                <a:prstClr val="black"/>
              </a:solidFill>
            </a:endParaRPr>
          </a:p>
        </p:txBody>
      </p:sp>
    </p:spTree>
    <p:extLst>
      <p:ext uri="{BB962C8B-B14F-4D97-AF65-F5344CB8AC3E}">
        <p14:creationId xmlns:p14="http://schemas.microsoft.com/office/powerpoint/2010/main" val="14109122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4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34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9EE4B3-6518-47EC-90D7-B967D3D884CA}" type="slidenum">
              <a:rPr lang="zh-CN" altLang="en-US">
                <a:solidFill>
                  <a:prstClr val="black"/>
                </a:solidFill>
              </a:rPr>
              <a:pPr/>
              <a:t>57</a:t>
            </a:fld>
            <a:endParaRPr lang="zh-CN" altLang="en-US">
              <a:solidFill>
                <a:prstClr val="black"/>
              </a:solidFill>
            </a:endParaRPr>
          </a:p>
        </p:txBody>
      </p:sp>
    </p:spTree>
    <p:extLst>
      <p:ext uri="{BB962C8B-B14F-4D97-AF65-F5344CB8AC3E}">
        <p14:creationId xmlns:p14="http://schemas.microsoft.com/office/powerpoint/2010/main" val="1740594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30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5F4FD9-B412-4CF5-A318-C7D2B1DB2C23}" type="slidenum">
              <a:rPr lang="zh-CN" altLang="en-US">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91256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2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32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0BB196-C14B-4B59-9E72-0E644CC7AE29}" type="slidenum">
              <a:rPr lang="zh-CN" altLang="en-US">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256634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4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34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487F94-817E-44F9-8798-D1BF64F0A005}" type="slidenum">
              <a:rPr lang="zh-CN" altLang="en-US">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64255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6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6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156DED-2F75-4645-A4D9-803F67D9417D}" type="slidenum">
              <a:rPr lang="zh-CN" altLang="en-US">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624562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1"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7"/>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3D8833B8-57B9-480B-B099-3E9EFCC59639}" type="datetime1">
              <a:rPr lang="es-ES" altLang="zh-CN"/>
              <a:pPr>
                <a:defRPr/>
              </a:pPr>
              <a:t>19/10/2019</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smtClean="0"/>
            </a:lvl1pPr>
          </a:lstStyle>
          <a:p>
            <a:pPr>
              <a:defRPr/>
            </a:pPr>
            <a:fld id="{832CA014-36C8-4F0E-8682-5C130FBD6CC9}" type="slidenum">
              <a:rPr lang="es-ES" altLang="zh-CN"/>
              <a:pPr>
                <a:defRPr/>
              </a:pPr>
              <a:t>‹#›</a:t>
            </a:fld>
            <a:endParaRPr lang="es-ES" altLang="zh-CN"/>
          </a:p>
        </p:txBody>
      </p:sp>
    </p:spTree>
    <p:extLst>
      <p:ext uri="{BB962C8B-B14F-4D97-AF65-F5344CB8AC3E}">
        <p14:creationId xmlns:p14="http://schemas.microsoft.com/office/powerpoint/2010/main" val="277122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4"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fontAlgn="base">
              <a:spcBef>
                <a:spcPct val="0"/>
              </a:spcBef>
              <a:spcAft>
                <a:spcPct val="0"/>
              </a:spcAft>
              <a:defRPr/>
            </a:pPr>
            <a:endParaRPr lang="es-ES" altLang="zh-CN" sz="1800" dirty="0">
              <a:solidFill>
                <a:prstClr val="white"/>
              </a:solidFill>
            </a:endParaRPr>
          </a:p>
        </p:txBody>
      </p:sp>
      <p:sp>
        <p:nvSpPr>
          <p:cNvPr id="5" name="5 Marcador de número de diapositiva"/>
          <p:cNvSpPr txBox="1">
            <a:spLocks/>
          </p:cNvSpPr>
          <p:nvPr userDrawn="1"/>
        </p:nvSpPr>
        <p:spPr>
          <a:xfrm>
            <a:off x="8204201" y="6826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defRPr/>
            </a:pPr>
            <a:fld id="{0AF752AE-48EF-434D-A540-6DBE9C435DCF}" type="slidenum">
              <a:rPr lang="es-ES" altLang="zh-CN" sz="2000" b="1" smtClean="0">
                <a:solidFill>
                  <a:prstClr val="white"/>
                </a:solidFill>
                <a:latin typeface="Calibri" panose="020F0502020204030204" pitchFamily="34" charset="0"/>
              </a:rPr>
              <a:pPr algn="r" fontAlgn="base">
                <a:spcBef>
                  <a:spcPct val="0"/>
                </a:spcBef>
                <a:spcAft>
                  <a:spcPct val="0"/>
                </a:spcAft>
                <a:defRPr/>
              </a:pPr>
              <a:t>‹#›</a:t>
            </a:fld>
            <a:endParaRPr lang="es-ES" altLang="zh-CN" sz="2000" b="1" smtClean="0">
              <a:solidFill>
                <a:prstClr val="white"/>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1"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338D991A-9167-4455-A483-268D30BE701E}" type="datetime1">
              <a:rPr lang="es-ES" altLang="zh-CN"/>
              <a:pPr>
                <a:defRPr/>
              </a:pPr>
              <a:t>19/10/2019</a:t>
            </a:fld>
            <a:endParaRPr lang="es-ES" altLang="zh-CN" dirty="0"/>
          </a:p>
        </p:txBody>
      </p:sp>
      <p:sp>
        <p:nvSpPr>
          <p:cNvPr id="8" name="4 Marcador de pie de página"/>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53613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4"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fontAlgn="base">
              <a:spcBef>
                <a:spcPct val="0"/>
              </a:spcBef>
              <a:spcAft>
                <a:spcPct val="0"/>
              </a:spcAft>
              <a:defRPr/>
            </a:pPr>
            <a:endParaRPr lang="es-ES" altLang="zh-CN" sz="1800" dirty="0">
              <a:solidFill>
                <a:prstClr val="white"/>
              </a:solidFill>
            </a:endParaRPr>
          </a:p>
        </p:txBody>
      </p:sp>
      <p:sp>
        <p:nvSpPr>
          <p:cNvPr id="3" name="5 Marcador de número de diapositiva"/>
          <p:cNvSpPr txBox="1">
            <a:spLocks/>
          </p:cNvSpPr>
          <p:nvPr userDrawn="1"/>
        </p:nvSpPr>
        <p:spPr>
          <a:xfrm>
            <a:off x="8204201" y="66676"/>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defRPr/>
            </a:pPr>
            <a:fld id="{221487FB-0AF1-450F-86A6-1F2B84E33420}" type="slidenum">
              <a:rPr lang="es-ES" altLang="zh-CN" sz="2000" b="1" smtClean="0">
                <a:solidFill>
                  <a:prstClr val="white"/>
                </a:solidFill>
                <a:latin typeface="Calibri" panose="020F0502020204030204" pitchFamily="34" charset="0"/>
              </a:rPr>
              <a:pPr algn="r" fontAlgn="base">
                <a:spcBef>
                  <a:spcPct val="0"/>
                </a:spcBef>
                <a:spcAft>
                  <a:spcPct val="0"/>
                </a:spcAft>
                <a:defRPr/>
              </a:pPr>
              <a:t>‹#›</a:t>
            </a:fld>
            <a:endParaRPr lang="es-ES" altLang="zh-CN" sz="2000" b="1" smtClean="0">
              <a:solidFill>
                <a:prstClr val="white"/>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1"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p:cNvSpPr txBox="1">
            <a:spLocks/>
          </p:cNvSpPr>
          <p:nvPr userDrawn="1"/>
        </p:nvSpPr>
        <p:spPr bwMode="auto">
          <a:xfrm>
            <a:off x="1"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1</a:t>
            </a:r>
            <a:r>
              <a:rPr lang="zh-CN" altLang="en-US" sz="2400" dirty="0">
                <a:solidFill>
                  <a:srgbClr val="D9D9D9"/>
                </a:solidFill>
                <a:latin typeface="宋体" panose="02010600030101010101" pitchFamily="2" charset="-122"/>
              </a:rPr>
              <a:t>章　</a:t>
            </a:r>
            <a:endParaRPr lang="en-US" altLang="zh-CN" sz="2400" dirty="0" smtClean="0">
              <a:solidFill>
                <a:srgbClr val="D9D9D9"/>
              </a:solidFill>
              <a:latin typeface="宋体" panose="02010600030101010101" pitchFamily="2" charset="-122"/>
            </a:endParaRPr>
          </a:p>
          <a:p>
            <a:pPr algn="ctr" eaLnBrk="1" fontAlgn="base" hangingPunct="1">
              <a:spcBef>
                <a:spcPct val="0"/>
              </a:spcBef>
              <a:spcAft>
                <a:spcPct val="0"/>
              </a:spcAft>
              <a:defRPr/>
            </a:pPr>
            <a:r>
              <a:rPr lang="zh-CN" altLang="en-US" sz="2400" dirty="0" smtClean="0">
                <a:solidFill>
                  <a:srgbClr val="D9D9D9"/>
                </a:solidFill>
                <a:latin typeface="宋体" panose="02010600030101010101" pitchFamily="2" charset="-122"/>
              </a:rPr>
              <a:t>软件工程学概述</a:t>
            </a:r>
            <a:endParaRPr lang="zh-CN" altLang="en-US" sz="2400" dirty="0">
              <a:solidFill>
                <a:srgbClr val="D9D9D9"/>
              </a:solidFill>
              <a:latin typeface="宋体" panose="02010600030101010101" pitchFamily="2" charset="-122"/>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39062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4"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fontAlgn="base">
              <a:spcBef>
                <a:spcPct val="0"/>
              </a:spcBef>
              <a:spcAft>
                <a:spcPct val="0"/>
              </a:spcAft>
              <a:defRPr/>
            </a:pPr>
            <a:endParaRPr lang="es-ES" altLang="zh-CN" sz="1800" dirty="0">
              <a:solidFill>
                <a:prstClr val="white"/>
              </a:solidFill>
            </a:endParaRPr>
          </a:p>
        </p:txBody>
      </p:sp>
      <p:sp>
        <p:nvSpPr>
          <p:cNvPr id="3" name="5 Marcador de número de diapositiva"/>
          <p:cNvSpPr txBox="1">
            <a:spLocks/>
          </p:cNvSpPr>
          <p:nvPr userDrawn="1"/>
        </p:nvSpPr>
        <p:spPr>
          <a:xfrm>
            <a:off x="8204201" y="66676"/>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defRPr/>
            </a:pPr>
            <a:fld id="{7CC3A514-BDBE-49C0-BBA2-47B85C478D43}" type="slidenum">
              <a:rPr lang="es-ES" altLang="zh-CN" sz="2000" b="1" smtClean="0">
                <a:solidFill>
                  <a:prstClr val="white"/>
                </a:solidFill>
                <a:latin typeface="Calibri" panose="020F0502020204030204" pitchFamily="34" charset="0"/>
              </a:rPr>
              <a:pPr algn="r" fontAlgn="base">
                <a:spcBef>
                  <a:spcPct val="0"/>
                </a:spcBef>
                <a:spcAft>
                  <a:spcPct val="0"/>
                </a:spcAft>
                <a:defRPr/>
              </a:pPr>
              <a:t>‹#›</a:t>
            </a:fld>
            <a:endParaRPr lang="es-ES" altLang="zh-CN" sz="2000" b="1" smtClean="0">
              <a:solidFill>
                <a:prstClr val="white"/>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1"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p:cNvSpPr>
            <a:spLocks noGrp="1"/>
          </p:cNvSpPr>
          <p:nvPr>
            <p:ph type="dt" sz="half" idx="10"/>
          </p:nvPr>
        </p:nvSpPr>
        <p:spPr/>
        <p:txBody>
          <a:bodyPr/>
          <a:lstStyle>
            <a:lvl1pPr>
              <a:defRPr/>
            </a:lvl1pPr>
          </a:lstStyle>
          <a:p>
            <a:pPr>
              <a:defRPr/>
            </a:pPr>
            <a:fld id="{3DCA45D8-3993-4000-AA7B-9C583A3DAC58}" type="datetime1">
              <a:rPr lang="es-ES" altLang="zh-CN"/>
              <a:pPr>
                <a:defRPr/>
              </a:pPr>
              <a:t>19/10/2019</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94370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章节">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4"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fontAlgn="base">
              <a:spcBef>
                <a:spcPct val="0"/>
              </a:spcBef>
              <a:spcAft>
                <a:spcPct val="0"/>
              </a:spcAft>
              <a:defRPr/>
            </a:pPr>
            <a:endParaRPr lang="es-ES" altLang="zh-CN" sz="1800" dirty="0">
              <a:solidFill>
                <a:prstClr val="white"/>
              </a:solidFill>
            </a:endParaRPr>
          </a:p>
        </p:txBody>
      </p:sp>
      <p:sp>
        <p:nvSpPr>
          <p:cNvPr id="3" name="5 Marcador de número de diapositiva"/>
          <p:cNvSpPr txBox="1">
            <a:spLocks/>
          </p:cNvSpPr>
          <p:nvPr userDrawn="1"/>
        </p:nvSpPr>
        <p:spPr>
          <a:xfrm>
            <a:off x="8204201" y="66676"/>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defRPr/>
            </a:pPr>
            <a:fld id="{15970B90-70A0-4ABA-8C2A-DE0815A8116F}" type="slidenum">
              <a:rPr lang="es-ES" altLang="zh-CN" sz="2000" b="1" smtClean="0">
                <a:solidFill>
                  <a:srgbClr val="FFFFFF"/>
                </a:solidFill>
                <a:latin typeface="Calibri" panose="020F0502020204030204" pitchFamily="34" charset="0"/>
              </a:rPr>
              <a:pPr algn="r" fontAlgn="base">
                <a:spcBef>
                  <a:spcPct val="0"/>
                </a:spcBef>
                <a:spcAft>
                  <a:spcPct val="0"/>
                </a:spcAft>
                <a:defRPr/>
              </a:pPr>
              <a:t>‹#›</a:t>
            </a:fld>
            <a:endParaRPr lang="es-ES" altLang="zh-CN" sz="2000" b="1" smtClean="0">
              <a:solidFill>
                <a:srgbClr val="FFFFFF"/>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1"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a:spLocks noChangeArrowheads="1"/>
          </p:cNvSpPr>
          <p:nvPr userDrawn="1"/>
        </p:nvSpPr>
        <p:spPr bwMode="auto">
          <a:xfrm>
            <a:off x="250825" y="6308727"/>
            <a:ext cx="17395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defRPr/>
            </a:pPr>
            <a:r>
              <a:rPr lang="zh-CN" altLang="en-US" sz="2400" smtClean="0">
                <a:solidFill>
                  <a:prstClr val="white"/>
                </a:solidFill>
              </a:rPr>
              <a:t>第</a:t>
            </a:r>
            <a:r>
              <a:rPr lang="en-US" altLang="zh-CN" sz="2400" smtClean="0">
                <a:solidFill>
                  <a:prstClr val="white"/>
                </a:solidFill>
                <a:latin typeface="宋体" pitchFamily="2" charset="-122"/>
              </a:rPr>
              <a:t>8</a:t>
            </a:r>
            <a:r>
              <a:rPr lang="zh-CN" altLang="en-US" sz="2400" smtClean="0">
                <a:solidFill>
                  <a:prstClr val="white"/>
                </a:solidFill>
              </a:rPr>
              <a:t>章  维护</a:t>
            </a: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24604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hangjie">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4"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fontAlgn="base">
              <a:spcBef>
                <a:spcPct val="0"/>
              </a:spcBef>
              <a:spcAft>
                <a:spcPct val="0"/>
              </a:spcAft>
              <a:defRPr/>
            </a:pPr>
            <a:endParaRPr lang="es-ES" altLang="zh-CN" sz="1800" dirty="0">
              <a:solidFill>
                <a:prstClr val="white"/>
              </a:solidFill>
            </a:endParaRPr>
          </a:p>
        </p:txBody>
      </p:sp>
      <p:sp>
        <p:nvSpPr>
          <p:cNvPr id="3" name="5 Marcador de número de diapositiva"/>
          <p:cNvSpPr txBox="1">
            <a:spLocks/>
          </p:cNvSpPr>
          <p:nvPr userDrawn="1"/>
        </p:nvSpPr>
        <p:spPr>
          <a:xfrm>
            <a:off x="8204201" y="66676"/>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defRPr/>
            </a:pPr>
            <a:fld id="{1EB97032-A9ED-4026-B023-B5BC6AD093FD}" type="slidenum">
              <a:rPr lang="es-ES" altLang="zh-CN" sz="2000" b="1" smtClean="0">
                <a:solidFill>
                  <a:prstClr val="white"/>
                </a:solidFill>
                <a:latin typeface="Calibri" panose="020F0502020204030204" pitchFamily="34" charset="0"/>
              </a:rPr>
              <a:pPr algn="r" fontAlgn="base">
                <a:spcBef>
                  <a:spcPct val="0"/>
                </a:spcBef>
                <a:spcAft>
                  <a:spcPct val="0"/>
                </a:spcAft>
                <a:defRPr/>
              </a:pPr>
              <a:t>‹#›</a:t>
            </a:fld>
            <a:endParaRPr lang="es-ES" altLang="zh-CN" sz="2000" b="1" smtClean="0">
              <a:solidFill>
                <a:prstClr val="white"/>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1"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userDrawn="1"/>
        </p:nvSpPr>
        <p:spPr bwMode="auto">
          <a:xfrm>
            <a:off x="-18414" y="6059489"/>
            <a:ext cx="2954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r>
              <a:rPr lang="zh-CN" altLang="en-US" sz="2400" smtClean="0">
                <a:solidFill>
                  <a:srgbClr val="D9D9D9"/>
                </a:solidFill>
                <a:latin typeface="宋体" panose="02010600030101010101" pitchFamily="2" charset="-122"/>
              </a:rPr>
              <a:t> 第</a:t>
            </a:r>
            <a:r>
              <a:rPr lang="en-US" altLang="zh-CN" sz="2400" smtClean="0">
                <a:solidFill>
                  <a:srgbClr val="D9D9D9"/>
                </a:solidFill>
                <a:latin typeface="宋体" panose="02010600030101010101" pitchFamily="2" charset="-122"/>
              </a:rPr>
              <a:t>9</a:t>
            </a:r>
            <a:r>
              <a:rPr lang="zh-CN" altLang="en-US" sz="2400" smtClean="0">
                <a:solidFill>
                  <a:srgbClr val="D9D9D9"/>
                </a:solidFill>
                <a:latin typeface="宋体" panose="02010600030101010101" pitchFamily="2" charset="-122"/>
              </a:rPr>
              <a:t>章　</a:t>
            </a:r>
            <a:endParaRPr lang="en-US" altLang="zh-CN" sz="2400" smtClean="0">
              <a:solidFill>
                <a:srgbClr val="D9D9D9"/>
              </a:solidFill>
              <a:latin typeface="宋体" panose="02010600030101010101" pitchFamily="2" charset="-122"/>
            </a:endParaRPr>
          </a:p>
          <a:p>
            <a:pPr algn="ctr" fontAlgn="base">
              <a:spcBef>
                <a:spcPct val="0"/>
              </a:spcBef>
              <a:spcAft>
                <a:spcPct val="0"/>
              </a:spcAft>
              <a:defRPr/>
            </a:pPr>
            <a:r>
              <a:rPr lang="zh-CN" altLang="en-US" sz="2400" smtClean="0">
                <a:solidFill>
                  <a:srgbClr val="D9D9D9"/>
                </a:solidFill>
                <a:latin typeface="宋体" panose="02010600030101010101" pitchFamily="2" charset="-122"/>
              </a:rPr>
              <a:t>面向对象方法学引论</a:t>
            </a: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84060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4"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fontAlgn="base">
              <a:spcBef>
                <a:spcPct val="0"/>
              </a:spcBef>
              <a:spcAft>
                <a:spcPct val="0"/>
              </a:spcAft>
              <a:defRPr/>
            </a:pPr>
            <a:endParaRPr lang="es-ES" altLang="zh-CN" sz="1800" dirty="0">
              <a:solidFill>
                <a:prstClr val="white"/>
              </a:solidFill>
            </a:endParaRPr>
          </a:p>
        </p:txBody>
      </p:sp>
      <p:sp>
        <p:nvSpPr>
          <p:cNvPr id="3" name="5 Marcador de número de diapositiva"/>
          <p:cNvSpPr txBox="1">
            <a:spLocks/>
          </p:cNvSpPr>
          <p:nvPr userDrawn="1"/>
        </p:nvSpPr>
        <p:spPr>
          <a:xfrm>
            <a:off x="8204201" y="66676"/>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defRPr/>
            </a:pPr>
            <a:fld id="{867CC2D2-9978-4D18-A4A7-D3B96CF685D7}" type="slidenum">
              <a:rPr lang="es-ES" altLang="zh-CN" sz="2000" b="1" smtClean="0">
                <a:solidFill>
                  <a:prstClr val="white"/>
                </a:solidFill>
                <a:latin typeface="Calibri" panose="020F0502020204030204" pitchFamily="34" charset="0"/>
              </a:rPr>
              <a:pPr algn="r" fontAlgn="base">
                <a:spcBef>
                  <a:spcPct val="0"/>
                </a:spcBef>
                <a:spcAft>
                  <a:spcPct val="0"/>
                </a:spcAft>
                <a:defRPr/>
              </a:pPr>
              <a:t>‹#›</a:t>
            </a:fld>
            <a:endParaRPr lang="es-ES" altLang="zh-CN" sz="2000" b="1" smtClean="0">
              <a:solidFill>
                <a:prstClr val="white"/>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1"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p:cNvSpPr txBox="1">
            <a:spLocks/>
          </p:cNvSpPr>
          <p:nvPr userDrawn="1"/>
        </p:nvSpPr>
        <p:spPr bwMode="auto">
          <a:xfrm>
            <a:off x="1" y="6251575"/>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smtClean="0">
                <a:solidFill>
                  <a:srgbClr val="D9D9D9"/>
                </a:solidFill>
                <a:latin typeface="宋体" panose="02010600030101010101" pitchFamily="2" charset="-122"/>
              </a:rPr>
              <a:t>10</a:t>
            </a:r>
            <a:r>
              <a:rPr lang="zh-CN" altLang="en-US" sz="2400" dirty="0" smtClean="0">
                <a:solidFill>
                  <a:srgbClr val="D9D9D9"/>
                </a:solidFill>
                <a:latin typeface="宋体" panose="02010600030101010101" pitchFamily="2" charset="-122"/>
              </a:rPr>
              <a:t>章</a:t>
            </a:r>
            <a:r>
              <a:rPr lang="zh-CN" altLang="en-US" sz="2400" dirty="0">
                <a:solidFill>
                  <a:srgbClr val="D9D9D9"/>
                </a:solidFill>
                <a:latin typeface="宋体" panose="02010600030101010101" pitchFamily="2" charset="-122"/>
              </a:rPr>
              <a:t>　</a:t>
            </a:r>
            <a:endParaRPr lang="en-US" altLang="zh-CN" sz="2400" dirty="0">
              <a:solidFill>
                <a:srgbClr val="D9D9D9"/>
              </a:solidFill>
              <a:latin typeface="宋体" panose="02010600030101010101" pitchFamily="2" charset="-122"/>
            </a:endParaRPr>
          </a:p>
          <a:p>
            <a:pPr algn="ctr" eaLnBrk="1" fontAlgn="base" hangingPunct="1">
              <a:spcBef>
                <a:spcPct val="0"/>
              </a:spcBef>
              <a:spcAft>
                <a:spcPct val="0"/>
              </a:spcAft>
              <a:defRPr/>
            </a:pPr>
            <a:r>
              <a:rPr lang="zh-CN" altLang="en-US" sz="2400" dirty="0" smtClean="0">
                <a:solidFill>
                  <a:srgbClr val="D9D9D9"/>
                </a:solidFill>
                <a:latin typeface="宋体" panose="02010600030101010101" pitchFamily="2" charset="-122"/>
              </a:rPr>
              <a:t>面向对象分析</a:t>
            </a:r>
            <a:endParaRPr lang="zh-CN" altLang="en-US" sz="2400" dirty="0">
              <a:solidFill>
                <a:srgbClr val="D9D9D9"/>
              </a:solidFill>
              <a:latin typeface="宋体" panose="02010600030101010101" pitchFamily="2" charset="-122"/>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413673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ert">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4"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fontAlgn="base">
              <a:spcBef>
                <a:spcPct val="0"/>
              </a:spcBef>
              <a:spcAft>
                <a:spcPct val="0"/>
              </a:spcAft>
              <a:defRPr/>
            </a:pPr>
            <a:endParaRPr lang="es-ES" altLang="zh-CN" sz="1800" dirty="0">
              <a:solidFill>
                <a:prstClr val="white"/>
              </a:solidFill>
            </a:endParaRPr>
          </a:p>
        </p:txBody>
      </p:sp>
      <p:sp>
        <p:nvSpPr>
          <p:cNvPr id="3" name="5 Marcador de número de diapositiva"/>
          <p:cNvSpPr txBox="1">
            <a:spLocks/>
          </p:cNvSpPr>
          <p:nvPr userDrawn="1"/>
        </p:nvSpPr>
        <p:spPr>
          <a:xfrm>
            <a:off x="8204201" y="66676"/>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defRPr/>
            </a:pPr>
            <a:fld id="{839017C2-B615-4F01-853F-9EF4F151A85D}" type="slidenum">
              <a:rPr lang="es-ES" altLang="zh-CN" sz="2000" b="1" smtClean="0">
                <a:solidFill>
                  <a:prstClr val="white"/>
                </a:solidFill>
                <a:latin typeface="Calibri" panose="020F0502020204030204" pitchFamily="34" charset="0"/>
              </a:rPr>
              <a:pPr algn="r" fontAlgn="base">
                <a:spcBef>
                  <a:spcPct val="0"/>
                </a:spcBef>
                <a:spcAft>
                  <a:spcPct val="0"/>
                </a:spcAft>
                <a:defRPr/>
              </a:pPr>
              <a:t>‹#›</a:t>
            </a:fld>
            <a:endParaRPr lang="es-ES" altLang="zh-CN" sz="2000" b="1" smtClean="0">
              <a:solidFill>
                <a:prstClr val="white"/>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1"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p:cNvSpPr txBox="1">
            <a:spLocks/>
          </p:cNvSpPr>
          <p:nvPr userDrawn="1"/>
        </p:nvSpPr>
        <p:spPr bwMode="auto">
          <a:xfrm>
            <a:off x="1" y="6245225"/>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12</a:t>
            </a:r>
            <a:r>
              <a:rPr lang="zh-CN" altLang="en-US" sz="2400" dirty="0">
                <a:solidFill>
                  <a:srgbClr val="D9D9D9"/>
                </a:solidFill>
                <a:latin typeface="宋体" panose="02010600030101010101" pitchFamily="2" charset="-122"/>
              </a:rPr>
              <a:t>章　</a:t>
            </a:r>
            <a:endParaRPr lang="en-US" altLang="zh-CN" sz="2400" dirty="0">
              <a:solidFill>
                <a:srgbClr val="D9D9D9"/>
              </a:solidFill>
              <a:latin typeface="宋体" panose="02010600030101010101" pitchFamily="2" charset="-122"/>
            </a:endParaRPr>
          </a:p>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面向对象实现</a:t>
            </a: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80321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fontAlgn="base">
              <a:spcBef>
                <a:spcPct val="0"/>
              </a:spcBef>
              <a:spcAft>
                <a:spcPct val="0"/>
              </a:spcAft>
              <a:defRPr/>
            </a:pPr>
            <a:fld id="{EB5B832B-A5D3-4A6A-AB73-B0F61330FB7D}" type="datetime1">
              <a:rPr lang="es-ES" altLang="zh-CN"/>
              <a:pPr fontAlgn="base">
                <a:spcBef>
                  <a:spcPct val="0"/>
                </a:spcBef>
                <a:spcAft>
                  <a:spcPct val="0"/>
                </a:spcAft>
                <a:defRPr/>
              </a:pPr>
              <a:t>19/10/2019</a:t>
            </a:fld>
            <a:endParaRPr lang="es-ES" altLang="zh-CN" dirty="0"/>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fontAlgn="base">
              <a:spcBef>
                <a:spcPct val="0"/>
              </a:spcBef>
              <a:spcAft>
                <a:spcPct val="0"/>
              </a:spcAft>
              <a:defRPr/>
            </a:pPr>
            <a:endParaRPr lang="es-ES" altLang="zh-CN"/>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59DBC1E7-03D0-46BE-B7C6-725B825CB856}" type="slidenum">
              <a:rPr lang="es-ES" altLang="zh-CN"/>
              <a:pPr fontAlgn="base">
                <a:spcBef>
                  <a:spcPct val="0"/>
                </a:spcBef>
                <a:spcAft>
                  <a:spcPct val="0"/>
                </a:spcAft>
                <a:defRPr/>
              </a:pPr>
              <a:t>‹#›</a:t>
            </a:fld>
            <a:endParaRPr lang="es-ES" altLang="zh-CN"/>
          </a:p>
        </p:txBody>
      </p:sp>
      <p:pic>
        <p:nvPicPr>
          <p:cNvPr id="1031" name="Imagen 5" descr="C:\Users\Design\Documents\Edu\Product Launch\shadown.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descr="C:\Users\Design\Documents\Edu\Product Launch\shadown.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969001"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6970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buFont typeface="Arial" charset="0"/>
              <a:buNone/>
              <a:defRPr/>
            </a:pPr>
            <a:r>
              <a:rPr lang="zh-CN" altLang="en-US" sz="5400" b="1" dirty="0">
                <a:solidFill>
                  <a:schemeClr val="tx1"/>
                </a:solidFill>
                <a:latin typeface="+mn-ea"/>
              </a:rPr>
              <a:t>软件工程导论（第</a:t>
            </a:r>
            <a:r>
              <a:rPr lang="en-US" altLang="zh-CN" sz="5400" b="1" dirty="0">
                <a:solidFill>
                  <a:schemeClr val="tx1"/>
                </a:solidFill>
                <a:latin typeface="+mn-ea"/>
              </a:rPr>
              <a:t>6</a:t>
            </a:r>
            <a:r>
              <a:rPr lang="zh-CN" altLang="en-US" sz="5400" b="1" dirty="0">
                <a:solidFill>
                  <a:schemeClr val="tx1"/>
                </a:solidFill>
                <a:latin typeface="+mn-ea"/>
              </a:rPr>
              <a:t>版）</a:t>
            </a:r>
            <a:endParaRPr lang="es-ES" altLang="zh-CN" sz="5400" dirty="0">
              <a:solidFill>
                <a:schemeClr val="tx1"/>
              </a:solidFill>
              <a:latin typeface="+mn-ea"/>
            </a:endParaRPr>
          </a:p>
        </p:txBody>
      </p:sp>
      <p:sp>
        <p:nvSpPr>
          <p:cNvPr id="5125" name="5 CuadroTexto"/>
          <p:cNvSpPr txBox="1">
            <a:spLocks noChangeArrowheads="1"/>
          </p:cNvSpPr>
          <p:nvPr/>
        </p:nvSpPr>
        <p:spPr bwMode="auto">
          <a:xfrm>
            <a:off x="1979615" y="3629027"/>
            <a:ext cx="56165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4000" b="1" dirty="0">
                <a:solidFill>
                  <a:prstClr val="black"/>
                </a:solidFill>
                <a:latin typeface="宋体" panose="02010600030101010101" pitchFamily="2" charset="-122"/>
              </a:rPr>
              <a:t>第</a:t>
            </a:r>
            <a:r>
              <a:rPr lang="en-US" altLang="zh-CN" sz="4000" b="1" dirty="0">
                <a:solidFill>
                  <a:prstClr val="black"/>
                </a:solidFill>
                <a:latin typeface="宋体" panose="02010600030101010101" pitchFamily="2" charset="-122"/>
              </a:rPr>
              <a:t>4</a:t>
            </a:r>
            <a:r>
              <a:rPr lang="zh-CN" altLang="en-US" sz="4000" b="1" dirty="0">
                <a:solidFill>
                  <a:prstClr val="black"/>
                </a:solidFill>
                <a:latin typeface="宋体" panose="02010600030101010101" pitchFamily="2" charset="-122"/>
              </a:rPr>
              <a:t>章  形式化说明技术</a:t>
            </a:r>
          </a:p>
          <a:p>
            <a:pPr algn="ctr" eaLnBrk="1" fontAlgn="base" hangingPunct="1">
              <a:spcBef>
                <a:spcPct val="0"/>
              </a:spcBef>
              <a:spcAft>
                <a:spcPct val="0"/>
              </a:spcAft>
              <a:defRPr/>
            </a:pPr>
            <a:endParaRPr lang="en-US" altLang="zh-CN" sz="4000" b="1" dirty="0">
              <a:solidFill>
                <a:prstClr val="black"/>
              </a:solidFill>
              <a:latin typeface="宋体" panose="02010600030101010101" pitchFamily="2" charset="-122"/>
            </a:endParaRPr>
          </a:p>
        </p:txBody>
      </p:sp>
      <p:sp>
        <p:nvSpPr>
          <p:cNvPr id="4" name="等腰三角形 3"/>
          <p:cNvSpPr/>
          <p:nvPr/>
        </p:nvSpPr>
        <p:spPr>
          <a:xfrm rot="5400000">
            <a:off x="1350964"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3650774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26629" name="内容占位符 4"/>
          <p:cNvSpPr>
            <a:spLocks noGrp="1"/>
          </p:cNvSpPr>
          <p:nvPr>
            <p:ph idx="1"/>
          </p:nvPr>
        </p:nvSpPr>
        <p:spPr>
          <a:xfrm>
            <a:off x="395288" y="908050"/>
            <a:ext cx="8229600" cy="604838"/>
          </a:xfrm>
        </p:spPr>
        <p:txBody>
          <a:bodyPr/>
          <a:lstStyle/>
          <a:p>
            <a:pPr marL="0" indent="0">
              <a:buNone/>
              <a:defRPr/>
            </a:pPr>
            <a:r>
              <a:rPr lang="en-US" altLang="zh-CN" b="1" dirty="0">
                <a:latin typeface="+mn-ea"/>
              </a:rPr>
              <a:t>4.2.1</a:t>
            </a:r>
            <a:r>
              <a:rPr lang="en-US" altLang="zh-CN" b="1" dirty="0"/>
              <a:t> </a:t>
            </a:r>
            <a:r>
              <a:rPr lang="zh-CN" altLang="en-US" b="1" dirty="0" smtClean="0"/>
              <a:t>概念</a:t>
            </a:r>
          </a:p>
        </p:txBody>
      </p:sp>
      <p:sp>
        <p:nvSpPr>
          <p:cNvPr id="437252" name="TextBox 7"/>
          <p:cNvSpPr txBox="1">
            <a:spLocks noChangeArrowheads="1"/>
          </p:cNvSpPr>
          <p:nvPr/>
        </p:nvSpPr>
        <p:spPr bwMode="auto">
          <a:xfrm>
            <a:off x="250825" y="1341440"/>
            <a:ext cx="866933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25000"/>
              </a:lnSpc>
              <a:spcBef>
                <a:spcPct val="0"/>
              </a:spcBef>
              <a:spcAft>
                <a:spcPct val="0"/>
              </a:spcAft>
              <a:buFontTx/>
              <a:buNone/>
            </a:pPr>
            <a:r>
              <a:rPr lang="zh-CN" altLang="en-US" sz="2400">
                <a:solidFill>
                  <a:prstClr val="black"/>
                </a:solidFill>
                <a:latin typeface="Arial" panose="020B0604020202020204" pitchFamily="34" charset="0"/>
              </a:rPr>
              <a:t>例子：一个保险箱上装了一个复合锁，锁有</a:t>
            </a:r>
            <a:r>
              <a:rPr lang="en-US" altLang="zh-CN" sz="24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个位置，分别标记为</a:t>
            </a:r>
            <a:r>
              <a:rPr lang="en-US" altLang="zh-CN" sz="24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，转盘可向左</a:t>
            </a:r>
            <a:r>
              <a:rPr lang="en-US" altLang="zh-CN" sz="2400">
                <a:solidFill>
                  <a:prstClr val="black"/>
                </a:solidFill>
                <a:latin typeface="Arial" panose="020B0604020202020204" pitchFamily="34" charset="0"/>
              </a:rPr>
              <a:t>(L)</a:t>
            </a:r>
            <a:r>
              <a:rPr lang="zh-CN" altLang="en-US" sz="2400">
                <a:solidFill>
                  <a:prstClr val="black"/>
                </a:solidFill>
                <a:latin typeface="Arial" panose="020B0604020202020204" pitchFamily="34" charset="0"/>
              </a:rPr>
              <a:t>或向右</a:t>
            </a:r>
            <a:r>
              <a:rPr lang="en-US" altLang="zh-CN" sz="2400">
                <a:solidFill>
                  <a:prstClr val="black"/>
                </a:solidFill>
                <a:latin typeface="Arial" panose="020B0604020202020204" pitchFamily="34" charset="0"/>
              </a:rPr>
              <a:t>(R)</a:t>
            </a:r>
            <a:r>
              <a:rPr lang="zh-CN" altLang="en-US" sz="2400">
                <a:solidFill>
                  <a:prstClr val="black"/>
                </a:solidFill>
                <a:latin typeface="Arial" panose="020B0604020202020204" pitchFamily="34" charset="0"/>
              </a:rPr>
              <a:t>转动。这样，在任意时刻转盘都有</a:t>
            </a:r>
            <a:r>
              <a:rPr lang="en-US" altLang="zh-CN" sz="2400">
                <a:solidFill>
                  <a:prstClr val="black"/>
                </a:solidFill>
                <a:latin typeface="Arial" panose="020B0604020202020204" pitchFamily="34" charset="0"/>
              </a:rPr>
              <a:t>6</a:t>
            </a:r>
            <a:r>
              <a:rPr lang="zh-CN" altLang="en-US" sz="2400">
                <a:solidFill>
                  <a:prstClr val="black"/>
                </a:solidFill>
                <a:latin typeface="Arial" panose="020B0604020202020204" pitchFamily="34" charset="0"/>
              </a:rPr>
              <a:t>种可能的运动，即</a:t>
            </a:r>
            <a:r>
              <a:rPr lang="en-US" altLang="zh-CN" sz="2400">
                <a:solidFill>
                  <a:prstClr val="black"/>
                </a:solidFill>
                <a:latin typeface="Arial" panose="020B0604020202020204" pitchFamily="34" charset="0"/>
              </a:rPr>
              <a:t>1L</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1R</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2L</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2R</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3L</a:t>
            </a:r>
            <a:r>
              <a:rPr lang="zh-CN" altLang="en-US" sz="2400">
                <a:solidFill>
                  <a:prstClr val="black"/>
                </a:solidFill>
                <a:latin typeface="Arial" panose="020B0604020202020204" pitchFamily="34" charset="0"/>
              </a:rPr>
              <a:t>和</a:t>
            </a:r>
            <a:r>
              <a:rPr lang="en-US" altLang="zh-CN" sz="2400">
                <a:solidFill>
                  <a:prstClr val="black"/>
                </a:solidFill>
                <a:latin typeface="Arial" panose="020B0604020202020204" pitchFamily="34" charset="0"/>
              </a:rPr>
              <a:t>3R</a:t>
            </a:r>
            <a:r>
              <a:rPr lang="zh-CN" altLang="en-US" sz="2400">
                <a:solidFill>
                  <a:prstClr val="black"/>
                </a:solidFill>
                <a:latin typeface="Arial" panose="020B0604020202020204" pitchFamily="34" charset="0"/>
              </a:rPr>
              <a:t>。保险箱的组合密码是</a:t>
            </a:r>
            <a:r>
              <a:rPr lang="en-US" altLang="zh-CN" sz="2400">
                <a:solidFill>
                  <a:prstClr val="black"/>
                </a:solidFill>
                <a:latin typeface="Arial" panose="020B0604020202020204" pitchFamily="34" charset="0"/>
              </a:rPr>
              <a:t>1L</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3R</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2L</a:t>
            </a:r>
            <a:r>
              <a:rPr lang="zh-CN" altLang="en-US" sz="2400">
                <a:solidFill>
                  <a:prstClr val="black"/>
                </a:solidFill>
                <a:latin typeface="Arial" panose="020B0604020202020204" pitchFamily="34" charset="0"/>
              </a:rPr>
              <a:t>，转盘的任何其他运动都将引起报警。</a:t>
            </a:r>
            <a:endParaRPr lang="en-US" altLang="zh-CN" sz="2400">
              <a:solidFill>
                <a:prstClr val="black"/>
              </a:solidFill>
              <a:latin typeface="Arial" panose="020B0604020202020204" pitchFamily="34" charset="0"/>
            </a:endParaRPr>
          </a:p>
        </p:txBody>
      </p:sp>
      <p:sp>
        <p:nvSpPr>
          <p:cNvPr id="437253"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 </a:t>
            </a:r>
            <a:r>
              <a:rPr lang="zh-CN" altLang="en-US" sz="2400">
                <a:solidFill>
                  <a:srgbClr val="D9D9D9"/>
                </a:solidFill>
                <a:latin typeface="宋体" panose="02010600030101010101" pitchFamily="2" charset="-122"/>
              </a:rPr>
              <a:t>有穷状态机</a:t>
            </a:r>
          </a:p>
        </p:txBody>
      </p:sp>
      <p:pic>
        <p:nvPicPr>
          <p:cNvPr id="43725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5" y="3479802"/>
            <a:ext cx="6967537"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255"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2632008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39299" name="TextBox 7"/>
          <p:cNvSpPr txBox="1">
            <a:spLocks noChangeArrowheads="1"/>
          </p:cNvSpPr>
          <p:nvPr/>
        </p:nvSpPr>
        <p:spPr bwMode="auto">
          <a:xfrm>
            <a:off x="323850" y="1268413"/>
            <a:ext cx="8496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zh-CN" altLang="en-US" sz="2400">
                <a:solidFill>
                  <a:prstClr val="black"/>
                </a:solidFill>
                <a:latin typeface="Arial" panose="020B0604020202020204" pitchFamily="34" charset="0"/>
              </a:rPr>
              <a:t>一个初始态：保险箱锁定状态。</a:t>
            </a:r>
            <a:endParaRPr lang="en-US" altLang="zh-CN" sz="2400">
              <a:solidFill>
                <a:prstClr val="black"/>
              </a:solidFill>
              <a:latin typeface="Arial" panose="020B0604020202020204" pitchFamily="34" charset="0"/>
            </a:endParaRPr>
          </a:p>
          <a:p>
            <a:pPr fontAlgn="base">
              <a:spcBef>
                <a:spcPct val="0"/>
              </a:spcBef>
              <a:spcAft>
                <a:spcPct val="0"/>
              </a:spcAft>
              <a:buFontTx/>
              <a:buNone/>
            </a:pPr>
            <a:r>
              <a:rPr lang="zh-CN" altLang="en-US" sz="2400">
                <a:solidFill>
                  <a:prstClr val="black"/>
                </a:solidFill>
                <a:latin typeface="Arial" panose="020B0604020202020204" pitchFamily="34" charset="0"/>
              </a:rPr>
              <a:t>表</a:t>
            </a:r>
            <a:r>
              <a:rPr lang="en-US" altLang="zh-CN" sz="2400">
                <a:solidFill>
                  <a:prstClr val="black"/>
                </a:solidFill>
                <a:latin typeface="Arial" panose="020B0604020202020204" pitchFamily="34" charset="0"/>
              </a:rPr>
              <a:t>4.1</a:t>
            </a:r>
            <a:r>
              <a:rPr lang="zh-CN" altLang="en-US" sz="2400">
                <a:solidFill>
                  <a:prstClr val="black"/>
                </a:solidFill>
                <a:latin typeface="Arial" panose="020B0604020202020204" pitchFamily="34" charset="0"/>
              </a:rPr>
              <a:t>保险箱的状态装换表</a:t>
            </a:r>
            <a:endParaRPr lang="en-US" altLang="zh-CN" sz="2400">
              <a:solidFill>
                <a:prstClr val="black"/>
              </a:solidFill>
              <a:latin typeface="Arial" panose="020B0604020202020204" pitchFamily="34" charset="0"/>
            </a:endParaRPr>
          </a:p>
        </p:txBody>
      </p:sp>
      <p:sp>
        <p:nvSpPr>
          <p:cNvPr id="439300"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隶书" panose="02010509060101010101" pitchFamily="49" charset="-122"/>
                <a:ea typeface="隶书" panose="02010509060101010101" pitchFamily="49" charset="-122"/>
              </a:rPr>
              <a:t>4.2.1 </a:t>
            </a:r>
            <a:r>
              <a:rPr lang="zh-CN" altLang="en-US" sz="2400">
                <a:solidFill>
                  <a:srgbClr val="D9D9D9"/>
                </a:solidFill>
                <a:latin typeface="宋体" panose="02010600030101010101" pitchFamily="2" charset="-122"/>
              </a:rPr>
              <a:t>概念</a:t>
            </a:r>
          </a:p>
        </p:txBody>
      </p:sp>
      <p:graphicFrame>
        <p:nvGraphicFramePr>
          <p:cNvPr id="2" name="表格 1"/>
          <p:cNvGraphicFramePr>
            <a:graphicFrameLocks noGrp="1"/>
          </p:cNvGraphicFramePr>
          <p:nvPr/>
        </p:nvGraphicFramePr>
        <p:xfrm>
          <a:off x="425450" y="2503488"/>
          <a:ext cx="8229600" cy="3302000"/>
        </p:xfrm>
        <a:graphic>
          <a:graphicData uri="http://schemas.openxmlformats.org/drawingml/2006/table">
            <a:tbl>
              <a:tblPr firstRow="1" bandRow="1">
                <a:tableStyleId>{5C22544A-7EE6-4342-B048-85BDC9FD1C3A}</a:tableStyleId>
              </a:tblPr>
              <a:tblGrid>
                <a:gridCol w="2057400"/>
                <a:gridCol w="2057400"/>
                <a:gridCol w="2057400"/>
                <a:gridCol w="2057400"/>
              </a:tblGrid>
              <a:tr h="880765">
                <a:tc>
                  <a:txBody>
                    <a:bodyPr/>
                    <a:lstStyle/>
                    <a:p>
                      <a:pPr algn="ctr"/>
                      <a:r>
                        <a:rPr lang="zh-CN" altLang="en-US" sz="2000" dirty="0" smtClean="0"/>
                        <a:t>               </a:t>
                      </a:r>
                      <a:r>
                        <a:rPr lang="zh-CN" altLang="en-US" sz="1600" dirty="0" smtClean="0"/>
                        <a:t>当前状态</a:t>
                      </a:r>
                      <a:endParaRPr lang="en-US" altLang="zh-CN" sz="1800" dirty="0" smtClean="0"/>
                    </a:p>
                    <a:p>
                      <a:pPr algn="ctr"/>
                      <a:r>
                        <a:rPr lang="zh-CN" altLang="en-US" sz="1800" dirty="0" smtClean="0"/>
                        <a:t>      </a:t>
                      </a:r>
                      <a:r>
                        <a:rPr lang="zh-CN" altLang="en-US" sz="1600" dirty="0" smtClean="0"/>
                        <a:t>次态</a:t>
                      </a:r>
                      <a:endParaRPr lang="zh-CN" altLang="en-US" sz="1800" dirty="0"/>
                    </a:p>
                  </a:txBody>
                  <a:tcPr marT="45715" marB="45715"/>
                </a:tc>
                <a:tc>
                  <a:txBody>
                    <a:bodyPr/>
                    <a:lstStyle/>
                    <a:p>
                      <a:pPr algn="ctr"/>
                      <a:r>
                        <a:rPr lang="zh-CN" altLang="en-US" sz="2000" dirty="0" smtClean="0"/>
                        <a:t>保险箱锁定</a:t>
                      </a:r>
                      <a:endParaRPr lang="zh-CN" altLang="en-US" sz="2000" dirty="0"/>
                    </a:p>
                  </a:txBody>
                  <a:tcPr marT="45715" marB="45715"/>
                </a:tc>
                <a:tc>
                  <a:txBody>
                    <a:bodyPr/>
                    <a:lstStyle/>
                    <a:p>
                      <a:pPr algn="ctr"/>
                      <a:r>
                        <a:rPr lang="en-US" altLang="zh-CN" sz="2000" dirty="0" smtClean="0"/>
                        <a:t>A</a:t>
                      </a:r>
                      <a:endParaRPr lang="zh-CN" altLang="en-US" sz="2000" dirty="0"/>
                    </a:p>
                  </a:txBody>
                  <a:tcPr marT="45715" marB="45715"/>
                </a:tc>
                <a:tc>
                  <a:txBody>
                    <a:bodyPr/>
                    <a:lstStyle/>
                    <a:p>
                      <a:pPr algn="ctr"/>
                      <a:r>
                        <a:rPr lang="en-US" altLang="zh-CN" sz="2000" dirty="0" smtClean="0"/>
                        <a:t>B</a:t>
                      </a:r>
                      <a:endParaRPr lang="zh-CN" altLang="en-US" sz="2000" dirty="0"/>
                    </a:p>
                  </a:txBody>
                  <a:tcPr marT="45715" marB="45715"/>
                </a:tc>
              </a:tr>
              <a:tr h="403539">
                <a:tc>
                  <a:txBody>
                    <a:bodyPr/>
                    <a:lstStyle/>
                    <a:p>
                      <a:pPr algn="ctr"/>
                      <a:r>
                        <a:rPr lang="en-US" altLang="zh-CN" sz="2000" dirty="0" smtClean="0"/>
                        <a:t>1L</a:t>
                      </a:r>
                      <a:endParaRPr lang="zh-CN" altLang="en-US" sz="2000" dirty="0"/>
                    </a:p>
                  </a:txBody>
                  <a:tcPr marT="45715" marB="45715"/>
                </a:tc>
                <a:tc>
                  <a:txBody>
                    <a:bodyPr/>
                    <a:lstStyle/>
                    <a:p>
                      <a:pPr algn="ctr"/>
                      <a:r>
                        <a:rPr lang="en-US" altLang="zh-CN" sz="2000" dirty="0" smtClean="0"/>
                        <a:t>A</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p>
                  </a:txBody>
                  <a:tcPr marT="45715" marB="45715"/>
                </a:tc>
              </a:tr>
              <a:tr h="403539">
                <a:tc>
                  <a:txBody>
                    <a:bodyPr/>
                    <a:lstStyle/>
                    <a:p>
                      <a:pPr algn="ctr"/>
                      <a:r>
                        <a:rPr lang="en-US" altLang="zh-CN" sz="2000" dirty="0" smtClean="0"/>
                        <a:t>1R</a:t>
                      </a:r>
                      <a:endParaRPr lang="zh-CN" altLang="en-US" sz="2000" dirty="0"/>
                    </a:p>
                  </a:txBody>
                  <a:tcPr marT="45715" marB="45715"/>
                </a:tc>
                <a:tc>
                  <a:txBody>
                    <a:bodyPr/>
                    <a:lstStyle/>
                    <a:p>
                      <a:pPr algn="ctr"/>
                      <a:r>
                        <a:rPr lang="zh-CN" altLang="en-US" sz="2000" dirty="0" smtClean="0"/>
                        <a:t>报警</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r>
              <a:tr h="403539">
                <a:tc>
                  <a:txBody>
                    <a:bodyPr/>
                    <a:lstStyle/>
                    <a:p>
                      <a:pPr algn="ctr"/>
                      <a:r>
                        <a:rPr lang="en-US" altLang="zh-CN" sz="2000" dirty="0" smtClean="0"/>
                        <a:t>2L</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c>
                  <a:txBody>
                    <a:bodyPr/>
                    <a:lstStyle/>
                    <a:p>
                      <a:pPr algn="ctr"/>
                      <a:r>
                        <a:rPr lang="zh-CN" altLang="en-US" sz="2000" dirty="0" smtClean="0"/>
                        <a:t>保险箱解锁</a:t>
                      </a:r>
                      <a:endParaRPr lang="zh-CN" altLang="en-US" sz="2000" dirty="0"/>
                    </a:p>
                  </a:txBody>
                  <a:tcPr marT="45715" marB="45715"/>
                </a:tc>
              </a:tr>
              <a:tr h="403539">
                <a:tc>
                  <a:txBody>
                    <a:bodyPr/>
                    <a:lstStyle/>
                    <a:p>
                      <a:pPr algn="ctr"/>
                      <a:r>
                        <a:rPr lang="en-US" altLang="zh-CN" sz="2000" dirty="0" smtClean="0"/>
                        <a:t>2R</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r>
              <a:tr h="403539">
                <a:tc>
                  <a:txBody>
                    <a:bodyPr/>
                    <a:lstStyle/>
                    <a:p>
                      <a:pPr algn="ctr"/>
                      <a:r>
                        <a:rPr lang="en-US" altLang="zh-CN" sz="2000" dirty="0" smtClean="0"/>
                        <a:t>3L</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r>
              <a:tr h="403539">
                <a:tc>
                  <a:txBody>
                    <a:bodyPr/>
                    <a:lstStyle/>
                    <a:p>
                      <a:pPr algn="ctr"/>
                      <a:r>
                        <a:rPr lang="en-US" altLang="zh-CN" sz="2000" dirty="0" smtClean="0"/>
                        <a:t>3R</a:t>
                      </a:r>
                      <a:endParaRPr lang="zh-CN" altLang="en-US" sz="2000" dirty="0"/>
                    </a:p>
                  </a:txBody>
                  <a:tcPr marT="45715" marB="4571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报警</a:t>
                      </a:r>
                      <a:endParaRPr lang="zh-CN" altLang="en-US" sz="2000" dirty="0"/>
                    </a:p>
                  </a:txBody>
                  <a:tcPr marT="45715" marB="45715"/>
                </a:tc>
                <a:tc>
                  <a:txBody>
                    <a:bodyPr/>
                    <a:lstStyle/>
                    <a:p>
                      <a:pPr algn="ctr"/>
                      <a:r>
                        <a:rPr lang="en-US" altLang="zh-CN" sz="2000" dirty="0" smtClean="0"/>
                        <a:t>B</a:t>
                      </a:r>
                      <a:endParaRPr lang="zh-CN" altLang="en-US" sz="2000" dirty="0"/>
                    </a:p>
                  </a:txBody>
                  <a:tcPr marT="45715" marB="45715"/>
                </a:tc>
                <a:tc>
                  <a:txBody>
                    <a:bodyPr/>
                    <a:lstStyle/>
                    <a:p>
                      <a:pPr algn="ctr"/>
                      <a:r>
                        <a:rPr lang="zh-CN" altLang="en-US" sz="2000" dirty="0" smtClean="0"/>
                        <a:t>报警</a:t>
                      </a:r>
                      <a:endParaRPr lang="zh-CN" altLang="en-US" sz="2000" dirty="0"/>
                    </a:p>
                  </a:txBody>
                  <a:tcPr marT="45715" marB="45715"/>
                </a:tc>
              </a:tr>
            </a:tbl>
          </a:graphicData>
        </a:graphic>
      </p:graphicFrame>
      <p:cxnSp>
        <p:nvCxnSpPr>
          <p:cNvPr id="6" name="直接连接符 5"/>
          <p:cNvCxnSpPr/>
          <p:nvPr/>
        </p:nvCxnSpPr>
        <p:spPr>
          <a:xfrm>
            <a:off x="406402" y="2492375"/>
            <a:ext cx="1306513" cy="8651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33388" y="2492377"/>
            <a:ext cx="1998662" cy="536575"/>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406400" y="3041650"/>
            <a:ext cx="1079500" cy="338138"/>
          </a:xfrm>
          <a:prstGeom prst="rect">
            <a:avLst/>
          </a:prstGeom>
          <a:noFill/>
        </p:spPr>
        <p:txBody>
          <a:bodyPr>
            <a:spAutoFit/>
          </a:bodyPr>
          <a:lstStyle/>
          <a:p>
            <a:pPr fontAlgn="base">
              <a:spcBef>
                <a:spcPct val="0"/>
              </a:spcBef>
              <a:spcAft>
                <a:spcPct val="0"/>
              </a:spcAft>
              <a:defRPr/>
            </a:pPr>
            <a:r>
              <a:rPr lang="zh-CN" altLang="en-US" sz="1600" b="1" dirty="0">
                <a:solidFill>
                  <a:prstClr val="white"/>
                </a:solidFill>
              </a:rPr>
              <a:t>转盘动作</a:t>
            </a:r>
          </a:p>
        </p:txBody>
      </p:sp>
      <p:sp>
        <p:nvSpPr>
          <p:cNvPr id="439346"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389211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41347" name="TextBox 7"/>
          <p:cNvSpPr txBox="1">
            <a:spLocks noChangeArrowheads="1"/>
          </p:cNvSpPr>
          <p:nvPr/>
        </p:nvSpPr>
        <p:spPr bwMode="auto">
          <a:xfrm>
            <a:off x="323850" y="1052515"/>
            <a:ext cx="84963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从上面这个简单例子可以看出，一个有穷状态机包括下述</a:t>
            </a:r>
            <a:r>
              <a:rPr lang="en-US" altLang="zh-CN" sz="2400">
                <a:solidFill>
                  <a:prstClr val="black"/>
                </a:solidFill>
                <a:latin typeface="Arial" panose="020B0604020202020204" pitchFamily="34" charset="0"/>
              </a:rPr>
              <a:t>5</a:t>
            </a:r>
            <a:r>
              <a:rPr lang="zh-CN" altLang="en-US" sz="2400">
                <a:solidFill>
                  <a:prstClr val="black"/>
                </a:solidFill>
                <a:latin typeface="Arial" panose="020B0604020202020204" pitchFamily="34" charset="0"/>
              </a:rPr>
              <a:t>个部分：状态集</a:t>
            </a:r>
            <a:r>
              <a:rPr lang="en-US" altLang="zh-CN" sz="2400">
                <a:solidFill>
                  <a:prstClr val="black"/>
                </a:solidFill>
                <a:latin typeface="Arial" panose="020B0604020202020204" pitchFamily="34" charset="0"/>
              </a:rPr>
              <a:t>J</a:t>
            </a:r>
            <a:r>
              <a:rPr lang="zh-CN" altLang="en-US" sz="2400">
                <a:solidFill>
                  <a:prstClr val="black"/>
                </a:solidFill>
                <a:latin typeface="Arial" panose="020B0604020202020204" pitchFamily="34" charset="0"/>
              </a:rPr>
              <a:t>、输入集</a:t>
            </a:r>
            <a:r>
              <a:rPr lang="en-US" altLang="zh-CN" sz="2400">
                <a:solidFill>
                  <a:prstClr val="black"/>
                </a:solidFill>
                <a:latin typeface="Arial" panose="020B0604020202020204" pitchFamily="34" charset="0"/>
              </a:rPr>
              <a:t>K</a:t>
            </a:r>
            <a:r>
              <a:rPr lang="zh-CN" altLang="en-US" sz="2400">
                <a:solidFill>
                  <a:prstClr val="black"/>
                </a:solidFill>
                <a:latin typeface="Arial" panose="020B0604020202020204" pitchFamily="34" charset="0"/>
              </a:rPr>
              <a:t>、由当前状态和当前输入确定下一个状态</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次态</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的转换函数</a:t>
            </a:r>
            <a:r>
              <a:rPr lang="en-US" altLang="zh-CN" sz="2400">
                <a:solidFill>
                  <a:prstClr val="black"/>
                </a:solidFill>
                <a:latin typeface="Arial" panose="020B0604020202020204" pitchFamily="34" charset="0"/>
              </a:rPr>
              <a:t>T</a:t>
            </a:r>
            <a:r>
              <a:rPr lang="zh-CN" altLang="en-US" sz="2400">
                <a:solidFill>
                  <a:prstClr val="black"/>
                </a:solidFill>
                <a:latin typeface="Arial" panose="020B0604020202020204" pitchFamily="34" charset="0"/>
              </a:rPr>
              <a:t>、初始态</a:t>
            </a:r>
            <a:r>
              <a:rPr lang="en-US" altLang="zh-CN" sz="2400">
                <a:solidFill>
                  <a:prstClr val="black"/>
                </a:solidFill>
                <a:latin typeface="Arial" panose="020B0604020202020204" pitchFamily="34" charset="0"/>
              </a:rPr>
              <a:t>S</a:t>
            </a:r>
            <a:r>
              <a:rPr lang="zh-CN" altLang="en-US" sz="2400">
                <a:solidFill>
                  <a:prstClr val="black"/>
                </a:solidFill>
                <a:latin typeface="Arial" panose="020B0604020202020204" pitchFamily="34" charset="0"/>
              </a:rPr>
              <a:t>和终态集</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对于保险箱的例子，相应的有穷状态机的各部分如下：</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状态集</a:t>
            </a:r>
            <a:r>
              <a:rPr lang="en-US" altLang="zh-CN" sz="2400">
                <a:solidFill>
                  <a:prstClr val="black"/>
                </a:solidFill>
                <a:latin typeface="Arial" panose="020B0604020202020204" pitchFamily="34" charset="0"/>
              </a:rPr>
              <a:t>J</a:t>
            </a:r>
            <a:r>
              <a:rPr lang="zh-CN" altLang="en-US" sz="2400">
                <a:solidFill>
                  <a:prstClr val="black"/>
                </a:solidFill>
                <a:latin typeface="Arial" panose="020B0604020202020204" pitchFamily="34" charset="0"/>
              </a:rPr>
              <a:t>：｛保险箱锁定，</a:t>
            </a:r>
            <a:r>
              <a:rPr lang="en-US" altLang="zh-CN" sz="2400">
                <a:solidFill>
                  <a:prstClr val="black"/>
                </a:solidFill>
                <a:latin typeface="Arial" panose="020B0604020202020204" pitchFamily="34" charset="0"/>
              </a:rPr>
              <a:t>A</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B</a:t>
            </a:r>
            <a:r>
              <a:rPr lang="zh-CN" altLang="en-US" sz="2400">
                <a:solidFill>
                  <a:prstClr val="black"/>
                </a:solidFill>
                <a:latin typeface="Arial" panose="020B0604020202020204" pitchFamily="34" charset="0"/>
              </a:rPr>
              <a:t>，保险箱解锁，报警｝。</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输入集</a:t>
            </a:r>
            <a:r>
              <a:rPr lang="en-US" altLang="zh-CN" sz="2400">
                <a:solidFill>
                  <a:prstClr val="black"/>
                </a:solidFill>
                <a:latin typeface="Arial" panose="020B0604020202020204" pitchFamily="34" charset="0"/>
              </a:rPr>
              <a:t>K</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1L</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1R</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2L</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2R</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3L</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3R</a:t>
            </a:r>
            <a:r>
              <a:rPr lang="zh-CN" altLang="en-US" sz="2400">
                <a:solidFill>
                  <a:prstClr val="black"/>
                </a:solidFill>
                <a:latin typeface="Arial" panose="020B0604020202020204" pitchFamily="34" charset="0"/>
              </a:rPr>
              <a:t>｝。</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转换函数</a:t>
            </a:r>
            <a:r>
              <a:rPr lang="en-US" altLang="zh-CN" sz="2400">
                <a:solidFill>
                  <a:prstClr val="black"/>
                </a:solidFill>
                <a:latin typeface="Arial" panose="020B0604020202020204" pitchFamily="34" charset="0"/>
              </a:rPr>
              <a:t>T</a:t>
            </a:r>
            <a:r>
              <a:rPr lang="zh-CN" altLang="en-US" sz="2400">
                <a:solidFill>
                  <a:prstClr val="black"/>
                </a:solidFill>
                <a:latin typeface="Arial" panose="020B0604020202020204" pitchFamily="34" charset="0"/>
              </a:rPr>
              <a:t>：如表所示。 </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初始态</a:t>
            </a:r>
            <a:r>
              <a:rPr lang="en-US" altLang="zh-CN" sz="2400">
                <a:solidFill>
                  <a:prstClr val="black"/>
                </a:solidFill>
                <a:latin typeface="Arial" panose="020B0604020202020204" pitchFamily="34" charset="0"/>
              </a:rPr>
              <a:t>S</a:t>
            </a:r>
            <a:r>
              <a:rPr lang="zh-CN" altLang="en-US" sz="2400">
                <a:solidFill>
                  <a:prstClr val="black"/>
                </a:solidFill>
                <a:latin typeface="Arial" panose="020B0604020202020204" pitchFamily="34" charset="0"/>
              </a:rPr>
              <a:t>：保险箱锁定。</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终态集</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：｛保险箱解锁，报警｝。</a:t>
            </a:r>
          </a:p>
        </p:txBody>
      </p:sp>
      <p:sp>
        <p:nvSpPr>
          <p:cNvPr id="441348"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4.2.1 </a:t>
            </a:r>
            <a:r>
              <a:rPr lang="zh-CN" altLang="en-US" sz="2400">
                <a:solidFill>
                  <a:srgbClr val="D9D9D9"/>
                </a:solidFill>
                <a:latin typeface="宋体" panose="02010600030101010101" pitchFamily="2" charset="-122"/>
              </a:rPr>
              <a:t>概念</a:t>
            </a:r>
          </a:p>
        </p:txBody>
      </p:sp>
      <p:sp>
        <p:nvSpPr>
          <p:cNvPr id="441349"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2629916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43395" name="TextBox 7"/>
          <p:cNvSpPr txBox="1">
            <a:spLocks noChangeArrowheads="1"/>
          </p:cNvSpPr>
          <p:nvPr/>
        </p:nvSpPr>
        <p:spPr bwMode="auto">
          <a:xfrm>
            <a:off x="323850" y="1412875"/>
            <a:ext cx="84963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如果使用更形式化的术语，一个有穷状态机可以表示为一个</a:t>
            </a:r>
            <a:r>
              <a:rPr lang="en-US" altLang="zh-CN" sz="2400">
                <a:solidFill>
                  <a:prstClr val="black"/>
                </a:solidFill>
                <a:latin typeface="Arial" panose="020B0604020202020204" pitchFamily="34" charset="0"/>
              </a:rPr>
              <a:t>5</a:t>
            </a:r>
            <a:r>
              <a:rPr lang="zh-CN" altLang="en-US" sz="2400">
                <a:solidFill>
                  <a:prstClr val="black"/>
                </a:solidFill>
                <a:latin typeface="Arial" panose="020B0604020202020204" pitchFamily="34" charset="0"/>
              </a:rPr>
              <a:t>元组</a:t>
            </a:r>
            <a:r>
              <a:rPr lang="en-US" altLang="zh-CN" sz="2400">
                <a:solidFill>
                  <a:prstClr val="black"/>
                </a:solidFill>
                <a:latin typeface="Arial" panose="020B0604020202020204" pitchFamily="34" charset="0"/>
              </a:rPr>
              <a:t>(J</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K</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T</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S</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，其中：</a:t>
            </a:r>
            <a:r>
              <a:rPr lang="en-US" altLang="zh-CN" sz="2400">
                <a:solidFill>
                  <a:prstClr val="black"/>
                </a:solidFill>
                <a:latin typeface="Arial" panose="020B0604020202020204" pitchFamily="34" charset="0"/>
              </a:rPr>
              <a:t>J</a:t>
            </a:r>
            <a:r>
              <a:rPr lang="zh-CN" altLang="en-US" sz="2400">
                <a:solidFill>
                  <a:prstClr val="black"/>
                </a:solidFill>
                <a:latin typeface="Arial" panose="020B0604020202020204" pitchFamily="34" charset="0"/>
              </a:rPr>
              <a:t>是一个有穷的非空状态集；</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K</a:t>
            </a:r>
            <a:r>
              <a:rPr lang="zh-CN" altLang="en-US" sz="2400">
                <a:solidFill>
                  <a:prstClr val="black"/>
                </a:solidFill>
                <a:latin typeface="Arial" panose="020B0604020202020204" pitchFamily="34" charset="0"/>
              </a:rPr>
              <a:t>是一个有穷的非空输入集；</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T</a:t>
            </a:r>
            <a:r>
              <a:rPr lang="zh-CN" altLang="en-US" sz="2400">
                <a:solidFill>
                  <a:prstClr val="black"/>
                </a:solidFill>
                <a:latin typeface="Arial" panose="020B0604020202020204" pitchFamily="34" charset="0"/>
              </a:rPr>
              <a:t>是一个从</a:t>
            </a:r>
            <a:r>
              <a:rPr lang="en-US" altLang="zh-CN" sz="2400">
                <a:solidFill>
                  <a:prstClr val="black"/>
                </a:solidFill>
                <a:latin typeface="Arial" panose="020B0604020202020204" pitchFamily="34" charset="0"/>
              </a:rPr>
              <a:t>(J-F)×K</a:t>
            </a:r>
            <a:r>
              <a:rPr lang="zh-CN" altLang="en-US" sz="2400">
                <a:solidFill>
                  <a:prstClr val="black"/>
                </a:solidFill>
                <a:latin typeface="Arial" panose="020B0604020202020204" pitchFamily="34" charset="0"/>
              </a:rPr>
              <a:t>到</a:t>
            </a:r>
            <a:r>
              <a:rPr lang="en-US" altLang="zh-CN" sz="2400">
                <a:solidFill>
                  <a:prstClr val="black"/>
                </a:solidFill>
                <a:latin typeface="Arial" panose="020B0604020202020204" pitchFamily="34" charset="0"/>
              </a:rPr>
              <a:t>J</a:t>
            </a:r>
            <a:r>
              <a:rPr lang="zh-CN" altLang="en-US" sz="2400">
                <a:solidFill>
                  <a:prstClr val="black"/>
                </a:solidFill>
                <a:latin typeface="Arial" panose="020B0604020202020204" pitchFamily="34" charset="0"/>
              </a:rPr>
              <a:t>的转换函数；</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S∈J</a:t>
            </a:r>
            <a:r>
              <a:rPr lang="zh-CN" altLang="en-US" sz="2400">
                <a:solidFill>
                  <a:prstClr val="black"/>
                </a:solidFill>
                <a:latin typeface="Arial" panose="020B0604020202020204" pitchFamily="34" charset="0"/>
              </a:rPr>
              <a:t>，是一个初始状态；</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FJ</a:t>
            </a:r>
            <a:r>
              <a:rPr lang="zh-CN" altLang="en-US" sz="2400">
                <a:solidFill>
                  <a:prstClr val="black"/>
                </a:solidFill>
                <a:latin typeface="Arial" panose="020B0604020202020204" pitchFamily="34" charset="0"/>
              </a:rPr>
              <a:t>，是终态集。</a:t>
            </a:r>
            <a:endParaRPr lang="en-US" altLang="zh-CN" sz="2400">
              <a:solidFill>
                <a:prstClr val="black"/>
              </a:solidFill>
              <a:latin typeface="Arial" panose="020B0604020202020204" pitchFamily="34" charset="0"/>
            </a:endParaRPr>
          </a:p>
        </p:txBody>
      </p:sp>
      <p:sp>
        <p:nvSpPr>
          <p:cNvPr id="443396"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4.2.1 </a:t>
            </a:r>
            <a:r>
              <a:rPr lang="zh-CN" altLang="en-US" sz="2400">
                <a:solidFill>
                  <a:srgbClr val="D9D9D9"/>
                </a:solidFill>
                <a:latin typeface="宋体" panose="02010600030101010101" pitchFamily="2" charset="-122"/>
              </a:rPr>
              <a:t>概念</a:t>
            </a:r>
          </a:p>
        </p:txBody>
      </p:sp>
      <p:sp>
        <p:nvSpPr>
          <p:cNvPr id="443397"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240662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32775" name="TextBox 7"/>
          <p:cNvSpPr txBox="1">
            <a:spLocks noChangeArrowheads="1"/>
          </p:cNvSpPr>
          <p:nvPr/>
        </p:nvSpPr>
        <p:spPr bwMode="auto">
          <a:xfrm>
            <a:off x="457200" y="1196977"/>
            <a:ext cx="8497888"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spcAft>
                <a:spcPct val="0"/>
              </a:spcAft>
              <a:defRPr/>
            </a:pPr>
            <a:r>
              <a:rPr lang="zh-CN" altLang="en-US" sz="2400" dirty="0">
                <a:solidFill>
                  <a:prstClr val="black"/>
                </a:solidFill>
              </a:rPr>
              <a:t>有穷状态机的概念在计算机系统中应用得非常广泛。</a:t>
            </a:r>
            <a:endParaRPr lang="en-US" altLang="zh-CN" sz="2400" dirty="0">
              <a:solidFill>
                <a:prstClr val="black"/>
              </a:solidFill>
            </a:endParaRPr>
          </a:p>
          <a:p>
            <a:pPr marL="0" indent="720000" eaLnBrk="1" fontAlgn="base" hangingPunct="1">
              <a:lnSpc>
                <a:spcPct val="150000"/>
              </a:lnSpc>
              <a:spcBef>
                <a:spcPct val="0"/>
              </a:spcBef>
              <a:spcAft>
                <a:spcPct val="0"/>
              </a:spcAft>
              <a:defRPr/>
            </a:pPr>
            <a:r>
              <a:rPr lang="zh-CN" altLang="en-US" sz="2400" dirty="0">
                <a:solidFill>
                  <a:prstClr val="black"/>
                </a:solidFill>
              </a:rPr>
              <a:t>例如，每个菜单驱动的用户界面都是一个有穷状态机的实现。一个菜单的显示和一个状态相对应，键盘输入或用鼠标选择一个图标是使系统进入其他状态的一个事件。状态的每个转换都具有下面的形式：</a:t>
            </a:r>
          </a:p>
          <a:p>
            <a:pPr marL="0" indent="0" algn="ctr" eaLnBrk="1" fontAlgn="base" hangingPunct="1">
              <a:lnSpc>
                <a:spcPct val="150000"/>
              </a:lnSpc>
              <a:spcBef>
                <a:spcPct val="0"/>
              </a:spcBef>
              <a:spcAft>
                <a:spcPct val="0"/>
              </a:spcAft>
              <a:defRPr/>
            </a:pPr>
            <a:r>
              <a:rPr lang="zh-CN" altLang="en-US" sz="2400" b="1" dirty="0">
                <a:solidFill>
                  <a:srgbClr val="FF0000"/>
                </a:solidFill>
              </a:rPr>
              <a:t>当前状态</a:t>
            </a:r>
            <a:r>
              <a:rPr lang="en-US" altLang="zh-CN" sz="2400" b="1" dirty="0">
                <a:solidFill>
                  <a:srgbClr val="FF0000"/>
                </a:solidFill>
              </a:rPr>
              <a:t>〔</a:t>
            </a:r>
            <a:r>
              <a:rPr lang="zh-CN" altLang="en-US" sz="2400" b="1" dirty="0">
                <a:solidFill>
                  <a:srgbClr val="FF0000"/>
                </a:solidFill>
              </a:rPr>
              <a:t>菜单</a:t>
            </a:r>
            <a:r>
              <a:rPr lang="en-US" altLang="zh-CN" sz="2400" b="1" dirty="0">
                <a:solidFill>
                  <a:srgbClr val="FF0000"/>
                </a:solidFill>
              </a:rPr>
              <a:t>〕+</a:t>
            </a:r>
            <a:r>
              <a:rPr lang="zh-CN" altLang="en-US" sz="2400" b="1" dirty="0">
                <a:solidFill>
                  <a:srgbClr val="FF0000"/>
                </a:solidFill>
              </a:rPr>
              <a:t>事件</a:t>
            </a:r>
            <a:r>
              <a:rPr lang="en-US" altLang="zh-CN" sz="2400" b="1" dirty="0">
                <a:solidFill>
                  <a:srgbClr val="FF0000"/>
                </a:solidFill>
              </a:rPr>
              <a:t>〔</a:t>
            </a:r>
            <a:r>
              <a:rPr lang="zh-CN" altLang="en-US" sz="2400" b="1" dirty="0">
                <a:solidFill>
                  <a:srgbClr val="FF0000"/>
                </a:solidFill>
              </a:rPr>
              <a:t>所选择的项</a:t>
            </a:r>
            <a:r>
              <a:rPr lang="en-US" altLang="zh-CN" sz="2400" b="1" dirty="0">
                <a:solidFill>
                  <a:srgbClr val="FF0000"/>
                </a:solidFill>
              </a:rPr>
              <a:t>〕=&gt;</a:t>
            </a:r>
            <a:r>
              <a:rPr lang="zh-CN" altLang="en-US" sz="2400" b="1" dirty="0">
                <a:solidFill>
                  <a:srgbClr val="FF0000"/>
                </a:solidFill>
              </a:rPr>
              <a:t>下个状态。</a:t>
            </a:r>
            <a:endParaRPr lang="en-US" altLang="zh-CN" sz="2400" b="1" dirty="0">
              <a:solidFill>
                <a:srgbClr val="FF0000"/>
              </a:solidFill>
            </a:endParaRPr>
          </a:p>
          <a:p>
            <a:pPr marL="0" indent="0" eaLnBrk="1" fontAlgn="base" hangingPunct="1">
              <a:spcBef>
                <a:spcPct val="0"/>
              </a:spcBef>
              <a:spcAft>
                <a:spcPct val="0"/>
              </a:spcAft>
              <a:defRPr/>
            </a:pPr>
            <a:endParaRPr lang="en-US" altLang="zh-CN" dirty="0">
              <a:solidFill>
                <a:prstClr val="black"/>
              </a:solidFill>
            </a:endParaRPr>
          </a:p>
        </p:txBody>
      </p:sp>
      <p:sp>
        <p:nvSpPr>
          <p:cNvPr id="445444"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45445"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4.2.1 </a:t>
            </a:r>
            <a:r>
              <a:rPr lang="zh-CN" altLang="en-US" sz="2400">
                <a:solidFill>
                  <a:srgbClr val="D9D9D9"/>
                </a:solidFill>
                <a:latin typeface="宋体" panose="02010600030101010101" pitchFamily="2" charset="-122"/>
              </a:rPr>
              <a:t>概念</a:t>
            </a:r>
          </a:p>
        </p:txBody>
      </p:sp>
    </p:spTree>
    <p:extLst>
      <p:ext uri="{BB962C8B-B14F-4D97-AF65-F5344CB8AC3E}">
        <p14:creationId xmlns:p14="http://schemas.microsoft.com/office/powerpoint/2010/main" val="4079475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32775" name="TextBox 7"/>
          <p:cNvSpPr txBox="1">
            <a:spLocks noChangeArrowheads="1"/>
          </p:cNvSpPr>
          <p:nvPr/>
        </p:nvSpPr>
        <p:spPr bwMode="auto">
          <a:xfrm>
            <a:off x="323850" y="1268413"/>
            <a:ext cx="84963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spcAft>
                <a:spcPct val="0"/>
              </a:spcAft>
              <a:defRPr/>
            </a:pPr>
            <a:r>
              <a:rPr lang="zh-CN" altLang="en-US" sz="2400" dirty="0">
                <a:solidFill>
                  <a:prstClr val="black"/>
                </a:solidFill>
              </a:rPr>
              <a:t>为了对一个系统进行规格说明，通常都需要对有穷状态机做一个很有用的扩展，即在前述的</a:t>
            </a:r>
            <a:r>
              <a:rPr lang="en-US" altLang="zh-CN" sz="2400" dirty="0">
                <a:solidFill>
                  <a:prstClr val="black"/>
                </a:solidFill>
              </a:rPr>
              <a:t>5</a:t>
            </a:r>
            <a:r>
              <a:rPr lang="zh-CN" altLang="en-US" sz="2400" dirty="0">
                <a:solidFill>
                  <a:prstClr val="black"/>
                </a:solidFill>
              </a:rPr>
              <a:t>元组中加入第</a:t>
            </a:r>
            <a:r>
              <a:rPr lang="en-US" altLang="zh-CN" sz="2400" dirty="0">
                <a:solidFill>
                  <a:prstClr val="black"/>
                </a:solidFill>
              </a:rPr>
              <a:t>6</a:t>
            </a:r>
            <a:r>
              <a:rPr lang="zh-CN" altLang="en-US" sz="2400" dirty="0">
                <a:solidFill>
                  <a:prstClr val="black"/>
                </a:solidFill>
              </a:rPr>
              <a:t>个组件</a:t>
            </a:r>
            <a:r>
              <a:rPr lang="en-US" altLang="zh-CN" sz="2400" dirty="0">
                <a:solidFill>
                  <a:prstClr val="black"/>
                </a:solidFill>
              </a:rPr>
              <a:t>——</a:t>
            </a:r>
            <a:r>
              <a:rPr lang="zh-CN" altLang="en-US" sz="2400" dirty="0">
                <a:solidFill>
                  <a:prstClr val="black"/>
                </a:solidFill>
              </a:rPr>
              <a:t>谓词集</a:t>
            </a:r>
            <a:r>
              <a:rPr lang="en-US" altLang="zh-CN" sz="2400" dirty="0">
                <a:solidFill>
                  <a:prstClr val="black"/>
                </a:solidFill>
              </a:rPr>
              <a:t>P</a:t>
            </a:r>
            <a:r>
              <a:rPr lang="zh-CN" altLang="en-US" sz="2400" dirty="0">
                <a:solidFill>
                  <a:prstClr val="black"/>
                </a:solidFill>
              </a:rPr>
              <a:t>，从而把有穷状态机扩展为一个</a:t>
            </a:r>
            <a:r>
              <a:rPr lang="en-US" altLang="zh-CN" sz="2400" dirty="0">
                <a:solidFill>
                  <a:prstClr val="black"/>
                </a:solidFill>
              </a:rPr>
              <a:t>6</a:t>
            </a:r>
            <a:r>
              <a:rPr lang="zh-CN" altLang="en-US" sz="2400" dirty="0">
                <a:solidFill>
                  <a:prstClr val="black"/>
                </a:solidFill>
              </a:rPr>
              <a:t>元组，其中每个谓词都是系统全局状态</a:t>
            </a:r>
            <a:r>
              <a:rPr lang="en-US" altLang="zh-CN" sz="2400" dirty="0">
                <a:solidFill>
                  <a:prstClr val="black"/>
                </a:solidFill>
              </a:rPr>
              <a:t>Y</a:t>
            </a:r>
            <a:r>
              <a:rPr lang="zh-CN" altLang="en-US" sz="2400" dirty="0">
                <a:solidFill>
                  <a:prstClr val="black"/>
                </a:solidFill>
              </a:rPr>
              <a:t>的函数。转换函数</a:t>
            </a:r>
            <a:r>
              <a:rPr lang="en-US" altLang="zh-CN" sz="2400" dirty="0">
                <a:solidFill>
                  <a:prstClr val="black"/>
                </a:solidFill>
              </a:rPr>
              <a:t>T</a:t>
            </a:r>
            <a:r>
              <a:rPr lang="zh-CN" altLang="en-US" sz="2400" dirty="0">
                <a:solidFill>
                  <a:prstClr val="black"/>
                </a:solidFill>
              </a:rPr>
              <a:t>现在是一个从</a:t>
            </a:r>
            <a:r>
              <a:rPr lang="en-US" altLang="zh-CN" sz="2400" dirty="0">
                <a:solidFill>
                  <a:prstClr val="black"/>
                </a:solidFill>
              </a:rPr>
              <a:t>(J-F)×K×P</a:t>
            </a:r>
            <a:r>
              <a:rPr lang="zh-CN" altLang="en-US" sz="2400" dirty="0">
                <a:solidFill>
                  <a:prstClr val="black"/>
                </a:solidFill>
              </a:rPr>
              <a:t>到</a:t>
            </a:r>
            <a:r>
              <a:rPr lang="en-US" altLang="zh-CN" sz="2400" dirty="0">
                <a:solidFill>
                  <a:prstClr val="black"/>
                </a:solidFill>
              </a:rPr>
              <a:t>J</a:t>
            </a:r>
            <a:r>
              <a:rPr lang="zh-CN" altLang="en-US" sz="2400" dirty="0">
                <a:solidFill>
                  <a:prstClr val="black"/>
                </a:solidFill>
              </a:rPr>
              <a:t>的函数。现在的转换规则形式如下：</a:t>
            </a:r>
          </a:p>
          <a:p>
            <a:pPr marL="0" indent="0" algn="ctr" eaLnBrk="1" fontAlgn="base" hangingPunct="1">
              <a:lnSpc>
                <a:spcPct val="150000"/>
              </a:lnSpc>
              <a:spcBef>
                <a:spcPct val="0"/>
              </a:spcBef>
              <a:spcAft>
                <a:spcPct val="0"/>
              </a:spcAft>
              <a:defRPr/>
            </a:pPr>
            <a:r>
              <a:rPr lang="zh-CN" altLang="en-US" sz="2400" b="1" dirty="0">
                <a:solidFill>
                  <a:srgbClr val="FF0000"/>
                </a:solidFill>
              </a:rPr>
              <a:t>当前状态</a:t>
            </a:r>
            <a:r>
              <a:rPr lang="en-US" altLang="zh-CN" sz="2400" b="1" dirty="0">
                <a:solidFill>
                  <a:srgbClr val="FF0000"/>
                </a:solidFill>
              </a:rPr>
              <a:t>〔</a:t>
            </a:r>
            <a:r>
              <a:rPr lang="zh-CN" altLang="en-US" sz="2400" b="1" dirty="0">
                <a:solidFill>
                  <a:srgbClr val="FF0000"/>
                </a:solidFill>
              </a:rPr>
              <a:t>菜单</a:t>
            </a:r>
            <a:r>
              <a:rPr lang="en-US" altLang="zh-CN" sz="2400" b="1" dirty="0">
                <a:solidFill>
                  <a:srgbClr val="FF0000"/>
                </a:solidFill>
              </a:rPr>
              <a:t>〕+</a:t>
            </a:r>
            <a:r>
              <a:rPr lang="zh-CN" altLang="en-US" sz="2400" b="1" dirty="0">
                <a:solidFill>
                  <a:srgbClr val="FF0000"/>
                </a:solidFill>
              </a:rPr>
              <a:t>事件</a:t>
            </a:r>
            <a:r>
              <a:rPr lang="en-US" altLang="zh-CN" sz="2400" b="1" dirty="0">
                <a:solidFill>
                  <a:srgbClr val="FF0000"/>
                </a:solidFill>
              </a:rPr>
              <a:t>〔</a:t>
            </a:r>
            <a:r>
              <a:rPr lang="zh-CN" altLang="en-US" sz="2400" b="1" dirty="0">
                <a:solidFill>
                  <a:srgbClr val="FF0000"/>
                </a:solidFill>
              </a:rPr>
              <a:t>所选择的项</a:t>
            </a:r>
            <a:r>
              <a:rPr lang="en-US" altLang="zh-CN" sz="2400" b="1" dirty="0">
                <a:solidFill>
                  <a:srgbClr val="FF0000"/>
                </a:solidFill>
              </a:rPr>
              <a:t>〕+</a:t>
            </a:r>
            <a:r>
              <a:rPr lang="zh-CN" altLang="en-US" sz="2400" b="1" dirty="0">
                <a:solidFill>
                  <a:srgbClr val="FF0000"/>
                </a:solidFill>
              </a:rPr>
              <a:t>谓词</a:t>
            </a:r>
            <a:r>
              <a:rPr lang="en-US" altLang="zh-CN" sz="2400" b="1" dirty="0">
                <a:solidFill>
                  <a:srgbClr val="FF0000"/>
                </a:solidFill>
              </a:rPr>
              <a:t>=&gt;</a:t>
            </a:r>
            <a:r>
              <a:rPr lang="zh-CN" altLang="en-US" sz="2400" b="1" dirty="0">
                <a:solidFill>
                  <a:srgbClr val="FF0000"/>
                </a:solidFill>
              </a:rPr>
              <a:t>下个状态。</a:t>
            </a:r>
            <a:endParaRPr lang="en-US" altLang="zh-CN" sz="2400" b="1" dirty="0">
              <a:solidFill>
                <a:srgbClr val="FF0000"/>
              </a:solidFill>
            </a:endParaRPr>
          </a:p>
          <a:p>
            <a:pPr marL="0" indent="0" eaLnBrk="1" fontAlgn="base" hangingPunct="1">
              <a:spcBef>
                <a:spcPct val="0"/>
              </a:spcBef>
              <a:spcAft>
                <a:spcPct val="0"/>
              </a:spcAft>
              <a:defRPr/>
            </a:pPr>
            <a:endParaRPr lang="en-US" altLang="zh-CN" dirty="0">
              <a:solidFill>
                <a:prstClr val="black"/>
              </a:solidFill>
            </a:endParaRPr>
          </a:p>
        </p:txBody>
      </p:sp>
      <p:sp>
        <p:nvSpPr>
          <p:cNvPr id="447492"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47493"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4.2.1 </a:t>
            </a:r>
            <a:r>
              <a:rPr lang="zh-CN" altLang="en-US" sz="2400">
                <a:solidFill>
                  <a:srgbClr val="D9D9D9"/>
                </a:solidFill>
                <a:latin typeface="宋体" panose="02010600030101010101" pitchFamily="2" charset="-122"/>
              </a:rPr>
              <a:t>概念</a:t>
            </a:r>
          </a:p>
        </p:txBody>
      </p:sp>
    </p:spTree>
    <p:extLst>
      <p:ext uri="{BB962C8B-B14F-4D97-AF65-F5344CB8AC3E}">
        <p14:creationId xmlns:p14="http://schemas.microsoft.com/office/powerpoint/2010/main" val="483964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26629" name="内容占位符 4"/>
          <p:cNvSpPr>
            <a:spLocks noGrp="1"/>
          </p:cNvSpPr>
          <p:nvPr>
            <p:ph idx="1"/>
          </p:nvPr>
        </p:nvSpPr>
        <p:spPr>
          <a:xfrm>
            <a:off x="395288" y="981075"/>
            <a:ext cx="8229600" cy="604838"/>
          </a:xfrm>
        </p:spPr>
        <p:txBody>
          <a:bodyPr/>
          <a:lstStyle/>
          <a:p>
            <a:pPr marL="0" indent="0">
              <a:buNone/>
              <a:defRPr/>
            </a:pPr>
            <a:r>
              <a:rPr lang="en-US" altLang="zh-CN" b="1" dirty="0">
                <a:latin typeface="+mn-ea"/>
              </a:rPr>
              <a:t>4.2.2</a:t>
            </a:r>
            <a:r>
              <a:rPr lang="en-US" altLang="zh-CN" b="1" dirty="0" smtClean="0"/>
              <a:t>  </a:t>
            </a:r>
            <a:r>
              <a:rPr lang="zh-CN" altLang="en-US" b="1" dirty="0" smtClean="0"/>
              <a:t>例子</a:t>
            </a:r>
          </a:p>
        </p:txBody>
      </p:sp>
      <p:sp>
        <p:nvSpPr>
          <p:cNvPr id="449540" name="TextBox 7"/>
          <p:cNvSpPr txBox="1">
            <a:spLocks noChangeArrowheads="1"/>
          </p:cNvSpPr>
          <p:nvPr/>
        </p:nvSpPr>
        <p:spPr bwMode="auto">
          <a:xfrm>
            <a:off x="388940" y="1597025"/>
            <a:ext cx="56229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b="1">
                <a:solidFill>
                  <a:prstClr val="black"/>
                </a:solidFill>
                <a:latin typeface="Arial" panose="020B0604020202020204" pitchFamily="34" charset="0"/>
              </a:rPr>
              <a:t>有穷状态机技术表达系统的规格说明</a:t>
            </a:r>
            <a:r>
              <a:rPr lang="zh-CN" altLang="en-US" sz="2400">
                <a:solidFill>
                  <a:prstClr val="black"/>
                </a:solidFill>
                <a:latin typeface="Arial" panose="020B0604020202020204" pitchFamily="34" charset="0"/>
              </a:rPr>
              <a:t>，现在给出电梯系统的规格说明。</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用自然语言描述的对电梯系统的需求。</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在一幢</a:t>
            </a:r>
            <a:r>
              <a:rPr lang="en-US" altLang="zh-CN" sz="2400">
                <a:solidFill>
                  <a:prstClr val="black"/>
                </a:solidFill>
                <a:latin typeface="Arial" panose="020B0604020202020204" pitchFamily="34" charset="0"/>
              </a:rPr>
              <a:t>m</a:t>
            </a:r>
            <a:r>
              <a:rPr lang="zh-CN" altLang="en-US" sz="2400">
                <a:solidFill>
                  <a:prstClr val="black"/>
                </a:solidFill>
                <a:latin typeface="Arial" panose="020B0604020202020204" pitchFamily="34" charset="0"/>
              </a:rPr>
              <a:t>层的大厦中需要一套控制</a:t>
            </a:r>
            <a:r>
              <a:rPr lang="en-US" altLang="zh-CN" sz="2400">
                <a:solidFill>
                  <a:prstClr val="black"/>
                </a:solidFill>
                <a:latin typeface="Arial" panose="020B0604020202020204" pitchFamily="34" charset="0"/>
              </a:rPr>
              <a:t>n</a:t>
            </a:r>
            <a:r>
              <a:rPr lang="zh-CN" altLang="en-US" sz="2400">
                <a:solidFill>
                  <a:prstClr val="black"/>
                </a:solidFill>
                <a:latin typeface="Arial" panose="020B0604020202020204" pitchFamily="34" charset="0"/>
              </a:rPr>
              <a:t>部电梯的产品，要求这</a:t>
            </a:r>
            <a:r>
              <a:rPr lang="en-US" altLang="zh-CN" sz="2400">
                <a:solidFill>
                  <a:prstClr val="black"/>
                </a:solidFill>
                <a:latin typeface="Arial" panose="020B0604020202020204" pitchFamily="34" charset="0"/>
              </a:rPr>
              <a:t>n</a:t>
            </a:r>
            <a:r>
              <a:rPr lang="zh-CN" altLang="en-US" sz="2400">
                <a:solidFill>
                  <a:prstClr val="black"/>
                </a:solidFill>
                <a:latin typeface="Arial" panose="020B0604020202020204" pitchFamily="34" charset="0"/>
              </a:rPr>
              <a:t>部电梯按照约束条件</a:t>
            </a:r>
            <a:r>
              <a:rPr lang="en-US" altLang="zh-CN" sz="2400">
                <a:solidFill>
                  <a:prstClr val="black"/>
                </a:solidFill>
                <a:latin typeface="Arial" panose="020B0604020202020204" pitchFamily="34" charset="0"/>
              </a:rPr>
              <a:t>C1</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C2</a:t>
            </a:r>
            <a:r>
              <a:rPr lang="zh-CN" altLang="en-US" sz="2400">
                <a:solidFill>
                  <a:prstClr val="black"/>
                </a:solidFill>
                <a:latin typeface="Arial" panose="020B0604020202020204" pitchFamily="34" charset="0"/>
              </a:rPr>
              <a:t>和</a:t>
            </a:r>
            <a:r>
              <a:rPr lang="en-US" altLang="zh-CN" sz="2400">
                <a:solidFill>
                  <a:prstClr val="black"/>
                </a:solidFill>
                <a:latin typeface="Arial" panose="020B0604020202020204" pitchFamily="34" charset="0"/>
              </a:rPr>
              <a:t>C3</a:t>
            </a:r>
            <a:r>
              <a:rPr lang="zh-CN" altLang="en-US" sz="2400">
                <a:solidFill>
                  <a:prstClr val="black"/>
                </a:solidFill>
                <a:latin typeface="Arial" panose="020B0604020202020204" pitchFamily="34" charset="0"/>
              </a:rPr>
              <a:t>在楼层间移动。</a:t>
            </a:r>
          </a:p>
        </p:txBody>
      </p:sp>
      <p:sp>
        <p:nvSpPr>
          <p:cNvPr id="449541"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pic>
        <p:nvPicPr>
          <p:cNvPr id="44954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3925" y="1585915"/>
            <a:ext cx="2971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543"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1809617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51587" name="TextBox 7"/>
          <p:cNvSpPr txBox="1">
            <a:spLocks noChangeArrowheads="1"/>
          </p:cNvSpPr>
          <p:nvPr/>
        </p:nvSpPr>
        <p:spPr bwMode="auto">
          <a:xfrm>
            <a:off x="457200" y="1168402"/>
            <a:ext cx="84978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en-US" altLang="zh-CN" sz="2400">
                <a:solidFill>
                  <a:srgbClr val="FF0000"/>
                </a:solidFill>
                <a:latin typeface="Arial" panose="020B0604020202020204" pitchFamily="34" charset="0"/>
              </a:rPr>
              <a:t>C1</a:t>
            </a:r>
            <a:r>
              <a:rPr lang="zh-CN" altLang="en-US" sz="2400">
                <a:solidFill>
                  <a:prstClr val="black"/>
                </a:solidFill>
                <a:latin typeface="Arial" panose="020B0604020202020204" pitchFamily="34" charset="0"/>
              </a:rPr>
              <a:t>：每部电梯内有</a:t>
            </a:r>
            <a:r>
              <a:rPr lang="en-US" altLang="zh-CN" sz="2400">
                <a:solidFill>
                  <a:prstClr val="black"/>
                </a:solidFill>
                <a:latin typeface="Arial" panose="020B0604020202020204" pitchFamily="34" charset="0"/>
              </a:rPr>
              <a:t>m</a:t>
            </a:r>
            <a:r>
              <a:rPr lang="zh-CN" altLang="en-US" sz="2400">
                <a:solidFill>
                  <a:prstClr val="black"/>
                </a:solidFill>
                <a:latin typeface="Arial" panose="020B0604020202020204" pitchFamily="34" charset="0"/>
              </a:rPr>
              <a:t>个按钮，每个按钮代表一个楼层。当按下一个按钮时该按钮指示灯亮，同时电梯驶向相应的楼层，到达按钮指定的楼层时指示灯熄灭。</a:t>
            </a:r>
          </a:p>
          <a:p>
            <a:pPr fontAlgn="base">
              <a:lnSpc>
                <a:spcPct val="150000"/>
              </a:lnSpc>
              <a:spcBef>
                <a:spcPct val="0"/>
              </a:spcBef>
              <a:spcAft>
                <a:spcPct val="0"/>
              </a:spcAft>
              <a:buFontTx/>
              <a:buNone/>
            </a:pPr>
            <a:r>
              <a:rPr lang="en-US" altLang="zh-CN" sz="2400">
                <a:solidFill>
                  <a:srgbClr val="FF0000"/>
                </a:solidFill>
                <a:latin typeface="Arial" panose="020B0604020202020204" pitchFamily="34" charset="0"/>
              </a:rPr>
              <a:t>C2</a:t>
            </a:r>
            <a:r>
              <a:rPr lang="zh-CN" altLang="en-US" sz="2400">
                <a:solidFill>
                  <a:prstClr val="black"/>
                </a:solidFill>
                <a:latin typeface="Arial" panose="020B0604020202020204" pitchFamily="34" charset="0"/>
              </a:rPr>
              <a:t>：除了大厦的最低层和最高层之外，每层楼都有两个按钮分别请求电梯上行和下行。这两个按钮之一被按下时相应的指示灯亮，当电梯到达此楼层时灯熄灭，电梯向要求的方向移动。</a:t>
            </a:r>
          </a:p>
          <a:p>
            <a:pPr fontAlgn="base">
              <a:lnSpc>
                <a:spcPct val="150000"/>
              </a:lnSpc>
              <a:spcBef>
                <a:spcPct val="0"/>
              </a:spcBef>
              <a:spcAft>
                <a:spcPct val="0"/>
              </a:spcAft>
              <a:buFontTx/>
              <a:buNone/>
            </a:pPr>
            <a:r>
              <a:rPr lang="en-US" altLang="zh-CN" sz="2400">
                <a:solidFill>
                  <a:srgbClr val="FF0000"/>
                </a:solidFill>
                <a:latin typeface="Arial" panose="020B0604020202020204" pitchFamily="34" charset="0"/>
              </a:rPr>
              <a:t>C3</a:t>
            </a:r>
            <a:r>
              <a:rPr lang="zh-CN" altLang="en-US" sz="2400">
                <a:solidFill>
                  <a:prstClr val="black"/>
                </a:solidFill>
                <a:latin typeface="Arial" panose="020B0604020202020204" pitchFamily="34" charset="0"/>
              </a:rPr>
              <a:t>：当对电梯没有请求时，它关门并停在当前楼层。</a:t>
            </a:r>
            <a:endParaRPr lang="en-US" altLang="zh-CN" sz="2400">
              <a:solidFill>
                <a:prstClr val="black"/>
              </a:solidFill>
              <a:latin typeface="Arial" panose="020B0604020202020204" pitchFamily="34" charset="0"/>
            </a:endParaRPr>
          </a:p>
        </p:txBody>
      </p:sp>
      <p:sp>
        <p:nvSpPr>
          <p:cNvPr id="451588"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
        <p:nvSpPr>
          <p:cNvPr id="451589"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3284956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32775" name="TextBox 7"/>
          <p:cNvSpPr txBox="1">
            <a:spLocks noChangeArrowheads="1"/>
          </p:cNvSpPr>
          <p:nvPr/>
        </p:nvSpPr>
        <p:spPr bwMode="auto">
          <a:xfrm>
            <a:off x="277815" y="1112838"/>
            <a:ext cx="8815387"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defRPr/>
            </a:pPr>
            <a:r>
              <a:rPr lang="zh-CN" altLang="en-US" sz="2400" b="1" dirty="0">
                <a:solidFill>
                  <a:prstClr val="black"/>
                </a:solidFill>
              </a:rPr>
              <a:t>使用一个</a:t>
            </a:r>
            <a:r>
              <a:rPr lang="zh-CN" altLang="en-US" sz="2400" b="1" dirty="0">
                <a:solidFill>
                  <a:srgbClr val="FF0000"/>
                </a:solidFill>
              </a:rPr>
              <a:t>扩展的有穷状态机</a:t>
            </a:r>
            <a:r>
              <a:rPr lang="zh-CN" altLang="en-US" sz="2400" b="1" dirty="0">
                <a:solidFill>
                  <a:prstClr val="black"/>
                </a:solidFill>
              </a:rPr>
              <a:t>对本产品进行规格说明</a:t>
            </a:r>
            <a:r>
              <a:rPr lang="en-US" altLang="zh-CN" sz="2400" b="1" dirty="0">
                <a:solidFill>
                  <a:prstClr val="black"/>
                </a:solidFill>
              </a:rPr>
              <a:t>.</a:t>
            </a:r>
          </a:p>
          <a:p>
            <a:pPr marL="0" indent="720000" eaLnBrk="1" fontAlgn="base" hangingPunct="1">
              <a:lnSpc>
                <a:spcPct val="150000"/>
              </a:lnSpc>
              <a:spcBef>
                <a:spcPct val="0"/>
              </a:spcBef>
              <a:defRPr/>
            </a:pPr>
            <a:r>
              <a:rPr lang="zh-CN" altLang="en-US" sz="2400" b="1" dirty="0">
                <a:solidFill>
                  <a:prstClr val="black"/>
                </a:solidFill>
              </a:rPr>
              <a:t>分析：</a:t>
            </a:r>
            <a:r>
              <a:rPr lang="zh-CN" altLang="en-US" sz="2400" dirty="0">
                <a:solidFill>
                  <a:prstClr val="black"/>
                </a:solidFill>
              </a:rPr>
              <a:t>问题中有两个按钮集。</a:t>
            </a:r>
            <a:r>
              <a:rPr lang="en-US" altLang="zh-CN" sz="2400" dirty="0">
                <a:solidFill>
                  <a:prstClr val="black"/>
                </a:solidFill>
              </a:rPr>
              <a:t>n</a:t>
            </a:r>
            <a:r>
              <a:rPr lang="zh-CN" altLang="en-US" sz="2400" dirty="0">
                <a:solidFill>
                  <a:prstClr val="black"/>
                </a:solidFill>
              </a:rPr>
              <a:t>部电梯中的每一部都有</a:t>
            </a:r>
            <a:r>
              <a:rPr lang="en-US" altLang="zh-CN" sz="2400" dirty="0">
                <a:solidFill>
                  <a:prstClr val="black"/>
                </a:solidFill>
              </a:rPr>
              <a:t>m</a:t>
            </a:r>
            <a:r>
              <a:rPr lang="zh-CN" altLang="en-US" sz="2400" dirty="0">
                <a:solidFill>
                  <a:prstClr val="black"/>
                </a:solidFill>
              </a:rPr>
              <a:t>个按钮，一个按钮对应一个楼层。因为这</a:t>
            </a:r>
            <a:r>
              <a:rPr lang="en-US" altLang="zh-CN" sz="2400" dirty="0" err="1">
                <a:solidFill>
                  <a:prstClr val="black"/>
                </a:solidFill>
              </a:rPr>
              <a:t>m×n</a:t>
            </a:r>
            <a:r>
              <a:rPr lang="zh-CN" altLang="en-US" sz="2400" dirty="0">
                <a:solidFill>
                  <a:prstClr val="black"/>
                </a:solidFill>
              </a:rPr>
              <a:t>个按钮都在电梯中，为电梯按钮。每层楼有两个按钮，一个请求向上，另一个请求向下，称为楼层按钮。</a:t>
            </a:r>
            <a:endParaRPr lang="en-US" altLang="zh-CN" sz="2400" dirty="0">
              <a:solidFill>
                <a:prstClr val="black"/>
              </a:solidFill>
            </a:endParaRPr>
          </a:p>
          <a:p>
            <a:pPr marL="0" indent="720000" eaLnBrk="1" fontAlgn="base" hangingPunct="1">
              <a:lnSpc>
                <a:spcPct val="150000"/>
              </a:lnSpc>
              <a:spcBef>
                <a:spcPct val="0"/>
              </a:spcBef>
              <a:defRPr/>
            </a:pPr>
            <a:r>
              <a:rPr lang="zh-CN" altLang="en-US" sz="2400" dirty="0">
                <a:solidFill>
                  <a:prstClr val="black"/>
                </a:solidFill>
              </a:rPr>
              <a:t>电梯按钮的状态转换图如图</a:t>
            </a:r>
            <a:r>
              <a:rPr lang="en-US" altLang="zh-CN" sz="2400" dirty="0">
                <a:solidFill>
                  <a:prstClr val="black"/>
                </a:solidFill>
              </a:rPr>
              <a:t>4.2</a:t>
            </a:r>
            <a:r>
              <a:rPr lang="zh-CN" altLang="en-US" sz="2400" dirty="0">
                <a:solidFill>
                  <a:prstClr val="black"/>
                </a:solidFill>
              </a:rPr>
              <a:t>所示。</a:t>
            </a:r>
            <a:endParaRPr lang="en-US" altLang="zh-CN" sz="2400" dirty="0">
              <a:solidFill>
                <a:prstClr val="black"/>
              </a:solidFill>
            </a:endParaRPr>
          </a:p>
          <a:p>
            <a:pPr marL="0" indent="0" eaLnBrk="1" fontAlgn="base" hangingPunct="1">
              <a:lnSpc>
                <a:spcPct val="150000"/>
              </a:lnSpc>
              <a:spcBef>
                <a:spcPct val="0"/>
              </a:spcBef>
              <a:spcAft>
                <a:spcPct val="0"/>
              </a:spcAft>
              <a:defRPr/>
            </a:pPr>
            <a:endParaRPr lang="en-US" altLang="zh-CN" sz="2000" dirty="0">
              <a:solidFill>
                <a:prstClr val="black"/>
              </a:solidFill>
            </a:endParaRPr>
          </a:p>
        </p:txBody>
      </p:sp>
      <p:sp>
        <p:nvSpPr>
          <p:cNvPr id="453636"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53637"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pic>
        <p:nvPicPr>
          <p:cNvPr id="453638"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5" y="4581527"/>
            <a:ext cx="71405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6355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55683" name="TextBox 7"/>
          <p:cNvSpPr txBox="1">
            <a:spLocks noChangeArrowheads="1"/>
          </p:cNvSpPr>
          <p:nvPr/>
        </p:nvSpPr>
        <p:spPr bwMode="auto">
          <a:xfrm>
            <a:off x="179390" y="1112838"/>
            <a:ext cx="881538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令</a:t>
            </a:r>
            <a:r>
              <a:rPr lang="en-US" altLang="zh-CN" sz="2400">
                <a:solidFill>
                  <a:prstClr val="black"/>
                </a:solidFill>
                <a:latin typeface="Arial" panose="020B0604020202020204" pitchFamily="34" charset="0"/>
              </a:rPr>
              <a:t>EB(e,f)</a:t>
            </a:r>
            <a:r>
              <a:rPr lang="zh-CN" altLang="en-US" sz="2400">
                <a:solidFill>
                  <a:prstClr val="black"/>
                </a:solidFill>
                <a:latin typeface="Arial" panose="020B0604020202020204" pitchFamily="34" charset="0"/>
              </a:rPr>
              <a:t>表示按下电梯</a:t>
            </a:r>
            <a:r>
              <a:rPr lang="en-US" altLang="zh-CN" sz="2400">
                <a:solidFill>
                  <a:prstClr val="black"/>
                </a:solidFill>
                <a:latin typeface="Arial" panose="020B0604020202020204" pitchFamily="34" charset="0"/>
              </a:rPr>
              <a:t>e</a:t>
            </a:r>
            <a:r>
              <a:rPr lang="zh-CN" altLang="en-US" sz="2400">
                <a:solidFill>
                  <a:prstClr val="black"/>
                </a:solidFill>
                <a:latin typeface="Arial" panose="020B0604020202020204" pitchFamily="34" charset="0"/>
              </a:rPr>
              <a:t>内的按钮并请求到</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层去。</a:t>
            </a:r>
            <a:r>
              <a:rPr lang="en-US" altLang="zh-CN" sz="2400">
                <a:solidFill>
                  <a:prstClr val="black"/>
                </a:solidFill>
                <a:latin typeface="Arial" panose="020B0604020202020204" pitchFamily="34" charset="0"/>
              </a:rPr>
              <a:t>EB(e,f)</a:t>
            </a:r>
            <a:r>
              <a:rPr lang="zh-CN" altLang="en-US" sz="2400">
                <a:solidFill>
                  <a:prstClr val="black"/>
                </a:solidFill>
                <a:latin typeface="Arial" panose="020B0604020202020204" pitchFamily="34" charset="0"/>
              </a:rPr>
              <a:t>有两个状态，分别是按钮发光</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打开</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和不发光</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关闭</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。状态是：</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EBON(e,f)</a:t>
            </a:r>
            <a:r>
              <a:rPr lang="zh-CN" altLang="en-US" sz="2400">
                <a:solidFill>
                  <a:prstClr val="black"/>
                </a:solidFill>
                <a:latin typeface="Arial" panose="020B0604020202020204" pitchFamily="34" charset="0"/>
              </a:rPr>
              <a:t>：电梯按钮</a:t>
            </a:r>
            <a:r>
              <a:rPr lang="en-US" altLang="zh-CN" sz="2400">
                <a:solidFill>
                  <a:prstClr val="black"/>
                </a:solidFill>
                <a:latin typeface="Arial" panose="020B0604020202020204" pitchFamily="34" charset="0"/>
              </a:rPr>
              <a:t>(e,f)</a:t>
            </a:r>
            <a:r>
              <a:rPr lang="zh-CN" altLang="en-US" sz="2400">
                <a:solidFill>
                  <a:prstClr val="black"/>
                </a:solidFill>
                <a:latin typeface="Arial" panose="020B0604020202020204" pitchFamily="34" charset="0"/>
              </a:rPr>
              <a:t>打开</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EBOFF(e,f)</a:t>
            </a:r>
            <a:r>
              <a:rPr lang="zh-CN" altLang="en-US" sz="2400">
                <a:solidFill>
                  <a:prstClr val="black"/>
                </a:solidFill>
                <a:latin typeface="Arial" panose="020B0604020202020204" pitchFamily="34" charset="0"/>
              </a:rPr>
              <a:t>：电梯按钮</a:t>
            </a:r>
            <a:r>
              <a:rPr lang="en-US" altLang="zh-CN" sz="2400">
                <a:solidFill>
                  <a:prstClr val="black"/>
                </a:solidFill>
                <a:latin typeface="Arial" panose="020B0604020202020204" pitchFamily="34" charset="0"/>
              </a:rPr>
              <a:t>(e,f)</a:t>
            </a:r>
            <a:r>
              <a:rPr lang="zh-CN" altLang="en-US" sz="2400">
                <a:solidFill>
                  <a:prstClr val="black"/>
                </a:solidFill>
                <a:latin typeface="Arial" panose="020B0604020202020204" pitchFamily="34" charset="0"/>
              </a:rPr>
              <a:t>关闭</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如果电梯按钮</a:t>
            </a:r>
            <a:r>
              <a:rPr lang="en-US" altLang="zh-CN" sz="2400">
                <a:solidFill>
                  <a:prstClr val="black"/>
                </a:solidFill>
                <a:latin typeface="Arial" panose="020B0604020202020204" pitchFamily="34" charset="0"/>
              </a:rPr>
              <a:t>(e,f)</a:t>
            </a:r>
            <a:r>
              <a:rPr lang="zh-CN" altLang="en-US" sz="2400">
                <a:solidFill>
                  <a:prstClr val="black"/>
                </a:solidFill>
                <a:latin typeface="Arial" panose="020B0604020202020204" pitchFamily="34" charset="0"/>
              </a:rPr>
              <a:t>发光且电梯到达</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层，该按钮将熄灭。相反如果按钮熄灭，则按下它时，按钮将发光。两个事件，它们分别是：</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EBP(e,f)</a:t>
            </a:r>
            <a:r>
              <a:rPr lang="zh-CN" altLang="en-US" sz="2400">
                <a:solidFill>
                  <a:prstClr val="black"/>
                </a:solidFill>
                <a:latin typeface="Arial" panose="020B0604020202020204" pitchFamily="34" charset="0"/>
              </a:rPr>
              <a:t>：电梯按钮</a:t>
            </a:r>
            <a:r>
              <a:rPr lang="en-US" altLang="zh-CN" sz="2400">
                <a:solidFill>
                  <a:prstClr val="black"/>
                </a:solidFill>
                <a:latin typeface="Arial" panose="020B0604020202020204" pitchFamily="34" charset="0"/>
              </a:rPr>
              <a:t>(e,f)</a:t>
            </a:r>
            <a:r>
              <a:rPr lang="zh-CN" altLang="en-US" sz="2400">
                <a:solidFill>
                  <a:prstClr val="black"/>
                </a:solidFill>
                <a:latin typeface="Arial" panose="020B0604020202020204" pitchFamily="34" charset="0"/>
              </a:rPr>
              <a:t>被按下</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EAF(e,f)</a:t>
            </a:r>
            <a:r>
              <a:rPr lang="zh-CN" altLang="en-US" sz="2400">
                <a:solidFill>
                  <a:prstClr val="black"/>
                </a:solidFill>
                <a:latin typeface="Arial" panose="020B0604020202020204" pitchFamily="34" charset="0"/>
              </a:rPr>
              <a:t>：电梯</a:t>
            </a:r>
            <a:r>
              <a:rPr lang="en-US" altLang="zh-CN" sz="2400">
                <a:solidFill>
                  <a:prstClr val="black"/>
                </a:solidFill>
                <a:latin typeface="Arial" panose="020B0604020202020204" pitchFamily="34" charset="0"/>
              </a:rPr>
              <a:t>e</a:t>
            </a:r>
            <a:r>
              <a:rPr lang="zh-CN" altLang="en-US" sz="2400">
                <a:solidFill>
                  <a:prstClr val="black"/>
                </a:solidFill>
                <a:latin typeface="Arial" panose="020B0604020202020204" pitchFamily="34" charset="0"/>
              </a:rPr>
              <a:t>到达</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a:t>
            </a:r>
            <a:endParaRPr lang="en-US" altLang="zh-CN" sz="2400">
              <a:solidFill>
                <a:prstClr val="black"/>
              </a:solidFill>
              <a:latin typeface="Arial" panose="020B0604020202020204" pitchFamily="34" charset="0"/>
            </a:endParaRPr>
          </a:p>
        </p:txBody>
      </p:sp>
      <p:sp>
        <p:nvSpPr>
          <p:cNvPr id="455684"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55685"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2581363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graphicFrame>
        <p:nvGraphicFramePr>
          <p:cNvPr id="5" name="图示 4"/>
          <p:cNvGraphicFramePr/>
          <p:nvPr/>
        </p:nvGraphicFramePr>
        <p:xfrm>
          <a:off x="467544" y="1124744"/>
          <a:ext cx="799288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0868" name="文本框 1"/>
          <p:cNvSpPr txBox="1">
            <a:spLocks noChangeArrowheads="1"/>
          </p:cNvSpPr>
          <p:nvPr/>
        </p:nvSpPr>
        <p:spPr bwMode="auto">
          <a:xfrm>
            <a:off x="755650" y="620715"/>
            <a:ext cx="76327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zh-CN" altLang="en-US" sz="2400">
                <a:solidFill>
                  <a:prstClr val="black"/>
                </a:solidFill>
                <a:latin typeface="Arial" panose="020B0604020202020204" pitchFamily="34" charset="0"/>
              </a:rPr>
              <a:t>       本章将介绍 形式化技术在软件工程中有效的提高了开发的效率、改进了软件开发的质量、减少了开发费用。形式化的技术容易在软件的规约上取得一致性，它属于一种非常有效的交流方式。</a:t>
            </a:r>
          </a:p>
        </p:txBody>
      </p:sp>
      <p:sp>
        <p:nvSpPr>
          <p:cNvPr id="3" name="圆角矩形 2"/>
          <p:cNvSpPr/>
          <p:nvPr/>
        </p:nvSpPr>
        <p:spPr>
          <a:xfrm>
            <a:off x="3563938" y="5013325"/>
            <a:ext cx="1871662" cy="719138"/>
          </a:xfrm>
          <a:prstGeom prst="round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dirty="0">
                <a:solidFill>
                  <a:prstClr val="white"/>
                </a:solidFill>
              </a:rPr>
              <a:t>描述系统性质的基于数学的技术</a:t>
            </a:r>
          </a:p>
        </p:txBody>
      </p:sp>
      <p:cxnSp>
        <p:nvCxnSpPr>
          <p:cNvPr id="8" name="直接连接符 7"/>
          <p:cNvCxnSpPr>
            <a:stCxn id="3" idx="0"/>
          </p:cNvCxnSpPr>
          <p:nvPr/>
        </p:nvCxnSpPr>
        <p:spPr>
          <a:xfrm flipV="1">
            <a:off x="4500565" y="4508502"/>
            <a:ext cx="34925" cy="504825"/>
          </a:xfrm>
          <a:prstGeom prst="line">
            <a:avLst/>
          </a:prstGeom>
        </p:spPr>
        <p:style>
          <a:lnRef idx="1">
            <a:schemeClr val="accent1"/>
          </a:lnRef>
          <a:fillRef idx="0">
            <a:schemeClr val="accent1"/>
          </a:fillRef>
          <a:effectRef idx="0">
            <a:schemeClr val="accent1"/>
          </a:effectRef>
          <a:fontRef idx="minor">
            <a:schemeClr val="tx1"/>
          </a:fontRef>
        </p:style>
      </p:cxnSp>
      <p:sp>
        <p:nvSpPr>
          <p:cNvPr id="420871"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引言</a:t>
            </a:r>
          </a:p>
        </p:txBody>
      </p:sp>
    </p:spTree>
    <p:extLst>
      <p:ext uri="{BB962C8B-B14F-4D97-AF65-F5344CB8AC3E}">
        <p14:creationId xmlns:p14="http://schemas.microsoft.com/office/powerpoint/2010/main" val="4282771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32775" name="TextBox 7"/>
          <p:cNvSpPr txBox="1">
            <a:spLocks noChangeArrowheads="1"/>
          </p:cNvSpPr>
          <p:nvPr/>
        </p:nvSpPr>
        <p:spPr bwMode="auto">
          <a:xfrm>
            <a:off x="290515" y="1081088"/>
            <a:ext cx="856297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spcAft>
                <a:spcPct val="0"/>
              </a:spcAft>
              <a:defRPr/>
            </a:pPr>
            <a:r>
              <a:rPr lang="zh-CN" altLang="en-US" sz="2400" dirty="0">
                <a:solidFill>
                  <a:prstClr val="black"/>
                </a:solidFill>
              </a:rPr>
              <a:t>为了定义与这些事件和状态相联系的状态转换规则，</a:t>
            </a:r>
            <a:endParaRPr lang="en-US" altLang="zh-CN" sz="2400" dirty="0">
              <a:solidFill>
                <a:prstClr val="black"/>
              </a:solidFill>
            </a:endParaRPr>
          </a:p>
          <a:p>
            <a:pPr marL="0" indent="720000" eaLnBrk="1" fontAlgn="base" hangingPunct="1">
              <a:lnSpc>
                <a:spcPct val="150000"/>
              </a:lnSpc>
              <a:spcBef>
                <a:spcPct val="0"/>
              </a:spcBef>
              <a:spcAft>
                <a:spcPct val="0"/>
              </a:spcAft>
              <a:defRPr/>
            </a:pPr>
            <a:r>
              <a:rPr lang="zh-CN" altLang="en-US" sz="2400" dirty="0">
                <a:solidFill>
                  <a:prstClr val="black"/>
                </a:solidFill>
              </a:rPr>
              <a:t>需要一个</a:t>
            </a:r>
            <a:r>
              <a:rPr lang="zh-CN" altLang="en-US" sz="2400" dirty="0">
                <a:solidFill>
                  <a:srgbClr val="FF0000"/>
                </a:solidFill>
              </a:rPr>
              <a:t>谓词</a:t>
            </a:r>
            <a:r>
              <a:rPr lang="en-US" altLang="zh-CN" sz="2400" dirty="0">
                <a:solidFill>
                  <a:srgbClr val="FF0000"/>
                </a:solidFill>
              </a:rPr>
              <a:t>V(</a:t>
            </a:r>
            <a:r>
              <a:rPr lang="en-US" altLang="zh-CN" sz="2400" dirty="0" err="1">
                <a:solidFill>
                  <a:srgbClr val="FF0000"/>
                </a:solidFill>
              </a:rPr>
              <a:t>e,f</a:t>
            </a:r>
            <a:r>
              <a:rPr lang="en-US" altLang="zh-CN" sz="2400" dirty="0">
                <a:solidFill>
                  <a:srgbClr val="FF0000"/>
                </a:solidFill>
              </a:rPr>
              <a:t>)</a:t>
            </a:r>
            <a:r>
              <a:rPr lang="zh-CN" altLang="en-US" sz="2400" dirty="0">
                <a:solidFill>
                  <a:prstClr val="black"/>
                </a:solidFill>
              </a:rPr>
              <a:t>，它的含义如下：</a:t>
            </a:r>
          </a:p>
          <a:p>
            <a:pPr marL="0" indent="720000" eaLnBrk="1" fontAlgn="base" hangingPunct="1">
              <a:lnSpc>
                <a:spcPct val="150000"/>
              </a:lnSpc>
              <a:spcBef>
                <a:spcPct val="0"/>
              </a:spcBef>
              <a:spcAft>
                <a:spcPct val="0"/>
              </a:spcAft>
              <a:defRPr/>
            </a:pPr>
            <a:r>
              <a:rPr lang="en-US" altLang="zh-CN" sz="2400" dirty="0">
                <a:solidFill>
                  <a:prstClr val="black"/>
                </a:solidFill>
              </a:rPr>
              <a:t>V(</a:t>
            </a:r>
            <a:r>
              <a:rPr lang="en-US" altLang="zh-CN" sz="2400" dirty="0" err="1">
                <a:solidFill>
                  <a:prstClr val="black"/>
                </a:solidFill>
              </a:rPr>
              <a:t>e,f</a:t>
            </a:r>
            <a:r>
              <a:rPr lang="en-US" altLang="zh-CN" sz="2400" dirty="0">
                <a:solidFill>
                  <a:prstClr val="black"/>
                </a:solidFill>
              </a:rPr>
              <a:t>)</a:t>
            </a:r>
            <a:r>
              <a:rPr lang="zh-CN" altLang="en-US" sz="2400" dirty="0">
                <a:solidFill>
                  <a:prstClr val="black"/>
                </a:solidFill>
              </a:rPr>
              <a:t>：电梯</a:t>
            </a:r>
            <a:r>
              <a:rPr lang="en-US" altLang="zh-CN" sz="2400" dirty="0">
                <a:solidFill>
                  <a:prstClr val="black"/>
                </a:solidFill>
              </a:rPr>
              <a:t>e</a:t>
            </a:r>
            <a:r>
              <a:rPr lang="zh-CN" altLang="en-US" sz="2400" dirty="0">
                <a:solidFill>
                  <a:prstClr val="black"/>
                </a:solidFill>
              </a:rPr>
              <a:t>停在</a:t>
            </a:r>
            <a:r>
              <a:rPr lang="en-US" altLang="zh-CN" sz="2400" dirty="0">
                <a:solidFill>
                  <a:prstClr val="black"/>
                </a:solidFill>
              </a:rPr>
              <a:t>f</a:t>
            </a:r>
            <a:r>
              <a:rPr lang="zh-CN" altLang="en-US" sz="2400" dirty="0">
                <a:solidFill>
                  <a:prstClr val="black"/>
                </a:solidFill>
              </a:rPr>
              <a:t>层</a:t>
            </a:r>
          </a:p>
          <a:p>
            <a:pPr marL="0" indent="720000" eaLnBrk="1" fontAlgn="base" hangingPunct="1">
              <a:lnSpc>
                <a:spcPct val="150000"/>
              </a:lnSpc>
              <a:spcBef>
                <a:spcPct val="0"/>
              </a:spcBef>
              <a:spcAft>
                <a:spcPct val="0"/>
              </a:spcAft>
              <a:defRPr/>
            </a:pPr>
            <a:r>
              <a:rPr lang="zh-CN" altLang="en-US" sz="2400" dirty="0">
                <a:solidFill>
                  <a:prstClr val="black"/>
                </a:solidFill>
              </a:rPr>
              <a:t>如果电梯按钮</a:t>
            </a:r>
            <a:r>
              <a:rPr lang="en-US" altLang="zh-CN" sz="2400" dirty="0">
                <a:solidFill>
                  <a:prstClr val="black"/>
                </a:solidFill>
              </a:rPr>
              <a:t>(</a:t>
            </a:r>
            <a:r>
              <a:rPr lang="en-US" altLang="zh-CN" sz="2400" dirty="0" err="1">
                <a:solidFill>
                  <a:prstClr val="black"/>
                </a:solidFill>
              </a:rPr>
              <a:t>e,f</a:t>
            </a:r>
            <a:r>
              <a:rPr lang="en-US" altLang="zh-CN" sz="2400" dirty="0">
                <a:solidFill>
                  <a:prstClr val="black"/>
                </a:solidFill>
              </a:rPr>
              <a:t>)</a:t>
            </a:r>
            <a:r>
              <a:rPr lang="zh-CN" altLang="en-US" sz="2400" dirty="0">
                <a:solidFill>
                  <a:prstClr val="black"/>
                </a:solidFill>
              </a:rPr>
              <a:t>处于关闭状态</a:t>
            </a:r>
            <a:r>
              <a:rPr lang="en-US" altLang="zh-CN" sz="2400" dirty="0">
                <a:solidFill>
                  <a:prstClr val="black"/>
                </a:solidFill>
              </a:rPr>
              <a:t>〔</a:t>
            </a:r>
            <a:r>
              <a:rPr lang="zh-CN" altLang="en-US" sz="2400" dirty="0">
                <a:solidFill>
                  <a:prstClr val="black"/>
                </a:solidFill>
              </a:rPr>
              <a:t>当前状态</a:t>
            </a:r>
            <a:r>
              <a:rPr lang="en-US" altLang="zh-CN" sz="2400" dirty="0">
                <a:solidFill>
                  <a:prstClr val="black"/>
                </a:solidFill>
              </a:rPr>
              <a:t>〕</a:t>
            </a:r>
            <a:r>
              <a:rPr lang="zh-CN" altLang="en-US" sz="2400" dirty="0">
                <a:solidFill>
                  <a:prstClr val="black"/>
                </a:solidFill>
              </a:rPr>
              <a:t>，而且电梯按钮</a:t>
            </a:r>
            <a:r>
              <a:rPr lang="en-US" altLang="zh-CN" sz="2400" dirty="0">
                <a:solidFill>
                  <a:prstClr val="black"/>
                </a:solidFill>
              </a:rPr>
              <a:t>(</a:t>
            </a:r>
            <a:r>
              <a:rPr lang="en-US" altLang="zh-CN" sz="2400" dirty="0" err="1">
                <a:solidFill>
                  <a:prstClr val="black"/>
                </a:solidFill>
              </a:rPr>
              <a:t>e,f</a:t>
            </a:r>
            <a:r>
              <a:rPr lang="en-US" altLang="zh-CN" sz="2400" dirty="0">
                <a:solidFill>
                  <a:prstClr val="black"/>
                </a:solidFill>
              </a:rPr>
              <a:t>)</a:t>
            </a:r>
            <a:r>
              <a:rPr lang="zh-CN" altLang="en-US" sz="2400" dirty="0">
                <a:solidFill>
                  <a:prstClr val="black"/>
                </a:solidFill>
              </a:rPr>
              <a:t>被按下</a:t>
            </a:r>
            <a:r>
              <a:rPr lang="en-US" altLang="zh-CN" sz="2400" dirty="0">
                <a:solidFill>
                  <a:prstClr val="black"/>
                </a:solidFill>
              </a:rPr>
              <a:t>〔</a:t>
            </a:r>
            <a:r>
              <a:rPr lang="zh-CN" altLang="en-US" sz="2400" dirty="0">
                <a:solidFill>
                  <a:prstClr val="black"/>
                </a:solidFill>
              </a:rPr>
              <a:t>事件</a:t>
            </a:r>
            <a:r>
              <a:rPr lang="en-US" altLang="zh-CN" sz="2400" dirty="0">
                <a:solidFill>
                  <a:prstClr val="black"/>
                </a:solidFill>
              </a:rPr>
              <a:t>〕</a:t>
            </a:r>
            <a:r>
              <a:rPr lang="zh-CN" altLang="en-US" sz="2400" dirty="0">
                <a:solidFill>
                  <a:prstClr val="black"/>
                </a:solidFill>
              </a:rPr>
              <a:t>，而且电梯</a:t>
            </a:r>
            <a:r>
              <a:rPr lang="en-US" altLang="zh-CN" sz="2400" dirty="0">
                <a:solidFill>
                  <a:prstClr val="black"/>
                </a:solidFill>
              </a:rPr>
              <a:t>e</a:t>
            </a:r>
            <a:r>
              <a:rPr lang="zh-CN" altLang="en-US" sz="2400" dirty="0">
                <a:solidFill>
                  <a:prstClr val="black"/>
                </a:solidFill>
              </a:rPr>
              <a:t>不在</a:t>
            </a:r>
            <a:r>
              <a:rPr lang="en-US" altLang="zh-CN" sz="2400" dirty="0">
                <a:solidFill>
                  <a:prstClr val="black"/>
                </a:solidFill>
              </a:rPr>
              <a:t>f</a:t>
            </a:r>
            <a:r>
              <a:rPr lang="zh-CN" altLang="en-US" sz="2400" dirty="0">
                <a:solidFill>
                  <a:prstClr val="black"/>
                </a:solidFill>
              </a:rPr>
              <a:t>层</a:t>
            </a:r>
            <a:r>
              <a:rPr lang="en-US" altLang="zh-CN" sz="2400" dirty="0">
                <a:solidFill>
                  <a:prstClr val="black"/>
                </a:solidFill>
              </a:rPr>
              <a:t>〔</a:t>
            </a:r>
            <a:r>
              <a:rPr lang="zh-CN" altLang="en-US" sz="2400" dirty="0">
                <a:solidFill>
                  <a:prstClr val="black"/>
                </a:solidFill>
              </a:rPr>
              <a:t>谓词</a:t>
            </a:r>
            <a:r>
              <a:rPr lang="en-US" altLang="zh-CN" sz="2400" dirty="0">
                <a:solidFill>
                  <a:prstClr val="black"/>
                </a:solidFill>
              </a:rPr>
              <a:t>〕</a:t>
            </a:r>
            <a:r>
              <a:rPr lang="zh-CN" altLang="en-US" sz="2400" dirty="0">
                <a:solidFill>
                  <a:prstClr val="black"/>
                </a:solidFill>
              </a:rPr>
              <a:t>，则该电梯按钮打开发光</a:t>
            </a:r>
            <a:r>
              <a:rPr lang="en-US" altLang="zh-CN" sz="2400" dirty="0">
                <a:solidFill>
                  <a:prstClr val="black"/>
                </a:solidFill>
              </a:rPr>
              <a:t>〔</a:t>
            </a:r>
            <a:r>
              <a:rPr lang="zh-CN" altLang="en-US" sz="2400" dirty="0">
                <a:solidFill>
                  <a:prstClr val="black"/>
                </a:solidFill>
              </a:rPr>
              <a:t>下个状态</a:t>
            </a:r>
            <a:r>
              <a:rPr lang="en-US" altLang="zh-CN" sz="2400" dirty="0">
                <a:solidFill>
                  <a:prstClr val="black"/>
                </a:solidFill>
              </a:rPr>
              <a:t>〕</a:t>
            </a:r>
            <a:r>
              <a:rPr lang="zh-CN" altLang="en-US" sz="2400" dirty="0">
                <a:solidFill>
                  <a:prstClr val="black"/>
                </a:solidFill>
              </a:rPr>
              <a:t>。</a:t>
            </a:r>
            <a:endParaRPr lang="en-US" altLang="zh-CN" sz="2400" dirty="0">
              <a:solidFill>
                <a:prstClr val="black"/>
              </a:solidFill>
            </a:endParaRPr>
          </a:p>
          <a:p>
            <a:pPr marL="0" indent="0" eaLnBrk="1" fontAlgn="base" hangingPunct="1">
              <a:lnSpc>
                <a:spcPct val="150000"/>
              </a:lnSpc>
              <a:spcBef>
                <a:spcPct val="0"/>
              </a:spcBef>
              <a:spcAft>
                <a:spcPct val="0"/>
              </a:spcAft>
              <a:defRPr/>
            </a:pPr>
            <a:endParaRPr lang="en-US" altLang="zh-CN" sz="2000" dirty="0">
              <a:solidFill>
                <a:prstClr val="black"/>
              </a:solidFill>
            </a:endParaRPr>
          </a:p>
        </p:txBody>
      </p:sp>
      <p:sp>
        <p:nvSpPr>
          <p:cNvPr id="457732"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57733"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2928637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32775" name="TextBox 7"/>
          <p:cNvSpPr txBox="1">
            <a:spLocks noChangeArrowheads="1"/>
          </p:cNvSpPr>
          <p:nvPr/>
        </p:nvSpPr>
        <p:spPr bwMode="auto">
          <a:xfrm>
            <a:off x="290515" y="1081088"/>
            <a:ext cx="856297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spcAft>
                <a:spcPct val="0"/>
              </a:spcAft>
              <a:defRPr/>
            </a:pPr>
            <a:r>
              <a:rPr lang="zh-CN" altLang="en-US" sz="2400" dirty="0">
                <a:solidFill>
                  <a:prstClr val="black"/>
                </a:solidFill>
              </a:rPr>
              <a:t>状态转换规则的形式化描述如下：</a:t>
            </a:r>
          </a:p>
          <a:p>
            <a:pPr marL="0" indent="0" algn="ctr" eaLnBrk="1" fontAlgn="base" hangingPunct="1">
              <a:lnSpc>
                <a:spcPct val="150000"/>
              </a:lnSpc>
              <a:spcBef>
                <a:spcPct val="0"/>
              </a:spcBef>
              <a:spcAft>
                <a:spcPct val="0"/>
              </a:spcAft>
              <a:defRPr/>
            </a:pPr>
            <a:r>
              <a:rPr lang="en-US" altLang="zh-CN" sz="2400" b="1" dirty="0">
                <a:solidFill>
                  <a:prstClr val="black"/>
                </a:solidFill>
              </a:rPr>
              <a:t>EBOFF(</a:t>
            </a:r>
            <a:r>
              <a:rPr lang="en-US" altLang="zh-CN" sz="2400" b="1" dirty="0" err="1">
                <a:solidFill>
                  <a:prstClr val="black"/>
                </a:solidFill>
              </a:rPr>
              <a:t>e,f</a:t>
            </a:r>
            <a:r>
              <a:rPr lang="en-US" altLang="zh-CN" sz="2400" b="1" dirty="0">
                <a:solidFill>
                  <a:prstClr val="black"/>
                </a:solidFill>
              </a:rPr>
              <a:t>)+EBP(</a:t>
            </a:r>
            <a:r>
              <a:rPr lang="en-US" altLang="zh-CN" sz="2400" b="1" dirty="0" err="1">
                <a:solidFill>
                  <a:prstClr val="black"/>
                </a:solidFill>
              </a:rPr>
              <a:t>e,f</a:t>
            </a:r>
            <a:r>
              <a:rPr lang="en-US" altLang="zh-CN" sz="2400" b="1" dirty="0">
                <a:solidFill>
                  <a:prstClr val="black"/>
                </a:solidFill>
              </a:rPr>
              <a:t>)+not V(</a:t>
            </a:r>
            <a:r>
              <a:rPr lang="en-US" altLang="zh-CN" sz="2400" b="1" dirty="0" err="1">
                <a:solidFill>
                  <a:prstClr val="black"/>
                </a:solidFill>
              </a:rPr>
              <a:t>e,f</a:t>
            </a:r>
            <a:r>
              <a:rPr lang="en-US" altLang="zh-CN" sz="2400" b="1" dirty="0">
                <a:solidFill>
                  <a:prstClr val="black"/>
                </a:solidFill>
              </a:rPr>
              <a:t>)=&gt;EBON(</a:t>
            </a:r>
            <a:r>
              <a:rPr lang="en-US" altLang="zh-CN" sz="2400" b="1" dirty="0" err="1">
                <a:solidFill>
                  <a:prstClr val="black"/>
                </a:solidFill>
              </a:rPr>
              <a:t>e,f</a:t>
            </a:r>
            <a:r>
              <a:rPr lang="en-US" altLang="zh-CN" sz="2400" b="1" dirty="0">
                <a:solidFill>
                  <a:prstClr val="black"/>
                </a:solidFill>
              </a:rPr>
              <a:t>)</a:t>
            </a:r>
          </a:p>
          <a:p>
            <a:pPr marL="0" indent="720000" eaLnBrk="1" fontAlgn="base" hangingPunct="1">
              <a:lnSpc>
                <a:spcPct val="150000"/>
              </a:lnSpc>
              <a:spcBef>
                <a:spcPct val="0"/>
              </a:spcBef>
              <a:spcAft>
                <a:spcPct val="0"/>
              </a:spcAft>
              <a:defRPr/>
            </a:pPr>
            <a:r>
              <a:rPr lang="zh-CN" altLang="en-US" sz="2400" dirty="0">
                <a:solidFill>
                  <a:prstClr val="black"/>
                </a:solidFill>
              </a:rPr>
              <a:t>反之，如果电梯到达</a:t>
            </a:r>
            <a:r>
              <a:rPr lang="en-US" altLang="zh-CN" sz="2400" dirty="0">
                <a:solidFill>
                  <a:prstClr val="black"/>
                </a:solidFill>
              </a:rPr>
              <a:t>f</a:t>
            </a:r>
            <a:r>
              <a:rPr lang="zh-CN" altLang="en-US" sz="2400" dirty="0">
                <a:solidFill>
                  <a:prstClr val="black"/>
                </a:solidFill>
              </a:rPr>
              <a:t>层，而且电梯按钮是打开的，于是它就会熄灭。</a:t>
            </a:r>
            <a:endParaRPr lang="en-US" altLang="zh-CN" sz="2400" dirty="0">
              <a:solidFill>
                <a:prstClr val="black"/>
              </a:solidFill>
            </a:endParaRPr>
          </a:p>
          <a:p>
            <a:pPr marL="0" indent="720000" eaLnBrk="1" fontAlgn="base" hangingPunct="1">
              <a:lnSpc>
                <a:spcPct val="150000"/>
              </a:lnSpc>
              <a:spcBef>
                <a:spcPct val="0"/>
              </a:spcBef>
              <a:spcAft>
                <a:spcPct val="0"/>
              </a:spcAft>
              <a:defRPr/>
            </a:pPr>
            <a:r>
              <a:rPr lang="zh-CN" altLang="en-US" sz="2400" dirty="0">
                <a:solidFill>
                  <a:prstClr val="black"/>
                </a:solidFill>
              </a:rPr>
              <a:t>这条转换规则可以形式化地表示为：</a:t>
            </a:r>
          </a:p>
          <a:p>
            <a:pPr marL="0" indent="0" algn="ctr" eaLnBrk="1" fontAlgn="base" hangingPunct="1">
              <a:lnSpc>
                <a:spcPct val="150000"/>
              </a:lnSpc>
              <a:spcBef>
                <a:spcPct val="0"/>
              </a:spcBef>
              <a:spcAft>
                <a:spcPct val="0"/>
              </a:spcAft>
              <a:defRPr/>
            </a:pPr>
            <a:r>
              <a:rPr lang="en-US" altLang="zh-CN" sz="2400" b="1" dirty="0">
                <a:solidFill>
                  <a:prstClr val="black"/>
                </a:solidFill>
              </a:rPr>
              <a:t>EBON(</a:t>
            </a:r>
            <a:r>
              <a:rPr lang="en-US" altLang="zh-CN" sz="2400" b="1" dirty="0" err="1">
                <a:solidFill>
                  <a:prstClr val="black"/>
                </a:solidFill>
              </a:rPr>
              <a:t>e,f</a:t>
            </a:r>
            <a:r>
              <a:rPr lang="en-US" altLang="zh-CN" sz="2400" b="1" dirty="0">
                <a:solidFill>
                  <a:prstClr val="black"/>
                </a:solidFill>
              </a:rPr>
              <a:t>)+EAF(</a:t>
            </a:r>
            <a:r>
              <a:rPr lang="en-US" altLang="zh-CN" sz="2400" b="1" dirty="0" err="1">
                <a:solidFill>
                  <a:prstClr val="black"/>
                </a:solidFill>
              </a:rPr>
              <a:t>e,f</a:t>
            </a:r>
            <a:r>
              <a:rPr lang="en-US" altLang="zh-CN" sz="2400" b="1" dirty="0">
                <a:solidFill>
                  <a:prstClr val="black"/>
                </a:solidFill>
              </a:rPr>
              <a:t>) =&gt;EBOFF(</a:t>
            </a:r>
            <a:r>
              <a:rPr lang="en-US" altLang="zh-CN" sz="2400" b="1" dirty="0" err="1">
                <a:solidFill>
                  <a:prstClr val="black"/>
                </a:solidFill>
              </a:rPr>
              <a:t>e,f</a:t>
            </a:r>
            <a:r>
              <a:rPr lang="en-US" altLang="zh-CN" sz="2400" b="1" dirty="0">
                <a:solidFill>
                  <a:prstClr val="black"/>
                </a:solidFill>
              </a:rPr>
              <a:t>)</a:t>
            </a:r>
          </a:p>
          <a:p>
            <a:pPr marL="0" indent="0" eaLnBrk="1" fontAlgn="base" hangingPunct="1">
              <a:lnSpc>
                <a:spcPct val="150000"/>
              </a:lnSpc>
              <a:spcBef>
                <a:spcPct val="0"/>
              </a:spcBef>
              <a:spcAft>
                <a:spcPct val="0"/>
              </a:spcAft>
              <a:defRPr/>
            </a:pPr>
            <a:endParaRPr lang="en-US" altLang="zh-CN" sz="2000" dirty="0">
              <a:solidFill>
                <a:prstClr val="black"/>
              </a:solidFill>
            </a:endParaRPr>
          </a:p>
        </p:txBody>
      </p:sp>
      <p:sp>
        <p:nvSpPr>
          <p:cNvPr id="459780"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59781"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708246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61827" name="TextBox 7"/>
          <p:cNvSpPr txBox="1">
            <a:spLocks noChangeArrowheads="1"/>
          </p:cNvSpPr>
          <p:nvPr/>
        </p:nvSpPr>
        <p:spPr bwMode="auto">
          <a:xfrm>
            <a:off x="107952" y="981077"/>
            <a:ext cx="8562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考虑楼层按钮。令</a:t>
            </a:r>
            <a:r>
              <a:rPr lang="en-US" altLang="zh-CN" sz="2400">
                <a:solidFill>
                  <a:prstClr val="black"/>
                </a:solidFill>
                <a:latin typeface="Arial" panose="020B0604020202020204" pitchFamily="34" charset="0"/>
              </a:rPr>
              <a:t>FB(d,f)</a:t>
            </a:r>
            <a:r>
              <a:rPr lang="zh-CN" altLang="en-US" sz="2400">
                <a:solidFill>
                  <a:prstClr val="black"/>
                </a:solidFill>
                <a:latin typeface="Arial" panose="020B0604020202020204" pitchFamily="34" charset="0"/>
              </a:rPr>
              <a:t>表示</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层请求电梯向</a:t>
            </a:r>
            <a:r>
              <a:rPr lang="en-US" altLang="zh-CN" sz="2400">
                <a:solidFill>
                  <a:prstClr val="black"/>
                </a:solidFill>
                <a:latin typeface="Arial" panose="020B0604020202020204" pitchFamily="34" charset="0"/>
              </a:rPr>
              <a:t>d</a:t>
            </a:r>
            <a:r>
              <a:rPr lang="zh-CN" altLang="en-US" sz="2400">
                <a:solidFill>
                  <a:prstClr val="black"/>
                </a:solidFill>
                <a:latin typeface="Arial" panose="020B0604020202020204" pitchFamily="34" charset="0"/>
              </a:rPr>
              <a:t>方向运动的按钮，楼层按钮</a:t>
            </a:r>
            <a:r>
              <a:rPr lang="en-US" altLang="zh-CN" sz="2400">
                <a:solidFill>
                  <a:prstClr val="black"/>
                </a:solidFill>
                <a:latin typeface="Arial" panose="020B0604020202020204" pitchFamily="34" charset="0"/>
              </a:rPr>
              <a:t>FB(d,f)</a:t>
            </a:r>
            <a:r>
              <a:rPr lang="zh-CN" altLang="en-US" sz="2400">
                <a:solidFill>
                  <a:prstClr val="black"/>
                </a:solidFill>
                <a:latin typeface="Arial" panose="020B0604020202020204" pitchFamily="34" charset="0"/>
              </a:rPr>
              <a:t>的状态转换图如图所示</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楼层按钮的状态如下。</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FBON(d,f)</a:t>
            </a:r>
            <a:r>
              <a:rPr lang="zh-CN" altLang="en-US" sz="2400">
                <a:solidFill>
                  <a:prstClr val="black"/>
                </a:solidFill>
                <a:latin typeface="Arial" panose="020B0604020202020204" pitchFamily="34" charset="0"/>
              </a:rPr>
              <a:t>：楼层按钮</a:t>
            </a:r>
            <a:r>
              <a:rPr lang="en-US" altLang="zh-CN" sz="2400">
                <a:solidFill>
                  <a:prstClr val="black"/>
                </a:solidFill>
                <a:latin typeface="Arial" panose="020B0604020202020204" pitchFamily="34" charset="0"/>
              </a:rPr>
              <a:t>(d,f)</a:t>
            </a:r>
            <a:r>
              <a:rPr lang="zh-CN" altLang="en-US" sz="2400">
                <a:solidFill>
                  <a:prstClr val="black"/>
                </a:solidFill>
                <a:latin typeface="Arial" panose="020B0604020202020204" pitchFamily="34" charset="0"/>
              </a:rPr>
              <a:t>打开</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FBOFF(d,f)</a:t>
            </a:r>
            <a:r>
              <a:rPr lang="zh-CN" altLang="en-US" sz="2400">
                <a:solidFill>
                  <a:prstClr val="black"/>
                </a:solidFill>
                <a:latin typeface="Arial" panose="020B0604020202020204" pitchFamily="34" charset="0"/>
              </a:rPr>
              <a:t>：楼层按钮</a:t>
            </a:r>
            <a:r>
              <a:rPr lang="en-US" altLang="zh-CN" sz="2400">
                <a:solidFill>
                  <a:prstClr val="black"/>
                </a:solidFill>
                <a:latin typeface="Arial" panose="020B0604020202020204" pitchFamily="34" charset="0"/>
              </a:rPr>
              <a:t>(d,f)</a:t>
            </a:r>
            <a:r>
              <a:rPr lang="zh-CN" altLang="en-US" sz="2400">
                <a:solidFill>
                  <a:prstClr val="black"/>
                </a:solidFill>
                <a:latin typeface="Arial" panose="020B0604020202020204" pitchFamily="34" charset="0"/>
              </a:rPr>
              <a:t>关闭</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楼层按钮已经打开，一部电梯到达</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层则按钮关闭。</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楼层按钮原来是关闭的，被按下后该按钮将打开。</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FBP(d,f)</a:t>
            </a:r>
            <a:r>
              <a:rPr lang="zh-CN" altLang="en-US" sz="2400">
                <a:solidFill>
                  <a:prstClr val="black"/>
                </a:solidFill>
                <a:latin typeface="Arial" panose="020B0604020202020204" pitchFamily="34" charset="0"/>
              </a:rPr>
              <a:t>：楼层按钮</a:t>
            </a:r>
            <a:r>
              <a:rPr lang="en-US" altLang="zh-CN" sz="2400">
                <a:solidFill>
                  <a:prstClr val="black"/>
                </a:solidFill>
                <a:latin typeface="Arial" panose="020B0604020202020204" pitchFamily="34" charset="0"/>
              </a:rPr>
              <a:t>(d,f)</a:t>
            </a:r>
            <a:r>
              <a:rPr lang="zh-CN" altLang="en-US" sz="2400">
                <a:solidFill>
                  <a:prstClr val="black"/>
                </a:solidFill>
                <a:latin typeface="Arial" panose="020B0604020202020204" pitchFamily="34" charset="0"/>
              </a:rPr>
              <a:t>被按下</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EAF(1…n,f)</a:t>
            </a:r>
            <a:r>
              <a:rPr lang="zh-CN" altLang="en-US" sz="2400">
                <a:solidFill>
                  <a:prstClr val="black"/>
                </a:solidFill>
                <a:latin typeface="Arial" panose="020B0604020202020204" pitchFamily="34" charset="0"/>
              </a:rPr>
              <a:t>：电梯</a:t>
            </a:r>
            <a:r>
              <a:rPr lang="en-US" altLang="zh-CN" sz="24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或</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或</a:t>
            </a:r>
            <a:r>
              <a:rPr lang="en-US" altLang="zh-CN" sz="2400">
                <a:solidFill>
                  <a:prstClr val="black"/>
                </a:solidFill>
                <a:latin typeface="Arial" panose="020B0604020202020204" pitchFamily="34" charset="0"/>
              </a:rPr>
              <a:t>n</a:t>
            </a:r>
            <a:r>
              <a:rPr lang="zh-CN" altLang="en-US" sz="2400">
                <a:solidFill>
                  <a:prstClr val="black"/>
                </a:solidFill>
                <a:latin typeface="Arial" panose="020B0604020202020204" pitchFamily="34" charset="0"/>
              </a:rPr>
              <a:t>到达</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其中，</a:t>
            </a:r>
            <a:r>
              <a:rPr lang="en-US" altLang="zh-CN" sz="2400">
                <a:solidFill>
                  <a:prstClr val="black"/>
                </a:solidFill>
                <a:latin typeface="Arial" panose="020B0604020202020204" pitchFamily="34" charset="0"/>
              </a:rPr>
              <a:t>1…n</a:t>
            </a:r>
            <a:r>
              <a:rPr lang="zh-CN" altLang="en-US" sz="2400">
                <a:solidFill>
                  <a:prstClr val="black"/>
                </a:solidFill>
                <a:latin typeface="Arial" panose="020B0604020202020204" pitchFamily="34" charset="0"/>
              </a:rPr>
              <a:t>表示或为</a:t>
            </a:r>
            <a:r>
              <a:rPr lang="en-US" altLang="zh-CN" sz="24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或为</a:t>
            </a:r>
            <a:r>
              <a:rPr lang="en-US" altLang="zh-CN" sz="24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或为</a:t>
            </a:r>
            <a:r>
              <a:rPr lang="en-US" altLang="zh-CN" sz="2400">
                <a:solidFill>
                  <a:prstClr val="black"/>
                </a:solidFill>
                <a:latin typeface="Arial" panose="020B0604020202020204" pitchFamily="34" charset="0"/>
              </a:rPr>
              <a:t>n</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p:txBody>
      </p:sp>
      <p:pic>
        <p:nvPicPr>
          <p:cNvPr id="4618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2140" y="2263777"/>
            <a:ext cx="476408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29"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61830"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2889011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32775" name="TextBox 7"/>
          <p:cNvSpPr txBox="1">
            <a:spLocks noChangeArrowheads="1"/>
          </p:cNvSpPr>
          <p:nvPr/>
        </p:nvSpPr>
        <p:spPr bwMode="auto">
          <a:xfrm>
            <a:off x="290515" y="981077"/>
            <a:ext cx="8562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spcAft>
                <a:spcPct val="0"/>
              </a:spcAft>
              <a:defRPr/>
            </a:pPr>
            <a:r>
              <a:rPr lang="zh-CN" altLang="en-US" sz="2400" dirty="0">
                <a:solidFill>
                  <a:prstClr val="black"/>
                </a:solidFill>
              </a:rPr>
              <a:t>为了定义与这些事件和状态相联系的状态转换规则，需要一个谓词</a:t>
            </a:r>
            <a:r>
              <a:rPr lang="en-US" altLang="zh-CN" sz="2400" dirty="0">
                <a:solidFill>
                  <a:prstClr val="black"/>
                </a:solidFill>
              </a:rPr>
              <a:t>S(</a:t>
            </a:r>
            <a:r>
              <a:rPr lang="en-US" altLang="zh-CN" sz="2400" dirty="0" err="1">
                <a:solidFill>
                  <a:prstClr val="black"/>
                </a:solidFill>
              </a:rPr>
              <a:t>d,e,f</a:t>
            </a:r>
            <a:r>
              <a:rPr lang="en-US" altLang="zh-CN" sz="2400" dirty="0">
                <a:solidFill>
                  <a:prstClr val="black"/>
                </a:solidFill>
              </a:rPr>
              <a:t>)</a:t>
            </a:r>
            <a:r>
              <a:rPr lang="zh-CN" altLang="en-US" sz="2400" dirty="0">
                <a:solidFill>
                  <a:prstClr val="black"/>
                </a:solidFill>
              </a:rPr>
              <a:t>，定义如下：</a:t>
            </a:r>
            <a:r>
              <a:rPr lang="en-US" altLang="zh-CN" sz="2400" dirty="0">
                <a:solidFill>
                  <a:prstClr val="black"/>
                </a:solidFill>
              </a:rPr>
              <a:t>S(</a:t>
            </a:r>
            <a:r>
              <a:rPr lang="en-US" altLang="zh-CN" sz="2400" dirty="0" err="1">
                <a:solidFill>
                  <a:prstClr val="black"/>
                </a:solidFill>
              </a:rPr>
              <a:t>d,e,f</a:t>
            </a:r>
            <a:r>
              <a:rPr lang="en-US" altLang="zh-CN" sz="2400" dirty="0">
                <a:solidFill>
                  <a:prstClr val="black"/>
                </a:solidFill>
              </a:rPr>
              <a:t>)</a:t>
            </a:r>
            <a:r>
              <a:rPr lang="zh-CN" altLang="en-US" sz="2400" dirty="0">
                <a:solidFill>
                  <a:prstClr val="black"/>
                </a:solidFill>
              </a:rPr>
              <a:t>：电梯</a:t>
            </a:r>
            <a:r>
              <a:rPr lang="en-US" altLang="zh-CN" sz="2400" dirty="0">
                <a:solidFill>
                  <a:prstClr val="black"/>
                </a:solidFill>
              </a:rPr>
              <a:t>e</a:t>
            </a:r>
            <a:r>
              <a:rPr lang="zh-CN" altLang="en-US" sz="2400" dirty="0">
                <a:solidFill>
                  <a:prstClr val="black"/>
                </a:solidFill>
              </a:rPr>
              <a:t>停在</a:t>
            </a:r>
            <a:r>
              <a:rPr lang="en-US" altLang="zh-CN" sz="2400" dirty="0">
                <a:solidFill>
                  <a:prstClr val="black"/>
                </a:solidFill>
              </a:rPr>
              <a:t>f</a:t>
            </a:r>
            <a:r>
              <a:rPr lang="zh-CN" altLang="en-US" sz="2400" dirty="0">
                <a:solidFill>
                  <a:prstClr val="black"/>
                </a:solidFill>
              </a:rPr>
              <a:t>层并且移动方向由</a:t>
            </a:r>
            <a:r>
              <a:rPr lang="en-US" altLang="zh-CN" sz="2400" dirty="0">
                <a:solidFill>
                  <a:prstClr val="black"/>
                </a:solidFill>
              </a:rPr>
              <a:t>d</a:t>
            </a:r>
            <a:r>
              <a:rPr lang="zh-CN" altLang="en-US" sz="2400" dirty="0">
                <a:solidFill>
                  <a:prstClr val="black"/>
                </a:solidFill>
              </a:rPr>
              <a:t>确定为向上</a:t>
            </a:r>
            <a:r>
              <a:rPr lang="en-US" altLang="zh-CN" sz="2400" dirty="0">
                <a:solidFill>
                  <a:prstClr val="black"/>
                </a:solidFill>
              </a:rPr>
              <a:t>(d=U)</a:t>
            </a:r>
            <a:r>
              <a:rPr lang="zh-CN" altLang="en-US" sz="2400" dirty="0">
                <a:solidFill>
                  <a:prstClr val="black"/>
                </a:solidFill>
              </a:rPr>
              <a:t>或向下</a:t>
            </a:r>
            <a:r>
              <a:rPr lang="en-US" altLang="zh-CN" sz="2400" dirty="0">
                <a:solidFill>
                  <a:prstClr val="black"/>
                </a:solidFill>
              </a:rPr>
              <a:t>(d=D)</a:t>
            </a:r>
            <a:r>
              <a:rPr lang="zh-CN" altLang="en-US" sz="2400" dirty="0">
                <a:solidFill>
                  <a:prstClr val="black"/>
                </a:solidFill>
              </a:rPr>
              <a:t>或待定</a:t>
            </a:r>
            <a:r>
              <a:rPr lang="en-US" altLang="zh-CN" sz="2400" dirty="0">
                <a:solidFill>
                  <a:prstClr val="black"/>
                </a:solidFill>
              </a:rPr>
              <a:t>(d=N)</a:t>
            </a:r>
            <a:r>
              <a:rPr lang="zh-CN" altLang="en-US" sz="2400" dirty="0">
                <a:solidFill>
                  <a:prstClr val="black"/>
                </a:solidFill>
              </a:rPr>
              <a:t>。</a:t>
            </a:r>
          </a:p>
          <a:p>
            <a:pPr marL="0" indent="720000" eaLnBrk="1" fontAlgn="base" hangingPunct="1">
              <a:lnSpc>
                <a:spcPct val="150000"/>
              </a:lnSpc>
              <a:spcBef>
                <a:spcPct val="0"/>
              </a:spcBef>
              <a:spcAft>
                <a:spcPct val="0"/>
              </a:spcAft>
              <a:defRPr/>
            </a:pPr>
            <a:r>
              <a:rPr lang="zh-CN" altLang="en-US" sz="2400" dirty="0">
                <a:solidFill>
                  <a:prstClr val="black"/>
                </a:solidFill>
              </a:rPr>
              <a:t>这个谓词是一个状态，形式化方法允许把事件和状态作为谓词对待。</a:t>
            </a:r>
          </a:p>
          <a:p>
            <a:pPr marL="0" indent="720000" eaLnBrk="1" fontAlgn="base" hangingPunct="1">
              <a:lnSpc>
                <a:spcPct val="150000"/>
              </a:lnSpc>
              <a:spcBef>
                <a:spcPct val="0"/>
              </a:spcBef>
              <a:spcAft>
                <a:spcPct val="0"/>
              </a:spcAft>
              <a:defRPr/>
            </a:pPr>
            <a:r>
              <a:rPr lang="zh-CN" altLang="en-US" sz="2400" dirty="0">
                <a:solidFill>
                  <a:prstClr val="black"/>
                </a:solidFill>
              </a:rPr>
              <a:t>使用谓词</a:t>
            </a:r>
            <a:r>
              <a:rPr lang="en-US" altLang="zh-CN" sz="2400" dirty="0">
                <a:solidFill>
                  <a:prstClr val="black"/>
                </a:solidFill>
              </a:rPr>
              <a:t>S(</a:t>
            </a:r>
            <a:r>
              <a:rPr lang="en-US" altLang="zh-CN" sz="2400" dirty="0" err="1">
                <a:solidFill>
                  <a:prstClr val="black"/>
                </a:solidFill>
              </a:rPr>
              <a:t>d,e,f</a:t>
            </a:r>
            <a:r>
              <a:rPr lang="en-US" altLang="zh-CN" sz="2400" dirty="0">
                <a:solidFill>
                  <a:prstClr val="black"/>
                </a:solidFill>
              </a:rPr>
              <a:t>)</a:t>
            </a:r>
            <a:r>
              <a:rPr lang="zh-CN" altLang="en-US" sz="2400" dirty="0">
                <a:solidFill>
                  <a:prstClr val="black"/>
                </a:solidFill>
              </a:rPr>
              <a:t>，形式化转换规则为：</a:t>
            </a:r>
          </a:p>
          <a:p>
            <a:pPr marL="0" indent="720000" eaLnBrk="1" fontAlgn="base" hangingPunct="1">
              <a:lnSpc>
                <a:spcPct val="150000"/>
              </a:lnSpc>
              <a:spcBef>
                <a:spcPct val="0"/>
              </a:spcBef>
              <a:spcAft>
                <a:spcPct val="0"/>
              </a:spcAft>
              <a:defRPr/>
            </a:pPr>
            <a:r>
              <a:rPr lang="en-US" altLang="zh-CN" sz="2400" dirty="0">
                <a:solidFill>
                  <a:prstClr val="black"/>
                </a:solidFill>
              </a:rPr>
              <a:t>FBOFF(</a:t>
            </a:r>
            <a:r>
              <a:rPr lang="en-US" altLang="zh-CN" sz="2400" dirty="0" err="1">
                <a:solidFill>
                  <a:prstClr val="black"/>
                </a:solidFill>
              </a:rPr>
              <a:t>d,f</a:t>
            </a:r>
            <a:r>
              <a:rPr lang="en-US" altLang="zh-CN" sz="2400" dirty="0">
                <a:solidFill>
                  <a:prstClr val="black"/>
                </a:solidFill>
              </a:rPr>
              <a:t>)+FBP(</a:t>
            </a:r>
            <a:r>
              <a:rPr lang="en-US" altLang="zh-CN" sz="2400" dirty="0" err="1">
                <a:solidFill>
                  <a:prstClr val="black"/>
                </a:solidFill>
              </a:rPr>
              <a:t>d,f</a:t>
            </a:r>
            <a:r>
              <a:rPr lang="en-US" altLang="zh-CN" sz="2400" dirty="0">
                <a:solidFill>
                  <a:prstClr val="black"/>
                </a:solidFill>
              </a:rPr>
              <a:t>)+not S(d,1…</a:t>
            </a:r>
            <a:r>
              <a:rPr lang="en-US" altLang="zh-CN" sz="2400" dirty="0" err="1">
                <a:solidFill>
                  <a:prstClr val="black"/>
                </a:solidFill>
              </a:rPr>
              <a:t>n,f</a:t>
            </a:r>
            <a:r>
              <a:rPr lang="en-US" altLang="zh-CN" sz="2400" dirty="0">
                <a:solidFill>
                  <a:prstClr val="black"/>
                </a:solidFill>
              </a:rPr>
              <a:t>) =&gt;FBON(</a:t>
            </a:r>
            <a:r>
              <a:rPr lang="en-US" altLang="zh-CN" sz="2400" dirty="0" err="1">
                <a:solidFill>
                  <a:prstClr val="black"/>
                </a:solidFill>
              </a:rPr>
              <a:t>d,f</a:t>
            </a:r>
            <a:r>
              <a:rPr lang="en-US" altLang="zh-CN" sz="2400" dirty="0">
                <a:solidFill>
                  <a:prstClr val="black"/>
                </a:solidFill>
              </a:rPr>
              <a:t>)</a:t>
            </a:r>
          </a:p>
          <a:p>
            <a:pPr marL="0" indent="720000" eaLnBrk="1" fontAlgn="base" hangingPunct="1">
              <a:lnSpc>
                <a:spcPct val="150000"/>
              </a:lnSpc>
              <a:spcBef>
                <a:spcPct val="0"/>
              </a:spcBef>
              <a:spcAft>
                <a:spcPct val="0"/>
              </a:spcAft>
              <a:defRPr/>
            </a:pPr>
            <a:r>
              <a:rPr lang="en-US" altLang="zh-CN" sz="2400" dirty="0">
                <a:solidFill>
                  <a:prstClr val="black"/>
                </a:solidFill>
              </a:rPr>
              <a:t>FBON(</a:t>
            </a:r>
            <a:r>
              <a:rPr lang="en-US" altLang="zh-CN" sz="2400" dirty="0" err="1">
                <a:solidFill>
                  <a:prstClr val="black"/>
                </a:solidFill>
              </a:rPr>
              <a:t>d,f</a:t>
            </a:r>
            <a:r>
              <a:rPr lang="en-US" altLang="zh-CN" sz="2400" dirty="0">
                <a:solidFill>
                  <a:prstClr val="black"/>
                </a:solidFill>
              </a:rPr>
              <a:t>)+EAF(1…</a:t>
            </a:r>
            <a:r>
              <a:rPr lang="en-US" altLang="zh-CN" sz="2400" dirty="0" err="1">
                <a:solidFill>
                  <a:prstClr val="black"/>
                </a:solidFill>
              </a:rPr>
              <a:t>n,f</a:t>
            </a:r>
            <a:r>
              <a:rPr lang="en-US" altLang="zh-CN" sz="2400" dirty="0">
                <a:solidFill>
                  <a:prstClr val="black"/>
                </a:solidFill>
              </a:rPr>
              <a:t>)+S(d,1…</a:t>
            </a:r>
            <a:r>
              <a:rPr lang="en-US" altLang="zh-CN" sz="2400" dirty="0" err="1">
                <a:solidFill>
                  <a:prstClr val="black"/>
                </a:solidFill>
              </a:rPr>
              <a:t>n,f</a:t>
            </a:r>
            <a:r>
              <a:rPr lang="en-US" altLang="zh-CN" sz="2400" dirty="0">
                <a:solidFill>
                  <a:prstClr val="black"/>
                </a:solidFill>
              </a:rPr>
              <a:t>) =&gt;FBOFF(</a:t>
            </a:r>
            <a:r>
              <a:rPr lang="en-US" altLang="zh-CN" sz="2400" dirty="0" err="1">
                <a:solidFill>
                  <a:prstClr val="black"/>
                </a:solidFill>
              </a:rPr>
              <a:t>d,f</a:t>
            </a:r>
            <a:r>
              <a:rPr lang="en-US" altLang="zh-CN" sz="2400" dirty="0">
                <a:solidFill>
                  <a:prstClr val="black"/>
                </a:solidFill>
              </a:rPr>
              <a:t>)</a:t>
            </a:r>
          </a:p>
          <a:p>
            <a:pPr marL="0" indent="0" eaLnBrk="1" fontAlgn="base" hangingPunct="1">
              <a:lnSpc>
                <a:spcPct val="150000"/>
              </a:lnSpc>
              <a:spcBef>
                <a:spcPct val="0"/>
              </a:spcBef>
              <a:spcAft>
                <a:spcPct val="0"/>
              </a:spcAft>
              <a:defRPr/>
            </a:pPr>
            <a:r>
              <a:rPr lang="zh-CN" altLang="en-US" sz="2400" dirty="0">
                <a:solidFill>
                  <a:prstClr val="black"/>
                </a:solidFill>
              </a:rPr>
              <a:t>其中，</a:t>
            </a:r>
            <a:r>
              <a:rPr lang="en-US" altLang="zh-CN" sz="2400" dirty="0">
                <a:solidFill>
                  <a:prstClr val="black"/>
                </a:solidFill>
              </a:rPr>
              <a:t>d=</a:t>
            </a:r>
            <a:r>
              <a:rPr lang="en-US" altLang="zh-CN" sz="2400" dirty="0" err="1">
                <a:solidFill>
                  <a:prstClr val="black"/>
                </a:solidFill>
              </a:rPr>
              <a:t>UorD</a:t>
            </a:r>
            <a:r>
              <a:rPr lang="zh-CN" altLang="en-US" sz="2400" dirty="0">
                <a:solidFill>
                  <a:prstClr val="black"/>
                </a:solidFill>
              </a:rPr>
              <a:t>。</a:t>
            </a:r>
          </a:p>
        </p:txBody>
      </p:sp>
      <p:sp>
        <p:nvSpPr>
          <p:cNvPr id="463876"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63877"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
        <p:nvSpPr>
          <p:cNvPr id="6" name="矩形 5"/>
          <p:cNvSpPr/>
          <p:nvPr/>
        </p:nvSpPr>
        <p:spPr>
          <a:xfrm>
            <a:off x="279400" y="1573215"/>
            <a:ext cx="8574088" cy="10636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821186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65923" name="TextBox 7"/>
          <p:cNvSpPr txBox="1">
            <a:spLocks noChangeArrowheads="1"/>
          </p:cNvSpPr>
          <p:nvPr/>
        </p:nvSpPr>
        <p:spPr bwMode="auto">
          <a:xfrm>
            <a:off x="290515" y="965202"/>
            <a:ext cx="8562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电梯按钮状态转换规则时定义的谓词</a:t>
            </a:r>
            <a:r>
              <a:rPr lang="en-US" altLang="zh-CN" sz="2400">
                <a:solidFill>
                  <a:prstClr val="black"/>
                </a:solidFill>
                <a:latin typeface="Arial" panose="020B0604020202020204" pitchFamily="34" charset="0"/>
              </a:rPr>
              <a:t>V(e,f)</a:t>
            </a:r>
            <a:r>
              <a:rPr lang="zh-CN" altLang="en-US" sz="2400">
                <a:solidFill>
                  <a:prstClr val="black"/>
                </a:solidFill>
                <a:latin typeface="Arial" panose="020B0604020202020204" pitchFamily="34" charset="0"/>
              </a:rPr>
              <a:t>，可以用谓词</a:t>
            </a:r>
            <a:r>
              <a:rPr lang="en-US" altLang="zh-CN" sz="2400">
                <a:solidFill>
                  <a:prstClr val="black"/>
                </a:solidFill>
                <a:latin typeface="Arial" panose="020B0604020202020204" pitchFamily="34" charset="0"/>
              </a:rPr>
              <a:t>S(d,e,f)</a:t>
            </a:r>
            <a:r>
              <a:rPr lang="zh-CN" altLang="en-US" sz="2400">
                <a:solidFill>
                  <a:prstClr val="black"/>
                </a:solidFill>
                <a:latin typeface="Arial" panose="020B0604020202020204" pitchFamily="34" charset="0"/>
              </a:rPr>
              <a:t>重新定义如下：</a:t>
            </a:r>
            <a:r>
              <a:rPr lang="en-US" altLang="zh-CN" sz="2400" b="1">
                <a:solidFill>
                  <a:prstClr val="black"/>
                </a:solidFill>
                <a:latin typeface="Arial" panose="020B0604020202020204" pitchFamily="34" charset="0"/>
              </a:rPr>
              <a:t>V(e,f)=S(U,e,f)or S(D,e,f)or S(N,e,f)</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电梯的状态及其转换规则，一个电梯状态实质上包含许多子状态</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如，电梯减速、停止、开门、在一段时间后自动关门</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下面定义电梯的</a:t>
            </a:r>
            <a:r>
              <a:rPr lang="en-US" altLang="zh-CN" sz="24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个状态。</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M(d,e,f)</a:t>
            </a:r>
            <a:r>
              <a:rPr lang="zh-CN" altLang="en-US" sz="2400">
                <a:solidFill>
                  <a:prstClr val="black"/>
                </a:solidFill>
                <a:latin typeface="Arial" panose="020B0604020202020204" pitchFamily="34" charset="0"/>
              </a:rPr>
              <a:t>：电梯</a:t>
            </a:r>
            <a:r>
              <a:rPr lang="en-US" altLang="zh-CN" sz="2400">
                <a:solidFill>
                  <a:prstClr val="black"/>
                </a:solidFill>
                <a:latin typeface="Arial" panose="020B0604020202020204" pitchFamily="34" charset="0"/>
              </a:rPr>
              <a:t>e</a:t>
            </a:r>
            <a:r>
              <a:rPr lang="zh-CN" altLang="en-US" sz="2400">
                <a:solidFill>
                  <a:prstClr val="black"/>
                </a:solidFill>
                <a:latin typeface="Arial" panose="020B0604020202020204" pitchFamily="34" charset="0"/>
              </a:rPr>
              <a:t>正沿</a:t>
            </a:r>
            <a:r>
              <a:rPr lang="en-US" altLang="zh-CN" sz="2400">
                <a:solidFill>
                  <a:prstClr val="black"/>
                </a:solidFill>
                <a:latin typeface="Arial" panose="020B0604020202020204" pitchFamily="34" charset="0"/>
              </a:rPr>
              <a:t>d</a:t>
            </a:r>
            <a:r>
              <a:rPr lang="zh-CN" altLang="en-US" sz="2400">
                <a:solidFill>
                  <a:prstClr val="black"/>
                </a:solidFill>
                <a:latin typeface="Arial" panose="020B0604020202020204" pitchFamily="34" charset="0"/>
              </a:rPr>
              <a:t>方向移动，即将到达的是第</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S(d,e,f)</a:t>
            </a:r>
            <a:r>
              <a:rPr lang="zh-CN" altLang="en-US" sz="2400">
                <a:solidFill>
                  <a:prstClr val="black"/>
                </a:solidFill>
                <a:latin typeface="Arial" panose="020B0604020202020204" pitchFamily="34" charset="0"/>
              </a:rPr>
              <a:t>：电梯</a:t>
            </a:r>
            <a:r>
              <a:rPr lang="en-US" altLang="zh-CN" sz="2400">
                <a:solidFill>
                  <a:prstClr val="black"/>
                </a:solidFill>
                <a:latin typeface="Arial" panose="020B0604020202020204" pitchFamily="34" charset="0"/>
              </a:rPr>
              <a:t>e</a:t>
            </a:r>
            <a:r>
              <a:rPr lang="zh-CN" altLang="en-US" sz="2400">
                <a:solidFill>
                  <a:prstClr val="black"/>
                </a:solidFill>
                <a:latin typeface="Arial" panose="020B0604020202020204" pitchFamily="34" charset="0"/>
              </a:rPr>
              <a:t>停在</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层，将朝</a:t>
            </a:r>
            <a:r>
              <a:rPr lang="en-US" altLang="zh-CN" sz="2400">
                <a:solidFill>
                  <a:prstClr val="black"/>
                </a:solidFill>
                <a:latin typeface="Arial" panose="020B0604020202020204" pitchFamily="34" charset="0"/>
              </a:rPr>
              <a:t>d</a:t>
            </a:r>
            <a:r>
              <a:rPr lang="zh-CN" altLang="en-US" sz="2400">
                <a:solidFill>
                  <a:prstClr val="black"/>
                </a:solidFill>
                <a:latin typeface="Arial" panose="020B0604020202020204" pitchFamily="34" charset="0"/>
              </a:rPr>
              <a:t>方向移动</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尚未关门</a:t>
            </a:r>
            <a:r>
              <a:rPr lang="en-US" altLang="zh-CN" sz="2400">
                <a:solidFill>
                  <a:prstClr val="black"/>
                </a:solidFill>
                <a:latin typeface="Arial" panose="020B0604020202020204" pitchFamily="34" charset="0"/>
              </a:rPr>
              <a:t>)</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W(e,f)</a:t>
            </a:r>
            <a:r>
              <a:rPr lang="zh-CN" altLang="en-US" sz="2400">
                <a:solidFill>
                  <a:prstClr val="black"/>
                </a:solidFill>
                <a:latin typeface="Arial" panose="020B0604020202020204" pitchFamily="34" charset="0"/>
              </a:rPr>
              <a:t>：电梯</a:t>
            </a:r>
            <a:r>
              <a:rPr lang="en-US" altLang="zh-CN" sz="2400">
                <a:solidFill>
                  <a:prstClr val="black"/>
                </a:solidFill>
                <a:latin typeface="Arial" panose="020B0604020202020204" pitchFamily="34" charset="0"/>
              </a:rPr>
              <a:t>e</a:t>
            </a:r>
            <a:r>
              <a:rPr lang="zh-CN" altLang="en-US" sz="2400">
                <a:solidFill>
                  <a:prstClr val="black"/>
                </a:solidFill>
                <a:latin typeface="Arial" panose="020B0604020202020204" pitchFamily="34" charset="0"/>
              </a:rPr>
              <a:t>在</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层等待</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已关门</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其中，</a:t>
            </a:r>
            <a:r>
              <a:rPr lang="en-US" altLang="zh-CN" sz="2400">
                <a:solidFill>
                  <a:prstClr val="black"/>
                </a:solidFill>
                <a:latin typeface="Arial" panose="020B0604020202020204" pitchFamily="34" charset="0"/>
              </a:rPr>
              <a:t>S(d,e,f)</a:t>
            </a:r>
            <a:r>
              <a:rPr lang="zh-CN" altLang="en-US" sz="2400">
                <a:solidFill>
                  <a:prstClr val="black"/>
                </a:solidFill>
                <a:latin typeface="Arial" panose="020B0604020202020204" pitchFamily="34" charset="0"/>
              </a:rPr>
              <a:t>状态已在讨论楼层按钮时定义过，但是，现在的定义更完备。</a:t>
            </a:r>
            <a:endParaRPr lang="en-US" altLang="zh-CN" sz="2400">
              <a:solidFill>
                <a:prstClr val="black"/>
              </a:solidFill>
              <a:latin typeface="Arial" panose="020B0604020202020204" pitchFamily="34" charset="0"/>
            </a:endParaRPr>
          </a:p>
        </p:txBody>
      </p:sp>
      <p:sp>
        <p:nvSpPr>
          <p:cNvPr id="465924"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65925"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2652640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67971" name="TextBox 7"/>
          <p:cNvSpPr txBox="1">
            <a:spLocks noChangeArrowheads="1"/>
          </p:cNvSpPr>
          <p:nvPr/>
        </p:nvSpPr>
        <p:spPr bwMode="auto">
          <a:xfrm>
            <a:off x="107950" y="836613"/>
            <a:ext cx="286385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图是电梯的状态</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转换图。</a:t>
            </a:r>
            <a:r>
              <a:rPr lang="en-US" altLang="zh-CN" sz="24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个电梯</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停止状态</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S(U</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e,f)</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S(N</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e,f)</a:t>
            </a:r>
            <a:r>
              <a:rPr lang="zh-CN" altLang="en-US" sz="2400">
                <a:solidFill>
                  <a:prstClr val="black"/>
                </a:solidFill>
                <a:latin typeface="Arial" panose="020B0604020202020204" pitchFamily="34" charset="0"/>
              </a:rPr>
              <a:t>和</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S(D</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e,f)</a:t>
            </a:r>
            <a:r>
              <a:rPr lang="zh-CN" altLang="en-US" sz="2400">
                <a:solidFill>
                  <a:prstClr val="black"/>
                </a:solidFill>
                <a:latin typeface="Arial" panose="020B0604020202020204" pitchFamily="34" charset="0"/>
              </a:rPr>
              <a:t>已组合</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成一个大的状态，</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目的是减少状态</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总数以简化流图。</a:t>
            </a:r>
          </a:p>
        </p:txBody>
      </p:sp>
      <p:pic>
        <p:nvPicPr>
          <p:cNvPr id="46797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002" y="1125540"/>
            <a:ext cx="6481763"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7973"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67974"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11190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32775" name="TextBox 7"/>
          <p:cNvSpPr txBox="1">
            <a:spLocks noChangeArrowheads="1"/>
          </p:cNvSpPr>
          <p:nvPr/>
        </p:nvSpPr>
        <p:spPr bwMode="auto">
          <a:xfrm>
            <a:off x="290515" y="1557338"/>
            <a:ext cx="8562975"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defRPr/>
            </a:pPr>
            <a:r>
              <a:rPr lang="zh-CN" altLang="en-US" sz="2400" dirty="0">
                <a:solidFill>
                  <a:prstClr val="black"/>
                </a:solidFill>
              </a:rPr>
              <a:t>图</a:t>
            </a:r>
            <a:r>
              <a:rPr lang="en-US" altLang="zh-CN" sz="2400" dirty="0">
                <a:solidFill>
                  <a:prstClr val="black"/>
                </a:solidFill>
              </a:rPr>
              <a:t>4.4</a:t>
            </a:r>
            <a:r>
              <a:rPr lang="zh-CN" altLang="en-US" sz="2400" dirty="0">
                <a:solidFill>
                  <a:prstClr val="black"/>
                </a:solidFill>
              </a:rPr>
              <a:t>中包含了下述</a:t>
            </a:r>
            <a:r>
              <a:rPr lang="en-US" altLang="zh-CN" sz="2400" dirty="0">
                <a:solidFill>
                  <a:prstClr val="black"/>
                </a:solidFill>
              </a:rPr>
              <a:t>3</a:t>
            </a:r>
            <a:r>
              <a:rPr lang="zh-CN" altLang="en-US" sz="2400" dirty="0">
                <a:solidFill>
                  <a:prstClr val="black"/>
                </a:solidFill>
              </a:rPr>
              <a:t>个可触发状态发生改变的事件。</a:t>
            </a:r>
          </a:p>
          <a:p>
            <a:pPr marL="0" indent="720000" eaLnBrk="1" fontAlgn="base" hangingPunct="1">
              <a:lnSpc>
                <a:spcPct val="150000"/>
              </a:lnSpc>
              <a:spcBef>
                <a:spcPct val="0"/>
              </a:spcBef>
              <a:defRPr/>
            </a:pPr>
            <a:r>
              <a:rPr lang="en-US" altLang="zh-CN" sz="2400" dirty="0">
                <a:solidFill>
                  <a:prstClr val="black"/>
                </a:solidFill>
              </a:rPr>
              <a:t>DC(</a:t>
            </a:r>
            <a:r>
              <a:rPr lang="en-US" altLang="zh-CN" sz="2400" dirty="0" err="1">
                <a:solidFill>
                  <a:prstClr val="black"/>
                </a:solidFill>
              </a:rPr>
              <a:t>e,f</a:t>
            </a:r>
            <a:r>
              <a:rPr lang="en-US" altLang="zh-CN" sz="2400" dirty="0">
                <a:solidFill>
                  <a:prstClr val="black"/>
                </a:solidFill>
              </a:rPr>
              <a:t>)</a:t>
            </a:r>
            <a:r>
              <a:rPr lang="zh-CN" altLang="en-US" sz="2400" dirty="0">
                <a:solidFill>
                  <a:prstClr val="black"/>
                </a:solidFill>
              </a:rPr>
              <a:t>：电梯</a:t>
            </a:r>
            <a:r>
              <a:rPr lang="en-US" altLang="zh-CN" sz="2400" dirty="0">
                <a:solidFill>
                  <a:prstClr val="black"/>
                </a:solidFill>
              </a:rPr>
              <a:t>e</a:t>
            </a:r>
            <a:r>
              <a:rPr lang="zh-CN" altLang="en-US" sz="2400" dirty="0">
                <a:solidFill>
                  <a:prstClr val="black"/>
                </a:solidFill>
              </a:rPr>
              <a:t>在楼层</a:t>
            </a:r>
            <a:r>
              <a:rPr lang="en-US" altLang="zh-CN" sz="2400" dirty="0">
                <a:solidFill>
                  <a:prstClr val="black"/>
                </a:solidFill>
              </a:rPr>
              <a:t>f</a:t>
            </a:r>
            <a:r>
              <a:rPr lang="zh-CN" altLang="en-US" sz="2400" dirty="0">
                <a:solidFill>
                  <a:prstClr val="black"/>
                </a:solidFill>
              </a:rPr>
              <a:t>关上门</a:t>
            </a:r>
          </a:p>
          <a:p>
            <a:pPr marL="0" indent="720000" eaLnBrk="1" fontAlgn="base" hangingPunct="1">
              <a:lnSpc>
                <a:spcPct val="150000"/>
              </a:lnSpc>
              <a:spcBef>
                <a:spcPct val="0"/>
              </a:spcBef>
              <a:defRPr/>
            </a:pPr>
            <a:r>
              <a:rPr lang="en-US" altLang="zh-CN" sz="2400" dirty="0">
                <a:solidFill>
                  <a:prstClr val="black"/>
                </a:solidFill>
              </a:rPr>
              <a:t>ST(</a:t>
            </a:r>
            <a:r>
              <a:rPr lang="en-US" altLang="zh-CN" sz="2400" dirty="0" err="1">
                <a:solidFill>
                  <a:prstClr val="black"/>
                </a:solidFill>
              </a:rPr>
              <a:t>e,f</a:t>
            </a:r>
            <a:r>
              <a:rPr lang="en-US" altLang="zh-CN" sz="2400" dirty="0">
                <a:solidFill>
                  <a:prstClr val="black"/>
                </a:solidFill>
              </a:rPr>
              <a:t>)</a:t>
            </a:r>
            <a:r>
              <a:rPr lang="zh-CN" altLang="en-US" sz="2400" dirty="0">
                <a:solidFill>
                  <a:prstClr val="black"/>
                </a:solidFill>
              </a:rPr>
              <a:t>：电梯</a:t>
            </a:r>
            <a:r>
              <a:rPr lang="en-US" altLang="zh-CN" sz="2400" dirty="0">
                <a:solidFill>
                  <a:prstClr val="black"/>
                </a:solidFill>
              </a:rPr>
              <a:t>e</a:t>
            </a:r>
            <a:r>
              <a:rPr lang="zh-CN" altLang="en-US" sz="2400" dirty="0">
                <a:solidFill>
                  <a:prstClr val="black"/>
                </a:solidFill>
              </a:rPr>
              <a:t>靠近</a:t>
            </a:r>
            <a:r>
              <a:rPr lang="en-US" altLang="zh-CN" sz="2400" dirty="0">
                <a:solidFill>
                  <a:prstClr val="black"/>
                </a:solidFill>
              </a:rPr>
              <a:t>f</a:t>
            </a:r>
            <a:r>
              <a:rPr lang="zh-CN" altLang="en-US" sz="2400" dirty="0">
                <a:solidFill>
                  <a:prstClr val="black"/>
                </a:solidFill>
              </a:rPr>
              <a:t>层时触发传感器，电梯控制器决定在当前楼层电梯是否停下</a:t>
            </a:r>
          </a:p>
          <a:p>
            <a:pPr marL="0" indent="720000" eaLnBrk="1" fontAlgn="base" hangingPunct="1">
              <a:lnSpc>
                <a:spcPct val="150000"/>
              </a:lnSpc>
              <a:spcBef>
                <a:spcPct val="0"/>
              </a:spcBef>
              <a:defRPr/>
            </a:pPr>
            <a:r>
              <a:rPr lang="en-US" altLang="zh-CN" sz="2400" dirty="0">
                <a:solidFill>
                  <a:prstClr val="black"/>
                </a:solidFill>
              </a:rPr>
              <a:t>RL</a:t>
            </a:r>
            <a:r>
              <a:rPr lang="zh-CN" altLang="en-US" sz="2400" dirty="0">
                <a:solidFill>
                  <a:prstClr val="black"/>
                </a:solidFill>
              </a:rPr>
              <a:t>：电梯按钮或楼层按钮被按下进入打开状态，登录需求</a:t>
            </a:r>
            <a:endParaRPr lang="en-US" altLang="zh-CN" sz="2400" dirty="0">
              <a:solidFill>
                <a:prstClr val="black"/>
              </a:solidFill>
            </a:endParaRPr>
          </a:p>
          <a:p>
            <a:pPr marL="0" indent="0" eaLnBrk="1" fontAlgn="base" hangingPunct="1">
              <a:lnSpc>
                <a:spcPct val="150000"/>
              </a:lnSpc>
              <a:spcBef>
                <a:spcPct val="0"/>
              </a:spcBef>
              <a:spcAft>
                <a:spcPts val="600"/>
              </a:spcAft>
              <a:defRPr/>
            </a:pPr>
            <a:endParaRPr lang="zh-CN" altLang="en-US" dirty="0">
              <a:solidFill>
                <a:prstClr val="black"/>
              </a:solidFill>
            </a:endParaRPr>
          </a:p>
        </p:txBody>
      </p:sp>
      <p:sp>
        <p:nvSpPr>
          <p:cNvPr id="470020"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70021"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2528386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72067" name="TextBox 7"/>
          <p:cNvSpPr txBox="1">
            <a:spLocks noChangeArrowheads="1"/>
          </p:cNvSpPr>
          <p:nvPr/>
        </p:nvSpPr>
        <p:spPr bwMode="auto">
          <a:xfrm>
            <a:off x="290515" y="981077"/>
            <a:ext cx="85629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b="1">
                <a:solidFill>
                  <a:prstClr val="black"/>
                </a:solidFill>
                <a:latin typeface="Arial" panose="020B0604020202020204" pitchFamily="34" charset="0"/>
              </a:rPr>
              <a:t>电梯的状态转换规则</a:t>
            </a:r>
            <a:r>
              <a:rPr lang="zh-CN" altLang="en-US" sz="2400">
                <a:solidFill>
                  <a:prstClr val="black"/>
                </a:solidFill>
                <a:latin typeface="Arial" panose="020B0604020202020204" pitchFamily="34" charset="0"/>
              </a:rPr>
              <a:t>。这里给出的规则仅发生在关门之时。</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S(U</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e,f)+DC(e,f) =&gt; M(U</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e,f+1)</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S(D</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e,f)+DC(e,f) =&gt; M(D</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e,f-1)</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S(N</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e,f)+DC(e,f) =&gt;W(e,f)</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第一条规则表明，如果电梯</a:t>
            </a:r>
            <a:r>
              <a:rPr lang="en-US" altLang="zh-CN" sz="2400">
                <a:solidFill>
                  <a:prstClr val="black"/>
                </a:solidFill>
                <a:latin typeface="Arial" panose="020B0604020202020204" pitchFamily="34" charset="0"/>
              </a:rPr>
              <a:t>e</a:t>
            </a:r>
            <a:r>
              <a:rPr lang="zh-CN" altLang="en-US" sz="2400">
                <a:solidFill>
                  <a:prstClr val="black"/>
                </a:solidFill>
                <a:latin typeface="Arial" panose="020B0604020202020204" pitchFamily="34" charset="0"/>
              </a:rPr>
              <a:t>停在</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层准备向上移动，且门已经关闭，则电梯将向上一楼层移动。</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第二条和第三条规则，分别对应于电梯即将下降或者没有待处理的请求的情况。</a:t>
            </a:r>
          </a:p>
        </p:txBody>
      </p:sp>
      <p:sp>
        <p:nvSpPr>
          <p:cNvPr id="472068"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72069"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2409914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26629" name="内容占位符 4"/>
          <p:cNvSpPr>
            <a:spLocks noGrp="1"/>
          </p:cNvSpPr>
          <p:nvPr>
            <p:ph idx="1"/>
          </p:nvPr>
        </p:nvSpPr>
        <p:spPr>
          <a:xfrm>
            <a:off x="457200" y="981075"/>
            <a:ext cx="8229600" cy="604838"/>
          </a:xfrm>
        </p:spPr>
        <p:txBody>
          <a:bodyPr/>
          <a:lstStyle/>
          <a:p>
            <a:pPr marL="0" indent="0">
              <a:buNone/>
              <a:defRPr/>
            </a:pPr>
            <a:r>
              <a:rPr lang="en-US" altLang="zh-CN" b="1" dirty="0">
                <a:latin typeface="+mn-ea"/>
              </a:rPr>
              <a:t>4.2.3</a:t>
            </a:r>
            <a:r>
              <a:rPr lang="en-US" altLang="zh-CN" b="1" dirty="0" smtClean="0"/>
              <a:t>  </a:t>
            </a:r>
            <a:r>
              <a:rPr lang="zh-CN" altLang="en-US" b="1" dirty="0" smtClean="0"/>
              <a:t>评价</a:t>
            </a:r>
          </a:p>
        </p:txBody>
      </p:sp>
      <p:sp>
        <p:nvSpPr>
          <p:cNvPr id="32775" name="TextBox 7"/>
          <p:cNvSpPr txBox="1">
            <a:spLocks noChangeArrowheads="1"/>
          </p:cNvSpPr>
          <p:nvPr/>
        </p:nvSpPr>
        <p:spPr bwMode="auto">
          <a:xfrm>
            <a:off x="290515" y="1557338"/>
            <a:ext cx="856297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defRPr/>
            </a:pPr>
            <a:r>
              <a:rPr lang="zh-CN" altLang="en-US" sz="2400" dirty="0">
                <a:solidFill>
                  <a:prstClr val="black"/>
                </a:solidFill>
              </a:rPr>
              <a:t>有穷状态机方法采用了一种简单的格式来描述规格说明：</a:t>
            </a:r>
          </a:p>
          <a:p>
            <a:pPr marL="0" indent="0" algn="ctr" eaLnBrk="1" fontAlgn="base" hangingPunct="1">
              <a:lnSpc>
                <a:spcPct val="150000"/>
              </a:lnSpc>
              <a:spcBef>
                <a:spcPct val="0"/>
              </a:spcBef>
              <a:spcAft>
                <a:spcPts val="600"/>
              </a:spcAft>
              <a:defRPr/>
            </a:pPr>
            <a:r>
              <a:rPr lang="zh-CN" altLang="en-US" sz="2400" b="1" dirty="0">
                <a:solidFill>
                  <a:srgbClr val="FF0000"/>
                </a:solidFill>
              </a:rPr>
              <a:t>当前状态</a:t>
            </a:r>
            <a:r>
              <a:rPr lang="en-US" altLang="zh-CN" sz="2400" b="1" dirty="0">
                <a:solidFill>
                  <a:srgbClr val="FF0000"/>
                </a:solidFill>
              </a:rPr>
              <a:t>+</a:t>
            </a:r>
            <a:r>
              <a:rPr lang="zh-CN" altLang="en-US" sz="2400" b="1" dirty="0">
                <a:solidFill>
                  <a:srgbClr val="FF0000"/>
                </a:solidFill>
              </a:rPr>
              <a:t>事件</a:t>
            </a:r>
            <a:r>
              <a:rPr lang="en-US" altLang="zh-CN" sz="2400" b="1" dirty="0">
                <a:solidFill>
                  <a:srgbClr val="FF0000"/>
                </a:solidFill>
              </a:rPr>
              <a:t>+</a:t>
            </a:r>
            <a:r>
              <a:rPr lang="zh-CN" altLang="en-US" sz="2400" b="1" dirty="0">
                <a:solidFill>
                  <a:srgbClr val="FF0000"/>
                </a:solidFill>
              </a:rPr>
              <a:t>谓词</a:t>
            </a:r>
            <a:r>
              <a:rPr lang="en-US" altLang="zh-CN" sz="2400" b="1" dirty="0">
                <a:solidFill>
                  <a:srgbClr val="FF0000"/>
                </a:solidFill>
              </a:rPr>
              <a:t>=&gt;</a:t>
            </a:r>
            <a:r>
              <a:rPr lang="zh-CN" altLang="en-US" sz="2400" b="1" dirty="0">
                <a:solidFill>
                  <a:srgbClr val="FF0000"/>
                </a:solidFill>
              </a:rPr>
              <a:t>下个状态</a:t>
            </a:r>
            <a:endParaRPr lang="en-US" altLang="zh-CN" sz="2400" b="1" dirty="0">
              <a:solidFill>
                <a:srgbClr val="FF0000"/>
              </a:solidFill>
            </a:endParaRPr>
          </a:p>
          <a:p>
            <a:pPr marL="0" indent="720000" eaLnBrk="1" fontAlgn="base" hangingPunct="1">
              <a:lnSpc>
                <a:spcPct val="150000"/>
              </a:lnSpc>
              <a:spcBef>
                <a:spcPct val="0"/>
              </a:spcBef>
              <a:defRPr/>
            </a:pPr>
            <a:r>
              <a:rPr lang="zh-CN" altLang="en-US" sz="2400" dirty="0">
                <a:solidFill>
                  <a:prstClr val="black"/>
                </a:solidFill>
              </a:rPr>
              <a:t>这种形式的规格说明易于书写、易于验证，而且可以比较容易地把它转变成设计或程序代码。事实上，可以开发一个</a:t>
            </a:r>
            <a:r>
              <a:rPr lang="en-US" altLang="zh-CN" sz="2400" dirty="0">
                <a:solidFill>
                  <a:prstClr val="black"/>
                </a:solidFill>
              </a:rPr>
              <a:t>CASE</a:t>
            </a:r>
            <a:r>
              <a:rPr lang="zh-CN" altLang="en-US" sz="2400" dirty="0">
                <a:solidFill>
                  <a:prstClr val="black"/>
                </a:solidFill>
              </a:rPr>
              <a:t>工具把一个有穷状态机规格说明直接转变为源代码。</a:t>
            </a:r>
            <a:endParaRPr lang="en-US" altLang="zh-CN" sz="2400" dirty="0">
              <a:solidFill>
                <a:prstClr val="black"/>
              </a:solidFill>
            </a:endParaRPr>
          </a:p>
        </p:txBody>
      </p:sp>
      <p:sp>
        <p:nvSpPr>
          <p:cNvPr id="474117"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74118"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4.2.3  </a:t>
            </a:r>
            <a:r>
              <a:rPr lang="zh-CN" altLang="en-US" sz="2400">
                <a:solidFill>
                  <a:srgbClr val="D9D9D9"/>
                </a:solidFill>
                <a:latin typeface="宋体" panose="02010600030101010101" pitchFamily="2" charset="-122"/>
              </a:rPr>
              <a:t>评价</a:t>
            </a:r>
          </a:p>
        </p:txBody>
      </p:sp>
    </p:spTree>
    <p:extLst>
      <p:ext uri="{BB962C8B-B14F-4D97-AF65-F5344CB8AC3E}">
        <p14:creationId xmlns:p14="http://schemas.microsoft.com/office/powerpoint/2010/main" val="3405122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4.2</a:t>
            </a:r>
            <a:r>
              <a:rPr lang="en-US" altLang="zh-CN" b="1" dirty="0" smtClean="0"/>
              <a:t> </a:t>
            </a:r>
            <a:r>
              <a:rPr lang="zh-CN" altLang="en-US" b="1" dirty="0" smtClean="0"/>
              <a:t>有穷状态机</a:t>
            </a:r>
          </a:p>
        </p:txBody>
      </p:sp>
      <p:sp>
        <p:nvSpPr>
          <p:cNvPr id="476163" name="TextBox 7"/>
          <p:cNvSpPr txBox="1">
            <a:spLocks noChangeArrowheads="1"/>
          </p:cNvSpPr>
          <p:nvPr/>
        </p:nvSpPr>
        <p:spPr bwMode="auto">
          <a:xfrm>
            <a:off x="290515" y="1196977"/>
            <a:ext cx="85629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有穷状态机方法比数据流图技术更精确，而且和它一样易于理解。</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它也有缺点：在开发一个大系统时三元组</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即状态、事件、谓词</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的数量会迅速增长。此外，和数据流图方法一样，形式化的有穷状态机方法也没有处理定时需求。</a:t>
            </a:r>
            <a:endParaRPr lang="en-US" altLang="zh-CN" sz="2400">
              <a:solidFill>
                <a:prstClr val="black"/>
              </a:solidFill>
              <a:latin typeface="Arial" panose="020B0604020202020204" pitchFamily="34" charset="0"/>
            </a:endParaRPr>
          </a:p>
        </p:txBody>
      </p:sp>
      <p:sp>
        <p:nvSpPr>
          <p:cNvPr id="476164"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76165"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4.2.3  </a:t>
            </a:r>
            <a:r>
              <a:rPr lang="zh-CN" altLang="en-US" sz="2400">
                <a:solidFill>
                  <a:srgbClr val="D9D9D9"/>
                </a:solidFill>
                <a:latin typeface="宋体" panose="02010600030101010101" pitchFamily="2" charset="-122"/>
              </a:rPr>
              <a:t>评价</a:t>
            </a:r>
          </a:p>
        </p:txBody>
      </p:sp>
    </p:spTree>
    <p:extLst>
      <p:ext uri="{BB962C8B-B14F-4D97-AF65-F5344CB8AC3E}">
        <p14:creationId xmlns:p14="http://schemas.microsoft.com/office/powerpoint/2010/main" val="636266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7" y="682625"/>
            <a:ext cx="79359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5760"/>
              </a:lnSpc>
              <a:spcBef>
                <a:spcPts val="0"/>
              </a:spcBef>
              <a:defRPr/>
            </a:pPr>
            <a:r>
              <a:rPr lang="zh-CN" altLang="en-US" sz="5400" b="1" dirty="0">
                <a:solidFill>
                  <a:prstClr val="black"/>
                </a:solidFill>
                <a:latin typeface="宋体" panose="02010600030101010101" pitchFamily="2" charset="-122"/>
              </a:rPr>
              <a:t>主要内容</a:t>
            </a:r>
            <a:endParaRPr lang="es-HN" sz="5400" b="1" dirty="0">
              <a:solidFill>
                <a:prstClr val="black"/>
              </a:solidFill>
            </a:endParaRPr>
          </a:p>
        </p:txBody>
      </p:sp>
      <p:sp>
        <p:nvSpPr>
          <p:cNvPr id="422915" name="2 Subtítulo"/>
          <p:cNvSpPr txBox="1">
            <a:spLocks/>
          </p:cNvSpPr>
          <p:nvPr/>
        </p:nvSpPr>
        <p:spPr bwMode="auto">
          <a:xfrm>
            <a:off x="250827"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Aft>
                <a:spcPct val="0"/>
              </a:spcAft>
              <a:buFont typeface="Arial" panose="020B0604020202020204" pitchFamily="34" charset="0"/>
              <a:buNone/>
            </a:pPr>
            <a:endParaRPr lang="es-ES" altLang="zh-CN" sz="2000">
              <a:solidFill>
                <a:srgbClr val="BFBFBF"/>
              </a:solidFill>
            </a:endParaRPr>
          </a:p>
        </p:txBody>
      </p:sp>
      <p:sp>
        <p:nvSpPr>
          <p:cNvPr id="422916"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主要内容</a:t>
            </a:r>
          </a:p>
        </p:txBody>
      </p:sp>
      <p:pic>
        <p:nvPicPr>
          <p:cNvPr id="422917"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291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2919" name="TextBox 3">
            <a:hlinkClick r:id="rId5" action="ppaction://hlinksldjump"/>
          </p:cNvPr>
          <p:cNvSpPr txBox="1">
            <a:spLocks noChangeArrowheads="1"/>
          </p:cNvSpPr>
          <p:nvPr/>
        </p:nvSpPr>
        <p:spPr bwMode="auto">
          <a:xfrm>
            <a:off x="1071563" y="2071690"/>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22920" name="TextBox 4">
            <a:hlinkClick r:id="rId6" action="ppaction://hlinksldjump"/>
          </p:cNvPr>
          <p:cNvSpPr txBox="1">
            <a:spLocks noChangeArrowheads="1"/>
          </p:cNvSpPr>
          <p:nvPr/>
        </p:nvSpPr>
        <p:spPr bwMode="auto">
          <a:xfrm>
            <a:off x="1000127"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22921" name="TextBox 5"/>
          <p:cNvSpPr txBox="1">
            <a:spLocks noChangeArrowheads="1"/>
          </p:cNvSpPr>
          <p:nvPr/>
        </p:nvSpPr>
        <p:spPr bwMode="auto">
          <a:xfrm>
            <a:off x="1000127"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22922" name="TextBox 6"/>
          <p:cNvSpPr txBox="1">
            <a:spLocks noChangeArrowheads="1"/>
          </p:cNvSpPr>
          <p:nvPr/>
        </p:nvSpPr>
        <p:spPr bwMode="auto">
          <a:xfrm>
            <a:off x="1000127"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34" name="Rectangle 3"/>
          <p:cNvSpPr txBox="1">
            <a:spLocks noChangeArrowheads="1"/>
          </p:cNvSpPr>
          <p:nvPr/>
        </p:nvSpPr>
        <p:spPr bwMode="auto">
          <a:xfrm>
            <a:off x="642938" y="1819277"/>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nSpc>
                <a:spcPct val="200000"/>
              </a:lnSpc>
              <a:spcBef>
                <a:spcPct val="50000"/>
              </a:spcBef>
              <a:buClrTx/>
              <a:buSzTx/>
              <a:buNone/>
              <a:defRPr/>
            </a:pPr>
            <a:r>
              <a:rPr kumimoji="1" lang="en-US" altLang="zh-CN" sz="2400" dirty="0">
                <a:solidFill>
                  <a:srgbClr val="9999CC">
                    <a:lumMod val="50000"/>
                  </a:srgbClr>
                </a:solidFill>
                <a:latin typeface="宋体" panose="02010600030101010101" pitchFamily="2" charset="-122"/>
              </a:rPr>
              <a:t>   </a:t>
            </a:r>
            <a:r>
              <a:rPr kumimoji="1" lang="en-US" altLang="zh-CN" sz="2400" b="1" dirty="0">
                <a:solidFill>
                  <a:prstClr val="black"/>
                </a:solidFill>
                <a:latin typeface="宋体" panose="02010600030101010101" pitchFamily="2" charset="-122"/>
              </a:rPr>
              <a:t>4.1   </a:t>
            </a:r>
            <a:r>
              <a:rPr kumimoji="1" lang="zh-CN" altLang="en-US" sz="2400" b="1" dirty="0">
                <a:solidFill>
                  <a:prstClr val="black"/>
                </a:solidFill>
                <a:latin typeface="宋体" panose="02010600030101010101" pitchFamily="2" charset="-122"/>
              </a:rPr>
              <a:t>概述</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4.2   </a:t>
            </a:r>
            <a:r>
              <a:rPr kumimoji="1" lang="zh-CN" altLang="en-US" sz="2400" b="1" dirty="0">
                <a:solidFill>
                  <a:prstClr val="black"/>
                </a:solidFill>
                <a:latin typeface="宋体" panose="02010600030101010101" pitchFamily="2" charset="-122"/>
              </a:rPr>
              <a:t>有穷状态机</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4.3   Petri</a:t>
            </a:r>
            <a:r>
              <a:rPr kumimoji="1" lang="zh-CN" altLang="en-US" sz="2400" b="1" dirty="0">
                <a:solidFill>
                  <a:prstClr val="black"/>
                </a:solidFill>
                <a:latin typeface="宋体" panose="02010600030101010101" pitchFamily="2" charset="-122"/>
              </a:rPr>
              <a:t>网</a:t>
            </a: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4.4   Z</a:t>
            </a:r>
            <a:r>
              <a:rPr kumimoji="1" lang="zh-CN" altLang="en-US" sz="2400" b="1" dirty="0">
                <a:solidFill>
                  <a:prstClr val="black"/>
                </a:solidFill>
                <a:latin typeface="宋体" panose="02010600030101010101" pitchFamily="2" charset="-122"/>
              </a:rPr>
              <a:t>语言</a:t>
            </a:r>
            <a:endParaRPr kumimoji="1" lang="en-US" altLang="zh-CN" sz="2400" b="1" dirty="0">
              <a:solidFill>
                <a:prstClr val="black"/>
              </a:solidFill>
              <a:latin typeface="宋体" panose="02010600030101010101" pitchFamily="2" charset="-122"/>
            </a:endParaRPr>
          </a:p>
          <a:p>
            <a:pPr marL="0" indent="0">
              <a:lnSpc>
                <a:spcPct val="250000"/>
              </a:lnSpc>
              <a:spcBef>
                <a:spcPct val="50000"/>
              </a:spcBef>
              <a:buClrTx/>
              <a:buSzTx/>
              <a:buNone/>
              <a:defRPr/>
            </a:pPr>
            <a:endParaRPr kumimoji="1" lang="zh-CN" altLang="en-US" sz="2400" b="1" dirty="0">
              <a:solidFill>
                <a:prstClr val="black"/>
              </a:solidFill>
              <a:latin typeface="黑体" pitchFamily="2" charset="-122"/>
              <a:ea typeface="黑体" pitchFamily="2" charset="-122"/>
            </a:endParaRPr>
          </a:p>
          <a:p>
            <a:pPr marL="0" indent="0">
              <a:lnSpc>
                <a:spcPct val="120000"/>
              </a:lnSpc>
              <a:spcBef>
                <a:spcPct val="50000"/>
              </a:spcBef>
              <a:buClrTx/>
              <a:buSzTx/>
              <a:buNone/>
              <a:defRPr/>
            </a:pPr>
            <a:r>
              <a:rPr kumimoji="1" lang="en-US" altLang="zh-CN" sz="2400" b="1" dirty="0">
                <a:solidFill>
                  <a:srgbClr val="9999CC">
                    <a:lumMod val="50000"/>
                  </a:srgbClr>
                </a:solidFill>
                <a:latin typeface="黑体" pitchFamily="2" charset="-122"/>
                <a:ea typeface="黑体" pitchFamily="2" charset="-122"/>
              </a:rPr>
              <a:t>      </a:t>
            </a:r>
            <a:endParaRPr kumimoji="1" lang="zh-CN" altLang="en-US" sz="2400" b="1" dirty="0">
              <a:solidFill>
                <a:srgbClr val="9999CC">
                  <a:lumMod val="50000"/>
                </a:srgbClr>
              </a:solidFill>
              <a:latin typeface="黑体" pitchFamily="2" charset="-122"/>
              <a:ea typeface="黑体" pitchFamily="2" charset="-122"/>
            </a:endParaRPr>
          </a:p>
          <a:p>
            <a:pPr>
              <a:buClr>
                <a:srgbClr val="00007D"/>
              </a:buClr>
              <a:defRPr/>
            </a:pPr>
            <a:endParaRPr lang="zh-CN" altLang="zh-CN" kern="0" dirty="0">
              <a:solidFill>
                <a:srgbClr val="000000"/>
              </a:solidFill>
              <a:latin typeface="Arial"/>
            </a:endParaRPr>
          </a:p>
        </p:txBody>
      </p:sp>
      <p:sp>
        <p:nvSpPr>
          <p:cNvPr id="422924"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1833660697"/>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1 Título"/>
          <p:cNvSpPr txBox="1">
            <a:spLocks/>
          </p:cNvSpPr>
          <p:nvPr/>
        </p:nvSpPr>
        <p:spPr bwMode="auto">
          <a:xfrm>
            <a:off x="739777" y="682625"/>
            <a:ext cx="79359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lnSpc>
                <a:spcPts val="5763"/>
              </a:lnSpc>
              <a:spcBef>
                <a:spcPct val="0"/>
              </a:spcBef>
              <a:spcAft>
                <a:spcPct val="0"/>
              </a:spcAft>
              <a:buNone/>
            </a:pPr>
            <a:r>
              <a:rPr lang="zh-CN" altLang="en-US" sz="5400" b="1">
                <a:solidFill>
                  <a:prstClr val="black"/>
                </a:solidFill>
                <a:latin typeface="宋体" panose="02010600030101010101" pitchFamily="2" charset="-122"/>
              </a:rPr>
              <a:t>主要内容</a:t>
            </a:r>
            <a:endParaRPr lang="es-HN" altLang="zh-CN" sz="5400" b="1">
              <a:solidFill>
                <a:prstClr val="black"/>
              </a:solidFill>
              <a:latin typeface="宋体" panose="02010600030101010101" pitchFamily="2" charset="-122"/>
            </a:endParaRPr>
          </a:p>
        </p:txBody>
      </p:sp>
      <p:sp>
        <p:nvSpPr>
          <p:cNvPr id="478211" name="2 Subtítulo"/>
          <p:cNvSpPr txBox="1">
            <a:spLocks/>
          </p:cNvSpPr>
          <p:nvPr/>
        </p:nvSpPr>
        <p:spPr bwMode="auto">
          <a:xfrm>
            <a:off x="250827"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Aft>
                <a:spcPct val="0"/>
              </a:spcAft>
              <a:buFont typeface="Arial" panose="020B0604020202020204" pitchFamily="34" charset="0"/>
              <a:buNone/>
            </a:pPr>
            <a:endParaRPr lang="es-ES" altLang="zh-CN" sz="2000">
              <a:solidFill>
                <a:srgbClr val="BFBFBF"/>
              </a:solidFill>
            </a:endParaRPr>
          </a:p>
        </p:txBody>
      </p:sp>
      <p:sp>
        <p:nvSpPr>
          <p:cNvPr id="478212"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讲授大纲</a:t>
            </a:r>
          </a:p>
        </p:txBody>
      </p:sp>
      <p:pic>
        <p:nvPicPr>
          <p:cNvPr id="478213"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8214"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8215" name="TextBox 3">
            <a:hlinkClick r:id="rId5" action="ppaction://hlinksldjump"/>
          </p:cNvPr>
          <p:cNvSpPr txBox="1">
            <a:spLocks noChangeArrowheads="1"/>
          </p:cNvSpPr>
          <p:nvPr/>
        </p:nvSpPr>
        <p:spPr bwMode="auto">
          <a:xfrm>
            <a:off x="1071563" y="2071690"/>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78216" name="TextBox 4">
            <a:hlinkClick r:id="rId6" action="ppaction://hlinksldjump"/>
          </p:cNvPr>
          <p:cNvSpPr txBox="1">
            <a:spLocks noChangeArrowheads="1"/>
          </p:cNvSpPr>
          <p:nvPr/>
        </p:nvSpPr>
        <p:spPr bwMode="auto">
          <a:xfrm>
            <a:off x="1000127"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78217" name="TextBox 5"/>
          <p:cNvSpPr txBox="1">
            <a:spLocks noChangeArrowheads="1"/>
          </p:cNvSpPr>
          <p:nvPr/>
        </p:nvSpPr>
        <p:spPr bwMode="auto">
          <a:xfrm>
            <a:off x="1000127"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78218" name="TextBox 6"/>
          <p:cNvSpPr txBox="1">
            <a:spLocks noChangeArrowheads="1"/>
          </p:cNvSpPr>
          <p:nvPr/>
        </p:nvSpPr>
        <p:spPr bwMode="auto">
          <a:xfrm>
            <a:off x="1000127"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34" name="Rectangle 3"/>
          <p:cNvSpPr txBox="1">
            <a:spLocks noChangeArrowheads="1"/>
          </p:cNvSpPr>
          <p:nvPr/>
        </p:nvSpPr>
        <p:spPr bwMode="auto">
          <a:xfrm>
            <a:off x="642938" y="1819277"/>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nSpc>
                <a:spcPct val="200000"/>
              </a:lnSpc>
              <a:spcBef>
                <a:spcPct val="50000"/>
              </a:spcBef>
              <a:buClrTx/>
              <a:buSzTx/>
              <a:buNone/>
              <a:defRPr/>
            </a:pPr>
            <a:r>
              <a:rPr kumimoji="1" lang="en-US" altLang="zh-CN" sz="2400" dirty="0">
                <a:solidFill>
                  <a:srgbClr val="9999CC">
                    <a:lumMod val="50000"/>
                  </a:srgbClr>
                </a:solidFill>
                <a:latin typeface="黑体" pitchFamily="2" charset="-122"/>
                <a:ea typeface="黑体" pitchFamily="2" charset="-122"/>
              </a:rPr>
              <a:t>   </a:t>
            </a:r>
            <a:r>
              <a:rPr kumimoji="1" lang="en-US" altLang="zh-CN" sz="2400" b="1" dirty="0">
                <a:solidFill>
                  <a:prstClr val="black"/>
                </a:solidFill>
                <a:latin typeface="宋体" panose="02010600030101010101" pitchFamily="2" charset="-122"/>
              </a:rPr>
              <a:t>4.1   </a:t>
            </a:r>
            <a:r>
              <a:rPr kumimoji="1" lang="zh-CN" altLang="en-US" sz="2400" b="1" dirty="0">
                <a:solidFill>
                  <a:prstClr val="black"/>
                </a:solidFill>
                <a:latin typeface="宋体" panose="02010600030101010101" pitchFamily="2" charset="-122"/>
              </a:rPr>
              <a:t>概述</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4.2   </a:t>
            </a:r>
            <a:r>
              <a:rPr kumimoji="1" lang="zh-CN" altLang="en-US" sz="2400" b="1" dirty="0">
                <a:solidFill>
                  <a:prstClr val="black"/>
                </a:solidFill>
                <a:latin typeface="宋体" panose="02010600030101010101" pitchFamily="2" charset="-122"/>
              </a:rPr>
              <a:t>有穷状态机</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4.3   Petri</a:t>
            </a:r>
            <a:r>
              <a:rPr kumimoji="1" lang="zh-CN" altLang="en-US" sz="2400" b="1" dirty="0">
                <a:solidFill>
                  <a:prstClr val="black"/>
                </a:solidFill>
                <a:latin typeface="宋体" panose="02010600030101010101" pitchFamily="2" charset="-122"/>
              </a:rPr>
              <a:t>网</a:t>
            </a: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4.4   Z</a:t>
            </a:r>
            <a:r>
              <a:rPr kumimoji="1" lang="zh-CN" altLang="en-US" sz="2400" b="1" dirty="0">
                <a:solidFill>
                  <a:prstClr val="black"/>
                </a:solidFill>
                <a:latin typeface="宋体" panose="02010600030101010101" pitchFamily="2" charset="-122"/>
              </a:rPr>
              <a:t>语言</a:t>
            </a:r>
            <a:endParaRPr kumimoji="1" lang="en-US" altLang="zh-CN" sz="2400" b="1" dirty="0">
              <a:solidFill>
                <a:prstClr val="black"/>
              </a:solidFill>
              <a:latin typeface="宋体" panose="02010600030101010101" pitchFamily="2" charset="-122"/>
            </a:endParaRPr>
          </a:p>
          <a:p>
            <a:pPr marL="0" indent="0">
              <a:lnSpc>
                <a:spcPct val="250000"/>
              </a:lnSpc>
              <a:spcBef>
                <a:spcPct val="50000"/>
              </a:spcBef>
              <a:buClrTx/>
              <a:buSzTx/>
              <a:buNone/>
              <a:defRPr/>
            </a:pPr>
            <a:endParaRPr kumimoji="1" lang="zh-CN" altLang="en-US" sz="2400" b="1" dirty="0">
              <a:solidFill>
                <a:prstClr val="black"/>
              </a:solidFill>
              <a:latin typeface="黑体" pitchFamily="2" charset="-122"/>
              <a:ea typeface="黑体" pitchFamily="2" charset="-122"/>
            </a:endParaRPr>
          </a:p>
          <a:p>
            <a:pPr marL="0" indent="0">
              <a:lnSpc>
                <a:spcPct val="120000"/>
              </a:lnSpc>
              <a:spcBef>
                <a:spcPct val="50000"/>
              </a:spcBef>
              <a:buClrTx/>
              <a:buSzTx/>
              <a:buNone/>
              <a:defRPr/>
            </a:pPr>
            <a:r>
              <a:rPr kumimoji="1" lang="en-US" altLang="zh-CN" sz="2400" b="1" dirty="0">
                <a:solidFill>
                  <a:srgbClr val="9999CC">
                    <a:lumMod val="50000"/>
                  </a:srgbClr>
                </a:solidFill>
                <a:latin typeface="黑体" pitchFamily="2" charset="-122"/>
                <a:ea typeface="黑体" pitchFamily="2" charset="-122"/>
              </a:rPr>
              <a:t>      </a:t>
            </a:r>
            <a:endParaRPr kumimoji="1" lang="zh-CN" altLang="en-US" sz="2400" b="1" dirty="0">
              <a:solidFill>
                <a:srgbClr val="9999CC">
                  <a:lumMod val="50000"/>
                </a:srgbClr>
              </a:solidFill>
              <a:latin typeface="黑体" pitchFamily="2" charset="-122"/>
              <a:ea typeface="黑体" pitchFamily="2" charset="-122"/>
            </a:endParaRPr>
          </a:p>
          <a:p>
            <a:pPr>
              <a:buClr>
                <a:srgbClr val="00007D"/>
              </a:buClr>
              <a:defRPr/>
            </a:pPr>
            <a:endParaRPr lang="zh-CN" altLang="zh-CN" kern="0" dirty="0">
              <a:solidFill>
                <a:srgbClr val="000000"/>
              </a:solidFill>
              <a:latin typeface="Arial"/>
            </a:endParaRPr>
          </a:p>
        </p:txBody>
      </p:sp>
      <p:sp>
        <p:nvSpPr>
          <p:cNvPr id="478220"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14" name="矩形 13"/>
          <p:cNvSpPr/>
          <p:nvPr/>
        </p:nvSpPr>
        <p:spPr>
          <a:xfrm>
            <a:off x="965200" y="38242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15" name="等腰三角形 14"/>
          <p:cNvSpPr/>
          <p:nvPr/>
        </p:nvSpPr>
        <p:spPr>
          <a:xfrm rot="5400000">
            <a:off x="373858" y="39108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482161727"/>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26629" name="内容占位符 4"/>
          <p:cNvSpPr>
            <a:spLocks noGrp="1"/>
          </p:cNvSpPr>
          <p:nvPr>
            <p:ph idx="1"/>
          </p:nvPr>
        </p:nvSpPr>
        <p:spPr>
          <a:xfrm>
            <a:off x="457200" y="981075"/>
            <a:ext cx="8229600" cy="604838"/>
          </a:xfrm>
        </p:spPr>
        <p:txBody>
          <a:bodyPr/>
          <a:lstStyle/>
          <a:p>
            <a:pPr marL="0" indent="0">
              <a:buNone/>
              <a:defRPr/>
            </a:pPr>
            <a:r>
              <a:rPr lang="en-US" altLang="zh-CN" b="1" dirty="0">
                <a:latin typeface="+mn-ea"/>
              </a:rPr>
              <a:t>4.3.1</a:t>
            </a:r>
            <a:r>
              <a:rPr lang="en-US" altLang="zh-CN" b="1" dirty="0"/>
              <a:t> </a:t>
            </a:r>
            <a:r>
              <a:rPr lang="en-US" altLang="zh-CN" b="1" dirty="0" smtClean="0"/>
              <a:t> </a:t>
            </a:r>
            <a:r>
              <a:rPr lang="zh-CN" altLang="en-US" b="1" dirty="0" smtClean="0"/>
              <a:t>概念</a:t>
            </a:r>
          </a:p>
        </p:txBody>
      </p:sp>
      <p:sp>
        <p:nvSpPr>
          <p:cNvPr id="32775" name="TextBox 7"/>
          <p:cNvSpPr txBox="1">
            <a:spLocks noChangeArrowheads="1"/>
          </p:cNvSpPr>
          <p:nvPr/>
        </p:nvSpPr>
        <p:spPr bwMode="auto">
          <a:xfrm>
            <a:off x="323852" y="1484313"/>
            <a:ext cx="8562975"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ct val="150000"/>
              </a:lnSpc>
              <a:spcBef>
                <a:spcPct val="0"/>
              </a:spcBef>
              <a:spcAft>
                <a:spcPts val="600"/>
              </a:spcAft>
              <a:defRPr/>
            </a:pPr>
            <a:r>
              <a:rPr lang="en-US" altLang="zh-CN" sz="2400" b="1" dirty="0">
                <a:solidFill>
                  <a:prstClr val="black"/>
                </a:solidFill>
              </a:rPr>
              <a:t>Petri</a:t>
            </a:r>
            <a:r>
              <a:rPr lang="zh-CN" altLang="en-US" sz="2400" b="1" dirty="0">
                <a:solidFill>
                  <a:prstClr val="black"/>
                </a:solidFill>
              </a:rPr>
              <a:t>网由来：</a:t>
            </a:r>
            <a:endParaRPr lang="en-US" altLang="zh-CN" sz="2400" b="1" dirty="0">
              <a:solidFill>
                <a:prstClr val="black"/>
              </a:solidFill>
            </a:endParaRPr>
          </a:p>
          <a:p>
            <a:pPr marL="0" indent="720000" eaLnBrk="1" fontAlgn="base" hangingPunct="1">
              <a:lnSpc>
                <a:spcPct val="150000"/>
              </a:lnSpc>
              <a:spcBef>
                <a:spcPct val="0"/>
              </a:spcBef>
              <a:defRPr/>
            </a:pPr>
            <a:r>
              <a:rPr lang="zh-CN" altLang="en-US" sz="2400" dirty="0">
                <a:solidFill>
                  <a:prstClr val="black"/>
                </a:solidFill>
              </a:rPr>
              <a:t>并发系统中遇到的一个主要问题是定时问题。这个问题可以表现为多种形式，如同步问题、竞争条件以及死锁问题。</a:t>
            </a:r>
            <a:endParaRPr lang="en-US" altLang="zh-CN" sz="2400" dirty="0">
              <a:solidFill>
                <a:prstClr val="black"/>
              </a:solidFill>
            </a:endParaRPr>
          </a:p>
          <a:p>
            <a:pPr marL="0" indent="720000" eaLnBrk="1" fontAlgn="base" hangingPunct="1">
              <a:lnSpc>
                <a:spcPct val="150000"/>
              </a:lnSpc>
              <a:spcBef>
                <a:spcPct val="0"/>
              </a:spcBef>
              <a:defRPr/>
            </a:pPr>
            <a:r>
              <a:rPr lang="zh-CN" altLang="en-US" sz="2400" dirty="0">
                <a:solidFill>
                  <a:prstClr val="black"/>
                </a:solidFill>
              </a:rPr>
              <a:t>用于确定系统中隐含的定时问题的一种有效技术是</a:t>
            </a:r>
            <a:r>
              <a:rPr lang="en-US" altLang="zh-CN" sz="2400" dirty="0">
                <a:solidFill>
                  <a:srgbClr val="FF0000"/>
                </a:solidFill>
              </a:rPr>
              <a:t>Petri</a:t>
            </a:r>
            <a:r>
              <a:rPr lang="zh-CN" altLang="en-US" sz="2400" dirty="0">
                <a:solidFill>
                  <a:srgbClr val="FF0000"/>
                </a:solidFill>
              </a:rPr>
              <a:t>网</a:t>
            </a:r>
            <a:r>
              <a:rPr lang="zh-CN" altLang="en-US" sz="2400" dirty="0">
                <a:solidFill>
                  <a:prstClr val="black"/>
                </a:solidFill>
              </a:rPr>
              <a:t>，这种技术的一个很大的优点是它也可以用于设计中。</a:t>
            </a:r>
            <a:endParaRPr lang="en-US" altLang="zh-CN" sz="2400" dirty="0">
              <a:solidFill>
                <a:prstClr val="black"/>
              </a:solidFill>
            </a:endParaRPr>
          </a:p>
          <a:p>
            <a:pPr marL="0" indent="720000" eaLnBrk="1" fontAlgn="base" hangingPunct="1">
              <a:lnSpc>
                <a:spcPct val="150000"/>
              </a:lnSpc>
              <a:spcBef>
                <a:spcPct val="0"/>
              </a:spcBef>
              <a:defRPr/>
            </a:pPr>
            <a:r>
              <a:rPr lang="en-US" altLang="zh-CN" sz="2400" dirty="0">
                <a:solidFill>
                  <a:prstClr val="black"/>
                </a:solidFill>
              </a:rPr>
              <a:t>Petri</a:t>
            </a:r>
            <a:r>
              <a:rPr lang="zh-CN" altLang="en-US" sz="2400" dirty="0">
                <a:solidFill>
                  <a:prstClr val="black"/>
                </a:solidFill>
              </a:rPr>
              <a:t>网是由</a:t>
            </a:r>
            <a:r>
              <a:rPr lang="en-US" altLang="zh-CN" sz="2400" i="1" dirty="0">
                <a:solidFill>
                  <a:prstClr val="black"/>
                </a:solidFill>
              </a:rPr>
              <a:t>Carl Adam Petri</a:t>
            </a:r>
            <a:r>
              <a:rPr lang="zh-CN" altLang="en-US" sz="2400" dirty="0">
                <a:solidFill>
                  <a:prstClr val="black"/>
                </a:solidFill>
              </a:rPr>
              <a:t>发明的。在性能评价、操作系统和软件工程等领域，</a:t>
            </a:r>
            <a:r>
              <a:rPr lang="en-US" altLang="zh-CN" sz="2400" dirty="0">
                <a:solidFill>
                  <a:prstClr val="black"/>
                </a:solidFill>
              </a:rPr>
              <a:t>Petri</a:t>
            </a:r>
            <a:r>
              <a:rPr lang="zh-CN" altLang="en-US" sz="2400" dirty="0">
                <a:solidFill>
                  <a:prstClr val="black"/>
                </a:solidFill>
              </a:rPr>
              <a:t>网应用得都比较广泛。特别是已经证明，用</a:t>
            </a:r>
            <a:r>
              <a:rPr lang="en-US" altLang="zh-CN" sz="2400" dirty="0">
                <a:solidFill>
                  <a:prstClr val="black"/>
                </a:solidFill>
              </a:rPr>
              <a:t>Petri</a:t>
            </a:r>
            <a:r>
              <a:rPr lang="zh-CN" altLang="en-US" sz="2400" dirty="0">
                <a:solidFill>
                  <a:prstClr val="black"/>
                </a:solidFill>
              </a:rPr>
              <a:t>网可以有效地描述并发活动。</a:t>
            </a:r>
            <a:endParaRPr lang="en-US" altLang="zh-CN" sz="2400" dirty="0">
              <a:solidFill>
                <a:prstClr val="black"/>
              </a:solidFill>
            </a:endParaRPr>
          </a:p>
        </p:txBody>
      </p:sp>
      <p:sp>
        <p:nvSpPr>
          <p:cNvPr id="480261"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
        <p:nvSpPr>
          <p:cNvPr id="480262"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2581099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482307" name="TextBox 7"/>
          <p:cNvSpPr txBox="1">
            <a:spLocks noChangeArrowheads="1"/>
          </p:cNvSpPr>
          <p:nvPr/>
        </p:nvSpPr>
        <p:spPr bwMode="auto">
          <a:xfrm>
            <a:off x="328613" y="1044575"/>
            <a:ext cx="8564562"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网包含</a:t>
            </a:r>
            <a:r>
              <a:rPr lang="en-US" altLang="zh-CN" sz="2400">
                <a:solidFill>
                  <a:srgbClr val="FF0000"/>
                </a:solidFill>
                <a:latin typeface="Arial" panose="020B0604020202020204" pitchFamily="34" charset="0"/>
              </a:rPr>
              <a:t>4</a:t>
            </a:r>
            <a:r>
              <a:rPr lang="zh-CN" altLang="en-US" sz="2400">
                <a:solidFill>
                  <a:srgbClr val="FF0000"/>
                </a:solidFill>
                <a:latin typeface="Arial" panose="020B0604020202020204" pitchFamily="34" charset="0"/>
              </a:rPr>
              <a:t>种元素</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一组位置</a:t>
            </a:r>
            <a:r>
              <a:rPr lang="en-US" altLang="zh-CN" sz="2400">
                <a:solidFill>
                  <a:prstClr val="black"/>
                </a:solidFill>
                <a:latin typeface="Arial" panose="020B0604020202020204" pitchFamily="34" charset="0"/>
              </a:rPr>
              <a:t>P</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一组转换</a:t>
            </a:r>
            <a:r>
              <a:rPr lang="en-US" altLang="zh-CN" sz="2400">
                <a:solidFill>
                  <a:prstClr val="black"/>
                </a:solidFill>
                <a:latin typeface="Arial" panose="020B0604020202020204" pitchFamily="34" charset="0"/>
              </a:rPr>
              <a:t>T</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输入函数</a:t>
            </a:r>
            <a:r>
              <a:rPr lang="en-US" altLang="zh-CN" sz="2400">
                <a:solidFill>
                  <a:prstClr val="black"/>
                </a:solidFill>
                <a:latin typeface="Arial" panose="020B0604020202020204" pitchFamily="34" charset="0"/>
              </a:rPr>
              <a:t>I</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输出函数</a:t>
            </a:r>
            <a:r>
              <a:rPr lang="en-US" altLang="zh-CN" sz="2400">
                <a:solidFill>
                  <a:prstClr val="black"/>
                </a:solidFill>
                <a:latin typeface="Arial" panose="020B0604020202020204" pitchFamily="34" charset="0"/>
              </a:rPr>
              <a:t>O</a:t>
            </a:r>
            <a:r>
              <a:rPr lang="zh-CN" altLang="en-US" sz="2400">
                <a:solidFill>
                  <a:prstClr val="black"/>
                </a:solidFill>
                <a:latin typeface="Arial" panose="020B0604020202020204" pitchFamily="34" charset="0"/>
              </a:rPr>
              <a:t>。</a:t>
            </a:r>
            <a:endParaRPr lang="en-US" altLang="zh-CN" sz="20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其中：</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一组位置</a:t>
            </a:r>
            <a:r>
              <a:rPr lang="en-US" altLang="zh-CN" sz="2400">
                <a:solidFill>
                  <a:prstClr val="black"/>
                </a:solidFill>
                <a:latin typeface="Arial" panose="020B0604020202020204" pitchFamily="34" charset="0"/>
              </a:rPr>
              <a:t>P</a:t>
            </a:r>
            <a:r>
              <a:rPr lang="zh-CN" altLang="en-US" sz="2400">
                <a:solidFill>
                  <a:prstClr val="black"/>
                </a:solidFill>
                <a:latin typeface="Arial" panose="020B0604020202020204" pitchFamily="34" charset="0"/>
              </a:rPr>
              <a:t>为｛</a:t>
            </a:r>
            <a:r>
              <a:rPr lang="en-US" altLang="zh-CN" sz="2400">
                <a:solidFill>
                  <a:prstClr val="black"/>
                </a:solidFill>
                <a:latin typeface="Arial" panose="020B0604020202020204" pitchFamily="34" charset="0"/>
              </a:rPr>
              <a:t>P1</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P2</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P3</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P4</a:t>
            </a:r>
            <a:r>
              <a:rPr lang="zh-CN" altLang="en-US" sz="2400">
                <a:solidFill>
                  <a:prstClr val="black"/>
                </a:solidFill>
                <a:latin typeface="Arial" panose="020B0604020202020204" pitchFamily="34" charset="0"/>
              </a:rPr>
              <a:t>｝，在图中用圆圈代表位置。</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一组转换</a:t>
            </a:r>
            <a:r>
              <a:rPr lang="en-US" altLang="zh-CN" sz="2400">
                <a:solidFill>
                  <a:prstClr val="black"/>
                </a:solidFill>
                <a:latin typeface="Arial" panose="020B0604020202020204" pitchFamily="34" charset="0"/>
              </a:rPr>
              <a:t>T</a:t>
            </a:r>
            <a:r>
              <a:rPr lang="zh-CN" altLang="en-US" sz="2400">
                <a:solidFill>
                  <a:prstClr val="black"/>
                </a:solidFill>
                <a:latin typeface="Arial" panose="020B0604020202020204" pitchFamily="34" charset="0"/>
              </a:rPr>
              <a:t>为｛</a:t>
            </a:r>
            <a:r>
              <a:rPr lang="en-US" altLang="zh-CN" sz="2400">
                <a:solidFill>
                  <a:prstClr val="black"/>
                </a:solidFill>
                <a:latin typeface="Arial" panose="020B0604020202020204" pitchFamily="34" charset="0"/>
              </a:rPr>
              <a:t>t1</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t2</a:t>
            </a:r>
            <a:r>
              <a:rPr lang="zh-CN" altLang="en-US" sz="2400">
                <a:solidFill>
                  <a:prstClr val="black"/>
                </a:solidFill>
                <a:latin typeface="Arial" panose="020B0604020202020204" pitchFamily="34" charset="0"/>
              </a:rPr>
              <a:t>｝，在图中用短直线表示转换。</a:t>
            </a:r>
          </a:p>
          <a:p>
            <a:pPr fontAlgn="base">
              <a:spcBef>
                <a:spcPct val="0"/>
              </a:spcBef>
              <a:spcAft>
                <a:spcPts val="600"/>
              </a:spcAft>
              <a:buNone/>
            </a:pPr>
            <a:endParaRPr lang="en-US" altLang="zh-CN" sz="2000">
              <a:solidFill>
                <a:prstClr val="black"/>
              </a:solidFill>
              <a:latin typeface="Arial" panose="020B0604020202020204" pitchFamily="34" charset="0"/>
            </a:endParaRPr>
          </a:p>
        </p:txBody>
      </p:sp>
      <p:pic>
        <p:nvPicPr>
          <p:cNvPr id="48230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02" y="1773240"/>
            <a:ext cx="4989513"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309"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82310"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extLst>
      <p:ext uri="{BB962C8B-B14F-4D97-AF65-F5344CB8AC3E}">
        <p14:creationId xmlns:p14="http://schemas.microsoft.com/office/powerpoint/2010/main" val="2970685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484355" name="TextBox 7"/>
          <p:cNvSpPr txBox="1">
            <a:spLocks noChangeArrowheads="1"/>
          </p:cNvSpPr>
          <p:nvPr/>
        </p:nvSpPr>
        <p:spPr bwMode="auto">
          <a:xfrm>
            <a:off x="250825" y="1125538"/>
            <a:ext cx="8770938"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两个用于转换的输入函数，用由位置指向转换的箭头表示，是：</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I(t</a:t>
            </a:r>
            <a:r>
              <a:rPr lang="en-US" altLang="zh-CN" sz="2400" baseline="-25000">
                <a:solidFill>
                  <a:prstClr val="black"/>
                </a:solidFill>
                <a:latin typeface="Arial" panose="020B0604020202020204" pitchFamily="34" charset="0"/>
              </a:rPr>
              <a:t>1</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4</a:t>
            </a:r>
            <a:r>
              <a:rPr lang="zh-CN" altLang="en-US" sz="2400">
                <a:solidFill>
                  <a:prstClr val="black"/>
                </a:solidFill>
                <a:latin typeface="Arial" panose="020B0604020202020204" pitchFamily="34" charset="0"/>
              </a:rPr>
              <a:t>｝</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I(t</a:t>
            </a:r>
            <a:r>
              <a:rPr lang="en-US" altLang="zh-CN" sz="2400" baseline="-25000">
                <a:solidFill>
                  <a:prstClr val="black"/>
                </a:solidFill>
                <a:latin typeface="Arial" panose="020B0604020202020204" pitchFamily="34" charset="0"/>
              </a:rPr>
              <a:t>2</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两个用于转换的输出函数，用由转换指向位置的箭头表示，是：</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O(t</a:t>
            </a:r>
            <a:r>
              <a:rPr lang="en-US" altLang="zh-CN" sz="2400" baseline="-25000">
                <a:solidFill>
                  <a:prstClr val="black"/>
                </a:solidFill>
                <a:latin typeface="Arial" panose="020B0604020202020204" pitchFamily="34" charset="0"/>
              </a:rPr>
              <a:t>1</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O(t</a:t>
            </a:r>
            <a:r>
              <a:rPr lang="en-US" altLang="zh-CN" sz="2400" baseline="-25000">
                <a:solidFill>
                  <a:prstClr val="black"/>
                </a:solidFill>
                <a:latin typeface="Arial" panose="020B0604020202020204" pitchFamily="34" charset="0"/>
              </a:rPr>
              <a:t>2</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注意，输出函数</a:t>
            </a:r>
            <a:r>
              <a:rPr lang="en-US" altLang="zh-CN" sz="2400">
                <a:solidFill>
                  <a:prstClr val="black"/>
                </a:solidFill>
                <a:latin typeface="Arial" panose="020B0604020202020204" pitchFamily="34" charset="0"/>
              </a:rPr>
              <a:t>O(t</a:t>
            </a:r>
            <a:r>
              <a:rPr lang="en-US" altLang="zh-CN" sz="2400" baseline="-25000">
                <a:solidFill>
                  <a:prstClr val="black"/>
                </a:solidFill>
                <a:latin typeface="Arial" panose="020B0604020202020204" pitchFamily="34" charset="0"/>
              </a:rPr>
              <a:t>2</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中有两个</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，是因为有两个箭头由</a:t>
            </a:r>
            <a:r>
              <a:rPr lang="en-US" altLang="zh-CN" sz="2400">
                <a:solidFill>
                  <a:prstClr val="black"/>
                </a:solidFill>
                <a:latin typeface="Arial" panose="020B0604020202020204" pitchFamily="34" charset="0"/>
              </a:rPr>
              <a:t>t</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指向</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p:txBody>
      </p:sp>
      <p:sp>
        <p:nvSpPr>
          <p:cNvPr id="484356"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84357"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extLst>
      <p:ext uri="{BB962C8B-B14F-4D97-AF65-F5344CB8AC3E}">
        <p14:creationId xmlns:p14="http://schemas.microsoft.com/office/powerpoint/2010/main" val="3166203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486403" name="TextBox 7"/>
          <p:cNvSpPr txBox="1">
            <a:spLocks noChangeArrowheads="1"/>
          </p:cNvSpPr>
          <p:nvPr/>
        </p:nvSpPr>
        <p:spPr bwMode="auto">
          <a:xfrm>
            <a:off x="457202" y="1125540"/>
            <a:ext cx="8564563"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更形式化的</a:t>
            </a:r>
            <a:r>
              <a:rPr lang="en-US" altLang="zh-CN" sz="2400">
                <a:solidFill>
                  <a:srgbClr val="FF0000"/>
                </a:solidFill>
                <a:latin typeface="Arial" panose="020B0604020202020204" pitchFamily="34" charset="0"/>
              </a:rPr>
              <a:t>Petri</a:t>
            </a:r>
            <a:r>
              <a:rPr lang="zh-CN" altLang="en-US" sz="2400">
                <a:solidFill>
                  <a:srgbClr val="FF0000"/>
                </a:solidFill>
                <a:latin typeface="Arial" panose="020B0604020202020204" pitchFamily="34" charset="0"/>
              </a:rPr>
              <a:t>网结构</a:t>
            </a:r>
            <a:r>
              <a:rPr lang="zh-CN" altLang="en-US" sz="2400">
                <a:solidFill>
                  <a:prstClr val="black"/>
                </a:solidFill>
                <a:latin typeface="Arial" panose="020B0604020202020204" pitchFamily="34" charset="0"/>
              </a:rPr>
              <a:t>，是一个四元组</a:t>
            </a:r>
            <a:r>
              <a:rPr lang="en-US" altLang="zh-CN" sz="2400">
                <a:solidFill>
                  <a:prstClr val="black"/>
                </a:solidFill>
                <a:latin typeface="Arial" panose="020B0604020202020204" pitchFamily="34" charset="0"/>
              </a:rPr>
              <a:t>C=(P,T,I,O)</a:t>
            </a:r>
            <a:r>
              <a:rPr lang="zh-CN" altLang="en-US" sz="2400">
                <a:solidFill>
                  <a:prstClr val="black"/>
                </a:solidFill>
                <a:latin typeface="Arial" panose="020B0604020202020204" pitchFamily="34" charset="0"/>
              </a:rPr>
              <a:t>。</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其中：</a:t>
            </a:r>
            <a:r>
              <a:rPr lang="en-US" altLang="zh-CN" sz="2400">
                <a:solidFill>
                  <a:prstClr val="black"/>
                </a:solidFill>
                <a:latin typeface="Arial" panose="020B0604020202020204" pitchFamily="34" charset="0"/>
              </a:rPr>
              <a:t>P=</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P1</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Pn</a:t>
            </a:r>
            <a:r>
              <a:rPr lang="zh-CN" altLang="en-US" sz="2400">
                <a:solidFill>
                  <a:prstClr val="black"/>
                </a:solidFill>
                <a:latin typeface="Arial" panose="020B0604020202020204" pitchFamily="34" charset="0"/>
              </a:rPr>
              <a:t>｝是一个有穷位置集，</a:t>
            </a:r>
            <a:r>
              <a:rPr lang="en-US" altLang="zh-CN" sz="2400">
                <a:solidFill>
                  <a:prstClr val="black"/>
                </a:solidFill>
                <a:latin typeface="Arial" panose="020B0604020202020204" pitchFamily="34" charset="0"/>
              </a:rPr>
              <a:t>n≥0</a:t>
            </a:r>
            <a:r>
              <a:rPr lang="zh-CN" altLang="en-US" sz="2400">
                <a:solidFill>
                  <a:prstClr val="black"/>
                </a:solidFill>
                <a:latin typeface="Arial" panose="020B0604020202020204" pitchFamily="34" charset="0"/>
              </a:rPr>
              <a:t>。</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T=</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t1</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tm</a:t>
            </a:r>
            <a:r>
              <a:rPr lang="zh-CN" altLang="en-US" sz="2400">
                <a:solidFill>
                  <a:prstClr val="black"/>
                </a:solidFill>
                <a:latin typeface="Arial" panose="020B0604020202020204" pitchFamily="34" charset="0"/>
              </a:rPr>
              <a:t>｝是一个有穷转换集，</a:t>
            </a:r>
            <a:r>
              <a:rPr lang="en-US" altLang="zh-CN" sz="2400">
                <a:solidFill>
                  <a:prstClr val="black"/>
                </a:solidFill>
                <a:latin typeface="Arial" panose="020B0604020202020204" pitchFamily="34" charset="0"/>
              </a:rPr>
              <a:t>m≥0</a:t>
            </a:r>
            <a:r>
              <a:rPr lang="zh-CN" altLang="en-US" sz="2400">
                <a:solidFill>
                  <a:prstClr val="black"/>
                </a:solidFill>
                <a:latin typeface="Arial" panose="020B0604020202020204" pitchFamily="34" charset="0"/>
              </a:rPr>
              <a:t>，且</a:t>
            </a:r>
            <a:r>
              <a:rPr lang="en-US" altLang="zh-CN" sz="2400">
                <a:solidFill>
                  <a:prstClr val="black"/>
                </a:solidFill>
                <a:latin typeface="Arial" panose="020B0604020202020204" pitchFamily="34" charset="0"/>
              </a:rPr>
              <a:t>T</a:t>
            </a:r>
            <a:r>
              <a:rPr lang="zh-CN" altLang="en-US" sz="2400">
                <a:solidFill>
                  <a:prstClr val="black"/>
                </a:solidFill>
                <a:latin typeface="Arial" panose="020B0604020202020204" pitchFamily="34" charset="0"/>
              </a:rPr>
              <a:t>和</a:t>
            </a:r>
            <a:r>
              <a:rPr lang="en-US" altLang="zh-CN" sz="2400">
                <a:solidFill>
                  <a:prstClr val="black"/>
                </a:solidFill>
                <a:latin typeface="Arial" panose="020B0604020202020204" pitchFamily="34" charset="0"/>
              </a:rPr>
              <a:t>P</a:t>
            </a:r>
            <a:r>
              <a:rPr lang="zh-CN" altLang="en-US" sz="2400">
                <a:solidFill>
                  <a:prstClr val="black"/>
                </a:solidFill>
                <a:latin typeface="Arial" panose="020B0604020202020204" pitchFamily="34" charset="0"/>
              </a:rPr>
              <a:t>不</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a:t>
            </a:r>
            <a:r>
              <a:rPr lang="zh-CN" altLang="en-US" sz="2400">
                <a:solidFill>
                  <a:prstClr val="black"/>
                </a:solidFill>
                <a:latin typeface="Arial" panose="020B0604020202020204" pitchFamily="34" charset="0"/>
              </a:rPr>
              <a:t>   相交。</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I</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T→P∞</a:t>
            </a:r>
            <a:r>
              <a:rPr lang="zh-CN" altLang="en-US" sz="2400">
                <a:solidFill>
                  <a:prstClr val="black"/>
                </a:solidFill>
                <a:latin typeface="Arial" panose="020B0604020202020204" pitchFamily="34" charset="0"/>
              </a:rPr>
              <a:t>为输入函数，是由转换到位置无序单位组</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(bags)</a:t>
            </a:r>
            <a:r>
              <a:rPr lang="zh-CN" altLang="en-US" sz="2400">
                <a:solidFill>
                  <a:prstClr val="black"/>
                </a:solidFill>
                <a:latin typeface="Arial" panose="020B0604020202020204" pitchFamily="34" charset="0"/>
              </a:rPr>
              <a:t>的映射。</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O</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T→P∞</a:t>
            </a:r>
            <a:r>
              <a:rPr lang="zh-CN" altLang="en-US" sz="2400">
                <a:solidFill>
                  <a:prstClr val="black"/>
                </a:solidFill>
                <a:latin typeface="Arial" panose="020B0604020202020204" pitchFamily="34" charset="0"/>
              </a:rPr>
              <a:t>为输出函数，是由转换到位置无序单位组的</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                 </a:t>
            </a:r>
            <a:r>
              <a:rPr lang="zh-CN" altLang="en-US" sz="2400">
                <a:solidFill>
                  <a:prstClr val="black"/>
                </a:solidFill>
                <a:latin typeface="Arial" panose="020B0604020202020204" pitchFamily="34" charset="0"/>
              </a:rPr>
              <a:t>映射。</a:t>
            </a:r>
            <a:endParaRPr lang="en-US" altLang="zh-CN" sz="2400">
              <a:solidFill>
                <a:prstClr val="black"/>
              </a:solidFill>
              <a:latin typeface="Arial" panose="020B0604020202020204" pitchFamily="34" charset="0"/>
            </a:endParaRPr>
          </a:p>
        </p:txBody>
      </p:sp>
      <p:sp>
        <p:nvSpPr>
          <p:cNvPr id="486404"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86405"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extLst>
      <p:ext uri="{BB962C8B-B14F-4D97-AF65-F5344CB8AC3E}">
        <p14:creationId xmlns:p14="http://schemas.microsoft.com/office/powerpoint/2010/main" val="75085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32775" name="TextBox 7"/>
          <p:cNvSpPr txBox="1">
            <a:spLocks noChangeArrowheads="1"/>
          </p:cNvSpPr>
          <p:nvPr/>
        </p:nvSpPr>
        <p:spPr bwMode="auto">
          <a:xfrm>
            <a:off x="179388" y="1052513"/>
            <a:ext cx="876935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defRPr/>
            </a:pPr>
            <a:r>
              <a:rPr lang="zh-CN" altLang="en-US" sz="2400" dirty="0">
                <a:solidFill>
                  <a:prstClr val="black"/>
                </a:solidFill>
              </a:rPr>
              <a:t>一个无序单位组或多重组是允许一个元素有多个实例的广义集。</a:t>
            </a:r>
            <a:endParaRPr lang="en-US" altLang="zh-CN" sz="2400" dirty="0">
              <a:solidFill>
                <a:prstClr val="black"/>
              </a:solidFill>
            </a:endParaRPr>
          </a:p>
          <a:p>
            <a:pPr marL="0" indent="720000" eaLnBrk="1" fontAlgn="base" hangingPunct="1">
              <a:lnSpc>
                <a:spcPct val="150000"/>
              </a:lnSpc>
              <a:spcBef>
                <a:spcPct val="0"/>
              </a:spcBef>
              <a:defRPr/>
            </a:pPr>
            <a:r>
              <a:rPr lang="en-US" altLang="zh-CN" sz="2400" dirty="0">
                <a:solidFill>
                  <a:prstClr val="black"/>
                </a:solidFill>
              </a:rPr>
              <a:t>Petri</a:t>
            </a:r>
            <a:r>
              <a:rPr lang="zh-CN" altLang="en-US" sz="2400" dirty="0">
                <a:solidFill>
                  <a:prstClr val="black"/>
                </a:solidFill>
              </a:rPr>
              <a:t>网的标记是在</a:t>
            </a:r>
            <a:r>
              <a:rPr lang="en-US" altLang="zh-CN" sz="2400" dirty="0">
                <a:solidFill>
                  <a:prstClr val="black"/>
                </a:solidFill>
              </a:rPr>
              <a:t>Petri</a:t>
            </a:r>
            <a:r>
              <a:rPr lang="zh-CN" altLang="en-US" sz="2400" dirty="0">
                <a:solidFill>
                  <a:prstClr val="black"/>
                </a:solidFill>
              </a:rPr>
              <a:t>网中权标</a:t>
            </a:r>
            <a:r>
              <a:rPr lang="en-US" altLang="zh-CN" sz="2400" dirty="0">
                <a:solidFill>
                  <a:prstClr val="black"/>
                </a:solidFill>
              </a:rPr>
              <a:t>(token)</a:t>
            </a:r>
            <a:r>
              <a:rPr lang="zh-CN" altLang="en-US" sz="2400" dirty="0">
                <a:solidFill>
                  <a:prstClr val="black"/>
                </a:solidFill>
              </a:rPr>
              <a:t>的分配。例如，在图</a:t>
            </a:r>
            <a:r>
              <a:rPr lang="en-US" altLang="zh-CN" sz="2400" dirty="0">
                <a:solidFill>
                  <a:prstClr val="black"/>
                </a:solidFill>
              </a:rPr>
              <a:t>4.6</a:t>
            </a:r>
            <a:r>
              <a:rPr lang="zh-CN" altLang="en-US" sz="2400" dirty="0">
                <a:solidFill>
                  <a:prstClr val="black"/>
                </a:solidFill>
              </a:rPr>
              <a:t>中有</a:t>
            </a:r>
            <a:r>
              <a:rPr lang="en-US" altLang="zh-CN" sz="2400" dirty="0">
                <a:solidFill>
                  <a:prstClr val="black"/>
                </a:solidFill>
              </a:rPr>
              <a:t>4</a:t>
            </a:r>
            <a:r>
              <a:rPr lang="zh-CN" altLang="en-US" sz="2400" dirty="0">
                <a:solidFill>
                  <a:prstClr val="black"/>
                </a:solidFill>
              </a:rPr>
              <a:t>个权标，其中一个在</a:t>
            </a:r>
            <a:r>
              <a:rPr lang="en-US" altLang="zh-CN" sz="2400" dirty="0">
                <a:solidFill>
                  <a:prstClr val="black"/>
                </a:solidFill>
              </a:rPr>
              <a:t>P</a:t>
            </a:r>
            <a:r>
              <a:rPr lang="en-US" altLang="zh-CN" sz="2400" baseline="-25000" dirty="0">
                <a:solidFill>
                  <a:prstClr val="black"/>
                </a:solidFill>
              </a:rPr>
              <a:t>1</a:t>
            </a:r>
            <a:r>
              <a:rPr lang="zh-CN" altLang="en-US" sz="2400" dirty="0">
                <a:solidFill>
                  <a:prstClr val="black"/>
                </a:solidFill>
              </a:rPr>
              <a:t>中，两个在</a:t>
            </a:r>
            <a:r>
              <a:rPr lang="en-US" altLang="zh-CN" sz="2400" dirty="0">
                <a:solidFill>
                  <a:prstClr val="black"/>
                </a:solidFill>
              </a:rPr>
              <a:t>P</a:t>
            </a:r>
            <a:r>
              <a:rPr lang="en-US" altLang="zh-CN" sz="2400" baseline="-25000" dirty="0">
                <a:solidFill>
                  <a:prstClr val="black"/>
                </a:solidFill>
              </a:rPr>
              <a:t>2</a:t>
            </a:r>
            <a:r>
              <a:rPr lang="zh-CN" altLang="en-US" sz="2400" dirty="0">
                <a:solidFill>
                  <a:prstClr val="black"/>
                </a:solidFill>
              </a:rPr>
              <a:t>中，</a:t>
            </a:r>
            <a:r>
              <a:rPr lang="en-US" altLang="zh-CN" sz="2400" dirty="0">
                <a:solidFill>
                  <a:prstClr val="black"/>
                </a:solidFill>
              </a:rPr>
              <a:t>P</a:t>
            </a:r>
            <a:r>
              <a:rPr lang="en-US" altLang="zh-CN" sz="2400" baseline="-25000" dirty="0">
                <a:solidFill>
                  <a:prstClr val="black"/>
                </a:solidFill>
              </a:rPr>
              <a:t>3</a:t>
            </a:r>
            <a:r>
              <a:rPr lang="zh-CN" altLang="en-US" sz="2400" dirty="0">
                <a:solidFill>
                  <a:prstClr val="black"/>
                </a:solidFill>
              </a:rPr>
              <a:t>中没有，还有一个在</a:t>
            </a:r>
            <a:r>
              <a:rPr lang="en-US" altLang="zh-CN" sz="2400" dirty="0">
                <a:solidFill>
                  <a:prstClr val="black"/>
                </a:solidFill>
              </a:rPr>
              <a:t>P</a:t>
            </a:r>
            <a:r>
              <a:rPr lang="en-US" altLang="zh-CN" sz="2400" baseline="-25000" dirty="0">
                <a:solidFill>
                  <a:prstClr val="black"/>
                </a:solidFill>
              </a:rPr>
              <a:t>4</a:t>
            </a:r>
            <a:r>
              <a:rPr lang="zh-CN" altLang="en-US" sz="2400" dirty="0">
                <a:solidFill>
                  <a:prstClr val="black"/>
                </a:solidFill>
              </a:rPr>
              <a:t>中。上述</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标记可以用向量</a:t>
            </a:r>
            <a:endParaRPr lang="en-US" altLang="zh-CN" sz="2400" dirty="0">
              <a:solidFill>
                <a:prstClr val="black"/>
              </a:solidFill>
            </a:endParaRPr>
          </a:p>
          <a:p>
            <a:pPr marL="0" indent="0" eaLnBrk="1" fontAlgn="base" hangingPunct="1">
              <a:lnSpc>
                <a:spcPct val="150000"/>
              </a:lnSpc>
              <a:spcBef>
                <a:spcPct val="0"/>
              </a:spcBef>
              <a:defRPr/>
            </a:pP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a:t>
            </a:r>
            <a:r>
              <a:rPr lang="en-US" altLang="zh-CN" sz="2400" dirty="0">
                <a:solidFill>
                  <a:prstClr val="black"/>
                </a:solidFill>
              </a:rPr>
              <a:t>0</a:t>
            </a: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表示。</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由于</a:t>
            </a:r>
            <a:r>
              <a:rPr lang="en-US" altLang="zh-CN" sz="2400" dirty="0">
                <a:solidFill>
                  <a:prstClr val="black"/>
                </a:solidFill>
              </a:rPr>
              <a:t>P</a:t>
            </a:r>
            <a:r>
              <a:rPr lang="en-US" altLang="zh-CN" sz="2400" baseline="-25000" dirty="0">
                <a:solidFill>
                  <a:prstClr val="black"/>
                </a:solidFill>
              </a:rPr>
              <a:t>2</a:t>
            </a:r>
            <a:r>
              <a:rPr lang="zh-CN" altLang="en-US" sz="2400" dirty="0">
                <a:solidFill>
                  <a:prstClr val="black"/>
                </a:solidFill>
              </a:rPr>
              <a:t>和</a:t>
            </a:r>
            <a:r>
              <a:rPr lang="en-US" altLang="zh-CN" sz="2400" dirty="0">
                <a:solidFill>
                  <a:prstClr val="black"/>
                </a:solidFill>
              </a:rPr>
              <a:t>P</a:t>
            </a:r>
            <a:r>
              <a:rPr lang="en-US" altLang="zh-CN" sz="2400" baseline="-25000" dirty="0">
                <a:solidFill>
                  <a:prstClr val="black"/>
                </a:solidFill>
              </a:rPr>
              <a:t>4</a:t>
            </a:r>
            <a:r>
              <a:rPr lang="zh-CN" altLang="en-US" sz="2400" dirty="0">
                <a:solidFill>
                  <a:prstClr val="black"/>
                </a:solidFill>
              </a:rPr>
              <a:t>中有权</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标，因此</a:t>
            </a:r>
            <a:r>
              <a:rPr lang="en-US" altLang="zh-CN" sz="2400" dirty="0">
                <a:solidFill>
                  <a:prstClr val="black"/>
                </a:solidFill>
              </a:rPr>
              <a:t>t</a:t>
            </a:r>
            <a:r>
              <a:rPr lang="en-US" altLang="zh-CN" sz="2400" baseline="-25000" dirty="0">
                <a:solidFill>
                  <a:prstClr val="black"/>
                </a:solidFill>
              </a:rPr>
              <a:t>1</a:t>
            </a:r>
            <a:r>
              <a:rPr lang="zh-CN" altLang="en-US" sz="2400" dirty="0">
                <a:solidFill>
                  <a:prstClr val="black"/>
                </a:solidFill>
              </a:rPr>
              <a:t>启动</a:t>
            </a:r>
            <a:r>
              <a:rPr lang="en-US" altLang="zh-CN" sz="2400" dirty="0">
                <a:solidFill>
                  <a:prstClr val="black"/>
                </a:solidFill>
              </a:rPr>
              <a:t>(</a:t>
            </a:r>
            <a:r>
              <a:rPr lang="zh-CN" altLang="en-US" sz="2400" dirty="0">
                <a:solidFill>
                  <a:prstClr val="black"/>
                </a:solidFill>
              </a:rPr>
              <a:t>即被激发</a:t>
            </a:r>
            <a:r>
              <a:rPr lang="en-US" altLang="zh-CN" sz="2400" dirty="0">
                <a:solidFill>
                  <a:prstClr val="black"/>
                </a:solidFill>
              </a:rPr>
              <a:t>)</a:t>
            </a:r>
            <a:r>
              <a:rPr lang="zh-CN" altLang="en-US" sz="2400" dirty="0">
                <a:solidFill>
                  <a:prstClr val="black"/>
                </a:solidFill>
              </a:rPr>
              <a:t>。</a:t>
            </a:r>
            <a:endParaRPr lang="en-US" altLang="zh-CN" sz="2400" dirty="0">
              <a:solidFill>
                <a:prstClr val="black"/>
              </a:solidFill>
            </a:endParaRPr>
          </a:p>
        </p:txBody>
      </p:sp>
      <p:sp>
        <p:nvSpPr>
          <p:cNvPr id="488452"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88453"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pic>
        <p:nvPicPr>
          <p:cNvPr id="488454"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2" y="3357565"/>
            <a:ext cx="49307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8626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490499" name="TextBox 7"/>
          <p:cNvSpPr txBox="1">
            <a:spLocks noChangeArrowheads="1"/>
          </p:cNvSpPr>
          <p:nvPr/>
        </p:nvSpPr>
        <p:spPr bwMode="auto">
          <a:xfrm>
            <a:off x="179388" y="1052513"/>
            <a:ext cx="876935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通常，当每个输入位置所拥有的权标数大于等于从该位置到转换的线数时，就允许转换。当</a:t>
            </a:r>
            <a:r>
              <a:rPr lang="en-US" altLang="zh-CN" sz="2400">
                <a:solidFill>
                  <a:prstClr val="black"/>
                </a:solidFill>
                <a:latin typeface="Arial" panose="020B0604020202020204" pitchFamily="34" charset="0"/>
              </a:rPr>
              <a:t>t</a:t>
            </a:r>
            <a:r>
              <a:rPr lang="en-US" altLang="zh-CN" sz="2400" baseline="-250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被激发时，</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和</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4</a:t>
            </a:r>
            <a:r>
              <a:rPr lang="zh-CN" altLang="en-US" sz="2400">
                <a:solidFill>
                  <a:prstClr val="black"/>
                </a:solidFill>
                <a:latin typeface="Arial" panose="020B0604020202020204" pitchFamily="34" charset="0"/>
              </a:rPr>
              <a:t>上各有一个权标被移出，而</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上则增加一个权标。</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网中权标总数不是固定的，在这个例子中两个权标被移出，而</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上只能增加一个权标。</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在图</a:t>
            </a:r>
            <a:r>
              <a:rPr lang="en-US" altLang="zh-CN" sz="2400">
                <a:solidFill>
                  <a:prstClr val="black"/>
                </a:solidFill>
                <a:latin typeface="Arial" panose="020B0604020202020204" pitchFamily="34" charset="0"/>
              </a:rPr>
              <a:t>4.6</a:t>
            </a:r>
            <a:r>
              <a:rPr lang="zh-CN" altLang="en-US" sz="2400">
                <a:solidFill>
                  <a:prstClr val="black"/>
                </a:solidFill>
                <a:latin typeface="Arial" panose="020B0604020202020204" pitchFamily="34" charset="0"/>
              </a:rPr>
              <a:t>中</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上有权标，因此</a:t>
            </a:r>
            <a:r>
              <a:rPr lang="en-US" altLang="zh-CN" sz="2400">
                <a:solidFill>
                  <a:prstClr val="black"/>
                </a:solidFill>
                <a:latin typeface="Arial" panose="020B0604020202020204" pitchFamily="34" charset="0"/>
              </a:rPr>
              <a:t>t</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也可以被激发。当</a:t>
            </a:r>
            <a:r>
              <a:rPr lang="en-US" altLang="zh-CN" sz="2400">
                <a:solidFill>
                  <a:prstClr val="black"/>
                </a:solidFill>
                <a:latin typeface="Arial" panose="020B0604020202020204" pitchFamily="34" charset="0"/>
              </a:rPr>
              <a:t>t</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被激发时，</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上将移走一个权标，而</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上新增加两个权标。</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网具有非确定性，也就是说，如果数个转换都达到了激发条件，则其中任意一个都可以被激发。</a:t>
            </a:r>
            <a:endParaRPr lang="en-US" altLang="zh-CN" sz="2400">
              <a:solidFill>
                <a:prstClr val="black"/>
              </a:solidFill>
              <a:latin typeface="Arial" panose="020B0604020202020204" pitchFamily="34" charset="0"/>
            </a:endParaRPr>
          </a:p>
        </p:txBody>
      </p:sp>
      <p:sp>
        <p:nvSpPr>
          <p:cNvPr id="490500"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90501"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extLst>
      <p:ext uri="{BB962C8B-B14F-4D97-AF65-F5344CB8AC3E}">
        <p14:creationId xmlns:p14="http://schemas.microsoft.com/office/powerpoint/2010/main" val="23384694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492547" name="TextBox 7"/>
          <p:cNvSpPr txBox="1">
            <a:spLocks noChangeArrowheads="1"/>
          </p:cNvSpPr>
          <p:nvPr/>
        </p:nvSpPr>
        <p:spPr bwMode="auto">
          <a:xfrm>
            <a:off x="323852" y="992188"/>
            <a:ext cx="85629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左图所示</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网的标记为</a:t>
            </a:r>
            <a:r>
              <a:rPr lang="en-US" altLang="zh-CN" sz="24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0</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t</a:t>
            </a:r>
            <a:r>
              <a:rPr lang="en-US" altLang="zh-CN" sz="2400" baseline="-250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和</a:t>
            </a:r>
            <a:r>
              <a:rPr lang="en-US" altLang="zh-CN" sz="2400">
                <a:solidFill>
                  <a:prstClr val="black"/>
                </a:solidFill>
                <a:latin typeface="Arial" panose="020B0604020202020204" pitchFamily="34" charset="0"/>
              </a:rPr>
              <a:t>t</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都可以被激发。假设</a:t>
            </a:r>
            <a:r>
              <a:rPr lang="en-US" altLang="zh-CN" sz="2400">
                <a:solidFill>
                  <a:prstClr val="black"/>
                </a:solidFill>
                <a:latin typeface="Arial" panose="020B0604020202020204" pitchFamily="34" charset="0"/>
              </a:rPr>
              <a:t>t</a:t>
            </a:r>
            <a:r>
              <a:rPr lang="en-US" altLang="zh-CN" sz="2400" baseline="-250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被激发了，则结果如左图所示，标记为</a:t>
            </a:r>
            <a:r>
              <a:rPr lang="en-US" altLang="zh-CN" sz="24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0</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0)</a:t>
            </a:r>
            <a:r>
              <a:rPr lang="zh-CN" altLang="en-US" sz="2400">
                <a:solidFill>
                  <a:prstClr val="black"/>
                </a:solidFill>
                <a:latin typeface="Arial" panose="020B0604020202020204" pitchFamily="34" charset="0"/>
              </a:rPr>
              <a:t>。此时，只有</a:t>
            </a:r>
            <a:r>
              <a:rPr lang="en-US" altLang="zh-CN" sz="2400">
                <a:solidFill>
                  <a:prstClr val="black"/>
                </a:solidFill>
                <a:latin typeface="Arial" panose="020B0604020202020204" pitchFamily="34" charset="0"/>
              </a:rPr>
              <a:t>t</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可以被激发。如果</a:t>
            </a:r>
            <a:r>
              <a:rPr lang="en-US" altLang="zh-CN" sz="2400">
                <a:solidFill>
                  <a:prstClr val="black"/>
                </a:solidFill>
                <a:latin typeface="Arial" panose="020B0604020202020204" pitchFamily="34" charset="0"/>
              </a:rPr>
              <a:t>t</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也被激发了，则权标从</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中移出，两个新权标被放在</a:t>
            </a:r>
            <a:r>
              <a:rPr lang="en-US" altLang="zh-CN" sz="2400">
                <a:solidFill>
                  <a:prstClr val="black"/>
                </a:solidFill>
                <a:latin typeface="Arial" panose="020B0604020202020204" pitchFamily="34" charset="0"/>
              </a:rPr>
              <a:t>P</a:t>
            </a:r>
            <a:r>
              <a:rPr lang="en-US" altLang="zh-CN" sz="2400" baseline="-250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上，结果如右图所示，标记为</a:t>
            </a:r>
            <a:r>
              <a:rPr lang="en-US" altLang="zh-CN" sz="24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0</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0)</a:t>
            </a:r>
            <a:r>
              <a:rPr lang="zh-CN" altLang="en-US" sz="2400">
                <a:solidFill>
                  <a:prstClr val="black"/>
                </a:solidFill>
                <a:latin typeface="Arial" panose="020B0604020202020204" pitchFamily="34" charset="0"/>
              </a:rPr>
              <a:t>。</a:t>
            </a:r>
            <a:endParaRPr lang="en-US" altLang="zh-CN" sz="2400">
              <a:solidFill>
                <a:prstClr val="black"/>
              </a:solidFill>
              <a:latin typeface="Arial" panose="020B0604020202020204" pitchFamily="34" charset="0"/>
            </a:endParaRPr>
          </a:p>
        </p:txBody>
      </p:sp>
      <p:pic>
        <p:nvPicPr>
          <p:cNvPr id="49254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3763" y="3817940"/>
            <a:ext cx="4133850"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549"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46513"/>
            <a:ext cx="3970338"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550"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92551"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extLst>
      <p:ext uri="{BB962C8B-B14F-4D97-AF65-F5344CB8AC3E}">
        <p14:creationId xmlns:p14="http://schemas.microsoft.com/office/powerpoint/2010/main" val="577230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32775" name="TextBox 7"/>
          <p:cNvSpPr txBox="1">
            <a:spLocks noChangeArrowheads="1"/>
          </p:cNvSpPr>
          <p:nvPr/>
        </p:nvSpPr>
        <p:spPr bwMode="auto">
          <a:xfrm>
            <a:off x="290515" y="1187450"/>
            <a:ext cx="85629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defRPr/>
            </a:pPr>
            <a:r>
              <a:rPr lang="zh-CN" altLang="en-US" sz="2400" dirty="0">
                <a:solidFill>
                  <a:prstClr val="black"/>
                </a:solidFill>
              </a:rPr>
              <a:t>更形式化地说，</a:t>
            </a:r>
            <a:r>
              <a:rPr lang="en-US" altLang="zh-CN" sz="2400" dirty="0">
                <a:solidFill>
                  <a:prstClr val="black"/>
                </a:solidFill>
              </a:rPr>
              <a:t>Petri</a:t>
            </a:r>
            <a:r>
              <a:rPr lang="zh-CN" altLang="en-US" sz="2400" dirty="0">
                <a:solidFill>
                  <a:prstClr val="black"/>
                </a:solidFill>
              </a:rPr>
              <a:t>网</a:t>
            </a:r>
            <a:r>
              <a:rPr lang="en-US" altLang="zh-CN" sz="2400" dirty="0">
                <a:solidFill>
                  <a:prstClr val="black"/>
                </a:solidFill>
              </a:rPr>
              <a:t>C=(P</a:t>
            </a:r>
            <a:r>
              <a:rPr lang="zh-CN" altLang="en-US" sz="2400" dirty="0">
                <a:solidFill>
                  <a:prstClr val="black"/>
                </a:solidFill>
              </a:rPr>
              <a:t>，</a:t>
            </a:r>
            <a:r>
              <a:rPr lang="en-US" altLang="zh-CN" sz="2400" dirty="0">
                <a:solidFill>
                  <a:prstClr val="black"/>
                </a:solidFill>
              </a:rPr>
              <a:t>T</a:t>
            </a:r>
            <a:r>
              <a:rPr lang="zh-CN" altLang="en-US" sz="2400" dirty="0">
                <a:solidFill>
                  <a:prstClr val="black"/>
                </a:solidFill>
              </a:rPr>
              <a:t>，</a:t>
            </a:r>
            <a:r>
              <a:rPr lang="en-US" altLang="zh-CN" sz="2400" dirty="0">
                <a:solidFill>
                  <a:prstClr val="black"/>
                </a:solidFill>
              </a:rPr>
              <a:t>I</a:t>
            </a:r>
            <a:r>
              <a:rPr lang="zh-CN" altLang="en-US" sz="2400" dirty="0">
                <a:solidFill>
                  <a:prstClr val="black"/>
                </a:solidFill>
              </a:rPr>
              <a:t>，</a:t>
            </a:r>
            <a:r>
              <a:rPr lang="en-US" altLang="zh-CN" sz="2400" dirty="0">
                <a:solidFill>
                  <a:prstClr val="black"/>
                </a:solidFill>
              </a:rPr>
              <a:t>O)</a:t>
            </a:r>
            <a:r>
              <a:rPr lang="zh-CN" altLang="en-US" sz="2400" dirty="0">
                <a:solidFill>
                  <a:prstClr val="black"/>
                </a:solidFill>
              </a:rPr>
              <a:t>中的标记</a:t>
            </a:r>
            <a:r>
              <a:rPr lang="en-US" altLang="zh-CN" sz="2400" dirty="0">
                <a:solidFill>
                  <a:prstClr val="black"/>
                </a:solidFill>
              </a:rPr>
              <a:t>M</a:t>
            </a:r>
            <a:r>
              <a:rPr lang="zh-CN" altLang="en-US" sz="2400" dirty="0">
                <a:solidFill>
                  <a:prstClr val="black"/>
                </a:solidFill>
              </a:rPr>
              <a:t>，是由一组位置</a:t>
            </a:r>
            <a:r>
              <a:rPr lang="en-US" altLang="zh-CN" sz="2400" dirty="0">
                <a:solidFill>
                  <a:prstClr val="black"/>
                </a:solidFill>
              </a:rPr>
              <a:t>P</a:t>
            </a:r>
            <a:r>
              <a:rPr lang="zh-CN" altLang="en-US" sz="2400" dirty="0">
                <a:solidFill>
                  <a:prstClr val="black"/>
                </a:solidFill>
              </a:rPr>
              <a:t>到一组非负整数的映射：</a:t>
            </a:r>
          </a:p>
          <a:p>
            <a:pPr marL="0" indent="720000" eaLnBrk="1" fontAlgn="base" hangingPunct="1">
              <a:lnSpc>
                <a:spcPct val="150000"/>
              </a:lnSpc>
              <a:spcBef>
                <a:spcPct val="0"/>
              </a:spcBef>
              <a:defRPr/>
            </a:pPr>
            <a:r>
              <a:rPr lang="en-US" altLang="zh-CN" sz="2400" dirty="0">
                <a:solidFill>
                  <a:prstClr val="black"/>
                </a:solidFill>
              </a:rPr>
              <a:t>M</a:t>
            </a:r>
            <a:r>
              <a:rPr lang="zh-CN" altLang="en-US" sz="2400" dirty="0">
                <a:solidFill>
                  <a:prstClr val="black"/>
                </a:solidFill>
              </a:rPr>
              <a:t>：</a:t>
            </a:r>
            <a:r>
              <a:rPr lang="en-US" altLang="zh-CN" sz="2400" dirty="0">
                <a:solidFill>
                  <a:prstClr val="black"/>
                </a:solidFill>
              </a:rPr>
              <a:t>P→</a:t>
            </a:r>
            <a:r>
              <a:rPr lang="zh-CN" altLang="en-US" sz="2400" dirty="0">
                <a:solidFill>
                  <a:prstClr val="black"/>
                </a:solidFill>
              </a:rPr>
              <a:t>｛</a:t>
            </a:r>
            <a:r>
              <a:rPr lang="en-US" altLang="zh-CN" sz="2400" dirty="0">
                <a:solidFill>
                  <a:prstClr val="black"/>
                </a:solidFill>
              </a:rPr>
              <a:t>0</a:t>
            </a: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a:t>
            </a:r>
            <a:r>
              <a:rPr lang="en-US" altLang="zh-CN" sz="2400" dirty="0">
                <a:solidFill>
                  <a:prstClr val="black"/>
                </a:solidFill>
              </a:rPr>
              <a:t>…</a:t>
            </a:r>
            <a:r>
              <a:rPr lang="zh-CN" altLang="en-US" sz="2400" dirty="0">
                <a:solidFill>
                  <a:prstClr val="black"/>
                </a:solidFill>
              </a:rPr>
              <a:t>｝</a:t>
            </a:r>
          </a:p>
          <a:p>
            <a:pPr marL="0" indent="720000" eaLnBrk="1" fontAlgn="base" hangingPunct="1">
              <a:lnSpc>
                <a:spcPct val="150000"/>
              </a:lnSpc>
              <a:spcBef>
                <a:spcPct val="0"/>
              </a:spcBef>
              <a:defRPr/>
            </a:pPr>
            <a:r>
              <a:rPr lang="zh-CN" altLang="en-US" sz="2400" dirty="0">
                <a:solidFill>
                  <a:prstClr val="black"/>
                </a:solidFill>
              </a:rPr>
              <a:t>带有标记的</a:t>
            </a:r>
            <a:r>
              <a:rPr lang="en-US" altLang="zh-CN" sz="2400" dirty="0">
                <a:solidFill>
                  <a:prstClr val="black"/>
                </a:solidFill>
              </a:rPr>
              <a:t>Petri</a:t>
            </a:r>
            <a:r>
              <a:rPr lang="zh-CN" altLang="en-US" sz="2400" dirty="0">
                <a:solidFill>
                  <a:prstClr val="black"/>
                </a:solidFill>
              </a:rPr>
              <a:t>网成为一个五元组</a:t>
            </a:r>
            <a:r>
              <a:rPr lang="en-US" altLang="zh-CN" sz="2400" dirty="0">
                <a:solidFill>
                  <a:prstClr val="black"/>
                </a:solidFill>
              </a:rPr>
              <a:t>(P</a:t>
            </a:r>
            <a:r>
              <a:rPr lang="zh-CN" altLang="en-US" sz="2400" dirty="0">
                <a:solidFill>
                  <a:prstClr val="black"/>
                </a:solidFill>
              </a:rPr>
              <a:t>，</a:t>
            </a:r>
            <a:r>
              <a:rPr lang="en-US" altLang="zh-CN" sz="2400" dirty="0">
                <a:solidFill>
                  <a:prstClr val="black"/>
                </a:solidFill>
              </a:rPr>
              <a:t>T</a:t>
            </a:r>
            <a:r>
              <a:rPr lang="zh-CN" altLang="en-US" sz="2400" dirty="0">
                <a:solidFill>
                  <a:prstClr val="black"/>
                </a:solidFill>
              </a:rPr>
              <a:t>，</a:t>
            </a:r>
            <a:r>
              <a:rPr lang="en-US" altLang="zh-CN" sz="2400" dirty="0">
                <a:solidFill>
                  <a:prstClr val="black"/>
                </a:solidFill>
              </a:rPr>
              <a:t>I</a:t>
            </a:r>
            <a:r>
              <a:rPr lang="zh-CN" altLang="en-US" sz="2400" dirty="0">
                <a:solidFill>
                  <a:prstClr val="black"/>
                </a:solidFill>
              </a:rPr>
              <a:t>，</a:t>
            </a:r>
            <a:r>
              <a:rPr lang="en-US" altLang="zh-CN" sz="2400" dirty="0">
                <a:solidFill>
                  <a:prstClr val="black"/>
                </a:solidFill>
              </a:rPr>
              <a:t>O</a:t>
            </a:r>
            <a:r>
              <a:rPr lang="zh-CN" altLang="en-US" sz="2400" dirty="0">
                <a:solidFill>
                  <a:prstClr val="black"/>
                </a:solidFill>
              </a:rPr>
              <a:t>，</a:t>
            </a:r>
            <a:r>
              <a:rPr lang="en-US" altLang="zh-CN" sz="2400" dirty="0">
                <a:solidFill>
                  <a:prstClr val="black"/>
                </a:solidFill>
              </a:rPr>
              <a:t>M)</a:t>
            </a:r>
            <a:r>
              <a:rPr lang="zh-CN" altLang="en-US" sz="2400" dirty="0">
                <a:solidFill>
                  <a:prstClr val="black"/>
                </a:solidFill>
              </a:rPr>
              <a:t>。</a:t>
            </a:r>
          </a:p>
          <a:p>
            <a:pPr marL="0" indent="0" eaLnBrk="1" fontAlgn="base" hangingPunct="1">
              <a:lnSpc>
                <a:spcPct val="150000"/>
              </a:lnSpc>
              <a:spcBef>
                <a:spcPct val="0"/>
              </a:spcBef>
              <a:defRPr/>
            </a:pPr>
            <a:r>
              <a:rPr lang="zh-CN" altLang="en-US" sz="2400" dirty="0">
                <a:solidFill>
                  <a:prstClr val="black"/>
                </a:solidFill>
              </a:rPr>
              <a:t>对</a:t>
            </a:r>
            <a:r>
              <a:rPr lang="en-US" altLang="zh-CN" sz="2400" dirty="0">
                <a:solidFill>
                  <a:prstClr val="black"/>
                </a:solidFill>
              </a:rPr>
              <a:t>Petri</a:t>
            </a:r>
            <a:r>
              <a:rPr lang="zh-CN" altLang="en-US" sz="2400" dirty="0">
                <a:solidFill>
                  <a:prstClr val="black"/>
                </a:solidFill>
              </a:rPr>
              <a:t>网的一个重要扩充是加入禁止线。</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如图所示，禁止线是用一个小圆圈而</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不是用箭头标记的输入线。</a:t>
            </a:r>
            <a:endParaRPr lang="en-US" altLang="zh-CN" sz="2400" dirty="0">
              <a:solidFill>
                <a:prstClr val="black"/>
              </a:solidFill>
            </a:endParaRPr>
          </a:p>
        </p:txBody>
      </p:sp>
      <p:pic>
        <p:nvPicPr>
          <p:cNvPr id="49459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8477" y="3789363"/>
            <a:ext cx="3095625"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4597"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494598"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extLst>
      <p:ext uri="{BB962C8B-B14F-4D97-AF65-F5344CB8AC3E}">
        <p14:creationId xmlns:p14="http://schemas.microsoft.com/office/powerpoint/2010/main" val="99165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15888"/>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26629" name="内容占位符 4"/>
          <p:cNvSpPr>
            <a:spLocks noGrp="1"/>
          </p:cNvSpPr>
          <p:nvPr>
            <p:ph idx="1"/>
          </p:nvPr>
        </p:nvSpPr>
        <p:spPr>
          <a:xfrm>
            <a:off x="457200" y="1052515"/>
            <a:ext cx="8229600" cy="604837"/>
          </a:xfrm>
        </p:spPr>
        <p:txBody>
          <a:bodyPr/>
          <a:lstStyle/>
          <a:p>
            <a:pPr marL="0" indent="0">
              <a:buNone/>
              <a:defRPr/>
            </a:pPr>
            <a:r>
              <a:rPr lang="en-US" altLang="zh-CN" b="1" dirty="0">
                <a:latin typeface="+mn-ea"/>
              </a:rPr>
              <a:t>4.3.2</a:t>
            </a:r>
            <a:r>
              <a:rPr lang="en-US" altLang="zh-CN" b="1" dirty="0"/>
              <a:t> </a:t>
            </a:r>
            <a:r>
              <a:rPr lang="en-US" altLang="zh-CN" b="1" dirty="0" smtClean="0"/>
              <a:t> </a:t>
            </a:r>
            <a:r>
              <a:rPr lang="zh-CN" altLang="en-US" b="1" dirty="0" smtClean="0"/>
              <a:t>例子</a:t>
            </a:r>
          </a:p>
        </p:txBody>
      </p:sp>
      <p:sp>
        <p:nvSpPr>
          <p:cNvPr id="496644" name="TextBox 7"/>
          <p:cNvSpPr txBox="1">
            <a:spLocks noChangeArrowheads="1"/>
          </p:cNvSpPr>
          <p:nvPr/>
        </p:nvSpPr>
        <p:spPr bwMode="auto">
          <a:xfrm>
            <a:off x="290515" y="1989138"/>
            <a:ext cx="85629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现在把</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网应用于上一节讨论过的电梯问题。当用</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网表示电梯系统的规格说明时，每个楼层用一个位置</a:t>
            </a:r>
            <a:r>
              <a:rPr lang="en-US" altLang="zh-CN" sz="2400">
                <a:solidFill>
                  <a:prstClr val="black"/>
                </a:solidFill>
                <a:latin typeface="Arial" panose="020B0604020202020204" pitchFamily="34" charset="0"/>
              </a:rPr>
              <a:t>F</a:t>
            </a:r>
            <a:r>
              <a:rPr lang="en-US" altLang="zh-CN" sz="2400" baseline="-250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代表</a:t>
            </a:r>
            <a:r>
              <a:rPr lang="en-US" altLang="zh-CN" sz="2400">
                <a:solidFill>
                  <a:prstClr val="black"/>
                </a:solidFill>
                <a:latin typeface="Arial" panose="020B0604020202020204" pitchFamily="34" charset="0"/>
              </a:rPr>
              <a:t>(1≤f≤m)</a:t>
            </a:r>
            <a:r>
              <a:rPr lang="zh-CN" altLang="en-US" sz="2400">
                <a:solidFill>
                  <a:prstClr val="black"/>
                </a:solidFill>
                <a:latin typeface="Arial" panose="020B0604020202020204" pitchFamily="34" charset="0"/>
              </a:rPr>
              <a:t>，在</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网中电梯是用一个权标代表的。在位置</a:t>
            </a:r>
            <a:r>
              <a:rPr lang="en-US" altLang="zh-CN" sz="2400">
                <a:solidFill>
                  <a:prstClr val="black"/>
                </a:solidFill>
                <a:latin typeface="Arial" panose="020B0604020202020204" pitchFamily="34" charset="0"/>
              </a:rPr>
              <a:t>F</a:t>
            </a:r>
            <a:r>
              <a:rPr lang="en-US" altLang="zh-CN" sz="2400" baseline="-250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上有权标，表示在楼层</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上有电梯。</a:t>
            </a:r>
            <a:endParaRPr lang="en-US" altLang="zh-CN" sz="2400">
              <a:solidFill>
                <a:prstClr val="black"/>
              </a:solidFill>
              <a:latin typeface="Arial" panose="020B0604020202020204" pitchFamily="34" charset="0"/>
            </a:endParaRPr>
          </a:p>
        </p:txBody>
      </p:sp>
      <p:sp>
        <p:nvSpPr>
          <p:cNvPr id="496645"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
        <p:nvSpPr>
          <p:cNvPr id="496646"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1198885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7" y="682625"/>
            <a:ext cx="79359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5760"/>
              </a:lnSpc>
              <a:spcBef>
                <a:spcPts val="0"/>
              </a:spcBef>
              <a:defRPr/>
            </a:pPr>
            <a:r>
              <a:rPr lang="zh-CN" altLang="en-US" sz="5400" b="1" dirty="0">
                <a:solidFill>
                  <a:prstClr val="black"/>
                </a:solidFill>
                <a:latin typeface="宋体" panose="02010600030101010101" pitchFamily="2" charset="-122"/>
              </a:rPr>
              <a:t>主要内容</a:t>
            </a:r>
            <a:endParaRPr lang="es-HN" sz="5400" b="1" dirty="0">
              <a:solidFill>
                <a:prstClr val="black"/>
              </a:solidFill>
            </a:endParaRPr>
          </a:p>
        </p:txBody>
      </p:sp>
      <p:sp>
        <p:nvSpPr>
          <p:cNvPr id="424963" name="2 Subtítulo"/>
          <p:cNvSpPr txBox="1">
            <a:spLocks/>
          </p:cNvSpPr>
          <p:nvPr/>
        </p:nvSpPr>
        <p:spPr bwMode="auto">
          <a:xfrm>
            <a:off x="250827"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Aft>
                <a:spcPct val="0"/>
              </a:spcAft>
              <a:buFont typeface="Arial" panose="020B0604020202020204" pitchFamily="34" charset="0"/>
              <a:buNone/>
            </a:pPr>
            <a:endParaRPr lang="es-ES" altLang="zh-CN" sz="2000">
              <a:solidFill>
                <a:srgbClr val="BFBFBF"/>
              </a:solidFill>
            </a:endParaRPr>
          </a:p>
        </p:txBody>
      </p:sp>
      <p:sp>
        <p:nvSpPr>
          <p:cNvPr id="424964"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4.1 </a:t>
            </a:r>
            <a:r>
              <a:rPr lang="zh-CN" altLang="en-US" sz="2400">
                <a:solidFill>
                  <a:srgbClr val="D9D9D9"/>
                </a:solidFill>
                <a:latin typeface="宋体" panose="02010600030101010101" pitchFamily="2" charset="-122"/>
              </a:rPr>
              <a:t>概述</a:t>
            </a:r>
          </a:p>
        </p:txBody>
      </p:sp>
      <p:pic>
        <p:nvPicPr>
          <p:cNvPr id="424965"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4966"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967" name="TextBox 3">
            <a:hlinkClick r:id="rId5" action="ppaction://hlinksldjump"/>
          </p:cNvPr>
          <p:cNvSpPr txBox="1">
            <a:spLocks noChangeArrowheads="1"/>
          </p:cNvSpPr>
          <p:nvPr/>
        </p:nvSpPr>
        <p:spPr bwMode="auto">
          <a:xfrm>
            <a:off x="1071563" y="2071690"/>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24968" name="TextBox 4">
            <a:hlinkClick r:id="rId6" action="ppaction://hlinksldjump"/>
          </p:cNvPr>
          <p:cNvSpPr txBox="1">
            <a:spLocks noChangeArrowheads="1"/>
          </p:cNvSpPr>
          <p:nvPr/>
        </p:nvSpPr>
        <p:spPr bwMode="auto">
          <a:xfrm>
            <a:off x="1000127"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24969" name="TextBox 5"/>
          <p:cNvSpPr txBox="1">
            <a:spLocks noChangeArrowheads="1"/>
          </p:cNvSpPr>
          <p:nvPr/>
        </p:nvSpPr>
        <p:spPr bwMode="auto">
          <a:xfrm>
            <a:off x="1000127"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24970" name="TextBox 6"/>
          <p:cNvSpPr txBox="1">
            <a:spLocks noChangeArrowheads="1"/>
          </p:cNvSpPr>
          <p:nvPr/>
        </p:nvSpPr>
        <p:spPr bwMode="auto">
          <a:xfrm>
            <a:off x="1000127"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34" name="Rectangle 3"/>
          <p:cNvSpPr txBox="1">
            <a:spLocks noChangeArrowheads="1"/>
          </p:cNvSpPr>
          <p:nvPr/>
        </p:nvSpPr>
        <p:spPr bwMode="auto">
          <a:xfrm>
            <a:off x="642938" y="1819277"/>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nSpc>
                <a:spcPct val="200000"/>
              </a:lnSpc>
              <a:spcBef>
                <a:spcPct val="50000"/>
              </a:spcBef>
              <a:buClrTx/>
              <a:buSzTx/>
              <a:buNone/>
              <a:defRPr/>
            </a:pPr>
            <a:r>
              <a:rPr kumimoji="1" lang="en-US" altLang="zh-CN" sz="2400" dirty="0">
                <a:solidFill>
                  <a:srgbClr val="9999CC">
                    <a:lumMod val="50000"/>
                  </a:srgbClr>
                </a:solidFill>
                <a:latin typeface="宋体" panose="02010600030101010101" pitchFamily="2" charset="-122"/>
              </a:rPr>
              <a:t>   </a:t>
            </a:r>
            <a:r>
              <a:rPr kumimoji="1" lang="en-US" altLang="zh-CN" sz="2400" b="1" dirty="0">
                <a:solidFill>
                  <a:prstClr val="black"/>
                </a:solidFill>
                <a:latin typeface="宋体" panose="02010600030101010101" pitchFamily="2" charset="-122"/>
              </a:rPr>
              <a:t>4.1   </a:t>
            </a:r>
            <a:r>
              <a:rPr kumimoji="1" lang="zh-CN" altLang="en-US" sz="2400" b="1" dirty="0">
                <a:solidFill>
                  <a:prstClr val="black"/>
                </a:solidFill>
                <a:latin typeface="宋体" panose="02010600030101010101" pitchFamily="2" charset="-122"/>
              </a:rPr>
              <a:t>概述</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4.2   </a:t>
            </a:r>
            <a:r>
              <a:rPr kumimoji="1" lang="zh-CN" altLang="en-US" sz="2400" b="1" dirty="0">
                <a:solidFill>
                  <a:prstClr val="black"/>
                </a:solidFill>
                <a:latin typeface="宋体" panose="02010600030101010101" pitchFamily="2" charset="-122"/>
              </a:rPr>
              <a:t>有穷状态机</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4.3   Petri</a:t>
            </a:r>
            <a:r>
              <a:rPr kumimoji="1" lang="zh-CN" altLang="en-US" sz="2400" b="1" dirty="0">
                <a:solidFill>
                  <a:prstClr val="black"/>
                </a:solidFill>
                <a:latin typeface="宋体" panose="02010600030101010101" pitchFamily="2" charset="-122"/>
              </a:rPr>
              <a:t>网</a:t>
            </a: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4.4   Z</a:t>
            </a:r>
            <a:r>
              <a:rPr kumimoji="1" lang="zh-CN" altLang="en-US" sz="2400" b="1" dirty="0">
                <a:solidFill>
                  <a:prstClr val="black"/>
                </a:solidFill>
                <a:latin typeface="宋体" panose="02010600030101010101" pitchFamily="2" charset="-122"/>
              </a:rPr>
              <a:t>语言</a:t>
            </a:r>
            <a:endParaRPr kumimoji="1" lang="en-US" altLang="zh-CN" sz="2400" b="1" dirty="0">
              <a:solidFill>
                <a:prstClr val="black"/>
              </a:solidFill>
              <a:latin typeface="宋体" panose="02010600030101010101" pitchFamily="2" charset="-122"/>
            </a:endParaRPr>
          </a:p>
          <a:p>
            <a:pPr marL="0" indent="0">
              <a:lnSpc>
                <a:spcPct val="250000"/>
              </a:lnSpc>
              <a:spcBef>
                <a:spcPct val="50000"/>
              </a:spcBef>
              <a:buClrTx/>
              <a:buSzTx/>
              <a:buNone/>
              <a:defRPr/>
            </a:pPr>
            <a:endParaRPr kumimoji="1" lang="zh-CN" altLang="en-US" sz="2400" b="1" dirty="0">
              <a:solidFill>
                <a:prstClr val="black"/>
              </a:solidFill>
              <a:latin typeface="黑体" pitchFamily="2" charset="-122"/>
              <a:ea typeface="黑体" pitchFamily="2" charset="-122"/>
            </a:endParaRPr>
          </a:p>
          <a:p>
            <a:pPr marL="0" indent="0">
              <a:lnSpc>
                <a:spcPct val="120000"/>
              </a:lnSpc>
              <a:spcBef>
                <a:spcPct val="50000"/>
              </a:spcBef>
              <a:buClrTx/>
              <a:buSzTx/>
              <a:buNone/>
              <a:defRPr/>
            </a:pPr>
            <a:r>
              <a:rPr kumimoji="1" lang="en-US" altLang="zh-CN" sz="2400" b="1" dirty="0">
                <a:solidFill>
                  <a:srgbClr val="9999CC">
                    <a:lumMod val="50000"/>
                  </a:srgbClr>
                </a:solidFill>
                <a:latin typeface="黑体" pitchFamily="2" charset="-122"/>
                <a:ea typeface="黑体" pitchFamily="2" charset="-122"/>
              </a:rPr>
              <a:t>      </a:t>
            </a:r>
            <a:endParaRPr kumimoji="1" lang="zh-CN" altLang="en-US" sz="2400" b="1" dirty="0">
              <a:solidFill>
                <a:srgbClr val="9999CC">
                  <a:lumMod val="50000"/>
                </a:srgbClr>
              </a:solidFill>
              <a:latin typeface="黑体" pitchFamily="2" charset="-122"/>
              <a:ea typeface="黑体" pitchFamily="2" charset="-122"/>
            </a:endParaRPr>
          </a:p>
          <a:p>
            <a:pPr>
              <a:buClr>
                <a:srgbClr val="00007D"/>
              </a:buClr>
              <a:defRPr/>
            </a:pPr>
            <a:endParaRPr lang="zh-CN" altLang="zh-CN" kern="0" dirty="0">
              <a:solidFill>
                <a:srgbClr val="000000"/>
              </a:solidFill>
              <a:latin typeface="Arial"/>
            </a:endParaRPr>
          </a:p>
        </p:txBody>
      </p:sp>
      <p:sp>
        <p:nvSpPr>
          <p:cNvPr id="424972"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14" name="矩形 13"/>
          <p:cNvSpPr/>
          <p:nvPr/>
        </p:nvSpPr>
        <p:spPr>
          <a:xfrm>
            <a:off x="965200" y="20304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15" name="等腰三角形 14"/>
          <p:cNvSpPr/>
          <p:nvPr/>
        </p:nvSpPr>
        <p:spPr>
          <a:xfrm rot="5400000">
            <a:off x="373858" y="21169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1818696621"/>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15888"/>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32775" name="TextBox 7"/>
          <p:cNvSpPr txBox="1">
            <a:spLocks noChangeArrowheads="1"/>
          </p:cNvSpPr>
          <p:nvPr/>
        </p:nvSpPr>
        <p:spPr bwMode="auto">
          <a:xfrm>
            <a:off x="457202" y="1052513"/>
            <a:ext cx="856456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ct val="150000"/>
              </a:lnSpc>
              <a:spcBef>
                <a:spcPct val="0"/>
              </a:spcBef>
              <a:defRPr/>
            </a:pPr>
            <a:r>
              <a:rPr lang="en-US" altLang="zh-CN" sz="2400" b="1" dirty="0">
                <a:solidFill>
                  <a:prstClr val="black"/>
                </a:solidFill>
              </a:rPr>
              <a:t>1. </a:t>
            </a:r>
            <a:r>
              <a:rPr lang="zh-CN" altLang="en-US" sz="2400" b="1" dirty="0">
                <a:solidFill>
                  <a:prstClr val="black"/>
                </a:solidFill>
              </a:rPr>
              <a:t>电梯按钮</a:t>
            </a:r>
          </a:p>
          <a:p>
            <a:pPr marL="0" indent="720000" eaLnBrk="1" fontAlgn="base" hangingPunct="1">
              <a:lnSpc>
                <a:spcPct val="150000"/>
              </a:lnSpc>
              <a:spcBef>
                <a:spcPct val="0"/>
              </a:spcBef>
              <a:defRPr/>
            </a:pPr>
            <a:r>
              <a:rPr lang="zh-CN" altLang="en-US" sz="2400" dirty="0">
                <a:solidFill>
                  <a:prstClr val="black"/>
                </a:solidFill>
              </a:rPr>
              <a:t>电梯问题的第一个约束条件描述了电梯按钮的行为。</a:t>
            </a:r>
          </a:p>
          <a:p>
            <a:pPr marL="0" indent="720000" eaLnBrk="1" fontAlgn="base" hangingPunct="1">
              <a:lnSpc>
                <a:spcPct val="150000"/>
              </a:lnSpc>
              <a:spcBef>
                <a:spcPct val="0"/>
              </a:spcBef>
              <a:defRPr/>
            </a:pPr>
            <a:r>
              <a:rPr lang="zh-CN" altLang="en-US" sz="2400" dirty="0">
                <a:solidFill>
                  <a:srgbClr val="FF0000"/>
                </a:solidFill>
              </a:rPr>
              <a:t>第一条约束</a:t>
            </a:r>
            <a:r>
              <a:rPr lang="en-US" altLang="zh-CN" sz="2400" dirty="0">
                <a:solidFill>
                  <a:srgbClr val="FF0000"/>
                </a:solidFill>
              </a:rPr>
              <a:t>C1</a:t>
            </a:r>
            <a:r>
              <a:rPr lang="zh-CN" altLang="en-US" sz="2400" dirty="0">
                <a:solidFill>
                  <a:srgbClr val="FF0000"/>
                </a:solidFill>
              </a:rPr>
              <a:t>：</a:t>
            </a:r>
            <a:r>
              <a:rPr lang="zh-CN" altLang="en-US" sz="2400" dirty="0">
                <a:solidFill>
                  <a:prstClr val="black"/>
                </a:solidFill>
              </a:rPr>
              <a:t>每部电梯有</a:t>
            </a:r>
            <a:r>
              <a:rPr lang="en-US" altLang="zh-CN" sz="2400" dirty="0">
                <a:solidFill>
                  <a:prstClr val="black"/>
                </a:solidFill>
              </a:rPr>
              <a:t>m</a:t>
            </a:r>
            <a:r>
              <a:rPr lang="zh-CN" altLang="en-US" sz="2400" dirty="0">
                <a:solidFill>
                  <a:prstClr val="black"/>
                </a:solidFill>
              </a:rPr>
              <a:t>个按钮，每层对应一个按钮。当按下一个按钮时该按钮指示灯亮，指示电梯移往相应的楼层。当电梯到达指定的楼层时，按钮将熄灭。</a:t>
            </a:r>
          </a:p>
          <a:p>
            <a:pPr marL="0" indent="720000" eaLnBrk="1" fontAlgn="base" hangingPunct="1">
              <a:lnSpc>
                <a:spcPct val="150000"/>
              </a:lnSpc>
              <a:spcBef>
                <a:spcPct val="0"/>
              </a:spcBef>
              <a:defRPr/>
            </a:pPr>
            <a:r>
              <a:rPr lang="zh-CN" altLang="en-US" sz="2400" dirty="0">
                <a:solidFill>
                  <a:prstClr val="black"/>
                </a:solidFill>
              </a:rPr>
              <a:t>为了用</a:t>
            </a:r>
            <a:r>
              <a:rPr lang="en-US" altLang="zh-CN" sz="2400" dirty="0">
                <a:solidFill>
                  <a:prstClr val="black"/>
                </a:solidFill>
              </a:rPr>
              <a:t>Petri</a:t>
            </a:r>
            <a:r>
              <a:rPr lang="zh-CN" altLang="en-US" sz="2400" dirty="0">
                <a:solidFill>
                  <a:prstClr val="black"/>
                </a:solidFill>
              </a:rPr>
              <a:t>网表达电梯按钮的规格说明，在</a:t>
            </a:r>
            <a:r>
              <a:rPr lang="en-US" altLang="zh-CN" sz="2400" dirty="0">
                <a:solidFill>
                  <a:prstClr val="black"/>
                </a:solidFill>
              </a:rPr>
              <a:t>Petri</a:t>
            </a:r>
            <a:r>
              <a:rPr lang="zh-CN" altLang="en-US" sz="2400" dirty="0">
                <a:solidFill>
                  <a:prstClr val="black"/>
                </a:solidFill>
              </a:rPr>
              <a:t>网中还必须设置其他的位置。电梯中楼层</a:t>
            </a:r>
            <a:r>
              <a:rPr lang="en-US" altLang="zh-CN" sz="2400" dirty="0">
                <a:solidFill>
                  <a:prstClr val="black"/>
                </a:solidFill>
              </a:rPr>
              <a:t>f</a:t>
            </a:r>
            <a:r>
              <a:rPr lang="zh-CN" altLang="en-US" sz="2400" dirty="0">
                <a:solidFill>
                  <a:prstClr val="black"/>
                </a:solidFill>
              </a:rPr>
              <a:t>的按钮，在</a:t>
            </a:r>
            <a:r>
              <a:rPr lang="en-US" altLang="zh-CN" sz="2400" dirty="0">
                <a:solidFill>
                  <a:prstClr val="black"/>
                </a:solidFill>
              </a:rPr>
              <a:t>Petri</a:t>
            </a:r>
            <a:r>
              <a:rPr lang="zh-CN" altLang="en-US" sz="2400" dirty="0">
                <a:solidFill>
                  <a:prstClr val="black"/>
                </a:solidFill>
              </a:rPr>
              <a:t>网中用位置</a:t>
            </a:r>
            <a:r>
              <a:rPr lang="en-US" altLang="zh-CN" sz="2400" dirty="0" err="1">
                <a:solidFill>
                  <a:prstClr val="black"/>
                </a:solidFill>
              </a:rPr>
              <a:t>EB</a:t>
            </a:r>
            <a:r>
              <a:rPr lang="en-US" altLang="zh-CN" sz="2400" baseline="-25000" dirty="0" err="1">
                <a:solidFill>
                  <a:prstClr val="black"/>
                </a:solidFill>
              </a:rPr>
              <a:t>f</a:t>
            </a:r>
            <a:r>
              <a:rPr lang="zh-CN" altLang="en-US" sz="2400" dirty="0">
                <a:solidFill>
                  <a:prstClr val="black"/>
                </a:solidFill>
              </a:rPr>
              <a:t>表示</a:t>
            </a:r>
            <a:r>
              <a:rPr lang="en-US" altLang="zh-CN" sz="2400" dirty="0">
                <a:solidFill>
                  <a:prstClr val="black"/>
                </a:solidFill>
              </a:rPr>
              <a:t>(1≤f≤m)</a:t>
            </a:r>
            <a:r>
              <a:rPr lang="zh-CN" altLang="en-US" sz="2400" dirty="0">
                <a:solidFill>
                  <a:prstClr val="black"/>
                </a:solidFill>
              </a:rPr>
              <a:t>。在</a:t>
            </a:r>
            <a:r>
              <a:rPr lang="en-US" altLang="zh-CN" sz="2400" dirty="0" err="1">
                <a:solidFill>
                  <a:prstClr val="black"/>
                </a:solidFill>
              </a:rPr>
              <a:t>EB</a:t>
            </a:r>
            <a:r>
              <a:rPr lang="en-US" altLang="zh-CN" sz="2400" baseline="-25000" dirty="0" err="1">
                <a:solidFill>
                  <a:prstClr val="black"/>
                </a:solidFill>
              </a:rPr>
              <a:t>f</a:t>
            </a:r>
            <a:r>
              <a:rPr lang="zh-CN" altLang="en-US" sz="2400" dirty="0">
                <a:solidFill>
                  <a:prstClr val="black"/>
                </a:solidFill>
              </a:rPr>
              <a:t>上有一个权标，就表示电梯内楼层</a:t>
            </a:r>
            <a:r>
              <a:rPr lang="en-US" altLang="zh-CN" sz="2400" dirty="0">
                <a:solidFill>
                  <a:prstClr val="black"/>
                </a:solidFill>
              </a:rPr>
              <a:t>f</a:t>
            </a:r>
            <a:r>
              <a:rPr lang="zh-CN" altLang="en-US" sz="2400" dirty="0">
                <a:solidFill>
                  <a:prstClr val="black"/>
                </a:solidFill>
              </a:rPr>
              <a:t>的按钮被按下了。</a:t>
            </a:r>
            <a:endParaRPr lang="en-US" altLang="zh-CN" sz="2400" dirty="0">
              <a:solidFill>
                <a:prstClr val="black"/>
              </a:solidFill>
            </a:endParaRPr>
          </a:p>
        </p:txBody>
      </p:sp>
      <p:sp>
        <p:nvSpPr>
          <p:cNvPr id="498692"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
        <p:nvSpPr>
          <p:cNvPr id="498693"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2920487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32775" name="TextBox 7"/>
          <p:cNvSpPr txBox="1">
            <a:spLocks noChangeArrowheads="1"/>
          </p:cNvSpPr>
          <p:nvPr/>
        </p:nvSpPr>
        <p:spPr bwMode="auto">
          <a:xfrm>
            <a:off x="457202" y="1089027"/>
            <a:ext cx="85645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defRPr/>
            </a:pPr>
            <a:r>
              <a:rPr lang="zh-CN" altLang="en-US" sz="2400" dirty="0">
                <a:solidFill>
                  <a:prstClr val="black"/>
                </a:solidFill>
              </a:rPr>
              <a:t>电梯按钮只有在第一次被按下时才会由暗变亮，以后再按它则只会被忽略。如图所示的</a:t>
            </a:r>
            <a:r>
              <a:rPr lang="en-US" altLang="zh-CN" sz="2400" dirty="0">
                <a:solidFill>
                  <a:prstClr val="black"/>
                </a:solidFill>
              </a:rPr>
              <a:t>Petri</a:t>
            </a:r>
            <a:r>
              <a:rPr lang="zh-CN" altLang="en-US" sz="2400" dirty="0">
                <a:solidFill>
                  <a:prstClr val="black"/>
                </a:solidFill>
              </a:rPr>
              <a:t>网描述了电梯按钮的行为规律。首先，假设按钮没有发亮，在位置</a:t>
            </a:r>
            <a:r>
              <a:rPr lang="en-US" altLang="zh-CN" sz="2400" dirty="0" err="1">
                <a:solidFill>
                  <a:prstClr val="black"/>
                </a:solidFill>
              </a:rPr>
              <a:t>EB</a:t>
            </a:r>
            <a:r>
              <a:rPr lang="en-US" altLang="zh-CN" sz="2400" baseline="-25000" dirty="0" err="1">
                <a:solidFill>
                  <a:prstClr val="black"/>
                </a:solidFill>
              </a:rPr>
              <a:t>f</a:t>
            </a:r>
            <a:r>
              <a:rPr lang="zh-CN" altLang="en-US" sz="2400" dirty="0">
                <a:solidFill>
                  <a:prstClr val="black"/>
                </a:solidFill>
              </a:rPr>
              <a:t>上没有权标，在存在禁止线的情况下，转换“</a:t>
            </a:r>
            <a:r>
              <a:rPr lang="en-US" altLang="zh-CN" sz="2400" dirty="0" err="1">
                <a:solidFill>
                  <a:prstClr val="black"/>
                </a:solidFill>
              </a:rPr>
              <a:t>EB</a:t>
            </a:r>
            <a:r>
              <a:rPr lang="en-US" altLang="zh-CN" sz="2400" baseline="-25000" dirty="0" err="1">
                <a:solidFill>
                  <a:prstClr val="black"/>
                </a:solidFill>
              </a:rPr>
              <a:t>f</a:t>
            </a:r>
            <a:r>
              <a:rPr lang="zh-CN" altLang="en-US" sz="2400" dirty="0">
                <a:solidFill>
                  <a:prstClr val="black"/>
                </a:solidFill>
              </a:rPr>
              <a:t>被按下”是允许发生的。现在按下按钮，则转换被激发并</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在</a:t>
            </a:r>
            <a:r>
              <a:rPr lang="en-US" altLang="zh-CN" sz="2400" dirty="0" err="1">
                <a:solidFill>
                  <a:prstClr val="black"/>
                </a:solidFill>
              </a:rPr>
              <a:t>EB</a:t>
            </a:r>
            <a:r>
              <a:rPr lang="en-US" altLang="zh-CN" sz="2400" baseline="-25000" dirty="0" err="1">
                <a:solidFill>
                  <a:prstClr val="black"/>
                </a:solidFill>
              </a:rPr>
              <a:t>f</a:t>
            </a:r>
            <a:r>
              <a:rPr lang="zh-CN" altLang="en-US" sz="2400" dirty="0">
                <a:solidFill>
                  <a:prstClr val="black"/>
                </a:solidFill>
              </a:rPr>
              <a:t>上放置了一个权标，</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如图所示。因此，位置</a:t>
            </a:r>
            <a:endParaRPr lang="en-US" altLang="zh-CN" sz="2400" dirty="0">
              <a:solidFill>
                <a:prstClr val="black"/>
              </a:solidFill>
            </a:endParaRPr>
          </a:p>
          <a:p>
            <a:pPr marL="0" indent="0" eaLnBrk="1" fontAlgn="base" hangingPunct="1">
              <a:lnSpc>
                <a:spcPct val="150000"/>
              </a:lnSpc>
              <a:spcBef>
                <a:spcPct val="0"/>
              </a:spcBef>
              <a:defRPr/>
            </a:pPr>
            <a:r>
              <a:rPr lang="en-US" altLang="zh-CN" sz="2400" dirty="0" err="1">
                <a:solidFill>
                  <a:prstClr val="black"/>
                </a:solidFill>
              </a:rPr>
              <a:t>EB</a:t>
            </a:r>
            <a:r>
              <a:rPr lang="en-US" altLang="zh-CN" sz="2400" baseline="-25000" dirty="0" err="1">
                <a:solidFill>
                  <a:prstClr val="black"/>
                </a:solidFill>
              </a:rPr>
              <a:t>f</a:t>
            </a:r>
            <a:r>
              <a:rPr lang="zh-CN" altLang="en-US" sz="2400" dirty="0">
                <a:solidFill>
                  <a:prstClr val="black"/>
                </a:solidFill>
              </a:rPr>
              <a:t>上的权标数不会多于</a:t>
            </a:r>
            <a:r>
              <a:rPr lang="en-US" altLang="zh-CN" sz="2400" dirty="0">
                <a:solidFill>
                  <a:prstClr val="black"/>
                </a:solidFill>
              </a:rPr>
              <a:t>1</a:t>
            </a:r>
            <a:r>
              <a:rPr lang="zh-CN" altLang="en-US" sz="2400" dirty="0">
                <a:solidFill>
                  <a:prstClr val="black"/>
                </a:solidFill>
              </a:rPr>
              <a:t>。</a:t>
            </a:r>
            <a:endParaRPr lang="en-US" altLang="zh-CN" sz="2400" dirty="0">
              <a:solidFill>
                <a:prstClr val="black"/>
              </a:solidFill>
            </a:endParaRPr>
          </a:p>
          <a:p>
            <a:pPr marL="0" indent="0" eaLnBrk="1" fontAlgn="base" hangingPunct="1">
              <a:lnSpc>
                <a:spcPct val="150000"/>
              </a:lnSpc>
              <a:spcBef>
                <a:spcPct val="0"/>
              </a:spcBef>
              <a:defRPr/>
            </a:pPr>
            <a:endParaRPr lang="en-US" altLang="zh-CN" sz="2400" dirty="0">
              <a:solidFill>
                <a:prstClr val="black"/>
              </a:solidFill>
            </a:endParaRPr>
          </a:p>
        </p:txBody>
      </p:sp>
      <p:pic>
        <p:nvPicPr>
          <p:cNvPr id="50074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2" y="3627440"/>
            <a:ext cx="4537075"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0741"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00742"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1679405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502787" name="TextBox 7"/>
          <p:cNvSpPr txBox="1">
            <a:spLocks noChangeArrowheads="1"/>
          </p:cNvSpPr>
          <p:nvPr/>
        </p:nvSpPr>
        <p:spPr bwMode="auto">
          <a:xfrm>
            <a:off x="350838" y="933452"/>
            <a:ext cx="85645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假设电梯由</a:t>
            </a:r>
            <a:r>
              <a:rPr lang="en-US" altLang="zh-CN" sz="2400">
                <a:solidFill>
                  <a:prstClr val="black"/>
                </a:solidFill>
                <a:latin typeface="Arial" panose="020B0604020202020204" pitchFamily="34" charset="0"/>
              </a:rPr>
              <a:t>g</a:t>
            </a:r>
            <a:r>
              <a:rPr lang="zh-CN" altLang="en-US" sz="2400">
                <a:solidFill>
                  <a:prstClr val="black"/>
                </a:solidFill>
                <a:latin typeface="Arial" panose="020B0604020202020204" pitchFamily="34" charset="0"/>
              </a:rPr>
              <a:t>层驶向</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层，因为电梯在</a:t>
            </a:r>
            <a:r>
              <a:rPr lang="en-US" altLang="zh-CN" sz="2400">
                <a:solidFill>
                  <a:prstClr val="black"/>
                </a:solidFill>
                <a:latin typeface="Arial" panose="020B0604020202020204" pitchFamily="34" charset="0"/>
              </a:rPr>
              <a:t>g</a:t>
            </a:r>
            <a:r>
              <a:rPr lang="zh-CN" altLang="en-US" sz="2400">
                <a:solidFill>
                  <a:prstClr val="black"/>
                </a:solidFill>
                <a:latin typeface="Arial" panose="020B0604020202020204" pitchFamily="34" charset="0"/>
              </a:rPr>
              <a:t>层，如上图所示，位置</a:t>
            </a:r>
            <a:r>
              <a:rPr lang="en-US" altLang="zh-CN" sz="2400">
                <a:solidFill>
                  <a:prstClr val="black"/>
                </a:solidFill>
                <a:latin typeface="Arial" panose="020B0604020202020204" pitchFamily="34" charset="0"/>
              </a:rPr>
              <a:t>Fg</a:t>
            </a:r>
            <a:r>
              <a:rPr lang="zh-CN" altLang="en-US" sz="2400">
                <a:solidFill>
                  <a:prstClr val="black"/>
                </a:solidFill>
                <a:latin typeface="Arial" panose="020B0604020202020204" pitchFamily="34" charset="0"/>
              </a:rPr>
              <a:t>上有一个权标。由于每条输入线上各有一个权标，转换“电梯在运行”被激发，从而</a:t>
            </a:r>
            <a:r>
              <a:rPr lang="en-US" altLang="zh-CN" sz="2400">
                <a:solidFill>
                  <a:prstClr val="black"/>
                </a:solidFill>
                <a:latin typeface="Arial" panose="020B0604020202020204" pitchFamily="34" charset="0"/>
              </a:rPr>
              <a:t>EBf</a:t>
            </a:r>
            <a:r>
              <a:rPr lang="zh-CN" altLang="en-US" sz="2400">
                <a:solidFill>
                  <a:prstClr val="black"/>
                </a:solidFill>
                <a:latin typeface="Arial" panose="020B0604020202020204" pitchFamily="34" charset="0"/>
              </a:rPr>
              <a:t>和</a:t>
            </a:r>
            <a:r>
              <a:rPr lang="en-US" altLang="zh-CN" sz="2400">
                <a:solidFill>
                  <a:prstClr val="black"/>
                </a:solidFill>
                <a:latin typeface="Arial" panose="020B0604020202020204" pitchFamily="34" charset="0"/>
              </a:rPr>
              <a:t>Fg</a:t>
            </a:r>
            <a:r>
              <a:rPr lang="zh-CN" altLang="en-US" sz="2400">
                <a:solidFill>
                  <a:prstClr val="black"/>
                </a:solidFill>
                <a:latin typeface="Arial" panose="020B0604020202020204" pitchFamily="34" charset="0"/>
              </a:rPr>
              <a:t>上的权标被移走，按钮</a:t>
            </a:r>
            <a:r>
              <a:rPr lang="en-US" altLang="zh-CN" sz="2400">
                <a:solidFill>
                  <a:prstClr val="black"/>
                </a:solidFill>
                <a:latin typeface="Arial" panose="020B0604020202020204" pitchFamily="34" charset="0"/>
              </a:rPr>
              <a:t>EBf</a:t>
            </a:r>
            <a:r>
              <a:rPr lang="zh-CN" altLang="en-US" sz="2400">
                <a:solidFill>
                  <a:prstClr val="black"/>
                </a:solidFill>
                <a:latin typeface="Arial" panose="020B0604020202020204" pitchFamily="34" charset="0"/>
              </a:rPr>
              <a:t>被关闭，在位置</a:t>
            </a:r>
            <a:r>
              <a:rPr lang="en-US" altLang="zh-CN" sz="2400">
                <a:solidFill>
                  <a:prstClr val="black"/>
                </a:solidFill>
                <a:latin typeface="Arial" panose="020B0604020202020204" pitchFamily="34" charset="0"/>
              </a:rPr>
              <a:t>Ff</a:t>
            </a:r>
            <a:r>
              <a:rPr lang="zh-CN" altLang="en-US" sz="2400">
                <a:solidFill>
                  <a:prstClr val="black"/>
                </a:solidFill>
                <a:latin typeface="Arial" panose="020B0604020202020204" pitchFamily="34" charset="0"/>
              </a:rPr>
              <a:t>上出现一个新权标，即转换的激发使电梯由</a:t>
            </a:r>
            <a:r>
              <a:rPr lang="en-US" altLang="zh-CN" sz="2400">
                <a:solidFill>
                  <a:prstClr val="black"/>
                </a:solidFill>
                <a:latin typeface="Arial" panose="020B0604020202020204" pitchFamily="34" charset="0"/>
              </a:rPr>
              <a:t>g</a:t>
            </a:r>
            <a:r>
              <a:rPr lang="zh-CN" altLang="en-US" sz="2400">
                <a:solidFill>
                  <a:prstClr val="black"/>
                </a:solidFill>
                <a:latin typeface="Arial" panose="020B0604020202020204" pitchFamily="34" charset="0"/>
              </a:rPr>
              <a:t>层驶到</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a:t>
            </a: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事实上，电梯由</a:t>
            </a:r>
            <a:r>
              <a:rPr lang="en-US" altLang="zh-CN" sz="2400">
                <a:solidFill>
                  <a:prstClr val="black"/>
                </a:solidFill>
                <a:latin typeface="Arial" panose="020B0604020202020204" pitchFamily="34" charset="0"/>
              </a:rPr>
              <a:t>g</a:t>
            </a:r>
            <a:r>
              <a:rPr lang="zh-CN" altLang="en-US" sz="2400">
                <a:solidFill>
                  <a:prstClr val="black"/>
                </a:solidFill>
                <a:latin typeface="Arial" panose="020B0604020202020204" pitchFamily="34" charset="0"/>
              </a:rPr>
              <a:t>层移到</a:t>
            </a:r>
            <a:r>
              <a:rPr lang="en-US" altLang="zh-CN" sz="2400">
                <a:solidFill>
                  <a:prstClr val="black"/>
                </a:solidFill>
                <a:latin typeface="Arial" panose="020B0604020202020204" pitchFamily="34" charset="0"/>
              </a:rPr>
              <a:t>f</a:t>
            </a:r>
            <a:r>
              <a:rPr lang="zh-CN" altLang="en-US" sz="2400">
                <a:solidFill>
                  <a:prstClr val="black"/>
                </a:solidFill>
                <a:latin typeface="Arial" panose="020B0604020202020204" pitchFamily="34" charset="0"/>
              </a:rPr>
              <a:t>层是需要时间的，为处理这个情况及其他类似的问题，</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网模型中必须加入时限。也就是说，在标准</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网中转换是瞬时完成的，而在现实情况下就需要时间控制</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网，以使转换与非零时间相联系。</a:t>
            </a:r>
            <a:endParaRPr lang="en-US" altLang="zh-CN" sz="2400">
              <a:solidFill>
                <a:prstClr val="black"/>
              </a:solidFill>
              <a:latin typeface="Arial" panose="020B0604020202020204" pitchFamily="34" charset="0"/>
            </a:endParaRPr>
          </a:p>
        </p:txBody>
      </p:sp>
      <p:sp>
        <p:nvSpPr>
          <p:cNvPr id="502788"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02789"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11847754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32775" name="TextBox 7"/>
          <p:cNvSpPr txBox="1">
            <a:spLocks noRot="1" noChangeAspect="1" noMove="1" noResize="1" noEditPoints="1" noAdjustHandles="1" noChangeArrowheads="1" noChangeShapeType="1" noTextEdit="1"/>
          </p:cNvSpPr>
          <p:nvPr/>
        </p:nvSpPr>
        <p:spPr bwMode="auto">
          <a:xfrm>
            <a:off x="457200" y="908720"/>
            <a:ext cx="8564046" cy="5425588"/>
          </a:xfrm>
          <a:prstGeom prst="rect">
            <a:avLst/>
          </a:prstGeom>
          <a:blipFill rotWithShape="0">
            <a:blip r:embed="rId3"/>
            <a:stretch>
              <a:fillRect l="-1068" r="-56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defRPr/>
            </a:pPr>
            <a:r>
              <a:rPr lang="zh-CN" altLang="en-US">
                <a:noFill/>
                <a:latin typeface="Arial" charset="0"/>
              </a:rPr>
              <a:t> </a:t>
            </a:r>
          </a:p>
        </p:txBody>
      </p:sp>
      <p:sp>
        <p:nvSpPr>
          <p:cNvPr id="504836"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04837"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2452335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32775" name="TextBox 7"/>
          <p:cNvSpPr txBox="1">
            <a:spLocks noChangeArrowheads="1"/>
          </p:cNvSpPr>
          <p:nvPr/>
        </p:nvSpPr>
        <p:spPr bwMode="auto">
          <a:xfrm>
            <a:off x="457202" y="1020765"/>
            <a:ext cx="8564563"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defRPr/>
            </a:pPr>
            <a:r>
              <a:rPr lang="zh-CN" altLang="en-US" sz="2400" dirty="0">
                <a:solidFill>
                  <a:prstClr val="black"/>
                </a:solidFill>
              </a:rPr>
              <a:t>图所示的情况为电梯由</a:t>
            </a:r>
            <a:r>
              <a:rPr lang="en-US" altLang="zh-CN" sz="2400" dirty="0">
                <a:solidFill>
                  <a:prstClr val="black"/>
                </a:solidFill>
              </a:rPr>
              <a:t>g</a:t>
            </a:r>
            <a:r>
              <a:rPr lang="zh-CN" altLang="en-US" sz="2400" dirty="0">
                <a:solidFill>
                  <a:prstClr val="black"/>
                </a:solidFill>
              </a:rPr>
              <a:t>层驶向</a:t>
            </a:r>
            <a:r>
              <a:rPr lang="en-US" altLang="zh-CN" sz="2400" dirty="0">
                <a:solidFill>
                  <a:prstClr val="black"/>
                </a:solidFill>
              </a:rPr>
              <a:t>f</a:t>
            </a:r>
            <a:r>
              <a:rPr lang="zh-CN" altLang="en-US" sz="2400" dirty="0">
                <a:solidFill>
                  <a:prstClr val="black"/>
                </a:solidFill>
              </a:rPr>
              <a:t>层。根据电梯乘客的要求，某一个楼层按钮亮或两个楼层按钮都亮。如果两个按钮都亮了，则只有一个按钮熄灭。图所示的</a:t>
            </a:r>
            <a:r>
              <a:rPr lang="en-US" altLang="zh-CN" sz="2400" dirty="0">
                <a:solidFill>
                  <a:prstClr val="black"/>
                </a:solidFill>
              </a:rPr>
              <a:t>Petri</a:t>
            </a:r>
            <a:r>
              <a:rPr lang="zh-CN" altLang="en-US" sz="2400" dirty="0">
                <a:solidFill>
                  <a:prstClr val="black"/>
                </a:solidFill>
              </a:rPr>
              <a:t>网可以保证，当两个按钮</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都亮了的时候，只有一个按钮</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熄灭。但是要保证按钮熄灭正</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确，则需要更复杂的</a:t>
            </a:r>
            <a:r>
              <a:rPr lang="en-US" altLang="zh-CN" sz="2400" dirty="0">
                <a:solidFill>
                  <a:prstClr val="black"/>
                </a:solidFill>
              </a:rPr>
              <a:t>Petri</a:t>
            </a:r>
            <a:r>
              <a:rPr lang="zh-CN" altLang="en-US" sz="2400" dirty="0">
                <a:solidFill>
                  <a:prstClr val="black"/>
                </a:solidFill>
              </a:rPr>
              <a:t>网模</a:t>
            </a:r>
            <a:endParaRPr lang="en-US" altLang="zh-CN" sz="2400" dirty="0">
              <a:solidFill>
                <a:prstClr val="black"/>
              </a:solidFill>
            </a:endParaRPr>
          </a:p>
          <a:p>
            <a:pPr marL="0" indent="0" eaLnBrk="1" fontAlgn="base" hangingPunct="1">
              <a:lnSpc>
                <a:spcPct val="150000"/>
              </a:lnSpc>
              <a:spcBef>
                <a:spcPct val="0"/>
              </a:spcBef>
              <a:defRPr/>
            </a:pPr>
            <a:r>
              <a:rPr lang="zh-CN" altLang="en-US" sz="2400" dirty="0">
                <a:solidFill>
                  <a:prstClr val="black"/>
                </a:solidFill>
              </a:rPr>
              <a:t>型，对此不做更进一步的介绍。</a:t>
            </a:r>
            <a:endParaRPr lang="en-US" altLang="zh-CN" sz="2400" dirty="0">
              <a:solidFill>
                <a:prstClr val="black"/>
              </a:solidFill>
            </a:endParaRPr>
          </a:p>
        </p:txBody>
      </p:sp>
      <p:pic>
        <p:nvPicPr>
          <p:cNvPr id="5068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852738"/>
            <a:ext cx="404653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885"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06886"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1905631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smtClean="0"/>
              <a:t>网</a:t>
            </a:r>
          </a:p>
        </p:txBody>
      </p:sp>
      <p:sp>
        <p:nvSpPr>
          <p:cNvPr id="32775" name="TextBox 7"/>
          <p:cNvSpPr txBox="1">
            <a:spLocks noRot="1" noChangeAspect="1" noMove="1" noResize="1" noEditPoints="1" noAdjustHandles="1" noChangeArrowheads="1" noChangeShapeType="1" noTextEdit="1"/>
          </p:cNvSpPr>
          <p:nvPr/>
        </p:nvSpPr>
        <p:spPr bwMode="auto">
          <a:xfrm>
            <a:off x="457200" y="1412776"/>
            <a:ext cx="8564046" cy="2958054"/>
          </a:xfrm>
          <a:prstGeom prst="rect">
            <a:avLst/>
          </a:prstGeom>
          <a:blipFill rotWithShape="0">
            <a:blip r:embed="rId3"/>
            <a:stretch>
              <a:fillRect l="-1068" r="-712" b="-329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defRPr/>
            </a:pPr>
            <a:r>
              <a:rPr lang="zh-CN" altLang="en-US">
                <a:noFill/>
                <a:latin typeface="Arial" charset="0"/>
              </a:rPr>
              <a:t> </a:t>
            </a:r>
          </a:p>
        </p:txBody>
      </p:sp>
      <p:sp>
        <p:nvSpPr>
          <p:cNvPr id="508932"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08933"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extLst>
      <p:ext uri="{BB962C8B-B14F-4D97-AF65-F5344CB8AC3E}">
        <p14:creationId xmlns:p14="http://schemas.microsoft.com/office/powerpoint/2010/main" val="10145464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1 Título"/>
          <p:cNvSpPr txBox="1">
            <a:spLocks/>
          </p:cNvSpPr>
          <p:nvPr/>
        </p:nvSpPr>
        <p:spPr bwMode="auto">
          <a:xfrm>
            <a:off x="739777" y="682625"/>
            <a:ext cx="79359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lnSpc>
                <a:spcPts val="5763"/>
              </a:lnSpc>
              <a:spcBef>
                <a:spcPct val="0"/>
              </a:spcBef>
              <a:spcAft>
                <a:spcPct val="0"/>
              </a:spcAft>
              <a:buNone/>
            </a:pPr>
            <a:r>
              <a:rPr lang="zh-CN" altLang="en-US" sz="5400" b="1">
                <a:solidFill>
                  <a:prstClr val="black"/>
                </a:solidFill>
                <a:latin typeface="宋体" panose="02010600030101010101" pitchFamily="2" charset="-122"/>
              </a:rPr>
              <a:t>主要内容</a:t>
            </a:r>
            <a:endParaRPr lang="es-HN" altLang="zh-CN" sz="5400" b="1">
              <a:solidFill>
                <a:prstClr val="black"/>
              </a:solidFill>
              <a:latin typeface="宋体" panose="02010600030101010101" pitchFamily="2" charset="-122"/>
            </a:endParaRPr>
          </a:p>
        </p:txBody>
      </p:sp>
      <p:sp>
        <p:nvSpPr>
          <p:cNvPr id="510979" name="2 Subtítulo"/>
          <p:cNvSpPr txBox="1">
            <a:spLocks/>
          </p:cNvSpPr>
          <p:nvPr/>
        </p:nvSpPr>
        <p:spPr bwMode="auto">
          <a:xfrm>
            <a:off x="250827"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Aft>
                <a:spcPct val="0"/>
              </a:spcAft>
              <a:buFont typeface="Arial" panose="020B0604020202020204" pitchFamily="34" charset="0"/>
              <a:buNone/>
            </a:pPr>
            <a:endParaRPr lang="es-ES" altLang="zh-CN" sz="2000">
              <a:solidFill>
                <a:srgbClr val="BFBFBF"/>
              </a:solidFill>
            </a:endParaRPr>
          </a:p>
        </p:txBody>
      </p:sp>
      <p:sp>
        <p:nvSpPr>
          <p:cNvPr id="510980"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 Z</a:t>
            </a:r>
            <a:r>
              <a:rPr lang="zh-CN" altLang="en-US" sz="2400">
                <a:solidFill>
                  <a:srgbClr val="D9D9D9"/>
                </a:solidFill>
                <a:latin typeface="宋体" panose="02010600030101010101" pitchFamily="2" charset="-122"/>
              </a:rPr>
              <a:t>语言</a:t>
            </a:r>
          </a:p>
        </p:txBody>
      </p:sp>
      <p:pic>
        <p:nvPicPr>
          <p:cNvPr id="510981"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0982"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983" name="TextBox 3">
            <a:hlinkClick r:id="rId5" action="ppaction://hlinksldjump"/>
          </p:cNvPr>
          <p:cNvSpPr txBox="1">
            <a:spLocks noChangeArrowheads="1"/>
          </p:cNvSpPr>
          <p:nvPr/>
        </p:nvSpPr>
        <p:spPr bwMode="auto">
          <a:xfrm>
            <a:off x="1071563" y="2071690"/>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510984" name="TextBox 4">
            <a:hlinkClick r:id="rId6" action="ppaction://hlinksldjump"/>
          </p:cNvPr>
          <p:cNvSpPr txBox="1">
            <a:spLocks noChangeArrowheads="1"/>
          </p:cNvSpPr>
          <p:nvPr/>
        </p:nvSpPr>
        <p:spPr bwMode="auto">
          <a:xfrm>
            <a:off x="1000127"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510985" name="TextBox 5"/>
          <p:cNvSpPr txBox="1">
            <a:spLocks noChangeArrowheads="1"/>
          </p:cNvSpPr>
          <p:nvPr/>
        </p:nvSpPr>
        <p:spPr bwMode="auto">
          <a:xfrm>
            <a:off x="1000127"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510986" name="TextBox 6"/>
          <p:cNvSpPr txBox="1">
            <a:spLocks noChangeArrowheads="1"/>
          </p:cNvSpPr>
          <p:nvPr/>
        </p:nvSpPr>
        <p:spPr bwMode="auto">
          <a:xfrm>
            <a:off x="1000127"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34" name="Rectangle 3"/>
          <p:cNvSpPr txBox="1">
            <a:spLocks noChangeArrowheads="1"/>
          </p:cNvSpPr>
          <p:nvPr/>
        </p:nvSpPr>
        <p:spPr bwMode="auto">
          <a:xfrm>
            <a:off x="642938" y="1819277"/>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nSpc>
                <a:spcPct val="200000"/>
              </a:lnSpc>
              <a:spcBef>
                <a:spcPct val="50000"/>
              </a:spcBef>
              <a:buClrTx/>
              <a:buSzTx/>
              <a:buNone/>
              <a:defRPr/>
            </a:pPr>
            <a:r>
              <a:rPr kumimoji="1" lang="en-US" altLang="zh-CN" sz="2400" dirty="0">
                <a:solidFill>
                  <a:srgbClr val="9999CC">
                    <a:lumMod val="50000"/>
                  </a:srgbClr>
                </a:solidFill>
                <a:latin typeface="宋体" panose="02010600030101010101" pitchFamily="2" charset="-122"/>
              </a:rPr>
              <a:t>   </a:t>
            </a:r>
            <a:r>
              <a:rPr kumimoji="1" lang="en-US" altLang="zh-CN" sz="2400" b="1" dirty="0">
                <a:solidFill>
                  <a:prstClr val="black"/>
                </a:solidFill>
                <a:latin typeface="宋体" panose="02010600030101010101" pitchFamily="2" charset="-122"/>
              </a:rPr>
              <a:t>4.1   </a:t>
            </a:r>
            <a:r>
              <a:rPr kumimoji="1" lang="zh-CN" altLang="en-US" sz="2400" b="1" dirty="0">
                <a:solidFill>
                  <a:prstClr val="black"/>
                </a:solidFill>
                <a:latin typeface="宋体" panose="02010600030101010101" pitchFamily="2" charset="-122"/>
              </a:rPr>
              <a:t>概述</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4.2   </a:t>
            </a:r>
            <a:r>
              <a:rPr kumimoji="1" lang="zh-CN" altLang="en-US" sz="2400" b="1" dirty="0">
                <a:solidFill>
                  <a:prstClr val="black"/>
                </a:solidFill>
                <a:latin typeface="宋体" panose="02010600030101010101" pitchFamily="2" charset="-122"/>
              </a:rPr>
              <a:t>有穷状态机</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4.3   Petri</a:t>
            </a:r>
            <a:r>
              <a:rPr kumimoji="1" lang="zh-CN" altLang="en-US" sz="2400" b="1" dirty="0">
                <a:solidFill>
                  <a:prstClr val="black"/>
                </a:solidFill>
                <a:latin typeface="宋体" panose="02010600030101010101" pitchFamily="2" charset="-122"/>
              </a:rPr>
              <a:t>网</a:t>
            </a: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4.4   Z</a:t>
            </a:r>
            <a:r>
              <a:rPr kumimoji="1" lang="zh-CN" altLang="en-US" sz="2400" b="1" dirty="0">
                <a:solidFill>
                  <a:prstClr val="black"/>
                </a:solidFill>
                <a:latin typeface="宋体" panose="02010600030101010101" pitchFamily="2" charset="-122"/>
              </a:rPr>
              <a:t>语言</a:t>
            </a:r>
            <a:endParaRPr kumimoji="1" lang="en-US" altLang="zh-CN" sz="2400" b="1" dirty="0">
              <a:solidFill>
                <a:prstClr val="black"/>
              </a:solidFill>
              <a:latin typeface="宋体" panose="02010600030101010101" pitchFamily="2" charset="-122"/>
            </a:endParaRPr>
          </a:p>
          <a:p>
            <a:pPr marL="0" indent="0">
              <a:lnSpc>
                <a:spcPct val="250000"/>
              </a:lnSpc>
              <a:spcBef>
                <a:spcPct val="50000"/>
              </a:spcBef>
              <a:buClrTx/>
              <a:buSzTx/>
              <a:buNone/>
              <a:defRPr/>
            </a:pPr>
            <a:endParaRPr kumimoji="1" lang="zh-CN" altLang="en-US" sz="2400" b="1" dirty="0">
              <a:solidFill>
                <a:prstClr val="black"/>
              </a:solidFill>
              <a:latin typeface="黑体" pitchFamily="2" charset="-122"/>
              <a:ea typeface="黑体" pitchFamily="2" charset="-122"/>
            </a:endParaRPr>
          </a:p>
          <a:p>
            <a:pPr marL="0" indent="0">
              <a:lnSpc>
                <a:spcPct val="120000"/>
              </a:lnSpc>
              <a:spcBef>
                <a:spcPct val="50000"/>
              </a:spcBef>
              <a:buClrTx/>
              <a:buSzTx/>
              <a:buNone/>
              <a:defRPr/>
            </a:pPr>
            <a:r>
              <a:rPr kumimoji="1" lang="en-US" altLang="zh-CN" sz="2400" b="1" dirty="0">
                <a:solidFill>
                  <a:srgbClr val="9999CC">
                    <a:lumMod val="50000"/>
                  </a:srgbClr>
                </a:solidFill>
                <a:latin typeface="黑体" pitchFamily="2" charset="-122"/>
                <a:ea typeface="黑体" pitchFamily="2" charset="-122"/>
              </a:rPr>
              <a:t>      </a:t>
            </a:r>
            <a:endParaRPr kumimoji="1" lang="zh-CN" altLang="en-US" sz="2400" b="1" dirty="0">
              <a:solidFill>
                <a:srgbClr val="9999CC">
                  <a:lumMod val="50000"/>
                </a:srgbClr>
              </a:solidFill>
              <a:latin typeface="黑体" pitchFamily="2" charset="-122"/>
              <a:ea typeface="黑体" pitchFamily="2" charset="-122"/>
            </a:endParaRPr>
          </a:p>
          <a:p>
            <a:pPr>
              <a:buClr>
                <a:srgbClr val="00007D"/>
              </a:buClr>
              <a:defRPr/>
            </a:pPr>
            <a:endParaRPr lang="zh-CN" altLang="zh-CN" kern="0" dirty="0">
              <a:solidFill>
                <a:srgbClr val="000000"/>
              </a:solidFill>
              <a:latin typeface="Arial"/>
            </a:endParaRPr>
          </a:p>
        </p:txBody>
      </p:sp>
      <p:sp>
        <p:nvSpPr>
          <p:cNvPr id="510988"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14" name="矩形 13"/>
          <p:cNvSpPr/>
          <p:nvPr/>
        </p:nvSpPr>
        <p:spPr>
          <a:xfrm>
            <a:off x="965200" y="47561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15" name="等腰三角形 14"/>
          <p:cNvSpPr/>
          <p:nvPr/>
        </p:nvSpPr>
        <p:spPr>
          <a:xfrm rot="5400000">
            <a:off x="373063" y="4841875"/>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4183368307"/>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26629" name="内容占位符 4"/>
          <p:cNvSpPr>
            <a:spLocks noGrp="1"/>
          </p:cNvSpPr>
          <p:nvPr>
            <p:ph idx="1"/>
          </p:nvPr>
        </p:nvSpPr>
        <p:spPr>
          <a:xfrm>
            <a:off x="457200" y="1052515"/>
            <a:ext cx="8229600" cy="604837"/>
          </a:xfrm>
        </p:spPr>
        <p:txBody>
          <a:bodyPr/>
          <a:lstStyle/>
          <a:p>
            <a:pPr marL="0" indent="0">
              <a:buNone/>
              <a:defRPr/>
            </a:pPr>
            <a:r>
              <a:rPr lang="en-US" altLang="zh-CN" b="1" dirty="0">
                <a:latin typeface="+mn-ea"/>
              </a:rPr>
              <a:t>4.4.1</a:t>
            </a:r>
            <a:r>
              <a:rPr lang="en-US" altLang="zh-CN" b="1" dirty="0" smtClean="0"/>
              <a:t> </a:t>
            </a:r>
            <a:r>
              <a:rPr lang="zh-CN" altLang="en-US" b="1" dirty="0" smtClean="0"/>
              <a:t>简介</a:t>
            </a:r>
          </a:p>
        </p:txBody>
      </p:sp>
      <p:sp>
        <p:nvSpPr>
          <p:cNvPr id="32775" name="TextBox 7"/>
          <p:cNvSpPr txBox="1">
            <a:spLocks noChangeArrowheads="1"/>
          </p:cNvSpPr>
          <p:nvPr/>
        </p:nvSpPr>
        <p:spPr bwMode="auto">
          <a:xfrm>
            <a:off x="457202" y="1700213"/>
            <a:ext cx="8564563"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ct val="150000"/>
              </a:lnSpc>
              <a:spcBef>
                <a:spcPct val="0"/>
              </a:spcBef>
              <a:spcAft>
                <a:spcPts val="600"/>
              </a:spcAft>
              <a:defRPr/>
            </a:pPr>
            <a:r>
              <a:rPr lang="zh-CN" altLang="en-US" sz="2400" dirty="0">
                <a:solidFill>
                  <a:prstClr val="black"/>
                </a:solidFill>
              </a:rPr>
              <a:t>用</a:t>
            </a:r>
            <a:r>
              <a:rPr lang="en-US" altLang="zh-CN" sz="2400" dirty="0">
                <a:solidFill>
                  <a:prstClr val="black"/>
                </a:solidFill>
              </a:rPr>
              <a:t>Z</a:t>
            </a:r>
            <a:r>
              <a:rPr lang="zh-CN" altLang="en-US" sz="2400" dirty="0">
                <a:solidFill>
                  <a:prstClr val="black"/>
                </a:solidFill>
              </a:rPr>
              <a:t>语言描述的、最简单的形式化规格说明含有下述</a:t>
            </a:r>
            <a:r>
              <a:rPr lang="en-US" altLang="zh-CN" sz="2400" dirty="0">
                <a:solidFill>
                  <a:prstClr val="black"/>
                </a:solidFill>
              </a:rPr>
              <a:t>4</a:t>
            </a:r>
            <a:r>
              <a:rPr lang="zh-CN" altLang="en-US" sz="2400" dirty="0">
                <a:solidFill>
                  <a:prstClr val="black"/>
                </a:solidFill>
              </a:rPr>
              <a:t>个部分。</a:t>
            </a:r>
          </a:p>
          <a:p>
            <a:pPr eaLnBrk="1" fontAlgn="base" hangingPunct="1">
              <a:lnSpc>
                <a:spcPct val="150000"/>
              </a:lnSpc>
              <a:spcBef>
                <a:spcPct val="0"/>
              </a:spcBef>
              <a:spcAft>
                <a:spcPct val="0"/>
              </a:spcAft>
              <a:buSzPct val="70000"/>
              <a:buFont typeface="Wingdings" panose="05000000000000000000" pitchFamily="2" charset="2"/>
              <a:buChar char="l"/>
              <a:defRPr/>
            </a:pPr>
            <a:r>
              <a:rPr lang="zh-CN" altLang="en-US" sz="2400" dirty="0">
                <a:solidFill>
                  <a:prstClr val="black"/>
                </a:solidFill>
              </a:rPr>
              <a:t>给定的集合、数据类型及常数。</a:t>
            </a:r>
          </a:p>
          <a:p>
            <a:pPr eaLnBrk="1" fontAlgn="base" hangingPunct="1">
              <a:lnSpc>
                <a:spcPct val="150000"/>
              </a:lnSpc>
              <a:spcBef>
                <a:spcPct val="0"/>
              </a:spcBef>
              <a:spcAft>
                <a:spcPct val="0"/>
              </a:spcAft>
              <a:buSzPct val="70000"/>
              <a:buFont typeface="Wingdings" panose="05000000000000000000" pitchFamily="2" charset="2"/>
              <a:buChar char="l"/>
              <a:defRPr/>
            </a:pPr>
            <a:r>
              <a:rPr lang="zh-CN" altLang="en-US" sz="2400" dirty="0">
                <a:solidFill>
                  <a:prstClr val="black"/>
                </a:solidFill>
              </a:rPr>
              <a:t>状态定义。</a:t>
            </a:r>
          </a:p>
          <a:p>
            <a:pPr eaLnBrk="1" fontAlgn="base" hangingPunct="1">
              <a:lnSpc>
                <a:spcPct val="150000"/>
              </a:lnSpc>
              <a:spcBef>
                <a:spcPct val="0"/>
              </a:spcBef>
              <a:spcAft>
                <a:spcPct val="0"/>
              </a:spcAft>
              <a:buSzPct val="70000"/>
              <a:buFont typeface="Wingdings" panose="05000000000000000000" pitchFamily="2" charset="2"/>
              <a:buChar char="l"/>
              <a:defRPr/>
            </a:pPr>
            <a:r>
              <a:rPr lang="zh-CN" altLang="en-US" sz="2400" dirty="0">
                <a:solidFill>
                  <a:prstClr val="black"/>
                </a:solidFill>
              </a:rPr>
              <a:t>初始状态。</a:t>
            </a:r>
          </a:p>
          <a:p>
            <a:pPr eaLnBrk="1" fontAlgn="base" hangingPunct="1">
              <a:lnSpc>
                <a:spcPct val="150000"/>
              </a:lnSpc>
              <a:spcBef>
                <a:spcPct val="0"/>
              </a:spcBef>
              <a:spcAft>
                <a:spcPct val="0"/>
              </a:spcAft>
              <a:buSzPct val="70000"/>
              <a:buFont typeface="Wingdings" panose="05000000000000000000" pitchFamily="2" charset="2"/>
              <a:buChar char="l"/>
              <a:defRPr/>
            </a:pPr>
            <a:r>
              <a:rPr lang="zh-CN" altLang="en-US" sz="2400" dirty="0">
                <a:solidFill>
                  <a:prstClr val="black"/>
                </a:solidFill>
              </a:rPr>
              <a:t>操作。</a:t>
            </a:r>
            <a:endParaRPr lang="en-US" altLang="zh-CN" sz="2400" dirty="0">
              <a:solidFill>
                <a:prstClr val="black"/>
              </a:solidFill>
            </a:endParaRPr>
          </a:p>
        </p:txBody>
      </p:sp>
      <p:sp>
        <p:nvSpPr>
          <p:cNvPr id="513029"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
        <p:nvSpPr>
          <p:cNvPr id="513030"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9635281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32775" name="TextBox 7"/>
          <p:cNvSpPr txBox="1">
            <a:spLocks noChangeArrowheads="1"/>
          </p:cNvSpPr>
          <p:nvPr/>
        </p:nvSpPr>
        <p:spPr bwMode="auto">
          <a:xfrm>
            <a:off x="290515" y="765177"/>
            <a:ext cx="8562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ct val="150000"/>
              </a:lnSpc>
              <a:spcBef>
                <a:spcPct val="0"/>
              </a:spcBef>
              <a:spcAft>
                <a:spcPct val="0"/>
              </a:spcAft>
              <a:defRPr/>
            </a:pPr>
            <a:r>
              <a:rPr lang="en-US" altLang="zh-CN" sz="2400" b="1" dirty="0">
                <a:solidFill>
                  <a:srgbClr val="FF0000"/>
                </a:solidFill>
              </a:rPr>
              <a:t>1. </a:t>
            </a:r>
            <a:r>
              <a:rPr lang="zh-CN" altLang="en-US" sz="2400" b="1" dirty="0">
                <a:solidFill>
                  <a:srgbClr val="FF0000"/>
                </a:solidFill>
              </a:rPr>
              <a:t>给定的集合</a:t>
            </a:r>
          </a:p>
          <a:p>
            <a:pPr marL="0" indent="720000" eaLnBrk="1" fontAlgn="base" hangingPunct="1">
              <a:lnSpc>
                <a:spcPct val="150000"/>
              </a:lnSpc>
              <a:spcBef>
                <a:spcPct val="0"/>
              </a:spcBef>
              <a:defRPr/>
            </a:pPr>
            <a:r>
              <a:rPr lang="zh-CN" altLang="en-US" sz="2400" dirty="0">
                <a:solidFill>
                  <a:prstClr val="black"/>
                </a:solidFill>
              </a:rPr>
              <a:t>一个</a:t>
            </a:r>
            <a:r>
              <a:rPr lang="en-US" altLang="zh-CN" sz="2400" dirty="0">
                <a:solidFill>
                  <a:prstClr val="black"/>
                </a:solidFill>
              </a:rPr>
              <a:t>Z</a:t>
            </a:r>
            <a:r>
              <a:rPr lang="zh-CN" altLang="en-US" sz="2400" dirty="0">
                <a:solidFill>
                  <a:prstClr val="black"/>
                </a:solidFill>
              </a:rPr>
              <a:t>规格说明从一系列给定的初始化集合开始。所谓初始化集合就是不需要详细定义的集合，这种集合用带方括号的形式表示。对于电梯问题，给定的初始化集合称为</a:t>
            </a:r>
            <a:r>
              <a:rPr lang="en-US" altLang="zh-CN" sz="2400" dirty="0">
                <a:solidFill>
                  <a:prstClr val="black"/>
                </a:solidFill>
              </a:rPr>
              <a:t>Button</a:t>
            </a:r>
            <a:r>
              <a:rPr lang="zh-CN" altLang="en-US" sz="2400" dirty="0">
                <a:solidFill>
                  <a:prstClr val="black"/>
                </a:solidFill>
              </a:rPr>
              <a:t>，即所有按钮的集合，因此，</a:t>
            </a:r>
            <a:r>
              <a:rPr lang="en-US" altLang="zh-CN" sz="2400" dirty="0">
                <a:solidFill>
                  <a:prstClr val="black"/>
                </a:solidFill>
              </a:rPr>
              <a:t>Z</a:t>
            </a:r>
            <a:r>
              <a:rPr lang="zh-CN" altLang="en-US" sz="2400" dirty="0">
                <a:solidFill>
                  <a:prstClr val="black"/>
                </a:solidFill>
              </a:rPr>
              <a:t>规格说明开始于：</a:t>
            </a:r>
            <a:r>
              <a:rPr lang="en-US" altLang="zh-CN" sz="2400" dirty="0">
                <a:solidFill>
                  <a:prstClr val="black"/>
                </a:solidFill>
              </a:rPr>
              <a:t>〔Button〕</a:t>
            </a:r>
          </a:p>
          <a:p>
            <a:pPr marL="0" indent="0" eaLnBrk="1" fontAlgn="base" hangingPunct="1">
              <a:lnSpc>
                <a:spcPct val="150000"/>
              </a:lnSpc>
              <a:spcBef>
                <a:spcPct val="0"/>
              </a:spcBef>
              <a:spcAft>
                <a:spcPct val="0"/>
              </a:spcAft>
              <a:defRPr/>
            </a:pPr>
            <a:r>
              <a:rPr lang="en-US" altLang="zh-CN" sz="2400" b="1" dirty="0">
                <a:solidFill>
                  <a:srgbClr val="FF0000"/>
                </a:solidFill>
              </a:rPr>
              <a:t>2. </a:t>
            </a:r>
            <a:r>
              <a:rPr lang="zh-CN" altLang="en-US" sz="2400" b="1" dirty="0">
                <a:solidFill>
                  <a:srgbClr val="FF0000"/>
                </a:solidFill>
              </a:rPr>
              <a:t>状态定义</a:t>
            </a:r>
          </a:p>
          <a:p>
            <a:pPr marL="0" indent="720000" eaLnBrk="1" fontAlgn="base" hangingPunct="1">
              <a:lnSpc>
                <a:spcPct val="150000"/>
              </a:lnSpc>
              <a:spcBef>
                <a:spcPct val="0"/>
              </a:spcBef>
              <a:spcAft>
                <a:spcPct val="0"/>
              </a:spcAft>
              <a:defRPr/>
            </a:pPr>
            <a:r>
              <a:rPr lang="zh-CN" altLang="en-US" sz="2400" dirty="0">
                <a:solidFill>
                  <a:prstClr val="black"/>
                </a:solidFill>
              </a:rPr>
              <a:t>一个</a:t>
            </a:r>
            <a:r>
              <a:rPr lang="en-US" altLang="zh-CN" sz="2400" dirty="0">
                <a:solidFill>
                  <a:prstClr val="black"/>
                </a:solidFill>
              </a:rPr>
              <a:t>Z</a:t>
            </a:r>
            <a:r>
              <a:rPr lang="zh-CN" altLang="en-US" sz="2400" dirty="0">
                <a:solidFill>
                  <a:prstClr val="black"/>
                </a:solidFill>
              </a:rPr>
              <a:t>规格说明由若干个“格</a:t>
            </a:r>
            <a:r>
              <a:rPr lang="en-US" altLang="zh-CN" sz="2400" dirty="0">
                <a:solidFill>
                  <a:prstClr val="black"/>
                </a:solidFill>
              </a:rPr>
              <a:t>(schema)”</a:t>
            </a:r>
          </a:p>
          <a:p>
            <a:pPr marL="0" indent="0" eaLnBrk="1" fontAlgn="base" hangingPunct="1">
              <a:lnSpc>
                <a:spcPct val="150000"/>
              </a:lnSpc>
              <a:spcBef>
                <a:spcPct val="0"/>
              </a:spcBef>
              <a:spcAft>
                <a:spcPct val="0"/>
              </a:spcAft>
              <a:defRPr/>
            </a:pPr>
            <a:r>
              <a:rPr lang="zh-CN" altLang="en-US" sz="2400" dirty="0">
                <a:solidFill>
                  <a:prstClr val="black"/>
                </a:solidFill>
              </a:rPr>
              <a:t>组成，每个格含有一组变量说明和一系列限</a:t>
            </a:r>
            <a:endParaRPr lang="en-US" altLang="zh-CN" sz="2400" dirty="0">
              <a:solidFill>
                <a:prstClr val="black"/>
              </a:solidFill>
            </a:endParaRPr>
          </a:p>
          <a:p>
            <a:pPr marL="0" indent="0" eaLnBrk="1" fontAlgn="base" hangingPunct="1">
              <a:lnSpc>
                <a:spcPct val="150000"/>
              </a:lnSpc>
              <a:spcBef>
                <a:spcPct val="0"/>
              </a:spcBef>
              <a:spcAft>
                <a:spcPct val="0"/>
              </a:spcAft>
              <a:defRPr/>
            </a:pPr>
            <a:r>
              <a:rPr lang="zh-CN" altLang="en-US" sz="2400" dirty="0">
                <a:solidFill>
                  <a:prstClr val="black"/>
                </a:solidFill>
              </a:rPr>
              <a:t>定变量取值范围的谓词。例如，格</a:t>
            </a:r>
            <a:r>
              <a:rPr lang="en-US" altLang="zh-CN" sz="2400" dirty="0">
                <a:solidFill>
                  <a:prstClr val="black"/>
                </a:solidFill>
              </a:rPr>
              <a:t>S</a:t>
            </a:r>
            <a:r>
              <a:rPr lang="zh-CN" altLang="en-US" sz="2400" dirty="0">
                <a:solidFill>
                  <a:prstClr val="black"/>
                </a:solidFill>
              </a:rPr>
              <a:t>的格式如图所示。</a:t>
            </a:r>
            <a:endParaRPr lang="en-US" altLang="zh-CN" sz="2400" dirty="0">
              <a:solidFill>
                <a:prstClr val="black"/>
              </a:solidFill>
            </a:endParaRPr>
          </a:p>
        </p:txBody>
      </p:sp>
      <p:pic>
        <p:nvPicPr>
          <p:cNvPr id="51507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3779838"/>
            <a:ext cx="260985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077"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15078"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extLst>
      <p:ext uri="{BB962C8B-B14F-4D97-AF65-F5344CB8AC3E}">
        <p14:creationId xmlns:p14="http://schemas.microsoft.com/office/powerpoint/2010/main" val="9107939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32775" name="TextBox 7"/>
          <p:cNvSpPr txBox="1">
            <a:spLocks noChangeArrowheads="1"/>
          </p:cNvSpPr>
          <p:nvPr/>
        </p:nvSpPr>
        <p:spPr bwMode="auto">
          <a:xfrm>
            <a:off x="382590" y="922338"/>
            <a:ext cx="8562975"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defRPr/>
            </a:pPr>
            <a:r>
              <a:rPr lang="zh-CN" altLang="en-US" sz="2400" dirty="0">
                <a:solidFill>
                  <a:prstClr val="black"/>
                </a:solidFill>
              </a:rPr>
              <a:t>在电梯问题中，</a:t>
            </a:r>
            <a:r>
              <a:rPr lang="en-US" altLang="zh-CN" sz="2400" dirty="0">
                <a:solidFill>
                  <a:prstClr val="black"/>
                </a:solidFill>
              </a:rPr>
              <a:t>Button</a:t>
            </a:r>
            <a:r>
              <a:rPr lang="zh-CN" altLang="en-US" sz="2400" dirty="0">
                <a:solidFill>
                  <a:prstClr val="black"/>
                </a:solidFill>
              </a:rPr>
              <a:t>有</a:t>
            </a:r>
            <a:r>
              <a:rPr lang="en-US" altLang="zh-CN" sz="2400" dirty="0">
                <a:solidFill>
                  <a:prstClr val="black"/>
                </a:solidFill>
              </a:rPr>
              <a:t>4</a:t>
            </a:r>
            <a:r>
              <a:rPr lang="zh-CN" altLang="en-US" sz="2400" dirty="0">
                <a:solidFill>
                  <a:prstClr val="black"/>
                </a:solidFill>
              </a:rPr>
              <a:t>个子集，即</a:t>
            </a:r>
            <a:r>
              <a:rPr lang="en-US" altLang="zh-CN" sz="2400" dirty="0" err="1">
                <a:solidFill>
                  <a:prstClr val="black"/>
                </a:solidFill>
              </a:rPr>
              <a:t>floor_buttons</a:t>
            </a:r>
            <a:r>
              <a:rPr lang="en-US" altLang="zh-CN" sz="2400" dirty="0">
                <a:solidFill>
                  <a:prstClr val="black"/>
                </a:solidFill>
              </a:rPr>
              <a:t>(</a:t>
            </a:r>
            <a:r>
              <a:rPr lang="zh-CN" altLang="en-US" sz="2400" dirty="0">
                <a:solidFill>
                  <a:prstClr val="black"/>
                </a:solidFill>
              </a:rPr>
              <a:t>楼层按钮的集合</a:t>
            </a:r>
            <a:r>
              <a:rPr lang="en-US" altLang="zh-CN" sz="2400" dirty="0">
                <a:solidFill>
                  <a:prstClr val="black"/>
                </a:solidFill>
              </a:rPr>
              <a:t>)</a:t>
            </a:r>
            <a:r>
              <a:rPr lang="zh-CN" altLang="en-US" sz="2400" dirty="0">
                <a:solidFill>
                  <a:prstClr val="black"/>
                </a:solidFill>
              </a:rPr>
              <a:t>、</a:t>
            </a:r>
            <a:r>
              <a:rPr lang="en-US" altLang="zh-CN" sz="2400" dirty="0" err="1">
                <a:solidFill>
                  <a:prstClr val="black"/>
                </a:solidFill>
              </a:rPr>
              <a:t>elevator_buttons</a:t>
            </a:r>
            <a:r>
              <a:rPr lang="en-US" altLang="zh-CN" sz="2400" dirty="0">
                <a:solidFill>
                  <a:prstClr val="black"/>
                </a:solidFill>
              </a:rPr>
              <a:t>(</a:t>
            </a:r>
            <a:r>
              <a:rPr lang="zh-CN" altLang="en-US" sz="2400" dirty="0">
                <a:solidFill>
                  <a:prstClr val="black"/>
                </a:solidFill>
              </a:rPr>
              <a:t>电梯按钮的集合</a:t>
            </a:r>
            <a:r>
              <a:rPr lang="en-US" altLang="zh-CN" sz="2400" dirty="0">
                <a:solidFill>
                  <a:prstClr val="black"/>
                </a:solidFill>
              </a:rPr>
              <a:t>)</a:t>
            </a:r>
            <a:r>
              <a:rPr lang="zh-CN" altLang="en-US" sz="2400" dirty="0">
                <a:solidFill>
                  <a:prstClr val="black"/>
                </a:solidFill>
              </a:rPr>
              <a:t>、</a:t>
            </a:r>
            <a:r>
              <a:rPr lang="en-US" altLang="zh-CN" sz="2400" dirty="0">
                <a:solidFill>
                  <a:prstClr val="black"/>
                </a:solidFill>
              </a:rPr>
              <a:t>buttons(</a:t>
            </a:r>
            <a:r>
              <a:rPr lang="zh-CN" altLang="en-US" sz="2400" dirty="0">
                <a:solidFill>
                  <a:prstClr val="black"/>
                </a:solidFill>
              </a:rPr>
              <a:t>电梯问题中所有按钮的集合</a:t>
            </a:r>
            <a:r>
              <a:rPr lang="en-US" altLang="zh-CN" sz="2400" dirty="0">
                <a:solidFill>
                  <a:prstClr val="black"/>
                </a:solidFill>
              </a:rPr>
              <a:t>)</a:t>
            </a:r>
            <a:r>
              <a:rPr lang="zh-CN" altLang="en-US" sz="2400" dirty="0">
                <a:solidFill>
                  <a:prstClr val="black"/>
                </a:solidFill>
              </a:rPr>
              <a:t>以及</a:t>
            </a:r>
            <a:r>
              <a:rPr lang="en-US" altLang="zh-CN" sz="2400" dirty="0">
                <a:solidFill>
                  <a:prstClr val="black"/>
                </a:solidFill>
              </a:rPr>
              <a:t>pushed(</a:t>
            </a:r>
            <a:r>
              <a:rPr lang="zh-CN" altLang="en-US" sz="2400" dirty="0">
                <a:solidFill>
                  <a:prstClr val="black"/>
                </a:solidFill>
              </a:rPr>
              <a:t>所有被按的按钮的集合，即所有处于打开状态的按钮的集合</a:t>
            </a:r>
            <a:r>
              <a:rPr lang="en-US" altLang="zh-CN" sz="2400" dirty="0">
                <a:solidFill>
                  <a:prstClr val="black"/>
                </a:solidFill>
              </a:rPr>
              <a:t>)</a:t>
            </a:r>
            <a:r>
              <a:rPr lang="zh-CN" altLang="en-US" sz="2400" dirty="0">
                <a:solidFill>
                  <a:prstClr val="black"/>
                </a:solidFill>
              </a:rPr>
              <a:t>。</a:t>
            </a:r>
            <a:endParaRPr lang="en-US" altLang="zh-CN" sz="2400" dirty="0">
              <a:solidFill>
                <a:prstClr val="black"/>
              </a:solidFill>
            </a:endParaRPr>
          </a:p>
          <a:p>
            <a:pPr marL="0" indent="720000" eaLnBrk="1" fontAlgn="base" hangingPunct="1">
              <a:lnSpc>
                <a:spcPct val="150000"/>
              </a:lnSpc>
              <a:spcBef>
                <a:spcPct val="0"/>
              </a:spcBef>
              <a:spcAft>
                <a:spcPct val="0"/>
              </a:spcAft>
              <a:defRPr/>
            </a:pPr>
            <a:r>
              <a:rPr lang="zh-CN" altLang="en-US" sz="2400" dirty="0">
                <a:solidFill>
                  <a:prstClr val="black"/>
                </a:solidFill>
              </a:rPr>
              <a:t>描述了格</a:t>
            </a:r>
            <a:r>
              <a:rPr lang="en-US" altLang="zh-CN" sz="2400" dirty="0" err="1">
                <a:solidFill>
                  <a:prstClr val="black"/>
                </a:solidFill>
              </a:rPr>
              <a:t>Button_State</a:t>
            </a:r>
            <a:r>
              <a:rPr lang="zh-CN" altLang="en-US" sz="2400" dirty="0">
                <a:solidFill>
                  <a:prstClr val="black"/>
                </a:solidFill>
              </a:rPr>
              <a:t>，符号</a:t>
            </a:r>
            <a:r>
              <a:rPr lang="en-US" altLang="zh-CN" sz="2400" dirty="0">
                <a:solidFill>
                  <a:prstClr val="black"/>
                </a:solidFill>
              </a:rPr>
              <a:t>P</a:t>
            </a:r>
            <a:r>
              <a:rPr lang="zh-CN" altLang="en-US" sz="2400" dirty="0">
                <a:solidFill>
                  <a:prstClr val="black"/>
                </a:solidFill>
              </a:rPr>
              <a:t>表示幂集</a:t>
            </a:r>
            <a:r>
              <a:rPr lang="en-US" altLang="zh-CN" sz="2400" dirty="0">
                <a:solidFill>
                  <a:prstClr val="black"/>
                </a:solidFill>
              </a:rPr>
              <a:t>(</a:t>
            </a:r>
            <a:r>
              <a:rPr lang="zh-CN" altLang="en-US" sz="2400" dirty="0">
                <a:solidFill>
                  <a:prstClr val="black"/>
                </a:solidFill>
              </a:rPr>
              <a:t>即给定集的所有子集</a:t>
            </a:r>
            <a:r>
              <a:rPr lang="en-US" altLang="zh-CN" sz="2400" dirty="0">
                <a:solidFill>
                  <a:prstClr val="black"/>
                </a:solidFill>
              </a:rPr>
              <a:t>)</a:t>
            </a:r>
            <a:r>
              <a:rPr lang="zh-CN" altLang="en-US" sz="2400" dirty="0">
                <a:solidFill>
                  <a:prstClr val="black"/>
                </a:solidFill>
              </a:rPr>
              <a:t>图。约束条件声明，</a:t>
            </a:r>
            <a:endParaRPr lang="en-US" altLang="zh-CN" sz="2400" dirty="0">
              <a:solidFill>
                <a:prstClr val="black"/>
              </a:solidFill>
            </a:endParaRPr>
          </a:p>
          <a:p>
            <a:pPr marL="0" indent="0" eaLnBrk="1" fontAlgn="base" hangingPunct="1">
              <a:lnSpc>
                <a:spcPct val="150000"/>
              </a:lnSpc>
              <a:spcBef>
                <a:spcPct val="0"/>
              </a:spcBef>
              <a:spcAft>
                <a:spcPct val="0"/>
              </a:spcAft>
              <a:defRPr/>
            </a:pPr>
            <a:r>
              <a:rPr lang="en-US" altLang="zh-CN" sz="2400" dirty="0" err="1">
                <a:solidFill>
                  <a:prstClr val="black"/>
                </a:solidFill>
              </a:rPr>
              <a:t>floor_buttons</a:t>
            </a:r>
            <a:r>
              <a:rPr lang="zh-CN" altLang="en-US" sz="2400" dirty="0">
                <a:solidFill>
                  <a:prstClr val="black"/>
                </a:solidFill>
              </a:rPr>
              <a:t>集与</a:t>
            </a:r>
            <a:endParaRPr lang="en-US" altLang="zh-CN" sz="2400" dirty="0">
              <a:solidFill>
                <a:prstClr val="black"/>
              </a:solidFill>
            </a:endParaRPr>
          </a:p>
          <a:p>
            <a:pPr marL="0" indent="0" eaLnBrk="1" fontAlgn="base" hangingPunct="1">
              <a:lnSpc>
                <a:spcPct val="150000"/>
              </a:lnSpc>
              <a:spcBef>
                <a:spcPct val="0"/>
              </a:spcBef>
              <a:spcAft>
                <a:spcPct val="0"/>
              </a:spcAft>
              <a:defRPr/>
            </a:pPr>
            <a:r>
              <a:rPr lang="en-US" altLang="zh-CN" sz="2400" dirty="0" err="1">
                <a:solidFill>
                  <a:prstClr val="black"/>
                </a:solidFill>
              </a:rPr>
              <a:t>elevator_buttons</a:t>
            </a:r>
            <a:r>
              <a:rPr lang="zh-CN" altLang="en-US" sz="2400" dirty="0">
                <a:solidFill>
                  <a:prstClr val="black"/>
                </a:solidFill>
              </a:rPr>
              <a:t>集不相交，</a:t>
            </a:r>
            <a:endParaRPr lang="en-US" altLang="zh-CN" sz="2400" dirty="0">
              <a:solidFill>
                <a:prstClr val="black"/>
              </a:solidFill>
            </a:endParaRPr>
          </a:p>
          <a:p>
            <a:pPr marL="0" indent="0" eaLnBrk="1" fontAlgn="base" hangingPunct="1">
              <a:lnSpc>
                <a:spcPct val="150000"/>
              </a:lnSpc>
              <a:spcBef>
                <a:spcPct val="0"/>
              </a:spcBef>
              <a:spcAft>
                <a:spcPct val="0"/>
              </a:spcAft>
              <a:defRPr/>
            </a:pPr>
            <a:r>
              <a:rPr lang="zh-CN" altLang="en-US" sz="2400" dirty="0">
                <a:solidFill>
                  <a:prstClr val="black"/>
                </a:solidFill>
              </a:rPr>
              <a:t>而且它们共同组成</a:t>
            </a:r>
            <a:r>
              <a:rPr lang="en-US" altLang="zh-CN" sz="2400" dirty="0">
                <a:solidFill>
                  <a:prstClr val="black"/>
                </a:solidFill>
              </a:rPr>
              <a:t>buttons</a:t>
            </a:r>
            <a:r>
              <a:rPr lang="zh-CN" altLang="en-US" sz="2400" dirty="0">
                <a:solidFill>
                  <a:prstClr val="black"/>
                </a:solidFill>
              </a:rPr>
              <a:t>集</a:t>
            </a:r>
            <a:endParaRPr lang="en-US" altLang="zh-CN" sz="2400" dirty="0">
              <a:solidFill>
                <a:prstClr val="black"/>
              </a:solidFill>
            </a:endParaRPr>
          </a:p>
        </p:txBody>
      </p:sp>
      <p:pic>
        <p:nvPicPr>
          <p:cNvPr id="51712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7838" y="3860800"/>
            <a:ext cx="44958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125"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17126"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extLst>
      <p:ext uri="{BB962C8B-B14F-4D97-AF65-F5344CB8AC3E}">
        <p14:creationId xmlns:p14="http://schemas.microsoft.com/office/powerpoint/2010/main" val="2621293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4.1.1</a:t>
            </a:r>
            <a:r>
              <a:rPr lang="zh-CN" altLang="en-US" sz="2400">
                <a:solidFill>
                  <a:srgbClr val="D9D9D9"/>
                </a:solidFill>
                <a:latin typeface="宋体" panose="02010600030101010101" pitchFamily="2" charset="-122"/>
              </a:rPr>
              <a:t>非形式化方法的缺点</a:t>
            </a:r>
          </a:p>
        </p:txBody>
      </p:sp>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mn-ea"/>
                <a:ea typeface="+mn-ea"/>
              </a:rPr>
              <a:t>4.1</a:t>
            </a:r>
            <a:r>
              <a:rPr lang="en-US" altLang="zh-CN" b="1" dirty="0" smtClean="0"/>
              <a:t> </a:t>
            </a:r>
            <a:r>
              <a:rPr lang="zh-CN" altLang="en-US" b="1" dirty="0" smtClean="0"/>
              <a:t>概述</a:t>
            </a:r>
          </a:p>
        </p:txBody>
      </p:sp>
      <p:sp>
        <p:nvSpPr>
          <p:cNvPr id="26629" name="内容占位符 4"/>
          <p:cNvSpPr>
            <a:spLocks noGrp="1"/>
          </p:cNvSpPr>
          <p:nvPr>
            <p:ph idx="1"/>
          </p:nvPr>
        </p:nvSpPr>
        <p:spPr>
          <a:xfrm>
            <a:off x="395288" y="1052515"/>
            <a:ext cx="8229600" cy="604837"/>
          </a:xfrm>
        </p:spPr>
        <p:txBody>
          <a:bodyPr/>
          <a:lstStyle/>
          <a:p>
            <a:pPr marL="0" indent="0">
              <a:buNone/>
              <a:defRPr/>
            </a:pPr>
            <a:r>
              <a:rPr lang="en-US" altLang="zh-CN" b="1" dirty="0" smtClean="0">
                <a:latin typeface="+mn-ea"/>
              </a:rPr>
              <a:t>4.1.1</a:t>
            </a:r>
            <a:r>
              <a:rPr lang="en-US" altLang="zh-CN" b="1" dirty="0" smtClean="0"/>
              <a:t> </a:t>
            </a:r>
            <a:r>
              <a:rPr lang="zh-CN" altLang="en-US" b="1" dirty="0" smtClean="0"/>
              <a:t>非形式化方法的缺点</a:t>
            </a:r>
          </a:p>
        </p:txBody>
      </p:sp>
      <p:sp>
        <p:nvSpPr>
          <p:cNvPr id="32775" name="TextBox 7"/>
          <p:cNvSpPr txBox="1">
            <a:spLocks noChangeArrowheads="1"/>
          </p:cNvSpPr>
          <p:nvPr/>
        </p:nvSpPr>
        <p:spPr bwMode="auto">
          <a:xfrm>
            <a:off x="395290" y="1657352"/>
            <a:ext cx="7850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spcAft>
                <a:spcPct val="0"/>
              </a:spcAft>
              <a:defRPr/>
            </a:pPr>
            <a:r>
              <a:rPr lang="zh-CN" altLang="en-US" sz="2400" dirty="0">
                <a:solidFill>
                  <a:prstClr val="black"/>
                </a:solidFill>
              </a:rPr>
              <a:t>用自然语言书写的系统规格说明书，可能存在矛盾、二义性、含糊性、不完整性及抽象层次混乱等问题。</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a:defRPr/>
            </a:pPr>
            <a:r>
              <a:rPr lang="zh-CN" altLang="en-US" sz="2400" dirty="0">
                <a:solidFill>
                  <a:prstClr val="black"/>
                </a:solidFill>
              </a:rPr>
              <a:t>矛盾是指一组相互冲突的陈述。</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a:defRPr/>
            </a:pPr>
            <a:r>
              <a:rPr lang="zh-CN" altLang="en-US" sz="2400" dirty="0">
                <a:solidFill>
                  <a:prstClr val="black"/>
                </a:solidFill>
              </a:rPr>
              <a:t>二义性是指读者可以用不同方式理解的陈述。</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a:defRPr/>
            </a:pPr>
            <a:r>
              <a:rPr lang="zh-CN" altLang="en-US" sz="2400" dirty="0">
                <a:solidFill>
                  <a:prstClr val="black"/>
                </a:solidFill>
              </a:rPr>
              <a:t>含糊性</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a:defRPr/>
            </a:pPr>
            <a:r>
              <a:rPr lang="zh-CN" altLang="en-US" sz="2400" dirty="0">
                <a:solidFill>
                  <a:prstClr val="black"/>
                </a:solidFill>
              </a:rPr>
              <a:t>不完整性</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a:defRPr/>
            </a:pPr>
            <a:r>
              <a:rPr lang="zh-CN" altLang="en-US" sz="2400" dirty="0">
                <a:solidFill>
                  <a:prstClr val="black"/>
                </a:solidFill>
              </a:rPr>
              <a:t>抽象层次混乱是指在非常抽象的陈述中混进了一些关于细节的低层次陈述。</a:t>
            </a:r>
          </a:p>
        </p:txBody>
      </p:sp>
      <p:sp>
        <p:nvSpPr>
          <p:cNvPr id="427014"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4080585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32775" name="TextBox 7"/>
          <p:cNvSpPr txBox="1">
            <a:spLocks noRot="1" noChangeAspect="1" noMove="1" noResize="1" noEditPoints="1" noAdjustHandles="1" noChangeArrowheads="1" noChangeShapeType="1" noTextEdit="1"/>
          </p:cNvSpPr>
          <p:nvPr/>
        </p:nvSpPr>
        <p:spPr bwMode="auto">
          <a:xfrm>
            <a:off x="457200" y="1340770"/>
            <a:ext cx="8564046" cy="4247317"/>
          </a:xfrm>
          <a:prstGeom prst="rect">
            <a:avLst/>
          </a:prstGeom>
          <a:blipFill rotWithShape="0">
            <a:blip r:embed="rId3"/>
            <a:stretch>
              <a:fillRect l="-1068" r="-35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defRPr/>
            </a:pPr>
            <a:r>
              <a:rPr lang="zh-CN" altLang="en-US">
                <a:noFill/>
                <a:latin typeface="Arial" charset="0"/>
              </a:rPr>
              <a:t> </a:t>
            </a:r>
          </a:p>
        </p:txBody>
      </p:sp>
      <p:pic>
        <p:nvPicPr>
          <p:cNvPr id="51917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141665"/>
            <a:ext cx="2857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9173"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10" name="矩形 9"/>
          <p:cNvSpPr/>
          <p:nvPr/>
        </p:nvSpPr>
        <p:spPr>
          <a:xfrm>
            <a:off x="841375" y="30448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519175"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extLst>
      <p:ext uri="{BB962C8B-B14F-4D97-AF65-F5344CB8AC3E}">
        <p14:creationId xmlns:p14="http://schemas.microsoft.com/office/powerpoint/2010/main" val="40128464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32775" name="TextBox 7"/>
          <p:cNvSpPr txBox="1">
            <a:spLocks noChangeArrowheads="1"/>
          </p:cNvSpPr>
          <p:nvPr/>
        </p:nvSpPr>
        <p:spPr bwMode="auto">
          <a:xfrm>
            <a:off x="457202" y="750890"/>
            <a:ext cx="85645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ct val="150000"/>
              </a:lnSpc>
              <a:spcBef>
                <a:spcPct val="0"/>
              </a:spcBef>
              <a:defRPr/>
            </a:pPr>
            <a:r>
              <a:rPr lang="en-US" altLang="zh-CN" sz="2400" b="1" dirty="0">
                <a:solidFill>
                  <a:srgbClr val="FF0000"/>
                </a:solidFill>
              </a:rPr>
              <a:t>4. </a:t>
            </a:r>
            <a:r>
              <a:rPr lang="zh-CN" altLang="en-US" sz="2400" b="1" dirty="0">
                <a:solidFill>
                  <a:srgbClr val="FF0000"/>
                </a:solidFill>
              </a:rPr>
              <a:t>操作</a:t>
            </a:r>
            <a:endParaRPr lang="en-US" altLang="zh-CN" sz="2400" b="1" dirty="0">
              <a:solidFill>
                <a:srgbClr val="FF0000"/>
              </a:solidFill>
            </a:endParaRPr>
          </a:p>
          <a:p>
            <a:pPr marL="0" indent="720000" eaLnBrk="1" fontAlgn="base" hangingPunct="1">
              <a:lnSpc>
                <a:spcPct val="150000"/>
              </a:lnSpc>
              <a:spcBef>
                <a:spcPct val="0"/>
              </a:spcBef>
              <a:defRPr/>
            </a:pPr>
            <a:r>
              <a:rPr lang="zh-CN" altLang="en-US" sz="2400" dirty="0">
                <a:solidFill>
                  <a:prstClr val="black"/>
                </a:solidFill>
              </a:rPr>
              <a:t>如果一个原来处于关闭状态的按钮被按下，则该按钮开启，这个按钮就被添加到</a:t>
            </a:r>
            <a:r>
              <a:rPr lang="en-US" altLang="zh-CN" sz="2400" dirty="0">
                <a:solidFill>
                  <a:prstClr val="black"/>
                </a:solidFill>
              </a:rPr>
              <a:t>pushed</a:t>
            </a:r>
            <a:r>
              <a:rPr lang="zh-CN" altLang="en-US" sz="2400" dirty="0">
                <a:solidFill>
                  <a:prstClr val="black"/>
                </a:solidFill>
              </a:rPr>
              <a:t>集中。图定义了操作</a:t>
            </a:r>
            <a:r>
              <a:rPr lang="en-US" altLang="zh-CN" sz="2400" dirty="0" err="1">
                <a:solidFill>
                  <a:prstClr val="black"/>
                </a:solidFill>
              </a:rPr>
              <a:t>Push_Button</a:t>
            </a:r>
            <a:r>
              <a:rPr lang="en-US" altLang="zh-CN" sz="2400" dirty="0">
                <a:solidFill>
                  <a:prstClr val="black"/>
                </a:solidFill>
              </a:rPr>
              <a:t>(</a:t>
            </a:r>
            <a:r>
              <a:rPr lang="zh-CN" altLang="en-US" sz="2400" dirty="0">
                <a:solidFill>
                  <a:prstClr val="black"/>
                </a:solidFill>
              </a:rPr>
              <a:t>按按钮</a:t>
            </a:r>
            <a:r>
              <a:rPr lang="en-US" altLang="zh-CN" sz="2400" dirty="0">
                <a:solidFill>
                  <a:prstClr val="black"/>
                </a:solidFill>
              </a:rPr>
              <a:t>)</a:t>
            </a:r>
            <a:r>
              <a:rPr lang="zh-CN" altLang="en-US" sz="2400" dirty="0">
                <a:solidFill>
                  <a:prstClr val="black"/>
                </a:solidFill>
              </a:rPr>
              <a:t>。</a:t>
            </a:r>
            <a:endParaRPr lang="en-US" altLang="zh-CN" dirty="0">
              <a:solidFill>
                <a:prstClr val="black"/>
              </a:solidFill>
            </a:endParaRPr>
          </a:p>
        </p:txBody>
      </p:sp>
      <p:pic>
        <p:nvPicPr>
          <p:cNvPr id="52122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5763" y="3068638"/>
            <a:ext cx="6165850"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221"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21222"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extLst>
      <p:ext uri="{BB962C8B-B14F-4D97-AF65-F5344CB8AC3E}">
        <p14:creationId xmlns:p14="http://schemas.microsoft.com/office/powerpoint/2010/main" val="19269638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523267" name="TextBox 7"/>
          <p:cNvSpPr txBox="1">
            <a:spLocks noChangeArrowheads="1"/>
          </p:cNvSpPr>
          <p:nvPr/>
        </p:nvSpPr>
        <p:spPr bwMode="auto">
          <a:xfrm>
            <a:off x="179390" y="981077"/>
            <a:ext cx="88423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操作的谓词部分，包含了一组调用操作的前置条件，以及操作完全结束后的后置条件。</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zh-CN" altLang="en-US" sz="2400">
                <a:solidFill>
                  <a:prstClr val="black"/>
                </a:solidFill>
                <a:latin typeface="Arial" panose="020B0604020202020204" pitchFamily="34" charset="0"/>
              </a:rPr>
              <a:t>图</a:t>
            </a:r>
            <a:r>
              <a:rPr lang="en-US" altLang="zh-CN" sz="2400">
                <a:solidFill>
                  <a:prstClr val="black"/>
                </a:solidFill>
                <a:latin typeface="Arial" panose="020B0604020202020204" pitchFamily="34" charset="0"/>
              </a:rPr>
              <a:t>4.14</a:t>
            </a:r>
            <a:r>
              <a:rPr lang="zh-CN" altLang="en-US" sz="2400">
                <a:solidFill>
                  <a:prstClr val="black"/>
                </a:solidFill>
                <a:latin typeface="Arial" panose="020B0604020202020204" pitchFamily="34" charset="0"/>
              </a:rPr>
              <a:t>中的第一个前置条件规定，“</a:t>
            </a:r>
            <a:r>
              <a:rPr lang="en-US" altLang="zh-CN" sz="2400">
                <a:solidFill>
                  <a:prstClr val="black"/>
                </a:solidFill>
                <a:latin typeface="Arial" panose="020B0604020202020204" pitchFamily="34" charset="0"/>
              </a:rPr>
              <a:t>button?”</a:t>
            </a:r>
            <a:r>
              <a:rPr lang="zh-CN" altLang="en-US" sz="2400">
                <a:solidFill>
                  <a:prstClr val="black"/>
                </a:solidFill>
                <a:latin typeface="Arial" panose="020B0604020202020204" pitchFamily="34" charset="0"/>
              </a:rPr>
              <a:t>必须是</a:t>
            </a:r>
            <a:r>
              <a:rPr lang="en-US" altLang="zh-CN" sz="2400">
                <a:solidFill>
                  <a:prstClr val="black"/>
                </a:solidFill>
                <a:latin typeface="Arial" panose="020B0604020202020204" pitchFamily="34" charset="0"/>
              </a:rPr>
              <a:t>buttons</a:t>
            </a:r>
            <a:r>
              <a:rPr lang="zh-CN" altLang="en-US" sz="2400">
                <a:solidFill>
                  <a:prstClr val="black"/>
                </a:solidFill>
                <a:latin typeface="Arial" panose="020B0604020202020204" pitchFamily="34" charset="0"/>
              </a:rPr>
              <a:t>的一个元素，而</a:t>
            </a:r>
            <a:r>
              <a:rPr lang="en-US" altLang="zh-CN" sz="2400">
                <a:solidFill>
                  <a:prstClr val="black"/>
                </a:solidFill>
                <a:latin typeface="Arial" panose="020B0604020202020204" pitchFamily="34" charset="0"/>
              </a:rPr>
              <a:t>buttons</a:t>
            </a:r>
            <a:r>
              <a:rPr lang="zh-CN" altLang="en-US" sz="2400">
                <a:solidFill>
                  <a:prstClr val="black"/>
                </a:solidFill>
                <a:latin typeface="Arial" panose="020B0604020202020204" pitchFamily="34" charset="0"/>
              </a:rPr>
              <a:t>是电梯系统中所有按钮的集合。如果第二个前置条件</a:t>
            </a:r>
            <a:r>
              <a:rPr lang="en-US" altLang="zh-CN" sz="2400">
                <a:solidFill>
                  <a:prstClr val="black"/>
                </a:solidFill>
                <a:latin typeface="Arial" panose="020B0604020202020204" pitchFamily="34" charset="0"/>
              </a:rPr>
              <a:t>button? ∉pushed</a:t>
            </a:r>
            <a:r>
              <a:rPr lang="zh-CN" altLang="en-US" sz="2400">
                <a:solidFill>
                  <a:prstClr val="black"/>
                </a:solidFill>
                <a:latin typeface="Arial" panose="020B0604020202020204" pitchFamily="34" charset="0"/>
              </a:rPr>
              <a:t>得到满足</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即按钮没有开启</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，则更新</a:t>
            </a:r>
            <a:r>
              <a:rPr lang="en-US" altLang="zh-CN" sz="2400">
                <a:solidFill>
                  <a:prstClr val="black"/>
                </a:solidFill>
                <a:latin typeface="Arial" panose="020B0604020202020204" pitchFamily="34" charset="0"/>
              </a:rPr>
              <a:t>pushed</a:t>
            </a:r>
            <a:r>
              <a:rPr lang="zh-CN" altLang="en-US" sz="2400">
                <a:solidFill>
                  <a:prstClr val="black"/>
                </a:solidFill>
                <a:latin typeface="Arial" panose="020B0604020202020204" pitchFamily="34" charset="0"/>
              </a:rPr>
              <a:t>按钮集，使之包含刚开启的按钮“</a:t>
            </a:r>
            <a:r>
              <a:rPr lang="en-US" altLang="zh-CN" sz="2400">
                <a:solidFill>
                  <a:prstClr val="black"/>
                </a:solidFill>
                <a:latin typeface="Arial" panose="020B0604020202020204" pitchFamily="34" charset="0"/>
              </a:rPr>
              <a:t>button?”</a:t>
            </a:r>
            <a:r>
              <a:rPr lang="zh-CN" altLang="en-US" sz="2400">
                <a:solidFill>
                  <a:prstClr val="black"/>
                </a:solidFill>
                <a:latin typeface="Arial" panose="020B0604020202020204" pitchFamily="34" charset="0"/>
              </a:rPr>
              <a:t>。</a:t>
            </a:r>
            <a:r>
              <a:rPr lang="en-US" altLang="zh-CN" sz="2400">
                <a:solidFill>
                  <a:prstClr val="black"/>
                </a:solidFill>
                <a:latin typeface="Arial" panose="020B0604020202020204" pitchFamily="34" charset="0"/>
              </a:rPr>
              <a:t>Z</a:t>
            </a:r>
            <a:r>
              <a:rPr lang="zh-CN" altLang="en-US" sz="2400">
                <a:solidFill>
                  <a:prstClr val="black"/>
                </a:solidFill>
                <a:latin typeface="Arial" panose="020B0604020202020204" pitchFamily="34" charset="0"/>
              </a:rPr>
              <a:t>语言中，当一个变量的值发生改变时，就用符号“</a:t>
            </a:r>
            <a:r>
              <a:rPr lang="en-US" altLang="zh-CN" sz="2400">
                <a:solidFill>
                  <a:prstClr val="black"/>
                </a:solidFill>
                <a:latin typeface="Arial" panose="020B0604020202020204" pitchFamily="34" charset="0"/>
              </a:rPr>
              <a:t>′”</a:t>
            </a:r>
            <a:r>
              <a:rPr lang="zh-CN" altLang="en-US" sz="2400">
                <a:solidFill>
                  <a:prstClr val="black"/>
                </a:solidFill>
                <a:latin typeface="Arial" panose="020B0604020202020204" pitchFamily="34" charset="0"/>
              </a:rPr>
              <a:t>表示。后置条件是当执行完操作</a:t>
            </a:r>
            <a:r>
              <a:rPr lang="en-US" altLang="zh-CN" sz="2400">
                <a:solidFill>
                  <a:prstClr val="black"/>
                </a:solidFill>
                <a:latin typeface="Arial" panose="020B0604020202020204" pitchFamily="34" charset="0"/>
              </a:rPr>
              <a:t>Push_Button</a:t>
            </a:r>
            <a:r>
              <a:rPr lang="zh-CN" altLang="en-US" sz="2400">
                <a:solidFill>
                  <a:prstClr val="black"/>
                </a:solidFill>
                <a:latin typeface="Arial" panose="020B0604020202020204" pitchFamily="34" charset="0"/>
              </a:rPr>
              <a:t>之后，“</a:t>
            </a:r>
            <a:r>
              <a:rPr lang="en-US" altLang="zh-CN" sz="2400">
                <a:solidFill>
                  <a:prstClr val="black"/>
                </a:solidFill>
                <a:latin typeface="Arial" panose="020B0604020202020204" pitchFamily="34" charset="0"/>
              </a:rPr>
              <a:t>button?”</a:t>
            </a:r>
            <a:r>
              <a:rPr lang="zh-CN" altLang="en-US" sz="2400">
                <a:solidFill>
                  <a:prstClr val="black"/>
                </a:solidFill>
                <a:latin typeface="Arial" panose="020B0604020202020204" pitchFamily="34" charset="0"/>
              </a:rPr>
              <a:t>将被加入到</a:t>
            </a:r>
            <a:r>
              <a:rPr lang="en-US" altLang="zh-CN" sz="2400">
                <a:solidFill>
                  <a:prstClr val="black"/>
                </a:solidFill>
                <a:latin typeface="Arial" panose="020B0604020202020204" pitchFamily="34" charset="0"/>
              </a:rPr>
              <a:t>pushed</a:t>
            </a:r>
            <a:r>
              <a:rPr lang="zh-CN" altLang="en-US" sz="2400">
                <a:solidFill>
                  <a:prstClr val="black"/>
                </a:solidFill>
                <a:latin typeface="Arial" panose="020B0604020202020204" pitchFamily="34" charset="0"/>
              </a:rPr>
              <a:t>集中。无须打开按钮，使“</a:t>
            </a:r>
            <a:r>
              <a:rPr lang="en-US" altLang="zh-CN" sz="2400">
                <a:solidFill>
                  <a:prstClr val="black"/>
                </a:solidFill>
                <a:latin typeface="Arial" panose="020B0604020202020204" pitchFamily="34" charset="0"/>
              </a:rPr>
              <a:t>button?”</a:t>
            </a:r>
            <a:r>
              <a:rPr lang="zh-CN" altLang="en-US" sz="2400">
                <a:solidFill>
                  <a:prstClr val="black"/>
                </a:solidFill>
                <a:latin typeface="Arial" panose="020B0604020202020204" pitchFamily="34" charset="0"/>
              </a:rPr>
              <a:t>变成</a:t>
            </a:r>
            <a:r>
              <a:rPr lang="en-US" altLang="zh-CN" sz="2400">
                <a:solidFill>
                  <a:prstClr val="black"/>
                </a:solidFill>
                <a:latin typeface="Arial" panose="020B0604020202020204" pitchFamily="34" charset="0"/>
              </a:rPr>
              <a:t>pushed</a:t>
            </a:r>
            <a:r>
              <a:rPr lang="zh-CN" altLang="en-US" sz="2400">
                <a:solidFill>
                  <a:prstClr val="black"/>
                </a:solidFill>
                <a:latin typeface="Arial" panose="020B0604020202020204" pitchFamily="34" charset="0"/>
              </a:rPr>
              <a:t>中的一个元素即可。</a:t>
            </a:r>
            <a:endParaRPr lang="en-US" altLang="zh-CN" sz="2400">
              <a:solidFill>
                <a:prstClr val="black"/>
              </a:solidFill>
              <a:latin typeface="Arial" panose="020B0604020202020204" pitchFamily="34" charset="0"/>
            </a:endParaRPr>
          </a:p>
        </p:txBody>
      </p:sp>
      <p:sp>
        <p:nvSpPr>
          <p:cNvPr id="523268"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23269"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extLst>
      <p:ext uri="{BB962C8B-B14F-4D97-AF65-F5344CB8AC3E}">
        <p14:creationId xmlns:p14="http://schemas.microsoft.com/office/powerpoint/2010/main" val="42520318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32775" name="TextBox 7"/>
          <p:cNvSpPr txBox="1">
            <a:spLocks noChangeArrowheads="1"/>
          </p:cNvSpPr>
          <p:nvPr/>
        </p:nvSpPr>
        <p:spPr bwMode="auto">
          <a:xfrm>
            <a:off x="290515" y="1187450"/>
            <a:ext cx="85629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spcAft>
                <a:spcPct val="0"/>
              </a:spcAft>
              <a:defRPr/>
            </a:pPr>
            <a:r>
              <a:rPr lang="zh-CN" altLang="en-US" sz="2400" dirty="0">
                <a:solidFill>
                  <a:prstClr val="black"/>
                </a:solidFill>
              </a:rPr>
              <a:t>另一种可能性是，被按的按钮原先已经打开了。由于</a:t>
            </a:r>
            <a:r>
              <a:rPr lang="en-US" altLang="zh-CN" sz="2400" dirty="0">
                <a:solidFill>
                  <a:prstClr val="black"/>
                </a:solidFill>
              </a:rPr>
              <a:t>button?∈pushed</a:t>
            </a:r>
            <a:r>
              <a:rPr lang="zh-CN" altLang="en-US" sz="2400" dirty="0">
                <a:solidFill>
                  <a:prstClr val="black"/>
                </a:solidFill>
              </a:rPr>
              <a:t>，根据第</a:t>
            </a:r>
            <a:r>
              <a:rPr lang="en-US" altLang="zh-CN" sz="2400" dirty="0">
                <a:solidFill>
                  <a:prstClr val="black"/>
                </a:solidFill>
              </a:rPr>
              <a:t>3</a:t>
            </a:r>
            <a:r>
              <a:rPr lang="zh-CN" altLang="en-US" sz="2400" dirty="0">
                <a:solidFill>
                  <a:prstClr val="black"/>
                </a:solidFill>
              </a:rPr>
              <a:t>个前置条件，将没有任何事情发生，这可以用</a:t>
            </a:r>
            <a:r>
              <a:rPr lang="en-US" altLang="zh-CN" sz="2400" dirty="0">
                <a:solidFill>
                  <a:prstClr val="black"/>
                </a:solidFill>
              </a:rPr>
              <a:t>pushed′=pushed</a:t>
            </a:r>
            <a:r>
              <a:rPr lang="zh-CN" altLang="en-US" sz="2400" dirty="0">
                <a:solidFill>
                  <a:prstClr val="black"/>
                </a:solidFill>
              </a:rPr>
              <a:t>来表示，即</a:t>
            </a:r>
            <a:r>
              <a:rPr lang="en-US" altLang="zh-CN" sz="2400" dirty="0">
                <a:solidFill>
                  <a:prstClr val="black"/>
                </a:solidFill>
              </a:rPr>
              <a:t>pushed</a:t>
            </a:r>
            <a:r>
              <a:rPr lang="zh-CN" altLang="en-US" sz="2400" dirty="0">
                <a:solidFill>
                  <a:prstClr val="black"/>
                </a:solidFill>
              </a:rPr>
              <a:t>的新状态和旧状态一样。注意，如果没有第</a:t>
            </a:r>
            <a:r>
              <a:rPr lang="en-US" altLang="zh-CN" sz="2400" dirty="0">
                <a:solidFill>
                  <a:prstClr val="black"/>
                </a:solidFill>
              </a:rPr>
              <a:t>3</a:t>
            </a:r>
            <a:r>
              <a:rPr lang="zh-CN" altLang="en-US" sz="2400" dirty="0">
                <a:solidFill>
                  <a:prstClr val="black"/>
                </a:solidFill>
              </a:rPr>
              <a:t>个前置条件，规格说明将不能说明在一个按钮已被按过之后又被按了一次的情况下将发生什么事，因此，结果将是不可预测的。</a:t>
            </a:r>
            <a:endParaRPr lang="en-US" altLang="zh-CN" sz="2400" dirty="0">
              <a:solidFill>
                <a:prstClr val="black"/>
              </a:solidFill>
            </a:endParaRPr>
          </a:p>
          <a:p>
            <a:pPr marL="0" indent="0" eaLnBrk="1" fontAlgn="base" hangingPunct="1">
              <a:lnSpc>
                <a:spcPct val="150000"/>
              </a:lnSpc>
              <a:spcBef>
                <a:spcPct val="0"/>
              </a:spcBef>
              <a:spcAft>
                <a:spcPct val="0"/>
              </a:spcAft>
              <a:defRPr/>
            </a:pPr>
            <a:endParaRPr lang="en-US" altLang="zh-CN" dirty="0">
              <a:solidFill>
                <a:prstClr val="black"/>
              </a:solidFill>
            </a:endParaRPr>
          </a:p>
          <a:p>
            <a:pPr marL="0" indent="0" eaLnBrk="1" fontAlgn="base" hangingPunct="1">
              <a:lnSpc>
                <a:spcPct val="150000"/>
              </a:lnSpc>
              <a:spcBef>
                <a:spcPct val="0"/>
              </a:spcBef>
              <a:spcAft>
                <a:spcPct val="0"/>
              </a:spcAft>
              <a:defRPr/>
            </a:pPr>
            <a:endParaRPr lang="en-US" altLang="zh-CN" dirty="0">
              <a:solidFill>
                <a:prstClr val="black"/>
              </a:solidFill>
            </a:endParaRPr>
          </a:p>
        </p:txBody>
      </p:sp>
      <p:sp>
        <p:nvSpPr>
          <p:cNvPr id="525316"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25317"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extLst>
      <p:ext uri="{BB962C8B-B14F-4D97-AF65-F5344CB8AC3E}">
        <p14:creationId xmlns:p14="http://schemas.microsoft.com/office/powerpoint/2010/main" val="26303632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32775" name="TextBox 7"/>
          <p:cNvSpPr txBox="1">
            <a:spLocks noChangeArrowheads="1"/>
          </p:cNvSpPr>
          <p:nvPr/>
        </p:nvSpPr>
        <p:spPr bwMode="auto">
          <a:xfrm>
            <a:off x="457202" y="981077"/>
            <a:ext cx="8564563"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spcAft>
                <a:spcPct val="0"/>
              </a:spcAft>
              <a:defRPr/>
            </a:pPr>
            <a:r>
              <a:rPr lang="zh-CN" altLang="en-US" sz="2400" dirty="0">
                <a:solidFill>
                  <a:prstClr val="black"/>
                </a:solidFill>
              </a:rPr>
              <a:t>电梯到达了某楼层，如果相应的楼层按钮已经打开，则此时会关闭；同样，如果相应的电梯按钮已经打开，则此时它也会关闭。也就是说，如果“</a:t>
            </a:r>
            <a:r>
              <a:rPr lang="en-US" altLang="zh-CN" sz="2400" dirty="0">
                <a:solidFill>
                  <a:prstClr val="black"/>
                </a:solidFill>
              </a:rPr>
              <a:t>button?”</a:t>
            </a:r>
            <a:r>
              <a:rPr lang="zh-CN" altLang="en-US" sz="2400" dirty="0">
                <a:solidFill>
                  <a:prstClr val="black"/>
                </a:solidFill>
              </a:rPr>
              <a:t>属于</a:t>
            </a:r>
            <a:r>
              <a:rPr lang="en-US" altLang="zh-CN" sz="2400" dirty="0">
                <a:solidFill>
                  <a:prstClr val="black"/>
                </a:solidFill>
              </a:rPr>
              <a:t>pushed</a:t>
            </a:r>
            <a:r>
              <a:rPr lang="zh-CN" altLang="en-US" sz="2400" dirty="0">
                <a:solidFill>
                  <a:prstClr val="black"/>
                </a:solidFill>
              </a:rPr>
              <a:t>集，则将它移出该集合，如图所示</a:t>
            </a:r>
            <a:r>
              <a:rPr lang="en-US" altLang="zh-CN" sz="2400" dirty="0">
                <a:solidFill>
                  <a:prstClr val="black"/>
                </a:solidFill>
              </a:rPr>
              <a:t>(</a:t>
            </a:r>
            <a:r>
              <a:rPr lang="zh-CN" altLang="en-US" sz="2400" dirty="0">
                <a:solidFill>
                  <a:prstClr val="black"/>
                </a:solidFill>
              </a:rPr>
              <a:t>符号＼表示集合差运算</a:t>
            </a:r>
            <a:r>
              <a:rPr lang="en-US" altLang="zh-CN" sz="2400" dirty="0">
                <a:solidFill>
                  <a:prstClr val="black"/>
                </a:solidFill>
              </a:rPr>
              <a:t>)</a:t>
            </a:r>
            <a:r>
              <a:rPr lang="zh-CN" altLang="en-US" sz="2400" dirty="0">
                <a:solidFill>
                  <a:prstClr val="black"/>
                </a:solidFill>
              </a:rPr>
              <a:t>。但是，如果按钮“</a:t>
            </a:r>
            <a:r>
              <a:rPr lang="en-US" altLang="zh-CN" sz="2400" dirty="0">
                <a:solidFill>
                  <a:prstClr val="black"/>
                </a:solidFill>
              </a:rPr>
              <a:t>button?”</a:t>
            </a:r>
            <a:r>
              <a:rPr lang="zh-CN" altLang="en-US" sz="2400" dirty="0">
                <a:solidFill>
                  <a:prstClr val="black"/>
                </a:solidFill>
              </a:rPr>
              <a:t>原先没有打开，则</a:t>
            </a:r>
            <a:r>
              <a:rPr lang="en-US" altLang="zh-CN" sz="2400" dirty="0">
                <a:solidFill>
                  <a:prstClr val="black"/>
                </a:solidFill>
              </a:rPr>
              <a:t>pushed</a:t>
            </a:r>
            <a:r>
              <a:rPr lang="zh-CN" altLang="en-US" sz="2400" dirty="0">
                <a:solidFill>
                  <a:prstClr val="black"/>
                </a:solidFill>
              </a:rPr>
              <a:t>集合不发生变化。</a:t>
            </a:r>
            <a:endParaRPr lang="en-US" altLang="zh-CN" sz="2400" dirty="0">
              <a:solidFill>
                <a:prstClr val="black"/>
              </a:solidFill>
            </a:endParaRPr>
          </a:p>
          <a:p>
            <a:pPr marL="0" indent="0" eaLnBrk="1" fontAlgn="base" hangingPunct="1">
              <a:lnSpc>
                <a:spcPct val="150000"/>
              </a:lnSpc>
              <a:spcBef>
                <a:spcPct val="0"/>
              </a:spcBef>
              <a:spcAft>
                <a:spcPct val="0"/>
              </a:spcAft>
              <a:defRPr/>
            </a:pPr>
            <a:endParaRPr lang="en-US" altLang="zh-CN" dirty="0">
              <a:solidFill>
                <a:prstClr val="black"/>
              </a:solidFill>
            </a:endParaRPr>
          </a:p>
          <a:p>
            <a:pPr marL="0" indent="0" eaLnBrk="1" fontAlgn="base" hangingPunct="1">
              <a:lnSpc>
                <a:spcPct val="150000"/>
              </a:lnSpc>
              <a:spcBef>
                <a:spcPct val="0"/>
              </a:spcBef>
              <a:spcAft>
                <a:spcPct val="0"/>
              </a:spcAft>
              <a:defRPr/>
            </a:pPr>
            <a:endParaRPr lang="en-US" altLang="zh-CN" dirty="0">
              <a:solidFill>
                <a:prstClr val="black"/>
              </a:solidFill>
            </a:endParaRPr>
          </a:p>
        </p:txBody>
      </p:sp>
      <p:pic>
        <p:nvPicPr>
          <p:cNvPr id="52736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703640"/>
            <a:ext cx="6032500"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7365"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27366"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extLst>
      <p:ext uri="{BB962C8B-B14F-4D97-AF65-F5344CB8AC3E}">
        <p14:creationId xmlns:p14="http://schemas.microsoft.com/office/powerpoint/2010/main" val="23673226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26629" name="内容占位符 4"/>
          <p:cNvSpPr>
            <a:spLocks noGrp="1"/>
          </p:cNvSpPr>
          <p:nvPr>
            <p:ph idx="1"/>
          </p:nvPr>
        </p:nvSpPr>
        <p:spPr>
          <a:xfrm>
            <a:off x="457200" y="981075"/>
            <a:ext cx="8229600" cy="604838"/>
          </a:xfrm>
        </p:spPr>
        <p:txBody>
          <a:bodyPr/>
          <a:lstStyle/>
          <a:p>
            <a:pPr marL="0" indent="0">
              <a:buNone/>
              <a:defRPr/>
            </a:pPr>
            <a:r>
              <a:rPr lang="en-US" altLang="zh-CN" b="1" dirty="0">
                <a:latin typeface="+mn-ea"/>
              </a:rPr>
              <a:t>4.4.2</a:t>
            </a:r>
            <a:r>
              <a:rPr lang="en-US" altLang="zh-CN" b="1" dirty="0"/>
              <a:t> </a:t>
            </a:r>
            <a:r>
              <a:rPr lang="zh-CN" altLang="en-US" b="1" dirty="0" smtClean="0"/>
              <a:t>评价</a:t>
            </a:r>
          </a:p>
        </p:txBody>
      </p:sp>
      <p:sp>
        <p:nvSpPr>
          <p:cNvPr id="32775" name="TextBox 7"/>
          <p:cNvSpPr txBox="1">
            <a:spLocks noChangeArrowheads="1"/>
          </p:cNvSpPr>
          <p:nvPr/>
        </p:nvSpPr>
        <p:spPr bwMode="auto">
          <a:xfrm>
            <a:off x="457202" y="1690690"/>
            <a:ext cx="8564563"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fontAlgn="base" hangingPunct="1">
              <a:lnSpc>
                <a:spcPct val="150000"/>
              </a:lnSpc>
              <a:spcBef>
                <a:spcPct val="0"/>
              </a:spcBef>
              <a:spcAft>
                <a:spcPct val="0"/>
              </a:spcAft>
              <a:defRPr/>
            </a:pPr>
            <a:r>
              <a:rPr lang="en-US" altLang="zh-CN" sz="2400" dirty="0">
                <a:solidFill>
                  <a:prstClr val="black"/>
                </a:solidFill>
              </a:rPr>
              <a:t>Z</a:t>
            </a:r>
            <a:r>
              <a:rPr lang="zh-CN" altLang="en-US" sz="2400" dirty="0">
                <a:solidFill>
                  <a:prstClr val="black"/>
                </a:solidFill>
              </a:rPr>
              <a:t>也许是应用得最广泛的形式化语言，</a:t>
            </a:r>
            <a:endParaRPr lang="en-US" altLang="zh-CN" sz="2400" dirty="0">
              <a:solidFill>
                <a:prstClr val="black"/>
              </a:solidFill>
            </a:endParaRPr>
          </a:p>
          <a:p>
            <a:pPr marL="0" indent="0" eaLnBrk="1" fontAlgn="base" hangingPunct="1">
              <a:lnSpc>
                <a:spcPct val="150000"/>
              </a:lnSpc>
              <a:spcBef>
                <a:spcPct val="0"/>
              </a:spcBef>
              <a:spcAft>
                <a:spcPct val="0"/>
              </a:spcAft>
              <a:defRPr/>
            </a:pPr>
            <a:r>
              <a:rPr lang="en-US" altLang="zh-CN" sz="2400" dirty="0">
                <a:solidFill>
                  <a:prstClr val="black"/>
                </a:solidFill>
              </a:rPr>
              <a:t>(1) </a:t>
            </a:r>
            <a:r>
              <a:rPr lang="zh-CN" altLang="en-US" sz="2400" dirty="0">
                <a:solidFill>
                  <a:prstClr val="black"/>
                </a:solidFill>
              </a:rPr>
              <a:t>可以比较容易地发现用</a:t>
            </a:r>
            <a:r>
              <a:rPr lang="en-US" altLang="zh-CN" sz="2400" dirty="0">
                <a:solidFill>
                  <a:prstClr val="black"/>
                </a:solidFill>
              </a:rPr>
              <a:t>Z</a:t>
            </a:r>
            <a:r>
              <a:rPr lang="zh-CN" altLang="en-US" sz="2400" dirty="0">
                <a:solidFill>
                  <a:prstClr val="black"/>
                </a:solidFill>
              </a:rPr>
              <a:t>写的规格说明的错误，特别是在自己审查规格说明，及根据形式化的规格说明来审查设计与代码时，情况更是如此。</a:t>
            </a:r>
          </a:p>
          <a:p>
            <a:pPr marL="0" indent="0" eaLnBrk="1" fontAlgn="base" hangingPunct="1">
              <a:lnSpc>
                <a:spcPct val="150000"/>
              </a:lnSpc>
              <a:spcBef>
                <a:spcPct val="0"/>
              </a:spcBef>
              <a:spcAft>
                <a:spcPct val="0"/>
              </a:spcAft>
              <a:defRPr/>
            </a:pPr>
            <a:r>
              <a:rPr lang="en-US" altLang="zh-CN" sz="2400" dirty="0">
                <a:solidFill>
                  <a:prstClr val="black"/>
                </a:solidFill>
              </a:rPr>
              <a:t>(2) </a:t>
            </a:r>
            <a:r>
              <a:rPr lang="zh-CN" altLang="en-US" sz="2400" dirty="0">
                <a:solidFill>
                  <a:prstClr val="black"/>
                </a:solidFill>
              </a:rPr>
              <a:t>用</a:t>
            </a:r>
            <a:r>
              <a:rPr lang="en-US" altLang="zh-CN" sz="2400" dirty="0">
                <a:solidFill>
                  <a:prstClr val="black"/>
                </a:solidFill>
              </a:rPr>
              <a:t>Z</a:t>
            </a:r>
            <a:r>
              <a:rPr lang="zh-CN" altLang="en-US" sz="2400" dirty="0">
                <a:solidFill>
                  <a:prstClr val="black"/>
                </a:solidFill>
              </a:rPr>
              <a:t>写规格说明时，要求作者十分精确地使用</a:t>
            </a:r>
            <a:r>
              <a:rPr lang="en-US" altLang="zh-CN" sz="2400" dirty="0">
                <a:solidFill>
                  <a:prstClr val="black"/>
                </a:solidFill>
              </a:rPr>
              <a:t>Z</a:t>
            </a:r>
            <a:r>
              <a:rPr lang="zh-CN" altLang="en-US" sz="2400" dirty="0">
                <a:solidFill>
                  <a:prstClr val="black"/>
                </a:solidFill>
              </a:rPr>
              <a:t>说明符</a:t>
            </a:r>
          </a:p>
          <a:p>
            <a:pPr marL="0" indent="0" eaLnBrk="1" fontAlgn="base" hangingPunct="1">
              <a:lnSpc>
                <a:spcPct val="150000"/>
              </a:lnSpc>
              <a:spcBef>
                <a:spcPct val="0"/>
              </a:spcBef>
              <a:spcAft>
                <a:spcPct val="0"/>
              </a:spcAft>
              <a:defRPr/>
            </a:pPr>
            <a:r>
              <a:rPr lang="en-US" altLang="zh-CN" sz="2400" dirty="0">
                <a:solidFill>
                  <a:prstClr val="black"/>
                </a:solidFill>
              </a:rPr>
              <a:t>(3) Z</a:t>
            </a:r>
            <a:r>
              <a:rPr lang="zh-CN" altLang="en-US" sz="2400" dirty="0">
                <a:solidFill>
                  <a:prstClr val="black"/>
                </a:solidFill>
              </a:rPr>
              <a:t>是一种形式化语言，在需要时开发者可以严格地验证规格说明的正确性。</a:t>
            </a:r>
          </a:p>
        </p:txBody>
      </p:sp>
      <p:sp>
        <p:nvSpPr>
          <p:cNvPr id="529413"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4.4.2 </a:t>
            </a:r>
            <a:r>
              <a:rPr lang="zh-CN" altLang="en-US" sz="2400">
                <a:solidFill>
                  <a:srgbClr val="D9D9D9"/>
                </a:solidFill>
                <a:latin typeface="宋体" panose="02010600030101010101" pitchFamily="2" charset="-122"/>
              </a:rPr>
              <a:t>评价</a:t>
            </a:r>
          </a:p>
        </p:txBody>
      </p:sp>
      <p:sp>
        <p:nvSpPr>
          <p:cNvPr id="529414"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23217266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Z</a:t>
            </a:r>
            <a:r>
              <a:rPr lang="zh-CN" altLang="en-US" b="1" dirty="0" smtClean="0"/>
              <a:t>语言</a:t>
            </a:r>
          </a:p>
        </p:txBody>
      </p:sp>
      <p:sp>
        <p:nvSpPr>
          <p:cNvPr id="531459" name="TextBox 7"/>
          <p:cNvSpPr txBox="1">
            <a:spLocks noChangeArrowheads="1"/>
          </p:cNvSpPr>
          <p:nvPr/>
        </p:nvSpPr>
        <p:spPr bwMode="auto">
          <a:xfrm>
            <a:off x="457202" y="1052513"/>
            <a:ext cx="8564563"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(4) </a:t>
            </a:r>
            <a:r>
              <a:rPr lang="zh-CN" altLang="en-US" sz="2400">
                <a:solidFill>
                  <a:prstClr val="black"/>
                </a:solidFill>
                <a:latin typeface="Arial" panose="020B0604020202020204" pitchFamily="34" charset="0"/>
              </a:rPr>
              <a:t>虽然完全学会</a:t>
            </a:r>
            <a:r>
              <a:rPr lang="en-US" altLang="zh-CN" sz="2400">
                <a:solidFill>
                  <a:prstClr val="black"/>
                </a:solidFill>
                <a:latin typeface="Arial" panose="020B0604020202020204" pitchFamily="34" charset="0"/>
              </a:rPr>
              <a:t>Z</a:t>
            </a:r>
            <a:r>
              <a:rPr lang="zh-CN" altLang="en-US" sz="2400">
                <a:solidFill>
                  <a:prstClr val="black"/>
                </a:solidFill>
                <a:latin typeface="Arial" panose="020B0604020202020204" pitchFamily="34" charset="0"/>
              </a:rPr>
              <a:t>语言相当困难，但是，经验表明，只学过中学数学的软件开发人员仍然可以只用比较短的时间就学会编写</a:t>
            </a:r>
            <a:r>
              <a:rPr lang="en-US" altLang="zh-CN" sz="2400">
                <a:solidFill>
                  <a:prstClr val="black"/>
                </a:solidFill>
                <a:latin typeface="Arial" panose="020B0604020202020204" pitchFamily="34" charset="0"/>
              </a:rPr>
              <a:t>Z</a:t>
            </a:r>
            <a:r>
              <a:rPr lang="zh-CN" altLang="en-US" sz="2400">
                <a:solidFill>
                  <a:prstClr val="black"/>
                </a:solidFill>
                <a:latin typeface="Arial" panose="020B0604020202020204" pitchFamily="34" charset="0"/>
              </a:rPr>
              <a:t>规格说明，当然，这些人还没有能力证明规格说明的结果是否正确。</a:t>
            </a: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(5) </a:t>
            </a:r>
            <a:r>
              <a:rPr lang="zh-CN" altLang="en-US" sz="2400">
                <a:solidFill>
                  <a:prstClr val="black"/>
                </a:solidFill>
                <a:latin typeface="Arial" panose="020B0604020202020204" pitchFamily="34" charset="0"/>
              </a:rPr>
              <a:t>使用</a:t>
            </a:r>
            <a:r>
              <a:rPr lang="en-US" altLang="zh-CN" sz="2400">
                <a:solidFill>
                  <a:prstClr val="black"/>
                </a:solidFill>
                <a:latin typeface="Arial" panose="020B0604020202020204" pitchFamily="34" charset="0"/>
              </a:rPr>
              <a:t>Z</a:t>
            </a:r>
            <a:r>
              <a:rPr lang="zh-CN" altLang="en-US" sz="2400">
                <a:solidFill>
                  <a:prstClr val="black"/>
                </a:solidFill>
                <a:latin typeface="Arial" panose="020B0604020202020204" pitchFamily="34" charset="0"/>
              </a:rPr>
              <a:t>语言可以降低软件开发费用。</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(6) </a:t>
            </a:r>
            <a:r>
              <a:rPr lang="zh-CN" altLang="en-US" sz="2400">
                <a:solidFill>
                  <a:prstClr val="black"/>
                </a:solidFill>
                <a:latin typeface="Arial" panose="020B0604020202020204" pitchFamily="34" charset="0"/>
              </a:rPr>
              <a:t>虽然用户无法理解用</a:t>
            </a:r>
            <a:r>
              <a:rPr lang="en-US" altLang="zh-CN" sz="2400">
                <a:solidFill>
                  <a:prstClr val="black"/>
                </a:solidFill>
                <a:latin typeface="Arial" panose="020B0604020202020204" pitchFamily="34" charset="0"/>
              </a:rPr>
              <a:t>Z</a:t>
            </a:r>
            <a:r>
              <a:rPr lang="zh-CN" altLang="en-US" sz="2400">
                <a:solidFill>
                  <a:prstClr val="black"/>
                </a:solidFill>
                <a:latin typeface="Arial" panose="020B0604020202020204" pitchFamily="34" charset="0"/>
              </a:rPr>
              <a:t>写的规格说明，但是，可以依据</a:t>
            </a:r>
            <a:r>
              <a:rPr lang="en-US" altLang="zh-CN" sz="2400">
                <a:solidFill>
                  <a:prstClr val="black"/>
                </a:solidFill>
                <a:latin typeface="Arial" panose="020B0604020202020204" pitchFamily="34" charset="0"/>
              </a:rPr>
              <a:t>Z</a:t>
            </a:r>
            <a:r>
              <a:rPr lang="zh-CN" altLang="en-US" sz="2400">
                <a:solidFill>
                  <a:prstClr val="black"/>
                </a:solidFill>
                <a:latin typeface="Arial" panose="020B0604020202020204" pitchFamily="34" charset="0"/>
              </a:rPr>
              <a:t>规格说明用自然语言重写规格说明。经验证明，这样得到的自然语言规格说明，比直接用自然语言写出的非形式化规格说明更清楚、更正确。</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endParaRPr lang="en-US" altLang="zh-CN" sz="1800">
              <a:solidFill>
                <a:prstClr val="black"/>
              </a:solidFill>
              <a:latin typeface="Arial" panose="020B0604020202020204" pitchFamily="34" charset="0"/>
            </a:endParaRPr>
          </a:p>
        </p:txBody>
      </p:sp>
      <p:sp>
        <p:nvSpPr>
          <p:cNvPr id="531460"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31461"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4.4.2 </a:t>
            </a:r>
            <a:r>
              <a:rPr lang="zh-CN" altLang="en-US" sz="2400">
                <a:solidFill>
                  <a:srgbClr val="D9D9D9"/>
                </a:solidFill>
                <a:latin typeface="宋体" panose="02010600030101010101" pitchFamily="2" charset="-122"/>
              </a:rPr>
              <a:t>评价</a:t>
            </a:r>
          </a:p>
        </p:txBody>
      </p:sp>
    </p:spTree>
    <p:extLst>
      <p:ext uri="{BB962C8B-B14F-4D97-AF65-F5344CB8AC3E}">
        <p14:creationId xmlns:p14="http://schemas.microsoft.com/office/powerpoint/2010/main" val="36901409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4.4</a:t>
            </a:r>
            <a:r>
              <a:rPr lang="en-US" altLang="zh-CN" b="1" dirty="0" smtClean="0"/>
              <a:t> </a:t>
            </a:r>
            <a:r>
              <a:rPr lang="zh-CN" altLang="en-US" b="1" dirty="0" smtClean="0"/>
              <a:t>本章小结</a:t>
            </a:r>
          </a:p>
        </p:txBody>
      </p:sp>
      <p:sp>
        <p:nvSpPr>
          <p:cNvPr id="533507" name="TextBox 7"/>
          <p:cNvSpPr txBox="1">
            <a:spLocks noChangeArrowheads="1"/>
          </p:cNvSpPr>
          <p:nvPr/>
        </p:nvSpPr>
        <p:spPr bwMode="auto">
          <a:xfrm>
            <a:off x="457202" y="1341438"/>
            <a:ext cx="8564563"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1.</a:t>
            </a:r>
            <a:r>
              <a:rPr lang="zh-CN" altLang="en-US" sz="2400">
                <a:solidFill>
                  <a:prstClr val="black"/>
                </a:solidFill>
                <a:latin typeface="Arial" panose="020B0604020202020204" pitchFamily="34" charset="0"/>
              </a:rPr>
              <a:t> 形式化技术有优点也有缺点</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2.</a:t>
            </a:r>
            <a:r>
              <a:rPr lang="zh-CN" altLang="en-US" sz="2400">
                <a:solidFill>
                  <a:prstClr val="black"/>
                </a:solidFill>
                <a:latin typeface="Arial" panose="020B0604020202020204" pitchFamily="34" charset="0"/>
              </a:rPr>
              <a:t> 介绍了有穷状态机的概念，并举例并评价</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3.</a:t>
            </a:r>
            <a:r>
              <a:rPr lang="zh-CN" altLang="en-US" sz="2400">
                <a:solidFill>
                  <a:prstClr val="black"/>
                </a:solidFill>
                <a:latin typeface="Arial" panose="020B0604020202020204" pitchFamily="34" charset="0"/>
              </a:rPr>
              <a:t>简要介绍了</a:t>
            </a:r>
            <a:r>
              <a:rPr lang="en-US" altLang="zh-CN" sz="2400">
                <a:solidFill>
                  <a:prstClr val="black"/>
                </a:solidFill>
                <a:latin typeface="Arial" panose="020B0604020202020204" pitchFamily="34" charset="0"/>
              </a:rPr>
              <a:t>Petri</a:t>
            </a:r>
            <a:r>
              <a:rPr lang="zh-CN" altLang="en-US" sz="2400">
                <a:solidFill>
                  <a:prstClr val="black"/>
                </a:solidFill>
                <a:latin typeface="Arial" panose="020B0604020202020204" pitchFamily="34" charset="0"/>
              </a:rPr>
              <a:t>网的概念，并举例并评价</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r>
              <a:rPr lang="en-US" altLang="zh-CN" sz="2400">
                <a:solidFill>
                  <a:prstClr val="black"/>
                </a:solidFill>
                <a:latin typeface="Arial" panose="020B0604020202020204" pitchFamily="34" charset="0"/>
              </a:rPr>
              <a:t>4.</a:t>
            </a:r>
            <a:r>
              <a:rPr lang="zh-CN" altLang="en-US" sz="2400">
                <a:solidFill>
                  <a:prstClr val="black"/>
                </a:solidFill>
                <a:latin typeface="Arial" panose="020B0604020202020204" pitchFamily="34" charset="0"/>
              </a:rPr>
              <a:t>简要介绍了</a:t>
            </a:r>
            <a:r>
              <a:rPr lang="en-US" altLang="zh-CN" sz="2400">
                <a:solidFill>
                  <a:prstClr val="black"/>
                </a:solidFill>
                <a:latin typeface="Arial" panose="020B0604020202020204" pitchFamily="34" charset="0"/>
              </a:rPr>
              <a:t>Z</a:t>
            </a:r>
            <a:r>
              <a:rPr lang="zh-CN" altLang="en-US" sz="2400">
                <a:solidFill>
                  <a:prstClr val="black"/>
                </a:solidFill>
                <a:latin typeface="Arial" panose="020B0604020202020204" pitchFamily="34" charset="0"/>
              </a:rPr>
              <a:t>语言的概念及评价</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None/>
            </a:pPr>
            <a:endParaRPr lang="en-US" altLang="zh-CN" sz="1800">
              <a:solidFill>
                <a:prstClr val="black"/>
              </a:solidFill>
              <a:latin typeface="Arial" panose="020B0604020202020204" pitchFamily="34" charset="0"/>
            </a:endParaRPr>
          </a:p>
        </p:txBody>
      </p:sp>
      <p:sp>
        <p:nvSpPr>
          <p:cNvPr id="533508"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533509"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4.5 </a:t>
            </a:r>
            <a:r>
              <a:rPr lang="zh-CN" altLang="en-US" sz="2400">
                <a:solidFill>
                  <a:srgbClr val="D9D9D9"/>
                </a:solidFill>
                <a:latin typeface="宋体" panose="02010600030101010101" pitchFamily="2" charset="-122"/>
              </a:rPr>
              <a:t>本章小结</a:t>
            </a:r>
          </a:p>
        </p:txBody>
      </p:sp>
    </p:spTree>
    <p:extLst>
      <p:ext uri="{BB962C8B-B14F-4D97-AF65-F5344CB8AC3E}">
        <p14:creationId xmlns:p14="http://schemas.microsoft.com/office/powerpoint/2010/main" val="87961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mn-ea"/>
                <a:ea typeface="+mn-ea"/>
              </a:rPr>
              <a:t>4.1</a:t>
            </a:r>
            <a:r>
              <a:rPr lang="en-US" altLang="zh-CN" b="1" dirty="0" smtClean="0"/>
              <a:t> </a:t>
            </a:r>
            <a:r>
              <a:rPr lang="zh-CN" altLang="en-US" b="1" dirty="0" smtClean="0"/>
              <a:t>概述</a:t>
            </a:r>
          </a:p>
        </p:txBody>
      </p:sp>
      <p:sp>
        <p:nvSpPr>
          <p:cNvPr id="26629" name="内容占位符 4"/>
          <p:cNvSpPr>
            <a:spLocks noGrp="1"/>
          </p:cNvSpPr>
          <p:nvPr>
            <p:ph idx="1"/>
          </p:nvPr>
        </p:nvSpPr>
        <p:spPr>
          <a:xfrm>
            <a:off x="395288" y="1144590"/>
            <a:ext cx="8229600" cy="604837"/>
          </a:xfrm>
        </p:spPr>
        <p:txBody>
          <a:bodyPr/>
          <a:lstStyle/>
          <a:p>
            <a:pPr marL="0" indent="0">
              <a:buNone/>
              <a:defRPr/>
            </a:pPr>
            <a:r>
              <a:rPr lang="en-US" altLang="zh-CN" b="1" dirty="0">
                <a:latin typeface="+mn-ea"/>
              </a:rPr>
              <a:t>4.1.2</a:t>
            </a:r>
            <a:r>
              <a:rPr lang="en-US" altLang="zh-CN" b="1" dirty="0" smtClean="0"/>
              <a:t> </a:t>
            </a:r>
            <a:r>
              <a:rPr lang="zh-CN" altLang="en-US" b="1" dirty="0" smtClean="0"/>
              <a:t>形式化方法的优点</a:t>
            </a:r>
          </a:p>
        </p:txBody>
      </p:sp>
      <p:sp>
        <p:nvSpPr>
          <p:cNvPr id="32775" name="TextBox 7"/>
          <p:cNvSpPr txBox="1">
            <a:spLocks noChangeArrowheads="1"/>
          </p:cNvSpPr>
          <p:nvPr/>
        </p:nvSpPr>
        <p:spPr bwMode="auto">
          <a:xfrm>
            <a:off x="609600" y="1749427"/>
            <a:ext cx="78501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fontAlgn="base" hangingPunct="1">
              <a:lnSpc>
                <a:spcPct val="125000"/>
              </a:lnSpc>
              <a:spcBef>
                <a:spcPct val="0"/>
              </a:spcBef>
              <a:spcAft>
                <a:spcPct val="0"/>
              </a:spcAft>
              <a:defRPr/>
            </a:pPr>
            <a:endParaRPr lang="en-US" altLang="zh-CN" sz="2400" dirty="0">
              <a:solidFill>
                <a:srgbClr val="FF0000"/>
              </a:solidFill>
            </a:endParaRPr>
          </a:p>
          <a:p>
            <a:pPr marL="0" indent="0" eaLnBrk="1" fontAlgn="base" hangingPunct="1">
              <a:lnSpc>
                <a:spcPct val="125000"/>
              </a:lnSpc>
              <a:spcBef>
                <a:spcPct val="0"/>
              </a:spcBef>
              <a:spcAft>
                <a:spcPct val="0"/>
              </a:spcAft>
              <a:defRPr/>
            </a:pPr>
            <a:endParaRPr lang="en-US" altLang="zh-CN" sz="2400" dirty="0">
              <a:solidFill>
                <a:srgbClr val="FF0000"/>
              </a:solidFill>
            </a:endParaRPr>
          </a:p>
          <a:p>
            <a:pPr marL="0" indent="0" eaLnBrk="1" fontAlgn="base" hangingPunct="1">
              <a:lnSpc>
                <a:spcPct val="125000"/>
              </a:lnSpc>
              <a:spcBef>
                <a:spcPct val="0"/>
              </a:spcBef>
              <a:spcAft>
                <a:spcPct val="0"/>
              </a:spcAft>
              <a:defRPr/>
            </a:pPr>
            <a:endParaRPr lang="en-US" altLang="zh-CN" sz="2400" dirty="0">
              <a:solidFill>
                <a:srgbClr val="FF0000"/>
              </a:solidFill>
            </a:endParaRPr>
          </a:p>
          <a:p>
            <a:pPr marL="457200" indent="-457200" eaLnBrk="1" fontAlgn="base" hangingPunct="1">
              <a:lnSpc>
                <a:spcPct val="150000"/>
              </a:lnSpc>
              <a:spcBef>
                <a:spcPct val="0"/>
              </a:spcBef>
              <a:spcAft>
                <a:spcPct val="0"/>
              </a:spcAft>
              <a:buFont typeface="+mj-ea"/>
              <a:buAutoNum type="circleNumDbPlain"/>
              <a:defRPr/>
            </a:pPr>
            <a:r>
              <a:rPr lang="zh-CN" altLang="en-US" sz="2400" dirty="0">
                <a:solidFill>
                  <a:prstClr val="black"/>
                </a:solidFill>
              </a:rPr>
              <a:t>数学能够简洁准确地描述物理现象、对象或动作的结果，因此是理想的建模工具二义性是指读者可以用不同方式理解的陈述。</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a:defRPr/>
            </a:pPr>
            <a:r>
              <a:rPr lang="zh-CN" altLang="en-US" sz="2400" dirty="0">
                <a:solidFill>
                  <a:prstClr val="black"/>
                </a:solidFill>
              </a:rPr>
              <a:t>数学以在不同的软件工程活动之间平滑地过渡。</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a:defRPr/>
            </a:pPr>
            <a:r>
              <a:rPr lang="zh-CN" altLang="en-US" sz="2400" dirty="0">
                <a:solidFill>
                  <a:prstClr val="black"/>
                </a:solidFill>
              </a:rPr>
              <a:t>数学提供了高层确认的手段。</a:t>
            </a:r>
            <a:endParaRPr lang="en-US" altLang="zh-CN" sz="2000" b="1" dirty="0">
              <a:solidFill>
                <a:prstClr val="black"/>
              </a:solidFill>
            </a:endParaRPr>
          </a:p>
        </p:txBody>
      </p:sp>
      <p:sp>
        <p:nvSpPr>
          <p:cNvPr id="429061"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4.1.2</a:t>
            </a:r>
            <a:r>
              <a:rPr lang="zh-CN" altLang="en-US" sz="2400">
                <a:solidFill>
                  <a:srgbClr val="D9D9D9"/>
                </a:solidFill>
                <a:latin typeface="宋体" panose="02010600030101010101" pitchFamily="2" charset="-122"/>
              </a:rPr>
              <a:t>非形式化方法的优点</a:t>
            </a:r>
          </a:p>
        </p:txBody>
      </p:sp>
      <p:sp>
        <p:nvSpPr>
          <p:cNvPr id="429062"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3" name="矩形 2"/>
          <p:cNvSpPr/>
          <p:nvPr/>
        </p:nvSpPr>
        <p:spPr>
          <a:xfrm>
            <a:off x="611190" y="1916115"/>
            <a:ext cx="7634287" cy="11128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25000"/>
              </a:lnSpc>
              <a:spcBef>
                <a:spcPct val="0"/>
              </a:spcBef>
              <a:spcAft>
                <a:spcPct val="0"/>
              </a:spcAft>
              <a:defRPr/>
            </a:pPr>
            <a:r>
              <a:rPr lang="zh-CN" altLang="en-US" sz="2400" dirty="0">
                <a:solidFill>
                  <a:prstClr val="black"/>
                </a:solidFill>
              </a:rPr>
              <a:t>为了克服非形式化方法的缺点，人们把数学引入软件开发过程，创造了基于数学的形式化方法。</a:t>
            </a:r>
            <a:endParaRPr lang="en-US" altLang="zh-CN" sz="2400" dirty="0">
              <a:solidFill>
                <a:prstClr val="black"/>
              </a:solidFill>
            </a:endParaRPr>
          </a:p>
        </p:txBody>
      </p:sp>
    </p:spTree>
    <p:extLst>
      <p:ext uri="{BB962C8B-B14F-4D97-AF65-F5344CB8AC3E}">
        <p14:creationId xmlns:p14="http://schemas.microsoft.com/office/powerpoint/2010/main" val="2133822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4.1</a:t>
            </a:r>
            <a:r>
              <a:rPr lang="en-US" altLang="zh-CN" b="1" dirty="0" smtClean="0"/>
              <a:t> </a:t>
            </a:r>
            <a:r>
              <a:rPr lang="zh-CN" altLang="en-US" b="1" dirty="0" smtClean="0"/>
              <a:t>概述</a:t>
            </a:r>
          </a:p>
        </p:txBody>
      </p:sp>
      <p:sp>
        <p:nvSpPr>
          <p:cNvPr id="26629" name="内容占位符 4"/>
          <p:cNvSpPr>
            <a:spLocks noGrp="1"/>
          </p:cNvSpPr>
          <p:nvPr>
            <p:ph idx="1"/>
          </p:nvPr>
        </p:nvSpPr>
        <p:spPr>
          <a:xfrm>
            <a:off x="395288" y="1125538"/>
            <a:ext cx="8229600" cy="603250"/>
          </a:xfrm>
        </p:spPr>
        <p:txBody>
          <a:bodyPr/>
          <a:lstStyle/>
          <a:p>
            <a:pPr marL="0" indent="0">
              <a:buNone/>
              <a:defRPr/>
            </a:pPr>
            <a:r>
              <a:rPr lang="en-US" altLang="zh-CN" b="1" dirty="0">
                <a:latin typeface="+mn-ea"/>
              </a:rPr>
              <a:t>4.1.3</a:t>
            </a:r>
            <a:r>
              <a:rPr lang="en-US" altLang="zh-CN" b="1" dirty="0"/>
              <a:t> </a:t>
            </a:r>
            <a:r>
              <a:rPr lang="zh-CN" altLang="en-US" b="1" dirty="0" smtClean="0"/>
              <a:t>应用</a:t>
            </a:r>
            <a:r>
              <a:rPr lang="zh-CN" altLang="en-US" b="1" dirty="0"/>
              <a:t>形式化方法的</a:t>
            </a:r>
            <a:r>
              <a:rPr lang="zh-CN" altLang="en-US" b="1" dirty="0" smtClean="0"/>
              <a:t>准则</a:t>
            </a:r>
          </a:p>
        </p:txBody>
      </p:sp>
      <p:sp>
        <p:nvSpPr>
          <p:cNvPr id="431108" name="TextBox 7"/>
          <p:cNvSpPr txBox="1">
            <a:spLocks noChangeArrowheads="1"/>
          </p:cNvSpPr>
          <p:nvPr/>
        </p:nvSpPr>
        <p:spPr bwMode="auto">
          <a:xfrm>
            <a:off x="395290" y="1700213"/>
            <a:ext cx="78501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lnSpc>
                <a:spcPct val="150000"/>
              </a:lnSpc>
              <a:spcBef>
                <a:spcPct val="0"/>
              </a:spcBef>
              <a:spcAft>
                <a:spcPct val="0"/>
              </a:spcAft>
              <a:buFontTx/>
              <a:buAutoNum type="circleNumDbPlain"/>
            </a:pPr>
            <a:r>
              <a:rPr lang="zh-CN" altLang="en-US" sz="2400">
                <a:solidFill>
                  <a:prstClr val="black"/>
                </a:solidFill>
                <a:latin typeface="Arial" panose="020B0604020202020204" pitchFamily="34" charset="0"/>
              </a:rPr>
              <a:t>应该选用适当的表示方法。</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AutoNum type="circleNumDbPlain"/>
            </a:pPr>
            <a:r>
              <a:rPr lang="zh-CN" altLang="en-US" sz="2400">
                <a:solidFill>
                  <a:prstClr val="black"/>
                </a:solidFill>
                <a:latin typeface="Arial" panose="020B0604020202020204" pitchFamily="34" charset="0"/>
              </a:rPr>
              <a:t>应该形式化，但不要过分形式化。</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AutoNum type="circleNumDbPlain"/>
            </a:pPr>
            <a:r>
              <a:rPr lang="zh-CN" altLang="en-US" sz="2400">
                <a:solidFill>
                  <a:prstClr val="black"/>
                </a:solidFill>
                <a:latin typeface="Arial" panose="020B0604020202020204" pitchFamily="34" charset="0"/>
              </a:rPr>
              <a:t>应该估算成本。</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AutoNum type="circleNumDbPlain"/>
            </a:pPr>
            <a:r>
              <a:rPr lang="zh-CN" altLang="en-US" sz="2400">
                <a:solidFill>
                  <a:prstClr val="black"/>
                </a:solidFill>
                <a:latin typeface="Arial" panose="020B0604020202020204" pitchFamily="34" charset="0"/>
              </a:rPr>
              <a:t>应该有形式化方法顾问随时提供咨询。</a:t>
            </a:r>
            <a:endParaRPr lang="en-US" altLang="zh-CN" sz="2400">
              <a:solidFill>
                <a:prstClr val="black"/>
              </a:solidFill>
              <a:latin typeface="Arial" panose="020B0604020202020204" pitchFamily="34" charset="0"/>
            </a:endParaRPr>
          </a:p>
          <a:p>
            <a:pPr fontAlgn="base">
              <a:lnSpc>
                <a:spcPct val="150000"/>
              </a:lnSpc>
              <a:spcBef>
                <a:spcPct val="0"/>
              </a:spcBef>
              <a:spcAft>
                <a:spcPct val="0"/>
              </a:spcAft>
              <a:buFontTx/>
              <a:buAutoNum type="circleNumDbPlain"/>
            </a:pPr>
            <a:r>
              <a:rPr lang="zh-CN" altLang="en-US" sz="2400">
                <a:solidFill>
                  <a:prstClr val="black"/>
                </a:solidFill>
                <a:latin typeface="Arial" panose="020B0604020202020204" pitchFamily="34" charset="0"/>
              </a:rPr>
              <a:t>不应该放弃传统的开发方法。</a:t>
            </a:r>
            <a:endParaRPr lang="en-US" altLang="zh-CN" sz="2400">
              <a:solidFill>
                <a:prstClr val="black"/>
              </a:solidFill>
              <a:latin typeface="Arial" panose="020B0604020202020204" pitchFamily="34" charset="0"/>
            </a:endParaRPr>
          </a:p>
        </p:txBody>
      </p:sp>
      <p:sp>
        <p:nvSpPr>
          <p:cNvPr id="431109"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4.1.3</a:t>
            </a:r>
            <a:r>
              <a:rPr lang="zh-CN" altLang="en-US" sz="2400">
                <a:solidFill>
                  <a:srgbClr val="D9D9D9"/>
                </a:solidFill>
                <a:latin typeface="宋体" panose="02010600030101010101" pitchFamily="2" charset="-122"/>
              </a:rPr>
              <a:t>非形式化方法的准则</a:t>
            </a:r>
          </a:p>
        </p:txBody>
      </p:sp>
      <p:sp>
        <p:nvSpPr>
          <p:cNvPr id="431110"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2525752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mn-ea"/>
                <a:ea typeface="+mn-ea"/>
              </a:rPr>
              <a:t>4.1</a:t>
            </a:r>
            <a:r>
              <a:rPr lang="en-US" altLang="zh-CN" b="1" dirty="0" smtClean="0"/>
              <a:t> </a:t>
            </a:r>
            <a:r>
              <a:rPr lang="zh-CN" altLang="en-US" b="1" dirty="0" smtClean="0"/>
              <a:t>概述</a:t>
            </a:r>
          </a:p>
        </p:txBody>
      </p:sp>
      <p:sp>
        <p:nvSpPr>
          <p:cNvPr id="26629" name="内容占位符 4"/>
          <p:cNvSpPr>
            <a:spLocks noGrp="1"/>
          </p:cNvSpPr>
          <p:nvPr>
            <p:ph idx="1"/>
          </p:nvPr>
        </p:nvSpPr>
        <p:spPr>
          <a:xfrm>
            <a:off x="395288" y="1125538"/>
            <a:ext cx="8229600" cy="603250"/>
          </a:xfrm>
        </p:spPr>
        <p:txBody>
          <a:bodyPr/>
          <a:lstStyle/>
          <a:p>
            <a:pPr marL="0" indent="0">
              <a:buNone/>
              <a:defRPr/>
            </a:pPr>
            <a:r>
              <a:rPr lang="en-US" altLang="zh-CN" b="1" dirty="0">
                <a:latin typeface="+mn-ea"/>
              </a:rPr>
              <a:t>4.1.3</a:t>
            </a:r>
            <a:r>
              <a:rPr lang="en-US" altLang="zh-CN" b="1" dirty="0"/>
              <a:t> </a:t>
            </a:r>
            <a:r>
              <a:rPr lang="zh-CN" altLang="en-US" b="1" dirty="0" smtClean="0"/>
              <a:t>应用</a:t>
            </a:r>
            <a:r>
              <a:rPr lang="zh-CN" altLang="en-US" b="1" dirty="0"/>
              <a:t>形式化方法的</a:t>
            </a:r>
            <a:r>
              <a:rPr lang="zh-CN" altLang="en-US" b="1" dirty="0" smtClean="0"/>
              <a:t>准则</a:t>
            </a:r>
          </a:p>
        </p:txBody>
      </p:sp>
      <p:sp>
        <p:nvSpPr>
          <p:cNvPr id="32775" name="TextBox 7"/>
          <p:cNvSpPr txBox="1">
            <a:spLocks noChangeArrowheads="1"/>
          </p:cNvSpPr>
          <p:nvPr/>
        </p:nvSpPr>
        <p:spPr bwMode="auto">
          <a:xfrm>
            <a:off x="682625" y="1876427"/>
            <a:ext cx="7850188"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fontAlgn="base" hangingPunct="1">
              <a:lnSpc>
                <a:spcPct val="150000"/>
              </a:lnSpc>
              <a:spcBef>
                <a:spcPct val="0"/>
              </a:spcBef>
              <a:spcAft>
                <a:spcPct val="0"/>
              </a:spcAft>
              <a:buFont typeface="+mj-ea"/>
              <a:buAutoNum type="circleNumDbPlain" startAt="6"/>
              <a:defRPr/>
            </a:pPr>
            <a:r>
              <a:rPr lang="zh-CN" altLang="en-US" sz="2400" dirty="0">
                <a:solidFill>
                  <a:prstClr val="black"/>
                </a:solidFill>
              </a:rPr>
              <a:t>应该建立详尽的文档。</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startAt="6"/>
              <a:defRPr/>
            </a:pPr>
            <a:r>
              <a:rPr lang="zh-CN" altLang="en-US" sz="2400" dirty="0">
                <a:solidFill>
                  <a:prstClr val="black"/>
                </a:solidFill>
              </a:rPr>
              <a:t>不应该放弃质量标准。</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startAt="6"/>
              <a:defRPr/>
            </a:pPr>
            <a:r>
              <a:rPr lang="zh-CN" altLang="en-US" sz="2400" dirty="0">
                <a:solidFill>
                  <a:prstClr val="black"/>
                </a:solidFill>
              </a:rPr>
              <a:t>不应该盲目依赖形式化方法。</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startAt="6"/>
              <a:defRPr/>
            </a:pPr>
            <a:r>
              <a:rPr lang="zh-CN" altLang="en-US" sz="2400" dirty="0">
                <a:solidFill>
                  <a:prstClr val="black"/>
                </a:solidFill>
              </a:rPr>
              <a:t>应该测试、测试再测试。</a:t>
            </a:r>
            <a:endParaRPr lang="en-US" altLang="zh-CN" sz="2400" dirty="0">
              <a:solidFill>
                <a:prstClr val="black"/>
              </a:solidFill>
            </a:endParaRPr>
          </a:p>
          <a:p>
            <a:pPr marL="457200" indent="-457200" eaLnBrk="1" fontAlgn="base" hangingPunct="1">
              <a:lnSpc>
                <a:spcPct val="150000"/>
              </a:lnSpc>
              <a:spcBef>
                <a:spcPct val="0"/>
              </a:spcBef>
              <a:spcAft>
                <a:spcPct val="0"/>
              </a:spcAft>
              <a:buFont typeface="+mj-ea"/>
              <a:buAutoNum type="circleNumDbPlain" startAt="6"/>
              <a:defRPr/>
            </a:pPr>
            <a:r>
              <a:rPr lang="zh-CN" altLang="en-US" sz="2400" dirty="0">
                <a:solidFill>
                  <a:prstClr val="black"/>
                </a:solidFill>
              </a:rPr>
              <a:t> 应该重用。</a:t>
            </a:r>
            <a:endParaRPr lang="en-US" altLang="zh-CN" sz="2400" dirty="0">
              <a:solidFill>
                <a:prstClr val="black"/>
              </a:solidFill>
            </a:endParaRPr>
          </a:p>
          <a:p>
            <a:pPr marL="0" indent="0" eaLnBrk="1" fontAlgn="base" hangingPunct="1">
              <a:lnSpc>
                <a:spcPct val="125000"/>
              </a:lnSpc>
              <a:spcBef>
                <a:spcPct val="0"/>
              </a:spcBef>
              <a:spcAft>
                <a:spcPct val="0"/>
              </a:spcAft>
              <a:defRPr/>
            </a:pPr>
            <a:endParaRPr lang="zh-CN" altLang="en-US" sz="2000" b="1" dirty="0">
              <a:solidFill>
                <a:prstClr val="black"/>
              </a:solidFill>
            </a:endParaRPr>
          </a:p>
        </p:txBody>
      </p:sp>
      <p:sp>
        <p:nvSpPr>
          <p:cNvPr id="433157"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4.1.3</a:t>
            </a:r>
            <a:r>
              <a:rPr lang="zh-CN" altLang="en-US" sz="2400">
                <a:solidFill>
                  <a:srgbClr val="D9D9D9"/>
                </a:solidFill>
                <a:latin typeface="宋体" panose="02010600030101010101" pitchFamily="2" charset="-122"/>
              </a:rPr>
              <a:t>非形式化方法的准则</a:t>
            </a:r>
          </a:p>
        </p:txBody>
      </p:sp>
      <p:sp>
        <p:nvSpPr>
          <p:cNvPr id="433158"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Tree>
    <p:extLst>
      <p:ext uri="{BB962C8B-B14F-4D97-AF65-F5344CB8AC3E}">
        <p14:creationId xmlns:p14="http://schemas.microsoft.com/office/powerpoint/2010/main" val="1496118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1 Título"/>
          <p:cNvSpPr txBox="1">
            <a:spLocks/>
          </p:cNvSpPr>
          <p:nvPr/>
        </p:nvSpPr>
        <p:spPr bwMode="auto">
          <a:xfrm>
            <a:off x="739777" y="682625"/>
            <a:ext cx="79359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lnSpc>
                <a:spcPts val="5763"/>
              </a:lnSpc>
              <a:spcBef>
                <a:spcPct val="0"/>
              </a:spcBef>
              <a:spcAft>
                <a:spcPct val="0"/>
              </a:spcAft>
              <a:buNone/>
            </a:pPr>
            <a:r>
              <a:rPr lang="zh-CN" altLang="en-US" sz="5400" b="1">
                <a:solidFill>
                  <a:prstClr val="black"/>
                </a:solidFill>
                <a:latin typeface="宋体" panose="02010600030101010101" pitchFamily="2" charset="-122"/>
              </a:rPr>
              <a:t>主要内容</a:t>
            </a:r>
            <a:endParaRPr lang="es-HN" altLang="zh-CN" sz="5400" b="1">
              <a:solidFill>
                <a:prstClr val="black"/>
              </a:solidFill>
              <a:latin typeface="宋体" panose="02010600030101010101" pitchFamily="2" charset="-122"/>
            </a:endParaRPr>
          </a:p>
        </p:txBody>
      </p:sp>
      <p:sp>
        <p:nvSpPr>
          <p:cNvPr id="435203" name="2 Subtítulo"/>
          <p:cNvSpPr txBox="1">
            <a:spLocks/>
          </p:cNvSpPr>
          <p:nvPr/>
        </p:nvSpPr>
        <p:spPr bwMode="auto">
          <a:xfrm>
            <a:off x="250827"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Aft>
                <a:spcPct val="0"/>
              </a:spcAft>
              <a:buFont typeface="Arial" panose="020B0604020202020204" pitchFamily="34" charset="0"/>
              <a:buNone/>
            </a:pPr>
            <a:endParaRPr lang="es-ES" altLang="zh-CN" sz="2000">
              <a:solidFill>
                <a:srgbClr val="BFBFBF"/>
              </a:solidFill>
            </a:endParaRPr>
          </a:p>
        </p:txBody>
      </p:sp>
      <p:sp>
        <p:nvSpPr>
          <p:cNvPr id="435204" name="1 Título"/>
          <p:cNvSpPr txBox="1">
            <a:spLocks/>
          </p:cNvSpPr>
          <p:nvPr/>
        </p:nvSpPr>
        <p:spPr bwMode="auto">
          <a:xfrm>
            <a:off x="2792415"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en-US" altLang="zh-CN" sz="2400">
                <a:solidFill>
                  <a:srgbClr val="D9D9D9"/>
                </a:solidFill>
                <a:latin typeface="宋体" panose="02010600030101010101" pitchFamily="2" charset="-122"/>
              </a:rPr>
              <a:t>4.2 </a:t>
            </a:r>
            <a:r>
              <a:rPr lang="zh-CN" altLang="en-US" sz="2400">
                <a:solidFill>
                  <a:srgbClr val="D9D9D9"/>
                </a:solidFill>
                <a:latin typeface="宋体" panose="02010600030101010101" pitchFamily="2" charset="-122"/>
              </a:rPr>
              <a:t>有穷状态机</a:t>
            </a:r>
          </a:p>
        </p:txBody>
      </p:sp>
      <p:pic>
        <p:nvPicPr>
          <p:cNvPr id="435205"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5206"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5207" name="TextBox 3">
            <a:hlinkClick r:id="rId5" action="ppaction://hlinksldjump"/>
          </p:cNvPr>
          <p:cNvSpPr txBox="1">
            <a:spLocks noChangeArrowheads="1"/>
          </p:cNvSpPr>
          <p:nvPr/>
        </p:nvSpPr>
        <p:spPr bwMode="auto">
          <a:xfrm>
            <a:off x="1071563" y="2071690"/>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35208" name="TextBox 4">
            <a:hlinkClick r:id="rId6" action="ppaction://hlinksldjump"/>
          </p:cNvPr>
          <p:cNvSpPr txBox="1">
            <a:spLocks noChangeArrowheads="1"/>
          </p:cNvSpPr>
          <p:nvPr/>
        </p:nvSpPr>
        <p:spPr bwMode="auto">
          <a:xfrm>
            <a:off x="1000127"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35209" name="TextBox 5"/>
          <p:cNvSpPr txBox="1">
            <a:spLocks noChangeArrowheads="1"/>
          </p:cNvSpPr>
          <p:nvPr/>
        </p:nvSpPr>
        <p:spPr bwMode="auto">
          <a:xfrm>
            <a:off x="1000127"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435210" name="TextBox 6"/>
          <p:cNvSpPr txBox="1">
            <a:spLocks noChangeArrowheads="1"/>
          </p:cNvSpPr>
          <p:nvPr/>
        </p:nvSpPr>
        <p:spPr bwMode="auto">
          <a:xfrm>
            <a:off x="1000127"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endParaRPr lang="zh-CN" altLang="en-US" sz="1800">
              <a:solidFill>
                <a:prstClr val="black"/>
              </a:solidFill>
              <a:latin typeface="Arial" panose="020B0604020202020204" pitchFamily="34" charset="0"/>
            </a:endParaRPr>
          </a:p>
        </p:txBody>
      </p:sp>
      <p:sp>
        <p:nvSpPr>
          <p:cNvPr id="34" name="Rectangle 3"/>
          <p:cNvSpPr txBox="1">
            <a:spLocks noChangeArrowheads="1"/>
          </p:cNvSpPr>
          <p:nvPr/>
        </p:nvSpPr>
        <p:spPr bwMode="auto">
          <a:xfrm>
            <a:off x="642938" y="1819277"/>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nSpc>
                <a:spcPct val="200000"/>
              </a:lnSpc>
              <a:spcBef>
                <a:spcPct val="50000"/>
              </a:spcBef>
              <a:buClrTx/>
              <a:buSzTx/>
              <a:buNone/>
              <a:defRPr/>
            </a:pPr>
            <a:r>
              <a:rPr kumimoji="1" lang="en-US" altLang="zh-CN" sz="2400" dirty="0">
                <a:solidFill>
                  <a:srgbClr val="9999CC">
                    <a:lumMod val="50000"/>
                  </a:srgbClr>
                </a:solidFill>
                <a:latin typeface="黑体" pitchFamily="2" charset="-122"/>
                <a:ea typeface="黑体" pitchFamily="2" charset="-122"/>
              </a:rPr>
              <a:t>   </a:t>
            </a:r>
            <a:r>
              <a:rPr kumimoji="1" lang="en-US" altLang="zh-CN" sz="2400" b="1" dirty="0">
                <a:solidFill>
                  <a:prstClr val="black"/>
                </a:solidFill>
                <a:latin typeface="宋体" panose="02010600030101010101" pitchFamily="2" charset="-122"/>
              </a:rPr>
              <a:t>4.1   </a:t>
            </a:r>
            <a:r>
              <a:rPr kumimoji="1" lang="zh-CN" altLang="en-US" sz="2400" b="1" dirty="0">
                <a:solidFill>
                  <a:prstClr val="black"/>
                </a:solidFill>
                <a:latin typeface="宋体" panose="02010600030101010101" pitchFamily="2" charset="-122"/>
              </a:rPr>
              <a:t>概述</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4.2   </a:t>
            </a:r>
            <a:r>
              <a:rPr kumimoji="1" lang="zh-CN" altLang="en-US" sz="2400" b="1" dirty="0">
                <a:solidFill>
                  <a:prstClr val="black"/>
                </a:solidFill>
                <a:latin typeface="宋体" panose="02010600030101010101" pitchFamily="2" charset="-122"/>
              </a:rPr>
              <a:t>有穷状态机</a:t>
            </a:r>
            <a:endParaRPr kumimoji="1" lang="en-US" altLang="zh-CN" sz="2400" b="1" dirty="0">
              <a:solidFill>
                <a:prstClr val="black"/>
              </a:solidFill>
              <a:latin typeface="宋体" panose="02010600030101010101" pitchFamily="2" charset="-122"/>
            </a:endParaRP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4.3   Petri</a:t>
            </a:r>
            <a:r>
              <a:rPr kumimoji="1" lang="zh-CN" altLang="en-US" sz="2400" b="1" dirty="0">
                <a:solidFill>
                  <a:prstClr val="black"/>
                </a:solidFill>
                <a:latin typeface="宋体" panose="02010600030101010101" pitchFamily="2" charset="-122"/>
              </a:rPr>
              <a:t>网</a:t>
            </a:r>
          </a:p>
          <a:p>
            <a:pPr marL="0" indent="0">
              <a:lnSpc>
                <a:spcPct val="200000"/>
              </a:lnSpc>
              <a:spcBef>
                <a:spcPct val="50000"/>
              </a:spcBef>
              <a:buClrTx/>
              <a:buSzTx/>
              <a:buNone/>
              <a:defRPr/>
            </a:pPr>
            <a:r>
              <a:rPr kumimoji="1" lang="en-US" altLang="zh-CN" sz="2400" b="1" dirty="0">
                <a:solidFill>
                  <a:prstClr val="black"/>
                </a:solidFill>
                <a:latin typeface="宋体" panose="02010600030101010101" pitchFamily="2" charset="-122"/>
              </a:rPr>
              <a:t>   4.4   Z</a:t>
            </a:r>
            <a:r>
              <a:rPr kumimoji="1" lang="zh-CN" altLang="en-US" sz="2400" b="1" dirty="0">
                <a:solidFill>
                  <a:prstClr val="black"/>
                </a:solidFill>
                <a:latin typeface="宋体" panose="02010600030101010101" pitchFamily="2" charset="-122"/>
              </a:rPr>
              <a:t>语言</a:t>
            </a:r>
            <a:endParaRPr kumimoji="1" lang="en-US" altLang="zh-CN" sz="2400" b="1" dirty="0">
              <a:solidFill>
                <a:prstClr val="black"/>
              </a:solidFill>
              <a:latin typeface="宋体" panose="02010600030101010101" pitchFamily="2" charset="-122"/>
            </a:endParaRPr>
          </a:p>
          <a:p>
            <a:pPr marL="0" indent="0">
              <a:lnSpc>
                <a:spcPct val="250000"/>
              </a:lnSpc>
              <a:spcBef>
                <a:spcPct val="50000"/>
              </a:spcBef>
              <a:buClrTx/>
              <a:buSzTx/>
              <a:buNone/>
              <a:defRPr/>
            </a:pPr>
            <a:endParaRPr kumimoji="1" lang="zh-CN" altLang="en-US" sz="2400" b="1" dirty="0">
              <a:solidFill>
                <a:prstClr val="black"/>
              </a:solidFill>
              <a:latin typeface="黑体" pitchFamily="2" charset="-122"/>
              <a:ea typeface="黑体" pitchFamily="2" charset="-122"/>
            </a:endParaRPr>
          </a:p>
          <a:p>
            <a:pPr marL="0" indent="0">
              <a:lnSpc>
                <a:spcPct val="120000"/>
              </a:lnSpc>
              <a:spcBef>
                <a:spcPct val="50000"/>
              </a:spcBef>
              <a:buClrTx/>
              <a:buSzTx/>
              <a:buNone/>
              <a:defRPr/>
            </a:pPr>
            <a:r>
              <a:rPr kumimoji="1" lang="en-US" altLang="zh-CN" sz="2400" b="1" dirty="0">
                <a:solidFill>
                  <a:srgbClr val="9999CC">
                    <a:lumMod val="50000"/>
                  </a:srgbClr>
                </a:solidFill>
                <a:latin typeface="黑体" pitchFamily="2" charset="-122"/>
                <a:ea typeface="黑体" pitchFamily="2" charset="-122"/>
              </a:rPr>
              <a:t>      </a:t>
            </a:r>
            <a:endParaRPr kumimoji="1" lang="zh-CN" altLang="en-US" sz="2400" b="1" dirty="0">
              <a:solidFill>
                <a:srgbClr val="9999CC">
                  <a:lumMod val="50000"/>
                </a:srgbClr>
              </a:solidFill>
              <a:latin typeface="黑体" pitchFamily="2" charset="-122"/>
              <a:ea typeface="黑体" pitchFamily="2" charset="-122"/>
            </a:endParaRPr>
          </a:p>
          <a:p>
            <a:pPr>
              <a:buClr>
                <a:srgbClr val="00007D"/>
              </a:buClr>
              <a:defRPr/>
            </a:pPr>
            <a:endParaRPr lang="zh-CN" altLang="zh-CN" kern="0" dirty="0">
              <a:solidFill>
                <a:srgbClr val="000000"/>
              </a:solidFill>
              <a:latin typeface="Arial"/>
            </a:endParaRPr>
          </a:p>
        </p:txBody>
      </p:sp>
      <p:sp>
        <p:nvSpPr>
          <p:cNvPr id="435212"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fontAlgn="base">
              <a:spcBef>
                <a:spcPct val="0"/>
              </a:spcBef>
              <a:spcAft>
                <a:spcPct val="0"/>
              </a:spcAft>
              <a:buFontTx/>
              <a:buNone/>
            </a:pPr>
            <a:r>
              <a:rPr lang="zh-CN" altLang="en-US" sz="2400">
                <a:solidFill>
                  <a:srgbClr val="D9D9D9"/>
                </a:solidFill>
                <a:latin typeface="宋体" panose="02010600030101010101" pitchFamily="2" charset="-122"/>
              </a:rPr>
              <a:t>形式化说明技术</a:t>
            </a:r>
          </a:p>
        </p:txBody>
      </p:sp>
      <p:sp>
        <p:nvSpPr>
          <p:cNvPr id="14" name="矩形 13"/>
          <p:cNvSpPr/>
          <p:nvPr/>
        </p:nvSpPr>
        <p:spPr>
          <a:xfrm>
            <a:off x="965200" y="29464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15" name="等腰三角形 14"/>
          <p:cNvSpPr/>
          <p:nvPr/>
        </p:nvSpPr>
        <p:spPr>
          <a:xfrm rot="5400000">
            <a:off x="373857" y="303291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217183513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5488</Words>
  <Application>Microsoft Office PowerPoint</Application>
  <PresentationFormat>全屏显示(4:3)</PresentationFormat>
  <Paragraphs>583</Paragraphs>
  <Slides>57</Slides>
  <Notes>57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黑体</vt:lpstr>
      <vt:lpstr>隶书</vt:lpstr>
      <vt:lpstr>宋体</vt:lpstr>
      <vt:lpstr>Arial</vt:lpstr>
      <vt:lpstr>Calibri</vt:lpstr>
      <vt:lpstr>Wingdings</vt:lpstr>
      <vt:lpstr>Tema de Office</vt:lpstr>
      <vt:lpstr>PowerPoint 演示文稿</vt:lpstr>
      <vt:lpstr>PowerPoint 演示文稿</vt:lpstr>
      <vt:lpstr>PowerPoint 演示文稿</vt:lpstr>
      <vt:lpstr>PowerPoint 演示文稿</vt:lpstr>
      <vt:lpstr>4.1 概述</vt:lpstr>
      <vt:lpstr>4.1 概述</vt:lpstr>
      <vt:lpstr>4.1 概述</vt:lpstr>
      <vt:lpstr>4.1 概述</vt:lpstr>
      <vt:lpstr>PowerPoint 演示文稿</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PowerPoint 演示文稿</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PowerPoint 演示文稿</vt:lpstr>
      <vt:lpstr>4.4 Z语言</vt:lpstr>
      <vt:lpstr>4.4 Z语言</vt:lpstr>
      <vt:lpstr>4.4 Z语言</vt:lpstr>
      <vt:lpstr>4.4 Z语言</vt:lpstr>
      <vt:lpstr>4.4 Z语言</vt:lpstr>
      <vt:lpstr>4.4 Z语言</vt:lpstr>
      <vt:lpstr>4.4 Z语言</vt:lpstr>
      <vt:lpstr>4.4 Z语言</vt:lpstr>
      <vt:lpstr>4.4 Z语言</vt:lpstr>
      <vt:lpstr>4.4 Z语言</vt:lpstr>
      <vt:lpstr>4.4 本章小结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gdxin@hit.edu.cn</cp:lastModifiedBy>
  <cp:revision>2</cp:revision>
  <dcterms:created xsi:type="dcterms:W3CDTF">2019-09-22T02:08:50Z</dcterms:created>
  <dcterms:modified xsi:type="dcterms:W3CDTF">2019-10-19T02:52:38Z</dcterms:modified>
</cp:coreProperties>
</file>