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139"/>
  </p:notesMasterIdLst>
  <p:handoutMasterIdLst>
    <p:handoutMasterId r:id="rId140"/>
  </p:handoutMasterIdLst>
  <p:sldIdLst>
    <p:sldId id="835" r:id="rId2"/>
    <p:sldId id="803" r:id="rId3"/>
    <p:sldId id="805" r:id="rId4"/>
    <p:sldId id="635" r:id="rId5"/>
    <p:sldId id="637" r:id="rId6"/>
    <p:sldId id="806" r:id="rId7"/>
    <p:sldId id="812" r:id="rId8"/>
    <p:sldId id="807" r:id="rId9"/>
    <p:sldId id="808" r:id="rId10"/>
    <p:sldId id="909" r:id="rId11"/>
    <p:sldId id="809" r:id="rId12"/>
    <p:sldId id="810" r:id="rId13"/>
    <p:sldId id="811" r:id="rId14"/>
    <p:sldId id="813" r:id="rId15"/>
    <p:sldId id="814" r:id="rId16"/>
    <p:sldId id="817" r:id="rId17"/>
    <p:sldId id="815" r:id="rId18"/>
    <p:sldId id="818" r:id="rId19"/>
    <p:sldId id="820" r:id="rId20"/>
    <p:sldId id="821" r:id="rId21"/>
    <p:sldId id="822" r:id="rId22"/>
    <p:sldId id="823" r:id="rId23"/>
    <p:sldId id="824" r:id="rId24"/>
    <p:sldId id="826" r:id="rId25"/>
    <p:sldId id="932" r:id="rId26"/>
    <p:sldId id="802" r:id="rId27"/>
    <p:sldId id="874" r:id="rId28"/>
    <p:sldId id="831" r:id="rId29"/>
    <p:sldId id="832" r:id="rId30"/>
    <p:sldId id="834" r:id="rId31"/>
    <p:sldId id="837" r:id="rId32"/>
    <p:sldId id="850" r:id="rId33"/>
    <p:sldId id="839" r:id="rId34"/>
    <p:sldId id="841" r:id="rId35"/>
    <p:sldId id="842" r:id="rId36"/>
    <p:sldId id="843" r:id="rId37"/>
    <p:sldId id="840" r:id="rId38"/>
    <p:sldId id="838" r:id="rId39"/>
    <p:sldId id="848" r:id="rId40"/>
    <p:sldId id="987" r:id="rId41"/>
    <p:sldId id="985" r:id="rId42"/>
    <p:sldId id="846" r:id="rId43"/>
    <p:sldId id="849" r:id="rId44"/>
    <p:sldId id="851" r:id="rId45"/>
    <p:sldId id="852" r:id="rId46"/>
    <p:sldId id="870" r:id="rId47"/>
    <p:sldId id="873" r:id="rId48"/>
    <p:sldId id="911" r:id="rId49"/>
    <p:sldId id="880" r:id="rId50"/>
    <p:sldId id="890" r:id="rId51"/>
    <p:sldId id="889" r:id="rId52"/>
    <p:sldId id="860" r:id="rId53"/>
    <p:sldId id="891" r:id="rId54"/>
    <p:sldId id="892" r:id="rId55"/>
    <p:sldId id="893" r:id="rId56"/>
    <p:sldId id="894" r:id="rId57"/>
    <p:sldId id="895" r:id="rId58"/>
    <p:sldId id="901" r:id="rId59"/>
    <p:sldId id="907" r:id="rId60"/>
    <p:sldId id="900" r:id="rId61"/>
    <p:sldId id="902" r:id="rId62"/>
    <p:sldId id="903" r:id="rId63"/>
    <p:sldId id="904" r:id="rId64"/>
    <p:sldId id="896" r:id="rId65"/>
    <p:sldId id="897" r:id="rId66"/>
    <p:sldId id="898" r:id="rId67"/>
    <p:sldId id="905" r:id="rId68"/>
    <p:sldId id="908" r:id="rId69"/>
    <p:sldId id="713" r:id="rId70"/>
    <p:sldId id="912" r:id="rId71"/>
    <p:sldId id="913" r:id="rId72"/>
    <p:sldId id="914" r:id="rId73"/>
    <p:sldId id="915" r:id="rId74"/>
    <p:sldId id="916" r:id="rId75"/>
    <p:sldId id="917" r:id="rId76"/>
    <p:sldId id="918" r:id="rId77"/>
    <p:sldId id="919" r:id="rId78"/>
    <p:sldId id="920" r:id="rId79"/>
    <p:sldId id="742" r:id="rId80"/>
    <p:sldId id="921" r:id="rId81"/>
    <p:sldId id="922" r:id="rId82"/>
    <p:sldId id="923" r:id="rId83"/>
    <p:sldId id="924" r:id="rId84"/>
    <p:sldId id="926" r:id="rId85"/>
    <p:sldId id="927" r:id="rId86"/>
    <p:sldId id="933" r:id="rId87"/>
    <p:sldId id="947" r:id="rId88"/>
    <p:sldId id="935" r:id="rId89"/>
    <p:sldId id="937" r:id="rId90"/>
    <p:sldId id="936" r:id="rId91"/>
    <p:sldId id="942" r:id="rId92"/>
    <p:sldId id="940" r:id="rId93"/>
    <p:sldId id="945" r:id="rId94"/>
    <p:sldId id="946" r:id="rId95"/>
    <p:sldId id="944" r:id="rId96"/>
    <p:sldId id="943" r:id="rId97"/>
    <p:sldId id="948" r:id="rId98"/>
    <p:sldId id="949" r:id="rId99"/>
    <p:sldId id="950" r:id="rId100"/>
    <p:sldId id="951" r:id="rId101"/>
    <p:sldId id="953" r:id="rId102"/>
    <p:sldId id="954" r:id="rId103"/>
    <p:sldId id="952" r:id="rId104"/>
    <p:sldId id="955" r:id="rId105"/>
    <p:sldId id="956" r:id="rId106"/>
    <p:sldId id="957" r:id="rId107"/>
    <p:sldId id="958" r:id="rId108"/>
    <p:sldId id="959" r:id="rId109"/>
    <p:sldId id="928" r:id="rId110"/>
    <p:sldId id="960" r:id="rId111"/>
    <p:sldId id="961" r:id="rId112"/>
    <p:sldId id="962" r:id="rId113"/>
    <p:sldId id="963" r:id="rId114"/>
    <p:sldId id="964" r:id="rId115"/>
    <p:sldId id="965" r:id="rId116"/>
    <p:sldId id="966" r:id="rId117"/>
    <p:sldId id="967" r:id="rId118"/>
    <p:sldId id="968" r:id="rId119"/>
    <p:sldId id="969" r:id="rId120"/>
    <p:sldId id="970" r:id="rId121"/>
    <p:sldId id="971" r:id="rId122"/>
    <p:sldId id="929" r:id="rId123"/>
    <p:sldId id="972" r:id="rId124"/>
    <p:sldId id="973" r:id="rId125"/>
    <p:sldId id="975" r:id="rId126"/>
    <p:sldId id="974" r:id="rId127"/>
    <p:sldId id="976" r:id="rId128"/>
    <p:sldId id="977" r:id="rId129"/>
    <p:sldId id="978" r:id="rId130"/>
    <p:sldId id="979" r:id="rId131"/>
    <p:sldId id="930" r:id="rId132"/>
    <p:sldId id="925" r:id="rId133"/>
    <p:sldId id="980" r:id="rId134"/>
    <p:sldId id="981" r:id="rId135"/>
    <p:sldId id="982" r:id="rId136"/>
    <p:sldId id="983" r:id="rId137"/>
    <p:sldId id="760" r:id="rId1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9933FF"/>
    <a:srgbClr val="3D8B3D"/>
    <a:srgbClr val="FFFF00"/>
    <a:srgbClr val="9900FF"/>
    <a:srgbClr val="8080B3"/>
    <a:srgbClr val="7272AA"/>
    <a:srgbClr val="AAE2CA"/>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159" autoAdjust="0"/>
    <p:restoredTop sz="88351" autoAdjust="0"/>
  </p:normalViewPr>
  <p:slideViewPr>
    <p:cSldViewPr snapToGrid="0">
      <p:cViewPr varScale="1">
        <p:scale>
          <a:sx n="102" d="100"/>
          <a:sy n="102" d="100"/>
        </p:scale>
        <p:origin x="1968" y="114"/>
      </p:cViewPr>
      <p:guideLst/>
    </p:cSldViewPr>
  </p:slideViewPr>
  <p:notesTextViewPr>
    <p:cViewPr>
      <p:scale>
        <a:sx n="200" d="100"/>
        <a:sy n="200" d="100"/>
      </p:scale>
      <p:origin x="0" y="0"/>
    </p:cViewPr>
  </p:notesTextViewPr>
  <p:sorterViewPr>
    <p:cViewPr>
      <p:scale>
        <a:sx n="100" d="100"/>
        <a:sy n="100" d="100"/>
      </p:scale>
      <p:origin x="0" y="-2796"/>
    </p:cViewPr>
  </p:sorterViewPr>
  <p:notesViewPr>
    <p:cSldViewPr snapToGrid="0">
      <p:cViewPr varScale="1">
        <p:scale>
          <a:sx n="88" d="100"/>
          <a:sy n="88" d="100"/>
        </p:scale>
        <p:origin x="2646" y="10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D469B9-EB9D-4FA5-BE56-47AA41E9BE48}" type="doc">
      <dgm:prSet loTypeId="urn:microsoft.com/office/officeart/2008/layout/HorizontalMultiLevelHierarchy" loCatId="hierarchy" qsTypeId="urn:microsoft.com/office/officeart/2005/8/quickstyle/simple4" qsCatId="simple" csTypeId="urn:microsoft.com/office/officeart/2005/8/colors/accent2_5" csCatId="accent2" phldr="1"/>
      <dgm:spPr/>
      <dgm:t>
        <a:bodyPr/>
        <a:lstStyle/>
        <a:p>
          <a:endParaRPr lang="zh-CN" altLang="en-US"/>
        </a:p>
      </dgm:t>
    </dgm:pt>
    <dgm:pt modelId="{3E7FF75C-7A63-4C39-B317-6B3D96307543}">
      <dgm:prSet phldrT="[文本]" custT="1"/>
      <dgm:spPr>
        <a:xfrm>
          <a:off x="226365" y="2011258"/>
          <a:ext cx="1272114" cy="603307"/>
        </a:xfrm>
        <a:prstGeom prst="rect">
          <a:avLst/>
        </a:prstGeom>
      </dgm:spPr>
      <dgm:t>
        <a:bodyPr/>
        <a:lstStyle/>
        <a:p>
          <a:r>
            <a:rPr lang="zh-CN" altLang="en-US" sz="2800" b="0" dirty="0">
              <a:latin typeface="华文细黑" panose="02010600040101010101" pitchFamily="2" charset="-122"/>
              <a:ea typeface="华文细黑" panose="02010600040101010101" pitchFamily="2" charset="-122"/>
              <a:cs typeface="+mn-cs"/>
            </a:rPr>
            <a:t>实现</a:t>
          </a:r>
        </a:p>
      </dgm:t>
    </dgm:pt>
    <dgm:pt modelId="{4EAA9E22-A802-43BB-9A38-3DFDCBB81B33}" type="parTrans" cxnId="{DE727059-FB8D-402E-8B74-4D997FDE25F0}">
      <dgm:prSet/>
      <dgm:spPr/>
      <dgm:t>
        <a:bodyPr/>
        <a:lstStyle/>
        <a:p>
          <a:endParaRPr lang="zh-CN" altLang="en-US" b="0">
            <a:latin typeface="华文细黑" panose="02010600040101010101" pitchFamily="2" charset="-122"/>
            <a:ea typeface="华文细黑" panose="02010600040101010101" pitchFamily="2" charset="-122"/>
          </a:endParaRPr>
        </a:p>
      </dgm:t>
    </dgm:pt>
    <dgm:pt modelId="{4BEC2E03-9E61-4FEA-90C0-FAD4B3A901EB}" type="sibTrans" cxnId="{DE727059-FB8D-402E-8B74-4D997FDE25F0}">
      <dgm:prSet/>
      <dgm:spPr/>
      <dgm:t>
        <a:bodyPr/>
        <a:lstStyle/>
        <a:p>
          <a:endParaRPr lang="zh-CN" altLang="en-US" b="0">
            <a:latin typeface="华文细黑" panose="02010600040101010101" pitchFamily="2" charset="-122"/>
            <a:ea typeface="华文细黑" panose="02010600040101010101" pitchFamily="2" charset="-122"/>
          </a:endParaRPr>
        </a:p>
      </dgm:t>
    </dgm:pt>
    <dgm:pt modelId="{BACE1264-CD59-446D-BDF7-1D8B6396E2DC}">
      <dgm:prSet phldrT="[文本]" custT="1"/>
      <dgm:spPr>
        <a:xfrm>
          <a:off x="1986927" y="1147276"/>
          <a:ext cx="1230335" cy="718537"/>
        </a:xfrm>
        <a:prstGeom prst="rect">
          <a:avLst/>
        </a:prstGeom>
      </dgm:spPr>
      <dgm:t>
        <a:bodyPr/>
        <a:lstStyle/>
        <a:p>
          <a:r>
            <a:rPr lang="zh-CN" altLang="en-US" sz="2800" b="0" dirty="0">
              <a:latin typeface="华文细黑" panose="02010600040101010101" pitchFamily="2" charset="-122"/>
              <a:ea typeface="华文细黑" panose="02010600040101010101" pitchFamily="2" charset="-122"/>
              <a:cs typeface="+mn-cs"/>
            </a:rPr>
            <a:t>编码</a:t>
          </a:r>
        </a:p>
      </dgm:t>
    </dgm:pt>
    <dgm:pt modelId="{4B54AF0B-C027-495B-86A1-B5505693FC70}" type="parTrans" cxnId="{70A963D1-9454-4C0B-8964-A3C2CEF3EAFE}">
      <dgm:prSet/>
      <dgm:spPr>
        <a:xfrm>
          <a:off x="1164075" y="1506545"/>
          <a:ext cx="822851" cy="806366"/>
        </a:xfrm>
        <a:custGeom>
          <a:avLst/>
          <a:gdLst/>
          <a:ahLst/>
          <a:cxnLst/>
          <a:rect l="0" t="0" r="0" b="0"/>
          <a:pathLst>
            <a:path>
              <a:moveTo>
                <a:pt x="0" y="806366"/>
              </a:moveTo>
              <a:lnTo>
                <a:pt x="411425" y="806366"/>
              </a:lnTo>
              <a:lnTo>
                <a:pt x="411425" y="0"/>
              </a:lnTo>
              <a:lnTo>
                <a:pt x="822851" y="0"/>
              </a:lnTo>
            </a:path>
          </a:pathLst>
        </a:custGeom>
      </dgm:spPr>
      <dgm:t>
        <a:bodyPr/>
        <a:lstStyle/>
        <a:p>
          <a:endParaRPr lang="zh-CN" altLang="en-US" b="0">
            <a:solidFill>
              <a:sysClr val="windowText" lastClr="000000">
                <a:hueOff val="0"/>
                <a:satOff val="0"/>
                <a:lumOff val="0"/>
                <a:alphaOff val="0"/>
              </a:sysClr>
            </a:solidFill>
            <a:latin typeface="华文细黑" panose="02010600040101010101" pitchFamily="2" charset="-122"/>
            <a:ea typeface="华文细黑" panose="02010600040101010101" pitchFamily="2" charset="-122"/>
            <a:cs typeface="+mn-cs"/>
          </a:endParaRPr>
        </a:p>
      </dgm:t>
    </dgm:pt>
    <dgm:pt modelId="{23DAB2F2-5B9C-4BA6-8089-ACA7E82EA48F}" type="sibTrans" cxnId="{70A963D1-9454-4C0B-8964-A3C2CEF3EAFE}">
      <dgm:prSet/>
      <dgm:spPr/>
      <dgm:t>
        <a:bodyPr/>
        <a:lstStyle/>
        <a:p>
          <a:endParaRPr lang="zh-CN" altLang="en-US" b="0">
            <a:latin typeface="华文细黑" panose="02010600040101010101" pitchFamily="2" charset="-122"/>
            <a:ea typeface="华文细黑" panose="02010600040101010101" pitchFamily="2" charset="-122"/>
          </a:endParaRPr>
        </a:p>
      </dgm:t>
    </dgm:pt>
    <dgm:pt modelId="{2B72F6B7-E121-4E04-9370-048715A76D6E}">
      <dgm:prSet phldrT="[文本]" custT="1"/>
      <dgm:spPr>
        <a:xfrm>
          <a:off x="1986927" y="2774050"/>
          <a:ext cx="1250667" cy="677465"/>
        </a:xfrm>
        <a:prstGeom prst="rect">
          <a:avLst/>
        </a:prstGeom>
      </dgm:spPr>
      <dgm:t>
        <a:bodyPr/>
        <a:lstStyle/>
        <a:p>
          <a:r>
            <a:rPr lang="zh-CN" altLang="en-US" sz="2800" b="0" dirty="0">
              <a:latin typeface="华文细黑" panose="02010600040101010101" pitchFamily="2" charset="-122"/>
              <a:ea typeface="华文细黑" panose="02010600040101010101" pitchFamily="2" charset="-122"/>
              <a:cs typeface="+mn-cs"/>
            </a:rPr>
            <a:t>测试</a:t>
          </a:r>
        </a:p>
      </dgm:t>
    </dgm:pt>
    <dgm:pt modelId="{8BB68D91-6682-4AFA-BDF9-5D50A860E54A}" type="sibTrans" cxnId="{83179A15-301A-4427-9F7F-0ECD9198D7BA}">
      <dgm:prSet/>
      <dgm:spPr/>
      <dgm:t>
        <a:bodyPr/>
        <a:lstStyle/>
        <a:p>
          <a:endParaRPr lang="zh-CN" altLang="en-US" b="0">
            <a:latin typeface="华文细黑" panose="02010600040101010101" pitchFamily="2" charset="-122"/>
            <a:ea typeface="华文细黑" panose="02010600040101010101" pitchFamily="2" charset="-122"/>
          </a:endParaRPr>
        </a:p>
      </dgm:t>
    </dgm:pt>
    <dgm:pt modelId="{EDF171D7-545F-4CE6-8ACB-4A6A598B7A55}" type="parTrans" cxnId="{83179A15-301A-4427-9F7F-0ECD9198D7BA}">
      <dgm:prSet/>
      <dgm:spPr>
        <a:xfrm>
          <a:off x="1164075" y="2312911"/>
          <a:ext cx="822851" cy="799871"/>
        </a:xfrm>
        <a:custGeom>
          <a:avLst/>
          <a:gdLst/>
          <a:ahLst/>
          <a:cxnLst/>
          <a:rect l="0" t="0" r="0" b="0"/>
          <a:pathLst>
            <a:path>
              <a:moveTo>
                <a:pt x="0" y="0"/>
              </a:moveTo>
              <a:lnTo>
                <a:pt x="411425" y="0"/>
              </a:lnTo>
              <a:lnTo>
                <a:pt x="411425" y="799871"/>
              </a:lnTo>
              <a:lnTo>
                <a:pt x="822851" y="799871"/>
              </a:lnTo>
            </a:path>
          </a:pathLst>
        </a:custGeom>
      </dgm:spPr>
      <dgm:t>
        <a:bodyPr/>
        <a:lstStyle/>
        <a:p>
          <a:endParaRPr lang="zh-CN" altLang="en-US" b="0">
            <a:solidFill>
              <a:sysClr val="windowText" lastClr="000000">
                <a:hueOff val="0"/>
                <a:satOff val="0"/>
                <a:lumOff val="0"/>
                <a:alphaOff val="0"/>
              </a:sysClr>
            </a:solidFill>
            <a:latin typeface="华文细黑" panose="02010600040101010101" pitchFamily="2" charset="-122"/>
            <a:ea typeface="华文细黑" panose="02010600040101010101" pitchFamily="2" charset="-122"/>
            <a:cs typeface="+mn-cs"/>
          </a:endParaRPr>
        </a:p>
      </dgm:t>
    </dgm:pt>
    <dgm:pt modelId="{BC116D3D-0E38-45BD-9B47-A8A53F36B858}" type="pres">
      <dgm:prSet presAssocID="{E4D469B9-EB9D-4FA5-BE56-47AA41E9BE48}" presName="Name0" presStyleCnt="0">
        <dgm:presLayoutVars>
          <dgm:chPref val="1"/>
          <dgm:dir/>
          <dgm:animOne val="branch"/>
          <dgm:animLvl val="lvl"/>
          <dgm:resizeHandles val="exact"/>
        </dgm:presLayoutVars>
      </dgm:prSet>
      <dgm:spPr/>
      <dgm:t>
        <a:bodyPr/>
        <a:lstStyle/>
        <a:p>
          <a:endParaRPr lang="zh-CN" altLang="en-US"/>
        </a:p>
      </dgm:t>
    </dgm:pt>
    <dgm:pt modelId="{00144B44-3C8A-429B-A187-4584829ED1D5}" type="pres">
      <dgm:prSet presAssocID="{3E7FF75C-7A63-4C39-B317-6B3D96307543}" presName="root1" presStyleCnt="0"/>
      <dgm:spPr/>
    </dgm:pt>
    <dgm:pt modelId="{0A07C1A2-4A79-4B57-AE16-290E656142CE}" type="pres">
      <dgm:prSet presAssocID="{3E7FF75C-7A63-4C39-B317-6B3D96307543}" presName="LevelOneTextNode" presStyleLbl="node0" presStyleIdx="0" presStyleCnt="1" custAng="5400000" custScaleX="73577" custScaleY="29477" custLinFactX="-100000" custLinFactNeighborX="-187584" custLinFactNeighborY="3594">
        <dgm:presLayoutVars>
          <dgm:chPref val="3"/>
        </dgm:presLayoutVars>
      </dgm:prSet>
      <dgm:spPr/>
      <dgm:t>
        <a:bodyPr/>
        <a:lstStyle/>
        <a:p>
          <a:endParaRPr lang="zh-CN" altLang="en-US"/>
        </a:p>
      </dgm:t>
    </dgm:pt>
    <dgm:pt modelId="{C77EEF1A-AC53-4F6C-A69E-FD07DD3B80AD}" type="pres">
      <dgm:prSet presAssocID="{3E7FF75C-7A63-4C39-B317-6B3D96307543}" presName="level2hierChild" presStyleCnt="0"/>
      <dgm:spPr/>
    </dgm:pt>
    <dgm:pt modelId="{2172A1CE-371E-4853-93D6-3A1B5B0B7BB9}" type="pres">
      <dgm:prSet presAssocID="{4B54AF0B-C027-495B-86A1-B5505693FC70}" presName="conn2-1" presStyleLbl="parChTrans1D2" presStyleIdx="0" presStyleCnt="2"/>
      <dgm:spPr/>
      <dgm:t>
        <a:bodyPr/>
        <a:lstStyle/>
        <a:p>
          <a:endParaRPr lang="zh-CN" altLang="en-US"/>
        </a:p>
      </dgm:t>
    </dgm:pt>
    <dgm:pt modelId="{82A43EC3-F612-4D60-99E4-B23C92A9AB25}" type="pres">
      <dgm:prSet presAssocID="{4B54AF0B-C027-495B-86A1-B5505693FC70}" presName="connTx" presStyleLbl="parChTrans1D2" presStyleIdx="0" presStyleCnt="2"/>
      <dgm:spPr/>
      <dgm:t>
        <a:bodyPr/>
        <a:lstStyle/>
        <a:p>
          <a:endParaRPr lang="zh-CN" altLang="en-US"/>
        </a:p>
      </dgm:t>
    </dgm:pt>
    <dgm:pt modelId="{CBB387EE-8121-4B29-B603-15C045DC433F}" type="pres">
      <dgm:prSet presAssocID="{BACE1264-CD59-446D-BDF7-1D8B6396E2DC}" presName="root2" presStyleCnt="0"/>
      <dgm:spPr/>
    </dgm:pt>
    <dgm:pt modelId="{DB0500EC-2328-4CA6-BB6A-824FB9F92690}" type="pres">
      <dgm:prSet presAssocID="{BACE1264-CD59-446D-BDF7-1D8B6396E2DC}" presName="LevelTwoTextNode" presStyleLbl="node2" presStyleIdx="0" presStyleCnt="2" custScaleX="45746" custScaleY="87630" custLinFactNeighborX="-77083" custLinFactNeighborY="-25615">
        <dgm:presLayoutVars>
          <dgm:chPref val="3"/>
        </dgm:presLayoutVars>
      </dgm:prSet>
      <dgm:spPr/>
      <dgm:t>
        <a:bodyPr/>
        <a:lstStyle/>
        <a:p>
          <a:endParaRPr lang="zh-CN" altLang="en-US"/>
        </a:p>
      </dgm:t>
    </dgm:pt>
    <dgm:pt modelId="{76D231B0-23E2-4B7B-833A-95FBF4D9E443}" type="pres">
      <dgm:prSet presAssocID="{BACE1264-CD59-446D-BDF7-1D8B6396E2DC}" presName="level3hierChild" presStyleCnt="0"/>
      <dgm:spPr/>
    </dgm:pt>
    <dgm:pt modelId="{5A344A2B-9937-46B2-88D8-56C8D9A7236A}" type="pres">
      <dgm:prSet presAssocID="{EDF171D7-545F-4CE6-8ACB-4A6A598B7A55}" presName="conn2-1" presStyleLbl="parChTrans1D2" presStyleIdx="1" presStyleCnt="2"/>
      <dgm:spPr/>
      <dgm:t>
        <a:bodyPr/>
        <a:lstStyle/>
        <a:p>
          <a:endParaRPr lang="zh-CN" altLang="en-US"/>
        </a:p>
      </dgm:t>
    </dgm:pt>
    <dgm:pt modelId="{3FF46B0E-4F35-4A08-88C3-E0CE21336AF4}" type="pres">
      <dgm:prSet presAssocID="{EDF171D7-545F-4CE6-8ACB-4A6A598B7A55}" presName="connTx" presStyleLbl="parChTrans1D2" presStyleIdx="1" presStyleCnt="2"/>
      <dgm:spPr/>
      <dgm:t>
        <a:bodyPr/>
        <a:lstStyle/>
        <a:p>
          <a:endParaRPr lang="zh-CN" altLang="en-US"/>
        </a:p>
      </dgm:t>
    </dgm:pt>
    <dgm:pt modelId="{8253C515-A9DD-42EA-B8D5-28429945E874}" type="pres">
      <dgm:prSet presAssocID="{2B72F6B7-E121-4E04-9370-048715A76D6E}" presName="root2" presStyleCnt="0"/>
      <dgm:spPr/>
    </dgm:pt>
    <dgm:pt modelId="{04A6545A-32A3-405C-8753-ABBC1D2C3B96}" type="pres">
      <dgm:prSet presAssocID="{2B72F6B7-E121-4E04-9370-048715A76D6E}" presName="LevelTwoTextNode" presStyleLbl="node2" presStyleIdx="1" presStyleCnt="2" custScaleX="46502" custScaleY="82621" custLinFactNeighborX="-77083" custLinFactNeighborY="60150">
        <dgm:presLayoutVars>
          <dgm:chPref val="3"/>
        </dgm:presLayoutVars>
      </dgm:prSet>
      <dgm:spPr/>
      <dgm:t>
        <a:bodyPr/>
        <a:lstStyle/>
        <a:p>
          <a:endParaRPr lang="zh-CN" altLang="en-US"/>
        </a:p>
      </dgm:t>
    </dgm:pt>
    <dgm:pt modelId="{4A48D512-AFA0-4AED-85D2-CADFC0A386CF}" type="pres">
      <dgm:prSet presAssocID="{2B72F6B7-E121-4E04-9370-048715A76D6E}" presName="level3hierChild" presStyleCnt="0"/>
      <dgm:spPr/>
    </dgm:pt>
  </dgm:ptLst>
  <dgm:cxnLst>
    <dgm:cxn modelId="{83179A15-301A-4427-9F7F-0ECD9198D7BA}" srcId="{3E7FF75C-7A63-4C39-B317-6B3D96307543}" destId="{2B72F6B7-E121-4E04-9370-048715A76D6E}" srcOrd="1" destOrd="0" parTransId="{EDF171D7-545F-4CE6-8ACB-4A6A598B7A55}" sibTransId="{8BB68D91-6682-4AFA-BDF9-5D50A860E54A}"/>
    <dgm:cxn modelId="{70A963D1-9454-4C0B-8964-A3C2CEF3EAFE}" srcId="{3E7FF75C-7A63-4C39-B317-6B3D96307543}" destId="{BACE1264-CD59-446D-BDF7-1D8B6396E2DC}" srcOrd="0" destOrd="0" parTransId="{4B54AF0B-C027-495B-86A1-B5505693FC70}" sibTransId="{23DAB2F2-5B9C-4BA6-8089-ACA7E82EA48F}"/>
    <dgm:cxn modelId="{DE727059-FB8D-402E-8B74-4D997FDE25F0}" srcId="{E4D469B9-EB9D-4FA5-BE56-47AA41E9BE48}" destId="{3E7FF75C-7A63-4C39-B317-6B3D96307543}" srcOrd="0" destOrd="0" parTransId="{4EAA9E22-A802-43BB-9A38-3DFDCBB81B33}" sibTransId="{4BEC2E03-9E61-4FEA-90C0-FAD4B3A901EB}"/>
    <dgm:cxn modelId="{9D947C12-24CF-4E1F-95FB-307445C78B2C}" type="presOf" srcId="{2B72F6B7-E121-4E04-9370-048715A76D6E}" destId="{04A6545A-32A3-405C-8753-ABBC1D2C3B96}" srcOrd="0" destOrd="0" presId="urn:microsoft.com/office/officeart/2008/layout/HorizontalMultiLevelHierarchy"/>
    <dgm:cxn modelId="{118ACAFF-49C3-4C6D-B8A5-815647DE022D}" type="presOf" srcId="{4B54AF0B-C027-495B-86A1-B5505693FC70}" destId="{82A43EC3-F612-4D60-99E4-B23C92A9AB25}" srcOrd="1" destOrd="0" presId="urn:microsoft.com/office/officeart/2008/layout/HorizontalMultiLevelHierarchy"/>
    <dgm:cxn modelId="{E3E0B70C-0B07-4D25-92E2-41418A502E51}" type="presOf" srcId="{E4D469B9-EB9D-4FA5-BE56-47AA41E9BE48}" destId="{BC116D3D-0E38-45BD-9B47-A8A53F36B858}" srcOrd="0" destOrd="0" presId="urn:microsoft.com/office/officeart/2008/layout/HorizontalMultiLevelHierarchy"/>
    <dgm:cxn modelId="{9D78B8DB-8EA4-462B-BC22-3524E2A5C06D}" type="presOf" srcId="{EDF171D7-545F-4CE6-8ACB-4A6A598B7A55}" destId="{5A344A2B-9937-46B2-88D8-56C8D9A7236A}" srcOrd="0" destOrd="0" presId="urn:microsoft.com/office/officeart/2008/layout/HorizontalMultiLevelHierarchy"/>
    <dgm:cxn modelId="{375798F8-4276-4FAE-A8A6-497671EAFCA8}" type="presOf" srcId="{BACE1264-CD59-446D-BDF7-1D8B6396E2DC}" destId="{DB0500EC-2328-4CA6-BB6A-824FB9F92690}" srcOrd="0" destOrd="0" presId="urn:microsoft.com/office/officeart/2008/layout/HorizontalMultiLevelHierarchy"/>
    <dgm:cxn modelId="{7E98E8F3-56FA-4487-9153-BCB1ABC0B10A}" type="presOf" srcId="{EDF171D7-545F-4CE6-8ACB-4A6A598B7A55}" destId="{3FF46B0E-4F35-4A08-88C3-E0CE21336AF4}" srcOrd="1" destOrd="0" presId="urn:microsoft.com/office/officeart/2008/layout/HorizontalMultiLevelHierarchy"/>
    <dgm:cxn modelId="{0E8AF276-141C-4585-8DDF-727256A6FDB8}" type="presOf" srcId="{3E7FF75C-7A63-4C39-B317-6B3D96307543}" destId="{0A07C1A2-4A79-4B57-AE16-290E656142CE}" srcOrd="0" destOrd="0" presId="urn:microsoft.com/office/officeart/2008/layout/HorizontalMultiLevelHierarchy"/>
    <dgm:cxn modelId="{A06B676B-48D6-4AD4-9997-74EBE9E6B931}" type="presOf" srcId="{4B54AF0B-C027-495B-86A1-B5505693FC70}" destId="{2172A1CE-371E-4853-93D6-3A1B5B0B7BB9}" srcOrd="0" destOrd="0" presId="urn:microsoft.com/office/officeart/2008/layout/HorizontalMultiLevelHierarchy"/>
    <dgm:cxn modelId="{E4EA98E2-0A71-48BA-AE67-6AFE7E80C861}" type="presParOf" srcId="{BC116D3D-0E38-45BD-9B47-A8A53F36B858}" destId="{00144B44-3C8A-429B-A187-4584829ED1D5}" srcOrd="0" destOrd="0" presId="urn:microsoft.com/office/officeart/2008/layout/HorizontalMultiLevelHierarchy"/>
    <dgm:cxn modelId="{328F2625-4F34-43F7-AF06-703A378CD9C8}" type="presParOf" srcId="{00144B44-3C8A-429B-A187-4584829ED1D5}" destId="{0A07C1A2-4A79-4B57-AE16-290E656142CE}" srcOrd="0" destOrd="0" presId="urn:microsoft.com/office/officeart/2008/layout/HorizontalMultiLevelHierarchy"/>
    <dgm:cxn modelId="{6B72AE70-737F-480C-9845-0414B9A87884}" type="presParOf" srcId="{00144B44-3C8A-429B-A187-4584829ED1D5}" destId="{C77EEF1A-AC53-4F6C-A69E-FD07DD3B80AD}" srcOrd="1" destOrd="0" presId="urn:microsoft.com/office/officeart/2008/layout/HorizontalMultiLevelHierarchy"/>
    <dgm:cxn modelId="{E85D71BC-C9E2-406A-8DA6-BB7A56CAFB48}" type="presParOf" srcId="{C77EEF1A-AC53-4F6C-A69E-FD07DD3B80AD}" destId="{2172A1CE-371E-4853-93D6-3A1B5B0B7BB9}" srcOrd="0" destOrd="0" presId="urn:microsoft.com/office/officeart/2008/layout/HorizontalMultiLevelHierarchy"/>
    <dgm:cxn modelId="{D06D1556-FBDF-4E1E-BA5C-A3077A19E0AF}" type="presParOf" srcId="{2172A1CE-371E-4853-93D6-3A1B5B0B7BB9}" destId="{82A43EC3-F612-4D60-99E4-B23C92A9AB25}" srcOrd="0" destOrd="0" presId="urn:microsoft.com/office/officeart/2008/layout/HorizontalMultiLevelHierarchy"/>
    <dgm:cxn modelId="{6726391A-64EB-4DA3-A5BD-1701B2908FE3}" type="presParOf" srcId="{C77EEF1A-AC53-4F6C-A69E-FD07DD3B80AD}" destId="{CBB387EE-8121-4B29-B603-15C045DC433F}" srcOrd="1" destOrd="0" presId="urn:microsoft.com/office/officeart/2008/layout/HorizontalMultiLevelHierarchy"/>
    <dgm:cxn modelId="{C82159C3-FCE5-4E1F-9C41-B7A2FB5004D1}" type="presParOf" srcId="{CBB387EE-8121-4B29-B603-15C045DC433F}" destId="{DB0500EC-2328-4CA6-BB6A-824FB9F92690}" srcOrd="0" destOrd="0" presId="urn:microsoft.com/office/officeart/2008/layout/HorizontalMultiLevelHierarchy"/>
    <dgm:cxn modelId="{C944F37A-DB55-4064-8DF6-390CD95839A4}" type="presParOf" srcId="{CBB387EE-8121-4B29-B603-15C045DC433F}" destId="{76D231B0-23E2-4B7B-833A-95FBF4D9E443}" srcOrd="1" destOrd="0" presId="urn:microsoft.com/office/officeart/2008/layout/HorizontalMultiLevelHierarchy"/>
    <dgm:cxn modelId="{BA6403B9-7E1B-4FFF-B472-5418C0742A15}" type="presParOf" srcId="{C77EEF1A-AC53-4F6C-A69E-FD07DD3B80AD}" destId="{5A344A2B-9937-46B2-88D8-56C8D9A7236A}" srcOrd="2" destOrd="0" presId="urn:microsoft.com/office/officeart/2008/layout/HorizontalMultiLevelHierarchy"/>
    <dgm:cxn modelId="{2C6966AF-0E41-4EF7-8E12-561DBA9ED5F1}" type="presParOf" srcId="{5A344A2B-9937-46B2-88D8-56C8D9A7236A}" destId="{3FF46B0E-4F35-4A08-88C3-E0CE21336AF4}" srcOrd="0" destOrd="0" presId="urn:microsoft.com/office/officeart/2008/layout/HorizontalMultiLevelHierarchy"/>
    <dgm:cxn modelId="{864957E6-7142-4E2C-A456-8426AAFBCF1A}" type="presParOf" srcId="{C77EEF1A-AC53-4F6C-A69E-FD07DD3B80AD}" destId="{8253C515-A9DD-42EA-B8D5-28429945E874}" srcOrd="3" destOrd="0" presId="urn:microsoft.com/office/officeart/2008/layout/HorizontalMultiLevelHierarchy"/>
    <dgm:cxn modelId="{764B4DD7-7D75-4DBD-8251-906AC74E9BF3}" type="presParOf" srcId="{8253C515-A9DD-42EA-B8D5-28429945E874}" destId="{04A6545A-32A3-405C-8753-ABBC1D2C3B96}" srcOrd="0" destOrd="0" presId="urn:microsoft.com/office/officeart/2008/layout/HorizontalMultiLevelHierarchy"/>
    <dgm:cxn modelId="{A4D1E5D5-9671-4D56-9915-6DABC69E6855}" type="presParOf" srcId="{8253C515-A9DD-42EA-B8D5-28429945E874}" destId="{4A48D512-AFA0-4AED-85D2-CADFC0A386C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44A2B-9937-46B2-88D8-56C8D9A7236A}">
      <dsp:nvSpPr>
        <dsp:cNvPr id="0" name=""/>
        <dsp:cNvSpPr/>
      </dsp:nvSpPr>
      <dsp:spPr>
        <a:xfrm>
          <a:off x="1164075" y="2312911"/>
          <a:ext cx="822851" cy="799871"/>
        </a:xfrm>
        <a:custGeom>
          <a:avLst/>
          <a:gdLst/>
          <a:ahLst/>
          <a:cxnLst/>
          <a:rect l="0" t="0" r="0" b="0"/>
          <a:pathLst>
            <a:path>
              <a:moveTo>
                <a:pt x="0" y="0"/>
              </a:moveTo>
              <a:lnTo>
                <a:pt x="411425" y="0"/>
              </a:lnTo>
              <a:lnTo>
                <a:pt x="411425" y="799871"/>
              </a:lnTo>
              <a:lnTo>
                <a:pt x="822851" y="799871"/>
              </a:lnTo>
            </a:path>
          </a:pathLst>
        </a:custGeom>
        <a:noFill/>
        <a:ln w="9525" cap="flat" cmpd="sng" algn="ctr">
          <a:solidFill>
            <a:schemeClr val="accent2">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ysClr val="windowText" lastClr="000000">
                <a:hueOff val="0"/>
                <a:satOff val="0"/>
                <a:lumOff val="0"/>
                <a:alphaOff val="0"/>
              </a:sysClr>
            </a:solidFill>
            <a:latin typeface="华文细黑" panose="02010600040101010101" pitchFamily="2" charset="-122"/>
            <a:ea typeface="华文细黑" panose="02010600040101010101" pitchFamily="2" charset="-122"/>
            <a:cs typeface="+mn-cs"/>
          </a:endParaRPr>
        </a:p>
      </dsp:txBody>
      <dsp:txXfrm>
        <a:off x="1546812" y="2684158"/>
        <a:ext cx="0" cy="0"/>
      </dsp:txXfrm>
    </dsp:sp>
    <dsp:sp modelId="{2172A1CE-371E-4853-93D6-3A1B5B0B7BB9}">
      <dsp:nvSpPr>
        <dsp:cNvPr id="0" name=""/>
        <dsp:cNvSpPr/>
      </dsp:nvSpPr>
      <dsp:spPr>
        <a:xfrm>
          <a:off x="1164075" y="1506545"/>
          <a:ext cx="822851" cy="806366"/>
        </a:xfrm>
        <a:custGeom>
          <a:avLst/>
          <a:gdLst/>
          <a:ahLst/>
          <a:cxnLst/>
          <a:rect l="0" t="0" r="0" b="0"/>
          <a:pathLst>
            <a:path>
              <a:moveTo>
                <a:pt x="0" y="806366"/>
              </a:moveTo>
              <a:lnTo>
                <a:pt x="411425" y="806366"/>
              </a:lnTo>
              <a:lnTo>
                <a:pt x="411425" y="0"/>
              </a:lnTo>
              <a:lnTo>
                <a:pt x="822851" y="0"/>
              </a:lnTo>
            </a:path>
          </a:pathLst>
        </a:custGeom>
        <a:noFill/>
        <a:ln w="9525" cap="flat" cmpd="sng" algn="ctr">
          <a:solidFill>
            <a:schemeClr val="accent2">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ysClr val="windowText" lastClr="000000">
                <a:hueOff val="0"/>
                <a:satOff val="0"/>
                <a:lumOff val="0"/>
                <a:alphaOff val="0"/>
              </a:sysClr>
            </a:solidFill>
            <a:latin typeface="华文细黑" panose="02010600040101010101" pitchFamily="2" charset="-122"/>
            <a:ea typeface="华文细黑" panose="02010600040101010101" pitchFamily="2" charset="-122"/>
            <a:cs typeface="+mn-cs"/>
          </a:endParaRPr>
        </a:p>
      </dsp:txBody>
      <dsp:txXfrm>
        <a:off x="1546699" y="1880926"/>
        <a:ext cx="0" cy="0"/>
      </dsp:txXfrm>
    </dsp:sp>
    <dsp:sp modelId="{0A07C1A2-4A79-4B57-AE16-290E656142CE}">
      <dsp:nvSpPr>
        <dsp:cNvPr id="0" name=""/>
        <dsp:cNvSpPr/>
      </dsp:nvSpPr>
      <dsp:spPr>
        <a:xfrm>
          <a:off x="226365" y="2011258"/>
          <a:ext cx="1272114" cy="603307"/>
        </a:xfrm>
        <a:prstGeom prst="rect">
          <a:avLst/>
        </a:prstGeom>
        <a:gradFill rotWithShape="0">
          <a:gsLst>
            <a:gs pos="0">
              <a:schemeClr val="accent2">
                <a:alpha val="80000"/>
                <a:hueOff val="0"/>
                <a:satOff val="0"/>
                <a:lumOff val="0"/>
                <a:alphaOff val="0"/>
                <a:shade val="51000"/>
                <a:satMod val="130000"/>
              </a:schemeClr>
            </a:gs>
            <a:gs pos="80000">
              <a:schemeClr val="accent2">
                <a:alpha val="80000"/>
                <a:hueOff val="0"/>
                <a:satOff val="0"/>
                <a:lumOff val="0"/>
                <a:alphaOff val="0"/>
                <a:shade val="93000"/>
                <a:satMod val="130000"/>
              </a:schemeClr>
            </a:gs>
            <a:gs pos="100000">
              <a:schemeClr val="accent2">
                <a:alpha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0" kern="1200" dirty="0">
              <a:latin typeface="华文细黑" panose="02010600040101010101" pitchFamily="2" charset="-122"/>
              <a:ea typeface="华文细黑" panose="02010600040101010101" pitchFamily="2" charset="-122"/>
              <a:cs typeface="+mn-cs"/>
            </a:rPr>
            <a:t>实现</a:t>
          </a:r>
        </a:p>
      </dsp:txBody>
      <dsp:txXfrm>
        <a:off x="226365" y="2011258"/>
        <a:ext cx="1272114" cy="603307"/>
      </dsp:txXfrm>
    </dsp:sp>
    <dsp:sp modelId="{DB0500EC-2328-4CA6-BB6A-824FB9F92690}">
      <dsp:nvSpPr>
        <dsp:cNvPr id="0" name=""/>
        <dsp:cNvSpPr/>
      </dsp:nvSpPr>
      <dsp:spPr>
        <a:xfrm>
          <a:off x="1986927" y="1147276"/>
          <a:ext cx="1230335" cy="718537"/>
        </a:xfrm>
        <a:prstGeom prst="rect">
          <a:avLst/>
        </a:prstGeom>
        <a:gradFill rotWithShape="0">
          <a:gsLst>
            <a:gs pos="0">
              <a:schemeClr val="accent2">
                <a:alpha val="70000"/>
                <a:hueOff val="0"/>
                <a:satOff val="0"/>
                <a:lumOff val="0"/>
                <a:alphaOff val="0"/>
                <a:shade val="51000"/>
                <a:satMod val="130000"/>
              </a:schemeClr>
            </a:gs>
            <a:gs pos="80000">
              <a:schemeClr val="accent2">
                <a:alpha val="70000"/>
                <a:hueOff val="0"/>
                <a:satOff val="0"/>
                <a:lumOff val="0"/>
                <a:alphaOff val="0"/>
                <a:shade val="93000"/>
                <a:satMod val="130000"/>
              </a:schemeClr>
            </a:gs>
            <a:gs pos="100000">
              <a:schemeClr val="accent2">
                <a:alpha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0" kern="1200" dirty="0">
              <a:latin typeface="华文细黑" panose="02010600040101010101" pitchFamily="2" charset="-122"/>
              <a:ea typeface="华文细黑" panose="02010600040101010101" pitchFamily="2" charset="-122"/>
              <a:cs typeface="+mn-cs"/>
            </a:rPr>
            <a:t>编码</a:t>
          </a:r>
        </a:p>
      </dsp:txBody>
      <dsp:txXfrm>
        <a:off x="1986927" y="1147276"/>
        <a:ext cx="1230335" cy="718537"/>
      </dsp:txXfrm>
    </dsp:sp>
    <dsp:sp modelId="{04A6545A-32A3-405C-8753-ABBC1D2C3B96}">
      <dsp:nvSpPr>
        <dsp:cNvPr id="0" name=""/>
        <dsp:cNvSpPr/>
      </dsp:nvSpPr>
      <dsp:spPr>
        <a:xfrm>
          <a:off x="1986927" y="2774050"/>
          <a:ext cx="1250667" cy="677465"/>
        </a:xfrm>
        <a:prstGeom prst="rect">
          <a:avLst/>
        </a:prstGeom>
        <a:gradFill rotWithShape="0">
          <a:gsLst>
            <a:gs pos="0">
              <a:schemeClr val="accent2">
                <a:alpha val="70000"/>
                <a:hueOff val="0"/>
                <a:satOff val="0"/>
                <a:lumOff val="0"/>
                <a:alphaOff val="0"/>
                <a:shade val="51000"/>
                <a:satMod val="130000"/>
              </a:schemeClr>
            </a:gs>
            <a:gs pos="80000">
              <a:schemeClr val="accent2">
                <a:alpha val="70000"/>
                <a:hueOff val="0"/>
                <a:satOff val="0"/>
                <a:lumOff val="0"/>
                <a:alphaOff val="0"/>
                <a:shade val="93000"/>
                <a:satMod val="130000"/>
              </a:schemeClr>
            </a:gs>
            <a:gs pos="100000">
              <a:schemeClr val="accent2">
                <a:alpha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0" kern="1200" dirty="0">
              <a:latin typeface="华文细黑" panose="02010600040101010101" pitchFamily="2" charset="-122"/>
              <a:ea typeface="华文细黑" panose="02010600040101010101" pitchFamily="2" charset="-122"/>
              <a:cs typeface="+mn-cs"/>
            </a:rPr>
            <a:t>测试</a:t>
          </a:r>
        </a:p>
      </dsp:txBody>
      <dsp:txXfrm>
        <a:off x="1986927" y="2774050"/>
        <a:ext cx="1250667" cy="67746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9D2F50-37DF-4A3E-BE52-EC5EDD07B819}" type="datetimeFigureOut">
              <a:rPr lang="zh-CN" altLang="en-US" smtClean="0"/>
              <a:t>2020/1/6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03BADA-C239-4E8A-A370-F37806B54279}" type="slidenum">
              <a:rPr lang="zh-CN" altLang="en-US" smtClean="0"/>
              <a:t>‹#›</a:t>
            </a:fld>
            <a:endParaRPr lang="zh-CN" altLang="en-US"/>
          </a:p>
        </p:txBody>
      </p:sp>
    </p:spTree>
    <p:extLst>
      <p:ext uri="{BB962C8B-B14F-4D97-AF65-F5344CB8AC3E}">
        <p14:creationId xmlns:p14="http://schemas.microsoft.com/office/powerpoint/2010/main" val="93974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B87A7-C528-4740-949C-D9F9A73ED628}" type="datetimeFigureOut">
              <a:rPr lang="zh-CN" altLang="en-US" smtClean="0"/>
              <a:t>2020/1/6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7121B-E068-4FA3-A00D-73D274FD23B2}" type="slidenum">
              <a:rPr lang="zh-CN" altLang="en-US" smtClean="0"/>
              <a:t>‹#›</a:t>
            </a:fld>
            <a:endParaRPr lang="zh-CN" altLang="en-US"/>
          </a:p>
        </p:txBody>
      </p:sp>
    </p:spTree>
    <p:extLst>
      <p:ext uri="{BB962C8B-B14F-4D97-AF65-F5344CB8AC3E}">
        <p14:creationId xmlns:p14="http://schemas.microsoft.com/office/powerpoint/2010/main" val="427560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6%BA%90%E4%BB%A3%E7%A0%81" TargetMode="External"/><Relationship Id="rId7" Type="http://schemas.openxmlformats.org/officeDocument/2006/relationships/hyperlink" Target="https://baike.baidu.com/item/%E7%BB%93%E5%AF%B9%E7%BC%96%E7%A8%8B"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baike.baidu.com/item/%E8%BD%AF%E4%BB%B6%E8%B4%A8%E9%87%8F" TargetMode="External"/><Relationship Id="rId5" Type="http://schemas.openxmlformats.org/officeDocument/2006/relationships/hyperlink" Target="https://baike.baidu.com/item/%E9%94%99%E8%AF%AF" TargetMode="External"/><Relationship Id="rId4" Type="http://schemas.openxmlformats.org/officeDocument/2006/relationships/hyperlink" Target="https://baike.baidu.com/item/%E8%BD%AF%E4%BB%B6%E5%BC%80%E5%8F%91"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7121B-E068-4FA3-A00D-73D274FD23B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669732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r>
              <a:rPr lang="zh-CN" altLang="en-US" sz="1200">
                <a:solidFill>
                  <a:prstClr val="black"/>
                </a:solidFill>
              </a:rPr>
              <a:t>*</a:t>
            </a:r>
          </a:p>
        </p:txBody>
      </p:sp>
      <p:sp>
        <p:nvSpPr>
          <p:cNvPr id="33795" name="Rectangle 7"/>
          <p:cNvSpPr>
            <a:spLocks noGrp="1" noChangeArrowheads="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fld id="{0A6DACF2-1813-4602-A8E7-2ACA6EE78976}" type="slidenum">
              <a:rPr lang="zh-CN" altLang="en-US" sz="1200">
                <a:solidFill>
                  <a:prstClr val="black"/>
                </a:solidFill>
              </a:rPr>
              <a:pPr/>
              <a:t>4</a:t>
            </a:fld>
            <a:endParaRPr lang="zh-CN" altLang="en-US" sz="1200">
              <a:solidFill>
                <a:prstClr val="black"/>
              </a:solidFill>
            </a:endParaRPr>
          </a:p>
        </p:txBody>
      </p:sp>
      <p:sp>
        <p:nvSpPr>
          <p:cNvPr id="33796" name="Rectangle 50"/>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33797" name="Rectangle 51"/>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1" dirty="0">
                <a:solidFill>
                  <a:srgbClr val="0000CC"/>
                </a:solidFill>
                <a:latin typeface="Arial" charset="0"/>
              </a:rPr>
              <a:t>Software Architecture Design</a:t>
            </a:r>
            <a:endParaRPr lang="zh-CN" altLang="en-US" dirty="0"/>
          </a:p>
        </p:txBody>
      </p:sp>
    </p:spTree>
    <p:extLst>
      <p:ext uri="{BB962C8B-B14F-4D97-AF65-F5344CB8AC3E}">
        <p14:creationId xmlns:p14="http://schemas.microsoft.com/office/powerpoint/2010/main" val="23123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Arial" charset="0"/>
                <a:ea typeface="宋体" pitchFamily="2" charset="-122"/>
                <a:cs typeface="+mn-cs"/>
              </a:rPr>
              <a:t>代码审查</a:t>
            </a:r>
            <a:r>
              <a:rPr lang="zh-CN" altLang="en-US" sz="1200" b="0" i="0" kern="1200" dirty="0">
                <a:solidFill>
                  <a:schemeClr val="tx1"/>
                </a:solidFill>
                <a:effectLst/>
                <a:latin typeface="Arial" charset="0"/>
                <a:ea typeface="宋体" pitchFamily="2" charset="-122"/>
                <a:cs typeface="+mn-cs"/>
              </a:rPr>
              <a:t>（英语：</a:t>
            </a:r>
            <a:r>
              <a:rPr lang="en-US" altLang="zh-CN" sz="1200" b="1" i="0" kern="1200" dirty="0">
                <a:solidFill>
                  <a:schemeClr val="tx1"/>
                </a:solidFill>
                <a:effectLst/>
                <a:latin typeface="Arial" charset="0"/>
                <a:ea typeface="宋体" pitchFamily="2" charset="-122"/>
                <a:cs typeface="+mn-cs"/>
              </a:rPr>
              <a:t>Code review</a:t>
            </a:r>
            <a:r>
              <a:rPr lang="zh-CN" altLang="en-US" sz="1200" b="0" i="0" kern="1200" dirty="0">
                <a:solidFill>
                  <a:schemeClr val="tx1"/>
                </a:solidFill>
                <a:effectLst/>
                <a:latin typeface="Arial" charset="0"/>
                <a:ea typeface="宋体" pitchFamily="2" charset="-122"/>
                <a:cs typeface="+mn-cs"/>
              </a:rPr>
              <a:t>）是指对计算机</a:t>
            </a:r>
            <a:r>
              <a:rPr lang="zh-CN" altLang="en-US" sz="1200" b="0" i="0" u="none" strike="noStrike" kern="1200" dirty="0">
                <a:solidFill>
                  <a:schemeClr val="tx1"/>
                </a:solidFill>
                <a:effectLst/>
                <a:latin typeface="Arial" charset="0"/>
                <a:ea typeface="宋体" pitchFamily="2" charset="-122"/>
                <a:cs typeface="+mn-cs"/>
                <a:hlinkClick r:id="rId3"/>
              </a:rPr>
              <a:t>源代码</a:t>
            </a:r>
            <a:r>
              <a:rPr lang="zh-CN" altLang="en-US" sz="1200" b="0" i="0" kern="1200" dirty="0">
                <a:solidFill>
                  <a:schemeClr val="tx1"/>
                </a:solidFill>
                <a:effectLst/>
                <a:latin typeface="Arial" charset="0"/>
                <a:ea typeface="宋体" pitchFamily="2" charset="-122"/>
                <a:cs typeface="+mn-cs"/>
              </a:rPr>
              <a:t>系统化地审查，常用软件同行评审的方式进行，其目的是在找出及修正在</a:t>
            </a:r>
            <a:r>
              <a:rPr lang="zh-CN" altLang="en-US" sz="1200" b="0" i="0" u="none" strike="noStrike" kern="1200" dirty="0">
                <a:solidFill>
                  <a:schemeClr val="tx1"/>
                </a:solidFill>
                <a:effectLst/>
                <a:latin typeface="Arial" charset="0"/>
                <a:ea typeface="宋体" pitchFamily="2" charset="-122"/>
                <a:cs typeface="+mn-cs"/>
                <a:hlinkClick r:id="rId4"/>
              </a:rPr>
              <a:t>软件开发</a:t>
            </a:r>
            <a:r>
              <a:rPr lang="zh-CN" altLang="en-US" sz="1200" b="0" i="0" kern="1200" dirty="0">
                <a:solidFill>
                  <a:schemeClr val="tx1"/>
                </a:solidFill>
                <a:effectLst/>
                <a:latin typeface="Arial" charset="0"/>
                <a:ea typeface="宋体" pitchFamily="2" charset="-122"/>
                <a:cs typeface="+mn-cs"/>
              </a:rPr>
              <a:t>初期未发现的</a:t>
            </a:r>
            <a:r>
              <a:rPr lang="zh-CN" altLang="en-US" sz="1200" b="0" i="0" u="none" strike="noStrike" kern="1200" dirty="0">
                <a:solidFill>
                  <a:schemeClr val="tx1"/>
                </a:solidFill>
                <a:effectLst/>
                <a:latin typeface="Arial" charset="0"/>
                <a:ea typeface="宋体" pitchFamily="2" charset="-122"/>
                <a:cs typeface="+mn-cs"/>
                <a:hlinkClick r:id="rId5"/>
              </a:rPr>
              <a:t>错误</a:t>
            </a:r>
            <a:r>
              <a:rPr lang="zh-CN" altLang="en-US" sz="1200" b="0" i="0" kern="1200" dirty="0">
                <a:solidFill>
                  <a:schemeClr val="tx1"/>
                </a:solidFill>
                <a:effectLst/>
                <a:latin typeface="Arial" charset="0"/>
                <a:ea typeface="宋体" pitchFamily="2" charset="-122"/>
                <a:cs typeface="+mn-cs"/>
              </a:rPr>
              <a:t>，提升</a:t>
            </a:r>
            <a:r>
              <a:rPr lang="zh-CN" altLang="en-US" sz="1200" b="0" i="0" u="none" strike="noStrike" kern="1200" dirty="0">
                <a:solidFill>
                  <a:schemeClr val="tx1"/>
                </a:solidFill>
                <a:effectLst/>
                <a:latin typeface="Arial" charset="0"/>
                <a:ea typeface="宋体" pitchFamily="2" charset="-122"/>
                <a:cs typeface="+mn-cs"/>
                <a:hlinkClick r:id="rId6"/>
              </a:rPr>
              <a:t>软件质量</a:t>
            </a:r>
            <a:r>
              <a:rPr lang="zh-CN" altLang="en-US" sz="1200" b="0" i="0" kern="1200" dirty="0">
                <a:solidFill>
                  <a:schemeClr val="tx1"/>
                </a:solidFill>
                <a:effectLst/>
                <a:latin typeface="Arial" charset="0"/>
                <a:ea typeface="宋体" pitchFamily="2" charset="-122"/>
                <a:cs typeface="+mn-cs"/>
              </a:rPr>
              <a:t>及开发者的技术。代码审查常以不同的形式进行，例如</a:t>
            </a:r>
            <a:r>
              <a:rPr lang="zh-CN" altLang="en-US" sz="1200" b="0" i="0" u="none" strike="noStrike" kern="1200" dirty="0">
                <a:solidFill>
                  <a:schemeClr val="tx1"/>
                </a:solidFill>
                <a:effectLst/>
                <a:latin typeface="Arial" charset="0"/>
                <a:ea typeface="宋体" pitchFamily="2" charset="-122"/>
                <a:cs typeface="+mn-cs"/>
                <a:hlinkClick r:id="rId7"/>
              </a:rPr>
              <a:t>结对编程</a:t>
            </a:r>
            <a:r>
              <a:rPr lang="zh-CN" altLang="en-US" sz="1200" b="0" i="0" kern="1200" dirty="0">
                <a:solidFill>
                  <a:schemeClr val="tx1"/>
                </a:solidFill>
                <a:effectLst/>
                <a:latin typeface="Arial" charset="0"/>
                <a:ea typeface="宋体" pitchFamily="2" charset="-122"/>
                <a:cs typeface="+mn-cs"/>
              </a:rPr>
              <a:t>、非正式的看过整个代码，或是正式的软件检查。</a:t>
            </a:r>
            <a:endParaRPr lang="en-US" altLang="zh-CN" sz="1200" b="0" i="0" kern="1200" dirty="0">
              <a:solidFill>
                <a:schemeClr val="tx1"/>
              </a:solidFill>
              <a:effectLst/>
              <a:latin typeface="Arial" charset="0"/>
              <a:ea typeface="宋体" pitchFamily="2" charset="-122"/>
              <a:cs typeface="+mn-cs"/>
            </a:endParaRPr>
          </a:p>
          <a:p>
            <a:endParaRPr lang="en-US" altLang="zh-CN" sz="1200" b="0" i="0" kern="1200" dirty="0">
              <a:solidFill>
                <a:schemeClr val="tx1"/>
              </a:solidFill>
              <a:effectLst/>
              <a:latin typeface="Arial" charset="0"/>
              <a:ea typeface="宋体" pitchFamily="2" charset="-122"/>
              <a:cs typeface="+mn-cs"/>
            </a:endParaRPr>
          </a:p>
          <a:p>
            <a:r>
              <a:rPr lang="zh-CN" altLang="en-US" sz="1200" b="0" i="0" kern="1200" dirty="0">
                <a:solidFill>
                  <a:schemeClr val="tx1"/>
                </a:solidFill>
                <a:effectLst/>
                <a:latin typeface="Arial" charset="0"/>
                <a:ea typeface="宋体" pitchFamily="2" charset="-122"/>
                <a:cs typeface="+mn-cs"/>
              </a:rPr>
              <a:t>代码走查</a:t>
            </a:r>
            <a:r>
              <a:rPr lang="en-US" altLang="zh-CN" sz="1200" b="1" i="0" kern="1200" dirty="0">
                <a:solidFill>
                  <a:schemeClr val="tx1"/>
                </a:solidFill>
                <a:effectLst/>
                <a:latin typeface="Arial" charset="0"/>
                <a:ea typeface="宋体" pitchFamily="2" charset="-122"/>
                <a:cs typeface="+mn-cs"/>
              </a:rPr>
              <a:t>(code walkthrough)</a:t>
            </a:r>
            <a:r>
              <a:rPr lang="zh-CN" altLang="en-US" sz="1200" b="1" i="0" kern="1200" dirty="0">
                <a:solidFill>
                  <a:schemeClr val="tx1"/>
                </a:solidFill>
                <a:effectLst/>
                <a:latin typeface="Arial" charset="0"/>
                <a:ea typeface="宋体" pitchFamily="2" charset="-122"/>
                <a:cs typeface="+mn-cs"/>
              </a:rPr>
              <a:t>是一个开发人员与架构师集中讨论代码的过程。代码走查的目的是交换有关代码是如何书写的思路，并建立一个对代码的标准集体阐述。 在代码走查的过程中，开发人员都应该有机会向其他人来阐述他们的代码。 通常地，即便是简单的代码阐述也会帮助开发人员识别出错误并预想出对以前麻烦问题的新的解决办法。</a:t>
            </a:r>
            <a:endParaRPr lang="en-US" altLang="zh-CN" sz="1200" b="1" i="0" kern="1200" dirty="0">
              <a:solidFill>
                <a:schemeClr val="tx1"/>
              </a:solidFill>
              <a:effectLst/>
              <a:latin typeface="Arial" charset="0"/>
              <a:ea typeface="宋体" pitchFamily="2" charset="-122"/>
              <a:cs typeface="+mn-cs"/>
            </a:endParaRPr>
          </a:p>
          <a:p>
            <a:r>
              <a:rPr lang="zh-CN" altLang="en-US" sz="1200" b="0" i="0" kern="1200" dirty="0">
                <a:solidFill>
                  <a:schemeClr val="tx1"/>
                </a:solidFill>
                <a:effectLst/>
                <a:latin typeface="Arial" charset="0"/>
                <a:ea typeface="宋体" pitchFamily="2" charset="-122"/>
                <a:cs typeface="+mn-cs"/>
              </a:rPr>
              <a:t>走查是审评过程中采用的一种方法。走查时，软件设计者或程序开发人员指导一名或多名其他参加评审的成员，通读已书写的设计文档或编码，其他成员负责提出问题，并对有关技术、风格、可能的错误、是否有违背评审标准的地方进行评论。</a:t>
            </a:r>
            <a:endParaRPr lang="en-US" altLang="zh-CN" sz="1200" b="0" i="0" kern="1200" dirty="0">
              <a:solidFill>
                <a:schemeClr val="tx1"/>
              </a:solidFill>
              <a:effectLst/>
              <a:latin typeface="Arial" charset="0"/>
              <a:ea typeface="宋体" pitchFamily="2" charset="-122"/>
              <a:cs typeface="+mn-cs"/>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C3897839-6C14-4ADF-9780-8C66150A12F5}" type="slidenum">
              <a:rPr lang="en-US" altLang="zh-CN" smtClean="0"/>
              <a:pPr>
                <a:defRPr/>
              </a:pPr>
              <a:t>27</a:t>
            </a:fld>
            <a:endParaRPr lang="en-US" altLang="zh-CN"/>
          </a:p>
        </p:txBody>
      </p:sp>
    </p:spTree>
    <p:extLst>
      <p:ext uri="{BB962C8B-B14F-4D97-AF65-F5344CB8AC3E}">
        <p14:creationId xmlns:p14="http://schemas.microsoft.com/office/powerpoint/2010/main" val="669535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其中合取词“∧”的意义是：当合取式的各个合取支都真时，该合取式为真；只要有一个合取支为假，该合取式为假。</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“∧”是且的意思，例如</a:t>
            </a:r>
            <a:r>
              <a:rPr lang="en-US" altLang="zh-CN" sz="1200" b="0" i="0" kern="1200" dirty="0" err="1" smtClean="0">
                <a:solidFill>
                  <a:schemeClr val="tx1"/>
                </a:solidFill>
                <a:effectLst/>
                <a:latin typeface="+mn-lt"/>
                <a:ea typeface="+mn-ea"/>
                <a:cs typeface="+mn-cs"/>
              </a:rPr>
              <a:t>p∧q</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q</a:t>
            </a:r>
            <a:r>
              <a:rPr lang="zh-CN" altLang="en-US" sz="1200" b="0" i="0" kern="1200" dirty="0" smtClean="0">
                <a:solidFill>
                  <a:schemeClr val="tx1"/>
                </a:solidFill>
                <a:effectLst/>
                <a:latin typeface="+mn-lt"/>
                <a:ea typeface="+mn-ea"/>
                <a:cs typeface="+mn-cs"/>
              </a:rPr>
              <a:t>同真为真，其他为假</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487121B-E068-4FA3-A00D-73D274FD23B2}" type="slidenum">
              <a:rPr lang="zh-CN" altLang="en-US" smtClean="0"/>
              <a:t>88</a:t>
            </a:fld>
            <a:endParaRPr lang="zh-CN" altLang="en-US"/>
          </a:p>
        </p:txBody>
      </p:sp>
    </p:spTree>
    <p:extLst>
      <p:ext uri="{BB962C8B-B14F-4D97-AF65-F5344CB8AC3E}">
        <p14:creationId xmlns:p14="http://schemas.microsoft.com/office/powerpoint/2010/main" val="2518775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“∧”是且的意思，例如</a:t>
            </a:r>
            <a:r>
              <a:rPr lang="en-US" altLang="zh-CN" dirty="0" err="1" smtClean="0"/>
              <a:t>p∧q</a:t>
            </a:r>
            <a:r>
              <a:rPr lang="zh-CN" altLang="en-US" dirty="0" smtClean="0"/>
              <a:t>，当</a:t>
            </a:r>
            <a:r>
              <a:rPr lang="en-US" altLang="zh-CN" dirty="0" smtClean="0"/>
              <a:t>p</a:t>
            </a:r>
            <a:r>
              <a:rPr lang="zh-CN" altLang="en-US" dirty="0" smtClean="0"/>
              <a:t>，</a:t>
            </a:r>
            <a:r>
              <a:rPr lang="en-US" altLang="zh-CN" dirty="0" smtClean="0"/>
              <a:t>q</a:t>
            </a:r>
            <a:r>
              <a:rPr lang="zh-CN" altLang="en-US" dirty="0" smtClean="0"/>
              <a:t>同真为真，其他为假</a:t>
            </a:r>
            <a:endParaRPr lang="en-US" altLang="zh-CN" dirty="0" smtClean="0"/>
          </a:p>
          <a:p>
            <a:r>
              <a:rPr lang="zh-CN" altLang="en-US" sz="1200" b="0" i="0" kern="1200" dirty="0" smtClean="0">
                <a:solidFill>
                  <a:schemeClr val="tx1"/>
                </a:solidFill>
                <a:effectLst/>
                <a:latin typeface="Arial" charset="0"/>
                <a:ea typeface="+mn-ea"/>
                <a:cs typeface="+mn-cs"/>
              </a:rPr>
              <a:t>“∨”是或的意思，例如</a:t>
            </a:r>
            <a:r>
              <a:rPr lang="en-US" altLang="zh-CN" sz="1200" b="0" i="0" kern="1200" dirty="0" err="1" smtClean="0">
                <a:solidFill>
                  <a:schemeClr val="tx1"/>
                </a:solidFill>
                <a:effectLst/>
                <a:latin typeface="Arial" charset="0"/>
                <a:ea typeface="+mn-ea"/>
                <a:cs typeface="+mn-cs"/>
              </a:rPr>
              <a:t>p∨q</a:t>
            </a:r>
            <a:r>
              <a:rPr lang="zh-CN" altLang="en-US" sz="1200" b="0" i="0" kern="1200" dirty="0" smtClean="0">
                <a:solidFill>
                  <a:schemeClr val="tx1"/>
                </a:solidFill>
                <a:effectLst/>
                <a:latin typeface="Arial" charset="0"/>
                <a:ea typeface="+mn-ea"/>
                <a:cs typeface="+mn-cs"/>
              </a:rPr>
              <a:t>，当</a:t>
            </a:r>
            <a:r>
              <a:rPr lang="en-US" altLang="zh-CN" sz="1200" b="0" i="0" kern="1200" dirty="0" smtClean="0">
                <a:solidFill>
                  <a:schemeClr val="tx1"/>
                </a:solidFill>
                <a:effectLst/>
                <a:latin typeface="Arial" charset="0"/>
                <a:ea typeface="+mn-ea"/>
                <a:cs typeface="+mn-cs"/>
              </a:rPr>
              <a:t>p</a:t>
            </a:r>
            <a:r>
              <a:rPr lang="zh-CN" altLang="en-US" sz="1200" b="0" i="0" kern="1200" dirty="0" smtClean="0">
                <a:solidFill>
                  <a:schemeClr val="tx1"/>
                </a:solidFill>
                <a:effectLst/>
                <a:latin typeface="Arial" charset="0"/>
                <a:ea typeface="+mn-ea"/>
                <a:cs typeface="+mn-cs"/>
              </a:rPr>
              <a:t>，</a:t>
            </a:r>
            <a:r>
              <a:rPr lang="en-US" altLang="zh-CN" sz="1200" b="0" i="0" kern="1200" dirty="0" smtClean="0">
                <a:solidFill>
                  <a:schemeClr val="tx1"/>
                </a:solidFill>
                <a:effectLst/>
                <a:latin typeface="Arial" charset="0"/>
                <a:ea typeface="+mn-ea"/>
                <a:cs typeface="+mn-cs"/>
              </a:rPr>
              <a:t>q</a:t>
            </a:r>
            <a:r>
              <a:rPr lang="zh-CN" altLang="en-US" sz="1200" b="0" i="0" kern="1200" dirty="0" smtClean="0">
                <a:solidFill>
                  <a:schemeClr val="tx1"/>
                </a:solidFill>
                <a:effectLst/>
                <a:latin typeface="Arial" charset="0"/>
                <a:ea typeface="+mn-ea"/>
                <a:cs typeface="+mn-cs"/>
              </a:rPr>
              <a:t>同假为真，其他为真</a:t>
            </a:r>
            <a:endParaRPr lang="zh-CN" altLang="en-US" dirty="0"/>
          </a:p>
        </p:txBody>
      </p:sp>
      <p:sp>
        <p:nvSpPr>
          <p:cNvPr id="4" name="灯片编号占位符 3"/>
          <p:cNvSpPr>
            <a:spLocks noGrp="1"/>
          </p:cNvSpPr>
          <p:nvPr>
            <p:ph type="sldNum" sz="quarter" idx="10"/>
          </p:nvPr>
        </p:nvSpPr>
        <p:spPr/>
        <p:txBody>
          <a:bodyPr/>
          <a:lstStyle/>
          <a:p>
            <a:fld id="{3487121B-E068-4FA3-A00D-73D274FD23B2}" type="slidenum">
              <a:rPr lang="zh-CN" altLang="en-US" smtClean="0"/>
              <a:t>94</a:t>
            </a:fld>
            <a:endParaRPr lang="zh-CN" altLang="en-US"/>
          </a:p>
        </p:txBody>
      </p:sp>
    </p:spTree>
    <p:extLst>
      <p:ext uri="{BB962C8B-B14F-4D97-AF65-F5344CB8AC3E}">
        <p14:creationId xmlns:p14="http://schemas.microsoft.com/office/powerpoint/2010/main" val="811292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2362200"/>
          </a:xfrm>
          <a:prstGeom prst="rect">
            <a:avLst/>
          </a:prstGeom>
          <a:solidFill>
            <a:schemeClr val="accent2"/>
          </a:solid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fontAlgn="base" hangingPunct="1">
              <a:spcBef>
                <a:spcPct val="0"/>
              </a:spcBef>
              <a:spcAft>
                <a:spcPct val="0"/>
              </a:spcAft>
              <a:defRPr/>
            </a:pPr>
            <a:endParaRPr lang="zh-CN" altLang="en-US">
              <a:solidFill>
                <a:srgbClr val="000000"/>
              </a:solidFill>
            </a:endParaRPr>
          </a:p>
        </p:txBody>
      </p:sp>
      <p:sp>
        <p:nvSpPr>
          <p:cNvPr id="80899" name="Rectangle 3"/>
          <p:cNvSpPr>
            <a:spLocks noGrp="1" noChangeArrowheads="1"/>
          </p:cNvSpPr>
          <p:nvPr>
            <p:ph type="ctrTitle"/>
          </p:nvPr>
        </p:nvSpPr>
        <p:spPr>
          <a:xfrm>
            <a:off x="685800" y="457200"/>
            <a:ext cx="7772400" cy="1143000"/>
          </a:xfrm>
        </p:spPr>
        <p:txBody>
          <a:bodyPr/>
          <a:lstStyle>
            <a:lvl1pPr>
              <a:defRPr sz="4000" b="0">
                <a:latin typeface="华文细黑" panose="02010600040101010101" pitchFamily="2" charset="-122"/>
                <a:ea typeface="华文细黑" panose="02010600040101010101" pitchFamily="2" charset="-122"/>
              </a:defRPr>
            </a:lvl1pPr>
          </a:lstStyle>
          <a:p>
            <a:pPr lvl="0"/>
            <a:r>
              <a:rPr lang="zh-CN" altLang="en-US" noProof="0" dirty="0"/>
              <a:t>输入标题</a:t>
            </a:r>
          </a:p>
        </p:txBody>
      </p:sp>
      <p:sp>
        <p:nvSpPr>
          <p:cNvPr id="80900"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zh-CN" noProof="0" dirty="0"/>
              <a:t>Click to edit Master subtitle style</a:t>
            </a:r>
          </a:p>
        </p:txBody>
      </p:sp>
    </p:spTree>
    <p:extLst>
      <p:ext uri="{BB962C8B-B14F-4D97-AF65-F5344CB8AC3E}">
        <p14:creationId xmlns:p14="http://schemas.microsoft.com/office/powerpoint/2010/main" val="178080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atin typeface="华文细黑" panose="02010600040101010101" pitchFamily="2" charset="-122"/>
                <a:ea typeface="华文细黑"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222444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412875"/>
            <a:ext cx="3883025"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719638" y="1412875"/>
            <a:ext cx="3884612"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4120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276014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3244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241300" y="296863"/>
            <a:ext cx="8656638" cy="828675"/>
          </a:xfrm>
          <a:prstGeom prst="rect">
            <a:avLst/>
          </a:prstGeom>
          <a:solidFill>
            <a:schemeClr val="accent2"/>
          </a:solid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endParaRPr lang="zh-CN" altLang="en-US">
              <a:solidFill>
                <a:srgbClr val="000000"/>
              </a:solidFill>
            </a:endParaRPr>
          </a:p>
        </p:txBody>
      </p:sp>
      <p:sp>
        <p:nvSpPr>
          <p:cNvPr id="19459" name="Rectangle 4"/>
          <p:cNvSpPr>
            <a:spLocks noGrp="1" noChangeArrowheads="1"/>
          </p:cNvSpPr>
          <p:nvPr>
            <p:ph type="title"/>
          </p:nvPr>
        </p:nvSpPr>
        <p:spPr bwMode="white">
          <a:xfrm>
            <a:off x="236538" y="333375"/>
            <a:ext cx="8643937"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输入标题</a:t>
            </a:r>
          </a:p>
        </p:txBody>
      </p:sp>
      <p:sp>
        <p:nvSpPr>
          <p:cNvPr id="19460" name="Rectangle 5"/>
          <p:cNvSpPr>
            <a:spLocks noGrp="1" noChangeArrowheads="1"/>
          </p:cNvSpPr>
          <p:nvPr>
            <p:ph type="body" idx="1"/>
          </p:nvPr>
        </p:nvSpPr>
        <p:spPr bwMode="auto">
          <a:xfrm>
            <a:off x="684213" y="1412875"/>
            <a:ext cx="7920037" cy="4321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Line 7"/>
          <p:cNvSpPr>
            <a:spLocks noChangeShapeType="1"/>
          </p:cNvSpPr>
          <p:nvPr/>
        </p:nvSpPr>
        <p:spPr bwMode="auto">
          <a:xfrm>
            <a:off x="0" y="6248400"/>
            <a:ext cx="9144000" cy="0"/>
          </a:xfrm>
          <a:prstGeom prst="line">
            <a:avLst/>
          </a:prstGeom>
          <a:noFill/>
          <a:ln w="28575">
            <a:solidFill>
              <a:schemeClr val="tx1"/>
            </a:solidFill>
            <a:round/>
            <a:headEnd/>
            <a:tailEnd/>
          </a:ln>
          <a:effectLst/>
        </p:spPr>
        <p:txBody>
          <a:bodyPr/>
          <a:lstStyle/>
          <a:p>
            <a:pPr fontAlgn="base">
              <a:spcBef>
                <a:spcPct val="0"/>
              </a:spcBef>
              <a:spcAft>
                <a:spcPct val="0"/>
              </a:spcAft>
              <a:defRPr/>
            </a:pPr>
            <a:endParaRPr lang="zh-CN" altLang="en-US" sz="2400">
              <a:solidFill>
                <a:srgbClr val="000000"/>
              </a:solidFill>
              <a:latin typeface="Times New Roman" pitchFamily="18" charset="0"/>
            </a:endParaRPr>
          </a:p>
        </p:txBody>
      </p:sp>
      <p:sp>
        <p:nvSpPr>
          <p:cNvPr id="1030" name="Line 13"/>
          <p:cNvSpPr>
            <a:spLocks noChangeShapeType="1"/>
          </p:cNvSpPr>
          <p:nvPr/>
        </p:nvSpPr>
        <p:spPr bwMode="auto">
          <a:xfrm>
            <a:off x="0" y="6248400"/>
            <a:ext cx="9144000" cy="0"/>
          </a:xfrm>
          <a:prstGeom prst="line">
            <a:avLst/>
          </a:prstGeom>
          <a:noFill/>
          <a:ln w="28575">
            <a:solidFill>
              <a:schemeClr val="tx1"/>
            </a:solidFill>
            <a:round/>
            <a:headEnd/>
            <a:tailEnd/>
          </a:ln>
          <a:effectLst/>
        </p:spPr>
        <p:txBody>
          <a:bodyPr/>
          <a:lstStyle/>
          <a:p>
            <a:pPr fontAlgn="base">
              <a:spcBef>
                <a:spcPct val="0"/>
              </a:spcBef>
              <a:spcAft>
                <a:spcPct val="0"/>
              </a:spcAft>
              <a:defRPr/>
            </a:pPr>
            <a:endParaRPr lang="zh-CN" altLang="en-US" sz="2400">
              <a:solidFill>
                <a:srgbClr val="000000"/>
              </a:solidFill>
              <a:latin typeface="Times New Roman" pitchFamily="18" charset="0"/>
            </a:endParaRPr>
          </a:p>
        </p:txBody>
      </p:sp>
      <p:sp>
        <p:nvSpPr>
          <p:cNvPr id="1031" name="Text Box 21"/>
          <p:cNvSpPr txBox="1">
            <a:spLocks noChangeArrowheads="1"/>
          </p:cNvSpPr>
          <p:nvPr/>
        </p:nvSpPr>
        <p:spPr bwMode="auto">
          <a:xfrm>
            <a:off x="63500" y="6375400"/>
            <a:ext cx="3520621"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en-US" altLang="zh-CN" sz="1400" b="1" dirty="0" smtClean="0">
                <a:solidFill>
                  <a:srgbClr val="0000CC"/>
                </a:solidFill>
                <a:latin typeface="Arial"/>
              </a:rPr>
              <a:t>Implementation</a:t>
            </a:r>
            <a:endParaRPr lang="en-US" altLang="zh-CN" sz="1400" b="1" dirty="0">
              <a:solidFill>
                <a:srgbClr val="0000CC"/>
              </a:solidFill>
              <a:latin typeface="Arial"/>
            </a:endParaRPr>
          </a:p>
        </p:txBody>
      </p:sp>
      <p:sp>
        <p:nvSpPr>
          <p:cNvPr id="8" name="Text Box 21"/>
          <p:cNvSpPr txBox="1">
            <a:spLocks noChangeArrowheads="1"/>
          </p:cNvSpPr>
          <p:nvPr userDrawn="1"/>
        </p:nvSpPr>
        <p:spPr bwMode="auto">
          <a:xfrm>
            <a:off x="8107136" y="6338990"/>
            <a:ext cx="938894"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fontAlgn="base" hangingPunct="1">
              <a:spcBef>
                <a:spcPct val="50000"/>
              </a:spcBef>
              <a:spcAft>
                <a:spcPct val="0"/>
              </a:spcAft>
              <a:defRPr/>
            </a:pPr>
            <a:r>
              <a:rPr lang="en-US" altLang="zh-CN" sz="1400" b="1" dirty="0">
                <a:solidFill>
                  <a:srgbClr val="0000CC"/>
                </a:solidFill>
                <a:latin typeface="Arial"/>
                <a:cs typeface="Aharoni" panose="02010803020104030203" pitchFamily="2" charset="-79"/>
              </a:rPr>
              <a:t>HIT</a:t>
            </a:r>
          </a:p>
        </p:txBody>
      </p:sp>
      <p:sp>
        <p:nvSpPr>
          <p:cNvPr id="10" name="Text Box 21"/>
          <p:cNvSpPr txBox="1">
            <a:spLocks noChangeArrowheads="1"/>
          </p:cNvSpPr>
          <p:nvPr userDrawn="1"/>
        </p:nvSpPr>
        <p:spPr bwMode="auto">
          <a:xfrm>
            <a:off x="4174784" y="6338990"/>
            <a:ext cx="938894"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fontAlgn="base" hangingPunct="1">
              <a:spcBef>
                <a:spcPct val="50000"/>
              </a:spcBef>
              <a:spcAft>
                <a:spcPct val="0"/>
              </a:spcAft>
              <a:defRPr/>
            </a:pPr>
            <a:fld id="{AF7AF6B0-6506-437E-8FE2-9CA089AE9D2F}" type="slidenum">
              <a:rPr lang="en-US" altLang="zh-CN" sz="1400" b="1" smtClean="0">
                <a:solidFill>
                  <a:srgbClr val="0000CC"/>
                </a:solidFill>
                <a:latin typeface="Arial"/>
                <a:cs typeface="Aharoni" panose="02010803020104030203" pitchFamily="2" charset="-79"/>
              </a:rPr>
              <a:pPr algn="ctr" eaLnBrk="1" fontAlgn="base" hangingPunct="1">
                <a:spcBef>
                  <a:spcPct val="50000"/>
                </a:spcBef>
                <a:spcAft>
                  <a:spcPct val="0"/>
                </a:spcAft>
                <a:defRPr/>
              </a:pPr>
              <a:t>‹#›</a:t>
            </a:fld>
            <a:endParaRPr lang="en-US" altLang="zh-CN" sz="1400" b="1" dirty="0">
              <a:solidFill>
                <a:srgbClr val="0000CC"/>
              </a:solidFill>
              <a:latin typeface="Arial"/>
              <a:cs typeface="Aharoni" panose="02010803020104030203" pitchFamily="2" charset="-79"/>
            </a:endParaRPr>
          </a:p>
        </p:txBody>
      </p:sp>
    </p:spTree>
    <p:extLst>
      <p:ext uri="{BB962C8B-B14F-4D97-AF65-F5344CB8AC3E}">
        <p14:creationId xmlns:p14="http://schemas.microsoft.com/office/powerpoint/2010/main" val="303947763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2" r:id="rId4"/>
    <p:sldLayoutId id="2147483713" r:id="rId5"/>
  </p:sldLayoutIdLst>
  <p:hf hdr="0" ftr="0" dt="0"/>
  <p:txStyles>
    <p:titleStyle>
      <a:lvl1pPr algn="ctr" rtl="0" eaLnBrk="0" fontAlgn="base" hangingPunct="0">
        <a:spcBef>
          <a:spcPct val="0"/>
        </a:spcBef>
        <a:spcAft>
          <a:spcPct val="0"/>
        </a:spcAft>
        <a:defRPr sz="3200" b="1">
          <a:solidFill>
            <a:srgbClr val="FFFF00"/>
          </a:solidFill>
          <a:latin typeface="华文细黑" panose="02010600040101010101" pitchFamily="2" charset="-122"/>
          <a:ea typeface="华文细黑" panose="02010600040101010101" pitchFamily="2" charset="-122"/>
          <a:cs typeface="+mj-cs"/>
        </a:defRPr>
      </a:lvl1pPr>
      <a:lvl2pPr algn="ctr" rtl="0" eaLnBrk="0" fontAlgn="base" hangingPunct="0">
        <a:spcBef>
          <a:spcPct val="0"/>
        </a:spcBef>
        <a:spcAft>
          <a:spcPct val="0"/>
        </a:spcAft>
        <a:defRPr sz="3200" b="1">
          <a:solidFill>
            <a:srgbClr val="FFFF00"/>
          </a:solidFill>
          <a:latin typeface="宋体" pitchFamily="2" charset="-122"/>
          <a:ea typeface="宋体" pitchFamily="2" charset="-122"/>
        </a:defRPr>
      </a:lvl2pPr>
      <a:lvl3pPr algn="ctr" rtl="0" eaLnBrk="0" fontAlgn="base" hangingPunct="0">
        <a:spcBef>
          <a:spcPct val="0"/>
        </a:spcBef>
        <a:spcAft>
          <a:spcPct val="0"/>
        </a:spcAft>
        <a:defRPr sz="3200" b="1">
          <a:solidFill>
            <a:srgbClr val="FFFF00"/>
          </a:solidFill>
          <a:latin typeface="宋体" pitchFamily="2" charset="-122"/>
          <a:ea typeface="宋体" pitchFamily="2" charset="-122"/>
        </a:defRPr>
      </a:lvl3pPr>
      <a:lvl4pPr algn="ctr" rtl="0" eaLnBrk="0" fontAlgn="base" hangingPunct="0">
        <a:spcBef>
          <a:spcPct val="0"/>
        </a:spcBef>
        <a:spcAft>
          <a:spcPct val="0"/>
        </a:spcAft>
        <a:defRPr sz="3200" b="1">
          <a:solidFill>
            <a:srgbClr val="FFFF00"/>
          </a:solidFill>
          <a:latin typeface="宋体" pitchFamily="2" charset="-122"/>
          <a:ea typeface="宋体" pitchFamily="2" charset="-122"/>
        </a:defRPr>
      </a:lvl4pPr>
      <a:lvl5pPr algn="ctr" rtl="0" eaLnBrk="0" fontAlgn="base" hangingPunct="0">
        <a:spcBef>
          <a:spcPct val="0"/>
        </a:spcBef>
        <a:spcAft>
          <a:spcPct val="0"/>
        </a:spcAft>
        <a:defRPr sz="3200" b="1">
          <a:solidFill>
            <a:srgbClr val="FFFF00"/>
          </a:solidFill>
          <a:latin typeface="宋体" pitchFamily="2" charset="-122"/>
          <a:ea typeface="宋体" pitchFamily="2" charset="-122"/>
        </a:defRPr>
      </a:lvl5pPr>
      <a:lvl6pPr marL="457200" algn="ctr" rtl="0" fontAlgn="base">
        <a:spcBef>
          <a:spcPct val="0"/>
        </a:spcBef>
        <a:spcAft>
          <a:spcPct val="0"/>
        </a:spcAft>
        <a:defRPr sz="3200" b="1">
          <a:solidFill>
            <a:srgbClr val="FFFF00"/>
          </a:solidFill>
          <a:latin typeface="宋体" pitchFamily="2" charset="-122"/>
          <a:ea typeface="宋体" pitchFamily="2" charset="-122"/>
        </a:defRPr>
      </a:lvl6pPr>
      <a:lvl7pPr marL="914400" algn="ctr" rtl="0" fontAlgn="base">
        <a:spcBef>
          <a:spcPct val="0"/>
        </a:spcBef>
        <a:spcAft>
          <a:spcPct val="0"/>
        </a:spcAft>
        <a:defRPr sz="3200" b="1">
          <a:solidFill>
            <a:srgbClr val="FFFF00"/>
          </a:solidFill>
          <a:latin typeface="宋体" pitchFamily="2" charset="-122"/>
          <a:ea typeface="宋体" pitchFamily="2" charset="-122"/>
        </a:defRPr>
      </a:lvl7pPr>
      <a:lvl8pPr marL="1371600" algn="ctr" rtl="0" fontAlgn="base">
        <a:spcBef>
          <a:spcPct val="0"/>
        </a:spcBef>
        <a:spcAft>
          <a:spcPct val="0"/>
        </a:spcAft>
        <a:defRPr sz="3200" b="1">
          <a:solidFill>
            <a:srgbClr val="FFFF00"/>
          </a:solidFill>
          <a:latin typeface="宋体" pitchFamily="2" charset="-122"/>
          <a:ea typeface="宋体" pitchFamily="2" charset="-122"/>
        </a:defRPr>
      </a:lvl8pPr>
      <a:lvl9pPr marL="1828800" algn="ctr" rtl="0" fontAlgn="base">
        <a:spcBef>
          <a:spcPct val="0"/>
        </a:spcBef>
        <a:spcAft>
          <a:spcPct val="0"/>
        </a:spcAft>
        <a:defRPr sz="3200" b="1">
          <a:solidFill>
            <a:srgbClr val="FFFF00"/>
          </a:solidFill>
          <a:latin typeface="宋体" pitchFamily="2" charset="-122"/>
          <a:ea typeface="宋体" pitchFamily="2" charset="-122"/>
        </a:defRPr>
      </a:lvl9pPr>
    </p:titleStyle>
    <p:bodyStyle>
      <a:lvl1pPr marL="342900" indent="-342900" algn="l" rtl="0" eaLnBrk="0" fontAlgn="base" hangingPunct="0">
        <a:spcBef>
          <a:spcPts val="0"/>
        </a:spcBef>
        <a:spcAft>
          <a:spcPct val="20000"/>
        </a:spcAft>
        <a:buClr>
          <a:srgbClr val="800000"/>
        </a:buClr>
        <a:buFont typeface="Wingdings" pitchFamily="2" charset="2"/>
        <a:buChar char="§"/>
        <a:defRPr sz="2800" b="0" i="0" baseline="0">
          <a:solidFill>
            <a:schemeClr val="tx1"/>
          </a:solidFill>
          <a:latin typeface="华文细黑" panose="02010600040101010101" pitchFamily="2" charset="-122"/>
          <a:ea typeface="华文细黑" panose="02010600040101010101" pitchFamily="2" charset="-122"/>
          <a:cs typeface="+mn-cs"/>
        </a:defRPr>
      </a:lvl1pPr>
      <a:lvl2pPr marL="742950" indent="-285750" algn="l" rtl="0" eaLnBrk="0" fontAlgn="base" hangingPunct="0">
        <a:spcBef>
          <a:spcPts val="0"/>
        </a:spcBef>
        <a:spcAft>
          <a:spcPct val="0"/>
        </a:spcAft>
        <a:buFont typeface="Wingdings" pitchFamily="2" charset="2"/>
        <a:buChar char="Ø"/>
        <a:defRPr sz="2400" b="0" i="0" baseline="0">
          <a:solidFill>
            <a:schemeClr val="tx1"/>
          </a:solidFill>
          <a:latin typeface="华文细黑" panose="02010600040101010101" pitchFamily="2" charset="-122"/>
          <a:ea typeface="华文细黑" panose="02010600040101010101" pitchFamily="2" charset="-122"/>
        </a:defRPr>
      </a:lvl2pPr>
      <a:lvl3pPr marL="1143000" indent="-228600" algn="l" rtl="0" eaLnBrk="0" fontAlgn="base" hangingPunct="0">
        <a:spcBef>
          <a:spcPts val="0"/>
        </a:spcBef>
        <a:spcAft>
          <a:spcPct val="0"/>
        </a:spcAft>
        <a:buFont typeface="宋体" pitchFamily="2" charset="-122"/>
        <a:buChar char="–"/>
        <a:defRPr sz="2000" b="0" i="0" baseline="0">
          <a:solidFill>
            <a:schemeClr val="tx1"/>
          </a:solidFill>
          <a:latin typeface="华文细黑" panose="02010600040101010101" pitchFamily="2" charset="-122"/>
          <a:ea typeface="华文细黑" panose="02010600040101010101" pitchFamily="2" charset="-122"/>
        </a:defRPr>
      </a:lvl3pPr>
      <a:lvl4pPr marL="1600200" indent="-228600" algn="l" rtl="0" eaLnBrk="0" fontAlgn="base" hangingPunct="0">
        <a:spcBef>
          <a:spcPts val="0"/>
        </a:spcBef>
        <a:spcAft>
          <a:spcPct val="0"/>
        </a:spcAft>
        <a:buChar char="•"/>
        <a:defRPr sz="2000" b="0" i="0" baseline="0">
          <a:solidFill>
            <a:schemeClr val="tx1"/>
          </a:solidFill>
          <a:latin typeface="华文细黑" panose="02010600040101010101" pitchFamily="2" charset="-122"/>
          <a:ea typeface="华文细黑" panose="02010600040101010101" pitchFamily="2" charset="-122"/>
        </a:defRPr>
      </a:lvl4pPr>
      <a:lvl5pPr marL="2057400" indent="-228600" algn="l" rtl="0" eaLnBrk="0" fontAlgn="base" hangingPunct="0">
        <a:spcBef>
          <a:spcPts val="0"/>
        </a:spcBef>
        <a:spcAft>
          <a:spcPct val="0"/>
        </a:spcAft>
        <a:buFont typeface="Wingdings" pitchFamily="2" charset="2"/>
        <a:buChar char="ü"/>
        <a:defRPr sz="2000" b="0" i="0" baseline="0">
          <a:solidFill>
            <a:schemeClr val="tx1"/>
          </a:solidFill>
          <a:latin typeface="华文细黑" panose="02010600040101010101" pitchFamily="2" charset="-122"/>
          <a:ea typeface="华文细黑" panose="02010600040101010101" pitchFamily="2" charset="-122"/>
        </a:defRPr>
      </a:lvl5pPr>
      <a:lvl6pPr marL="2514600" indent="-228600" algn="l" rtl="0" fontAlgn="base">
        <a:spcBef>
          <a:spcPct val="20000"/>
        </a:spcBef>
        <a:spcAft>
          <a:spcPct val="0"/>
        </a:spcAft>
        <a:buFont typeface="Wingdings" pitchFamily="2" charset="2"/>
        <a:buChar char="ü"/>
        <a:defRPr sz="2000" b="1">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sz="2000" b="1">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sz="2000" b="1">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4.emf"/><Relationship Id="rId4" Type="http://schemas.openxmlformats.org/officeDocument/2006/relationships/package" Target="../embeddings/Microsoft_Visio___1.vsdx"/></Relationships>
</file>

<file path=ppt/slides/_rels/slide10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5.emf"/><Relationship Id="rId5" Type="http://schemas.openxmlformats.org/officeDocument/2006/relationships/package" Target="../embeddings/Microsoft_Visio___2.vsdx"/><Relationship Id="rId4" Type="http://schemas.openxmlformats.org/officeDocument/2006/relationships/oleObject" Target="../embeddings/oleObject2.bin"/></Relationships>
</file>

<file path=ppt/slides/_rels/slide10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0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5.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3.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13.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41.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5.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13.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09600" y="667265"/>
            <a:ext cx="7772400" cy="1143000"/>
          </a:xfrm>
        </p:spPr>
        <p:txBody>
          <a:bodyPr/>
          <a:lstStyle/>
          <a:p>
            <a:r>
              <a:rPr lang="zh-CN" altLang="en-US" sz="3200" dirty="0"/>
              <a:t>软件工程导论</a:t>
            </a:r>
            <a:r>
              <a:rPr lang="en-US" altLang="zh-CN" sz="3200" dirty="0"/>
              <a:t>SE33001</a:t>
            </a:r>
            <a:endParaRPr lang="zh-CN" altLang="en-US" sz="1600" dirty="0">
              <a:solidFill>
                <a:srgbClr val="0000FF"/>
              </a:solidFill>
            </a:endParaRPr>
          </a:p>
        </p:txBody>
      </p:sp>
      <p:sp>
        <p:nvSpPr>
          <p:cNvPr id="6" name="Rectangle 8"/>
          <p:cNvSpPr>
            <a:spLocks noChangeArrowheads="1"/>
          </p:cNvSpPr>
          <p:nvPr/>
        </p:nvSpPr>
        <p:spPr bwMode="white">
          <a:xfrm>
            <a:off x="609600" y="3071341"/>
            <a:ext cx="7993062"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lvl="0" algn="ctr" fontAlgn="base">
              <a:spcBef>
                <a:spcPct val="0"/>
              </a:spcBef>
              <a:spcAft>
                <a:spcPct val="0"/>
              </a:spcAft>
              <a:buClrTx/>
              <a:buSzTx/>
              <a:buNone/>
            </a:pPr>
            <a:r>
              <a:rPr lang="zh-CN" altLang="en-US" sz="4400" b="0" dirty="0">
                <a:solidFill>
                  <a:srgbClr val="3333CC"/>
                </a:solidFill>
                <a:latin typeface="Arial"/>
                <a:ea typeface="黑体" panose="02010609060101010101" pitchFamily="49" charset="-122"/>
              </a:rPr>
              <a:t>第</a:t>
            </a:r>
            <a:r>
              <a:rPr lang="en-US" altLang="zh-CN" sz="4400" b="0" dirty="0">
                <a:solidFill>
                  <a:srgbClr val="3333CC"/>
                </a:solidFill>
                <a:latin typeface="Arial"/>
                <a:ea typeface="黑体" panose="02010609060101010101" pitchFamily="49" charset="-122"/>
              </a:rPr>
              <a:t>7</a:t>
            </a:r>
            <a:r>
              <a:rPr lang="zh-CN" altLang="en-US" sz="4400" b="0" dirty="0">
                <a:solidFill>
                  <a:srgbClr val="3333CC"/>
                </a:solidFill>
                <a:latin typeface="Arial"/>
                <a:ea typeface="黑体" panose="02010609060101010101" pitchFamily="49" charset="-122"/>
              </a:rPr>
              <a:t>章：实现</a:t>
            </a:r>
          </a:p>
          <a:p>
            <a:pPr lvl="0" algn="ctr" fontAlgn="base">
              <a:spcBef>
                <a:spcPct val="0"/>
              </a:spcBef>
              <a:spcAft>
                <a:spcPct val="0"/>
              </a:spcAft>
              <a:buClrTx/>
              <a:buSzTx/>
              <a:buNone/>
            </a:pPr>
            <a:r>
              <a:rPr lang="en-US" altLang="zh-CN" b="0" dirty="0">
                <a:solidFill>
                  <a:srgbClr val="3333CC"/>
                </a:solidFill>
                <a:latin typeface="华文细黑" panose="02010600040101010101" pitchFamily="2" charset="-122"/>
                <a:ea typeface="华文细黑" panose="02010600040101010101" pitchFamily="2" charset="-122"/>
              </a:rPr>
              <a:t>Chapter 7</a:t>
            </a:r>
            <a:r>
              <a:rPr lang="zh-CN" altLang="en-US" b="0" dirty="0">
                <a:solidFill>
                  <a:srgbClr val="3333CC"/>
                </a:solidFill>
                <a:latin typeface="华文细黑" panose="02010600040101010101" pitchFamily="2" charset="-122"/>
                <a:ea typeface="华文细黑" panose="02010600040101010101" pitchFamily="2" charset="-122"/>
              </a:rPr>
              <a:t>：</a:t>
            </a:r>
            <a:r>
              <a:rPr lang="en-US" altLang="zh-CN" b="0" dirty="0">
                <a:solidFill>
                  <a:srgbClr val="3333CC"/>
                </a:solidFill>
                <a:latin typeface="华文细黑" panose="02010600040101010101" pitchFamily="2" charset="-122"/>
                <a:ea typeface="华文细黑" panose="02010600040101010101" pitchFamily="2" charset="-122"/>
              </a:rPr>
              <a:t>Implementation</a:t>
            </a:r>
          </a:p>
        </p:txBody>
      </p:sp>
    </p:spTree>
    <p:extLst>
      <p:ext uri="{BB962C8B-B14F-4D97-AF65-F5344CB8AC3E}">
        <p14:creationId xmlns:p14="http://schemas.microsoft.com/office/powerpoint/2010/main" val="41804968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编码风格的规则</a:t>
            </a:r>
          </a:p>
        </p:txBody>
      </p:sp>
      <p:sp>
        <p:nvSpPr>
          <p:cNvPr id="3" name="内容占位符 2"/>
          <p:cNvSpPr>
            <a:spLocks noGrp="1"/>
          </p:cNvSpPr>
          <p:nvPr>
            <p:ph idx="1"/>
          </p:nvPr>
        </p:nvSpPr>
        <p:spPr/>
        <p:txBody>
          <a:bodyPr/>
          <a:lstStyle/>
          <a:p>
            <a:r>
              <a:rPr lang="zh-CN" altLang="en-US" dirty="0"/>
              <a:t>（</a:t>
            </a:r>
            <a:r>
              <a:rPr lang="en-US" altLang="zh-CN" dirty="0"/>
              <a:t>1</a:t>
            </a:r>
            <a:r>
              <a:rPr lang="zh-CN" altLang="en-US" dirty="0"/>
              <a:t>）程序内部的文档规范</a:t>
            </a:r>
            <a:endParaRPr lang="en-US" altLang="zh-CN" dirty="0"/>
          </a:p>
          <a:p>
            <a:r>
              <a:rPr lang="zh-CN" altLang="en-US" dirty="0"/>
              <a:t>（</a:t>
            </a:r>
            <a:r>
              <a:rPr lang="en-US" altLang="zh-CN" dirty="0"/>
              <a:t>2</a:t>
            </a:r>
            <a:r>
              <a:rPr lang="zh-CN" altLang="en-US" dirty="0"/>
              <a:t>）数据说明规范</a:t>
            </a:r>
            <a:endParaRPr lang="en-US" altLang="zh-CN" dirty="0"/>
          </a:p>
          <a:p>
            <a:r>
              <a:rPr lang="zh-CN" altLang="en-US" dirty="0"/>
              <a:t>（</a:t>
            </a:r>
            <a:r>
              <a:rPr lang="en-US" altLang="zh-CN" dirty="0"/>
              <a:t>3</a:t>
            </a:r>
            <a:r>
              <a:rPr lang="zh-CN" altLang="en-US" dirty="0"/>
              <a:t>）语句构造规范</a:t>
            </a:r>
            <a:endParaRPr lang="en-US" altLang="zh-CN" dirty="0"/>
          </a:p>
          <a:p>
            <a:r>
              <a:rPr lang="zh-CN" altLang="en-US" dirty="0"/>
              <a:t>（</a:t>
            </a:r>
            <a:r>
              <a:rPr lang="en-US" altLang="zh-CN" dirty="0"/>
              <a:t>4</a:t>
            </a:r>
            <a:r>
              <a:rPr lang="zh-CN" altLang="en-US" dirty="0"/>
              <a:t>）输入输出规范</a:t>
            </a:r>
            <a:endParaRPr lang="en-US" altLang="zh-CN" dirty="0"/>
          </a:p>
          <a:p>
            <a:r>
              <a:rPr lang="zh-CN" altLang="en-US" dirty="0"/>
              <a:t>（</a:t>
            </a:r>
            <a:r>
              <a:rPr lang="en-US" altLang="zh-CN" dirty="0"/>
              <a:t>5</a:t>
            </a:r>
            <a:r>
              <a:rPr lang="zh-CN" altLang="en-US" dirty="0"/>
              <a:t>）提高程序效率相关的规范</a:t>
            </a:r>
            <a:endParaRPr lang="en-US" altLang="zh-CN" dirty="0"/>
          </a:p>
          <a:p>
            <a:endParaRPr lang="zh-CN" altLang="en-US" dirty="0"/>
          </a:p>
        </p:txBody>
      </p:sp>
    </p:spTree>
    <p:extLst>
      <p:ext uri="{BB962C8B-B14F-4D97-AF65-F5344CB8AC3E}">
        <p14:creationId xmlns:p14="http://schemas.microsoft.com/office/powerpoint/2010/main" val="161341967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路径测试</a:t>
            </a:r>
            <a:r>
              <a:rPr lang="zh-CN" altLang="en-US" dirty="0" smtClean="0"/>
              <a:t>的五步法</a:t>
            </a:r>
            <a:endParaRPr lang="zh-CN" altLang="en-US" dirty="0"/>
          </a:p>
        </p:txBody>
      </p:sp>
      <p:sp>
        <p:nvSpPr>
          <p:cNvPr id="3" name="内容占位符 2"/>
          <p:cNvSpPr>
            <a:spLocks noGrp="1"/>
          </p:cNvSpPr>
          <p:nvPr>
            <p:ph idx="1"/>
          </p:nvPr>
        </p:nvSpPr>
        <p:spPr/>
        <p:txBody>
          <a:bodyPr/>
          <a:lstStyle/>
          <a:p>
            <a:r>
              <a:rPr lang="en-US" altLang="zh-CN" dirty="0" smtClean="0"/>
              <a:t>Step1</a:t>
            </a:r>
            <a:r>
              <a:rPr lang="zh-CN" altLang="en-US" dirty="0" smtClean="0"/>
              <a:t>：绘制流</a:t>
            </a:r>
            <a:r>
              <a:rPr lang="zh-CN" altLang="en-US" dirty="0"/>
              <a:t>图</a:t>
            </a:r>
            <a:r>
              <a:rPr lang="en-US" altLang="zh-CN" dirty="0"/>
              <a:t>/</a:t>
            </a:r>
            <a:r>
              <a:rPr lang="zh-CN" altLang="en-US" dirty="0" smtClean="0"/>
              <a:t>程序图；</a:t>
            </a:r>
            <a:endParaRPr lang="zh-CN" altLang="en-US" dirty="0"/>
          </a:p>
          <a:p>
            <a:r>
              <a:rPr lang="en-US" altLang="zh-CN" dirty="0" smtClean="0"/>
              <a:t>Step2</a:t>
            </a:r>
            <a:r>
              <a:rPr lang="zh-CN" altLang="en-US" dirty="0" smtClean="0"/>
              <a:t>：计算程序图环复杂</a:t>
            </a:r>
            <a:r>
              <a:rPr lang="zh-CN" altLang="en-US" dirty="0"/>
              <a:t>度</a:t>
            </a:r>
            <a:r>
              <a:rPr lang="en-US" altLang="zh-CN" dirty="0"/>
              <a:t>V(G) </a:t>
            </a:r>
            <a:r>
              <a:rPr lang="zh-CN" altLang="en-US" dirty="0" smtClean="0"/>
              <a:t>；</a:t>
            </a:r>
            <a:endParaRPr lang="zh-CN" altLang="en-US" dirty="0"/>
          </a:p>
          <a:p>
            <a:r>
              <a:rPr lang="en-US" altLang="zh-CN" dirty="0" smtClean="0"/>
              <a:t>Step3</a:t>
            </a:r>
            <a:r>
              <a:rPr lang="zh-CN" altLang="en-US" dirty="0" smtClean="0"/>
              <a:t>：</a:t>
            </a:r>
            <a:r>
              <a:rPr lang="en-US" altLang="zh-CN" dirty="0" smtClean="0"/>
              <a:t>V(G)</a:t>
            </a:r>
            <a:r>
              <a:rPr lang="zh-CN" altLang="en-US" dirty="0" smtClean="0"/>
              <a:t>值即为独立路径的</a:t>
            </a:r>
            <a:r>
              <a:rPr lang="zh-CN" altLang="en-US" dirty="0"/>
              <a:t>数量</a:t>
            </a:r>
            <a:r>
              <a:rPr lang="zh-CN" altLang="en-US" dirty="0" smtClean="0"/>
              <a:t>；</a:t>
            </a:r>
            <a:endParaRPr lang="en-US" altLang="zh-CN" dirty="0" smtClean="0"/>
          </a:p>
          <a:p>
            <a:pPr lvl="1"/>
            <a:r>
              <a:rPr lang="zh-CN" altLang="en-US" dirty="0" smtClean="0"/>
              <a:t>独立</a:t>
            </a:r>
            <a:r>
              <a:rPr lang="zh-CN" altLang="en-US" dirty="0"/>
              <a:t>路径是指至少引入程序的一个新处理语句集合或一个新条件的路径，即独立路径至少包含一条在定义该路径之前不曾用过的</a:t>
            </a:r>
            <a:r>
              <a:rPr lang="zh-CN" altLang="en-US" dirty="0" smtClean="0"/>
              <a:t>边。</a:t>
            </a:r>
            <a:endParaRPr lang="en-US" altLang="zh-CN" dirty="0" smtClean="0"/>
          </a:p>
          <a:p>
            <a:r>
              <a:rPr lang="en-US" altLang="zh-CN" dirty="0" smtClean="0"/>
              <a:t>Step4</a:t>
            </a:r>
            <a:r>
              <a:rPr lang="zh-CN" altLang="en-US" dirty="0" smtClean="0"/>
              <a:t>：设计</a:t>
            </a:r>
            <a:r>
              <a:rPr lang="zh-CN" altLang="en-US" dirty="0">
                <a:solidFill>
                  <a:srgbClr val="0000FF"/>
                </a:solidFill>
              </a:rPr>
              <a:t>可强制</a:t>
            </a:r>
            <a:r>
              <a:rPr lang="zh-CN" altLang="en-US" dirty="0" smtClean="0">
                <a:solidFill>
                  <a:srgbClr val="0000FF"/>
                </a:solidFill>
              </a:rPr>
              <a:t>执行集合</a:t>
            </a:r>
            <a:r>
              <a:rPr lang="zh-CN" altLang="en-US" dirty="0"/>
              <a:t>中每条路径的测试用例</a:t>
            </a:r>
            <a:r>
              <a:rPr lang="zh-CN" altLang="en-US" dirty="0" smtClean="0"/>
              <a:t>。</a:t>
            </a:r>
            <a:endParaRPr lang="en-US" altLang="zh-CN" dirty="0" smtClean="0"/>
          </a:p>
          <a:p>
            <a:r>
              <a:rPr lang="en-US" altLang="zh-CN" dirty="0" smtClean="0"/>
              <a:t>Step5</a:t>
            </a:r>
            <a:r>
              <a:rPr lang="zh-CN" altLang="en-US" dirty="0" smtClean="0"/>
              <a:t>：进行测试</a:t>
            </a:r>
            <a:endParaRPr lang="zh-CN" altLang="en-US" dirty="0"/>
          </a:p>
        </p:txBody>
      </p:sp>
    </p:spTree>
    <p:extLst>
      <p:ext uri="{BB962C8B-B14F-4D97-AF65-F5344CB8AC3E}">
        <p14:creationId xmlns:p14="http://schemas.microsoft.com/office/powerpoint/2010/main" val="96769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a:t>
            </a:r>
            <a:r>
              <a:rPr lang="zh-CN" altLang="en-US" dirty="0" smtClean="0"/>
              <a:t>测试例</a:t>
            </a:r>
            <a:r>
              <a:rPr lang="en-US" altLang="zh-CN" dirty="0" smtClean="0"/>
              <a:t>Step1:</a:t>
            </a:r>
            <a:r>
              <a:rPr lang="zh-CN" altLang="en-US" dirty="0" smtClean="0"/>
              <a:t>绘制流图</a:t>
            </a:r>
            <a:endParaRPr lang="zh-CN" altLang="en-US" dirty="0"/>
          </a:p>
        </p:txBody>
      </p:sp>
      <p:sp>
        <p:nvSpPr>
          <p:cNvPr id="7" name="TextBox 5"/>
          <p:cNvSpPr txBox="1"/>
          <p:nvPr/>
        </p:nvSpPr>
        <p:spPr>
          <a:xfrm>
            <a:off x="4326903" y="1327250"/>
            <a:ext cx="4553572" cy="4524315"/>
          </a:xfrm>
          <a:prstGeom prst="rect">
            <a:avLst/>
          </a:prstGeom>
          <a:noFill/>
          <a:ln w="3175" cmpd="sng">
            <a:noFill/>
          </a:ln>
        </p:spPr>
        <p:txBody>
          <a:bodyPr wrap="square" rtlCol="0">
            <a:spAutoFit/>
          </a:bodyPr>
          <a:lstStyle/>
          <a:p>
            <a:pPr fontAlgn="base">
              <a:spcBef>
                <a:spcPct val="0"/>
              </a:spcBef>
              <a:spcAft>
                <a:spcPct val="0"/>
              </a:spcAft>
              <a:defRPr/>
            </a:pPr>
            <a:r>
              <a:rPr lang="en-US" altLang="zh-CN" sz="1200" b="1" dirty="0">
                <a:solidFill>
                  <a:srgbClr val="7F0055"/>
                </a:solidFill>
                <a:latin typeface="Consolas"/>
              </a:rPr>
              <a:t>01 public</a:t>
            </a:r>
            <a:r>
              <a:rPr lang="en-US" altLang="zh-CN" sz="1200" b="1" dirty="0">
                <a:solidFill>
                  <a:srgbClr val="000000"/>
                </a:solidFill>
                <a:latin typeface="Consolas"/>
              </a:rPr>
              <a:t> </a:t>
            </a:r>
            <a:r>
              <a:rPr lang="en-US" altLang="zh-CN" sz="1200" b="1" dirty="0" err="1">
                <a:solidFill>
                  <a:srgbClr val="7F0055"/>
                </a:solidFill>
                <a:latin typeface="Consolas"/>
              </a:rPr>
              <a:t>int</a:t>
            </a:r>
            <a:r>
              <a:rPr lang="en-US" altLang="zh-CN" sz="1200" b="1" dirty="0">
                <a:solidFill>
                  <a:srgbClr val="000000"/>
                </a:solidFill>
                <a:latin typeface="Consolas"/>
              </a:rPr>
              <a:t> </a:t>
            </a:r>
            <a:r>
              <a:rPr lang="en-US" altLang="zh-CN" sz="1200" b="1" dirty="0" err="1" smtClean="0">
                <a:solidFill>
                  <a:srgbClr val="000000"/>
                </a:solidFill>
                <a:latin typeface="Consolas"/>
              </a:rPr>
              <a:t>findNum</a:t>
            </a:r>
            <a:r>
              <a:rPr lang="en-US" altLang="zh-CN" sz="1200" b="1" dirty="0" smtClean="0">
                <a:solidFill>
                  <a:srgbClr val="000000"/>
                </a:solidFill>
                <a:latin typeface="Consolas"/>
              </a:rPr>
              <a:t>(</a:t>
            </a:r>
            <a:r>
              <a:rPr lang="en-US" altLang="zh-CN" sz="1200" b="1" dirty="0" err="1" smtClean="0">
                <a:solidFill>
                  <a:srgbClr val="000000"/>
                </a:solidFill>
                <a:latin typeface="Consolas"/>
              </a:rPr>
              <a:t>int</a:t>
            </a:r>
            <a:r>
              <a:rPr lang="en-US" altLang="zh-CN" sz="1200" b="1" dirty="0" smtClean="0">
                <a:solidFill>
                  <a:srgbClr val="000000"/>
                </a:solidFill>
                <a:latin typeface="Consolas"/>
              </a:rPr>
              <a:t> </a:t>
            </a:r>
            <a:r>
              <a:rPr lang="en-US" altLang="zh-CN" sz="1200" b="1" dirty="0" err="1" smtClean="0">
                <a:solidFill>
                  <a:srgbClr val="000000"/>
                </a:solidFill>
                <a:latin typeface="Consolas"/>
              </a:rPr>
              <a:t>recordNum</a:t>
            </a:r>
            <a:r>
              <a:rPr lang="en-US" altLang="zh-CN" sz="1200" b="1" dirty="0" smtClean="0">
                <a:solidFill>
                  <a:srgbClr val="000000"/>
                </a:solidFill>
                <a:latin typeface="Consolas"/>
              </a:rPr>
              <a:t>, </a:t>
            </a:r>
            <a:r>
              <a:rPr lang="en-US" altLang="zh-CN" sz="1200" b="1" dirty="0" err="1" smtClean="0">
                <a:solidFill>
                  <a:srgbClr val="7F0055"/>
                </a:solidFill>
                <a:latin typeface="Consolas"/>
              </a:rPr>
              <a:t>int</a:t>
            </a:r>
            <a:r>
              <a:rPr lang="en-US" altLang="zh-CN" sz="1200" b="1" dirty="0" smtClean="0">
                <a:solidFill>
                  <a:srgbClr val="7F0055"/>
                </a:solidFill>
                <a:latin typeface="Consolas"/>
              </a:rPr>
              <a:t> </a:t>
            </a:r>
            <a:r>
              <a:rPr lang="en-US" altLang="zh-CN" sz="1200" b="1" dirty="0" smtClean="0">
                <a:solidFill>
                  <a:srgbClr val="000000"/>
                </a:solidFill>
                <a:latin typeface="Consolas"/>
              </a:rPr>
              <a:t>type)</a:t>
            </a:r>
            <a:endParaRPr lang="en-US" altLang="zh-CN" sz="1200" b="1" dirty="0">
              <a:solidFill>
                <a:srgbClr val="000000"/>
              </a:solidFill>
              <a:latin typeface="Consolas"/>
            </a:endParaRPr>
          </a:p>
          <a:p>
            <a:pPr fontAlgn="base">
              <a:spcBef>
                <a:spcPct val="0"/>
              </a:spcBef>
              <a:spcAft>
                <a:spcPct val="0"/>
              </a:spcAft>
              <a:defRPr/>
            </a:pPr>
            <a:r>
              <a:rPr lang="en-US" altLang="zh-CN" sz="1200" dirty="0">
                <a:solidFill>
                  <a:srgbClr val="000000"/>
                </a:solidFill>
                <a:latin typeface="Consolas"/>
              </a:rPr>
              <a:t>02 {</a:t>
            </a:r>
          </a:p>
          <a:p>
            <a:pPr fontAlgn="base">
              <a:spcBef>
                <a:spcPct val="0"/>
              </a:spcBef>
              <a:spcAft>
                <a:spcPct val="0"/>
              </a:spcAft>
              <a:defRPr/>
            </a:pPr>
            <a:r>
              <a:rPr lang="en-US" altLang="zh-CN" sz="1200" b="1" dirty="0">
                <a:solidFill>
                  <a:srgbClr val="7F0055"/>
                </a:solidFill>
                <a:latin typeface="Consolas"/>
              </a:rPr>
              <a:t>03    int</a:t>
            </a:r>
            <a:r>
              <a:rPr lang="en-US" altLang="zh-CN" sz="1200" b="1" dirty="0">
                <a:solidFill>
                  <a:srgbClr val="000000"/>
                </a:solidFill>
                <a:latin typeface="Consolas"/>
              </a:rPr>
              <a:t> </a:t>
            </a:r>
            <a:r>
              <a:rPr lang="en-US" altLang="zh-CN" sz="1200" b="1" dirty="0" err="1">
                <a:solidFill>
                  <a:srgbClr val="000000"/>
                </a:solidFill>
                <a:latin typeface="Consolas"/>
              </a:rPr>
              <a:t>xTemp</a:t>
            </a:r>
            <a:r>
              <a:rPr lang="en-US" altLang="zh-CN" sz="1200" b="1" dirty="0">
                <a:solidFill>
                  <a:srgbClr val="000000"/>
                </a:solidFill>
                <a:latin typeface="Consolas"/>
              </a:rPr>
              <a:t> = 0;</a:t>
            </a:r>
          </a:p>
          <a:p>
            <a:pPr fontAlgn="base">
              <a:spcBef>
                <a:spcPct val="0"/>
              </a:spcBef>
              <a:spcAft>
                <a:spcPct val="0"/>
              </a:spcAft>
              <a:defRPr/>
            </a:pPr>
            <a:r>
              <a:rPr lang="en-US" altLang="zh-CN" sz="1200" b="1" dirty="0">
                <a:solidFill>
                  <a:srgbClr val="7F0055"/>
                </a:solidFill>
                <a:latin typeface="Consolas"/>
              </a:rPr>
              <a:t>04    int</a:t>
            </a:r>
            <a:r>
              <a:rPr lang="en-US" altLang="zh-CN" sz="1200" b="1" dirty="0">
                <a:solidFill>
                  <a:srgbClr val="000000"/>
                </a:solidFill>
                <a:latin typeface="Consolas"/>
              </a:rPr>
              <a:t> </a:t>
            </a:r>
            <a:r>
              <a:rPr lang="en-US" altLang="zh-CN" sz="1200" b="1" dirty="0" err="1">
                <a:solidFill>
                  <a:srgbClr val="000000"/>
                </a:solidFill>
                <a:latin typeface="Consolas"/>
              </a:rPr>
              <a:t>yTemp</a:t>
            </a:r>
            <a:r>
              <a:rPr lang="en-US" altLang="zh-CN" sz="1200" b="1" dirty="0">
                <a:solidFill>
                  <a:srgbClr val="000000"/>
                </a:solidFill>
                <a:latin typeface="Consolas"/>
              </a:rPr>
              <a:t> = 0;</a:t>
            </a:r>
          </a:p>
          <a:p>
            <a:pPr fontAlgn="base">
              <a:spcBef>
                <a:spcPct val="0"/>
              </a:spcBef>
              <a:spcAft>
                <a:spcPct val="0"/>
              </a:spcAft>
              <a:defRPr/>
            </a:pPr>
            <a:r>
              <a:rPr lang="en-US" altLang="zh-CN" sz="1200" b="1" dirty="0">
                <a:solidFill>
                  <a:srgbClr val="7F0055"/>
                </a:solidFill>
                <a:latin typeface="Consolas"/>
              </a:rPr>
              <a:t>05    while</a:t>
            </a:r>
            <a:r>
              <a:rPr lang="en-US" altLang="zh-CN" sz="1200" b="1" dirty="0">
                <a:solidFill>
                  <a:srgbClr val="000000"/>
                </a:solidFill>
                <a:latin typeface="Consolas"/>
              </a:rPr>
              <a:t>(</a:t>
            </a:r>
            <a:r>
              <a:rPr lang="en-US" altLang="zh-CN" sz="1200" b="1" dirty="0" err="1">
                <a:solidFill>
                  <a:srgbClr val="000000"/>
                </a:solidFill>
                <a:latin typeface="Consolas"/>
              </a:rPr>
              <a:t>recordNum</a:t>
            </a:r>
            <a:r>
              <a:rPr lang="en-US" altLang="zh-CN" sz="1200" b="1" dirty="0">
                <a:solidFill>
                  <a:srgbClr val="000000"/>
                </a:solidFill>
                <a:latin typeface="Consolas"/>
              </a:rPr>
              <a:t> -- &gt; 0)</a:t>
            </a:r>
          </a:p>
          <a:p>
            <a:pPr fontAlgn="base">
              <a:spcBef>
                <a:spcPct val="0"/>
              </a:spcBef>
              <a:spcAft>
                <a:spcPct val="0"/>
              </a:spcAft>
              <a:defRPr/>
            </a:pPr>
            <a:r>
              <a:rPr lang="en-US" altLang="zh-CN" sz="1200" dirty="0">
                <a:solidFill>
                  <a:srgbClr val="000000"/>
                </a:solidFill>
                <a:latin typeface="Consolas"/>
              </a:rPr>
              <a:t>06    {</a:t>
            </a:r>
          </a:p>
          <a:p>
            <a:pPr fontAlgn="base">
              <a:spcBef>
                <a:spcPct val="0"/>
              </a:spcBef>
              <a:spcAft>
                <a:spcPct val="0"/>
              </a:spcAft>
              <a:defRPr/>
            </a:pPr>
            <a:r>
              <a:rPr lang="en-US" altLang="zh-CN" sz="1200" b="1" dirty="0">
                <a:solidFill>
                  <a:srgbClr val="7F0055"/>
                </a:solidFill>
                <a:latin typeface="Consolas"/>
              </a:rPr>
              <a:t>07        if</a:t>
            </a:r>
            <a:r>
              <a:rPr lang="en-US" altLang="zh-CN" sz="1200" b="1" dirty="0">
                <a:solidFill>
                  <a:srgbClr val="000000"/>
                </a:solidFill>
                <a:latin typeface="Consolas"/>
              </a:rPr>
              <a:t>(type ==0)</a:t>
            </a:r>
          </a:p>
          <a:p>
            <a:pPr fontAlgn="base">
              <a:spcBef>
                <a:spcPct val="0"/>
              </a:spcBef>
              <a:spcAft>
                <a:spcPct val="0"/>
              </a:spcAft>
              <a:defRPr/>
            </a:pPr>
            <a:r>
              <a:rPr lang="en-US" altLang="zh-CN" sz="1200" dirty="0">
                <a:solidFill>
                  <a:srgbClr val="000000"/>
                </a:solidFill>
                <a:latin typeface="Consolas"/>
              </a:rPr>
              <a:t>08        {</a:t>
            </a:r>
          </a:p>
          <a:p>
            <a:pPr fontAlgn="base">
              <a:spcBef>
                <a:spcPct val="0"/>
              </a:spcBef>
              <a:spcAft>
                <a:spcPct val="0"/>
              </a:spcAft>
              <a:defRPr/>
            </a:pPr>
            <a:r>
              <a:rPr lang="en-US" altLang="zh-CN" sz="1200" dirty="0">
                <a:solidFill>
                  <a:srgbClr val="000000"/>
                </a:solidFill>
                <a:latin typeface="Consolas"/>
              </a:rPr>
              <a:t>09            </a:t>
            </a:r>
            <a:r>
              <a:rPr lang="en-US" altLang="zh-CN" sz="1200" dirty="0" err="1">
                <a:solidFill>
                  <a:srgbClr val="000000"/>
                </a:solidFill>
                <a:latin typeface="Consolas"/>
              </a:rPr>
              <a:t>xTemp</a:t>
            </a:r>
            <a:r>
              <a:rPr lang="en-US" altLang="zh-CN" sz="1200" dirty="0">
                <a:solidFill>
                  <a:srgbClr val="000000"/>
                </a:solidFill>
                <a:latin typeface="Consolas"/>
              </a:rPr>
              <a:t> = </a:t>
            </a:r>
            <a:r>
              <a:rPr lang="en-US" altLang="zh-CN" sz="1200" dirty="0" err="1">
                <a:solidFill>
                  <a:srgbClr val="000000"/>
                </a:solidFill>
                <a:latin typeface="Consolas"/>
              </a:rPr>
              <a:t>yTemp</a:t>
            </a:r>
            <a:r>
              <a:rPr lang="en-US" altLang="zh-CN" sz="1200" dirty="0">
                <a:solidFill>
                  <a:srgbClr val="000000"/>
                </a:solidFill>
                <a:latin typeface="Consolas"/>
              </a:rPr>
              <a:t> +2;</a:t>
            </a:r>
          </a:p>
          <a:p>
            <a:pPr fontAlgn="base">
              <a:spcBef>
                <a:spcPct val="0"/>
              </a:spcBef>
              <a:spcAft>
                <a:spcPct val="0"/>
              </a:spcAft>
              <a:defRPr/>
            </a:pPr>
            <a:r>
              <a:rPr lang="en-US" altLang="zh-CN" sz="1200" dirty="0">
                <a:solidFill>
                  <a:srgbClr val="000000"/>
                </a:solidFill>
                <a:latin typeface="Consolas"/>
              </a:rPr>
              <a:t>10        }</a:t>
            </a:r>
          </a:p>
          <a:p>
            <a:pPr fontAlgn="base">
              <a:spcBef>
                <a:spcPct val="0"/>
              </a:spcBef>
              <a:spcAft>
                <a:spcPct val="0"/>
              </a:spcAft>
              <a:defRPr/>
            </a:pPr>
            <a:r>
              <a:rPr lang="en-US" altLang="zh-CN" sz="1200" b="1" dirty="0">
                <a:solidFill>
                  <a:srgbClr val="7F0055"/>
                </a:solidFill>
                <a:latin typeface="Consolas"/>
              </a:rPr>
              <a:t>11        else</a:t>
            </a:r>
          </a:p>
          <a:p>
            <a:pPr fontAlgn="base">
              <a:spcBef>
                <a:spcPct val="0"/>
              </a:spcBef>
              <a:spcAft>
                <a:spcPct val="0"/>
              </a:spcAft>
              <a:defRPr/>
            </a:pPr>
            <a:r>
              <a:rPr lang="en-US" altLang="zh-CN" sz="1200" b="1" dirty="0">
                <a:solidFill>
                  <a:srgbClr val="7F0055"/>
                </a:solidFill>
                <a:latin typeface="Consolas"/>
              </a:rPr>
              <a:t>12        </a:t>
            </a:r>
            <a:r>
              <a:rPr lang="en-US" altLang="zh-CN" sz="1200" dirty="0">
                <a:solidFill>
                  <a:srgbClr val="000000"/>
                </a:solidFill>
                <a:latin typeface="Consolas"/>
              </a:rPr>
              <a:t>{</a:t>
            </a:r>
          </a:p>
          <a:p>
            <a:pPr fontAlgn="base">
              <a:spcBef>
                <a:spcPct val="0"/>
              </a:spcBef>
              <a:spcAft>
                <a:spcPct val="0"/>
              </a:spcAft>
              <a:defRPr/>
            </a:pPr>
            <a:r>
              <a:rPr lang="en-US" altLang="zh-CN" sz="1200" b="1" dirty="0">
                <a:solidFill>
                  <a:srgbClr val="000000"/>
                </a:solidFill>
                <a:latin typeface="Consolas"/>
              </a:rPr>
              <a:t>13            </a:t>
            </a:r>
            <a:r>
              <a:rPr lang="en-US" altLang="zh-CN" sz="1200" b="1" dirty="0">
                <a:solidFill>
                  <a:srgbClr val="7F0055"/>
                </a:solidFill>
                <a:latin typeface="Consolas"/>
              </a:rPr>
              <a:t>if</a:t>
            </a:r>
            <a:r>
              <a:rPr lang="en-US" altLang="zh-CN" sz="1200" b="1" dirty="0">
                <a:solidFill>
                  <a:srgbClr val="000000"/>
                </a:solidFill>
                <a:latin typeface="Consolas"/>
              </a:rPr>
              <a:t>(type==1)</a:t>
            </a:r>
          </a:p>
          <a:p>
            <a:pPr fontAlgn="base">
              <a:spcBef>
                <a:spcPct val="0"/>
              </a:spcBef>
              <a:spcAft>
                <a:spcPct val="0"/>
              </a:spcAft>
              <a:defRPr/>
            </a:pPr>
            <a:r>
              <a:rPr lang="en-US" altLang="zh-CN" sz="1200" b="1" dirty="0">
                <a:solidFill>
                  <a:srgbClr val="000000"/>
                </a:solidFill>
                <a:latin typeface="Consolas"/>
              </a:rPr>
              <a:t>14            </a:t>
            </a:r>
            <a:r>
              <a:rPr lang="en-US" altLang="zh-CN" sz="1200" dirty="0">
                <a:solidFill>
                  <a:srgbClr val="000000"/>
                </a:solidFill>
                <a:latin typeface="Consolas"/>
              </a:rPr>
              <a:t>{</a:t>
            </a:r>
          </a:p>
          <a:p>
            <a:pPr fontAlgn="base">
              <a:spcBef>
                <a:spcPct val="0"/>
              </a:spcBef>
              <a:spcAft>
                <a:spcPct val="0"/>
              </a:spcAft>
              <a:defRPr/>
            </a:pPr>
            <a:r>
              <a:rPr lang="en-US" altLang="zh-CN" sz="1200" dirty="0">
                <a:solidFill>
                  <a:srgbClr val="000000"/>
                </a:solidFill>
                <a:latin typeface="Consolas"/>
              </a:rPr>
              <a:t>15                </a:t>
            </a:r>
            <a:r>
              <a:rPr lang="en-US" altLang="zh-CN" sz="1200" dirty="0" err="1">
                <a:solidFill>
                  <a:srgbClr val="000000"/>
                </a:solidFill>
                <a:latin typeface="Consolas"/>
              </a:rPr>
              <a:t>xTemp</a:t>
            </a:r>
            <a:r>
              <a:rPr lang="en-US" altLang="zh-CN" sz="1200" dirty="0">
                <a:solidFill>
                  <a:srgbClr val="000000"/>
                </a:solidFill>
                <a:latin typeface="Consolas"/>
              </a:rPr>
              <a:t> = </a:t>
            </a:r>
            <a:r>
              <a:rPr lang="en-US" altLang="zh-CN" sz="1200" dirty="0" err="1">
                <a:solidFill>
                  <a:srgbClr val="000000"/>
                </a:solidFill>
                <a:latin typeface="Consolas"/>
              </a:rPr>
              <a:t>yTemp</a:t>
            </a:r>
            <a:r>
              <a:rPr lang="en-US" altLang="zh-CN" sz="1200" dirty="0">
                <a:solidFill>
                  <a:srgbClr val="000000"/>
                </a:solidFill>
                <a:latin typeface="Consolas"/>
              </a:rPr>
              <a:t> + 10;</a:t>
            </a:r>
          </a:p>
          <a:p>
            <a:pPr fontAlgn="base">
              <a:spcBef>
                <a:spcPct val="0"/>
              </a:spcBef>
              <a:spcAft>
                <a:spcPct val="0"/>
              </a:spcAft>
              <a:defRPr/>
            </a:pPr>
            <a:r>
              <a:rPr lang="en-US" altLang="zh-CN" sz="1200" dirty="0">
                <a:solidFill>
                  <a:srgbClr val="000000"/>
                </a:solidFill>
                <a:latin typeface="Consolas"/>
              </a:rPr>
              <a:t>16            }</a:t>
            </a:r>
          </a:p>
          <a:p>
            <a:pPr fontAlgn="base">
              <a:spcBef>
                <a:spcPct val="0"/>
              </a:spcBef>
              <a:spcAft>
                <a:spcPct val="0"/>
              </a:spcAft>
              <a:defRPr/>
            </a:pPr>
            <a:r>
              <a:rPr lang="en-US" altLang="zh-CN" sz="1200" b="1" dirty="0">
                <a:solidFill>
                  <a:srgbClr val="000000"/>
                </a:solidFill>
                <a:latin typeface="Consolas"/>
              </a:rPr>
              <a:t>17            </a:t>
            </a:r>
            <a:r>
              <a:rPr lang="en-US" altLang="zh-CN" sz="1200" b="1" dirty="0">
                <a:solidFill>
                  <a:srgbClr val="7F0055"/>
                </a:solidFill>
                <a:latin typeface="Consolas"/>
              </a:rPr>
              <a:t>else</a:t>
            </a:r>
            <a:r>
              <a:rPr lang="en-US" altLang="zh-CN" sz="1200" b="1" dirty="0">
                <a:solidFill>
                  <a:srgbClr val="000000"/>
                </a:solidFill>
                <a:latin typeface="Consolas"/>
              </a:rPr>
              <a:t> </a:t>
            </a:r>
          </a:p>
          <a:p>
            <a:pPr fontAlgn="base">
              <a:spcBef>
                <a:spcPct val="0"/>
              </a:spcBef>
              <a:spcAft>
                <a:spcPct val="0"/>
              </a:spcAft>
              <a:defRPr/>
            </a:pPr>
            <a:r>
              <a:rPr lang="en-US" altLang="zh-CN" sz="1200" b="1" dirty="0">
                <a:solidFill>
                  <a:srgbClr val="000000"/>
                </a:solidFill>
                <a:latin typeface="Consolas"/>
              </a:rPr>
              <a:t>18            </a:t>
            </a:r>
            <a:r>
              <a:rPr lang="en-US" altLang="zh-CN" sz="1200" dirty="0">
                <a:solidFill>
                  <a:srgbClr val="000000"/>
                </a:solidFill>
                <a:latin typeface="Consolas"/>
              </a:rPr>
              <a:t>{</a:t>
            </a:r>
          </a:p>
          <a:p>
            <a:pPr fontAlgn="base">
              <a:spcBef>
                <a:spcPct val="0"/>
              </a:spcBef>
              <a:spcAft>
                <a:spcPct val="0"/>
              </a:spcAft>
              <a:defRPr/>
            </a:pPr>
            <a:r>
              <a:rPr lang="en-US" altLang="zh-CN" sz="1200" dirty="0">
                <a:solidFill>
                  <a:srgbClr val="000000"/>
                </a:solidFill>
                <a:latin typeface="Consolas"/>
              </a:rPr>
              <a:t>19                </a:t>
            </a:r>
            <a:r>
              <a:rPr lang="en-US" altLang="zh-CN" sz="1200" dirty="0" err="1">
                <a:solidFill>
                  <a:srgbClr val="000000"/>
                </a:solidFill>
                <a:latin typeface="Consolas"/>
              </a:rPr>
              <a:t>xTemp</a:t>
            </a:r>
            <a:r>
              <a:rPr lang="en-US" altLang="zh-CN" sz="1200" dirty="0">
                <a:solidFill>
                  <a:srgbClr val="000000"/>
                </a:solidFill>
                <a:latin typeface="Consolas"/>
              </a:rPr>
              <a:t> = </a:t>
            </a:r>
            <a:r>
              <a:rPr lang="en-US" altLang="zh-CN" sz="1200" dirty="0" err="1">
                <a:solidFill>
                  <a:srgbClr val="000000"/>
                </a:solidFill>
                <a:latin typeface="Consolas"/>
              </a:rPr>
              <a:t>yTemp</a:t>
            </a:r>
            <a:r>
              <a:rPr lang="en-US" altLang="zh-CN" sz="1200" dirty="0">
                <a:solidFill>
                  <a:srgbClr val="000000"/>
                </a:solidFill>
                <a:latin typeface="Consolas"/>
              </a:rPr>
              <a:t> + 20;</a:t>
            </a:r>
          </a:p>
          <a:p>
            <a:pPr fontAlgn="base">
              <a:spcBef>
                <a:spcPct val="0"/>
              </a:spcBef>
              <a:spcAft>
                <a:spcPct val="0"/>
              </a:spcAft>
              <a:defRPr/>
            </a:pPr>
            <a:r>
              <a:rPr lang="en-US" altLang="zh-CN" sz="1200" dirty="0">
                <a:solidFill>
                  <a:srgbClr val="000000"/>
                </a:solidFill>
                <a:latin typeface="Consolas"/>
              </a:rPr>
              <a:t>20            }</a:t>
            </a:r>
          </a:p>
          <a:p>
            <a:pPr fontAlgn="base">
              <a:spcBef>
                <a:spcPct val="0"/>
              </a:spcBef>
              <a:spcAft>
                <a:spcPct val="0"/>
              </a:spcAft>
              <a:defRPr/>
            </a:pPr>
            <a:r>
              <a:rPr lang="en-US" altLang="zh-CN" sz="1200" dirty="0">
                <a:solidFill>
                  <a:srgbClr val="000000"/>
                </a:solidFill>
                <a:latin typeface="Consolas"/>
              </a:rPr>
              <a:t>21         }</a:t>
            </a:r>
          </a:p>
          <a:p>
            <a:pPr fontAlgn="base">
              <a:spcBef>
                <a:spcPct val="0"/>
              </a:spcBef>
              <a:spcAft>
                <a:spcPct val="0"/>
              </a:spcAft>
              <a:defRPr/>
            </a:pPr>
            <a:r>
              <a:rPr lang="en-US" altLang="zh-CN" sz="1200" dirty="0">
                <a:solidFill>
                  <a:srgbClr val="000000"/>
                </a:solidFill>
                <a:latin typeface="Consolas"/>
              </a:rPr>
              <a:t>22     }</a:t>
            </a:r>
          </a:p>
          <a:p>
            <a:pPr fontAlgn="base">
              <a:spcBef>
                <a:spcPct val="0"/>
              </a:spcBef>
              <a:spcAft>
                <a:spcPct val="0"/>
              </a:spcAft>
              <a:defRPr/>
            </a:pPr>
            <a:r>
              <a:rPr lang="en-US" altLang="zh-CN" sz="1200" b="1" dirty="0">
                <a:solidFill>
                  <a:srgbClr val="7F0055"/>
                </a:solidFill>
                <a:latin typeface="Consolas"/>
              </a:rPr>
              <a:t>23     return</a:t>
            </a:r>
            <a:r>
              <a:rPr lang="en-US" altLang="zh-CN" sz="1200" b="1" dirty="0">
                <a:solidFill>
                  <a:srgbClr val="000000"/>
                </a:solidFill>
                <a:latin typeface="Consolas"/>
              </a:rPr>
              <a:t> </a:t>
            </a:r>
            <a:r>
              <a:rPr lang="en-US" altLang="zh-CN" sz="1200" b="1" dirty="0" err="1">
                <a:solidFill>
                  <a:srgbClr val="000000"/>
                </a:solidFill>
                <a:latin typeface="Consolas"/>
              </a:rPr>
              <a:t>xTemp</a:t>
            </a:r>
            <a:r>
              <a:rPr lang="en-US" altLang="zh-CN" sz="1200" b="1" dirty="0">
                <a:solidFill>
                  <a:srgbClr val="000000"/>
                </a:solidFill>
                <a:latin typeface="Consolas"/>
              </a:rPr>
              <a:t>;</a:t>
            </a:r>
          </a:p>
          <a:p>
            <a:pPr fontAlgn="base">
              <a:spcBef>
                <a:spcPct val="0"/>
              </a:spcBef>
              <a:spcAft>
                <a:spcPct val="0"/>
              </a:spcAft>
              <a:defRPr/>
            </a:pPr>
            <a:r>
              <a:rPr lang="en-US" altLang="zh-CN" sz="1200" dirty="0">
                <a:solidFill>
                  <a:srgbClr val="000000"/>
                </a:solidFill>
                <a:latin typeface="Consolas"/>
              </a:rPr>
              <a:t>24 }</a:t>
            </a:r>
            <a:endParaRPr lang="zh-CN" altLang="en-US" sz="1200" dirty="0">
              <a:solidFill>
                <a:srgbClr val="000000"/>
              </a:solidFill>
              <a:latin typeface="Comic Sans MS" pitchFamily="66" charset="0"/>
            </a:endParaRPr>
          </a:p>
        </p:txBody>
      </p:sp>
      <p:graphicFrame>
        <p:nvGraphicFramePr>
          <p:cNvPr id="8" name="对象 7">
            <a:extLst>
              <a:ext uri="{FF2B5EF4-FFF2-40B4-BE49-F238E27FC236}">
                <a16:creationId xmlns="" xmlns:a16="http://schemas.microsoft.com/office/drawing/2014/main" id="{A14D159A-8CE0-414F-8957-06FEC54F6A8D}"/>
              </a:ext>
            </a:extLst>
          </p:cNvPr>
          <p:cNvGraphicFramePr>
            <a:graphicFrameLocks noChangeAspect="1"/>
          </p:cNvGraphicFramePr>
          <p:nvPr>
            <p:extLst>
              <p:ext uri="{D42A27DB-BD31-4B8C-83A1-F6EECF244321}">
                <p14:modId xmlns:p14="http://schemas.microsoft.com/office/powerpoint/2010/main" val="9836694"/>
              </p:ext>
            </p:extLst>
          </p:nvPr>
        </p:nvGraphicFramePr>
        <p:xfrm>
          <a:off x="354013" y="1327250"/>
          <a:ext cx="3972890" cy="4456402"/>
        </p:xfrm>
        <a:graphic>
          <a:graphicData uri="http://schemas.openxmlformats.org/presentationml/2006/ole">
            <mc:AlternateContent xmlns:mc="http://schemas.openxmlformats.org/markup-compatibility/2006">
              <mc:Choice xmlns:v="urn:schemas-microsoft-com:vml" Requires="v">
                <p:oleObj spid="_x0000_s3167" name="Visio" r:id="rId4" imgW="4038629" imgH="3771784" progId="Visio.Drawing.15">
                  <p:embed/>
                </p:oleObj>
              </mc:Choice>
              <mc:Fallback>
                <p:oleObj name="Visio" r:id="rId4" imgW="4038629" imgH="3771784" progId="Visio.Drawing.15">
                  <p:embed/>
                  <p:pic>
                    <p:nvPicPr>
                      <p:cNvPr id="0" name=""/>
                      <p:cNvPicPr/>
                      <p:nvPr/>
                    </p:nvPicPr>
                    <p:blipFill>
                      <a:blip r:embed="rId5"/>
                      <a:stretch>
                        <a:fillRect/>
                      </a:stretch>
                    </p:blipFill>
                    <p:spPr>
                      <a:xfrm>
                        <a:off x="354013" y="1327250"/>
                        <a:ext cx="3972890" cy="4456402"/>
                      </a:xfrm>
                      <a:prstGeom prst="rect">
                        <a:avLst/>
                      </a:prstGeom>
                    </p:spPr>
                  </p:pic>
                </p:oleObj>
              </mc:Fallback>
            </mc:AlternateContent>
          </a:graphicData>
        </a:graphic>
      </p:graphicFrame>
      <p:sp>
        <p:nvSpPr>
          <p:cNvPr id="9" name="矩形 8"/>
          <p:cNvSpPr/>
          <p:nvPr/>
        </p:nvSpPr>
        <p:spPr>
          <a:xfrm>
            <a:off x="2788623" y="5785309"/>
            <a:ext cx="4498297" cy="400110"/>
          </a:xfrm>
          <a:prstGeom prst="rect">
            <a:avLst/>
          </a:prstGeom>
        </p:spPr>
        <p:txBody>
          <a:bodyPr wrap="square">
            <a:spAutoFit/>
          </a:bodyPr>
          <a:lstStyle/>
          <a:p>
            <a:r>
              <a:rPr lang="zh-CN" altLang="en-US" sz="2000" dirty="0" smtClean="0">
                <a:solidFill>
                  <a:srgbClr val="0000FF"/>
                </a:solidFill>
                <a:latin typeface="华文细黑" panose="02010600040101010101" pitchFamily="2" charset="-122"/>
                <a:ea typeface="华文细黑" panose="02010600040101010101" pitchFamily="2" charset="-122"/>
              </a:rPr>
              <a:t>首先根据流程图实现待测程序</a:t>
            </a:r>
            <a:endParaRPr lang="zh-CN" altLang="en-US" sz="2000" dirty="0">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80293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a:t>
            </a:r>
            <a:r>
              <a:rPr lang="zh-CN" altLang="en-US" dirty="0" smtClean="0"/>
              <a:t>测试例</a:t>
            </a:r>
            <a:r>
              <a:rPr lang="en-US" altLang="zh-CN" dirty="0" smtClean="0"/>
              <a:t>-Step1:</a:t>
            </a:r>
            <a:r>
              <a:rPr lang="zh-CN" altLang="en-US" dirty="0" smtClean="0"/>
              <a:t>绘制流图</a:t>
            </a:r>
            <a:endParaRPr lang="zh-CN" altLang="en-US" dirty="0"/>
          </a:p>
        </p:txBody>
      </p:sp>
      <p:pic>
        <p:nvPicPr>
          <p:cNvPr id="6" name="Picture 4"/>
          <p:cNvPicPr>
            <a:picLocks noChangeAspect="1" noChangeArrowheads="1"/>
          </p:cNvPicPr>
          <p:nvPr/>
        </p:nvPicPr>
        <p:blipFill>
          <a:blip r:embed="rId3"/>
          <a:srcRect/>
          <a:stretch>
            <a:fillRect/>
          </a:stretch>
        </p:blipFill>
        <p:spPr bwMode="auto">
          <a:xfrm>
            <a:off x="4755710" y="1598726"/>
            <a:ext cx="3658586" cy="3953662"/>
          </a:xfrm>
          <a:prstGeom prst="rect">
            <a:avLst/>
          </a:prstGeom>
          <a:noFill/>
          <a:ln w="9525">
            <a:noFill/>
            <a:miter lim="800000"/>
            <a:headEnd/>
            <a:tailEnd/>
          </a:ln>
          <a:effectLst/>
        </p:spPr>
      </p:pic>
      <p:graphicFrame>
        <p:nvGraphicFramePr>
          <p:cNvPr id="8" name="对象 7">
            <a:extLst>
              <a:ext uri="{FF2B5EF4-FFF2-40B4-BE49-F238E27FC236}">
                <a16:creationId xmlns="" xmlns:a16="http://schemas.microsoft.com/office/drawing/2014/main" id="{A14D159A-8CE0-414F-8957-06FEC54F6A8D}"/>
              </a:ext>
            </a:extLst>
          </p:cNvPr>
          <p:cNvGraphicFramePr>
            <a:graphicFrameLocks noChangeAspect="1"/>
          </p:cNvGraphicFramePr>
          <p:nvPr>
            <p:extLst>
              <p:ext uri="{D42A27DB-BD31-4B8C-83A1-F6EECF244321}">
                <p14:modId xmlns:p14="http://schemas.microsoft.com/office/powerpoint/2010/main" val="1561351262"/>
              </p:ext>
            </p:extLst>
          </p:nvPr>
        </p:nvGraphicFramePr>
        <p:xfrm>
          <a:off x="585616" y="1265665"/>
          <a:ext cx="3972890" cy="4456402"/>
        </p:xfrm>
        <a:graphic>
          <a:graphicData uri="http://schemas.openxmlformats.org/presentationml/2006/ole">
            <mc:AlternateContent xmlns:mc="http://schemas.openxmlformats.org/markup-compatibility/2006">
              <mc:Choice xmlns:v="urn:schemas-microsoft-com:vml" Requires="v">
                <p:oleObj spid="_x0000_s2145" name="Visio" r:id="rId5" imgW="4038629" imgH="3771784" progId="Visio.Drawing.15">
                  <p:embed/>
                </p:oleObj>
              </mc:Choice>
              <mc:Fallback>
                <p:oleObj name="Visio" r:id="rId5" imgW="4038629" imgH="3771784" progId="Visio.Drawing.15">
                  <p:embed/>
                  <p:pic>
                    <p:nvPicPr>
                      <p:cNvPr id="0" name=""/>
                      <p:cNvPicPr/>
                      <p:nvPr/>
                    </p:nvPicPr>
                    <p:blipFill>
                      <a:blip r:embed="rId6"/>
                      <a:stretch>
                        <a:fillRect/>
                      </a:stretch>
                    </p:blipFill>
                    <p:spPr>
                      <a:xfrm>
                        <a:off x="585616" y="1265665"/>
                        <a:ext cx="3972890" cy="4456402"/>
                      </a:xfrm>
                      <a:prstGeom prst="rect">
                        <a:avLst/>
                      </a:prstGeom>
                    </p:spPr>
                  </p:pic>
                </p:oleObj>
              </mc:Fallback>
            </mc:AlternateContent>
          </a:graphicData>
        </a:graphic>
      </p:graphicFrame>
      <p:sp>
        <p:nvSpPr>
          <p:cNvPr id="3" name="矩形 2"/>
          <p:cNvSpPr/>
          <p:nvPr/>
        </p:nvSpPr>
        <p:spPr>
          <a:xfrm>
            <a:off x="504585" y="5677528"/>
            <a:ext cx="8294859" cy="369332"/>
          </a:xfrm>
          <a:prstGeom prst="rect">
            <a:avLst/>
          </a:prstGeom>
        </p:spPr>
        <p:txBody>
          <a:bodyPr wrap="square">
            <a:spAutoFit/>
          </a:bodyPr>
          <a:lstStyle/>
          <a:p>
            <a:r>
              <a:rPr lang="zh-CN" altLang="en-US" dirty="0" smtClean="0">
                <a:solidFill>
                  <a:srgbClr val="0000FF"/>
                </a:solidFill>
                <a:latin typeface="华文细黑" panose="02010600040101010101" pitchFamily="2" charset="-122"/>
                <a:ea typeface="华文细黑" panose="02010600040101010101" pitchFamily="2" charset="-122"/>
              </a:rPr>
              <a:t>根据流程图绘制流图。其中流程图中的标号为程序行号，为设计流图方便而标注</a:t>
            </a:r>
            <a:endParaRPr lang="zh-CN" altLang="en-US" dirty="0">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2515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a:t>
            </a:r>
            <a:r>
              <a:rPr lang="zh-CN" altLang="en-US" dirty="0" smtClean="0"/>
              <a:t>测试例</a:t>
            </a:r>
            <a:r>
              <a:rPr lang="en-US" altLang="zh-CN" dirty="0" smtClean="0"/>
              <a:t>-Step2:</a:t>
            </a:r>
            <a:r>
              <a:rPr lang="en-US" altLang="zh-CN" dirty="0"/>
              <a:t> </a:t>
            </a:r>
            <a:r>
              <a:rPr lang="zh-CN" altLang="en-US" dirty="0" smtClean="0"/>
              <a:t>计算</a:t>
            </a:r>
            <a:r>
              <a:rPr lang="en-US" altLang="zh-CN" dirty="0" smtClean="0"/>
              <a:t>V(G</a:t>
            </a:r>
            <a:r>
              <a:rPr lang="en-US" altLang="zh-CN" dirty="0"/>
              <a:t>) </a:t>
            </a:r>
            <a:endParaRPr lang="zh-CN" altLang="en-US" dirty="0"/>
          </a:p>
        </p:txBody>
      </p:sp>
      <p:pic>
        <p:nvPicPr>
          <p:cNvPr id="12" name="Picture 4"/>
          <p:cNvPicPr>
            <a:picLocks noChangeAspect="1" noChangeArrowheads="1"/>
          </p:cNvPicPr>
          <p:nvPr/>
        </p:nvPicPr>
        <p:blipFill>
          <a:blip r:embed="rId2"/>
          <a:srcRect/>
          <a:stretch>
            <a:fillRect/>
          </a:stretch>
        </p:blipFill>
        <p:spPr bwMode="auto">
          <a:xfrm>
            <a:off x="952107" y="1800520"/>
            <a:ext cx="2733773" cy="2997723"/>
          </a:xfrm>
          <a:prstGeom prst="rect">
            <a:avLst/>
          </a:prstGeom>
          <a:noFill/>
          <a:ln w="9525">
            <a:noFill/>
            <a:miter lim="800000"/>
            <a:headEnd/>
            <a:tailEnd/>
          </a:ln>
          <a:effectLst/>
        </p:spPr>
      </p:pic>
      <p:pic>
        <p:nvPicPr>
          <p:cNvPr id="15" name="Picture 2"/>
          <p:cNvPicPr>
            <a:picLocks noChangeAspect="1" noChangeArrowheads="1"/>
          </p:cNvPicPr>
          <p:nvPr/>
        </p:nvPicPr>
        <p:blipFill>
          <a:blip r:embed="rId2"/>
          <a:srcRect/>
          <a:stretch>
            <a:fillRect/>
          </a:stretch>
        </p:blipFill>
        <p:spPr bwMode="auto">
          <a:xfrm>
            <a:off x="4558506" y="1310324"/>
            <a:ext cx="1361921" cy="1187779"/>
          </a:xfrm>
          <a:prstGeom prst="rect">
            <a:avLst/>
          </a:prstGeom>
          <a:noFill/>
          <a:ln w="9525">
            <a:noFill/>
            <a:miter lim="800000"/>
            <a:headEnd/>
            <a:tailEnd/>
          </a:ln>
          <a:effectLst/>
        </p:spPr>
      </p:pic>
      <p:sp>
        <p:nvSpPr>
          <p:cNvPr id="16" name="矩形 15"/>
          <p:cNvSpPr/>
          <p:nvPr/>
        </p:nvSpPr>
        <p:spPr>
          <a:xfrm>
            <a:off x="6490555" y="1498132"/>
            <a:ext cx="2219812" cy="923330"/>
          </a:xfrm>
          <a:prstGeom prst="rect">
            <a:avLst/>
          </a:prstGeom>
        </p:spPr>
        <p:txBody>
          <a:bodyPr wrap="square">
            <a:spAutoFit/>
          </a:bodyPr>
          <a:lstStyle/>
          <a:p>
            <a:pPr fontAlgn="base">
              <a:spcBef>
                <a:spcPct val="0"/>
              </a:spcBef>
              <a:spcAft>
                <a:spcPct val="0"/>
              </a:spcAft>
            </a:pPr>
            <a:r>
              <a:rPr lang="zh-CN" altLang="en-US" dirty="0">
                <a:latin typeface="华文细黑" panose="02010600040101010101" pitchFamily="2" charset="-122"/>
                <a:ea typeface="华文细黑" panose="02010600040101010101" pitchFamily="2" charset="-122"/>
              </a:rPr>
              <a:t>二值判断节点</a:t>
            </a:r>
            <a:r>
              <a:rPr lang="zh-CN" altLang="en-US" dirty="0" smtClean="0">
                <a:latin typeface="华文细黑" panose="02010600040101010101" pitchFamily="2" charset="-122"/>
                <a:ea typeface="华文细黑" panose="02010600040101010101" pitchFamily="2" charset="-122"/>
              </a:rPr>
              <a:t>：</a:t>
            </a:r>
            <a:endParaRPr lang="en-US" altLang="zh-CN" dirty="0" smtClean="0">
              <a:latin typeface="华文细黑" panose="02010600040101010101" pitchFamily="2" charset="-122"/>
              <a:ea typeface="华文细黑" panose="02010600040101010101" pitchFamily="2" charset="-122"/>
            </a:endParaRPr>
          </a:p>
          <a:p>
            <a:pPr fontAlgn="base">
              <a:spcBef>
                <a:spcPct val="0"/>
              </a:spcBef>
              <a:spcAft>
                <a:spcPct val="0"/>
              </a:spcAft>
            </a:pPr>
            <a:r>
              <a:rPr lang="en-US" altLang="zh-CN" dirty="0" smtClean="0">
                <a:solidFill>
                  <a:srgbClr val="0000FF"/>
                </a:solidFill>
                <a:latin typeface="华文细黑" panose="02010600040101010101" pitchFamily="2" charset="-122"/>
                <a:ea typeface="华文细黑" panose="02010600040101010101" pitchFamily="2" charset="-122"/>
              </a:rPr>
              <a:t>05,07,13</a:t>
            </a:r>
            <a:endParaRPr lang="en-US" altLang="zh-CN" dirty="0">
              <a:solidFill>
                <a:srgbClr val="0000FF"/>
              </a:solidFill>
              <a:latin typeface="华文细黑" panose="02010600040101010101" pitchFamily="2" charset="-122"/>
              <a:ea typeface="华文细黑" panose="02010600040101010101" pitchFamily="2" charset="-122"/>
            </a:endParaRPr>
          </a:p>
          <a:p>
            <a:pPr fontAlgn="base">
              <a:spcBef>
                <a:spcPct val="0"/>
              </a:spcBef>
              <a:spcAft>
                <a:spcPct val="0"/>
              </a:spcAft>
            </a:pPr>
            <a:r>
              <a:rPr lang="en-US" altLang="zh-CN" dirty="0">
                <a:solidFill>
                  <a:srgbClr val="0000FF"/>
                </a:solidFill>
                <a:latin typeface="华文细黑" panose="02010600040101010101" pitchFamily="2" charset="-122"/>
                <a:ea typeface="华文细黑" panose="02010600040101010101" pitchFamily="2" charset="-122"/>
              </a:rPr>
              <a:t>V(G) = </a:t>
            </a:r>
            <a:r>
              <a:rPr lang="en-US" altLang="zh-CN" dirty="0">
                <a:solidFill>
                  <a:srgbClr val="FF0000"/>
                </a:solidFill>
                <a:latin typeface="华文细黑" panose="02010600040101010101" pitchFamily="2" charset="-122"/>
                <a:ea typeface="华文细黑" panose="02010600040101010101" pitchFamily="2" charset="-122"/>
              </a:rPr>
              <a:t>3 +1 =4</a:t>
            </a:r>
            <a:endParaRPr lang="zh-CN" altLang="en-US" dirty="0">
              <a:solidFill>
                <a:srgbClr val="FF0000"/>
              </a:solidFill>
              <a:latin typeface="华文细黑" panose="02010600040101010101" pitchFamily="2" charset="-122"/>
              <a:ea typeface="华文细黑" panose="02010600040101010101" pitchFamily="2" charset="-122"/>
            </a:endParaRPr>
          </a:p>
        </p:txBody>
      </p:sp>
      <p:pic>
        <p:nvPicPr>
          <p:cNvPr id="17" name="Picture 2"/>
          <p:cNvPicPr>
            <a:picLocks noChangeAspect="1" noChangeArrowheads="1"/>
          </p:cNvPicPr>
          <p:nvPr/>
        </p:nvPicPr>
        <p:blipFill>
          <a:blip r:embed="rId3"/>
          <a:srcRect/>
          <a:stretch>
            <a:fillRect/>
          </a:stretch>
        </p:blipFill>
        <p:spPr bwMode="auto">
          <a:xfrm>
            <a:off x="4558505" y="4162247"/>
            <a:ext cx="1493503" cy="1484409"/>
          </a:xfrm>
          <a:prstGeom prst="rect">
            <a:avLst/>
          </a:prstGeom>
          <a:noFill/>
          <a:ln w="9525">
            <a:noFill/>
            <a:miter lim="800000"/>
            <a:headEnd/>
            <a:tailEnd/>
          </a:ln>
          <a:effectLst/>
        </p:spPr>
      </p:pic>
      <p:sp>
        <p:nvSpPr>
          <p:cNvPr id="18" name="矩形 17"/>
          <p:cNvSpPr/>
          <p:nvPr/>
        </p:nvSpPr>
        <p:spPr>
          <a:xfrm>
            <a:off x="6490555" y="3692272"/>
            <a:ext cx="900059" cy="2123658"/>
          </a:xfrm>
          <a:prstGeom prst="rect">
            <a:avLst/>
          </a:prstGeom>
        </p:spPr>
        <p:txBody>
          <a:bodyPr wrap="square">
            <a:spAutoFit/>
          </a:bodyPr>
          <a:lstStyle/>
          <a:p>
            <a:pPr fontAlgn="base">
              <a:spcBef>
                <a:spcPct val="0"/>
              </a:spcBef>
              <a:spcAft>
                <a:spcPct val="0"/>
              </a:spcAft>
              <a:defRPr/>
            </a:pPr>
            <a:r>
              <a:rPr lang="zh-CN" altLang="en-US" sz="1200" dirty="0">
                <a:solidFill>
                  <a:srgbClr val="FF0000"/>
                </a:solidFill>
                <a:latin typeface="华文细黑" panose="02010600040101010101" pitchFamily="2" charset="-122"/>
                <a:ea typeface="华文细黑" panose="02010600040101010101" pitchFamily="2" charset="-122"/>
              </a:rPr>
              <a:t>边：</a:t>
            </a:r>
            <a:endParaRPr lang="en-US" altLang="zh-CN" sz="1200" dirty="0">
              <a:solidFill>
                <a:srgbClr val="FF0000"/>
              </a:solidFill>
              <a:latin typeface="华文细黑" panose="02010600040101010101" pitchFamily="2" charset="-122"/>
              <a:ea typeface="华文细黑" panose="02010600040101010101" pitchFamily="2" charset="-122"/>
            </a:endParaRP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01</a:t>
            </a:r>
            <a:r>
              <a:rPr lang="zh-CN" altLang="en-US" sz="1200"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05-23</a:t>
            </a: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02:   05-27</a:t>
            </a: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03</a:t>
            </a:r>
            <a:r>
              <a:rPr lang="zh-CN" altLang="en-US" sz="1200"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07-09</a:t>
            </a: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04</a:t>
            </a:r>
            <a:r>
              <a:rPr lang="zh-CN" altLang="en-US" sz="1200"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07-13</a:t>
            </a: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05</a:t>
            </a:r>
            <a:r>
              <a:rPr lang="zh-CN" altLang="en-US" sz="1200"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13-15</a:t>
            </a: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06</a:t>
            </a:r>
            <a:r>
              <a:rPr lang="zh-CN" altLang="en-US" sz="1200"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13-19</a:t>
            </a: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07</a:t>
            </a:r>
            <a:r>
              <a:rPr lang="zh-CN" altLang="en-US" sz="1200"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15-22</a:t>
            </a: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08</a:t>
            </a:r>
            <a:r>
              <a:rPr lang="zh-CN" altLang="en-US" sz="1200"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19-22</a:t>
            </a: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09:   09-22</a:t>
            </a: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10</a:t>
            </a:r>
            <a:r>
              <a:rPr lang="zh-CN" altLang="en-US" sz="1200"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22-05</a:t>
            </a:r>
          </a:p>
        </p:txBody>
      </p:sp>
      <p:sp>
        <p:nvSpPr>
          <p:cNvPr id="19" name="矩形 18"/>
          <p:cNvSpPr/>
          <p:nvPr/>
        </p:nvSpPr>
        <p:spPr>
          <a:xfrm>
            <a:off x="7409863" y="3692272"/>
            <a:ext cx="876693" cy="1754326"/>
          </a:xfrm>
          <a:prstGeom prst="rect">
            <a:avLst/>
          </a:prstGeom>
        </p:spPr>
        <p:txBody>
          <a:bodyPr wrap="square">
            <a:spAutoFit/>
          </a:bodyPr>
          <a:lstStyle/>
          <a:p>
            <a:pPr fontAlgn="base">
              <a:spcBef>
                <a:spcPct val="0"/>
              </a:spcBef>
              <a:spcAft>
                <a:spcPct val="0"/>
              </a:spcAft>
            </a:pPr>
            <a:r>
              <a:rPr lang="zh-CN" altLang="en-US" sz="1200" dirty="0" smtClean="0">
                <a:solidFill>
                  <a:srgbClr val="FF0000"/>
                </a:solidFill>
                <a:latin typeface="华文细黑" panose="02010600040101010101" pitchFamily="2" charset="-122"/>
                <a:ea typeface="华文细黑" panose="02010600040101010101" pitchFamily="2" charset="-122"/>
              </a:rPr>
              <a:t>结点</a:t>
            </a:r>
            <a:r>
              <a:rPr lang="zh-CN" altLang="en-US" sz="1200" dirty="0">
                <a:solidFill>
                  <a:srgbClr val="FF0000"/>
                </a:solidFill>
                <a:latin typeface="华文细黑" panose="02010600040101010101" pitchFamily="2" charset="-122"/>
                <a:ea typeface="华文细黑" panose="02010600040101010101" pitchFamily="2" charset="-122"/>
              </a:rPr>
              <a:t>：</a:t>
            </a:r>
            <a:endParaRPr lang="en-US" altLang="zh-CN" sz="1200" dirty="0">
              <a:solidFill>
                <a:srgbClr val="FF0000"/>
              </a:solidFill>
              <a:latin typeface="华文细黑" panose="02010600040101010101" pitchFamily="2" charset="-122"/>
              <a:ea typeface="华文细黑" panose="02010600040101010101" pitchFamily="2" charset="-122"/>
            </a:endParaRPr>
          </a:p>
          <a:p>
            <a:pPr fontAlgn="base">
              <a:spcBef>
                <a:spcPct val="0"/>
              </a:spcBef>
              <a:spcAft>
                <a:spcPct val="0"/>
              </a:spcAft>
            </a:pPr>
            <a:r>
              <a:rPr lang="en-US" altLang="zh-CN" sz="1200" dirty="0">
                <a:solidFill>
                  <a:srgbClr val="FF0000"/>
                </a:solidFill>
                <a:latin typeface="华文细黑" panose="02010600040101010101" pitchFamily="2" charset="-122"/>
                <a:ea typeface="华文细黑" panose="02010600040101010101" pitchFamily="2" charset="-122"/>
              </a:rPr>
              <a:t>01</a:t>
            </a:r>
            <a:r>
              <a:rPr lang="zh-CN" altLang="en-US" sz="1200" dirty="0">
                <a:solidFill>
                  <a:srgbClr val="FF0000"/>
                </a:solidFill>
                <a:latin typeface="华文细黑" panose="02010600040101010101" pitchFamily="2" charset="-122"/>
                <a:ea typeface="华文细黑" panose="02010600040101010101" pitchFamily="2" charset="-122"/>
              </a:rPr>
              <a:t>：</a:t>
            </a:r>
            <a:r>
              <a:rPr lang="en-US" altLang="zh-CN" sz="1200" dirty="0">
                <a:solidFill>
                  <a:srgbClr val="FF0000"/>
                </a:solidFill>
                <a:latin typeface="华文细黑" panose="02010600040101010101" pitchFamily="2" charset="-122"/>
                <a:ea typeface="华文细黑" panose="02010600040101010101" pitchFamily="2" charset="-122"/>
              </a:rPr>
              <a:t>05</a:t>
            </a:r>
          </a:p>
          <a:p>
            <a:pPr fontAlgn="base">
              <a:spcBef>
                <a:spcPct val="0"/>
              </a:spcBef>
              <a:spcAft>
                <a:spcPct val="0"/>
              </a:spcAft>
            </a:pPr>
            <a:r>
              <a:rPr lang="en-US" altLang="zh-CN" sz="1200" dirty="0">
                <a:solidFill>
                  <a:srgbClr val="FF0000"/>
                </a:solidFill>
                <a:latin typeface="华文细黑" panose="02010600040101010101" pitchFamily="2" charset="-122"/>
                <a:ea typeface="华文细黑" panose="02010600040101010101" pitchFamily="2" charset="-122"/>
              </a:rPr>
              <a:t>02:   07</a:t>
            </a:r>
          </a:p>
          <a:p>
            <a:pPr fontAlgn="base">
              <a:spcBef>
                <a:spcPct val="0"/>
              </a:spcBef>
              <a:spcAft>
                <a:spcPct val="0"/>
              </a:spcAft>
            </a:pPr>
            <a:r>
              <a:rPr lang="en-US" altLang="zh-CN" sz="1200" dirty="0">
                <a:solidFill>
                  <a:srgbClr val="FF0000"/>
                </a:solidFill>
                <a:latin typeface="华文细黑" panose="02010600040101010101" pitchFamily="2" charset="-122"/>
                <a:ea typeface="华文细黑" panose="02010600040101010101" pitchFamily="2" charset="-122"/>
              </a:rPr>
              <a:t>03</a:t>
            </a:r>
            <a:r>
              <a:rPr lang="zh-CN" altLang="en-US" sz="1200" dirty="0">
                <a:solidFill>
                  <a:srgbClr val="FF0000"/>
                </a:solidFill>
                <a:latin typeface="华文细黑" panose="02010600040101010101" pitchFamily="2" charset="-122"/>
                <a:ea typeface="华文细黑" panose="02010600040101010101" pitchFamily="2" charset="-122"/>
              </a:rPr>
              <a:t>：</a:t>
            </a:r>
            <a:r>
              <a:rPr lang="en-US" altLang="zh-CN" sz="1200" dirty="0">
                <a:solidFill>
                  <a:srgbClr val="FF0000"/>
                </a:solidFill>
                <a:latin typeface="华文细黑" panose="02010600040101010101" pitchFamily="2" charset="-122"/>
                <a:ea typeface="华文细黑" panose="02010600040101010101" pitchFamily="2" charset="-122"/>
              </a:rPr>
              <a:t>09</a:t>
            </a:r>
          </a:p>
          <a:p>
            <a:pPr fontAlgn="base">
              <a:spcBef>
                <a:spcPct val="0"/>
              </a:spcBef>
              <a:spcAft>
                <a:spcPct val="0"/>
              </a:spcAft>
            </a:pPr>
            <a:r>
              <a:rPr lang="en-US" altLang="zh-CN" sz="1200" dirty="0">
                <a:solidFill>
                  <a:srgbClr val="FF0000"/>
                </a:solidFill>
                <a:latin typeface="华文细黑" panose="02010600040101010101" pitchFamily="2" charset="-122"/>
                <a:ea typeface="华文细黑" panose="02010600040101010101" pitchFamily="2" charset="-122"/>
              </a:rPr>
              <a:t>04</a:t>
            </a:r>
            <a:r>
              <a:rPr lang="zh-CN" altLang="en-US" sz="1200" dirty="0">
                <a:solidFill>
                  <a:srgbClr val="FF0000"/>
                </a:solidFill>
                <a:latin typeface="华文细黑" panose="02010600040101010101" pitchFamily="2" charset="-122"/>
                <a:ea typeface="华文细黑" panose="02010600040101010101" pitchFamily="2" charset="-122"/>
              </a:rPr>
              <a:t>：</a:t>
            </a:r>
            <a:r>
              <a:rPr lang="en-US" altLang="zh-CN" sz="1200" dirty="0">
                <a:solidFill>
                  <a:srgbClr val="FF0000"/>
                </a:solidFill>
                <a:latin typeface="华文细黑" panose="02010600040101010101" pitchFamily="2" charset="-122"/>
                <a:ea typeface="华文细黑" panose="02010600040101010101" pitchFamily="2" charset="-122"/>
              </a:rPr>
              <a:t>13</a:t>
            </a:r>
          </a:p>
          <a:p>
            <a:pPr fontAlgn="base">
              <a:spcBef>
                <a:spcPct val="0"/>
              </a:spcBef>
              <a:spcAft>
                <a:spcPct val="0"/>
              </a:spcAft>
            </a:pPr>
            <a:r>
              <a:rPr lang="en-US" altLang="zh-CN" sz="1200" dirty="0">
                <a:solidFill>
                  <a:srgbClr val="FF0000"/>
                </a:solidFill>
                <a:latin typeface="华文细黑" panose="02010600040101010101" pitchFamily="2" charset="-122"/>
                <a:ea typeface="华文细黑" panose="02010600040101010101" pitchFamily="2" charset="-122"/>
              </a:rPr>
              <a:t>05</a:t>
            </a:r>
            <a:r>
              <a:rPr lang="zh-CN" altLang="en-US" sz="1200" dirty="0">
                <a:solidFill>
                  <a:srgbClr val="FF0000"/>
                </a:solidFill>
                <a:latin typeface="华文细黑" panose="02010600040101010101" pitchFamily="2" charset="-122"/>
                <a:ea typeface="华文细黑" panose="02010600040101010101" pitchFamily="2" charset="-122"/>
              </a:rPr>
              <a:t>：</a:t>
            </a:r>
            <a:r>
              <a:rPr lang="en-US" altLang="zh-CN" sz="1200" dirty="0">
                <a:solidFill>
                  <a:srgbClr val="FF0000"/>
                </a:solidFill>
                <a:latin typeface="华文细黑" panose="02010600040101010101" pitchFamily="2" charset="-122"/>
                <a:ea typeface="华文细黑" panose="02010600040101010101" pitchFamily="2" charset="-122"/>
              </a:rPr>
              <a:t>15</a:t>
            </a:r>
          </a:p>
          <a:p>
            <a:pPr fontAlgn="base">
              <a:spcBef>
                <a:spcPct val="0"/>
              </a:spcBef>
              <a:spcAft>
                <a:spcPct val="0"/>
              </a:spcAft>
            </a:pPr>
            <a:r>
              <a:rPr lang="en-US" altLang="zh-CN" sz="1200" dirty="0">
                <a:solidFill>
                  <a:srgbClr val="FF0000"/>
                </a:solidFill>
                <a:latin typeface="华文细黑" panose="02010600040101010101" pitchFamily="2" charset="-122"/>
                <a:ea typeface="华文细黑" panose="02010600040101010101" pitchFamily="2" charset="-122"/>
              </a:rPr>
              <a:t>06</a:t>
            </a:r>
            <a:r>
              <a:rPr lang="zh-CN" altLang="en-US" sz="1200" dirty="0">
                <a:solidFill>
                  <a:srgbClr val="FF0000"/>
                </a:solidFill>
                <a:latin typeface="华文细黑" panose="02010600040101010101" pitchFamily="2" charset="-122"/>
                <a:ea typeface="华文细黑" panose="02010600040101010101" pitchFamily="2" charset="-122"/>
              </a:rPr>
              <a:t>：</a:t>
            </a:r>
            <a:r>
              <a:rPr lang="en-US" altLang="zh-CN" sz="1200" dirty="0">
                <a:solidFill>
                  <a:srgbClr val="FF0000"/>
                </a:solidFill>
                <a:latin typeface="华文细黑" panose="02010600040101010101" pitchFamily="2" charset="-122"/>
                <a:ea typeface="华文细黑" panose="02010600040101010101" pitchFamily="2" charset="-122"/>
              </a:rPr>
              <a:t>19</a:t>
            </a:r>
          </a:p>
          <a:p>
            <a:pPr fontAlgn="base">
              <a:spcBef>
                <a:spcPct val="0"/>
              </a:spcBef>
              <a:spcAft>
                <a:spcPct val="0"/>
              </a:spcAft>
            </a:pPr>
            <a:r>
              <a:rPr lang="en-US" altLang="zh-CN" sz="1200" dirty="0">
                <a:solidFill>
                  <a:srgbClr val="FF0000"/>
                </a:solidFill>
                <a:latin typeface="华文细黑" panose="02010600040101010101" pitchFamily="2" charset="-122"/>
                <a:ea typeface="华文细黑" panose="02010600040101010101" pitchFamily="2" charset="-122"/>
              </a:rPr>
              <a:t>07</a:t>
            </a:r>
            <a:r>
              <a:rPr lang="zh-CN" altLang="en-US" sz="1200" dirty="0">
                <a:solidFill>
                  <a:srgbClr val="FF0000"/>
                </a:solidFill>
                <a:latin typeface="华文细黑" panose="02010600040101010101" pitchFamily="2" charset="-122"/>
                <a:ea typeface="华文细黑" panose="02010600040101010101" pitchFamily="2" charset="-122"/>
              </a:rPr>
              <a:t>：</a:t>
            </a:r>
            <a:r>
              <a:rPr lang="en-US" altLang="zh-CN" sz="1200" dirty="0">
                <a:solidFill>
                  <a:srgbClr val="FF0000"/>
                </a:solidFill>
                <a:latin typeface="华文细黑" panose="02010600040101010101" pitchFamily="2" charset="-122"/>
                <a:ea typeface="华文细黑" panose="02010600040101010101" pitchFamily="2" charset="-122"/>
              </a:rPr>
              <a:t>22</a:t>
            </a:r>
          </a:p>
          <a:p>
            <a:pPr fontAlgn="base">
              <a:spcBef>
                <a:spcPct val="0"/>
              </a:spcBef>
              <a:spcAft>
                <a:spcPct val="0"/>
              </a:spcAft>
            </a:pPr>
            <a:r>
              <a:rPr lang="en-US" altLang="zh-CN" sz="1200" dirty="0">
                <a:solidFill>
                  <a:srgbClr val="FF0000"/>
                </a:solidFill>
                <a:latin typeface="华文细黑" panose="02010600040101010101" pitchFamily="2" charset="-122"/>
                <a:ea typeface="华文细黑" panose="02010600040101010101" pitchFamily="2" charset="-122"/>
              </a:rPr>
              <a:t>08:   23</a:t>
            </a:r>
          </a:p>
        </p:txBody>
      </p:sp>
      <p:pic>
        <p:nvPicPr>
          <p:cNvPr id="20" name="Picture 4"/>
          <p:cNvPicPr>
            <a:picLocks noChangeAspect="1" noChangeArrowheads="1"/>
          </p:cNvPicPr>
          <p:nvPr/>
        </p:nvPicPr>
        <p:blipFill>
          <a:blip r:embed="rId4"/>
          <a:srcRect/>
          <a:stretch>
            <a:fillRect/>
          </a:stretch>
        </p:blipFill>
        <p:spPr bwMode="auto">
          <a:xfrm>
            <a:off x="4558506" y="2682889"/>
            <a:ext cx="1361921" cy="1186652"/>
          </a:xfrm>
          <a:prstGeom prst="rect">
            <a:avLst/>
          </a:prstGeom>
          <a:noFill/>
          <a:ln w="9525">
            <a:noFill/>
            <a:miter lim="800000"/>
            <a:headEnd/>
            <a:tailEnd/>
          </a:ln>
          <a:effectLst/>
        </p:spPr>
      </p:pic>
      <p:sp>
        <p:nvSpPr>
          <p:cNvPr id="21" name="矩形 20"/>
          <p:cNvSpPr/>
          <p:nvPr/>
        </p:nvSpPr>
        <p:spPr>
          <a:xfrm>
            <a:off x="6452417" y="2959983"/>
            <a:ext cx="2219812" cy="369332"/>
          </a:xfrm>
          <a:prstGeom prst="rect">
            <a:avLst/>
          </a:prstGeom>
        </p:spPr>
        <p:txBody>
          <a:bodyPr wrap="square">
            <a:spAutoFit/>
          </a:bodyPr>
          <a:lstStyle/>
          <a:p>
            <a:pPr fontAlgn="base">
              <a:spcBef>
                <a:spcPct val="0"/>
              </a:spcBef>
              <a:spcAft>
                <a:spcPct val="0"/>
              </a:spcAft>
              <a:defRPr/>
            </a:pPr>
            <a:r>
              <a:rPr lang="en-US" altLang="zh-CN" dirty="0">
                <a:solidFill>
                  <a:srgbClr val="0000FF"/>
                </a:solidFill>
                <a:latin typeface="华文细黑" panose="02010600040101010101" pitchFamily="2" charset="-122"/>
                <a:ea typeface="华文细黑" panose="02010600040101010101" pitchFamily="2" charset="-122"/>
              </a:rPr>
              <a:t>V(G)=</a:t>
            </a:r>
            <a:r>
              <a:rPr lang="en-US" altLang="zh-CN" b="1" dirty="0">
                <a:solidFill>
                  <a:srgbClr val="FF0000"/>
                </a:solidFill>
                <a:latin typeface="华文细黑" panose="02010600040101010101" pitchFamily="2" charset="-122"/>
                <a:ea typeface="华文细黑" panose="02010600040101010101" pitchFamily="2" charset="-122"/>
              </a:rPr>
              <a:t>4</a:t>
            </a:r>
            <a:r>
              <a:rPr lang="en-US" altLang="zh-CN" dirty="0">
                <a:solidFill>
                  <a:srgbClr val="0000FF"/>
                </a:solidFill>
                <a:latin typeface="华文细黑" panose="02010600040101010101" pitchFamily="2" charset="-122"/>
                <a:ea typeface="华文细黑" panose="02010600040101010101" pitchFamily="2" charset="-122"/>
              </a:rPr>
              <a:t> </a:t>
            </a:r>
            <a:endParaRPr lang="zh-CN" altLang="en-US" dirty="0">
              <a:solidFill>
                <a:srgbClr val="000000"/>
              </a:solidFill>
              <a:latin typeface="华文细黑" panose="02010600040101010101" pitchFamily="2" charset="-122"/>
              <a:ea typeface="华文细黑" panose="02010600040101010101" pitchFamily="2" charset="-122"/>
            </a:endParaRPr>
          </a:p>
        </p:txBody>
      </p:sp>
      <p:sp>
        <p:nvSpPr>
          <p:cNvPr id="22" name="矩形 21"/>
          <p:cNvSpPr/>
          <p:nvPr/>
        </p:nvSpPr>
        <p:spPr>
          <a:xfrm>
            <a:off x="6490555" y="5815930"/>
            <a:ext cx="2143536" cy="369332"/>
          </a:xfrm>
          <a:prstGeom prst="rect">
            <a:avLst/>
          </a:prstGeom>
        </p:spPr>
        <p:txBody>
          <a:bodyPr wrap="square">
            <a:spAutoFit/>
          </a:bodyPr>
          <a:lstStyle/>
          <a:p>
            <a:pPr fontAlgn="base">
              <a:spcBef>
                <a:spcPct val="0"/>
              </a:spcBef>
              <a:spcAft>
                <a:spcPct val="0"/>
              </a:spcAft>
            </a:pPr>
            <a:r>
              <a:rPr lang="en-US" altLang="zh-CN" dirty="0">
                <a:solidFill>
                  <a:srgbClr val="0000FF"/>
                </a:solidFill>
                <a:latin typeface="华文细黑" panose="02010600040101010101" pitchFamily="2" charset="-122"/>
                <a:ea typeface="华文细黑" panose="02010600040101010101" pitchFamily="2" charset="-122"/>
              </a:rPr>
              <a:t>V(G) =</a:t>
            </a:r>
            <a:r>
              <a:rPr lang="en-US" altLang="zh-CN" dirty="0">
                <a:solidFill>
                  <a:srgbClr val="FF0000"/>
                </a:solidFill>
                <a:latin typeface="华文细黑" panose="02010600040101010101" pitchFamily="2" charset="-122"/>
                <a:ea typeface="华文细黑" panose="02010600040101010101" pitchFamily="2" charset="-122"/>
              </a:rPr>
              <a:t>10-8 + 2 =4 </a:t>
            </a:r>
            <a:endParaRPr lang="zh-CN" altLang="en-US" dirty="0">
              <a:solidFill>
                <a:srgbClr val="FF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04191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randombar(horizontal)">
                                      <p:cBhvr>
                                        <p:cTn id="15" dur="500"/>
                                        <p:tgtEl>
                                          <p:spTgt spid="20"/>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randombar(horizont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500"/>
                                        <p:tgtEl>
                                          <p:spTgt spid="19"/>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randombar(horizontal)">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1" grpId="0"/>
      <p:bldP spid="2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路径测试例</a:t>
            </a:r>
            <a:r>
              <a:rPr lang="en-US" altLang="zh-CN" dirty="0"/>
              <a:t>-</a:t>
            </a:r>
            <a:r>
              <a:rPr lang="en-US" altLang="zh-CN" dirty="0" smtClean="0"/>
              <a:t>Step3:</a:t>
            </a:r>
            <a:r>
              <a:rPr lang="zh-CN" altLang="en-US" dirty="0"/>
              <a:t>确定独立路径</a:t>
            </a:r>
          </a:p>
        </p:txBody>
      </p:sp>
      <p:pic>
        <p:nvPicPr>
          <p:cNvPr id="4" name="Picture 4"/>
          <p:cNvPicPr>
            <a:picLocks noChangeAspect="1" noChangeArrowheads="1"/>
          </p:cNvPicPr>
          <p:nvPr/>
        </p:nvPicPr>
        <p:blipFill>
          <a:blip r:embed="rId2"/>
          <a:srcRect/>
          <a:stretch>
            <a:fillRect/>
          </a:stretch>
        </p:blipFill>
        <p:spPr bwMode="auto">
          <a:xfrm>
            <a:off x="5080019" y="1724805"/>
            <a:ext cx="3061143" cy="2928958"/>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803286" y="1724805"/>
            <a:ext cx="3133725" cy="3209925"/>
          </a:xfrm>
          <a:prstGeom prst="rect">
            <a:avLst/>
          </a:prstGeom>
          <a:noFill/>
          <a:ln w="9525">
            <a:noFill/>
            <a:miter lim="800000"/>
            <a:headEnd/>
            <a:tailEnd/>
          </a:ln>
          <a:effectLst/>
        </p:spPr>
      </p:pic>
      <p:sp>
        <p:nvSpPr>
          <p:cNvPr id="6" name="矩形 5"/>
          <p:cNvSpPr/>
          <p:nvPr/>
        </p:nvSpPr>
        <p:spPr>
          <a:xfrm>
            <a:off x="3143240" y="4468200"/>
            <a:ext cx="3214710" cy="1569660"/>
          </a:xfrm>
          <a:prstGeom prst="rect">
            <a:avLst/>
          </a:prstGeom>
        </p:spPr>
        <p:txBody>
          <a:bodyPr wrap="square">
            <a:spAutoFit/>
          </a:bodyPr>
          <a:lstStyle/>
          <a:p>
            <a:pPr fontAlgn="base">
              <a:spcBef>
                <a:spcPct val="0"/>
              </a:spcBef>
              <a:spcAft>
                <a:spcPct val="0"/>
              </a:spcAft>
              <a:defRPr/>
            </a:pPr>
            <a:r>
              <a:rPr lang="zh-CN" altLang="en-US" sz="2400" dirty="0">
                <a:solidFill>
                  <a:srgbClr val="FF0000"/>
                </a:solidFill>
                <a:latin typeface="华文细黑" panose="02010600040101010101" pitchFamily="2" charset="-122"/>
                <a:ea typeface="华文细黑" panose="02010600040101010101" pitchFamily="2" charset="-122"/>
              </a:rPr>
              <a:t>四条独立路径：</a:t>
            </a:r>
            <a:endParaRPr lang="en-US" altLang="zh-CN" sz="2400" dirty="0">
              <a:solidFill>
                <a:srgbClr val="FF0000"/>
              </a:solidFill>
              <a:latin typeface="华文细黑" panose="02010600040101010101" pitchFamily="2" charset="-122"/>
              <a:ea typeface="华文细黑" panose="02010600040101010101" pitchFamily="2" charset="-122"/>
            </a:endParaRPr>
          </a:p>
          <a:p>
            <a:pPr fontAlgn="base">
              <a:spcBef>
                <a:spcPct val="0"/>
              </a:spcBef>
              <a:spcAft>
                <a:spcPct val="0"/>
              </a:spcAft>
              <a:defRPr/>
            </a:pPr>
            <a:r>
              <a:rPr lang="en-US" altLang="zh-CN" dirty="0">
                <a:solidFill>
                  <a:srgbClr val="FF0000"/>
                </a:solidFill>
                <a:latin typeface="华文细黑" panose="02010600040101010101" pitchFamily="2" charset="-122"/>
                <a:ea typeface="华文细黑" panose="02010600040101010101" pitchFamily="2" charset="-122"/>
                <a:cs typeface="Ebrima" pitchFamily="2" charset="0"/>
              </a:rPr>
              <a:t>01</a:t>
            </a:r>
            <a:r>
              <a:rPr lang="zh-CN" altLang="en-US"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dirty="0">
                <a:solidFill>
                  <a:srgbClr val="FF0000"/>
                </a:solidFill>
                <a:latin typeface="华文细黑" panose="02010600040101010101" pitchFamily="2" charset="-122"/>
                <a:ea typeface="华文细黑" panose="02010600040101010101" pitchFamily="2" charset="-122"/>
                <a:cs typeface="Ebrima" pitchFamily="2" charset="0"/>
              </a:rPr>
              <a:t>05-23</a:t>
            </a:r>
          </a:p>
          <a:p>
            <a:pPr fontAlgn="base">
              <a:spcBef>
                <a:spcPct val="0"/>
              </a:spcBef>
              <a:spcAft>
                <a:spcPct val="0"/>
              </a:spcAft>
              <a:defRPr/>
            </a:pPr>
            <a:r>
              <a:rPr lang="en-US" altLang="zh-CN" dirty="0">
                <a:solidFill>
                  <a:srgbClr val="008000"/>
                </a:solidFill>
                <a:latin typeface="华文细黑" panose="02010600040101010101" pitchFamily="2" charset="-122"/>
                <a:ea typeface="华文细黑" panose="02010600040101010101" pitchFamily="2" charset="-122"/>
                <a:cs typeface="Ebrima" pitchFamily="2" charset="0"/>
              </a:rPr>
              <a:t>02:   05-07-09-22</a:t>
            </a:r>
          </a:p>
          <a:p>
            <a:pPr fontAlgn="base">
              <a:spcBef>
                <a:spcPct val="0"/>
              </a:spcBef>
              <a:spcAft>
                <a:spcPct val="0"/>
              </a:spcAft>
              <a:defRPr/>
            </a:pPr>
            <a:r>
              <a:rPr lang="en-US" altLang="zh-CN" dirty="0">
                <a:solidFill>
                  <a:srgbClr val="0000FF"/>
                </a:solidFill>
                <a:latin typeface="华文细黑" panose="02010600040101010101" pitchFamily="2" charset="-122"/>
                <a:ea typeface="华文细黑" panose="02010600040101010101" pitchFamily="2" charset="-122"/>
                <a:cs typeface="Ebrima" pitchFamily="2" charset="0"/>
              </a:rPr>
              <a:t>03</a:t>
            </a:r>
            <a:r>
              <a:rPr lang="zh-CN" altLang="en-US" dirty="0">
                <a:solidFill>
                  <a:srgbClr val="0000FF"/>
                </a:solidFill>
                <a:latin typeface="华文细黑" panose="02010600040101010101" pitchFamily="2" charset="-122"/>
                <a:ea typeface="华文细黑" panose="02010600040101010101" pitchFamily="2" charset="-122"/>
                <a:cs typeface="Ebrima" pitchFamily="2" charset="0"/>
              </a:rPr>
              <a:t>：</a:t>
            </a:r>
            <a:r>
              <a:rPr lang="en-US" altLang="zh-CN" dirty="0">
                <a:solidFill>
                  <a:srgbClr val="0000FF"/>
                </a:solidFill>
                <a:latin typeface="华文细黑" panose="02010600040101010101" pitchFamily="2" charset="-122"/>
                <a:ea typeface="华文细黑" panose="02010600040101010101" pitchFamily="2" charset="-122"/>
                <a:cs typeface="Ebrima" pitchFamily="2" charset="0"/>
              </a:rPr>
              <a:t>05-07-13-15-22</a:t>
            </a:r>
          </a:p>
          <a:p>
            <a:pPr fontAlgn="base">
              <a:spcBef>
                <a:spcPct val="0"/>
              </a:spcBef>
              <a:spcAft>
                <a:spcPct val="0"/>
              </a:spcAft>
              <a:defRPr/>
            </a:pPr>
            <a:r>
              <a:rPr lang="en-US" altLang="zh-CN" dirty="0">
                <a:solidFill>
                  <a:srgbClr val="FF3399"/>
                </a:solidFill>
                <a:latin typeface="华文细黑" panose="02010600040101010101" pitchFamily="2" charset="-122"/>
                <a:ea typeface="华文细黑" panose="02010600040101010101" pitchFamily="2" charset="-122"/>
                <a:cs typeface="Ebrima" pitchFamily="2" charset="0"/>
              </a:rPr>
              <a:t>04</a:t>
            </a:r>
            <a:r>
              <a:rPr lang="zh-CN" altLang="en-US" dirty="0">
                <a:solidFill>
                  <a:srgbClr val="FF3399"/>
                </a:solidFill>
                <a:latin typeface="华文细黑" panose="02010600040101010101" pitchFamily="2" charset="-122"/>
                <a:ea typeface="华文细黑" panose="02010600040101010101" pitchFamily="2" charset="-122"/>
                <a:cs typeface="Ebrima" pitchFamily="2" charset="0"/>
              </a:rPr>
              <a:t>：</a:t>
            </a:r>
            <a:r>
              <a:rPr lang="en-US" altLang="zh-CN" dirty="0">
                <a:solidFill>
                  <a:srgbClr val="FF3399"/>
                </a:solidFill>
                <a:latin typeface="华文细黑" panose="02010600040101010101" pitchFamily="2" charset="-122"/>
                <a:ea typeface="华文细黑" panose="02010600040101010101" pitchFamily="2" charset="-122"/>
                <a:cs typeface="Ebrima" pitchFamily="2" charset="0"/>
              </a:rPr>
              <a:t>05-07-13-19-22-05</a:t>
            </a:r>
            <a:endParaRPr lang="zh-CN" altLang="en-US" dirty="0">
              <a:solidFill>
                <a:srgbClr val="FF3399"/>
              </a:solidFill>
              <a:latin typeface="华文细黑" panose="02010600040101010101" pitchFamily="2" charset="-122"/>
              <a:ea typeface="华文细黑" panose="02010600040101010101" pitchFamily="2" charset="-122"/>
              <a:cs typeface="Ebrima" pitchFamily="2" charset="0"/>
            </a:endParaRPr>
          </a:p>
        </p:txBody>
      </p:sp>
      <p:sp>
        <p:nvSpPr>
          <p:cNvPr id="7" name="矩形 6"/>
          <p:cNvSpPr/>
          <p:nvPr/>
        </p:nvSpPr>
        <p:spPr>
          <a:xfrm>
            <a:off x="3850892" y="1967637"/>
            <a:ext cx="1204176" cy="400110"/>
          </a:xfrm>
          <a:prstGeom prst="rect">
            <a:avLst/>
          </a:prstGeom>
        </p:spPr>
        <p:txBody>
          <a:bodyPr wrap="none">
            <a:spAutoFit/>
          </a:bodyPr>
          <a:lstStyle/>
          <a:p>
            <a:pPr fontAlgn="base">
              <a:spcBef>
                <a:spcPct val="0"/>
              </a:spcBef>
              <a:spcAft>
                <a:spcPct val="0"/>
              </a:spcAft>
              <a:defRPr/>
            </a:pPr>
            <a:r>
              <a:rPr lang="en-US" altLang="zh-CN" sz="2000" dirty="0">
                <a:solidFill>
                  <a:srgbClr val="0000FF"/>
                </a:solidFill>
                <a:latin typeface="华文细黑" panose="02010600040101010101" pitchFamily="2" charset="-122"/>
                <a:ea typeface="华文细黑" panose="02010600040101010101" pitchFamily="2" charset="-122"/>
              </a:rPr>
              <a:t>V(G) =4 </a:t>
            </a:r>
            <a:endParaRPr lang="zh-CN" altLang="en-US" sz="2000" dirty="0">
              <a:solidFill>
                <a:srgbClr val="00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81366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linds(horizontal)">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blinds(horizontal)">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blinds(horizontal)">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blinds(horizontal)">
                                      <p:cBhvr>
                                        <p:cTn id="3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路径测试例</a:t>
            </a:r>
            <a:r>
              <a:rPr lang="en-US" altLang="zh-CN" dirty="0"/>
              <a:t>-</a:t>
            </a:r>
            <a:r>
              <a:rPr lang="en-US" altLang="zh-CN" dirty="0" smtClean="0"/>
              <a:t>Step4:</a:t>
            </a:r>
            <a:r>
              <a:rPr lang="zh-CN" altLang="en-US" dirty="0" smtClean="0"/>
              <a:t>设计测试用例</a:t>
            </a:r>
            <a:endParaRPr lang="zh-CN" altLang="en-US" dirty="0"/>
          </a:p>
        </p:txBody>
      </p:sp>
      <p:pic>
        <p:nvPicPr>
          <p:cNvPr id="4" name="Picture 4"/>
          <p:cNvPicPr>
            <a:picLocks noChangeAspect="1" noChangeArrowheads="1"/>
          </p:cNvPicPr>
          <p:nvPr/>
        </p:nvPicPr>
        <p:blipFill>
          <a:blip r:embed="rId2"/>
          <a:srcRect/>
          <a:stretch>
            <a:fillRect/>
          </a:stretch>
        </p:blipFill>
        <p:spPr bwMode="auto">
          <a:xfrm>
            <a:off x="406221" y="1316685"/>
            <a:ext cx="2676344" cy="2236065"/>
          </a:xfrm>
          <a:prstGeom prst="rect">
            <a:avLst/>
          </a:prstGeom>
          <a:noFill/>
          <a:ln w="9525">
            <a:noFill/>
            <a:miter lim="800000"/>
            <a:headEnd/>
            <a:tailEnd/>
          </a:ln>
          <a:effectLst/>
        </p:spPr>
      </p:pic>
      <p:sp>
        <p:nvSpPr>
          <p:cNvPr id="6" name="矩形 5"/>
          <p:cNvSpPr/>
          <p:nvPr/>
        </p:nvSpPr>
        <p:spPr>
          <a:xfrm>
            <a:off x="3333022" y="1735339"/>
            <a:ext cx="5471613" cy="4093428"/>
          </a:xfrm>
          <a:prstGeom prst="rect">
            <a:avLst/>
          </a:prstGeom>
        </p:spPr>
        <p:txBody>
          <a:bodyPr wrap="square">
            <a:spAutoFit/>
          </a:bodyPr>
          <a:lstStyle/>
          <a:p>
            <a:pPr fontAlgn="base">
              <a:spcBef>
                <a:spcPct val="0"/>
              </a:spcBef>
              <a:spcAft>
                <a:spcPct val="0"/>
              </a:spcAft>
              <a:defRPr/>
            </a:pPr>
            <a:r>
              <a:rPr lang="zh-CN" altLang="en-US" sz="2000" dirty="0">
                <a:solidFill>
                  <a:srgbClr val="FF0000"/>
                </a:solidFill>
                <a:latin typeface="华文细黑" panose="02010600040101010101" pitchFamily="2" charset="-122"/>
                <a:ea typeface="华文细黑" panose="02010600040101010101" pitchFamily="2" charset="-122"/>
              </a:rPr>
              <a:t>四条独立路径：</a:t>
            </a:r>
            <a:endParaRPr lang="en-US" altLang="zh-CN" sz="2000" dirty="0">
              <a:solidFill>
                <a:srgbClr val="FF0000"/>
              </a:solidFill>
              <a:latin typeface="华文细黑" panose="02010600040101010101" pitchFamily="2" charset="-122"/>
              <a:ea typeface="华文细黑" panose="02010600040101010101" pitchFamily="2" charset="-122"/>
            </a:endParaRPr>
          </a:p>
          <a:p>
            <a:pPr fontAlgn="base">
              <a:spcBef>
                <a:spcPct val="0"/>
              </a:spcBef>
              <a:spcAft>
                <a:spcPct val="0"/>
              </a:spcAft>
              <a:defRPr/>
            </a:pPr>
            <a:r>
              <a:rPr lang="en-US" altLang="zh-CN" sz="2000" dirty="0">
                <a:solidFill>
                  <a:srgbClr val="FF0000"/>
                </a:solidFill>
                <a:latin typeface="华文细黑" panose="02010600040101010101" pitchFamily="2" charset="-122"/>
                <a:ea typeface="华文细黑" panose="02010600040101010101" pitchFamily="2" charset="-122"/>
                <a:cs typeface="Ebrima" pitchFamily="2" charset="0"/>
              </a:rPr>
              <a:t>01</a:t>
            </a:r>
            <a:r>
              <a:rPr lang="zh-CN" altLang="en-US" sz="2000"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sz="2000" dirty="0">
                <a:solidFill>
                  <a:srgbClr val="FF0000"/>
                </a:solidFill>
                <a:latin typeface="华文细黑" panose="02010600040101010101" pitchFamily="2" charset="-122"/>
                <a:ea typeface="华文细黑" panose="02010600040101010101" pitchFamily="2" charset="-122"/>
                <a:cs typeface="Ebrima" pitchFamily="2" charset="0"/>
              </a:rPr>
              <a:t>05-23</a:t>
            </a:r>
          </a:p>
          <a:p>
            <a:pPr lvl="1" fontAlgn="base">
              <a:spcBef>
                <a:spcPct val="0"/>
              </a:spcBef>
              <a:spcAft>
                <a:spcPct val="0"/>
              </a:spcAft>
              <a:defRPr/>
            </a:pPr>
            <a:r>
              <a:rPr lang="zh-CN" altLang="en-US" sz="2000" dirty="0">
                <a:solidFill>
                  <a:srgbClr val="FF0000"/>
                </a:solidFill>
                <a:latin typeface="华文细黑" panose="02010600040101010101" pitchFamily="2" charset="-122"/>
                <a:ea typeface="华文细黑" panose="02010600040101010101" pitchFamily="2" charset="-122"/>
                <a:cs typeface="Ebrima" pitchFamily="2" charset="0"/>
              </a:rPr>
              <a:t>输入：</a:t>
            </a:r>
            <a:r>
              <a:rPr lang="en-US" altLang="zh-CN" sz="2000" dirty="0">
                <a:solidFill>
                  <a:srgbClr val="FF0000"/>
                </a:solidFill>
                <a:latin typeface="华文细黑" panose="02010600040101010101" pitchFamily="2" charset="-122"/>
                <a:ea typeface="华文细黑" panose="02010600040101010101" pitchFamily="2" charset="-122"/>
                <a:cs typeface="Ebrima" pitchFamily="2" charset="0"/>
              </a:rPr>
              <a:t> </a:t>
            </a:r>
            <a:r>
              <a:rPr lang="en-US" altLang="zh-CN" sz="2000" dirty="0" err="1">
                <a:solidFill>
                  <a:srgbClr val="FF0000"/>
                </a:solidFill>
                <a:latin typeface="华文细黑" panose="02010600040101010101" pitchFamily="2" charset="-122"/>
                <a:ea typeface="华文细黑" panose="02010600040101010101" pitchFamily="2" charset="-122"/>
                <a:cs typeface="Ebrima" pitchFamily="2" charset="0"/>
              </a:rPr>
              <a:t>recordNum</a:t>
            </a:r>
            <a:r>
              <a:rPr lang="en-US" altLang="zh-CN" sz="2000" dirty="0">
                <a:solidFill>
                  <a:srgbClr val="FF0000"/>
                </a:solidFill>
                <a:latin typeface="华文细黑" panose="02010600040101010101" pitchFamily="2" charset="-122"/>
                <a:ea typeface="华文细黑" panose="02010600040101010101" pitchFamily="2" charset="-122"/>
                <a:cs typeface="Ebrima" pitchFamily="2" charset="0"/>
              </a:rPr>
              <a:t> =</a:t>
            </a:r>
            <a:r>
              <a:rPr lang="en-US" altLang="zh-CN" sz="2000" dirty="0" smtClean="0">
                <a:solidFill>
                  <a:srgbClr val="FF0000"/>
                </a:solidFill>
                <a:latin typeface="华文细黑" panose="02010600040101010101" pitchFamily="2" charset="-122"/>
                <a:ea typeface="华文细黑" panose="02010600040101010101" pitchFamily="2" charset="-122"/>
                <a:cs typeface="Ebrima" pitchFamily="2" charset="0"/>
              </a:rPr>
              <a:t>0</a:t>
            </a:r>
            <a:r>
              <a:rPr lang="zh-CN" altLang="en-US" sz="2000" dirty="0">
                <a:solidFill>
                  <a:srgbClr val="008000"/>
                </a:solidFill>
                <a:latin typeface="华文细黑" panose="02010600040101010101" pitchFamily="2" charset="-122"/>
                <a:ea typeface="华文细黑" panose="02010600040101010101" pitchFamily="2" charset="-122"/>
                <a:cs typeface="Ebrima" pitchFamily="2" charset="0"/>
              </a:rPr>
              <a:t> ， </a:t>
            </a:r>
            <a:r>
              <a:rPr lang="en-US" altLang="zh-CN" sz="2000" dirty="0" smtClean="0">
                <a:solidFill>
                  <a:srgbClr val="FF0000"/>
                </a:solidFill>
                <a:latin typeface="华文细黑" panose="02010600040101010101" pitchFamily="2" charset="-122"/>
                <a:ea typeface="华文细黑" panose="02010600040101010101" pitchFamily="2" charset="-122"/>
                <a:cs typeface="Ebrima" pitchFamily="2" charset="0"/>
              </a:rPr>
              <a:t>type=0</a:t>
            </a:r>
            <a:r>
              <a:rPr lang="en-US" altLang="zh-CN" sz="2000" dirty="0">
                <a:solidFill>
                  <a:srgbClr val="FF0000"/>
                </a:solidFill>
                <a:latin typeface="华文细黑" panose="02010600040101010101" pitchFamily="2" charset="-122"/>
                <a:ea typeface="华文细黑" panose="02010600040101010101" pitchFamily="2" charset="-122"/>
                <a:cs typeface="Ebrima" pitchFamily="2" charset="0"/>
              </a:rPr>
              <a:t>;</a:t>
            </a:r>
          </a:p>
          <a:p>
            <a:pPr lvl="1" fontAlgn="base">
              <a:spcBef>
                <a:spcPct val="0"/>
              </a:spcBef>
              <a:spcAft>
                <a:spcPct val="0"/>
              </a:spcAft>
              <a:defRPr/>
            </a:pPr>
            <a:r>
              <a:rPr lang="zh-CN" altLang="en-US" sz="2000" dirty="0">
                <a:solidFill>
                  <a:srgbClr val="FF0000"/>
                </a:solidFill>
                <a:latin typeface="华文细黑" panose="02010600040101010101" pitchFamily="2" charset="-122"/>
                <a:ea typeface="华文细黑" panose="02010600040101010101" pitchFamily="2" charset="-122"/>
                <a:cs typeface="Ebrima" pitchFamily="2" charset="0"/>
              </a:rPr>
              <a:t>预期结果： </a:t>
            </a:r>
            <a:r>
              <a:rPr lang="en-US" altLang="zh-CN" sz="2000" dirty="0" err="1">
                <a:solidFill>
                  <a:srgbClr val="FF0000"/>
                </a:solidFill>
                <a:latin typeface="华文细黑" panose="02010600040101010101" pitchFamily="2" charset="-122"/>
                <a:ea typeface="华文细黑" panose="02010600040101010101" pitchFamily="2" charset="-122"/>
                <a:cs typeface="Ebrima" pitchFamily="2" charset="0"/>
              </a:rPr>
              <a:t>Xtemp</a:t>
            </a:r>
            <a:r>
              <a:rPr lang="en-US" altLang="zh-CN" sz="2000" dirty="0">
                <a:solidFill>
                  <a:srgbClr val="FF0000"/>
                </a:solidFill>
                <a:latin typeface="华文细黑" panose="02010600040101010101" pitchFamily="2" charset="-122"/>
                <a:ea typeface="华文细黑" panose="02010600040101010101" pitchFamily="2" charset="-122"/>
                <a:cs typeface="Ebrima" pitchFamily="2" charset="0"/>
              </a:rPr>
              <a:t> =0</a:t>
            </a:r>
          </a:p>
          <a:p>
            <a:pPr fontAlgn="base">
              <a:spcBef>
                <a:spcPct val="0"/>
              </a:spcBef>
              <a:spcAft>
                <a:spcPct val="0"/>
              </a:spcAft>
              <a:defRPr/>
            </a:pPr>
            <a:r>
              <a:rPr lang="en-US" altLang="zh-CN" sz="2000" dirty="0">
                <a:solidFill>
                  <a:srgbClr val="008000"/>
                </a:solidFill>
                <a:latin typeface="华文细黑" panose="02010600040101010101" pitchFamily="2" charset="-122"/>
                <a:ea typeface="华文细黑" panose="02010600040101010101" pitchFamily="2" charset="-122"/>
                <a:cs typeface="Ebrima" pitchFamily="2" charset="0"/>
              </a:rPr>
              <a:t>02:  05-07-09-22</a:t>
            </a:r>
          </a:p>
          <a:p>
            <a:pPr marL="457200" lvl="2" fontAlgn="base">
              <a:spcBef>
                <a:spcPct val="0"/>
              </a:spcBef>
              <a:spcAft>
                <a:spcPct val="0"/>
              </a:spcAft>
              <a:defRPr/>
            </a:pPr>
            <a:r>
              <a:rPr lang="zh-CN" altLang="en-US" sz="2000" dirty="0">
                <a:solidFill>
                  <a:srgbClr val="008000"/>
                </a:solidFill>
                <a:latin typeface="华文细黑" panose="02010600040101010101" pitchFamily="2" charset="-122"/>
                <a:ea typeface="华文细黑" panose="02010600040101010101" pitchFamily="2" charset="-122"/>
                <a:cs typeface="Ebrima" pitchFamily="2" charset="0"/>
              </a:rPr>
              <a:t>输入：</a:t>
            </a:r>
            <a:r>
              <a:rPr lang="en-US" altLang="zh-CN" sz="2000" dirty="0">
                <a:solidFill>
                  <a:srgbClr val="008000"/>
                </a:solidFill>
                <a:latin typeface="华文细黑" panose="02010600040101010101" pitchFamily="2" charset="-122"/>
                <a:ea typeface="华文细黑" panose="02010600040101010101" pitchFamily="2" charset="-122"/>
                <a:cs typeface="Ebrima" pitchFamily="2" charset="0"/>
              </a:rPr>
              <a:t> </a:t>
            </a:r>
            <a:r>
              <a:rPr lang="en-US" altLang="zh-CN" sz="2000" dirty="0" err="1">
                <a:solidFill>
                  <a:srgbClr val="008000"/>
                </a:solidFill>
                <a:latin typeface="华文细黑" panose="02010600040101010101" pitchFamily="2" charset="-122"/>
                <a:ea typeface="华文细黑" panose="02010600040101010101" pitchFamily="2" charset="-122"/>
                <a:cs typeface="Ebrima" pitchFamily="2" charset="0"/>
              </a:rPr>
              <a:t>recordNum</a:t>
            </a:r>
            <a:r>
              <a:rPr lang="en-US" altLang="zh-CN" sz="2000" dirty="0">
                <a:solidFill>
                  <a:srgbClr val="008000"/>
                </a:solidFill>
                <a:latin typeface="华文细黑" panose="02010600040101010101" pitchFamily="2" charset="-122"/>
                <a:ea typeface="华文细黑" panose="02010600040101010101" pitchFamily="2" charset="-122"/>
                <a:cs typeface="Ebrima" pitchFamily="2" charset="0"/>
              </a:rPr>
              <a:t> =1</a:t>
            </a:r>
            <a:r>
              <a:rPr lang="zh-CN" altLang="en-US" sz="2000" dirty="0">
                <a:solidFill>
                  <a:srgbClr val="008000"/>
                </a:solidFill>
                <a:latin typeface="华文细黑" panose="02010600040101010101" pitchFamily="2" charset="-122"/>
                <a:ea typeface="华文细黑" panose="02010600040101010101" pitchFamily="2" charset="-122"/>
                <a:cs typeface="Ebrima" pitchFamily="2" charset="0"/>
              </a:rPr>
              <a:t>，</a:t>
            </a:r>
            <a:r>
              <a:rPr lang="en-US" altLang="zh-CN" sz="2000" dirty="0">
                <a:solidFill>
                  <a:srgbClr val="008000"/>
                </a:solidFill>
                <a:latin typeface="华文细黑" panose="02010600040101010101" pitchFamily="2" charset="-122"/>
                <a:ea typeface="华文细黑" panose="02010600040101010101" pitchFamily="2" charset="-122"/>
                <a:cs typeface="Ebrima" pitchFamily="2" charset="0"/>
              </a:rPr>
              <a:t>type=0</a:t>
            </a:r>
          </a:p>
          <a:p>
            <a:pPr marL="457200" lvl="2" fontAlgn="base">
              <a:spcBef>
                <a:spcPct val="0"/>
              </a:spcBef>
              <a:spcAft>
                <a:spcPct val="0"/>
              </a:spcAft>
              <a:defRPr/>
            </a:pPr>
            <a:r>
              <a:rPr lang="zh-CN" altLang="en-US" sz="2000" dirty="0">
                <a:solidFill>
                  <a:srgbClr val="008000"/>
                </a:solidFill>
                <a:latin typeface="华文细黑" panose="02010600040101010101" pitchFamily="2" charset="-122"/>
                <a:ea typeface="华文细黑" panose="02010600040101010101" pitchFamily="2" charset="-122"/>
                <a:cs typeface="Ebrima" pitchFamily="2" charset="0"/>
              </a:rPr>
              <a:t>预期结果： </a:t>
            </a:r>
            <a:r>
              <a:rPr lang="en-US" altLang="zh-CN" sz="2000" dirty="0" err="1">
                <a:solidFill>
                  <a:srgbClr val="008000"/>
                </a:solidFill>
                <a:latin typeface="华文细黑" panose="02010600040101010101" pitchFamily="2" charset="-122"/>
                <a:ea typeface="华文细黑" panose="02010600040101010101" pitchFamily="2" charset="-122"/>
                <a:cs typeface="Ebrima" pitchFamily="2" charset="0"/>
              </a:rPr>
              <a:t>Xtemp</a:t>
            </a:r>
            <a:r>
              <a:rPr lang="en-US" altLang="zh-CN" sz="2000" dirty="0">
                <a:solidFill>
                  <a:srgbClr val="008000"/>
                </a:solidFill>
                <a:latin typeface="华文细黑" panose="02010600040101010101" pitchFamily="2" charset="-122"/>
                <a:ea typeface="华文细黑" panose="02010600040101010101" pitchFamily="2" charset="-122"/>
                <a:cs typeface="Ebrima" pitchFamily="2" charset="0"/>
              </a:rPr>
              <a:t> =2</a:t>
            </a:r>
          </a:p>
          <a:p>
            <a:pPr fontAlgn="base">
              <a:spcBef>
                <a:spcPct val="0"/>
              </a:spcBef>
              <a:spcAft>
                <a:spcPct val="0"/>
              </a:spcAft>
              <a:defRPr/>
            </a:pPr>
            <a:r>
              <a:rPr lang="en-US" altLang="zh-CN" sz="2000" dirty="0">
                <a:solidFill>
                  <a:srgbClr val="0000FF"/>
                </a:solidFill>
                <a:latin typeface="华文细黑" panose="02010600040101010101" pitchFamily="2" charset="-122"/>
                <a:ea typeface="华文细黑" panose="02010600040101010101" pitchFamily="2" charset="-122"/>
                <a:cs typeface="Ebrima" pitchFamily="2" charset="0"/>
              </a:rPr>
              <a:t>03</a:t>
            </a:r>
            <a:r>
              <a:rPr lang="zh-CN" altLang="en-US" sz="2000" dirty="0">
                <a:solidFill>
                  <a:srgbClr val="0000FF"/>
                </a:solidFill>
                <a:latin typeface="华文细黑" panose="02010600040101010101" pitchFamily="2" charset="-122"/>
                <a:ea typeface="华文细黑" panose="02010600040101010101" pitchFamily="2" charset="-122"/>
                <a:cs typeface="Ebrima" pitchFamily="2" charset="0"/>
              </a:rPr>
              <a:t>：</a:t>
            </a:r>
            <a:r>
              <a:rPr lang="en-US" altLang="zh-CN" sz="2000" dirty="0">
                <a:solidFill>
                  <a:srgbClr val="0000FF"/>
                </a:solidFill>
                <a:latin typeface="华文细黑" panose="02010600040101010101" pitchFamily="2" charset="-122"/>
                <a:ea typeface="华文细黑" panose="02010600040101010101" pitchFamily="2" charset="-122"/>
                <a:cs typeface="Ebrima" pitchFamily="2" charset="0"/>
              </a:rPr>
              <a:t>05-07-13-15-22</a:t>
            </a:r>
          </a:p>
          <a:p>
            <a:pPr marL="457200" lvl="2" fontAlgn="base">
              <a:spcBef>
                <a:spcPct val="0"/>
              </a:spcBef>
              <a:spcAft>
                <a:spcPct val="0"/>
              </a:spcAft>
              <a:defRPr/>
            </a:pPr>
            <a:r>
              <a:rPr lang="zh-CN" altLang="en-US" sz="2000" dirty="0">
                <a:solidFill>
                  <a:srgbClr val="0000FF"/>
                </a:solidFill>
                <a:latin typeface="华文细黑" panose="02010600040101010101" pitchFamily="2" charset="-122"/>
                <a:ea typeface="华文细黑" panose="02010600040101010101" pitchFamily="2" charset="-122"/>
                <a:cs typeface="Ebrima" pitchFamily="2" charset="0"/>
              </a:rPr>
              <a:t>输入：</a:t>
            </a:r>
            <a:r>
              <a:rPr lang="en-US" altLang="zh-CN" sz="2000" dirty="0">
                <a:solidFill>
                  <a:srgbClr val="0000FF"/>
                </a:solidFill>
                <a:latin typeface="华文细黑" panose="02010600040101010101" pitchFamily="2" charset="-122"/>
                <a:ea typeface="华文细黑" panose="02010600040101010101" pitchFamily="2" charset="-122"/>
                <a:cs typeface="Ebrima" pitchFamily="2" charset="0"/>
              </a:rPr>
              <a:t> </a:t>
            </a:r>
            <a:r>
              <a:rPr lang="en-US" altLang="zh-CN" sz="2000" dirty="0" err="1">
                <a:solidFill>
                  <a:srgbClr val="0000FF"/>
                </a:solidFill>
                <a:latin typeface="华文细黑" panose="02010600040101010101" pitchFamily="2" charset="-122"/>
                <a:ea typeface="华文细黑" panose="02010600040101010101" pitchFamily="2" charset="-122"/>
                <a:cs typeface="Ebrima" pitchFamily="2" charset="0"/>
              </a:rPr>
              <a:t>recordNum</a:t>
            </a:r>
            <a:r>
              <a:rPr lang="en-US" altLang="zh-CN" sz="2000" dirty="0">
                <a:solidFill>
                  <a:srgbClr val="0000FF"/>
                </a:solidFill>
                <a:latin typeface="华文细黑" panose="02010600040101010101" pitchFamily="2" charset="-122"/>
                <a:ea typeface="华文细黑" panose="02010600040101010101" pitchFamily="2" charset="-122"/>
                <a:cs typeface="Ebrima" pitchFamily="2" charset="0"/>
              </a:rPr>
              <a:t> =1</a:t>
            </a:r>
            <a:r>
              <a:rPr lang="zh-CN" altLang="en-US" sz="2000" dirty="0">
                <a:solidFill>
                  <a:srgbClr val="0000FF"/>
                </a:solidFill>
                <a:latin typeface="华文细黑" panose="02010600040101010101" pitchFamily="2" charset="-122"/>
                <a:ea typeface="华文细黑" panose="02010600040101010101" pitchFamily="2" charset="-122"/>
                <a:cs typeface="Ebrima" pitchFamily="2" charset="0"/>
              </a:rPr>
              <a:t>，</a:t>
            </a:r>
            <a:r>
              <a:rPr lang="en-US" altLang="zh-CN" sz="2000" dirty="0">
                <a:solidFill>
                  <a:srgbClr val="0000FF"/>
                </a:solidFill>
                <a:latin typeface="华文细黑" panose="02010600040101010101" pitchFamily="2" charset="-122"/>
                <a:ea typeface="华文细黑" panose="02010600040101010101" pitchFamily="2" charset="-122"/>
                <a:cs typeface="Ebrima" pitchFamily="2" charset="0"/>
              </a:rPr>
              <a:t>type=1</a:t>
            </a:r>
          </a:p>
          <a:p>
            <a:pPr marL="457200" lvl="2" fontAlgn="base">
              <a:spcBef>
                <a:spcPct val="0"/>
              </a:spcBef>
              <a:spcAft>
                <a:spcPct val="0"/>
              </a:spcAft>
              <a:defRPr/>
            </a:pPr>
            <a:r>
              <a:rPr lang="zh-CN" altLang="en-US" sz="2000" dirty="0">
                <a:solidFill>
                  <a:srgbClr val="0000FF"/>
                </a:solidFill>
                <a:latin typeface="华文细黑" panose="02010600040101010101" pitchFamily="2" charset="-122"/>
                <a:ea typeface="华文细黑" panose="02010600040101010101" pitchFamily="2" charset="-122"/>
                <a:cs typeface="Ebrima" pitchFamily="2" charset="0"/>
              </a:rPr>
              <a:t>预期结果： </a:t>
            </a:r>
            <a:r>
              <a:rPr lang="en-US" altLang="zh-CN" sz="2000" dirty="0" err="1">
                <a:solidFill>
                  <a:srgbClr val="0000FF"/>
                </a:solidFill>
                <a:latin typeface="华文细黑" panose="02010600040101010101" pitchFamily="2" charset="-122"/>
                <a:ea typeface="华文细黑" panose="02010600040101010101" pitchFamily="2" charset="-122"/>
                <a:cs typeface="Ebrima" pitchFamily="2" charset="0"/>
              </a:rPr>
              <a:t>Xtemp</a:t>
            </a:r>
            <a:r>
              <a:rPr lang="en-US" altLang="zh-CN" sz="2000" dirty="0">
                <a:solidFill>
                  <a:srgbClr val="0000FF"/>
                </a:solidFill>
                <a:latin typeface="华文细黑" panose="02010600040101010101" pitchFamily="2" charset="-122"/>
                <a:ea typeface="华文细黑" panose="02010600040101010101" pitchFamily="2" charset="-122"/>
                <a:cs typeface="Ebrima" pitchFamily="2" charset="0"/>
              </a:rPr>
              <a:t> =10</a:t>
            </a:r>
          </a:p>
          <a:p>
            <a:pPr fontAlgn="base">
              <a:spcBef>
                <a:spcPct val="0"/>
              </a:spcBef>
              <a:spcAft>
                <a:spcPct val="0"/>
              </a:spcAft>
              <a:defRPr/>
            </a:pPr>
            <a:r>
              <a:rPr lang="en-US" altLang="zh-CN" sz="2000" dirty="0">
                <a:solidFill>
                  <a:srgbClr val="FF3399"/>
                </a:solidFill>
                <a:latin typeface="华文细黑" panose="02010600040101010101" pitchFamily="2" charset="-122"/>
                <a:ea typeface="华文细黑" panose="02010600040101010101" pitchFamily="2" charset="-122"/>
                <a:cs typeface="Ebrima" pitchFamily="2" charset="0"/>
              </a:rPr>
              <a:t>04</a:t>
            </a:r>
            <a:r>
              <a:rPr lang="zh-CN" altLang="en-US" sz="2000" dirty="0">
                <a:solidFill>
                  <a:srgbClr val="FF3399"/>
                </a:solidFill>
                <a:latin typeface="华文细黑" panose="02010600040101010101" pitchFamily="2" charset="-122"/>
                <a:ea typeface="华文细黑" panose="02010600040101010101" pitchFamily="2" charset="-122"/>
                <a:cs typeface="Ebrima" pitchFamily="2" charset="0"/>
              </a:rPr>
              <a:t>：</a:t>
            </a:r>
            <a:r>
              <a:rPr lang="en-US" altLang="zh-CN" sz="2000" dirty="0">
                <a:solidFill>
                  <a:srgbClr val="FF3399"/>
                </a:solidFill>
                <a:latin typeface="华文细黑" panose="02010600040101010101" pitchFamily="2" charset="-122"/>
                <a:ea typeface="华文细黑" panose="02010600040101010101" pitchFamily="2" charset="-122"/>
                <a:cs typeface="Ebrima" pitchFamily="2" charset="0"/>
              </a:rPr>
              <a:t>05-07-13-19-22-05</a:t>
            </a:r>
          </a:p>
          <a:p>
            <a:pPr marL="457200" lvl="2" fontAlgn="base">
              <a:spcBef>
                <a:spcPct val="0"/>
              </a:spcBef>
              <a:spcAft>
                <a:spcPct val="0"/>
              </a:spcAft>
              <a:defRPr/>
            </a:pPr>
            <a:r>
              <a:rPr lang="zh-CN" altLang="en-US" sz="2000" dirty="0">
                <a:solidFill>
                  <a:srgbClr val="FF3399"/>
                </a:solidFill>
                <a:latin typeface="华文细黑" panose="02010600040101010101" pitchFamily="2" charset="-122"/>
                <a:ea typeface="华文细黑" panose="02010600040101010101" pitchFamily="2" charset="-122"/>
                <a:cs typeface="Ebrima" pitchFamily="2" charset="0"/>
              </a:rPr>
              <a:t>输入：</a:t>
            </a:r>
            <a:r>
              <a:rPr lang="en-US" altLang="zh-CN" sz="2000" dirty="0">
                <a:solidFill>
                  <a:srgbClr val="FF3399"/>
                </a:solidFill>
                <a:latin typeface="华文细黑" panose="02010600040101010101" pitchFamily="2" charset="-122"/>
                <a:ea typeface="华文细黑" panose="02010600040101010101" pitchFamily="2" charset="-122"/>
                <a:cs typeface="Ebrima" pitchFamily="2" charset="0"/>
              </a:rPr>
              <a:t> </a:t>
            </a:r>
            <a:r>
              <a:rPr lang="en-US" altLang="zh-CN" sz="2000" dirty="0" err="1">
                <a:solidFill>
                  <a:srgbClr val="FF3399"/>
                </a:solidFill>
                <a:latin typeface="华文细黑" panose="02010600040101010101" pitchFamily="2" charset="-122"/>
                <a:ea typeface="华文细黑" panose="02010600040101010101" pitchFamily="2" charset="-122"/>
                <a:cs typeface="Ebrima" pitchFamily="2" charset="0"/>
              </a:rPr>
              <a:t>recordNum</a:t>
            </a:r>
            <a:r>
              <a:rPr lang="en-US" altLang="zh-CN" sz="2000" dirty="0">
                <a:solidFill>
                  <a:srgbClr val="FF3399"/>
                </a:solidFill>
                <a:latin typeface="华文细黑" panose="02010600040101010101" pitchFamily="2" charset="-122"/>
                <a:ea typeface="华文细黑" panose="02010600040101010101" pitchFamily="2" charset="-122"/>
                <a:cs typeface="Ebrima" pitchFamily="2" charset="0"/>
              </a:rPr>
              <a:t> =1</a:t>
            </a:r>
            <a:r>
              <a:rPr lang="zh-CN" altLang="en-US" sz="2000" dirty="0">
                <a:solidFill>
                  <a:srgbClr val="FF3399"/>
                </a:solidFill>
                <a:latin typeface="华文细黑" panose="02010600040101010101" pitchFamily="2" charset="-122"/>
                <a:ea typeface="华文细黑" panose="02010600040101010101" pitchFamily="2" charset="-122"/>
                <a:cs typeface="Ebrima" pitchFamily="2" charset="0"/>
              </a:rPr>
              <a:t>，</a:t>
            </a:r>
            <a:r>
              <a:rPr lang="en-US" altLang="zh-CN" sz="2000" dirty="0">
                <a:solidFill>
                  <a:srgbClr val="FF3399"/>
                </a:solidFill>
                <a:latin typeface="华文细黑" panose="02010600040101010101" pitchFamily="2" charset="-122"/>
                <a:ea typeface="华文细黑" panose="02010600040101010101" pitchFamily="2" charset="-122"/>
                <a:cs typeface="Ebrima" pitchFamily="2" charset="0"/>
              </a:rPr>
              <a:t>type=2</a:t>
            </a:r>
          </a:p>
          <a:p>
            <a:pPr marL="457200" lvl="2" fontAlgn="base">
              <a:spcBef>
                <a:spcPct val="0"/>
              </a:spcBef>
              <a:spcAft>
                <a:spcPct val="0"/>
              </a:spcAft>
              <a:defRPr/>
            </a:pPr>
            <a:r>
              <a:rPr lang="zh-CN" altLang="en-US" sz="2000" dirty="0">
                <a:solidFill>
                  <a:srgbClr val="FF3399"/>
                </a:solidFill>
                <a:latin typeface="华文细黑" panose="02010600040101010101" pitchFamily="2" charset="-122"/>
                <a:ea typeface="华文细黑" panose="02010600040101010101" pitchFamily="2" charset="-122"/>
                <a:cs typeface="Ebrima" pitchFamily="2" charset="0"/>
              </a:rPr>
              <a:t>预期结果： </a:t>
            </a:r>
            <a:r>
              <a:rPr lang="en-US" altLang="zh-CN" sz="2000" dirty="0" err="1">
                <a:solidFill>
                  <a:srgbClr val="FF3399"/>
                </a:solidFill>
                <a:latin typeface="华文细黑" panose="02010600040101010101" pitchFamily="2" charset="-122"/>
                <a:ea typeface="华文细黑" panose="02010600040101010101" pitchFamily="2" charset="-122"/>
                <a:cs typeface="Ebrima" pitchFamily="2" charset="0"/>
              </a:rPr>
              <a:t>Xtemp</a:t>
            </a:r>
            <a:r>
              <a:rPr lang="en-US" altLang="zh-CN" sz="2000" dirty="0">
                <a:solidFill>
                  <a:srgbClr val="FF3399"/>
                </a:solidFill>
                <a:latin typeface="华文细黑" panose="02010600040101010101" pitchFamily="2" charset="-122"/>
                <a:ea typeface="华文细黑" panose="02010600040101010101" pitchFamily="2" charset="-122"/>
                <a:cs typeface="Ebrima" pitchFamily="2" charset="0"/>
              </a:rPr>
              <a:t> =20</a:t>
            </a:r>
            <a:endParaRPr lang="zh-CN" altLang="en-US" sz="2000" dirty="0">
              <a:solidFill>
                <a:srgbClr val="FF3399"/>
              </a:solidFill>
              <a:latin typeface="华文细黑" panose="02010600040101010101" pitchFamily="2" charset="-122"/>
              <a:ea typeface="华文细黑" panose="02010600040101010101" pitchFamily="2" charset="-122"/>
              <a:cs typeface="Ebrima" pitchFamily="2" charset="0"/>
            </a:endParaRPr>
          </a:p>
        </p:txBody>
      </p:sp>
      <p:sp>
        <p:nvSpPr>
          <p:cNvPr id="7" name="TextBox 5"/>
          <p:cNvSpPr txBox="1"/>
          <p:nvPr/>
        </p:nvSpPr>
        <p:spPr>
          <a:xfrm>
            <a:off x="406221" y="3552750"/>
            <a:ext cx="2676344" cy="2677656"/>
          </a:xfrm>
          <a:prstGeom prst="rect">
            <a:avLst/>
          </a:prstGeom>
          <a:noFill/>
          <a:ln w="9525" cmpd="sng">
            <a:solidFill>
              <a:srgbClr val="0000FF"/>
            </a:solidFill>
            <a:prstDash val="dash"/>
          </a:ln>
        </p:spPr>
        <p:txBody>
          <a:bodyPr wrap="square" rtlCol="0">
            <a:spAutoFit/>
          </a:bodyPr>
          <a:lstStyle/>
          <a:p>
            <a:pPr fontAlgn="base">
              <a:spcBef>
                <a:spcPct val="0"/>
              </a:spcBef>
              <a:spcAft>
                <a:spcPct val="0"/>
              </a:spcAft>
              <a:defRPr/>
            </a:pPr>
            <a:r>
              <a:rPr lang="en-US" altLang="zh-CN" sz="700" b="1" dirty="0">
                <a:solidFill>
                  <a:srgbClr val="7F0055"/>
                </a:solidFill>
                <a:latin typeface="Consolas"/>
              </a:rPr>
              <a:t>01 public</a:t>
            </a:r>
            <a:r>
              <a:rPr lang="en-US" altLang="zh-CN" sz="700" b="1" dirty="0">
                <a:solidFill>
                  <a:srgbClr val="000000"/>
                </a:solidFill>
                <a:latin typeface="Consolas"/>
              </a:rPr>
              <a:t> </a:t>
            </a:r>
            <a:r>
              <a:rPr lang="en-US" altLang="zh-CN" sz="700" b="1" dirty="0" err="1">
                <a:solidFill>
                  <a:srgbClr val="7F0055"/>
                </a:solidFill>
                <a:latin typeface="Consolas"/>
              </a:rPr>
              <a:t>int</a:t>
            </a:r>
            <a:r>
              <a:rPr lang="en-US" altLang="zh-CN" sz="700" b="1" dirty="0">
                <a:solidFill>
                  <a:srgbClr val="000000"/>
                </a:solidFill>
                <a:latin typeface="Consolas"/>
              </a:rPr>
              <a:t> </a:t>
            </a:r>
            <a:r>
              <a:rPr lang="en-US" altLang="zh-CN" sz="700" b="1" dirty="0" err="1" smtClean="0">
                <a:solidFill>
                  <a:srgbClr val="000000"/>
                </a:solidFill>
                <a:latin typeface="Consolas"/>
              </a:rPr>
              <a:t>findNum</a:t>
            </a:r>
            <a:r>
              <a:rPr lang="en-US" altLang="zh-CN" sz="700" b="1" dirty="0" smtClean="0">
                <a:solidFill>
                  <a:srgbClr val="000000"/>
                </a:solidFill>
                <a:latin typeface="Consolas"/>
              </a:rPr>
              <a:t>(</a:t>
            </a:r>
            <a:r>
              <a:rPr lang="en-US" altLang="zh-CN" sz="700" b="1" dirty="0" err="1" smtClean="0">
                <a:solidFill>
                  <a:srgbClr val="000000"/>
                </a:solidFill>
                <a:latin typeface="Consolas"/>
              </a:rPr>
              <a:t>int</a:t>
            </a:r>
            <a:r>
              <a:rPr lang="en-US" altLang="zh-CN" sz="700" b="1" dirty="0" smtClean="0">
                <a:solidFill>
                  <a:srgbClr val="000000"/>
                </a:solidFill>
                <a:latin typeface="Consolas"/>
              </a:rPr>
              <a:t> </a:t>
            </a:r>
            <a:r>
              <a:rPr lang="en-US" altLang="zh-CN" sz="700" b="1" dirty="0" err="1" smtClean="0">
                <a:solidFill>
                  <a:srgbClr val="000000"/>
                </a:solidFill>
                <a:latin typeface="Consolas"/>
              </a:rPr>
              <a:t>recordNum</a:t>
            </a:r>
            <a:r>
              <a:rPr lang="en-US" altLang="zh-CN" sz="700" b="1" dirty="0" smtClean="0">
                <a:solidFill>
                  <a:srgbClr val="000000"/>
                </a:solidFill>
                <a:latin typeface="Consolas"/>
              </a:rPr>
              <a:t>, </a:t>
            </a:r>
            <a:r>
              <a:rPr lang="en-US" altLang="zh-CN" sz="700" b="1" dirty="0" err="1" smtClean="0">
                <a:solidFill>
                  <a:srgbClr val="7F0055"/>
                </a:solidFill>
                <a:latin typeface="Consolas"/>
              </a:rPr>
              <a:t>int</a:t>
            </a:r>
            <a:r>
              <a:rPr lang="en-US" altLang="zh-CN" sz="700" b="1" dirty="0" smtClean="0">
                <a:solidFill>
                  <a:srgbClr val="7F0055"/>
                </a:solidFill>
                <a:latin typeface="Consolas"/>
              </a:rPr>
              <a:t> </a:t>
            </a:r>
            <a:r>
              <a:rPr lang="en-US" altLang="zh-CN" sz="700" b="1" dirty="0" smtClean="0">
                <a:solidFill>
                  <a:srgbClr val="000000"/>
                </a:solidFill>
                <a:latin typeface="Consolas"/>
              </a:rPr>
              <a:t>type)</a:t>
            </a:r>
            <a:endParaRPr lang="en-US" altLang="zh-CN" sz="700" b="1" dirty="0">
              <a:solidFill>
                <a:srgbClr val="000000"/>
              </a:solidFill>
              <a:latin typeface="Consolas"/>
            </a:endParaRPr>
          </a:p>
          <a:p>
            <a:pPr fontAlgn="base">
              <a:spcBef>
                <a:spcPct val="0"/>
              </a:spcBef>
              <a:spcAft>
                <a:spcPct val="0"/>
              </a:spcAft>
              <a:defRPr/>
            </a:pPr>
            <a:r>
              <a:rPr lang="en-US" altLang="zh-CN" sz="700" dirty="0">
                <a:solidFill>
                  <a:srgbClr val="000000"/>
                </a:solidFill>
                <a:latin typeface="Consolas"/>
              </a:rPr>
              <a:t>02 {</a:t>
            </a:r>
          </a:p>
          <a:p>
            <a:pPr fontAlgn="base">
              <a:spcBef>
                <a:spcPct val="0"/>
              </a:spcBef>
              <a:spcAft>
                <a:spcPct val="0"/>
              </a:spcAft>
              <a:defRPr/>
            </a:pPr>
            <a:r>
              <a:rPr lang="en-US" altLang="zh-CN" sz="700" b="1" dirty="0">
                <a:solidFill>
                  <a:srgbClr val="7F0055"/>
                </a:solidFill>
                <a:latin typeface="Consolas"/>
              </a:rPr>
              <a:t>03    int</a:t>
            </a:r>
            <a:r>
              <a:rPr lang="en-US" altLang="zh-CN" sz="700" b="1" dirty="0">
                <a:solidFill>
                  <a:srgbClr val="000000"/>
                </a:solidFill>
                <a:latin typeface="Consolas"/>
              </a:rPr>
              <a:t> </a:t>
            </a:r>
            <a:r>
              <a:rPr lang="en-US" altLang="zh-CN" sz="700" b="1" dirty="0" err="1">
                <a:solidFill>
                  <a:srgbClr val="000000"/>
                </a:solidFill>
                <a:latin typeface="Consolas"/>
              </a:rPr>
              <a:t>xTemp</a:t>
            </a:r>
            <a:r>
              <a:rPr lang="en-US" altLang="zh-CN" sz="700" b="1" dirty="0">
                <a:solidFill>
                  <a:srgbClr val="000000"/>
                </a:solidFill>
                <a:latin typeface="Consolas"/>
              </a:rPr>
              <a:t> = 0;</a:t>
            </a:r>
          </a:p>
          <a:p>
            <a:pPr fontAlgn="base">
              <a:spcBef>
                <a:spcPct val="0"/>
              </a:spcBef>
              <a:spcAft>
                <a:spcPct val="0"/>
              </a:spcAft>
              <a:defRPr/>
            </a:pPr>
            <a:r>
              <a:rPr lang="en-US" altLang="zh-CN" sz="700" b="1" dirty="0">
                <a:solidFill>
                  <a:srgbClr val="7F0055"/>
                </a:solidFill>
                <a:latin typeface="Consolas"/>
              </a:rPr>
              <a:t>04    int</a:t>
            </a:r>
            <a:r>
              <a:rPr lang="en-US" altLang="zh-CN" sz="700" b="1" dirty="0">
                <a:solidFill>
                  <a:srgbClr val="000000"/>
                </a:solidFill>
                <a:latin typeface="Consolas"/>
              </a:rPr>
              <a:t> </a:t>
            </a:r>
            <a:r>
              <a:rPr lang="en-US" altLang="zh-CN" sz="700" b="1" dirty="0" err="1">
                <a:solidFill>
                  <a:srgbClr val="000000"/>
                </a:solidFill>
                <a:latin typeface="Consolas"/>
              </a:rPr>
              <a:t>yTemp</a:t>
            </a:r>
            <a:r>
              <a:rPr lang="en-US" altLang="zh-CN" sz="700" b="1" dirty="0">
                <a:solidFill>
                  <a:srgbClr val="000000"/>
                </a:solidFill>
                <a:latin typeface="Consolas"/>
              </a:rPr>
              <a:t> = 0;</a:t>
            </a:r>
          </a:p>
          <a:p>
            <a:pPr fontAlgn="base">
              <a:spcBef>
                <a:spcPct val="0"/>
              </a:spcBef>
              <a:spcAft>
                <a:spcPct val="0"/>
              </a:spcAft>
              <a:defRPr/>
            </a:pPr>
            <a:r>
              <a:rPr lang="en-US" altLang="zh-CN" sz="700" b="1" dirty="0">
                <a:solidFill>
                  <a:srgbClr val="7F0055"/>
                </a:solidFill>
                <a:latin typeface="Consolas"/>
              </a:rPr>
              <a:t>05    while</a:t>
            </a:r>
            <a:r>
              <a:rPr lang="en-US" altLang="zh-CN" sz="700" b="1" dirty="0">
                <a:solidFill>
                  <a:srgbClr val="000000"/>
                </a:solidFill>
                <a:latin typeface="Consolas"/>
              </a:rPr>
              <a:t>(</a:t>
            </a:r>
            <a:r>
              <a:rPr lang="en-US" altLang="zh-CN" sz="700" b="1" dirty="0" err="1">
                <a:solidFill>
                  <a:srgbClr val="000000"/>
                </a:solidFill>
                <a:latin typeface="Consolas"/>
              </a:rPr>
              <a:t>recordNum</a:t>
            </a:r>
            <a:r>
              <a:rPr lang="en-US" altLang="zh-CN" sz="700" b="1" dirty="0">
                <a:solidFill>
                  <a:srgbClr val="000000"/>
                </a:solidFill>
                <a:latin typeface="Consolas"/>
              </a:rPr>
              <a:t> -- &gt; 0)</a:t>
            </a:r>
          </a:p>
          <a:p>
            <a:pPr fontAlgn="base">
              <a:spcBef>
                <a:spcPct val="0"/>
              </a:spcBef>
              <a:spcAft>
                <a:spcPct val="0"/>
              </a:spcAft>
              <a:defRPr/>
            </a:pPr>
            <a:r>
              <a:rPr lang="en-US" altLang="zh-CN" sz="700" dirty="0">
                <a:solidFill>
                  <a:srgbClr val="000000"/>
                </a:solidFill>
                <a:latin typeface="Consolas"/>
              </a:rPr>
              <a:t>06    {</a:t>
            </a:r>
          </a:p>
          <a:p>
            <a:pPr fontAlgn="base">
              <a:spcBef>
                <a:spcPct val="0"/>
              </a:spcBef>
              <a:spcAft>
                <a:spcPct val="0"/>
              </a:spcAft>
              <a:defRPr/>
            </a:pPr>
            <a:r>
              <a:rPr lang="en-US" altLang="zh-CN" sz="700" b="1" dirty="0">
                <a:solidFill>
                  <a:srgbClr val="7F0055"/>
                </a:solidFill>
                <a:latin typeface="Consolas"/>
              </a:rPr>
              <a:t>07        if</a:t>
            </a:r>
            <a:r>
              <a:rPr lang="en-US" altLang="zh-CN" sz="700" b="1" dirty="0">
                <a:solidFill>
                  <a:srgbClr val="000000"/>
                </a:solidFill>
                <a:latin typeface="Consolas"/>
              </a:rPr>
              <a:t>(type ==0)</a:t>
            </a:r>
          </a:p>
          <a:p>
            <a:pPr fontAlgn="base">
              <a:spcBef>
                <a:spcPct val="0"/>
              </a:spcBef>
              <a:spcAft>
                <a:spcPct val="0"/>
              </a:spcAft>
              <a:defRPr/>
            </a:pPr>
            <a:r>
              <a:rPr lang="en-US" altLang="zh-CN" sz="700" dirty="0">
                <a:solidFill>
                  <a:srgbClr val="000000"/>
                </a:solidFill>
                <a:latin typeface="Consolas"/>
              </a:rPr>
              <a:t>08        {</a:t>
            </a:r>
          </a:p>
          <a:p>
            <a:pPr fontAlgn="base">
              <a:spcBef>
                <a:spcPct val="0"/>
              </a:spcBef>
              <a:spcAft>
                <a:spcPct val="0"/>
              </a:spcAft>
              <a:defRPr/>
            </a:pPr>
            <a:r>
              <a:rPr lang="en-US" altLang="zh-CN" sz="700" dirty="0">
                <a:solidFill>
                  <a:srgbClr val="000000"/>
                </a:solidFill>
                <a:latin typeface="Consolas"/>
              </a:rPr>
              <a:t>09            </a:t>
            </a:r>
            <a:r>
              <a:rPr lang="en-US" altLang="zh-CN" sz="700" dirty="0" err="1">
                <a:solidFill>
                  <a:srgbClr val="000000"/>
                </a:solidFill>
                <a:latin typeface="Consolas"/>
              </a:rPr>
              <a:t>xTemp</a:t>
            </a:r>
            <a:r>
              <a:rPr lang="en-US" altLang="zh-CN" sz="700" dirty="0">
                <a:solidFill>
                  <a:srgbClr val="000000"/>
                </a:solidFill>
                <a:latin typeface="Consolas"/>
              </a:rPr>
              <a:t> = </a:t>
            </a:r>
            <a:r>
              <a:rPr lang="en-US" altLang="zh-CN" sz="700" dirty="0" err="1">
                <a:solidFill>
                  <a:srgbClr val="000000"/>
                </a:solidFill>
                <a:latin typeface="Consolas"/>
              </a:rPr>
              <a:t>yTemp</a:t>
            </a:r>
            <a:r>
              <a:rPr lang="en-US" altLang="zh-CN" sz="700" dirty="0">
                <a:solidFill>
                  <a:srgbClr val="000000"/>
                </a:solidFill>
                <a:latin typeface="Consolas"/>
              </a:rPr>
              <a:t> +2;</a:t>
            </a:r>
          </a:p>
          <a:p>
            <a:pPr fontAlgn="base">
              <a:spcBef>
                <a:spcPct val="0"/>
              </a:spcBef>
              <a:spcAft>
                <a:spcPct val="0"/>
              </a:spcAft>
              <a:defRPr/>
            </a:pPr>
            <a:r>
              <a:rPr lang="en-US" altLang="zh-CN" sz="700" dirty="0">
                <a:solidFill>
                  <a:srgbClr val="000000"/>
                </a:solidFill>
                <a:latin typeface="Consolas"/>
              </a:rPr>
              <a:t>10        }</a:t>
            </a:r>
          </a:p>
          <a:p>
            <a:pPr fontAlgn="base">
              <a:spcBef>
                <a:spcPct val="0"/>
              </a:spcBef>
              <a:spcAft>
                <a:spcPct val="0"/>
              </a:spcAft>
              <a:defRPr/>
            </a:pPr>
            <a:r>
              <a:rPr lang="en-US" altLang="zh-CN" sz="700" b="1" dirty="0">
                <a:solidFill>
                  <a:srgbClr val="7F0055"/>
                </a:solidFill>
                <a:latin typeface="Consolas"/>
              </a:rPr>
              <a:t>11        else</a:t>
            </a:r>
          </a:p>
          <a:p>
            <a:pPr fontAlgn="base">
              <a:spcBef>
                <a:spcPct val="0"/>
              </a:spcBef>
              <a:spcAft>
                <a:spcPct val="0"/>
              </a:spcAft>
              <a:defRPr/>
            </a:pPr>
            <a:r>
              <a:rPr lang="en-US" altLang="zh-CN" sz="700" b="1" dirty="0">
                <a:solidFill>
                  <a:srgbClr val="7F0055"/>
                </a:solidFill>
                <a:latin typeface="Consolas"/>
              </a:rPr>
              <a:t>12        </a:t>
            </a:r>
            <a:r>
              <a:rPr lang="en-US" altLang="zh-CN" sz="700" dirty="0">
                <a:solidFill>
                  <a:srgbClr val="000000"/>
                </a:solidFill>
                <a:latin typeface="Consolas"/>
              </a:rPr>
              <a:t>{</a:t>
            </a:r>
          </a:p>
          <a:p>
            <a:pPr fontAlgn="base">
              <a:spcBef>
                <a:spcPct val="0"/>
              </a:spcBef>
              <a:spcAft>
                <a:spcPct val="0"/>
              </a:spcAft>
              <a:defRPr/>
            </a:pPr>
            <a:r>
              <a:rPr lang="en-US" altLang="zh-CN" sz="700" b="1" dirty="0">
                <a:solidFill>
                  <a:srgbClr val="000000"/>
                </a:solidFill>
                <a:latin typeface="Consolas"/>
              </a:rPr>
              <a:t>13            </a:t>
            </a:r>
            <a:r>
              <a:rPr lang="en-US" altLang="zh-CN" sz="700" b="1" dirty="0">
                <a:solidFill>
                  <a:srgbClr val="7F0055"/>
                </a:solidFill>
                <a:latin typeface="Consolas"/>
              </a:rPr>
              <a:t>if</a:t>
            </a:r>
            <a:r>
              <a:rPr lang="en-US" altLang="zh-CN" sz="700" b="1" dirty="0">
                <a:solidFill>
                  <a:srgbClr val="000000"/>
                </a:solidFill>
                <a:latin typeface="Consolas"/>
              </a:rPr>
              <a:t>(type==1)</a:t>
            </a:r>
          </a:p>
          <a:p>
            <a:pPr fontAlgn="base">
              <a:spcBef>
                <a:spcPct val="0"/>
              </a:spcBef>
              <a:spcAft>
                <a:spcPct val="0"/>
              </a:spcAft>
              <a:defRPr/>
            </a:pPr>
            <a:r>
              <a:rPr lang="en-US" altLang="zh-CN" sz="700" b="1" dirty="0">
                <a:solidFill>
                  <a:srgbClr val="000000"/>
                </a:solidFill>
                <a:latin typeface="Consolas"/>
              </a:rPr>
              <a:t>14            </a:t>
            </a:r>
            <a:r>
              <a:rPr lang="en-US" altLang="zh-CN" sz="700" dirty="0">
                <a:solidFill>
                  <a:srgbClr val="000000"/>
                </a:solidFill>
                <a:latin typeface="Consolas"/>
              </a:rPr>
              <a:t>{</a:t>
            </a:r>
          </a:p>
          <a:p>
            <a:pPr fontAlgn="base">
              <a:spcBef>
                <a:spcPct val="0"/>
              </a:spcBef>
              <a:spcAft>
                <a:spcPct val="0"/>
              </a:spcAft>
              <a:defRPr/>
            </a:pPr>
            <a:r>
              <a:rPr lang="en-US" altLang="zh-CN" sz="700" dirty="0">
                <a:solidFill>
                  <a:srgbClr val="000000"/>
                </a:solidFill>
                <a:latin typeface="Consolas"/>
              </a:rPr>
              <a:t>15                </a:t>
            </a:r>
            <a:r>
              <a:rPr lang="en-US" altLang="zh-CN" sz="700" dirty="0" err="1">
                <a:solidFill>
                  <a:srgbClr val="000000"/>
                </a:solidFill>
                <a:latin typeface="Consolas"/>
              </a:rPr>
              <a:t>xTemp</a:t>
            </a:r>
            <a:r>
              <a:rPr lang="en-US" altLang="zh-CN" sz="700" dirty="0">
                <a:solidFill>
                  <a:srgbClr val="000000"/>
                </a:solidFill>
                <a:latin typeface="Consolas"/>
              </a:rPr>
              <a:t> = </a:t>
            </a:r>
            <a:r>
              <a:rPr lang="en-US" altLang="zh-CN" sz="700" dirty="0" err="1">
                <a:solidFill>
                  <a:srgbClr val="000000"/>
                </a:solidFill>
                <a:latin typeface="Consolas"/>
              </a:rPr>
              <a:t>yTemp</a:t>
            </a:r>
            <a:r>
              <a:rPr lang="en-US" altLang="zh-CN" sz="700" dirty="0">
                <a:solidFill>
                  <a:srgbClr val="000000"/>
                </a:solidFill>
                <a:latin typeface="Consolas"/>
              </a:rPr>
              <a:t> + 10;</a:t>
            </a:r>
          </a:p>
          <a:p>
            <a:pPr fontAlgn="base">
              <a:spcBef>
                <a:spcPct val="0"/>
              </a:spcBef>
              <a:spcAft>
                <a:spcPct val="0"/>
              </a:spcAft>
              <a:defRPr/>
            </a:pPr>
            <a:r>
              <a:rPr lang="en-US" altLang="zh-CN" sz="700" dirty="0">
                <a:solidFill>
                  <a:srgbClr val="000000"/>
                </a:solidFill>
                <a:latin typeface="Consolas"/>
              </a:rPr>
              <a:t>16            }</a:t>
            </a:r>
          </a:p>
          <a:p>
            <a:pPr fontAlgn="base">
              <a:spcBef>
                <a:spcPct val="0"/>
              </a:spcBef>
              <a:spcAft>
                <a:spcPct val="0"/>
              </a:spcAft>
              <a:defRPr/>
            </a:pPr>
            <a:r>
              <a:rPr lang="en-US" altLang="zh-CN" sz="700" b="1" dirty="0">
                <a:solidFill>
                  <a:srgbClr val="000000"/>
                </a:solidFill>
                <a:latin typeface="Consolas"/>
              </a:rPr>
              <a:t>17            </a:t>
            </a:r>
            <a:r>
              <a:rPr lang="en-US" altLang="zh-CN" sz="700" b="1" dirty="0">
                <a:solidFill>
                  <a:srgbClr val="7F0055"/>
                </a:solidFill>
                <a:latin typeface="Consolas"/>
              </a:rPr>
              <a:t>else</a:t>
            </a:r>
            <a:r>
              <a:rPr lang="en-US" altLang="zh-CN" sz="700" b="1" dirty="0">
                <a:solidFill>
                  <a:srgbClr val="000000"/>
                </a:solidFill>
                <a:latin typeface="Consolas"/>
              </a:rPr>
              <a:t> </a:t>
            </a:r>
          </a:p>
          <a:p>
            <a:pPr fontAlgn="base">
              <a:spcBef>
                <a:spcPct val="0"/>
              </a:spcBef>
              <a:spcAft>
                <a:spcPct val="0"/>
              </a:spcAft>
              <a:defRPr/>
            </a:pPr>
            <a:r>
              <a:rPr lang="en-US" altLang="zh-CN" sz="700" b="1" dirty="0">
                <a:solidFill>
                  <a:srgbClr val="000000"/>
                </a:solidFill>
                <a:latin typeface="Consolas"/>
              </a:rPr>
              <a:t>18            </a:t>
            </a:r>
            <a:r>
              <a:rPr lang="en-US" altLang="zh-CN" sz="700" dirty="0">
                <a:solidFill>
                  <a:srgbClr val="000000"/>
                </a:solidFill>
                <a:latin typeface="Consolas"/>
              </a:rPr>
              <a:t>{</a:t>
            </a:r>
          </a:p>
          <a:p>
            <a:pPr fontAlgn="base">
              <a:spcBef>
                <a:spcPct val="0"/>
              </a:spcBef>
              <a:spcAft>
                <a:spcPct val="0"/>
              </a:spcAft>
              <a:defRPr/>
            </a:pPr>
            <a:r>
              <a:rPr lang="en-US" altLang="zh-CN" sz="700" dirty="0">
                <a:solidFill>
                  <a:srgbClr val="000000"/>
                </a:solidFill>
                <a:latin typeface="Consolas"/>
              </a:rPr>
              <a:t>19                </a:t>
            </a:r>
            <a:r>
              <a:rPr lang="en-US" altLang="zh-CN" sz="700" dirty="0" err="1">
                <a:solidFill>
                  <a:srgbClr val="000000"/>
                </a:solidFill>
                <a:latin typeface="Consolas"/>
              </a:rPr>
              <a:t>xTemp</a:t>
            </a:r>
            <a:r>
              <a:rPr lang="en-US" altLang="zh-CN" sz="700" dirty="0">
                <a:solidFill>
                  <a:srgbClr val="000000"/>
                </a:solidFill>
                <a:latin typeface="Consolas"/>
              </a:rPr>
              <a:t> = </a:t>
            </a:r>
            <a:r>
              <a:rPr lang="en-US" altLang="zh-CN" sz="700" dirty="0" err="1">
                <a:solidFill>
                  <a:srgbClr val="000000"/>
                </a:solidFill>
                <a:latin typeface="Consolas"/>
              </a:rPr>
              <a:t>yTemp</a:t>
            </a:r>
            <a:r>
              <a:rPr lang="en-US" altLang="zh-CN" sz="700" dirty="0">
                <a:solidFill>
                  <a:srgbClr val="000000"/>
                </a:solidFill>
                <a:latin typeface="Consolas"/>
              </a:rPr>
              <a:t> + 20;</a:t>
            </a:r>
          </a:p>
          <a:p>
            <a:pPr fontAlgn="base">
              <a:spcBef>
                <a:spcPct val="0"/>
              </a:spcBef>
              <a:spcAft>
                <a:spcPct val="0"/>
              </a:spcAft>
              <a:defRPr/>
            </a:pPr>
            <a:r>
              <a:rPr lang="en-US" altLang="zh-CN" sz="700" dirty="0">
                <a:solidFill>
                  <a:srgbClr val="000000"/>
                </a:solidFill>
                <a:latin typeface="Consolas"/>
              </a:rPr>
              <a:t>20            }</a:t>
            </a:r>
          </a:p>
          <a:p>
            <a:pPr fontAlgn="base">
              <a:spcBef>
                <a:spcPct val="0"/>
              </a:spcBef>
              <a:spcAft>
                <a:spcPct val="0"/>
              </a:spcAft>
              <a:defRPr/>
            </a:pPr>
            <a:r>
              <a:rPr lang="en-US" altLang="zh-CN" sz="700" dirty="0">
                <a:solidFill>
                  <a:srgbClr val="000000"/>
                </a:solidFill>
                <a:latin typeface="Consolas"/>
              </a:rPr>
              <a:t>21         }</a:t>
            </a:r>
          </a:p>
          <a:p>
            <a:pPr fontAlgn="base">
              <a:spcBef>
                <a:spcPct val="0"/>
              </a:spcBef>
              <a:spcAft>
                <a:spcPct val="0"/>
              </a:spcAft>
              <a:defRPr/>
            </a:pPr>
            <a:r>
              <a:rPr lang="en-US" altLang="zh-CN" sz="700" dirty="0">
                <a:solidFill>
                  <a:srgbClr val="000000"/>
                </a:solidFill>
                <a:latin typeface="Consolas"/>
              </a:rPr>
              <a:t>22     }</a:t>
            </a:r>
          </a:p>
          <a:p>
            <a:pPr fontAlgn="base">
              <a:spcBef>
                <a:spcPct val="0"/>
              </a:spcBef>
              <a:spcAft>
                <a:spcPct val="0"/>
              </a:spcAft>
              <a:defRPr/>
            </a:pPr>
            <a:r>
              <a:rPr lang="en-US" altLang="zh-CN" sz="700" b="1" dirty="0">
                <a:solidFill>
                  <a:srgbClr val="7F0055"/>
                </a:solidFill>
                <a:latin typeface="Consolas"/>
              </a:rPr>
              <a:t>23     return</a:t>
            </a:r>
            <a:r>
              <a:rPr lang="en-US" altLang="zh-CN" sz="700" b="1" dirty="0">
                <a:solidFill>
                  <a:srgbClr val="000000"/>
                </a:solidFill>
                <a:latin typeface="Consolas"/>
              </a:rPr>
              <a:t> </a:t>
            </a:r>
            <a:r>
              <a:rPr lang="en-US" altLang="zh-CN" sz="700" b="1" dirty="0" err="1">
                <a:solidFill>
                  <a:srgbClr val="000000"/>
                </a:solidFill>
                <a:latin typeface="Consolas"/>
              </a:rPr>
              <a:t>xTemp</a:t>
            </a:r>
            <a:r>
              <a:rPr lang="en-US" altLang="zh-CN" sz="700" b="1" dirty="0">
                <a:solidFill>
                  <a:srgbClr val="000000"/>
                </a:solidFill>
                <a:latin typeface="Consolas"/>
              </a:rPr>
              <a:t>;</a:t>
            </a:r>
          </a:p>
          <a:p>
            <a:pPr fontAlgn="base">
              <a:spcBef>
                <a:spcPct val="0"/>
              </a:spcBef>
              <a:spcAft>
                <a:spcPct val="0"/>
              </a:spcAft>
              <a:defRPr/>
            </a:pPr>
            <a:r>
              <a:rPr lang="en-US" altLang="zh-CN" sz="700" dirty="0">
                <a:solidFill>
                  <a:srgbClr val="000000"/>
                </a:solidFill>
                <a:latin typeface="Consolas"/>
              </a:rPr>
              <a:t>24 }</a:t>
            </a:r>
            <a:endParaRPr lang="zh-CN" altLang="en-US" sz="700" dirty="0">
              <a:solidFill>
                <a:srgbClr val="000000"/>
              </a:solidFill>
              <a:latin typeface="Comic Sans MS" pitchFamily="66" charset="0"/>
            </a:endParaRPr>
          </a:p>
        </p:txBody>
      </p:sp>
    </p:spTree>
    <p:extLst>
      <p:ext uri="{BB962C8B-B14F-4D97-AF65-F5344CB8AC3E}">
        <p14:creationId xmlns:p14="http://schemas.microsoft.com/office/powerpoint/2010/main" val="101839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路径测试例</a:t>
            </a:r>
            <a:r>
              <a:rPr lang="en-US" altLang="zh-CN" dirty="0"/>
              <a:t>-Step4:</a:t>
            </a:r>
            <a:r>
              <a:rPr lang="zh-CN" altLang="en-US" dirty="0"/>
              <a:t>设计测试用例</a:t>
            </a:r>
          </a:p>
        </p:txBody>
      </p:sp>
      <p:graphicFrame>
        <p:nvGraphicFramePr>
          <p:cNvPr id="4" name="表格 3"/>
          <p:cNvGraphicFramePr>
            <a:graphicFrameLocks noGrp="1"/>
          </p:cNvGraphicFramePr>
          <p:nvPr>
            <p:extLst>
              <p:ext uri="{D42A27DB-BD31-4B8C-83A1-F6EECF244321}">
                <p14:modId xmlns:p14="http://schemas.microsoft.com/office/powerpoint/2010/main" val="2806434725"/>
              </p:ext>
            </p:extLst>
          </p:nvPr>
        </p:nvGraphicFramePr>
        <p:xfrm>
          <a:off x="593666" y="1910688"/>
          <a:ext cx="8286809" cy="3071830"/>
        </p:xfrm>
        <a:graphic>
          <a:graphicData uri="http://schemas.openxmlformats.org/drawingml/2006/table">
            <a:tbl>
              <a:tblPr/>
              <a:tblGrid>
                <a:gridCol w="1085693">
                  <a:extLst>
                    <a:ext uri="{9D8B030D-6E8A-4147-A177-3AD203B41FA5}">
                      <a16:colId xmlns="" xmlns:a16="http://schemas.microsoft.com/office/drawing/2014/main" val="20000"/>
                    </a:ext>
                  </a:extLst>
                </a:gridCol>
                <a:gridCol w="2070210">
                  <a:extLst>
                    <a:ext uri="{9D8B030D-6E8A-4147-A177-3AD203B41FA5}">
                      <a16:colId xmlns="" xmlns:a16="http://schemas.microsoft.com/office/drawing/2014/main" val="20001"/>
                    </a:ext>
                  </a:extLst>
                </a:gridCol>
                <a:gridCol w="813004">
                  <a:extLst>
                    <a:ext uri="{9D8B030D-6E8A-4147-A177-3AD203B41FA5}">
                      <a16:colId xmlns="" xmlns:a16="http://schemas.microsoft.com/office/drawing/2014/main" val="20002"/>
                    </a:ext>
                  </a:extLst>
                </a:gridCol>
                <a:gridCol w="102441"/>
                <a:gridCol w="1123044">
                  <a:extLst>
                    <a:ext uri="{9D8B030D-6E8A-4147-A177-3AD203B41FA5}">
                      <a16:colId xmlns="" xmlns:a16="http://schemas.microsoft.com/office/drawing/2014/main" val="20003"/>
                    </a:ext>
                  </a:extLst>
                </a:gridCol>
                <a:gridCol w="604305"/>
                <a:gridCol w="564618">
                  <a:extLst>
                    <a:ext uri="{9D8B030D-6E8A-4147-A177-3AD203B41FA5}">
                      <a16:colId xmlns="" xmlns:a16="http://schemas.microsoft.com/office/drawing/2014/main" val="20005"/>
                    </a:ext>
                  </a:extLst>
                </a:gridCol>
                <a:gridCol w="504536"/>
                <a:gridCol w="1418958">
                  <a:extLst>
                    <a:ext uri="{9D8B030D-6E8A-4147-A177-3AD203B41FA5}">
                      <a16:colId xmlns="" xmlns:a16="http://schemas.microsoft.com/office/drawing/2014/main" val="20006"/>
                    </a:ext>
                  </a:extLst>
                </a:gridCol>
              </a:tblGrid>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被测单元</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dirty="0" err="1" smtClean="0">
                          <a:solidFill>
                            <a:schemeClr val="tx1"/>
                          </a:solidFill>
                          <a:latin typeface="华文细黑" panose="02010600040101010101" pitchFamily="2" charset="-122"/>
                          <a:ea typeface="华文细黑" panose="02010600040101010101" pitchFamily="2" charset="-122"/>
                          <a:cs typeface="Times New Roman"/>
                        </a:rPr>
                        <a:t>findNum</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创建人</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altLang="en-US" sz="1800" b="0" kern="100" dirty="0" smtClean="0">
                          <a:solidFill>
                            <a:schemeClr val="tx1"/>
                          </a:solidFill>
                          <a:latin typeface="华文细黑" panose="02010600040101010101" pitchFamily="2" charset="-122"/>
                          <a:ea typeface="华文细黑" panose="02010600040101010101" pitchFamily="2" charset="-122"/>
                          <a:cs typeface="Times New Roman"/>
                        </a:rPr>
                        <a:t>张三丰</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创建日期</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dirty="0" smtClean="0">
                          <a:solidFill>
                            <a:schemeClr val="tx1"/>
                          </a:solidFill>
                          <a:latin typeface="华文细黑" panose="02010600040101010101" pitchFamily="2" charset="-122"/>
                          <a:ea typeface="华文细黑" panose="02010600040101010101" pitchFamily="2" charset="-122"/>
                          <a:cs typeface="Times New Roman"/>
                        </a:rPr>
                        <a:t>2019.03.01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所在类</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altLang="zh-CN" sz="1800" b="0" kern="100" dirty="0" err="1" smtClean="0">
                          <a:solidFill>
                            <a:schemeClr val="tx1"/>
                          </a:solidFill>
                          <a:latin typeface="华文细黑" panose="02010600040101010101" pitchFamily="2" charset="-122"/>
                          <a:ea typeface="华文细黑" panose="02010600040101010101" pitchFamily="2" charset="-122"/>
                          <a:cs typeface="Times New Roman"/>
                        </a:rPr>
                        <a:t>W</a:t>
                      </a:r>
                      <a:r>
                        <a:rPr lang="en-US" sz="1800" b="0" kern="100" dirty="0" err="1" smtClean="0">
                          <a:solidFill>
                            <a:schemeClr val="tx1"/>
                          </a:solidFill>
                          <a:latin typeface="华文细黑" panose="02010600040101010101" pitchFamily="2" charset="-122"/>
                          <a:ea typeface="华文细黑" panose="02010600040101010101" pitchFamily="2" charset="-122"/>
                          <a:cs typeface="Times New Roman"/>
                        </a:rPr>
                        <a:t>hiteBoxEg</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优先级</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测试日期</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dirty="0" smtClean="0">
                          <a:solidFill>
                            <a:schemeClr val="tx1"/>
                          </a:solidFill>
                          <a:latin typeface="华文细黑" panose="02010600040101010101" pitchFamily="2" charset="-122"/>
                          <a:ea typeface="华文细黑" panose="02010600040101010101" pitchFamily="2" charset="-122"/>
                          <a:cs typeface="Times New Roman"/>
                        </a:rPr>
                        <a:t>2019.03.01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要用的桩</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gridSpan="8">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无</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2"/>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环境准备</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gridSpan="8">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0" dirty="0">
                          <a:solidFill>
                            <a:schemeClr val="tx1"/>
                          </a:solidFill>
                          <a:latin typeface="华文细黑" panose="02010600040101010101" pitchFamily="2" charset="-122"/>
                          <a:ea typeface="华文细黑" panose="02010600040101010101" pitchFamily="2" charset="-122"/>
                          <a:cs typeface="微软雅黑"/>
                        </a:rPr>
                        <a:t>Eclipse </a:t>
                      </a:r>
                      <a:r>
                        <a:rPr lang="en-US" sz="1800" b="0" kern="0" dirty="0" err="1">
                          <a:solidFill>
                            <a:schemeClr val="tx1"/>
                          </a:solidFill>
                          <a:latin typeface="华文细黑" panose="02010600040101010101" pitchFamily="2" charset="-122"/>
                          <a:ea typeface="华文细黑" panose="02010600040101010101" pitchFamily="2" charset="-122"/>
                          <a:cs typeface="微软雅黑"/>
                        </a:rPr>
                        <a:t>Kepler</a:t>
                      </a:r>
                      <a:r>
                        <a:rPr lang="en-US" sz="1800" b="0" kern="0" dirty="0">
                          <a:solidFill>
                            <a:schemeClr val="tx1"/>
                          </a:solidFill>
                          <a:latin typeface="华文细黑" panose="02010600040101010101" pitchFamily="2" charset="-122"/>
                          <a:ea typeface="华文细黑" panose="02010600040101010101" pitchFamily="2" charset="-122"/>
                          <a:cs typeface="微软雅黑"/>
                        </a:rPr>
                        <a:t> Service Release 1 ; </a:t>
                      </a:r>
                      <a:r>
                        <a:rPr lang="en-US" sz="1800" b="0" kern="0" dirty="0" err="1">
                          <a:solidFill>
                            <a:schemeClr val="tx1"/>
                          </a:solidFill>
                          <a:latin typeface="华文细黑" panose="02010600040101010101" pitchFamily="2" charset="-122"/>
                          <a:ea typeface="华文细黑" panose="02010600040101010101" pitchFamily="2" charset="-122"/>
                          <a:cs typeface="微软雅黑"/>
                        </a:rPr>
                        <a:t>Junit</a:t>
                      </a:r>
                      <a:r>
                        <a:rPr lang="en-US" sz="1800" b="0" kern="0" dirty="0">
                          <a:solidFill>
                            <a:schemeClr val="tx1"/>
                          </a:solidFill>
                          <a:latin typeface="华文细黑" panose="02010600040101010101" pitchFamily="2" charset="-122"/>
                          <a:ea typeface="华文细黑" panose="02010600040101010101" pitchFamily="2" charset="-122"/>
                          <a:cs typeface="微软雅黑"/>
                        </a:rPr>
                        <a:t> 4.0</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3"/>
                  </a:ext>
                </a:extLst>
              </a:tr>
              <a:tr h="61436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测试用例</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输入参数和数据</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zh-CN" altLang="en-US"/>
                    </a:p>
                  </a:txBody>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期望结果</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zh-CN" altLang="en-US"/>
                    </a:p>
                  </a:txBody>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实际情况</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测试状态（</a:t>
                      </a:r>
                      <a:r>
                        <a:rPr lang="en-US" sz="1800" b="0" kern="100" dirty="0">
                          <a:solidFill>
                            <a:schemeClr val="tx1"/>
                          </a:solidFill>
                          <a:latin typeface="华文细黑" panose="02010600040101010101" pitchFamily="2" charset="-122"/>
                          <a:ea typeface="华文细黑" panose="02010600040101010101" pitchFamily="2" charset="-122"/>
                          <a:cs typeface="Times New Roman"/>
                        </a:rPr>
                        <a:t>P/F</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zh-CN" altLang="en-US"/>
                    </a:p>
                  </a:txBody>
                  <a:tcPr/>
                </a:tc>
                <a:extLst>
                  <a:ext uri="{0D108BD9-81ED-4DB2-BD59-A6C34878D82A}">
                    <a16:rowId xmlns="" xmlns:a16="http://schemas.microsoft.com/office/drawing/2014/main" val="10004"/>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1</a:t>
                      </a:r>
                      <a:endParaRPr lang="zh-CN" sz="18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lvl="1" indent="0"/>
                      <a:r>
                        <a:rPr lang="en-US" altLang="zh-CN" sz="1800" b="0" dirty="0" err="1">
                          <a:solidFill>
                            <a:schemeClr val="tx1"/>
                          </a:solidFill>
                          <a:latin typeface="华文细黑" panose="02010600040101010101" pitchFamily="2" charset="-122"/>
                          <a:ea typeface="华文细黑" panose="02010600040101010101" pitchFamily="2" charset="-122"/>
                          <a:cs typeface="Ebrima" pitchFamily="2" charset="0"/>
                        </a:rPr>
                        <a:t>recordNum</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 =0</a:t>
                      </a:r>
                      <a:r>
                        <a:rPr lang="zh-CN" altLang="en-US" sz="1800" b="0" dirty="0">
                          <a:solidFill>
                            <a:schemeClr val="tx1"/>
                          </a:solidFill>
                          <a:latin typeface="华文细黑" panose="02010600040101010101" pitchFamily="2" charset="-122"/>
                          <a:ea typeface="华文细黑" panose="02010600040101010101" pitchFamily="2" charset="-122"/>
                          <a:cs typeface="Ebrima" pitchFamily="2" charset="0"/>
                        </a:rPr>
                        <a:t>，</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type=0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0</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endParaRPr lang="zh-CN" alt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zh-CN" altLang="en-US"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 xmlns:a16="http://schemas.microsoft.com/office/drawing/2014/main" val="10005"/>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2</a:t>
                      </a:r>
                      <a:endParaRPr lang="zh-CN" sz="18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457200" lvl="1" indent="-457200"/>
                      <a:r>
                        <a:rPr lang="en-US" altLang="zh-CN" sz="1800" b="0" dirty="0" err="1">
                          <a:solidFill>
                            <a:schemeClr val="tx1"/>
                          </a:solidFill>
                          <a:latin typeface="华文细黑" panose="02010600040101010101" pitchFamily="2" charset="-122"/>
                          <a:ea typeface="华文细黑" panose="02010600040101010101" pitchFamily="2" charset="-122"/>
                          <a:cs typeface="Ebrima" pitchFamily="2" charset="0"/>
                        </a:rPr>
                        <a:t>recordNum</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 =1</a:t>
                      </a:r>
                      <a:r>
                        <a:rPr lang="zh-CN" altLang="en-US" sz="1800" b="0" dirty="0">
                          <a:solidFill>
                            <a:schemeClr val="tx1"/>
                          </a:solidFill>
                          <a:latin typeface="华文细黑" panose="02010600040101010101" pitchFamily="2" charset="-122"/>
                          <a:ea typeface="华文细黑" panose="02010600040101010101" pitchFamily="2" charset="-122"/>
                          <a:cs typeface="Ebrima" pitchFamily="2" charset="0"/>
                        </a:rPr>
                        <a:t>，</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type=0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2</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endParaRPr lang="zh-CN" alt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zh-CN" alt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 xmlns:a16="http://schemas.microsoft.com/office/drawing/2014/main" val="10006"/>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3</a:t>
                      </a:r>
                      <a:endParaRPr lang="zh-CN" sz="18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457200" lvl="1" indent="-457200"/>
                      <a:r>
                        <a:rPr lang="en-US" altLang="zh-CN" sz="1800" b="0" dirty="0" err="1">
                          <a:solidFill>
                            <a:schemeClr val="tx1"/>
                          </a:solidFill>
                          <a:latin typeface="华文细黑" panose="02010600040101010101" pitchFamily="2" charset="-122"/>
                          <a:ea typeface="华文细黑" panose="02010600040101010101" pitchFamily="2" charset="-122"/>
                          <a:cs typeface="Ebrima" pitchFamily="2" charset="0"/>
                        </a:rPr>
                        <a:t>recordNum</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 =1</a:t>
                      </a:r>
                      <a:r>
                        <a:rPr lang="zh-CN" altLang="en-US" sz="1800" b="0" dirty="0">
                          <a:solidFill>
                            <a:schemeClr val="tx1"/>
                          </a:solidFill>
                          <a:latin typeface="华文细黑" panose="02010600040101010101" pitchFamily="2" charset="-122"/>
                          <a:ea typeface="华文细黑" panose="02010600040101010101" pitchFamily="2" charset="-122"/>
                          <a:cs typeface="Ebrima" pitchFamily="2" charset="0"/>
                        </a:rPr>
                        <a:t>，</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type=1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10</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endParaRPr lang="zh-CN" alt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zh-CN" alt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 xmlns:a16="http://schemas.microsoft.com/office/drawing/2014/main" val="10007"/>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4</a:t>
                      </a:r>
                      <a:endParaRPr lang="zh-CN" sz="18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457200" lvl="1" indent="-457200"/>
                      <a:r>
                        <a:rPr lang="en-US" altLang="zh-CN" sz="1800" b="0" dirty="0" err="1">
                          <a:solidFill>
                            <a:schemeClr val="tx1"/>
                          </a:solidFill>
                          <a:latin typeface="华文细黑" panose="02010600040101010101" pitchFamily="2" charset="-122"/>
                          <a:ea typeface="华文细黑" panose="02010600040101010101" pitchFamily="2" charset="-122"/>
                          <a:cs typeface="Ebrima" pitchFamily="2" charset="0"/>
                        </a:rPr>
                        <a:t>recordNum</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 =1</a:t>
                      </a:r>
                      <a:r>
                        <a:rPr lang="zh-CN" altLang="en-US" sz="1800" b="0" dirty="0">
                          <a:solidFill>
                            <a:schemeClr val="tx1"/>
                          </a:solidFill>
                          <a:latin typeface="华文细黑" panose="02010600040101010101" pitchFamily="2" charset="-122"/>
                          <a:ea typeface="华文细黑" panose="02010600040101010101" pitchFamily="2" charset="-122"/>
                          <a:cs typeface="Ebrima" pitchFamily="2" charset="0"/>
                        </a:rPr>
                        <a:t>，</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type=2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endParaRPr lang="zh-CN" alt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zh-CN" altLang="en-US"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101747050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路径测试例</a:t>
            </a:r>
            <a:r>
              <a:rPr lang="en-US" altLang="zh-CN" dirty="0"/>
              <a:t>-</a:t>
            </a:r>
            <a:r>
              <a:rPr lang="en-US" altLang="zh-CN" dirty="0" smtClean="0"/>
              <a:t>Step5:</a:t>
            </a:r>
            <a:r>
              <a:rPr lang="zh-CN" altLang="en-US" dirty="0" smtClean="0"/>
              <a:t>进行测试</a:t>
            </a:r>
            <a:endParaRPr lang="zh-CN" altLang="en-US" dirty="0"/>
          </a:p>
        </p:txBody>
      </p:sp>
      <p:sp>
        <p:nvSpPr>
          <p:cNvPr id="5" name="内容占位符 4"/>
          <p:cNvSpPr>
            <a:spLocks noGrp="1"/>
          </p:cNvSpPr>
          <p:nvPr>
            <p:ph idx="1"/>
          </p:nvPr>
        </p:nvSpPr>
        <p:spPr/>
        <p:txBody>
          <a:bodyPr/>
          <a:lstStyle/>
          <a:p>
            <a:r>
              <a:rPr lang="zh-CN" altLang="en-US" dirty="0"/>
              <a:t>编写驱动</a:t>
            </a:r>
            <a:r>
              <a:rPr lang="zh-CN" altLang="en-US" dirty="0" smtClean="0"/>
              <a:t>模块进行测试（本模块没有桩模块）</a:t>
            </a:r>
            <a:endParaRPr lang="zh-CN" altLang="en-US" dirty="0"/>
          </a:p>
        </p:txBody>
      </p:sp>
      <p:sp>
        <p:nvSpPr>
          <p:cNvPr id="4" name="TextBox 4"/>
          <p:cNvSpPr txBox="1"/>
          <p:nvPr/>
        </p:nvSpPr>
        <p:spPr>
          <a:xfrm>
            <a:off x="797335" y="2061522"/>
            <a:ext cx="7806915" cy="3785652"/>
          </a:xfrm>
          <a:prstGeom prst="rect">
            <a:avLst/>
          </a:prstGeom>
          <a:noFill/>
          <a:ln w="3175">
            <a:solidFill>
              <a:srgbClr val="3333CC"/>
            </a:solidFill>
            <a:prstDash val="dash"/>
          </a:ln>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rgbClr val="7F0055"/>
                </a:solidFill>
                <a:effectLst/>
                <a:uLnTx/>
                <a:uFillTx/>
                <a:latin typeface="Consolas"/>
              </a:rPr>
              <a:t>import</a:t>
            </a:r>
            <a:r>
              <a:rPr kumimoji="0" lang="en-US" altLang="zh-CN" sz="2000" b="1" i="0" u="none" strike="noStrike" kern="0" cap="none" spc="0" normalizeH="0" baseline="0" noProof="0" dirty="0" smtClean="0">
                <a:ln>
                  <a:noFill/>
                </a:ln>
                <a:solidFill>
                  <a:srgbClr val="000000"/>
                </a:solidFill>
                <a:effectLst/>
                <a:uLnTx/>
                <a:uFillTx/>
                <a:latin typeface="Consolas"/>
              </a:rPr>
              <a:t> </a:t>
            </a:r>
            <a:r>
              <a:rPr kumimoji="0" lang="en-US" altLang="zh-CN" sz="2000" b="1" i="0" u="none" strike="noStrike" kern="0" cap="none" spc="0" normalizeH="0" baseline="0" noProof="0" dirty="0">
                <a:ln>
                  <a:noFill/>
                </a:ln>
                <a:solidFill>
                  <a:srgbClr val="7F0055"/>
                </a:solidFill>
                <a:effectLst/>
                <a:uLnTx/>
                <a:uFillTx/>
                <a:latin typeface="Consolas"/>
              </a:rPr>
              <a:t>static</a:t>
            </a:r>
            <a:r>
              <a:rPr kumimoji="0" lang="en-US" altLang="zh-CN" sz="2000" b="1" i="0" u="none" strike="noStrike" kern="0" cap="none" spc="0" normalizeH="0" baseline="0" noProof="0" dirty="0">
                <a:ln>
                  <a:noFill/>
                </a:ln>
                <a:solidFill>
                  <a:srgbClr val="000000"/>
                </a:solidFill>
                <a:effectLst/>
                <a:uLnTx/>
                <a:uFillTx/>
                <a:latin typeface="Consolas"/>
              </a:rPr>
              <a:t> </a:t>
            </a:r>
            <a:r>
              <a:rPr kumimoji="0" lang="en-US" altLang="zh-CN" sz="2000" b="1" i="0" u="none" strike="noStrike" kern="0" cap="none" spc="0" normalizeH="0" baseline="0" noProof="0" dirty="0" err="1">
                <a:ln>
                  <a:noFill/>
                </a:ln>
                <a:solidFill>
                  <a:srgbClr val="000000"/>
                </a:solidFill>
                <a:effectLst/>
                <a:uLnTx/>
                <a:uFillTx/>
                <a:latin typeface="Consolas"/>
              </a:rPr>
              <a:t>org.junit.Assert</a:t>
            </a:r>
            <a:r>
              <a:rPr kumimoji="0" lang="en-US" altLang="zh-CN" sz="2000" b="1" i="0" u="none" strike="noStrike" kern="0" cap="none" spc="0" normalizeH="0" baseline="0" noProof="0" dirty="0">
                <a:ln>
                  <a:noFill/>
                </a:ln>
                <a:solidFill>
                  <a:srgbClr val="000000"/>
                </a:solidFill>
                <a:effectLst/>
                <a:uLnTx/>
                <a:uFillTx/>
                <a:latin typeface="Consolas"/>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7F0055"/>
                </a:solidFill>
                <a:effectLst/>
                <a:uLnTx/>
                <a:uFillTx/>
                <a:latin typeface="Consolas"/>
              </a:rPr>
              <a:t>import</a:t>
            </a:r>
            <a:r>
              <a:rPr kumimoji="0" lang="en-US" altLang="zh-CN" sz="2000" b="1" i="0" u="none" strike="noStrike" kern="0" cap="none" spc="0" normalizeH="0" baseline="0" noProof="0" dirty="0">
                <a:ln>
                  <a:noFill/>
                </a:ln>
                <a:solidFill>
                  <a:srgbClr val="000000"/>
                </a:solidFill>
                <a:effectLst/>
                <a:uLnTx/>
                <a:uFillTx/>
                <a:latin typeface="Consolas"/>
              </a:rPr>
              <a:t> </a:t>
            </a:r>
            <a:r>
              <a:rPr kumimoji="0" lang="en-US" altLang="zh-CN" sz="2000" b="1" i="0" u="none" strike="noStrike" kern="0" cap="none" spc="0" normalizeH="0" baseline="0" noProof="0" dirty="0" err="1">
                <a:ln>
                  <a:noFill/>
                </a:ln>
                <a:solidFill>
                  <a:srgbClr val="000000"/>
                </a:solidFill>
                <a:effectLst/>
                <a:uLnTx/>
                <a:uFillTx/>
                <a:latin typeface="Consolas"/>
              </a:rPr>
              <a:t>org.junit.Test</a:t>
            </a:r>
            <a:r>
              <a:rPr kumimoji="0" lang="en-US" altLang="zh-CN" sz="2000" b="1" i="0" u="none" strike="noStrike" kern="0" cap="none" spc="0" normalizeH="0" baseline="0" noProof="0" dirty="0">
                <a:ln>
                  <a:noFill/>
                </a:ln>
                <a:solidFill>
                  <a:srgbClr val="000000"/>
                </a:solidFill>
                <a:effectLst/>
                <a:uLnTx/>
                <a:uFillTx/>
                <a:latin typeface="Consolas"/>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7F0055"/>
                </a:solidFill>
                <a:effectLst/>
                <a:uLnTx/>
                <a:uFillTx/>
                <a:latin typeface="Consolas"/>
              </a:rPr>
              <a:t>public</a:t>
            </a:r>
            <a:r>
              <a:rPr kumimoji="0" lang="en-US" altLang="zh-CN" sz="2000" b="1" i="0" u="none" strike="noStrike" kern="0" cap="none" spc="0" normalizeH="0" baseline="0" noProof="0" dirty="0">
                <a:ln>
                  <a:noFill/>
                </a:ln>
                <a:solidFill>
                  <a:srgbClr val="000000"/>
                </a:solidFill>
                <a:effectLst/>
                <a:uLnTx/>
                <a:uFillTx/>
                <a:latin typeface="Consolas"/>
              </a:rPr>
              <a:t> </a:t>
            </a:r>
            <a:r>
              <a:rPr kumimoji="0" lang="en-US" altLang="zh-CN" sz="2000" b="1" i="0" u="none" strike="noStrike" kern="0" cap="none" spc="0" normalizeH="0" baseline="0" noProof="0" dirty="0">
                <a:ln>
                  <a:noFill/>
                </a:ln>
                <a:solidFill>
                  <a:srgbClr val="7F0055"/>
                </a:solidFill>
                <a:effectLst/>
                <a:uLnTx/>
                <a:uFillTx/>
                <a:latin typeface="Consolas"/>
              </a:rPr>
              <a:t>class</a:t>
            </a:r>
            <a:r>
              <a:rPr kumimoji="0" lang="en-US" altLang="zh-CN" sz="2000" b="1" i="0" u="none" strike="noStrike" kern="0" cap="none" spc="0" normalizeH="0" baseline="0" noProof="0" dirty="0">
                <a:ln>
                  <a:noFill/>
                </a:ln>
                <a:solidFill>
                  <a:srgbClr val="000000"/>
                </a:solidFill>
                <a:effectLst/>
                <a:uLnTx/>
                <a:uFillTx/>
                <a:latin typeface="Consolas"/>
              </a:rPr>
              <a:t> </a:t>
            </a:r>
            <a:r>
              <a:rPr kumimoji="0" lang="en-US" altLang="zh-CN" sz="2000" b="1" i="0" u="none" strike="noStrike" kern="0" cap="none" spc="0" normalizeH="0" baseline="0" noProof="0" dirty="0" err="1" smtClean="0">
                <a:ln>
                  <a:noFill/>
                </a:ln>
                <a:solidFill>
                  <a:srgbClr val="000000"/>
                </a:solidFill>
                <a:effectLst/>
                <a:uLnTx/>
                <a:uFillTx/>
                <a:latin typeface="Consolas"/>
              </a:rPr>
              <a:t>WhiteBoxEgTest</a:t>
            </a:r>
            <a:r>
              <a:rPr kumimoji="0" lang="en-US" altLang="zh-CN" sz="2000" b="0" i="0" u="none" strike="noStrike" kern="0" cap="none" spc="0" normalizeH="0" baseline="0" noProof="0" dirty="0" smtClean="0">
                <a:ln>
                  <a:noFill/>
                </a:ln>
                <a:solidFill>
                  <a:srgbClr val="000000"/>
                </a:solidFill>
                <a:effectLst/>
                <a:uLnTx/>
                <a:uFillTx/>
                <a:latin typeface="Consolas"/>
              </a:rPr>
              <a:t>{</a:t>
            </a:r>
            <a:endParaRPr kumimoji="0" lang="en-US" altLang="zh-CN" sz="2000" b="0" i="0" u="none" strike="noStrike" kern="0" cap="none" spc="0" normalizeH="0" baseline="0" noProof="0" dirty="0">
              <a:ln>
                <a:noFill/>
              </a:ln>
              <a:solidFill>
                <a:srgbClr val="000000"/>
              </a:solidFill>
              <a:effectLst/>
              <a:uLnTx/>
              <a:uFillTx/>
              <a:latin typeface="Consolas"/>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646464"/>
                </a:solidFill>
                <a:effectLst/>
                <a:uLnTx/>
                <a:uFillTx/>
                <a:latin typeface="Consolas"/>
              </a:rPr>
              <a:t>    @Test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7F0055"/>
                </a:solidFill>
                <a:effectLst/>
                <a:uLnTx/>
                <a:uFillTx/>
                <a:latin typeface="Consolas"/>
              </a:rPr>
              <a:t>    public</a:t>
            </a:r>
            <a:r>
              <a:rPr kumimoji="0" lang="en-US" altLang="zh-CN" sz="2000" b="1" i="0" u="none" strike="noStrike" kern="0" cap="none" spc="0" normalizeH="0" baseline="0" noProof="0" dirty="0">
                <a:ln>
                  <a:noFill/>
                </a:ln>
                <a:solidFill>
                  <a:srgbClr val="000000"/>
                </a:solidFill>
                <a:effectLst/>
                <a:uLnTx/>
                <a:uFillTx/>
                <a:latin typeface="Consolas"/>
              </a:rPr>
              <a:t> </a:t>
            </a:r>
            <a:r>
              <a:rPr kumimoji="0" lang="en-US" altLang="zh-CN" sz="2000" b="1" i="0" u="none" strike="noStrike" kern="0" cap="none" spc="0" normalizeH="0" baseline="0" noProof="0" dirty="0">
                <a:ln>
                  <a:noFill/>
                </a:ln>
                <a:solidFill>
                  <a:srgbClr val="7F0055"/>
                </a:solidFill>
                <a:effectLst/>
                <a:uLnTx/>
                <a:uFillTx/>
                <a:latin typeface="Consolas"/>
              </a:rPr>
              <a:t>void</a:t>
            </a:r>
            <a:r>
              <a:rPr kumimoji="0" lang="en-US" altLang="zh-CN" sz="2000" b="1" i="0" u="none" strike="noStrike" kern="0" cap="none" spc="0" normalizeH="0" baseline="0" noProof="0" dirty="0">
                <a:ln>
                  <a:noFill/>
                </a:ln>
                <a:solidFill>
                  <a:srgbClr val="000000"/>
                </a:solidFill>
                <a:effectLst/>
                <a:uLnTx/>
                <a:uFillTx/>
                <a:latin typeface="Consolas"/>
              </a:rPr>
              <a:t> </a:t>
            </a:r>
            <a:r>
              <a:rPr kumimoji="0" lang="en-US" altLang="zh-CN" sz="2000" b="1" i="0" u="none" strike="noStrike" kern="0" cap="none" spc="0" normalizeH="0" baseline="0" noProof="0" dirty="0" err="1">
                <a:ln>
                  <a:noFill/>
                </a:ln>
                <a:solidFill>
                  <a:srgbClr val="000000"/>
                </a:solidFill>
                <a:effectLst/>
                <a:uLnTx/>
                <a:uFillTx/>
                <a:latin typeface="Consolas"/>
              </a:rPr>
              <a:t>testFindLargerNum</a:t>
            </a:r>
            <a:r>
              <a:rPr kumimoji="0" lang="en-US" altLang="zh-CN" sz="2000" b="1" i="0" u="none" strike="noStrike" kern="0" cap="none" spc="0" normalizeH="0" baseline="0" noProof="0" dirty="0" smtClean="0">
                <a:ln>
                  <a:noFill/>
                </a:ln>
                <a:solidFill>
                  <a:srgbClr val="000000"/>
                </a:solidFill>
                <a:effectLst/>
                <a:uLnTx/>
                <a:uFillTx/>
                <a:latin typeface="Consolas"/>
              </a:rPr>
              <a:t>()</a:t>
            </a:r>
            <a:r>
              <a:rPr kumimoji="0" lang="en-US" altLang="zh-CN" sz="2000" b="0" i="0" u="none" strike="noStrike" kern="0" cap="none" spc="0" normalizeH="0" baseline="0" noProof="0" dirty="0" smtClean="0">
                <a:ln>
                  <a:noFill/>
                </a:ln>
                <a:solidFill>
                  <a:srgbClr val="000000"/>
                </a:solidFill>
                <a:effectLst/>
                <a:uLnTx/>
                <a:uFillTx/>
                <a:latin typeface="Consolas"/>
              </a:rPr>
              <a:t>{</a:t>
            </a:r>
            <a:endParaRPr kumimoji="0" lang="en-US" altLang="zh-CN" sz="2000" b="0" i="0" u="none" strike="noStrike" kern="0" cap="none" spc="0" normalizeH="0" baseline="0" noProof="0" dirty="0">
              <a:ln>
                <a:noFill/>
              </a:ln>
              <a:solidFill>
                <a:srgbClr val="000000"/>
              </a:solidFill>
              <a:effectLst/>
              <a:uLnTx/>
              <a:uFillTx/>
              <a:latin typeface="Consolas"/>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nsolas"/>
              </a:rPr>
              <a:t>        </a:t>
            </a:r>
            <a:r>
              <a:rPr kumimoji="0" lang="en-US" altLang="zh-CN" sz="2000" b="0" i="0" u="none" strike="noStrike" kern="0" cap="none" spc="0" normalizeH="0" baseline="0" noProof="0" dirty="0" err="1" smtClean="0">
                <a:ln>
                  <a:noFill/>
                </a:ln>
                <a:solidFill>
                  <a:srgbClr val="000000"/>
                </a:solidFill>
                <a:effectLst/>
                <a:uLnTx/>
                <a:uFillTx/>
                <a:latin typeface="Consolas"/>
              </a:rPr>
              <a:t>WhiteBoxEg</a:t>
            </a:r>
            <a:r>
              <a:rPr kumimoji="0" lang="en-US" altLang="zh-CN" sz="2000" b="0" i="0" u="none" strike="noStrike" kern="0" cap="none" spc="0" normalizeH="0" baseline="0" noProof="0" dirty="0" smtClean="0">
                <a:ln>
                  <a:noFill/>
                </a:ln>
                <a:solidFill>
                  <a:srgbClr val="000000"/>
                </a:solidFill>
                <a:effectLst/>
                <a:uLnTx/>
                <a:uFillTx/>
                <a:latin typeface="Consolas"/>
              </a:rPr>
              <a:t> </a:t>
            </a:r>
            <a:r>
              <a:rPr kumimoji="0" lang="en-US" altLang="zh-CN" sz="2000" b="0" i="0" u="none" strike="noStrike" kern="0" cap="none" spc="0" normalizeH="0" baseline="0" noProof="0" dirty="0">
                <a:ln>
                  <a:noFill/>
                </a:ln>
                <a:solidFill>
                  <a:srgbClr val="000000"/>
                </a:solidFill>
                <a:effectLst/>
                <a:uLnTx/>
                <a:uFillTx/>
                <a:latin typeface="Consolas"/>
              </a:rPr>
              <a:t>instance = </a:t>
            </a:r>
            <a:r>
              <a:rPr kumimoji="0" lang="en-US" altLang="zh-CN" sz="2000" b="1" i="0" u="none" strike="noStrike" kern="0" cap="none" spc="0" normalizeH="0" baseline="0" noProof="0" dirty="0">
                <a:ln>
                  <a:noFill/>
                </a:ln>
                <a:solidFill>
                  <a:srgbClr val="7F0055"/>
                </a:solidFill>
                <a:effectLst/>
                <a:uLnTx/>
                <a:uFillTx/>
                <a:latin typeface="Consolas"/>
              </a:rPr>
              <a:t>new</a:t>
            </a:r>
            <a:r>
              <a:rPr kumimoji="0" lang="en-US" altLang="zh-CN" sz="2000" b="1" i="0" u="none" strike="noStrike" kern="0" cap="none" spc="0" normalizeH="0" baseline="0" noProof="0" dirty="0">
                <a:ln>
                  <a:noFill/>
                </a:ln>
                <a:solidFill>
                  <a:srgbClr val="000000"/>
                </a:solidFill>
                <a:effectLst/>
                <a:uLnTx/>
                <a:uFillTx/>
                <a:latin typeface="Consolas"/>
              </a:rPr>
              <a:t> </a:t>
            </a:r>
            <a:r>
              <a:rPr kumimoji="0" lang="en-US" altLang="zh-CN" sz="2000" b="1" i="0" u="none" strike="noStrike" kern="0" cap="none" spc="0" normalizeH="0" baseline="0" noProof="0" dirty="0" err="1" smtClean="0">
                <a:ln>
                  <a:noFill/>
                </a:ln>
                <a:solidFill>
                  <a:srgbClr val="000000"/>
                </a:solidFill>
                <a:effectLst/>
                <a:uLnTx/>
                <a:uFillTx/>
                <a:latin typeface="Consolas"/>
              </a:rPr>
              <a:t>WhiteBoxEg</a:t>
            </a:r>
            <a:r>
              <a:rPr kumimoji="0" lang="en-US" altLang="zh-CN" sz="2000" b="1" i="0" u="none" strike="noStrike" kern="0" cap="none" spc="0" normalizeH="0" baseline="0" noProof="0" dirty="0">
                <a:ln>
                  <a:noFill/>
                </a:ln>
                <a:solidFill>
                  <a:srgbClr val="000000"/>
                </a:solidFill>
                <a:effectLst/>
                <a:uLnTx/>
                <a:uFillTx/>
                <a:latin typeface="Consolas"/>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latin typeface="Consolas"/>
              </a:rPr>
              <a:t>        </a:t>
            </a:r>
            <a:r>
              <a:rPr kumimoji="0" lang="en-US" altLang="zh-CN" sz="2000" b="0" i="1" u="none" strike="noStrike" kern="0" cap="none" spc="0" normalizeH="0" baseline="0" noProof="0" dirty="0" err="1">
                <a:ln>
                  <a:noFill/>
                </a:ln>
                <a:solidFill>
                  <a:srgbClr val="FF0000"/>
                </a:solidFill>
                <a:effectLst/>
                <a:uLnTx/>
                <a:uFillTx/>
                <a:latin typeface="Consolas"/>
              </a:rPr>
              <a:t>assertEquals</a:t>
            </a:r>
            <a:r>
              <a:rPr kumimoji="0" lang="en-US" altLang="zh-CN" sz="2000" b="0" i="1" u="none" strike="noStrike" kern="0" cap="none" spc="0" normalizeH="0" baseline="0" noProof="0" dirty="0">
                <a:ln>
                  <a:noFill/>
                </a:ln>
                <a:solidFill>
                  <a:srgbClr val="FF0000"/>
                </a:solidFill>
                <a:effectLst/>
                <a:uLnTx/>
                <a:uFillTx/>
                <a:latin typeface="Consolas"/>
              </a:rPr>
              <a:t>(</a:t>
            </a:r>
            <a:r>
              <a:rPr kumimoji="0" lang="en-US" altLang="zh-CN" sz="2000" b="0" i="1" u="none" strike="noStrike" kern="0" cap="none" spc="0" normalizeH="0" baseline="0" noProof="0" dirty="0" err="1">
                <a:ln>
                  <a:noFill/>
                </a:ln>
                <a:solidFill>
                  <a:srgbClr val="FF0000"/>
                </a:solidFill>
                <a:effectLst/>
                <a:uLnTx/>
                <a:uFillTx/>
                <a:latin typeface="Consolas"/>
              </a:rPr>
              <a:t>instance.findLargerNum</a:t>
            </a:r>
            <a:r>
              <a:rPr kumimoji="0" lang="en-US" altLang="zh-CN" sz="2000" b="0" i="1" u="none" strike="noStrike" kern="0" cap="none" spc="0" normalizeH="0" baseline="0" noProof="0" dirty="0">
                <a:ln>
                  <a:noFill/>
                </a:ln>
                <a:solidFill>
                  <a:srgbClr val="FF0000"/>
                </a:solidFill>
                <a:effectLst/>
                <a:uLnTx/>
                <a:uFillTx/>
                <a:latin typeface="Consolas"/>
              </a:rPr>
              <a:t>(0, 0), 0);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nsolas"/>
              </a:rPr>
              <a:t>        </a:t>
            </a:r>
            <a:r>
              <a:rPr kumimoji="0" lang="en-US" altLang="zh-CN" sz="2000" b="0" i="1" u="none" strike="noStrike" kern="0" cap="none" spc="0" normalizeH="0" baseline="0" noProof="0" dirty="0" err="1">
                <a:ln>
                  <a:noFill/>
                </a:ln>
                <a:solidFill>
                  <a:srgbClr val="008000"/>
                </a:solidFill>
                <a:effectLst/>
                <a:uLnTx/>
                <a:uFillTx/>
                <a:latin typeface="Consolas"/>
              </a:rPr>
              <a:t>assertEquals</a:t>
            </a:r>
            <a:r>
              <a:rPr kumimoji="0" lang="en-US" altLang="zh-CN" sz="2000" b="0" i="1" u="none" strike="noStrike" kern="0" cap="none" spc="0" normalizeH="0" baseline="0" noProof="0" dirty="0">
                <a:ln>
                  <a:noFill/>
                </a:ln>
                <a:solidFill>
                  <a:srgbClr val="008000"/>
                </a:solidFill>
                <a:effectLst/>
                <a:uLnTx/>
                <a:uFillTx/>
                <a:latin typeface="Consolas"/>
              </a:rPr>
              <a:t>(</a:t>
            </a:r>
            <a:r>
              <a:rPr kumimoji="0" lang="en-US" altLang="zh-CN" sz="2000" b="0" i="1" u="none" strike="noStrike" kern="0" cap="none" spc="0" normalizeH="0" baseline="0" noProof="0" dirty="0" err="1">
                <a:ln>
                  <a:noFill/>
                </a:ln>
                <a:solidFill>
                  <a:srgbClr val="008000"/>
                </a:solidFill>
                <a:effectLst/>
                <a:uLnTx/>
                <a:uFillTx/>
                <a:latin typeface="Consolas"/>
              </a:rPr>
              <a:t>instance.findLargerNum</a:t>
            </a:r>
            <a:r>
              <a:rPr kumimoji="0" lang="en-US" altLang="zh-CN" sz="2000" b="0" i="1" u="none" strike="noStrike" kern="0" cap="none" spc="0" normalizeH="0" baseline="0" noProof="0" dirty="0">
                <a:ln>
                  <a:noFill/>
                </a:ln>
                <a:solidFill>
                  <a:srgbClr val="008000"/>
                </a:solidFill>
                <a:effectLst/>
                <a:uLnTx/>
                <a:uFillTx/>
                <a:latin typeface="Consolas"/>
              </a:rPr>
              <a:t>(1, 0), 2);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nsolas"/>
              </a:rPr>
              <a:t>        </a:t>
            </a:r>
            <a:r>
              <a:rPr kumimoji="0" lang="en-US" altLang="zh-CN" sz="2000" b="0" i="1" u="none" strike="noStrike" kern="0" cap="none" spc="0" normalizeH="0" baseline="0" noProof="0" dirty="0" err="1">
                <a:ln>
                  <a:noFill/>
                </a:ln>
                <a:solidFill>
                  <a:srgbClr val="0000FF"/>
                </a:solidFill>
                <a:effectLst/>
                <a:uLnTx/>
                <a:uFillTx/>
                <a:latin typeface="Consolas"/>
              </a:rPr>
              <a:t>assertEquals</a:t>
            </a:r>
            <a:r>
              <a:rPr kumimoji="0" lang="en-US" altLang="zh-CN" sz="2000" b="0" i="1" u="none" strike="noStrike" kern="0" cap="none" spc="0" normalizeH="0" baseline="0" noProof="0" dirty="0">
                <a:ln>
                  <a:noFill/>
                </a:ln>
                <a:solidFill>
                  <a:srgbClr val="0000FF"/>
                </a:solidFill>
                <a:effectLst/>
                <a:uLnTx/>
                <a:uFillTx/>
                <a:latin typeface="Consolas"/>
              </a:rPr>
              <a:t>(</a:t>
            </a:r>
            <a:r>
              <a:rPr kumimoji="0" lang="en-US" altLang="zh-CN" sz="2000" b="0" i="1" u="none" strike="noStrike" kern="0" cap="none" spc="0" normalizeH="0" baseline="0" noProof="0" dirty="0" err="1">
                <a:ln>
                  <a:noFill/>
                </a:ln>
                <a:solidFill>
                  <a:srgbClr val="0000FF"/>
                </a:solidFill>
                <a:effectLst/>
                <a:uLnTx/>
                <a:uFillTx/>
                <a:latin typeface="Consolas"/>
              </a:rPr>
              <a:t>instance.findLargerNum</a:t>
            </a:r>
            <a:r>
              <a:rPr kumimoji="0" lang="en-US" altLang="zh-CN" sz="2000" b="0" i="1" u="none" strike="noStrike" kern="0" cap="none" spc="0" normalizeH="0" baseline="0" noProof="0" dirty="0">
                <a:ln>
                  <a:noFill/>
                </a:ln>
                <a:solidFill>
                  <a:srgbClr val="0000FF"/>
                </a:solidFill>
                <a:effectLst/>
                <a:uLnTx/>
                <a:uFillTx/>
                <a:latin typeface="Consolas"/>
              </a:rPr>
              <a:t>(1, 1), 10);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FF3399"/>
                </a:solidFill>
                <a:effectLst/>
                <a:uLnTx/>
                <a:uFillTx/>
                <a:latin typeface="Consolas"/>
              </a:rPr>
              <a:t>        </a:t>
            </a:r>
            <a:r>
              <a:rPr kumimoji="0" lang="en-US" altLang="zh-CN" sz="2000" b="0" i="1" u="none" strike="noStrike" kern="0" cap="none" spc="0" normalizeH="0" baseline="0" noProof="0" dirty="0" err="1">
                <a:ln>
                  <a:noFill/>
                </a:ln>
                <a:solidFill>
                  <a:srgbClr val="FF3399"/>
                </a:solidFill>
                <a:effectLst/>
                <a:uLnTx/>
                <a:uFillTx/>
                <a:latin typeface="Consolas"/>
              </a:rPr>
              <a:t>assertEquals</a:t>
            </a:r>
            <a:r>
              <a:rPr kumimoji="0" lang="en-US" altLang="zh-CN" sz="2000" b="0" i="1" u="none" strike="noStrike" kern="0" cap="none" spc="0" normalizeH="0" baseline="0" noProof="0" dirty="0">
                <a:ln>
                  <a:noFill/>
                </a:ln>
                <a:solidFill>
                  <a:srgbClr val="FF3399"/>
                </a:solidFill>
                <a:effectLst/>
                <a:uLnTx/>
                <a:uFillTx/>
                <a:latin typeface="Consolas"/>
              </a:rPr>
              <a:t>(</a:t>
            </a:r>
            <a:r>
              <a:rPr kumimoji="0" lang="en-US" altLang="zh-CN" sz="2000" b="0" i="1" u="none" strike="noStrike" kern="0" cap="none" spc="0" normalizeH="0" baseline="0" noProof="0" dirty="0" err="1">
                <a:ln>
                  <a:noFill/>
                </a:ln>
                <a:solidFill>
                  <a:srgbClr val="FF3399"/>
                </a:solidFill>
                <a:effectLst/>
                <a:uLnTx/>
                <a:uFillTx/>
                <a:latin typeface="Consolas"/>
              </a:rPr>
              <a:t>instance.findLargerNum</a:t>
            </a:r>
            <a:r>
              <a:rPr kumimoji="0" lang="en-US" altLang="zh-CN" sz="2000" b="0" i="1" u="none" strike="noStrike" kern="0" cap="none" spc="0" normalizeH="0" baseline="0" noProof="0" dirty="0">
                <a:ln>
                  <a:noFill/>
                </a:ln>
                <a:solidFill>
                  <a:srgbClr val="FF3399"/>
                </a:solidFill>
                <a:effectLst/>
                <a:uLnTx/>
                <a:uFillTx/>
                <a:latin typeface="Consolas"/>
              </a:rPr>
              <a:t>(1, 2), 20);</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nsolas"/>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nsolas"/>
              </a:rPr>
              <a:t>}</a:t>
            </a:r>
            <a:endParaRPr kumimoji="0" lang="zh-CN" altLang="en-US" sz="2000" b="0" i="0" u="none" strike="noStrike" kern="0" cap="none" spc="0" normalizeH="0" baseline="0" noProof="0" dirty="0">
              <a:ln>
                <a:noFill/>
              </a:ln>
              <a:solidFill>
                <a:srgbClr val="000000"/>
              </a:solidFill>
              <a:effectLst/>
              <a:uLnTx/>
              <a:uFillTx/>
              <a:latin typeface="Comic Sans MS" pitchFamily="66" charset="0"/>
            </a:endParaRPr>
          </a:p>
        </p:txBody>
      </p:sp>
    </p:spTree>
    <p:extLst>
      <p:ext uri="{BB962C8B-B14F-4D97-AF65-F5344CB8AC3E}">
        <p14:creationId xmlns:p14="http://schemas.microsoft.com/office/powerpoint/2010/main" val="340628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路径测试例</a:t>
            </a:r>
            <a:r>
              <a:rPr lang="en-US" altLang="zh-CN" dirty="0"/>
              <a:t>-Step5:</a:t>
            </a:r>
            <a:r>
              <a:rPr lang="zh-CN" altLang="en-US" dirty="0"/>
              <a:t>进行测试</a:t>
            </a:r>
          </a:p>
        </p:txBody>
      </p:sp>
      <p:sp>
        <p:nvSpPr>
          <p:cNvPr id="3" name="内容占位符 2"/>
          <p:cNvSpPr>
            <a:spLocks noGrp="1"/>
          </p:cNvSpPr>
          <p:nvPr>
            <p:ph idx="1"/>
          </p:nvPr>
        </p:nvSpPr>
        <p:spPr>
          <a:xfrm>
            <a:off x="684213" y="1412875"/>
            <a:ext cx="7920037" cy="4695694"/>
          </a:xfrm>
        </p:spPr>
        <p:txBody>
          <a:bodyPr/>
          <a:lstStyle/>
          <a:p>
            <a:r>
              <a:rPr lang="zh-CN" altLang="en-US" sz="2400" dirty="0"/>
              <a:t>填入测试</a:t>
            </a:r>
            <a:r>
              <a:rPr lang="zh-CN" altLang="en-US" sz="2400" dirty="0" smtClean="0"/>
              <a:t>结果，形成测试结果</a:t>
            </a:r>
            <a:endParaRPr lang="en-US" altLang="zh-CN" sz="2400"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sz="1400" dirty="0" smtClean="0"/>
          </a:p>
          <a:p>
            <a:endParaRPr lang="en-US" altLang="zh-CN" sz="2400" smtClean="0"/>
          </a:p>
          <a:p>
            <a:r>
              <a:rPr lang="zh-CN" altLang="en-US" sz="2400" smtClean="0"/>
              <a:t>此时</a:t>
            </a:r>
            <a:r>
              <a:rPr lang="en-US" altLang="zh-CN" sz="2400" dirty="0" err="1" smtClean="0"/>
              <a:t>findNum</a:t>
            </a:r>
            <a:r>
              <a:rPr lang="zh-CN" altLang="en-US" sz="2400" dirty="0" smtClean="0"/>
              <a:t>方法路径测试完成；如有程序有错误，需要修改程序后再运行驱动模块进行测试</a:t>
            </a:r>
            <a:endParaRPr lang="zh-CN" altLang="en-US" sz="2400" dirty="0"/>
          </a:p>
          <a:p>
            <a:endParaRPr lang="en-US" altLang="zh-CN" dirty="0"/>
          </a:p>
          <a:p>
            <a:endParaRPr lang="zh-CN" altLang="en-US"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45831102"/>
              </p:ext>
            </p:extLst>
          </p:nvPr>
        </p:nvGraphicFramePr>
        <p:xfrm>
          <a:off x="684213" y="2055779"/>
          <a:ext cx="8073289" cy="3071830"/>
        </p:xfrm>
        <a:graphic>
          <a:graphicData uri="http://schemas.openxmlformats.org/drawingml/2006/table">
            <a:tbl>
              <a:tblPr/>
              <a:tblGrid>
                <a:gridCol w="1057719">
                  <a:extLst>
                    <a:ext uri="{9D8B030D-6E8A-4147-A177-3AD203B41FA5}">
                      <a16:colId xmlns="" xmlns:a16="http://schemas.microsoft.com/office/drawing/2014/main" val="20000"/>
                    </a:ext>
                  </a:extLst>
                </a:gridCol>
                <a:gridCol w="2016868">
                  <a:extLst>
                    <a:ext uri="{9D8B030D-6E8A-4147-A177-3AD203B41FA5}">
                      <a16:colId xmlns="" xmlns:a16="http://schemas.microsoft.com/office/drawing/2014/main" val="20001"/>
                    </a:ext>
                  </a:extLst>
                </a:gridCol>
                <a:gridCol w="786497">
                  <a:extLst>
                    <a:ext uri="{9D8B030D-6E8A-4147-A177-3AD203B41FA5}">
                      <a16:colId xmlns="" xmlns:a16="http://schemas.microsoft.com/office/drawing/2014/main" val="20002"/>
                    </a:ext>
                  </a:extLst>
                </a:gridCol>
                <a:gridCol w="105360"/>
                <a:gridCol w="1024261">
                  <a:extLst>
                    <a:ext uri="{9D8B030D-6E8A-4147-A177-3AD203B41FA5}">
                      <a16:colId xmlns="" xmlns:a16="http://schemas.microsoft.com/office/drawing/2014/main" val="20003"/>
                    </a:ext>
                  </a:extLst>
                </a:gridCol>
                <a:gridCol w="385724"/>
                <a:gridCol w="783218">
                  <a:extLst>
                    <a:ext uri="{9D8B030D-6E8A-4147-A177-3AD203B41FA5}">
                      <a16:colId xmlns="" xmlns:a16="http://schemas.microsoft.com/office/drawing/2014/main" val="20005"/>
                    </a:ext>
                  </a:extLst>
                </a:gridCol>
                <a:gridCol w="300484"/>
                <a:gridCol w="1613158">
                  <a:extLst>
                    <a:ext uri="{9D8B030D-6E8A-4147-A177-3AD203B41FA5}">
                      <a16:colId xmlns="" xmlns:a16="http://schemas.microsoft.com/office/drawing/2014/main" val="20006"/>
                    </a:ext>
                  </a:extLst>
                </a:gridCol>
              </a:tblGrid>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被测单元</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dirty="0" err="1" smtClean="0">
                          <a:solidFill>
                            <a:schemeClr val="tx1"/>
                          </a:solidFill>
                          <a:latin typeface="华文细黑" panose="02010600040101010101" pitchFamily="2" charset="-122"/>
                          <a:ea typeface="华文细黑" panose="02010600040101010101" pitchFamily="2" charset="-122"/>
                          <a:cs typeface="Times New Roman"/>
                        </a:rPr>
                        <a:t>findNum</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创建人</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altLang="en-US" sz="1800" b="0" kern="100" dirty="0" smtClean="0">
                          <a:solidFill>
                            <a:schemeClr val="tx1"/>
                          </a:solidFill>
                          <a:latin typeface="华文细黑" panose="02010600040101010101" pitchFamily="2" charset="-122"/>
                          <a:ea typeface="华文细黑" panose="02010600040101010101" pitchFamily="2" charset="-122"/>
                          <a:cs typeface="Times New Roman"/>
                        </a:rPr>
                        <a:t>张三丰</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创建日期</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dirty="0" smtClean="0">
                          <a:solidFill>
                            <a:schemeClr val="tx1"/>
                          </a:solidFill>
                          <a:latin typeface="华文细黑" panose="02010600040101010101" pitchFamily="2" charset="-122"/>
                          <a:ea typeface="华文细黑" panose="02010600040101010101" pitchFamily="2" charset="-122"/>
                          <a:cs typeface="Times New Roman"/>
                        </a:rPr>
                        <a:t>2019.03.01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所在类</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altLang="zh-CN" sz="1800" b="0" kern="100" dirty="0" err="1" smtClean="0">
                          <a:solidFill>
                            <a:schemeClr val="tx1"/>
                          </a:solidFill>
                          <a:latin typeface="华文细黑" panose="02010600040101010101" pitchFamily="2" charset="-122"/>
                          <a:ea typeface="华文细黑" panose="02010600040101010101" pitchFamily="2" charset="-122"/>
                          <a:cs typeface="Times New Roman"/>
                        </a:rPr>
                        <a:t>W</a:t>
                      </a:r>
                      <a:r>
                        <a:rPr lang="en-US" sz="1800" b="0" kern="100" dirty="0" err="1" smtClean="0">
                          <a:solidFill>
                            <a:schemeClr val="tx1"/>
                          </a:solidFill>
                          <a:latin typeface="华文细黑" panose="02010600040101010101" pitchFamily="2" charset="-122"/>
                          <a:ea typeface="华文细黑" panose="02010600040101010101" pitchFamily="2" charset="-122"/>
                          <a:cs typeface="Times New Roman"/>
                        </a:rPr>
                        <a:t>hiteBoxEg</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优先级</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测试日期</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dirty="0" smtClean="0">
                          <a:solidFill>
                            <a:schemeClr val="tx1"/>
                          </a:solidFill>
                          <a:latin typeface="华文细黑" panose="02010600040101010101" pitchFamily="2" charset="-122"/>
                          <a:ea typeface="华文细黑" panose="02010600040101010101" pitchFamily="2" charset="-122"/>
                          <a:cs typeface="Times New Roman"/>
                        </a:rPr>
                        <a:t>2019.03.01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要用的桩</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gridSpan="8">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无</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2"/>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环境准备</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gridSpan="8">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0" dirty="0">
                          <a:solidFill>
                            <a:schemeClr val="tx1"/>
                          </a:solidFill>
                          <a:latin typeface="华文细黑" panose="02010600040101010101" pitchFamily="2" charset="-122"/>
                          <a:ea typeface="华文细黑" panose="02010600040101010101" pitchFamily="2" charset="-122"/>
                          <a:cs typeface="微软雅黑"/>
                        </a:rPr>
                        <a:t>Eclipse </a:t>
                      </a:r>
                      <a:r>
                        <a:rPr lang="en-US" sz="1800" b="0" kern="0" dirty="0" err="1">
                          <a:solidFill>
                            <a:schemeClr val="tx1"/>
                          </a:solidFill>
                          <a:latin typeface="华文细黑" panose="02010600040101010101" pitchFamily="2" charset="-122"/>
                          <a:ea typeface="华文细黑" panose="02010600040101010101" pitchFamily="2" charset="-122"/>
                          <a:cs typeface="微软雅黑"/>
                        </a:rPr>
                        <a:t>Kepler</a:t>
                      </a:r>
                      <a:r>
                        <a:rPr lang="en-US" sz="1800" b="0" kern="0" dirty="0">
                          <a:solidFill>
                            <a:schemeClr val="tx1"/>
                          </a:solidFill>
                          <a:latin typeface="华文细黑" panose="02010600040101010101" pitchFamily="2" charset="-122"/>
                          <a:ea typeface="华文细黑" panose="02010600040101010101" pitchFamily="2" charset="-122"/>
                          <a:cs typeface="微软雅黑"/>
                        </a:rPr>
                        <a:t> Service Release 1 ; </a:t>
                      </a:r>
                      <a:r>
                        <a:rPr lang="en-US" sz="1800" b="0" kern="0" dirty="0" err="1">
                          <a:solidFill>
                            <a:schemeClr val="tx1"/>
                          </a:solidFill>
                          <a:latin typeface="华文细黑" panose="02010600040101010101" pitchFamily="2" charset="-122"/>
                          <a:ea typeface="华文细黑" panose="02010600040101010101" pitchFamily="2" charset="-122"/>
                          <a:cs typeface="微软雅黑"/>
                        </a:rPr>
                        <a:t>Junit</a:t>
                      </a:r>
                      <a:r>
                        <a:rPr lang="en-US" sz="1800" b="0" kern="0" dirty="0">
                          <a:solidFill>
                            <a:schemeClr val="tx1"/>
                          </a:solidFill>
                          <a:latin typeface="华文细黑" panose="02010600040101010101" pitchFamily="2" charset="-122"/>
                          <a:ea typeface="华文细黑" panose="02010600040101010101" pitchFamily="2" charset="-122"/>
                          <a:cs typeface="微软雅黑"/>
                        </a:rPr>
                        <a:t> 4.0</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3"/>
                  </a:ext>
                </a:extLst>
              </a:tr>
              <a:tr h="61436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测试用例</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输入参数和数据</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zh-CN" altLang="en-US"/>
                    </a:p>
                  </a:txBody>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期望结果</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zh-CN" altLang="en-US"/>
                    </a:p>
                  </a:txBody>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实际情况</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zh-CN" sz="2400" b="1" kern="100" dirty="0">
                        <a:solidFill>
                          <a:srgbClr val="0000FF"/>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gridSpan="2">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测试状态（</a:t>
                      </a:r>
                      <a:r>
                        <a:rPr lang="en-US" sz="1800" b="0" kern="100">
                          <a:solidFill>
                            <a:schemeClr val="tx1"/>
                          </a:solidFill>
                          <a:latin typeface="华文细黑" panose="02010600040101010101" pitchFamily="2" charset="-122"/>
                          <a:ea typeface="华文细黑" panose="02010600040101010101" pitchFamily="2" charset="-122"/>
                          <a:cs typeface="Times New Roman"/>
                        </a:rPr>
                        <a:t>P/F</a:t>
                      </a:r>
                      <a:r>
                        <a:rPr lang="zh-CN" sz="1800" b="0" kern="100">
                          <a:solidFill>
                            <a:schemeClr val="tx1"/>
                          </a:solidFill>
                          <a:latin typeface="华文细黑" panose="02010600040101010101" pitchFamily="2" charset="-122"/>
                          <a:ea typeface="华文细黑" panose="02010600040101010101" pitchFamily="2" charset="-122"/>
                          <a:cs typeface="Times New Roman"/>
                        </a:rPr>
                        <a:t>）</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zh-CN" altLang="en-US"/>
                    </a:p>
                  </a:txBody>
                  <a:tcPr/>
                </a:tc>
                <a:extLst>
                  <a:ext uri="{0D108BD9-81ED-4DB2-BD59-A6C34878D82A}">
                    <a16:rowId xmlns="" xmlns:a16="http://schemas.microsoft.com/office/drawing/2014/main" val="10004"/>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1</a:t>
                      </a:r>
                      <a:endParaRPr lang="zh-CN" sz="18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lvl="1" indent="0"/>
                      <a:r>
                        <a:rPr lang="en-US" altLang="zh-CN" sz="1800" b="0" dirty="0" err="1">
                          <a:solidFill>
                            <a:schemeClr val="tx1"/>
                          </a:solidFill>
                          <a:latin typeface="华文细黑" panose="02010600040101010101" pitchFamily="2" charset="-122"/>
                          <a:ea typeface="华文细黑" panose="02010600040101010101" pitchFamily="2" charset="-122"/>
                          <a:cs typeface="Ebrima" pitchFamily="2" charset="0"/>
                        </a:rPr>
                        <a:t>recordNum</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 =0</a:t>
                      </a:r>
                      <a:r>
                        <a:rPr lang="zh-CN" altLang="en-US" sz="1800" b="0" dirty="0">
                          <a:solidFill>
                            <a:schemeClr val="tx1"/>
                          </a:solidFill>
                          <a:latin typeface="华文细黑" panose="02010600040101010101" pitchFamily="2" charset="-122"/>
                          <a:ea typeface="华文细黑" panose="02010600040101010101" pitchFamily="2" charset="-122"/>
                          <a:cs typeface="Ebrima" pitchFamily="2" charset="0"/>
                        </a:rPr>
                        <a:t>，</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type=0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0</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0</a:t>
                      </a:r>
                      <a:endParaRPr lang="zh-CN" sz="18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zh-CN" sz="1800" b="1" kern="100" dirty="0">
                        <a:solidFill>
                          <a:srgbClr val="008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just">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P</a:t>
                      </a:r>
                      <a:endParaRPr lang="zh-CN" sz="18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 xmlns:a16="http://schemas.microsoft.com/office/drawing/2014/main" val="10005"/>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2</a:t>
                      </a:r>
                      <a:endParaRPr lang="zh-CN" sz="18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457200" lvl="1" indent="-457200"/>
                      <a:r>
                        <a:rPr lang="en-US" altLang="zh-CN" sz="1800" b="0" dirty="0" err="1">
                          <a:solidFill>
                            <a:schemeClr val="tx1"/>
                          </a:solidFill>
                          <a:latin typeface="华文细黑" panose="02010600040101010101" pitchFamily="2" charset="-122"/>
                          <a:ea typeface="华文细黑" panose="02010600040101010101" pitchFamily="2" charset="-122"/>
                          <a:cs typeface="Ebrima" pitchFamily="2" charset="0"/>
                        </a:rPr>
                        <a:t>recordNum</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 =1</a:t>
                      </a:r>
                      <a:r>
                        <a:rPr lang="zh-CN" altLang="en-US" sz="1800" b="0" dirty="0">
                          <a:solidFill>
                            <a:schemeClr val="tx1"/>
                          </a:solidFill>
                          <a:latin typeface="华文细黑" panose="02010600040101010101" pitchFamily="2" charset="-122"/>
                          <a:ea typeface="华文细黑" panose="02010600040101010101" pitchFamily="2" charset="-122"/>
                          <a:cs typeface="Ebrima" pitchFamily="2" charset="0"/>
                        </a:rPr>
                        <a:t>，</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type=0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2</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2</a:t>
                      </a:r>
                      <a:endParaRPr lang="zh-CN" sz="18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zh-CN" sz="1800" b="1" kern="100" dirty="0">
                        <a:solidFill>
                          <a:srgbClr val="008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P</a:t>
                      </a:r>
                      <a:endParaRPr lang="zh-CN" sz="18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 xmlns:a16="http://schemas.microsoft.com/office/drawing/2014/main" val="10006"/>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3</a:t>
                      </a:r>
                      <a:endParaRPr lang="zh-CN" sz="18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457200" lvl="1" indent="-457200"/>
                      <a:r>
                        <a:rPr lang="en-US" altLang="zh-CN" sz="1800" b="0" dirty="0" err="1">
                          <a:solidFill>
                            <a:schemeClr val="tx1"/>
                          </a:solidFill>
                          <a:latin typeface="华文细黑" panose="02010600040101010101" pitchFamily="2" charset="-122"/>
                          <a:ea typeface="华文细黑" panose="02010600040101010101" pitchFamily="2" charset="-122"/>
                          <a:cs typeface="Ebrima" pitchFamily="2" charset="0"/>
                        </a:rPr>
                        <a:t>recordNum</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 =1</a:t>
                      </a:r>
                      <a:r>
                        <a:rPr lang="zh-CN" altLang="en-US" sz="1800" b="0" dirty="0">
                          <a:solidFill>
                            <a:schemeClr val="tx1"/>
                          </a:solidFill>
                          <a:latin typeface="华文细黑" panose="02010600040101010101" pitchFamily="2" charset="-122"/>
                          <a:ea typeface="华文细黑" panose="02010600040101010101" pitchFamily="2" charset="-122"/>
                          <a:cs typeface="Ebrima" pitchFamily="2" charset="0"/>
                        </a:rPr>
                        <a:t>，</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type=1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10</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10</a:t>
                      </a:r>
                      <a:endParaRPr lang="zh-CN" sz="18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zh-CN" sz="1800" b="1" kern="100" dirty="0">
                        <a:solidFill>
                          <a:srgbClr val="008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just">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P</a:t>
                      </a:r>
                      <a:endParaRPr lang="zh-CN" sz="18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 xmlns:a16="http://schemas.microsoft.com/office/drawing/2014/main" val="10007"/>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smtClean="0">
                          <a:solidFill>
                            <a:schemeClr val="tx1"/>
                          </a:solidFill>
                          <a:latin typeface="华文细黑" panose="02010600040101010101" pitchFamily="2" charset="-122"/>
                          <a:ea typeface="华文细黑" panose="02010600040101010101" pitchFamily="2" charset="-122"/>
                          <a:cs typeface="Times New Roman"/>
                        </a:rPr>
                        <a:t>4</a:t>
                      </a:r>
                      <a:endParaRPr lang="zh-CN" sz="18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457200" lvl="1" indent="-457200"/>
                      <a:r>
                        <a:rPr lang="en-US" altLang="zh-CN" sz="1800" b="0" dirty="0" err="1">
                          <a:solidFill>
                            <a:schemeClr val="tx1"/>
                          </a:solidFill>
                          <a:latin typeface="华文细黑" panose="02010600040101010101" pitchFamily="2" charset="-122"/>
                          <a:ea typeface="华文细黑" panose="02010600040101010101" pitchFamily="2" charset="-122"/>
                          <a:cs typeface="Ebrima" pitchFamily="2" charset="0"/>
                        </a:rPr>
                        <a:t>recordNum</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 =1</a:t>
                      </a:r>
                      <a:r>
                        <a:rPr lang="zh-CN" altLang="en-US" sz="1800" b="0" dirty="0">
                          <a:solidFill>
                            <a:schemeClr val="tx1"/>
                          </a:solidFill>
                          <a:latin typeface="华文细黑" panose="02010600040101010101" pitchFamily="2" charset="-122"/>
                          <a:ea typeface="华文细黑" panose="02010600040101010101" pitchFamily="2" charset="-122"/>
                          <a:cs typeface="Ebrima" pitchFamily="2" charset="0"/>
                        </a:rPr>
                        <a:t>，</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type=2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sz="1800" b="0" kern="100" dirty="0">
                          <a:solidFill>
                            <a:srgbClr val="0000FF"/>
                          </a:solidFill>
                          <a:latin typeface="华文细黑" panose="02010600040101010101" pitchFamily="2" charset="-122"/>
                          <a:ea typeface="华文细黑" panose="02010600040101010101" pitchFamily="2" charset="-122"/>
                          <a:cs typeface="Times New Roman"/>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en-US" sz="1800" b="1" kern="100" dirty="0">
                        <a:solidFill>
                          <a:srgbClr val="008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just">
                        <a:spcAft>
                          <a:spcPts val="0"/>
                        </a:spcAft>
                      </a:pPr>
                      <a:r>
                        <a:rPr lang="en-US" sz="1800" b="0" kern="100" dirty="0">
                          <a:solidFill>
                            <a:srgbClr val="0000FF"/>
                          </a:solidFill>
                          <a:latin typeface="华文细黑" panose="02010600040101010101" pitchFamily="2" charset="-122"/>
                          <a:ea typeface="华文细黑" panose="02010600040101010101" pitchFamily="2" charset="-122"/>
                          <a:cs typeface="Times New Roman"/>
                        </a:rPr>
                        <a:t>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101129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7.7 </a:t>
            </a:r>
            <a:r>
              <a:rPr lang="zh-CN" altLang="en-US" dirty="0"/>
              <a:t>黑盒测试技术</a:t>
            </a:r>
            <a:endParaRPr lang="zh-CN" altLang="en-US" dirty="0">
              <a:latin typeface="+mj-ea"/>
            </a:endParaRPr>
          </a:p>
        </p:txBody>
      </p:sp>
      <p:pic>
        <p:nvPicPr>
          <p:cNvPr id="13314" name="Picture 2" descr="“black box testing”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362" y="3039225"/>
            <a:ext cx="4867275"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9508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1</a:t>
            </a:r>
            <a:r>
              <a:rPr lang="zh-CN" altLang="en-US" dirty="0"/>
              <a:t>）程序内部的文档规范</a:t>
            </a:r>
          </a:p>
        </p:txBody>
      </p:sp>
      <p:sp>
        <p:nvSpPr>
          <p:cNvPr id="3" name="内容占位符 2"/>
          <p:cNvSpPr>
            <a:spLocks noGrp="1"/>
          </p:cNvSpPr>
          <p:nvPr>
            <p:ph idx="1"/>
          </p:nvPr>
        </p:nvSpPr>
        <p:spPr/>
        <p:txBody>
          <a:bodyPr/>
          <a:lstStyle/>
          <a:p>
            <a:r>
              <a:rPr lang="zh-CN" altLang="en-US" dirty="0"/>
              <a:t>所谓程序内部的文档包括恰当的</a:t>
            </a:r>
            <a:r>
              <a:rPr lang="zh-CN" altLang="en-US" dirty="0">
                <a:solidFill>
                  <a:srgbClr val="0000FF"/>
                </a:solidFill>
              </a:rPr>
              <a:t>标识符</a:t>
            </a:r>
            <a:r>
              <a:rPr lang="zh-CN" altLang="en-US" dirty="0"/>
              <a:t>、</a:t>
            </a:r>
            <a:r>
              <a:rPr lang="zh-CN" altLang="en-US" dirty="0">
                <a:solidFill>
                  <a:srgbClr val="0000FF"/>
                </a:solidFill>
              </a:rPr>
              <a:t>适当的注释</a:t>
            </a:r>
            <a:r>
              <a:rPr lang="zh-CN" altLang="en-US" dirty="0"/>
              <a:t>和</a:t>
            </a:r>
            <a:r>
              <a:rPr lang="zh-CN" altLang="en-US" dirty="0">
                <a:solidFill>
                  <a:srgbClr val="0000FF"/>
                </a:solidFill>
              </a:rPr>
              <a:t>程序的视觉组织</a:t>
            </a:r>
            <a:r>
              <a:rPr lang="zh-CN" altLang="en-US" dirty="0"/>
              <a:t>等。</a:t>
            </a:r>
            <a:endParaRPr lang="en-US" altLang="zh-CN" dirty="0"/>
          </a:p>
          <a:p>
            <a:pPr lvl="1"/>
            <a:r>
              <a:rPr lang="zh-CN" altLang="en-US" dirty="0"/>
              <a:t>标识符规范：</a:t>
            </a:r>
            <a:r>
              <a:rPr lang="zh-CN" altLang="en-US" dirty="0">
                <a:solidFill>
                  <a:srgbClr val="0000FF"/>
                </a:solidFill>
              </a:rPr>
              <a:t>含义鲜明</a:t>
            </a:r>
            <a:r>
              <a:rPr lang="zh-CN" altLang="en-US" dirty="0"/>
              <a:t>的名字、缩写规则一致、为名字加注释；</a:t>
            </a:r>
          </a:p>
          <a:p>
            <a:pPr lvl="1"/>
            <a:r>
              <a:rPr lang="zh-CN" altLang="en-US" dirty="0"/>
              <a:t>注释规范：</a:t>
            </a:r>
            <a:r>
              <a:rPr lang="zh-CN" altLang="en-US" dirty="0">
                <a:solidFill>
                  <a:srgbClr val="0000FF"/>
                </a:solidFill>
              </a:rPr>
              <a:t>正确性，简要描述模块的功能、主要算法、接口特点</a:t>
            </a:r>
            <a:r>
              <a:rPr lang="zh-CN" altLang="en-US" dirty="0"/>
              <a:t>、重要数据以及开发简史或解释包含这段代码的必要性；</a:t>
            </a:r>
          </a:p>
          <a:p>
            <a:pPr lvl="1"/>
            <a:r>
              <a:rPr lang="zh-CN" altLang="en-US" dirty="0"/>
              <a:t>视觉组织：</a:t>
            </a:r>
            <a:r>
              <a:rPr lang="zh-CN" altLang="en-US" dirty="0">
                <a:solidFill>
                  <a:srgbClr val="0000FF"/>
                </a:solidFill>
              </a:rPr>
              <a:t>适当的阶梯形式使程序的层次结构清晰明显</a:t>
            </a:r>
          </a:p>
        </p:txBody>
      </p:sp>
    </p:spTree>
    <p:extLst>
      <p:ext uri="{BB962C8B-B14F-4D97-AF65-F5344CB8AC3E}">
        <p14:creationId xmlns:p14="http://schemas.microsoft.com/office/powerpoint/2010/main" val="170377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黑盒测试的概念</a:t>
            </a:r>
            <a:endParaRPr lang="zh-CN" altLang="en-US" dirty="0"/>
          </a:p>
        </p:txBody>
      </p:sp>
      <p:sp>
        <p:nvSpPr>
          <p:cNvPr id="3" name="内容占位符 2"/>
          <p:cNvSpPr>
            <a:spLocks noGrp="1"/>
          </p:cNvSpPr>
          <p:nvPr>
            <p:ph idx="1"/>
          </p:nvPr>
        </p:nvSpPr>
        <p:spPr/>
        <p:txBody>
          <a:bodyPr/>
          <a:lstStyle/>
          <a:p>
            <a:r>
              <a:rPr lang="zh-CN" altLang="en-US" dirty="0"/>
              <a:t>黑盒测试（又称功能测试）把程序看作一个黑盒子，完全不考虑</a:t>
            </a:r>
            <a:r>
              <a:rPr lang="zh-CN" altLang="en-US" dirty="0" smtClean="0"/>
              <a:t>程序内部</a:t>
            </a:r>
            <a:r>
              <a:rPr lang="zh-CN" altLang="en-US" dirty="0"/>
              <a:t>结构和处理</a:t>
            </a:r>
            <a:r>
              <a:rPr lang="zh-CN" altLang="en-US" dirty="0" smtClean="0"/>
              <a:t>过程的情况下，</a:t>
            </a:r>
            <a:r>
              <a:rPr lang="zh-CN" altLang="en-US" dirty="0"/>
              <a:t>对程序</a:t>
            </a:r>
            <a:r>
              <a:rPr lang="zh-CN" altLang="en-US" dirty="0">
                <a:solidFill>
                  <a:srgbClr val="0000FF"/>
                </a:solidFill>
              </a:rPr>
              <a:t>接口</a:t>
            </a:r>
            <a:r>
              <a:rPr lang="zh-CN" altLang="en-US" dirty="0"/>
              <a:t>进行测试</a:t>
            </a:r>
            <a:r>
              <a:rPr lang="zh-CN" altLang="en-US" dirty="0" smtClean="0"/>
              <a:t>。</a:t>
            </a:r>
            <a:endParaRPr lang="en-US" altLang="zh-CN" dirty="0" smtClean="0"/>
          </a:p>
          <a:p>
            <a:r>
              <a:rPr lang="zh-CN" altLang="en-US" dirty="0"/>
              <a:t>黑盒测试常用的方法有：等价测试和边界</a:t>
            </a:r>
            <a:r>
              <a:rPr lang="zh-CN" altLang="en-US" dirty="0" smtClean="0"/>
              <a:t>测试</a:t>
            </a:r>
            <a:endParaRPr lang="zh-CN" altLang="en-US" dirty="0"/>
          </a:p>
          <a:p>
            <a:endParaRPr lang="zh-CN" altLang="en-US" dirty="0"/>
          </a:p>
        </p:txBody>
      </p:sp>
    </p:spTree>
    <p:extLst>
      <p:ext uri="{BB962C8B-B14F-4D97-AF65-F5344CB8AC3E}">
        <p14:creationId xmlns:p14="http://schemas.microsoft.com/office/powerpoint/2010/main" val="48588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7.7.1 </a:t>
            </a:r>
            <a:r>
              <a:rPr lang="zh-CN" altLang="en-US" dirty="0" smtClean="0"/>
              <a:t>等价测试</a:t>
            </a:r>
            <a:endParaRPr lang="zh-CN" altLang="en-US" dirty="0"/>
          </a:p>
        </p:txBody>
      </p:sp>
      <p:sp>
        <p:nvSpPr>
          <p:cNvPr id="3" name="内容占位符 2"/>
          <p:cNvSpPr>
            <a:spLocks noGrp="1"/>
          </p:cNvSpPr>
          <p:nvPr>
            <p:ph idx="1"/>
          </p:nvPr>
        </p:nvSpPr>
        <p:spPr/>
        <p:txBody>
          <a:bodyPr/>
          <a:lstStyle/>
          <a:p>
            <a:r>
              <a:rPr lang="zh-CN" altLang="en-US" dirty="0"/>
              <a:t>把输入数据的可能值划分为若干个</a:t>
            </a:r>
            <a:r>
              <a:rPr lang="zh-CN" altLang="en-US" dirty="0">
                <a:solidFill>
                  <a:srgbClr val="0000FF"/>
                </a:solidFill>
              </a:rPr>
              <a:t>等价类</a:t>
            </a:r>
            <a:r>
              <a:rPr lang="zh-CN" altLang="en-US" dirty="0"/>
              <a:t>，使每类中的</a:t>
            </a:r>
            <a:r>
              <a:rPr lang="zh-CN" altLang="en-US" dirty="0">
                <a:solidFill>
                  <a:srgbClr val="0000FF"/>
                </a:solidFill>
              </a:rPr>
              <a:t>任何一个测试用例</a:t>
            </a:r>
            <a:r>
              <a:rPr lang="zh-CN" altLang="en-US" dirty="0"/>
              <a:t>，都能</a:t>
            </a:r>
            <a:r>
              <a:rPr lang="zh-CN" altLang="en-US" dirty="0">
                <a:solidFill>
                  <a:srgbClr val="0000FF"/>
                </a:solidFill>
              </a:rPr>
              <a:t>代表同一等价类中的其它测试用例</a:t>
            </a:r>
            <a:r>
              <a:rPr lang="zh-CN" altLang="en-US" dirty="0"/>
              <a:t>。</a:t>
            </a:r>
          </a:p>
          <a:p>
            <a:endParaRPr lang="zh-CN" altLang="en-US" dirty="0"/>
          </a:p>
        </p:txBody>
      </p:sp>
    </p:spTree>
    <p:extLst>
      <p:ext uri="{BB962C8B-B14F-4D97-AF65-F5344CB8AC3E}">
        <p14:creationId xmlns:p14="http://schemas.microsoft.com/office/powerpoint/2010/main" val="427817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等价测试</a:t>
            </a:r>
            <a:r>
              <a:rPr lang="zh-CN" altLang="en-US" dirty="0" smtClean="0"/>
              <a:t>注意两点事项</a:t>
            </a:r>
            <a:endParaRPr lang="zh-CN" altLang="en-US" dirty="0"/>
          </a:p>
        </p:txBody>
      </p:sp>
      <p:sp>
        <p:nvSpPr>
          <p:cNvPr id="3" name="内容占位符 2"/>
          <p:cNvSpPr>
            <a:spLocks noGrp="1"/>
          </p:cNvSpPr>
          <p:nvPr>
            <p:ph idx="1"/>
          </p:nvPr>
        </p:nvSpPr>
        <p:spPr/>
        <p:txBody>
          <a:bodyPr/>
          <a:lstStyle/>
          <a:p>
            <a:r>
              <a:rPr lang="zh-CN" altLang="en-US" dirty="0"/>
              <a:t>划分等价类不仅要考虑代表“有效”输入值的有效等价类，还要考虑代表“无效”输入值得无效等价类；</a:t>
            </a:r>
          </a:p>
          <a:p>
            <a:r>
              <a:rPr lang="zh-CN" altLang="en-US" dirty="0"/>
              <a:t>每一个无效等价类</a:t>
            </a:r>
            <a:r>
              <a:rPr lang="zh-CN" altLang="en-US" dirty="0">
                <a:solidFill>
                  <a:srgbClr val="0000FF"/>
                </a:solidFill>
              </a:rPr>
              <a:t>至少要用一个测试用例</a:t>
            </a:r>
            <a:r>
              <a:rPr lang="zh-CN" altLang="en-US" dirty="0"/>
              <a:t>，不然可能漏掉某一类错误，但</a:t>
            </a:r>
            <a:r>
              <a:rPr lang="zh-CN" altLang="en-US" dirty="0">
                <a:solidFill>
                  <a:srgbClr val="0000FF"/>
                </a:solidFill>
              </a:rPr>
              <a:t>允许若干个有效等价类合用一个测试用例</a:t>
            </a:r>
            <a:r>
              <a:rPr lang="zh-CN" altLang="en-US" dirty="0"/>
              <a:t>，以便进一步减少测试的次数。</a:t>
            </a:r>
          </a:p>
          <a:p>
            <a:endParaRPr lang="zh-CN" altLang="en-US" dirty="0"/>
          </a:p>
        </p:txBody>
      </p:sp>
    </p:spTree>
    <p:extLst>
      <p:ext uri="{BB962C8B-B14F-4D97-AF65-F5344CB8AC3E}">
        <p14:creationId xmlns:p14="http://schemas.microsoft.com/office/powerpoint/2010/main" val="332685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等价测试例</a:t>
            </a:r>
            <a:r>
              <a:rPr lang="en-US" altLang="zh-CN" dirty="0" smtClean="0"/>
              <a:t>-</a:t>
            </a:r>
            <a:r>
              <a:rPr lang="zh-CN" altLang="en-US" dirty="0" smtClean="0"/>
              <a:t>例题说明</a:t>
            </a:r>
            <a:endParaRPr lang="zh-CN" altLang="en-US" dirty="0"/>
          </a:p>
        </p:txBody>
      </p:sp>
      <p:sp>
        <p:nvSpPr>
          <p:cNvPr id="3" name="内容占位符 2"/>
          <p:cNvSpPr>
            <a:spLocks noGrp="1"/>
          </p:cNvSpPr>
          <p:nvPr>
            <p:ph idx="1"/>
          </p:nvPr>
        </p:nvSpPr>
        <p:spPr/>
        <p:txBody>
          <a:bodyPr/>
          <a:lstStyle/>
          <a:p>
            <a:r>
              <a:rPr lang="zh-CN" altLang="en-US" dirty="0"/>
              <a:t>某工厂公开招工，规定报名者年龄限定：出生年月在</a:t>
            </a:r>
            <a:r>
              <a:rPr lang="en-US" altLang="zh-CN" dirty="0">
                <a:solidFill>
                  <a:srgbClr val="0000FF"/>
                </a:solidFill>
              </a:rPr>
              <a:t>1967</a:t>
            </a:r>
            <a:r>
              <a:rPr lang="zh-CN" altLang="en-US" dirty="0">
                <a:solidFill>
                  <a:srgbClr val="0000FF"/>
                </a:solidFill>
              </a:rPr>
              <a:t>年</a:t>
            </a:r>
            <a:r>
              <a:rPr lang="en-US" altLang="zh-CN" dirty="0">
                <a:solidFill>
                  <a:srgbClr val="0000FF"/>
                </a:solidFill>
              </a:rPr>
              <a:t>2</a:t>
            </a:r>
            <a:r>
              <a:rPr lang="zh-CN" altLang="en-US" dirty="0">
                <a:solidFill>
                  <a:srgbClr val="0000FF"/>
                </a:solidFill>
              </a:rPr>
              <a:t>月到</a:t>
            </a:r>
            <a:r>
              <a:rPr lang="en-US" altLang="zh-CN" dirty="0">
                <a:solidFill>
                  <a:srgbClr val="0000FF"/>
                </a:solidFill>
              </a:rPr>
              <a:t>1986</a:t>
            </a:r>
            <a:r>
              <a:rPr lang="zh-CN" altLang="en-US" dirty="0">
                <a:solidFill>
                  <a:srgbClr val="0000FF"/>
                </a:solidFill>
              </a:rPr>
              <a:t>年</a:t>
            </a:r>
            <a:r>
              <a:rPr lang="en-US" altLang="zh-CN" dirty="0">
                <a:solidFill>
                  <a:srgbClr val="0000FF"/>
                </a:solidFill>
              </a:rPr>
              <a:t>3</a:t>
            </a:r>
            <a:r>
              <a:rPr lang="zh-CN" altLang="en-US" dirty="0">
                <a:solidFill>
                  <a:srgbClr val="0000FF"/>
                </a:solidFill>
              </a:rPr>
              <a:t>月</a:t>
            </a:r>
            <a:r>
              <a:rPr lang="zh-CN" altLang="en-US" dirty="0" smtClean="0"/>
              <a:t>。</a:t>
            </a:r>
            <a:endParaRPr lang="en-US" altLang="zh-CN" dirty="0" smtClean="0"/>
          </a:p>
          <a:p>
            <a:r>
              <a:rPr lang="zh-CN" altLang="en-US" dirty="0" smtClean="0"/>
              <a:t>如果</a:t>
            </a:r>
            <a:r>
              <a:rPr lang="zh-CN" altLang="en-US" dirty="0"/>
              <a:t>出生年月不在上述范围内，将拒绝接受，并显示“年龄不合格”等出错信息</a:t>
            </a:r>
            <a:r>
              <a:rPr lang="zh-CN" altLang="en-US" dirty="0" smtClean="0"/>
              <a:t>。</a:t>
            </a:r>
            <a:endParaRPr lang="en-US" altLang="zh-CN" dirty="0" smtClean="0"/>
          </a:p>
          <a:p>
            <a:r>
              <a:rPr lang="zh-CN" altLang="en-US" dirty="0" smtClean="0"/>
              <a:t>试用</a:t>
            </a:r>
            <a:r>
              <a:rPr lang="zh-CN" altLang="en-US" dirty="0"/>
              <a:t>等价分类法</a:t>
            </a:r>
            <a:r>
              <a:rPr lang="zh-CN" altLang="en-US" dirty="0" smtClean="0"/>
              <a:t>设计程序</a:t>
            </a:r>
            <a:r>
              <a:rPr lang="zh-CN" altLang="en-US" dirty="0"/>
              <a:t>功能的测试用例。</a:t>
            </a:r>
          </a:p>
          <a:p>
            <a:endParaRPr lang="zh-CN" altLang="en-US" dirty="0"/>
          </a:p>
        </p:txBody>
      </p:sp>
    </p:spTree>
    <p:extLst>
      <p:ext uri="{BB962C8B-B14F-4D97-AF65-F5344CB8AC3E}">
        <p14:creationId xmlns:p14="http://schemas.microsoft.com/office/powerpoint/2010/main" val="427107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等价测试例</a:t>
            </a:r>
            <a:r>
              <a:rPr lang="en-US" altLang="zh-CN" dirty="0" smtClean="0"/>
              <a:t>-Step1:</a:t>
            </a:r>
            <a:r>
              <a:rPr lang="zh-CN" altLang="en-US" dirty="0"/>
              <a:t>划分</a:t>
            </a:r>
            <a:r>
              <a:rPr lang="zh-CN" altLang="en-US" dirty="0" smtClean="0"/>
              <a:t>等价类</a:t>
            </a:r>
            <a:endParaRPr lang="zh-CN" altLang="en-US" dirty="0"/>
          </a:p>
        </p:txBody>
      </p:sp>
      <p:graphicFrame>
        <p:nvGraphicFramePr>
          <p:cNvPr id="4" name="Group 4"/>
          <p:cNvGraphicFramePr>
            <a:graphicFrameLocks/>
          </p:cNvGraphicFramePr>
          <p:nvPr>
            <p:extLst>
              <p:ext uri="{D42A27DB-BD31-4B8C-83A1-F6EECF244321}">
                <p14:modId xmlns:p14="http://schemas.microsoft.com/office/powerpoint/2010/main" val="2620886115"/>
              </p:ext>
            </p:extLst>
          </p:nvPr>
        </p:nvGraphicFramePr>
        <p:xfrm>
          <a:off x="669949" y="2242014"/>
          <a:ext cx="8012136" cy="3048000"/>
        </p:xfrm>
        <a:graphic>
          <a:graphicData uri="http://schemas.openxmlformats.org/drawingml/2006/table">
            <a:tbl>
              <a:tblPr/>
              <a:tblGrid>
                <a:gridCol w="2176946">
                  <a:extLst>
                    <a:ext uri="{9D8B030D-6E8A-4147-A177-3AD203B41FA5}">
                      <a16:colId xmlns="" xmlns:a16="http://schemas.microsoft.com/office/drawing/2014/main" val="20000"/>
                    </a:ext>
                  </a:extLst>
                </a:gridCol>
                <a:gridCol w="2714141">
                  <a:extLst>
                    <a:ext uri="{9D8B030D-6E8A-4147-A177-3AD203B41FA5}">
                      <a16:colId xmlns="" xmlns:a16="http://schemas.microsoft.com/office/drawing/2014/main" val="20001"/>
                    </a:ext>
                  </a:extLst>
                </a:gridCol>
                <a:gridCol w="3121049">
                  <a:extLst>
                    <a:ext uri="{9D8B030D-6E8A-4147-A177-3AD203B41FA5}">
                      <a16:colId xmlns=""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输入数据</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有效等价类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无效等价类</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日期的类型及长度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(1)6</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位数字字符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(2)</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有非数字字符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(3)</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少于</a:t>
                      </a: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6</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个数字字符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(4)</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多于</a:t>
                      </a: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6</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个数字字符</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楷体_GB2312"/>
                        </a:rPr>
                        <a:t>对应数值</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(5)</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在</a:t>
                      </a: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196702-198603</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之间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(6)&lt;196702</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(7)&gt;198603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69888">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楷体_GB2312"/>
                        </a:rPr>
                        <a:t>月份对应数值</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(8)</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在</a:t>
                      </a: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1-12</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之间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(9)</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等于“</a:t>
                      </a: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0”</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(10)&gt;12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矩形 4"/>
          <p:cNvSpPr/>
          <p:nvPr/>
        </p:nvSpPr>
        <p:spPr>
          <a:xfrm>
            <a:off x="669949" y="1454158"/>
            <a:ext cx="7932656" cy="461665"/>
          </a:xfrm>
          <a:prstGeom prst="rect">
            <a:avLst/>
          </a:prstGeom>
        </p:spPr>
        <p:txBody>
          <a:bodyPr wrap="square">
            <a:spAutoFit/>
          </a:bodyPr>
          <a:lstStyle/>
          <a:p>
            <a:r>
              <a:rPr lang="zh-CN" altLang="en-US" sz="2400" kern="0" dirty="0">
                <a:solidFill>
                  <a:srgbClr val="000000"/>
                </a:solidFill>
                <a:latin typeface="华文细黑" panose="02010600040101010101" pitchFamily="2" charset="-122"/>
                <a:ea typeface="华文细黑" panose="02010600040101010101" pitchFamily="2" charset="-122"/>
              </a:rPr>
              <a:t>待</a:t>
            </a:r>
            <a:r>
              <a:rPr lang="zh-CN" altLang="en-US" sz="2400" kern="0" dirty="0" smtClean="0">
                <a:solidFill>
                  <a:srgbClr val="000000"/>
                </a:solidFill>
                <a:latin typeface="华文细黑" panose="02010600040101010101" pitchFamily="2" charset="-122"/>
                <a:ea typeface="华文细黑" panose="02010600040101010101" pitchFamily="2" charset="-122"/>
              </a:rPr>
              <a:t>测功能：判断出生</a:t>
            </a:r>
            <a:r>
              <a:rPr lang="zh-CN" altLang="en-US" sz="2400" kern="0" dirty="0">
                <a:solidFill>
                  <a:srgbClr val="000000"/>
                </a:solidFill>
                <a:latin typeface="华文细黑" panose="02010600040101010101" pitchFamily="2" charset="-122"/>
                <a:ea typeface="华文细黑" panose="02010600040101010101" pitchFamily="2" charset="-122"/>
              </a:rPr>
              <a:t>年月在</a:t>
            </a:r>
            <a:r>
              <a:rPr lang="en-US" altLang="zh-CN" sz="2400" kern="0" dirty="0">
                <a:solidFill>
                  <a:srgbClr val="0000FF"/>
                </a:solidFill>
                <a:latin typeface="华文细黑" panose="02010600040101010101" pitchFamily="2" charset="-122"/>
                <a:ea typeface="华文细黑" panose="02010600040101010101" pitchFamily="2" charset="-122"/>
              </a:rPr>
              <a:t>1967</a:t>
            </a:r>
            <a:r>
              <a:rPr lang="zh-CN" altLang="en-US" sz="2400" kern="0" dirty="0">
                <a:solidFill>
                  <a:srgbClr val="0000FF"/>
                </a:solidFill>
                <a:latin typeface="华文细黑" panose="02010600040101010101" pitchFamily="2" charset="-122"/>
                <a:ea typeface="华文细黑" panose="02010600040101010101" pitchFamily="2" charset="-122"/>
              </a:rPr>
              <a:t>年</a:t>
            </a:r>
            <a:r>
              <a:rPr lang="en-US" altLang="zh-CN" sz="2400" kern="0" dirty="0">
                <a:solidFill>
                  <a:srgbClr val="0000FF"/>
                </a:solidFill>
                <a:latin typeface="华文细黑" panose="02010600040101010101" pitchFamily="2" charset="-122"/>
                <a:ea typeface="华文细黑" panose="02010600040101010101" pitchFamily="2" charset="-122"/>
              </a:rPr>
              <a:t>2</a:t>
            </a:r>
            <a:r>
              <a:rPr lang="zh-CN" altLang="en-US" sz="2400" kern="0" dirty="0">
                <a:solidFill>
                  <a:srgbClr val="0000FF"/>
                </a:solidFill>
                <a:latin typeface="华文细黑" panose="02010600040101010101" pitchFamily="2" charset="-122"/>
                <a:ea typeface="华文细黑" panose="02010600040101010101" pitchFamily="2" charset="-122"/>
              </a:rPr>
              <a:t>月到</a:t>
            </a:r>
            <a:r>
              <a:rPr lang="en-US" altLang="zh-CN" sz="2400" kern="0" dirty="0">
                <a:solidFill>
                  <a:srgbClr val="0000FF"/>
                </a:solidFill>
                <a:latin typeface="华文细黑" panose="02010600040101010101" pitchFamily="2" charset="-122"/>
                <a:ea typeface="华文细黑" panose="02010600040101010101" pitchFamily="2" charset="-122"/>
              </a:rPr>
              <a:t>1986</a:t>
            </a:r>
            <a:r>
              <a:rPr lang="zh-CN" altLang="en-US" sz="2400" kern="0" dirty="0">
                <a:solidFill>
                  <a:srgbClr val="0000FF"/>
                </a:solidFill>
                <a:latin typeface="华文细黑" panose="02010600040101010101" pitchFamily="2" charset="-122"/>
                <a:ea typeface="华文细黑" panose="02010600040101010101" pitchFamily="2" charset="-122"/>
              </a:rPr>
              <a:t>年</a:t>
            </a:r>
            <a:r>
              <a:rPr lang="en-US" altLang="zh-CN" sz="2400" kern="0" dirty="0">
                <a:solidFill>
                  <a:srgbClr val="0000FF"/>
                </a:solidFill>
                <a:latin typeface="华文细黑" panose="02010600040101010101" pitchFamily="2" charset="-122"/>
                <a:ea typeface="华文细黑" panose="02010600040101010101" pitchFamily="2" charset="-122"/>
              </a:rPr>
              <a:t>3</a:t>
            </a:r>
            <a:r>
              <a:rPr lang="zh-CN" altLang="en-US" sz="2400" kern="0" dirty="0">
                <a:solidFill>
                  <a:srgbClr val="0000FF"/>
                </a:solidFill>
                <a:latin typeface="华文细黑" panose="02010600040101010101" pitchFamily="2" charset="-122"/>
                <a:ea typeface="华文细黑" panose="02010600040101010101" pitchFamily="2" charset="-122"/>
              </a:rPr>
              <a:t>月</a:t>
            </a:r>
            <a:endParaRPr lang="zh-CN" altLang="en-US" sz="1600" dirty="0"/>
          </a:p>
        </p:txBody>
      </p:sp>
    </p:spTree>
    <p:extLst>
      <p:ext uri="{BB962C8B-B14F-4D97-AF65-F5344CB8AC3E}">
        <p14:creationId xmlns:p14="http://schemas.microsoft.com/office/powerpoint/2010/main" val="291976032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等价测试例</a:t>
            </a:r>
            <a:r>
              <a:rPr lang="en-US" altLang="zh-CN" dirty="0"/>
              <a:t>-</a:t>
            </a:r>
            <a:r>
              <a:rPr lang="en-US" altLang="zh-CN" dirty="0" smtClean="0"/>
              <a:t>Step2:</a:t>
            </a:r>
            <a:r>
              <a:rPr lang="zh-CN" altLang="en-US" dirty="0"/>
              <a:t>设计有效</a:t>
            </a:r>
            <a:r>
              <a:rPr lang="zh-CN" altLang="en-US" dirty="0" smtClean="0"/>
              <a:t>等价类的</a:t>
            </a:r>
            <a:r>
              <a:rPr lang="zh-CN" altLang="en-US" dirty="0"/>
              <a:t>测试用例</a:t>
            </a:r>
          </a:p>
        </p:txBody>
      </p:sp>
      <p:graphicFrame>
        <p:nvGraphicFramePr>
          <p:cNvPr id="4" name="Group 4"/>
          <p:cNvGraphicFramePr>
            <a:graphicFrameLocks/>
          </p:cNvGraphicFramePr>
          <p:nvPr>
            <p:extLst>
              <p:ext uri="{D42A27DB-BD31-4B8C-83A1-F6EECF244321}">
                <p14:modId xmlns:p14="http://schemas.microsoft.com/office/powerpoint/2010/main" val="1291622734"/>
              </p:ext>
            </p:extLst>
          </p:nvPr>
        </p:nvGraphicFramePr>
        <p:xfrm>
          <a:off x="717083" y="1648128"/>
          <a:ext cx="8012136" cy="1740726"/>
        </p:xfrm>
        <a:graphic>
          <a:graphicData uri="http://schemas.openxmlformats.org/drawingml/2006/table">
            <a:tbl>
              <a:tblPr/>
              <a:tblGrid>
                <a:gridCol w="2007263">
                  <a:extLst>
                    <a:ext uri="{9D8B030D-6E8A-4147-A177-3AD203B41FA5}">
                      <a16:colId xmlns="" xmlns:a16="http://schemas.microsoft.com/office/drawing/2014/main" val="20000"/>
                    </a:ext>
                  </a:extLst>
                </a:gridCol>
                <a:gridCol w="2545238">
                  <a:extLst>
                    <a:ext uri="{9D8B030D-6E8A-4147-A177-3AD203B41FA5}">
                      <a16:colId xmlns="" xmlns:a16="http://schemas.microsoft.com/office/drawing/2014/main" val="20001"/>
                    </a:ext>
                  </a:extLst>
                </a:gridCol>
                <a:gridCol w="3459635">
                  <a:extLst>
                    <a:ext uri="{9D8B030D-6E8A-4147-A177-3AD203B41FA5}">
                      <a16:colId xmlns=""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输入数据</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有效等价类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无效等价类</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日期的类型及长度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(1)6</a:t>
                      </a:r>
                      <a:r>
                        <a:rPr kumimoji="0" lang="zh-CN" altLang="en-US"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位数字字符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(2)</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有非数字</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楷体_GB2312"/>
                        </a:rPr>
                        <a:t>字符；</a:t>
                      </a:r>
                      <a:r>
                        <a:rPr kumimoji="0" lang="en-US" altLang="zh-CN"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楷体_GB2312"/>
                        </a:rPr>
                        <a:t>(</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3)</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少于</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6</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个数字</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楷体_GB2312"/>
                        </a:rPr>
                        <a:t>字符；</a:t>
                      </a:r>
                      <a:r>
                        <a:rPr kumimoji="0" lang="en-US" altLang="zh-CN"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楷体_GB2312"/>
                        </a:rPr>
                        <a:t>(</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4)</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多于</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6</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个数字字符</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楷体_GB2312"/>
                        </a:rPr>
                        <a:t>对应数值</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(5)</a:t>
                      </a:r>
                      <a:r>
                        <a:rPr kumimoji="0" lang="zh-CN" altLang="en-US"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在</a:t>
                      </a:r>
                      <a:r>
                        <a:rPr kumimoji="0" lang="en-US" altLang="zh-CN"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196702-198603</a:t>
                      </a:r>
                      <a:r>
                        <a:rPr kumimoji="0" lang="zh-CN" altLang="en-US"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之间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(6)&lt;</a:t>
                      </a:r>
                      <a:r>
                        <a:rPr kumimoji="0" lang="en-US" altLang="zh-CN"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楷体_GB2312"/>
                        </a:rPr>
                        <a:t>196702</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楷体_GB2312"/>
                        </a:rPr>
                        <a:t>；</a:t>
                      </a:r>
                      <a:r>
                        <a:rPr kumimoji="0" lang="en-US" altLang="zh-CN"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楷体_GB2312"/>
                        </a:rPr>
                        <a:t>(</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7)&gt;198603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69888">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月份对应数值</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(8)</a:t>
                      </a:r>
                      <a:r>
                        <a:rPr kumimoji="0" lang="zh-CN" altLang="en-US"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在</a:t>
                      </a:r>
                      <a:r>
                        <a:rPr kumimoji="0" lang="en-US" altLang="zh-CN"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1-12</a:t>
                      </a:r>
                      <a:r>
                        <a:rPr kumimoji="0" lang="zh-CN" altLang="en-US"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之间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(9)</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等于“</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0</a:t>
                      </a:r>
                      <a:r>
                        <a:rPr kumimoji="0" lang="en-US" altLang="zh-CN"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楷体_GB2312"/>
                        </a:rPr>
                        <a:t>”</a:t>
                      </a:r>
                      <a:r>
                        <a:rPr kumimoji="0" lang="zh-CN" altLang="en-US"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楷体_GB2312"/>
                        </a:rPr>
                        <a:t>；</a:t>
                      </a:r>
                      <a:r>
                        <a:rPr kumimoji="0" lang="en-US" altLang="zh-CN" sz="16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楷体_GB2312"/>
                        </a:rPr>
                        <a:t>(</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10)&gt;12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graphicFrame>
        <p:nvGraphicFramePr>
          <p:cNvPr id="5" name="Group 4"/>
          <p:cNvGraphicFramePr>
            <a:graphicFrameLocks noGrp="1"/>
          </p:cNvGraphicFramePr>
          <p:nvPr>
            <p:extLst>
              <p:ext uri="{D42A27DB-BD31-4B8C-83A1-F6EECF244321}">
                <p14:modId xmlns:p14="http://schemas.microsoft.com/office/powerpoint/2010/main" val="783101221"/>
              </p:ext>
            </p:extLst>
          </p:nvPr>
        </p:nvGraphicFramePr>
        <p:xfrm>
          <a:off x="717083" y="4360432"/>
          <a:ext cx="8229600" cy="792480"/>
        </p:xfrm>
        <a:graphic>
          <a:graphicData uri="http://schemas.openxmlformats.org/drawingml/2006/table">
            <a:tbl>
              <a:tblPr/>
              <a:tblGrid>
                <a:gridCol w="2057400">
                  <a:extLst>
                    <a:ext uri="{9D8B030D-6E8A-4147-A177-3AD203B41FA5}">
                      <a16:colId xmlns="" xmlns:a16="http://schemas.microsoft.com/office/drawing/2014/main" val="20000"/>
                    </a:ext>
                  </a:extLst>
                </a:gridCol>
                <a:gridCol w="3429000">
                  <a:extLst>
                    <a:ext uri="{9D8B030D-6E8A-4147-A177-3AD203B41FA5}">
                      <a16:colId xmlns="" xmlns:a16="http://schemas.microsoft.com/office/drawing/2014/main" val="20001"/>
                    </a:ext>
                  </a:extLst>
                </a:gridCol>
                <a:gridCol w="2743200">
                  <a:extLst>
                    <a:ext uri="{9D8B030D-6E8A-4147-A177-3AD203B41FA5}">
                      <a16:colId xmlns="" xmlns:a16="http://schemas.microsoft.com/office/drawing/2014/main" val="20002"/>
                    </a:ext>
                  </a:extLst>
                </a:gridCol>
              </a:tblGrid>
              <a:tr h="293827">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测试数据</a:t>
                      </a:r>
                    </a:p>
                  </a:txBody>
                  <a:tcPr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期望结果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测试范围</a:t>
                      </a:r>
                    </a:p>
                  </a:txBody>
                  <a:tcPr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351023">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楷体_GB2312"/>
                        </a:rPr>
                        <a:t>197011</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输入有效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(1)</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a:t>
                      </a: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(5)</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a:t>
                      </a: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(8)</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6" name="矩形 5"/>
          <p:cNvSpPr/>
          <p:nvPr/>
        </p:nvSpPr>
        <p:spPr>
          <a:xfrm>
            <a:off x="717082" y="3665278"/>
            <a:ext cx="7807751" cy="461665"/>
          </a:xfrm>
          <a:prstGeom prst="rect">
            <a:avLst/>
          </a:prstGeom>
        </p:spPr>
        <p:txBody>
          <a:bodyPr wrap="square">
            <a:spAutoFit/>
          </a:bodyPr>
          <a:lstStyle/>
          <a:p>
            <a:r>
              <a:rPr lang="zh-CN" altLang="en-US" sz="2400" kern="0" dirty="0" smtClean="0">
                <a:solidFill>
                  <a:srgbClr val="0000FF"/>
                </a:solidFill>
                <a:latin typeface="华文细黑" panose="02010600040101010101" pitchFamily="2" charset="-122"/>
                <a:ea typeface="华文细黑" panose="02010600040101010101" pitchFamily="2" charset="-122"/>
              </a:rPr>
              <a:t>对应上表中的有效等价类，设计测试用例如下：</a:t>
            </a:r>
            <a:endParaRPr lang="zh-CN" altLang="en-US" sz="1600" dirty="0">
              <a:solidFill>
                <a:srgbClr val="0000FF"/>
              </a:solidFill>
            </a:endParaRPr>
          </a:p>
        </p:txBody>
      </p:sp>
    </p:spTree>
    <p:extLst>
      <p:ext uri="{BB962C8B-B14F-4D97-AF65-F5344CB8AC3E}">
        <p14:creationId xmlns:p14="http://schemas.microsoft.com/office/powerpoint/2010/main" val="279440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等价测试例</a:t>
            </a:r>
            <a:r>
              <a:rPr lang="en-US" altLang="zh-CN" dirty="0"/>
              <a:t>-</a:t>
            </a:r>
            <a:r>
              <a:rPr lang="en-US" altLang="zh-CN" dirty="0" smtClean="0"/>
              <a:t>Step3:</a:t>
            </a:r>
            <a:r>
              <a:rPr lang="zh-CN" altLang="en-US" dirty="0" smtClean="0"/>
              <a:t>设计无效</a:t>
            </a:r>
            <a:r>
              <a:rPr lang="zh-CN" altLang="en-US" dirty="0"/>
              <a:t>等价类的测试用例</a:t>
            </a:r>
          </a:p>
        </p:txBody>
      </p:sp>
      <p:graphicFrame>
        <p:nvGraphicFramePr>
          <p:cNvPr id="4" name="表格 3"/>
          <p:cNvGraphicFramePr>
            <a:graphicFrameLocks noGrp="1"/>
          </p:cNvGraphicFramePr>
          <p:nvPr>
            <p:extLst>
              <p:ext uri="{D42A27DB-BD31-4B8C-83A1-F6EECF244321}">
                <p14:modId xmlns:p14="http://schemas.microsoft.com/office/powerpoint/2010/main" val="4129565289"/>
              </p:ext>
            </p:extLst>
          </p:nvPr>
        </p:nvGraphicFramePr>
        <p:xfrm>
          <a:off x="792498" y="1648543"/>
          <a:ext cx="7532016" cy="3657600"/>
        </p:xfrm>
        <a:graphic>
          <a:graphicData uri="http://schemas.openxmlformats.org/drawingml/2006/table">
            <a:tbl>
              <a:tblPr/>
              <a:tblGrid>
                <a:gridCol w="1883004"/>
                <a:gridCol w="3138340"/>
                <a:gridCol w="2510672"/>
              </a:tblGrid>
              <a:tr h="371475">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测试数据</a:t>
                      </a:r>
                    </a:p>
                  </a:txBody>
                  <a:tcPr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期望结果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测试范围</a:t>
                      </a:r>
                    </a:p>
                  </a:txBody>
                  <a:tcPr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9888">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MAY,70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输入无效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75">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19705</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输入无效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(3)</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楷体_GB2312"/>
                        </a:rPr>
                        <a:t>1968011</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输入无效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(4)</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楷体_GB2312"/>
                        </a:rPr>
                        <a:t>195512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年龄不合格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(6)</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楷体_GB2312"/>
                        </a:rPr>
                        <a:t>196006</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年龄不合格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(7)</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楷体_GB2312"/>
                        </a:rPr>
                        <a:t>196200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输入无效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(9)</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楷体_GB2312"/>
                        </a:rPr>
                        <a:t>197222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楷体_GB2312"/>
                        </a:rPr>
                        <a:t>输入无效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(10)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矩形 4"/>
          <p:cNvSpPr/>
          <p:nvPr/>
        </p:nvSpPr>
        <p:spPr>
          <a:xfrm>
            <a:off x="654630" y="5475224"/>
            <a:ext cx="7807751" cy="461665"/>
          </a:xfrm>
          <a:prstGeom prst="rect">
            <a:avLst/>
          </a:prstGeom>
        </p:spPr>
        <p:txBody>
          <a:bodyPr wrap="square">
            <a:spAutoFit/>
          </a:bodyPr>
          <a:lstStyle/>
          <a:p>
            <a:r>
              <a:rPr lang="zh-CN" altLang="en-US" sz="2400" kern="0" dirty="0" smtClean="0">
                <a:solidFill>
                  <a:srgbClr val="0000FF"/>
                </a:solidFill>
                <a:latin typeface="华文细黑" panose="02010600040101010101" pitchFamily="2" charset="-122"/>
                <a:ea typeface="华文细黑" panose="02010600040101010101" pitchFamily="2" charset="-122"/>
              </a:rPr>
              <a:t>对照有效等价、无效等价用例进行测试，并填写测试结果</a:t>
            </a:r>
            <a:endParaRPr lang="zh-CN" altLang="en-US" sz="1600" dirty="0">
              <a:solidFill>
                <a:srgbClr val="0000FF"/>
              </a:solidFill>
            </a:endParaRPr>
          </a:p>
        </p:txBody>
      </p:sp>
    </p:spTree>
    <p:extLst>
      <p:ext uri="{BB962C8B-B14F-4D97-AF65-F5344CB8AC3E}">
        <p14:creationId xmlns:p14="http://schemas.microsoft.com/office/powerpoint/2010/main" val="416682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7.7.2 </a:t>
            </a:r>
            <a:r>
              <a:rPr lang="zh-CN" altLang="en-US" dirty="0" smtClean="0"/>
              <a:t>边界测试</a:t>
            </a:r>
            <a:endParaRPr lang="zh-CN" altLang="en-US" dirty="0"/>
          </a:p>
        </p:txBody>
      </p:sp>
      <p:sp>
        <p:nvSpPr>
          <p:cNvPr id="3" name="内容占位符 2"/>
          <p:cNvSpPr>
            <a:spLocks noGrp="1"/>
          </p:cNvSpPr>
          <p:nvPr>
            <p:ph idx="1"/>
          </p:nvPr>
        </p:nvSpPr>
        <p:spPr/>
        <p:txBody>
          <a:bodyPr/>
          <a:lstStyle/>
          <a:p>
            <a:r>
              <a:rPr lang="zh-CN" altLang="en-US" dirty="0"/>
              <a:t>实践表明，程序员在处理边界情况时，</a:t>
            </a:r>
            <a:r>
              <a:rPr lang="zh-CN" altLang="en-US" dirty="0">
                <a:solidFill>
                  <a:srgbClr val="0000FF"/>
                </a:solidFill>
              </a:rPr>
              <a:t>很</a:t>
            </a:r>
            <a:r>
              <a:rPr lang="zh-CN" altLang="en-US" dirty="0" smtClean="0">
                <a:solidFill>
                  <a:srgbClr val="0000FF"/>
                </a:solidFill>
              </a:rPr>
              <a:t>容易发生</a:t>
            </a:r>
            <a:r>
              <a:rPr lang="zh-CN" altLang="en-US" dirty="0">
                <a:solidFill>
                  <a:srgbClr val="0000FF"/>
                </a:solidFill>
              </a:rPr>
              <a:t>编码错误。</a:t>
            </a:r>
            <a:r>
              <a:rPr lang="zh-CN" altLang="en-US" dirty="0"/>
              <a:t>例如，数组容量、循环次数以及输入数据与输出数据在边界值附近程序出错概率往往较大。</a:t>
            </a:r>
          </a:p>
          <a:p>
            <a:r>
              <a:rPr lang="zh-CN" altLang="en-US" dirty="0"/>
              <a:t> 使用边界值分析方法设计测试方案</a:t>
            </a:r>
            <a:r>
              <a:rPr lang="zh-CN" altLang="en-US" dirty="0">
                <a:solidFill>
                  <a:srgbClr val="0000FF"/>
                </a:solidFill>
              </a:rPr>
              <a:t>首先应该确定边界情况，通常输入等价类和输出等价类的边界</a:t>
            </a:r>
            <a:r>
              <a:rPr lang="zh-CN" altLang="en-US" dirty="0"/>
              <a:t>。选取的测试数据应该</a:t>
            </a:r>
            <a:r>
              <a:rPr lang="zh-CN" altLang="en-US" dirty="0">
                <a:solidFill>
                  <a:srgbClr val="0000FF"/>
                </a:solidFill>
              </a:rPr>
              <a:t>刚好等于、刚刚小于和刚刚大于边界值</a:t>
            </a:r>
            <a:r>
              <a:rPr lang="zh-CN" altLang="en-US" dirty="0"/>
              <a:t>。</a:t>
            </a:r>
          </a:p>
        </p:txBody>
      </p:sp>
    </p:spTree>
    <p:extLst>
      <p:ext uri="{BB962C8B-B14F-4D97-AF65-F5344CB8AC3E}">
        <p14:creationId xmlns:p14="http://schemas.microsoft.com/office/powerpoint/2010/main" val="209080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边界</a:t>
            </a:r>
            <a:r>
              <a:rPr lang="zh-CN" altLang="en-US" dirty="0" smtClean="0"/>
              <a:t>测试的价值</a:t>
            </a:r>
            <a:endParaRPr lang="zh-CN" altLang="en-US" dirty="0"/>
          </a:p>
        </p:txBody>
      </p:sp>
      <p:sp>
        <p:nvSpPr>
          <p:cNvPr id="4" name="Text Box 6">
            <a:extLst>
              <a:ext uri="{FF2B5EF4-FFF2-40B4-BE49-F238E27FC236}">
                <a16:creationId xmlns="" xmlns:a16="http://schemas.microsoft.com/office/drawing/2014/main" id="{7F51E3E0-28BA-42C9-8826-F05FFCC9C0F8}"/>
              </a:ext>
            </a:extLst>
          </p:cNvPr>
          <p:cNvSpPr txBox="1">
            <a:spLocks noChangeArrowheads="1"/>
          </p:cNvSpPr>
          <p:nvPr/>
        </p:nvSpPr>
        <p:spPr bwMode="auto">
          <a:xfrm>
            <a:off x="866481" y="1814917"/>
            <a:ext cx="7749618" cy="156966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400" i="0" u="none" strike="noStrike" kern="0" cap="none" spc="0" normalizeH="0" baseline="0" noProof="0" dirty="0" smtClean="0">
                <a:ln>
                  <a:noFill/>
                </a:ln>
                <a:solidFill>
                  <a:srgbClr val="000000"/>
                </a:solidFill>
                <a:effectLst/>
                <a:uLnTx/>
                <a:uFillTx/>
                <a:latin typeface="Consolas" panose="020B0609020204030204" pitchFamily="49" charset="0"/>
              </a:rPr>
              <a:t>If(196702&lt;=value(birthdate)&lt;=198603)</a:t>
            </a:r>
          </a:p>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400" i="0" u="none" strike="noStrike" kern="0" cap="none" spc="0" normalizeH="0" baseline="0" noProof="0" dirty="0" smtClean="0">
                <a:ln>
                  <a:noFill/>
                </a:ln>
                <a:solidFill>
                  <a:srgbClr val="000000"/>
                </a:solidFill>
                <a:effectLst/>
                <a:uLnTx/>
                <a:uFillTx/>
                <a:latin typeface="Consolas" panose="020B0609020204030204" pitchFamily="49" charset="0"/>
              </a:rPr>
              <a:t>  then read(birthdate)</a:t>
            </a:r>
          </a:p>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400" i="0" u="none" strike="noStrike" kern="0" cap="none" spc="0" normalizeH="0" baseline="0" noProof="0" dirty="0" smtClean="0">
                <a:ln>
                  <a:noFill/>
                </a:ln>
                <a:solidFill>
                  <a:srgbClr val="000000"/>
                </a:solidFill>
                <a:effectLst/>
                <a:uLnTx/>
                <a:uFillTx/>
                <a:latin typeface="Consolas" panose="020B0609020204030204" pitchFamily="49" charset="0"/>
              </a:rPr>
              <a:t>  else write “invalid age”</a:t>
            </a:r>
          </a:p>
        </p:txBody>
      </p:sp>
      <p:sp>
        <p:nvSpPr>
          <p:cNvPr id="5" name="Oval 7">
            <a:extLst>
              <a:ext uri="{FF2B5EF4-FFF2-40B4-BE49-F238E27FC236}">
                <a16:creationId xmlns="" xmlns:a16="http://schemas.microsoft.com/office/drawing/2014/main" id="{EF0EDD7F-F995-4571-9A2D-BBB9F93C4ABB}"/>
              </a:ext>
            </a:extLst>
          </p:cNvPr>
          <p:cNvSpPr>
            <a:spLocks noChangeArrowheads="1"/>
          </p:cNvSpPr>
          <p:nvPr/>
        </p:nvSpPr>
        <p:spPr bwMode="auto">
          <a:xfrm>
            <a:off x="2445055" y="1577804"/>
            <a:ext cx="463947" cy="779026"/>
          </a:xfrm>
          <a:prstGeom prst="ellipse">
            <a:avLst/>
          </a:prstGeom>
          <a:noFill/>
          <a:ln w="9525" algn="ctr">
            <a:solidFill>
              <a:srgbClr val="FF33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smtClean="0">
              <a:ln>
                <a:noFill/>
              </a:ln>
              <a:solidFill>
                <a:srgbClr val="330066"/>
              </a:solidFill>
              <a:effectLst/>
              <a:uLnTx/>
              <a:uFillTx/>
              <a:latin typeface="Consolas" panose="020B0609020204030204" pitchFamily="49" charset="0"/>
            </a:endParaRPr>
          </a:p>
        </p:txBody>
      </p:sp>
      <p:sp>
        <p:nvSpPr>
          <p:cNvPr id="6" name="Text Box 8">
            <a:extLst>
              <a:ext uri="{FF2B5EF4-FFF2-40B4-BE49-F238E27FC236}">
                <a16:creationId xmlns="" xmlns:a16="http://schemas.microsoft.com/office/drawing/2014/main" id="{ACB3AB4C-CD05-41BC-87FD-62C9E3B139F6}"/>
              </a:ext>
            </a:extLst>
          </p:cNvPr>
          <p:cNvSpPr txBox="1">
            <a:spLocks noChangeArrowheads="1"/>
          </p:cNvSpPr>
          <p:nvPr/>
        </p:nvSpPr>
        <p:spPr bwMode="auto">
          <a:xfrm>
            <a:off x="6786888" y="1357717"/>
            <a:ext cx="1762999"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1800" i="0" u="none" strike="noStrike" kern="0" cap="none" spc="0" normalizeH="0" baseline="0" noProof="0" smtClean="0">
                <a:ln>
                  <a:noFill/>
                </a:ln>
                <a:solidFill>
                  <a:srgbClr val="0000FF"/>
                </a:solidFill>
                <a:effectLst/>
                <a:uLnTx/>
                <a:uFillTx/>
                <a:latin typeface="华文细黑" panose="02010600040101010101" pitchFamily="2" charset="-122"/>
                <a:ea typeface="华文细黑" panose="02010600040101010101" pitchFamily="2" charset="-122"/>
              </a:rPr>
              <a:t>写成</a:t>
            </a:r>
            <a:r>
              <a:rPr kumimoji="0" lang="en-US" altLang="zh-CN" sz="1800" i="0" u="none" strike="noStrike" kern="0" cap="none" spc="0" normalizeH="0" baseline="0" noProof="0" smtClean="0">
                <a:ln>
                  <a:noFill/>
                </a:ln>
                <a:solidFill>
                  <a:srgbClr val="0000FF"/>
                </a:solidFill>
                <a:effectLst/>
                <a:uLnTx/>
                <a:uFillTx/>
                <a:latin typeface="华文细黑" panose="02010600040101010101" pitchFamily="2" charset="-122"/>
                <a:ea typeface="华文细黑" panose="02010600040101010101" pitchFamily="2" charset="-122"/>
              </a:rPr>
              <a:t>&lt;</a:t>
            </a:r>
          </a:p>
        </p:txBody>
      </p:sp>
      <p:sp>
        <p:nvSpPr>
          <p:cNvPr id="7" name="Line 9">
            <a:extLst>
              <a:ext uri="{FF2B5EF4-FFF2-40B4-BE49-F238E27FC236}">
                <a16:creationId xmlns="" xmlns:a16="http://schemas.microsoft.com/office/drawing/2014/main" id="{D9FE29B1-82C6-4C60-9BBD-17BA0C3B0444}"/>
              </a:ext>
            </a:extLst>
          </p:cNvPr>
          <p:cNvSpPr>
            <a:spLocks noChangeShapeType="1"/>
          </p:cNvSpPr>
          <p:nvPr/>
        </p:nvSpPr>
        <p:spPr bwMode="auto">
          <a:xfrm flipV="1">
            <a:off x="2900689" y="1577803"/>
            <a:ext cx="4395657" cy="237113"/>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smtClean="0">
              <a:ln>
                <a:noFill/>
              </a:ln>
              <a:solidFill>
                <a:srgbClr val="330066"/>
              </a:solidFill>
              <a:effectLst/>
              <a:uLnTx/>
              <a:uFillTx/>
              <a:latin typeface="Consolas" panose="020B0609020204030204" pitchFamily="49" charset="0"/>
            </a:endParaRPr>
          </a:p>
        </p:txBody>
      </p:sp>
      <p:sp>
        <p:nvSpPr>
          <p:cNvPr id="8" name="Oval 10">
            <a:extLst>
              <a:ext uri="{FF2B5EF4-FFF2-40B4-BE49-F238E27FC236}">
                <a16:creationId xmlns="" xmlns:a16="http://schemas.microsoft.com/office/drawing/2014/main" id="{F690DC61-1635-417C-9BDF-D0FF27FC2E78}"/>
              </a:ext>
            </a:extLst>
          </p:cNvPr>
          <p:cNvSpPr>
            <a:spLocks noChangeArrowheads="1"/>
          </p:cNvSpPr>
          <p:nvPr/>
        </p:nvSpPr>
        <p:spPr bwMode="auto">
          <a:xfrm>
            <a:off x="5491491" y="1654004"/>
            <a:ext cx="463947" cy="779026"/>
          </a:xfrm>
          <a:prstGeom prst="ellipse">
            <a:avLst/>
          </a:prstGeom>
          <a:noFill/>
          <a:ln w="9525" algn="ctr">
            <a:solidFill>
              <a:srgbClr val="FF33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smtClean="0">
              <a:ln>
                <a:noFill/>
              </a:ln>
              <a:solidFill>
                <a:srgbClr val="330066"/>
              </a:solidFill>
              <a:effectLst/>
              <a:uLnTx/>
              <a:uFillTx/>
              <a:latin typeface="Consolas" panose="020B0609020204030204" pitchFamily="49" charset="0"/>
            </a:endParaRPr>
          </a:p>
        </p:txBody>
      </p:sp>
      <p:sp>
        <p:nvSpPr>
          <p:cNvPr id="9" name="Line 11">
            <a:extLst>
              <a:ext uri="{FF2B5EF4-FFF2-40B4-BE49-F238E27FC236}">
                <a16:creationId xmlns="" xmlns:a16="http://schemas.microsoft.com/office/drawing/2014/main" id="{15AC8A81-5928-4D44-9A14-7552103DE09C}"/>
              </a:ext>
            </a:extLst>
          </p:cNvPr>
          <p:cNvSpPr>
            <a:spLocks noChangeShapeType="1"/>
          </p:cNvSpPr>
          <p:nvPr/>
        </p:nvSpPr>
        <p:spPr bwMode="auto">
          <a:xfrm>
            <a:off x="4958089" y="2119716"/>
            <a:ext cx="2338258" cy="204025"/>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smtClean="0">
              <a:ln>
                <a:noFill/>
              </a:ln>
              <a:solidFill>
                <a:srgbClr val="330066"/>
              </a:solidFill>
              <a:effectLst/>
              <a:uLnTx/>
              <a:uFillTx/>
              <a:latin typeface="Consolas" panose="020B0609020204030204" pitchFamily="49" charset="0"/>
            </a:endParaRPr>
          </a:p>
        </p:txBody>
      </p:sp>
      <p:sp>
        <p:nvSpPr>
          <p:cNvPr id="10" name="Text Box 12">
            <a:extLst>
              <a:ext uri="{FF2B5EF4-FFF2-40B4-BE49-F238E27FC236}">
                <a16:creationId xmlns="" xmlns:a16="http://schemas.microsoft.com/office/drawing/2014/main" id="{925231B6-1D3B-402D-BBBB-A8DBFBAFA285}"/>
              </a:ext>
            </a:extLst>
          </p:cNvPr>
          <p:cNvSpPr txBox="1">
            <a:spLocks noChangeArrowheads="1"/>
          </p:cNvSpPr>
          <p:nvPr/>
        </p:nvSpPr>
        <p:spPr bwMode="auto">
          <a:xfrm>
            <a:off x="6786888" y="2134005"/>
            <a:ext cx="1762999"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180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写成</a:t>
            </a:r>
            <a:r>
              <a:rPr kumimoji="0" lang="en-US" altLang="zh-CN" sz="180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&lt;</a:t>
            </a:r>
          </a:p>
        </p:txBody>
      </p:sp>
      <p:sp>
        <p:nvSpPr>
          <p:cNvPr id="11" name="Text Box 13"/>
          <p:cNvSpPr txBox="1">
            <a:spLocks noChangeArrowheads="1"/>
          </p:cNvSpPr>
          <p:nvPr/>
        </p:nvSpPr>
        <p:spPr bwMode="auto">
          <a:xfrm>
            <a:off x="866481" y="3616755"/>
            <a:ext cx="75893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Bef>
                <a:spcPct val="50000"/>
              </a:spcBef>
              <a:spcAft>
                <a:spcPct val="0"/>
              </a:spcAft>
              <a:buClrTx/>
              <a:buSzTx/>
              <a:buFontTx/>
              <a:buNone/>
            </a:pPr>
            <a:r>
              <a:rPr lang="zh-CN" altLang="en-US" sz="2400" b="0" dirty="0" smtClean="0">
                <a:solidFill>
                  <a:srgbClr val="0000FF"/>
                </a:solidFill>
                <a:latin typeface="华文细黑" panose="02010600040101010101" pitchFamily="2" charset="-122"/>
                <a:ea typeface="华文细黑" panose="02010600040101010101" pitchFamily="2" charset="-122"/>
              </a:rPr>
              <a:t>无论是白盒的逻辑覆盖，路径覆盖，还是黑盒的等价类，都不能发现该错误</a:t>
            </a:r>
            <a:endParaRPr lang="en-US" altLang="zh-CN" sz="2400" b="0" dirty="0" smtClean="0">
              <a:solidFill>
                <a:srgbClr val="0000FF"/>
              </a:solidFill>
              <a:latin typeface="华文细黑" panose="02010600040101010101" pitchFamily="2" charset="-122"/>
              <a:ea typeface="华文细黑" panose="02010600040101010101" pitchFamily="2" charset="-122"/>
            </a:endParaRPr>
          </a:p>
          <a:p>
            <a:pPr fontAlgn="base">
              <a:spcBef>
                <a:spcPct val="50000"/>
              </a:spcBef>
              <a:spcAft>
                <a:spcPct val="0"/>
              </a:spcAft>
              <a:buClrTx/>
              <a:buSzTx/>
              <a:buFontTx/>
              <a:buNone/>
            </a:pPr>
            <a:r>
              <a:rPr lang="zh-CN" altLang="en-US" sz="2400" b="0" dirty="0" smtClean="0">
                <a:solidFill>
                  <a:schemeClr val="tx1"/>
                </a:solidFill>
                <a:latin typeface="华文细黑" panose="02010600040101010101" pitchFamily="2" charset="-122"/>
                <a:ea typeface="华文细黑" panose="02010600040101010101" pitchFamily="2" charset="-122"/>
              </a:rPr>
              <a:t>因此，在边界测试中，选取</a:t>
            </a:r>
            <a:r>
              <a:rPr lang="zh-CN" altLang="en-US" sz="2400" b="0" dirty="0">
                <a:solidFill>
                  <a:schemeClr val="tx1"/>
                </a:solidFill>
                <a:latin typeface="华文细黑" panose="02010600040101010101" pitchFamily="2" charset="-122"/>
                <a:ea typeface="华文细黑" panose="02010600040101010101" pitchFamily="2" charset="-122"/>
              </a:rPr>
              <a:t>的测试数据应该刚好等于、刚刚小于和刚刚大于边界值。</a:t>
            </a:r>
            <a:endParaRPr lang="zh-CN" altLang="en-US" sz="2400" b="0" dirty="0" smtClean="0">
              <a:solidFill>
                <a:schemeClr val="tx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03680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30" dur="500"/>
                                        <p:tgtEl>
                                          <p:spTgt spid="11">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35"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animBg="1"/>
      <p:bldP spid="9" grpId="0" animBg="1"/>
      <p:bldP spid="10"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边界</a:t>
            </a:r>
            <a:r>
              <a:rPr lang="zh-CN" altLang="en-US" dirty="0" smtClean="0"/>
              <a:t>测试例</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187814196"/>
              </p:ext>
            </p:extLst>
          </p:nvPr>
        </p:nvGraphicFramePr>
        <p:xfrm>
          <a:off x="304800" y="1591985"/>
          <a:ext cx="8575675" cy="4266850"/>
        </p:xfrm>
        <a:graphic>
          <a:graphicData uri="http://schemas.openxmlformats.org/drawingml/2006/table">
            <a:tbl>
              <a:tblPr/>
              <a:tblGrid>
                <a:gridCol w="1185900"/>
                <a:gridCol w="1984631"/>
                <a:gridCol w="1426738"/>
                <a:gridCol w="1079200"/>
                <a:gridCol w="2899206"/>
              </a:tblGrid>
              <a:tr h="761886">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rPr>
                        <a:t>输入</a:t>
                      </a:r>
                      <a:endParaRPr kumimoji="0" lang="en-US" altLang="zh-CN" sz="18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rPr>
                        <a:t>等价类</a:t>
                      </a:r>
                    </a:p>
                  </a:txBody>
                  <a:tcPr marT="45708" marB="45708"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rPr>
                        <a:t>测试用例说明</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rPr>
                        <a:t>测试数据</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rPr>
                        <a:t>期望结果</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rPr>
                        <a:t>选取理由</a:t>
                      </a:r>
                    </a:p>
                  </a:txBody>
                  <a:tcPr marT="45708" marB="45708"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775070">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endParaRPr kumimoji="0" lang="en-US" altLang="zh-CN" sz="18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rPr>
                        <a:t>出生</a:t>
                      </a:r>
                    </a:p>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rPr>
                        <a:t>年月</a:t>
                      </a:r>
                    </a:p>
                  </a:txBody>
                  <a:tcPr marT="45708" marB="4570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1</a:t>
                      </a: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个数字字符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5</a:t>
                      </a: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个数字字符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7</a:t>
                      </a: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个数字字符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有</a:t>
                      </a:r>
                      <a:r>
                        <a:rPr kumimoji="0" lang="en-US" altLang="zh-CN"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1</a:t>
                      </a: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个非数字字符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全是非数字字符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6</a:t>
                      </a: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个数字字符</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5</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197505</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1986011</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19705A</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AUGUST</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196702</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endParaRPr kumimoji="0" lang="zh-CN" altLang="zh-CN"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仅有一个合法字符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比有效长度恰少一个字符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比有效字符恰多一个字符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非法字符最少</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非法字符最多</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类型与长度均有效</a:t>
                      </a:r>
                    </a:p>
                  </a:txBody>
                  <a:tcPr marT="45708" marB="45708"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93308">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rPr>
                        <a:t>对应</a:t>
                      </a:r>
                    </a:p>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rPr>
                        <a:t>数值</a:t>
                      </a:r>
                    </a:p>
                  </a:txBody>
                  <a:tcPr marT="45708" marB="4570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35</a:t>
                      </a:r>
                      <a:r>
                        <a:rPr kumimoji="0" lang="zh-CN" altLang="en-US"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周岁</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16</a:t>
                      </a:r>
                      <a:r>
                        <a:rPr kumimoji="0" lang="zh-CN" altLang="en-US"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周岁</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&gt;35</a:t>
                      </a:r>
                      <a:r>
                        <a:rPr kumimoji="0" lang="zh-CN" altLang="en-US"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周岁</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&lt;16</a:t>
                      </a:r>
                      <a:r>
                        <a:rPr kumimoji="0" lang="zh-CN" altLang="en-US"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周岁</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196702</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198603</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196701</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198604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最大符合年龄</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最小符合年龄</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恰大于合格年龄</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恰小于合格年龄</a:t>
                      </a:r>
                    </a:p>
                  </a:txBody>
                  <a:tcPr marT="45708" marB="45708"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AutoShape 135"/>
          <p:cNvSpPr>
            <a:spLocks/>
          </p:cNvSpPr>
          <p:nvPr/>
        </p:nvSpPr>
        <p:spPr bwMode="auto">
          <a:xfrm>
            <a:off x="4741069" y="2362200"/>
            <a:ext cx="76200" cy="1600200"/>
          </a:xfrm>
          <a:prstGeom prst="rightBrace">
            <a:avLst>
              <a:gd name="adj1" fmla="val 175000"/>
              <a:gd name="adj2" fmla="val 50000"/>
            </a:avLst>
          </a:pr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endParaRPr lang="zh-CN" altLang="en-US">
              <a:solidFill>
                <a:schemeClr val="tx2"/>
              </a:solidFill>
              <a:ea typeface="宋体" panose="02010600030101010101" pitchFamily="2" charset="-122"/>
            </a:endParaRPr>
          </a:p>
        </p:txBody>
      </p:sp>
      <p:sp>
        <p:nvSpPr>
          <p:cNvPr id="6" name="Text Box 136"/>
          <p:cNvSpPr txBox="1">
            <a:spLocks noChangeArrowheads="1"/>
          </p:cNvSpPr>
          <p:nvPr/>
        </p:nvSpPr>
        <p:spPr bwMode="auto">
          <a:xfrm>
            <a:off x="4953000" y="2900690"/>
            <a:ext cx="571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spcBef>
                <a:spcPct val="50000"/>
              </a:spcBef>
              <a:buClrTx/>
              <a:buSzTx/>
              <a:buFontTx/>
              <a:buNone/>
            </a:pPr>
            <a:r>
              <a:rPr lang="zh-CN" altLang="en-US" sz="1400" b="0" dirty="0">
                <a:solidFill>
                  <a:srgbClr val="0000FF"/>
                </a:solidFill>
                <a:latin typeface="华文细黑" panose="02010600040101010101" pitchFamily="2" charset="-122"/>
                <a:ea typeface="华文细黑" panose="02010600040101010101" pitchFamily="2" charset="-122"/>
              </a:rPr>
              <a:t>输入无效</a:t>
            </a:r>
          </a:p>
        </p:txBody>
      </p:sp>
      <p:sp>
        <p:nvSpPr>
          <p:cNvPr id="7" name="AutoShape 137"/>
          <p:cNvSpPr>
            <a:spLocks/>
          </p:cNvSpPr>
          <p:nvPr/>
        </p:nvSpPr>
        <p:spPr bwMode="auto">
          <a:xfrm>
            <a:off x="4741069" y="3993033"/>
            <a:ext cx="76200" cy="304800"/>
          </a:xfrm>
          <a:prstGeom prst="rightBrace">
            <a:avLst>
              <a:gd name="adj1" fmla="val 33333"/>
              <a:gd name="adj2" fmla="val 50000"/>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endParaRPr lang="zh-CN" altLang="en-US">
              <a:solidFill>
                <a:schemeClr val="tx2"/>
              </a:solidFill>
              <a:ea typeface="宋体" panose="02010600030101010101" pitchFamily="2" charset="-122"/>
            </a:endParaRPr>
          </a:p>
        </p:txBody>
      </p:sp>
      <p:sp>
        <p:nvSpPr>
          <p:cNvPr id="8" name="Text Box 138"/>
          <p:cNvSpPr txBox="1">
            <a:spLocks noChangeArrowheads="1"/>
          </p:cNvSpPr>
          <p:nvPr/>
        </p:nvSpPr>
        <p:spPr bwMode="auto">
          <a:xfrm>
            <a:off x="4953000" y="3808883"/>
            <a:ext cx="571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spcBef>
                <a:spcPct val="50000"/>
              </a:spcBef>
              <a:buClrTx/>
              <a:buSzTx/>
              <a:buFontTx/>
              <a:buNone/>
            </a:pPr>
            <a:r>
              <a:rPr lang="zh-CN" altLang="en-US" sz="1400" b="0" dirty="0">
                <a:solidFill>
                  <a:srgbClr val="0000FF"/>
                </a:solidFill>
                <a:latin typeface="华文细黑" panose="02010600040101010101" pitchFamily="2" charset="-122"/>
                <a:ea typeface="华文细黑" panose="02010600040101010101" pitchFamily="2" charset="-122"/>
              </a:rPr>
              <a:t>输入有效</a:t>
            </a:r>
          </a:p>
        </p:txBody>
      </p:sp>
      <p:sp>
        <p:nvSpPr>
          <p:cNvPr id="9" name="AutoShape 139"/>
          <p:cNvSpPr>
            <a:spLocks/>
          </p:cNvSpPr>
          <p:nvPr/>
        </p:nvSpPr>
        <p:spPr bwMode="auto">
          <a:xfrm>
            <a:off x="4741069" y="4495800"/>
            <a:ext cx="76200" cy="533400"/>
          </a:xfrm>
          <a:prstGeom prst="rightBrace">
            <a:avLst>
              <a:gd name="adj1" fmla="val 58333"/>
              <a:gd name="adj2" fmla="val 50000"/>
            </a:avLst>
          </a:pr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endParaRPr lang="zh-CN" altLang="en-US">
              <a:solidFill>
                <a:schemeClr val="tx2"/>
              </a:solidFill>
              <a:ea typeface="宋体" panose="02010600030101010101" pitchFamily="2" charset="-122"/>
            </a:endParaRPr>
          </a:p>
        </p:txBody>
      </p:sp>
      <p:sp>
        <p:nvSpPr>
          <p:cNvPr id="10" name="AutoShape 140"/>
          <p:cNvSpPr>
            <a:spLocks/>
          </p:cNvSpPr>
          <p:nvPr/>
        </p:nvSpPr>
        <p:spPr bwMode="auto">
          <a:xfrm>
            <a:off x="4741069" y="5120640"/>
            <a:ext cx="76200" cy="533400"/>
          </a:xfrm>
          <a:prstGeom prst="rightBrace">
            <a:avLst>
              <a:gd name="adj1" fmla="val 58333"/>
              <a:gd name="adj2" fmla="val 50000"/>
            </a:avLst>
          </a:pr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endParaRPr lang="zh-CN" altLang="en-US">
              <a:solidFill>
                <a:schemeClr val="tx2"/>
              </a:solidFill>
              <a:ea typeface="宋体" panose="02010600030101010101" pitchFamily="2" charset="-122"/>
            </a:endParaRPr>
          </a:p>
        </p:txBody>
      </p:sp>
      <p:sp>
        <p:nvSpPr>
          <p:cNvPr id="11" name="Text Box 141"/>
          <p:cNvSpPr txBox="1">
            <a:spLocks noChangeArrowheads="1"/>
          </p:cNvSpPr>
          <p:nvPr/>
        </p:nvSpPr>
        <p:spPr bwMode="auto">
          <a:xfrm>
            <a:off x="4953000" y="4616450"/>
            <a:ext cx="685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spcBef>
                <a:spcPct val="50000"/>
              </a:spcBef>
              <a:buClrTx/>
              <a:buSzTx/>
              <a:buFontTx/>
              <a:buNone/>
            </a:pPr>
            <a:r>
              <a:rPr lang="zh-CN" altLang="en-US" sz="1400" b="0" dirty="0">
                <a:solidFill>
                  <a:srgbClr val="0000FF"/>
                </a:solidFill>
                <a:latin typeface="华文细黑" panose="02010600040101010101" pitchFamily="2" charset="-122"/>
                <a:ea typeface="华文细黑" panose="02010600040101010101" pitchFamily="2" charset="-122"/>
              </a:rPr>
              <a:t>合格年龄</a:t>
            </a:r>
          </a:p>
        </p:txBody>
      </p:sp>
      <p:sp>
        <p:nvSpPr>
          <p:cNvPr id="12" name="Text Box 142"/>
          <p:cNvSpPr txBox="1">
            <a:spLocks noChangeArrowheads="1"/>
          </p:cNvSpPr>
          <p:nvPr/>
        </p:nvSpPr>
        <p:spPr bwMode="auto">
          <a:xfrm>
            <a:off x="4953000" y="5162407"/>
            <a:ext cx="8610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spcBef>
                <a:spcPct val="50000"/>
              </a:spcBef>
              <a:buClrTx/>
              <a:buSzTx/>
              <a:buFontTx/>
              <a:buNone/>
            </a:pPr>
            <a:r>
              <a:rPr lang="zh-CN" altLang="en-US" sz="1400" b="0" dirty="0" smtClean="0">
                <a:solidFill>
                  <a:srgbClr val="0000FF"/>
                </a:solidFill>
                <a:latin typeface="华文细黑" panose="02010600040101010101" pitchFamily="2" charset="-122"/>
                <a:ea typeface="华文细黑" panose="02010600040101010101" pitchFamily="2" charset="-122"/>
              </a:rPr>
              <a:t>不合格</a:t>
            </a:r>
            <a:r>
              <a:rPr lang="zh-CN" altLang="en-US" sz="1400" b="0" dirty="0">
                <a:solidFill>
                  <a:srgbClr val="0000FF"/>
                </a:solidFill>
                <a:latin typeface="华文细黑" panose="02010600040101010101" pitchFamily="2" charset="-122"/>
                <a:ea typeface="华文细黑" panose="02010600040101010101" pitchFamily="2" charset="-122"/>
              </a:rPr>
              <a:t>年龄</a:t>
            </a:r>
          </a:p>
        </p:txBody>
      </p:sp>
    </p:spTree>
    <p:extLst>
      <p:ext uri="{BB962C8B-B14F-4D97-AF65-F5344CB8AC3E}">
        <p14:creationId xmlns:p14="http://schemas.microsoft.com/office/powerpoint/2010/main" val="2990486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标识符规范示例</a:t>
            </a:r>
          </a:p>
        </p:txBody>
      </p:sp>
      <p:sp>
        <p:nvSpPr>
          <p:cNvPr id="3" name="内容占位符 2"/>
          <p:cNvSpPr>
            <a:spLocks noGrp="1"/>
          </p:cNvSpPr>
          <p:nvPr>
            <p:ph idx="1"/>
          </p:nvPr>
        </p:nvSpPr>
        <p:spPr/>
        <p:txBody>
          <a:bodyPr/>
          <a:lstStyle/>
          <a:p>
            <a:r>
              <a:rPr lang="zh-CN" altLang="en-US" dirty="0"/>
              <a:t>命名不规范的标识符</a:t>
            </a:r>
            <a:endParaRPr lang="en-US" altLang="zh-CN" dirty="0"/>
          </a:p>
          <a:p>
            <a:pPr marL="268288" lvl="2" indent="0">
              <a:spcBef>
                <a:spcPts val="0"/>
              </a:spcBef>
              <a:spcAft>
                <a:spcPts val="0"/>
              </a:spcAft>
              <a:buNone/>
            </a:pPr>
            <a:r>
              <a:rPr lang="en-US" altLang="zh-CN" b="1" dirty="0">
                <a:solidFill>
                  <a:srgbClr val="0000FF"/>
                </a:solidFill>
                <a:latin typeface="Consolas" panose="020B0609020204030204" pitchFamily="49" charset="0"/>
                <a:ea typeface="Ebrima" pitchFamily="2" charset="0"/>
                <a:cs typeface="Ebrima" pitchFamily="2" charset="0"/>
              </a:rPr>
              <a:t> </a:t>
            </a:r>
            <a:r>
              <a:rPr lang="en-US" altLang="zh-CN" b="1" dirty="0" err="1">
                <a:solidFill>
                  <a:srgbClr val="0000FF"/>
                </a:solidFill>
                <a:latin typeface="Consolas" panose="020B0609020204030204" pitchFamily="49" charset="0"/>
                <a:ea typeface="Ebrima" pitchFamily="2" charset="0"/>
                <a:cs typeface="Ebrima" pitchFamily="2" charset="0"/>
              </a:rPr>
              <a:t>int</a:t>
            </a:r>
            <a:r>
              <a:rPr lang="en-US" altLang="zh-CN" b="1" dirty="0">
                <a:solidFill>
                  <a:srgbClr val="0000FF"/>
                </a:solidFill>
                <a:latin typeface="Consolas" panose="020B0609020204030204" pitchFamily="49" charset="0"/>
                <a:ea typeface="Ebrima" pitchFamily="2" charset="0"/>
                <a:cs typeface="Ebrima" pitchFamily="2" charset="0"/>
              </a:rPr>
              <a:t>  </a:t>
            </a:r>
            <a:r>
              <a:rPr lang="en-US" altLang="zh-CN" b="1" dirty="0" err="1">
                <a:solidFill>
                  <a:srgbClr val="0000FF"/>
                </a:solidFill>
                <a:latin typeface="Consolas" panose="020B0609020204030204" pitchFamily="49" charset="0"/>
                <a:ea typeface="Ebrima" pitchFamily="2" charset="0"/>
                <a:cs typeface="Ebrima" pitchFamily="2" charset="0"/>
              </a:rPr>
              <a:t>i</a:t>
            </a:r>
            <a:r>
              <a:rPr lang="zh-CN" altLang="en-US" b="1" dirty="0">
                <a:solidFill>
                  <a:srgbClr val="0000FF"/>
                </a:solidFill>
                <a:latin typeface="Consolas" panose="020B0609020204030204" pitchFamily="49" charset="0"/>
                <a:ea typeface="Ebrima" pitchFamily="2" charset="0"/>
                <a:cs typeface="Ebrima" pitchFamily="2" charset="0"/>
              </a:rPr>
              <a:t>；</a:t>
            </a:r>
          </a:p>
          <a:p>
            <a:pPr marL="268288" lvl="2" indent="0">
              <a:spcBef>
                <a:spcPts val="0"/>
              </a:spcBef>
              <a:spcAft>
                <a:spcPts val="0"/>
              </a:spcAft>
              <a:buNone/>
            </a:pPr>
            <a:r>
              <a:rPr lang="en-US" altLang="zh-CN" b="1" dirty="0">
                <a:solidFill>
                  <a:srgbClr val="0000FF"/>
                </a:solidFill>
                <a:latin typeface="Consolas" panose="020B0609020204030204" pitchFamily="49" charset="0"/>
                <a:ea typeface="Ebrima" pitchFamily="2" charset="0"/>
                <a:cs typeface="Ebrima" pitchFamily="2" charset="0"/>
              </a:rPr>
              <a:t> </a:t>
            </a:r>
            <a:r>
              <a:rPr lang="en-US" altLang="zh-CN" b="1" dirty="0" err="1">
                <a:solidFill>
                  <a:srgbClr val="0000FF"/>
                </a:solidFill>
                <a:latin typeface="Consolas" panose="020B0609020204030204" pitchFamily="49" charset="0"/>
                <a:ea typeface="Ebrima" pitchFamily="2" charset="0"/>
                <a:cs typeface="Ebrima" pitchFamily="2" charset="0"/>
              </a:rPr>
              <a:t>int</a:t>
            </a:r>
            <a:r>
              <a:rPr lang="en-US" altLang="zh-CN" b="1" dirty="0">
                <a:solidFill>
                  <a:srgbClr val="0000FF"/>
                </a:solidFill>
                <a:latin typeface="Consolas" panose="020B0609020204030204" pitchFamily="49" charset="0"/>
                <a:ea typeface="Ebrima" pitchFamily="2" charset="0"/>
                <a:cs typeface="Ebrima" pitchFamily="2" charset="0"/>
              </a:rPr>
              <a:t>  j</a:t>
            </a:r>
            <a:r>
              <a:rPr lang="zh-CN" altLang="en-US" b="1" dirty="0">
                <a:solidFill>
                  <a:srgbClr val="0000FF"/>
                </a:solidFill>
                <a:latin typeface="Consolas" panose="020B0609020204030204" pitchFamily="49" charset="0"/>
                <a:ea typeface="Ebrima" pitchFamily="2" charset="0"/>
                <a:cs typeface="Ebrima" pitchFamily="2" charset="0"/>
              </a:rPr>
              <a:t>；</a:t>
            </a:r>
          </a:p>
          <a:p>
            <a:pPr marL="268288" lvl="2" indent="0">
              <a:spcBef>
                <a:spcPts val="0"/>
              </a:spcBef>
              <a:spcAft>
                <a:spcPts val="0"/>
              </a:spcAft>
              <a:buNone/>
            </a:pPr>
            <a:r>
              <a:rPr lang="en-US" altLang="zh-CN" b="1" dirty="0">
                <a:solidFill>
                  <a:srgbClr val="0000FF"/>
                </a:solidFill>
                <a:latin typeface="Consolas" panose="020B0609020204030204" pitchFamily="49" charset="0"/>
                <a:ea typeface="Ebrima" pitchFamily="2" charset="0"/>
                <a:cs typeface="Ebrima" pitchFamily="2" charset="0"/>
              </a:rPr>
              <a:t> </a:t>
            </a:r>
            <a:r>
              <a:rPr lang="en-US" altLang="zh-CN" b="1" dirty="0" err="1">
                <a:solidFill>
                  <a:srgbClr val="0000FF"/>
                </a:solidFill>
                <a:latin typeface="Consolas" panose="020B0609020204030204" pitchFamily="49" charset="0"/>
                <a:ea typeface="Ebrima" pitchFamily="2" charset="0"/>
                <a:cs typeface="Ebrima" pitchFamily="2" charset="0"/>
              </a:rPr>
              <a:t>int</a:t>
            </a:r>
            <a:r>
              <a:rPr lang="en-US" altLang="zh-CN" b="1" dirty="0">
                <a:solidFill>
                  <a:srgbClr val="0000FF"/>
                </a:solidFill>
                <a:latin typeface="Consolas" panose="020B0609020204030204" pitchFamily="49" charset="0"/>
                <a:ea typeface="Ebrima" pitchFamily="2" charset="0"/>
                <a:cs typeface="Ebrima" pitchFamily="2" charset="0"/>
              </a:rPr>
              <a:t> </a:t>
            </a:r>
            <a:r>
              <a:rPr lang="en-US" altLang="zh-CN" b="1" dirty="0" err="1">
                <a:solidFill>
                  <a:srgbClr val="0000FF"/>
                </a:solidFill>
                <a:latin typeface="Consolas" panose="020B0609020204030204" pitchFamily="49" charset="0"/>
                <a:ea typeface="Ebrima" pitchFamily="2" charset="0"/>
                <a:cs typeface="Ebrima" pitchFamily="2" charset="0"/>
              </a:rPr>
              <a:t>lili</a:t>
            </a:r>
            <a:r>
              <a:rPr lang="en-US" altLang="zh-CN" b="1" dirty="0">
                <a:solidFill>
                  <a:srgbClr val="0000FF"/>
                </a:solidFill>
                <a:latin typeface="Consolas" panose="020B0609020204030204" pitchFamily="49" charset="0"/>
                <a:ea typeface="Ebrima" pitchFamily="2" charset="0"/>
                <a:cs typeface="Ebrima" pitchFamily="2" charset="0"/>
              </a:rPr>
              <a:t>;</a:t>
            </a:r>
          </a:p>
          <a:p>
            <a:pPr marL="268288" lvl="2" indent="0">
              <a:spcBef>
                <a:spcPts val="0"/>
              </a:spcBef>
              <a:spcAft>
                <a:spcPts val="0"/>
              </a:spcAft>
              <a:buNone/>
            </a:pPr>
            <a:r>
              <a:rPr lang="en-US" altLang="zh-CN" b="1" dirty="0">
                <a:solidFill>
                  <a:srgbClr val="0000FF"/>
                </a:solidFill>
                <a:latin typeface="Consolas" panose="020B0609020204030204" pitchFamily="49" charset="0"/>
                <a:ea typeface="Ebrima" pitchFamily="2" charset="0"/>
                <a:cs typeface="Ebrima" pitchFamily="2" charset="0"/>
              </a:rPr>
              <a:t> float </a:t>
            </a:r>
            <a:r>
              <a:rPr lang="en-US" altLang="zh-CN" b="1" dirty="0" err="1">
                <a:solidFill>
                  <a:srgbClr val="0000FF"/>
                </a:solidFill>
                <a:latin typeface="Consolas" panose="020B0609020204030204" pitchFamily="49" charset="0"/>
                <a:ea typeface="Ebrima" pitchFamily="2" charset="0"/>
                <a:cs typeface="Ebrima" pitchFamily="2" charset="0"/>
              </a:rPr>
              <a:t>yunyun</a:t>
            </a:r>
            <a:r>
              <a:rPr lang="en-US" altLang="zh-CN" b="1" dirty="0">
                <a:solidFill>
                  <a:srgbClr val="0000FF"/>
                </a:solidFill>
                <a:latin typeface="Consolas" panose="020B0609020204030204" pitchFamily="49" charset="0"/>
                <a:ea typeface="Ebrima" pitchFamily="2" charset="0"/>
                <a:cs typeface="Ebrima" pitchFamily="2" charset="0"/>
              </a:rPr>
              <a:t>;</a:t>
            </a:r>
          </a:p>
          <a:p>
            <a:r>
              <a:rPr lang="zh-CN" altLang="en-US" dirty="0"/>
              <a:t>使用经过实践检验的方法，如匈牙利命名法和驼峰命名方法，下划线表示法等。</a:t>
            </a:r>
            <a:endParaRPr lang="en-US" altLang="zh-CN" dirty="0"/>
          </a:p>
          <a:p>
            <a:pPr marL="0" indent="0">
              <a:buNone/>
            </a:pPr>
            <a:r>
              <a:rPr lang="en-US" altLang="zh-CN" sz="2400" b="1" dirty="0">
                <a:solidFill>
                  <a:srgbClr val="0000FF"/>
                </a:solidFill>
                <a:latin typeface="Consolas" panose="020B0609020204030204" pitchFamily="49" charset="0"/>
                <a:ea typeface="Ebrima" pitchFamily="2" charset="0"/>
                <a:cs typeface="Ebrima" pitchFamily="2" charset="0"/>
              </a:rPr>
              <a:t>  </a:t>
            </a:r>
            <a:r>
              <a:rPr lang="en-US" altLang="zh-CN" sz="2000" b="1" dirty="0">
                <a:solidFill>
                  <a:srgbClr val="0000FF"/>
                </a:solidFill>
                <a:latin typeface="Consolas" panose="020B0609020204030204" pitchFamily="49" charset="0"/>
                <a:ea typeface="Ebrima" pitchFamily="2" charset="0"/>
                <a:cs typeface="Ebrima" pitchFamily="2" charset="0"/>
              </a:rPr>
              <a:t>Bool fFileExist; </a:t>
            </a:r>
            <a:r>
              <a:rPr lang="en-US" altLang="zh-CN" sz="2000" dirty="0">
                <a:solidFill>
                  <a:srgbClr val="0000FF"/>
                </a:solidFill>
              </a:rPr>
              <a:t>//</a:t>
            </a:r>
            <a:r>
              <a:rPr lang="zh-CN" altLang="en-US" sz="2000" dirty="0">
                <a:solidFill>
                  <a:srgbClr val="0000FF"/>
                </a:solidFill>
              </a:rPr>
              <a:t>文件是否存在的</a:t>
            </a:r>
            <a:r>
              <a:rPr lang="en-US" altLang="zh-CN" sz="2000" dirty="0">
                <a:solidFill>
                  <a:srgbClr val="0000FF"/>
                </a:solidFill>
              </a:rPr>
              <a:t>bool</a:t>
            </a:r>
            <a:r>
              <a:rPr lang="zh-CN" altLang="en-US" sz="2000" dirty="0">
                <a:solidFill>
                  <a:srgbClr val="0000FF"/>
                </a:solidFill>
              </a:rPr>
              <a:t>值，</a:t>
            </a:r>
            <a:r>
              <a:rPr lang="zh-CN" altLang="en-US" sz="2000" dirty="0">
                <a:solidFill>
                  <a:srgbClr val="3D8B3D"/>
                </a:solidFill>
              </a:rPr>
              <a:t>匈牙利命名法。</a:t>
            </a:r>
            <a:endParaRPr lang="en-US" altLang="zh-CN" sz="2000" dirty="0">
              <a:solidFill>
                <a:srgbClr val="3D8B3D"/>
              </a:solidFill>
            </a:endParaRPr>
          </a:p>
          <a:p>
            <a:pPr marL="0" indent="0">
              <a:buNone/>
            </a:pPr>
            <a:r>
              <a:rPr lang="en-US" altLang="zh-CN" sz="2000" dirty="0">
                <a:solidFill>
                  <a:srgbClr val="3D8B3D"/>
                </a:solidFill>
              </a:rPr>
              <a:t>     </a:t>
            </a:r>
            <a:r>
              <a:rPr lang="en-US" altLang="zh-CN" sz="2000" b="1" dirty="0" err="1">
                <a:solidFill>
                  <a:srgbClr val="0000FF"/>
                </a:solidFill>
                <a:latin typeface="Consolas" panose="020B0609020204030204" pitchFamily="49" charset="0"/>
                <a:ea typeface="Ebrima" pitchFamily="2" charset="0"/>
                <a:cs typeface="Ebrima" pitchFamily="2" charset="0"/>
              </a:rPr>
              <a:t>int</a:t>
            </a:r>
            <a:r>
              <a:rPr lang="en-US" altLang="zh-CN" sz="2000" b="1" dirty="0">
                <a:solidFill>
                  <a:srgbClr val="0000FF"/>
                </a:solidFill>
                <a:latin typeface="Consolas" panose="020B0609020204030204" pitchFamily="49" charset="0"/>
                <a:ea typeface="Ebrima" pitchFamily="2" charset="0"/>
                <a:cs typeface="Ebrima" pitchFamily="2" charset="0"/>
              </a:rPr>
              <a:t> </a:t>
            </a:r>
            <a:r>
              <a:rPr lang="en-US" altLang="zh-CN" sz="2000" b="1" dirty="0" err="1">
                <a:solidFill>
                  <a:srgbClr val="0000FF"/>
                </a:solidFill>
                <a:latin typeface="Consolas" panose="020B0609020204030204" pitchFamily="49" charset="0"/>
                <a:ea typeface="Ebrima" pitchFamily="2" charset="0"/>
                <a:cs typeface="Ebrima" pitchFamily="2" charset="0"/>
              </a:rPr>
              <a:t>studentNo</a:t>
            </a:r>
            <a:r>
              <a:rPr lang="en-US" altLang="zh-CN" sz="2000" b="1" dirty="0">
                <a:solidFill>
                  <a:srgbClr val="0000FF"/>
                </a:solidFill>
                <a:latin typeface="Consolas" panose="020B0609020204030204" pitchFamily="49" charset="0"/>
                <a:ea typeface="Ebrima" pitchFamily="2" charset="0"/>
                <a:cs typeface="Ebrima" pitchFamily="2" charset="0"/>
              </a:rPr>
              <a:t>; </a:t>
            </a:r>
            <a:r>
              <a:rPr lang="en-US" altLang="zh-CN" sz="2000" dirty="0">
                <a:solidFill>
                  <a:srgbClr val="0000FF"/>
                </a:solidFill>
              </a:rPr>
              <a:t>//</a:t>
            </a:r>
            <a:r>
              <a:rPr lang="zh-CN" altLang="en-US" sz="2000" dirty="0">
                <a:solidFill>
                  <a:srgbClr val="0000FF"/>
                </a:solidFill>
              </a:rPr>
              <a:t>整形变量</a:t>
            </a:r>
            <a:r>
              <a:rPr lang="en-US" altLang="zh-CN" sz="2000" dirty="0">
                <a:solidFill>
                  <a:srgbClr val="0000FF"/>
                </a:solidFill>
              </a:rPr>
              <a:t>-</a:t>
            </a:r>
            <a:r>
              <a:rPr lang="zh-CN" altLang="en-US" sz="2000" dirty="0">
                <a:solidFill>
                  <a:srgbClr val="0000FF"/>
                </a:solidFill>
              </a:rPr>
              <a:t>学号，</a:t>
            </a:r>
            <a:r>
              <a:rPr lang="zh-CN" altLang="en-US" sz="2000" dirty="0">
                <a:solidFill>
                  <a:srgbClr val="3D8B3D"/>
                </a:solidFill>
              </a:rPr>
              <a:t>驼峰命名法。</a:t>
            </a:r>
            <a:endParaRPr lang="en-US" altLang="zh-CN" sz="2000" dirty="0">
              <a:solidFill>
                <a:srgbClr val="3D8B3D"/>
              </a:solidFill>
            </a:endParaRPr>
          </a:p>
          <a:p>
            <a:pPr marL="0" indent="0">
              <a:buNone/>
            </a:pPr>
            <a:r>
              <a:rPr lang="en-US" altLang="zh-CN" sz="2000" dirty="0">
                <a:solidFill>
                  <a:srgbClr val="3D8B3D"/>
                </a:solidFill>
              </a:rPr>
              <a:t>     </a:t>
            </a:r>
            <a:r>
              <a:rPr lang="en-US" altLang="zh-CN" sz="2000" b="1" dirty="0" err="1">
                <a:solidFill>
                  <a:srgbClr val="0000FF"/>
                </a:solidFill>
                <a:latin typeface="Consolas" panose="020B0609020204030204" pitchFamily="49" charset="0"/>
                <a:ea typeface="Ebrima" pitchFamily="2" charset="0"/>
                <a:cs typeface="Ebrima" pitchFamily="2" charset="0"/>
              </a:rPr>
              <a:t>print_employee_paychecks</a:t>
            </a:r>
            <a:r>
              <a:rPr lang="en-US" altLang="zh-CN" sz="2000" b="1" dirty="0">
                <a:solidFill>
                  <a:srgbClr val="0000FF"/>
                </a:solidFill>
                <a:latin typeface="Consolas" panose="020B0609020204030204" pitchFamily="49" charset="0"/>
                <a:ea typeface="Ebrima" pitchFamily="2" charset="0"/>
                <a:cs typeface="Ebrima" pitchFamily="2" charset="0"/>
              </a:rPr>
              <a:t>() </a:t>
            </a:r>
            <a:r>
              <a:rPr lang="en-US" altLang="zh-CN" sz="2000" dirty="0">
                <a:solidFill>
                  <a:srgbClr val="0000FF"/>
                </a:solidFill>
              </a:rPr>
              <a:t>// </a:t>
            </a:r>
            <a:r>
              <a:rPr lang="zh-CN" altLang="en-US" sz="2000" dirty="0">
                <a:solidFill>
                  <a:srgbClr val="0000FF"/>
                </a:solidFill>
              </a:rPr>
              <a:t>打印支票，</a:t>
            </a:r>
            <a:r>
              <a:rPr lang="zh-CN" altLang="en-US" sz="2000" dirty="0">
                <a:solidFill>
                  <a:srgbClr val="3D8B3D"/>
                </a:solidFill>
              </a:rPr>
              <a:t>下划线表示法</a:t>
            </a:r>
          </a:p>
          <a:p>
            <a:pPr marL="0" indent="0">
              <a:buNone/>
            </a:pPr>
            <a:endParaRPr lang="zh-CN" altLang="en-US" sz="2000" dirty="0">
              <a:solidFill>
                <a:srgbClr val="3D8B3D"/>
              </a:solidFill>
            </a:endParaRPr>
          </a:p>
        </p:txBody>
      </p:sp>
    </p:spTree>
    <p:extLst>
      <p:ext uri="{BB962C8B-B14F-4D97-AF65-F5344CB8AC3E}">
        <p14:creationId xmlns:p14="http://schemas.microsoft.com/office/powerpoint/2010/main" val="34618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边界测试例</a:t>
            </a:r>
          </a:p>
        </p:txBody>
      </p:sp>
      <p:graphicFrame>
        <p:nvGraphicFramePr>
          <p:cNvPr id="4" name="表格 3"/>
          <p:cNvGraphicFramePr>
            <a:graphicFrameLocks noGrp="1"/>
          </p:cNvGraphicFramePr>
          <p:nvPr>
            <p:extLst>
              <p:ext uri="{D42A27DB-BD31-4B8C-83A1-F6EECF244321}">
                <p14:modId xmlns:p14="http://schemas.microsoft.com/office/powerpoint/2010/main" val="2969373579"/>
              </p:ext>
            </p:extLst>
          </p:nvPr>
        </p:nvGraphicFramePr>
        <p:xfrm>
          <a:off x="684212" y="1581150"/>
          <a:ext cx="8097837" cy="1884256"/>
        </p:xfrm>
        <a:graphic>
          <a:graphicData uri="http://schemas.openxmlformats.org/drawingml/2006/table">
            <a:tbl>
              <a:tblPr/>
              <a:tblGrid>
                <a:gridCol w="1363663"/>
                <a:gridCol w="1707930"/>
                <a:gridCol w="1256561"/>
                <a:gridCol w="1159834"/>
                <a:gridCol w="2609849"/>
              </a:tblGrid>
              <a:tr h="39052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kern="1200" cap="none" normalizeH="0" baseline="0" dirty="0" smtClean="0">
                          <a:ln>
                            <a:noFill/>
                          </a:ln>
                          <a:solidFill>
                            <a:srgbClr val="0000FF"/>
                          </a:solidFill>
                          <a:effectLst/>
                          <a:latin typeface="华文细黑" panose="02010600040101010101" pitchFamily="2" charset="-122"/>
                          <a:ea typeface="华文细黑" panose="02010600040101010101" pitchFamily="2" charset="-122"/>
                          <a:cs typeface="+mn-cs"/>
                        </a:rPr>
                        <a:t>输入等价类</a:t>
                      </a:r>
                    </a:p>
                  </a:txBody>
                  <a:tcPr marT="45726" marB="45726"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kern="1200" cap="none" normalizeH="0" baseline="0" dirty="0" smtClean="0">
                          <a:ln>
                            <a:noFill/>
                          </a:ln>
                          <a:solidFill>
                            <a:srgbClr val="0000FF"/>
                          </a:solidFill>
                          <a:effectLst/>
                          <a:latin typeface="华文细黑" panose="02010600040101010101" pitchFamily="2" charset="-122"/>
                          <a:ea typeface="华文细黑" panose="02010600040101010101" pitchFamily="2" charset="-122"/>
                          <a:cs typeface="+mn-cs"/>
                        </a:rPr>
                        <a:t>测试用例说明</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kern="1200" cap="none" normalizeH="0" baseline="0" dirty="0" smtClean="0">
                          <a:ln>
                            <a:noFill/>
                          </a:ln>
                          <a:solidFill>
                            <a:srgbClr val="0000FF"/>
                          </a:solidFill>
                          <a:effectLst/>
                          <a:latin typeface="华文细黑" panose="02010600040101010101" pitchFamily="2" charset="-122"/>
                          <a:ea typeface="华文细黑" panose="02010600040101010101" pitchFamily="2" charset="-122"/>
                          <a:cs typeface="+mn-cs"/>
                        </a:rPr>
                        <a:t>测试数据</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kern="1200" cap="none" normalizeH="0" baseline="0" dirty="0" smtClean="0">
                          <a:ln>
                            <a:noFill/>
                          </a:ln>
                          <a:solidFill>
                            <a:srgbClr val="0000FF"/>
                          </a:solidFill>
                          <a:effectLst/>
                          <a:latin typeface="华文细黑" panose="02010600040101010101" pitchFamily="2" charset="-122"/>
                          <a:ea typeface="华文细黑" panose="02010600040101010101" pitchFamily="2" charset="-122"/>
                          <a:cs typeface="+mn-cs"/>
                        </a:rPr>
                        <a:t>期望结果</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kern="1200" cap="none" normalizeH="0" baseline="0" dirty="0" smtClean="0">
                          <a:ln>
                            <a:noFill/>
                          </a:ln>
                          <a:solidFill>
                            <a:srgbClr val="0000FF"/>
                          </a:solidFill>
                          <a:effectLst/>
                          <a:latin typeface="华文细黑" panose="02010600040101010101" pitchFamily="2" charset="-122"/>
                          <a:ea typeface="华文细黑" panose="02010600040101010101" pitchFamily="2" charset="-122"/>
                          <a:cs typeface="+mn-cs"/>
                        </a:rPr>
                        <a:t>选取理由</a:t>
                      </a:r>
                    </a:p>
                  </a:txBody>
                  <a:tcPr marT="45726" marB="45726"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493731">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rPr>
                        <a:t>月份对应数值</a:t>
                      </a: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月份为</a:t>
                      </a:r>
                      <a:r>
                        <a:rPr kumimoji="0" lang="en-US" altLang="zh-CN"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1</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月份为</a:t>
                      </a:r>
                      <a:r>
                        <a:rPr kumimoji="0" lang="en-US" altLang="zh-CN"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12</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月份</a:t>
                      </a:r>
                      <a:r>
                        <a:rPr kumimoji="0" lang="en-US" altLang="zh-CN"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&lt;1</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月份</a:t>
                      </a:r>
                      <a:r>
                        <a:rPr kumimoji="0" lang="en-US" altLang="zh-CN"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&gt;12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196801</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198512</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196800</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197413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zh-CN" altLang="zh-CN"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最小月份</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最大月份</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恰小于最小月份</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恰大于最大月份</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AutoShape 34"/>
          <p:cNvSpPr>
            <a:spLocks/>
          </p:cNvSpPr>
          <p:nvPr/>
        </p:nvSpPr>
        <p:spPr bwMode="auto">
          <a:xfrm>
            <a:off x="4705350" y="2092595"/>
            <a:ext cx="228600" cy="548521"/>
          </a:xfrm>
          <a:prstGeom prst="rightBrace">
            <a:avLst>
              <a:gd name="adj1" fmla="val 22222"/>
              <a:gd name="adj2" fmla="val 50000"/>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Aft>
                <a:spcPct val="0"/>
              </a:spcAft>
            </a:pPr>
            <a:endParaRPr lang="zh-CN" altLang="en-US" sz="2800" smtClean="0">
              <a:solidFill>
                <a:srgbClr val="330066"/>
              </a:solidFill>
              <a:ea typeface="宋体" panose="02010600030101010101" pitchFamily="2" charset="-122"/>
            </a:endParaRPr>
          </a:p>
        </p:txBody>
      </p:sp>
      <p:sp>
        <p:nvSpPr>
          <p:cNvPr id="6" name="Text Box 35"/>
          <p:cNvSpPr txBox="1">
            <a:spLocks noChangeArrowheads="1"/>
          </p:cNvSpPr>
          <p:nvPr/>
        </p:nvSpPr>
        <p:spPr bwMode="auto">
          <a:xfrm>
            <a:off x="5010150" y="2824056"/>
            <a:ext cx="76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Bef>
                <a:spcPct val="50000"/>
              </a:spcBef>
              <a:spcAft>
                <a:spcPct val="0"/>
              </a:spcAft>
              <a:buClrTx/>
              <a:buSzTx/>
              <a:buFontTx/>
              <a:buNone/>
            </a:pPr>
            <a:r>
              <a:rPr lang="zh-CN" altLang="en-US" sz="1800" b="0" smtClean="0">
                <a:solidFill>
                  <a:srgbClr val="0000FF"/>
                </a:solidFill>
                <a:latin typeface="华文细黑" panose="02010600040101010101" pitchFamily="2" charset="-122"/>
                <a:ea typeface="华文细黑" panose="02010600040101010101" pitchFamily="2" charset="-122"/>
              </a:rPr>
              <a:t>输入无效</a:t>
            </a:r>
          </a:p>
        </p:txBody>
      </p:sp>
      <p:sp>
        <p:nvSpPr>
          <p:cNvPr id="7" name="Text Box 37"/>
          <p:cNvSpPr txBox="1">
            <a:spLocks noChangeArrowheads="1"/>
          </p:cNvSpPr>
          <p:nvPr/>
        </p:nvSpPr>
        <p:spPr bwMode="auto">
          <a:xfrm>
            <a:off x="5010150" y="2062056"/>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Bef>
                <a:spcPct val="50000"/>
              </a:spcBef>
              <a:spcAft>
                <a:spcPct val="0"/>
              </a:spcAft>
              <a:buClrTx/>
              <a:buSzTx/>
              <a:buFontTx/>
              <a:buNone/>
            </a:pPr>
            <a:r>
              <a:rPr lang="zh-CN" altLang="en-US" sz="1800" b="0" dirty="0" smtClean="0">
                <a:solidFill>
                  <a:srgbClr val="0000FF"/>
                </a:solidFill>
                <a:latin typeface="华文细黑" panose="02010600040101010101" pitchFamily="2" charset="-122"/>
                <a:ea typeface="华文细黑" panose="02010600040101010101" pitchFamily="2" charset="-122"/>
              </a:rPr>
              <a:t>输入有效</a:t>
            </a:r>
          </a:p>
        </p:txBody>
      </p:sp>
      <p:sp>
        <p:nvSpPr>
          <p:cNvPr id="8" name="AutoShape 43"/>
          <p:cNvSpPr>
            <a:spLocks/>
          </p:cNvSpPr>
          <p:nvPr/>
        </p:nvSpPr>
        <p:spPr bwMode="auto">
          <a:xfrm>
            <a:off x="4705350" y="2760803"/>
            <a:ext cx="228600" cy="488454"/>
          </a:xfrm>
          <a:prstGeom prst="rightBrace">
            <a:avLst>
              <a:gd name="adj1" fmla="val 22222"/>
              <a:gd name="adj2" fmla="val 50000"/>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Aft>
                <a:spcPct val="0"/>
              </a:spcAft>
            </a:pPr>
            <a:endParaRPr lang="zh-CN" altLang="en-US" sz="2400" smtClean="0">
              <a:solidFill>
                <a:srgbClr val="330066"/>
              </a:solidFill>
              <a:ea typeface="宋体" panose="02010600030101010101" pitchFamily="2" charset="-122"/>
            </a:endParaRPr>
          </a:p>
        </p:txBody>
      </p:sp>
    </p:spTree>
    <p:extLst>
      <p:ext uri="{BB962C8B-B14F-4D97-AF65-F5344CB8AC3E}">
        <p14:creationId xmlns:p14="http://schemas.microsoft.com/office/powerpoint/2010/main" val="72619330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7.7.3 </a:t>
            </a:r>
            <a:r>
              <a:rPr lang="zh-CN" altLang="en-US" dirty="0" smtClean="0"/>
              <a:t>其他黑盒测试方法</a:t>
            </a:r>
            <a:endParaRPr lang="zh-CN" altLang="en-US" dirty="0"/>
          </a:p>
        </p:txBody>
      </p:sp>
      <p:sp>
        <p:nvSpPr>
          <p:cNvPr id="3" name="内容占位符 2"/>
          <p:cNvSpPr>
            <a:spLocks noGrp="1"/>
          </p:cNvSpPr>
          <p:nvPr>
            <p:ph idx="1"/>
          </p:nvPr>
        </p:nvSpPr>
        <p:spPr/>
        <p:txBody>
          <a:bodyPr/>
          <a:lstStyle/>
          <a:p>
            <a:r>
              <a:rPr lang="zh-CN" altLang="en-US" dirty="0"/>
              <a:t>错误猜测法</a:t>
            </a:r>
          </a:p>
          <a:p>
            <a:pPr lvl="1"/>
            <a:r>
              <a:rPr lang="zh-CN" altLang="en-US" dirty="0" smtClean="0"/>
              <a:t>猜测</a:t>
            </a:r>
            <a:r>
              <a:rPr lang="zh-CN" altLang="en-US" dirty="0"/>
              <a:t>被测</a:t>
            </a:r>
            <a:r>
              <a:rPr lang="zh-CN" altLang="en-US" dirty="0" smtClean="0"/>
              <a:t>程序哪些</a:t>
            </a:r>
            <a:r>
              <a:rPr lang="zh-CN" altLang="en-US" dirty="0"/>
              <a:t>地方容易出错，然后针对可能的薄弱环节来设计测试用例。</a:t>
            </a:r>
          </a:p>
          <a:p>
            <a:pPr lvl="1"/>
            <a:r>
              <a:rPr lang="zh-CN" altLang="en-US" dirty="0" smtClean="0"/>
              <a:t>先</a:t>
            </a:r>
            <a:r>
              <a:rPr lang="zh-CN" altLang="en-US" dirty="0"/>
              <a:t>用等价分类法和边界值分析法设计测试用例，然后用猜错法补充一些例子作为辅助的手段</a:t>
            </a:r>
            <a:r>
              <a:rPr lang="zh-CN" altLang="en-US" dirty="0" smtClean="0"/>
              <a:t>。</a:t>
            </a:r>
            <a:endParaRPr lang="en-US" altLang="zh-CN" dirty="0" smtClean="0"/>
          </a:p>
          <a:p>
            <a:r>
              <a:rPr lang="zh-CN" altLang="en-US" dirty="0"/>
              <a:t>因果</a:t>
            </a:r>
            <a:r>
              <a:rPr lang="zh-CN" altLang="en-US" dirty="0" smtClean="0"/>
              <a:t>图</a:t>
            </a:r>
            <a:r>
              <a:rPr lang="en-US" altLang="zh-CN" dirty="0" smtClean="0"/>
              <a:t>(</a:t>
            </a:r>
            <a:r>
              <a:rPr lang="zh-CN" altLang="en-US" dirty="0" smtClean="0"/>
              <a:t>鱼骨图</a:t>
            </a:r>
            <a:r>
              <a:rPr lang="en-US" altLang="zh-CN" dirty="0" smtClean="0"/>
              <a:t>)</a:t>
            </a:r>
            <a:endParaRPr lang="zh-CN" altLang="en-US" dirty="0"/>
          </a:p>
          <a:p>
            <a:endParaRPr lang="zh-CN" altLang="en-US" dirty="0"/>
          </a:p>
        </p:txBody>
      </p:sp>
      <p:pic>
        <p:nvPicPr>
          <p:cNvPr id="4098" name="Picture 2" descr="“Fishbone diagram”的图片搜索结果&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6817" y="4333988"/>
            <a:ext cx="3501689" cy="16873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shbone diagram”的图片搜索结果&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1135" y="4333988"/>
            <a:ext cx="3480485" cy="168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13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randombar(horizontal)">
                                      <p:cBhvr>
                                        <p:cTn id="23" dur="500"/>
                                        <p:tgtEl>
                                          <p:spTgt spid="4098"/>
                                        </p:tgtEl>
                                      </p:cBhvr>
                                    </p:animEffect>
                                  </p:childTnLst>
                                </p:cTn>
                              </p:par>
                              <p:par>
                                <p:cTn id="24" presetID="14" presetClass="entr" presetSubtype="10" fill="hold" nodeType="withEffect">
                                  <p:stCondLst>
                                    <p:cond delay="0"/>
                                  </p:stCondLst>
                                  <p:childTnLst>
                                    <p:set>
                                      <p:cBhvr>
                                        <p:cTn id="25" dur="1" fill="hold">
                                          <p:stCondLst>
                                            <p:cond delay="0"/>
                                          </p:stCondLst>
                                        </p:cTn>
                                        <p:tgtEl>
                                          <p:spTgt spid="4100"/>
                                        </p:tgtEl>
                                        <p:attrNameLst>
                                          <p:attrName>style.visibility</p:attrName>
                                        </p:attrNameLst>
                                      </p:cBhvr>
                                      <p:to>
                                        <p:strVal val="visible"/>
                                      </p:to>
                                    </p:set>
                                    <p:animEffect transition="in" filter="randombar(horizontal)">
                                      <p:cBhvr>
                                        <p:cTn id="26"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7.8 </a:t>
            </a:r>
            <a:r>
              <a:rPr lang="zh-CN" altLang="en-US" dirty="0"/>
              <a:t>调试</a:t>
            </a:r>
            <a:endParaRPr lang="zh-CN" altLang="en-US" dirty="0">
              <a:latin typeface="+mj-ea"/>
            </a:endParaRPr>
          </a:p>
        </p:txBody>
      </p:sp>
      <p:pic>
        <p:nvPicPr>
          <p:cNvPr id="12290" name="Picture 2" descr="“debug”的图片搜索结果&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6431" y="2763837"/>
            <a:ext cx="2751138" cy="2751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918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a:t>
            </a:r>
            <a:endParaRPr lang="zh-CN" altLang="en-US" dirty="0"/>
          </a:p>
        </p:txBody>
      </p:sp>
      <p:sp>
        <p:nvSpPr>
          <p:cNvPr id="3" name="内容占位符 2"/>
          <p:cNvSpPr>
            <a:spLocks noGrp="1"/>
          </p:cNvSpPr>
          <p:nvPr>
            <p:ph idx="1"/>
          </p:nvPr>
        </p:nvSpPr>
        <p:spPr/>
        <p:txBody>
          <a:bodyPr/>
          <a:lstStyle/>
          <a:p>
            <a:r>
              <a:rPr lang="zh-CN" altLang="en-US" dirty="0" smtClean="0"/>
              <a:t>调试</a:t>
            </a:r>
            <a:r>
              <a:rPr lang="zh-CN" altLang="en-US" dirty="0"/>
              <a:t>是在测试发现错误之后排除错误的过程。</a:t>
            </a:r>
          </a:p>
          <a:p>
            <a:r>
              <a:rPr lang="zh-CN" altLang="en-US" dirty="0"/>
              <a:t>调试不是测试。</a:t>
            </a:r>
          </a:p>
          <a:p>
            <a:r>
              <a:rPr lang="zh-CN" altLang="en-US" dirty="0"/>
              <a:t>调试过程从执行一个测试用例开始，评估测试结果，如果发现实际结果与预期结果不一致，</a:t>
            </a:r>
            <a:r>
              <a:rPr lang="zh-CN" altLang="en-US" dirty="0" smtClean="0"/>
              <a:t>则表明</a:t>
            </a:r>
            <a:r>
              <a:rPr lang="zh-CN" altLang="en-US" dirty="0"/>
              <a:t>在软件中存在着隐藏的问题。调试过程试图找出产生症状的原因，以便改正错误</a:t>
            </a:r>
          </a:p>
        </p:txBody>
      </p:sp>
    </p:spTree>
    <p:extLst>
      <p:ext uri="{BB962C8B-B14F-4D97-AF65-F5344CB8AC3E}">
        <p14:creationId xmlns:p14="http://schemas.microsoft.com/office/powerpoint/2010/main" val="57805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7.8.1 </a:t>
            </a:r>
            <a:r>
              <a:rPr lang="zh-CN" altLang="en-US" dirty="0" smtClean="0"/>
              <a:t>调试过程</a:t>
            </a:r>
            <a:endParaRPr lang="zh-CN" altLang="en-US" dirty="0"/>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0466" y="1700214"/>
            <a:ext cx="5785306"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80322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7.8.2 </a:t>
            </a:r>
            <a:r>
              <a:rPr lang="zh-CN" altLang="en-US" dirty="0"/>
              <a:t>调试途径</a:t>
            </a:r>
          </a:p>
        </p:txBody>
      </p:sp>
      <p:sp>
        <p:nvSpPr>
          <p:cNvPr id="3" name="内容占位符 2"/>
          <p:cNvSpPr>
            <a:spLocks noGrp="1"/>
          </p:cNvSpPr>
          <p:nvPr>
            <p:ph idx="1"/>
          </p:nvPr>
        </p:nvSpPr>
        <p:spPr/>
        <p:txBody>
          <a:bodyPr/>
          <a:lstStyle/>
          <a:p>
            <a:r>
              <a:rPr lang="zh-CN" altLang="en-US" dirty="0"/>
              <a:t>蛮干法</a:t>
            </a:r>
          </a:p>
          <a:p>
            <a:r>
              <a:rPr lang="zh-CN" altLang="en-US" dirty="0"/>
              <a:t>回溯法</a:t>
            </a:r>
          </a:p>
          <a:p>
            <a:r>
              <a:rPr lang="zh-CN" altLang="en-US" dirty="0"/>
              <a:t>原因排错</a:t>
            </a:r>
            <a:r>
              <a:rPr lang="zh-CN" altLang="en-US" dirty="0" smtClean="0"/>
              <a:t>法（</a:t>
            </a:r>
            <a:r>
              <a:rPr lang="en-US" altLang="zh-CN" dirty="0">
                <a:solidFill>
                  <a:prstClr val="black"/>
                </a:solidFill>
              </a:rPr>
              <a:t> </a:t>
            </a:r>
            <a:r>
              <a:rPr lang="zh-CN" altLang="zh-CN" dirty="0">
                <a:solidFill>
                  <a:prstClr val="black"/>
                </a:solidFill>
              </a:rPr>
              <a:t>对分查找法、归纳法和演绎法</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421967793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蛮干法</a:t>
            </a:r>
          </a:p>
        </p:txBody>
      </p:sp>
      <p:sp>
        <p:nvSpPr>
          <p:cNvPr id="3" name="内容占位符 2"/>
          <p:cNvSpPr>
            <a:spLocks noGrp="1"/>
          </p:cNvSpPr>
          <p:nvPr>
            <p:ph idx="1"/>
          </p:nvPr>
        </p:nvSpPr>
        <p:spPr/>
        <p:txBody>
          <a:bodyPr/>
          <a:lstStyle/>
          <a:p>
            <a:r>
              <a:rPr lang="zh-CN" altLang="en-US" dirty="0"/>
              <a:t>蛮干法可能是寻找软件错误原因的最低效的方法。仅当所有其他方法都失败了的情况下，才应该使用这种方法。</a:t>
            </a:r>
          </a:p>
          <a:p>
            <a:r>
              <a:rPr lang="zh-CN" altLang="en-US" dirty="0"/>
              <a:t>蛮干</a:t>
            </a:r>
            <a:r>
              <a:rPr lang="zh-CN" altLang="en-US" dirty="0" smtClean="0"/>
              <a:t>法</a:t>
            </a:r>
            <a:r>
              <a:rPr lang="zh-CN" altLang="en-US" dirty="0" smtClean="0">
                <a:solidFill>
                  <a:srgbClr val="0000FF"/>
                </a:solidFill>
              </a:rPr>
              <a:t>激活</a:t>
            </a:r>
            <a:r>
              <a:rPr lang="zh-CN" altLang="en-US" dirty="0">
                <a:solidFill>
                  <a:srgbClr val="0000FF"/>
                </a:solidFill>
              </a:rPr>
              <a:t>对运行过程的跟踪，并在程序中到处都写</a:t>
            </a:r>
            <a:r>
              <a:rPr lang="zh-CN" altLang="en-US" dirty="0" smtClean="0">
                <a:solidFill>
                  <a:srgbClr val="0000FF"/>
                </a:solidFill>
              </a:rPr>
              <a:t>上</a:t>
            </a:r>
            <a:r>
              <a:rPr lang="en-US" altLang="zh-CN" dirty="0" smtClean="0">
                <a:solidFill>
                  <a:srgbClr val="0000FF"/>
                </a:solidFill>
              </a:rPr>
              <a:t>print</a:t>
            </a:r>
            <a:r>
              <a:rPr lang="zh-CN" altLang="en-US" dirty="0" smtClean="0">
                <a:solidFill>
                  <a:srgbClr val="0000FF"/>
                </a:solidFill>
              </a:rPr>
              <a:t>（</a:t>
            </a:r>
            <a:r>
              <a:rPr lang="zh-CN" altLang="en-US" dirty="0">
                <a:solidFill>
                  <a:srgbClr val="0000FF"/>
                </a:solidFill>
              </a:rPr>
              <a:t>输出）语句</a:t>
            </a:r>
            <a:r>
              <a:rPr lang="zh-CN" altLang="en-US" dirty="0"/>
              <a:t>，希望</a:t>
            </a:r>
            <a:r>
              <a:rPr lang="zh-CN" altLang="en-US" dirty="0" smtClean="0"/>
              <a:t>在某个</a:t>
            </a:r>
            <a:r>
              <a:rPr lang="zh-CN" altLang="en-US" dirty="0"/>
              <a:t>地方发现错误原因的线索。</a:t>
            </a:r>
          </a:p>
          <a:p>
            <a:endParaRPr lang="zh-CN" altLang="en-US" dirty="0"/>
          </a:p>
        </p:txBody>
      </p:sp>
    </p:spTree>
    <p:extLst>
      <p:ext uri="{BB962C8B-B14F-4D97-AF65-F5344CB8AC3E}">
        <p14:creationId xmlns:p14="http://schemas.microsoft.com/office/powerpoint/2010/main" val="77861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回溯</a:t>
            </a:r>
            <a:r>
              <a:rPr lang="zh-CN" altLang="en-US" dirty="0" smtClean="0"/>
              <a:t>法</a:t>
            </a:r>
            <a:endParaRPr lang="zh-CN" altLang="en-US" dirty="0"/>
          </a:p>
        </p:txBody>
      </p:sp>
      <p:sp>
        <p:nvSpPr>
          <p:cNvPr id="3" name="内容占位符 2"/>
          <p:cNvSpPr>
            <a:spLocks noGrp="1"/>
          </p:cNvSpPr>
          <p:nvPr>
            <p:ph idx="1"/>
          </p:nvPr>
        </p:nvSpPr>
        <p:spPr/>
        <p:txBody>
          <a:bodyPr/>
          <a:lstStyle/>
          <a:p>
            <a:r>
              <a:rPr lang="zh-CN" altLang="en-US" dirty="0"/>
              <a:t>调试小程序</a:t>
            </a:r>
            <a:r>
              <a:rPr lang="zh-CN" altLang="en-US" dirty="0" smtClean="0"/>
              <a:t>时回溯法</a:t>
            </a:r>
            <a:r>
              <a:rPr lang="zh-CN" altLang="en-US" dirty="0"/>
              <a:t>是有效</a:t>
            </a:r>
            <a:r>
              <a:rPr lang="zh-CN" altLang="en-US" dirty="0" smtClean="0"/>
              <a:t>的，从</a:t>
            </a:r>
            <a:r>
              <a:rPr lang="zh-CN" altLang="en-US" dirty="0"/>
              <a:t>发现症状的地方开始，人工沿程序的控制流往回追踪分析源程序代码，直到找出错误原因为止</a:t>
            </a:r>
            <a:r>
              <a:rPr lang="zh-CN" altLang="en-US" dirty="0" smtClean="0"/>
              <a:t>。</a:t>
            </a:r>
            <a:endParaRPr lang="en-US" altLang="zh-CN" dirty="0" smtClean="0"/>
          </a:p>
          <a:p>
            <a:r>
              <a:rPr lang="zh-CN" altLang="zh-CN" dirty="0">
                <a:solidFill>
                  <a:prstClr val="black"/>
                </a:solidFill>
                <a:latin typeface="宋体" panose="02010600030101010101" pitchFamily="2" charset="-122"/>
              </a:rPr>
              <a:t>随着程序规模的扩大，应该回溯的路径数目变得越来越大，</a:t>
            </a:r>
            <a:r>
              <a:rPr lang="zh-CN" altLang="en-US" dirty="0">
                <a:solidFill>
                  <a:prstClr val="black"/>
                </a:solidFill>
                <a:latin typeface="宋体" panose="02010600030101010101" pitchFamily="2" charset="-122"/>
              </a:rPr>
              <a:t>回溯法不适用</a:t>
            </a:r>
            <a:r>
              <a:rPr lang="zh-CN" altLang="en-US" dirty="0" smtClean="0">
                <a:solidFill>
                  <a:prstClr val="black"/>
                </a:solidFill>
                <a:latin typeface="宋体" panose="02010600030101010101" pitchFamily="2" charset="-122"/>
              </a:rPr>
              <a:t>于大规模</a:t>
            </a:r>
            <a:r>
              <a:rPr lang="zh-CN" altLang="en-US" dirty="0">
                <a:solidFill>
                  <a:prstClr val="black"/>
                </a:solidFill>
                <a:latin typeface="宋体" panose="02010600030101010101" pitchFamily="2" charset="-122"/>
              </a:rPr>
              <a:t>的程序。</a:t>
            </a:r>
            <a:endParaRPr lang="en-US" altLang="zh-CN" dirty="0">
              <a:solidFill>
                <a:prstClr val="black"/>
              </a:solidFill>
              <a:latin typeface="宋体" panose="02010600030101010101" pitchFamily="2" charset="-122"/>
            </a:endParaRPr>
          </a:p>
          <a:p>
            <a:endParaRPr lang="zh-CN" altLang="en-US" dirty="0"/>
          </a:p>
          <a:p>
            <a:endParaRPr lang="zh-CN" altLang="en-US" dirty="0"/>
          </a:p>
        </p:txBody>
      </p:sp>
    </p:spTree>
    <p:extLst>
      <p:ext uri="{BB962C8B-B14F-4D97-AF65-F5344CB8AC3E}">
        <p14:creationId xmlns:p14="http://schemas.microsoft.com/office/powerpoint/2010/main" val="91749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原因排错</a:t>
            </a:r>
            <a:r>
              <a:rPr lang="zh-CN" altLang="en-US" dirty="0" smtClean="0"/>
              <a:t>法</a:t>
            </a:r>
            <a:r>
              <a:rPr lang="en-US" altLang="zh-CN" dirty="0" smtClean="0"/>
              <a:t>-</a:t>
            </a:r>
            <a:r>
              <a:rPr lang="zh-CN" altLang="en-US" dirty="0" smtClean="0"/>
              <a:t>对分查找</a:t>
            </a:r>
            <a:endParaRPr lang="zh-CN" altLang="en-US" dirty="0"/>
          </a:p>
        </p:txBody>
      </p:sp>
      <p:sp>
        <p:nvSpPr>
          <p:cNvPr id="3" name="内容占位符 2"/>
          <p:cNvSpPr>
            <a:spLocks noGrp="1"/>
          </p:cNvSpPr>
          <p:nvPr>
            <p:ph idx="1"/>
          </p:nvPr>
        </p:nvSpPr>
        <p:spPr/>
        <p:txBody>
          <a:bodyPr/>
          <a:lstStyle/>
          <a:p>
            <a:r>
              <a:rPr lang="zh-CN" altLang="en-US" dirty="0" smtClean="0"/>
              <a:t>对分查找法</a:t>
            </a:r>
            <a:r>
              <a:rPr lang="zh-CN" altLang="en-US" dirty="0"/>
              <a:t>的基本思路是</a:t>
            </a:r>
            <a:r>
              <a:rPr lang="zh-CN" altLang="en-US" dirty="0" smtClean="0"/>
              <a:t>，</a:t>
            </a:r>
            <a:r>
              <a:rPr lang="zh-CN" altLang="en-US" dirty="0" smtClean="0">
                <a:solidFill>
                  <a:srgbClr val="0000FF"/>
                </a:solidFill>
              </a:rPr>
              <a:t>如果已经知道每个变量在程序内若干个关键点的正确值，则可以</a:t>
            </a:r>
            <a:r>
              <a:rPr lang="zh-CN" altLang="en-US" dirty="0">
                <a:solidFill>
                  <a:srgbClr val="0000FF"/>
                </a:solidFill>
              </a:rPr>
              <a:t>用赋值语句或输入语句在程序中点</a:t>
            </a:r>
            <a:r>
              <a:rPr lang="zh-CN" altLang="en-US" dirty="0" smtClean="0">
                <a:solidFill>
                  <a:srgbClr val="0000FF"/>
                </a:solidFill>
              </a:rPr>
              <a:t>附近“注入”</a:t>
            </a:r>
            <a:r>
              <a:rPr lang="zh-CN" altLang="en-US" dirty="0">
                <a:solidFill>
                  <a:srgbClr val="0000FF"/>
                </a:solidFill>
              </a:rPr>
              <a:t>这些变量的正确值</a:t>
            </a:r>
            <a:r>
              <a:rPr lang="zh-CN" altLang="en-US" dirty="0"/>
              <a:t>，然后运行程序并检查所得到的输出</a:t>
            </a:r>
            <a:r>
              <a:rPr lang="zh-CN" altLang="en-US" dirty="0" smtClean="0"/>
              <a:t>。</a:t>
            </a:r>
            <a:endParaRPr lang="en-US" altLang="zh-CN" dirty="0" smtClean="0"/>
          </a:p>
          <a:p>
            <a:r>
              <a:rPr lang="zh-CN" altLang="en-US" dirty="0" smtClean="0"/>
              <a:t>如果输出结果是正确的，则错误原因在程序的前半部分；反之，错误原因在程序的后半部分</a:t>
            </a:r>
            <a:endParaRPr lang="en-US" altLang="zh-CN" dirty="0" smtClean="0"/>
          </a:p>
          <a:p>
            <a:r>
              <a:rPr lang="zh-CN" altLang="en-US" dirty="0" smtClean="0"/>
              <a:t>对错误原因所在的那部分再重复使用这个方法，直到把出错范围缩小到容易诊断的程度为止</a:t>
            </a:r>
          </a:p>
          <a:p>
            <a:endParaRPr lang="zh-CN" altLang="en-US" sz="2400" dirty="0"/>
          </a:p>
        </p:txBody>
      </p:sp>
    </p:spTree>
    <p:extLst>
      <p:ext uri="{BB962C8B-B14F-4D97-AF65-F5344CB8AC3E}">
        <p14:creationId xmlns:p14="http://schemas.microsoft.com/office/powerpoint/2010/main" val="202133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原因排错</a:t>
            </a:r>
            <a:r>
              <a:rPr lang="zh-CN" altLang="en-US" dirty="0" smtClean="0"/>
              <a:t>法</a:t>
            </a:r>
            <a:r>
              <a:rPr lang="en-US" altLang="zh-CN" dirty="0" smtClean="0"/>
              <a:t>-</a:t>
            </a:r>
            <a:r>
              <a:rPr lang="zh-CN" altLang="en-US" dirty="0" smtClean="0"/>
              <a:t>归纳法</a:t>
            </a:r>
            <a:endParaRPr lang="zh-CN" altLang="en-US" dirty="0"/>
          </a:p>
        </p:txBody>
      </p:sp>
      <p:sp>
        <p:nvSpPr>
          <p:cNvPr id="3" name="内容占位符 2"/>
          <p:cNvSpPr>
            <a:spLocks noGrp="1"/>
          </p:cNvSpPr>
          <p:nvPr>
            <p:ph idx="1"/>
          </p:nvPr>
        </p:nvSpPr>
        <p:spPr/>
        <p:txBody>
          <a:bodyPr/>
          <a:lstStyle/>
          <a:p>
            <a:r>
              <a:rPr lang="zh-CN" altLang="en-US" dirty="0"/>
              <a:t>归纳法是从个别现象推断出一般性结论的思维方法</a:t>
            </a:r>
            <a:r>
              <a:rPr lang="zh-CN" altLang="en-US" dirty="0" smtClean="0"/>
              <a:t>。</a:t>
            </a:r>
            <a:endParaRPr lang="en-US" altLang="zh-CN" dirty="0" smtClean="0"/>
          </a:p>
          <a:p>
            <a:r>
              <a:rPr lang="zh-CN" altLang="en-US" dirty="0" smtClean="0"/>
              <a:t>使用</a:t>
            </a:r>
            <a:r>
              <a:rPr lang="zh-CN" altLang="en-US" dirty="0"/>
              <a:t>这种方法调试程序时，</a:t>
            </a:r>
            <a:r>
              <a:rPr lang="zh-CN" altLang="en-US" dirty="0">
                <a:solidFill>
                  <a:srgbClr val="0000FF"/>
                </a:solidFill>
              </a:rPr>
              <a:t>首先把和错误有关的数据组织起来进行分析，以便发现可能的错误原因</a:t>
            </a:r>
            <a:r>
              <a:rPr lang="zh-CN" altLang="en-US" dirty="0" smtClean="0"/>
              <a:t>。然后导出对错误原因的假设，并利用已有的数据来证明或排除这些假设</a:t>
            </a:r>
            <a:endParaRPr lang="en-US" altLang="zh-CN" dirty="0" smtClean="0"/>
          </a:p>
        </p:txBody>
      </p:sp>
    </p:spTree>
    <p:extLst>
      <p:ext uri="{BB962C8B-B14F-4D97-AF65-F5344CB8AC3E}">
        <p14:creationId xmlns:p14="http://schemas.microsoft.com/office/powerpoint/2010/main" val="364156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注释规范示例</a:t>
            </a:r>
          </a:p>
        </p:txBody>
      </p:sp>
      <p:sp>
        <p:nvSpPr>
          <p:cNvPr id="3" name="内容占位符 2"/>
          <p:cNvSpPr>
            <a:spLocks noGrp="1"/>
          </p:cNvSpPr>
          <p:nvPr>
            <p:ph idx="1"/>
          </p:nvPr>
        </p:nvSpPr>
        <p:spPr/>
        <p:txBody>
          <a:bodyPr/>
          <a:lstStyle/>
          <a:p>
            <a:pPr marL="268288" lvl="2" indent="0">
              <a:spcBef>
                <a:spcPts val="0"/>
              </a:spcBef>
              <a:spcAft>
                <a:spcPts val="0"/>
              </a:spcAft>
              <a:buNone/>
            </a:pPr>
            <a:r>
              <a:rPr lang="en-US" altLang="zh-CN" sz="2400" dirty="0">
                <a:solidFill>
                  <a:srgbClr val="FF0000"/>
                </a:solidFill>
                <a:latin typeface="Consolas" panose="020B0609020204030204" pitchFamily="49" charset="0"/>
                <a:ea typeface="Ebrima" pitchFamily="2" charset="0"/>
                <a:cs typeface="Ebrima" pitchFamily="2" charset="0"/>
              </a:rPr>
              <a:t>//</a:t>
            </a:r>
            <a:r>
              <a:rPr lang="zh-CN" altLang="en-US" sz="2400" dirty="0">
                <a:solidFill>
                  <a:srgbClr val="FF0000"/>
                </a:solidFill>
                <a:cs typeface="Ebrima" pitchFamily="2" charset="0"/>
              </a:rPr>
              <a:t>不合适的注释示例</a:t>
            </a:r>
            <a:endParaRPr lang="en-US" altLang="zh-CN" sz="2400" dirty="0">
              <a:solidFill>
                <a:srgbClr val="FF0000"/>
              </a:solidFill>
              <a:cs typeface="Ebrima" pitchFamily="2" charset="0"/>
            </a:endParaRPr>
          </a:p>
          <a:p>
            <a:pPr marL="268288" lvl="2" indent="0">
              <a:spcBef>
                <a:spcPts val="0"/>
              </a:spcBef>
              <a:spcAft>
                <a:spcPts val="0"/>
              </a:spcAft>
              <a:buNone/>
            </a:pPr>
            <a:r>
              <a:rPr lang="en-US" altLang="zh-CN" sz="2400" b="1" dirty="0">
                <a:solidFill>
                  <a:srgbClr val="3D8B3D"/>
                </a:solidFill>
                <a:latin typeface="Consolas" panose="020B0609020204030204" pitchFamily="49" charset="0"/>
                <a:ea typeface="Ebrima" pitchFamily="2" charset="0"/>
                <a:cs typeface="Ebrima" pitchFamily="2" charset="0"/>
              </a:rPr>
              <a:t>//this loop starts the </a:t>
            </a:r>
            <a:r>
              <a:rPr lang="en-US" altLang="zh-CN" sz="2400" b="1" dirty="0" err="1">
                <a:solidFill>
                  <a:srgbClr val="3D8B3D"/>
                </a:solidFill>
                <a:latin typeface="Consolas" panose="020B0609020204030204" pitchFamily="49" charset="0"/>
                <a:ea typeface="Ebrima" pitchFamily="2" charset="0"/>
                <a:cs typeface="Ebrima" pitchFamily="2" charset="0"/>
              </a:rPr>
              <a:t>i</a:t>
            </a:r>
            <a:r>
              <a:rPr lang="en-US" altLang="zh-CN" sz="2400" b="1" dirty="0">
                <a:solidFill>
                  <a:srgbClr val="3D8B3D"/>
                </a:solidFill>
                <a:latin typeface="Consolas" panose="020B0609020204030204" pitchFamily="49" charset="0"/>
                <a:ea typeface="Ebrima" pitchFamily="2" charset="0"/>
                <a:cs typeface="Ebrima" pitchFamily="2" charset="0"/>
              </a:rPr>
              <a:t> from 0 to </a:t>
            </a:r>
            <a:r>
              <a:rPr lang="en-US" altLang="zh-CN" sz="2400" b="1" dirty="0" err="1">
                <a:solidFill>
                  <a:srgbClr val="3D8B3D"/>
                </a:solidFill>
                <a:latin typeface="Consolas" panose="020B0609020204030204" pitchFamily="49" charset="0"/>
                <a:ea typeface="Ebrima" pitchFamily="2" charset="0"/>
                <a:cs typeface="Ebrima" pitchFamily="2" charset="0"/>
              </a:rPr>
              <a:t>len</a:t>
            </a:r>
            <a:r>
              <a:rPr lang="en-US" altLang="zh-CN" sz="2400" b="1" dirty="0">
                <a:solidFill>
                  <a:srgbClr val="3D8B3D"/>
                </a:solidFill>
                <a:latin typeface="Consolas" panose="020B0609020204030204" pitchFamily="49" charset="0"/>
                <a:ea typeface="Ebrima" pitchFamily="2" charset="0"/>
                <a:cs typeface="Ebrima" pitchFamily="2" charset="0"/>
              </a:rPr>
              <a:t>, in //each step, it does </a:t>
            </a:r>
            <a:r>
              <a:rPr lang="en-US" altLang="zh-CN" sz="2400" b="1" dirty="0" err="1">
                <a:solidFill>
                  <a:srgbClr val="3D8B3D"/>
                </a:solidFill>
                <a:latin typeface="Consolas" panose="020B0609020204030204" pitchFamily="49" charset="0"/>
                <a:ea typeface="Ebrima" pitchFamily="2" charset="0"/>
                <a:cs typeface="Ebrima" pitchFamily="2" charset="0"/>
              </a:rPr>
              <a:t>SomeThing</a:t>
            </a:r>
            <a:endParaRPr lang="en-US" altLang="zh-CN" sz="2400" b="1" dirty="0">
              <a:solidFill>
                <a:srgbClr val="3D8B3D"/>
              </a:solidFill>
              <a:latin typeface="Consolas" panose="020B0609020204030204" pitchFamily="49" charset="0"/>
              <a:ea typeface="Ebrima" pitchFamily="2" charset="0"/>
              <a:cs typeface="Ebrima" pitchFamily="2" charset="0"/>
            </a:endParaRPr>
          </a:p>
          <a:p>
            <a:pPr marL="268288" lvl="2" indent="0">
              <a:spcBef>
                <a:spcPts val="0"/>
              </a:spcBef>
              <a:spcAft>
                <a:spcPts val="0"/>
              </a:spcAft>
              <a:buNone/>
            </a:pPr>
            <a:r>
              <a:rPr lang="en-US" altLang="zh-CN" sz="2400" b="1" dirty="0">
                <a:solidFill>
                  <a:srgbClr val="0000FF"/>
                </a:solidFill>
                <a:latin typeface="Consolas" panose="020B0609020204030204" pitchFamily="49" charset="0"/>
                <a:ea typeface="Ebrima" pitchFamily="2" charset="0"/>
                <a:cs typeface="Ebrima" pitchFamily="2" charset="0"/>
              </a:rPr>
              <a:t>for (</a:t>
            </a:r>
            <a:r>
              <a:rPr lang="en-US" altLang="zh-CN" sz="2400" b="1" dirty="0" err="1">
                <a:solidFill>
                  <a:srgbClr val="0000FF"/>
                </a:solidFill>
                <a:latin typeface="Consolas" panose="020B0609020204030204" pitchFamily="49" charset="0"/>
                <a:ea typeface="Ebrima" pitchFamily="2" charset="0"/>
                <a:cs typeface="Ebrima" pitchFamily="2" charset="0"/>
              </a:rPr>
              <a:t>i</a:t>
            </a:r>
            <a:r>
              <a:rPr lang="en-US" altLang="zh-CN" sz="2400" b="1" dirty="0">
                <a:solidFill>
                  <a:srgbClr val="0000FF"/>
                </a:solidFill>
                <a:latin typeface="Consolas" panose="020B0609020204030204" pitchFamily="49" charset="0"/>
                <a:ea typeface="Ebrima" pitchFamily="2" charset="0"/>
                <a:cs typeface="Ebrima" pitchFamily="2" charset="0"/>
              </a:rPr>
              <a:t> = 0; </a:t>
            </a:r>
            <a:r>
              <a:rPr lang="en-US" altLang="zh-CN" sz="2400" b="1" dirty="0" err="1">
                <a:solidFill>
                  <a:srgbClr val="0000FF"/>
                </a:solidFill>
                <a:latin typeface="Consolas" panose="020B0609020204030204" pitchFamily="49" charset="0"/>
                <a:ea typeface="Ebrima" pitchFamily="2" charset="0"/>
                <a:cs typeface="Ebrima" pitchFamily="2" charset="0"/>
              </a:rPr>
              <a:t>i</a:t>
            </a:r>
            <a:r>
              <a:rPr lang="en-US" altLang="zh-CN" sz="2400" b="1" dirty="0">
                <a:solidFill>
                  <a:srgbClr val="0000FF"/>
                </a:solidFill>
                <a:latin typeface="Consolas" panose="020B0609020204030204" pitchFamily="49" charset="0"/>
                <a:ea typeface="Ebrima" pitchFamily="2" charset="0"/>
                <a:cs typeface="Ebrima" pitchFamily="2" charset="0"/>
              </a:rPr>
              <a:t>&lt;</a:t>
            </a:r>
            <a:r>
              <a:rPr lang="en-US" altLang="zh-CN" sz="2400" b="1" dirty="0" err="1">
                <a:solidFill>
                  <a:srgbClr val="0000FF"/>
                </a:solidFill>
                <a:latin typeface="Consolas" panose="020B0609020204030204" pitchFamily="49" charset="0"/>
                <a:ea typeface="Ebrima" pitchFamily="2" charset="0"/>
                <a:cs typeface="Ebrima" pitchFamily="2" charset="0"/>
              </a:rPr>
              <a:t>len</a:t>
            </a:r>
            <a:r>
              <a:rPr lang="en-US" altLang="zh-CN" sz="2400" b="1" dirty="0">
                <a:solidFill>
                  <a:srgbClr val="0000FF"/>
                </a:solidFill>
                <a:latin typeface="Consolas" panose="020B0609020204030204" pitchFamily="49" charset="0"/>
                <a:ea typeface="Ebrima" pitchFamily="2" charset="0"/>
                <a:cs typeface="Ebrima" pitchFamily="2" charset="0"/>
              </a:rPr>
              <a:t>; </a:t>
            </a:r>
            <a:r>
              <a:rPr lang="en-US" altLang="zh-CN" sz="2400" b="1" dirty="0" err="1">
                <a:solidFill>
                  <a:srgbClr val="0000FF"/>
                </a:solidFill>
                <a:latin typeface="Consolas" panose="020B0609020204030204" pitchFamily="49" charset="0"/>
                <a:ea typeface="Ebrima" pitchFamily="2" charset="0"/>
                <a:cs typeface="Ebrima" pitchFamily="2" charset="0"/>
              </a:rPr>
              <a:t>i</a:t>
            </a:r>
            <a:r>
              <a:rPr lang="en-US" altLang="zh-CN" sz="2400" b="1" dirty="0">
                <a:solidFill>
                  <a:srgbClr val="0000FF"/>
                </a:solidFill>
                <a:latin typeface="Consolas" panose="020B0609020204030204" pitchFamily="49" charset="0"/>
                <a:ea typeface="Ebrima" pitchFamily="2" charset="0"/>
                <a:cs typeface="Ebrima" pitchFamily="2" charset="0"/>
              </a:rPr>
              <a:t>++){</a:t>
            </a:r>
            <a:br>
              <a:rPr lang="en-US" altLang="zh-CN" sz="2400" b="1" dirty="0">
                <a:solidFill>
                  <a:srgbClr val="0000FF"/>
                </a:solidFill>
                <a:latin typeface="Consolas" panose="020B0609020204030204" pitchFamily="49" charset="0"/>
                <a:ea typeface="Ebrima" pitchFamily="2" charset="0"/>
                <a:cs typeface="Ebrima" pitchFamily="2" charset="0"/>
              </a:rPr>
            </a:br>
            <a:r>
              <a:rPr lang="en-US" altLang="zh-CN" sz="2400" b="1" dirty="0">
                <a:solidFill>
                  <a:srgbClr val="0000FF"/>
                </a:solidFill>
                <a:latin typeface="Consolas" panose="020B0609020204030204" pitchFamily="49" charset="0"/>
                <a:ea typeface="Ebrima" pitchFamily="2" charset="0"/>
                <a:cs typeface="Ebrima" pitchFamily="2" charset="0"/>
              </a:rPr>
              <a:t>         </a:t>
            </a:r>
            <a:r>
              <a:rPr lang="en-US" altLang="zh-CN" sz="2400" b="1" dirty="0" err="1">
                <a:solidFill>
                  <a:srgbClr val="0000FF"/>
                </a:solidFill>
                <a:latin typeface="Consolas" panose="020B0609020204030204" pitchFamily="49" charset="0"/>
                <a:ea typeface="Ebrima" pitchFamily="2" charset="0"/>
                <a:cs typeface="Ebrima" pitchFamily="2" charset="0"/>
              </a:rPr>
              <a:t>DoSomeThing</a:t>
            </a:r>
            <a:r>
              <a:rPr lang="en-US" altLang="zh-CN" sz="2400" b="1" dirty="0">
                <a:solidFill>
                  <a:srgbClr val="0000FF"/>
                </a:solidFill>
                <a:latin typeface="Consolas" panose="020B0609020204030204" pitchFamily="49" charset="0"/>
                <a:ea typeface="Ebrima" pitchFamily="2" charset="0"/>
                <a:cs typeface="Ebrima" pitchFamily="2" charset="0"/>
              </a:rPr>
              <a:t>();</a:t>
            </a:r>
          </a:p>
          <a:p>
            <a:pPr marL="268288" lvl="2" indent="0">
              <a:spcBef>
                <a:spcPts val="0"/>
              </a:spcBef>
              <a:spcAft>
                <a:spcPts val="0"/>
              </a:spcAft>
              <a:buNone/>
            </a:pPr>
            <a:r>
              <a:rPr lang="en-US" altLang="zh-CN" sz="2400" b="1" dirty="0">
                <a:solidFill>
                  <a:srgbClr val="0000FF"/>
                </a:solidFill>
                <a:latin typeface="Consolas" panose="020B0609020204030204" pitchFamily="49" charset="0"/>
                <a:ea typeface="Ebrima" pitchFamily="2" charset="0"/>
                <a:cs typeface="Ebrima" pitchFamily="2" charset="0"/>
              </a:rPr>
              <a:t>}</a:t>
            </a:r>
          </a:p>
          <a:p>
            <a:r>
              <a:rPr lang="zh-CN" altLang="en-US" dirty="0"/>
              <a:t>不要解释程序是怎么工作的，程序本身就应该能说明只一点</a:t>
            </a:r>
            <a:endParaRPr lang="en-US" altLang="zh-CN" dirty="0"/>
          </a:p>
          <a:p>
            <a:r>
              <a:rPr lang="zh-CN" altLang="en-US" dirty="0"/>
              <a:t>很多课本中的代码对语法做注释，是为了让大家看明白语法，在实际开发不允许的</a:t>
            </a:r>
          </a:p>
          <a:p>
            <a:endParaRPr lang="zh-CN" altLang="en-US" dirty="0"/>
          </a:p>
        </p:txBody>
      </p:sp>
    </p:spTree>
    <p:extLst>
      <p:ext uri="{BB962C8B-B14F-4D97-AF65-F5344CB8AC3E}">
        <p14:creationId xmlns:p14="http://schemas.microsoft.com/office/powerpoint/2010/main" val="357362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原因排错法</a:t>
            </a:r>
            <a:r>
              <a:rPr lang="en-US" altLang="zh-CN" dirty="0" smtClean="0"/>
              <a:t>-</a:t>
            </a:r>
            <a:r>
              <a:rPr lang="zh-CN" altLang="en-US" dirty="0" smtClean="0"/>
              <a:t>演绎法</a:t>
            </a:r>
            <a:endParaRPr lang="zh-CN" altLang="en-US" dirty="0"/>
          </a:p>
        </p:txBody>
      </p:sp>
      <p:sp>
        <p:nvSpPr>
          <p:cNvPr id="3" name="内容占位符 2"/>
          <p:cNvSpPr>
            <a:spLocks noGrp="1"/>
          </p:cNvSpPr>
          <p:nvPr>
            <p:ph idx="1"/>
          </p:nvPr>
        </p:nvSpPr>
        <p:spPr/>
        <p:txBody>
          <a:bodyPr/>
          <a:lstStyle/>
          <a:p>
            <a:r>
              <a:rPr lang="zh-CN" altLang="en-US" dirty="0"/>
              <a:t>从一般原理或前提出发，经过排除和精化的过程推导出结论</a:t>
            </a:r>
            <a:r>
              <a:rPr lang="zh-CN" altLang="en-US" dirty="0" smtClean="0"/>
              <a:t>。</a:t>
            </a:r>
            <a:endParaRPr lang="en-US" altLang="zh-CN" dirty="0" smtClean="0"/>
          </a:p>
          <a:p>
            <a:r>
              <a:rPr lang="zh-CN" altLang="en-US" dirty="0" smtClean="0"/>
              <a:t>采用</a:t>
            </a:r>
            <a:r>
              <a:rPr lang="zh-CN" altLang="en-US" dirty="0"/>
              <a:t>这种方法调试程序时，首先设想出所有可能的出错原因，</a:t>
            </a:r>
            <a:r>
              <a:rPr lang="zh-CN" altLang="en-US" dirty="0" smtClean="0"/>
              <a:t>然后用</a:t>
            </a:r>
            <a:r>
              <a:rPr lang="zh-CN" altLang="en-US" dirty="0"/>
              <a:t>测试来排除每一个假设的原因</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123008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7.9 </a:t>
            </a:r>
            <a:r>
              <a:rPr lang="zh-CN" altLang="en-US" dirty="0"/>
              <a:t>软件可靠性</a:t>
            </a:r>
            <a:endParaRPr lang="zh-CN" altLang="en-US" dirty="0">
              <a:latin typeface="+mj-ea"/>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3287" y="3092774"/>
            <a:ext cx="2317425" cy="2317425"/>
          </a:xfrm>
          <a:prstGeom prst="rect">
            <a:avLst/>
          </a:prstGeom>
        </p:spPr>
      </p:pic>
    </p:spTree>
    <p:extLst>
      <p:ext uri="{BB962C8B-B14F-4D97-AF65-F5344CB8AC3E}">
        <p14:creationId xmlns:p14="http://schemas.microsoft.com/office/powerpoint/2010/main" val="9849072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a:t>
            </a:r>
            <a:endParaRPr lang="zh-CN" altLang="en-US" dirty="0"/>
          </a:p>
        </p:txBody>
      </p:sp>
      <p:sp>
        <p:nvSpPr>
          <p:cNvPr id="3" name="内容占位符 2"/>
          <p:cNvSpPr>
            <a:spLocks noGrp="1"/>
          </p:cNvSpPr>
          <p:nvPr>
            <p:ph idx="1"/>
          </p:nvPr>
        </p:nvSpPr>
        <p:spPr/>
        <p:txBody>
          <a:bodyPr/>
          <a:lstStyle/>
          <a:p>
            <a:pPr lvl="0"/>
            <a:r>
              <a:rPr lang="zh-CN" altLang="en-US" dirty="0" smtClean="0"/>
              <a:t>软件可靠性</a:t>
            </a:r>
            <a:r>
              <a:rPr lang="en-US" altLang="zh-CN" dirty="0">
                <a:latin typeface="Arial" panose="020B0604020202020204" pitchFamily="34" charset="0"/>
                <a:cs typeface="Arial" panose="020B0604020202020204" pitchFamily="34" charset="0"/>
              </a:rPr>
              <a:t>R(t</a:t>
            </a:r>
            <a:r>
              <a:rPr lang="en-US" altLang="zh-CN" dirty="0" smtClean="0">
                <a:latin typeface="Arial" panose="020B0604020202020204" pitchFamily="34" charset="0"/>
                <a:cs typeface="Arial" panose="020B0604020202020204" pitchFamily="34" charset="0"/>
              </a:rPr>
              <a:t>)</a:t>
            </a:r>
            <a:r>
              <a:rPr lang="zh-CN" altLang="en-US" dirty="0" smtClean="0"/>
              <a:t>：</a:t>
            </a:r>
            <a:r>
              <a:rPr lang="zh-CN" altLang="en-US" dirty="0"/>
              <a:t>在给定</a:t>
            </a:r>
            <a:r>
              <a:rPr lang="zh-CN" altLang="en-US" dirty="0" smtClean="0"/>
              <a:t>时间间隔内</a:t>
            </a:r>
            <a:r>
              <a:rPr lang="zh-CN" altLang="en-US" dirty="0"/>
              <a:t>，程序按照规定的条件成功地运行的概率。</a:t>
            </a:r>
            <a:r>
              <a:rPr lang="en-US" altLang="zh-CN" dirty="0">
                <a:solidFill>
                  <a:srgbClr val="0000FF"/>
                </a:solidFill>
                <a:latin typeface="Arial" panose="020B0604020202020204" pitchFamily="34" charset="0"/>
                <a:cs typeface="Arial" panose="020B0604020202020204" pitchFamily="34" charset="0"/>
              </a:rPr>
              <a:t>R(t)</a:t>
            </a:r>
            <a:r>
              <a:rPr lang="en-US" altLang="zh-CN" dirty="0">
                <a:solidFill>
                  <a:srgbClr val="0000FF"/>
                </a:solidFill>
              </a:rPr>
              <a:t>=P{</a:t>
            </a:r>
            <a:r>
              <a:rPr lang="zh-CN" altLang="en-US" dirty="0">
                <a:solidFill>
                  <a:srgbClr val="0000FF"/>
                </a:solidFill>
              </a:rPr>
              <a:t>在时间</a:t>
            </a:r>
            <a:r>
              <a:rPr lang="en-US" altLang="zh-CN" dirty="0">
                <a:solidFill>
                  <a:srgbClr val="0000FF"/>
                </a:solidFill>
                <a:latin typeface="Arial" panose="020B0604020202020204" pitchFamily="34" charset="0"/>
                <a:cs typeface="Arial" panose="020B0604020202020204" pitchFamily="34" charset="0"/>
              </a:rPr>
              <a:t>[0,t]</a:t>
            </a:r>
            <a:r>
              <a:rPr lang="zh-CN" altLang="en-US" dirty="0">
                <a:solidFill>
                  <a:srgbClr val="0000FF"/>
                </a:solidFill>
              </a:rPr>
              <a:t>内按规定条件运行成功</a:t>
            </a:r>
            <a:r>
              <a:rPr lang="en-US" altLang="zh-CN" dirty="0" smtClean="0">
                <a:solidFill>
                  <a:srgbClr val="0000FF"/>
                </a:solidFill>
              </a:rPr>
              <a:t>}</a:t>
            </a:r>
          </a:p>
        </p:txBody>
      </p:sp>
    </p:spTree>
    <p:extLst>
      <p:ext uri="{BB962C8B-B14F-4D97-AF65-F5344CB8AC3E}">
        <p14:creationId xmlns:p14="http://schemas.microsoft.com/office/powerpoint/2010/main" val="244171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7.9.1 </a:t>
            </a:r>
            <a:r>
              <a:rPr lang="zh-CN" altLang="en-US" dirty="0" smtClean="0"/>
              <a:t>系统</a:t>
            </a:r>
            <a:r>
              <a:rPr lang="zh-CN" altLang="en-US" dirty="0"/>
              <a:t>的稳态可用性</a:t>
            </a:r>
          </a:p>
        </p:txBody>
      </p:sp>
      <p:sp>
        <p:nvSpPr>
          <p:cNvPr id="4" name="TextBox 7"/>
          <p:cNvSpPr txBox="1">
            <a:spLocks noChangeArrowheads="1"/>
          </p:cNvSpPr>
          <p:nvPr/>
        </p:nvSpPr>
        <p:spPr bwMode="auto">
          <a:xfrm>
            <a:off x="480218" y="1301065"/>
            <a:ext cx="81565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200"/>
              </a:lnSpc>
              <a:spcBef>
                <a:spcPct val="0"/>
              </a:spcBef>
              <a:spcAft>
                <a:spcPct val="0"/>
              </a:spcAft>
              <a:defRPr/>
            </a:pPr>
            <a:r>
              <a:rPr lang="en-US" altLang="zh-CN" sz="2200" dirty="0" smtClean="0">
                <a:solidFill>
                  <a:prstClr val="black"/>
                </a:solidFill>
                <a:latin typeface="宋体" panose="02010600030101010101" pitchFamily="2" charset="-122"/>
              </a:rPr>
              <a:t>    </a:t>
            </a:r>
            <a:r>
              <a:rPr lang="zh-CN" altLang="zh-CN" sz="2200" dirty="0" smtClean="0">
                <a:solidFill>
                  <a:prstClr val="black"/>
                </a:solidFill>
                <a:latin typeface="宋体" panose="02010600030101010101" pitchFamily="2" charset="-122"/>
              </a:rPr>
              <a:t>如果</a:t>
            </a:r>
            <a:r>
              <a:rPr lang="zh-CN" altLang="zh-CN" sz="2200" dirty="0">
                <a:solidFill>
                  <a:prstClr val="black"/>
                </a:solidFill>
                <a:latin typeface="宋体" panose="02010600030101010101" pitchFamily="2" charset="-122"/>
              </a:rPr>
              <a:t>在一段时间内，软件系统故障停机时间分别为</a:t>
            </a:r>
            <a:r>
              <a:rPr lang="en-US" altLang="zh-CN" sz="2200" i="1" dirty="0">
                <a:solidFill>
                  <a:prstClr val="black"/>
                </a:solidFill>
                <a:latin typeface="Times New Roman" panose="02020603050405020304" pitchFamily="18" charset="0"/>
                <a:cs typeface="Times New Roman" panose="02020603050405020304" pitchFamily="18" charset="0"/>
              </a:rPr>
              <a:t>t</a:t>
            </a:r>
            <a:r>
              <a:rPr lang="en-US" altLang="zh-CN" sz="2200" i="1" baseline="-25000" dirty="0">
                <a:solidFill>
                  <a:prstClr val="black"/>
                </a:solidFill>
                <a:latin typeface="Times New Roman" panose="02020603050405020304" pitchFamily="18" charset="0"/>
                <a:cs typeface="Times New Roman" panose="02020603050405020304" pitchFamily="18" charset="0"/>
              </a:rPr>
              <a:t>d1</a:t>
            </a:r>
            <a:r>
              <a:rPr lang="zh-CN" altLang="zh-CN" sz="2200" i="1" dirty="0">
                <a:solidFill>
                  <a:prstClr val="black"/>
                </a:solidFill>
                <a:latin typeface="Times New Roman" panose="02020603050405020304" pitchFamily="18" charset="0"/>
                <a:cs typeface="Times New Roman" panose="02020603050405020304" pitchFamily="18" charset="0"/>
              </a:rPr>
              <a:t>，</a:t>
            </a:r>
            <a:r>
              <a:rPr lang="en-US" altLang="zh-CN" sz="2200" i="1" dirty="0">
                <a:solidFill>
                  <a:prstClr val="black"/>
                </a:solidFill>
                <a:latin typeface="Times New Roman" panose="02020603050405020304" pitchFamily="18" charset="0"/>
                <a:cs typeface="Times New Roman" panose="02020603050405020304" pitchFamily="18" charset="0"/>
              </a:rPr>
              <a:t>t</a:t>
            </a:r>
            <a:r>
              <a:rPr lang="en-US" altLang="zh-CN" sz="2200" i="1" baseline="-25000" dirty="0">
                <a:solidFill>
                  <a:prstClr val="black"/>
                </a:solidFill>
                <a:latin typeface="Times New Roman" panose="02020603050405020304" pitchFamily="18" charset="0"/>
                <a:cs typeface="Times New Roman" panose="02020603050405020304" pitchFamily="18" charset="0"/>
              </a:rPr>
              <a:t>d2</a:t>
            </a:r>
            <a:r>
              <a:rPr lang="zh-CN" altLang="zh-CN" sz="2200" dirty="0">
                <a:solidFill>
                  <a:prstClr val="black"/>
                </a:solidFill>
                <a:latin typeface="Times New Roman" panose="02020603050405020304" pitchFamily="18" charset="0"/>
                <a:cs typeface="Times New Roman" panose="02020603050405020304" pitchFamily="18" charset="0"/>
              </a:rPr>
              <a:t>，…，</a:t>
            </a:r>
            <a:r>
              <a:rPr lang="zh-CN" altLang="zh-CN" sz="2200" dirty="0">
                <a:solidFill>
                  <a:prstClr val="black"/>
                </a:solidFill>
                <a:latin typeface="宋体" panose="02010600030101010101" pitchFamily="2" charset="-122"/>
              </a:rPr>
              <a:t>正常运行时间分别为</a:t>
            </a:r>
            <a:r>
              <a:rPr lang="en-US" altLang="zh-CN" sz="2200" i="1" dirty="0">
                <a:solidFill>
                  <a:prstClr val="black"/>
                </a:solidFill>
                <a:latin typeface="Times New Roman" panose="02020603050405020304" pitchFamily="18" charset="0"/>
                <a:cs typeface="Times New Roman" panose="02020603050405020304" pitchFamily="18" charset="0"/>
              </a:rPr>
              <a:t>t</a:t>
            </a:r>
            <a:r>
              <a:rPr lang="en-US" altLang="zh-CN" sz="2200" i="1" baseline="-25000" dirty="0">
                <a:solidFill>
                  <a:prstClr val="black"/>
                </a:solidFill>
                <a:latin typeface="Times New Roman" panose="02020603050405020304" pitchFamily="18" charset="0"/>
                <a:cs typeface="Times New Roman" panose="02020603050405020304" pitchFamily="18" charset="0"/>
              </a:rPr>
              <a:t>u1</a:t>
            </a:r>
            <a:r>
              <a:rPr lang="en-US" altLang="zh-CN" sz="2200" i="1" dirty="0">
                <a:solidFill>
                  <a:prstClr val="black"/>
                </a:solidFill>
                <a:latin typeface="Times New Roman" panose="02020603050405020304" pitchFamily="18" charset="0"/>
                <a:cs typeface="Times New Roman" panose="02020603050405020304" pitchFamily="18" charset="0"/>
              </a:rPr>
              <a:t>,t</a:t>
            </a:r>
            <a:r>
              <a:rPr lang="en-US" altLang="zh-CN" sz="2200" i="1" baseline="-25000" dirty="0">
                <a:solidFill>
                  <a:prstClr val="black"/>
                </a:solidFill>
                <a:latin typeface="Times New Roman" panose="02020603050405020304" pitchFamily="18" charset="0"/>
                <a:cs typeface="Times New Roman" panose="02020603050405020304" pitchFamily="18" charset="0"/>
              </a:rPr>
              <a:t>u2</a:t>
            </a:r>
            <a:r>
              <a:rPr lang="zh-CN" altLang="zh-CN" sz="2200" i="1" dirty="0">
                <a:solidFill>
                  <a:prstClr val="black"/>
                </a:solidFill>
                <a:latin typeface="Times New Roman" panose="02020603050405020304" pitchFamily="18" charset="0"/>
                <a:cs typeface="Times New Roman" panose="02020603050405020304" pitchFamily="18" charset="0"/>
              </a:rPr>
              <a:t>，…</a:t>
            </a:r>
            <a:r>
              <a:rPr lang="zh-CN" altLang="zh-CN" sz="2200" dirty="0">
                <a:solidFill>
                  <a:prstClr val="black"/>
                </a:solidFill>
                <a:latin typeface="Times New Roman" panose="02020603050405020304" pitchFamily="18" charset="0"/>
                <a:cs typeface="Times New Roman" panose="02020603050405020304" pitchFamily="18" charset="0"/>
              </a:rPr>
              <a:t>，</a:t>
            </a:r>
            <a:r>
              <a:rPr lang="zh-CN" altLang="zh-CN" sz="2200" dirty="0">
                <a:solidFill>
                  <a:prstClr val="black"/>
                </a:solidFill>
                <a:latin typeface="宋体" panose="02010600030101010101" pitchFamily="2" charset="-122"/>
              </a:rPr>
              <a:t>则系统的稳态可用性为：</a:t>
            </a:r>
            <a:endParaRPr lang="en-US" altLang="zh-CN" sz="2200" dirty="0">
              <a:solidFill>
                <a:prstClr val="black"/>
              </a:solidFill>
              <a:latin typeface="宋体" panose="02010600030101010101" pitchFamily="2" charset="-122"/>
            </a:endParaRPr>
          </a:p>
        </p:txBody>
      </p:sp>
      <p:sp>
        <p:nvSpPr>
          <p:cNvPr id="5" name="文本框 4"/>
          <p:cNvSpPr txBox="1">
            <a:spLocks noRot="1" noChangeAspect="1" noMove="1" noResize="1" noEditPoints="1" noAdjustHandles="1" noChangeArrowheads="1" noChangeShapeType="1" noTextEdit="1"/>
          </p:cNvSpPr>
          <p:nvPr/>
        </p:nvSpPr>
        <p:spPr>
          <a:xfrm>
            <a:off x="3203848" y="2348880"/>
            <a:ext cx="2535056" cy="671146"/>
          </a:xfrm>
          <a:prstGeom prst="rect">
            <a:avLst/>
          </a:prstGeom>
          <a:blipFill>
            <a:blip r:embed="rId2"/>
            <a:srcRect/>
            <a:stretch>
              <a:fillRect t="11634" b="2543"/>
            </a:stretch>
          </a:blipFill>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400" b="0" i="0" u="none" strike="noStrike" kern="0" cap="none" spc="0" normalizeH="0" baseline="0" noProof="0">
                <a:ln>
                  <a:noFill/>
                </a:ln>
                <a:noFill/>
                <a:effectLst/>
                <a:uLnTx/>
                <a:uFillTx/>
              </a:rPr>
              <a:t> </a:t>
            </a:r>
          </a:p>
        </p:txBody>
      </p:sp>
      <p:sp>
        <p:nvSpPr>
          <p:cNvPr id="6" name="文本框 2"/>
          <p:cNvSpPr txBox="1">
            <a:spLocks noChangeArrowheads="1"/>
          </p:cNvSpPr>
          <p:nvPr/>
        </p:nvSpPr>
        <p:spPr bwMode="auto">
          <a:xfrm>
            <a:off x="611188" y="3251727"/>
            <a:ext cx="79930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zh-CN" altLang="zh-CN" sz="2200" dirty="0">
                <a:solidFill>
                  <a:prstClr val="black"/>
                </a:solidFill>
                <a:latin typeface="Arial" panose="020B0604020202020204" pitchFamily="34" charset="0"/>
              </a:rPr>
              <a:t>其中</a:t>
            </a:r>
            <a:r>
              <a:rPr lang="zh-CN" altLang="en-US" sz="2200" dirty="0">
                <a:solidFill>
                  <a:prstClr val="black"/>
                </a:solidFill>
                <a:latin typeface="Arial" panose="020B0604020202020204" pitchFamily="34" charset="0"/>
              </a:rPr>
              <a:t>，</a:t>
            </a:r>
            <a:r>
              <a:rPr lang="en-US" altLang="zh-CN" sz="2200" i="1" dirty="0" err="1">
                <a:solidFill>
                  <a:prstClr val="black"/>
                </a:solidFill>
                <a:latin typeface="Times New Roman" panose="02020603050405020304" pitchFamily="18" charset="0"/>
                <a:cs typeface="Times New Roman" panose="02020603050405020304" pitchFamily="18" charset="0"/>
              </a:rPr>
              <a:t>T</a:t>
            </a:r>
            <a:r>
              <a:rPr lang="en-US" altLang="zh-CN" sz="2200" i="1" baseline="-25000" dirty="0" err="1">
                <a:solidFill>
                  <a:prstClr val="black"/>
                </a:solidFill>
                <a:latin typeface="Times New Roman" panose="02020603050405020304" pitchFamily="18" charset="0"/>
                <a:cs typeface="Times New Roman" panose="02020603050405020304" pitchFamily="18" charset="0"/>
              </a:rPr>
              <a:t>up</a:t>
            </a:r>
            <a:r>
              <a:rPr lang="en-US" altLang="zh-CN" sz="2200" i="1" dirty="0">
                <a:solidFill>
                  <a:prstClr val="black"/>
                </a:solidFill>
                <a:latin typeface="Times New Roman" panose="02020603050405020304" pitchFamily="18" charset="0"/>
                <a:cs typeface="Times New Roman" panose="02020603050405020304" pitchFamily="18" charset="0"/>
              </a:rPr>
              <a:t>=</a:t>
            </a:r>
            <a:r>
              <a:rPr lang="zh-CN" altLang="zh-CN" sz="2200" i="1" dirty="0">
                <a:solidFill>
                  <a:prstClr val="black"/>
                </a:solidFill>
                <a:latin typeface="Times New Roman" panose="02020603050405020304" pitchFamily="18" charset="0"/>
                <a:cs typeface="Times New Roman" panose="02020603050405020304" pitchFamily="18" charset="0"/>
              </a:rPr>
              <a:t>∑</a:t>
            </a:r>
            <a:r>
              <a:rPr lang="en-US" altLang="zh-CN" sz="2200" i="1" dirty="0" err="1">
                <a:solidFill>
                  <a:prstClr val="black"/>
                </a:solidFill>
                <a:latin typeface="Times New Roman" panose="02020603050405020304" pitchFamily="18" charset="0"/>
                <a:cs typeface="Times New Roman" panose="02020603050405020304" pitchFamily="18" charset="0"/>
              </a:rPr>
              <a:t>t</a:t>
            </a:r>
            <a:r>
              <a:rPr lang="en-US" altLang="zh-CN" sz="2200" i="1" baseline="-25000" dirty="0" err="1">
                <a:solidFill>
                  <a:prstClr val="black"/>
                </a:solidFill>
                <a:latin typeface="Times New Roman" panose="02020603050405020304" pitchFamily="18" charset="0"/>
                <a:cs typeface="Times New Roman" panose="02020603050405020304" pitchFamily="18" charset="0"/>
              </a:rPr>
              <a:t>ui</a:t>
            </a:r>
            <a:r>
              <a:rPr lang="zh-CN" altLang="en-US" sz="2200" i="1" dirty="0">
                <a:solidFill>
                  <a:prstClr val="black"/>
                </a:solidFill>
                <a:latin typeface="Times New Roman" panose="02020603050405020304" pitchFamily="18" charset="0"/>
                <a:cs typeface="Times New Roman" panose="02020603050405020304" pitchFamily="18" charset="0"/>
              </a:rPr>
              <a:t>，</a:t>
            </a:r>
            <a:r>
              <a:rPr lang="en-US" altLang="zh-CN" sz="2200" i="1" dirty="0" err="1">
                <a:solidFill>
                  <a:prstClr val="black"/>
                </a:solidFill>
                <a:latin typeface="Times New Roman" panose="02020603050405020304" pitchFamily="18" charset="0"/>
                <a:cs typeface="Times New Roman" panose="02020603050405020304" pitchFamily="18" charset="0"/>
              </a:rPr>
              <a:t>T</a:t>
            </a:r>
            <a:r>
              <a:rPr lang="en-US" altLang="zh-CN" sz="2200" i="1" baseline="-25000" dirty="0" err="1">
                <a:solidFill>
                  <a:prstClr val="black"/>
                </a:solidFill>
                <a:latin typeface="Times New Roman" panose="02020603050405020304" pitchFamily="18" charset="0"/>
                <a:cs typeface="Times New Roman" panose="02020603050405020304" pitchFamily="18" charset="0"/>
              </a:rPr>
              <a:t>down</a:t>
            </a:r>
            <a:r>
              <a:rPr lang="en-US" altLang="zh-CN" sz="2200" i="1" dirty="0">
                <a:solidFill>
                  <a:prstClr val="black"/>
                </a:solidFill>
                <a:latin typeface="Times New Roman" panose="02020603050405020304" pitchFamily="18" charset="0"/>
                <a:cs typeface="Times New Roman" panose="02020603050405020304" pitchFamily="18" charset="0"/>
              </a:rPr>
              <a:t>=</a:t>
            </a:r>
            <a:r>
              <a:rPr lang="zh-CN" altLang="zh-CN" sz="2200" i="1" dirty="0">
                <a:solidFill>
                  <a:prstClr val="black"/>
                </a:solidFill>
                <a:latin typeface="Times New Roman" panose="02020603050405020304" pitchFamily="18" charset="0"/>
                <a:cs typeface="Times New Roman" panose="02020603050405020304" pitchFamily="18" charset="0"/>
              </a:rPr>
              <a:t>∑</a:t>
            </a:r>
            <a:r>
              <a:rPr lang="en-US" altLang="zh-CN" sz="2200" i="1" dirty="0" err="1" smtClean="0">
                <a:solidFill>
                  <a:prstClr val="black"/>
                </a:solidFill>
                <a:latin typeface="Times New Roman" panose="02020603050405020304" pitchFamily="18" charset="0"/>
                <a:cs typeface="Times New Roman" panose="02020603050405020304" pitchFamily="18" charset="0"/>
              </a:rPr>
              <a:t>t</a:t>
            </a:r>
            <a:r>
              <a:rPr lang="en-US" altLang="zh-CN" sz="2200" i="1" baseline="-25000" dirty="0" err="1" smtClean="0">
                <a:solidFill>
                  <a:prstClr val="black"/>
                </a:solidFill>
                <a:latin typeface="Times New Roman" panose="02020603050405020304" pitchFamily="18" charset="0"/>
                <a:cs typeface="Times New Roman" panose="02020603050405020304" pitchFamily="18" charset="0"/>
              </a:rPr>
              <a:t>di</a:t>
            </a:r>
            <a:endParaRPr lang="en-US" altLang="zh-CN" sz="2200" i="1" baseline="-25000" dirty="0">
              <a:solidFill>
                <a:prstClr val="black"/>
              </a:solidFill>
              <a:latin typeface="Times New Roman" panose="02020603050405020304" pitchFamily="18" charset="0"/>
              <a:cs typeface="Times New Roman" panose="02020603050405020304" pitchFamily="18" charset="0"/>
            </a:endParaRPr>
          </a:p>
        </p:txBody>
      </p:sp>
      <p:sp>
        <p:nvSpPr>
          <p:cNvPr id="9" name="矩形 8"/>
          <p:cNvSpPr/>
          <p:nvPr/>
        </p:nvSpPr>
        <p:spPr>
          <a:xfrm>
            <a:off x="611188" y="3882003"/>
            <a:ext cx="8025604" cy="913070"/>
          </a:xfrm>
          <a:prstGeom prst="rect">
            <a:avLst/>
          </a:prstGeom>
        </p:spPr>
        <p:txBody>
          <a:bodyPr wrap="square">
            <a:spAutoFit/>
          </a:bodyPr>
          <a:lstStyle/>
          <a:p>
            <a:pPr eaLnBrk="0" fontAlgn="base" hangingPunct="0">
              <a:lnSpc>
                <a:spcPts val="3200"/>
              </a:lnSpc>
              <a:spcBef>
                <a:spcPct val="0"/>
              </a:spcBef>
              <a:spcAft>
                <a:spcPct val="0"/>
              </a:spcAft>
              <a:defRPr/>
            </a:pPr>
            <a:r>
              <a:rPr lang="en-US" altLang="zh-CN" sz="2200" dirty="0" smtClean="0">
                <a:solidFill>
                  <a:prstClr val="black"/>
                </a:solidFill>
                <a:latin typeface="宋体" panose="02010600030101010101" pitchFamily="2" charset="-122"/>
                <a:ea typeface="宋体" pitchFamily="2" charset="-122"/>
              </a:rPr>
              <a:t>    </a:t>
            </a:r>
            <a:r>
              <a:rPr lang="zh-CN" altLang="zh-CN" sz="2200" dirty="0" smtClean="0">
                <a:solidFill>
                  <a:prstClr val="black"/>
                </a:solidFill>
                <a:latin typeface="宋体" panose="02010600030101010101" pitchFamily="2" charset="-122"/>
                <a:ea typeface="宋体" pitchFamily="2" charset="-122"/>
              </a:rPr>
              <a:t>如果</a:t>
            </a:r>
            <a:r>
              <a:rPr lang="zh-CN" altLang="zh-CN" sz="2200" dirty="0">
                <a:solidFill>
                  <a:prstClr val="black"/>
                </a:solidFill>
                <a:latin typeface="宋体" panose="02010600030101010101" pitchFamily="2" charset="-122"/>
                <a:ea typeface="宋体" pitchFamily="2" charset="-122"/>
              </a:rPr>
              <a:t>引入系统平均无故障时间</a:t>
            </a:r>
            <a:r>
              <a:rPr lang="en-US" altLang="zh-CN" sz="2200" dirty="0">
                <a:solidFill>
                  <a:prstClr val="black"/>
                </a:solidFill>
                <a:latin typeface="Times New Roman" panose="02020603050405020304" pitchFamily="18" charset="0"/>
                <a:ea typeface="宋体" pitchFamily="2" charset="-122"/>
                <a:cs typeface="Times New Roman" panose="02020603050405020304" pitchFamily="18" charset="0"/>
              </a:rPr>
              <a:t>MTTF</a:t>
            </a:r>
            <a:r>
              <a:rPr lang="zh-CN" altLang="zh-CN" sz="2200" dirty="0">
                <a:solidFill>
                  <a:prstClr val="black"/>
                </a:solidFill>
                <a:latin typeface="宋体" panose="02010600030101010101" pitchFamily="2" charset="-122"/>
                <a:ea typeface="宋体" pitchFamily="2" charset="-122"/>
              </a:rPr>
              <a:t>和平均维修时间</a:t>
            </a:r>
            <a:r>
              <a:rPr lang="en-US" altLang="zh-CN" sz="2200" dirty="0">
                <a:solidFill>
                  <a:prstClr val="black"/>
                </a:solidFill>
                <a:latin typeface="Times New Roman" panose="02020603050405020304" pitchFamily="18" charset="0"/>
                <a:ea typeface="宋体" pitchFamily="2" charset="-122"/>
                <a:cs typeface="Times New Roman" panose="02020603050405020304" pitchFamily="18" charset="0"/>
              </a:rPr>
              <a:t>MTTR</a:t>
            </a:r>
            <a:r>
              <a:rPr lang="zh-CN" altLang="zh-CN" sz="2200" dirty="0">
                <a:solidFill>
                  <a:prstClr val="black"/>
                </a:solidFill>
                <a:latin typeface="宋体" panose="02010600030101010101" pitchFamily="2" charset="-122"/>
                <a:ea typeface="宋体" pitchFamily="2" charset="-122"/>
              </a:rPr>
              <a:t>的概念，则</a:t>
            </a:r>
            <a:r>
              <a:rPr lang="zh-CN" altLang="en-US" sz="2200" dirty="0">
                <a:solidFill>
                  <a:prstClr val="black"/>
                </a:solidFill>
                <a:latin typeface="宋体" panose="02010600030101010101" pitchFamily="2" charset="-122"/>
                <a:ea typeface="宋体" pitchFamily="2" charset="-122"/>
              </a:rPr>
              <a:t>上式变为：</a:t>
            </a:r>
          </a:p>
        </p:txBody>
      </p:sp>
      <p:pic>
        <p:nvPicPr>
          <p:cNvPr id="10" name="图片 9"/>
          <p:cNvPicPr>
            <a:picLocks noChangeAspect="1"/>
          </p:cNvPicPr>
          <p:nvPr/>
        </p:nvPicPr>
        <p:blipFill>
          <a:blip r:embed="rId3"/>
          <a:stretch>
            <a:fillRect/>
          </a:stretch>
        </p:blipFill>
        <p:spPr>
          <a:xfrm>
            <a:off x="3234970" y="4912970"/>
            <a:ext cx="2472811" cy="703459"/>
          </a:xfrm>
          <a:prstGeom prst="rect">
            <a:avLst/>
          </a:prstGeom>
        </p:spPr>
      </p:pic>
    </p:spTree>
    <p:extLst>
      <p:ext uri="{BB962C8B-B14F-4D97-AF65-F5344CB8AC3E}">
        <p14:creationId xmlns:p14="http://schemas.microsoft.com/office/powerpoint/2010/main" val="424320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9"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7.9.2 </a:t>
            </a:r>
            <a:r>
              <a:rPr lang="zh-CN" altLang="en-US" dirty="0" smtClean="0"/>
              <a:t>估算平均无故障时间</a:t>
            </a:r>
            <a:r>
              <a:rPr lang="en-US" altLang="zh-CN" dirty="0"/>
              <a:t>MTTF</a:t>
            </a:r>
            <a:r>
              <a:rPr lang="zh-CN" altLang="en-US" dirty="0" smtClean="0"/>
              <a:t>的方法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dirty="0" smtClean="0"/>
                  <a:t>经验表明，平均无故障时间</a:t>
                </a:r>
                <a:r>
                  <a:rPr lang="en-US" altLang="zh-CN" sz="2400" dirty="0"/>
                  <a:t>MTTF</a:t>
                </a:r>
                <a:r>
                  <a:rPr lang="zh-CN" altLang="en-US" sz="2400" dirty="0" smtClean="0"/>
                  <a:t>与</a:t>
                </a:r>
                <a:r>
                  <a:rPr lang="zh-CN" altLang="en-US" sz="2400" dirty="0"/>
                  <a:t>单位长度程序中剩余的错误数成反比，即</a:t>
                </a:r>
                <a:r>
                  <a:rPr lang="zh-CN" altLang="en-US" sz="2400" dirty="0" smtClean="0"/>
                  <a:t>：</a:t>
                </a:r>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𝑀𝑇𝑇𝐹</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𝐼</m:t>
                              </m:r>
                            </m:e>
                            <m:sub>
                              <m:r>
                                <a:rPr lang="en-US" altLang="zh-CN" sz="2400" i="1">
                                  <a:latin typeface="Cambria Math" panose="02040503050406030204" pitchFamily="18" charset="0"/>
                                </a:rPr>
                                <m:t>𝑇</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𝐶</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𝜏</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𝐼</m:t>
                              </m:r>
                            </m:e>
                            <m:sub>
                              <m:r>
                                <a:rPr lang="en-US" altLang="zh-CN" sz="2400" i="1">
                                  <a:latin typeface="Cambria Math" panose="02040503050406030204" pitchFamily="18" charset="0"/>
                                </a:rPr>
                                <m:t>𝑇</m:t>
                              </m:r>
                            </m:sub>
                          </m:sSub>
                          <m:r>
                            <a:rPr lang="en-US" altLang="zh-CN" sz="2400" b="0" i="1" smtClean="0">
                              <a:latin typeface="Cambria Math" panose="02040503050406030204" pitchFamily="18" charset="0"/>
                            </a:rPr>
                            <m:t>)</m:t>
                          </m:r>
                        </m:den>
                      </m:f>
                      <m:r>
                        <a:rPr lang="en-US" altLang="zh-CN" sz="2400" b="0" i="1" smtClean="0">
                          <a:latin typeface="Cambria Math" panose="02040503050406030204" pitchFamily="18" charset="0"/>
                        </a:rPr>
                        <m:t>        (7.5)</m:t>
                      </m:r>
                    </m:oMath>
                  </m:oMathPara>
                </a14:m>
                <a:endParaRPr lang="en-US" altLang="zh-CN" dirty="0" smtClean="0"/>
              </a:p>
              <a:p>
                <a:pPr marL="457200" lvl="1" indent="0" eaLnBrk="1" hangingPunct="1">
                  <a:spcBef>
                    <a:spcPct val="0"/>
                  </a:spcBef>
                  <a:buNone/>
                  <a:defRPr/>
                </a:pPr>
                <a:endParaRPr lang="en-US" altLang="zh-CN" sz="2000" i="1" kern="12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eaLnBrk="1" hangingPunct="1">
                  <a:spcBef>
                    <a:spcPct val="0"/>
                  </a:spcBef>
                  <a:buNone/>
                  <a:defRPr/>
                </a:pPr>
                <a:r>
                  <a:rPr lang="en-US" altLang="zh-CN" sz="2000" i="1" kern="12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2000" i="1" kern="1200" baseline="-25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zh-CN" altLang="zh-CN" sz="2000" kern="1200" dirty="0">
                    <a:solidFill>
                      <a:prstClr val="black"/>
                    </a:solidFill>
                    <a:latin typeface="Calibri"/>
                    <a:ea typeface="宋体" panose="02010600030101010101" pitchFamily="2" charset="-122"/>
                    <a:cs typeface="+mn-cs"/>
                  </a:rPr>
                  <a:t>——测试之前程序中错误总数；</a:t>
                </a:r>
              </a:p>
              <a:p>
                <a:pPr marL="457200" lvl="1" indent="0" eaLnBrk="1" hangingPunct="1">
                  <a:spcBef>
                    <a:spcPct val="0"/>
                  </a:spcBef>
                  <a:buNone/>
                  <a:defRPr/>
                </a:pP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kern="12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zh-CN" altLang="zh-CN" sz="2000" kern="1200" dirty="0">
                    <a:solidFill>
                      <a:prstClr val="black"/>
                    </a:solidFill>
                    <a:latin typeface="Calibri"/>
                    <a:ea typeface="宋体" panose="02010600030101010101" pitchFamily="2" charset="-122"/>
                    <a:cs typeface="+mn-cs"/>
                  </a:rPr>
                  <a:t>——程序长度</a:t>
                </a:r>
                <a:r>
                  <a:rPr lang="en-US" altLang="zh-CN" sz="2000" kern="1200" dirty="0">
                    <a:solidFill>
                      <a:prstClr val="black"/>
                    </a:solidFill>
                    <a:latin typeface="Calibri"/>
                    <a:ea typeface="宋体" panose="02010600030101010101" pitchFamily="2" charset="-122"/>
                    <a:cs typeface="+mn-cs"/>
                  </a:rPr>
                  <a:t>(</a:t>
                </a:r>
                <a:r>
                  <a:rPr lang="zh-CN" altLang="zh-CN" sz="2000" kern="1200" dirty="0">
                    <a:solidFill>
                      <a:prstClr val="black"/>
                    </a:solidFill>
                    <a:latin typeface="Calibri"/>
                    <a:ea typeface="宋体" panose="02010600030101010101" pitchFamily="2" charset="-122"/>
                    <a:cs typeface="+mn-cs"/>
                  </a:rPr>
                  <a:t>机器指令总数</a:t>
                </a:r>
                <a:r>
                  <a:rPr lang="en-US" altLang="zh-CN" sz="2000" kern="1200" dirty="0">
                    <a:solidFill>
                      <a:prstClr val="black"/>
                    </a:solidFill>
                    <a:latin typeface="Calibri"/>
                    <a:ea typeface="宋体" panose="02010600030101010101" pitchFamily="2" charset="-122"/>
                    <a:cs typeface="+mn-cs"/>
                  </a:rPr>
                  <a:t>)</a:t>
                </a:r>
                <a:r>
                  <a:rPr lang="zh-CN" altLang="zh-CN" sz="2000" kern="1200" dirty="0">
                    <a:solidFill>
                      <a:prstClr val="black"/>
                    </a:solidFill>
                    <a:latin typeface="Calibri"/>
                    <a:ea typeface="宋体" panose="02010600030101010101" pitchFamily="2" charset="-122"/>
                    <a:cs typeface="+mn-cs"/>
                  </a:rPr>
                  <a:t>；</a:t>
                </a:r>
              </a:p>
              <a:p>
                <a:pPr marL="457200" lvl="1" indent="0" eaLnBrk="1" hangingPunct="1">
                  <a:spcBef>
                    <a:spcPct val="0"/>
                  </a:spcBef>
                  <a:buNone/>
                  <a:defRPr/>
                </a:pP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τ</a:t>
                </a:r>
                <a:r>
                  <a:rPr lang="zh-CN" altLang="zh-CN" sz="2000" kern="1200" dirty="0">
                    <a:solidFill>
                      <a:prstClr val="black"/>
                    </a:solidFill>
                    <a:latin typeface="Calibri"/>
                    <a:ea typeface="宋体" panose="02010600030101010101" pitchFamily="2" charset="-122"/>
                    <a:cs typeface="+mn-cs"/>
                  </a:rPr>
                  <a:t>——测试</a:t>
                </a:r>
                <a:r>
                  <a:rPr lang="en-US" altLang="zh-CN" sz="2000" kern="1200" dirty="0">
                    <a:solidFill>
                      <a:prstClr val="black"/>
                    </a:solidFill>
                    <a:latin typeface="Calibri"/>
                    <a:ea typeface="宋体" panose="02010600030101010101" pitchFamily="2" charset="-122"/>
                    <a:cs typeface="+mn-cs"/>
                  </a:rPr>
                  <a:t>(</a:t>
                </a:r>
                <a:r>
                  <a:rPr lang="zh-CN" altLang="zh-CN" sz="2000" kern="1200" dirty="0">
                    <a:solidFill>
                      <a:prstClr val="black"/>
                    </a:solidFill>
                    <a:latin typeface="Calibri"/>
                    <a:ea typeface="宋体" panose="02010600030101010101" pitchFamily="2" charset="-122"/>
                    <a:cs typeface="+mn-cs"/>
                  </a:rPr>
                  <a:t>包括调试</a:t>
                </a:r>
                <a:r>
                  <a:rPr lang="en-US" altLang="zh-CN" sz="2000" kern="1200" dirty="0">
                    <a:solidFill>
                      <a:prstClr val="black"/>
                    </a:solidFill>
                    <a:latin typeface="Calibri"/>
                    <a:ea typeface="宋体" panose="02010600030101010101" pitchFamily="2" charset="-122"/>
                    <a:cs typeface="+mn-cs"/>
                  </a:rPr>
                  <a:t>)</a:t>
                </a:r>
                <a:r>
                  <a:rPr lang="zh-CN" altLang="zh-CN" sz="2000" kern="1200" dirty="0">
                    <a:solidFill>
                      <a:prstClr val="black"/>
                    </a:solidFill>
                    <a:latin typeface="Calibri"/>
                    <a:ea typeface="宋体" panose="02010600030101010101" pitchFamily="2" charset="-122"/>
                    <a:cs typeface="+mn-cs"/>
                  </a:rPr>
                  <a:t>时间；</a:t>
                </a:r>
              </a:p>
              <a:p>
                <a:pPr marL="457200" lvl="1" indent="0" eaLnBrk="1" hangingPunct="1">
                  <a:spcBef>
                    <a:spcPct val="0"/>
                  </a:spcBef>
                  <a:buNone/>
                  <a:defRPr/>
                </a:pP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2000" i="1" kern="12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(τ)</a:t>
                </a:r>
                <a:r>
                  <a:rPr lang="zh-CN" altLang="zh-CN" sz="2000" kern="1200" dirty="0">
                    <a:solidFill>
                      <a:prstClr val="black"/>
                    </a:solidFill>
                    <a:latin typeface="Calibri"/>
                    <a:ea typeface="宋体" panose="02010600030101010101" pitchFamily="2" charset="-122"/>
                    <a:cs typeface="+mn-cs"/>
                  </a:rPr>
                  <a:t>——在</a:t>
                </a:r>
                <a:r>
                  <a:rPr lang="en-US" altLang="zh-CN" sz="2000" kern="1200" dirty="0">
                    <a:solidFill>
                      <a:prstClr val="black"/>
                    </a:solidFill>
                    <a:latin typeface="Calibri"/>
                    <a:ea typeface="宋体" panose="02010600030101010101" pitchFamily="2" charset="-122"/>
                    <a:cs typeface="+mn-cs"/>
                  </a:rPr>
                  <a:t>0</a:t>
                </a:r>
                <a:r>
                  <a:rPr lang="zh-CN" altLang="zh-CN" sz="2000" kern="1200" dirty="0">
                    <a:solidFill>
                      <a:prstClr val="black"/>
                    </a:solidFill>
                    <a:latin typeface="Calibri"/>
                    <a:ea typeface="宋体" panose="02010600030101010101" pitchFamily="2" charset="-122"/>
                    <a:cs typeface="+mn-cs"/>
                  </a:rPr>
                  <a:t>至</a:t>
                </a:r>
                <a:r>
                  <a:rPr lang="zh-CN"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τ</a:t>
                </a:r>
                <a:r>
                  <a:rPr lang="zh-CN" altLang="zh-CN" sz="2000" kern="1200" dirty="0">
                    <a:solidFill>
                      <a:prstClr val="black"/>
                    </a:solidFill>
                    <a:latin typeface="Calibri"/>
                    <a:ea typeface="宋体" panose="02010600030101010101" pitchFamily="2" charset="-122"/>
                    <a:cs typeface="+mn-cs"/>
                  </a:rPr>
                  <a:t>期间发现的错误数；</a:t>
                </a:r>
              </a:p>
              <a:p>
                <a:pPr marL="457200" lvl="1" indent="0" eaLnBrk="1" hangingPunct="1">
                  <a:spcBef>
                    <a:spcPct val="0"/>
                  </a:spcBef>
                  <a:buNone/>
                  <a:defRPr/>
                </a:pPr>
                <a:r>
                  <a:rPr lang="en-US" altLang="zh-CN" sz="2000" i="1" kern="12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2000" i="1" kern="1200" baseline="-250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(τ)</a:t>
                </a:r>
                <a:r>
                  <a:rPr lang="zh-CN" altLang="zh-CN" sz="2000" kern="1200" dirty="0">
                    <a:solidFill>
                      <a:prstClr val="black"/>
                    </a:solidFill>
                    <a:latin typeface="Calibri"/>
                    <a:ea typeface="宋体" panose="02010600030101010101" pitchFamily="2" charset="-122"/>
                    <a:cs typeface="+mn-cs"/>
                  </a:rPr>
                  <a:t>——在</a:t>
                </a:r>
                <a:r>
                  <a:rPr lang="en-US" altLang="zh-CN" sz="2000" kern="1200" dirty="0">
                    <a:solidFill>
                      <a:prstClr val="black"/>
                    </a:solidFill>
                    <a:latin typeface="Calibri"/>
                    <a:ea typeface="宋体" panose="02010600030101010101" pitchFamily="2" charset="-122"/>
                    <a:cs typeface="+mn-cs"/>
                  </a:rPr>
                  <a:t>0</a:t>
                </a:r>
                <a:r>
                  <a:rPr lang="zh-CN" altLang="zh-CN" sz="2000" kern="1200" dirty="0">
                    <a:solidFill>
                      <a:prstClr val="black"/>
                    </a:solidFill>
                    <a:latin typeface="Calibri"/>
                    <a:ea typeface="宋体" panose="02010600030101010101" pitchFamily="2" charset="-122"/>
                    <a:cs typeface="+mn-cs"/>
                  </a:rPr>
                  <a:t>至</a:t>
                </a:r>
                <a:r>
                  <a:rPr lang="zh-CN"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τ</a:t>
                </a:r>
                <a:r>
                  <a:rPr lang="zh-CN" altLang="zh-CN" sz="2000" kern="1200" dirty="0">
                    <a:solidFill>
                      <a:prstClr val="black"/>
                    </a:solidFill>
                    <a:latin typeface="Calibri"/>
                    <a:ea typeface="宋体" panose="02010600030101010101" pitchFamily="2" charset="-122"/>
                    <a:cs typeface="+mn-cs"/>
                  </a:rPr>
                  <a:t>期间改正的错误数。</a:t>
                </a:r>
                <a:endParaRPr lang="en-US" altLang="zh-CN" sz="2000" kern="1200" dirty="0">
                  <a:solidFill>
                    <a:prstClr val="black"/>
                  </a:solidFill>
                  <a:latin typeface="Calibri"/>
                  <a:ea typeface="宋体" panose="02010600030101010101" pitchFamily="2" charset="-122"/>
                  <a:cs typeface="+mn-cs"/>
                </a:endParaRPr>
              </a:p>
              <a:p>
                <a:pPr marL="457200" lvl="1" indent="0" eaLnBrk="1" hangingPunct="1">
                  <a:spcBef>
                    <a:spcPct val="0"/>
                  </a:spcBef>
                  <a:buNone/>
                  <a:defRPr/>
                </a:pPr>
                <a:r>
                  <a:rPr lang="zh-CN" altLang="zh-CN" sz="2000" kern="12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单位</a:t>
                </a:r>
                <a:r>
                  <a:rPr lang="zh-CN" altLang="zh-CN" sz="2000"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长度程序中剩余的错误数为</a:t>
                </a:r>
                <a:r>
                  <a:rPr lang="zh-CN"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ε</a:t>
                </a:r>
                <a:r>
                  <a:rPr lang="en-US" altLang="zh-CN" sz="2000" i="1" kern="12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τ</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2000" i="1" kern="12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kern="12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kern="12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2000" i="1" kern="1200" baseline="-250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τ</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kern="12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p>
              <a:p>
                <a:pPr marL="457200" lvl="1" indent="0" eaLnBrk="1" hangingPunct="1">
                  <a:spcBef>
                    <a:spcPct val="0"/>
                  </a:spcBef>
                  <a:buNone/>
                  <a:defRPr/>
                </a:pPr>
                <a:r>
                  <a:rPr lang="en-US" altLang="zh-CN" sz="2000" i="1" kern="12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为常数</a:t>
                </a:r>
                <a:r>
                  <a:rPr lang="zh-CN" altLang="en-US" sz="2000" kern="12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，应该经验选取，</a:t>
                </a:r>
                <a:r>
                  <a:rPr lang="en-US" altLang="zh-CN" sz="2000" i="1" kern="12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的典型值是</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200</a:t>
                </a:r>
                <a:r>
                  <a:rPr lang="zh-CN" altLang="en-US" sz="2000"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eaLnBrk="1" hangingPunct="1">
                  <a:spcBef>
                    <a:spcPct val="0"/>
                  </a:spcBef>
                  <a:buNone/>
                  <a:defRPr/>
                </a:pPr>
                <a:r>
                  <a:rPr lang="zh-CN" altLang="en-US" sz="2000" kern="12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公式</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7.5</a:t>
                </a:r>
                <a:r>
                  <a:rPr lang="zh-CN" altLang="en-US" sz="2000"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中程序中原有错误的总数</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2000" i="1" kern="12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是未知的，需要进行估算。</a:t>
                </a:r>
              </a:p>
              <a:p>
                <a:pPr marL="0" indent="0">
                  <a:buNone/>
                </a:pPr>
                <a:endParaRPr lang="zh-CN" altLang="en-US" sz="2000"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01" t="-1269" r="-1155" b="-77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004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8" dur="500"/>
                                        <p:tgtEl>
                                          <p:spTgt spid="3">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1" dur="500"/>
                                        <p:tgtEl>
                                          <p:spTgt spid="3">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4" dur="500"/>
                                        <p:tgtEl>
                                          <p:spTgt spid="3">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用植入错误法</a:t>
            </a:r>
            <a:r>
              <a:rPr lang="zh-CN" altLang="en-US" dirty="0" smtClean="0"/>
              <a:t>估算</a:t>
            </a:r>
            <a:r>
              <a:rPr lang="en-US" altLang="zh-CN" dirty="0" smtClean="0"/>
              <a:t>E</a:t>
            </a:r>
            <a:r>
              <a:rPr lang="en-US" altLang="zh-CN" baseline="-25000" dirty="0" smtClean="0"/>
              <a:t>T</a:t>
            </a:r>
            <a:endParaRPr lang="zh-CN" altLang="en-US" baseline="-25000" dirty="0"/>
          </a:p>
        </p:txBody>
      </p:sp>
      <p:sp>
        <p:nvSpPr>
          <p:cNvPr id="3" name="内容占位符 2"/>
          <p:cNvSpPr>
            <a:spLocks noGrp="1"/>
          </p:cNvSpPr>
          <p:nvPr>
            <p:ph idx="1"/>
          </p:nvPr>
        </p:nvSpPr>
        <p:spPr/>
        <p:txBody>
          <a:bodyPr/>
          <a:lstStyle/>
          <a:p>
            <a:r>
              <a:rPr lang="zh-CN" altLang="en-US" dirty="0" smtClean="0"/>
              <a:t>人为地</a:t>
            </a:r>
            <a:r>
              <a:rPr lang="zh-CN" altLang="en-US" dirty="0"/>
              <a:t>植入的错误数为</a:t>
            </a:r>
            <a:r>
              <a:rPr lang="en-US" altLang="zh-CN" i="1" dirty="0"/>
              <a:t>N</a:t>
            </a:r>
            <a:r>
              <a:rPr lang="en-US" altLang="zh-CN" i="1" baseline="-25000" dirty="0"/>
              <a:t>s</a:t>
            </a:r>
            <a:r>
              <a:rPr lang="zh-CN" altLang="en-US" dirty="0"/>
              <a:t>，经过一段时间的测试之后发现</a:t>
            </a:r>
            <a:r>
              <a:rPr lang="en-US" altLang="zh-CN" i="1" dirty="0"/>
              <a:t>n</a:t>
            </a:r>
            <a:r>
              <a:rPr lang="en-US" altLang="zh-CN" i="1" baseline="-25000" dirty="0"/>
              <a:t>s</a:t>
            </a:r>
            <a:r>
              <a:rPr lang="zh-CN" altLang="en-US" dirty="0"/>
              <a:t>个植入的错误，此外还发现了</a:t>
            </a:r>
            <a:r>
              <a:rPr lang="en-US" altLang="zh-CN" i="1" dirty="0"/>
              <a:t>n</a:t>
            </a:r>
            <a:r>
              <a:rPr lang="zh-CN" altLang="en-US" dirty="0"/>
              <a:t>个原有的错误</a:t>
            </a:r>
            <a:r>
              <a:rPr lang="zh-CN" altLang="en-US" dirty="0" smtClean="0"/>
              <a:t>。</a:t>
            </a:r>
            <a:endParaRPr lang="en-US" altLang="zh-CN" dirty="0" smtClean="0"/>
          </a:p>
          <a:p>
            <a:r>
              <a:rPr lang="zh-CN" altLang="en-US" dirty="0" smtClean="0"/>
              <a:t>如果</a:t>
            </a:r>
            <a:r>
              <a:rPr lang="zh-CN" altLang="en-US" dirty="0"/>
              <a:t>可以认为测试方案发现植入错误和发现原有错误的能力相同，则能够估计出程序中原有错误的总数</a:t>
            </a:r>
            <a:r>
              <a:rPr lang="zh-CN" altLang="en-US" dirty="0" smtClean="0"/>
              <a:t>为                    </a:t>
            </a:r>
            <a:endParaRPr lang="en-US" altLang="zh-CN" dirty="0" smtClean="0"/>
          </a:p>
          <a:p>
            <a:r>
              <a:rPr lang="zh-CN" altLang="en-US" dirty="0" smtClean="0">
                <a:solidFill>
                  <a:prstClr val="black"/>
                </a:solidFill>
                <a:latin typeface="宋体" panose="02010600030101010101" pitchFamily="2" charset="-122"/>
              </a:rPr>
              <a:t>其中，</a:t>
            </a:r>
            <a:r>
              <a:rPr lang="en-US" altLang="zh-CN" dirty="0" smtClean="0">
                <a:solidFill>
                  <a:prstClr val="black"/>
                </a:solidFill>
                <a:latin typeface="宋体" panose="02010600030101010101" pitchFamily="2" charset="-122"/>
              </a:rPr>
              <a:t>  </a:t>
            </a:r>
            <a:r>
              <a:rPr lang="zh-CN" altLang="zh-CN" dirty="0" smtClean="0">
                <a:solidFill>
                  <a:prstClr val="black"/>
                </a:solidFill>
                <a:latin typeface="宋体" panose="02010600030101010101" pitchFamily="2" charset="-122"/>
              </a:rPr>
              <a:t>即</a:t>
            </a:r>
            <a:r>
              <a:rPr lang="zh-CN" altLang="zh-CN" dirty="0">
                <a:solidFill>
                  <a:prstClr val="black"/>
                </a:solidFill>
                <a:latin typeface="宋体" panose="02010600030101010101" pitchFamily="2" charset="-122"/>
              </a:rPr>
              <a:t>是错误总数</a:t>
            </a:r>
            <a:r>
              <a:rPr lang="en-US" altLang="zh-CN" dirty="0">
                <a:solidFill>
                  <a:prstClr val="black"/>
                </a:solidFill>
                <a:latin typeface="宋体" panose="02010600030101010101" pitchFamily="2" charset="-122"/>
              </a:rPr>
              <a:t>ET</a:t>
            </a:r>
            <a:r>
              <a:rPr lang="zh-CN" altLang="zh-CN" dirty="0">
                <a:solidFill>
                  <a:prstClr val="black"/>
                </a:solidFill>
                <a:latin typeface="宋体" panose="02010600030101010101" pitchFamily="2" charset="-122"/>
              </a:rPr>
              <a:t>的估计值</a:t>
            </a:r>
            <a:endParaRPr lang="en-US" altLang="zh-CN" dirty="0" smtClean="0"/>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4081" y="3820100"/>
            <a:ext cx="1269321" cy="53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2898" y="4420010"/>
            <a:ext cx="319634" cy="368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845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用分别测试</a:t>
            </a:r>
            <a:r>
              <a:rPr lang="zh-CN" altLang="en-US" dirty="0" smtClean="0"/>
              <a:t>法估算</a:t>
            </a:r>
            <a:r>
              <a:rPr lang="en-US" altLang="zh-CN" dirty="0"/>
              <a:t>E</a:t>
            </a:r>
            <a:r>
              <a:rPr lang="en-US" altLang="zh-CN" baseline="-25000" dirty="0"/>
              <a:t>T</a:t>
            </a:r>
            <a:endParaRPr lang="zh-CN" altLang="en-US" dirty="0"/>
          </a:p>
        </p:txBody>
      </p:sp>
      <p:sp>
        <p:nvSpPr>
          <p:cNvPr id="3" name="内容占位符 2"/>
          <p:cNvSpPr>
            <a:spLocks noGrp="1"/>
          </p:cNvSpPr>
          <p:nvPr>
            <p:ph idx="1"/>
          </p:nvPr>
        </p:nvSpPr>
        <p:spPr/>
        <p:txBody>
          <a:bodyPr/>
          <a:lstStyle/>
          <a:p>
            <a:pPr>
              <a:lnSpc>
                <a:spcPts val="3000"/>
              </a:lnSpc>
              <a:defRPr/>
            </a:pPr>
            <a:r>
              <a:rPr lang="zh-CN" altLang="en-US" sz="2400" dirty="0"/>
              <a:t>分别测试法使用两个测试</a:t>
            </a:r>
            <a:r>
              <a:rPr lang="zh-CN" altLang="en-US" sz="2400" dirty="0" smtClean="0"/>
              <a:t>员，</a:t>
            </a:r>
            <a:r>
              <a:rPr lang="zh-CN" altLang="en-US" sz="2400" dirty="0"/>
              <a:t>彼此独立地测试同一个程序的两个副本，把其中一个测试员发现的错误作为有标记的</a:t>
            </a:r>
            <a:r>
              <a:rPr lang="zh-CN" altLang="en-US" sz="2400" dirty="0" smtClean="0"/>
              <a:t>错误。</a:t>
            </a:r>
            <a:endParaRPr lang="en-US" altLang="zh-CN" sz="2400" dirty="0" smtClean="0"/>
          </a:p>
          <a:p>
            <a:pPr>
              <a:lnSpc>
                <a:spcPts val="3000"/>
              </a:lnSpc>
              <a:defRPr/>
            </a:pPr>
            <a:r>
              <a:rPr lang="zh-CN" altLang="zh-CN" sz="2400" dirty="0" smtClean="0"/>
              <a:t>用</a:t>
            </a:r>
            <a:r>
              <a:rPr lang="zh-CN" altLang="zh-CN" sz="2400" b="1" i="1" kern="1200" dirty="0">
                <a:solidFill>
                  <a:prstClr val="black"/>
                </a:solidFill>
                <a:latin typeface="宋体" panose="02010600030101010101" pitchFamily="2" charset="-122"/>
                <a:ea typeface="宋体" panose="02010600030101010101" pitchFamily="2" charset="-122"/>
                <a:cs typeface="Times New Roman" panose="02020603050405020304" pitchFamily="18" charset="0"/>
              </a:rPr>
              <a:t>τ</a:t>
            </a:r>
            <a:r>
              <a:rPr lang="zh-CN" altLang="zh-CN" sz="2400" dirty="0" smtClean="0"/>
              <a:t>表示</a:t>
            </a:r>
            <a:r>
              <a:rPr lang="zh-CN" altLang="zh-CN" sz="2400" dirty="0"/>
              <a:t>测试时间，假设</a:t>
            </a:r>
            <a:r>
              <a:rPr lang="zh-CN" altLang="en-US" sz="2400" dirty="0" smtClean="0"/>
              <a:t>：</a:t>
            </a:r>
            <a:endParaRPr lang="en-US" altLang="zh-CN" sz="2400" kern="1200" dirty="0" smtClean="0">
              <a:solidFill>
                <a:prstClr val="black"/>
              </a:solidFill>
              <a:latin typeface="宋体" panose="02010600030101010101" pitchFamily="2" charset="-122"/>
              <a:ea typeface="宋体" panose="02010600030101010101" pitchFamily="2" charset="-122"/>
            </a:endParaRPr>
          </a:p>
          <a:p>
            <a:pPr marL="972000" lvl="0" indent="0" eaLnBrk="1" hangingPunct="1">
              <a:lnSpc>
                <a:spcPts val="3000"/>
              </a:lnSpc>
              <a:spcBef>
                <a:spcPct val="0"/>
              </a:spcBef>
              <a:spcAft>
                <a:spcPct val="0"/>
              </a:spcAft>
              <a:buClrTx/>
              <a:buSzPct val="70000"/>
              <a:buNone/>
              <a:defRPr/>
            </a:pPr>
            <a:r>
              <a:rPr lang="zh-CN" altLang="zh-CN" sz="2400" b="1" i="1" kern="12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τ</a:t>
            </a:r>
            <a:r>
              <a:rPr lang="en-US" altLang="zh-CN" sz="2400" kern="1200" dirty="0" smtClean="0">
                <a:solidFill>
                  <a:prstClr val="black"/>
                </a:solidFill>
                <a:latin typeface="宋体" panose="02010600030101010101" pitchFamily="2" charset="-122"/>
                <a:ea typeface="宋体" panose="02010600030101010101" pitchFamily="2" charset="-122"/>
              </a:rPr>
              <a:t>=0   </a:t>
            </a:r>
            <a:r>
              <a:rPr lang="zh-CN" altLang="zh-CN" sz="2400" kern="1200" dirty="0" smtClean="0">
                <a:solidFill>
                  <a:prstClr val="black"/>
                </a:solidFill>
                <a:latin typeface="宋体" panose="02010600030101010101" pitchFamily="2" charset="-122"/>
                <a:ea typeface="宋体" panose="02010600030101010101" pitchFamily="2" charset="-122"/>
              </a:rPr>
              <a:t>时错误总数为</a:t>
            </a:r>
            <a:r>
              <a:rPr lang="en-US" altLang="zh-CN" sz="2400" i="1" kern="12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B</a:t>
            </a:r>
            <a:r>
              <a:rPr lang="en-US" altLang="zh-CN" sz="2400" kern="1200" baseline="-25000" dirty="0" smtClean="0">
                <a:solidFill>
                  <a:prstClr val="black"/>
                </a:solidFill>
                <a:latin typeface="宋体" panose="02010600030101010101" pitchFamily="2" charset="-122"/>
                <a:ea typeface="宋体" panose="02010600030101010101" pitchFamily="2" charset="-122"/>
              </a:rPr>
              <a:t>0</a:t>
            </a:r>
            <a:r>
              <a:rPr lang="en-US" altLang="zh-CN" sz="2400" kern="1200" dirty="0" smtClean="0">
                <a:solidFill>
                  <a:prstClr val="black"/>
                </a:solidFill>
                <a:latin typeface="宋体" panose="02010600030101010101" pitchFamily="2" charset="-122"/>
                <a:ea typeface="宋体" panose="02010600030101010101" pitchFamily="2" charset="-122"/>
              </a:rPr>
              <a:t>;</a:t>
            </a:r>
            <a:endParaRPr lang="zh-CN" altLang="zh-CN" sz="2400" kern="1200" dirty="0" smtClean="0">
              <a:solidFill>
                <a:prstClr val="black"/>
              </a:solidFill>
              <a:latin typeface="宋体" panose="02010600030101010101" pitchFamily="2" charset="-122"/>
              <a:ea typeface="宋体" panose="02010600030101010101" pitchFamily="2" charset="-122"/>
            </a:endParaRPr>
          </a:p>
          <a:p>
            <a:pPr marL="972000" lvl="0" indent="0" eaLnBrk="1" hangingPunct="1">
              <a:lnSpc>
                <a:spcPts val="3000"/>
              </a:lnSpc>
              <a:spcBef>
                <a:spcPct val="0"/>
              </a:spcBef>
              <a:spcAft>
                <a:spcPct val="0"/>
              </a:spcAft>
              <a:buClrTx/>
              <a:buSzPct val="70000"/>
              <a:buNone/>
              <a:defRPr/>
            </a:pPr>
            <a:r>
              <a:rPr lang="zh-CN" altLang="zh-CN" sz="2400" b="1" i="1" kern="12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τ</a:t>
            </a:r>
            <a:r>
              <a:rPr lang="en-US" altLang="zh-CN" sz="2400" kern="1200" dirty="0" smtClean="0">
                <a:solidFill>
                  <a:prstClr val="black"/>
                </a:solidFill>
                <a:latin typeface="宋体" panose="02010600030101010101" pitchFamily="2" charset="-122"/>
                <a:ea typeface="宋体" panose="02010600030101010101" pitchFamily="2" charset="-122"/>
              </a:rPr>
              <a:t>=</a:t>
            </a:r>
            <a:r>
              <a:rPr lang="zh-CN" altLang="zh-CN" sz="2400" b="1" i="1" kern="12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τ</a:t>
            </a:r>
            <a:r>
              <a:rPr lang="en-US" altLang="zh-CN" sz="2400" kern="1200" baseline="-25000" dirty="0" smtClean="0">
                <a:solidFill>
                  <a:prstClr val="black"/>
                </a:solidFill>
                <a:latin typeface="宋体" panose="02010600030101010101" pitchFamily="2" charset="-122"/>
                <a:ea typeface="宋体" panose="02010600030101010101" pitchFamily="2" charset="-122"/>
              </a:rPr>
              <a:t>1  </a:t>
            </a:r>
            <a:r>
              <a:rPr lang="zh-CN" altLang="zh-CN" sz="2400" kern="1200" dirty="0" smtClean="0">
                <a:solidFill>
                  <a:prstClr val="black"/>
                </a:solidFill>
                <a:latin typeface="宋体" panose="02010600030101010101" pitchFamily="2" charset="-122"/>
                <a:ea typeface="宋体" panose="02010600030101010101" pitchFamily="2" charset="-122"/>
              </a:rPr>
              <a:t>时测试员甲发现的错误数为</a:t>
            </a:r>
            <a:r>
              <a:rPr lang="en-US" altLang="zh-CN" sz="2400" kern="1200" dirty="0" smtClean="0">
                <a:solidFill>
                  <a:prstClr val="black"/>
                </a:solidFill>
                <a:latin typeface="宋体" panose="02010600030101010101" pitchFamily="2" charset="-122"/>
                <a:ea typeface="宋体" panose="02010600030101010101" pitchFamily="2" charset="-122"/>
              </a:rPr>
              <a:t> </a:t>
            </a:r>
            <a:r>
              <a:rPr lang="en-US" altLang="zh-CN" sz="2400" i="1" kern="12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B</a:t>
            </a:r>
            <a:r>
              <a:rPr lang="en-US" altLang="zh-CN" sz="2400" kern="1200" baseline="-25000" dirty="0" smtClean="0">
                <a:solidFill>
                  <a:prstClr val="black"/>
                </a:solidFill>
                <a:latin typeface="宋体" panose="02010600030101010101" pitchFamily="2" charset="-122"/>
                <a:ea typeface="宋体" panose="02010600030101010101" pitchFamily="2" charset="-122"/>
              </a:rPr>
              <a:t>1</a:t>
            </a:r>
            <a:r>
              <a:rPr lang="en-US" altLang="zh-CN" sz="2400" kern="1200" dirty="0" smtClean="0">
                <a:solidFill>
                  <a:prstClr val="black"/>
                </a:solidFill>
                <a:latin typeface="宋体" panose="02010600030101010101" pitchFamily="2" charset="-122"/>
                <a:ea typeface="宋体" panose="02010600030101010101" pitchFamily="2" charset="-122"/>
              </a:rPr>
              <a:t>;</a:t>
            </a:r>
            <a:endParaRPr lang="zh-CN" altLang="zh-CN" sz="2400" kern="1200" dirty="0" smtClean="0">
              <a:solidFill>
                <a:prstClr val="black"/>
              </a:solidFill>
              <a:latin typeface="宋体" panose="02010600030101010101" pitchFamily="2" charset="-122"/>
              <a:ea typeface="宋体" panose="02010600030101010101" pitchFamily="2" charset="-122"/>
            </a:endParaRPr>
          </a:p>
          <a:p>
            <a:pPr marL="972000" lvl="0" indent="0" eaLnBrk="1" hangingPunct="1">
              <a:lnSpc>
                <a:spcPts val="3000"/>
              </a:lnSpc>
              <a:spcBef>
                <a:spcPct val="0"/>
              </a:spcBef>
              <a:spcAft>
                <a:spcPct val="0"/>
              </a:spcAft>
              <a:buClrTx/>
              <a:buSzPct val="70000"/>
              <a:buNone/>
              <a:defRPr/>
            </a:pPr>
            <a:r>
              <a:rPr lang="zh-CN" altLang="zh-CN" sz="2400" b="1" i="1" kern="12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τ</a:t>
            </a:r>
            <a:r>
              <a:rPr lang="en-US" altLang="zh-CN" sz="2400" kern="1200" dirty="0">
                <a:solidFill>
                  <a:prstClr val="black"/>
                </a:solidFill>
                <a:latin typeface="宋体" panose="02010600030101010101" pitchFamily="2" charset="-122"/>
                <a:ea typeface="宋体" panose="02010600030101010101" pitchFamily="2" charset="-122"/>
              </a:rPr>
              <a:t>=</a:t>
            </a:r>
            <a:r>
              <a:rPr lang="zh-CN" altLang="zh-CN" sz="2400" b="1" i="1" kern="1200" dirty="0">
                <a:solidFill>
                  <a:prstClr val="black"/>
                </a:solidFill>
                <a:latin typeface="宋体" panose="02010600030101010101" pitchFamily="2" charset="-122"/>
                <a:ea typeface="宋体" panose="02010600030101010101" pitchFamily="2" charset="-122"/>
                <a:cs typeface="Times New Roman" panose="02020603050405020304" pitchFamily="18" charset="0"/>
              </a:rPr>
              <a:t>τ</a:t>
            </a:r>
            <a:r>
              <a:rPr lang="en-US" altLang="zh-CN" sz="2400" kern="1200" baseline="-25000" dirty="0" smtClean="0">
                <a:solidFill>
                  <a:prstClr val="black"/>
                </a:solidFill>
                <a:latin typeface="宋体" panose="02010600030101010101" pitchFamily="2" charset="-122"/>
                <a:ea typeface="宋体" panose="02010600030101010101" pitchFamily="2" charset="-122"/>
              </a:rPr>
              <a:t>1  </a:t>
            </a:r>
            <a:r>
              <a:rPr lang="zh-CN" altLang="zh-CN" sz="2400" kern="1200" dirty="0" smtClean="0">
                <a:solidFill>
                  <a:prstClr val="black"/>
                </a:solidFill>
                <a:latin typeface="宋体" panose="02010600030101010101" pitchFamily="2" charset="-122"/>
                <a:ea typeface="宋体" panose="02010600030101010101" pitchFamily="2" charset="-122"/>
              </a:rPr>
              <a:t>时</a:t>
            </a:r>
            <a:r>
              <a:rPr lang="zh-CN" altLang="zh-CN" sz="2400" kern="1200" dirty="0">
                <a:solidFill>
                  <a:prstClr val="black"/>
                </a:solidFill>
                <a:latin typeface="宋体" panose="02010600030101010101" pitchFamily="2" charset="-122"/>
                <a:ea typeface="宋体" panose="02010600030101010101" pitchFamily="2" charset="-122"/>
              </a:rPr>
              <a:t>测试员乙发现的错误数</a:t>
            </a:r>
            <a:r>
              <a:rPr lang="zh-CN" altLang="zh-CN" sz="2400" kern="1200" dirty="0" smtClean="0">
                <a:solidFill>
                  <a:prstClr val="black"/>
                </a:solidFill>
                <a:latin typeface="宋体" panose="02010600030101010101" pitchFamily="2" charset="-122"/>
                <a:ea typeface="宋体" panose="02010600030101010101" pitchFamily="2" charset="-122"/>
              </a:rPr>
              <a:t>为</a:t>
            </a:r>
            <a:r>
              <a:rPr lang="en-US" altLang="zh-CN" sz="2400" kern="1200" dirty="0" smtClean="0">
                <a:solidFill>
                  <a:prstClr val="black"/>
                </a:solidFill>
                <a:latin typeface="宋体" panose="02010600030101010101" pitchFamily="2" charset="-122"/>
                <a:ea typeface="宋体" panose="02010600030101010101" pitchFamily="2" charset="-122"/>
              </a:rPr>
              <a:t> </a:t>
            </a:r>
            <a:r>
              <a:rPr lang="en-US" altLang="zh-CN" sz="2400" i="1" kern="12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B</a:t>
            </a:r>
            <a:r>
              <a:rPr lang="en-US" altLang="zh-CN" sz="2400" kern="1200" baseline="-25000" dirty="0" smtClean="0">
                <a:solidFill>
                  <a:prstClr val="black"/>
                </a:solidFill>
                <a:latin typeface="宋体" panose="02010600030101010101" pitchFamily="2" charset="-122"/>
                <a:ea typeface="宋体" panose="02010600030101010101" pitchFamily="2" charset="-122"/>
              </a:rPr>
              <a:t>2</a:t>
            </a:r>
            <a:r>
              <a:rPr lang="en-US" altLang="zh-CN" sz="2400" kern="1200" dirty="0">
                <a:solidFill>
                  <a:prstClr val="black"/>
                </a:solidFill>
                <a:latin typeface="宋体" panose="02010600030101010101" pitchFamily="2" charset="-122"/>
                <a:ea typeface="宋体" panose="02010600030101010101" pitchFamily="2" charset="-122"/>
              </a:rPr>
              <a:t>;</a:t>
            </a:r>
            <a:endParaRPr lang="zh-CN" altLang="zh-CN" sz="2400" kern="1200" dirty="0">
              <a:solidFill>
                <a:prstClr val="black"/>
              </a:solidFill>
              <a:latin typeface="宋体" panose="02010600030101010101" pitchFamily="2" charset="-122"/>
              <a:ea typeface="宋体" panose="02010600030101010101" pitchFamily="2" charset="-122"/>
            </a:endParaRPr>
          </a:p>
          <a:p>
            <a:pPr marL="972000" lvl="0" indent="0" eaLnBrk="1" hangingPunct="1">
              <a:lnSpc>
                <a:spcPts val="3000"/>
              </a:lnSpc>
              <a:spcBef>
                <a:spcPct val="0"/>
              </a:spcBef>
              <a:spcAft>
                <a:spcPct val="0"/>
              </a:spcAft>
              <a:buClrTx/>
              <a:buSzPct val="70000"/>
              <a:buNone/>
              <a:defRPr/>
            </a:pPr>
            <a:r>
              <a:rPr lang="zh-CN" altLang="zh-CN" sz="2400" b="1" i="1" kern="1200" dirty="0">
                <a:solidFill>
                  <a:prstClr val="black"/>
                </a:solidFill>
                <a:latin typeface="宋体" panose="02010600030101010101" pitchFamily="2" charset="-122"/>
                <a:ea typeface="宋体" panose="02010600030101010101" pitchFamily="2" charset="-122"/>
                <a:cs typeface="Times New Roman" panose="02020603050405020304" pitchFamily="18" charset="0"/>
              </a:rPr>
              <a:t>τ</a:t>
            </a:r>
            <a:r>
              <a:rPr lang="en-US" altLang="zh-CN" sz="2400" kern="1200" dirty="0">
                <a:solidFill>
                  <a:prstClr val="black"/>
                </a:solidFill>
                <a:latin typeface="宋体" panose="02010600030101010101" pitchFamily="2" charset="-122"/>
                <a:ea typeface="宋体" panose="02010600030101010101" pitchFamily="2" charset="-122"/>
              </a:rPr>
              <a:t>=</a:t>
            </a:r>
            <a:r>
              <a:rPr lang="zh-CN" altLang="zh-CN" sz="2400" b="1" i="1" kern="1200" dirty="0">
                <a:solidFill>
                  <a:prstClr val="black"/>
                </a:solidFill>
                <a:latin typeface="宋体" panose="02010600030101010101" pitchFamily="2" charset="-122"/>
                <a:ea typeface="宋体" panose="02010600030101010101" pitchFamily="2" charset="-122"/>
                <a:cs typeface="Times New Roman" panose="02020603050405020304" pitchFamily="18" charset="0"/>
              </a:rPr>
              <a:t>τ</a:t>
            </a:r>
            <a:r>
              <a:rPr lang="en-US" altLang="zh-CN" sz="2400" kern="1200" baseline="-25000" dirty="0" smtClean="0">
                <a:solidFill>
                  <a:prstClr val="black"/>
                </a:solidFill>
                <a:latin typeface="宋体" panose="02010600030101010101" pitchFamily="2" charset="-122"/>
                <a:ea typeface="宋体" panose="02010600030101010101" pitchFamily="2" charset="-122"/>
              </a:rPr>
              <a:t>1  </a:t>
            </a:r>
            <a:r>
              <a:rPr lang="zh-CN" altLang="zh-CN" sz="2400" kern="1200" dirty="0" smtClean="0">
                <a:solidFill>
                  <a:prstClr val="black"/>
                </a:solidFill>
                <a:latin typeface="宋体" panose="02010600030101010101" pitchFamily="2" charset="-122"/>
                <a:ea typeface="宋体" panose="02010600030101010101" pitchFamily="2" charset="-122"/>
              </a:rPr>
              <a:t>时</a:t>
            </a:r>
            <a:r>
              <a:rPr lang="zh-CN" altLang="zh-CN" sz="2400" kern="1200" dirty="0">
                <a:solidFill>
                  <a:prstClr val="black"/>
                </a:solidFill>
                <a:latin typeface="宋体" panose="02010600030101010101" pitchFamily="2" charset="-122"/>
                <a:ea typeface="宋体" panose="02010600030101010101" pitchFamily="2" charset="-122"/>
              </a:rPr>
              <a:t>两个测试员发现的相同错误数</a:t>
            </a:r>
            <a:r>
              <a:rPr lang="zh-CN" altLang="zh-CN" sz="2400" kern="1200" dirty="0" smtClean="0">
                <a:solidFill>
                  <a:prstClr val="black"/>
                </a:solidFill>
                <a:latin typeface="宋体" panose="02010600030101010101" pitchFamily="2" charset="-122"/>
                <a:ea typeface="宋体" panose="02010600030101010101" pitchFamily="2" charset="-122"/>
              </a:rPr>
              <a:t>为</a:t>
            </a:r>
            <a:r>
              <a:rPr lang="en-US" altLang="zh-CN" sz="2400" kern="1200" dirty="0" smtClean="0">
                <a:solidFill>
                  <a:prstClr val="black"/>
                </a:solidFill>
                <a:latin typeface="宋体" panose="02010600030101010101" pitchFamily="2" charset="-122"/>
                <a:ea typeface="宋体" panose="02010600030101010101" pitchFamily="2" charset="-122"/>
              </a:rPr>
              <a:t> </a:t>
            </a:r>
            <a:r>
              <a:rPr lang="en-US" altLang="zh-CN" sz="2400" i="1" kern="1200" dirty="0" err="1" smtClean="0">
                <a:solidFill>
                  <a:prstClr val="black"/>
                </a:solidFill>
                <a:latin typeface="宋体" panose="02010600030101010101" pitchFamily="2" charset="-122"/>
                <a:ea typeface="宋体" panose="02010600030101010101" pitchFamily="2" charset="-122"/>
                <a:cs typeface="Times New Roman" panose="02020603050405020304" pitchFamily="18" charset="0"/>
              </a:rPr>
              <a:t>b</a:t>
            </a:r>
            <a:r>
              <a:rPr lang="en-US" altLang="zh-CN" sz="2400" i="1" kern="1200" baseline="-25000" dirty="0" err="1" smtClean="0">
                <a:solidFill>
                  <a:prstClr val="black"/>
                </a:solidFill>
                <a:latin typeface="宋体" panose="02010600030101010101" pitchFamily="2" charset="-122"/>
                <a:ea typeface="宋体" panose="02010600030101010101" pitchFamily="2" charset="-122"/>
                <a:cs typeface="Times New Roman" panose="02020603050405020304" pitchFamily="18" charset="0"/>
              </a:rPr>
              <a:t>c</a:t>
            </a:r>
            <a:r>
              <a:rPr lang="zh-CN" altLang="zh-CN" sz="2400" kern="1200" dirty="0">
                <a:solidFill>
                  <a:prstClr val="black"/>
                </a:solidFill>
                <a:latin typeface="宋体" panose="02010600030101010101" pitchFamily="2" charset="-122"/>
                <a:ea typeface="宋体" panose="02010600030101010101" pitchFamily="2" charset="-122"/>
              </a:rPr>
              <a:t>。</a:t>
            </a:r>
            <a:endParaRPr lang="en-US" altLang="zh-CN" sz="2400" b="1" kern="1200" dirty="0">
              <a:solidFill>
                <a:prstClr val="black"/>
              </a:solidFill>
              <a:latin typeface="宋体" panose="02010600030101010101" pitchFamily="2" charset="-122"/>
              <a:ea typeface="宋体" panose="02010600030101010101" pitchFamily="2" charset="-122"/>
            </a:endParaRPr>
          </a:p>
          <a:p>
            <a:pPr lvl="0">
              <a:lnSpc>
                <a:spcPts val="3000"/>
              </a:lnSpc>
              <a:defRPr/>
            </a:pPr>
            <a:r>
              <a:rPr lang="zh-CN" altLang="en-US" sz="2400" dirty="0"/>
              <a:t>可以估计测试前程序的错误总数为：</a:t>
            </a:r>
            <a:endParaRPr lang="zh-CN" altLang="zh-CN" sz="2400" dirty="0"/>
          </a:p>
          <a:p>
            <a:endParaRPr lang="zh-CN" altLang="en-US" dirty="0"/>
          </a:p>
        </p:txBody>
      </p:sp>
      <p:pic>
        <p:nvPicPr>
          <p:cNvPr id="4" name="图片 3"/>
          <p:cNvPicPr>
            <a:picLocks noChangeAspect="1"/>
          </p:cNvPicPr>
          <p:nvPr/>
        </p:nvPicPr>
        <p:blipFill>
          <a:blip r:embed="rId2"/>
          <a:stretch>
            <a:fillRect/>
          </a:stretch>
        </p:blipFill>
        <p:spPr>
          <a:xfrm>
            <a:off x="3835219" y="5298144"/>
            <a:ext cx="1618023" cy="871811"/>
          </a:xfrm>
          <a:prstGeom prst="rect">
            <a:avLst/>
          </a:prstGeom>
        </p:spPr>
      </p:pic>
    </p:spTree>
    <p:extLst>
      <p:ext uri="{BB962C8B-B14F-4D97-AF65-F5344CB8AC3E}">
        <p14:creationId xmlns:p14="http://schemas.microsoft.com/office/powerpoint/2010/main" val="419207277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a:xfrm>
            <a:off x="684213" y="1318605"/>
            <a:ext cx="7920037" cy="4808818"/>
          </a:xfrm>
        </p:spPr>
        <p:txBody>
          <a:bodyPr/>
          <a:lstStyle/>
          <a:p>
            <a:pPr marL="457200" indent="-457200">
              <a:buFont typeface="+mj-lt"/>
              <a:buAutoNum type="arabicPeriod"/>
            </a:pPr>
            <a:r>
              <a:rPr lang="zh-CN" altLang="en-US" sz="2400" dirty="0" smtClean="0"/>
              <a:t>实现</a:t>
            </a:r>
            <a:r>
              <a:rPr lang="zh-CN" altLang="en-US" sz="2400" dirty="0"/>
              <a:t>包括编码和测试两个阶段。</a:t>
            </a:r>
          </a:p>
          <a:p>
            <a:pPr marL="457200" indent="-457200">
              <a:buFont typeface="+mj-lt"/>
              <a:buAutoNum type="arabicPeriod"/>
            </a:pPr>
            <a:r>
              <a:rPr lang="zh-CN" altLang="en-US" sz="2400" dirty="0" smtClean="0"/>
              <a:t>通常</a:t>
            </a:r>
            <a:r>
              <a:rPr lang="zh-CN" altLang="en-US" sz="2400" dirty="0"/>
              <a:t>软件测试至少分为单元测试、集成测试和验收测试</a:t>
            </a:r>
            <a:r>
              <a:rPr lang="en-US" altLang="zh-CN" sz="2400" dirty="0"/>
              <a:t>3</a:t>
            </a:r>
            <a:r>
              <a:rPr lang="zh-CN" altLang="en-US" sz="2400" dirty="0" smtClean="0"/>
              <a:t>个阶段</a:t>
            </a:r>
            <a:r>
              <a:rPr lang="zh-CN" altLang="en-US" sz="2400" dirty="0"/>
              <a:t>。</a:t>
            </a:r>
          </a:p>
          <a:p>
            <a:pPr marL="457200" indent="-457200">
              <a:buFont typeface="+mj-lt"/>
              <a:buAutoNum type="arabicPeriod"/>
            </a:pPr>
            <a:r>
              <a:rPr lang="zh-CN" altLang="en-US" sz="2400" dirty="0" smtClean="0"/>
              <a:t>软件测试</a:t>
            </a:r>
            <a:r>
              <a:rPr lang="zh-CN" altLang="en-US" sz="2400" dirty="0"/>
              <a:t>不仅仅指利用计算机进行的测试，还包括人工进行的测试</a:t>
            </a:r>
            <a:r>
              <a:rPr lang="en-US" altLang="zh-CN" sz="2400" dirty="0"/>
              <a:t>(</a:t>
            </a:r>
            <a:r>
              <a:rPr lang="zh-CN" altLang="en-US" sz="2400" dirty="0"/>
              <a:t>例如，代码审查</a:t>
            </a:r>
            <a:r>
              <a:rPr lang="en-US" altLang="zh-CN" sz="2400" dirty="0"/>
              <a:t>)</a:t>
            </a:r>
            <a:r>
              <a:rPr lang="zh-CN" altLang="en-US" sz="2400" dirty="0"/>
              <a:t>。</a:t>
            </a:r>
          </a:p>
          <a:p>
            <a:pPr marL="457200" indent="-457200">
              <a:buFont typeface="+mj-lt"/>
              <a:buAutoNum type="arabicPeriod"/>
            </a:pPr>
            <a:r>
              <a:rPr lang="zh-CN" altLang="en-US" sz="2400" dirty="0" smtClean="0"/>
              <a:t>白</a:t>
            </a:r>
            <a:r>
              <a:rPr lang="zh-CN" altLang="en-US" sz="2400" dirty="0"/>
              <a:t>盒测试和黑盒测试是软件测试的两类基本</a:t>
            </a:r>
            <a:r>
              <a:rPr lang="zh-CN" altLang="en-US" sz="2400" dirty="0" smtClean="0"/>
              <a:t>方法</a:t>
            </a:r>
            <a:endParaRPr lang="en-US" altLang="zh-CN" sz="2400" dirty="0" smtClean="0"/>
          </a:p>
          <a:p>
            <a:pPr marL="457200" indent="-457200">
              <a:buFont typeface="+mj-lt"/>
              <a:buAutoNum type="arabicPeriod"/>
            </a:pPr>
            <a:r>
              <a:rPr lang="zh-CN" altLang="en-US" sz="2400" dirty="0" smtClean="0"/>
              <a:t>白</a:t>
            </a:r>
            <a:r>
              <a:rPr lang="zh-CN" altLang="en-US" sz="2400" dirty="0"/>
              <a:t>盒</a:t>
            </a:r>
            <a:r>
              <a:rPr lang="zh-CN" altLang="en-US" sz="2400" dirty="0" smtClean="0"/>
              <a:t>测试的</a:t>
            </a:r>
            <a:r>
              <a:rPr lang="zh-CN" altLang="en-US" sz="2400" dirty="0"/>
              <a:t>技术主要有，逻辑覆盖和控制结构测试</a:t>
            </a:r>
            <a:r>
              <a:rPr lang="zh-CN" altLang="en-US" sz="2400" dirty="0" smtClean="0"/>
              <a:t>；</a:t>
            </a:r>
            <a:endParaRPr lang="en-US" altLang="zh-CN" sz="2400" dirty="0" smtClean="0"/>
          </a:p>
          <a:p>
            <a:pPr marL="457200" indent="-457200">
              <a:buFont typeface="+mj-lt"/>
              <a:buAutoNum type="arabicPeriod"/>
            </a:pPr>
            <a:r>
              <a:rPr lang="zh-CN" altLang="en-US" sz="2400" dirty="0" smtClean="0"/>
              <a:t>黑</a:t>
            </a:r>
            <a:r>
              <a:rPr lang="zh-CN" altLang="en-US" sz="2400" dirty="0"/>
              <a:t>盒</a:t>
            </a:r>
            <a:r>
              <a:rPr lang="zh-CN" altLang="en-US" sz="2400" dirty="0" smtClean="0"/>
              <a:t>测试的</a:t>
            </a:r>
            <a:r>
              <a:rPr lang="zh-CN" altLang="en-US" sz="2400" dirty="0"/>
              <a:t>技术主要有，等价划分、</a:t>
            </a:r>
            <a:r>
              <a:rPr lang="zh-CN" altLang="en-US" sz="2400" dirty="0" smtClean="0"/>
              <a:t>边界值分析；</a:t>
            </a:r>
            <a:endParaRPr lang="en-US" altLang="zh-CN" sz="2400" dirty="0" smtClean="0"/>
          </a:p>
          <a:p>
            <a:pPr marL="457200" indent="-457200">
              <a:buFont typeface="+mj-lt"/>
              <a:buAutoNum type="arabicPeriod"/>
            </a:pPr>
            <a:r>
              <a:rPr lang="zh-CN" altLang="en-US" sz="2400" dirty="0" smtClean="0"/>
              <a:t>调试</a:t>
            </a:r>
            <a:r>
              <a:rPr lang="zh-CN" altLang="en-US" sz="2400" dirty="0"/>
              <a:t>的</a:t>
            </a:r>
            <a:r>
              <a:rPr lang="zh-CN" altLang="en-US" sz="2400" dirty="0" smtClean="0"/>
              <a:t>任务是及时</a:t>
            </a:r>
            <a:r>
              <a:rPr lang="zh-CN" altLang="en-US" sz="2400" dirty="0"/>
              <a:t>改正测试过程中发现的软件</a:t>
            </a:r>
            <a:r>
              <a:rPr lang="zh-CN" altLang="en-US" sz="2400" dirty="0" smtClean="0"/>
              <a:t>错误</a:t>
            </a:r>
            <a:endParaRPr lang="en-US" altLang="zh-CN" sz="2400" dirty="0" smtClean="0"/>
          </a:p>
          <a:p>
            <a:pPr marL="457200" indent="-457200">
              <a:buFont typeface="+mj-lt"/>
              <a:buAutoNum type="arabicPeriod"/>
            </a:pPr>
            <a:r>
              <a:rPr lang="zh-CN" altLang="en-US" sz="2400" dirty="0" smtClean="0"/>
              <a:t>程序</a:t>
            </a:r>
            <a:r>
              <a:rPr lang="zh-CN" altLang="en-US" sz="2400" dirty="0"/>
              <a:t>中潜藏的错误的数目，直接决定了软件的</a:t>
            </a:r>
            <a:r>
              <a:rPr lang="zh-CN" altLang="en-US" sz="2400" dirty="0" smtClean="0"/>
              <a:t>可靠性</a:t>
            </a:r>
            <a:endParaRPr lang="zh-CN" altLang="en-US" dirty="0"/>
          </a:p>
        </p:txBody>
      </p:sp>
    </p:spTree>
    <p:extLst>
      <p:ext uri="{BB962C8B-B14F-4D97-AF65-F5344CB8AC3E}">
        <p14:creationId xmlns:p14="http://schemas.microsoft.com/office/powerpoint/2010/main" val="284791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注释规范示例</a:t>
            </a:r>
          </a:p>
        </p:txBody>
      </p:sp>
      <p:sp>
        <p:nvSpPr>
          <p:cNvPr id="3" name="内容占位符 2"/>
          <p:cNvSpPr>
            <a:spLocks noGrp="1"/>
          </p:cNvSpPr>
          <p:nvPr>
            <p:ph idx="1"/>
          </p:nvPr>
        </p:nvSpPr>
        <p:spPr/>
        <p:txBody>
          <a:bodyPr/>
          <a:lstStyle/>
          <a:p>
            <a:pPr marL="268288" lvl="2" indent="0">
              <a:spcBef>
                <a:spcPts val="0"/>
              </a:spcBef>
              <a:spcAft>
                <a:spcPts val="0"/>
              </a:spcAft>
              <a:buNone/>
            </a:pPr>
            <a:r>
              <a:rPr lang="en-US" altLang="zh-CN" sz="2400" b="1" dirty="0">
                <a:solidFill>
                  <a:srgbClr val="0000FF"/>
                </a:solidFill>
                <a:cs typeface="Ebrima" pitchFamily="2" charset="0"/>
              </a:rPr>
              <a:t>//</a:t>
            </a:r>
            <a:r>
              <a:rPr lang="zh-CN" altLang="en-US" sz="2400" b="1" dirty="0">
                <a:solidFill>
                  <a:srgbClr val="0000FF"/>
                </a:solidFill>
                <a:cs typeface="Ebrima" pitchFamily="2" charset="0"/>
              </a:rPr>
              <a:t>合适的注释</a:t>
            </a:r>
            <a:endParaRPr lang="en-US" altLang="zh-CN" sz="2400" b="1" dirty="0">
              <a:solidFill>
                <a:srgbClr val="0000FF"/>
              </a:solidFill>
              <a:cs typeface="Ebrima" pitchFamily="2" charset="0"/>
            </a:endParaRPr>
          </a:p>
          <a:p>
            <a:pPr marL="268288" lvl="2" indent="0">
              <a:spcBef>
                <a:spcPts val="0"/>
              </a:spcBef>
              <a:spcAft>
                <a:spcPts val="0"/>
              </a:spcAft>
              <a:buNone/>
            </a:pPr>
            <a:r>
              <a:rPr lang="en-US" altLang="zh-CN" sz="2400" b="1" dirty="0">
                <a:solidFill>
                  <a:srgbClr val="3D8B3D"/>
                </a:solidFill>
                <a:latin typeface="Consolas" panose="020B0609020204030204" pitchFamily="49" charset="0"/>
                <a:ea typeface="Ebrima" pitchFamily="2" charset="0"/>
                <a:cs typeface="Ebrima" pitchFamily="2" charset="0"/>
              </a:rPr>
              <a:t>//go thru the array, note the last element //is at [len-1]</a:t>
            </a:r>
          </a:p>
          <a:p>
            <a:pPr marL="268288" lvl="2" indent="0">
              <a:spcBef>
                <a:spcPts val="0"/>
              </a:spcBef>
              <a:spcAft>
                <a:spcPts val="0"/>
              </a:spcAft>
              <a:buNone/>
            </a:pPr>
            <a:r>
              <a:rPr lang="en-US" altLang="zh-CN" sz="2400" b="1" dirty="0">
                <a:solidFill>
                  <a:srgbClr val="0000FF"/>
                </a:solidFill>
                <a:latin typeface="Consolas" panose="020B0609020204030204" pitchFamily="49" charset="0"/>
                <a:ea typeface="Ebrima" pitchFamily="2" charset="0"/>
                <a:cs typeface="Ebrima" pitchFamily="2" charset="0"/>
              </a:rPr>
              <a:t>for (</a:t>
            </a:r>
            <a:r>
              <a:rPr lang="en-US" altLang="zh-CN" sz="2400" b="1" dirty="0" err="1">
                <a:solidFill>
                  <a:srgbClr val="0000FF"/>
                </a:solidFill>
                <a:latin typeface="Consolas" panose="020B0609020204030204" pitchFamily="49" charset="0"/>
                <a:ea typeface="Ebrima" pitchFamily="2" charset="0"/>
                <a:cs typeface="Ebrima" pitchFamily="2" charset="0"/>
              </a:rPr>
              <a:t>i</a:t>
            </a:r>
            <a:r>
              <a:rPr lang="en-US" altLang="zh-CN" sz="2400" b="1" dirty="0">
                <a:solidFill>
                  <a:srgbClr val="0000FF"/>
                </a:solidFill>
                <a:latin typeface="Consolas" panose="020B0609020204030204" pitchFamily="49" charset="0"/>
                <a:ea typeface="Ebrima" pitchFamily="2" charset="0"/>
                <a:cs typeface="Ebrima" pitchFamily="2" charset="0"/>
              </a:rPr>
              <a:t> = 0; </a:t>
            </a:r>
            <a:r>
              <a:rPr lang="en-US" altLang="zh-CN" sz="2400" b="1" dirty="0" err="1">
                <a:solidFill>
                  <a:srgbClr val="0000FF"/>
                </a:solidFill>
                <a:latin typeface="Consolas" panose="020B0609020204030204" pitchFamily="49" charset="0"/>
                <a:ea typeface="Ebrima" pitchFamily="2" charset="0"/>
                <a:cs typeface="Ebrima" pitchFamily="2" charset="0"/>
              </a:rPr>
              <a:t>i</a:t>
            </a:r>
            <a:r>
              <a:rPr lang="en-US" altLang="zh-CN" sz="2400" b="1" dirty="0">
                <a:solidFill>
                  <a:srgbClr val="0000FF"/>
                </a:solidFill>
                <a:latin typeface="Consolas" panose="020B0609020204030204" pitchFamily="49" charset="0"/>
                <a:ea typeface="Ebrima" pitchFamily="2" charset="0"/>
                <a:cs typeface="Ebrima" pitchFamily="2" charset="0"/>
              </a:rPr>
              <a:t>&lt;</a:t>
            </a:r>
            <a:r>
              <a:rPr lang="en-US" altLang="zh-CN" sz="2400" b="1" dirty="0" err="1">
                <a:solidFill>
                  <a:srgbClr val="0000FF"/>
                </a:solidFill>
                <a:latin typeface="Consolas" panose="020B0609020204030204" pitchFamily="49" charset="0"/>
                <a:ea typeface="Ebrima" pitchFamily="2" charset="0"/>
                <a:cs typeface="Ebrima" pitchFamily="2" charset="0"/>
              </a:rPr>
              <a:t>len</a:t>
            </a:r>
            <a:r>
              <a:rPr lang="en-US" altLang="zh-CN" sz="2400" b="1" dirty="0">
                <a:solidFill>
                  <a:srgbClr val="0000FF"/>
                </a:solidFill>
                <a:latin typeface="Consolas" panose="020B0609020204030204" pitchFamily="49" charset="0"/>
                <a:ea typeface="Ebrima" pitchFamily="2" charset="0"/>
                <a:cs typeface="Ebrima" pitchFamily="2" charset="0"/>
              </a:rPr>
              <a:t>; </a:t>
            </a:r>
            <a:r>
              <a:rPr lang="en-US" altLang="zh-CN" sz="2400" b="1" dirty="0" err="1">
                <a:solidFill>
                  <a:srgbClr val="0000FF"/>
                </a:solidFill>
                <a:latin typeface="Consolas" panose="020B0609020204030204" pitchFamily="49" charset="0"/>
                <a:ea typeface="Ebrima" pitchFamily="2" charset="0"/>
                <a:cs typeface="Ebrima" pitchFamily="2" charset="0"/>
              </a:rPr>
              <a:t>i</a:t>
            </a:r>
            <a:r>
              <a:rPr lang="en-US" altLang="zh-CN" sz="2400" b="1" dirty="0">
                <a:solidFill>
                  <a:srgbClr val="0000FF"/>
                </a:solidFill>
                <a:latin typeface="Consolas" panose="020B0609020204030204" pitchFamily="49" charset="0"/>
                <a:ea typeface="Ebrima" pitchFamily="2" charset="0"/>
                <a:cs typeface="Ebrima" pitchFamily="2" charset="0"/>
              </a:rPr>
              <a:t>++){</a:t>
            </a:r>
          </a:p>
          <a:p>
            <a:pPr marL="268288" lvl="2" indent="0">
              <a:spcBef>
                <a:spcPts val="0"/>
              </a:spcBef>
              <a:spcAft>
                <a:spcPts val="0"/>
              </a:spcAft>
              <a:buNone/>
            </a:pPr>
            <a:r>
              <a:rPr lang="en-US" altLang="zh-CN" sz="2400" b="1" dirty="0">
                <a:solidFill>
                  <a:srgbClr val="0000FF"/>
                </a:solidFill>
                <a:latin typeface="Consolas" panose="020B0609020204030204" pitchFamily="49" charset="0"/>
                <a:ea typeface="Ebrima" pitchFamily="2" charset="0"/>
                <a:cs typeface="Ebrima" pitchFamily="2" charset="0"/>
              </a:rPr>
              <a:t>    </a:t>
            </a:r>
            <a:r>
              <a:rPr lang="en-US" altLang="zh-CN" sz="2400" b="1" dirty="0" err="1">
                <a:solidFill>
                  <a:srgbClr val="0000FF"/>
                </a:solidFill>
                <a:latin typeface="Consolas" panose="020B0609020204030204" pitchFamily="49" charset="0"/>
                <a:ea typeface="Ebrima" pitchFamily="2" charset="0"/>
                <a:cs typeface="Ebrima" pitchFamily="2" charset="0"/>
              </a:rPr>
              <a:t>DoSomeThing</a:t>
            </a:r>
            <a:r>
              <a:rPr lang="en-US" altLang="zh-CN" sz="2400" b="1" dirty="0">
                <a:solidFill>
                  <a:srgbClr val="0000FF"/>
                </a:solidFill>
                <a:latin typeface="Consolas" panose="020B0609020204030204" pitchFamily="49" charset="0"/>
                <a:ea typeface="Ebrima" pitchFamily="2" charset="0"/>
                <a:cs typeface="Ebrima" pitchFamily="2" charset="0"/>
              </a:rPr>
              <a:t>();</a:t>
            </a:r>
          </a:p>
          <a:p>
            <a:pPr marL="268288" lvl="2" indent="0">
              <a:spcBef>
                <a:spcPts val="0"/>
              </a:spcBef>
              <a:spcAft>
                <a:spcPts val="0"/>
              </a:spcAft>
              <a:buNone/>
            </a:pPr>
            <a:r>
              <a:rPr lang="en-US" altLang="zh-CN" sz="2400" b="1" dirty="0">
                <a:solidFill>
                  <a:srgbClr val="0000FF"/>
                </a:solidFill>
                <a:latin typeface="Consolas" panose="020B0609020204030204" pitchFamily="49" charset="0"/>
                <a:ea typeface="Ebrima" pitchFamily="2" charset="0"/>
                <a:cs typeface="Ebrima" pitchFamily="2" charset="0"/>
              </a:rPr>
              <a:t>}</a:t>
            </a:r>
          </a:p>
          <a:p>
            <a:r>
              <a:rPr lang="zh-CN" altLang="en-US" dirty="0"/>
              <a:t>注释用来解释程序做什么（</a:t>
            </a:r>
            <a:r>
              <a:rPr lang="en-US" altLang="zh-CN" dirty="0"/>
              <a:t>What</a:t>
            </a:r>
            <a:r>
              <a:rPr lang="zh-CN" altLang="en-US" dirty="0"/>
              <a:t>），为什么这样做（</a:t>
            </a:r>
            <a:r>
              <a:rPr lang="en-US" altLang="zh-CN" dirty="0"/>
              <a:t>Why</a:t>
            </a:r>
            <a:r>
              <a:rPr lang="zh-CN" altLang="en-US" dirty="0"/>
              <a:t>），以及要特别注意的地方。</a:t>
            </a:r>
          </a:p>
        </p:txBody>
      </p:sp>
    </p:spTree>
    <p:extLst>
      <p:ext uri="{BB962C8B-B14F-4D97-AF65-F5344CB8AC3E}">
        <p14:creationId xmlns:p14="http://schemas.microsoft.com/office/powerpoint/2010/main" val="252500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注释规范示例</a:t>
            </a:r>
          </a:p>
        </p:txBody>
      </p:sp>
      <p:sp>
        <p:nvSpPr>
          <p:cNvPr id="3" name="内容占位符 2"/>
          <p:cNvSpPr>
            <a:spLocks noGrp="1"/>
          </p:cNvSpPr>
          <p:nvPr>
            <p:ph idx="1"/>
          </p:nvPr>
        </p:nvSpPr>
        <p:spPr/>
        <p:txBody>
          <a:bodyPr/>
          <a:lstStyle/>
          <a:p>
            <a:pPr marL="342900" lvl="2" indent="-342900">
              <a:spcAft>
                <a:spcPct val="20000"/>
              </a:spcAft>
              <a:buClr>
                <a:srgbClr val="800000"/>
              </a:buClr>
              <a:buFont typeface="Wingdings" pitchFamily="2" charset="2"/>
              <a:buChar char="§"/>
            </a:pPr>
            <a:r>
              <a:rPr lang="zh-CN" altLang="en-US" sz="2400" dirty="0">
                <a:cs typeface="+mn-cs"/>
              </a:rPr>
              <a:t>复杂的注释应该放在函数头，很多函数头的注释都是解释参数的类型等，</a:t>
            </a:r>
            <a:r>
              <a:rPr lang="zh-CN" altLang="en-US" sz="2400" dirty="0">
                <a:solidFill>
                  <a:srgbClr val="0000FF"/>
                </a:solidFill>
                <a:cs typeface="+mn-cs"/>
              </a:rPr>
              <a:t>如果程序正文已经能够说明参数的类型，就不要重复！</a:t>
            </a:r>
            <a:endParaRPr lang="en-US" altLang="zh-CN" sz="2400" dirty="0">
              <a:solidFill>
                <a:srgbClr val="0000FF"/>
              </a:solidFill>
              <a:cs typeface="+mn-cs"/>
            </a:endParaRPr>
          </a:p>
          <a:p>
            <a:pPr marL="342900" lvl="2" indent="-342900">
              <a:spcAft>
                <a:spcPct val="20000"/>
              </a:spcAft>
              <a:buClr>
                <a:srgbClr val="800000"/>
              </a:buClr>
              <a:buFont typeface="Wingdings" pitchFamily="2" charset="2"/>
              <a:buChar char="§"/>
            </a:pPr>
            <a:endParaRPr lang="en-US" altLang="zh-CN" sz="2400" dirty="0">
              <a:solidFill>
                <a:srgbClr val="0000FF"/>
              </a:solidFill>
              <a:cs typeface="+mn-cs"/>
            </a:endParaRPr>
          </a:p>
          <a:p>
            <a:pPr marL="342900" lvl="2" indent="-342900">
              <a:spcAft>
                <a:spcPct val="20000"/>
              </a:spcAft>
              <a:buClr>
                <a:srgbClr val="800000"/>
              </a:buClr>
              <a:buFont typeface="Wingdings" pitchFamily="2" charset="2"/>
              <a:buChar char="§"/>
            </a:pPr>
            <a:endParaRPr lang="en-US" altLang="zh-CN" sz="2400" dirty="0">
              <a:solidFill>
                <a:srgbClr val="0000FF"/>
              </a:solidFill>
              <a:cs typeface="+mn-cs"/>
            </a:endParaRPr>
          </a:p>
          <a:p>
            <a:pPr marL="342900" lvl="2" indent="-342900">
              <a:spcAft>
                <a:spcPct val="20000"/>
              </a:spcAft>
              <a:buClr>
                <a:srgbClr val="800000"/>
              </a:buClr>
              <a:buFont typeface="Wingdings" pitchFamily="2" charset="2"/>
              <a:buChar char="§"/>
            </a:pPr>
            <a:endParaRPr lang="en-US" altLang="zh-CN" sz="2400" dirty="0">
              <a:solidFill>
                <a:srgbClr val="0000FF"/>
              </a:solidFill>
              <a:cs typeface="+mn-cs"/>
            </a:endParaRPr>
          </a:p>
          <a:p>
            <a:pPr marL="342900" lvl="2" indent="-342900">
              <a:spcAft>
                <a:spcPct val="20000"/>
              </a:spcAft>
              <a:buClr>
                <a:srgbClr val="800000"/>
              </a:buClr>
              <a:buFont typeface="Wingdings" pitchFamily="2" charset="2"/>
              <a:buChar char="§"/>
            </a:pPr>
            <a:endParaRPr lang="en-US" altLang="zh-CN" sz="2400" dirty="0">
              <a:solidFill>
                <a:srgbClr val="0000FF"/>
              </a:solidFill>
              <a:cs typeface="+mn-cs"/>
            </a:endParaRPr>
          </a:p>
          <a:p>
            <a:pPr marL="342900" lvl="2" indent="-342900">
              <a:spcAft>
                <a:spcPct val="20000"/>
              </a:spcAft>
              <a:buClr>
                <a:srgbClr val="800000"/>
              </a:buClr>
              <a:buFont typeface="Wingdings" pitchFamily="2" charset="2"/>
              <a:buChar char="§"/>
            </a:pPr>
            <a:endParaRPr lang="en-US" altLang="zh-CN" sz="2400" dirty="0">
              <a:solidFill>
                <a:srgbClr val="0000FF"/>
              </a:solidFill>
              <a:cs typeface="+mn-cs"/>
            </a:endParaRPr>
          </a:p>
          <a:p>
            <a:pPr marL="342900" lvl="2" indent="-342900">
              <a:spcAft>
                <a:spcPct val="20000"/>
              </a:spcAft>
              <a:buClr>
                <a:srgbClr val="800000"/>
              </a:buClr>
              <a:buFont typeface="Wingdings" pitchFamily="2" charset="2"/>
              <a:buChar char="§"/>
            </a:pPr>
            <a:r>
              <a:rPr lang="zh-CN" altLang="en-US" sz="2400" dirty="0"/>
              <a:t>注释也要随着程序的修改而不断更新，一个误导的注释比没有注释更糟糕 </a:t>
            </a:r>
            <a:endParaRPr lang="en-US" altLang="zh-CN" sz="2400" dirty="0"/>
          </a:p>
          <a:p>
            <a:pPr marL="342900" lvl="2" indent="-342900">
              <a:spcAft>
                <a:spcPct val="20000"/>
              </a:spcAft>
              <a:buClr>
                <a:srgbClr val="800000"/>
              </a:buClr>
              <a:buFont typeface="Wingdings" pitchFamily="2" charset="2"/>
              <a:buChar char="§"/>
            </a:pPr>
            <a:endParaRPr lang="zh-CN" altLang="en-US" sz="2400" dirty="0">
              <a:solidFill>
                <a:srgbClr val="0000FF"/>
              </a:solidFill>
              <a:cs typeface="+mn-cs"/>
            </a:endParaRPr>
          </a:p>
        </p:txBody>
      </p:sp>
      <p:pic>
        <p:nvPicPr>
          <p:cNvPr id="4" name="图片 3"/>
          <p:cNvPicPr>
            <a:picLocks noChangeAspect="1"/>
          </p:cNvPicPr>
          <p:nvPr/>
        </p:nvPicPr>
        <p:blipFill>
          <a:blip r:embed="rId2"/>
          <a:stretch>
            <a:fillRect/>
          </a:stretch>
        </p:blipFill>
        <p:spPr>
          <a:xfrm>
            <a:off x="1116624" y="2612748"/>
            <a:ext cx="3774497" cy="2672686"/>
          </a:xfrm>
          <a:prstGeom prst="rect">
            <a:avLst/>
          </a:prstGeom>
        </p:spPr>
      </p:pic>
      <p:pic>
        <p:nvPicPr>
          <p:cNvPr id="5" name="图片 4"/>
          <p:cNvPicPr>
            <a:picLocks noChangeAspect="1"/>
          </p:cNvPicPr>
          <p:nvPr/>
        </p:nvPicPr>
        <p:blipFill>
          <a:blip r:embed="rId3"/>
          <a:stretch>
            <a:fillRect/>
          </a:stretch>
        </p:blipFill>
        <p:spPr>
          <a:xfrm>
            <a:off x="4943873" y="2602702"/>
            <a:ext cx="3470366" cy="2682732"/>
          </a:xfrm>
          <a:prstGeom prst="rect">
            <a:avLst/>
          </a:prstGeom>
        </p:spPr>
      </p:pic>
    </p:spTree>
    <p:extLst>
      <p:ext uri="{BB962C8B-B14F-4D97-AF65-F5344CB8AC3E}">
        <p14:creationId xmlns:p14="http://schemas.microsoft.com/office/powerpoint/2010/main" val="292920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良好注释示例</a:t>
            </a:r>
          </a:p>
        </p:txBody>
      </p:sp>
      <p:pic>
        <p:nvPicPr>
          <p:cNvPr id="4098" name="Picture 2" descr="https://timgsa.baidu.com/timg?image&amp;quality=80&amp;size=b9999_10000&amp;sec=1573618481804&amp;di=8fd42320d2aff9dc748ebaa448dc4366&amp;imgtype=0&amp;src=http%3A%2F%2Fmmbiz.qpic.cn%2Fmmbiz_png%2FeptaWUmmg1Ef7VpWHECJKSHIGl2S4mnQGlG42Oicicd2GliaOXibcjVmOclfZ7AruCO1jUgL2JY4ou60ibicbZofjtAQ%2F%3Fwx_fmt%3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718" y="1321071"/>
            <a:ext cx="7521575" cy="4703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986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一些无聊的注释</a:t>
            </a:r>
          </a:p>
        </p:txBody>
      </p:sp>
      <p:pic>
        <p:nvPicPr>
          <p:cNvPr id="2052" name="Picture 4" descr="https://timgsa.baidu.com/timg?image&amp;quality=80&amp;size=b9999_10000&amp;sec=1573617447399&amp;di=9f6f662c212fdde0bf6a6c4b5907f5eb&amp;imgtype=0&amp;src=http%3A%2F%2Fpic4.zhimg.com%2Fv2-9dbffbf4b262e2a2a34231e5c6dce1f3_b.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7223" y="1375836"/>
            <a:ext cx="2436202" cy="22993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timgsa.baidu.com/timg?image&amp;quality=80&amp;size=b9999_10000&amp;sec=1573617472741&amp;di=be5b551f665aa042a6d1d3edc8f92b13&amp;imgtype=0&amp;src=http%3A%2F%2Fdingyue.nosdn.127.net%2Fs3KdVy24jTMZa9bGO42yocI45IKblTFORH65uJuRyMWCF1540157412019compressfla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7223" y="3853088"/>
            <a:ext cx="2436202" cy="218804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dingyue.ws.126.net/sQIQ7ek9pVYVCQ7KBfO0mjfJVqUwsIwRmxGIMylb7x51G15318945136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2" y="3853088"/>
            <a:ext cx="5183189" cy="212362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timgsa.baidu.com/timg?image&amp;quality=80&amp;size=b9999_10000&amp;sec=1573618756658&amp;di=f7efbe5f3a954f2822c9dfe61c08780c&amp;imgtype=jpg&amp;src=http%3A%2F%2Fimg3.imgtn.bdimg.com%2Fit%2Fu%3D2949263113%2C3911287228%26fm%3D214%26gp%3D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612" y="1381707"/>
            <a:ext cx="5183188" cy="2215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31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randombar(horizontal)">
                                      <p:cBhvr>
                                        <p:cTn id="7" dur="500"/>
                                        <p:tgtEl>
                                          <p:spTgt spid="206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6"/>
                                        </p:tgtEl>
                                        <p:attrNameLst>
                                          <p:attrName>style.visibility</p:attrName>
                                        </p:attrNameLst>
                                      </p:cBhvr>
                                      <p:to>
                                        <p:strVal val="visible"/>
                                      </p:to>
                                    </p:set>
                                    <p:animEffect transition="in" filter="randombar(horizontal)">
                                      <p:cBhvr>
                                        <p:cTn id="12" dur="500"/>
                                        <p:tgtEl>
                                          <p:spTgt spid="205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randombar(horizontal)">
                                      <p:cBhvr>
                                        <p:cTn id="17" dur="500"/>
                                        <p:tgtEl>
                                          <p:spTgt spid="2052"/>
                                        </p:tgtEl>
                                      </p:cBhvr>
                                    </p:animEffect>
                                  </p:childTnLst>
                                </p:cTn>
                              </p:par>
                              <p:par>
                                <p:cTn id="18" presetID="14" presetClass="entr" presetSubtype="10" fill="hold" nodeType="withEffect">
                                  <p:stCondLst>
                                    <p:cond delay="0"/>
                                  </p:stCondLst>
                                  <p:childTnLst>
                                    <p:set>
                                      <p:cBhvr>
                                        <p:cTn id="19" dur="1" fill="hold">
                                          <p:stCondLst>
                                            <p:cond delay="0"/>
                                          </p:stCondLst>
                                        </p:cTn>
                                        <p:tgtEl>
                                          <p:spTgt spid="2054"/>
                                        </p:tgtEl>
                                        <p:attrNameLst>
                                          <p:attrName>style.visibility</p:attrName>
                                        </p:attrNameLst>
                                      </p:cBhvr>
                                      <p:to>
                                        <p:strVal val="visible"/>
                                      </p:to>
                                    </p:set>
                                    <p:animEffect transition="in" filter="randombar(horizontal)">
                                      <p:cBhvr>
                                        <p:cTn id="20"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视觉组织示例</a:t>
            </a:r>
          </a:p>
        </p:txBody>
      </p:sp>
      <p:pic>
        <p:nvPicPr>
          <p:cNvPr id="7170" name="Picture 2" descr="“Code indentation”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49" y="1319212"/>
            <a:ext cx="7439025" cy="473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78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randombar(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2</a:t>
            </a:r>
            <a:r>
              <a:rPr lang="zh-CN" altLang="en-US" dirty="0"/>
              <a:t>）数据说明规范</a:t>
            </a:r>
          </a:p>
        </p:txBody>
      </p:sp>
      <p:sp>
        <p:nvSpPr>
          <p:cNvPr id="3" name="内容占位符 2"/>
          <p:cNvSpPr>
            <a:spLocks noGrp="1"/>
          </p:cNvSpPr>
          <p:nvPr>
            <p:ph idx="1"/>
          </p:nvPr>
        </p:nvSpPr>
        <p:spPr/>
        <p:txBody>
          <a:bodyPr/>
          <a:lstStyle/>
          <a:p>
            <a:r>
              <a:rPr lang="zh-CN" altLang="en-US" dirty="0"/>
              <a:t>当多个变量名在一个语句中说明时，应该按字母顺序排列这些变量；</a:t>
            </a:r>
          </a:p>
          <a:p>
            <a:r>
              <a:rPr lang="zh-CN" altLang="en-US" dirty="0"/>
              <a:t>如果设计时使用了一个复杂的数据结构，则应该用注解说明用程序设计语言实现这个数据结构的方法和特点</a:t>
            </a:r>
          </a:p>
        </p:txBody>
      </p:sp>
    </p:spTree>
    <p:extLst>
      <p:ext uri="{BB962C8B-B14F-4D97-AF65-F5344CB8AC3E}">
        <p14:creationId xmlns:p14="http://schemas.microsoft.com/office/powerpoint/2010/main" val="194490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 </a:t>
            </a:r>
            <a:r>
              <a:rPr lang="en-US" altLang="zh-CN" dirty="0"/>
              <a:t>= </a:t>
            </a:r>
            <a:r>
              <a:rPr lang="zh-CN" altLang="en-US" dirty="0"/>
              <a:t>编码 </a:t>
            </a:r>
            <a:r>
              <a:rPr lang="en-US" altLang="zh-CN" dirty="0"/>
              <a:t>+ </a:t>
            </a:r>
            <a:r>
              <a:rPr lang="zh-CN" altLang="en-US" dirty="0"/>
              <a:t>测试</a:t>
            </a:r>
          </a:p>
        </p:txBody>
      </p:sp>
      <p:graphicFrame>
        <p:nvGraphicFramePr>
          <p:cNvPr id="6" name="图示 5"/>
          <p:cNvGraphicFramePr/>
          <p:nvPr>
            <p:extLst>
              <p:ext uri="{D42A27DB-BD31-4B8C-83A1-F6EECF244321}">
                <p14:modId xmlns:p14="http://schemas.microsoft.com/office/powerpoint/2010/main" val="1823510086"/>
              </p:ext>
            </p:extLst>
          </p:nvPr>
        </p:nvGraphicFramePr>
        <p:xfrm>
          <a:off x="457200" y="1201617"/>
          <a:ext cx="8229600" cy="43156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p:cNvSpPr txBox="1"/>
          <p:nvPr/>
        </p:nvSpPr>
        <p:spPr>
          <a:xfrm>
            <a:off x="3851277" y="2060575"/>
            <a:ext cx="4475163" cy="1200150"/>
          </a:xfrm>
          <a:prstGeom prst="rect">
            <a:avLst/>
          </a:prstGeom>
          <a:noFill/>
          <a:ln w="19050">
            <a:solidFill>
              <a:srgbClr val="0000FF">
                <a:alpha val="99000"/>
              </a:srgbClr>
            </a:solidFill>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dirty="0">
                <a:ln>
                  <a:noFill/>
                </a:ln>
                <a:solidFill>
                  <a:srgbClr val="C0504D"/>
                </a:solidFill>
                <a:effectLst/>
                <a:uLnTx/>
                <a:uFillTx/>
                <a:latin typeface="华文细黑" panose="02010600040101010101" pitchFamily="2" charset="-122"/>
                <a:ea typeface="华文细黑" panose="02010600040101010101" pitchFamily="2" charset="-122"/>
              </a:rPr>
              <a:t>编码</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就是把软件设计结果翻译成用某种程序设计语言书写的程序，是对设计的进一步具体化。</a:t>
            </a:r>
          </a:p>
        </p:txBody>
      </p:sp>
      <p:sp>
        <p:nvSpPr>
          <p:cNvPr id="8" name="文本框 7"/>
          <p:cNvSpPr txBox="1"/>
          <p:nvPr/>
        </p:nvSpPr>
        <p:spPr>
          <a:xfrm>
            <a:off x="3851277" y="3644900"/>
            <a:ext cx="4475163" cy="1200329"/>
          </a:xfrm>
          <a:prstGeom prst="rect">
            <a:avLst/>
          </a:prstGeom>
          <a:noFill/>
          <a:ln w="19050">
            <a:solidFill>
              <a:srgbClr val="0000FF">
                <a:alpha val="99000"/>
              </a:srgbClr>
            </a:solidFill>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软件</a:t>
            </a:r>
            <a:r>
              <a:rPr kumimoji="0" lang="zh-CN" altLang="en-US" sz="2400" i="0" u="none" strike="noStrike" kern="0" cap="none" spc="0" normalizeH="0" baseline="0" noProof="0" dirty="0">
                <a:ln>
                  <a:noFill/>
                </a:ln>
                <a:solidFill>
                  <a:srgbClr val="C0504D"/>
                </a:solidFill>
                <a:effectLst/>
                <a:uLnTx/>
                <a:uFillTx/>
                <a:latin typeface="华文细黑" panose="02010600040101010101" pitchFamily="2" charset="-122"/>
                <a:ea typeface="华文细黑" panose="02010600040101010101" pitchFamily="2" charset="-122"/>
              </a:rPr>
              <a:t>测试</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是保证软件质量的关键步骤，是对软件规格说明、设计和编码的最后复审。</a:t>
            </a:r>
            <a:endParaRPr kumimoji="0" lang="en-US"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08753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3</a:t>
            </a:r>
            <a:r>
              <a:rPr lang="zh-CN" altLang="en-US" dirty="0"/>
              <a:t>）语句构造规范</a:t>
            </a:r>
          </a:p>
        </p:txBody>
      </p:sp>
      <p:sp>
        <p:nvSpPr>
          <p:cNvPr id="3" name="内容占位符 2"/>
          <p:cNvSpPr>
            <a:spLocks noGrp="1"/>
          </p:cNvSpPr>
          <p:nvPr>
            <p:ph idx="1"/>
          </p:nvPr>
        </p:nvSpPr>
        <p:spPr/>
        <p:txBody>
          <a:bodyPr/>
          <a:lstStyle/>
          <a:p>
            <a:r>
              <a:rPr lang="zh-CN" altLang="en-US" dirty="0"/>
              <a:t>不要为了节省空间而把多个语句写在同一行；</a:t>
            </a:r>
          </a:p>
          <a:p>
            <a:r>
              <a:rPr lang="zh-CN" altLang="en-US" dirty="0"/>
              <a:t>尽量避免复杂的条件测试；</a:t>
            </a:r>
          </a:p>
          <a:p>
            <a:r>
              <a:rPr lang="zh-CN" altLang="en-US" dirty="0"/>
              <a:t>尽量减少对“非”条件的测试；</a:t>
            </a:r>
          </a:p>
          <a:p>
            <a:r>
              <a:rPr lang="zh-CN" altLang="en-US" dirty="0"/>
              <a:t>避免大量使用循环嵌套和条件嵌套；</a:t>
            </a:r>
          </a:p>
          <a:p>
            <a:r>
              <a:rPr lang="zh-CN" altLang="en-US" dirty="0"/>
              <a:t>利用括号使逻辑表达式或算术表达式的运算次序清晰直观。</a:t>
            </a:r>
          </a:p>
        </p:txBody>
      </p:sp>
    </p:spTree>
    <p:extLst>
      <p:ext uri="{BB962C8B-B14F-4D97-AF65-F5344CB8AC3E}">
        <p14:creationId xmlns:p14="http://schemas.microsoft.com/office/powerpoint/2010/main" val="487377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3</a:t>
            </a:r>
            <a:r>
              <a:rPr lang="zh-CN" altLang="en-US" dirty="0"/>
              <a:t>）语句构造规范例</a:t>
            </a:r>
          </a:p>
        </p:txBody>
      </p:sp>
      <p:sp>
        <p:nvSpPr>
          <p:cNvPr id="3" name="内容占位符 2"/>
          <p:cNvSpPr>
            <a:spLocks noGrp="1"/>
          </p:cNvSpPr>
          <p:nvPr>
            <p:ph idx="1"/>
          </p:nvPr>
        </p:nvSpPr>
        <p:spPr/>
        <p:txBody>
          <a:bodyPr/>
          <a:lstStyle/>
          <a:p>
            <a:r>
              <a:rPr lang="zh-CN" altLang="en-US" dirty="0"/>
              <a:t>不同的语句（</a:t>
            </a:r>
            <a:r>
              <a:rPr lang="en-US" altLang="zh-CN" dirty="0"/>
              <a:t>Statement</a:t>
            </a:r>
            <a:r>
              <a:rPr lang="zh-CN" altLang="en-US" dirty="0"/>
              <a:t>）放在一行中，会使程序调试（</a:t>
            </a:r>
            <a:r>
              <a:rPr lang="en-US" altLang="zh-CN" dirty="0" err="1"/>
              <a:t>DeBug</a:t>
            </a:r>
            <a:r>
              <a:rPr lang="zh-CN" altLang="en-US" dirty="0"/>
              <a:t>）非常不方便</a:t>
            </a:r>
          </a:p>
          <a:p>
            <a:pPr marL="400050" lvl="1" indent="237490" algn="just">
              <a:spcBef>
                <a:spcPts val="0"/>
              </a:spcBef>
              <a:spcAft>
                <a:spcPts val="0"/>
              </a:spcAft>
              <a:buNone/>
            </a:pPr>
            <a:r>
              <a:rPr lang="en-US" altLang="zh-CN" sz="2800" b="1" dirty="0">
                <a:solidFill>
                  <a:srgbClr val="0000FF"/>
                </a:solidFill>
                <a:latin typeface="Consolas" panose="020B0609020204030204" pitchFamily="49" charset="0"/>
                <a:ea typeface="Ebrima" pitchFamily="2" charset="0"/>
                <a:cs typeface="Ebrima" pitchFamily="2" charset="0"/>
              </a:rPr>
              <a:t>if (condition) DoSomething(); </a:t>
            </a:r>
          </a:p>
          <a:p>
            <a:pPr marL="400050" lvl="1" indent="237490" algn="just">
              <a:spcBef>
                <a:spcPts val="0"/>
              </a:spcBef>
              <a:spcAft>
                <a:spcPts val="0"/>
              </a:spcAft>
              <a:buNone/>
            </a:pPr>
            <a:r>
              <a:rPr lang="en-US" altLang="zh-CN" sz="2800" b="1" dirty="0">
                <a:solidFill>
                  <a:srgbClr val="0000FF"/>
                </a:solidFill>
                <a:latin typeface="Consolas" panose="020B0609020204030204" pitchFamily="49" charset="0"/>
                <a:ea typeface="Ebrima" pitchFamily="2" charset="0"/>
                <a:cs typeface="Ebrima" pitchFamily="2" charset="0"/>
              </a:rPr>
              <a:t>else  </a:t>
            </a:r>
            <a:r>
              <a:rPr lang="en-US" altLang="zh-CN" sz="2800" b="1" dirty="0" err="1">
                <a:solidFill>
                  <a:srgbClr val="0000FF"/>
                </a:solidFill>
                <a:latin typeface="Consolas" panose="020B0609020204030204" pitchFamily="49" charset="0"/>
                <a:ea typeface="Ebrima" pitchFamily="2" charset="0"/>
                <a:cs typeface="Ebrima" pitchFamily="2" charset="0"/>
              </a:rPr>
              <a:t>DoSomethingElse</a:t>
            </a:r>
            <a:r>
              <a:rPr lang="en-US" altLang="zh-CN" sz="2800" b="1" dirty="0">
                <a:solidFill>
                  <a:srgbClr val="0000FF"/>
                </a:solidFill>
                <a:latin typeface="Consolas" panose="020B0609020204030204" pitchFamily="49" charset="0"/>
                <a:ea typeface="Ebrima" pitchFamily="2" charset="0"/>
                <a:cs typeface="Ebrima" pitchFamily="2" charset="0"/>
              </a:rPr>
              <a:t>();</a:t>
            </a:r>
          </a:p>
          <a:p>
            <a:r>
              <a:rPr lang="zh-CN" altLang="en-US" dirty="0"/>
              <a:t>观察</a:t>
            </a:r>
            <a:r>
              <a:rPr lang="en-US" altLang="zh-CN" dirty="0"/>
              <a:t>condition</a:t>
            </a:r>
            <a:r>
              <a:rPr lang="zh-CN" altLang="en-US" dirty="0"/>
              <a:t>（</a:t>
            </a:r>
            <a:r>
              <a:rPr lang="en-US" altLang="zh-CN" dirty="0"/>
              <a:t>condition</a:t>
            </a:r>
            <a:r>
              <a:rPr lang="zh-CN" altLang="en-US" dirty="0"/>
              <a:t>有可能是包含函数调用的复杂表达式）中各个变量的变化情况，单步执行就很难</a:t>
            </a:r>
            <a:r>
              <a:rPr lang="zh-CN" altLang="en-US" dirty="0" smtClean="0"/>
              <a:t>。</a:t>
            </a:r>
            <a:endParaRPr lang="en-US" altLang="zh-CN" dirty="0" smtClean="0"/>
          </a:p>
          <a:p>
            <a:pPr marL="400050" lvl="1" indent="237490" algn="just">
              <a:spcBef>
                <a:spcPts val="0"/>
              </a:spcBef>
              <a:spcAft>
                <a:spcPts val="0"/>
              </a:spcAft>
              <a:buNone/>
            </a:pPr>
            <a:endParaRPr lang="en-US" altLang="zh-CN" sz="2800" b="1" dirty="0">
              <a:solidFill>
                <a:srgbClr val="0000FF"/>
              </a:solidFill>
              <a:latin typeface="Consolas" panose="020B0609020204030204" pitchFamily="49" charset="0"/>
              <a:ea typeface="Ebrima" pitchFamily="2" charset="0"/>
              <a:cs typeface="Ebrima" pitchFamily="2" charset="0"/>
            </a:endParaRPr>
          </a:p>
          <a:p>
            <a:endParaRPr lang="zh-CN" altLang="en-US" dirty="0"/>
          </a:p>
          <a:p>
            <a:endParaRPr lang="zh-CN" altLang="en-US" dirty="0"/>
          </a:p>
        </p:txBody>
      </p:sp>
    </p:spTree>
    <p:extLst>
      <p:ext uri="{BB962C8B-B14F-4D97-AF65-F5344CB8AC3E}">
        <p14:creationId xmlns:p14="http://schemas.microsoft.com/office/powerpoint/2010/main" val="177171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3</a:t>
            </a:r>
            <a:r>
              <a:rPr lang="zh-CN" altLang="en-US" dirty="0"/>
              <a:t>）语句构造规范例</a:t>
            </a:r>
          </a:p>
        </p:txBody>
      </p:sp>
      <p:pic>
        <p:nvPicPr>
          <p:cNvPr id="8194" name="Picture 2" descr="https://timgsa.baidu.com/timg?image&amp;quality=80&amp;size=b9999_10000&amp;sec=1573621040270&amp;di=73f87c60767b4cab70329570b698fbf5&amp;imgtype=jpg&amp;src=http%3A%2F%2Fimg4.imgtn.bdimg.com%2Fit%2Fu%3D1294203574%2C982745865%26fm%3D214%26gp%3D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318" y="1340320"/>
            <a:ext cx="7978775" cy="448421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833792" y="4289362"/>
            <a:ext cx="3005951" cy="400110"/>
          </a:xfrm>
          <a:prstGeom prst="rect">
            <a:avLst/>
          </a:prstGeom>
        </p:spPr>
        <p:txBody>
          <a:bodyPr wrap="none">
            <a:spAutoFit/>
          </a:bodyPr>
          <a:lstStyle/>
          <a:p>
            <a:r>
              <a:rPr lang="zh-CN" altLang="en-US" sz="2000" dirty="0">
                <a:solidFill>
                  <a:srgbClr val="0000FF"/>
                </a:solidFill>
                <a:latin typeface="华文细黑" panose="02010600040101010101" pitchFamily="2" charset="-122"/>
                <a:ea typeface="华文细黑" panose="02010600040101010101" pitchFamily="2" charset="-122"/>
              </a:rPr>
              <a:t>尽量避免复杂的条件测试</a:t>
            </a:r>
          </a:p>
        </p:txBody>
      </p:sp>
    </p:spTree>
    <p:extLst>
      <p:ext uri="{BB962C8B-B14F-4D97-AF65-F5344CB8AC3E}">
        <p14:creationId xmlns:p14="http://schemas.microsoft.com/office/powerpoint/2010/main" val="206356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4</a:t>
            </a:r>
            <a:r>
              <a:rPr lang="zh-CN" altLang="en-US" dirty="0"/>
              <a:t>）输入输出</a:t>
            </a:r>
          </a:p>
        </p:txBody>
      </p:sp>
      <p:sp>
        <p:nvSpPr>
          <p:cNvPr id="3" name="内容占位符 2"/>
          <p:cNvSpPr>
            <a:spLocks noGrp="1"/>
          </p:cNvSpPr>
          <p:nvPr>
            <p:ph idx="1"/>
          </p:nvPr>
        </p:nvSpPr>
        <p:spPr/>
        <p:txBody>
          <a:bodyPr/>
          <a:lstStyle/>
          <a:p>
            <a:r>
              <a:rPr lang="zh-CN" altLang="en-US" sz="2400" dirty="0"/>
              <a:t>对所有输入数据都进行检验；</a:t>
            </a:r>
          </a:p>
          <a:p>
            <a:r>
              <a:rPr lang="zh-CN" altLang="en-US" sz="2400" dirty="0" smtClean="0"/>
              <a:t>保持</a:t>
            </a:r>
            <a:r>
              <a:rPr lang="zh-CN" altLang="en-US" sz="2400" dirty="0"/>
              <a:t>输入格式简单；</a:t>
            </a:r>
          </a:p>
          <a:p>
            <a:r>
              <a:rPr lang="zh-CN" altLang="en-US" sz="2400" dirty="0" smtClean="0"/>
              <a:t>明确</a:t>
            </a:r>
            <a:r>
              <a:rPr lang="zh-CN" altLang="en-US" sz="2400" dirty="0"/>
              <a:t>提示交互式输入的请求，详细说明可用的选择或边界数值；</a:t>
            </a:r>
          </a:p>
          <a:p>
            <a:r>
              <a:rPr lang="zh-CN" altLang="en-US" sz="2400" dirty="0"/>
              <a:t>程序设计语言对格式有严格要求时，应保持输入格式一致；</a:t>
            </a:r>
          </a:p>
          <a:p>
            <a:r>
              <a:rPr lang="en-US" altLang="zh-CN" sz="2400" dirty="0" smtClean="0"/>
              <a:t>…</a:t>
            </a:r>
            <a:endParaRPr lang="zh-CN" altLang="en-US" sz="2400" dirty="0"/>
          </a:p>
        </p:txBody>
      </p:sp>
    </p:spTree>
    <p:extLst>
      <p:ext uri="{BB962C8B-B14F-4D97-AF65-F5344CB8AC3E}">
        <p14:creationId xmlns:p14="http://schemas.microsoft.com/office/powerpoint/2010/main" val="23570764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5</a:t>
            </a:r>
            <a:r>
              <a:rPr lang="zh-CN" altLang="en-US" dirty="0"/>
              <a:t>）效率</a:t>
            </a:r>
          </a:p>
        </p:txBody>
      </p:sp>
      <p:sp>
        <p:nvSpPr>
          <p:cNvPr id="3" name="内容占位符 2"/>
          <p:cNvSpPr>
            <a:spLocks noGrp="1"/>
          </p:cNvSpPr>
          <p:nvPr>
            <p:ph idx="1"/>
          </p:nvPr>
        </p:nvSpPr>
        <p:spPr/>
        <p:txBody>
          <a:bodyPr/>
          <a:lstStyle/>
          <a:p>
            <a:r>
              <a:rPr lang="zh-CN" altLang="en-US" dirty="0"/>
              <a:t>效率是性能要求，因此应该在需求分析阶段确定效率方面的要求；</a:t>
            </a:r>
          </a:p>
          <a:p>
            <a:r>
              <a:rPr lang="zh-CN" altLang="en-US" dirty="0"/>
              <a:t>效率是靠好设计来提高的；</a:t>
            </a:r>
          </a:p>
          <a:p>
            <a:r>
              <a:rPr lang="zh-CN" altLang="en-US" dirty="0"/>
              <a:t>程序的效率和程序的简单程度是一致的，</a:t>
            </a:r>
            <a:r>
              <a:rPr lang="zh-CN" altLang="en-US" dirty="0">
                <a:solidFill>
                  <a:srgbClr val="0000FF"/>
                </a:solidFill>
              </a:rPr>
              <a:t>不要牺牲程序的清晰性和可读性来不必要地提高效率。</a:t>
            </a:r>
            <a:endParaRPr lang="en-US" altLang="zh-CN" dirty="0">
              <a:solidFill>
                <a:srgbClr val="0000FF"/>
              </a:solidFill>
            </a:endParaRPr>
          </a:p>
          <a:p>
            <a:r>
              <a:rPr lang="zh-CN" altLang="en-US" dirty="0"/>
              <a:t>效率主要指</a:t>
            </a:r>
            <a:r>
              <a:rPr lang="zh-CN" altLang="en-US" dirty="0">
                <a:solidFill>
                  <a:srgbClr val="0000FF"/>
                </a:solidFill>
              </a:rPr>
              <a:t>处理机时间</a:t>
            </a:r>
            <a:r>
              <a:rPr lang="zh-CN" altLang="en-US" dirty="0"/>
              <a:t>和</a:t>
            </a:r>
            <a:r>
              <a:rPr lang="zh-CN" altLang="en-US" dirty="0">
                <a:solidFill>
                  <a:srgbClr val="0000FF"/>
                </a:solidFill>
              </a:rPr>
              <a:t>存储器容量</a:t>
            </a:r>
            <a:r>
              <a:rPr lang="zh-CN" altLang="en-US" dirty="0"/>
              <a:t>两方面，即时间复杂度和空间复杂度</a:t>
            </a:r>
          </a:p>
          <a:p>
            <a:endParaRPr lang="zh-CN" altLang="en-US" dirty="0"/>
          </a:p>
        </p:txBody>
      </p:sp>
    </p:spTree>
    <p:extLst>
      <p:ext uri="{BB962C8B-B14F-4D97-AF65-F5344CB8AC3E}">
        <p14:creationId xmlns:p14="http://schemas.microsoft.com/office/powerpoint/2010/main" val="22930562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一般来说，以下程序中的注释哪个是可取的（）</a:t>
            </a:r>
          </a:p>
        </p:txBody>
      </p:sp>
      <p:sp>
        <p:nvSpPr>
          <p:cNvPr id="4" name="文本框 3"/>
          <p:cNvSpPr txBox="1"/>
          <p:nvPr>
            <p:custDataLst>
              <p:tags r:id="rId3"/>
            </p:custDataLst>
          </p:nvPr>
        </p:nvSpPr>
        <p:spPr>
          <a:xfrm>
            <a:off x="1828800" y="218754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尽量提高注释量，不达</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不罢休</a:t>
            </a:r>
          </a:p>
        </p:txBody>
      </p:sp>
      <p:sp>
        <p:nvSpPr>
          <p:cNvPr id="5" name="文本框 4"/>
          <p:cNvSpPr txBox="1"/>
          <p:nvPr>
            <p:custDataLst>
              <p:tags r:id="rId4"/>
            </p:custDataLst>
          </p:nvPr>
        </p:nvSpPr>
        <p:spPr>
          <a:xfrm>
            <a:off x="1828800" y="304479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从国际化和不同平台移植考虑，用汉语拼音做注释</a:t>
            </a:r>
          </a:p>
        </p:txBody>
      </p:sp>
      <p:sp>
        <p:nvSpPr>
          <p:cNvPr id="6" name="文本框 5"/>
          <p:cNvSpPr txBox="1"/>
          <p:nvPr>
            <p:custDataLst>
              <p:tags r:id="rId5"/>
            </p:custDataLst>
          </p:nvPr>
        </p:nvSpPr>
        <p:spPr>
          <a:xfrm>
            <a:off x="1828800" y="390204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即使代码已经是自注释明确的，也应该再加上注释，实现双保险。</a:t>
            </a:r>
          </a:p>
        </p:txBody>
      </p:sp>
      <p:sp>
        <p:nvSpPr>
          <p:cNvPr id="7" name="文本框 6"/>
          <p:cNvSpPr txBox="1"/>
          <p:nvPr>
            <p:custDataLst>
              <p:tags r:id="rId6"/>
            </p:custDataLst>
          </p:nvPr>
        </p:nvSpPr>
        <p:spPr>
          <a:xfrm>
            <a:off x="1828800" y="475929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对程序中容易出错的地方进行注释说明</a:t>
            </a:r>
          </a:p>
        </p:txBody>
      </p:sp>
      <p:sp>
        <p:nvSpPr>
          <p:cNvPr id="8" name="椭圆 7"/>
          <p:cNvSpPr>
            <a:spLocks noChangeAspect="1"/>
          </p:cNvSpPr>
          <p:nvPr>
            <p:custDataLst>
              <p:tags r:id="rId7"/>
            </p:custDataLst>
          </p:nvPr>
        </p:nvSpPr>
        <p:spPr>
          <a:xfrm>
            <a:off x="1114425" y="2251842"/>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114425" y="3109092"/>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114425" y="3966342"/>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114425" y="4823592"/>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7352602" y="5649799"/>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1837120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z="3600" dirty="0"/>
              <a:t>7.2  </a:t>
            </a:r>
            <a:r>
              <a:rPr lang="zh-CN" altLang="en-US" sz="3600" dirty="0">
                <a:latin typeface="+mj-ea"/>
              </a:rPr>
              <a:t>软件测试基础</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212" y="2763680"/>
            <a:ext cx="4219575" cy="2851150"/>
          </a:xfrm>
          <a:prstGeom prst="rect">
            <a:avLst/>
          </a:prstGeom>
        </p:spPr>
      </p:pic>
    </p:spTree>
    <p:extLst>
      <p:ext uri="{BB962C8B-B14F-4D97-AF65-F5344CB8AC3E}">
        <p14:creationId xmlns:p14="http://schemas.microsoft.com/office/powerpoint/2010/main" val="15309245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20BCDE4-4167-409A-B5F6-DD6B1D210612}"/>
              </a:ext>
            </a:extLst>
          </p:cNvPr>
          <p:cNvSpPr>
            <a:spLocks noGrp="1"/>
          </p:cNvSpPr>
          <p:nvPr>
            <p:ph type="title"/>
          </p:nvPr>
        </p:nvSpPr>
        <p:spPr/>
        <p:txBody>
          <a:bodyPr/>
          <a:lstStyle/>
          <a:p>
            <a:r>
              <a:rPr lang="zh-CN" altLang="en-US" dirty="0"/>
              <a:t>常用的测试方法</a:t>
            </a:r>
          </a:p>
        </p:txBody>
      </p:sp>
      <p:grpSp>
        <p:nvGrpSpPr>
          <p:cNvPr id="3" name="组合 2"/>
          <p:cNvGrpSpPr/>
          <p:nvPr/>
        </p:nvGrpSpPr>
        <p:grpSpPr>
          <a:xfrm>
            <a:off x="1205706" y="1632222"/>
            <a:ext cx="6705600" cy="3708411"/>
            <a:chOff x="1013792" y="1853286"/>
            <a:chExt cx="6705600" cy="3708411"/>
          </a:xfrm>
        </p:grpSpPr>
        <p:sp>
          <p:nvSpPr>
            <p:cNvPr id="5" name="Text Box 5">
              <a:extLst>
                <a:ext uri="{FF2B5EF4-FFF2-40B4-BE49-F238E27FC236}">
                  <a16:creationId xmlns:a16="http://schemas.microsoft.com/office/drawing/2014/main" xmlns="" id="{562C04CB-A14E-4707-8608-C619DE718685}"/>
                </a:ext>
              </a:extLst>
            </p:cNvPr>
            <p:cNvSpPr txBox="1">
              <a:spLocks noChangeArrowheads="1"/>
            </p:cNvSpPr>
            <p:nvPr/>
          </p:nvSpPr>
          <p:spPr bwMode="auto">
            <a:xfrm>
              <a:off x="2537792" y="2220565"/>
              <a:ext cx="1905000" cy="6463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dirty="0">
                  <a:solidFill>
                    <a:srgbClr val="000000"/>
                  </a:solidFill>
                  <a:latin typeface="华文细黑" panose="02010600040101010101" pitchFamily="2" charset="-122"/>
                  <a:ea typeface="华文细黑" panose="02010600040101010101" pitchFamily="2" charset="-122"/>
                </a:rPr>
                <a:t>静态测试</a:t>
              </a:r>
            </a:p>
            <a:p>
              <a:pPr algn="ctr"/>
              <a:r>
                <a:rPr lang="en-US" altLang="zh-CN" dirty="0">
                  <a:solidFill>
                    <a:srgbClr val="0000FF"/>
                  </a:solidFill>
                  <a:latin typeface="华文细黑" panose="02010600040101010101" pitchFamily="2" charset="-122"/>
                  <a:ea typeface="华文细黑" panose="02010600040101010101" pitchFamily="2" charset="-122"/>
                </a:rPr>
                <a:t>(</a:t>
              </a:r>
              <a:r>
                <a:rPr lang="zh-CN" altLang="en-US" dirty="0">
                  <a:solidFill>
                    <a:srgbClr val="0000FF"/>
                  </a:solidFill>
                  <a:latin typeface="华文细黑" panose="02010600040101010101" pitchFamily="2" charset="-122"/>
                  <a:ea typeface="华文细黑" panose="02010600040101010101" pitchFamily="2" charset="-122"/>
                </a:rPr>
                <a:t>程序不执行</a:t>
              </a:r>
              <a:r>
                <a:rPr lang="en-US" altLang="zh-CN" dirty="0">
                  <a:solidFill>
                    <a:srgbClr val="0000FF"/>
                  </a:solidFill>
                  <a:latin typeface="华文细黑" panose="02010600040101010101" pitchFamily="2" charset="-122"/>
                  <a:ea typeface="华文细黑" panose="02010600040101010101" pitchFamily="2" charset="-122"/>
                </a:rPr>
                <a:t>)</a:t>
              </a:r>
            </a:p>
          </p:txBody>
        </p:sp>
        <p:sp>
          <p:nvSpPr>
            <p:cNvPr id="6" name="Text Box 6">
              <a:extLst>
                <a:ext uri="{FF2B5EF4-FFF2-40B4-BE49-F238E27FC236}">
                  <a16:creationId xmlns:a16="http://schemas.microsoft.com/office/drawing/2014/main" xmlns="" id="{D3B89415-4F85-4BE5-A02A-BB8FC6D23B0A}"/>
                </a:ext>
              </a:extLst>
            </p:cNvPr>
            <p:cNvSpPr txBox="1">
              <a:spLocks noChangeArrowheads="1"/>
            </p:cNvSpPr>
            <p:nvPr/>
          </p:nvSpPr>
          <p:spPr bwMode="auto">
            <a:xfrm>
              <a:off x="1013792" y="3379440"/>
              <a:ext cx="9906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rgbClr val="000000"/>
                  </a:solidFill>
                  <a:latin typeface="华文细黑" panose="02010600040101010101" pitchFamily="2" charset="-122"/>
                  <a:ea typeface="华文细黑" panose="02010600040101010101" pitchFamily="2" charset="-122"/>
                </a:rPr>
                <a:t>程序测试</a:t>
              </a:r>
            </a:p>
          </p:txBody>
        </p:sp>
        <p:sp>
          <p:nvSpPr>
            <p:cNvPr id="7" name="Text Box 7">
              <a:extLst>
                <a:ext uri="{FF2B5EF4-FFF2-40B4-BE49-F238E27FC236}">
                  <a16:creationId xmlns:a16="http://schemas.microsoft.com/office/drawing/2014/main" xmlns="" id="{B7377C96-7F1F-4A73-A318-A8F73BB658C7}"/>
                </a:ext>
              </a:extLst>
            </p:cNvPr>
            <p:cNvSpPr txBox="1">
              <a:spLocks noChangeArrowheads="1"/>
            </p:cNvSpPr>
            <p:nvPr/>
          </p:nvSpPr>
          <p:spPr bwMode="auto">
            <a:xfrm>
              <a:off x="2690192" y="4582765"/>
              <a:ext cx="1295400" cy="6463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dirty="0">
                  <a:solidFill>
                    <a:srgbClr val="000000"/>
                  </a:solidFill>
                  <a:latin typeface="华文细黑" panose="02010600040101010101" pitchFamily="2" charset="-122"/>
                  <a:ea typeface="华文细黑" panose="02010600040101010101" pitchFamily="2" charset="-122"/>
                </a:rPr>
                <a:t>动态测试</a:t>
              </a:r>
            </a:p>
            <a:p>
              <a:pPr algn="ctr"/>
              <a:r>
                <a:rPr lang="en-US" altLang="zh-CN" dirty="0">
                  <a:solidFill>
                    <a:srgbClr val="0000FF"/>
                  </a:solidFill>
                  <a:latin typeface="华文细黑" panose="02010600040101010101" pitchFamily="2" charset="-122"/>
                  <a:ea typeface="华文细黑" panose="02010600040101010101" pitchFamily="2" charset="-122"/>
                </a:rPr>
                <a:t>(</a:t>
              </a:r>
              <a:r>
                <a:rPr lang="zh-CN" altLang="en-US" dirty="0">
                  <a:solidFill>
                    <a:srgbClr val="0000FF"/>
                  </a:solidFill>
                  <a:latin typeface="华文细黑" panose="02010600040101010101" pitchFamily="2" charset="-122"/>
                  <a:ea typeface="华文细黑" panose="02010600040101010101" pitchFamily="2" charset="-122"/>
                </a:rPr>
                <a:t>程序执行</a:t>
              </a:r>
              <a:r>
                <a:rPr lang="en-US" altLang="zh-CN" dirty="0">
                  <a:solidFill>
                    <a:srgbClr val="0000FF"/>
                  </a:solidFill>
                  <a:latin typeface="华文细黑" panose="02010600040101010101" pitchFamily="2" charset="-122"/>
                  <a:ea typeface="华文细黑" panose="02010600040101010101" pitchFamily="2" charset="-122"/>
                </a:rPr>
                <a:t>)</a:t>
              </a:r>
            </a:p>
          </p:txBody>
        </p:sp>
        <p:sp>
          <p:nvSpPr>
            <p:cNvPr id="8" name="Text Box 8">
              <a:extLst>
                <a:ext uri="{FF2B5EF4-FFF2-40B4-BE49-F238E27FC236}">
                  <a16:creationId xmlns:a16="http://schemas.microsoft.com/office/drawing/2014/main" xmlns="" id="{B6A909CB-DD93-4EDE-B3DA-FB59658AAC88}"/>
                </a:ext>
              </a:extLst>
            </p:cNvPr>
            <p:cNvSpPr txBox="1">
              <a:spLocks noChangeArrowheads="1"/>
            </p:cNvSpPr>
            <p:nvPr/>
          </p:nvSpPr>
          <p:spPr bwMode="auto">
            <a:xfrm>
              <a:off x="4747592" y="1853286"/>
              <a:ext cx="2209800"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000000"/>
                  </a:solidFill>
                  <a:latin typeface="华文细黑" panose="02010600040101010101" pitchFamily="2" charset="-122"/>
                  <a:ea typeface="华文细黑" panose="02010600040101010101" pitchFamily="2" charset="-122"/>
                </a:rPr>
                <a:t>静态分析器分析</a:t>
              </a:r>
            </a:p>
          </p:txBody>
        </p:sp>
        <p:sp>
          <p:nvSpPr>
            <p:cNvPr id="9" name="Text Box 9">
              <a:extLst>
                <a:ext uri="{FF2B5EF4-FFF2-40B4-BE49-F238E27FC236}">
                  <a16:creationId xmlns:a16="http://schemas.microsoft.com/office/drawing/2014/main" xmlns="" id="{DE931633-8467-4DCA-9F9C-EEB3E659823D}"/>
                </a:ext>
              </a:extLst>
            </p:cNvPr>
            <p:cNvSpPr txBox="1">
              <a:spLocks noChangeArrowheads="1"/>
            </p:cNvSpPr>
            <p:nvPr/>
          </p:nvSpPr>
          <p:spPr bwMode="auto">
            <a:xfrm>
              <a:off x="4747592" y="3017589"/>
              <a:ext cx="1524000"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000000"/>
                  </a:solidFill>
                  <a:latin typeface="华文细黑" panose="02010600040101010101" pitchFamily="2" charset="-122"/>
                  <a:ea typeface="华文细黑" panose="02010600040101010101" pitchFamily="2" charset="-122"/>
                </a:rPr>
                <a:t>代码评审</a:t>
              </a:r>
              <a:r>
                <a:rPr lang="en-US" altLang="zh-CN" dirty="0">
                  <a:solidFill>
                    <a:srgbClr val="000000"/>
                  </a:solidFill>
                  <a:latin typeface="华文细黑" panose="02010600040101010101" pitchFamily="2" charset="-122"/>
                  <a:ea typeface="华文细黑" panose="02010600040101010101" pitchFamily="2" charset="-122"/>
                </a:rPr>
                <a:t>…</a:t>
              </a:r>
              <a:endParaRPr lang="zh-CN" altLang="en-US" dirty="0">
                <a:solidFill>
                  <a:srgbClr val="000000"/>
                </a:solidFill>
                <a:latin typeface="华文细黑" panose="02010600040101010101" pitchFamily="2" charset="-122"/>
                <a:ea typeface="华文细黑" panose="02010600040101010101" pitchFamily="2" charset="-122"/>
              </a:endParaRPr>
            </a:p>
          </p:txBody>
        </p:sp>
        <p:sp>
          <p:nvSpPr>
            <p:cNvPr id="14" name="Text Box 16">
              <a:extLst>
                <a:ext uri="{FF2B5EF4-FFF2-40B4-BE49-F238E27FC236}">
                  <a16:creationId xmlns:a16="http://schemas.microsoft.com/office/drawing/2014/main" xmlns="" id="{0259722A-6E00-4A57-98D7-CDA71339F2A0}"/>
                </a:ext>
              </a:extLst>
            </p:cNvPr>
            <p:cNvSpPr txBox="1">
              <a:spLocks noChangeArrowheads="1"/>
            </p:cNvSpPr>
            <p:nvPr/>
          </p:nvSpPr>
          <p:spPr bwMode="auto">
            <a:xfrm>
              <a:off x="4442792" y="4446240"/>
              <a:ext cx="3124200"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000000"/>
                  </a:solidFill>
                  <a:latin typeface="华文细黑" panose="02010600040101010101" pitchFamily="2" charset="-122"/>
                  <a:ea typeface="华文细黑" panose="02010600040101010101" pitchFamily="2" charset="-122"/>
                </a:rPr>
                <a:t>黑盒测试</a:t>
              </a:r>
              <a:r>
                <a:rPr lang="en-US" altLang="zh-CN" dirty="0">
                  <a:solidFill>
                    <a:srgbClr val="0000FF"/>
                  </a:solidFill>
                  <a:latin typeface="华文细黑" panose="02010600040101010101" pitchFamily="2" charset="-122"/>
                  <a:ea typeface="华文细黑" panose="02010600040101010101" pitchFamily="2" charset="-122"/>
                </a:rPr>
                <a:t>(</a:t>
              </a:r>
              <a:r>
                <a:rPr lang="zh-CN" altLang="en-US" dirty="0">
                  <a:solidFill>
                    <a:srgbClr val="0000FF"/>
                  </a:solidFill>
                  <a:latin typeface="华文细黑" panose="02010600040101010101" pitchFamily="2" charset="-122"/>
                  <a:ea typeface="华文细黑" panose="02010600040101010101" pitchFamily="2" charset="-122"/>
                </a:rPr>
                <a:t>测试程序功能</a:t>
              </a:r>
              <a:r>
                <a:rPr lang="en-US" altLang="zh-CN" dirty="0">
                  <a:solidFill>
                    <a:srgbClr val="0000FF"/>
                  </a:solidFill>
                  <a:latin typeface="华文细黑" panose="02010600040101010101" pitchFamily="2" charset="-122"/>
                  <a:ea typeface="华文细黑" panose="02010600040101010101" pitchFamily="2" charset="-122"/>
                </a:rPr>
                <a:t>)</a:t>
              </a:r>
            </a:p>
          </p:txBody>
        </p:sp>
        <p:sp>
          <p:nvSpPr>
            <p:cNvPr id="15" name="Text Box 17">
              <a:extLst>
                <a:ext uri="{FF2B5EF4-FFF2-40B4-BE49-F238E27FC236}">
                  <a16:creationId xmlns:a16="http://schemas.microsoft.com/office/drawing/2014/main" xmlns="" id="{D017117B-1FD7-42C3-8BB7-3673F82F1BC4}"/>
                </a:ext>
              </a:extLst>
            </p:cNvPr>
            <p:cNvSpPr txBox="1">
              <a:spLocks noChangeArrowheads="1"/>
            </p:cNvSpPr>
            <p:nvPr/>
          </p:nvSpPr>
          <p:spPr bwMode="auto">
            <a:xfrm>
              <a:off x="4518992" y="5192365"/>
              <a:ext cx="3200400"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000000"/>
                  </a:solidFill>
                  <a:latin typeface="华文细黑" panose="02010600040101010101" pitchFamily="2" charset="-122"/>
                  <a:ea typeface="华文细黑" panose="02010600040101010101" pitchFamily="2" charset="-122"/>
                </a:rPr>
                <a:t>白盒测试</a:t>
              </a:r>
              <a:r>
                <a:rPr lang="en-US" altLang="zh-CN" dirty="0">
                  <a:solidFill>
                    <a:srgbClr val="0000FF"/>
                  </a:solidFill>
                  <a:latin typeface="华文细黑" panose="02010600040101010101" pitchFamily="2" charset="-122"/>
                  <a:ea typeface="华文细黑" panose="02010600040101010101" pitchFamily="2" charset="-122"/>
                </a:rPr>
                <a:t>(</a:t>
              </a:r>
              <a:r>
                <a:rPr lang="zh-CN" altLang="en-US" dirty="0">
                  <a:solidFill>
                    <a:srgbClr val="0000FF"/>
                  </a:solidFill>
                  <a:latin typeface="华文细黑" panose="02010600040101010101" pitchFamily="2" charset="-122"/>
                  <a:ea typeface="华文细黑" panose="02010600040101010101" pitchFamily="2" charset="-122"/>
                </a:rPr>
                <a:t>测试程序结构</a:t>
              </a:r>
              <a:r>
                <a:rPr lang="en-US" altLang="zh-CN" dirty="0">
                  <a:solidFill>
                    <a:srgbClr val="0000FF"/>
                  </a:solidFill>
                  <a:latin typeface="华文细黑" panose="02010600040101010101" pitchFamily="2" charset="-122"/>
                  <a:ea typeface="华文细黑" panose="02010600040101010101" pitchFamily="2" charset="-122"/>
                </a:rPr>
                <a:t>)</a:t>
              </a:r>
            </a:p>
          </p:txBody>
        </p:sp>
        <p:sp>
          <p:nvSpPr>
            <p:cNvPr id="16" name="AutoShape 18">
              <a:extLst>
                <a:ext uri="{FF2B5EF4-FFF2-40B4-BE49-F238E27FC236}">
                  <a16:creationId xmlns:a16="http://schemas.microsoft.com/office/drawing/2014/main" xmlns="" id="{ADB2BE14-44C3-43EF-92B7-B6A4B602D5B5}"/>
                </a:ext>
              </a:extLst>
            </p:cNvPr>
            <p:cNvSpPr>
              <a:spLocks/>
            </p:cNvSpPr>
            <p:nvPr/>
          </p:nvSpPr>
          <p:spPr bwMode="auto">
            <a:xfrm>
              <a:off x="4366592" y="1888214"/>
              <a:ext cx="381000" cy="1405232"/>
            </a:xfrm>
            <a:prstGeom prst="leftBrace">
              <a:avLst>
                <a:gd name="adj1" fmla="val 45000"/>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18" name="AutoShape 20">
              <a:extLst>
                <a:ext uri="{FF2B5EF4-FFF2-40B4-BE49-F238E27FC236}">
                  <a16:creationId xmlns:a16="http://schemas.microsoft.com/office/drawing/2014/main" xmlns="" id="{86CB6A87-F4EE-48F4-A3D3-1A1876745707}"/>
                </a:ext>
              </a:extLst>
            </p:cNvPr>
            <p:cNvSpPr>
              <a:spLocks/>
            </p:cNvSpPr>
            <p:nvPr/>
          </p:nvSpPr>
          <p:spPr bwMode="auto">
            <a:xfrm>
              <a:off x="4214192" y="4598640"/>
              <a:ext cx="304800" cy="838200"/>
            </a:xfrm>
            <a:prstGeom prst="leftBrace">
              <a:avLst>
                <a:gd name="adj1" fmla="val 22917"/>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19" name="AutoShape 21">
              <a:extLst>
                <a:ext uri="{FF2B5EF4-FFF2-40B4-BE49-F238E27FC236}">
                  <a16:creationId xmlns:a16="http://schemas.microsoft.com/office/drawing/2014/main" xmlns="" id="{7BF9C494-5AB0-4B4C-AB76-B67CF7066F80}"/>
                </a:ext>
              </a:extLst>
            </p:cNvPr>
            <p:cNvSpPr>
              <a:spLocks/>
            </p:cNvSpPr>
            <p:nvPr/>
          </p:nvSpPr>
          <p:spPr bwMode="auto">
            <a:xfrm>
              <a:off x="2004392" y="2541240"/>
              <a:ext cx="685800" cy="2590800"/>
            </a:xfrm>
            <a:prstGeom prst="leftBrace">
              <a:avLst>
                <a:gd name="adj1" fmla="val 31481"/>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grpSp>
    </p:spTree>
    <p:extLst>
      <p:ext uri="{BB962C8B-B14F-4D97-AF65-F5344CB8AC3E}">
        <p14:creationId xmlns:p14="http://schemas.microsoft.com/office/powerpoint/2010/main" val="34719059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7.2.1 </a:t>
            </a:r>
            <a:r>
              <a:rPr lang="zh-CN" altLang="en-US" dirty="0"/>
              <a:t>软件测试的目标</a:t>
            </a:r>
          </a:p>
        </p:txBody>
      </p:sp>
      <p:sp>
        <p:nvSpPr>
          <p:cNvPr id="3" name="内容占位符 2"/>
          <p:cNvSpPr>
            <a:spLocks noGrp="1"/>
          </p:cNvSpPr>
          <p:nvPr>
            <p:ph idx="1"/>
          </p:nvPr>
        </p:nvSpPr>
        <p:spPr/>
        <p:txBody>
          <a:bodyPr/>
          <a:lstStyle/>
          <a:p>
            <a:r>
              <a:rPr lang="zh-CN" altLang="en-US" dirty="0"/>
              <a:t>测试的正确定义是“</a:t>
            </a:r>
            <a:r>
              <a:rPr lang="zh-CN" altLang="en-US" dirty="0">
                <a:solidFill>
                  <a:srgbClr val="0000FF"/>
                </a:solidFill>
              </a:rPr>
              <a:t>为了发现程序中的错误而执行程序的过程</a:t>
            </a:r>
            <a:r>
              <a:rPr lang="zh-CN" altLang="en-US" dirty="0"/>
              <a:t>”。因此，测试的目标就是：</a:t>
            </a:r>
            <a:r>
              <a:rPr lang="zh-CN" altLang="en-US" dirty="0">
                <a:solidFill>
                  <a:srgbClr val="0000FF"/>
                </a:solidFill>
              </a:rPr>
              <a:t>发现程序中的错误</a:t>
            </a:r>
            <a:r>
              <a:rPr lang="zh-CN" altLang="en-US" dirty="0"/>
              <a:t>。</a:t>
            </a:r>
          </a:p>
          <a:p>
            <a:r>
              <a:rPr lang="zh-CN" altLang="en-US" dirty="0"/>
              <a:t>测试</a:t>
            </a:r>
            <a:r>
              <a:rPr lang="zh-CN" altLang="en-US" dirty="0">
                <a:solidFill>
                  <a:srgbClr val="0000FF"/>
                </a:solidFill>
              </a:rPr>
              <a:t>决不能证明程序是正确的</a:t>
            </a:r>
            <a:r>
              <a:rPr lang="zh-CN" altLang="en-US" dirty="0"/>
              <a:t>。即使经过了最严格的测试之后，仍然可能还有没被发现的错误潜藏在程序中。</a:t>
            </a:r>
            <a:endParaRPr lang="en-US" altLang="zh-CN" dirty="0"/>
          </a:p>
          <a:p>
            <a:endParaRPr lang="zh-CN" altLang="en-US" dirty="0"/>
          </a:p>
        </p:txBody>
      </p:sp>
    </p:spTree>
    <p:extLst>
      <p:ext uri="{BB962C8B-B14F-4D97-AF65-F5344CB8AC3E}">
        <p14:creationId xmlns:p14="http://schemas.microsoft.com/office/powerpoint/2010/main" val="313351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7.2.2  </a:t>
            </a:r>
            <a:r>
              <a:rPr lang="zh-CN" altLang="en-US" dirty="0"/>
              <a:t>软件测试准则</a:t>
            </a:r>
          </a:p>
        </p:txBody>
      </p:sp>
      <p:sp>
        <p:nvSpPr>
          <p:cNvPr id="3" name="内容占位符 2"/>
          <p:cNvSpPr>
            <a:spLocks noGrp="1"/>
          </p:cNvSpPr>
          <p:nvPr>
            <p:ph idx="1"/>
          </p:nvPr>
        </p:nvSpPr>
        <p:spPr/>
        <p:txBody>
          <a:bodyPr/>
          <a:lstStyle/>
          <a:p>
            <a:r>
              <a:rPr lang="zh-CN" altLang="en-US" dirty="0"/>
              <a:t>所有测试都应该能追溯到用户需求；</a:t>
            </a:r>
          </a:p>
          <a:p>
            <a:r>
              <a:rPr lang="zh-CN" altLang="en-US" dirty="0"/>
              <a:t>应该远在测试开始之前就制定出测试计划；</a:t>
            </a:r>
          </a:p>
          <a:p>
            <a:r>
              <a:rPr lang="zh-CN" altLang="en-US" dirty="0"/>
              <a:t>把</a:t>
            </a:r>
            <a:r>
              <a:rPr lang="en-US" altLang="zh-CN" dirty="0"/>
              <a:t>Pareto</a:t>
            </a:r>
            <a:r>
              <a:rPr lang="zh-CN" altLang="en-US" dirty="0"/>
              <a:t>原理（二八定律）应用到软件测试中</a:t>
            </a:r>
          </a:p>
          <a:p>
            <a:r>
              <a:rPr lang="zh-CN" altLang="en-US" dirty="0"/>
              <a:t>从“小规模”测试开始，逐步进行“大规模”测试；</a:t>
            </a:r>
          </a:p>
          <a:p>
            <a:r>
              <a:rPr lang="zh-CN" altLang="en-US" dirty="0"/>
              <a:t>穷举测试是不可能的；</a:t>
            </a:r>
          </a:p>
          <a:p>
            <a:r>
              <a:rPr lang="zh-CN" altLang="en-US" dirty="0"/>
              <a:t>为了达到最佳的测试效果，应该由独立的第三方从事测试工作。 </a:t>
            </a:r>
          </a:p>
        </p:txBody>
      </p:sp>
    </p:spTree>
    <p:extLst>
      <p:ext uri="{BB962C8B-B14F-4D97-AF65-F5344CB8AC3E}">
        <p14:creationId xmlns:p14="http://schemas.microsoft.com/office/powerpoint/2010/main" val="94889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112" y="1472657"/>
            <a:ext cx="6644787" cy="4265789"/>
          </a:xfrm>
          <a:prstGeom prst="rect">
            <a:avLst/>
          </a:prstGeom>
          <a:solidFill>
            <a:schemeClr val="accent2">
              <a:lumMod val="20000"/>
              <a:lumOff val="80000"/>
              <a:alpha val="23000"/>
            </a:schemeClr>
          </a:solidFill>
          <a:ln>
            <a:solidFill>
              <a:srgbClr val="0000FF"/>
            </a:solidFill>
          </a:ln>
        </p:spPr>
      </p:pic>
      <p:sp>
        <p:nvSpPr>
          <p:cNvPr id="2" name="标题 1"/>
          <p:cNvSpPr>
            <a:spLocks noGrp="1"/>
          </p:cNvSpPr>
          <p:nvPr>
            <p:ph type="title"/>
          </p:nvPr>
        </p:nvSpPr>
        <p:spPr/>
        <p:txBody>
          <a:bodyPr/>
          <a:lstStyle/>
          <a:p>
            <a:r>
              <a:rPr lang="zh-CN" altLang="en-US" dirty="0"/>
              <a:t>编码和测试在</a:t>
            </a:r>
            <a:r>
              <a:rPr lang="en-US" altLang="zh-CN" dirty="0"/>
              <a:t>V</a:t>
            </a:r>
            <a:r>
              <a:rPr lang="zh-CN" altLang="en-US" dirty="0"/>
              <a:t>模型中的位置</a:t>
            </a:r>
          </a:p>
        </p:txBody>
      </p:sp>
      <p:sp>
        <p:nvSpPr>
          <p:cNvPr id="4" name="平行四边形 3"/>
          <p:cNvSpPr/>
          <p:nvPr/>
        </p:nvSpPr>
        <p:spPr>
          <a:xfrm rot="1314476">
            <a:off x="5441092" y="1574022"/>
            <a:ext cx="1406610" cy="4572496"/>
          </a:xfrm>
          <a:prstGeom prst="parallelogram">
            <a:avLst>
              <a:gd name="adj" fmla="val 40223"/>
            </a:avLst>
          </a:prstGeom>
          <a:solidFill>
            <a:schemeClr val="accent2">
              <a:lumMod val="20000"/>
              <a:lumOff val="80000"/>
              <a:alpha val="23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389363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7.2.3 </a:t>
            </a:r>
            <a:r>
              <a:rPr lang="zh-CN" altLang="en-US" dirty="0"/>
              <a:t>测试方法</a:t>
            </a:r>
          </a:p>
        </p:txBody>
      </p:sp>
      <p:pic>
        <p:nvPicPr>
          <p:cNvPr id="1030" name="Picture 6" descr="https://www.invensis.net/blog/wp-content/uploads/2015/04/White-Box-Software-Testing-Invensi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54" y="3477233"/>
            <a:ext cx="4511927" cy="247650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032" name="Picture 8" descr="https://www.invensis.net/blog/wp-content/uploads/2015/05/Black-Box-Testing-Invens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66" y="1370072"/>
            <a:ext cx="4080105" cy="195934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377571" y="1960594"/>
            <a:ext cx="4414737" cy="1323439"/>
          </a:xfrm>
          <a:prstGeom prst="rect">
            <a:avLst/>
          </a:prstGeom>
        </p:spPr>
        <p:txBody>
          <a:bodyPr wrap="square">
            <a:spAutoFit/>
          </a:bodyPr>
          <a:lstStyle/>
          <a:p>
            <a:pPr lvl="0"/>
            <a:r>
              <a:rPr kumimoji="0" lang="zh-CN" altLang="zh-CN" sz="200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黑盒测试</a:t>
            </a:r>
            <a:r>
              <a:rPr kumimoji="0" lang="zh-CN" altLang="en-US" sz="200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（又称功能测试）</a:t>
            </a:r>
            <a:r>
              <a:rPr kumimoji="0" lang="zh-CN" altLang="zh-CN" sz="200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把程序看作一个黑盒子，</a:t>
            </a:r>
            <a:r>
              <a:rPr kumimoji="0" lang="zh-CN" altLang="zh-CN" sz="20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完全不考虑程序的内部结构和处理过程</a:t>
            </a:r>
            <a:r>
              <a:rPr lang="zh-CN" altLang="en-US" sz="2000" kern="0" dirty="0">
                <a:latin typeface="华文细黑" panose="02010600040101010101" pitchFamily="2" charset="-122"/>
                <a:ea typeface="华文细黑" panose="02010600040101010101" pitchFamily="2" charset="-122"/>
              </a:rPr>
              <a:t>。</a:t>
            </a:r>
            <a:r>
              <a:rPr lang="zh-CN" altLang="zh-CN" sz="2000" dirty="0">
                <a:solidFill>
                  <a:prstClr val="black"/>
                </a:solidFill>
                <a:latin typeface="宋体" panose="02010600030101010101" pitchFamily="2" charset="-122"/>
              </a:rPr>
              <a:t>在程序</a:t>
            </a:r>
            <a:r>
              <a:rPr lang="zh-CN" altLang="zh-CN" sz="2000" dirty="0">
                <a:solidFill>
                  <a:srgbClr val="0000FF"/>
                </a:solidFill>
                <a:latin typeface="宋体" panose="02010600030101010101" pitchFamily="2" charset="-122"/>
              </a:rPr>
              <a:t>接口进行的测试</a:t>
            </a:r>
            <a:r>
              <a:rPr lang="zh-CN" altLang="en-US" sz="2000" dirty="0">
                <a:solidFill>
                  <a:srgbClr val="0000FF"/>
                </a:solidFill>
                <a:latin typeface="宋体" panose="02010600030101010101" pitchFamily="2" charset="-122"/>
              </a:rPr>
              <a:t>，测功能</a:t>
            </a:r>
            <a:r>
              <a:rPr lang="zh-CN" altLang="en-US" sz="2000" dirty="0">
                <a:solidFill>
                  <a:prstClr val="black"/>
                </a:solidFill>
                <a:latin typeface="宋体" panose="02010600030101010101" pitchFamily="2" charset="-122"/>
              </a:rPr>
              <a:t>。</a:t>
            </a:r>
            <a:endParaRPr kumimoji="0" lang="zh-CN" altLang="en-US" sz="160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endParaRPr>
          </a:p>
        </p:txBody>
      </p:sp>
      <p:sp>
        <p:nvSpPr>
          <p:cNvPr id="4" name="矩形 3"/>
          <p:cNvSpPr/>
          <p:nvPr/>
        </p:nvSpPr>
        <p:spPr>
          <a:xfrm>
            <a:off x="4377571" y="3919936"/>
            <a:ext cx="4414737" cy="1323439"/>
          </a:xfrm>
          <a:prstGeom prst="rect">
            <a:avLst/>
          </a:prstGeom>
        </p:spPr>
        <p:txBody>
          <a:bodyPr wrap="square">
            <a:spAutoFit/>
          </a:bodyPr>
          <a:lstStyle/>
          <a:p>
            <a:r>
              <a:rPr lang="zh-CN" altLang="en-US" sz="2000" kern="0" dirty="0">
                <a:latin typeface="华文细黑" panose="02010600040101010101" pitchFamily="2" charset="-122"/>
                <a:ea typeface="华文细黑" panose="02010600040101010101" pitchFamily="2" charset="-122"/>
              </a:rPr>
              <a:t>白盒测试（又称结构测试）是把程序看成装在一个透明的白盒子里，</a:t>
            </a:r>
            <a:r>
              <a:rPr lang="zh-CN" altLang="en-US" sz="2000" kern="0" dirty="0">
                <a:solidFill>
                  <a:srgbClr val="0000FF"/>
                </a:solidFill>
                <a:latin typeface="华文细黑" panose="02010600040101010101" pitchFamily="2" charset="-122"/>
                <a:ea typeface="华文细黑" panose="02010600040101010101" pitchFamily="2" charset="-122"/>
              </a:rPr>
              <a:t>测试者完全知道程序的结构和处理算法。在程序内部的测试，测逻辑</a:t>
            </a:r>
          </a:p>
        </p:txBody>
      </p:sp>
    </p:spTree>
    <p:extLst>
      <p:ext uri="{BB962C8B-B14F-4D97-AF65-F5344CB8AC3E}">
        <p14:creationId xmlns:p14="http://schemas.microsoft.com/office/powerpoint/2010/main" val="225396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randombar(horizontal)">
                                      <p:cBhvr>
                                        <p:cTn id="7" dur="500"/>
                                        <p:tgtEl>
                                          <p:spTgt spid="103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nodeType="withEffect">
                                  <p:stCondLst>
                                    <p:cond delay="0"/>
                                  </p:stCondLst>
                                  <p:childTnLst>
                                    <p:set>
                                      <p:cBhvr>
                                        <p:cTn id="17" dur="1" fill="hold">
                                          <p:stCondLst>
                                            <p:cond delay="0"/>
                                          </p:stCondLst>
                                        </p:cTn>
                                        <p:tgtEl>
                                          <p:spTgt spid="1030"/>
                                        </p:tgtEl>
                                        <p:attrNameLst>
                                          <p:attrName>style.visibility</p:attrName>
                                        </p:attrNameLst>
                                      </p:cBhvr>
                                      <p:to>
                                        <p:strVal val="visible"/>
                                      </p:to>
                                    </p:set>
                                    <p:animEffect transition="in" filter="randombar(horizontal)">
                                      <p:cBhvr>
                                        <p:cTn id="18"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7.2.4 </a:t>
            </a:r>
            <a:r>
              <a:rPr lang="zh-CN" altLang="en-US" dirty="0"/>
              <a:t>测试步骤</a:t>
            </a:r>
          </a:p>
        </p:txBody>
      </p:sp>
      <p:sp>
        <p:nvSpPr>
          <p:cNvPr id="3" name="内容占位符 2"/>
          <p:cNvSpPr>
            <a:spLocks noGrp="1"/>
          </p:cNvSpPr>
          <p:nvPr>
            <p:ph idx="1"/>
          </p:nvPr>
        </p:nvSpPr>
        <p:spPr/>
        <p:txBody>
          <a:bodyPr/>
          <a:lstStyle/>
          <a:p>
            <a:r>
              <a:rPr lang="zh-CN" altLang="zh-CN" dirty="0">
                <a:solidFill>
                  <a:prstClr val="black"/>
                </a:solidFill>
                <a:latin typeface="宋体" panose="02010600030101010101" pitchFamily="2" charset="-122"/>
              </a:rPr>
              <a:t>测试过程必须分步骤进行，后一个步骤在逻辑上是前一个步骤的继续。</a:t>
            </a:r>
            <a:endParaRPr lang="en-US" altLang="zh-CN" dirty="0"/>
          </a:p>
          <a:p>
            <a:r>
              <a:rPr lang="zh-CN" altLang="en-US" dirty="0"/>
              <a:t>大型软件系统通常由若干个子系统组成，每个子系统又由许多模块组成，因此大型软件系统的测试过程基本上由</a:t>
            </a:r>
            <a:r>
              <a:rPr lang="zh-CN" altLang="en-US" dirty="0">
                <a:solidFill>
                  <a:srgbClr val="0000FF"/>
                </a:solidFill>
              </a:rPr>
              <a:t>模块测试（单元测试）、子系统测试、系统测试、验收测试</a:t>
            </a:r>
            <a:r>
              <a:rPr lang="zh-CN" altLang="en-US" dirty="0"/>
              <a:t>和</a:t>
            </a:r>
            <a:r>
              <a:rPr lang="zh-CN" altLang="en-US" dirty="0">
                <a:solidFill>
                  <a:srgbClr val="008000"/>
                </a:solidFill>
              </a:rPr>
              <a:t>平行运行</a:t>
            </a:r>
            <a:r>
              <a:rPr lang="zh-CN" altLang="en-US" dirty="0"/>
              <a:t>等五个步骤组成。</a:t>
            </a:r>
          </a:p>
        </p:txBody>
      </p:sp>
    </p:spTree>
    <p:extLst>
      <p:ext uri="{BB962C8B-B14F-4D97-AF65-F5344CB8AC3E}">
        <p14:creationId xmlns:p14="http://schemas.microsoft.com/office/powerpoint/2010/main" val="132157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测试步骤的示意图</a:t>
            </a:r>
          </a:p>
        </p:txBody>
      </p:sp>
      <p:pic>
        <p:nvPicPr>
          <p:cNvPr id="3076" name="Picture 4" descr="https://i.stack.imgur.com/PO4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26" y="1439319"/>
            <a:ext cx="7734759" cy="4366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5732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1</a:t>
            </a:r>
            <a:r>
              <a:rPr lang="zh-CN" altLang="en-US" dirty="0"/>
              <a:t>）单元测试</a:t>
            </a:r>
          </a:p>
        </p:txBody>
      </p:sp>
      <p:sp>
        <p:nvSpPr>
          <p:cNvPr id="3" name="内容占位符 2"/>
          <p:cNvSpPr>
            <a:spLocks noGrp="1"/>
          </p:cNvSpPr>
          <p:nvPr>
            <p:ph idx="1"/>
          </p:nvPr>
        </p:nvSpPr>
        <p:spPr/>
        <p:txBody>
          <a:bodyPr/>
          <a:lstStyle/>
          <a:p>
            <a:r>
              <a:rPr lang="zh-CN" altLang="en-US" dirty="0"/>
              <a:t>单元测试的目的是：</a:t>
            </a:r>
            <a:r>
              <a:rPr lang="zh-CN" altLang="en-US" dirty="0">
                <a:solidFill>
                  <a:srgbClr val="0000FF"/>
                </a:solidFill>
              </a:rPr>
              <a:t>保证每个模块作为一个单元能正确运行，所以单元测试通常又称为模块测试</a:t>
            </a:r>
            <a:r>
              <a:rPr lang="zh-CN" altLang="en-US" dirty="0"/>
              <a:t>。</a:t>
            </a:r>
            <a:endParaRPr lang="en-US" altLang="zh-CN" dirty="0"/>
          </a:p>
          <a:p>
            <a:r>
              <a:rPr lang="zh-CN" altLang="en-US" dirty="0"/>
              <a:t>在这个测试步骤中所发现的往往是</a:t>
            </a:r>
            <a:r>
              <a:rPr lang="zh-CN" altLang="en-US" dirty="0">
                <a:solidFill>
                  <a:srgbClr val="0000FF"/>
                </a:solidFill>
              </a:rPr>
              <a:t>编码和详细设计</a:t>
            </a:r>
            <a:r>
              <a:rPr lang="zh-CN" altLang="en-US" dirty="0"/>
              <a:t>的错误。</a:t>
            </a:r>
            <a:endParaRPr lang="en-US" altLang="zh-CN" dirty="0"/>
          </a:p>
        </p:txBody>
      </p:sp>
    </p:spTree>
    <p:extLst>
      <p:ext uri="{BB962C8B-B14F-4D97-AF65-F5344CB8AC3E}">
        <p14:creationId xmlns:p14="http://schemas.microsoft.com/office/powerpoint/2010/main" val="298251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2</a:t>
            </a:r>
            <a:r>
              <a:rPr lang="zh-CN" altLang="en-US" dirty="0" smtClean="0"/>
              <a:t>）集成测试</a:t>
            </a:r>
            <a:endParaRPr lang="zh-CN" altLang="en-US" dirty="0"/>
          </a:p>
        </p:txBody>
      </p:sp>
      <p:sp>
        <p:nvSpPr>
          <p:cNvPr id="3" name="内容占位符 2"/>
          <p:cNvSpPr>
            <a:spLocks noGrp="1"/>
          </p:cNvSpPr>
          <p:nvPr>
            <p:ph idx="1"/>
          </p:nvPr>
        </p:nvSpPr>
        <p:spPr/>
        <p:txBody>
          <a:bodyPr/>
          <a:lstStyle/>
          <a:p>
            <a:r>
              <a:rPr lang="zh-CN" altLang="en-US" dirty="0" smtClean="0">
                <a:solidFill>
                  <a:srgbClr val="0000FF"/>
                </a:solidFill>
              </a:rPr>
              <a:t>集成测试</a:t>
            </a:r>
            <a:r>
              <a:rPr lang="zh-CN" altLang="en-US" dirty="0" smtClean="0"/>
              <a:t>是</a:t>
            </a:r>
            <a:r>
              <a:rPr lang="zh-CN" altLang="en-US" dirty="0"/>
              <a:t>：把经过单元测试的模块放在一起形成一个子系统来测试。</a:t>
            </a:r>
            <a:endParaRPr lang="en-US" altLang="zh-CN" dirty="0"/>
          </a:p>
          <a:p>
            <a:r>
              <a:rPr lang="zh-CN" altLang="en-US" dirty="0"/>
              <a:t>模块相互间的协调和通信是这个测试过程中的主要问题，因此，这个步骤</a:t>
            </a:r>
            <a:r>
              <a:rPr lang="zh-CN" altLang="en-US" dirty="0">
                <a:solidFill>
                  <a:srgbClr val="0000FF"/>
                </a:solidFill>
              </a:rPr>
              <a:t>着重测试模块的接口</a:t>
            </a:r>
            <a:r>
              <a:rPr lang="zh-CN" altLang="en-US" dirty="0"/>
              <a:t>。</a:t>
            </a:r>
          </a:p>
        </p:txBody>
      </p:sp>
    </p:spTree>
    <p:extLst>
      <p:ext uri="{BB962C8B-B14F-4D97-AF65-F5344CB8AC3E}">
        <p14:creationId xmlns:p14="http://schemas.microsoft.com/office/powerpoint/2010/main" val="184896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3</a:t>
            </a:r>
            <a:r>
              <a:rPr lang="zh-CN" altLang="en-US" dirty="0"/>
              <a:t>）系统测试</a:t>
            </a:r>
          </a:p>
        </p:txBody>
      </p:sp>
      <p:sp>
        <p:nvSpPr>
          <p:cNvPr id="3" name="内容占位符 2"/>
          <p:cNvSpPr>
            <a:spLocks noGrp="1"/>
          </p:cNvSpPr>
          <p:nvPr>
            <p:ph idx="1"/>
          </p:nvPr>
        </p:nvSpPr>
        <p:spPr/>
        <p:txBody>
          <a:bodyPr/>
          <a:lstStyle/>
          <a:p>
            <a:r>
              <a:rPr lang="zh-CN" altLang="en-US" dirty="0" smtClean="0">
                <a:solidFill>
                  <a:srgbClr val="0000FF"/>
                </a:solidFill>
              </a:rPr>
              <a:t>系统测试</a:t>
            </a:r>
            <a:r>
              <a:rPr lang="en-US" altLang="zh-CN" dirty="0" smtClean="0">
                <a:solidFill>
                  <a:srgbClr val="0000FF"/>
                </a:solidFill>
              </a:rPr>
              <a:t>/</a:t>
            </a:r>
            <a:r>
              <a:rPr lang="zh-CN" altLang="en-US" dirty="0" smtClean="0">
                <a:solidFill>
                  <a:srgbClr val="0000FF"/>
                </a:solidFill>
              </a:rPr>
              <a:t>系统集成测试是</a:t>
            </a:r>
            <a:r>
              <a:rPr lang="zh-CN" altLang="en-US" dirty="0">
                <a:solidFill>
                  <a:srgbClr val="0000FF"/>
                </a:solidFill>
              </a:rPr>
              <a:t>：</a:t>
            </a:r>
            <a:r>
              <a:rPr lang="zh-CN" altLang="en-US" dirty="0"/>
              <a:t>把经过测试的子系统装配成一个完整的系统来测试。</a:t>
            </a:r>
            <a:endParaRPr lang="en-US" altLang="zh-CN" dirty="0"/>
          </a:p>
          <a:p>
            <a:r>
              <a:rPr lang="zh-CN" altLang="en-US" dirty="0" smtClean="0"/>
              <a:t>这个</a:t>
            </a:r>
            <a:r>
              <a:rPr lang="zh-CN" altLang="en-US" dirty="0"/>
              <a:t>过程中不仅应该发现设计和编码的错误，还应该</a:t>
            </a:r>
            <a:r>
              <a:rPr lang="zh-CN" altLang="en-US" dirty="0">
                <a:solidFill>
                  <a:srgbClr val="0000FF"/>
                </a:solidFill>
              </a:rPr>
              <a:t>验证系统确实能提供需求说明书中指定的功能，而且系统的动态特性也符合预定</a:t>
            </a:r>
            <a:r>
              <a:rPr lang="zh-CN" altLang="en-US" dirty="0" smtClean="0">
                <a:solidFill>
                  <a:srgbClr val="0000FF"/>
                </a:solidFill>
              </a:rPr>
              <a:t>要求</a:t>
            </a:r>
            <a:endParaRPr lang="en-US" altLang="zh-CN" dirty="0">
              <a:solidFill>
                <a:srgbClr val="0000FF"/>
              </a:solidFill>
            </a:endParaRPr>
          </a:p>
          <a:p>
            <a:r>
              <a:rPr lang="zh-CN" altLang="en-US" dirty="0" smtClean="0"/>
              <a:t>此测试中</a:t>
            </a:r>
            <a:r>
              <a:rPr lang="zh-CN" altLang="en-US" dirty="0"/>
              <a:t>发现的往往是软件设计中的错误，也可能发现需求说明中的错误</a:t>
            </a:r>
            <a:r>
              <a:rPr lang="zh-CN" altLang="en-US" dirty="0" smtClean="0"/>
              <a:t>。</a:t>
            </a:r>
            <a:endParaRPr lang="en-US" altLang="zh-CN" dirty="0" smtClean="0"/>
          </a:p>
        </p:txBody>
      </p:sp>
    </p:spTree>
    <p:extLst>
      <p:ext uri="{BB962C8B-B14F-4D97-AF65-F5344CB8AC3E}">
        <p14:creationId xmlns:p14="http://schemas.microsoft.com/office/powerpoint/2010/main" val="18623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4</a:t>
            </a:r>
            <a:r>
              <a:rPr lang="zh-CN" altLang="en-US" dirty="0"/>
              <a:t>）验收测试</a:t>
            </a:r>
          </a:p>
        </p:txBody>
      </p:sp>
      <p:sp>
        <p:nvSpPr>
          <p:cNvPr id="3" name="内容占位符 2"/>
          <p:cNvSpPr>
            <a:spLocks noGrp="1"/>
          </p:cNvSpPr>
          <p:nvPr>
            <p:ph idx="1"/>
          </p:nvPr>
        </p:nvSpPr>
        <p:spPr/>
        <p:txBody>
          <a:bodyPr/>
          <a:lstStyle/>
          <a:p>
            <a:r>
              <a:rPr lang="zh-CN" altLang="en-US" dirty="0"/>
              <a:t>验收测试</a:t>
            </a:r>
            <a:r>
              <a:rPr lang="zh-CN" altLang="en-US" dirty="0" smtClean="0"/>
              <a:t>：</a:t>
            </a:r>
            <a:r>
              <a:rPr lang="zh-CN" altLang="en-US" dirty="0" smtClean="0">
                <a:solidFill>
                  <a:srgbClr val="0000FF"/>
                </a:solidFill>
              </a:rPr>
              <a:t>测试</a:t>
            </a:r>
            <a:r>
              <a:rPr lang="zh-CN" altLang="en-US" dirty="0">
                <a:solidFill>
                  <a:srgbClr val="0000FF"/>
                </a:solidFill>
              </a:rPr>
              <a:t>内容与</a:t>
            </a:r>
            <a:r>
              <a:rPr lang="zh-CN" altLang="en-US" dirty="0" smtClean="0">
                <a:solidFill>
                  <a:srgbClr val="0000FF"/>
                </a:solidFill>
              </a:rPr>
              <a:t>系统测试一致，</a:t>
            </a:r>
            <a:r>
              <a:rPr lang="zh-CN" altLang="en-US" dirty="0">
                <a:solidFill>
                  <a:srgbClr val="0000FF"/>
                </a:solidFill>
              </a:rPr>
              <a:t>但是它是在用户积极参与下进行的</a:t>
            </a:r>
            <a:r>
              <a:rPr lang="zh-CN" altLang="en-US" dirty="0"/>
              <a:t>，而且可能主要使用实际数据进行测试。</a:t>
            </a:r>
          </a:p>
          <a:p>
            <a:r>
              <a:rPr lang="zh-CN" altLang="en-US" dirty="0"/>
              <a:t>验收测试的</a:t>
            </a:r>
            <a:r>
              <a:rPr lang="zh-CN" altLang="en-US" dirty="0">
                <a:solidFill>
                  <a:srgbClr val="0000FF"/>
                </a:solidFill>
              </a:rPr>
              <a:t>目的是验证系统确实能够满足用户的需要</a:t>
            </a:r>
            <a:r>
              <a:rPr lang="zh-CN" altLang="en-US" dirty="0"/>
              <a:t>，在这个测试步骤中发现的往往是系统需求说明书中的错误。</a:t>
            </a:r>
            <a:endParaRPr lang="en-US" altLang="zh-CN" dirty="0"/>
          </a:p>
          <a:p>
            <a:r>
              <a:rPr lang="zh-CN" altLang="en-US" dirty="0"/>
              <a:t>验收测试也称为确认测试。</a:t>
            </a:r>
          </a:p>
        </p:txBody>
      </p:sp>
    </p:spTree>
    <p:extLst>
      <p:ext uri="{BB962C8B-B14F-4D97-AF65-F5344CB8AC3E}">
        <p14:creationId xmlns:p14="http://schemas.microsoft.com/office/powerpoint/2010/main" val="138729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5</a:t>
            </a:r>
            <a:r>
              <a:rPr lang="zh-CN" altLang="en-US" dirty="0"/>
              <a:t>）平行运行</a:t>
            </a:r>
          </a:p>
        </p:txBody>
      </p:sp>
      <p:sp>
        <p:nvSpPr>
          <p:cNvPr id="3" name="内容占位符 2"/>
          <p:cNvSpPr>
            <a:spLocks noGrp="1"/>
          </p:cNvSpPr>
          <p:nvPr>
            <p:ph idx="1"/>
          </p:nvPr>
        </p:nvSpPr>
        <p:spPr/>
        <p:txBody>
          <a:bodyPr/>
          <a:lstStyle/>
          <a:p>
            <a:r>
              <a:rPr lang="zh-CN" altLang="en-US" dirty="0"/>
              <a:t>平行运行：同时运行新开发出来的系统和将被它取代的旧系统，以便比较新旧两个系统的处理结果。</a:t>
            </a:r>
          </a:p>
        </p:txBody>
      </p:sp>
    </p:spTree>
    <p:extLst>
      <p:ext uri="{BB962C8B-B14F-4D97-AF65-F5344CB8AC3E}">
        <p14:creationId xmlns:p14="http://schemas.microsoft.com/office/powerpoint/2010/main" val="31808464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测试的层次性小结</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112" y="1472657"/>
            <a:ext cx="6644787" cy="4265789"/>
          </a:xfrm>
          <a:prstGeom prst="rect">
            <a:avLst/>
          </a:prstGeom>
          <a:solidFill>
            <a:schemeClr val="accent2">
              <a:lumMod val="20000"/>
              <a:lumOff val="80000"/>
              <a:alpha val="23000"/>
            </a:schemeClr>
          </a:solidFill>
          <a:ln>
            <a:solidFill>
              <a:srgbClr val="0000FF"/>
            </a:solidFill>
          </a:ln>
        </p:spPr>
      </p:pic>
      <p:sp>
        <p:nvSpPr>
          <p:cNvPr id="5" name="平行四边形 4"/>
          <p:cNvSpPr/>
          <p:nvPr/>
        </p:nvSpPr>
        <p:spPr>
          <a:xfrm rot="1314476">
            <a:off x="5595115" y="1618702"/>
            <a:ext cx="1480127" cy="3602698"/>
          </a:xfrm>
          <a:prstGeom prst="parallelogram">
            <a:avLst>
              <a:gd name="adj" fmla="val 40223"/>
            </a:avLst>
          </a:prstGeom>
          <a:solidFill>
            <a:schemeClr val="accent2">
              <a:lumMod val="20000"/>
              <a:lumOff val="80000"/>
              <a:alpha val="23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2916635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C882222-B09C-4D09-9865-5A0A10EC0D81}"/>
              </a:ext>
            </a:extLst>
          </p:cNvPr>
          <p:cNvSpPr>
            <a:spLocks noGrp="1"/>
          </p:cNvSpPr>
          <p:nvPr>
            <p:ph type="title"/>
          </p:nvPr>
        </p:nvSpPr>
        <p:spPr/>
        <p:txBody>
          <a:bodyPr/>
          <a:lstStyle/>
          <a:p>
            <a:r>
              <a:rPr lang="zh-CN" altLang="en-US" dirty="0"/>
              <a:t>测试的层次性小结</a:t>
            </a:r>
          </a:p>
        </p:txBody>
      </p:sp>
      <p:sp>
        <p:nvSpPr>
          <p:cNvPr id="4" name="灯片编号占位符 3">
            <a:extLst>
              <a:ext uri="{FF2B5EF4-FFF2-40B4-BE49-F238E27FC236}">
                <a16:creationId xmlns:a16="http://schemas.microsoft.com/office/drawing/2014/main" xmlns="" id="{56F91378-AD17-4841-949F-90AE4586D707}"/>
              </a:ext>
            </a:extLst>
          </p:cNvPr>
          <p:cNvSpPr>
            <a:spLocks noGrp="1"/>
          </p:cNvSpPr>
          <p:nvPr>
            <p:ph type="sldNum" sz="quarter" idx="4294967295"/>
          </p:nvPr>
        </p:nvSpPr>
        <p:spPr>
          <a:xfrm>
            <a:off x="8534400" y="6400800"/>
            <a:ext cx="609600" cy="457200"/>
          </a:xfrm>
          <a:prstGeom prst="rect">
            <a:avLst/>
          </a:prstGeom>
        </p:spPr>
        <p:txBody>
          <a:bodyPr/>
          <a:lstStyle/>
          <a:p>
            <a:pPr>
              <a:defRPr/>
            </a:pPr>
            <a:fld id="{5897E3F0-9261-4332-875E-B469025E92AB}" type="slidenum">
              <a:rPr lang="en-US" altLang="zh-CN" smtClean="0"/>
              <a:pPr>
                <a:defRPr/>
              </a:pPr>
              <a:t>39</a:t>
            </a:fld>
            <a:endParaRPr lang="en-US" altLang="zh-CN"/>
          </a:p>
        </p:txBody>
      </p:sp>
      <p:grpSp>
        <p:nvGrpSpPr>
          <p:cNvPr id="5" name="Group 49">
            <a:extLst>
              <a:ext uri="{FF2B5EF4-FFF2-40B4-BE49-F238E27FC236}">
                <a16:creationId xmlns:a16="http://schemas.microsoft.com/office/drawing/2014/main" xmlns="" id="{7F530935-45A8-4528-8297-229474529861}"/>
              </a:ext>
            </a:extLst>
          </p:cNvPr>
          <p:cNvGrpSpPr>
            <a:grpSpLocks/>
          </p:cNvGrpSpPr>
          <p:nvPr/>
        </p:nvGrpSpPr>
        <p:grpSpPr bwMode="auto">
          <a:xfrm>
            <a:off x="237392" y="2002352"/>
            <a:ext cx="8839200" cy="4151313"/>
            <a:chOff x="144" y="1488"/>
            <a:chExt cx="5568" cy="2615"/>
          </a:xfrm>
        </p:grpSpPr>
        <p:sp>
          <p:nvSpPr>
            <p:cNvPr id="6" name="Text Box 5">
              <a:extLst>
                <a:ext uri="{FF2B5EF4-FFF2-40B4-BE49-F238E27FC236}">
                  <a16:creationId xmlns:a16="http://schemas.microsoft.com/office/drawing/2014/main" xmlns="" id="{DBD51449-F864-44B5-9223-AA37836E6E85}"/>
                </a:ext>
              </a:extLst>
            </p:cNvPr>
            <p:cNvSpPr txBox="1">
              <a:spLocks noChangeArrowheads="1"/>
            </p:cNvSpPr>
            <p:nvPr/>
          </p:nvSpPr>
          <p:spPr bwMode="auto">
            <a:xfrm>
              <a:off x="144" y="1488"/>
              <a:ext cx="48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模块</a:t>
              </a:r>
            </a:p>
          </p:txBody>
        </p:sp>
        <p:sp>
          <p:nvSpPr>
            <p:cNvPr id="7" name="Oval 6">
              <a:extLst>
                <a:ext uri="{FF2B5EF4-FFF2-40B4-BE49-F238E27FC236}">
                  <a16:creationId xmlns:a16="http://schemas.microsoft.com/office/drawing/2014/main" xmlns="" id="{71D7B576-877C-4D14-989C-37BB14525A87}"/>
                </a:ext>
              </a:extLst>
            </p:cNvPr>
            <p:cNvSpPr>
              <a:spLocks noChangeArrowheads="1"/>
            </p:cNvSpPr>
            <p:nvPr/>
          </p:nvSpPr>
          <p:spPr bwMode="auto">
            <a:xfrm>
              <a:off x="624" y="1488"/>
              <a:ext cx="688" cy="553"/>
            </a:xfrm>
            <a:prstGeom prst="ellipse">
              <a:avLst/>
            </a:prstGeom>
            <a:solidFill>
              <a:srgbClr val="CC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单元测试</a:t>
              </a:r>
            </a:p>
          </p:txBody>
        </p:sp>
        <p:sp>
          <p:nvSpPr>
            <p:cNvPr id="8" name="Oval 7">
              <a:extLst>
                <a:ext uri="{FF2B5EF4-FFF2-40B4-BE49-F238E27FC236}">
                  <a16:creationId xmlns:a16="http://schemas.microsoft.com/office/drawing/2014/main" xmlns="" id="{80CFF79F-6F39-4E26-B8E6-58DC9F5A62DC}"/>
                </a:ext>
              </a:extLst>
            </p:cNvPr>
            <p:cNvSpPr>
              <a:spLocks noChangeArrowheads="1"/>
            </p:cNvSpPr>
            <p:nvPr/>
          </p:nvSpPr>
          <p:spPr bwMode="auto">
            <a:xfrm>
              <a:off x="624" y="2160"/>
              <a:ext cx="688" cy="553"/>
            </a:xfrm>
            <a:prstGeom prst="ellipse">
              <a:avLst/>
            </a:prstGeom>
            <a:solidFill>
              <a:srgbClr val="CC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单元测试</a:t>
              </a:r>
            </a:p>
          </p:txBody>
        </p:sp>
        <p:sp>
          <p:nvSpPr>
            <p:cNvPr id="9" name="Oval 8">
              <a:extLst>
                <a:ext uri="{FF2B5EF4-FFF2-40B4-BE49-F238E27FC236}">
                  <a16:creationId xmlns:a16="http://schemas.microsoft.com/office/drawing/2014/main" xmlns="" id="{639C2106-43D5-4F07-B8CB-F702A11B979F}"/>
                </a:ext>
              </a:extLst>
            </p:cNvPr>
            <p:cNvSpPr>
              <a:spLocks noChangeArrowheads="1"/>
            </p:cNvSpPr>
            <p:nvPr/>
          </p:nvSpPr>
          <p:spPr bwMode="auto">
            <a:xfrm>
              <a:off x="624" y="3264"/>
              <a:ext cx="688" cy="553"/>
            </a:xfrm>
            <a:prstGeom prst="ellipse">
              <a:avLst/>
            </a:prstGeom>
            <a:solidFill>
              <a:srgbClr val="CC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单元测试</a:t>
              </a:r>
            </a:p>
          </p:txBody>
        </p:sp>
        <p:sp>
          <p:nvSpPr>
            <p:cNvPr id="10" name="Oval 9">
              <a:extLst>
                <a:ext uri="{FF2B5EF4-FFF2-40B4-BE49-F238E27FC236}">
                  <a16:creationId xmlns:a16="http://schemas.microsoft.com/office/drawing/2014/main" xmlns="" id="{56595DE7-58CE-4028-96AD-7DD37150D5A4}"/>
                </a:ext>
              </a:extLst>
            </p:cNvPr>
            <p:cNvSpPr>
              <a:spLocks noChangeArrowheads="1"/>
            </p:cNvSpPr>
            <p:nvPr/>
          </p:nvSpPr>
          <p:spPr bwMode="auto">
            <a:xfrm>
              <a:off x="1920" y="2496"/>
              <a:ext cx="688" cy="553"/>
            </a:xfrm>
            <a:prstGeom prst="ellipse">
              <a:avLst/>
            </a:prstGeom>
            <a:solidFill>
              <a:srgbClr val="CC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集成测试</a:t>
              </a:r>
            </a:p>
          </p:txBody>
        </p:sp>
        <p:sp>
          <p:nvSpPr>
            <p:cNvPr id="11" name="Oval 10">
              <a:extLst>
                <a:ext uri="{FF2B5EF4-FFF2-40B4-BE49-F238E27FC236}">
                  <a16:creationId xmlns:a16="http://schemas.microsoft.com/office/drawing/2014/main" xmlns="" id="{FF0AC88F-BFCD-4A11-AE63-7E8E322C86F5}"/>
                </a:ext>
              </a:extLst>
            </p:cNvPr>
            <p:cNvSpPr>
              <a:spLocks noChangeArrowheads="1"/>
            </p:cNvSpPr>
            <p:nvPr/>
          </p:nvSpPr>
          <p:spPr bwMode="auto">
            <a:xfrm>
              <a:off x="3264" y="2491"/>
              <a:ext cx="688" cy="573"/>
            </a:xfrm>
            <a:prstGeom prst="ellipse">
              <a:avLst/>
            </a:prstGeom>
            <a:solidFill>
              <a:srgbClr val="CC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系统测试</a:t>
              </a:r>
            </a:p>
          </p:txBody>
        </p:sp>
        <p:sp>
          <p:nvSpPr>
            <p:cNvPr id="12" name="Oval 11">
              <a:extLst>
                <a:ext uri="{FF2B5EF4-FFF2-40B4-BE49-F238E27FC236}">
                  <a16:creationId xmlns:a16="http://schemas.microsoft.com/office/drawing/2014/main" xmlns="" id="{0F25FE09-1912-45E4-803C-FF0E449D03B0}"/>
                </a:ext>
              </a:extLst>
            </p:cNvPr>
            <p:cNvSpPr>
              <a:spLocks noChangeArrowheads="1"/>
            </p:cNvSpPr>
            <p:nvPr/>
          </p:nvSpPr>
          <p:spPr bwMode="auto">
            <a:xfrm>
              <a:off x="4496" y="2489"/>
              <a:ext cx="688" cy="573"/>
            </a:xfrm>
            <a:prstGeom prst="ellipse">
              <a:avLst/>
            </a:prstGeom>
            <a:solidFill>
              <a:srgbClr val="CC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验收测试</a:t>
              </a:r>
            </a:p>
          </p:txBody>
        </p:sp>
        <p:cxnSp>
          <p:nvCxnSpPr>
            <p:cNvPr id="13" name="AutoShape 12">
              <a:extLst>
                <a:ext uri="{FF2B5EF4-FFF2-40B4-BE49-F238E27FC236}">
                  <a16:creationId xmlns:a16="http://schemas.microsoft.com/office/drawing/2014/main" xmlns="" id="{A4C33C3F-BEB1-4139-B1C5-E6FACC916142}"/>
                </a:ext>
              </a:extLst>
            </p:cNvPr>
            <p:cNvCxnSpPr>
              <a:cxnSpLocks noChangeShapeType="1"/>
              <a:stCxn id="7" idx="6"/>
              <a:endCxn id="10" idx="1"/>
            </p:cNvCxnSpPr>
            <p:nvPr/>
          </p:nvCxnSpPr>
          <p:spPr bwMode="auto">
            <a:xfrm>
              <a:off x="1312" y="1765"/>
              <a:ext cx="709" cy="812"/>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5">
              <a:extLst>
                <a:ext uri="{FF2B5EF4-FFF2-40B4-BE49-F238E27FC236}">
                  <a16:creationId xmlns:a16="http://schemas.microsoft.com/office/drawing/2014/main" xmlns="" id="{C427FE18-841D-45E4-9C6E-2452F315B90B}"/>
                </a:ext>
              </a:extLst>
            </p:cNvPr>
            <p:cNvCxnSpPr>
              <a:cxnSpLocks noChangeShapeType="1"/>
              <a:stCxn id="9" idx="7"/>
              <a:endCxn id="10" idx="3"/>
            </p:cNvCxnSpPr>
            <p:nvPr/>
          </p:nvCxnSpPr>
          <p:spPr bwMode="auto">
            <a:xfrm flipV="1">
              <a:off x="1211" y="2968"/>
              <a:ext cx="810" cy="377"/>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6">
              <a:extLst>
                <a:ext uri="{FF2B5EF4-FFF2-40B4-BE49-F238E27FC236}">
                  <a16:creationId xmlns:a16="http://schemas.microsoft.com/office/drawing/2014/main" xmlns="" id="{F04E3FCD-72A9-49A5-82F4-273EE71C26C9}"/>
                </a:ext>
              </a:extLst>
            </p:cNvPr>
            <p:cNvCxnSpPr>
              <a:cxnSpLocks noChangeShapeType="1"/>
              <a:stCxn id="10" idx="6"/>
              <a:endCxn id="11" idx="2"/>
            </p:cNvCxnSpPr>
            <p:nvPr/>
          </p:nvCxnSpPr>
          <p:spPr bwMode="auto">
            <a:xfrm>
              <a:off x="2608" y="2773"/>
              <a:ext cx="656" cy="5"/>
            </a:xfrm>
            <a:prstGeom prst="bentConnector3">
              <a:avLst>
                <a:gd name="adj1" fmla="val 50000"/>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7">
              <a:extLst>
                <a:ext uri="{FF2B5EF4-FFF2-40B4-BE49-F238E27FC236}">
                  <a16:creationId xmlns:a16="http://schemas.microsoft.com/office/drawing/2014/main" xmlns="" id="{3D2CB0E1-3FFE-4E99-9DFC-2499C100F831}"/>
                </a:ext>
              </a:extLst>
            </p:cNvPr>
            <p:cNvCxnSpPr>
              <a:cxnSpLocks noChangeShapeType="1"/>
              <a:stCxn id="11" idx="6"/>
              <a:endCxn id="12" idx="2"/>
            </p:cNvCxnSpPr>
            <p:nvPr/>
          </p:nvCxnSpPr>
          <p:spPr bwMode="auto">
            <a:xfrm flipV="1">
              <a:off x="3952" y="2776"/>
              <a:ext cx="544" cy="2"/>
            </a:xfrm>
            <a:prstGeom prst="bentConnector3">
              <a:avLst>
                <a:gd name="adj1" fmla="val 50000"/>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Line 18">
              <a:extLst>
                <a:ext uri="{FF2B5EF4-FFF2-40B4-BE49-F238E27FC236}">
                  <a16:creationId xmlns:a16="http://schemas.microsoft.com/office/drawing/2014/main" xmlns="" id="{1AB1D7AA-4591-40DF-B20E-70F733718C4C}"/>
                </a:ext>
              </a:extLst>
            </p:cNvPr>
            <p:cNvSpPr>
              <a:spLocks noChangeShapeType="1"/>
            </p:cNvSpPr>
            <p:nvPr/>
          </p:nvSpPr>
          <p:spPr bwMode="auto">
            <a:xfrm>
              <a:off x="192" y="1728"/>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18" name="Line 19">
              <a:extLst>
                <a:ext uri="{FF2B5EF4-FFF2-40B4-BE49-F238E27FC236}">
                  <a16:creationId xmlns:a16="http://schemas.microsoft.com/office/drawing/2014/main" xmlns="" id="{0B954B56-97C6-4A54-8BA9-473599C4603C}"/>
                </a:ext>
              </a:extLst>
            </p:cNvPr>
            <p:cNvSpPr>
              <a:spLocks noChangeShapeType="1"/>
            </p:cNvSpPr>
            <p:nvPr/>
          </p:nvSpPr>
          <p:spPr bwMode="auto">
            <a:xfrm>
              <a:off x="192" y="2443"/>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19" name="Line 20">
              <a:extLst>
                <a:ext uri="{FF2B5EF4-FFF2-40B4-BE49-F238E27FC236}">
                  <a16:creationId xmlns:a16="http://schemas.microsoft.com/office/drawing/2014/main" xmlns="" id="{D145130E-2C5D-422F-A309-BF53019269A5}"/>
                </a:ext>
              </a:extLst>
            </p:cNvPr>
            <p:cNvSpPr>
              <a:spLocks noChangeShapeType="1"/>
            </p:cNvSpPr>
            <p:nvPr/>
          </p:nvSpPr>
          <p:spPr bwMode="auto">
            <a:xfrm>
              <a:off x="192" y="3552"/>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20" name="Text Box 21">
              <a:extLst>
                <a:ext uri="{FF2B5EF4-FFF2-40B4-BE49-F238E27FC236}">
                  <a16:creationId xmlns:a16="http://schemas.microsoft.com/office/drawing/2014/main" xmlns="" id="{EAA331B1-0451-4A83-809E-A5E346C00A07}"/>
                </a:ext>
              </a:extLst>
            </p:cNvPr>
            <p:cNvSpPr txBox="1">
              <a:spLocks noChangeArrowheads="1"/>
            </p:cNvSpPr>
            <p:nvPr/>
          </p:nvSpPr>
          <p:spPr bwMode="auto">
            <a:xfrm>
              <a:off x="183" y="2212"/>
              <a:ext cx="48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模块</a:t>
              </a:r>
            </a:p>
          </p:txBody>
        </p:sp>
        <p:sp>
          <p:nvSpPr>
            <p:cNvPr id="21" name="Text Box 22">
              <a:extLst>
                <a:ext uri="{FF2B5EF4-FFF2-40B4-BE49-F238E27FC236}">
                  <a16:creationId xmlns:a16="http://schemas.microsoft.com/office/drawing/2014/main" xmlns="" id="{9DBA76B8-5F8C-4192-8631-095137BAAD4B}"/>
                </a:ext>
              </a:extLst>
            </p:cNvPr>
            <p:cNvSpPr txBox="1">
              <a:spLocks noChangeArrowheads="1"/>
            </p:cNvSpPr>
            <p:nvPr/>
          </p:nvSpPr>
          <p:spPr bwMode="auto">
            <a:xfrm>
              <a:off x="165" y="3330"/>
              <a:ext cx="48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模块</a:t>
              </a:r>
            </a:p>
          </p:txBody>
        </p:sp>
        <p:sp>
          <p:nvSpPr>
            <p:cNvPr id="22" name="Line 23">
              <a:extLst>
                <a:ext uri="{FF2B5EF4-FFF2-40B4-BE49-F238E27FC236}">
                  <a16:creationId xmlns:a16="http://schemas.microsoft.com/office/drawing/2014/main" xmlns="" id="{A669DB5A-43B1-4A48-86E5-325FC146A025}"/>
                </a:ext>
              </a:extLst>
            </p:cNvPr>
            <p:cNvSpPr>
              <a:spLocks noChangeShapeType="1"/>
            </p:cNvSpPr>
            <p:nvPr/>
          </p:nvSpPr>
          <p:spPr bwMode="auto">
            <a:xfrm>
              <a:off x="1632" y="1824"/>
              <a:ext cx="0" cy="2160"/>
            </a:xfrm>
            <a:prstGeom prst="line">
              <a:avLst/>
            </a:prstGeom>
            <a:noFill/>
            <a:ln w="2857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23" name="Line 24">
              <a:extLst>
                <a:ext uri="{FF2B5EF4-FFF2-40B4-BE49-F238E27FC236}">
                  <a16:creationId xmlns:a16="http://schemas.microsoft.com/office/drawing/2014/main" xmlns="" id="{6771AEB4-E111-475C-B2EB-79D9508CE628}"/>
                </a:ext>
              </a:extLst>
            </p:cNvPr>
            <p:cNvSpPr>
              <a:spLocks noChangeShapeType="1"/>
            </p:cNvSpPr>
            <p:nvPr/>
          </p:nvSpPr>
          <p:spPr bwMode="auto">
            <a:xfrm>
              <a:off x="1317" y="1728"/>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24" name="Line 25">
              <a:extLst>
                <a:ext uri="{FF2B5EF4-FFF2-40B4-BE49-F238E27FC236}">
                  <a16:creationId xmlns:a16="http://schemas.microsoft.com/office/drawing/2014/main" xmlns="" id="{AC9A5886-FD09-4CAA-869F-63520C57A277}"/>
                </a:ext>
              </a:extLst>
            </p:cNvPr>
            <p:cNvSpPr>
              <a:spLocks noChangeShapeType="1"/>
            </p:cNvSpPr>
            <p:nvPr/>
          </p:nvSpPr>
          <p:spPr bwMode="auto">
            <a:xfrm>
              <a:off x="1314" y="2457"/>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cxnSp>
          <p:nvCxnSpPr>
            <p:cNvPr id="25" name="AutoShape 26">
              <a:extLst>
                <a:ext uri="{FF2B5EF4-FFF2-40B4-BE49-F238E27FC236}">
                  <a16:creationId xmlns:a16="http://schemas.microsoft.com/office/drawing/2014/main" xmlns="" id="{089ADBE1-21C6-4404-A86A-7863C1FEFF52}"/>
                </a:ext>
              </a:extLst>
            </p:cNvPr>
            <p:cNvCxnSpPr>
              <a:cxnSpLocks noChangeShapeType="1"/>
              <a:stCxn id="8" idx="5"/>
              <a:endCxn id="10" idx="2"/>
            </p:cNvCxnSpPr>
            <p:nvPr/>
          </p:nvCxnSpPr>
          <p:spPr bwMode="auto">
            <a:xfrm>
              <a:off x="1211" y="2632"/>
              <a:ext cx="709" cy="141"/>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Line 27">
              <a:extLst>
                <a:ext uri="{FF2B5EF4-FFF2-40B4-BE49-F238E27FC236}">
                  <a16:creationId xmlns:a16="http://schemas.microsoft.com/office/drawing/2014/main" xmlns="" id="{D94D39D3-7FD8-4A17-B815-69DB8BCC8A92}"/>
                </a:ext>
              </a:extLst>
            </p:cNvPr>
            <p:cNvSpPr>
              <a:spLocks noChangeShapeType="1"/>
            </p:cNvSpPr>
            <p:nvPr/>
          </p:nvSpPr>
          <p:spPr bwMode="auto">
            <a:xfrm>
              <a:off x="1314" y="3552"/>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27" name="Text Box 28">
              <a:extLst>
                <a:ext uri="{FF2B5EF4-FFF2-40B4-BE49-F238E27FC236}">
                  <a16:creationId xmlns:a16="http://schemas.microsoft.com/office/drawing/2014/main" xmlns="" id="{7E7F0179-64BA-462E-A5E9-9121A8861070}"/>
                </a:ext>
              </a:extLst>
            </p:cNvPr>
            <p:cNvSpPr txBox="1">
              <a:spLocks noChangeArrowheads="1"/>
            </p:cNvSpPr>
            <p:nvPr/>
          </p:nvSpPr>
          <p:spPr bwMode="auto">
            <a:xfrm>
              <a:off x="1248" y="1488"/>
              <a:ext cx="76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测试报告</a:t>
              </a:r>
            </a:p>
          </p:txBody>
        </p:sp>
        <p:sp>
          <p:nvSpPr>
            <p:cNvPr id="28" name="Text Box 29">
              <a:extLst>
                <a:ext uri="{FF2B5EF4-FFF2-40B4-BE49-F238E27FC236}">
                  <a16:creationId xmlns:a16="http://schemas.microsoft.com/office/drawing/2014/main" xmlns="" id="{5E09DF9A-1FFC-4920-9B81-448C855DE4C4}"/>
                </a:ext>
              </a:extLst>
            </p:cNvPr>
            <p:cNvSpPr txBox="1">
              <a:spLocks noChangeArrowheads="1"/>
            </p:cNvSpPr>
            <p:nvPr/>
          </p:nvSpPr>
          <p:spPr bwMode="auto">
            <a:xfrm>
              <a:off x="1296" y="3600"/>
              <a:ext cx="76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测试报告</a:t>
              </a:r>
            </a:p>
          </p:txBody>
        </p:sp>
        <p:sp>
          <p:nvSpPr>
            <p:cNvPr id="29" name="Line 30">
              <a:extLst>
                <a:ext uri="{FF2B5EF4-FFF2-40B4-BE49-F238E27FC236}">
                  <a16:creationId xmlns:a16="http://schemas.microsoft.com/office/drawing/2014/main" xmlns="" id="{8364736D-4401-4B18-BEE7-FCDBB2D89039}"/>
                </a:ext>
              </a:extLst>
            </p:cNvPr>
            <p:cNvSpPr>
              <a:spLocks noChangeShapeType="1"/>
            </p:cNvSpPr>
            <p:nvPr/>
          </p:nvSpPr>
          <p:spPr bwMode="auto">
            <a:xfrm>
              <a:off x="2256" y="2112"/>
              <a:ext cx="0" cy="3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30" name="Line 31">
              <a:extLst>
                <a:ext uri="{FF2B5EF4-FFF2-40B4-BE49-F238E27FC236}">
                  <a16:creationId xmlns:a16="http://schemas.microsoft.com/office/drawing/2014/main" xmlns="" id="{711CA8B8-0B43-4942-BD76-FFFA57A18DB3}"/>
                </a:ext>
              </a:extLst>
            </p:cNvPr>
            <p:cNvSpPr>
              <a:spLocks noChangeShapeType="1"/>
            </p:cNvSpPr>
            <p:nvPr/>
          </p:nvSpPr>
          <p:spPr bwMode="auto">
            <a:xfrm>
              <a:off x="2265" y="3054"/>
              <a:ext cx="0" cy="3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31" name="Text Box 32">
              <a:extLst>
                <a:ext uri="{FF2B5EF4-FFF2-40B4-BE49-F238E27FC236}">
                  <a16:creationId xmlns:a16="http://schemas.microsoft.com/office/drawing/2014/main" xmlns="" id="{957A4486-8A58-4082-8785-3C170A492FEC}"/>
                </a:ext>
              </a:extLst>
            </p:cNvPr>
            <p:cNvSpPr txBox="1">
              <a:spLocks noChangeArrowheads="1"/>
            </p:cNvSpPr>
            <p:nvPr/>
          </p:nvSpPr>
          <p:spPr bwMode="auto">
            <a:xfrm>
              <a:off x="1872" y="1776"/>
              <a:ext cx="768"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软件设计信息</a:t>
              </a:r>
            </a:p>
          </p:txBody>
        </p:sp>
        <p:sp>
          <p:nvSpPr>
            <p:cNvPr id="32" name="Line 33">
              <a:extLst>
                <a:ext uri="{FF2B5EF4-FFF2-40B4-BE49-F238E27FC236}">
                  <a16:creationId xmlns:a16="http://schemas.microsoft.com/office/drawing/2014/main" xmlns="" id="{1329890A-094B-474A-AF8C-2224610E4D2B}"/>
                </a:ext>
              </a:extLst>
            </p:cNvPr>
            <p:cNvSpPr>
              <a:spLocks noChangeShapeType="1"/>
            </p:cNvSpPr>
            <p:nvPr/>
          </p:nvSpPr>
          <p:spPr bwMode="auto">
            <a:xfrm>
              <a:off x="3600" y="2112"/>
              <a:ext cx="0" cy="3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33" name="Text Box 34">
              <a:extLst>
                <a:ext uri="{FF2B5EF4-FFF2-40B4-BE49-F238E27FC236}">
                  <a16:creationId xmlns:a16="http://schemas.microsoft.com/office/drawing/2014/main" xmlns="" id="{2BE2867A-76C4-4A0A-921D-7A99BE07332F}"/>
                </a:ext>
              </a:extLst>
            </p:cNvPr>
            <p:cNvSpPr txBox="1">
              <a:spLocks noChangeArrowheads="1"/>
            </p:cNvSpPr>
            <p:nvPr/>
          </p:nvSpPr>
          <p:spPr bwMode="auto">
            <a:xfrm>
              <a:off x="3216" y="1776"/>
              <a:ext cx="768"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软件需求信息</a:t>
              </a:r>
            </a:p>
          </p:txBody>
        </p:sp>
        <p:sp>
          <p:nvSpPr>
            <p:cNvPr id="34" name="Line 35">
              <a:extLst>
                <a:ext uri="{FF2B5EF4-FFF2-40B4-BE49-F238E27FC236}">
                  <a16:creationId xmlns:a16="http://schemas.microsoft.com/office/drawing/2014/main" xmlns="" id="{0D41E46A-9C0F-48A3-BFC9-B24C3DFE6D85}"/>
                </a:ext>
              </a:extLst>
            </p:cNvPr>
            <p:cNvSpPr>
              <a:spLocks noChangeShapeType="1"/>
            </p:cNvSpPr>
            <p:nvPr/>
          </p:nvSpPr>
          <p:spPr bwMode="auto">
            <a:xfrm>
              <a:off x="3600" y="3063"/>
              <a:ext cx="0" cy="3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35" name="Text Box 36">
              <a:extLst>
                <a:ext uri="{FF2B5EF4-FFF2-40B4-BE49-F238E27FC236}">
                  <a16:creationId xmlns:a16="http://schemas.microsoft.com/office/drawing/2014/main" xmlns="" id="{A603E550-61F2-4373-B5E5-4AE955123D5D}"/>
                </a:ext>
              </a:extLst>
            </p:cNvPr>
            <p:cNvSpPr txBox="1">
              <a:spLocks noChangeArrowheads="1"/>
            </p:cNvSpPr>
            <p:nvPr/>
          </p:nvSpPr>
          <p:spPr bwMode="auto">
            <a:xfrm>
              <a:off x="1872" y="3408"/>
              <a:ext cx="76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测试报告</a:t>
              </a:r>
            </a:p>
          </p:txBody>
        </p:sp>
        <p:sp>
          <p:nvSpPr>
            <p:cNvPr id="36" name="Text Box 37">
              <a:extLst>
                <a:ext uri="{FF2B5EF4-FFF2-40B4-BE49-F238E27FC236}">
                  <a16:creationId xmlns:a16="http://schemas.microsoft.com/office/drawing/2014/main" xmlns="" id="{2433B792-35E9-436E-998E-C00869E2A891}"/>
                </a:ext>
              </a:extLst>
            </p:cNvPr>
            <p:cNvSpPr txBox="1">
              <a:spLocks noChangeArrowheads="1"/>
            </p:cNvSpPr>
            <p:nvPr/>
          </p:nvSpPr>
          <p:spPr bwMode="auto">
            <a:xfrm>
              <a:off x="3264" y="3408"/>
              <a:ext cx="76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测试报告</a:t>
              </a:r>
            </a:p>
          </p:txBody>
        </p:sp>
        <p:sp>
          <p:nvSpPr>
            <p:cNvPr id="37" name="Text Box 38">
              <a:extLst>
                <a:ext uri="{FF2B5EF4-FFF2-40B4-BE49-F238E27FC236}">
                  <a16:creationId xmlns:a16="http://schemas.microsoft.com/office/drawing/2014/main" xmlns="" id="{E641CC6B-C193-4E78-ABCD-92E613CF013F}"/>
                </a:ext>
              </a:extLst>
            </p:cNvPr>
            <p:cNvSpPr txBox="1">
              <a:spLocks noChangeArrowheads="1"/>
            </p:cNvSpPr>
            <p:nvPr/>
          </p:nvSpPr>
          <p:spPr bwMode="auto">
            <a:xfrm>
              <a:off x="2592" y="2400"/>
              <a:ext cx="624"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已组装软件</a:t>
              </a:r>
            </a:p>
          </p:txBody>
        </p:sp>
        <p:sp>
          <p:nvSpPr>
            <p:cNvPr id="38" name="Text Box 39">
              <a:extLst>
                <a:ext uri="{FF2B5EF4-FFF2-40B4-BE49-F238E27FC236}">
                  <a16:creationId xmlns:a16="http://schemas.microsoft.com/office/drawing/2014/main" xmlns="" id="{F205F78A-F012-4D7E-80D1-418A474139C6}"/>
                </a:ext>
              </a:extLst>
            </p:cNvPr>
            <p:cNvSpPr txBox="1">
              <a:spLocks noChangeArrowheads="1"/>
            </p:cNvSpPr>
            <p:nvPr/>
          </p:nvSpPr>
          <p:spPr bwMode="auto">
            <a:xfrm>
              <a:off x="3840" y="2400"/>
              <a:ext cx="624"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已确认软件</a:t>
              </a:r>
            </a:p>
          </p:txBody>
        </p:sp>
        <p:sp>
          <p:nvSpPr>
            <p:cNvPr id="39" name="Line 40">
              <a:extLst>
                <a:ext uri="{FF2B5EF4-FFF2-40B4-BE49-F238E27FC236}">
                  <a16:creationId xmlns:a16="http://schemas.microsoft.com/office/drawing/2014/main" xmlns="" id="{7848A3CF-C2DB-4447-BA7E-EC85C53F86AE}"/>
                </a:ext>
              </a:extLst>
            </p:cNvPr>
            <p:cNvSpPr>
              <a:spLocks noChangeShapeType="1"/>
            </p:cNvSpPr>
            <p:nvPr/>
          </p:nvSpPr>
          <p:spPr bwMode="auto">
            <a:xfrm>
              <a:off x="4848" y="2112"/>
              <a:ext cx="0" cy="3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40" name="Line 41">
              <a:extLst>
                <a:ext uri="{FF2B5EF4-FFF2-40B4-BE49-F238E27FC236}">
                  <a16:creationId xmlns:a16="http://schemas.microsoft.com/office/drawing/2014/main" xmlns="" id="{AFC6D145-F425-4547-B761-6F88692F0288}"/>
                </a:ext>
              </a:extLst>
            </p:cNvPr>
            <p:cNvSpPr>
              <a:spLocks noChangeShapeType="1"/>
            </p:cNvSpPr>
            <p:nvPr/>
          </p:nvSpPr>
          <p:spPr bwMode="auto">
            <a:xfrm>
              <a:off x="5184" y="2784"/>
              <a:ext cx="48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41" name="Text Box 42">
              <a:extLst>
                <a:ext uri="{FF2B5EF4-FFF2-40B4-BE49-F238E27FC236}">
                  <a16:creationId xmlns:a16="http://schemas.microsoft.com/office/drawing/2014/main" xmlns="" id="{EC93B101-6492-4F5C-8E72-99E8360779D9}"/>
                </a:ext>
              </a:extLst>
            </p:cNvPr>
            <p:cNvSpPr txBox="1">
              <a:spLocks noChangeArrowheads="1"/>
            </p:cNvSpPr>
            <p:nvPr/>
          </p:nvSpPr>
          <p:spPr bwMode="auto">
            <a:xfrm>
              <a:off x="5088" y="2380"/>
              <a:ext cx="624"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可运行的系统</a:t>
              </a:r>
            </a:p>
          </p:txBody>
        </p:sp>
        <p:sp>
          <p:nvSpPr>
            <p:cNvPr id="42" name="Text Box 43">
              <a:extLst>
                <a:ext uri="{FF2B5EF4-FFF2-40B4-BE49-F238E27FC236}">
                  <a16:creationId xmlns:a16="http://schemas.microsoft.com/office/drawing/2014/main" xmlns="" id="{4E384AEF-F494-457A-84CC-C6FA7C529869}"/>
                </a:ext>
              </a:extLst>
            </p:cNvPr>
            <p:cNvSpPr txBox="1">
              <a:spLocks noChangeArrowheads="1"/>
            </p:cNvSpPr>
            <p:nvPr/>
          </p:nvSpPr>
          <p:spPr bwMode="auto">
            <a:xfrm>
              <a:off x="4464" y="1756"/>
              <a:ext cx="768" cy="4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软件需求信息</a:t>
              </a:r>
            </a:p>
          </p:txBody>
        </p:sp>
        <p:sp>
          <p:nvSpPr>
            <p:cNvPr id="43" name="Line 44">
              <a:extLst>
                <a:ext uri="{FF2B5EF4-FFF2-40B4-BE49-F238E27FC236}">
                  <a16:creationId xmlns:a16="http://schemas.microsoft.com/office/drawing/2014/main" xmlns="" id="{2F037EB1-7438-4746-AA74-9ABD86FC7430}"/>
                </a:ext>
              </a:extLst>
            </p:cNvPr>
            <p:cNvSpPr>
              <a:spLocks noChangeShapeType="1"/>
            </p:cNvSpPr>
            <p:nvPr/>
          </p:nvSpPr>
          <p:spPr bwMode="auto">
            <a:xfrm>
              <a:off x="4368" y="1824"/>
              <a:ext cx="0" cy="2112"/>
            </a:xfrm>
            <a:prstGeom prst="line">
              <a:avLst/>
            </a:prstGeom>
            <a:noFill/>
            <a:ln w="2857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44" name="Text Box 45">
              <a:extLst>
                <a:ext uri="{FF2B5EF4-FFF2-40B4-BE49-F238E27FC236}">
                  <a16:creationId xmlns:a16="http://schemas.microsoft.com/office/drawing/2014/main" xmlns="" id="{647EF402-4ACA-4544-BACA-5742D2E9FC19}"/>
                </a:ext>
              </a:extLst>
            </p:cNvPr>
            <p:cNvSpPr txBox="1">
              <a:spLocks noChangeArrowheads="1"/>
            </p:cNvSpPr>
            <p:nvPr/>
          </p:nvSpPr>
          <p:spPr bwMode="auto">
            <a:xfrm>
              <a:off x="373" y="3864"/>
              <a:ext cx="1152" cy="23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zh-CN" altLang="en-US" sz="1800" b="0" kern="0" dirty="0">
                  <a:solidFill>
                    <a:srgbClr val="0000FF"/>
                  </a:solidFill>
                  <a:latin typeface="华文细黑" panose="02010600040101010101" pitchFamily="2" charset="-122"/>
                  <a:ea typeface="华文细黑" panose="02010600040101010101" pitchFamily="2" charset="-122"/>
                </a:rPr>
                <a:t>在</a:t>
              </a:r>
              <a:r>
                <a:rPr kumimoji="0" lang="zh-CN" altLang="en-US" sz="18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编码阶段进行</a:t>
              </a:r>
            </a:p>
          </p:txBody>
        </p:sp>
        <p:sp>
          <p:nvSpPr>
            <p:cNvPr id="45" name="Text Box 46">
              <a:extLst>
                <a:ext uri="{FF2B5EF4-FFF2-40B4-BE49-F238E27FC236}">
                  <a16:creationId xmlns:a16="http://schemas.microsoft.com/office/drawing/2014/main" xmlns="" id="{B1772365-4B0F-45F4-A158-B8A1DA986CFD}"/>
                </a:ext>
              </a:extLst>
            </p:cNvPr>
            <p:cNvSpPr txBox="1">
              <a:spLocks noChangeArrowheads="1"/>
            </p:cNvSpPr>
            <p:nvPr/>
          </p:nvSpPr>
          <p:spPr bwMode="auto">
            <a:xfrm>
              <a:off x="2435" y="3870"/>
              <a:ext cx="1008" cy="23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测试阶段</a:t>
              </a:r>
            </a:p>
          </p:txBody>
        </p:sp>
        <p:sp>
          <p:nvSpPr>
            <p:cNvPr id="46" name="Text Box 47">
              <a:extLst>
                <a:ext uri="{FF2B5EF4-FFF2-40B4-BE49-F238E27FC236}">
                  <a16:creationId xmlns:a16="http://schemas.microsoft.com/office/drawing/2014/main" xmlns="" id="{0ED2A0F7-C237-4811-A0D5-BA99F810EE4F}"/>
                </a:ext>
              </a:extLst>
            </p:cNvPr>
            <p:cNvSpPr txBox="1">
              <a:spLocks noChangeArrowheads="1"/>
            </p:cNvSpPr>
            <p:nvPr/>
          </p:nvSpPr>
          <p:spPr bwMode="auto">
            <a:xfrm>
              <a:off x="4390" y="3859"/>
              <a:ext cx="1322" cy="23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甲方验收阶段</a:t>
              </a:r>
            </a:p>
          </p:txBody>
        </p:sp>
        <p:sp>
          <p:nvSpPr>
            <p:cNvPr id="47" name="Text Box 48">
              <a:extLst>
                <a:ext uri="{FF2B5EF4-FFF2-40B4-BE49-F238E27FC236}">
                  <a16:creationId xmlns:a16="http://schemas.microsoft.com/office/drawing/2014/main" xmlns="" id="{CDDC8315-70D2-4341-B56E-75612BD23DDD}"/>
                </a:ext>
              </a:extLst>
            </p:cNvPr>
            <p:cNvSpPr txBox="1">
              <a:spLocks noChangeArrowheads="1"/>
            </p:cNvSpPr>
            <p:nvPr/>
          </p:nvSpPr>
          <p:spPr bwMode="auto">
            <a:xfrm>
              <a:off x="816" y="2793"/>
              <a:ext cx="2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p>
          </p:txBody>
        </p:sp>
      </p:grpSp>
      <p:sp>
        <p:nvSpPr>
          <p:cNvPr id="48" name="矩形 47">
            <a:extLst>
              <a:ext uri="{FF2B5EF4-FFF2-40B4-BE49-F238E27FC236}">
                <a16:creationId xmlns:a16="http://schemas.microsoft.com/office/drawing/2014/main" xmlns="" id="{5DFA7759-25C5-49E2-96A8-A4FC8AA6570B}"/>
              </a:ext>
            </a:extLst>
          </p:cNvPr>
          <p:cNvSpPr/>
          <p:nvPr/>
        </p:nvSpPr>
        <p:spPr>
          <a:xfrm>
            <a:off x="261938" y="1481131"/>
            <a:ext cx="8591867"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测试的层次性：模块</a:t>
            </a:r>
            <a:r>
              <a:rPr kumimoji="0" lang="en-US" altLang="zh-CN" sz="200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zh-CN" altLang="en-US" sz="20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单元测试、</a:t>
            </a:r>
            <a:r>
              <a:rPr lang="zh-CN" altLang="en-US" sz="2000" kern="0" dirty="0">
                <a:solidFill>
                  <a:srgbClr val="0000FF"/>
                </a:solidFill>
                <a:latin typeface="华文细黑" panose="02010600040101010101" pitchFamily="2" charset="-122"/>
                <a:ea typeface="华文细黑" panose="02010600040101010101" pitchFamily="2" charset="-122"/>
              </a:rPr>
              <a:t>集成</a:t>
            </a:r>
            <a:r>
              <a:rPr kumimoji="0" lang="zh-CN" altLang="en-US" sz="20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测试、系统测试、验收测试</a:t>
            </a:r>
          </a:p>
        </p:txBody>
      </p:sp>
    </p:spTree>
    <p:extLst>
      <p:ext uri="{BB962C8B-B14F-4D97-AF65-F5344CB8AC3E}">
        <p14:creationId xmlns:p14="http://schemas.microsoft.com/office/powerpoint/2010/main" val="1622066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12"/>
          <p:cNvSpPr>
            <a:spLocks noGrp="1" noChangeArrowheads="1"/>
          </p:cNvSpPr>
          <p:nvPr>
            <p:ph type="title" idx="4294967295"/>
          </p:nvPr>
        </p:nvSpPr>
        <p:spPr>
          <a:xfrm>
            <a:off x="0" y="333375"/>
            <a:ext cx="8643938" cy="792163"/>
          </a:xfrm>
        </p:spPr>
        <p:txBody>
          <a:bodyPr/>
          <a:lstStyle/>
          <a:p>
            <a:pPr eaLnBrk="1" hangingPunct="1"/>
            <a:r>
              <a:rPr lang="zh-CN" altLang="en-US" b="0" dirty="0"/>
              <a:t>本章内容及逻辑关系</a:t>
            </a:r>
          </a:p>
        </p:txBody>
      </p:sp>
      <p:sp>
        <p:nvSpPr>
          <p:cNvPr id="67" name="Rectangle 13"/>
          <p:cNvSpPr>
            <a:spLocks noChangeArrowheads="1"/>
          </p:cNvSpPr>
          <p:nvPr/>
        </p:nvSpPr>
        <p:spPr bwMode="auto">
          <a:xfrm>
            <a:off x="975778" y="5113557"/>
            <a:ext cx="1968741"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1</a:t>
            </a:r>
            <a:r>
              <a:rPr lang="zh-CN" altLang="en-US" sz="1600" b="0" dirty="0">
                <a:solidFill>
                  <a:srgbClr val="0000FF"/>
                </a:solidFill>
                <a:latin typeface="华文细黑" panose="02010600040101010101" pitchFamily="2" charset="-122"/>
                <a:ea typeface="华文细黑" panose="02010600040101010101" pitchFamily="2" charset="-122"/>
              </a:rPr>
              <a:t>、</a:t>
            </a:r>
            <a:endParaRPr lang="en-US" altLang="zh-CN" sz="1600" b="0" dirty="0">
              <a:solidFill>
                <a:srgbClr val="0000FF"/>
              </a:solidFill>
              <a:latin typeface="华文细黑" panose="02010600040101010101" pitchFamily="2" charset="-122"/>
              <a:ea typeface="华文细黑" panose="02010600040101010101" pitchFamily="2" charset="-122"/>
            </a:endParaRPr>
          </a:p>
          <a:p>
            <a:pPr algn="ctr">
              <a:spcBef>
                <a:spcPct val="0"/>
              </a:spcBef>
              <a:spcAft>
                <a:spcPct val="0"/>
              </a:spcAft>
              <a:buClrTx/>
              <a:buNone/>
            </a:pPr>
            <a:r>
              <a:rPr lang="zh-CN" altLang="en-US" sz="1600" b="0" dirty="0">
                <a:solidFill>
                  <a:srgbClr val="0000FF"/>
                </a:solidFill>
                <a:latin typeface="华文细黑" panose="02010600040101010101" pitchFamily="2" charset="-122"/>
                <a:ea typeface="华文细黑" panose="02010600040101010101" pitchFamily="2" charset="-122"/>
              </a:rPr>
              <a:t>编码</a:t>
            </a:r>
          </a:p>
        </p:txBody>
      </p:sp>
      <p:sp>
        <p:nvSpPr>
          <p:cNvPr id="74" name="Rectangle 19"/>
          <p:cNvSpPr>
            <a:spLocks noChangeArrowheads="1"/>
          </p:cNvSpPr>
          <p:nvPr/>
        </p:nvSpPr>
        <p:spPr bwMode="auto">
          <a:xfrm>
            <a:off x="2565428" y="3941027"/>
            <a:ext cx="1388885"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3 </a:t>
            </a:r>
            <a:r>
              <a:rPr lang="zh-CN" altLang="en-US" sz="1600" b="0" dirty="0">
                <a:solidFill>
                  <a:srgbClr val="0000FF"/>
                </a:solidFill>
                <a:latin typeface="华文细黑" panose="02010600040101010101" pitchFamily="2" charset="-122"/>
                <a:ea typeface="华文细黑" panose="02010600040101010101" pitchFamily="2" charset="-122"/>
              </a:rPr>
              <a:t>、</a:t>
            </a:r>
            <a:endParaRPr lang="en-US" altLang="zh-CN" sz="1600" b="0" dirty="0">
              <a:solidFill>
                <a:srgbClr val="0000FF"/>
              </a:solidFill>
              <a:latin typeface="华文细黑" panose="02010600040101010101" pitchFamily="2" charset="-122"/>
              <a:ea typeface="华文细黑" panose="02010600040101010101" pitchFamily="2" charset="-122"/>
            </a:endParaRPr>
          </a:p>
          <a:p>
            <a:pPr algn="ctr">
              <a:spcBef>
                <a:spcPct val="0"/>
              </a:spcBef>
              <a:spcAft>
                <a:spcPct val="0"/>
              </a:spcAft>
              <a:buClrTx/>
              <a:buNone/>
            </a:pPr>
            <a:r>
              <a:rPr lang="zh-CN" altLang="en-US" sz="1600" b="0" dirty="0">
                <a:solidFill>
                  <a:srgbClr val="0000FF"/>
                </a:solidFill>
                <a:latin typeface="华文细黑" panose="02010600040101010101" pitchFamily="2" charset="-122"/>
                <a:ea typeface="华文细黑" panose="02010600040101010101" pitchFamily="2" charset="-122"/>
              </a:rPr>
              <a:t>单元测试</a:t>
            </a:r>
          </a:p>
        </p:txBody>
      </p:sp>
      <p:sp>
        <p:nvSpPr>
          <p:cNvPr id="82" name="Rectangle 19"/>
          <p:cNvSpPr>
            <a:spLocks noChangeArrowheads="1"/>
          </p:cNvSpPr>
          <p:nvPr/>
        </p:nvSpPr>
        <p:spPr bwMode="auto">
          <a:xfrm>
            <a:off x="5649447" y="3100499"/>
            <a:ext cx="711530" cy="1740639"/>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6 </a:t>
            </a:r>
            <a:r>
              <a:rPr lang="zh-CN" altLang="en-US" sz="1600" b="0" dirty="0">
                <a:solidFill>
                  <a:srgbClr val="0000FF"/>
                </a:solidFill>
                <a:latin typeface="华文细黑" panose="02010600040101010101" pitchFamily="2" charset="-122"/>
                <a:ea typeface="华文细黑" panose="02010600040101010101" pitchFamily="2" charset="-122"/>
              </a:rPr>
              <a:t>、</a:t>
            </a:r>
            <a:endParaRPr lang="en-US" altLang="zh-CN" sz="1600" b="0" dirty="0">
              <a:solidFill>
                <a:srgbClr val="0000FF"/>
              </a:solidFill>
              <a:latin typeface="华文细黑" panose="02010600040101010101" pitchFamily="2" charset="-122"/>
              <a:ea typeface="华文细黑" panose="02010600040101010101" pitchFamily="2" charset="-122"/>
            </a:endParaRPr>
          </a:p>
          <a:p>
            <a:pPr algn="ctr">
              <a:spcBef>
                <a:spcPct val="0"/>
              </a:spcBef>
              <a:spcAft>
                <a:spcPct val="0"/>
              </a:spcAft>
              <a:buClrTx/>
              <a:buNone/>
            </a:pPr>
            <a:r>
              <a:rPr lang="zh-CN" altLang="en-US" sz="1600" b="0" dirty="0">
                <a:solidFill>
                  <a:srgbClr val="0000FF"/>
                </a:solidFill>
                <a:latin typeface="华文细黑" panose="02010600040101010101" pitchFamily="2" charset="-122"/>
                <a:ea typeface="华文细黑" panose="02010600040101010101" pitchFamily="2" charset="-122"/>
              </a:rPr>
              <a:t>白盒测试技术</a:t>
            </a:r>
          </a:p>
        </p:txBody>
      </p:sp>
      <p:sp>
        <p:nvSpPr>
          <p:cNvPr id="13" name="Rectangle 14"/>
          <p:cNvSpPr>
            <a:spLocks noChangeArrowheads="1"/>
          </p:cNvSpPr>
          <p:nvPr/>
        </p:nvSpPr>
        <p:spPr bwMode="auto">
          <a:xfrm>
            <a:off x="1041160" y="1359861"/>
            <a:ext cx="700143" cy="3481278"/>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2 </a:t>
            </a:r>
            <a:r>
              <a:rPr lang="zh-CN" altLang="en-US" sz="1600" b="0" dirty="0">
                <a:solidFill>
                  <a:srgbClr val="0000FF"/>
                </a:solidFill>
                <a:latin typeface="华文细黑" panose="02010600040101010101" pitchFamily="2" charset="-122"/>
                <a:ea typeface="华文细黑" panose="02010600040101010101" pitchFamily="2" charset="-122"/>
              </a:rPr>
              <a:t>、</a:t>
            </a:r>
            <a:endParaRPr lang="en-US" altLang="zh-CN" sz="1600" b="0" dirty="0">
              <a:solidFill>
                <a:srgbClr val="0000FF"/>
              </a:solidFill>
              <a:latin typeface="华文细黑" panose="02010600040101010101" pitchFamily="2" charset="-122"/>
              <a:ea typeface="华文细黑" panose="02010600040101010101" pitchFamily="2" charset="-122"/>
            </a:endParaRPr>
          </a:p>
          <a:p>
            <a:pPr algn="ctr">
              <a:spcBef>
                <a:spcPct val="0"/>
              </a:spcBef>
              <a:spcAft>
                <a:spcPct val="0"/>
              </a:spcAft>
              <a:buClrTx/>
              <a:buNone/>
            </a:pPr>
            <a:r>
              <a:rPr lang="zh-CN" altLang="en-US" sz="1600" b="0" dirty="0">
                <a:solidFill>
                  <a:srgbClr val="0000FF"/>
                </a:solidFill>
                <a:latin typeface="华文细黑" panose="02010600040101010101" pitchFamily="2" charset="-122"/>
                <a:ea typeface="华文细黑" panose="02010600040101010101" pitchFamily="2" charset="-122"/>
              </a:rPr>
              <a:t>软件测试基础</a:t>
            </a:r>
          </a:p>
        </p:txBody>
      </p:sp>
      <p:sp>
        <p:nvSpPr>
          <p:cNvPr id="15" name="Rectangle 19"/>
          <p:cNvSpPr>
            <a:spLocks noChangeArrowheads="1"/>
          </p:cNvSpPr>
          <p:nvPr/>
        </p:nvSpPr>
        <p:spPr bwMode="auto">
          <a:xfrm>
            <a:off x="3138055" y="2650444"/>
            <a:ext cx="1388886"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4 </a:t>
            </a:r>
            <a:r>
              <a:rPr lang="zh-CN" altLang="en-US" sz="1600" b="0" dirty="0">
                <a:solidFill>
                  <a:srgbClr val="0000FF"/>
                </a:solidFill>
                <a:latin typeface="华文细黑" panose="02010600040101010101" pitchFamily="2" charset="-122"/>
                <a:ea typeface="华文细黑" panose="02010600040101010101" pitchFamily="2" charset="-122"/>
              </a:rPr>
              <a:t>、</a:t>
            </a:r>
            <a:endParaRPr lang="en-US" altLang="zh-CN" sz="1600" b="0" dirty="0">
              <a:solidFill>
                <a:srgbClr val="0000FF"/>
              </a:solidFill>
              <a:latin typeface="华文细黑" panose="02010600040101010101" pitchFamily="2" charset="-122"/>
              <a:ea typeface="华文细黑" panose="02010600040101010101" pitchFamily="2" charset="-122"/>
            </a:endParaRPr>
          </a:p>
          <a:p>
            <a:pPr algn="ctr">
              <a:spcBef>
                <a:spcPct val="0"/>
              </a:spcBef>
              <a:spcAft>
                <a:spcPct val="0"/>
              </a:spcAft>
              <a:buClrTx/>
              <a:buNone/>
            </a:pPr>
            <a:r>
              <a:rPr lang="zh-CN" altLang="en-US" sz="1600" b="0" dirty="0">
                <a:solidFill>
                  <a:srgbClr val="0000FF"/>
                </a:solidFill>
                <a:latin typeface="华文细黑" panose="02010600040101010101" pitchFamily="2" charset="-122"/>
                <a:ea typeface="华文细黑" panose="02010600040101010101" pitchFamily="2" charset="-122"/>
              </a:rPr>
              <a:t>集成测试</a:t>
            </a:r>
          </a:p>
        </p:txBody>
      </p:sp>
      <p:sp>
        <p:nvSpPr>
          <p:cNvPr id="17" name="Rectangle 19"/>
          <p:cNvSpPr>
            <a:spLocks noChangeArrowheads="1"/>
          </p:cNvSpPr>
          <p:nvPr/>
        </p:nvSpPr>
        <p:spPr bwMode="auto">
          <a:xfrm>
            <a:off x="3724546" y="1359861"/>
            <a:ext cx="1359738"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5 </a:t>
            </a:r>
            <a:r>
              <a:rPr lang="zh-CN" altLang="en-US" sz="1600" b="0" dirty="0">
                <a:solidFill>
                  <a:srgbClr val="0000FF"/>
                </a:solidFill>
                <a:latin typeface="华文细黑" panose="02010600040101010101" pitchFamily="2" charset="-122"/>
                <a:ea typeface="华文细黑" panose="02010600040101010101" pitchFamily="2" charset="-122"/>
              </a:rPr>
              <a:t>、</a:t>
            </a:r>
            <a:endParaRPr lang="en-US" altLang="zh-CN" sz="1600" b="0" dirty="0">
              <a:solidFill>
                <a:srgbClr val="0000FF"/>
              </a:solidFill>
              <a:latin typeface="华文细黑" panose="02010600040101010101" pitchFamily="2" charset="-122"/>
              <a:ea typeface="华文细黑" panose="02010600040101010101" pitchFamily="2" charset="-122"/>
            </a:endParaRPr>
          </a:p>
          <a:p>
            <a:pPr algn="ctr">
              <a:spcBef>
                <a:spcPct val="0"/>
              </a:spcBef>
              <a:spcAft>
                <a:spcPct val="0"/>
              </a:spcAft>
              <a:buClrTx/>
              <a:buNone/>
            </a:pPr>
            <a:r>
              <a:rPr lang="zh-CN" altLang="en-US" sz="1600" b="0" dirty="0">
                <a:solidFill>
                  <a:srgbClr val="0000FF"/>
                </a:solidFill>
                <a:latin typeface="华文细黑" panose="02010600040101010101" pitchFamily="2" charset="-122"/>
                <a:ea typeface="华文细黑" panose="02010600040101010101" pitchFamily="2" charset="-122"/>
              </a:rPr>
              <a:t>确认测试</a:t>
            </a:r>
          </a:p>
        </p:txBody>
      </p:sp>
      <p:sp>
        <p:nvSpPr>
          <p:cNvPr id="18" name="Rectangle 19"/>
          <p:cNvSpPr>
            <a:spLocks noChangeArrowheads="1"/>
          </p:cNvSpPr>
          <p:nvPr/>
        </p:nvSpPr>
        <p:spPr bwMode="auto">
          <a:xfrm>
            <a:off x="5634593" y="1359861"/>
            <a:ext cx="711530" cy="1665519"/>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7 </a:t>
            </a:r>
            <a:r>
              <a:rPr lang="zh-CN" altLang="en-US" sz="1600" b="0" dirty="0">
                <a:solidFill>
                  <a:srgbClr val="0000FF"/>
                </a:solidFill>
                <a:latin typeface="华文细黑" panose="02010600040101010101" pitchFamily="2" charset="-122"/>
                <a:ea typeface="华文细黑" panose="02010600040101010101" pitchFamily="2" charset="-122"/>
              </a:rPr>
              <a:t>、</a:t>
            </a:r>
            <a:endParaRPr lang="en-US" altLang="zh-CN" sz="1600" b="0" dirty="0">
              <a:solidFill>
                <a:srgbClr val="0000FF"/>
              </a:solidFill>
              <a:latin typeface="华文细黑" panose="02010600040101010101" pitchFamily="2" charset="-122"/>
              <a:ea typeface="华文细黑" panose="02010600040101010101" pitchFamily="2" charset="-122"/>
            </a:endParaRPr>
          </a:p>
          <a:p>
            <a:pPr algn="ctr">
              <a:spcBef>
                <a:spcPct val="0"/>
              </a:spcBef>
              <a:spcAft>
                <a:spcPct val="0"/>
              </a:spcAft>
              <a:buClrTx/>
              <a:buNone/>
            </a:pPr>
            <a:r>
              <a:rPr lang="zh-CN" altLang="en-US" sz="1600" b="0" dirty="0">
                <a:solidFill>
                  <a:srgbClr val="0000FF"/>
                </a:solidFill>
                <a:latin typeface="华文细黑" panose="02010600040101010101" pitchFamily="2" charset="-122"/>
                <a:ea typeface="华文细黑" panose="02010600040101010101" pitchFamily="2" charset="-122"/>
              </a:rPr>
              <a:t>黑盒测试技术</a:t>
            </a:r>
          </a:p>
        </p:txBody>
      </p:sp>
      <p:sp>
        <p:nvSpPr>
          <p:cNvPr id="19" name="Rectangle 19"/>
          <p:cNvSpPr>
            <a:spLocks noChangeArrowheads="1"/>
          </p:cNvSpPr>
          <p:nvPr/>
        </p:nvSpPr>
        <p:spPr bwMode="auto">
          <a:xfrm>
            <a:off x="6669553" y="1359861"/>
            <a:ext cx="721127" cy="4653809"/>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8 </a:t>
            </a:r>
            <a:r>
              <a:rPr lang="zh-CN" altLang="en-US" sz="1600" b="0" dirty="0">
                <a:solidFill>
                  <a:srgbClr val="0000FF"/>
                </a:solidFill>
                <a:latin typeface="华文细黑" panose="02010600040101010101" pitchFamily="2" charset="-122"/>
                <a:ea typeface="华文细黑" panose="02010600040101010101" pitchFamily="2" charset="-122"/>
              </a:rPr>
              <a:t>、</a:t>
            </a:r>
            <a:endParaRPr lang="en-US" altLang="zh-CN" sz="1600" b="0" dirty="0">
              <a:solidFill>
                <a:srgbClr val="0000FF"/>
              </a:solidFill>
              <a:latin typeface="华文细黑" panose="02010600040101010101" pitchFamily="2" charset="-122"/>
              <a:ea typeface="华文细黑" panose="02010600040101010101" pitchFamily="2" charset="-122"/>
            </a:endParaRPr>
          </a:p>
          <a:p>
            <a:pPr algn="ctr">
              <a:spcBef>
                <a:spcPct val="0"/>
              </a:spcBef>
              <a:spcAft>
                <a:spcPct val="0"/>
              </a:spcAft>
              <a:buClrTx/>
              <a:buNone/>
            </a:pPr>
            <a:r>
              <a:rPr lang="zh-CN" altLang="en-US" sz="1600" b="0" dirty="0">
                <a:solidFill>
                  <a:srgbClr val="0000FF"/>
                </a:solidFill>
                <a:latin typeface="华文细黑" panose="02010600040101010101" pitchFamily="2" charset="-122"/>
                <a:ea typeface="华文细黑" panose="02010600040101010101" pitchFamily="2" charset="-122"/>
              </a:rPr>
              <a:t>调试</a:t>
            </a:r>
          </a:p>
        </p:txBody>
      </p:sp>
      <p:sp>
        <p:nvSpPr>
          <p:cNvPr id="20" name="Rectangle 19"/>
          <p:cNvSpPr>
            <a:spLocks noChangeArrowheads="1"/>
          </p:cNvSpPr>
          <p:nvPr/>
        </p:nvSpPr>
        <p:spPr bwMode="auto">
          <a:xfrm>
            <a:off x="7800121" y="1359860"/>
            <a:ext cx="596657" cy="4653809"/>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9 </a:t>
            </a:r>
            <a:r>
              <a:rPr lang="zh-CN" altLang="en-US" sz="1600" b="0" dirty="0">
                <a:solidFill>
                  <a:srgbClr val="0000FF"/>
                </a:solidFill>
                <a:latin typeface="华文细黑" panose="02010600040101010101" pitchFamily="2" charset="-122"/>
                <a:ea typeface="华文细黑" panose="02010600040101010101" pitchFamily="2" charset="-122"/>
              </a:rPr>
              <a:t>、</a:t>
            </a:r>
            <a:endParaRPr lang="en-US" altLang="zh-CN" sz="1600" b="0" dirty="0">
              <a:solidFill>
                <a:srgbClr val="0000FF"/>
              </a:solidFill>
              <a:latin typeface="华文细黑" panose="02010600040101010101" pitchFamily="2" charset="-122"/>
              <a:ea typeface="华文细黑" panose="02010600040101010101" pitchFamily="2" charset="-122"/>
            </a:endParaRPr>
          </a:p>
          <a:p>
            <a:pPr algn="ctr">
              <a:spcBef>
                <a:spcPct val="0"/>
              </a:spcBef>
              <a:spcAft>
                <a:spcPct val="0"/>
              </a:spcAft>
              <a:buClrTx/>
              <a:buNone/>
            </a:pPr>
            <a:r>
              <a:rPr lang="zh-CN" altLang="en-US" sz="1600" b="0" dirty="0">
                <a:solidFill>
                  <a:srgbClr val="0000FF"/>
                </a:solidFill>
                <a:latin typeface="华文细黑" panose="02010600040101010101" pitchFamily="2" charset="-122"/>
                <a:ea typeface="华文细黑" panose="02010600040101010101" pitchFamily="2" charset="-122"/>
              </a:rPr>
              <a:t>软件可靠性</a:t>
            </a:r>
          </a:p>
        </p:txBody>
      </p:sp>
      <p:cxnSp>
        <p:nvCxnSpPr>
          <p:cNvPr id="36" name="肘形连接符 29"/>
          <p:cNvCxnSpPr>
            <a:endCxn id="74" idx="1"/>
          </p:cNvCxnSpPr>
          <p:nvPr/>
        </p:nvCxnSpPr>
        <p:spPr bwMode="auto">
          <a:xfrm>
            <a:off x="1741303" y="4391083"/>
            <a:ext cx="824125" cy="1"/>
          </a:xfrm>
          <a:prstGeom prst="straightConnector1">
            <a:avLst/>
          </a:prstGeom>
          <a:noFill/>
          <a:ln w="9525">
            <a:solidFill>
              <a:srgbClr val="0000FF"/>
            </a:solidFill>
            <a:prstDash val="dash"/>
            <a:miter lim="800000"/>
            <a:headEnd w="lg" len="lg"/>
            <a:tailEnd type="triangle" w="lg" len="lg"/>
          </a:ln>
        </p:spPr>
      </p:cxnSp>
      <p:cxnSp>
        <p:nvCxnSpPr>
          <p:cNvPr id="38" name="肘形连接符 29"/>
          <p:cNvCxnSpPr>
            <a:stCxn id="74" idx="0"/>
            <a:endCxn id="15" idx="2"/>
          </p:cNvCxnSpPr>
          <p:nvPr/>
        </p:nvCxnSpPr>
        <p:spPr bwMode="auto">
          <a:xfrm flipV="1">
            <a:off x="3259871" y="3550557"/>
            <a:ext cx="572627" cy="390470"/>
          </a:xfrm>
          <a:prstGeom prst="straightConnector1">
            <a:avLst/>
          </a:prstGeom>
          <a:noFill/>
          <a:ln w="9525">
            <a:solidFill>
              <a:srgbClr val="0000FF"/>
            </a:solidFill>
            <a:miter lim="800000"/>
            <a:headEnd/>
            <a:tailEnd type="triangle"/>
          </a:ln>
        </p:spPr>
      </p:cxnSp>
      <p:cxnSp>
        <p:nvCxnSpPr>
          <p:cNvPr id="41" name="肘形连接符 29"/>
          <p:cNvCxnSpPr>
            <a:stCxn id="15" idx="0"/>
            <a:endCxn id="17" idx="2"/>
          </p:cNvCxnSpPr>
          <p:nvPr/>
        </p:nvCxnSpPr>
        <p:spPr bwMode="auto">
          <a:xfrm flipV="1">
            <a:off x="3832498" y="2259974"/>
            <a:ext cx="571917" cy="390470"/>
          </a:xfrm>
          <a:prstGeom prst="straightConnector1">
            <a:avLst/>
          </a:prstGeom>
          <a:noFill/>
          <a:ln w="9525">
            <a:solidFill>
              <a:srgbClr val="0000FF"/>
            </a:solidFill>
            <a:miter lim="800000"/>
            <a:headEnd/>
            <a:tailEnd type="triangle"/>
          </a:ln>
        </p:spPr>
      </p:cxnSp>
      <p:cxnSp>
        <p:nvCxnSpPr>
          <p:cNvPr id="43" name="肘形连接符 29"/>
          <p:cNvCxnSpPr>
            <a:stCxn id="74" idx="3"/>
          </p:cNvCxnSpPr>
          <p:nvPr/>
        </p:nvCxnSpPr>
        <p:spPr bwMode="auto">
          <a:xfrm flipV="1">
            <a:off x="3954313" y="4391083"/>
            <a:ext cx="1680280" cy="1"/>
          </a:xfrm>
          <a:prstGeom prst="straightConnector1">
            <a:avLst/>
          </a:prstGeom>
          <a:noFill/>
          <a:ln w="9525">
            <a:solidFill>
              <a:srgbClr val="0000FF"/>
            </a:solidFill>
            <a:prstDash val="dash"/>
            <a:miter lim="800000"/>
            <a:headEnd type="triangle" w="lg" len="lg"/>
            <a:tailEnd type="none"/>
          </a:ln>
        </p:spPr>
      </p:cxnSp>
      <p:cxnSp>
        <p:nvCxnSpPr>
          <p:cNvPr id="47" name="肘形连接符 29"/>
          <p:cNvCxnSpPr/>
          <p:nvPr/>
        </p:nvCxnSpPr>
        <p:spPr bwMode="auto">
          <a:xfrm>
            <a:off x="4526941" y="3379472"/>
            <a:ext cx="1107652" cy="0"/>
          </a:xfrm>
          <a:prstGeom prst="straightConnector1">
            <a:avLst/>
          </a:prstGeom>
          <a:noFill/>
          <a:ln w="9525">
            <a:solidFill>
              <a:srgbClr val="0000FF"/>
            </a:solidFill>
            <a:prstDash val="dash"/>
            <a:miter lim="800000"/>
            <a:headEnd type="triangle" w="lg" len="lg"/>
            <a:tailEnd type="none"/>
          </a:ln>
        </p:spPr>
      </p:cxnSp>
      <p:cxnSp>
        <p:nvCxnSpPr>
          <p:cNvPr id="50" name="肘形连接符 29"/>
          <p:cNvCxnSpPr/>
          <p:nvPr/>
        </p:nvCxnSpPr>
        <p:spPr bwMode="auto">
          <a:xfrm>
            <a:off x="4526941" y="2796780"/>
            <a:ext cx="1107652" cy="0"/>
          </a:xfrm>
          <a:prstGeom prst="straightConnector1">
            <a:avLst/>
          </a:prstGeom>
          <a:noFill/>
          <a:ln w="9525">
            <a:solidFill>
              <a:srgbClr val="0000FF"/>
            </a:solidFill>
            <a:prstDash val="dash"/>
            <a:miter lim="800000"/>
            <a:headEnd type="triangle" w="lg" len="lg"/>
            <a:tailEnd type="none"/>
          </a:ln>
        </p:spPr>
      </p:cxnSp>
      <p:cxnSp>
        <p:nvCxnSpPr>
          <p:cNvPr id="51" name="肘形连接符 29"/>
          <p:cNvCxnSpPr>
            <a:stCxn id="17" idx="3"/>
          </p:cNvCxnSpPr>
          <p:nvPr/>
        </p:nvCxnSpPr>
        <p:spPr bwMode="auto">
          <a:xfrm>
            <a:off x="5084284" y="1809918"/>
            <a:ext cx="565163" cy="0"/>
          </a:xfrm>
          <a:prstGeom prst="straightConnector1">
            <a:avLst/>
          </a:prstGeom>
          <a:noFill/>
          <a:ln w="9525">
            <a:solidFill>
              <a:srgbClr val="0000FF"/>
            </a:solidFill>
            <a:prstDash val="dash"/>
            <a:miter lim="800000"/>
            <a:headEnd type="triangle" w="lg" len="lg"/>
            <a:tailEnd type="none"/>
          </a:ln>
        </p:spPr>
      </p:cxnSp>
      <p:cxnSp>
        <p:nvCxnSpPr>
          <p:cNvPr id="56" name="肘形连接符 29"/>
          <p:cNvCxnSpPr/>
          <p:nvPr/>
        </p:nvCxnSpPr>
        <p:spPr bwMode="auto">
          <a:xfrm flipV="1">
            <a:off x="6360977" y="2353910"/>
            <a:ext cx="318173" cy="2"/>
          </a:xfrm>
          <a:prstGeom prst="straightConnector1">
            <a:avLst/>
          </a:prstGeom>
          <a:noFill/>
          <a:ln w="9525">
            <a:solidFill>
              <a:srgbClr val="0000FF"/>
            </a:solidFill>
            <a:miter lim="800000"/>
            <a:headEnd/>
            <a:tailEnd type="triangle"/>
          </a:ln>
        </p:spPr>
      </p:cxnSp>
      <p:cxnSp>
        <p:nvCxnSpPr>
          <p:cNvPr id="58" name="肘形连接符 29"/>
          <p:cNvCxnSpPr>
            <a:stCxn id="82" idx="3"/>
          </p:cNvCxnSpPr>
          <p:nvPr/>
        </p:nvCxnSpPr>
        <p:spPr bwMode="auto">
          <a:xfrm>
            <a:off x="6360977" y="3970819"/>
            <a:ext cx="308576" cy="0"/>
          </a:xfrm>
          <a:prstGeom prst="straightConnector1">
            <a:avLst/>
          </a:prstGeom>
          <a:noFill/>
          <a:ln w="9525">
            <a:solidFill>
              <a:srgbClr val="0000FF"/>
            </a:solidFill>
            <a:miter lim="800000"/>
            <a:headEnd/>
            <a:tailEnd type="triangle"/>
          </a:ln>
        </p:spPr>
      </p:cxnSp>
      <p:cxnSp>
        <p:nvCxnSpPr>
          <p:cNvPr id="61" name="肘形连接符 29"/>
          <p:cNvCxnSpPr>
            <a:stCxn id="19" idx="3"/>
            <a:endCxn id="20" idx="1"/>
          </p:cNvCxnSpPr>
          <p:nvPr/>
        </p:nvCxnSpPr>
        <p:spPr bwMode="auto">
          <a:xfrm flipV="1">
            <a:off x="7390680" y="3686765"/>
            <a:ext cx="409441" cy="1"/>
          </a:xfrm>
          <a:prstGeom prst="straightConnector1">
            <a:avLst/>
          </a:prstGeom>
          <a:noFill/>
          <a:ln w="9525">
            <a:solidFill>
              <a:srgbClr val="0000FF"/>
            </a:solidFill>
            <a:miter lim="800000"/>
            <a:headEnd/>
            <a:tailEnd type="triangle"/>
          </a:ln>
        </p:spPr>
      </p:cxnSp>
      <p:cxnSp>
        <p:nvCxnSpPr>
          <p:cNvPr id="80" name="肘形连接符 29"/>
          <p:cNvCxnSpPr/>
          <p:nvPr/>
        </p:nvCxnSpPr>
        <p:spPr bwMode="auto">
          <a:xfrm flipV="1">
            <a:off x="2659517" y="4844909"/>
            <a:ext cx="478538" cy="268648"/>
          </a:xfrm>
          <a:prstGeom prst="straightConnector1">
            <a:avLst/>
          </a:prstGeom>
          <a:noFill/>
          <a:ln w="9525">
            <a:solidFill>
              <a:srgbClr val="0000FF"/>
            </a:solidFill>
            <a:miter lim="800000"/>
            <a:headEnd/>
            <a:tailEnd type="triangle"/>
          </a:ln>
        </p:spPr>
      </p:cxnSp>
      <p:cxnSp>
        <p:nvCxnSpPr>
          <p:cNvPr id="84" name="肘形连接符 29"/>
          <p:cNvCxnSpPr>
            <a:stCxn id="13" idx="3"/>
            <a:endCxn id="15" idx="1"/>
          </p:cNvCxnSpPr>
          <p:nvPr/>
        </p:nvCxnSpPr>
        <p:spPr bwMode="auto">
          <a:xfrm>
            <a:off x="1741303" y="3100500"/>
            <a:ext cx="1396752" cy="1"/>
          </a:xfrm>
          <a:prstGeom prst="straightConnector1">
            <a:avLst/>
          </a:prstGeom>
          <a:noFill/>
          <a:ln w="9525">
            <a:solidFill>
              <a:srgbClr val="0000FF"/>
            </a:solidFill>
            <a:prstDash val="dash"/>
            <a:miter lim="800000"/>
            <a:headEnd w="lg" len="lg"/>
            <a:tailEnd type="triangle" w="lg" len="lg"/>
          </a:ln>
        </p:spPr>
      </p:cxnSp>
      <p:cxnSp>
        <p:nvCxnSpPr>
          <p:cNvPr id="91" name="肘形连接符 29"/>
          <p:cNvCxnSpPr>
            <a:endCxn id="17" idx="1"/>
          </p:cNvCxnSpPr>
          <p:nvPr/>
        </p:nvCxnSpPr>
        <p:spPr bwMode="auto">
          <a:xfrm>
            <a:off x="1741303" y="1809918"/>
            <a:ext cx="1983243" cy="0"/>
          </a:xfrm>
          <a:prstGeom prst="straightConnector1">
            <a:avLst/>
          </a:prstGeom>
          <a:noFill/>
          <a:ln w="9525">
            <a:solidFill>
              <a:srgbClr val="0000FF"/>
            </a:solidFill>
            <a:prstDash val="dash"/>
            <a:miter lim="800000"/>
            <a:headEnd w="lg" len="lg"/>
            <a:tailEnd type="triangle" w="lg" len="lg"/>
          </a:ln>
        </p:spPr>
      </p:cxnSp>
      <p:cxnSp>
        <p:nvCxnSpPr>
          <p:cNvPr id="118" name="肘形连接符 29"/>
          <p:cNvCxnSpPr>
            <a:endCxn id="13" idx="2"/>
          </p:cNvCxnSpPr>
          <p:nvPr/>
        </p:nvCxnSpPr>
        <p:spPr bwMode="auto">
          <a:xfrm flipV="1">
            <a:off x="1391232" y="4841139"/>
            <a:ext cx="0" cy="268648"/>
          </a:xfrm>
          <a:prstGeom prst="straightConnector1">
            <a:avLst/>
          </a:prstGeom>
          <a:noFill/>
          <a:ln w="9525">
            <a:solidFill>
              <a:srgbClr val="0000FF"/>
            </a:solidFill>
            <a:miter lim="800000"/>
            <a:headEnd/>
            <a:tailEnd type="triangle"/>
          </a:ln>
        </p:spPr>
      </p:cxnSp>
      <p:cxnSp>
        <p:nvCxnSpPr>
          <p:cNvPr id="122" name="肘形连接符 29"/>
          <p:cNvCxnSpPr>
            <a:endCxn id="67" idx="3"/>
          </p:cNvCxnSpPr>
          <p:nvPr/>
        </p:nvCxnSpPr>
        <p:spPr bwMode="auto">
          <a:xfrm flipH="1" flipV="1">
            <a:off x="2944519" y="5563614"/>
            <a:ext cx="3725034" cy="24111"/>
          </a:xfrm>
          <a:prstGeom prst="straightConnector1">
            <a:avLst/>
          </a:prstGeom>
          <a:noFill/>
          <a:ln w="9525">
            <a:solidFill>
              <a:srgbClr val="0000FF"/>
            </a:solidFill>
            <a:prstDash val="dash"/>
            <a:miter lim="800000"/>
            <a:headEnd w="lg" len="lg"/>
            <a:tailEnd type="triangle" w="lg" len="lg"/>
          </a:ln>
        </p:spPr>
      </p:cxnSp>
      <p:sp>
        <p:nvSpPr>
          <p:cNvPr id="69" name="平行四边形 68"/>
          <p:cNvSpPr/>
          <p:nvPr/>
        </p:nvSpPr>
        <p:spPr>
          <a:xfrm>
            <a:off x="1965075" y="1359861"/>
            <a:ext cx="3020739" cy="4653809"/>
          </a:xfrm>
          <a:prstGeom prst="parallelogram">
            <a:avLst>
              <a:gd name="adj" fmla="val 67840"/>
            </a:avLst>
          </a:prstGeom>
          <a:solidFill>
            <a:schemeClr val="accent2">
              <a:lumMod val="20000"/>
              <a:lumOff val="80000"/>
              <a:alpha val="37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817" name="矩形 32816"/>
          <p:cNvSpPr/>
          <p:nvPr/>
        </p:nvSpPr>
        <p:spPr>
          <a:xfrm>
            <a:off x="3240626" y="5653922"/>
            <a:ext cx="2870286" cy="584775"/>
          </a:xfrm>
          <a:prstGeom prst="rect">
            <a:avLst/>
          </a:prstGeom>
        </p:spPr>
        <p:txBody>
          <a:bodyPr wrap="square">
            <a:spAutoFit/>
          </a:bodyPr>
          <a:lstStyle/>
          <a:p>
            <a:r>
              <a:rPr lang="zh-CN" altLang="en-US" sz="1600" dirty="0">
                <a:solidFill>
                  <a:srgbClr val="3D8B3D"/>
                </a:solidFill>
                <a:latin typeface="华文细黑" panose="02010600040101010101" pitchFamily="2" charset="-122"/>
                <a:ea typeface="华文细黑" panose="02010600040101010101" pitchFamily="2" charset="-122"/>
              </a:rPr>
              <a:t>内容之间的实线表示授课顺序，虚线箭头表示知识支撑</a:t>
            </a:r>
            <a:endParaRPr lang="en-US" altLang="zh-CN" sz="1600" dirty="0">
              <a:solidFill>
                <a:srgbClr val="3D8B3D"/>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59563239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randombar(horizontal)">
                                      <p:cBhvr>
                                        <p:cTn id="7" dur="500"/>
                                        <p:tgtEl>
                                          <p:spTgt spid="6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randombar(horizontal)">
                                      <p:cBhvr>
                                        <p:cTn id="10" dur="500"/>
                                        <p:tgtEl>
                                          <p:spTgt spid="7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randombar(horizontal)">
                                      <p:cBhvr>
                                        <p:cTn id="13" dur="500"/>
                                        <p:tgtEl>
                                          <p:spTgt spid="8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randombar(horizontal)">
                                      <p:cBhvr>
                                        <p:cTn id="28" dur="500"/>
                                        <p:tgtEl>
                                          <p:spTgt spid="19"/>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randombar(horizontal)">
                                      <p:cBhvr>
                                        <p:cTn id="31" dur="500"/>
                                        <p:tgtEl>
                                          <p:spTgt spid="20"/>
                                        </p:tgtEl>
                                      </p:cBhvr>
                                    </p:animEffect>
                                  </p:childTnLst>
                                </p:cTn>
                              </p:par>
                              <p:par>
                                <p:cTn id="32" presetID="14" presetClass="entr" presetSubtype="10"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randombar(horizontal)">
                                      <p:cBhvr>
                                        <p:cTn id="34" dur="500"/>
                                        <p:tgtEl>
                                          <p:spTgt spid="36"/>
                                        </p:tgtEl>
                                      </p:cBhvr>
                                    </p:animEffect>
                                  </p:childTnLst>
                                </p:cTn>
                              </p:par>
                              <p:par>
                                <p:cTn id="35" presetID="14" presetClass="entr" presetSubtype="1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randombar(horizontal)">
                                      <p:cBhvr>
                                        <p:cTn id="37" dur="500"/>
                                        <p:tgtEl>
                                          <p:spTgt spid="38"/>
                                        </p:tgtEl>
                                      </p:cBhvr>
                                    </p:animEffect>
                                  </p:childTnLst>
                                </p:cTn>
                              </p:par>
                              <p:par>
                                <p:cTn id="38" presetID="14" presetClass="entr" presetSubtype="10" fill="hold"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randombar(horizontal)">
                                      <p:cBhvr>
                                        <p:cTn id="40" dur="500"/>
                                        <p:tgtEl>
                                          <p:spTgt spid="41"/>
                                        </p:tgtEl>
                                      </p:cBhvr>
                                    </p:animEffect>
                                  </p:childTnLst>
                                </p:cTn>
                              </p:par>
                              <p:par>
                                <p:cTn id="41" presetID="14" presetClass="entr" presetSubtype="1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randombar(horizontal)">
                                      <p:cBhvr>
                                        <p:cTn id="43" dur="500"/>
                                        <p:tgtEl>
                                          <p:spTgt spid="43"/>
                                        </p:tgtEl>
                                      </p:cBhvr>
                                    </p:animEffect>
                                  </p:childTnLst>
                                </p:cTn>
                              </p:par>
                              <p:par>
                                <p:cTn id="44" presetID="14" presetClass="entr" presetSubtype="10"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randombar(horizontal)">
                                      <p:cBhvr>
                                        <p:cTn id="46" dur="500"/>
                                        <p:tgtEl>
                                          <p:spTgt spid="47"/>
                                        </p:tgtEl>
                                      </p:cBhvr>
                                    </p:animEffect>
                                  </p:childTnLst>
                                </p:cTn>
                              </p:par>
                              <p:par>
                                <p:cTn id="47" presetID="14" presetClass="entr" presetSubtype="1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randombar(horizontal)">
                                      <p:cBhvr>
                                        <p:cTn id="49" dur="500"/>
                                        <p:tgtEl>
                                          <p:spTgt spid="50"/>
                                        </p:tgtEl>
                                      </p:cBhvr>
                                    </p:animEffect>
                                  </p:childTnLst>
                                </p:cTn>
                              </p:par>
                              <p:par>
                                <p:cTn id="50" presetID="14" presetClass="entr" presetSubtype="10" fill="hold"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randombar(horizontal)">
                                      <p:cBhvr>
                                        <p:cTn id="52" dur="500"/>
                                        <p:tgtEl>
                                          <p:spTgt spid="51"/>
                                        </p:tgtEl>
                                      </p:cBhvr>
                                    </p:animEffect>
                                  </p:childTnLst>
                                </p:cTn>
                              </p:par>
                              <p:par>
                                <p:cTn id="53" presetID="14" presetClass="entr" presetSubtype="1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randombar(horizontal)">
                                      <p:cBhvr>
                                        <p:cTn id="55" dur="500"/>
                                        <p:tgtEl>
                                          <p:spTgt spid="56"/>
                                        </p:tgtEl>
                                      </p:cBhvr>
                                    </p:animEffect>
                                  </p:childTnLst>
                                </p:cTn>
                              </p:par>
                              <p:par>
                                <p:cTn id="56" presetID="14" presetClass="entr" presetSubtype="10" fill="hold"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randombar(horizontal)">
                                      <p:cBhvr>
                                        <p:cTn id="58" dur="500"/>
                                        <p:tgtEl>
                                          <p:spTgt spid="58"/>
                                        </p:tgtEl>
                                      </p:cBhvr>
                                    </p:animEffect>
                                  </p:childTnLst>
                                </p:cTn>
                              </p:par>
                              <p:par>
                                <p:cTn id="59" presetID="14" presetClass="entr" presetSubtype="10" fill="hold"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randombar(horizontal)">
                                      <p:cBhvr>
                                        <p:cTn id="61" dur="500"/>
                                        <p:tgtEl>
                                          <p:spTgt spid="61"/>
                                        </p:tgtEl>
                                      </p:cBhvr>
                                    </p:animEffect>
                                  </p:childTnLst>
                                </p:cTn>
                              </p:par>
                              <p:par>
                                <p:cTn id="62" presetID="14" presetClass="entr" presetSubtype="10" fill="hold"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randombar(horizontal)">
                                      <p:cBhvr>
                                        <p:cTn id="64" dur="500"/>
                                        <p:tgtEl>
                                          <p:spTgt spid="80"/>
                                        </p:tgtEl>
                                      </p:cBhvr>
                                    </p:animEffect>
                                  </p:childTnLst>
                                </p:cTn>
                              </p:par>
                              <p:par>
                                <p:cTn id="65" presetID="14" presetClass="entr" presetSubtype="10" fill="hold"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randombar(horizontal)">
                                      <p:cBhvr>
                                        <p:cTn id="67" dur="500"/>
                                        <p:tgtEl>
                                          <p:spTgt spid="84"/>
                                        </p:tgtEl>
                                      </p:cBhvr>
                                    </p:animEffect>
                                  </p:childTnLst>
                                </p:cTn>
                              </p:par>
                              <p:par>
                                <p:cTn id="68" presetID="14" presetClass="entr" presetSubtype="10" fill="hold" nodeType="withEffect">
                                  <p:stCondLst>
                                    <p:cond delay="0"/>
                                  </p:stCondLst>
                                  <p:childTnLst>
                                    <p:set>
                                      <p:cBhvr>
                                        <p:cTn id="69" dur="1" fill="hold">
                                          <p:stCondLst>
                                            <p:cond delay="0"/>
                                          </p:stCondLst>
                                        </p:cTn>
                                        <p:tgtEl>
                                          <p:spTgt spid="91"/>
                                        </p:tgtEl>
                                        <p:attrNameLst>
                                          <p:attrName>style.visibility</p:attrName>
                                        </p:attrNameLst>
                                      </p:cBhvr>
                                      <p:to>
                                        <p:strVal val="visible"/>
                                      </p:to>
                                    </p:set>
                                    <p:animEffect transition="in" filter="randombar(horizontal)">
                                      <p:cBhvr>
                                        <p:cTn id="70" dur="500"/>
                                        <p:tgtEl>
                                          <p:spTgt spid="91"/>
                                        </p:tgtEl>
                                      </p:cBhvr>
                                    </p:animEffect>
                                  </p:childTnLst>
                                </p:cTn>
                              </p:par>
                              <p:par>
                                <p:cTn id="71" presetID="14" presetClass="entr" presetSubtype="10" fill="hold" nodeType="withEffect">
                                  <p:stCondLst>
                                    <p:cond delay="0"/>
                                  </p:stCondLst>
                                  <p:childTnLst>
                                    <p:set>
                                      <p:cBhvr>
                                        <p:cTn id="72" dur="1" fill="hold">
                                          <p:stCondLst>
                                            <p:cond delay="0"/>
                                          </p:stCondLst>
                                        </p:cTn>
                                        <p:tgtEl>
                                          <p:spTgt spid="118"/>
                                        </p:tgtEl>
                                        <p:attrNameLst>
                                          <p:attrName>style.visibility</p:attrName>
                                        </p:attrNameLst>
                                      </p:cBhvr>
                                      <p:to>
                                        <p:strVal val="visible"/>
                                      </p:to>
                                    </p:set>
                                    <p:animEffect transition="in" filter="randombar(horizontal)">
                                      <p:cBhvr>
                                        <p:cTn id="73" dur="500"/>
                                        <p:tgtEl>
                                          <p:spTgt spid="118"/>
                                        </p:tgtEl>
                                      </p:cBhvr>
                                    </p:animEffect>
                                  </p:childTnLst>
                                </p:cTn>
                              </p:par>
                              <p:par>
                                <p:cTn id="74" presetID="14" presetClass="entr" presetSubtype="10" fill="hold" nodeType="withEffect">
                                  <p:stCondLst>
                                    <p:cond delay="0"/>
                                  </p:stCondLst>
                                  <p:childTnLst>
                                    <p:set>
                                      <p:cBhvr>
                                        <p:cTn id="75" dur="1" fill="hold">
                                          <p:stCondLst>
                                            <p:cond delay="0"/>
                                          </p:stCondLst>
                                        </p:cTn>
                                        <p:tgtEl>
                                          <p:spTgt spid="122"/>
                                        </p:tgtEl>
                                        <p:attrNameLst>
                                          <p:attrName>style.visibility</p:attrName>
                                        </p:attrNameLst>
                                      </p:cBhvr>
                                      <p:to>
                                        <p:strVal val="visible"/>
                                      </p:to>
                                    </p:set>
                                    <p:animEffect transition="in" filter="randombar(horizontal)">
                                      <p:cBhvr>
                                        <p:cTn id="76" dur="500"/>
                                        <p:tgtEl>
                                          <p:spTgt spid="122"/>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32817"/>
                                        </p:tgtEl>
                                        <p:attrNameLst>
                                          <p:attrName>style.visibility</p:attrName>
                                        </p:attrNameLst>
                                      </p:cBhvr>
                                      <p:to>
                                        <p:strVal val="visible"/>
                                      </p:to>
                                    </p:set>
                                    <p:animEffect transition="in" filter="randombar(horizontal)">
                                      <p:cBhvr>
                                        <p:cTn id="79" dur="500"/>
                                        <p:tgtEl>
                                          <p:spTgt spid="32817"/>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69"/>
                                        </p:tgtEl>
                                        <p:attrNameLst>
                                          <p:attrName>style.visibility</p:attrName>
                                        </p:attrNameLst>
                                      </p:cBhvr>
                                      <p:to>
                                        <p:strVal val="visible"/>
                                      </p:to>
                                    </p:set>
                                    <p:animEffect transition="in" filter="randombar(horizontal)">
                                      <p:cBhvr>
                                        <p:cTn id="8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74" grpId="0" animBg="1"/>
      <p:bldP spid="82" grpId="0" animBg="1"/>
      <p:bldP spid="13" grpId="0" animBg="1"/>
      <p:bldP spid="15" grpId="0" animBg="1"/>
      <p:bldP spid="17" grpId="0" animBg="1"/>
      <p:bldP spid="18" grpId="0" animBg="1"/>
      <p:bldP spid="19" grpId="0" animBg="1"/>
      <p:bldP spid="20" grpId="0" animBg="1"/>
      <p:bldP spid="69" grpId="0" animBg="1"/>
      <p:bldP spid="328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从测试阶段角度</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，正确的</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测试</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顺序是（）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182747"/>
            <a:ext cx="6579908"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单元测试、系统测试、集成测试、确认</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测试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3039997"/>
            <a:ext cx="6655324" cy="642938"/>
          </a:xfrm>
          <a:prstGeom prst="rect">
            <a:avLst/>
          </a:prstGeom>
          <a:noFill/>
        </p:spPr>
        <p:txBody>
          <a:bodyPr vert="horz"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rPr>
              <a:t>单元测试、集成测试、系统测试、确认测试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799" y="3897247"/>
            <a:ext cx="6579909"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确认测试、集成测试、系统测试、单元测试</a:t>
            </a:r>
          </a:p>
        </p:txBody>
      </p:sp>
      <p:sp>
        <p:nvSpPr>
          <p:cNvPr id="7" name="文本框 6"/>
          <p:cNvSpPr txBox="1"/>
          <p:nvPr>
            <p:custDataLst>
              <p:tags r:id="rId6"/>
            </p:custDataLst>
          </p:nvPr>
        </p:nvSpPr>
        <p:spPr>
          <a:xfrm>
            <a:off x="1828800" y="4754497"/>
            <a:ext cx="6579908"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确认测试、系统测试、集成测试、单元测试</a:t>
            </a:r>
          </a:p>
        </p:txBody>
      </p:sp>
      <p:sp>
        <p:nvSpPr>
          <p:cNvPr id="8" name="椭圆 7"/>
          <p:cNvSpPr>
            <a:spLocks noChangeAspect="1"/>
          </p:cNvSpPr>
          <p:nvPr>
            <p:custDataLst>
              <p:tags r:id="rId7"/>
            </p:custDataLst>
          </p:nvPr>
        </p:nvSpPr>
        <p:spPr>
          <a:xfrm>
            <a:off x="1114425" y="224704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114425" y="310429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114425" y="396154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114425" y="481879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7501381" y="576257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15689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下列哪个测试步骤的目的</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是对最终软件系统进行全面的测试，确保最终软件系统满足产品需求并且遵循</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系统设计？（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系统测试</a:t>
            </a:r>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集成测试</a:t>
            </a:r>
          </a:p>
        </p:txBody>
      </p:sp>
      <p:sp>
        <p:nvSpPr>
          <p:cNvPr id="8" name="文本框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单元测试 </a:t>
            </a:r>
          </a:p>
        </p:txBody>
      </p:sp>
      <p:sp>
        <p:nvSpPr>
          <p:cNvPr id="10" name="椭圆 9"/>
          <p:cNvSpPr>
            <a:spLocks noChangeAspect="1"/>
          </p:cNvSpPr>
          <p:nvPr>
            <p:custDataLst>
              <p:tags r:id="rId6"/>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7"/>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8"/>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9"/>
            </p:custDataLst>
          </p:nvPr>
        </p:nvSpPr>
        <p:spPr>
          <a:xfrm>
            <a:off x="7473950" y="5730716"/>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文本框 20"/>
          <p:cNvSpPr txBox="1"/>
          <p:nvPr>
            <p:custDataLst>
              <p:tags r:id="rId10"/>
            </p:custDataLst>
          </p:nvPr>
        </p:nvSpPr>
        <p:spPr>
          <a:xfrm>
            <a:off x="1828800" y="535781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功能测试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椭圆 21"/>
          <p:cNvSpPr>
            <a:spLocks noChangeAspect="1"/>
          </p:cNvSpPr>
          <p:nvPr>
            <p:custDataLst>
              <p:tags r:id="rId11"/>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214130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7.2.5 </a:t>
            </a:r>
            <a:r>
              <a:rPr lang="zh-CN" altLang="en-US" dirty="0"/>
              <a:t>测试阶段的信息流</a:t>
            </a:r>
          </a:p>
        </p:txBody>
      </p:sp>
      <p:sp>
        <p:nvSpPr>
          <p:cNvPr id="3" name="内容占位符 2"/>
          <p:cNvSpPr>
            <a:spLocks noGrp="1"/>
          </p:cNvSpPr>
          <p:nvPr>
            <p:ph idx="1"/>
          </p:nvPr>
        </p:nvSpPr>
        <p:spPr>
          <a:xfrm>
            <a:off x="684213" y="4200770"/>
            <a:ext cx="8196262" cy="1917226"/>
          </a:xfrm>
        </p:spPr>
        <p:txBody>
          <a:bodyPr/>
          <a:lstStyle/>
          <a:p>
            <a:pPr marL="0" indent="0">
              <a:buNone/>
            </a:pPr>
            <a:r>
              <a:rPr lang="zh-CN" altLang="en-US" sz="2000" dirty="0"/>
              <a:t>上图描绘了测试阶段的信息流，这个阶段的输入信息有两类： </a:t>
            </a:r>
            <a:endParaRPr lang="en-US" altLang="zh-CN" sz="2000" dirty="0"/>
          </a:p>
          <a:p>
            <a:pPr marL="0" indent="0">
              <a:buNone/>
            </a:pPr>
            <a:r>
              <a:rPr lang="en-US" altLang="zh-CN" sz="2000" dirty="0"/>
              <a:t>(1) </a:t>
            </a:r>
            <a:r>
              <a:rPr lang="zh-CN" altLang="en-US" sz="2000" dirty="0">
                <a:solidFill>
                  <a:srgbClr val="0000FF"/>
                </a:solidFill>
              </a:rPr>
              <a:t>软件配置，</a:t>
            </a:r>
            <a:r>
              <a:rPr lang="zh-CN" altLang="en-US" sz="2000" dirty="0"/>
              <a:t>包括需求说明书、设计说明书和源程序清单等； </a:t>
            </a:r>
            <a:endParaRPr lang="en-US" altLang="zh-CN" sz="2000" dirty="0"/>
          </a:p>
          <a:p>
            <a:pPr marL="0" indent="0">
              <a:buNone/>
            </a:pPr>
            <a:r>
              <a:rPr lang="en-US" altLang="zh-CN" sz="2000" dirty="0"/>
              <a:t>(2) </a:t>
            </a:r>
            <a:r>
              <a:rPr lang="zh-CN" altLang="en-US" sz="2000" dirty="0">
                <a:solidFill>
                  <a:srgbClr val="0000FF"/>
                </a:solidFill>
              </a:rPr>
              <a:t>测试配置，</a:t>
            </a:r>
            <a:r>
              <a:rPr lang="zh-CN" altLang="en-US" sz="2000" dirty="0"/>
              <a:t>包括测试计划和测试</a:t>
            </a:r>
            <a:r>
              <a:rPr lang="zh-CN" altLang="en-US" sz="2000" dirty="0" smtClean="0"/>
              <a:t>方案</a:t>
            </a:r>
            <a:r>
              <a:rPr lang="en-US" altLang="zh-CN" sz="2000" dirty="0" smtClean="0"/>
              <a:t>(</a:t>
            </a:r>
            <a:r>
              <a:rPr lang="zh-CN" altLang="en-US" sz="2000" dirty="0"/>
              <a:t>测试计划是从管理角度对整个测试活动进行规划和</a:t>
            </a:r>
            <a:r>
              <a:rPr lang="zh-CN" altLang="en-US" sz="2000" dirty="0" smtClean="0"/>
              <a:t>控制</a:t>
            </a:r>
            <a:r>
              <a:rPr lang="en-US" altLang="zh-CN" sz="2000" dirty="0" smtClean="0"/>
              <a:t>;</a:t>
            </a:r>
            <a:r>
              <a:rPr lang="zh-CN" altLang="en-US" sz="2000" dirty="0" smtClean="0"/>
              <a:t>测试</a:t>
            </a:r>
            <a:r>
              <a:rPr lang="zh-CN" altLang="en-US" sz="2000" dirty="0"/>
              <a:t>方案是从技术角度对整个测试活动进行规划和</a:t>
            </a:r>
            <a:r>
              <a:rPr lang="zh-CN" altLang="en-US" sz="2000" dirty="0" smtClean="0"/>
              <a:t>控制</a:t>
            </a:r>
            <a:r>
              <a:rPr lang="en-US" altLang="zh-CN" sz="2000" dirty="0" smtClean="0"/>
              <a:t>)</a:t>
            </a:r>
            <a:r>
              <a:rPr lang="zh-CN" altLang="en-US" sz="2000" dirty="0" smtClean="0"/>
              <a:t>。</a:t>
            </a:r>
            <a:endParaRPr lang="zh-CN" altLang="en-US" sz="2000" dirty="0"/>
          </a:p>
          <a:p>
            <a:pPr marL="0" indent="0">
              <a:buNone/>
            </a:pPr>
            <a:endParaRPr lang="zh-CN" altLang="en-US" sz="2000" dirty="0"/>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475033"/>
            <a:ext cx="7472363"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59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7.3 </a:t>
            </a:r>
            <a:r>
              <a:rPr lang="zh-CN" altLang="en-US" dirty="0">
                <a:latin typeface="+mj-ea"/>
              </a:rPr>
              <a:t>单元测试</a:t>
            </a:r>
          </a:p>
        </p:txBody>
      </p:sp>
      <p:pic>
        <p:nvPicPr>
          <p:cNvPr id="3" name="图片 2"/>
          <p:cNvPicPr>
            <a:picLocks noChangeAspect="1"/>
          </p:cNvPicPr>
          <p:nvPr/>
        </p:nvPicPr>
        <p:blipFill>
          <a:blip r:embed="rId2"/>
          <a:stretch>
            <a:fillRect/>
          </a:stretch>
        </p:blipFill>
        <p:spPr>
          <a:xfrm>
            <a:off x="1528762" y="2834594"/>
            <a:ext cx="6086475" cy="2524125"/>
          </a:xfrm>
          <a:prstGeom prst="rect">
            <a:avLst/>
          </a:prstGeom>
        </p:spPr>
      </p:pic>
    </p:spTree>
    <p:extLst>
      <p:ext uri="{BB962C8B-B14F-4D97-AF65-F5344CB8AC3E}">
        <p14:creationId xmlns:p14="http://schemas.microsoft.com/office/powerpoint/2010/main" val="4445265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单元测试的概念</a:t>
            </a:r>
          </a:p>
        </p:txBody>
      </p:sp>
      <p:sp>
        <p:nvSpPr>
          <p:cNvPr id="3" name="内容占位符 2"/>
          <p:cNvSpPr>
            <a:spLocks noGrp="1"/>
          </p:cNvSpPr>
          <p:nvPr>
            <p:ph idx="1"/>
          </p:nvPr>
        </p:nvSpPr>
        <p:spPr/>
        <p:txBody>
          <a:bodyPr/>
          <a:lstStyle/>
          <a:p>
            <a:r>
              <a:rPr lang="zh-CN" altLang="en-US" dirty="0"/>
              <a:t>单元测试集中检测软件设计的最小单元</a:t>
            </a:r>
            <a:r>
              <a:rPr lang="en-US" altLang="zh-CN" dirty="0"/>
              <a:t>——</a:t>
            </a:r>
            <a:r>
              <a:rPr lang="zh-CN" altLang="en-US" dirty="0"/>
              <a:t>模块，通过对模块的静态分析与动态测试，使其代码达到模块说明的需求。</a:t>
            </a:r>
            <a:endParaRPr lang="en-US" altLang="zh-CN" dirty="0"/>
          </a:p>
          <a:p>
            <a:r>
              <a:rPr lang="zh-CN" altLang="en-US" dirty="0"/>
              <a:t>单元测试和编码属于软件过程的同一个阶段，主要使用</a:t>
            </a:r>
            <a:r>
              <a:rPr lang="zh-CN" altLang="en-US" dirty="0">
                <a:solidFill>
                  <a:srgbClr val="0000FF"/>
                </a:solidFill>
              </a:rPr>
              <a:t>白盒测试</a:t>
            </a:r>
            <a:r>
              <a:rPr lang="zh-CN" altLang="en-US" dirty="0"/>
              <a:t>技术，而且对多个模块的测试可以并行地进行</a:t>
            </a:r>
            <a:endParaRPr lang="en-US" altLang="zh-CN" dirty="0"/>
          </a:p>
          <a:p>
            <a:endParaRPr lang="zh-CN" altLang="en-US" sz="2400" dirty="0"/>
          </a:p>
          <a:p>
            <a:endParaRPr lang="zh-CN" altLang="en-US" sz="2400" dirty="0"/>
          </a:p>
        </p:txBody>
      </p:sp>
    </p:spTree>
    <p:extLst>
      <p:ext uri="{BB962C8B-B14F-4D97-AF65-F5344CB8AC3E}">
        <p14:creationId xmlns:p14="http://schemas.microsoft.com/office/powerpoint/2010/main" val="234297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7.3.1 </a:t>
            </a:r>
            <a:r>
              <a:rPr lang="zh-CN" altLang="en-US" dirty="0"/>
              <a:t>单元测试的重点</a:t>
            </a:r>
          </a:p>
        </p:txBody>
      </p:sp>
      <p:sp>
        <p:nvSpPr>
          <p:cNvPr id="4" name="圆角矩形 3"/>
          <p:cNvSpPr/>
          <p:nvPr/>
        </p:nvSpPr>
        <p:spPr bwMode="auto">
          <a:xfrm>
            <a:off x="3396978" y="2486170"/>
            <a:ext cx="2179102" cy="2269681"/>
          </a:xfrm>
          <a:prstGeom prst="round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b="0" i="0" u="none" strike="noStrike" cap="none" normalizeH="0" baseline="0" dirty="0">
                <a:ln>
                  <a:noFill/>
                </a:ln>
                <a:solidFill>
                  <a:srgbClr val="0000FF"/>
                </a:solidFill>
                <a:effectLst/>
                <a:latin typeface="黑体" pitchFamily="49" charset="-122"/>
                <a:ea typeface="黑体" pitchFamily="49" charset="-122"/>
              </a:rPr>
              <a:t>单元</a:t>
            </a:r>
          </a:p>
        </p:txBody>
      </p:sp>
      <p:sp>
        <p:nvSpPr>
          <p:cNvPr id="5" name="TextBox 5"/>
          <p:cNvSpPr txBox="1"/>
          <p:nvPr/>
        </p:nvSpPr>
        <p:spPr>
          <a:xfrm>
            <a:off x="1381367" y="2486170"/>
            <a:ext cx="1285884" cy="912339"/>
          </a:xfrm>
          <a:prstGeom prst="rect">
            <a:avLst/>
          </a:prstGeom>
          <a:solidFill>
            <a:schemeClr val="bg1">
              <a:alpha val="60000"/>
            </a:schemeClr>
          </a:solidFill>
          <a:ln w="19050">
            <a:solidFill>
              <a:srgbClr val="0000FF"/>
            </a:solidFill>
            <a:prstDash val="solid"/>
          </a:ln>
        </p:spPr>
        <p:txBody>
          <a:bodyPr wrap="square" rtlCol="0" anchor="ctr" anchorCtr="0">
            <a:noAutofit/>
          </a:bodyPr>
          <a:lstStyle>
            <a:defPPr>
              <a:defRPr lang="zh-CN"/>
            </a:defPPr>
            <a:lvl1pPr algn="ctr">
              <a:defRPr>
                <a:solidFill>
                  <a:schemeClr val="accent2"/>
                </a:solidFill>
                <a:latin typeface="华文细黑" panose="02010600040101010101" pitchFamily="2" charset="-122"/>
                <a:ea typeface="华文细黑" panose="02010600040101010101" pitchFamily="2" charset="-122"/>
              </a:defRPr>
            </a:lvl1pPr>
          </a:lstStyle>
          <a:p>
            <a:r>
              <a:rPr lang="zh-CN" altLang="en-US" dirty="0"/>
              <a:t>出错处理</a:t>
            </a:r>
          </a:p>
        </p:txBody>
      </p:sp>
      <p:sp>
        <p:nvSpPr>
          <p:cNvPr id="6" name="TextBox 6"/>
          <p:cNvSpPr txBox="1"/>
          <p:nvPr/>
        </p:nvSpPr>
        <p:spPr>
          <a:xfrm>
            <a:off x="1381367" y="3747934"/>
            <a:ext cx="1285884" cy="1007917"/>
          </a:xfrm>
          <a:prstGeom prst="rect">
            <a:avLst/>
          </a:prstGeom>
          <a:solidFill>
            <a:schemeClr val="bg1">
              <a:alpha val="60000"/>
            </a:schemeClr>
          </a:solidFill>
          <a:ln w="19050">
            <a:solidFill>
              <a:srgbClr val="0000FF"/>
            </a:solidFill>
            <a:prstDash val="solid"/>
          </a:ln>
        </p:spPr>
        <p:txBody>
          <a:bodyPr wrap="square" rtlCol="0" anchor="ctr" anchorCtr="0">
            <a:noAutofit/>
          </a:bodyPr>
          <a:lstStyle>
            <a:defPPr>
              <a:defRPr lang="zh-CN"/>
            </a:defPPr>
            <a:lvl1pPr algn="ctr">
              <a:defRPr>
                <a:solidFill>
                  <a:schemeClr val="accent2"/>
                </a:solidFill>
                <a:latin typeface="华文细黑" panose="02010600040101010101" pitchFamily="2" charset="-122"/>
                <a:ea typeface="华文细黑" panose="02010600040101010101" pitchFamily="2" charset="-122"/>
              </a:defRPr>
            </a:lvl1pPr>
          </a:lstStyle>
          <a:p>
            <a:r>
              <a:rPr lang="zh-CN" altLang="en-US" dirty="0"/>
              <a:t>重要的执行通路</a:t>
            </a:r>
          </a:p>
        </p:txBody>
      </p:sp>
      <p:sp>
        <p:nvSpPr>
          <p:cNvPr id="7" name="TextBox 7"/>
          <p:cNvSpPr txBox="1"/>
          <p:nvPr/>
        </p:nvSpPr>
        <p:spPr>
          <a:xfrm>
            <a:off x="3396978" y="1736679"/>
            <a:ext cx="2179102" cy="369332"/>
          </a:xfrm>
          <a:prstGeom prst="rect">
            <a:avLst/>
          </a:prstGeom>
          <a:solidFill>
            <a:schemeClr val="bg1">
              <a:alpha val="60000"/>
            </a:schemeClr>
          </a:solidFill>
          <a:ln w="19050">
            <a:solidFill>
              <a:srgbClr val="0000FF"/>
            </a:solidFill>
            <a:prstDash val="solid"/>
          </a:ln>
        </p:spPr>
        <p:txBody>
          <a:bodyPr wrap="square" rtlCol="0" anchor="ctr" anchorCtr="0">
            <a:spAutoFit/>
          </a:bodyPr>
          <a:lstStyle/>
          <a:p>
            <a:pPr algn="ctr"/>
            <a:r>
              <a:rPr lang="zh-CN" altLang="en-US" dirty="0">
                <a:solidFill>
                  <a:schemeClr val="accent2"/>
                </a:solidFill>
                <a:latin typeface="华文细黑" panose="02010600040101010101" pitchFamily="2" charset="-122"/>
                <a:ea typeface="华文细黑" panose="02010600040101010101" pitchFamily="2" charset="-122"/>
              </a:rPr>
              <a:t>模块接口</a:t>
            </a:r>
          </a:p>
        </p:txBody>
      </p:sp>
      <p:sp>
        <p:nvSpPr>
          <p:cNvPr id="8" name="TextBox 8"/>
          <p:cNvSpPr txBox="1"/>
          <p:nvPr/>
        </p:nvSpPr>
        <p:spPr>
          <a:xfrm>
            <a:off x="6305807" y="2486170"/>
            <a:ext cx="1071570" cy="2269681"/>
          </a:xfrm>
          <a:prstGeom prst="rect">
            <a:avLst/>
          </a:prstGeom>
          <a:solidFill>
            <a:schemeClr val="bg1">
              <a:alpha val="60000"/>
            </a:schemeClr>
          </a:solidFill>
          <a:ln w="19050">
            <a:solidFill>
              <a:srgbClr val="0000FF"/>
            </a:solidFill>
            <a:prstDash val="solid"/>
          </a:ln>
        </p:spPr>
        <p:txBody>
          <a:bodyPr wrap="square" rtlCol="0" anchor="ctr" anchorCtr="0">
            <a:noAutofit/>
          </a:bodyPr>
          <a:lstStyle/>
          <a:p>
            <a:pPr algn="ctr"/>
            <a:r>
              <a:rPr lang="zh-CN" altLang="en-US" dirty="0">
                <a:solidFill>
                  <a:schemeClr val="accent2"/>
                </a:solidFill>
                <a:latin typeface="华文细黑" panose="02010600040101010101" pitchFamily="2" charset="-122"/>
                <a:ea typeface="华文细黑" panose="02010600040101010101" pitchFamily="2" charset="-122"/>
              </a:rPr>
              <a:t>局部数据结构</a:t>
            </a:r>
          </a:p>
        </p:txBody>
      </p:sp>
      <p:sp>
        <p:nvSpPr>
          <p:cNvPr id="9" name="TextBox 9"/>
          <p:cNvSpPr txBox="1"/>
          <p:nvPr/>
        </p:nvSpPr>
        <p:spPr>
          <a:xfrm>
            <a:off x="3396978" y="5094409"/>
            <a:ext cx="2179102" cy="369332"/>
          </a:xfrm>
          <a:prstGeom prst="rect">
            <a:avLst/>
          </a:prstGeom>
          <a:solidFill>
            <a:schemeClr val="bg1">
              <a:alpha val="60000"/>
            </a:schemeClr>
          </a:solidFill>
          <a:ln w="19050">
            <a:solidFill>
              <a:srgbClr val="0000FF"/>
            </a:solidFill>
            <a:prstDash val="solid"/>
          </a:ln>
        </p:spPr>
        <p:txBody>
          <a:bodyPr wrap="square" rtlCol="0" anchor="ctr" anchorCtr="0">
            <a:spAutoFit/>
          </a:bodyPr>
          <a:lstStyle/>
          <a:p>
            <a:pPr algn="ctr"/>
            <a:r>
              <a:rPr lang="zh-CN" altLang="en-US" dirty="0">
                <a:solidFill>
                  <a:schemeClr val="accent2"/>
                </a:solidFill>
                <a:latin typeface="华文细黑" panose="02010600040101010101" pitchFamily="2" charset="-122"/>
                <a:ea typeface="华文细黑" panose="02010600040101010101" pitchFamily="2" charset="-122"/>
              </a:rPr>
              <a:t>边界条件</a:t>
            </a:r>
          </a:p>
        </p:txBody>
      </p:sp>
      <p:cxnSp>
        <p:nvCxnSpPr>
          <p:cNvPr id="10" name="肘形连接符 9"/>
          <p:cNvCxnSpPr>
            <a:stCxn id="7" idx="2"/>
            <a:endCxn id="4" idx="0"/>
          </p:cNvCxnSpPr>
          <p:nvPr/>
        </p:nvCxnSpPr>
        <p:spPr bwMode="auto">
          <a:xfrm>
            <a:off x="4486529" y="2106011"/>
            <a:ext cx="0" cy="380159"/>
          </a:xfrm>
          <a:prstGeom prst="straightConnector1">
            <a:avLst/>
          </a:prstGeom>
          <a:noFill/>
          <a:ln w="25400" cap="flat" cmpd="sng" algn="ctr">
            <a:solidFill>
              <a:srgbClr val="008000"/>
            </a:solidFill>
            <a:prstDash val="solid"/>
            <a:round/>
            <a:headEnd type="none" w="med" len="med"/>
            <a:tailEnd type="arrow"/>
          </a:ln>
          <a:effectLst/>
        </p:spPr>
      </p:cxnSp>
      <p:cxnSp>
        <p:nvCxnSpPr>
          <p:cNvPr id="11" name="肘形连接符 10"/>
          <p:cNvCxnSpPr>
            <a:stCxn id="9" idx="0"/>
            <a:endCxn id="4" idx="2"/>
          </p:cNvCxnSpPr>
          <p:nvPr/>
        </p:nvCxnSpPr>
        <p:spPr bwMode="auto">
          <a:xfrm flipV="1">
            <a:off x="4486529" y="4755851"/>
            <a:ext cx="0" cy="338558"/>
          </a:xfrm>
          <a:prstGeom prst="straightConnector1">
            <a:avLst/>
          </a:prstGeom>
          <a:noFill/>
          <a:ln w="25400" cap="flat" cmpd="sng" algn="ctr">
            <a:solidFill>
              <a:srgbClr val="008000"/>
            </a:solidFill>
            <a:prstDash val="solid"/>
            <a:round/>
            <a:headEnd type="none" w="med" len="med"/>
            <a:tailEnd type="arrow"/>
          </a:ln>
          <a:effectLst/>
        </p:spPr>
      </p:cxnSp>
      <p:cxnSp>
        <p:nvCxnSpPr>
          <p:cNvPr id="12" name="肘形连接符 11"/>
          <p:cNvCxnSpPr>
            <a:stCxn id="8" idx="1"/>
            <a:endCxn id="4" idx="3"/>
          </p:cNvCxnSpPr>
          <p:nvPr/>
        </p:nvCxnSpPr>
        <p:spPr bwMode="auto">
          <a:xfrm flipH="1">
            <a:off x="5576080" y="3621011"/>
            <a:ext cx="729727" cy="0"/>
          </a:xfrm>
          <a:prstGeom prst="straightConnector1">
            <a:avLst/>
          </a:prstGeom>
          <a:noFill/>
          <a:ln w="25400" cap="flat" cmpd="sng" algn="ctr">
            <a:solidFill>
              <a:srgbClr val="008000"/>
            </a:solidFill>
            <a:prstDash val="solid"/>
            <a:round/>
            <a:headEnd type="none" w="med" len="med"/>
            <a:tailEnd type="arrow"/>
          </a:ln>
          <a:effectLst/>
        </p:spPr>
      </p:cxnSp>
      <p:cxnSp>
        <p:nvCxnSpPr>
          <p:cNvPr id="13" name="肘形连接符 12"/>
          <p:cNvCxnSpPr>
            <a:stCxn id="5" idx="3"/>
            <a:endCxn id="4" idx="1"/>
          </p:cNvCxnSpPr>
          <p:nvPr/>
        </p:nvCxnSpPr>
        <p:spPr bwMode="auto">
          <a:xfrm>
            <a:off x="2667251" y="2942340"/>
            <a:ext cx="729727" cy="678671"/>
          </a:xfrm>
          <a:prstGeom prst="bentConnector3">
            <a:avLst>
              <a:gd name="adj1" fmla="val 50000"/>
            </a:avLst>
          </a:prstGeom>
          <a:noFill/>
          <a:ln w="25400" cap="flat" cmpd="sng" algn="ctr">
            <a:solidFill>
              <a:srgbClr val="008000"/>
            </a:solidFill>
            <a:prstDash val="solid"/>
            <a:round/>
            <a:headEnd type="none" w="med" len="med"/>
            <a:tailEnd type="arrow"/>
          </a:ln>
          <a:effectLst/>
        </p:spPr>
      </p:cxnSp>
      <p:cxnSp>
        <p:nvCxnSpPr>
          <p:cNvPr id="14" name="肘形连接符 13"/>
          <p:cNvCxnSpPr>
            <a:stCxn id="6" idx="3"/>
            <a:endCxn id="4" idx="1"/>
          </p:cNvCxnSpPr>
          <p:nvPr/>
        </p:nvCxnSpPr>
        <p:spPr bwMode="auto">
          <a:xfrm flipV="1">
            <a:off x="2667251" y="3621011"/>
            <a:ext cx="729727" cy="630882"/>
          </a:xfrm>
          <a:prstGeom prst="bentConnector3">
            <a:avLst>
              <a:gd name="adj1" fmla="val 50000"/>
            </a:avLst>
          </a:prstGeom>
          <a:noFill/>
          <a:ln w="25400" cap="flat" cmpd="sng" algn="ctr">
            <a:solidFill>
              <a:srgbClr val="008000"/>
            </a:solidFill>
            <a:prstDash val="solid"/>
            <a:round/>
            <a:headEnd type="none" w="med" len="med"/>
            <a:tailEnd type="arrow"/>
          </a:ln>
          <a:effectLst/>
        </p:spPr>
      </p:cxnSp>
    </p:spTree>
    <p:extLst>
      <p:ext uri="{BB962C8B-B14F-4D97-AF65-F5344CB8AC3E}">
        <p14:creationId xmlns:p14="http://schemas.microsoft.com/office/powerpoint/2010/main" val="3698119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7.3.2 </a:t>
            </a:r>
            <a:r>
              <a:rPr lang="zh-CN" altLang="en-US" dirty="0"/>
              <a:t>代码审查</a:t>
            </a:r>
          </a:p>
        </p:txBody>
      </p:sp>
      <p:sp>
        <p:nvSpPr>
          <p:cNvPr id="3" name="内容占位符 2"/>
          <p:cNvSpPr>
            <a:spLocks noGrp="1"/>
          </p:cNvSpPr>
          <p:nvPr>
            <p:ph idx="1"/>
          </p:nvPr>
        </p:nvSpPr>
        <p:spPr/>
        <p:txBody>
          <a:bodyPr/>
          <a:lstStyle/>
          <a:p>
            <a:r>
              <a:rPr lang="zh-CN" altLang="en-US" dirty="0"/>
              <a:t>人工测试源程序</a:t>
            </a:r>
            <a:r>
              <a:rPr lang="zh-CN" altLang="en-US" dirty="0">
                <a:solidFill>
                  <a:schemeClr val="tx2"/>
                </a:solidFill>
              </a:rPr>
              <a:t>时，普通代码由其他程序员审查，</a:t>
            </a:r>
            <a:r>
              <a:rPr lang="zh-CN" altLang="en-US" dirty="0">
                <a:solidFill>
                  <a:srgbClr val="0000FF"/>
                </a:solidFill>
              </a:rPr>
              <a:t>重要代码组建审查小组进行审查；</a:t>
            </a:r>
            <a:endParaRPr lang="en-US" altLang="zh-CN" dirty="0">
              <a:solidFill>
                <a:srgbClr val="0000FF"/>
              </a:solidFill>
            </a:endParaRPr>
          </a:p>
          <a:p>
            <a:r>
              <a:rPr lang="zh-CN" altLang="en-US" dirty="0"/>
              <a:t>成员组成：未直接参与待测工程且有能力的程序员、程序的设计者、编写者、测试者；</a:t>
            </a:r>
            <a:endParaRPr lang="en-US" altLang="zh-CN" dirty="0"/>
          </a:p>
          <a:p>
            <a:r>
              <a:rPr lang="zh-CN" altLang="en-US" dirty="0"/>
              <a:t>程序的编写者逐语句讲述程序逻辑，其他成员对照程序设计常见错误清单</a:t>
            </a:r>
            <a:r>
              <a:rPr lang="en-US" altLang="zh-CN" dirty="0"/>
              <a:t>(check list)</a:t>
            </a:r>
            <a:r>
              <a:rPr lang="zh-CN" altLang="en-US" dirty="0"/>
              <a:t>，分析审查程序，</a:t>
            </a:r>
            <a:r>
              <a:rPr lang="zh-CN" altLang="zh-CN" dirty="0">
                <a:solidFill>
                  <a:prstClr val="black"/>
                </a:solidFill>
                <a:latin typeface="宋体" panose="02010600030101010101" pitchFamily="2" charset="-122"/>
              </a:rPr>
              <a:t>当发现错误时由组长记录下来</a:t>
            </a:r>
            <a:r>
              <a:rPr lang="zh-CN" altLang="en-US" dirty="0">
                <a:solidFill>
                  <a:prstClr val="black"/>
                </a:solidFill>
                <a:latin typeface="宋体" panose="02010600030101010101" pitchFamily="2" charset="-122"/>
              </a:rPr>
              <a:t>。</a:t>
            </a:r>
            <a:endParaRPr lang="en-US" altLang="zh-CN" dirty="0">
              <a:solidFill>
                <a:prstClr val="black"/>
              </a:solidFill>
              <a:latin typeface="宋体" panose="02010600030101010101" pitchFamily="2" charset="-122"/>
            </a:endParaRPr>
          </a:p>
          <a:p>
            <a:r>
              <a:rPr lang="zh-CN" altLang="en-US" dirty="0">
                <a:solidFill>
                  <a:prstClr val="black"/>
                </a:solidFill>
                <a:latin typeface="宋体" panose="02010600030101010101" pitchFamily="2" charset="-122"/>
              </a:rPr>
              <a:t>形成审查结果后，由程序编写者进行修改</a:t>
            </a:r>
            <a:endParaRPr lang="zh-CN" altLang="en-US" dirty="0"/>
          </a:p>
        </p:txBody>
      </p:sp>
    </p:spTree>
    <p:extLst>
      <p:ext uri="{BB962C8B-B14F-4D97-AF65-F5344CB8AC3E}">
        <p14:creationId xmlns:p14="http://schemas.microsoft.com/office/powerpoint/2010/main" val="329322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7.3.3 </a:t>
            </a:r>
            <a:r>
              <a:rPr lang="zh-CN" altLang="en-US" dirty="0"/>
              <a:t>计算机测试</a:t>
            </a:r>
          </a:p>
        </p:txBody>
      </p:sp>
      <p:sp>
        <p:nvSpPr>
          <p:cNvPr id="6" name="内容占位符 5"/>
          <p:cNvSpPr>
            <a:spLocks noGrp="1"/>
          </p:cNvSpPr>
          <p:nvPr>
            <p:ph idx="1"/>
          </p:nvPr>
        </p:nvSpPr>
        <p:spPr/>
        <p:txBody>
          <a:bodyPr/>
          <a:lstStyle/>
          <a:p>
            <a:r>
              <a:rPr lang="zh-CN" altLang="en-US" sz="2400" dirty="0">
                <a:solidFill>
                  <a:srgbClr val="000000"/>
                </a:solidFill>
              </a:rPr>
              <a:t>在多模块程序中，每一模块都可能调用其它模块或者被其它模块所调用。所以在单元测试时，需要为被测试模块编制若干测试软件，给它的上级模块或下级模块作替身。</a:t>
            </a:r>
          </a:p>
          <a:p>
            <a:endParaRPr lang="zh-CN" altLang="en-US" sz="2400" dirty="0"/>
          </a:p>
        </p:txBody>
      </p:sp>
      <p:pic>
        <p:nvPicPr>
          <p:cNvPr id="2050" name="Picture 2" descr="http://csis.pace.edu/~marchese/cs615sp/L7New/fg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854" y="2917082"/>
            <a:ext cx="5504290" cy="327416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000499" y="4053252"/>
            <a:ext cx="1204546" cy="571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76101" y="3255301"/>
            <a:ext cx="2408880" cy="707886"/>
          </a:xfrm>
          <a:prstGeom prst="rect">
            <a:avLst/>
          </a:prstGeom>
        </p:spPr>
        <p:txBody>
          <a:bodyPr wrap="square">
            <a:spAutoFit/>
          </a:bodyPr>
          <a:lstStyle/>
          <a:p>
            <a:r>
              <a:rPr lang="zh-CN" altLang="en-US" sz="2000" dirty="0">
                <a:solidFill>
                  <a:srgbClr val="0000FF"/>
                </a:solidFill>
                <a:latin typeface="华文细黑" panose="02010600040101010101" pitchFamily="2" charset="-122"/>
                <a:ea typeface="华文细黑" panose="02010600040101010101" pitchFamily="2" charset="-122"/>
              </a:rPr>
              <a:t>代替上级模块的称为驱动模块</a:t>
            </a:r>
          </a:p>
        </p:txBody>
      </p:sp>
      <p:sp>
        <p:nvSpPr>
          <p:cNvPr id="9" name="矩形 8"/>
          <p:cNvSpPr/>
          <p:nvPr/>
        </p:nvSpPr>
        <p:spPr>
          <a:xfrm>
            <a:off x="976101" y="4775955"/>
            <a:ext cx="2285845" cy="707886"/>
          </a:xfrm>
          <a:prstGeom prst="rect">
            <a:avLst/>
          </a:prstGeom>
        </p:spPr>
        <p:txBody>
          <a:bodyPr wrap="square">
            <a:spAutoFit/>
          </a:bodyPr>
          <a:lstStyle/>
          <a:p>
            <a:r>
              <a:rPr lang="zh-CN" altLang="en-US" sz="2000" dirty="0">
                <a:solidFill>
                  <a:srgbClr val="0000FF"/>
                </a:solidFill>
                <a:latin typeface="华文细黑" panose="02010600040101010101" pitchFamily="2" charset="-122"/>
                <a:ea typeface="华文细黑" panose="02010600040101010101" pitchFamily="2" charset="-122"/>
              </a:rPr>
              <a:t>代替下级模块的称为桩</a:t>
            </a:r>
            <a:r>
              <a:rPr lang="en-US" altLang="zh-CN" sz="2000" dirty="0">
                <a:solidFill>
                  <a:srgbClr val="0000FF"/>
                </a:solidFill>
                <a:latin typeface="华文细黑" panose="02010600040101010101" pitchFamily="2" charset="-122"/>
                <a:ea typeface="华文细黑" panose="02010600040101010101" pitchFamily="2" charset="-122"/>
              </a:rPr>
              <a:t>/</a:t>
            </a:r>
            <a:r>
              <a:rPr lang="zh-CN" altLang="en-US" sz="2000" dirty="0">
                <a:solidFill>
                  <a:srgbClr val="0000FF"/>
                </a:solidFill>
                <a:latin typeface="华文细黑" panose="02010600040101010101" pitchFamily="2" charset="-122"/>
                <a:ea typeface="华文细黑" panose="02010600040101010101" pitchFamily="2" charset="-122"/>
              </a:rPr>
              <a:t>存根模块</a:t>
            </a:r>
          </a:p>
        </p:txBody>
      </p:sp>
      <p:cxnSp>
        <p:nvCxnSpPr>
          <p:cNvPr id="13" name="直接箭头连接符 12"/>
          <p:cNvCxnSpPr/>
          <p:nvPr/>
        </p:nvCxnSpPr>
        <p:spPr bwMode="auto">
          <a:xfrm>
            <a:off x="3261946" y="3578467"/>
            <a:ext cx="1362810" cy="0"/>
          </a:xfrm>
          <a:prstGeom prst="straightConnector1">
            <a:avLst/>
          </a:prstGeom>
          <a:noFill/>
          <a:ln w="15875">
            <a:solidFill>
              <a:srgbClr val="0000FF"/>
            </a:solidFill>
            <a:prstDash val="dash"/>
            <a:miter lim="800000"/>
            <a:headEnd/>
            <a:tailEnd type="triangle"/>
          </a:ln>
        </p:spPr>
      </p:cxnSp>
      <p:cxnSp>
        <p:nvCxnSpPr>
          <p:cNvPr id="16" name="直接箭头连接符 15"/>
          <p:cNvCxnSpPr/>
          <p:nvPr/>
        </p:nvCxnSpPr>
        <p:spPr bwMode="auto">
          <a:xfrm>
            <a:off x="3133599" y="5099122"/>
            <a:ext cx="444867" cy="416"/>
          </a:xfrm>
          <a:prstGeom prst="straightConnector1">
            <a:avLst/>
          </a:prstGeom>
          <a:noFill/>
          <a:ln w="15875">
            <a:solidFill>
              <a:srgbClr val="0000FF"/>
            </a:solidFill>
            <a:prstDash val="dash"/>
            <a:miter lim="800000"/>
            <a:headEnd/>
            <a:tailEnd type="triangle"/>
          </a:ln>
        </p:spPr>
      </p:cxnSp>
    </p:spTree>
    <p:extLst>
      <p:ext uri="{BB962C8B-B14F-4D97-AF65-F5344CB8AC3E}">
        <p14:creationId xmlns:p14="http://schemas.microsoft.com/office/powerpoint/2010/main" val="388885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par>
                                <p:cTn id="18" presetID="14" presetClass="entr" presetSubtype="1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randombar(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par>
                                <p:cTn id="26" presetID="14" presetClass="entr" presetSubtype="1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randombar(horizontal)">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7.3.4 </a:t>
            </a:r>
            <a:r>
              <a:rPr lang="zh-CN" altLang="en-US" dirty="0"/>
              <a:t>单元测试示例</a:t>
            </a:r>
          </a:p>
        </p:txBody>
      </p:sp>
      <p:grpSp>
        <p:nvGrpSpPr>
          <p:cNvPr id="3" name="组合 2">
            <a:extLst>
              <a:ext uri="{FF2B5EF4-FFF2-40B4-BE49-F238E27FC236}">
                <a16:creationId xmlns:a16="http://schemas.microsoft.com/office/drawing/2014/main" xmlns="" id="{B65C8838-885D-4DA5-B566-CCCFDE70DF54}"/>
              </a:ext>
            </a:extLst>
          </p:cNvPr>
          <p:cNvGrpSpPr/>
          <p:nvPr/>
        </p:nvGrpSpPr>
        <p:grpSpPr>
          <a:xfrm>
            <a:off x="657676" y="2129259"/>
            <a:ext cx="8094440" cy="865187"/>
            <a:chOff x="657676" y="2129259"/>
            <a:chExt cx="8094440" cy="865187"/>
          </a:xfrm>
        </p:grpSpPr>
        <p:sp>
          <p:nvSpPr>
            <p:cNvPr id="8" name="AutoShape 712"/>
            <p:cNvSpPr>
              <a:spLocks noChangeArrowheads="1"/>
            </p:cNvSpPr>
            <p:nvPr/>
          </p:nvSpPr>
          <p:spPr bwMode="auto">
            <a:xfrm>
              <a:off x="657676" y="2129259"/>
              <a:ext cx="2133367" cy="865187"/>
            </a:xfrm>
            <a:prstGeom prst="homePlate">
              <a:avLst>
                <a:gd name="adj" fmla="val 33054"/>
              </a:avLst>
            </a:prstGeom>
            <a:solidFill>
              <a:srgbClr val="FFFF00"/>
            </a:solidFill>
            <a:ln w="9525" algn="ctr">
              <a:solidFill>
                <a:srgbClr val="000000"/>
              </a:solidFill>
              <a:miter lim="800000"/>
              <a:headEnd/>
              <a:tailEnd/>
            </a:ln>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ClrTx/>
                <a:buFontTx/>
                <a:buNone/>
              </a:pPr>
              <a:r>
                <a:rPr lang="zh-CN" altLang="en-US" sz="1600" dirty="0">
                  <a:solidFill>
                    <a:srgbClr val="000000"/>
                  </a:solidFill>
                  <a:latin typeface="Times New Roman" panose="02020603050405020304" pitchFamily="18" charset="0"/>
                </a:rPr>
                <a:t>准备软件配置和</a:t>
              </a:r>
              <a:endParaRPr lang="en-US" altLang="zh-CN" sz="1600" dirty="0">
                <a:solidFill>
                  <a:srgbClr val="000000"/>
                </a:solidFill>
                <a:latin typeface="Times New Roman" panose="02020603050405020304" pitchFamily="18" charset="0"/>
              </a:endParaRPr>
            </a:p>
            <a:p>
              <a:pPr algn="ctr" fontAlgn="base">
                <a:spcBef>
                  <a:spcPct val="0"/>
                </a:spcBef>
                <a:spcAft>
                  <a:spcPct val="0"/>
                </a:spcAft>
                <a:buClrTx/>
                <a:buFontTx/>
                <a:buNone/>
              </a:pPr>
              <a:r>
                <a:rPr lang="zh-CN" altLang="en-US" sz="1600" dirty="0">
                  <a:solidFill>
                    <a:srgbClr val="000000"/>
                  </a:solidFill>
                  <a:latin typeface="Times New Roman" panose="02020603050405020304" pitchFamily="18" charset="0"/>
                </a:rPr>
                <a:t>测试配置</a:t>
              </a:r>
            </a:p>
          </p:txBody>
        </p:sp>
        <p:sp>
          <p:nvSpPr>
            <p:cNvPr id="9" name="AutoShape 713"/>
            <p:cNvSpPr>
              <a:spLocks noChangeArrowheads="1"/>
            </p:cNvSpPr>
            <p:nvPr/>
          </p:nvSpPr>
          <p:spPr bwMode="auto">
            <a:xfrm>
              <a:off x="2548848" y="2129259"/>
              <a:ext cx="2135310" cy="865187"/>
            </a:xfrm>
            <a:prstGeom prst="chevron">
              <a:avLst>
                <a:gd name="adj" fmla="val 33084"/>
              </a:avLst>
            </a:prstGeom>
            <a:solidFill>
              <a:srgbClr val="FF99CC"/>
            </a:solidFill>
            <a:ln w="9525" algn="ctr">
              <a:solidFill>
                <a:srgbClr val="000000"/>
              </a:solidFill>
              <a:miter lim="800000"/>
              <a:headEnd/>
              <a:tailEnd/>
            </a:ln>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ClrTx/>
                <a:buFontTx/>
                <a:buNone/>
              </a:pPr>
              <a:r>
                <a:rPr lang="zh-CN" altLang="en-US" sz="1600" dirty="0">
                  <a:solidFill>
                    <a:srgbClr val="000000"/>
                  </a:solidFill>
                  <a:latin typeface="Times New Roman" panose="02020603050405020304" pitchFamily="18" charset="0"/>
                </a:rPr>
                <a:t>    设计测试用例</a:t>
              </a:r>
              <a:endParaRPr lang="en-US" altLang="zh-CN" sz="1600" dirty="0">
                <a:solidFill>
                  <a:srgbClr val="000000"/>
                </a:solidFill>
                <a:latin typeface="Times New Roman" panose="02020603050405020304" pitchFamily="18" charset="0"/>
              </a:endParaRPr>
            </a:p>
          </p:txBody>
        </p:sp>
        <p:sp>
          <p:nvSpPr>
            <p:cNvPr id="10" name="AutoShape 714"/>
            <p:cNvSpPr>
              <a:spLocks noChangeArrowheads="1"/>
            </p:cNvSpPr>
            <p:nvPr/>
          </p:nvSpPr>
          <p:spPr bwMode="auto">
            <a:xfrm>
              <a:off x="4441963" y="2129259"/>
              <a:ext cx="2277145" cy="865187"/>
            </a:xfrm>
            <a:prstGeom prst="chevron">
              <a:avLst>
                <a:gd name="adj" fmla="val 35281"/>
              </a:avLst>
            </a:prstGeom>
            <a:solidFill>
              <a:srgbClr val="99CCFF"/>
            </a:solidFill>
            <a:ln w="9525" algn="ctr">
              <a:solidFill>
                <a:srgbClr val="000000"/>
              </a:solidFill>
              <a:miter lim="800000"/>
              <a:headEnd/>
              <a:tailEnd/>
            </a:ln>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ClrTx/>
                <a:buFontTx/>
                <a:buNone/>
              </a:pPr>
              <a:r>
                <a:rPr lang="zh-CN" altLang="en-US" sz="1600" dirty="0">
                  <a:solidFill>
                    <a:srgbClr val="000000"/>
                  </a:solidFill>
                  <a:latin typeface="Times New Roman" panose="02020603050405020304" pitchFamily="18" charset="0"/>
                </a:rPr>
                <a:t>编写驱动模块</a:t>
              </a:r>
              <a:endParaRPr lang="en-US" altLang="zh-CN" sz="1600" dirty="0">
                <a:solidFill>
                  <a:srgbClr val="000000"/>
                </a:solidFill>
                <a:latin typeface="Times New Roman" panose="02020603050405020304" pitchFamily="18" charset="0"/>
              </a:endParaRPr>
            </a:p>
            <a:p>
              <a:pPr algn="ctr" fontAlgn="base">
                <a:spcBef>
                  <a:spcPct val="0"/>
                </a:spcBef>
                <a:spcAft>
                  <a:spcPct val="0"/>
                </a:spcAft>
                <a:buClrTx/>
                <a:buFontTx/>
                <a:buNone/>
              </a:pPr>
              <a:r>
                <a:rPr lang="zh-CN" altLang="en-US" sz="1600" dirty="0">
                  <a:solidFill>
                    <a:srgbClr val="000000"/>
                  </a:solidFill>
                  <a:latin typeface="Times New Roman" panose="02020603050405020304" pitchFamily="18" charset="0"/>
                </a:rPr>
                <a:t>和桩模块进行测试</a:t>
              </a:r>
            </a:p>
          </p:txBody>
        </p:sp>
        <p:sp>
          <p:nvSpPr>
            <p:cNvPr id="11" name="AutoShape 715"/>
            <p:cNvSpPr>
              <a:spLocks noChangeArrowheads="1"/>
            </p:cNvSpPr>
            <p:nvPr/>
          </p:nvSpPr>
          <p:spPr bwMode="auto">
            <a:xfrm>
              <a:off x="6476913" y="2129259"/>
              <a:ext cx="2275203" cy="865187"/>
            </a:xfrm>
            <a:prstGeom prst="chevron">
              <a:avLst>
                <a:gd name="adj" fmla="val 35251"/>
              </a:avLst>
            </a:prstGeom>
            <a:solidFill>
              <a:srgbClr val="FFCC00"/>
            </a:solidFill>
            <a:ln w="9525" algn="ctr">
              <a:solidFill>
                <a:srgbClr val="000000"/>
              </a:solidFill>
              <a:miter lim="800000"/>
              <a:headEnd/>
              <a:tailEnd/>
            </a:ln>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ClrTx/>
                <a:buFontTx/>
                <a:buNone/>
              </a:pPr>
              <a:r>
                <a:rPr lang="zh-CN" altLang="en-US" sz="1600" dirty="0">
                  <a:solidFill>
                    <a:srgbClr val="000000"/>
                  </a:solidFill>
                  <a:latin typeface="Times New Roman" panose="02020603050405020304" pitchFamily="18" charset="0"/>
                </a:rPr>
                <a:t>        修改</a:t>
              </a:r>
              <a:r>
                <a:rPr lang="en-US" altLang="zh-CN" sz="1600" dirty="0">
                  <a:solidFill>
                    <a:srgbClr val="000000"/>
                  </a:solidFill>
                  <a:latin typeface="Times New Roman" panose="02020603050405020304" pitchFamily="18" charset="0"/>
                </a:rPr>
                <a:t>Bug</a:t>
              </a:r>
              <a:r>
                <a:rPr lang="zh-CN" altLang="en-US" sz="1600" dirty="0">
                  <a:solidFill>
                    <a:srgbClr val="000000"/>
                  </a:solidFill>
                  <a:latin typeface="Times New Roman" panose="02020603050405020304" pitchFamily="18" charset="0"/>
                </a:rPr>
                <a:t>并再次测试</a:t>
              </a:r>
              <a:endParaRPr lang="en-US" altLang="zh-CN" sz="1600" dirty="0">
                <a:solidFill>
                  <a:srgbClr val="000000"/>
                </a:solidFill>
                <a:latin typeface="Times New Roman" panose="02020603050405020304" pitchFamily="18" charset="0"/>
              </a:endParaRPr>
            </a:p>
          </p:txBody>
        </p:sp>
      </p:grpSp>
      <p:sp>
        <p:nvSpPr>
          <p:cNvPr id="12" name="Rectangle 717"/>
          <p:cNvSpPr>
            <a:spLocks noChangeArrowheads="1"/>
          </p:cNvSpPr>
          <p:nvPr/>
        </p:nvSpPr>
        <p:spPr bwMode="auto">
          <a:xfrm>
            <a:off x="597510" y="3137321"/>
            <a:ext cx="19583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待测源程序</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详细设计文档</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测试策略</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测试环境</a:t>
            </a:r>
          </a:p>
        </p:txBody>
      </p:sp>
      <p:sp>
        <p:nvSpPr>
          <p:cNvPr id="13" name="Rectangle 718"/>
          <p:cNvSpPr>
            <a:spLocks noChangeArrowheads="1"/>
          </p:cNvSpPr>
          <p:nvPr/>
        </p:nvSpPr>
        <p:spPr bwMode="auto">
          <a:xfrm>
            <a:off x="2555875" y="3137321"/>
            <a:ext cx="195836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模块接口</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局部数据结构</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边界条件</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重要通路</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smtClean="0">
                <a:solidFill>
                  <a:srgbClr val="000000"/>
                </a:solidFill>
                <a:latin typeface="Times New Roman" panose="02020603050405020304" pitchFamily="18" charset="0"/>
              </a:rPr>
              <a:t>出错处理</a:t>
            </a:r>
            <a:endParaRPr lang="en-US" altLang="zh-CN" sz="2000" b="0" dirty="0" smtClean="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smtClean="0">
                <a:solidFill>
                  <a:srgbClr val="000000"/>
                </a:solidFill>
                <a:latin typeface="Times New Roman" panose="02020603050405020304" pitchFamily="18" charset="0"/>
              </a:rPr>
              <a:t>白盒测试</a:t>
            </a:r>
            <a:endParaRPr lang="en-US" altLang="zh-CN" sz="2000" b="0" dirty="0" smtClean="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黑</a:t>
            </a:r>
            <a:r>
              <a:rPr lang="zh-CN" altLang="en-US" sz="2000" b="0" dirty="0" smtClean="0">
                <a:solidFill>
                  <a:srgbClr val="000000"/>
                </a:solidFill>
                <a:latin typeface="Times New Roman" panose="02020603050405020304" pitchFamily="18" charset="0"/>
              </a:rPr>
              <a:t>盒测试</a:t>
            </a:r>
            <a:endParaRPr lang="zh-CN" altLang="en-US" sz="2000" b="0" dirty="0">
              <a:solidFill>
                <a:srgbClr val="000000"/>
              </a:solidFill>
              <a:latin typeface="Times New Roman" panose="02020603050405020304" pitchFamily="18" charset="0"/>
            </a:endParaRPr>
          </a:p>
        </p:txBody>
      </p:sp>
      <p:sp>
        <p:nvSpPr>
          <p:cNvPr id="14" name="Rectangle 720"/>
          <p:cNvSpPr>
            <a:spLocks noChangeArrowheads="1"/>
          </p:cNvSpPr>
          <p:nvPr/>
        </p:nvSpPr>
        <p:spPr bwMode="auto">
          <a:xfrm>
            <a:off x="4397958" y="3045668"/>
            <a:ext cx="195836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编写驱动模块</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编写桩模块</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逐条测试</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记录结果</a:t>
            </a:r>
          </a:p>
          <a:p>
            <a:pPr fontAlgn="base">
              <a:spcBef>
                <a:spcPct val="0"/>
              </a:spcBef>
              <a:spcAft>
                <a:spcPct val="0"/>
              </a:spcAft>
              <a:buClrTx/>
              <a:buFont typeface="Wingdings" panose="05000000000000000000" pitchFamily="2" charset="2"/>
              <a:buChar char="ü"/>
            </a:pPr>
            <a:endParaRPr lang="en-US" altLang="zh-CN" sz="2000" b="0" dirty="0">
              <a:solidFill>
                <a:srgbClr val="000000"/>
              </a:solidFill>
              <a:latin typeface="Times New Roman" panose="02020603050405020304" pitchFamily="18" charset="0"/>
            </a:endParaRPr>
          </a:p>
        </p:txBody>
      </p:sp>
      <p:sp>
        <p:nvSpPr>
          <p:cNvPr id="15" name="Rectangle 723"/>
          <p:cNvSpPr>
            <a:spLocks noChangeArrowheads="1"/>
          </p:cNvSpPr>
          <p:nvPr/>
        </p:nvSpPr>
        <p:spPr bwMode="auto">
          <a:xfrm>
            <a:off x="6319613" y="3065884"/>
            <a:ext cx="23671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逐条修改</a:t>
            </a:r>
            <a:r>
              <a:rPr lang="en-US" altLang="zh-CN" sz="2000" b="0" dirty="0">
                <a:solidFill>
                  <a:srgbClr val="000000"/>
                </a:solidFill>
                <a:latin typeface="Times New Roman" panose="02020603050405020304" pitchFamily="18" charset="0"/>
              </a:rPr>
              <a:t>bug</a:t>
            </a: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修改后再次测试</a:t>
            </a:r>
            <a:endParaRPr lang="en-US" altLang="zh-CN" sz="2000" b="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118263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Step1:</a:t>
            </a:r>
            <a:r>
              <a:rPr lang="zh-CN" altLang="en-US" dirty="0"/>
              <a:t>给出待测源程序</a:t>
            </a:r>
          </a:p>
        </p:txBody>
      </p:sp>
      <p:sp>
        <p:nvSpPr>
          <p:cNvPr id="3" name="内容占位符 2"/>
          <p:cNvSpPr>
            <a:spLocks noGrp="1"/>
          </p:cNvSpPr>
          <p:nvPr>
            <p:ph idx="1"/>
          </p:nvPr>
        </p:nvSpPr>
        <p:spPr>
          <a:xfrm>
            <a:off x="684213" y="1643988"/>
            <a:ext cx="7920037" cy="3872558"/>
          </a:xfrm>
          <a:ln>
            <a:solidFill>
              <a:srgbClr val="0000FF"/>
            </a:solidFill>
            <a:prstDash val="solid"/>
          </a:ln>
        </p:spPr>
        <p:txBody>
          <a:bodyPr/>
          <a:lstStyle/>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01</a:t>
            </a:r>
            <a:r>
              <a:rPr lang="en-US" altLang="zh-CN" sz="2000" b="1" kern="1200" dirty="0">
                <a:solidFill>
                  <a:srgbClr val="7F0055"/>
                </a:solidFill>
                <a:latin typeface="Consolas" panose="020B0609020204030204" pitchFamily="49" charset="0"/>
                <a:ea typeface="宋体" pitchFamily="2" charset="-122"/>
              </a:rPr>
              <a:t>  public</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a:solidFill>
                  <a:srgbClr val="7F0055"/>
                </a:solidFill>
                <a:latin typeface="Consolas" panose="020B0609020204030204" pitchFamily="49" charset="0"/>
                <a:ea typeface="宋体" pitchFamily="2" charset="-122"/>
              </a:rPr>
              <a:t>class</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SortOfList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02</a:t>
            </a:r>
            <a:r>
              <a:rPr lang="en-US" altLang="zh-CN" sz="2000" b="1" kern="1200" dirty="0">
                <a:solidFill>
                  <a:srgbClr val="7F0055"/>
                </a:solidFill>
                <a:latin typeface="Consolas" panose="020B0609020204030204" pitchFamily="49" charset="0"/>
                <a:ea typeface="宋体" pitchFamily="2" charset="-122"/>
              </a:rPr>
              <a:t>     public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Largest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03</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04</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max = 0;</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05</a:t>
            </a:r>
            <a:r>
              <a:rPr lang="en-US" altLang="zh-CN" sz="2000" b="1" kern="1200" dirty="0">
                <a:solidFill>
                  <a:srgbClr val="7F0055"/>
                </a:solidFill>
                <a:latin typeface="Consolas" panose="020B0609020204030204" pitchFamily="49" charset="0"/>
                <a:ea typeface="宋体" pitchFamily="2" charset="-122"/>
              </a:rPr>
              <a:t>        for</a:t>
            </a:r>
            <a:r>
              <a:rPr lang="en-US" altLang="zh-CN" sz="2000" b="1" kern="1200" dirty="0">
                <a:solidFill>
                  <a:srgbClr val="000000"/>
                </a:solidFill>
                <a:latin typeface="Consolas" panose="020B0609020204030204" pitchFamily="49" charset="0"/>
                <a:ea typeface="宋体" pitchFamily="2" charset="-122"/>
              </a:rPr>
              <a: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0;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&lt; </a:t>
            </a:r>
            <a:r>
              <a:rPr lang="en-US" altLang="zh-CN" sz="2000" b="1" kern="1200" dirty="0" err="1">
                <a:solidFill>
                  <a:srgbClr val="000000"/>
                </a:solidFill>
                <a:latin typeface="Consolas" panose="020B0609020204030204" pitchFamily="49" charset="0"/>
                <a:ea typeface="宋体" pitchFamily="2" charset="-122"/>
              </a:rPr>
              <a:t>list.length</a:t>
            </a:r>
            <a:r>
              <a:rPr lang="en-US" altLang="zh-CN" sz="2000" b="1" kern="1200" dirty="0">
                <a:solidFill>
                  <a:srgbClr val="000000"/>
                </a:solidFill>
                <a:latin typeface="Consolas" panose="020B0609020204030204" pitchFamily="49" charset="0"/>
                <a:ea typeface="宋体" pitchFamily="2" charset="-122"/>
              </a:rPr>
              <a:t> - 1;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06           </a:t>
            </a:r>
            <a:r>
              <a:rPr lang="en-US" altLang="zh-CN" sz="2000" b="1" kern="1200" dirty="0">
                <a:solidFill>
                  <a:srgbClr val="7F0055"/>
                </a:solidFill>
                <a:latin typeface="Consolas" panose="020B0609020204030204" pitchFamily="49" charset="0"/>
                <a:ea typeface="宋体" pitchFamily="2" charset="-122"/>
              </a:rPr>
              <a:t>if</a:t>
            </a:r>
            <a:r>
              <a:rPr lang="en-US" altLang="zh-CN" sz="2000" b="1" kern="1200" dirty="0">
                <a:solidFill>
                  <a:srgbClr val="000000"/>
                </a:solidFill>
                <a:latin typeface="Consolas" panose="020B0609020204030204" pitchFamily="49" charset="0"/>
                <a:ea typeface="宋体" pitchFamily="2" charset="-122"/>
              </a:rPr>
              <a:t>(list[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&gt; max)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07               max=list[</a:t>
            </a:r>
            <a:r>
              <a:rPr lang="en-US" altLang="zh-CN" sz="2000" kern="1200" dirty="0" err="1">
                <a:solidFill>
                  <a:srgbClr val="000000"/>
                </a:solidFill>
                <a:latin typeface="Consolas" panose="020B0609020204030204" pitchFamily="49" charset="0"/>
                <a:ea typeface="宋体" pitchFamily="2" charset="-122"/>
              </a:rPr>
              <a:t>i</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08</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09</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10        </a:t>
            </a:r>
            <a:r>
              <a:rPr lang="en-US" altLang="zh-CN" sz="2000" b="1" kern="1200" dirty="0">
                <a:solidFill>
                  <a:srgbClr val="7F0055"/>
                </a:solidFill>
                <a:latin typeface="Consolas" panose="020B0609020204030204" pitchFamily="49" charset="0"/>
                <a:ea typeface="宋体" pitchFamily="2" charset="-122"/>
              </a:rPr>
              <a:t>return</a:t>
            </a:r>
            <a:r>
              <a:rPr lang="en-US" altLang="zh-CN" sz="2000" b="1" kern="1200" dirty="0">
                <a:solidFill>
                  <a:srgbClr val="000000"/>
                </a:solidFill>
                <a:latin typeface="Consolas" panose="020B0609020204030204" pitchFamily="49" charset="0"/>
                <a:ea typeface="宋体" pitchFamily="2" charset="-122"/>
              </a:rPr>
              <a:t> max;</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11     }</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12 }</a:t>
            </a:r>
            <a:endParaRPr lang="zh-CN" altLang="en-US" dirty="0"/>
          </a:p>
        </p:txBody>
      </p:sp>
    </p:spTree>
    <p:extLst>
      <p:ext uri="{BB962C8B-B14F-4D97-AF65-F5344CB8AC3E}">
        <p14:creationId xmlns:p14="http://schemas.microsoft.com/office/powerpoint/2010/main" val="3411954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z="3600" dirty="0"/>
              <a:t>7.1 </a:t>
            </a:r>
            <a:r>
              <a:rPr lang="zh-CN" altLang="en-US" sz="3600" dirty="0">
                <a:latin typeface="+mj-ea"/>
              </a:rPr>
              <a:t>编码</a:t>
            </a:r>
            <a:endParaRPr lang="zh-CN" altLang="en-US" dirty="0">
              <a:latin typeface="+mj-ea"/>
            </a:endParaRPr>
          </a:p>
        </p:txBody>
      </p:sp>
      <p:pic>
        <p:nvPicPr>
          <p:cNvPr id="1026" name="Picture 2" descr="https://ss0.bdstatic.com/70cFvHSh_Q1YnxGkpoWK1HF6hhy/it/u=3068414893,4284270543&amp;fm=15&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953" y="3087663"/>
            <a:ext cx="3678093" cy="2449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5236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Step1:</a:t>
            </a:r>
            <a:r>
              <a:rPr lang="zh-CN" altLang="en-US" dirty="0"/>
              <a:t>给出待测程序的流程图</a:t>
            </a:r>
          </a:p>
        </p:txBody>
      </p:sp>
      <p:grpSp>
        <p:nvGrpSpPr>
          <p:cNvPr id="4" name="组合 3"/>
          <p:cNvGrpSpPr/>
          <p:nvPr/>
        </p:nvGrpSpPr>
        <p:grpSpPr>
          <a:xfrm>
            <a:off x="2797102" y="1237933"/>
            <a:ext cx="2960011" cy="4937679"/>
            <a:chOff x="1206899" y="1259652"/>
            <a:chExt cx="2960011" cy="4937679"/>
          </a:xfrm>
        </p:grpSpPr>
        <p:sp>
          <p:nvSpPr>
            <p:cNvPr id="5" name="Text Box 4"/>
            <p:cNvSpPr txBox="1">
              <a:spLocks noChangeArrowheads="1"/>
            </p:cNvSpPr>
            <p:nvPr/>
          </p:nvSpPr>
          <p:spPr bwMode="auto">
            <a:xfrm>
              <a:off x="2135981" y="1905000"/>
              <a:ext cx="1752600" cy="338554"/>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MAX=A[1]</a:t>
              </a:r>
            </a:p>
          </p:txBody>
        </p:sp>
        <p:sp>
          <p:nvSpPr>
            <p:cNvPr id="6" name="Text Box 5"/>
            <p:cNvSpPr txBox="1">
              <a:spLocks noChangeArrowheads="1"/>
            </p:cNvSpPr>
            <p:nvPr/>
          </p:nvSpPr>
          <p:spPr bwMode="auto">
            <a:xfrm>
              <a:off x="2135981" y="2368064"/>
              <a:ext cx="1752600" cy="338554"/>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I=2</a:t>
              </a:r>
            </a:p>
          </p:txBody>
        </p:sp>
        <p:sp>
          <p:nvSpPr>
            <p:cNvPr id="7" name="AutoShape 9"/>
            <p:cNvSpPr>
              <a:spLocks noChangeArrowheads="1"/>
            </p:cNvSpPr>
            <p:nvPr/>
          </p:nvSpPr>
          <p:spPr bwMode="auto">
            <a:xfrm>
              <a:off x="2120741" y="3578512"/>
              <a:ext cx="1778794" cy="432000"/>
            </a:xfrm>
            <a:prstGeom prst="diamond">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1600" b="1" i="0" u="none" strike="noStrike" kern="0" cap="none" spc="0" normalizeH="0" baseline="0" noProof="0">
                <a:ln>
                  <a:noFill/>
                </a:ln>
                <a:solidFill>
                  <a:srgbClr val="330066"/>
                </a:solidFill>
                <a:effectLst/>
                <a:uLnTx/>
                <a:uFillTx/>
                <a:latin typeface="Arial" panose="020B0604020202020204" pitchFamily="34" charset="0"/>
                <a:ea typeface="宋体" panose="02010600030101010101" pitchFamily="2" charset="-122"/>
              </a:endParaRPr>
            </a:p>
          </p:txBody>
        </p:sp>
        <p:sp>
          <p:nvSpPr>
            <p:cNvPr id="8" name="Text Box 10"/>
            <p:cNvSpPr txBox="1">
              <a:spLocks noChangeArrowheads="1"/>
            </p:cNvSpPr>
            <p:nvPr/>
          </p:nvSpPr>
          <p:spPr bwMode="auto">
            <a:xfrm>
              <a:off x="2440781" y="3623593"/>
              <a:ext cx="1143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MAX&lt;A[I]</a:t>
              </a:r>
            </a:p>
          </p:txBody>
        </p:sp>
        <p:sp>
          <p:nvSpPr>
            <p:cNvPr id="9" name="Text Box 13"/>
            <p:cNvSpPr txBox="1">
              <a:spLocks noChangeArrowheads="1"/>
            </p:cNvSpPr>
            <p:nvPr/>
          </p:nvSpPr>
          <p:spPr bwMode="auto">
            <a:xfrm>
              <a:off x="1206899" y="4111967"/>
              <a:ext cx="1080568" cy="338554"/>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MAX=A[I]</a:t>
              </a:r>
            </a:p>
          </p:txBody>
        </p:sp>
        <p:sp>
          <p:nvSpPr>
            <p:cNvPr id="10" name="Text Box 14"/>
            <p:cNvSpPr txBox="1">
              <a:spLocks noChangeArrowheads="1"/>
            </p:cNvSpPr>
            <p:nvPr/>
          </p:nvSpPr>
          <p:spPr bwMode="auto">
            <a:xfrm>
              <a:off x="2632284" y="4781963"/>
              <a:ext cx="951496" cy="338554"/>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I=I+1</a:t>
              </a:r>
            </a:p>
          </p:txBody>
        </p:sp>
        <p:cxnSp>
          <p:nvCxnSpPr>
            <p:cNvPr id="11" name="AutoShape 16"/>
            <p:cNvCxnSpPr>
              <a:cxnSpLocks noChangeShapeType="1"/>
              <a:stCxn id="6" idx="2"/>
              <a:endCxn id="27" idx="0"/>
            </p:cNvCxnSpPr>
            <p:nvPr/>
          </p:nvCxnSpPr>
          <p:spPr bwMode="auto">
            <a:xfrm>
              <a:off x="3012281" y="2706618"/>
              <a:ext cx="0" cy="245763"/>
            </a:xfrm>
            <a:prstGeom prst="straightConnector1">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2" name="AutoShape 17"/>
            <p:cNvCxnSpPr>
              <a:cxnSpLocks noChangeShapeType="1"/>
              <a:stCxn id="27" idx="2"/>
              <a:endCxn id="7" idx="0"/>
            </p:cNvCxnSpPr>
            <p:nvPr/>
          </p:nvCxnSpPr>
          <p:spPr bwMode="auto">
            <a:xfrm flipH="1">
              <a:off x="3010138" y="3384381"/>
              <a:ext cx="2143" cy="194131"/>
            </a:xfrm>
            <a:prstGeom prst="straightConnector1">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3" name="Text Box 25"/>
            <p:cNvSpPr txBox="1">
              <a:spLocks noChangeArrowheads="1"/>
            </p:cNvSpPr>
            <p:nvPr/>
          </p:nvSpPr>
          <p:spPr bwMode="auto">
            <a:xfrm>
              <a:off x="1994542" y="2857500"/>
              <a:ext cx="228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F</a:t>
              </a:r>
            </a:p>
          </p:txBody>
        </p:sp>
        <p:sp>
          <p:nvSpPr>
            <p:cNvPr id="14" name="Text Box 26"/>
            <p:cNvSpPr txBox="1">
              <a:spLocks noChangeArrowheads="1"/>
            </p:cNvSpPr>
            <p:nvPr/>
          </p:nvSpPr>
          <p:spPr bwMode="auto">
            <a:xfrm>
              <a:off x="3938310" y="3505200"/>
              <a:ext cx="228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F</a:t>
              </a:r>
            </a:p>
          </p:txBody>
        </p:sp>
        <p:sp>
          <p:nvSpPr>
            <p:cNvPr id="15" name="Text Box 27"/>
            <p:cNvSpPr txBox="1">
              <a:spLocks noChangeArrowheads="1"/>
            </p:cNvSpPr>
            <p:nvPr/>
          </p:nvSpPr>
          <p:spPr bwMode="auto">
            <a:xfrm>
              <a:off x="1695450" y="3505200"/>
              <a:ext cx="228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a:t>
              </a:r>
            </a:p>
          </p:txBody>
        </p:sp>
        <p:grpSp>
          <p:nvGrpSpPr>
            <p:cNvPr id="16" name="组合 15"/>
            <p:cNvGrpSpPr/>
            <p:nvPr/>
          </p:nvGrpSpPr>
          <p:grpSpPr>
            <a:xfrm>
              <a:off x="2292281" y="2952381"/>
              <a:ext cx="1440000" cy="432000"/>
              <a:chOff x="2633663" y="2368838"/>
              <a:chExt cx="1440000" cy="432000"/>
            </a:xfrm>
          </p:grpSpPr>
          <p:sp>
            <p:nvSpPr>
              <p:cNvPr id="27" name="AutoShape 7"/>
              <p:cNvSpPr>
                <a:spLocks noChangeArrowheads="1"/>
              </p:cNvSpPr>
              <p:nvPr/>
            </p:nvSpPr>
            <p:spPr bwMode="auto">
              <a:xfrm>
                <a:off x="2633663" y="2368838"/>
                <a:ext cx="1440000" cy="432000"/>
              </a:xfrm>
              <a:prstGeom prst="diamond">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1600" b="1" i="0" u="none" strike="noStrike" kern="0" cap="none" spc="0" normalizeH="0" baseline="0" noProof="0">
                  <a:ln>
                    <a:noFill/>
                  </a:ln>
                  <a:solidFill>
                    <a:srgbClr val="330066"/>
                  </a:solidFill>
                  <a:effectLst/>
                  <a:uLnTx/>
                  <a:uFillTx/>
                  <a:latin typeface="Arial" panose="020B0604020202020204" pitchFamily="34" charset="0"/>
                  <a:ea typeface="宋体" panose="02010600030101010101" pitchFamily="2" charset="-122"/>
                </a:endParaRPr>
              </a:p>
            </p:txBody>
          </p:sp>
          <p:sp>
            <p:nvSpPr>
              <p:cNvPr id="28" name="矩形 27"/>
              <p:cNvSpPr/>
              <p:nvPr/>
            </p:nvSpPr>
            <p:spPr>
              <a:xfrm>
                <a:off x="3097924" y="2416117"/>
                <a:ext cx="510076" cy="338554"/>
              </a:xfrm>
              <a:prstGeom prst="rect">
                <a:avLst/>
              </a:prstGeom>
            </p:spPr>
            <p:txBody>
              <a:bodyPr wrap="none">
                <a:spAutoFit/>
              </a:bodyPr>
              <a:lstStyle/>
              <a:p>
                <a:r>
                  <a:rPr lang="en-US" altLang="zh-CN" sz="1600" dirty="0"/>
                  <a:t>I&lt;N</a:t>
                </a:r>
              </a:p>
            </p:txBody>
          </p:sp>
        </p:grpSp>
        <p:sp>
          <p:nvSpPr>
            <p:cNvPr id="17" name="椭圆 16"/>
            <p:cNvSpPr/>
            <p:nvPr/>
          </p:nvSpPr>
          <p:spPr>
            <a:xfrm>
              <a:off x="2568360" y="1259652"/>
              <a:ext cx="886584" cy="476071"/>
            </a:xfrm>
            <a:prstGeom prst="ellipse">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fontAlgn="base">
                <a:spcBef>
                  <a:spcPct val="50000"/>
                </a:spcBef>
                <a:spcAft>
                  <a:spcPct val="0"/>
                </a:spcAft>
              </a:pPr>
              <a:r>
                <a:rPr lang="zh-CN" altLang="en-US" sz="1600" kern="0" dirty="0">
                  <a:solidFill>
                    <a:srgbClr val="000000"/>
                  </a:solidFill>
                  <a:latin typeface="华文细黑" panose="02010600040101010101" pitchFamily="2" charset="-122"/>
                  <a:ea typeface="华文细黑" panose="02010600040101010101" pitchFamily="2" charset="-122"/>
                </a:rPr>
                <a:t>开始</a:t>
              </a:r>
            </a:p>
          </p:txBody>
        </p:sp>
        <p:sp>
          <p:nvSpPr>
            <p:cNvPr id="18" name="椭圆 17"/>
            <p:cNvSpPr/>
            <p:nvPr/>
          </p:nvSpPr>
          <p:spPr>
            <a:xfrm>
              <a:off x="2632285" y="5721260"/>
              <a:ext cx="886584" cy="476071"/>
            </a:xfrm>
            <a:prstGeom prst="ellipse">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fontAlgn="base">
                <a:spcBef>
                  <a:spcPct val="50000"/>
                </a:spcBef>
                <a:spcAft>
                  <a:spcPct val="0"/>
                </a:spcAft>
              </a:pPr>
              <a:r>
                <a:rPr lang="zh-CN" altLang="en-US" sz="1600" kern="0" dirty="0">
                  <a:solidFill>
                    <a:srgbClr val="000000"/>
                  </a:solidFill>
                  <a:latin typeface="华文细黑" panose="02010600040101010101" pitchFamily="2" charset="-122"/>
                  <a:ea typeface="华文细黑" panose="02010600040101010101" pitchFamily="2" charset="-122"/>
                </a:rPr>
                <a:t>结束</a:t>
              </a:r>
            </a:p>
          </p:txBody>
        </p:sp>
        <p:cxnSp>
          <p:nvCxnSpPr>
            <p:cNvPr id="19" name="直接箭头连接符 18"/>
            <p:cNvCxnSpPr>
              <a:stCxn id="17" idx="4"/>
              <a:endCxn id="5" idx="0"/>
            </p:cNvCxnSpPr>
            <p:nvPr/>
          </p:nvCxnSpPr>
          <p:spPr bwMode="auto">
            <a:xfrm>
              <a:off x="3011652" y="1735723"/>
              <a:ext cx="629" cy="169277"/>
            </a:xfrm>
            <a:prstGeom prst="straightConnector1">
              <a:avLst/>
            </a:prstGeom>
            <a:noFill/>
            <a:ln w="9525">
              <a:solidFill>
                <a:schemeClr val="tx1"/>
              </a:solidFill>
              <a:miter lim="800000"/>
              <a:headEnd/>
              <a:tailEnd type="triangle"/>
            </a:ln>
          </p:spPr>
        </p:cxnSp>
        <p:cxnSp>
          <p:nvCxnSpPr>
            <p:cNvPr id="20" name="直接箭头连接符 19"/>
            <p:cNvCxnSpPr>
              <a:stCxn id="5" idx="2"/>
              <a:endCxn id="6" idx="0"/>
            </p:cNvCxnSpPr>
            <p:nvPr/>
          </p:nvCxnSpPr>
          <p:spPr bwMode="auto">
            <a:xfrm>
              <a:off x="3012281" y="2243554"/>
              <a:ext cx="0" cy="124510"/>
            </a:xfrm>
            <a:prstGeom prst="straightConnector1">
              <a:avLst/>
            </a:prstGeom>
            <a:noFill/>
            <a:ln w="9525">
              <a:solidFill>
                <a:schemeClr val="tx1"/>
              </a:solidFill>
              <a:miter lim="800000"/>
              <a:headEnd/>
              <a:tailEnd type="triangle"/>
            </a:ln>
          </p:spPr>
        </p:cxnSp>
        <p:cxnSp>
          <p:nvCxnSpPr>
            <p:cNvPr id="21" name="肘形连接符 20"/>
            <p:cNvCxnSpPr>
              <a:stCxn id="27" idx="1"/>
              <a:endCxn id="18" idx="0"/>
            </p:cNvCxnSpPr>
            <p:nvPr/>
          </p:nvCxnSpPr>
          <p:spPr bwMode="auto">
            <a:xfrm rot="10800000" flipH="1" flipV="1">
              <a:off x="2292281" y="3168380"/>
              <a:ext cx="783296" cy="2552879"/>
            </a:xfrm>
            <a:prstGeom prst="bentConnector4">
              <a:avLst>
                <a:gd name="adj1" fmla="val -167717"/>
                <a:gd name="adj2" fmla="val 91082"/>
              </a:avLst>
            </a:prstGeom>
            <a:noFill/>
            <a:ln w="9525">
              <a:solidFill>
                <a:schemeClr val="tx1"/>
              </a:solidFill>
              <a:miter lim="800000"/>
              <a:headEnd/>
              <a:tailEnd type="triangle"/>
            </a:ln>
          </p:spPr>
        </p:cxnSp>
        <p:sp>
          <p:nvSpPr>
            <p:cNvPr id="22" name="Text Box 27"/>
            <p:cNvSpPr txBox="1">
              <a:spLocks noChangeArrowheads="1"/>
            </p:cNvSpPr>
            <p:nvPr/>
          </p:nvSpPr>
          <p:spPr bwMode="auto">
            <a:xfrm>
              <a:off x="3147232" y="3297972"/>
              <a:ext cx="228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T</a:t>
              </a:r>
            </a:p>
          </p:txBody>
        </p:sp>
        <p:cxnSp>
          <p:nvCxnSpPr>
            <p:cNvPr id="23" name="肘形连接符 22"/>
            <p:cNvCxnSpPr>
              <a:stCxn id="7" idx="1"/>
              <a:endCxn id="9" idx="0"/>
            </p:cNvCxnSpPr>
            <p:nvPr/>
          </p:nvCxnSpPr>
          <p:spPr bwMode="auto">
            <a:xfrm rot="10800000" flipV="1">
              <a:off x="1747183" y="3794511"/>
              <a:ext cx="373558" cy="317455"/>
            </a:xfrm>
            <a:prstGeom prst="bentConnector2">
              <a:avLst/>
            </a:prstGeom>
            <a:noFill/>
            <a:ln w="9525">
              <a:solidFill>
                <a:schemeClr val="tx1"/>
              </a:solidFill>
              <a:miter lim="800000"/>
              <a:headEnd/>
              <a:tailEnd type="triangle"/>
            </a:ln>
          </p:spPr>
        </p:cxnSp>
        <p:cxnSp>
          <p:nvCxnSpPr>
            <p:cNvPr id="24" name="肘形连接符 23"/>
            <p:cNvCxnSpPr>
              <a:stCxn id="9" idx="2"/>
              <a:endCxn id="10" idx="0"/>
            </p:cNvCxnSpPr>
            <p:nvPr/>
          </p:nvCxnSpPr>
          <p:spPr bwMode="auto">
            <a:xfrm rot="16200000" flipH="1">
              <a:off x="2261886" y="3935817"/>
              <a:ext cx="331442" cy="1360849"/>
            </a:xfrm>
            <a:prstGeom prst="bentConnector3">
              <a:avLst/>
            </a:prstGeom>
            <a:noFill/>
            <a:ln w="9525">
              <a:solidFill>
                <a:schemeClr val="tx1"/>
              </a:solidFill>
              <a:miter lim="800000"/>
              <a:headEnd/>
              <a:tailEnd type="triangle"/>
            </a:ln>
          </p:spPr>
        </p:cxnSp>
        <p:cxnSp>
          <p:nvCxnSpPr>
            <p:cNvPr id="25" name="肘形连接符 24"/>
            <p:cNvCxnSpPr>
              <a:stCxn id="7" idx="3"/>
            </p:cNvCxnSpPr>
            <p:nvPr/>
          </p:nvCxnSpPr>
          <p:spPr bwMode="auto">
            <a:xfrm flipH="1">
              <a:off x="3108033" y="3794512"/>
              <a:ext cx="791502" cy="990626"/>
            </a:xfrm>
            <a:prstGeom prst="bentConnector4">
              <a:avLst>
                <a:gd name="adj1" fmla="val -28882"/>
                <a:gd name="adj2" fmla="val 83017"/>
              </a:avLst>
            </a:prstGeom>
            <a:noFill/>
            <a:ln w="9525">
              <a:solidFill>
                <a:schemeClr val="tx1"/>
              </a:solidFill>
              <a:miter lim="800000"/>
              <a:headEnd/>
              <a:tailEnd type="triangle"/>
            </a:ln>
          </p:spPr>
        </p:cxnSp>
        <p:cxnSp>
          <p:nvCxnSpPr>
            <p:cNvPr id="26" name="AutoShape 21"/>
            <p:cNvCxnSpPr>
              <a:cxnSpLocks noChangeShapeType="1"/>
              <a:stCxn id="10" idx="2"/>
            </p:cNvCxnSpPr>
            <p:nvPr/>
          </p:nvCxnSpPr>
          <p:spPr bwMode="auto">
            <a:xfrm rot="5400000" flipH="1">
              <a:off x="1896515" y="3909001"/>
              <a:ext cx="2323679" cy="99354"/>
            </a:xfrm>
            <a:prstGeom prst="bentConnector5">
              <a:avLst>
                <a:gd name="adj1" fmla="val -9838"/>
                <a:gd name="adj2" fmla="val -1653669"/>
                <a:gd name="adj3" fmla="val 99868"/>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1023170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Step2:</a:t>
            </a:r>
            <a:r>
              <a:rPr lang="zh-CN" altLang="en-US" dirty="0"/>
              <a:t>设计测试用例</a:t>
            </a:r>
          </a:p>
        </p:txBody>
      </p:sp>
      <p:graphicFrame>
        <p:nvGraphicFramePr>
          <p:cNvPr id="5" name="表格 4"/>
          <p:cNvGraphicFramePr>
            <a:graphicFrameLocks noGrp="1"/>
          </p:cNvGraphicFramePr>
          <p:nvPr>
            <p:extLst>
              <p:ext uri="{D42A27DB-BD31-4B8C-83A1-F6EECF244321}">
                <p14:modId xmlns:p14="http://schemas.microsoft.com/office/powerpoint/2010/main" val="531447065"/>
              </p:ext>
            </p:extLst>
          </p:nvPr>
        </p:nvGraphicFramePr>
        <p:xfrm>
          <a:off x="415101" y="1633953"/>
          <a:ext cx="8286809" cy="3993379"/>
        </p:xfrm>
        <a:graphic>
          <a:graphicData uri="http://schemas.openxmlformats.org/drawingml/2006/table">
            <a:tbl>
              <a:tblPr/>
              <a:tblGrid>
                <a:gridCol w="1085693">
                  <a:extLst>
                    <a:ext uri="{9D8B030D-6E8A-4147-A177-3AD203B41FA5}">
                      <a16:colId xmlns:a16="http://schemas.microsoft.com/office/drawing/2014/main" xmlns="" val="20000"/>
                    </a:ext>
                  </a:extLst>
                </a:gridCol>
                <a:gridCol w="2070210">
                  <a:extLst>
                    <a:ext uri="{9D8B030D-6E8A-4147-A177-3AD203B41FA5}">
                      <a16:colId xmlns:a16="http://schemas.microsoft.com/office/drawing/2014/main" xmlns="" val="20001"/>
                    </a:ext>
                  </a:extLst>
                </a:gridCol>
                <a:gridCol w="915445">
                  <a:extLst>
                    <a:ext uri="{9D8B030D-6E8A-4147-A177-3AD203B41FA5}">
                      <a16:colId xmlns:a16="http://schemas.microsoft.com/office/drawing/2014/main" xmlns="" val="20002"/>
                    </a:ext>
                  </a:extLst>
                </a:gridCol>
                <a:gridCol w="163017">
                  <a:extLst>
                    <a:ext uri="{9D8B030D-6E8A-4147-A177-3AD203B41FA5}">
                      <a16:colId xmlns:a16="http://schemas.microsoft.com/office/drawing/2014/main" xmlns="" val="20003"/>
                    </a:ext>
                  </a:extLst>
                </a:gridCol>
                <a:gridCol w="1564332">
                  <a:extLst>
                    <a:ext uri="{9D8B030D-6E8A-4147-A177-3AD203B41FA5}">
                      <a16:colId xmlns:a16="http://schemas.microsoft.com/office/drawing/2014/main" xmlns="" val="20004"/>
                    </a:ext>
                  </a:extLst>
                </a:gridCol>
                <a:gridCol w="1069154">
                  <a:extLst>
                    <a:ext uri="{9D8B030D-6E8A-4147-A177-3AD203B41FA5}">
                      <a16:colId xmlns:a16="http://schemas.microsoft.com/office/drawing/2014/main" xmlns="" val="20005"/>
                    </a:ext>
                  </a:extLst>
                </a:gridCol>
                <a:gridCol w="163017">
                  <a:extLst>
                    <a:ext uri="{9D8B030D-6E8A-4147-A177-3AD203B41FA5}">
                      <a16:colId xmlns:a16="http://schemas.microsoft.com/office/drawing/2014/main" xmlns="" val="20006"/>
                    </a:ext>
                  </a:extLst>
                </a:gridCol>
                <a:gridCol w="1255941">
                  <a:extLst>
                    <a:ext uri="{9D8B030D-6E8A-4147-A177-3AD203B41FA5}">
                      <a16:colId xmlns:a16="http://schemas.microsoft.com/office/drawing/2014/main" xmlns="" val="20007"/>
                    </a:ext>
                  </a:extLst>
                </a:gridCol>
              </a:tblGrid>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被测单元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Largest(int list[])</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zh-CN" altLang="en-US" sz="1800" b="0" kern="100" dirty="0" smtClean="0">
                          <a:solidFill>
                            <a:schemeClr val="tx1"/>
                          </a:solidFill>
                          <a:latin typeface="华文细黑" panose="02010600040101010101" pitchFamily="2" charset="-122"/>
                          <a:ea typeface="华文细黑" panose="02010600040101010101" pitchFamily="2" charset="-122"/>
                          <a:cs typeface="Times New Roman"/>
                        </a:rPr>
                        <a:t>张三丰</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创建日期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2019.03.01</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0"/>
                  </a:ext>
                </a:extLst>
              </a:tr>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所在类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SortOfList</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优先级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2</a:t>
                      </a:r>
                      <a:endParaRPr lang="zh-CN" sz="18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测试日期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2019.03.01</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1"/>
                  </a:ext>
                </a:extLst>
              </a:tr>
              <a:tr h="307183">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要用的桩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2"/>
                  </a:ext>
                </a:extLst>
              </a:tr>
              <a:tr h="307183">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环境准备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en-US" sz="1800" b="0" kern="0" dirty="0">
                          <a:solidFill>
                            <a:schemeClr val="tx1"/>
                          </a:solidFill>
                          <a:latin typeface="华文细黑" panose="02010600040101010101" pitchFamily="2" charset="-122"/>
                          <a:ea typeface="华文细黑" panose="02010600040101010101" pitchFamily="2" charset="-122"/>
                          <a:cs typeface="微软雅黑"/>
                        </a:rPr>
                        <a:t>Eclipse </a:t>
                      </a:r>
                      <a:r>
                        <a:rPr lang="en-US" sz="1800" b="0" kern="0" dirty="0" err="1">
                          <a:solidFill>
                            <a:schemeClr val="tx1"/>
                          </a:solidFill>
                          <a:latin typeface="华文细黑" panose="02010600040101010101" pitchFamily="2" charset="-122"/>
                          <a:ea typeface="华文细黑" panose="02010600040101010101" pitchFamily="2" charset="-122"/>
                          <a:cs typeface="微软雅黑"/>
                        </a:rPr>
                        <a:t>Kepler</a:t>
                      </a:r>
                      <a:r>
                        <a:rPr lang="en-US" sz="1800" b="0" kern="0" dirty="0">
                          <a:solidFill>
                            <a:schemeClr val="tx1"/>
                          </a:solidFill>
                          <a:latin typeface="华文细黑" panose="02010600040101010101" pitchFamily="2" charset="-122"/>
                          <a:ea typeface="华文细黑" panose="02010600040101010101" pitchFamily="2" charset="-122"/>
                          <a:cs typeface="微软雅黑"/>
                        </a:rPr>
                        <a:t> Service Release 1 ; </a:t>
                      </a:r>
                      <a:r>
                        <a:rPr lang="en-US" sz="1800" b="0" kern="0" dirty="0" err="1">
                          <a:solidFill>
                            <a:schemeClr val="tx1"/>
                          </a:solidFill>
                          <a:latin typeface="华文细黑" panose="02010600040101010101" pitchFamily="2" charset="-122"/>
                          <a:ea typeface="华文细黑" panose="02010600040101010101" pitchFamily="2" charset="-122"/>
                          <a:cs typeface="微软雅黑"/>
                        </a:rPr>
                        <a:t>Junit</a:t>
                      </a:r>
                      <a:r>
                        <a:rPr lang="en-US" sz="1800" b="0" kern="0" dirty="0">
                          <a:solidFill>
                            <a:schemeClr val="tx1"/>
                          </a:solidFill>
                          <a:latin typeface="华文细黑" panose="02010600040101010101" pitchFamily="2" charset="-122"/>
                          <a:ea typeface="华文细黑" panose="02010600040101010101" pitchFamily="2" charset="-122"/>
                          <a:cs typeface="微软雅黑"/>
                        </a:rPr>
                        <a:t> 4.0</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3"/>
                  </a:ext>
                </a:extLst>
              </a:tr>
              <a:tr h="614366">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测试用例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3">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输入参数和数据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期望结果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实际情况</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测试状态（</a:t>
                      </a:r>
                      <a:r>
                        <a:rPr lang="en-US" sz="1800" b="0" kern="100">
                          <a:solidFill>
                            <a:schemeClr val="tx1"/>
                          </a:solidFill>
                          <a:latin typeface="华文细黑" panose="02010600040101010101" pitchFamily="2" charset="-122"/>
                          <a:ea typeface="华文细黑" panose="02010600040101010101" pitchFamily="2" charset="-122"/>
                          <a:cs typeface="Times New Roman"/>
                        </a:rPr>
                        <a:t>P/F</a:t>
                      </a:r>
                      <a:r>
                        <a:rPr lang="zh-CN" sz="1800" b="0" kern="100">
                          <a:solidFill>
                            <a:schemeClr val="tx1"/>
                          </a:solidFill>
                          <a:latin typeface="华文细黑" panose="02010600040101010101" pitchFamily="2" charset="-122"/>
                          <a:ea typeface="华文细黑" panose="02010600040101010101"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04"/>
                  </a:ext>
                </a:extLst>
              </a:tr>
              <a:tr h="307183">
                <a:tc>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1</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[7</a:t>
                      </a:r>
                      <a:r>
                        <a:rPr lang="zh-CN" altLang="en-US" sz="1800" b="0" kern="100" dirty="0">
                          <a:solidFill>
                            <a:schemeClr val="tx1"/>
                          </a:solidFill>
                          <a:latin typeface="华文细黑" panose="02010600040101010101" pitchFamily="2" charset="-122"/>
                          <a:ea typeface="华文细黑" panose="02010600040101010101" pitchFamily="2" charset="-122"/>
                          <a:cs typeface="Times New Roman"/>
                        </a:rPr>
                        <a:t>，</a:t>
                      </a: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8</a:t>
                      </a:r>
                      <a:r>
                        <a:rPr lang="zh-CN" altLang="en-US" sz="1800" b="0" kern="100" dirty="0">
                          <a:solidFill>
                            <a:schemeClr val="tx1"/>
                          </a:solidFill>
                          <a:latin typeface="华文细黑" panose="02010600040101010101" pitchFamily="2" charset="-122"/>
                          <a:ea typeface="华文细黑" panose="02010600040101010101" pitchFamily="2" charset="-122"/>
                          <a:cs typeface="Times New Roman"/>
                        </a:rPr>
                        <a:t>，</a:t>
                      </a: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07183">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[7</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8</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07183">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3</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[1]</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1</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07183">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4</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-8</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-7]</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-7</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307183">
                <a:tc>
                  <a:txBody>
                    <a:bodyPr/>
                    <a:lstStyle/>
                    <a:p>
                      <a:pPr algn="just">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307183">
                <a:tc>
                  <a:txBody>
                    <a:bodyPr/>
                    <a:lstStyle/>
                    <a:p>
                      <a:pPr algn="just">
                        <a:spcAft>
                          <a:spcPts val="0"/>
                        </a:spcAft>
                      </a:pPr>
                      <a:endParaRPr lang="zh-CN" sz="180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endParaRPr lang="en-US" sz="180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endParaRPr lang="en-US" sz="180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en-US" sz="180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en-US" sz="180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307183">
                <a:tc>
                  <a:txBody>
                    <a:bodyPr/>
                    <a:lstStyle/>
                    <a:p>
                      <a:pPr algn="just">
                        <a:spcAft>
                          <a:spcPts val="0"/>
                        </a:spcAft>
                      </a:pPr>
                      <a:endParaRPr lang="zh-CN" sz="180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endParaRPr lang="en-US" sz="180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endParaRPr lang="en-US" sz="180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en-US" sz="180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en-US" sz="180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34291981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Step3:</a:t>
            </a:r>
            <a:r>
              <a:rPr lang="zh-CN" altLang="en-US" dirty="0"/>
              <a:t>编写驱动模块和桩模块</a:t>
            </a:r>
          </a:p>
        </p:txBody>
      </p:sp>
      <p:sp>
        <p:nvSpPr>
          <p:cNvPr id="3" name="内容占位符 2"/>
          <p:cNvSpPr>
            <a:spLocks noGrp="1"/>
          </p:cNvSpPr>
          <p:nvPr>
            <p:ph idx="1"/>
          </p:nvPr>
        </p:nvSpPr>
        <p:spPr>
          <a:xfrm>
            <a:off x="684213" y="1412876"/>
            <a:ext cx="7920037" cy="1631776"/>
          </a:xfrm>
          <a:ln>
            <a:solidFill>
              <a:srgbClr val="0000FF"/>
            </a:solidFill>
            <a:prstDash val="solid"/>
          </a:ln>
        </p:spPr>
        <p:txBody>
          <a:bodyPr/>
          <a:lstStyle/>
          <a:p>
            <a:pPr marL="0" lvl="0" indent="0" eaLnBrk="1" hangingPunct="1">
              <a:spcBef>
                <a:spcPct val="0"/>
              </a:spcBef>
              <a:spcAft>
                <a:spcPct val="0"/>
              </a:spcAft>
              <a:buClrTx/>
              <a:buNone/>
            </a:pPr>
            <a:r>
              <a:rPr lang="en-US" altLang="zh-CN" sz="2000" kern="1200" dirty="0">
                <a:latin typeface="Consolas"/>
                <a:ea typeface="宋体" pitchFamily="2" charset="-122"/>
              </a:rPr>
              <a:t>01</a:t>
            </a:r>
            <a:r>
              <a:rPr lang="en-US" altLang="zh-CN" sz="2000" b="1" kern="1200" dirty="0">
                <a:solidFill>
                  <a:srgbClr val="7F0055"/>
                </a:solidFill>
                <a:latin typeface="Consolas"/>
                <a:ea typeface="宋体" pitchFamily="2" charset="-122"/>
              </a:rPr>
              <a:t>  public</a:t>
            </a:r>
            <a:r>
              <a:rPr lang="en-US" altLang="zh-CN" sz="2000" b="1" kern="1200" dirty="0">
                <a:solidFill>
                  <a:srgbClr val="000000"/>
                </a:solidFill>
                <a:latin typeface="Consolas"/>
                <a:ea typeface="宋体" pitchFamily="2" charset="-122"/>
              </a:rPr>
              <a:t> </a:t>
            </a:r>
            <a:r>
              <a:rPr lang="en-US" altLang="zh-CN" sz="2000" b="1" kern="1200" dirty="0">
                <a:solidFill>
                  <a:srgbClr val="7F0055"/>
                </a:solidFill>
                <a:latin typeface="Consolas"/>
                <a:ea typeface="宋体" pitchFamily="2" charset="-122"/>
              </a:rPr>
              <a:t>void</a:t>
            </a:r>
            <a:r>
              <a:rPr lang="en-US" altLang="zh-CN" sz="2000" b="1" kern="1200" dirty="0">
                <a:solidFill>
                  <a:srgbClr val="000000"/>
                </a:solidFill>
                <a:latin typeface="Consolas"/>
                <a:ea typeface="宋体" pitchFamily="2" charset="-122"/>
              </a:rPr>
              <a:t> </a:t>
            </a:r>
            <a:r>
              <a:rPr lang="en-US" altLang="zh-CN" sz="2000" b="1" kern="1200" dirty="0" err="1">
                <a:solidFill>
                  <a:srgbClr val="000000"/>
                </a:solidFill>
                <a:latin typeface="Consolas"/>
                <a:ea typeface="宋体" pitchFamily="2" charset="-122"/>
              </a:rPr>
              <a:t>testLargest</a:t>
            </a:r>
            <a:r>
              <a:rPr lang="en-US" altLang="zh-CN" sz="2000" b="1" kern="1200" dirty="0">
                <a:solidFill>
                  <a:srgbClr val="000000"/>
                </a:solidFill>
                <a:latin typeface="Consolas"/>
                <a:ea typeface="宋体" pitchFamily="2" charset="-122"/>
              </a:rPr>
              <a:t>()</a:t>
            </a:r>
            <a:r>
              <a:rPr lang="en-US" altLang="zh-CN" sz="2000" kern="1200" dirty="0">
                <a:solidFill>
                  <a:srgbClr val="000000"/>
                </a:solidFill>
                <a:latin typeface="Consolas"/>
                <a:ea typeface="宋体" pitchFamily="2" charset="-122"/>
              </a:rPr>
              <a:t> {   </a:t>
            </a:r>
            <a:endParaRPr lang="en-US" altLang="zh-CN" sz="2000" i="1" kern="1200" dirty="0">
              <a:solidFill>
                <a:srgbClr val="000000"/>
              </a:solidFill>
              <a:latin typeface="Consolas"/>
              <a:ea typeface="宋体" pitchFamily="2" charset="-122"/>
            </a:endParaRPr>
          </a:p>
          <a:p>
            <a:pPr marL="0" lvl="0" indent="0" eaLnBrk="1" hangingPunct="1">
              <a:spcBef>
                <a:spcPct val="0"/>
              </a:spcBef>
              <a:spcAft>
                <a:spcPct val="0"/>
              </a:spcAft>
              <a:buClrTx/>
              <a:buNone/>
            </a:pPr>
            <a:r>
              <a:rPr lang="en-US" altLang="zh-CN" sz="2000" kern="1200" dirty="0">
                <a:solidFill>
                  <a:srgbClr val="000000"/>
                </a:solidFill>
                <a:latin typeface="Consolas"/>
                <a:ea typeface="宋体" pitchFamily="2" charset="-122"/>
              </a:rPr>
              <a:t>02     </a:t>
            </a:r>
            <a:r>
              <a:rPr lang="en-US" altLang="zh-CN" sz="2000" kern="1200" dirty="0" err="1">
                <a:solidFill>
                  <a:srgbClr val="000000"/>
                </a:solidFill>
                <a:latin typeface="Consolas"/>
                <a:ea typeface="宋体" pitchFamily="2" charset="-122"/>
              </a:rPr>
              <a:t>SortOfList</a:t>
            </a:r>
            <a:r>
              <a:rPr lang="en-US" altLang="zh-CN" sz="2000" kern="1200" dirty="0">
                <a:solidFill>
                  <a:srgbClr val="000000"/>
                </a:solidFill>
                <a:latin typeface="Consolas"/>
                <a:ea typeface="宋体" pitchFamily="2" charset="-122"/>
              </a:rPr>
              <a:t> instance = </a:t>
            </a:r>
            <a:r>
              <a:rPr lang="en-US" altLang="zh-CN" sz="2000" b="1" kern="1200" dirty="0">
                <a:solidFill>
                  <a:srgbClr val="7F0055"/>
                </a:solidFill>
                <a:latin typeface="Consolas"/>
                <a:ea typeface="宋体" pitchFamily="2" charset="-122"/>
              </a:rPr>
              <a:t>new</a:t>
            </a:r>
            <a:r>
              <a:rPr lang="en-US" altLang="zh-CN" sz="2000" b="1" kern="1200" dirty="0">
                <a:solidFill>
                  <a:srgbClr val="000000"/>
                </a:solidFill>
                <a:latin typeface="Consolas"/>
                <a:ea typeface="宋体" pitchFamily="2" charset="-122"/>
              </a:rPr>
              <a:t> </a:t>
            </a:r>
            <a:r>
              <a:rPr lang="en-US" altLang="zh-CN" sz="2000" b="1" kern="1200" dirty="0" err="1">
                <a:solidFill>
                  <a:srgbClr val="000000"/>
                </a:solidFill>
                <a:latin typeface="Consolas"/>
                <a:ea typeface="宋体" pitchFamily="2" charset="-122"/>
              </a:rPr>
              <a:t>SortOfList</a:t>
            </a:r>
            <a:r>
              <a:rPr lang="en-US" altLang="zh-CN" sz="2000" b="1" kern="1200" dirty="0">
                <a:solidFill>
                  <a:srgbClr val="000000"/>
                </a:solidFill>
                <a:latin typeface="Consolas"/>
                <a:ea typeface="宋体" pitchFamily="2" charset="-122"/>
              </a:rPr>
              <a:t>();</a:t>
            </a:r>
          </a:p>
          <a:p>
            <a:pPr marL="0" lvl="0" indent="0" eaLnBrk="1" hangingPunct="1">
              <a:spcBef>
                <a:spcPct val="0"/>
              </a:spcBef>
              <a:spcAft>
                <a:spcPct val="0"/>
              </a:spcAft>
              <a:buClrTx/>
              <a:buNone/>
            </a:pPr>
            <a:r>
              <a:rPr lang="en-US" altLang="zh-CN" sz="2000" kern="1200" dirty="0">
                <a:latin typeface="Consolas"/>
                <a:ea typeface="宋体" pitchFamily="2" charset="-122"/>
              </a:rPr>
              <a:t>03</a:t>
            </a:r>
            <a:r>
              <a:rPr lang="en-US" altLang="zh-CN" sz="2000" b="1" kern="1200" dirty="0">
                <a:solidFill>
                  <a:srgbClr val="FF0000"/>
                </a:solidFill>
                <a:latin typeface="Consolas"/>
                <a:ea typeface="宋体" pitchFamily="2" charset="-122"/>
              </a:rPr>
              <a:t>     </a:t>
            </a:r>
            <a:r>
              <a:rPr lang="en-US" altLang="zh-CN" sz="2000" b="1" kern="1200" dirty="0" err="1">
                <a:solidFill>
                  <a:srgbClr val="FF0000"/>
                </a:solidFill>
                <a:latin typeface="Consolas"/>
                <a:ea typeface="宋体" pitchFamily="2" charset="-122"/>
              </a:rPr>
              <a:t>int</a:t>
            </a:r>
            <a:r>
              <a:rPr lang="en-US" altLang="zh-CN" sz="2000" b="1" kern="1200" dirty="0">
                <a:solidFill>
                  <a:srgbClr val="FF0000"/>
                </a:solidFill>
                <a:latin typeface="Consolas"/>
                <a:ea typeface="宋体" pitchFamily="2" charset="-122"/>
              </a:rPr>
              <a:t> </a:t>
            </a:r>
            <a:r>
              <a:rPr lang="en-US" altLang="zh-CN" sz="2000" b="1" kern="1200" dirty="0" err="1">
                <a:solidFill>
                  <a:srgbClr val="FF0000"/>
                </a:solidFill>
                <a:latin typeface="Consolas"/>
                <a:ea typeface="宋体" pitchFamily="2" charset="-122"/>
              </a:rPr>
              <a:t>listOne</a:t>
            </a:r>
            <a:r>
              <a:rPr lang="en-US" altLang="zh-CN" sz="2000" b="1" kern="1200" dirty="0">
                <a:solidFill>
                  <a:srgbClr val="FF0000"/>
                </a:solidFill>
                <a:latin typeface="Consolas"/>
                <a:ea typeface="宋体" pitchFamily="2" charset="-122"/>
              </a:rPr>
              <a:t>[] = {7,8,9};         </a:t>
            </a:r>
          </a:p>
          <a:p>
            <a:pPr marL="0" lvl="0" indent="0" eaLnBrk="1" hangingPunct="1">
              <a:spcBef>
                <a:spcPct val="0"/>
              </a:spcBef>
              <a:spcAft>
                <a:spcPct val="0"/>
              </a:spcAft>
              <a:buClrTx/>
              <a:buNone/>
            </a:pPr>
            <a:r>
              <a:rPr lang="en-US" altLang="zh-CN" sz="2000" kern="1200" dirty="0">
                <a:latin typeface="Consolas"/>
                <a:ea typeface="宋体" pitchFamily="2" charset="-122"/>
              </a:rPr>
              <a:t>04</a:t>
            </a:r>
            <a:r>
              <a:rPr lang="en-US" altLang="zh-CN" sz="2000" b="1" i="1" kern="1200" dirty="0">
                <a:solidFill>
                  <a:srgbClr val="FF0000"/>
                </a:solidFill>
                <a:latin typeface="Consolas"/>
                <a:ea typeface="宋体" pitchFamily="2" charset="-122"/>
              </a:rPr>
              <a:t>     </a:t>
            </a:r>
            <a:r>
              <a:rPr lang="en-US" altLang="zh-CN" sz="2000" b="1" i="1" kern="1200" dirty="0" err="1">
                <a:solidFill>
                  <a:srgbClr val="FF0000"/>
                </a:solidFill>
                <a:latin typeface="Consolas"/>
                <a:ea typeface="宋体" pitchFamily="2" charset="-122"/>
              </a:rPr>
              <a:t>assertEquals</a:t>
            </a:r>
            <a:r>
              <a:rPr lang="en-US" altLang="zh-CN" sz="2000" b="1" i="1" kern="1200" dirty="0">
                <a:solidFill>
                  <a:srgbClr val="FF0000"/>
                </a:solidFill>
                <a:latin typeface="Consolas"/>
                <a:ea typeface="宋体" pitchFamily="2" charset="-122"/>
              </a:rPr>
              <a:t>(</a:t>
            </a:r>
            <a:r>
              <a:rPr lang="en-US" altLang="zh-CN" sz="2000" b="1" i="1" kern="1200" dirty="0" err="1">
                <a:solidFill>
                  <a:srgbClr val="FF0000"/>
                </a:solidFill>
                <a:latin typeface="Consolas"/>
                <a:ea typeface="宋体" pitchFamily="2" charset="-122"/>
              </a:rPr>
              <a:t>instance.Largest</a:t>
            </a:r>
            <a:r>
              <a:rPr lang="en-US" altLang="zh-CN" sz="2000" b="1" i="1" kern="1200" dirty="0">
                <a:solidFill>
                  <a:srgbClr val="FF0000"/>
                </a:solidFill>
                <a:latin typeface="Consolas"/>
                <a:ea typeface="宋体" pitchFamily="2" charset="-122"/>
              </a:rPr>
              <a:t>(</a:t>
            </a:r>
            <a:r>
              <a:rPr lang="en-US" altLang="zh-CN" sz="2000" b="1" i="1" kern="1200" dirty="0" err="1">
                <a:solidFill>
                  <a:srgbClr val="FF0000"/>
                </a:solidFill>
                <a:latin typeface="Consolas"/>
                <a:ea typeface="宋体" pitchFamily="2" charset="-122"/>
              </a:rPr>
              <a:t>listOne</a:t>
            </a:r>
            <a:r>
              <a:rPr lang="en-US" altLang="zh-CN" sz="2000" b="1" i="1" kern="1200" dirty="0">
                <a:solidFill>
                  <a:srgbClr val="FF0000"/>
                </a:solidFill>
                <a:latin typeface="Consolas"/>
                <a:ea typeface="宋体" pitchFamily="2" charset="-122"/>
              </a:rPr>
              <a:t>), 9); </a:t>
            </a:r>
          </a:p>
          <a:p>
            <a:pPr marL="0" lvl="0" indent="0" eaLnBrk="1" hangingPunct="1">
              <a:spcBef>
                <a:spcPct val="0"/>
              </a:spcBef>
              <a:spcAft>
                <a:spcPct val="0"/>
              </a:spcAft>
              <a:buClrTx/>
              <a:buNone/>
            </a:pPr>
            <a:r>
              <a:rPr lang="en-US" altLang="zh-CN" sz="2000" kern="1200" dirty="0">
                <a:solidFill>
                  <a:srgbClr val="000000"/>
                </a:solidFill>
                <a:latin typeface="Consolas"/>
                <a:ea typeface="宋体" pitchFamily="2" charset="-122"/>
              </a:rPr>
              <a:t>05  }</a:t>
            </a:r>
            <a:endParaRPr lang="zh-CN" altLang="en-US" sz="2000" kern="1200" dirty="0">
              <a:solidFill>
                <a:srgbClr val="000000"/>
              </a:solidFill>
              <a:latin typeface="Comic Sans MS" pitchFamily="66" charset="0"/>
              <a:ea typeface="宋体" pitchFamily="2" charset="-122"/>
            </a:endParaRPr>
          </a:p>
          <a:p>
            <a:endParaRPr lang="zh-CN" altLang="en-US" dirty="0"/>
          </a:p>
        </p:txBody>
      </p:sp>
      <p:pic>
        <p:nvPicPr>
          <p:cNvPr id="4" name="Picture 2"/>
          <p:cNvPicPr>
            <a:picLocks noChangeAspect="1" noChangeArrowheads="1"/>
          </p:cNvPicPr>
          <p:nvPr/>
        </p:nvPicPr>
        <p:blipFill>
          <a:blip r:embed="rId2"/>
          <a:srcRect/>
          <a:stretch>
            <a:fillRect/>
          </a:stretch>
        </p:blipFill>
        <p:spPr bwMode="auto">
          <a:xfrm>
            <a:off x="684212" y="3197888"/>
            <a:ext cx="3887787" cy="2357454"/>
          </a:xfrm>
          <a:prstGeom prst="rect">
            <a:avLst/>
          </a:prstGeom>
          <a:noFill/>
          <a:ln w="3175">
            <a:solidFill>
              <a:srgbClr val="3333CC"/>
            </a:solidFill>
          </a:ln>
        </p:spPr>
      </p:pic>
      <p:pic>
        <p:nvPicPr>
          <p:cNvPr id="5" name="Picture 4"/>
          <p:cNvPicPr>
            <a:picLocks noChangeAspect="1" noChangeArrowheads="1"/>
          </p:cNvPicPr>
          <p:nvPr/>
        </p:nvPicPr>
        <p:blipFill>
          <a:blip r:embed="rId3"/>
          <a:srcRect/>
          <a:stretch>
            <a:fillRect/>
          </a:stretch>
        </p:blipFill>
        <p:spPr bwMode="auto">
          <a:xfrm>
            <a:off x="4786314" y="3197888"/>
            <a:ext cx="3817936" cy="2357454"/>
          </a:xfrm>
          <a:prstGeom prst="rect">
            <a:avLst/>
          </a:prstGeom>
          <a:noFill/>
          <a:ln w="3175">
            <a:solidFill>
              <a:srgbClr val="3333CC"/>
            </a:solidFill>
          </a:ln>
        </p:spPr>
      </p:pic>
      <p:sp>
        <p:nvSpPr>
          <p:cNvPr id="6" name="TextBox 8"/>
          <p:cNvSpPr txBox="1"/>
          <p:nvPr/>
        </p:nvSpPr>
        <p:spPr>
          <a:xfrm>
            <a:off x="684212" y="5698218"/>
            <a:ext cx="8031192" cy="400110"/>
          </a:xfrm>
          <a:prstGeom prst="rect">
            <a:avLst/>
          </a:prstGeom>
          <a:noFill/>
          <a:ln w="3175">
            <a:solidFill>
              <a:srgbClr val="3333CC"/>
            </a:solidFill>
          </a:ln>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00FF"/>
                </a:solidFill>
                <a:effectLst/>
                <a:uLnTx/>
                <a:uFillTx/>
                <a:latin typeface="Comic Sans MS" pitchFamily="66" charset="0"/>
              </a:rPr>
              <a:t>给定一个数组</a:t>
            </a:r>
            <a:r>
              <a:rPr kumimoji="0" lang="en-US" altLang="zh-CN" sz="2000" b="1" i="0" u="none" strike="noStrike" kern="0" cap="none" spc="0" normalizeH="0" baseline="0" noProof="0" dirty="0">
                <a:ln>
                  <a:noFill/>
                </a:ln>
                <a:solidFill>
                  <a:srgbClr val="0000FF"/>
                </a:solidFill>
                <a:effectLst/>
                <a:uLnTx/>
                <a:uFillTx/>
                <a:latin typeface="Comic Sans MS" pitchFamily="66" charset="0"/>
              </a:rPr>
              <a:t>[7</a:t>
            </a:r>
            <a:r>
              <a:rPr kumimoji="0" lang="zh-CN" altLang="en-US" sz="2000" b="1" i="0" u="none" strike="noStrike" kern="0" cap="none" spc="0" normalizeH="0" baseline="0" noProof="0" dirty="0">
                <a:ln>
                  <a:noFill/>
                </a:ln>
                <a:solidFill>
                  <a:srgbClr val="0000FF"/>
                </a:solidFill>
                <a:effectLst/>
                <a:uLnTx/>
                <a:uFillTx/>
                <a:latin typeface="Comic Sans MS" pitchFamily="66" charset="0"/>
              </a:rPr>
              <a:t>，</a:t>
            </a:r>
            <a:r>
              <a:rPr kumimoji="0" lang="en-US" altLang="zh-CN" sz="2000" b="1" i="0" u="none" strike="noStrike" kern="0" cap="none" spc="0" normalizeH="0" baseline="0" noProof="0" dirty="0">
                <a:ln>
                  <a:noFill/>
                </a:ln>
                <a:solidFill>
                  <a:srgbClr val="0000FF"/>
                </a:solidFill>
                <a:effectLst/>
                <a:uLnTx/>
                <a:uFillTx/>
                <a:latin typeface="Comic Sans MS" pitchFamily="66" charset="0"/>
              </a:rPr>
              <a:t>8</a:t>
            </a:r>
            <a:r>
              <a:rPr kumimoji="0" lang="zh-CN" altLang="en-US" sz="2000" b="1" i="0" u="none" strike="noStrike" kern="0" cap="none" spc="0" normalizeH="0" baseline="0" noProof="0" dirty="0">
                <a:ln>
                  <a:noFill/>
                </a:ln>
                <a:solidFill>
                  <a:srgbClr val="0000FF"/>
                </a:solidFill>
                <a:effectLst/>
                <a:uLnTx/>
                <a:uFillTx/>
                <a:latin typeface="Comic Sans MS" pitchFamily="66" charset="0"/>
              </a:rPr>
              <a:t>，</a:t>
            </a:r>
            <a:r>
              <a:rPr kumimoji="0" lang="en-US" altLang="zh-CN" sz="2000" b="1" i="0" u="none" strike="noStrike" kern="0" cap="none" spc="0" normalizeH="0" baseline="0" noProof="0" dirty="0">
                <a:ln>
                  <a:noFill/>
                </a:ln>
                <a:solidFill>
                  <a:srgbClr val="0000FF"/>
                </a:solidFill>
                <a:effectLst/>
                <a:uLnTx/>
                <a:uFillTx/>
                <a:latin typeface="Comic Sans MS" pitchFamily="66" charset="0"/>
              </a:rPr>
              <a:t>9]</a:t>
            </a:r>
            <a:r>
              <a:rPr kumimoji="0" lang="zh-CN" altLang="en-US" sz="2000" b="1" i="0" u="none" strike="noStrike" kern="0" cap="none" spc="0" normalizeH="0" baseline="0" noProof="0" dirty="0">
                <a:ln>
                  <a:noFill/>
                </a:ln>
                <a:solidFill>
                  <a:srgbClr val="0000FF"/>
                </a:solidFill>
                <a:effectLst/>
                <a:uLnTx/>
                <a:uFillTx/>
                <a:latin typeface="Comic Sans MS" pitchFamily="66" charset="0"/>
              </a:rPr>
              <a:t>，这个方法返回</a:t>
            </a:r>
            <a:r>
              <a:rPr kumimoji="0" lang="en-US" altLang="zh-CN" sz="2000" b="1" i="0" u="none" strike="noStrike" kern="0" cap="none" spc="0" normalizeH="0" baseline="0" noProof="0" dirty="0">
                <a:ln>
                  <a:noFill/>
                </a:ln>
                <a:solidFill>
                  <a:srgbClr val="0000FF"/>
                </a:solidFill>
                <a:effectLst/>
                <a:uLnTx/>
                <a:uFillTx/>
                <a:latin typeface="Comic Sans MS" pitchFamily="66" charset="0"/>
              </a:rPr>
              <a:t>9 -</a:t>
            </a:r>
            <a:r>
              <a:rPr kumimoji="0" lang="en-US" altLang="zh-CN" sz="2000" b="1" i="0" u="none" strike="noStrike" kern="0" cap="none" spc="0" normalizeH="0" baseline="0" noProof="0" dirty="0">
                <a:ln>
                  <a:noFill/>
                </a:ln>
                <a:solidFill>
                  <a:srgbClr val="0000FF"/>
                </a:solidFill>
                <a:effectLst/>
                <a:uLnTx/>
                <a:uFillTx/>
                <a:latin typeface="Comic Sans MS" pitchFamily="66" charset="0"/>
                <a:sym typeface="Wingdings" pitchFamily="2" charset="2"/>
              </a:rPr>
              <a:t>--&gt; </a:t>
            </a:r>
            <a:r>
              <a:rPr kumimoji="0" lang="zh-CN" altLang="en-US" sz="2000" b="1" i="0" u="none" strike="noStrike" kern="0" cap="none" spc="0" normalizeH="0" baseline="0" noProof="0" dirty="0">
                <a:ln>
                  <a:noFill/>
                </a:ln>
                <a:solidFill>
                  <a:srgbClr val="FF0000"/>
                </a:solidFill>
                <a:effectLst/>
                <a:uLnTx/>
                <a:uFillTx/>
                <a:latin typeface="Comic Sans MS" pitchFamily="66" charset="0"/>
                <a:sym typeface="Wingdings" pitchFamily="2" charset="2"/>
              </a:rPr>
              <a:t>发现实际得</a:t>
            </a:r>
            <a:r>
              <a:rPr kumimoji="0" lang="en-US" altLang="zh-CN" sz="2000" b="1" i="0" u="none" strike="noStrike" kern="0" cap="none" spc="0" normalizeH="0" baseline="0" noProof="0" dirty="0">
                <a:ln>
                  <a:noFill/>
                </a:ln>
                <a:solidFill>
                  <a:srgbClr val="FF0000"/>
                </a:solidFill>
                <a:effectLst/>
                <a:uLnTx/>
                <a:uFillTx/>
                <a:latin typeface="Comic Sans MS" pitchFamily="66" charset="0"/>
                <a:sym typeface="Wingdings" pitchFamily="2" charset="2"/>
              </a:rPr>
              <a:t>8</a:t>
            </a:r>
            <a:endParaRPr kumimoji="0" lang="zh-CN" altLang="en-US" sz="2000" b="0" i="0" u="none" strike="noStrike" kern="0" cap="none" spc="0" normalizeH="0" baseline="0" noProof="0" dirty="0">
              <a:ln>
                <a:noFill/>
              </a:ln>
              <a:solidFill>
                <a:srgbClr val="FF0000"/>
              </a:solidFill>
              <a:effectLst/>
              <a:uLnTx/>
              <a:uFillTx/>
              <a:latin typeface="Comic Sans MS" pitchFamily="66" charset="0"/>
            </a:endParaRPr>
          </a:p>
        </p:txBody>
      </p:sp>
    </p:spTree>
    <p:extLst>
      <p:ext uri="{BB962C8B-B14F-4D97-AF65-F5344CB8AC3E}">
        <p14:creationId xmlns:p14="http://schemas.microsoft.com/office/powerpoint/2010/main" val="356011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Step3:</a:t>
            </a:r>
            <a:r>
              <a:rPr lang="zh-CN" altLang="en-US" dirty="0"/>
              <a:t>在测试例中记录测试结果</a:t>
            </a:r>
          </a:p>
        </p:txBody>
      </p:sp>
      <p:graphicFrame>
        <p:nvGraphicFramePr>
          <p:cNvPr id="5" name="表格 4"/>
          <p:cNvGraphicFramePr>
            <a:graphicFrameLocks noGrp="1"/>
          </p:cNvGraphicFramePr>
          <p:nvPr>
            <p:extLst>
              <p:ext uri="{D42A27DB-BD31-4B8C-83A1-F6EECF244321}">
                <p14:modId xmlns:p14="http://schemas.microsoft.com/office/powerpoint/2010/main" val="2937372116"/>
              </p:ext>
            </p:extLst>
          </p:nvPr>
        </p:nvGraphicFramePr>
        <p:xfrm>
          <a:off x="415101" y="1633953"/>
          <a:ext cx="8286809" cy="3993379"/>
        </p:xfrm>
        <a:graphic>
          <a:graphicData uri="http://schemas.openxmlformats.org/drawingml/2006/table">
            <a:tbl>
              <a:tblPr/>
              <a:tblGrid>
                <a:gridCol w="1085693">
                  <a:extLst>
                    <a:ext uri="{9D8B030D-6E8A-4147-A177-3AD203B41FA5}">
                      <a16:colId xmlns:a16="http://schemas.microsoft.com/office/drawing/2014/main" xmlns="" val="20000"/>
                    </a:ext>
                  </a:extLst>
                </a:gridCol>
                <a:gridCol w="2070210">
                  <a:extLst>
                    <a:ext uri="{9D8B030D-6E8A-4147-A177-3AD203B41FA5}">
                      <a16:colId xmlns:a16="http://schemas.microsoft.com/office/drawing/2014/main" xmlns="" val="20001"/>
                    </a:ext>
                  </a:extLst>
                </a:gridCol>
                <a:gridCol w="915445">
                  <a:extLst>
                    <a:ext uri="{9D8B030D-6E8A-4147-A177-3AD203B41FA5}">
                      <a16:colId xmlns:a16="http://schemas.microsoft.com/office/drawing/2014/main" xmlns="" val="20002"/>
                    </a:ext>
                  </a:extLst>
                </a:gridCol>
                <a:gridCol w="163017">
                  <a:extLst>
                    <a:ext uri="{9D8B030D-6E8A-4147-A177-3AD203B41FA5}">
                      <a16:colId xmlns:a16="http://schemas.microsoft.com/office/drawing/2014/main" xmlns="" val="20003"/>
                    </a:ext>
                  </a:extLst>
                </a:gridCol>
                <a:gridCol w="1564332">
                  <a:extLst>
                    <a:ext uri="{9D8B030D-6E8A-4147-A177-3AD203B41FA5}">
                      <a16:colId xmlns:a16="http://schemas.microsoft.com/office/drawing/2014/main" xmlns="" val="20004"/>
                    </a:ext>
                  </a:extLst>
                </a:gridCol>
                <a:gridCol w="1069154">
                  <a:extLst>
                    <a:ext uri="{9D8B030D-6E8A-4147-A177-3AD203B41FA5}">
                      <a16:colId xmlns:a16="http://schemas.microsoft.com/office/drawing/2014/main" xmlns="" val="20005"/>
                    </a:ext>
                  </a:extLst>
                </a:gridCol>
                <a:gridCol w="163017">
                  <a:extLst>
                    <a:ext uri="{9D8B030D-6E8A-4147-A177-3AD203B41FA5}">
                      <a16:colId xmlns:a16="http://schemas.microsoft.com/office/drawing/2014/main" xmlns="" val="20006"/>
                    </a:ext>
                  </a:extLst>
                </a:gridCol>
                <a:gridCol w="1255941">
                  <a:extLst>
                    <a:ext uri="{9D8B030D-6E8A-4147-A177-3AD203B41FA5}">
                      <a16:colId xmlns:a16="http://schemas.microsoft.com/office/drawing/2014/main" xmlns="" val="20007"/>
                    </a:ext>
                  </a:extLst>
                </a:gridCol>
              </a:tblGrid>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被测单元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Largest(int list[])</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zh-CN" altLang="en-US" sz="1800" b="0" kern="100" dirty="0" smtClean="0">
                          <a:solidFill>
                            <a:schemeClr val="tx1"/>
                          </a:solidFill>
                          <a:latin typeface="华文细黑" panose="02010600040101010101" pitchFamily="2" charset="-122"/>
                          <a:ea typeface="华文细黑" panose="02010600040101010101" pitchFamily="2" charset="-122"/>
                          <a:cs typeface="Times New Roman"/>
                        </a:rPr>
                        <a:t>张三丰</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创建日期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2019.03.01</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0"/>
                  </a:ext>
                </a:extLst>
              </a:tr>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所在类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SortOfList</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优先级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测试日期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2019.03.01</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1"/>
                  </a:ext>
                </a:extLst>
              </a:tr>
              <a:tr h="307183">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要用的桩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2"/>
                  </a:ext>
                </a:extLst>
              </a:tr>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环境准备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en-US" sz="1800" b="0" kern="0" dirty="0">
                          <a:solidFill>
                            <a:schemeClr val="tx1"/>
                          </a:solidFill>
                          <a:latin typeface="华文细黑" panose="02010600040101010101" pitchFamily="2" charset="-122"/>
                          <a:ea typeface="华文细黑" panose="02010600040101010101" pitchFamily="2" charset="-122"/>
                          <a:cs typeface="微软雅黑"/>
                        </a:rPr>
                        <a:t>Eclipse </a:t>
                      </a:r>
                      <a:r>
                        <a:rPr lang="en-US" sz="1800" b="0" kern="0" dirty="0" err="1">
                          <a:solidFill>
                            <a:schemeClr val="tx1"/>
                          </a:solidFill>
                          <a:latin typeface="华文细黑" panose="02010600040101010101" pitchFamily="2" charset="-122"/>
                          <a:ea typeface="华文细黑" panose="02010600040101010101" pitchFamily="2" charset="-122"/>
                          <a:cs typeface="微软雅黑"/>
                        </a:rPr>
                        <a:t>Kepler</a:t>
                      </a:r>
                      <a:r>
                        <a:rPr lang="en-US" sz="1800" b="0" kern="0" dirty="0">
                          <a:solidFill>
                            <a:schemeClr val="tx1"/>
                          </a:solidFill>
                          <a:latin typeface="华文细黑" panose="02010600040101010101" pitchFamily="2" charset="-122"/>
                          <a:ea typeface="华文细黑" panose="02010600040101010101" pitchFamily="2" charset="-122"/>
                          <a:cs typeface="微软雅黑"/>
                        </a:rPr>
                        <a:t> Service Release 1 ; </a:t>
                      </a:r>
                      <a:r>
                        <a:rPr lang="en-US" sz="1800" b="0" kern="0" dirty="0" err="1">
                          <a:solidFill>
                            <a:schemeClr val="tx1"/>
                          </a:solidFill>
                          <a:latin typeface="华文细黑" panose="02010600040101010101" pitchFamily="2" charset="-122"/>
                          <a:ea typeface="华文细黑" panose="02010600040101010101" pitchFamily="2" charset="-122"/>
                          <a:cs typeface="微软雅黑"/>
                        </a:rPr>
                        <a:t>Junit</a:t>
                      </a:r>
                      <a:r>
                        <a:rPr lang="en-US" sz="1800" b="0" kern="0" dirty="0">
                          <a:solidFill>
                            <a:schemeClr val="tx1"/>
                          </a:solidFill>
                          <a:latin typeface="华文细黑" panose="02010600040101010101" pitchFamily="2" charset="-122"/>
                          <a:ea typeface="华文细黑" panose="02010600040101010101" pitchFamily="2" charset="-122"/>
                          <a:cs typeface="微软雅黑"/>
                        </a:rPr>
                        <a:t> 4.0</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3"/>
                  </a:ext>
                </a:extLst>
              </a:tr>
              <a:tr h="614366">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测试用例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3">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输入参数和数据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期望结果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实际情况</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测试状态（</a:t>
                      </a:r>
                      <a:r>
                        <a:rPr lang="en-US" sz="1800" b="0" kern="100">
                          <a:solidFill>
                            <a:schemeClr val="tx1"/>
                          </a:solidFill>
                          <a:latin typeface="华文细黑" panose="02010600040101010101" pitchFamily="2" charset="-122"/>
                          <a:ea typeface="华文细黑" panose="02010600040101010101" pitchFamily="2" charset="-122"/>
                          <a:cs typeface="Times New Roman"/>
                        </a:rPr>
                        <a:t>P/F</a:t>
                      </a:r>
                      <a:r>
                        <a:rPr lang="zh-CN" sz="1800" b="0" kern="100">
                          <a:solidFill>
                            <a:schemeClr val="tx1"/>
                          </a:solidFill>
                          <a:latin typeface="华文细黑" panose="02010600040101010101" pitchFamily="2" charset="-122"/>
                          <a:ea typeface="华文细黑" panose="02010600040101010101"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04"/>
                  </a:ext>
                </a:extLst>
              </a:tr>
              <a:tr h="307183">
                <a:tc>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1</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[7</a:t>
                      </a:r>
                      <a:r>
                        <a:rPr lang="zh-CN" altLang="en-US" sz="1800" b="0" kern="100" dirty="0">
                          <a:solidFill>
                            <a:schemeClr val="tx1"/>
                          </a:solidFill>
                          <a:latin typeface="华文细黑" panose="02010600040101010101" pitchFamily="2" charset="-122"/>
                          <a:ea typeface="华文细黑" panose="02010600040101010101" pitchFamily="2" charset="-122"/>
                          <a:cs typeface="Times New Roman"/>
                        </a:rPr>
                        <a:t>，</a:t>
                      </a: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8</a:t>
                      </a:r>
                      <a:r>
                        <a:rPr lang="zh-CN" altLang="en-US" sz="1800" b="0" kern="100" dirty="0">
                          <a:solidFill>
                            <a:schemeClr val="tx1"/>
                          </a:solidFill>
                          <a:latin typeface="华文细黑" panose="02010600040101010101" pitchFamily="2" charset="-122"/>
                          <a:ea typeface="华文细黑" panose="02010600040101010101" pitchFamily="2" charset="-122"/>
                          <a:cs typeface="Times New Roman"/>
                        </a:rPr>
                        <a:t>，</a:t>
                      </a: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8</a:t>
                      </a:r>
                      <a:endParaRPr lang="zh-CN" sz="18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F</a:t>
                      </a:r>
                      <a:endParaRPr lang="zh-CN" sz="18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07183">
                <a:tc>
                  <a:txBody>
                    <a:bodyPr/>
                    <a:lstStyle/>
                    <a:p>
                      <a:pPr marL="0" algn="just" defTabSz="914400" rtl="0" eaLnBrk="1" latinLnBrk="0" hangingPunct="1">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[7</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8</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07183">
                <a:tc>
                  <a:txBody>
                    <a:bodyPr/>
                    <a:lstStyle/>
                    <a:p>
                      <a:pPr marL="0" algn="just" defTabSz="914400" rtl="0" eaLnBrk="1" latinLnBrk="0" hangingPunct="1">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3</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[1]</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1</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07183">
                <a:tc>
                  <a:txBody>
                    <a:bodyPr/>
                    <a:lstStyle/>
                    <a:p>
                      <a:pPr marL="0" algn="just" defTabSz="914400" rtl="0" eaLnBrk="1" latinLnBrk="0" hangingPunct="1">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4</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-8</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-7]</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-7</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307183">
                <a:tc>
                  <a:txBody>
                    <a:bodyPr/>
                    <a:lstStyle/>
                    <a:p>
                      <a:pPr algn="just">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307183">
                <a:tc>
                  <a:txBody>
                    <a:bodyPr/>
                    <a:lstStyle/>
                    <a:p>
                      <a:pPr algn="just">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307183">
                <a:tc>
                  <a:txBody>
                    <a:bodyPr/>
                    <a:lstStyle/>
                    <a:p>
                      <a:pPr algn="just">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21681964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Step3:</a:t>
            </a:r>
            <a:r>
              <a:rPr lang="zh-CN" altLang="en-US" dirty="0"/>
              <a:t>测试例中其他数据的含义解释</a:t>
            </a:r>
          </a:p>
        </p:txBody>
      </p:sp>
      <p:sp>
        <p:nvSpPr>
          <p:cNvPr id="3" name="内容占位符 2"/>
          <p:cNvSpPr>
            <a:spLocks noGrp="1"/>
          </p:cNvSpPr>
          <p:nvPr>
            <p:ph idx="1"/>
          </p:nvPr>
        </p:nvSpPr>
        <p:spPr>
          <a:xfrm>
            <a:off x="598486" y="4622242"/>
            <a:ext cx="8281989" cy="1383114"/>
          </a:xfrm>
        </p:spPr>
        <p:txBody>
          <a:bodyPr/>
          <a:lstStyle/>
          <a:p>
            <a:r>
              <a:rPr lang="en-US" altLang="zh-CN" sz="2400" dirty="0"/>
              <a:t>list</a:t>
            </a:r>
            <a:r>
              <a:rPr lang="zh-CN" altLang="en-US" sz="2400" dirty="0"/>
              <a:t>中有两个相等的最大值，结果？ </a:t>
            </a:r>
            <a:r>
              <a:rPr lang="en-US" altLang="zh-CN" sz="2400" dirty="0"/>
              <a:t>[7</a:t>
            </a:r>
            <a:r>
              <a:rPr lang="zh-CN" altLang="en-US" sz="2400" dirty="0"/>
              <a:t>，</a:t>
            </a:r>
            <a:r>
              <a:rPr lang="en-US" altLang="zh-CN" sz="2400" dirty="0"/>
              <a:t>9</a:t>
            </a:r>
            <a:r>
              <a:rPr lang="zh-CN" altLang="en-US" sz="2400" dirty="0"/>
              <a:t>，</a:t>
            </a:r>
            <a:r>
              <a:rPr lang="en-US" altLang="zh-CN" sz="2400" dirty="0"/>
              <a:t>8</a:t>
            </a:r>
            <a:r>
              <a:rPr lang="zh-CN" altLang="en-US" sz="2400" dirty="0"/>
              <a:t>，</a:t>
            </a:r>
            <a:r>
              <a:rPr lang="en-US" altLang="zh-CN" sz="2400" dirty="0"/>
              <a:t>9] → 9</a:t>
            </a:r>
          </a:p>
          <a:p>
            <a:r>
              <a:rPr lang="zh-CN" altLang="en-US" sz="2400" dirty="0"/>
              <a:t>如果</a:t>
            </a:r>
            <a:r>
              <a:rPr lang="en-US" altLang="zh-CN" sz="2400" dirty="0"/>
              <a:t>list</a:t>
            </a:r>
            <a:r>
              <a:rPr lang="zh-CN" altLang="en-US" sz="2400" dirty="0"/>
              <a:t>中只有一个元素，结果？  </a:t>
            </a:r>
            <a:r>
              <a:rPr lang="en-US" altLang="zh-CN" sz="2400" dirty="0"/>
              <a:t>[1] → 1</a:t>
            </a:r>
          </a:p>
          <a:p>
            <a:r>
              <a:rPr lang="zh-CN" altLang="en-US" sz="2400" dirty="0"/>
              <a:t>如果</a:t>
            </a:r>
            <a:r>
              <a:rPr lang="en-US" altLang="zh-CN" sz="2400" dirty="0"/>
              <a:t>list</a:t>
            </a:r>
            <a:r>
              <a:rPr lang="zh-CN" altLang="en-US" sz="2400" dirty="0"/>
              <a:t>所包含的是负数，结果？ </a:t>
            </a:r>
            <a:r>
              <a:rPr lang="en-US" altLang="zh-CN" sz="2400" dirty="0"/>
              <a:t>[-9</a:t>
            </a:r>
            <a:r>
              <a:rPr lang="zh-CN" altLang="en-US" sz="2400" dirty="0"/>
              <a:t>，</a:t>
            </a:r>
            <a:r>
              <a:rPr lang="en-US" altLang="zh-CN" sz="2400" dirty="0"/>
              <a:t>-8</a:t>
            </a:r>
            <a:r>
              <a:rPr lang="zh-CN" altLang="en-US" sz="2400" dirty="0"/>
              <a:t>，</a:t>
            </a:r>
            <a:r>
              <a:rPr lang="en-US" altLang="zh-CN" sz="2400" dirty="0"/>
              <a:t>-7] → -7</a:t>
            </a:r>
          </a:p>
          <a:p>
            <a:endParaRPr lang="zh-CN" altLang="en-US" sz="1800" dirty="0"/>
          </a:p>
        </p:txBody>
      </p:sp>
      <p:graphicFrame>
        <p:nvGraphicFramePr>
          <p:cNvPr id="4" name="表格 3"/>
          <p:cNvGraphicFramePr>
            <a:graphicFrameLocks noGrp="1"/>
          </p:cNvGraphicFramePr>
          <p:nvPr>
            <p:extLst>
              <p:ext uri="{D42A27DB-BD31-4B8C-83A1-F6EECF244321}">
                <p14:modId xmlns:p14="http://schemas.microsoft.com/office/powerpoint/2010/main" val="2784356677"/>
              </p:ext>
            </p:extLst>
          </p:nvPr>
        </p:nvGraphicFramePr>
        <p:xfrm>
          <a:off x="415101" y="1402842"/>
          <a:ext cx="8286809" cy="3071830"/>
        </p:xfrm>
        <a:graphic>
          <a:graphicData uri="http://schemas.openxmlformats.org/drawingml/2006/table">
            <a:tbl>
              <a:tblPr/>
              <a:tblGrid>
                <a:gridCol w="1085693">
                  <a:extLst>
                    <a:ext uri="{9D8B030D-6E8A-4147-A177-3AD203B41FA5}">
                      <a16:colId xmlns:a16="http://schemas.microsoft.com/office/drawing/2014/main" xmlns="" val="20000"/>
                    </a:ext>
                  </a:extLst>
                </a:gridCol>
                <a:gridCol w="2070210">
                  <a:extLst>
                    <a:ext uri="{9D8B030D-6E8A-4147-A177-3AD203B41FA5}">
                      <a16:colId xmlns:a16="http://schemas.microsoft.com/office/drawing/2014/main" xmlns="" val="20001"/>
                    </a:ext>
                  </a:extLst>
                </a:gridCol>
                <a:gridCol w="915445">
                  <a:extLst>
                    <a:ext uri="{9D8B030D-6E8A-4147-A177-3AD203B41FA5}">
                      <a16:colId xmlns:a16="http://schemas.microsoft.com/office/drawing/2014/main" xmlns="" val="20002"/>
                    </a:ext>
                  </a:extLst>
                </a:gridCol>
                <a:gridCol w="163017">
                  <a:extLst>
                    <a:ext uri="{9D8B030D-6E8A-4147-A177-3AD203B41FA5}">
                      <a16:colId xmlns:a16="http://schemas.microsoft.com/office/drawing/2014/main" xmlns="" val="20003"/>
                    </a:ext>
                  </a:extLst>
                </a:gridCol>
                <a:gridCol w="1564332">
                  <a:extLst>
                    <a:ext uri="{9D8B030D-6E8A-4147-A177-3AD203B41FA5}">
                      <a16:colId xmlns:a16="http://schemas.microsoft.com/office/drawing/2014/main" xmlns="" val="20004"/>
                    </a:ext>
                  </a:extLst>
                </a:gridCol>
                <a:gridCol w="1069154">
                  <a:extLst>
                    <a:ext uri="{9D8B030D-6E8A-4147-A177-3AD203B41FA5}">
                      <a16:colId xmlns:a16="http://schemas.microsoft.com/office/drawing/2014/main" xmlns="" val="20005"/>
                    </a:ext>
                  </a:extLst>
                </a:gridCol>
                <a:gridCol w="163017">
                  <a:extLst>
                    <a:ext uri="{9D8B030D-6E8A-4147-A177-3AD203B41FA5}">
                      <a16:colId xmlns:a16="http://schemas.microsoft.com/office/drawing/2014/main" xmlns="" val="20006"/>
                    </a:ext>
                  </a:extLst>
                </a:gridCol>
                <a:gridCol w="1255941">
                  <a:extLst>
                    <a:ext uri="{9D8B030D-6E8A-4147-A177-3AD203B41FA5}">
                      <a16:colId xmlns:a16="http://schemas.microsoft.com/office/drawing/2014/main" xmlns="" val="20007"/>
                    </a:ext>
                  </a:extLst>
                </a:gridCol>
              </a:tblGrid>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被测单元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Largest(int list[])</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zh-CN" altLang="en-US" sz="1800" b="0" kern="100" dirty="0" smtClean="0">
                          <a:solidFill>
                            <a:schemeClr val="tx1"/>
                          </a:solidFill>
                          <a:latin typeface="华文细黑" panose="02010600040101010101" pitchFamily="2" charset="-122"/>
                          <a:ea typeface="华文细黑" panose="02010600040101010101" pitchFamily="2" charset="-122"/>
                          <a:cs typeface="Times New Roman"/>
                        </a:rPr>
                        <a:t>张三丰</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创建日期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2019.03.01</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0"/>
                  </a:ext>
                </a:extLst>
              </a:tr>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所在类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SortOfList</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优先级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测试日期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2019.03.01</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1"/>
                  </a:ext>
                </a:extLst>
              </a:tr>
              <a:tr h="307183">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要用的桩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2"/>
                  </a:ext>
                </a:extLst>
              </a:tr>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环境准备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en-US" sz="1800" b="0" kern="0" dirty="0">
                          <a:solidFill>
                            <a:schemeClr val="tx1"/>
                          </a:solidFill>
                          <a:latin typeface="华文细黑" panose="02010600040101010101" pitchFamily="2" charset="-122"/>
                          <a:ea typeface="华文细黑" panose="02010600040101010101" pitchFamily="2" charset="-122"/>
                          <a:cs typeface="微软雅黑"/>
                        </a:rPr>
                        <a:t>Eclipse </a:t>
                      </a:r>
                      <a:r>
                        <a:rPr lang="en-US" sz="1800" b="0" kern="0" dirty="0" err="1">
                          <a:solidFill>
                            <a:schemeClr val="tx1"/>
                          </a:solidFill>
                          <a:latin typeface="华文细黑" panose="02010600040101010101" pitchFamily="2" charset="-122"/>
                          <a:ea typeface="华文细黑" panose="02010600040101010101" pitchFamily="2" charset="-122"/>
                          <a:cs typeface="微软雅黑"/>
                        </a:rPr>
                        <a:t>Kepler</a:t>
                      </a:r>
                      <a:r>
                        <a:rPr lang="en-US" sz="1800" b="0" kern="0" dirty="0">
                          <a:solidFill>
                            <a:schemeClr val="tx1"/>
                          </a:solidFill>
                          <a:latin typeface="华文细黑" panose="02010600040101010101" pitchFamily="2" charset="-122"/>
                          <a:ea typeface="华文细黑" panose="02010600040101010101" pitchFamily="2" charset="-122"/>
                          <a:cs typeface="微软雅黑"/>
                        </a:rPr>
                        <a:t> Service Release 1 ; </a:t>
                      </a:r>
                      <a:r>
                        <a:rPr lang="en-US" sz="1800" b="0" kern="0" dirty="0" err="1">
                          <a:solidFill>
                            <a:schemeClr val="tx1"/>
                          </a:solidFill>
                          <a:latin typeface="华文细黑" panose="02010600040101010101" pitchFamily="2" charset="-122"/>
                          <a:ea typeface="华文细黑" panose="02010600040101010101" pitchFamily="2" charset="-122"/>
                          <a:cs typeface="微软雅黑"/>
                        </a:rPr>
                        <a:t>Junit</a:t>
                      </a:r>
                      <a:r>
                        <a:rPr lang="en-US" sz="1800" b="0" kern="0" dirty="0">
                          <a:solidFill>
                            <a:schemeClr val="tx1"/>
                          </a:solidFill>
                          <a:latin typeface="华文细黑" panose="02010600040101010101" pitchFamily="2" charset="-122"/>
                          <a:ea typeface="华文细黑" panose="02010600040101010101" pitchFamily="2" charset="-122"/>
                          <a:cs typeface="微软雅黑"/>
                        </a:rPr>
                        <a:t> 4.0</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3"/>
                  </a:ext>
                </a:extLst>
              </a:tr>
              <a:tr h="614366">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测试用例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3">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输入参数和数据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期望结果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实际情况</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测试状态（</a:t>
                      </a:r>
                      <a:r>
                        <a:rPr lang="en-US" sz="1800" b="0" kern="100">
                          <a:solidFill>
                            <a:schemeClr val="tx1"/>
                          </a:solidFill>
                          <a:latin typeface="华文细黑" panose="02010600040101010101" pitchFamily="2" charset="-122"/>
                          <a:ea typeface="华文细黑" panose="02010600040101010101" pitchFamily="2" charset="-122"/>
                          <a:cs typeface="Times New Roman"/>
                        </a:rPr>
                        <a:t>P/F</a:t>
                      </a:r>
                      <a:r>
                        <a:rPr lang="zh-CN" sz="1800" b="0" kern="100">
                          <a:solidFill>
                            <a:schemeClr val="tx1"/>
                          </a:solidFill>
                          <a:latin typeface="华文细黑" panose="02010600040101010101" pitchFamily="2" charset="-122"/>
                          <a:ea typeface="华文细黑" panose="02010600040101010101"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04"/>
                  </a:ext>
                </a:extLst>
              </a:tr>
              <a:tr h="307183">
                <a:tc>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1</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[7</a:t>
                      </a:r>
                      <a:r>
                        <a:rPr lang="zh-CN" altLang="en-US" sz="1800" b="0" kern="100" dirty="0">
                          <a:solidFill>
                            <a:schemeClr val="tx1"/>
                          </a:solidFill>
                          <a:latin typeface="华文细黑" panose="02010600040101010101" pitchFamily="2" charset="-122"/>
                          <a:ea typeface="华文细黑" panose="02010600040101010101" pitchFamily="2" charset="-122"/>
                          <a:cs typeface="Times New Roman"/>
                        </a:rPr>
                        <a:t>，</a:t>
                      </a: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8</a:t>
                      </a:r>
                      <a:r>
                        <a:rPr lang="zh-CN" altLang="en-US" sz="1800" b="0" kern="100" dirty="0">
                          <a:solidFill>
                            <a:schemeClr val="tx1"/>
                          </a:solidFill>
                          <a:latin typeface="华文细黑" panose="02010600040101010101" pitchFamily="2" charset="-122"/>
                          <a:ea typeface="华文细黑" panose="02010600040101010101" pitchFamily="2" charset="-122"/>
                          <a:cs typeface="Times New Roman"/>
                        </a:rPr>
                        <a:t>，</a:t>
                      </a: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8</a:t>
                      </a:r>
                      <a:endParaRPr lang="zh-CN" sz="18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F</a:t>
                      </a:r>
                      <a:endParaRPr lang="zh-CN" sz="18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07183">
                <a:tc>
                  <a:txBody>
                    <a:bodyPr/>
                    <a:lstStyle/>
                    <a:p>
                      <a:pPr marL="0" algn="just" defTabSz="914400" rtl="0" eaLnBrk="1" latinLnBrk="0" hangingPunct="1">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[7</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8</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07183">
                <a:tc>
                  <a:txBody>
                    <a:bodyPr/>
                    <a:lstStyle/>
                    <a:p>
                      <a:pPr marL="0" algn="just" defTabSz="914400" rtl="0" eaLnBrk="1" latinLnBrk="0" hangingPunct="1">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3</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[1]</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1</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07183">
                <a:tc>
                  <a:txBody>
                    <a:bodyPr/>
                    <a:lstStyle/>
                    <a:p>
                      <a:pPr marL="0" algn="just" defTabSz="914400" rtl="0" eaLnBrk="1" latinLnBrk="0" hangingPunct="1">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4</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-8</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-7]</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-7</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6852938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Step3:</a:t>
            </a:r>
            <a:r>
              <a:rPr lang="zh-CN" altLang="en-US" dirty="0"/>
              <a:t>根据测试例在驱动程序中测试</a:t>
            </a:r>
          </a:p>
        </p:txBody>
      </p:sp>
      <p:sp>
        <p:nvSpPr>
          <p:cNvPr id="4" name="TextBox 4"/>
          <p:cNvSpPr txBox="1"/>
          <p:nvPr/>
        </p:nvSpPr>
        <p:spPr>
          <a:xfrm>
            <a:off x="571472" y="2202731"/>
            <a:ext cx="8143932" cy="2246769"/>
          </a:xfrm>
          <a:prstGeom prst="rect">
            <a:avLst/>
          </a:prstGeom>
          <a:noFill/>
          <a:ln w="3175">
            <a:solidFill>
              <a:srgbClr val="3333CC"/>
            </a:solidFill>
          </a:ln>
        </p:spPr>
        <p:txBody>
          <a:bodyPr wrap="square" rtlCol="0">
            <a:spAutoFit/>
          </a:bodyPr>
          <a:lstStyle/>
          <a:p>
            <a:pPr fontAlgn="base">
              <a:spcBef>
                <a:spcPct val="0"/>
              </a:spcBef>
              <a:spcAft>
                <a:spcPct val="0"/>
              </a:spcAft>
            </a:pPr>
            <a:r>
              <a:rPr lang="en-US" altLang="zh-CN" sz="2000" b="1" kern="0" dirty="0">
                <a:solidFill>
                  <a:srgbClr val="7F0055"/>
                </a:solidFill>
                <a:latin typeface="Consolas"/>
              </a:rPr>
              <a:t>01  public</a:t>
            </a:r>
            <a:r>
              <a:rPr lang="en-US" altLang="zh-CN" sz="2000" b="1" kern="0" dirty="0">
                <a:solidFill>
                  <a:srgbClr val="000000"/>
                </a:solidFill>
                <a:latin typeface="Consolas"/>
              </a:rPr>
              <a:t> </a:t>
            </a:r>
            <a:r>
              <a:rPr lang="en-US" altLang="zh-CN" sz="2000" b="1" kern="0" dirty="0">
                <a:solidFill>
                  <a:srgbClr val="7F0055"/>
                </a:solidFill>
                <a:latin typeface="Consolas"/>
              </a:rPr>
              <a:t>void</a:t>
            </a:r>
            <a:r>
              <a:rPr lang="en-US" altLang="zh-CN" sz="2000" b="1" kern="0" dirty="0">
                <a:solidFill>
                  <a:srgbClr val="000000"/>
                </a:solidFill>
                <a:latin typeface="Consolas"/>
              </a:rPr>
              <a:t> </a:t>
            </a:r>
            <a:r>
              <a:rPr lang="en-US" altLang="zh-CN" sz="2000" b="1" kern="0" dirty="0" err="1">
                <a:solidFill>
                  <a:srgbClr val="000000"/>
                </a:solidFill>
                <a:latin typeface="Consolas"/>
              </a:rPr>
              <a:t>testLargest</a:t>
            </a:r>
            <a:r>
              <a:rPr lang="en-US" altLang="zh-CN" sz="2000" b="1" kern="0" dirty="0">
                <a:solidFill>
                  <a:srgbClr val="000000"/>
                </a:solidFill>
                <a:latin typeface="Consolas"/>
              </a:rPr>
              <a:t>()</a:t>
            </a:r>
            <a:r>
              <a:rPr lang="en-US" altLang="zh-CN" sz="2000" kern="0" dirty="0">
                <a:solidFill>
                  <a:srgbClr val="000000"/>
                </a:solidFill>
                <a:latin typeface="Consolas"/>
              </a:rPr>
              <a:t> {   </a:t>
            </a:r>
            <a:endParaRPr lang="en-US" altLang="zh-CN" sz="2000" i="1" kern="0" dirty="0">
              <a:solidFill>
                <a:srgbClr val="000000"/>
              </a:solidFill>
              <a:latin typeface="Consolas"/>
            </a:endParaRPr>
          </a:p>
          <a:p>
            <a:pPr fontAlgn="base">
              <a:spcBef>
                <a:spcPct val="0"/>
              </a:spcBef>
              <a:spcAft>
                <a:spcPct val="0"/>
              </a:spcAft>
            </a:pPr>
            <a:r>
              <a:rPr lang="en-US" altLang="zh-CN" sz="2000" kern="0" dirty="0">
                <a:solidFill>
                  <a:srgbClr val="000000"/>
                </a:solidFill>
                <a:latin typeface="Consolas"/>
              </a:rPr>
              <a:t>02     </a:t>
            </a:r>
            <a:r>
              <a:rPr lang="en-US" altLang="zh-CN" sz="2000" kern="0" dirty="0" err="1">
                <a:solidFill>
                  <a:srgbClr val="000000"/>
                </a:solidFill>
                <a:latin typeface="Consolas"/>
              </a:rPr>
              <a:t>SortOfList</a:t>
            </a:r>
            <a:r>
              <a:rPr lang="en-US" altLang="zh-CN" sz="2000" kern="0" dirty="0">
                <a:solidFill>
                  <a:srgbClr val="000000"/>
                </a:solidFill>
                <a:latin typeface="Consolas"/>
              </a:rPr>
              <a:t> instance = </a:t>
            </a:r>
            <a:r>
              <a:rPr lang="en-US" altLang="zh-CN" sz="2000" b="1" kern="0" dirty="0">
                <a:solidFill>
                  <a:srgbClr val="7F0055"/>
                </a:solidFill>
                <a:latin typeface="Consolas"/>
              </a:rPr>
              <a:t>new</a:t>
            </a:r>
            <a:r>
              <a:rPr lang="en-US" altLang="zh-CN" sz="2000" b="1" kern="0" dirty="0">
                <a:solidFill>
                  <a:srgbClr val="000000"/>
                </a:solidFill>
                <a:latin typeface="Consolas"/>
              </a:rPr>
              <a:t> </a:t>
            </a:r>
            <a:r>
              <a:rPr lang="en-US" altLang="zh-CN" sz="2000" b="1" kern="0" dirty="0" err="1">
                <a:solidFill>
                  <a:srgbClr val="000000"/>
                </a:solidFill>
                <a:latin typeface="Consolas"/>
              </a:rPr>
              <a:t>SortOfList</a:t>
            </a:r>
            <a:r>
              <a:rPr lang="en-US" altLang="zh-CN" sz="2000" b="1" kern="0" dirty="0">
                <a:solidFill>
                  <a:srgbClr val="000000"/>
                </a:solidFill>
                <a:latin typeface="Consolas"/>
              </a:rPr>
              <a:t>();</a:t>
            </a:r>
          </a:p>
          <a:p>
            <a:pPr fontAlgn="base">
              <a:spcBef>
                <a:spcPct val="0"/>
              </a:spcBef>
              <a:spcAft>
                <a:spcPct val="0"/>
              </a:spcAft>
            </a:pPr>
            <a:r>
              <a:rPr lang="en-US" altLang="zh-CN" sz="2000" b="1" kern="0" dirty="0">
                <a:solidFill>
                  <a:srgbClr val="7F0055"/>
                </a:solidFill>
                <a:latin typeface="Consolas"/>
              </a:rPr>
              <a:t>03     int</a:t>
            </a:r>
            <a:r>
              <a:rPr lang="en-US" altLang="zh-CN" sz="2000" b="1" kern="0" dirty="0">
                <a:solidFill>
                  <a:srgbClr val="000000"/>
                </a:solidFill>
                <a:latin typeface="Consolas"/>
              </a:rPr>
              <a:t> </a:t>
            </a:r>
            <a:r>
              <a:rPr lang="en-US" altLang="zh-CN" sz="2000" b="1" kern="0" dirty="0" err="1">
                <a:solidFill>
                  <a:srgbClr val="000000"/>
                </a:solidFill>
                <a:latin typeface="Consolas"/>
              </a:rPr>
              <a:t>listOne</a:t>
            </a:r>
            <a:r>
              <a:rPr lang="en-US" altLang="zh-CN" sz="2000" b="1" kern="0" dirty="0">
                <a:solidFill>
                  <a:srgbClr val="000000"/>
                </a:solidFill>
                <a:latin typeface="Consolas"/>
              </a:rPr>
              <a:t>[] = {7,8,9};</a:t>
            </a:r>
          </a:p>
          <a:p>
            <a:pPr marL="457200" indent="-457200" fontAlgn="base">
              <a:spcBef>
                <a:spcPct val="0"/>
              </a:spcBef>
              <a:spcAft>
                <a:spcPct val="0"/>
              </a:spcAft>
            </a:pPr>
            <a:r>
              <a:rPr lang="en-US" altLang="zh-CN" sz="2000" i="1" kern="0" dirty="0">
                <a:solidFill>
                  <a:srgbClr val="000000"/>
                </a:solidFill>
                <a:latin typeface="Consolas"/>
              </a:rPr>
              <a:t>04     </a:t>
            </a:r>
            <a:r>
              <a:rPr lang="en-US" altLang="zh-CN" sz="2000" i="1" kern="0" dirty="0" err="1">
                <a:solidFill>
                  <a:srgbClr val="000000"/>
                </a:solidFill>
                <a:latin typeface="Consolas"/>
              </a:rPr>
              <a:t>assertEquals</a:t>
            </a:r>
            <a:r>
              <a:rPr lang="en-US" altLang="zh-CN" sz="2000" i="1" kern="0" dirty="0">
                <a:solidFill>
                  <a:srgbClr val="000000"/>
                </a:solidFill>
                <a:latin typeface="Consolas"/>
              </a:rPr>
              <a:t>(</a:t>
            </a:r>
            <a:r>
              <a:rPr lang="en-US" altLang="zh-CN" sz="2000" i="1" kern="0" dirty="0" err="1">
                <a:solidFill>
                  <a:srgbClr val="000000"/>
                </a:solidFill>
                <a:latin typeface="Consolas"/>
              </a:rPr>
              <a:t>instance.Largest</a:t>
            </a:r>
            <a:r>
              <a:rPr lang="en-US" altLang="zh-CN" sz="2000" i="1" kern="0" dirty="0">
                <a:solidFill>
                  <a:srgbClr val="000000"/>
                </a:solidFill>
                <a:latin typeface="Consolas"/>
              </a:rPr>
              <a:t>(</a:t>
            </a:r>
            <a:r>
              <a:rPr lang="en-US" altLang="zh-CN" sz="2000" i="1" kern="0" dirty="0" err="1">
                <a:solidFill>
                  <a:srgbClr val="000000"/>
                </a:solidFill>
                <a:latin typeface="Consolas"/>
              </a:rPr>
              <a:t>listOne</a:t>
            </a:r>
            <a:r>
              <a:rPr lang="en-US" altLang="zh-CN" sz="2000" i="1" kern="0" dirty="0">
                <a:solidFill>
                  <a:srgbClr val="000000"/>
                </a:solidFill>
                <a:latin typeface="Consolas"/>
              </a:rPr>
              <a:t>), 9);</a:t>
            </a:r>
          </a:p>
          <a:p>
            <a:pPr fontAlgn="base">
              <a:spcBef>
                <a:spcPct val="0"/>
              </a:spcBef>
              <a:spcAft>
                <a:spcPct val="0"/>
              </a:spcAft>
            </a:pPr>
            <a:r>
              <a:rPr lang="en-US" altLang="zh-CN" sz="2000" b="1" kern="0" dirty="0">
                <a:solidFill>
                  <a:srgbClr val="FF0000"/>
                </a:solidFill>
                <a:latin typeface="Consolas"/>
              </a:rPr>
              <a:t>05     int </a:t>
            </a:r>
            <a:r>
              <a:rPr lang="en-US" altLang="zh-CN" sz="2000" b="1" kern="0" dirty="0" err="1">
                <a:solidFill>
                  <a:srgbClr val="FF0000"/>
                </a:solidFill>
                <a:latin typeface="Consolas"/>
              </a:rPr>
              <a:t>listTwo</a:t>
            </a:r>
            <a:r>
              <a:rPr lang="en-US" altLang="zh-CN" sz="2000" b="1" kern="0" dirty="0">
                <a:solidFill>
                  <a:srgbClr val="FF0000"/>
                </a:solidFill>
                <a:latin typeface="Consolas"/>
              </a:rPr>
              <a:t>[] = {9,7,9,8};         </a:t>
            </a:r>
          </a:p>
          <a:p>
            <a:pPr fontAlgn="base">
              <a:spcBef>
                <a:spcPct val="0"/>
              </a:spcBef>
              <a:spcAft>
                <a:spcPct val="0"/>
              </a:spcAft>
            </a:pPr>
            <a:r>
              <a:rPr lang="en-US" altLang="zh-CN" sz="2000" b="1" kern="0" dirty="0">
                <a:solidFill>
                  <a:srgbClr val="FF0000"/>
                </a:solidFill>
                <a:latin typeface="Consolas"/>
              </a:rPr>
              <a:t>06     </a:t>
            </a:r>
            <a:r>
              <a:rPr lang="en-US" altLang="zh-CN" sz="2000" b="1" i="1" kern="0" dirty="0" err="1">
                <a:solidFill>
                  <a:srgbClr val="FF0000"/>
                </a:solidFill>
                <a:latin typeface="Consolas"/>
              </a:rPr>
              <a:t>assertEquals</a:t>
            </a:r>
            <a:r>
              <a:rPr lang="en-US" altLang="zh-CN" sz="2000" b="1" i="1" kern="0" dirty="0">
                <a:solidFill>
                  <a:srgbClr val="FF0000"/>
                </a:solidFill>
                <a:latin typeface="Consolas"/>
              </a:rPr>
              <a:t>(</a:t>
            </a:r>
            <a:r>
              <a:rPr lang="en-US" altLang="zh-CN" sz="2000" b="1" i="1" kern="0" dirty="0" err="1">
                <a:solidFill>
                  <a:srgbClr val="FF0000"/>
                </a:solidFill>
                <a:latin typeface="Consolas"/>
              </a:rPr>
              <a:t>instance.largest</a:t>
            </a:r>
            <a:r>
              <a:rPr lang="en-US" altLang="zh-CN" sz="2000" b="1" i="1" kern="0" dirty="0">
                <a:solidFill>
                  <a:srgbClr val="FF0000"/>
                </a:solidFill>
                <a:latin typeface="Consolas"/>
              </a:rPr>
              <a:t>(</a:t>
            </a:r>
            <a:r>
              <a:rPr lang="en-US" altLang="zh-CN" sz="2000" b="1" i="1" kern="0" dirty="0" err="1">
                <a:solidFill>
                  <a:srgbClr val="FF0000"/>
                </a:solidFill>
                <a:latin typeface="Consolas"/>
              </a:rPr>
              <a:t>listTwo</a:t>
            </a:r>
            <a:r>
              <a:rPr lang="en-US" altLang="zh-CN" sz="2000" b="1" i="1" kern="0" dirty="0">
                <a:solidFill>
                  <a:srgbClr val="FF0000"/>
                </a:solidFill>
                <a:latin typeface="Consolas"/>
              </a:rPr>
              <a:t>),9); </a:t>
            </a:r>
          </a:p>
          <a:p>
            <a:pPr fontAlgn="base">
              <a:spcBef>
                <a:spcPct val="0"/>
              </a:spcBef>
              <a:spcAft>
                <a:spcPct val="0"/>
              </a:spcAft>
            </a:pPr>
            <a:r>
              <a:rPr lang="en-US" altLang="zh-CN" sz="2000" kern="0" dirty="0">
                <a:solidFill>
                  <a:srgbClr val="000000"/>
                </a:solidFill>
                <a:latin typeface="Consolas"/>
              </a:rPr>
              <a:t>07  }</a:t>
            </a:r>
            <a:endParaRPr lang="zh-CN" altLang="en-US" sz="2000" kern="0" dirty="0">
              <a:solidFill>
                <a:srgbClr val="000000"/>
              </a:solidFill>
              <a:latin typeface="Comic Sans MS" pitchFamily="66" charset="0"/>
            </a:endParaRPr>
          </a:p>
        </p:txBody>
      </p:sp>
      <p:pic>
        <p:nvPicPr>
          <p:cNvPr id="5" name="Picture 2"/>
          <p:cNvPicPr>
            <a:picLocks noChangeAspect="1" noChangeArrowheads="1"/>
          </p:cNvPicPr>
          <p:nvPr/>
        </p:nvPicPr>
        <p:blipFill>
          <a:blip r:embed="rId2"/>
          <a:srcRect/>
          <a:stretch>
            <a:fillRect/>
          </a:stretch>
        </p:blipFill>
        <p:spPr bwMode="auto">
          <a:xfrm>
            <a:off x="571472" y="4608753"/>
            <a:ext cx="8143932" cy="1352550"/>
          </a:xfrm>
          <a:prstGeom prst="rect">
            <a:avLst/>
          </a:prstGeom>
          <a:noFill/>
          <a:ln w="3175">
            <a:solidFill>
              <a:srgbClr val="3333CC"/>
            </a:solidFill>
          </a:ln>
        </p:spPr>
      </p:pic>
      <p:sp>
        <p:nvSpPr>
          <p:cNvPr id="6" name="矩形 5"/>
          <p:cNvSpPr/>
          <p:nvPr/>
        </p:nvSpPr>
        <p:spPr bwMode="auto">
          <a:xfrm>
            <a:off x="581520" y="2885313"/>
            <a:ext cx="8133884" cy="626851"/>
          </a:xfrm>
          <a:prstGeom prst="rect">
            <a:avLst/>
          </a:prstGeom>
          <a:solidFill>
            <a:srgbClr val="FFFFFF">
              <a:alpha val="8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buFont typeface="ZapfDingbats" pitchFamily="82" charset="2"/>
              <a:buNone/>
            </a:pPr>
            <a:endParaRPr lang="zh-CN" altLang="en-US" sz="2000" kern="0">
              <a:solidFill>
                <a:srgbClr val="000000"/>
              </a:solidFill>
              <a:latin typeface="Comic Sans MS" pitchFamily="66" charset="0"/>
            </a:endParaRPr>
          </a:p>
        </p:txBody>
      </p:sp>
      <p:sp>
        <p:nvSpPr>
          <p:cNvPr id="7" name="矩形 6"/>
          <p:cNvSpPr/>
          <p:nvPr/>
        </p:nvSpPr>
        <p:spPr>
          <a:xfrm>
            <a:off x="571472" y="1328252"/>
            <a:ext cx="8143932" cy="707886"/>
          </a:xfrm>
          <a:prstGeom prst="rect">
            <a:avLst/>
          </a:prstGeom>
          <a:ln w="3175">
            <a:solidFill>
              <a:srgbClr val="3333CC"/>
            </a:solidFill>
          </a:ln>
        </p:spPr>
        <p:txBody>
          <a:bodyPr wrap="square">
            <a:spAutoFit/>
          </a:bodyPr>
          <a:lstStyle/>
          <a:p>
            <a:pPr fontAlgn="base">
              <a:spcBef>
                <a:spcPct val="0"/>
              </a:spcBef>
              <a:spcAft>
                <a:spcPct val="0"/>
              </a:spcAft>
            </a:pPr>
            <a:r>
              <a:rPr lang="zh-CN" altLang="en-US" sz="2000" kern="0" dirty="0">
                <a:solidFill>
                  <a:srgbClr val="0000FF"/>
                </a:solidFill>
                <a:latin typeface="华文细黑" panose="02010600040101010101" pitchFamily="2" charset="-122"/>
                <a:ea typeface="华文细黑" panose="02010600040101010101" pitchFamily="2" charset="-122"/>
              </a:rPr>
              <a:t>如果</a:t>
            </a:r>
            <a:r>
              <a:rPr lang="en-US" altLang="zh-CN" sz="2000" kern="0" dirty="0">
                <a:solidFill>
                  <a:srgbClr val="0000FF"/>
                </a:solidFill>
                <a:latin typeface="华文细黑" panose="02010600040101010101" pitchFamily="2" charset="-122"/>
                <a:ea typeface="华文细黑" panose="02010600040101010101" pitchFamily="2" charset="-122"/>
              </a:rPr>
              <a:t>list</a:t>
            </a:r>
            <a:r>
              <a:rPr lang="zh-CN" altLang="en-US" sz="2000" kern="0" dirty="0">
                <a:solidFill>
                  <a:srgbClr val="0000FF"/>
                </a:solidFill>
                <a:latin typeface="华文细黑" panose="02010600040101010101" pitchFamily="2" charset="-122"/>
                <a:ea typeface="华文细黑" panose="02010600040101010101" pitchFamily="2" charset="-122"/>
              </a:rPr>
              <a:t>中有两个相等的最大值，将会出现什么情况？</a:t>
            </a:r>
          </a:p>
          <a:p>
            <a:pPr fontAlgn="base">
              <a:spcBef>
                <a:spcPct val="0"/>
              </a:spcBef>
              <a:spcAft>
                <a:spcPct val="0"/>
              </a:spcAft>
            </a:pPr>
            <a:r>
              <a:rPr lang="en-US" altLang="zh-CN" sz="2000" kern="0" dirty="0">
                <a:solidFill>
                  <a:srgbClr val="0000FF"/>
                </a:solidFill>
                <a:latin typeface="华文细黑" panose="02010600040101010101" pitchFamily="2" charset="-122"/>
                <a:ea typeface="华文细黑" panose="02010600040101010101" pitchFamily="2" charset="-122"/>
              </a:rPr>
              <a:t>[7</a:t>
            </a:r>
            <a:r>
              <a:rPr lang="zh-CN" altLang="en-US" sz="2000" kern="0" dirty="0">
                <a:solidFill>
                  <a:srgbClr val="0000FF"/>
                </a:solidFill>
                <a:latin typeface="华文细黑" panose="02010600040101010101" pitchFamily="2" charset="-122"/>
                <a:ea typeface="华文细黑" panose="02010600040101010101" pitchFamily="2" charset="-122"/>
              </a:rPr>
              <a:t>，</a:t>
            </a:r>
            <a:r>
              <a:rPr lang="en-US" altLang="zh-CN" sz="2000" kern="0" dirty="0">
                <a:solidFill>
                  <a:srgbClr val="0000FF"/>
                </a:solidFill>
                <a:latin typeface="华文细黑" panose="02010600040101010101" pitchFamily="2" charset="-122"/>
                <a:ea typeface="华文细黑" panose="02010600040101010101" pitchFamily="2" charset="-122"/>
              </a:rPr>
              <a:t>9</a:t>
            </a:r>
            <a:r>
              <a:rPr lang="zh-CN" altLang="en-US" sz="2000" kern="0" dirty="0">
                <a:solidFill>
                  <a:srgbClr val="0000FF"/>
                </a:solidFill>
                <a:latin typeface="华文细黑" panose="02010600040101010101" pitchFamily="2" charset="-122"/>
                <a:ea typeface="华文细黑" panose="02010600040101010101" pitchFamily="2" charset="-122"/>
              </a:rPr>
              <a:t>，</a:t>
            </a:r>
            <a:r>
              <a:rPr lang="en-US" altLang="zh-CN" sz="2000" kern="0" dirty="0">
                <a:solidFill>
                  <a:srgbClr val="0000FF"/>
                </a:solidFill>
                <a:latin typeface="华文细黑" panose="02010600040101010101" pitchFamily="2" charset="-122"/>
                <a:ea typeface="华文细黑" panose="02010600040101010101" pitchFamily="2" charset="-122"/>
              </a:rPr>
              <a:t>8</a:t>
            </a:r>
            <a:r>
              <a:rPr lang="zh-CN" altLang="en-US" sz="2000" kern="0" dirty="0">
                <a:solidFill>
                  <a:srgbClr val="0000FF"/>
                </a:solidFill>
                <a:latin typeface="华文细黑" panose="02010600040101010101" pitchFamily="2" charset="-122"/>
                <a:ea typeface="华文细黑" panose="02010600040101010101" pitchFamily="2" charset="-122"/>
              </a:rPr>
              <a:t>，</a:t>
            </a:r>
            <a:r>
              <a:rPr lang="en-US" altLang="zh-CN" sz="2000" kern="0" dirty="0">
                <a:solidFill>
                  <a:srgbClr val="0000FF"/>
                </a:solidFill>
                <a:latin typeface="华文细黑" panose="02010600040101010101" pitchFamily="2" charset="-122"/>
                <a:ea typeface="华文细黑" panose="02010600040101010101" pitchFamily="2" charset="-122"/>
              </a:rPr>
              <a:t>9] → 9</a:t>
            </a:r>
          </a:p>
        </p:txBody>
      </p:sp>
    </p:spTree>
    <p:extLst>
      <p:ext uri="{BB962C8B-B14F-4D97-AF65-F5344CB8AC3E}">
        <p14:creationId xmlns:p14="http://schemas.microsoft.com/office/powerpoint/2010/main" val="256749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Step3:</a:t>
            </a:r>
            <a:r>
              <a:rPr lang="zh-CN" altLang="en-US" dirty="0"/>
              <a:t>根据测试例在驱动程序中测试</a:t>
            </a:r>
          </a:p>
        </p:txBody>
      </p:sp>
      <p:sp>
        <p:nvSpPr>
          <p:cNvPr id="4" name="TextBox 4"/>
          <p:cNvSpPr txBox="1"/>
          <p:nvPr/>
        </p:nvSpPr>
        <p:spPr>
          <a:xfrm>
            <a:off x="571472" y="1810424"/>
            <a:ext cx="8143932" cy="2862322"/>
          </a:xfrm>
          <a:prstGeom prst="rect">
            <a:avLst/>
          </a:prstGeom>
          <a:noFill/>
          <a:ln w="3175">
            <a:solidFill>
              <a:srgbClr val="3333CC"/>
            </a:solidFill>
          </a:ln>
        </p:spPr>
        <p:txBody>
          <a:bodyPr wrap="square" rtlCol="0">
            <a:spAutoFit/>
          </a:bodyPr>
          <a:lstStyle/>
          <a:p>
            <a:pPr fontAlgn="base">
              <a:spcBef>
                <a:spcPct val="0"/>
              </a:spcBef>
              <a:spcAft>
                <a:spcPct val="0"/>
              </a:spcAft>
            </a:pPr>
            <a:r>
              <a:rPr lang="en-US" altLang="zh-CN" sz="2000" b="1" kern="0" dirty="0">
                <a:solidFill>
                  <a:srgbClr val="7F0055"/>
                </a:solidFill>
                <a:latin typeface="Consolas"/>
              </a:rPr>
              <a:t>01  public</a:t>
            </a:r>
            <a:r>
              <a:rPr lang="en-US" altLang="zh-CN" sz="2000" b="1" kern="0" dirty="0">
                <a:solidFill>
                  <a:srgbClr val="000000"/>
                </a:solidFill>
                <a:latin typeface="Consolas"/>
              </a:rPr>
              <a:t> </a:t>
            </a:r>
            <a:r>
              <a:rPr lang="en-US" altLang="zh-CN" sz="2000" b="1" kern="0" dirty="0">
                <a:solidFill>
                  <a:srgbClr val="7F0055"/>
                </a:solidFill>
                <a:latin typeface="Consolas"/>
              </a:rPr>
              <a:t>void</a:t>
            </a:r>
            <a:r>
              <a:rPr lang="en-US" altLang="zh-CN" sz="2000" b="1" kern="0" dirty="0">
                <a:solidFill>
                  <a:srgbClr val="000000"/>
                </a:solidFill>
                <a:latin typeface="Consolas"/>
              </a:rPr>
              <a:t> </a:t>
            </a:r>
            <a:r>
              <a:rPr lang="en-US" altLang="zh-CN" sz="2000" b="1" kern="0" dirty="0" err="1">
                <a:solidFill>
                  <a:srgbClr val="000000"/>
                </a:solidFill>
                <a:latin typeface="Consolas"/>
              </a:rPr>
              <a:t>testLargest</a:t>
            </a:r>
            <a:r>
              <a:rPr lang="en-US" altLang="zh-CN" sz="2000" b="1" kern="0" dirty="0">
                <a:solidFill>
                  <a:srgbClr val="000000"/>
                </a:solidFill>
                <a:latin typeface="Consolas"/>
              </a:rPr>
              <a:t>()</a:t>
            </a:r>
            <a:r>
              <a:rPr lang="en-US" altLang="zh-CN" sz="2000" kern="0" dirty="0">
                <a:solidFill>
                  <a:srgbClr val="000000"/>
                </a:solidFill>
                <a:latin typeface="Consolas"/>
              </a:rPr>
              <a:t> {   </a:t>
            </a:r>
            <a:endParaRPr lang="en-US" altLang="zh-CN" sz="2000" i="1" kern="0" dirty="0">
              <a:solidFill>
                <a:srgbClr val="000000"/>
              </a:solidFill>
              <a:latin typeface="Consolas"/>
            </a:endParaRPr>
          </a:p>
          <a:p>
            <a:pPr fontAlgn="base">
              <a:spcBef>
                <a:spcPct val="0"/>
              </a:spcBef>
              <a:spcAft>
                <a:spcPct val="0"/>
              </a:spcAft>
            </a:pPr>
            <a:r>
              <a:rPr lang="en-US" altLang="zh-CN" sz="2000" kern="0" dirty="0">
                <a:solidFill>
                  <a:srgbClr val="000000"/>
                </a:solidFill>
                <a:latin typeface="Consolas"/>
              </a:rPr>
              <a:t>03     </a:t>
            </a:r>
            <a:r>
              <a:rPr lang="en-US" altLang="zh-CN" sz="2000" kern="0" dirty="0" err="1">
                <a:solidFill>
                  <a:srgbClr val="000000"/>
                </a:solidFill>
                <a:latin typeface="Consolas"/>
              </a:rPr>
              <a:t>SortOfList</a:t>
            </a:r>
            <a:r>
              <a:rPr lang="en-US" altLang="zh-CN" sz="2000" kern="0" dirty="0">
                <a:solidFill>
                  <a:srgbClr val="000000"/>
                </a:solidFill>
                <a:latin typeface="Consolas"/>
              </a:rPr>
              <a:t> instance = </a:t>
            </a:r>
            <a:r>
              <a:rPr lang="en-US" altLang="zh-CN" sz="2000" b="1" kern="0" dirty="0">
                <a:solidFill>
                  <a:srgbClr val="7F0055"/>
                </a:solidFill>
                <a:latin typeface="Consolas"/>
              </a:rPr>
              <a:t>new</a:t>
            </a:r>
            <a:r>
              <a:rPr lang="en-US" altLang="zh-CN" sz="2000" b="1" kern="0" dirty="0">
                <a:solidFill>
                  <a:srgbClr val="000000"/>
                </a:solidFill>
                <a:latin typeface="Consolas"/>
              </a:rPr>
              <a:t> </a:t>
            </a:r>
            <a:r>
              <a:rPr lang="en-US" altLang="zh-CN" sz="2000" b="1" kern="0" dirty="0" err="1">
                <a:solidFill>
                  <a:srgbClr val="000000"/>
                </a:solidFill>
                <a:latin typeface="Consolas"/>
              </a:rPr>
              <a:t>SortOfList</a:t>
            </a:r>
            <a:r>
              <a:rPr lang="en-US" altLang="zh-CN" sz="2000" b="1" kern="0" dirty="0">
                <a:solidFill>
                  <a:srgbClr val="000000"/>
                </a:solidFill>
                <a:latin typeface="Consolas"/>
              </a:rPr>
              <a:t>();</a:t>
            </a:r>
          </a:p>
          <a:p>
            <a:pPr fontAlgn="base">
              <a:spcBef>
                <a:spcPct val="0"/>
              </a:spcBef>
              <a:spcAft>
                <a:spcPct val="0"/>
              </a:spcAft>
            </a:pPr>
            <a:r>
              <a:rPr lang="en-US" altLang="zh-CN" sz="2000" b="1" kern="0" dirty="0">
                <a:solidFill>
                  <a:srgbClr val="7F0055"/>
                </a:solidFill>
                <a:latin typeface="Consolas"/>
              </a:rPr>
              <a:t>04     int</a:t>
            </a:r>
            <a:r>
              <a:rPr lang="en-US" altLang="zh-CN" sz="2000" b="1" kern="0" dirty="0">
                <a:solidFill>
                  <a:srgbClr val="000000"/>
                </a:solidFill>
                <a:latin typeface="Consolas"/>
              </a:rPr>
              <a:t> </a:t>
            </a:r>
            <a:r>
              <a:rPr lang="en-US" altLang="zh-CN" sz="2000" b="1" kern="0" dirty="0" err="1">
                <a:solidFill>
                  <a:srgbClr val="000000"/>
                </a:solidFill>
                <a:latin typeface="Consolas"/>
              </a:rPr>
              <a:t>listOne</a:t>
            </a:r>
            <a:r>
              <a:rPr lang="en-US" altLang="zh-CN" sz="2000" b="1" kern="0" dirty="0">
                <a:solidFill>
                  <a:srgbClr val="000000"/>
                </a:solidFill>
                <a:latin typeface="Consolas"/>
              </a:rPr>
              <a:t>[] = {7,8,9};</a:t>
            </a:r>
          </a:p>
          <a:p>
            <a:pPr marL="457200" indent="-457200" fontAlgn="base">
              <a:spcBef>
                <a:spcPct val="0"/>
              </a:spcBef>
              <a:spcAft>
                <a:spcPct val="0"/>
              </a:spcAft>
            </a:pPr>
            <a:r>
              <a:rPr lang="en-US" altLang="zh-CN" sz="2000" i="1" kern="0" dirty="0">
                <a:solidFill>
                  <a:srgbClr val="000000"/>
                </a:solidFill>
                <a:latin typeface="Consolas"/>
              </a:rPr>
              <a:t>05     </a:t>
            </a:r>
            <a:r>
              <a:rPr lang="en-US" altLang="zh-CN" sz="2000" i="1" kern="0" dirty="0" err="1">
                <a:solidFill>
                  <a:srgbClr val="000000"/>
                </a:solidFill>
                <a:latin typeface="Consolas"/>
              </a:rPr>
              <a:t>assertEquals</a:t>
            </a:r>
            <a:r>
              <a:rPr lang="en-US" altLang="zh-CN" sz="2000" i="1" kern="0" dirty="0">
                <a:solidFill>
                  <a:srgbClr val="000000"/>
                </a:solidFill>
                <a:latin typeface="Consolas"/>
              </a:rPr>
              <a:t>(</a:t>
            </a:r>
            <a:r>
              <a:rPr lang="en-US" altLang="zh-CN" sz="2000" i="1" kern="0" dirty="0" err="1">
                <a:solidFill>
                  <a:srgbClr val="000000"/>
                </a:solidFill>
                <a:latin typeface="Consolas"/>
              </a:rPr>
              <a:t>instance.Largest</a:t>
            </a:r>
            <a:r>
              <a:rPr lang="en-US" altLang="zh-CN" sz="2000" i="1" kern="0" dirty="0">
                <a:solidFill>
                  <a:srgbClr val="000000"/>
                </a:solidFill>
                <a:latin typeface="Consolas"/>
              </a:rPr>
              <a:t>(</a:t>
            </a:r>
            <a:r>
              <a:rPr lang="en-US" altLang="zh-CN" sz="2000" i="1" kern="0" dirty="0" err="1">
                <a:solidFill>
                  <a:srgbClr val="000000"/>
                </a:solidFill>
                <a:latin typeface="Consolas"/>
              </a:rPr>
              <a:t>listOne</a:t>
            </a:r>
            <a:r>
              <a:rPr lang="en-US" altLang="zh-CN" sz="2000" i="1" kern="0" dirty="0">
                <a:solidFill>
                  <a:srgbClr val="000000"/>
                </a:solidFill>
                <a:latin typeface="Consolas"/>
              </a:rPr>
              <a:t>), 9);</a:t>
            </a:r>
          </a:p>
          <a:p>
            <a:pPr fontAlgn="base">
              <a:spcBef>
                <a:spcPct val="0"/>
              </a:spcBef>
              <a:spcAft>
                <a:spcPct val="0"/>
              </a:spcAft>
            </a:pPr>
            <a:r>
              <a:rPr lang="en-US" altLang="zh-CN" sz="2000" b="1" kern="0" dirty="0">
                <a:solidFill>
                  <a:srgbClr val="7F0055"/>
                </a:solidFill>
                <a:latin typeface="Consolas"/>
              </a:rPr>
              <a:t>06     int</a:t>
            </a:r>
            <a:r>
              <a:rPr lang="en-US" altLang="zh-CN" sz="2000" b="1" kern="0" dirty="0">
                <a:solidFill>
                  <a:srgbClr val="000000"/>
                </a:solidFill>
                <a:latin typeface="Consolas"/>
              </a:rPr>
              <a:t> </a:t>
            </a:r>
            <a:r>
              <a:rPr lang="en-US" altLang="zh-CN" sz="2000" b="1" kern="0" dirty="0" err="1">
                <a:solidFill>
                  <a:srgbClr val="000000"/>
                </a:solidFill>
                <a:latin typeface="Consolas"/>
              </a:rPr>
              <a:t>listTwo</a:t>
            </a:r>
            <a:r>
              <a:rPr lang="en-US" altLang="zh-CN" sz="2000" b="1" kern="0" dirty="0">
                <a:solidFill>
                  <a:srgbClr val="000000"/>
                </a:solidFill>
                <a:latin typeface="Consolas"/>
              </a:rPr>
              <a:t>[] = {9,7,9,8};         </a:t>
            </a:r>
          </a:p>
          <a:p>
            <a:pPr marL="457200" indent="-457200" fontAlgn="base">
              <a:spcBef>
                <a:spcPct val="0"/>
              </a:spcBef>
              <a:spcAft>
                <a:spcPct val="0"/>
              </a:spcAft>
            </a:pPr>
            <a:r>
              <a:rPr lang="en-US" altLang="zh-CN" sz="2000" i="1" kern="0" dirty="0">
                <a:solidFill>
                  <a:srgbClr val="000000"/>
                </a:solidFill>
                <a:latin typeface="Consolas"/>
              </a:rPr>
              <a:t>07     </a:t>
            </a:r>
            <a:r>
              <a:rPr lang="en-US" altLang="zh-CN" sz="2000" i="1" kern="0" dirty="0" err="1">
                <a:solidFill>
                  <a:srgbClr val="000000"/>
                </a:solidFill>
                <a:latin typeface="Consolas"/>
              </a:rPr>
              <a:t>assertEquals</a:t>
            </a:r>
            <a:r>
              <a:rPr lang="en-US" altLang="zh-CN" sz="2000" i="1" kern="0" dirty="0">
                <a:solidFill>
                  <a:srgbClr val="000000"/>
                </a:solidFill>
                <a:latin typeface="Consolas"/>
              </a:rPr>
              <a:t>(</a:t>
            </a:r>
            <a:r>
              <a:rPr lang="en-US" altLang="zh-CN" sz="2000" i="1" kern="0" dirty="0" err="1">
                <a:solidFill>
                  <a:srgbClr val="000000"/>
                </a:solidFill>
                <a:latin typeface="Consolas"/>
              </a:rPr>
              <a:t>instance.largest</a:t>
            </a:r>
            <a:r>
              <a:rPr lang="en-US" altLang="zh-CN" sz="2000" i="1" kern="0" dirty="0">
                <a:solidFill>
                  <a:srgbClr val="000000"/>
                </a:solidFill>
                <a:latin typeface="Consolas"/>
              </a:rPr>
              <a:t>(</a:t>
            </a:r>
            <a:r>
              <a:rPr lang="en-US" altLang="zh-CN" sz="2000" i="1" kern="0" dirty="0" err="1">
                <a:solidFill>
                  <a:srgbClr val="000000"/>
                </a:solidFill>
                <a:latin typeface="Consolas"/>
              </a:rPr>
              <a:t>listTwo</a:t>
            </a:r>
            <a:r>
              <a:rPr lang="en-US" altLang="zh-CN" sz="2000" i="1" kern="0" dirty="0">
                <a:solidFill>
                  <a:srgbClr val="000000"/>
                </a:solidFill>
                <a:latin typeface="Consolas"/>
              </a:rPr>
              <a:t>),9);</a:t>
            </a:r>
          </a:p>
          <a:p>
            <a:pPr fontAlgn="base">
              <a:spcBef>
                <a:spcPct val="0"/>
              </a:spcBef>
              <a:spcAft>
                <a:spcPct val="0"/>
              </a:spcAft>
            </a:pPr>
            <a:r>
              <a:rPr lang="en-US" altLang="zh-CN" sz="2000" b="1" kern="0" dirty="0">
                <a:solidFill>
                  <a:srgbClr val="FF0000"/>
                </a:solidFill>
                <a:latin typeface="Consolas"/>
              </a:rPr>
              <a:t>08     </a:t>
            </a:r>
            <a:r>
              <a:rPr lang="en-US" altLang="zh-CN" sz="2000" b="1" kern="0" dirty="0" err="1">
                <a:solidFill>
                  <a:srgbClr val="FF0000"/>
                </a:solidFill>
                <a:latin typeface="Consolas"/>
              </a:rPr>
              <a:t>int</a:t>
            </a:r>
            <a:r>
              <a:rPr lang="en-US" altLang="zh-CN" sz="2000" b="1" kern="0" dirty="0">
                <a:solidFill>
                  <a:srgbClr val="FF0000"/>
                </a:solidFill>
                <a:latin typeface="Consolas"/>
              </a:rPr>
              <a:t> </a:t>
            </a:r>
            <a:r>
              <a:rPr lang="en-US" altLang="zh-CN" sz="2000" b="1" kern="0" dirty="0" err="1">
                <a:solidFill>
                  <a:srgbClr val="FF0000"/>
                </a:solidFill>
                <a:latin typeface="Consolas"/>
              </a:rPr>
              <a:t>listThree</a:t>
            </a:r>
            <a:r>
              <a:rPr lang="en-US" altLang="zh-CN" sz="2000" b="1" kern="0" dirty="0">
                <a:solidFill>
                  <a:srgbClr val="FF0000"/>
                </a:solidFill>
                <a:latin typeface="Consolas"/>
              </a:rPr>
              <a:t>[] = {1};         </a:t>
            </a:r>
          </a:p>
          <a:p>
            <a:pPr fontAlgn="base">
              <a:spcBef>
                <a:spcPct val="0"/>
              </a:spcBef>
              <a:spcAft>
                <a:spcPct val="0"/>
              </a:spcAft>
            </a:pPr>
            <a:r>
              <a:rPr lang="en-US" altLang="zh-CN" sz="2000" b="1" kern="0" dirty="0">
                <a:solidFill>
                  <a:srgbClr val="FF0000"/>
                </a:solidFill>
                <a:latin typeface="Consolas"/>
              </a:rPr>
              <a:t>09     </a:t>
            </a:r>
            <a:r>
              <a:rPr lang="en-US" altLang="zh-CN" sz="2000" b="1" i="1" kern="0" dirty="0" err="1">
                <a:solidFill>
                  <a:srgbClr val="FF0000"/>
                </a:solidFill>
                <a:latin typeface="Consolas"/>
              </a:rPr>
              <a:t>assertEquals</a:t>
            </a:r>
            <a:r>
              <a:rPr lang="en-US" altLang="zh-CN" sz="2000" b="1" i="1" kern="0" dirty="0">
                <a:solidFill>
                  <a:srgbClr val="FF0000"/>
                </a:solidFill>
                <a:latin typeface="Consolas"/>
              </a:rPr>
              <a:t>(</a:t>
            </a:r>
            <a:r>
              <a:rPr lang="en-US" altLang="zh-CN" sz="2000" b="1" i="1" kern="0" dirty="0" err="1">
                <a:solidFill>
                  <a:srgbClr val="FF0000"/>
                </a:solidFill>
                <a:latin typeface="Consolas"/>
              </a:rPr>
              <a:t>instance.Largest</a:t>
            </a:r>
            <a:r>
              <a:rPr lang="en-US" altLang="zh-CN" sz="2000" b="1" i="1" kern="0" dirty="0">
                <a:solidFill>
                  <a:srgbClr val="FF0000"/>
                </a:solidFill>
                <a:latin typeface="Consolas"/>
              </a:rPr>
              <a:t>(</a:t>
            </a:r>
            <a:r>
              <a:rPr lang="en-US" altLang="zh-CN" sz="2000" b="1" i="1" kern="0" dirty="0" err="1">
                <a:solidFill>
                  <a:srgbClr val="FF0000"/>
                </a:solidFill>
                <a:latin typeface="Consolas"/>
              </a:rPr>
              <a:t>listThree</a:t>
            </a:r>
            <a:r>
              <a:rPr lang="en-US" altLang="zh-CN" sz="2000" b="1" i="1" kern="0" dirty="0">
                <a:solidFill>
                  <a:srgbClr val="FF0000"/>
                </a:solidFill>
                <a:latin typeface="Consolas"/>
              </a:rPr>
              <a:t>), 1);</a:t>
            </a:r>
          </a:p>
          <a:p>
            <a:pPr marL="457200" indent="-457200" fontAlgn="base">
              <a:spcBef>
                <a:spcPct val="0"/>
              </a:spcBef>
              <a:spcAft>
                <a:spcPct val="0"/>
              </a:spcAft>
            </a:pPr>
            <a:r>
              <a:rPr lang="en-US" altLang="zh-CN" sz="2000" i="1" kern="0" dirty="0">
                <a:solidFill>
                  <a:srgbClr val="000000"/>
                </a:solidFill>
                <a:latin typeface="Consolas"/>
              </a:rPr>
              <a:t>10</a:t>
            </a:r>
            <a:r>
              <a:rPr lang="en-US" altLang="zh-CN" sz="2000" kern="0" dirty="0">
                <a:solidFill>
                  <a:srgbClr val="000000"/>
                </a:solidFill>
                <a:latin typeface="Consolas"/>
              </a:rPr>
              <a:t>  }</a:t>
            </a:r>
            <a:endParaRPr lang="zh-CN" altLang="en-US" sz="2000" kern="0" dirty="0">
              <a:solidFill>
                <a:srgbClr val="000000"/>
              </a:solidFill>
              <a:latin typeface="Comic Sans MS" pitchFamily="66" charset="0"/>
            </a:endParaRPr>
          </a:p>
        </p:txBody>
      </p:sp>
      <p:sp>
        <p:nvSpPr>
          <p:cNvPr id="5" name="矩形 4"/>
          <p:cNvSpPr/>
          <p:nvPr/>
        </p:nvSpPr>
        <p:spPr bwMode="auto">
          <a:xfrm>
            <a:off x="653143" y="2454597"/>
            <a:ext cx="7988440" cy="1233151"/>
          </a:xfrm>
          <a:prstGeom prst="rect">
            <a:avLst/>
          </a:prstGeom>
          <a:solidFill>
            <a:srgbClr val="FFFFFF">
              <a:alpha val="8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pPr>
            <a:endParaRPr lang="zh-CN" altLang="en-US" sz="2000" kern="0">
              <a:solidFill>
                <a:srgbClr val="000000"/>
              </a:solidFill>
              <a:latin typeface="Comic Sans MS" pitchFamily="66" charset="0"/>
            </a:endParaRPr>
          </a:p>
        </p:txBody>
      </p:sp>
      <p:sp>
        <p:nvSpPr>
          <p:cNvPr id="6" name="矩形 5"/>
          <p:cNvSpPr/>
          <p:nvPr/>
        </p:nvSpPr>
        <p:spPr>
          <a:xfrm>
            <a:off x="571472" y="1285860"/>
            <a:ext cx="8143932" cy="400110"/>
          </a:xfrm>
          <a:prstGeom prst="rect">
            <a:avLst/>
          </a:prstGeom>
          <a:ln w="3175">
            <a:solidFill>
              <a:srgbClr val="3333CC"/>
            </a:solidFill>
          </a:ln>
        </p:spPr>
        <p:txBody>
          <a:bodyPr wrap="square">
            <a:spAutoFit/>
          </a:bodyPr>
          <a:lstStyle/>
          <a:p>
            <a:pPr fontAlgn="base">
              <a:spcBef>
                <a:spcPct val="0"/>
              </a:spcBef>
              <a:spcAft>
                <a:spcPct val="0"/>
              </a:spcAft>
            </a:pPr>
            <a:r>
              <a:rPr lang="zh-CN" altLang="en-US" sz="2000" kern="0" dirty="0">
                <a:solidFill>
                  <a:srgbClr val="0000FF"/>
                </a:solidFill>
                <a:latin typeface="华文细黑" panose="02010600040101010101" pitchFamily="2" charset="-122"/>
                <a:ea typeface="华文细黑" panose="02010600040101010101" pitchFamily="2" charset="-122"/>
              </a:rPr>
              <a:t>如果</a:t>
            </a:r>
            <a:r>
              <a:rPr lang="en-US" altLang="zh-CN" sz="2000" kern="0" dirty="0">
                <a:solidFill>
                  <a:srgbClr val="0000FF"/>
                </a:solidFill>
                <a:latin typeface="华文细黑" panose="02010600040101010101" pitchFamily="2" charset="-122"/>
                <a:ea typeface="华文细黑" panose="02010600040101010101" pitchFamily="2" charset="-122"/>
              </a:rPr>
              <a:t>list</a:t>
            </a:r>
            <a:r>
              <a:rPr lang="zh-CN" altLang="en-US" sz="2000" kern="0" dirty="0">
                <a:solidFill>
                  <a:srgbClr val="0000FF"/>
                </a:solidFill>
                <a:latin typeface="华文细黑" panose="02010600040101010101" pitchFamily="2" charset="-122"/>
                <a:ea typeface="华文细黑" panose="02010600040101010101" pitchFamily="2" charset="-122"/>
              </a:rPr>
              <a:t>中只有一个元素，结果会是怎么样的呢？</a:t>
            </a:r>
            <a:r>
              <a:rPr lang="en-US" altLang="zh-CN" sz="2000" kern="0" dirty="0">
                <a:solidFill>
                  <a:srgbClr val="0000FF"/>
                </a:solidFill>
                <a:latin typeface="华文细黑" panose="02010600040101010101" pitchFamily="2" charset="-122"/>
                <a:ea typeface="华文细黑" panose="02010600040101010101" pitchFamily="2" charset="-122"/>
              </a:rPr>
              <a:t>[1] → 1</a:t>
            </a:r>
          </a:p>
        </p:txBody>
      </p:sp>
      <p:pic>
        <p:nvPicPr>
          <p:cNvPr id="7" name="Picture 2"/>
          <p:cNvPicPr>
            <a:picLocks noChangeAspect="1" noChangeArrowheads="1"/>
          </p:cNvPicPr>
          <p:nvPr/>
        </p:nvPicPr>
        <p:blipFill>
          <a:blip r:embed="rId2"/>
          <a:srcRect/>
          <a:stretch>
            <a:fillRect/>
          </a:stretch>
        </p:blipFill>
        <p:spPr bwMode="auto">
          <a:xfrm>
            <a:off x="571472" y="4743782"/>
            <a:ext cx="8143932" cy="1352550"/>
          </a:xfrm>
          <a:prstGeom prst="rect">
            <a:avLst/>
          </a:prstGeom>
          <a:noFill/>
          <a:ln w="3175">
            <a:solidFill>
              <a:srgbClr val="3333CC"/>
            </a:solidFill>
          </a:ln>
        </p:spPr>
      </p:pic>
    </p:spTree>
    <p:extLst>
      <p:ext uri="{BB962C8B-B14F-4D97-AF65-F5344CB8AC3E}">
        <p14:creationId xmlns:p14="http://schemas.microsoft.com/office/powerpoint/2010/main" val="343637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Step3:</a:t>
            </a:r>
            <a:r>
              <a:rPr lang="zh-CN" altLang="en-US" dirty="0"/>
              <a:t>根据测试例在驱动程序中测试</a:t>
            </a:r>
          </a:p>
        </p:txBody>
      </p:sp>
      <p:sp>
        <p:nvSpPr>
          <p:cNvPr id="5" name="TextBox 4"/>
          <p:cNvSpPr txBox="1"/>
          <p:nvPr/>
        </p:nvSpPr>
        <p:spPr>
          <a:xfrm>
            <a:off x="571472" y="1760182"/>
            <a:ext cx="8143932" cy="3477875"/>
          </a:xfrm>
          <a:prstGeom prst="rect">
            <a:avLst/>
          </a:prstGeom>
          <a:noFill/>
          <a:ln w="3175">
            <a:solidFill>
              <a:srgbClr val="3333CC"/>
            </a:solidFill>
          </a:ln>
        </p:spPr>
        <p:txBody>
          <a:bodyPr wrap="square" rtlCol="0">
            <a:spAutoFit/>
          </a:bodyPr>
          <a:lstStyle/>
          <a:p>
            <a:pPr fontAlgn="base">
              <a:spcBef>
                <a:spcPct val="0"/>
              </a:spcBef>
              <a:spcAft>
                <a:spcPct val="0"/>
              </a:spcAft>
            </a:pPr>
            <a:r>
              <a:rPr lang="en-US" altLang="zh-CN" sz="2000" b="1" kern="0" dirty="0">
                <a:solidFill>
                  <a:srgbClr val="7F0055"/>
                </a:solidFill>
                <a:latin typeface="Consolas"/>
              </a:rPr>
              <a:t>01  public</a:t>
            </a:r>
            <a:r>
              <a:rPr lang="en-US" altLang="zh-CN" sz="2000" b="1" kern="0" dirty="0">
                <a:solidFill>
                  <a:srgbClr val="000000"/>
                </a:solidFill>
                <a:latin typeface="Consolas"/>
              </a:rPr>
              <a:t> </a:t>
            </a:r>
            <a:r>
              <a:rPr lang="en-US" altLang="zh-CN" sz="2000" b="1" kern="0" dirty="0">
                <a:solidFill>
                  <a:srgbClr val="7F0055"/>
                </a:solidFill>
                <a:latin typeface="Consolas"/>
              </a:rPr>
              <a:t>void</a:t>
            </a:r>
            <a:r>
              <a:rPr lang="en-US" altLang="zh-CN" sz="2000" b="1" kern="0" dirty="0">
                <a:solidFill>
                  <a:srgbClr val="000000"/>
                </a:solidFill>
                <a:latin typeface="Consolas"/>
              </a:rPr>
              <a:t> </a:t>
            </a:r>
            <a:r>
              <a:rPr lang="en-US" altLang="zh-CN" sz="2000" b="1" kern="0" dirty="0" err="1">
                <a:solidFill>
                  <a:srgbClr val="000000"/>
                </a:solidFill>
                <a:latin typeface="Consolas"/>
              </a:rPr>
              <a:t>testLargest</a:t>
            </a:r>
            <a:r>
              <a:rPr lang="en-US" altLang="zh-CN" sz="2000" b="1" kern="0" dirty="0">
                <a:solidFill>
                  <a:srgbClr val="000000"/>
                </a:solidFill>
                <a:latin typeface="Consolas"/>
              </a:rPr>
              <a:t>()</a:t>
            </a:r>
            <a:r>
              <a:rPr lang="en-US" altLang="zh-CN" sz="2000" kern="0" dirty="0">
                <a:solidFill>
                  <a:srgbClr val="000000"/>
                </a:solidFill>
                <a:latin typeface="Consolas"/>
              </a:rPr>
              <a:t> {   </a:t>
            </a:r>
            <a:endParaRPr lang="en-US" altLang="zh-CN" sz="2000" i="1" kern="0" dirty="0">
              <a:solidFill>
                <a:srgbClr val="000000"/>
              </a:solidFill>
              <a:latin typeface="Consolas"/>
            </a:endParaRPr>
          </a:p>
          <a:p>
            <a:pPr fontAlgn="base">
              <a:spcBef>
                <a:spcPct val="0"/>
              </a:spcBef>
              <a:spcAft>
                <a:spcPct val="0"/>
              </a:spcAft>
            </a:pPr>
            <a:r>
              <a:rPr lang="en-US" altLang="zh-CN" sz="2000" kern="0" dirty="0">
                <a:solidFill>
                  <a:srgbClr val="000000"/>
                </a:solidFill>
                <a:latin typeface="Consolas"/>
              </a:rPr>
              <a:t>03     </a:t>
            </a:r>
            <a:r>
              <a:rPr lang="en-US" altLang="zh-CN" sz="2000" kern="0" dirty="0" err="1">
                <a:solidFill>
                  <a:srgbClr val="000000"/>
                </a:solidFill>
                <a:latin typeface="Consolas"/>
              </a:rPr>
              <a:t>SortOfList</a:t>
            </a:r>
            <a:r>
              <a:rPr lang="en-US" altLang="zh-CN" sz="2000" kern="0" dirty="0">
                <a:solidFill>
                  <a:srgbClr val="000000"/>
                </a:solidFill>
                <a:latin typeface="Consolas"/>
              </a:rPr>
              <a:t> instance = </a:t>
            </a:r>
            <a:r>
              <a:rPr lang="en-US" altLang="zh-CN" sz="2000" b="1" kern="0" dirty="0">
                <a:solidFill>
                  <a:srgbClr val="7F0055"/>
                </a:solidFill>
                <a:latin typeface="Consolas"/>
              </a:rPr>
              <a:t>new</a:t>
            </a:r>
            <a:r>
              <a:rPr lang="en-US" altLang="zh-CN" sz="2000" b="1" kern="0" dirty="0">
                <a:solidFill>
                  <a:srgbClr val="000000"/>
                </a:solidFill>
                <a:latin typeface="Consolas"/>
              </a:rPr>
              <a:t> </a:t>
            </a:r>
            <a:r>
              <a:rPr lang="en-US" altLang="zh-CN" sz="2000" b="1" kern="0" dirty="0" err="1">
                <a:solidFill>
                  <a:srgbClr val="000000"/>
                </a:solidFill>
                <a:latin typeface="Consolas"/>
              </a:rPr>
              <a:t>SortOfList</a:t>
            </a:r>
            <a:r>
              <a:rPr lang="en-US" altLang="zh-CN" sz="2000" b="1" kern="0" dirty="0">
                <a:solidFill>
                  <a:srgbClr val="000000"/>
                </a:solidFill>
                <a:latin typeface="Consolas"/>
              </a:rPr>
              <a:t>();</a:t>
            </a:r>
          </a:p>
          <a:p>
            <a:pPr fontAlgn="base">
              <a:spcBef>
                <a:spcPct val="0"/>
              </a:spcBef>
              <a:spcAft>
                <a:spcPct val="0"/>
              </a:spcAft>
            </a:pPr>
            <a:r>
              <a:rPr lang="en-US" altLang="zh-CN" sz="2000" b="1" kern="0" dirty="0">
                <a:solidFill>
                  <a:srgbClr val="7F0055"/>
                </a:solidFill>
                <a:latin typeface="Consolas"/>
              </a:rPr>
              <a:t>04     int</a:t>
            </a:r>
            <a:r>
              <a:rPr lang="en-US" altLang="zh-CN" sz="2000" b="1" kern="0" dirty="0">
                <a:solidFill>
                  <a:srgbClr val="000000"/>
                </a:solidFill>
                <a:latin typeface="Consolas"/>
              </a:rPr>
              <a:t> </a:t>
            </a:r>
            <a:r>
              <a:rPr lang="en-US" altLang="zh-CN" sz="2000" b="1" kern="0" dirty="0" err="1">
                <a:solidFill>
                  <a:srgbClr val="000000"/>
                </a:solidFill>
                <a:latin typeface="Consolas"/>
              </a:rPr>
              <a:t>listOne</a:t>
            </a:r>
            <a:r>
              <a:rPr lang="en-US" altLang="zh-CN" sz="2000" b="1" kern="0" dirty="0">
                <a:solidFill>
                  <a:srgbClr val="000000"/>
                </a:solidFill>
                <a:latin typeface="Consolas"/>
              </a:rPr>
              <a:t>[] = {7,8,9};</a:t>
            </a:r>
          </a:p>
          <a:p>
            <a:pPr marL="457200" indent="-457200" fontAlgn="base">
              <a:spcBef>
                <a:spcPct val="0"/>
              </a:spcBef>
              <a:spcAft>
                <a:spcPct val="0"/>
              </a:spcAft>
            </a:pPr>
            <a:r>
              <a:rPr lang="en-US" altLang="zh-CN" sz="2000" i="1" kern="0" dirty="0">
                <a:solidFill>
                  <a:srgbClr val="000000"/>
                </a:solidFill>
                <a:latin typeface="Consolas"/>
              </a:rPr>
              <a:t>05     </a:t>
            </a:r>
            <a:r>
              <a:rPr lang="en-US" altLang="zh-CN" sz="2000" i="1" kern="0" dirty="0" err="1">
                <a:solidFill>
                  <a:srgbClr val="000000"/>
                </a:solidFill>
                <a:latin typeface="Consolas"/>
              </a:rPr>
              <a:t>assertEquals</a:t>
            </a:r>
            <a:r>
              <a:rPr lang="en-US" altLang="zh-CN" sz="2000" i="1" kern="0" dirty="0">
                <a:solidFill>
                  <a:srgbClr val="000000"/>
                </a:solidFill>
                <a:latin typeface="Consolas"/>
              </a:rPr>
              <a:t>(</a:t>
            </a:r>
            <a:r>
              <a:rPr lang="en-US" altLang="zh-CN" sz="2000" i="1" kern="0" dirty="0" err="1">
                <a:solidFill>
                  <a:srgbClr val="000000"/>
                </a:solidFill>
                <a:latin typeface="Consolas"/>
              </a:rPr>
              <a:t>instance.Largest</a:t>
            </a:r>
            <a:r>
              <a:rPr lang="en-US" altLang="zh-CN" sz="2000" i="1" kern="0" dirty="0">
                <a:solidFill>
                  <a:srgbClr val="000000"/>
                </a:solidFill>
                <a:latin typeface="Consolas"/>
              </a:rPr>
              <a:t>(</a:t>
            </a:r>
            <a:r>
              <a:rPr lang="en-US" altLang="zh-CN" sz="2000" i="1" kern="0" dirty="0" err="1">
                <a:solidFill>
                  <a:srgbClr val="000000"/>
                </a:solidFill>
                <a:latin typeface="Consolas"/>
              </a:rPr>
              <a:t>listOne</a:t>
            </a:r>
            <a:r>
              <a:rPr lang="en-US" altLang="zh-CN" sz="2000" i="1" kern="0" dirty="0">
                <a:solidFill>
                  <a:srgbClr val="000000"/>
                </a:solidFill>
                <a:latin typeface="Consolas"/>
              </a:rPr>
              <a:t>), 9);</a:t>
            </a:r>
          </a:p>
          <a:p>
            <a:pPr fontAlgn="base">
              <a:spcBef>
                <a:spcPct val="0"/>
              </a:spcBef>
              <a:spcAft>
                <a:spcPct val="0"/>
              </a:spcAft>
            </a:pPr>
            <a:r>
              <a:rPr lang="en-US" altLang="zh-CN" sz="2000" b="1" kern="0" dirty="0">
                <a:solidFill>
                  <a:srgbClr val="7F0055"/>
                </a:solidFill>
                <a:latin typeface="Consolas"/>
              </a:rPr>
              <a:t>06     int</a:t>
            </a:r>
            <a:r>
              <a:rPr lang="en-US" altLang="zh-CN" sz="2000" b="1" kern="0" dirty="0">
                <a:solidFill>
                  <a:srgbClr val="000000"/>
                </a:solidFill>
                <a:latin typeface="Consolas"/>
              </a:rPr>
              <a:t> </a:t>
            </a:r>
            <a:r>
              <a:rPr lang="en-US" altLang="zh-CN" sz="2000" b="1" kern="0" dirty="0" err="1">
                <a:solidFill>
                  <a:srgbClr val="000000"/>
                </a:solidFill>
                <a:latin typeface="Consolas"/>
              </a:rPr>
              <a:t>listTwo</a:t>
            </a:r>
            <a:r>
              <a:rPr lang="en-US" altLang="zh-CN" sz="2000" b="1" kern="0" dirty="0">
                <a:solidFill>
                  <a:srgbClr val="000000"/>
                </a:solidFill>
                <a:latin typeface="Consolas"/>
              </a:rPr>
              <a:t>[] = {9,7,9,8};         </a:t>
            </a:r>
          </a:p>
          <a:p>
            <a:pPr marL="457200" indent="-457200" fontAlgn="base">
              <a:spcBef>
                <a:spcPct val="0"/>
              </a:spcBef>
              <a:spcAft>
                <a:spcPct val="0"/>
              </a:spcAft>
            </a:pPr>
            <a:r>
              <a:rPr lang="en-US" altLang="zh-CN" sz="2000" i="1" kern="0" dirty="0">
                <a:solidFill>
                  <a:srgbClr val="000000"/>
                </a:solidFill>
                <a:latin typeface="Consolas"/>
              </a:rPr>
              <a:t>07     </a:t>
            </a:r>
            <a:r>
              <a:rPr lang="en-US" altLang="zh-CN" sz="2000" i="1" kern="0" dirty="0" err="1">
                <a:solidFill>
                  <a:srgbClr val="000000"/>
                </a:solidFill>
                <a:latin typeface="Consolas"/>
              </a:rPr>
              <a:t>assertEquals</a:t>
            </a:r>
            <a:r>
              <a:rPr lang="en-US" altLang="zh-CN" sz="2000" i="1" kern="0" dirty="0">
                <a:solidFill>
                  <a:srgbClr val="000000"/>
                </a:solidFill>
                <a:latin typeface="Consolas"/>
              </a:rPr>
              <a:t>(</a:t>
            </a:r>
            <a:r>
              <a:rPr lang="en-US" altLang="zh-CN" sz="2000" i="1" kern="0" dirty="0" err="1">
                <a:solidFill>
                  <a:srgbClr val="000000"/>
                </a:solidFill>
                <a:latin typeface="Consolas"/>
              </a:rPr>
              <a:t>instance.largest</a:t>
            </a:r>
            <a:r>
              <a:rPr lang="en-US" altLang="zh-CN" sz="2000" i="1" kern="0" dirty="0">
                <a:solidFill>
                  <a:srgbClr val="000000"/>
                </a:solidFill>
                <a:latin typeface="Consolas"/>
              </a:rPr>
              <a:t>(</a:t>
            </a:r>
            <a:r>
              <a:rPr lang="en-US" altLang="zh-CN" sz="2000" i="1" kern="0" dirty="0" err="1">
                <a:solidFill>
                  <a:srgbClr val="000000"/>
                </a:solidFill>
                <a:latin typeface="Consolas"/>
              </a:rPr>
              <a:t>listTwo</a:t>
            </a:r>
            <a:r>
              <a:rPr lang="en-US" altLang="zh-CN" sz="2000" i="1" kern="0" dirty="0">
                <a:solidFill>
                  <a:srgbClr val="000000"/>
                </a:solidFill>
                <a:latin typeface="Consolas"/>
              </a:rPr>
              <a:t>),9);</a:t>
            </a:r>
          </a:p>
          <a:p>
            <a:pPr fontAlgn="base">
              <a:spcBef>
                <a:spcPct val="0"/>
              </a:spcBef>
              <a:spcAft>
                <a:spcPct val="0"/>
              </a:spcAft>
            </a:pPr>
            <a:r>
              <a:rPr lang="en-US" altLang="zh-CN" sz="2000" kern="0" dirty="0">
                <a:solidFill>
                  <a:srgbClr val="000000"/>
                </a:solidFill>
                <a:latin typeface="Consolas"/>
              </a:rPr>
              <a:t>08     </a:t>
            </a:r>
            <a:r>
              <a:rPr lang="en-US" altLang="zh-CN" sz="2000" b="1" kern="0" dirty="0" err="1">
                <a:solidFill>
                  <a:srgbClr val="7F0055"/>
                </a:solidFill>
                <a:latin typeface="Consolas"/>
              </a:rPr>
              <a:t>int</a:t>
            </a:r>
            <a:r>
              <a:rPr lang="en-US" altLang="zh-CN" sz="2000" b="1" kern="0" dirty="0">
                <a:solidFill>
                  <a:srgbClr val="000000"/>
                </a:solidFill>
                <a:latin typeface="Consolas"/>
              </a:rPr>
              <a:t> </a:t>
            </a:r>
            <a:r>
              <a:rPr lang="en-US" altLang="zh-CN" sz="2000" b="1" kern="0" dirty="0" err="1">
                <a:solidFill>
                  <a:srgbClr val="000000"/>
                </a:solidFill>
                <a:latin typeface="Consolas"/>
              </a:rPr>
              <a:t>listThree</a:t>
            </a:r>
            <a:r>
              <a:rPr lang="en-US" altLang="zh-CN" sz="2000" b="1" kern="0" dirty="0">
                <a:solidFill>
                  <a:srgbClr val="000000"/>
                </a:solidFill>
                <a:latin typeface="Consolas"/>
              </a:rPr>
              <a:t>[] = {1};         </a:t>
            </a:r>
          </a:p>
          <a:p>
            <a:pPr marL="457200" indent="-457200" fontAlgn="base">
              <a:spcBef>
                <a:spcPct val="0"/>
              </a:spcBef>
              <a:spcAft>
                <a:spcPct val="0"/>
              </a:spcAft>
            </a:pPr>
            <a:r>
              <a:rPr lang="en-US" altLang="zh-CN" sz="2000" i="1" kern="0" dirty="0">
                <a:solidFill>
                  <a:srgbClr val="000000"/>
                </a:solidFill>
                <a:latin typeface="Consolas"/>
              </a:rPr>
              <a:t>09     </a:t>
            </a:r>
            <a:r>
              <a:rPr lang="en-US" altLang="zh-CN" sz="2000" i="1" kern="0" dirty="0" err="1">
                <a:solidFill>
                  <a:srgbClr val="000000"/>
                </a:solidFill>
                <a:latin typeface="Consolas"/>
              </a:rPr>
              <a:t>assertEquals</a:t>
            </a:r>
            <a:r>
              <a:rPr lang="en-US" altLang="zh-CN" sz="2000" i="1" kern="0" dirty="0">
                <a:solidFill>
                  <a:srgbClr val="000000"/>
                </a:solidFill>
                <a:latin typeface="Consolas"/>
              </a:rPr>
              <a:t>(</a:t>
            </a:r>
            <a:r>
              <a:rPr lang="en-US" altLang="zh-CN" sz="2000" i="1" kern="0" dirty="0" err="1">
                <a:solidFill>
                  <a:srgbClr val="000000"/>
                </a:solidFill>
                <a:latin typeface="Consolas"/>
              </a:rPr>
              <a:t>instance.Largest</a:t>
            </a:r>
            <a:r>
              <a:rPr lang="en-US" altLang="zh-CN" sz="2000" i="1" kern="0" dirty="0">
                <a:solidFill>
                  <a:srgbClr val="000000"/>
                </a:solidFill>
                <a:latin typeface="Consolas"/>
              </a:rPr>
              <a:t>(</a:t>
            </a:r>
            <a:r>
              <a:rPr lang="en-US" altLang="zh-CN" sz="2000" i="1" kern="0" dirty="0" err="1">
                <a:solidFill>
                  <a:srgbClr val="000000"/>
                </a:solidFill>
                <a:latin typeface="Consolas"/>
              </a:rPr>
              <a:t>listThree</a:t>
            </a:r>
            <a:r>
              <a:rPr lang="en-US" altLang="zh-CN" sz="2000" i="1" kern="0" dirty="0">
                <a:solidFill>
                  <a:srgbClr val="000000"/>
                </a:solidFill>
                <a:latin typeface="Consolas"/>
              </a:rPr>
              <a:t>), 1);</a:t>
            </a:r>
          </a:p>
          <a:p>
            <a:pPr fontAlgn="base">
              <a:spcBef>
                <a:spcPct val="0"/>
              </a:spcBef>
              <a:spcAft>
                <a:spcPct val="0"/>
              </a:spcAft>
            </a:pPr>
            <a:r>
              <a:rPr lang="fr-FR" altLang="zh-CN" sz="2000" b="1" kern="0" dirty="0">
                <a:solidFill>
                  <a:srgbClr val="FF0000"/>
                </a:solidFill>
                <a:latin typeface="Consolas"/>
              </a:rPr>
              <a:t>10     int listFour[] ={-9,-8,-7};</a:t>
            </a:r>
          </a:p>
          <a:p>
            <a:pPr fontAlgn="base">
              <a:spcBef>
                <a:spcPct val="0"/>
              </a:spcBef>
              <a:spcAft>
                <a:spcPct val="0"/>
              </a:spcAft>
            </a:pPr>
            <a:r>
              <a:rPr lang="en-US" altLang="zh-CN" sz="2000" b="1" kern="0" dirty="0">
                <a:solidFill>
                  <a:srgbClr val="FF0000"/>
                </a:solidFill>
                <a:latin typeface="Consolas"/>
              </a:rPr>
              <a:t>11     </a:t>
            </a:r>
            <a:r>
              <a:rPr lang="en-US" altLang="zh-CN" sz="2000" b="1" i="1" kern="0" dirty="0" err="1">
                <a:solidFill>
                  <a:srgbClr val="FF0000"/>
                </a:solidFill>
                <a:latin typeface="Consolas"/>
              </a:rPr>
              <a:t>assertEquals</a:t>
            </a:r>
            <a:r>
              <a:rPr lang="en-US" altLang="zh-CN" sz="2000" b="1" i="1" kern="0" dirty="0">
                <a:solidFill>
                  <a:srgbClr val="FF0000"/>
                </a:solidFill>
                <a:latin typeface="Consolas"/>
              </a:rPr>
              <a:t>(</a:t>
            </a:r>
            <a:r>
              <a:rPr lang="en-US" altLang="zh-CN" sz="2000" b="1" i="1" kern="0" dirty="0" err="1">
                <a:solidFill>
                  <a:srgbClr val="FF0000"/>
                </a:solidFill>
                <a:latin typeface="Consolas"/>
              </a:rPr>
              <a:t>instance.Largest</a:t>
            </a:r>
            <a:r>
              <a:rPr lang="en-US" altLang="zh-CN" sz="2000" b="1" i="1" kern="0" dirty="0">
                <a:solidFill>
                  <a:srgbClr val="FF0000"/>
                </a:solidFill>
                <a:latin typeface="Consolas"/>
              </a:rPr>
              <a:t>(</a:t>
            </a:r>
            <a:r>
              <a:rPr lang="en-US" altLang="zh-CN" sz="2000" b="1" i="1" kern="0" dirty="0" err="1">
                <a:solidFill>
                  <a:srgbClr val="FF0000"/>
                </a:solidFill>
                <a:latin typeface="Consolas"/>
              </a:rPr>
              <a:t>listFour</a:t>
            </a:r>
            <a:r>
              <a:rPr lang="en-US" altLang="zh-CN" sz="2000" b="1" i="1" kern="0" dirty="0">
                <a:solidFill>
                  <a:srgbClr val="FF0000"/>
                </a:solidFill>
                <a:latin typeface="Consolas"/>
              </a:rPr>
              <a:t>), -7);</a:t>
            </a:r>
          </a:p>
          <a:p>
            <a:pPr marL="457200" indent="-457200" fontAlgn="base">
              <a:spcBef>
                <a:spcPct val="0"/>
              </a:spcBef>
              <a:spcAft>
                <a:spcPct val="0"/>
              </a:spcAft>
            </a:pPr>
            <a:r>
              <a:rPr lang="en-US" altLang="zh-CN" sz="2000" i="1" kern="0" dirty="0">
                <a:solidFill>
                  <a:srgbClr val="000000"/>
                </a:solidFill>
                <a:latin typeface="Consolas"/>
              </a:rPr>
              <a:t>12</a:t>
            </a:r>
            <a:r>
              <a:rPr lang="en-US" altLang="zh-CN" sz="2000" kern="0" dirty="0">
                <a:solidFill>
                  <a:srgbClr val="000000"/>
                </a:solidFill>
                <a:latin typeface="Consolas"/>
              </a:rPr>
              <a:t>  }</a:t>
            </a:r>
            <a:endParaRPr lang="zh-CN" altLang="en-US" sz="2000" kern="0" dirty="0">
              <a:solidFill>
                <a:srgbClr val="000000"/>
              </a:solidFill>
              <a:latin typeface="Comic Sans MS" pitchFamily="66" charset="0"/>
            </a:endParaRPr>
          </a:p>
        </p:txBody>
      </p:sp>
      <p:sp>
        <p:nvSpPr>
          <p:cNvPr id="6" name="矩形 5"/>
          <p:cNvSpPr/>
          <p:nvPr/>
        </p:nvSpPr>
        <p:spPr bwMode="auto">
          <a:xfrm>
            <a:off x="591568" y="2655560"/>
            <a:ext cx="8123836" cy="1890703"/>
          </a:xfrm>
          <a:prstGeom prst="rect">
            <a:avLst/>
          </a:prstGeom>
          <a:solidFill>
            <a:srgbClr val="FFFFFF">
              <a:alpha val="8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pPr>
            <a:endParaRPr lang="zh-CN" altLang="en-US" sz="2000" kern="0">
              <a:solidFill>
                <a:srgbClr val="000000"/>
              </a:solidFill>
              <a:latin typeface="Comic Sans MS" pitchFamily="66" charset="0"/>
            </a:endParaRPr>
          </a:p>
        </p:txBody>
      </p:sp>
      <p:sp>
        <p:nvSpPr>
          <p:cNvPr id="7" name="矩形 6"/>
          <p:cNvSpPr/>
          <p:nvPr/>
        </p:nvSpPr>
        <p:spPr>
          <a:xfrm>
            <a:off x="571472" y="1285860"/>
            <a:ext cx="8143932" cy="400110"/>
          </a:xfrm>
          <a:prstGeom prst="rect">
            <a:avLst/>
          </a:prstGeom>
          <a:ln w="3175">
            <a:solidFill>
              <a:srgbClr val="3333CC"/>
            </a:solidFill>
          </a:ln>
        </p:spPr>
        <p:txBody>
          <a:bodyPr wrap="square">
            <a:spAutoFit/>
          </a:bodyPr>
          <a:lstStyle/>
          <a:p>
            <a:pPr fontAlgn="base">
              <a:spcBef>
                <a:spcPct val="0"/>
              </a:spcBef>
              <a:spcAft>
                <a:spcPct val="0"/>
              </a:spcAft>
            </a:pPr>
            <a:r>
              <a:rPr lang="zh-CN" altLang="en-US" sz="2000" kern="0" dirty="0">
                <a:solidFill>
                  <a:srgbClr val="0000FF"/>
                </a:solidFill>
                <a:latin typeface="华文细黑" panose="02010600040101010101" pitchFamily="2" charset="-122"/>
                <a:ea typeface="华文细黑" panose="02010600040101010101" pitchFamily="2" charset="-122"/>
              </a:rPr>
              <a:t>如果</a:t>
            </a:r>
            <a:r>
              <a:rPr lang="en-US" altLang="zh-CN" sz="2000" kern="0" dirty="0">
                <a:solidFill>
                  <a:srgbClr val="0000FF"/>
                </a:solidFill>
                <a:latin typeface="华文细黑" panose="02010600040101010101" pitchFamily="2" charset="-122"/>
                <a:ea typeface="华文细黑" panose="02010600040101010101" pitchFamily="2" charset="-122"/>
              </a:rPr>
              <a:t>list</a:t>
            </a:r>
            <a:r>
              <a:rPr lang="zh-CN" altLang="en-US" sz="2000" kern="0" dirty="0">
                <a:solidFill>
                  <a:srgbClr val="0000FF"/>
                </a:solidFill>
                <a:latin typeface="华文细黑" panose="02010600040101010101" pitchFamily="2" charset="-122"/>
                <a:ea typeface="华文细黑" panose="02010600040101010101" pitchFamily="2" charset="-122"/>
              </a:rPr>
              <a:t>所包含的是负数，结果又会怎么样呢？</a:t>
            </a:r>
            <a:r>
              <a:rPr lang="en-US" altLang="zh-CN" sz="2000" kern="0" dirty="0">
                <a:solidFill>
                  <a:srgbClr val="0000FF"/>
                </a:solidFill>
                <a:latin typeface="华文细黑" panose="02010600040101010101" pitchFamily="2" charset="-122"/>
                <a:ea typeface="华文细黑" panose="02010600040101010101" pitchFamily="2" charset="-122"/>
              </a:rPr>
              <a:t>[-9</a:t>
            </a:r>
            <a:r>
              <a:rPr lang="zh-CN" altLang="en-US" sz="2000" kern="0" dirty="0">
                <a:solidFill>
                  <a:srgbClr val="0000FF"/>
                </a:solidFill>
                <a:latin typeface="华文细黑" panose="02010600040101010101" pitchFamily="2" charset="-122"/>
                <a:ea typeface="华文细黑" panose="02010600040101010101" pitchFamily="2" charset="-122"/>
              </a:rPr>
              <a:t>，</a:t>
            </a:r>
            <a:r>
              <a:rPr lang="en-US" altLang="zh-CN" sz="2000" kern="0" dirty="0">
                <a:solidFill>
                  <a:srgbClr val="0000FF"/>
                </a:solidFill>
                <a:latin typeface="华文细黑" panose="02010600040101010101" pitchFamily="2" charset="-122"/>
                <a:ea typeface="华文细黑" panose="02010600040101010101" pitchFamily="2" charset="-122"/>
              </a:rPr>
              <a:t>-8</a:t>
            </a:r>
            <a:r>
              <a:rPr lang="zh-CN" altLang="en-US" sz="2000" kern="0" dirty="0">
                <a:solidFill>
                  <a:srgbClr val="0000FF"/>
                </a:solidFill>
                <a:latin typeface="华文细黑" panose="02010600040101010101" pitchFamily="2" charset="-122"/>
                <a:ea typeface="华文细黑" panose="02010600040101010101" pitchFamily="2" charset="-122"/>
              </a:rPr>
              <a:t>，</a:t>
            </a:r>
            <a:r>
              <a:rPr lang="en-US" altLang="zh-CN" sz="2000" kern="0" dirty="0">
                <a:solidFill>
                  <a:srgbClr val="0000FF"/>
                </a:solidFill>
                <a:latin typeface="华文细黑" panose="02010600040101010101" pitchFamily="2" charset="-122"/>
                <a:ea typeface="华文细黑" panose="02010600040101010101" pitchFamily="2" charset="-122"/>
              </a:rPr>
              <a:t>-7] → -7</a:t>
            </a:r>
          </a:p>
        </p:txBody>
      </p:sp>
      <p:pic>
        <p:nvPicPr>
          <p:cNvPr id="8" name="Picture 2"/>
          <p:cNvPicPr>
            <a:picLocks noChangeAspect="1" noChangeArrowheads="1"/>
          </p:cNvPicPr>
          <p:nvPr/>
        </p:nvPicPr>
        <p:blipFill>
          <a:blip r:embed="rId2"/>
          <a:srcRect/>
          <a:stretch>
            <a:fillRect/>
          </a:stretch>
        </p:blipFill>
        <p:spPr bwMode="auto">
          <a:xfrm>
            <a:off x="581020" y="5326432"/>
            <a:ext cx="3276600" cy="857232"/>
          </a:xfrm>
          <a:prstGeom prst="rect">
            <a:avLst/>
          </a:prstGeom>
          <a:noFill/>
          <a:ln w="9525">
            <a:noFill/>
            <a:miter lim="800000"/>
            <a:headEnd/>
            <a:tailEnd/>
          </a:ln>
          <a:effectLst/>
        </p:spPr>
      </p:pic>
      <p:pic>
        <p:nvPicPr>
          <p:cNvPr id="9" name="Picture 3"/>
          <p:cNvPicPr>
            <a:picLocks noChangeAspect="1" noChangeArrowheads="1"/>
          </p:cNvPicPr>
          <p:nvPr/>
        </p:nvPicPr>
        <p:blipFill>
          <a:blip r:embed="rId3"/>
          <a:srcRect/>
          <a:stretch>
            <a:fillRect/>
          </a:stretch>
        </p:blipFill>
        <p:spPr bwMode="auto">
          <a:xfrm>
            <a:off x="4786314" y="5326432"/>
            <a:ext cx="3514943" cy="785818"/>
          </a:xfrm>
          <a:prstGeom prst="rect">
            <a:avLst/>
          </a:prstGeom>
          <a:noFill/>
          <a:ln w="9525">
            <a:noFill/>
            <a:miter lim="800000"/>
            <a:headEnd/>
            <a:tailEnd/>
          </a:ln>
          <a:effectLst/>
        </p:spPr>
      </p:pic>
    </p:spTree>
    <p:extLst>
      <p:ext uri="{BB962C8B-B14F-4D97-AF65-F5344CB8AC3E}">
        <p14:creationId xmlns:p14="http://schemas.microsoft.com/office/powerpoint/2010/main" val="336492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Step3:</a:t>
            </a:r>
            <a:r>
              <a:rPr lang="zh-CN" altLang="en-US" dirty="0"/>
              <a:t>测试结果</a:t>
            </a:r>
          </a:p>
        </p:txBody>
      </p:sp>
      <p:graphicFrame>
        <p:nvGraphicFramePr>
          <p:cNvPr id="5" name="表格 4"/>
          <p:cNvGraphicFramePr>
            <a:graphicFrameLocks noGrp="1"/>
          </p:cNvGraphicFramePr>
          <p:nvPr>
            <p:extLst>
              <p:ext uri="{D42A27DB-BD31-4B8C-83A1-F6EECF244321}">
                <p14:modId xmlns:p14="http://schemas.microsoft.com/office/powerpoint/2010/main" val="2029680776"/>
              </p:ext>
            </p:extLst>
          </p:nvPr>
        </p:nvGraphicFramePr>
        <p:xfrm>
          <a:off x="415101" y="1633953"/>
          <a:ext cx="8286809" cy="3993379"/>
        </p:xfrm>
        <a:graphic>
          <a:graphicData uri="http://schemas.openxmlformats.org/drawingml/2006/table">
            <a:tbl>
              <a:tblPr/>
              <a:tblGrid>
                <a:gridCol w="1085693">
                  <a:extLst>
                    <a:ext uri="{9D8B030D-6E8A-4147-A177-3AD203B41FA5}">
                      <a16:colId xmlns:a16="http://schemas.microsoft.com/office/drawing/2014/main" xmlns="" val="20000"/>
                    </a:ext>
                  </a:extLst>
                </a:gridCol>
                <a:gridCol w="2070210">
                  <a:extLst>
                    <a:ext uri="{9D8B030D-6E8A-4147-A177-3AD203B41FA5}">
                      <a16:colId xmlns:a16="http://schemas.microsoft.com/office/drawing/2014/main" xmlns="" val="20001"/>
                    </a:ext>
                  </a:extLst>
                </a:gridCol>
                <a:gridCol w="915445">
                  <a:extLst>
                    <a:ext uri="{9D8B030D-6E8A-4147-A177-3AD203B41FA5}">
                      <a16:colId xmlns:a16="http://schemas.microsoft.com/office/drawing/2014/main" xmlns="" val="20002"/>
                    </a:ext>
                  </a:extLst>
                </a:gridCol>
                <a:gridCol w="163017">
                  <a:extLst>
                    <a:ext uri="{9D8B030D-6E8A-4147-A177-3AD203B41FA5}">
                      <a16:colId xmlns:a16="http://schemas.microsoft.com/office/drawing/2014/main" xmlns="" val="20003"/>
                    </a:ext>
                  </a:extLst>
                </a:gridCol>
                <a:gridCol w="1564332">
                  <a:extLst>
                    <a:ext uri="{9D8B030D-6E8A-4147-A177-3AD203B41FA5}">
                      <a16:colId xmlns:a16="http://schemas.microsoft.com/office/drawing/2014/main" xmlns="" val="20004"/>
                    </a:ext>
                  </a:extLst>
                </a:gridCol>
                <a:gridCol w="1069154">
                  <a:extLst>
                    <a:ext uri="{9D8B030D-6E8A-4147-A177-3AD203B41FA5}">
                      <a16:colId xmlns:a16="http://schemas.microsoft.com/office/drawing/2014/main" xmlns="" val="20005"/>
                    </a:ext>
                  </a:extLst>
                </a:gridCol>
                <a:gridCol w="163017">
                  <a:extLst>
                    <a:ext uri="{9D8B030D-6E8A-4147-A177-3AD203B41FA5}">
                      <a16:colId xmlns:a16="http://schemas.microsoft.com/office/drawing/2014/main" xmlns="" val="20006"/>
                    </a:ext>
                  </a:extLst>
                </a:gridCol>
                <a:gridCol w="1255941">
                  <a:extLst>
                    <a:ext uri="{9D8B030D-6E8A-4147-A177-3AD203B41FA5}">
                      <a16:colId xmlns:a16="http://schemas.microsoft.com/office/drawing/2014/main" xmlns="" val="20007"/>
                    </a:ext>
                  </a:extLst>
                </a:gridCol>
              </a:tblGrid>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被测单元</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Largest(int list[])</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创建人</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zh-CN" altLang="en-US" sz="1800" b="0" kern="100" dirty="0" smtClean="0">
                          <a:solidFill>
                            <a:schemeClr val="tx1"/>
                          </a:solidFill>
                          <a:latin typeface="华文细黑" panose="02010600040101010101" pitchFamily="2" charset="-122"/>
                          <a:ea typeface="华文细黑" panose="02010600040101010101" pitchFamily="2" charset="-122"/>
                          <a:cs typeface="Times New Roman"/>
                        </a:rPr>
                        <a:t>张三丰</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创建日期</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2019.03.01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0"/>
                  </a:ext>
                </a:extLst>
              </a:tr>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所在类</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SortOfList</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优先级</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2</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测试日期</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2019.03.01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1"/>
                  </a:ext>
                </a:extLst>
              </a:tr>
              <a:tr h="307183">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要用的桩</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无</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2"/>
                  </a:ext>
                </a:extLst>
              </a:tr>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环境准备</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en-US" sz="1800" b="0" kern="0" dirty="0">
                          <a:solidFill>
                            <a:schemeClr val="tx1"/>
                          </a:solidFill>
                          <a:latin typeface="华文细黑" panose="02010600040101010101" pitchFamily="2" charset="-122"/>
                          <a:ea typeface="华文细黑" panose="02010600040101010101" pitchFamily="2" charset="-122"/>
                          <a:cs typeface="微软雅黑"/>
                        </a:rPr>
                        <a:t>Eclipse </a:t>
                      </a:r>
                      <a:r>
                        <a:rPr lang="en-US" sz="1800" b="0" kern="0" dirty="0" err="1">
                          <a:solidFill>
                            <a:schemeClr val="tx1"/>
                          </a:solidFill>
                          <a:latin typeface="华文细黑" panose="02010600040101010101" pitchFamily="2" charset="-122"/>
                          <a:ea typeface="华文细黑" panose="02010600040101010101" pitchFamily="2" charset="-122"/>
                          <a:cs typeface="微软雅黑"/>
                        </a:rPr>
                        <a:t>Kepler</a:t>
                      </a:r>
                      <a:r>
                        <a:rPr lang="en-US" sz="1800" b="0" kern="0" dirty="0">
                          <a:solidFill>
                            <a:schemeClr val="tx1"/>
                          </a:solidFill>
                          <a:latin typeface="华文细黑" panose="02010600040101010101" pitchFamily="2" charset="-122"/>
                          <a:ea typeface="华文细黑" panose="02010600040101010101" pitchFamily="2" charset="-122"/>
                          <a:cs typeface="微软雅黑"/>
                        </a:rPr>
                        <a:t> Service Release 1 ; </a:t>
                      </a:r>
                      <a:r>
                        <a:rPr lang="en-US" sz="1800" b="0" kern="0" dirty="0" err="1">
                          <a:solidFill>
                            <a:schemeClr val="tx1"/>
                          </a:solidFill>
                          <a:latin typeface="华文细黑" panose="02010600040101010101" pitchFamily="2" charset="-122"/>
                          <a:ea typeface="华文细黑" panose="02010600040101010101" pitchFamily="2" charset="-122"/>
                          <a:cs typeface="微软雅黑"/>
                        </a:rPr>
                        <a:t>Junit</a:t>
                      </a:r>
                      <a:r>
                        <a:rPr lang="en-US" sz="1800" b="0" kern="0" dirty="0">
                          <a:solidFill>
                            <a:schemeClr val="tx1"/>
                          </a:solidFill>
                          <a:latin typeface="华文细黑" panose="02010600040101010101" pitchFamily="2" charset="-122"/>
                          <a:ea typeface="华文细黑" panose="02010600040101010101" pitchFamily="2" charset="-122"/>
                          <a:cs typeface="微软雅黑"/>
                        </a:rPr>
                        <a:t> 4.0</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3"/>
                  </a:ext>
                </a:extLst>
              </a:tr>
              <a:tr h="614366">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测试用例</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3">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输入参数和数据</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期望结果</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实际情况</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测试状态（</a:t>
                      </a:r>
                      <a:r>
                        <a:rPr lang="en-US" sz="1800" b="0" kern="100">
                          <a:solidFill>
                            <a:schemeClr val="tx1"/>
                          </a:solidFill>
                          <a:latin typeface="华文细黑" panose="02010600040101010101" pitchFamily="2" charset="-122"/>
                          <a:ea typeface="华文细黑" panose="02010600040101010101" pitchFamily="2" charset="-122"/>
                          <a:cs typeface="Times New Roman"/>
                        </a:rPr>
                        <a:t>P/F</a:t>
                      </a:r>
                      <a:r>
                        <a:rPr lang="zh-CN" sz="1800" b="0" kern="100">
                          <a:solidFill>
                            <a:schemeClr val="tx1"/>
                          </a:solidFill>
                          <a:latin typeface="华文细黑" panose="02010600040101010101" pitchFamily="2" charset="-122"/>
                          <a:ea typeface="华文细黑" panose="02010600040101010101" pitchFamily="2" charset="-122"/>
                          <a:cs typeface="Times New Roman"/>
                        </a:rPr>
                        <a:t>）</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04"/>
                  </a:ext>
                </a:extLst>
              </a:tr>
              <a:tr h="307183">
                <a:tc>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1</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[7</a:t>
                      </a:r>
                      <a:r>
                        <a:rPr lang="zh-CN" altLang="en-US" sz="1800" b="0" kern="100" dirty="0">
                          <a:solidFill>
                            <a:schemeClr val="tx1"/>
                          </a:solidFill>
                          <a:latin typeface="华文细黑" panose="02010600040101010101" pitchFamily="2" charset="-122"/>
                          <a:ea typeface="华文细黑" panose="02010600040101010101" pitchFamily="2" charset="-122"/>
                          <a:cs typeface="Times New Roman"/>
                        </a:rPr>
                        <a:t>，</a:t>
                      </a: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8</a:t>
                      </a:r>
                      <a:r>
                        <a:rPr lang="zh-CN" altLang="en-US" sz="1800" b="0" kern="100" dirty="0">
                          <a:solidFill>
                            <a:schemeClr val="tx1"/>
                          </a:solidFill>
                          <a:latin typeface="华文细黑" panose="02010600040101010101" pitchFamily="2" charset="-122"/>
                          <a:ea typeface="华文细黑" panose="02010600040101010101" pitchFamily="2" charset="-122"/>
                          <a:cs typeface="Times New Roman"/>
                        </a:rPr>
                        <a:t>，</a:t>
                      </a: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r>
                        <a:rPr lang="en-US" altLang="zh-CN" sz="1800" b="0" kern="100" dirty="0">
                          <a:solidFill>
                            <a:srgbClr val="FF0000"/>
                          </a:solidFill>
                          <a:latin typeface="华文细黑" panose="02010600040101010101" pitchFamily="2" charset="-122"/>
                          <a:ea typeface="华文细黑" panose="02010600040101010101" pitchFamily="2" charset="-122"/>
                          <a:cs typeface="Times New Roman"/>
                        </a:rPr>
                        <a:t>8</a:t>
                      </a:r>
                      <a:endParaRPr lang="zh-CN" sz="1800" b="0" kern="100" dirty="0">
                        <a:solidFill>
                          <a:srgbClr val="FF0000"/>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rgbClr val="FF0000"/>
                          </a:solidFill>
                          <a:latin typeface="华文细黑" panose="02010600040101010101" pitchFamily="2" charset="-122"/>
                          <a:ea typeface="华文细黑" panose="02010600040101010101" pitchFamily="2" charset="-122"/>
                          <a:cs typeface="Times New Roman"/>
                        </a:rPr>
                        <a:t>F</a:t>
                      </a:r>
                      <a:endParaRPr lang="zh-CN" sz="1800" b="0" kern="100" dirty="0">
                        <a:solidFill>
                          <a:srgbClr val="FF0000"/>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07183">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[7</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8</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0000FF"/>
                          </a:solidFill>
                          <a:latin typeface="华文细黑" panose="02010600040101010101" pitchFamily="2" charset="-122"/>
                          <a:ea typeface="华文细黑" panose="02010600040101010101" pitchFamily="2" charset="-122"/>
                          <a:cs typeface="Times New Roman"/>
                        </a:rPr>
                        <a:t>9</a:t>
                      </a:r>
                      <a:endParaRPr lang="zh-CN" sz="24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P</a:t>
                      </a:r>
                      <a:endParaRPr lang="zh-CN" sz="24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07183">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[1]</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0000FF"/>
                          </a:solidFill>
                          <a:latin typeface="华文细黑" panose="02010600040101010101" pitchFamily="2" charset="-122"/>
                          <a:ea typeface="华文细黑" panose="02010600040101010101" pitchFamily="2" charset="-122"/>
                          <a:cs typeface="Times New Roman"/>
                        </a:rPr>
                        <a:t>1</a:t>
                      </a:r>
                      <a:endParaRPr lang="zh-CN" sz="24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rgbClr val="0000FF"/>
                          </a:solidFill>
                          <a:latin typeface="华文细黑" panose="02010600040101010101" pitchFamily="2" charset="-122"/>
                          <a:ea typeface="华文细黑" panose="02010600040101010101" pitchFamily="2" charset="-122"/>
                          <a:cs typeface="Times New Roman"/>
                        </a:rPr>
                        <a:t>P</a:t>
                      </a:r>
                      <a:endParaRPr lang="zh-CN" sz="24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07183">
                <a:tc>
                  <a:txBody>
                    <a:body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3</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[-9</a:t>
                      </a:r>
                      <a:r>
                        <a:rPr lang="zh-CN" sz="1800" b="0" kern="100">
                          <a:solidFill>
                            <a:schemeClr val="tx1"/>
                          </a:solidFill>
                          <a:latin typeface="华文细黑" panose="02010600040101010101" pitchFamily="2" charset="-122"/>
                          <a:ea typeface="华文细黑" panose="02010600040101010101" pitchFamily="2" charset="-122"/>
                          <a:cs typeface="Times New Roman"/>
                        </a:rPr>
                        <a:t>，</a:t>
                      </a:r>
                      <a:r>
                        <a:rPr lang="en-US" sz="1800" b="0" kern="100">
                          <a:solidFill>
                            <a:schemeClr val="tx1"/>
                          </a:solidFill>
                          <a:latin typeface="华文细黑" panose="02010600040101010101" pitchFamily="2" charset="-122"/>
                          <a:ea typeface="华文细黑" panose="02010600040101010101" pitchFamily="2" charset="-122"/>
                          <a:cs typeface="Times New Roman"/>
                        </a:rPr>
                        <a:t>-8</a:t>
                      </a:r>
                      <a:r>
                        <a:rPr lang="zh-CN" sz="1800" b="0" kern="100">
                          <a:solidFill>
                            <a:schemeClr val="tx1"/>
                          </a:solidFill>
                          <a:latin typeface="华文细黑" panose="02010600040101010101" pitchFamily="2" charset="-122"/>
                          <a:ea typeface="华文细黑" panose="02010600040101010101" pitchFamily="2" charset="-122"/>
                          <a:cs typeface="Times New Roman"/>
                        </a:rPr>
                        <a:t>，</a:t>
                      </a:r>
                      <a:r>
                        <a:rPr lang="en-US" sz="1800" b="0" kern="100">
                          <a:solidFill>
                            <a:schemeClr val="tx1"/>
                          </a:solidFill>
                          <a:latin typeface="华文细黑" panose="02010600040101010101" pitchFamily="2" charset="-122"/>
                          <a:ea typeface="华文细黑" panose="02010600040101010101" pitchFamily="2" charset="-122"/>
                          <a:cs typeface="Times New Roman"/>
                        </a:rPr>
                        <a:t>-7]</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-7</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FF0000"/>
                          </a:solidFill>
                          <a:latin typeface="华文细黑" panose="02010600040101010101" pitchFamily="2" charset="-122"/>
                          <a:ea typeface="华文细黑" panose="02010600040101010101" pitchFamily="2" charset="-122"/>
                          <a:cs typeface="Times New Roman"/>
                        </a:rPr>
                        <a:t>0</a:t>
                      </a:r>
                      <a:endParaRPr lang="zh-CN" sz="2400" b="0" kern="100" dirty="0">
                        <a:solidFill>
                          <a:srgbClr val="FF0000"/>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rgbClr val="FF0000"/>
                          </a:solidFill>
                          <a:latin typeface="华文细黑" panose="02010600040101010101" pitchFamily="2" charset="-122"/>
                          <a:ea typeface="华文细黑" panose="02010600040101010101" pitchFamily="2" charset="-122"/>
                          <a:cs typeface="Times New Roman"/>
                        </a:rPr>
                        <a:t>F</a:t>
                      </a:r>
                      <a:endParaRPr lang="zh-CN" sz="2400" b="0" kern="100" dirty="0">
                        <a:solidFill>
                          <a:srgbClr val="FF0000"/>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307183">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4</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307183">
                <a:tc>
                  <a:txBody>
                    <a:bodyPr/>
                    <a:lstStyle/>
                    <a:p>
                      <a:pPr algn="just">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5</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307183">
                <a:tc>
                  <a:txBody>
                    <a:bodyPr/>
                    <a:lstStyle/>
                    <a:p>
                      <a:pPr algn="just">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6</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38640157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a:t>临时单元测试</a:t>
                </a:r>
                <a14:m>
                  <m:oMath xmlns:m="http://schemas.openxmlformats.org/officeDocument/2006/math">
                    <m:r>
                      <a:rPr lang="zh-CN" altLang="en-US" i="1" smtClean="0">
                        <a:latin typeface="Cambria Math" panose="02040503050406030204" pitchFamily="18" charset="0"/>
                      </a:rPr>
                      <m:t>≠</m:t>
                    </m:r>
                  </m:oMath>
                </a14:m>
                <a:r>
                  <a:rPr lang="zh-CN" altLang="en-US" dirty="0"/>
                  <a:t>单元测试</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0">
                <a:blip r:embed="rId2"/>
                <a:stretch>
                  <a:fillRect b="-12308"/>
                </a:stretch>
              </a:blipFill>
            </p:spPr>
            <p:txBody>
              <a:bodyPr/>
              <a:lstStyle/>
              <a:p>
                <a:r>
                  <a:rPr lang="zh-CN" altLang="en-US">
                    <a:noFill/>
                  </a:rPr>
                  <a:t> </a:t>
                </a:r>
              </a:p>
            </p:txBody>
          </p:sp>
        </mc:Fallback>
      </mc:AlternateContent>
      <p:sp>
        <p:nvSpPr>
          <p:cNvPr id="3" name="内容占位符 2"/>
          <p:cNvSpPr>
            <a:spLocks noGrp="1"/>
          </p:cNvSpPr>
          <p:nvPr>
            <p:ph idx="1"/>
          </p:nvPr>
        </p:nvSpPr>
        <p:spPr/>
        <p:txBody>
          <a:bodyPr/>
          <a:lstStyle/>
          <a:p>
            <a:r>
              <a:rPr lang="zh-CN" altLang="en-US" dirty="0"/>
              <a:t>程序员编写功能代码，同时也就有责任为自己的代码编写单元测试。</a:t>
            </a:r>
          </a:p>
          <a:p>
            <a:r>
              <a:rPr lang="zh-CN" altLang="en-US" dirty="0"/>
              <a:t>写完函数</a:t>
            </a:r>
            <a:r>
              <a:rPr lang="en-US" altLang="zh-CN" dirty="0"/>
              <a:t>,</a:t>
            </a:r>
            <a:r>
              <a:rPr lang="zh-CN" altLang="en-US" dirty="0"/>
              <a:t>执行一下，看功能是否正常，这种单元测试称为</a:t>
            </a:r>
            <a:r>
              <a:rPr lang="zh-CN" altLang="en-US" dirty="0">
                <a:solidFill>
                  <a:srgbClr val="0000FF"/>
                </a:solidFill>
              </a:rPr>
              <a:t>临时单元测试</a:t>
            </a:r>
          </a:p>
          <a:p>
            <a:r>
              <a:rPr lang="zh-CN" altLang="en-US" dirty="0"/>
              <a:t>只进行了临时单元测试的软件，针对代码的测试很不完整，代码覆盖率要超过</a:t>
            </a:r>
            <a:r>
              <a:rPr lang="en-US" altLang="zh-CN" dirty="0"/>
              <a:t>70%</a:t>
            </a:r>
            <a:r>
              <a:rPr lang="zh-CN" altLang="en-US" dirty="0"/>
              <a:t>都很困难，因此需要进行单元测试</a:t>
            </a:r>
          </a:p>
        </p:txBody>
      </p:sp>
    </p:spTree>
    <p:extLst>
      <p:ext uri="{BB962C8B-B14F-4D97-AF65-F5344CB8AC3E}">
        <p14:creationId xmlns:p14="http://schemas.microsoft.com/office/powerpoint/2010/main" val="103274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7.1.1 </a:t>
            </a:r>
            <a:r>
              <a:rPr lang="zh-CN" altLang="en-US" dirty="0"/>
              <a:t>选择程序设计语言</a:t>
            </a:r>
          </a:p>
        </p:txBody>
      </p:sp>
      <p:sp>
        <p:nvSpPr>
          <p:cNvPr id="4" name="TextBox 7"/>
          <p:cNvSpPr txBox="1">
            <a:spLocks noChangeArrowheads="1"/>
          </p:cNvSpPr>
          <p:nvPr/>
        </p:nvSpPr>
        <p:spPr bwMode="auto">
          <a:xfrm>
            <a:off x="598490" y="1582740"/>
            <a:ext cx="3902075"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base" latinLnBrk="0" hangingPunct="1">
              <a:lnSpc>
                <a:spcPts val="4200"/>
              </a:lnSpc>
              <a:spcBef>
                <a:spcPts val="600"/>
              </a:spcBef>
              <a:spcAft>
                <a:spcPct val="0"/>
              </a:spcAft>
              <a:buClrTx/>
              <a:buSzTx/>
              <a:buFontTx/>
              <a:buNone/>
              <a:tabLst/>
              <a:defRPr/>
            </a:pPr>
            <a:r>
              <a:rPr kumimoji="0" lang="zh-CN" altLang="en-US" sz="24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理想标准：</a:t>
            </a:r>
            <a:endParaRPr kumimoji="0" lang="en-US" altLang="zh-CN" sz="24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Arial" panose="020B0604020202020204" pitchFamily="34" charset="0"/>
              <a:buChar char="•"/>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应该有理想的模块化机制，以及可读性好的控制结构和数据结构</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endParaRPr kumimoji="0" lang="en-US"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Arial" panose="020B0604020202020204" pitchFamily="34" charset="0"/>
              <a:buChar char="•"/>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使编译程序能够尽可能多地发现程序中的错误</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endParaRPr kumimoji="0" lang="en-US"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Arial" panose="020B0604020202020204" pitchFamily="34" charset="0"/>
              <a:buChar char="•"/>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应该有良好的独立编译机制</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p>
        </p:txBody>
      </p:sp>
      <p:sp>
        <p:nvSpPr>
          <p:cNvPr id="5" name="TextBox 7"/>
          <p:cNvSpPr txBox="1">
            <a:spLocks noChangeArrowheads="1"/>
          </p:cNvSpPr>
          <p:nvPr/>
        </p:nvSpPr>
        <p:spPr bwMode="auto">
          <a:xfrm>
            <a:off x="4991100" y="1582740"/>
            <a:ext cx="3829050"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base" latinLnBrk="0" hangingPunct="1">
              <a:lnSpc>
                <a:spcPts val="4200"/>
              </a:lnSpc>
              <a:spcBef>
                <a:spcPts val="600"/>
              </a:spcBef>
              <a:spcAft>
                <a:spcPct val="0"/>
              </a:spcAft>
              <a:buClrTx/>
              <a:buSzTx/>
              <a:buFontTx/>
              <a:buNone/>
              <a:tabLst/>
              <a:defRPr/>
            </a:pPr>
            <a:r>
              <a:rPr kumimoji="0" lang="zh-CN" altLang="en-US" sz="24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实用标准：</a:t>
            </a:r>
            <a:endParaRPr kumimoji="0" lang="en-US" altLang="zh-CN" sz="24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Arial" panose="020B0604020202020204" pitchFamily="34" charset="0"/>
              <a:buChar char="•"/>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系统用户的要求</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endParaRPr kumimoji="0" lang="en-US"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Arial" panose="020B0604020202020204" pitchFamily="34" charset="0"/>
              <a:buChar char="•"/>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可以使用的编译程序</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endParaRPr kumimoji="0" lang="en-US"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Arial" panose="020B0604020202020204" pitchFamily="34" charset="0"/>
              <a:buChar char="•"/>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可以得到的软件工具</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endParaRPr kumimoji="0" lang="en-US"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Arial" panose="020B0604020202020204" pitchFamily="34" charset="0"/>
              <a:buChar char="•"/>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工程规模</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endParaRPr kumimoji="0" lang="en-US"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Arial" panose="020B0604020202020204" pitchFamily="34" charset="0"/>
              <a:buChar char="•"/>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程序员的知识</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endParaRPr kumimoji="0" lang="en-US"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Arial" panose="020B0604020202020204" pitchFamily="34" charset="0"/>
              <a:buChar char="•"/>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软件可移植性要求</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endParaRPr kumimoji="0" lang="en-US"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Arial" panose="020B0604020202020204" pitchFamily="34" charset="0"/>
              <a:buChar char="•"/>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软件的应用领域</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p>
        </p:txBody>
      </p:sp>
      <p:cxnSp>
        <p:nvCxnSpPr>
          <p:cNvPr id="6" name="直接连接符 5"/>
          <p:cNvCxnSpPr/>
          <p:nvPr/>
        </p:nvCxnSpPr>
        <p:spPr>
          <a:xfrm>
            <a:off x="4772819" y="2420888"/>
            <a:ext cx="0" cy="2952328"/>
          </a:xfrm>
          <a:prstGeom prst="line">
            <a:avLst/>
          </a:prstGeom>
          <a:noFill/>
          <a:ln w="22225" cap="flat" cmpd="sng" algn="ctr">
            <a:solidFill>
              <a:sysClr val="windowText" lastClr="000000">
                <a:shade val="95000"/>
                <a:satMod val="105000"/>
              </a:sysClr>
            </a:solidFill>
            <a:prstDash val="solid"/>
          </a:ln>
          <a:effectLst>
            <a:softEdge rad="12700"/>
          </a:effectLst>
        </p:spPr>
      </p:cxnSp>
    </p:spTree>
    <p:extLst>
      <p:ext uri="{BB962C8B-B14F-4D97-AF65-F5344CB8AC3E}">
        <p14:creationId xmlns:p14="http://schemas.microsoft.com/office/powerpoint/2010/main" val="22667966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Step4:</a:t>
            </a:r>
            <a:r>
              <a:rPr lang="zh-CN" altLang="en-US" dirty="0"/>
              <a:t>根据测试结果修改程序</a:t>
            </a:r>
          </a:p>
        </p:txBody>
      </p:sp>
      <p:graphicFrame>
        <p:nvGraphicFramePr>
          <p:cNvPr id="4" name="表格 3"/>
          <p:cNvGraphicFramePr>
            <a:graphicFrameLocks noGrp="1"/>
          </p:cNvGraphicFramePr>
          <p:nvPr>
            <p:extLst>
              <p:ext uri="{D42A27DB-BD31-4B8C-83A1-F6EECF244321}">
                <p14:modId xmlns:p14="http://schemas.microsoft.com/office/powerpoint/2010/main" val="3824882185"/>
              </p:ext>
            </p:extLst>
          </p:nvPr>
        </p:nvGraphicFramePr>
        <p:xfrm>
          <a:off x="415101" y="1633953"/>
          <a:ext cx="8286809" cy="3379013"/>
        </p:xfrm>
        <a:graphic>
          <a:graphicData uri="http://schemas.openxmlformats.org/drawingml/2006/table">
            <a:tbl>
              <a:tblPr/>
              <a:tblGrid>
                <a:gridCol w="1085693">
                  <a:extLst>
                    <a:ext uri="{9D8B030D-6E8A-4147-A177-3AD203B41FA5}">
                      <a16:colId xmlns:a16="http://schemas.microsoft.com/office/drawing/2014/main" xmlns="" val="20000"/>
                    </a:ext>
                  </a:extLst>
                </a:gridCol>
                <a:gridCol w="2070210">
                  <a:extLst>
                    <a:ext uri="{9D8B030D-6E8A-4147-A177-3AD203B41FA5}">
                      <a16:colId xmlns:a16="http://schemas.microsoft.com/office/drawing/2014/main" xmlns="" val="20001"/>
                    </a:ext>
                  </a:extLst>
                </a:gridCol>
                <a:gridCol w="915445">
                  <a:extLst>
                    <a:ext uri="{9D8B030D-6E8A-4147-A177-3AD203B41FA5}">
                      <a16:colId xmlns:a16="http://schemas.microsoft.com/office/drawing/2014/main" xmlns="" val="20002"/>
                    </a:ext>
                  </a:extLst>
                </a:gridCol>
                <a:gridCol w="163017">
                  <a:extLst>
                    <a:ext uri="{9D8B030D-6E8A-4147-A177-3AD203B41FA5}">
                      <a16:colId xmlns:a16="http://schemas.microsoft.com/office/drawing/2014/main" xmlns="" val="20003"/>
                    </a:ext>
                  </a:extLst>
                </a:gridCol>
                <a:gridCol w="1564332">
                  <a:extLst>
                    <a:ext uri="{9D8B030D-6E8A-4147-A177-3AD203B41FA5}">
                      <a16:colId xmlns:a16="http://schemas.microsoft.com/office/drawing/2014/main" xmlns="" val="20004"/>
                    </a:ext>
                  </a:extLst>
                </a:gridCol>
                <a:gridCol w="1069154">
                  <a:extLst>
                    <a:ext uri="{9D8B030D-6E8A-4147-A177-3AD203B41FA5}">
                      <a16:colId xmlns:a16="http://schemas.microsoft.com/office/drawing/2014/main" xmlns="" val="20005"/>
                    </a:ext>
                  </a:extLst>
                </a:gridCol>
                <a:gridCol w="163017">
                  <a:extLst>
                    <a:ext uri="{9D8B030D-6E8A-4147-A177-3AD203B41FA5}">
                      <a16:colId xmlns:a16="http://schemas.microsoft.com/office/drawing/2014/main" xmlns="" val="20006"/>
                    </a:ext>
                  </a:extLst>
                </a:gridCol>
                <a:gridCol w="1255941">
                  <a:extLst>
                    <a:ext uri="{9D8B030D-6E8A-4147-A177-3AD203B41FA5}">
                      <a16:colId xmlns:a16="http://schemas.microsoft.com/office/drawing/2014/main" xmlns="" val="20007"/>
                    </a:ext>
                  </a:extLst>
                </a:gridCol>
              </a:tblGrid>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被测单元</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Largest(int list[])</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创建人</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zh-CN" altLang="en-US" sz="1800" b="0" kern="100" dirty="0" smtClean="0">
                          <a:solidFill>
                            <a:schemeClr val="tx1"/>
                          </a:solidFill>
                          <a:latin typeface="华文细黑" panose="02010600040101010101" pitchFamily="2" charset="-122"/>
                          <a:ea typeface="华文细黑" panose="02010600040101010101" pitchFamily="2" charset="-122"/>
                          <a:cs typeface="Times New Roman"/>
                        </a:rPr>
                        <a:t>张三丰</a:t>
                      </a:r>
                      <a:endParaRPr lang="zh-CN" alt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创建日期</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2019.03.01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0"/>
                  </a:ext>
                </a:extLst>
              </a:tr>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所在类</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SortOfList</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优先级</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2</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测试日期</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2019.03.01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1"/>
                  </a:ext>
                </a:extLst>
              </a:tr>
              <a:tr h="307183">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要用的桩</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无</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2"/>
                  </a:ext>
                </a:extLst>
              </a:tr>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环境准备</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en-US" sz="1800" b="0" kern="0" dirty="0">
                          <a:solidFill>
                            <a:schemeClr val="tx1"/>
                          </a:solidFill>
                          <a:latin typeface="华文细黑" panose="02010600040101010101" pitchFamily="2" charset="-122"/>
                          <a:ea typeface="华文细黑" panose="02010600040101010101" pitchFamily="2" charset="-122"/>
                          <a:cs typeface="微软雅黑"/>
                        </a:rPr>
                        <a:t>Eclipse </a:t>
                      </a:r>
                      <a:r>
                        <a:rPr lang="en-US" sz="1800" b="0" kern="0" dirty="0" err="1">
                          <a:solidFill>
                            <a:schemeClr val="tx1"/>
                          </a:solidFill>
                          <a:latin typeface="华文细黑" panose="02010600040101010101" pitchFamily="2" charset="-122"/>
                          <a:ea typeface="华文细黑" panose="02010600040101010101" pitchFamily="2" charset="-122"/>
                          <a:cs typeface="微软雅黑"/>
                        </a:rPr>
                        <a:t>Kepler</a:t>
                      </a:r>
                      <a:r>
                        <a:rPr lang="en-US" sz="1800" b="0" kern="0" dirty="0">
                          <a:solidFill>
                            <a:schemeClr val="tx1"/>
                          </a:solidFill>
                          <a:latin typeface="华文细黑" panose="02010600040101010101" pitchFamily="2" charset="-122"/>
                          <a:ea typeface="华文细黑" panose="02010600040101010101" pitchFamily="2" charset="-122"/>
                          <a:cs typeface="微软雅黑"/>
                        </a:rPr>
                        <a:t> Service Release 1 ; </a:t>
                      </a:r>
                      <a:r>
                        <a:rPr lang="en-US" sz="1800" b="0" kern="0" dirty="0" err="1">
                          <a:solidFill>
                            <a:schemeClr val="tx1"/>
                          </a:solidFill>
                          <a:latin typeface="华文细黑" panose="02010600040101010101" pitchFamily="2" charset="-122"/>
                          <a:ea typeface="华文细黑" panose="02010600040101010101" pitchFamily="2" charset="-122"/>
                          <a:cs typeface="微软雅黑"/>
                        </a:rPr>
                        <a:t>Junit</a:t>
                      </a:r>
                      <a:r>
                        <a:rPr lang="en-US" sz="1800" b="0" kern="0" dirty="0">
                          <a:solidFill>
                            <a:schemeClr val="tx1"/>
                          </a:solidFill>
                          <a:latin typeface="华文细黑" panose="02010600040101010101" pitchFamily="2" charset="-122"/>
                          <a:ea typeface="华文细黑" panose="02010600040101010101" pitchFamily="2" charset="-122"/>
                          <a:cs typeface="微软雅黑"/>
                        </a:rPr>
                        <a:t> 4.0</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3"/>
                  </a:ext>
                </a:extLst>
              </a:tr>
              <a:tr h="614366">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测试用例</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3">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输入参数和数据</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期望结果</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实际情况</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测试状态（</a:t>
                      </a:r>
                      <a:r>
                        <a:rPr lang="en-US" sz="1800" b="0" kern="100">
                          <a:solidFill>
                            <a:schemeClr val="tx1"/>
                          </a:solidFill>
                          <a:latin typeface="华文细黑" panose="02010600040101010101" pitchFamily="2" charset="-122"/>
                          <a:ea typeface="华文细黑" panose="02010600040101010101" pitchFamily="2" charset="-122"/>
                          <a:cs typeface="Times New Roman"/>
                        </a:rPr>
                        <a:t>P/F</a:t>
                      </a:r>
                      <a:r>
                        <a:rPr lang="zh-CN" sz="1800" b="0" kern="100">
                          <a:solidFill>
                            <a:schemeClr val="tx1"/>
                          </a:solidFill>
                          <a:latin typeface="华文细黑" panose="02010600040101010101" pitchFamily="2" charset="-122"/>
                          <a:ea typeface="华文细黑" panose="02010600040101010101" pitchFamily="2" charset="-122"/>
                          <a:cs typeface="Times New Roman"/>
                        </a:rPr>
                        <a:t>）</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04"/>
                  </a:ext>
                </a:extLst>
              </a:tr>
              <a:tr h="307183">
                <a:tc>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1</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[7</a:t>
                      </a:r>
                      <a:r>
                        <a:rPr lang="zh-CN" altLang="en-US" sz="1800" b="0" kern="100" dirty="0">
                          <a:solidFill>
                            <a:schemeClr val="tx1"/>
                          </a:solidFill>
                          <a:latin typeface="华文细黑" panose="02010600040101010101" pitchFamily="2" charset="-122"/>
                          <a:ea typeface="华文细黑" panose="02010600040101010101" pitchFamily="2" charset="-122"/>
                          <a:cs typeface="Times New Roman"/>
                        </a:rPr>
                        <a:t>，</a:t>
                      </a: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8</a:t>
                      </a:r>
                      <a:r>
                        <a:rPr lang="zh-CN" altLang="en-US" sz="1800" b="0" kern="100" dirty="0">
                          <a:solidFill>
                            <a:schemeClr val="tx1"/>
                          </a:solidFill>
                          <a:latin typeface="华文细黑" panose="02010600040101010101" pitchFamily="2" charset="-122"/>
                          <a:ea typeface="华文细黑" panose="02010600040101010101" pitchFamily="2" charset="-122"/>
                          <a:cs typeface="Times New Roman"/>
                        </a:rPr>
                        <a:t>，</a:t>
                      </a: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r>
                        <a:rPr lang="en-US" altLang="zh-CN" sz="1800" b="0" kern="100" dirty="0">
                          <a:solidFill>
                            <a:srgbClr val="FF0000"/>
                          </a:solidFill>
                          <a:latin typeface="华文细黑" panose="02010600040101010101" pitchFamily="2" charset="-122"/>
                          <a:ea typeface="华文细黑" panose="02010600040101010101" pitchFamily="2" charset="-122"/>
                          <a:cs typeface="Times New Roman"/>
                        </a:rPr>
                        <a:t>8</a:t>
                      </a:r>
                      <a:endParaRPr lang="zh-CN" sz="1800" b="0" kern="100" dirty="0">
                        <a:solidFill>
                          <a:srgbClr val="FF0000"/>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rgbClr val="FF0000"/>
                          </a:solidFill>
                          <a:latin typeface="华文细黑" panose="02010600040101010101" pitchFamily="2" charset="-122"/>
                          <a:ea typeface="华文细黑" panose="02010600040101010101" pitchFamily="2" charset="-122"/>
                          <a:cs typeface="Times New Roman"/>
                        </a:rPr>
                        <a:t>F</a:t>
                      </a:r>
                      <a:endParaRPr lang="zh-CN" sz="1800" b="0" kern="100" dirty="0">
                        <a:solidFill>
                          <a:srgbClr val="FF0000"/>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07183">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[7</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8</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9</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0000FF"/>
                          </a:solidFill>
                          <a:latin typeface="华文细黑" panose="02010600040101010101" pitchFamily="2" charset="-122"/>
                          <a:ea typeface="华文细黑" panose="02010600040101010101" pitchFamily="2" charset="-122"/>
                          <a:cs typeface="Times New Roman"/>
                        </a:rPr>
                        <a:t>9</a:t>
                      </a:r>
                      <a:endParaRPr lang="zh-CN" sz="24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P</a:t>
                      </a:r>
                      <a:endParaRPr lang="zh-CN" sz="24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07183">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3</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[1]</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0000FF"/>
                          </a:solidFill>
                          <a:latin typeface="华文细黑" panose="02010600040101010101" pitchFamily="2" charset="-122"/>
                          <a:ea typeface="华文细黑" panose="02010600040101010101" pitchFamily="2" charset="-122"/>
                          <a:cs typeface="Times New Roman"/>
                        </a:rPr>
                        <a:t>1</a:t>
                      </a:r>
                      <a:endParaRPr lang="zh-CN" sz="24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rgbClr val="0000FF"/>
                          </a:solidFill>
                          <a:latin typeface="华文细黑" panose="02010600040101010101" pitchFamily="2" charset="-122"/>
                          <a:ea typeface="华文细黑" panose="02010600040101010101" pitchFamily="2" charset="-122"/>
                          <a:cs typeface="Times New Roman"/>
                        </a:rPr>
                        <a:t>P</a:t>
                      </a:r>
                      <a:endParaRPr lang="zh-CN" sz="24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07183">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4</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[-9</a:t>
                      </a:r>
                      <a:r>
                        <a:rPr lang="zh-CN" sz="1800" b="0" kern="100">
                          <a:solidFill>
                            <a:schemeClr val="tx1"/>
                          </a:solidFill>
                          <a:latin typeface="华文细黑" panose="02010600040101010101" pitchFamily="2" charset="-122"/>
                          <a:ea typeface="华文细黑" panose="02010600040101010101" pitchFamily="2" charset="-122"/>
                          <a:cs typeface="Times New Roman"/>
                        </a:rPr>
                        <a:t>，</a:t>
                      </a:r>
                      <a:r>
                        <a:rPr lang="en-US" sz="1800" b="0" kern="100">
                          <a:solidFill>
                            <a:schemeClr val="tx1"/>
                          </a:solidFill>
                          <a:latin typeface="华文细黑" panose="02010600040101010101" pitchFamily="2" charset="-122"/>
                          <a:ea typeface="华文细黑" panose="02010600040101010101" pitchFamily="2" charset="-122"/>
                          <a:cs typeface="Times New Roman"/>
                        </a:rPr>
                        <a:t>-8</a:t>
                      </a:r>
                      <a:r>
                        <a:rPr lang="zh-CN" sz="1800" b="0" kern="100">
                          <a:solidFill>
                            <a:schemeClr val="tx1"/>
                          </a:solidFill>
                          <a:latin typeface="华文细黑" panose="02010600040101010101" pitchFamily="2" charset="-122"/>
                          <a:ea typeface="华文细黑" panose="02010600040101010101" pitchFamily="2" charset="-122"/>
                          <a:cs typeface="Times New Roman"/>
                        </a:rPr>
                        <a:t>，</a:t>
                      </a:r>
                      <a:r>
                        <a:rPr lang="en-US" sz="1800" b="0" kern="100">
                          <a:solidFill>
                            <a:schemeClr val="tx1"/>
                          </a:solidFill>
                          <a:latin typeface="华文细黑" panose="02010600040101010101" pitchFamily="2" charset="-122"/>
                          <a:ea typeface="华文细黑" panose="02010600040101010101" pitchFamily="2" charset="-122"/>
                          <a:cs typeface="Times New Roman"/>
                        </a:rPr>
                        <a:t>-7]</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-7</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FF0000"/>
                          </a:solidFill>
                          <a:latin typeface="华文细黑" panose="02010600040101010101" pitchFamily="2" charset="-122"/>
                          <a:ea typeface="华文细黑" panose="02010600040101010101" pitchFamily="2" charset="-122"/>
                          <a:cs typeface="Times New Roman"/>
                        </a:rPr>
                        <a:t>0</a:t>
                      </a:r>
                      <a:endParaRPr lang="zh-CN" sz="2400" b="0" kern="100" dirty="0">
                        <a:solidFill>
                          <a:srgbClr val="FF0000"/>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rgbClr val="FF0000"/>
                          </a:solidFill>
                          <a:latin typeface="华文细黑" panose="02010600040101010101" pitchFamily="2" charset="-122"/>
                          <a:ea typeface="华文细黑" panose="02010600040101010101" pitchFamily="2" charset="-122"/>
                          <a:cs typeface="Times New Roman"/>
                        </a:rPr>
                        <a:t>F</a:t>
                      </a:r>
                      <a:endParaRPr lang="zh-CN" sz="2400" b="0" kern="100" dirty="0">
                        <a:solidFill>
                          <a:srgbClr val="FF0000"/>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307183">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5</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
        <p:nvSpPr>
          <p:cNvPr id="5" name="矩形 4"/>
          <p:cNvSpPr/>
          <p:nvPr/>
        </p:nvSpPr>
        <p:spPr>
          <a:xfrm>
            <a:off x="236538" y="5321326"/>
            <a:ext cx="8196262" cy="400110"/>
          </a:xfrm>
          <a:prstGeom prst="rect">
            <a:avLst/>
          </a:prstGeom>
        </p:spPr>
        <p:txBody>
          <a:bodyPr wrap="square">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针对第</a:t>
            </a:r>
            <a:r>
              <a:rPr lang="en-US" altLang="zh-CN" sz="2000" dirty="0">
                <a:solidFill>
                  <a:srgbClr val="0000FF"/>
                </a:solidFill>
                <a:latin typeface="华文细黑" panose="02010600040101010101" pitchFamily="2" charset="-122"/>
                <a:ea typeface="华文细黑" panose="02010600040101010101" pitchFamily="2" charset="-122"/>
              </a:rPr>
              <a:t>1</a:t>
            </a:r>
            <a:r>
              <a:rPr lang="zh-CN" altLang="en-US" sz="2000" dirty="0">
                <a:solidFill>
                  <a:srgbClr val="0000FF"/>
                </a:solidFill>
                <a:latin typeface="华文细黑" panose="02010600040101010101" pitchFamily="2" charset="-122"/>
                <a:ea typeface="华文细黑" panose="02010600040101010101" pitchFamily="2" charset="-122"/>
              </a:rPr>
              <a:t>条错误，输入</a:t>
            </a:r>
            <a:r>
              <a:rPr lang="en-US" altLang="zh-CN" sz="2000" dirty="0">
                <a:solidFill>
                  <a:srgbClr val="0000FF"/>
                </a:solidFill>
                <a:latin typeface="华文细黑" panose="02010600040101010101" pitchFamily="2" charset="-122"/>
                <a:ea typeface="华文细黑" panose="02010600040101010101" pitchFamily="2" charset="-122"/>
              </a:rPr>
              <a:t>[7,8,9]</a:t>
            </a:r>
            <a:r>
              <a:rPr lang="zh-CN" altLang="en-US" sz="2000" dirty="0">
                <a:solidFill>
                  <a:srgbClr val="0000FF"/>
                </a:solidFill>
                <a:latin typeface="华文细黑" panose="02010600040101010101" pitchFamily="2" charset="-122"/>
                <a:ea typeface="华文细黑" panose="02010600040101010101" pitchFamily="2" charset="-122"/>
              </a:rPr>
              <a:t>，期望得到</a:t>
            </a:r>
            <a:r>
              <a:rPr lang="en-US" altLang="zh-CN" sz="2000" dirty="0">
                <a:solidFill>
                  <a:srgbClr val="0000FF"/>
                </a:solidFill>
                <a:latin typeface="华文细黑" panose="02010600040101010101" pitchFamily="2" charset="-122"/>
                <a:ea typeface="华文细黑" panose="02010600040101010101" pitchFamily="2" charset="-122"/>
              </a:rPr>
              <a:t>9</a:t>
            </a:r>
            <a:r>
              <a:rPr lang="zh-CN" altLang="en-US" sz="2000" dirty="0">
                <a:solidFill>
                  <a:srgbClr val="0000FF"/>
                </a:solidFill>
                <a:latin typeface="华文细黑" panose="02010600040101010101" pitchFamily="2" charset="-122"/>
                <a:ea typeface="华文细黑" panose="02010600040101010101" pitchFamily="2" charset="-122"/>
              </a:rPr>
              <a:t>，实际得</a:t>
            </a:r>
            <a:r>
              <a:rPr lang="en-US" altLang="zh-CN" sz="2000" dirty="0">
                <a:solidFill>
                  <a:srgbClr val="0000FF"/>
                </a:solidFill>
                <a:latin typeface="华文细黑" panose="02010600040101010101" pitchFamily="2" charset="-122"/>
                <a:ea typeface="华文细黑" panose="02010600040101010101" pitchFamily="2" charset="-122"/>
              </a:rPr>
              <a:t>8</a:t>
            </a:r>
            <a:endParaRPr lang="zh-CN" altLang="en-US" sz="2000" dirty="0">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2800833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Step4:</a:t>
            </a:r>
            <a:r>
              <a:rPr lang="zh-CN" altLang="en-US" dirty="0"/>
              <a:t>根据测试结果修改程序</a:t>
            </a:r>
          </a:p>
        </p:txBody>
      </p:sp>
      <p:sp>
        <p:nvSpPr>
          <p:cNvPr id="4" name="内容占位符 2"/>
          <p:cNvSpPr>
            <a:spLocks noGrp="1"/>
          </p:cNvSpPr>
          <p:nvPr>
            <p:ph idx="1"/>
          </p:nvPr>
        </p:nvSpPr>
        <p:spPr>
          <a:xfrm>
            <a:off x="684213" y="1412876"/>
            <a:ext cx="7920037" cy="3872558"/>
          </a:xfrm>
          <a:ln>
            <a:solidFill>
              <a:srgbClr val="0000FF"/>
            </a:solidFill>
            <a:prstDash val="solid"/>
          </a:ln>
        </p:spPr>
        <p:txBody>
          <a:bodyPr/>
          <a:lstStyle/>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01</a:t>
            </a:r>
            <a:r>
              <a:rPr lang="en-US" altLang="zh-CN" sz="2000" b="1" kern="1200" dirty="0">
                <a:solidFill>
                  <a:srgbClr val="7F0055"/>
                </a:solidFill>
                <a:latin typeface="Consolas" panose="020B0609020204030204" pitchFamily="49" charset="0"/>
                <a:ea typeface="宋体" pitchFamily="2" charset="-122"/>
              </a:rPr>
              <a:t>  public</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a:solidFill>
                  <a:srgbClr val="7F0055"/>
                </a:solidFill>
                <a:latin typeface="Consolas" panose="020B0609020204030204" pitchFamily="49" charset="0"/>
                <a:ea typeface="宋体" pitchFamily="2" charset="-122"/>
              </a:rPr>
              <a:t>class</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SortOfList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02</a:t>
            </a:r>
            <a:r>
              <a:rPr lang="en-US" altLang="zh-CN" sz="2000" b="1" kern="1200" dirty="0">
                <a:solidFill>
                  <a:srgbClr val="7F0055"/>
                </a:solidFill>
                <a:latin typeface="Consolas" panose="020B0609020204030204" pitchFamily="49" charset="0"/>
                <a:ea typeface="宋体" pitchFamily="2" charset="-122"/>
              </a:rPr>
              <a:t>     public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Largest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03</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04</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max = 0;</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05</a:t>
            </a:r>
            <a:r>
              <a:rPr lang="en-US" altLang="zh-CN" sz="2000" b="1" kern="1200" dirty="0">
                <a:solidFill>
                  <a:srgbClr val="7F0055"/>
                </a:solidFill>
                <a:latin typeface="Consolas" panose="020B0609020204030204" pitchFamily="49" charset="0"/>
                <a:ea typeface="宋体" pitchFamily="2" charset="-122"/>
              </a:rPr>
              <a:t>        for</a:t>
            </a:r>
            <a:r>
              <a:rPr lang="en-US" altLang="zh-CN" sz="2000" b="1" kern="1200" dirty="0">
                <a:solidFill>
                  <a:srgbClr val="000000"/>
                </a:solidFill>
                <a:latin typeface="Consolas" panose="020B0609020204030204" pitchFamily="49" charset="0"/>
                <a:ea typeface="宋体" pitchFamily="2" charset="-122"/>
              </a:rPr>
              <a: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0;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&lt; </a:t>
            </a:r>
            <a:r>
              <a:rPr lang="en-US" altLang="zh-CN" sz="2000" b="1" kern="1200" dirty="0" err="1">
                <a:solidFill>
                  <a:srgbClr val="000000"/>
                </a:solidFill>
                <a:latin typeface="Consolas" panose="020B0609020204030204" pitchFamily="49" charset="0"/>
                <a:ea typeface="宋体" pitchFamily="2" charset="-122"/>
              </a:rPr>
              <a:t>list.length</a:t>
            </a:r>
            <a:r>
              <a:rPr lang="en-US" altLang="zh-CN" sz="2000" b="1" kern="1200" dirty="0">
                <a:solidFill>
                  <a:srgbClr val="000000"/>
                </a:solidFill>
                <a:latin typeface="Consolas" panose="020B0609020204030204" pitchFamily="49" charset="0"/>
                <a:ea typeface="宋体" pitchFamily="2" charset="-122"/>
              </a:rPr>
              <a:t> - 1;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06           </a:t>
            </a:r>
            <a:r>
              <a:rPr lang="en-US" altLang="zh-CN" sz="2000" b="1" kern="1200" dirty="0">
                <a:solidFill>
                  <a:srgbClr val="7F0055"/>
                </a:solidFill>
                <a:latin typeface="Consolas" panose="020B0609020204030204" pitchFamily="49" charset="0"/>
                <a:ea typeface="宋体" pitchFamily="2" charset="-122"/>
              </a:rPr>
              <a:t>if</a:t>
            </a:r>
            <a:r>
              <a:rPr lang="en-US" altLang="zh-CN" sz="2000" b="1" kern="1200" dirty="0">
                <a:solidFill>
                  <a:srgbClr val="000000"/>
                </a:solidFill>
                <a:latin typeface="Consolas" panose="020B0609020204030204" pitchFamily="49" charset="0"/>
                <a:ea typeface="宋体" pitchFamily="2" charset="-122"/>
              </a:rPr>
              <a:t>(list[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&gt; max)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07               max=list[</a:t>
            </a:r>
            <a:r>
              <a:rPr lang="en-US" altLang="zh-CN" sz="2000" kern="1200" dirty="0" err="1">
                <a:solidFill>
                  <a:srgbClr val="000000"/>
                </a:solidFill>
                <a:latin typeface="Consolas" panose="020B0609020204030204" pitchFamily="49" charset="0"/>
                <a:ea typeface="宋体" pitchFamily="2" charset="-122"/>
              </a:rPr>
              <a:t>i</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08</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09</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10        </a:t>
            </a:r>
            <a:r>
              <a:rPr lang="en-US" altLang="zh-CN" sz="2000" b="1" kern="1200" dirty="0">
                <a:solidFill>
                  <a:srgbClr val="7F0055"/>
                </a:solidFill>
                <a:latin typeface="Consolas" panose="020B0609020204030204" pitchFamily="49" charset="0"/>
                <a:ea typeface="宋体" pitchFamily="2" charset="-122"/>
              </a:rPr>
              <a:t>return</a:t>
            </a:r>
            <a:r>
              <a:rPr lang="en-US" altLang="zh-CN" sz="2000" b="1" kern="1200" dirty="0">
                <a:solidFill>
                  <a:srgbClr val="000000"/>
                </a:solidFill>
                <a:latin typeface="Consolas" panose="020B0609020204030204" pitchFamily="49" charset="0"/>
                <a:ea typeface="宋体" pitchFamily="2" charset="-122"/>
              </a:rPr>
              <a:t> max;</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11     }</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12 }</a:t>
            </a:r>
            <a:endParaRPr lang="zh-CN" altLang="en-US" sz="2000" kern="1200" dirty="0">
              <a:solidFill>
                <a:srgbClr val="000000"/>
              </a:solidFill>
              <a:latin typeface="Consolas" panose="020B0609020204030204" pitchFamily="49" charset="0"/>
              <a:ea typeface="宋体" pitchFamily="2" charset="-122"/>
            </a:endParaRPr>
          </a:p>
          <a:p>
            <a:endParaRPr lang="zh-CN" altLang="en-US" dirty="0"/>
          </a:p>
        </p:txBody>
      </p:sp>
      <p:sp>
        <p:nvSpPr>
          <p:cNvPr id="5" name="矩形 4"/>
          <p:cNvSpPr/>
          <p:nvPr/>
        </p:nvSpPr>
        <p:spPr bwMode="auto">
          <a:xfrm>
            <a:off x="642910" y="2637382"/>
            <a:ext cx="8001056" cy="35719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buFont typeface="ZapfDingbats" pitchFamily="82" charset="2"/>
              <a:buNone/>
            </a:pPr>
            <a:endParaRPr lang="zh-CN" altLang="en-US" sz="2000">
              <a:solidFill>
                <a:srgbClr val="000000"/>
              </a:solidFill>
              <a:latin typeface="Comic Sans MS" pitchFamily="66" charset="0"/>
            </a:endParaRPr>
          </a:p>
        </p:txBody>
      </p:sp>
      <p:sp>
        <p:nvSpPr>
          <p:cNvPr id="6" name="矩形 5"/>
          <p:cNvSpPr/>
          <p:nvPr/>
        </p:nvSpPr>
        <p:spPr>
          <a:xfrm>
            <a:off x="684213" y="5459592"/>
            <a:ext cx="8196262" cy="400110"/>
          </a:xfrm>
          <a:prstGeom prst="rect">
            <a:avLst/>
          </a:prstGeom>
        </p:spPr>
        <p:txBody>
          <a:bodyPr wrap="square">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发现数组的边界出错</a:t>
            </a:r>
          </a:p>
        </p:txBody>
      </p:sp>
    </p:spTree>
    <p:extLst>
      <p:ext uri="{BB962C8B-B14F-4D97-AF65-F5344CB8AC3E}">
        <p14:creationId xmlns:p14="http://schemas.microsoft.com/office/powerpoint/2010/main" val="351107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Step4:</a:t>
            </a:r>
            <a:r>
              <a:rPr lang="zh-CN" altLang="en-US" dirty="0"/>
              <a:t>根据测试结果修改程序</a:t>
            </a:r>
          </a:p>
        </p:txBody>
      </p:sp>
      <p:sp>
        <p:nvSpPr>
          <p:cNvPr id="4" name="内容占位符 2"/>
          <p:cNvSpPr>
            <a:spLocks noGrp="1"/>
          </p:cNvSpPr>
          <p:nvPr>
            <p:ph idx="1"/>
          </p:nvPr>
        </p:nvSpPr>
        <p:spPr>
          <a:xfrm>
            <a:off x="684213" y="1412876"/>
            <a:ext cx="7920037" cy="3872558"/>
          </a:xfrm>
          <a:ln>
            <a:solidFill>
              <a:srgbClr val="0000FF"/>
            </a:solidFill>
            <a:prstDash val="solid"/>
          </a:ln>
        </p:spPr>
        <p:txBody>
          <a:bodyPr/>
          <a:lstStyle/>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01</a:t>
            </a:r>
            <a:r>
              <a:rPr lang="en-US" altLang="zh-CN" sz="2000" b="1" kern="1200" dirty="0">
                <a:solidFill>
                  <a:srgbClr val="7F0055"/>
                </a:solidFill>
                <a:latin typeface="Consolas" panose="020B0609020204030204" pitchFamily="49" charset="0"/>
                <a:ea typeface="宋体" pitchFamily="2" charset="-122"/>
              </a:rPr>
              <a:t>  public</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a:solidFill>
                  <a:srgbClr val="7F0055"/>
                </a:solidFill>
                <a:latin typeface="Consolas" panose="020B0609020204030204" pitchFamily="49" charset="0"/>
                <a:ea typeface="宋体" pitchFamily="2" charset="-122"/>
              </a:rPr>
              <a:t>class</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SortOfList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02</a:t>
            </a:r>
            <a:r>
              <a:rPr lang="en-US" altLang="zh-CN" sz="2000" b="1" kern="1200" dirty="0">
                <a:solidFill>
                  <a:srgbClr val="7F0055"/>
                </a:solidFill>
                <a:latin typeface="Consolas" panose="020B0609020204030204" pitchFamily="49" charset="0"/>
                <a:ea typeface="宋体" pitchFamily="2" charset="-122"/>
              </a:rPr>
              <a:t>     public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Largest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03</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04</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max = 0;</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05</a:t>
            </a:r>
            <a:r>
              <a:rPr lang="en-US" altLang="zh-CN" sz="2000" b="1" kern="1200" dirty="0">
                <a:solidFill>
                  <a:srgbClr val="7F0055"/>
                </a:solidFill>
                <a:latin typeface="Consolas" panose="020B0609020204030204" pitchFamily="49" charset="0"/>
                <a:ea typeface="宋体" pitchFamily="2" charset="-122"/>
              </a:rPr>
              <a:t>        for</a:t>
            </a:r>
            <a:r>
              <a:rPr lang="en-US" altLang="zh-CN" sz="2000" b="1" kern="1200" dirty="0">
                <a:solidFill>
                  <a:srgbClr val="000000"/>
                </a:solidFill>
                <a:latin typeface="Consolas" panose="020B0609020204030204" pitchFamily="49" charset="0"/>
                <a:ea typeface="宋体" pitchFamily="2" charset="-122"/>
              </a:rPr>
              <a: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0;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&lt; </a:t>
            </a:r>
            <a:r>
              <a:rPr lang="en-US" altLang="zh-CN" sz="2000" b="1" kern="1200" dirty="0">
                <a:solidFill>
                  <a:srgbClr val="0000FF"/>
                </a:solidFill>
                <a:latin typeface="Consolas" panose="020B0609020204030204" pitchFamily="49" charset="0"/>
                <a:ea typeface="宋体" pitchFamily="2" charset="-122"/>
              </a:rPr>
              <a:t>list.length</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06           </a:t>
            </a:r>
            <a:r>
              <a:rPr lang="en-US" altLang="zh-CN" sz="2000" b="1" kern="1200" dirty="0">
                <a:solidFill>
                  <a:srgbClr val="7F0055"/>
                </a:solidFill>
                <a:latin typeface="Consolas" panose="020B0609020204030204" pitchFamily="49" charset="0"/>
                <a:ea typeface="宋体" pitchFamily="2" charset="-122"/>
              </a:rPr>
              <a:t>if</a:t>
            </a:r>
            <a:r>
              <a:rPr lang="en-US" altLang="zh-CN" sz="2000" b="1" kern="1200" dirty="0">
                <a:solidFill>
                  <a:srgbClr val="000000"/>
                </a:solidFill>
                <a:latin typeface="Consolas" panose="020B0609020204030204" pitchFamily="49" charset="0"/>
                <a:ea typeface="宋体" pitchFamily="2" charset="-122"/>
              </a:rPr>
              <a:t>(list[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&gt; max)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07               max=list[</a:t>
            </a:r>
            <a:r>
              <a:rPr lang="en-US" altLang="zh-CN" sz="2000" kern="1200" dirty="0" err="1">
                <a:solidFill>
                  <a:srgbClr val="000000"/>
                </a:solidFill>
                <a:latin typeface="Consolas" panose="020B0609020204030204" pitchFamily="49" charset="0"/>
                <a:ea typeface="宋体" pitchFamily="2" charset="-122"/>
              </a:rPr>
              <a:t>i</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08</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09</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10        </a:t>
            </a:r>
            <a:r>
              <a:rPr lang="en-US" altLang="zh-CN" sz="2000" b="1" kern="1200" dirty="0">
                <a:solidFill>
                  <a:srgbClr val="7F0055"/>
                </a:solidFill>
                <a:latin typeface="Consolas" panose="020B0609020204030204" pitchFamily="49" charset="0"/>
                <a:ea typeface="宋体" pitchFamily="2" charset="-122"/>
              </a:rPr>
              <a:t>return</a:t>
            </a:r>
            <a:r>
              <a:rPr lang="en-US" altLang="zh-CN" sz="2000" b="1" kern="1200" dirty="0">
                <a:solidFill>
                  <a:srgbClr val="000000"/>
                </a:solidFill>
                <a:latin typeface="Consolas" panose="020B0609020204030204" pitchFamily="49" charset="0"/>
                <a:ea typeface="宋体" pitchFamily="2" charset="-122"/>
              </a:rPr>
              <a:t> max;</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11     }</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12 }</a:t>
            </a:r>
            <a:endParaRPr lang="zh-CN" altLang="en-US" sz="2000" kern="1200" dirty="0">
              <a:solidFill>
                <a:srgbClr val="000000"/>
              </a:solidFill>
              <a:latin typeface="Consolas" panose="020B0609020204030204" pitchFamily="49" charset="0"/>
              <a:ea typeface="宋体" pitchFamily="2" charset="-122"/>
            </a:endParaRPr>
          </a:p>
          <a:p>
            <a:endParaRPr lang="zh-CN" altLang="en-US" dirty="0"/>
          </a:p>
        </p:txBody>
      </p:sp>
      <p:sp>
        <p:nvSpPr>
          <p:cNvPr id="6" name="矩形 5"/>
          <p:cNvSpPr/>
          <p:nvPr/>
        </p:nvSpPr>
        <p:spPr>
          <a:xfrm>
            <a:off x="684213" y="5459592"/>
            <a:ext cx="8196262" cy="400110"/>
          </a:xfrm>
          <a:prstGeom prst="rect">
            <a:avLst/>
          </a:prstGeom>
        </p:spPr>
        <p:txBody>
          <a:bodyPr wrap="square">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调整后发现能够正确通过。</a:t>
            </a:r>
          </a:p>
        </p:txBody>
      </p:sp>
      <p:sp>
        <p:nvSpPr>
          <p:cNvPr id="7" name="矩形 6"/>
          <p:cNvSpPr/>
          <p:nvPr/>
        </p:nvSpPr>
        <p:spPr bwMode="auto">
          <a:xfrm>
            <a:off x="642910" y="2627331"/>
            <a:ext cx="8001056" cy="357190"/>
          </a:xfrm>
          <a:prstGeom prst="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buFont typeface="ZapfDingbats" pitchFamily="82" charset="2"/>
              <a:buNone/>
            </a:pPr>
            <a:endParaRPr lang="zh-CN" altLang="en-US" sz="2000">
              <a:solidFill>
                <a:srgbClr val="000000"/>
              </a:solidFill>
              <a:latin typeface="Comic Sans MS" pitchFamily="66" charset="0"/>
            </a:endParaRPr>
          </a:p>
        </p:txBody>
      </p:sp>
      <p:pic>
        <p:nvPicPr>
          <p:cNvPr id="8" name="Picture 2"/>
          <p:cNvPicPr>
            <a:picLocks noChangeAspect="1" noChangeArrowheads="1"/>
          </p:cNvPicPr>
          <p:nvPr/>
        </p:nvPicPr>
        <p:blipFill>
          <a:blip r:embed="rId2"/>
          <a:srcRect/>
          <a:stretch>
            <a:fillRect/>
          </a:stretch>
        </p:blipFill>
        <p:spPr bwMode="auto">
          <a:xfrm>
            <a:off x="5222875" y="3550368"/>
            <a:ext cx="3381375" cy="1619250"/>
          </a:xfrm>
          <a:prstGeom prst="rect">
            <a:avLst/>
          </a:prstGeom>
          <a:noFill/>
          <a:ln w="3175">
            <a:solidFill>
              <a:srgbClr val="3333CC"/>
            </a:solidFill>
          </a:ln>
        </p:spPr>
      </p:pic>
    </p:spTree>
    <p:extLst>
      <p:ext uri="{BB962C8B-B14F-4D97-AF65-F5344CB8AC3E}">
        <p14:creationId xmlns:p14="http://schemas.microsoft.com/office/powerpoint/2010/main" val="23934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Step4:</a:t>
            </a:r>
            <a:r>
              <a:rPr lang="zh-CN" altLang="en-US" dirty="0"/>
              <a:t>根据测试结果修改程序</a:t>
            </a:r>
          </a:p>
        </p:txBody>
      </p:sp>
      <p:graphicFrame>
        <p:nvGraphicFramePr>
          <p:cNvPr id="4" name="表格 3"/>
          <p:cNvGraphicFramePr>
            <a:graphicFrameLocks noGrp="1"/>
          </p:cNvGraphicFramePr>
          <p:nvPr>
            <p:extLst>
              <p:ext uri="{D42A27DB-BD31-4B8C-83A1-F6EECF244321}">
                <p14:modId xmlns:p14="http://schemas.microsoft.com/office/powerpoint/2010/main" val="883938288"/>
              </p:ext>
            </p:extLst>
          </p:nvPr>
        </p:nvGraphicFramePr>
        <p:xfrm>
          <a:off x="415101" y="1633953"/>
          <a:ext cx="8286809" cy="3379013"/>
        </p:xfrm>
        <a:graphic>
          <a:graphicData uri="http://schemas.openxmlformats.org/drawingml/2006/table">
            <a:tbl>
              <a:tblPr/>
              <a:tblGrid>
                <a:gridCol w="1085693">
                  <a:extLst>
                    <a:ext uri="{9D8B030D-6E8A-4147-A177-3AD203B41FA5}">
                      <a16:colId xmlns:a16="http://schemas.microsoft.com/office/drawing/2014/main" xmlns="" val="20000"/>
                    </a:ext>
                  </a:extLst>
                </a:gridCol>
                <a:gridCol w="2070210">
                  <a:extLst>
                    <a:ext uri="{9D8B030D-6E8A-4147-A177-3AD203B41FA5}">
                      <a16:colId xmlns:a16="http://schemas.microsoft.com/office/drawing/2014/main" xmlns="" val="20001"/>
                    </a:ext>
                  </a:extLst>
                </a:gridCol>
                <a:gridCol w="915445">
                  <a:extLst>
                    <a:ext uri="{9D8B030D-6E8A-4147-A177-3AD203B41FA5}">
                      <a16:colId xmlns:a16="http://schemas.microsoft.com/office/drawing/2014/main" xmlns="" val="20002"/>
                    </a:ext>
                  </a:extLst>
                </a:gridCol>
                <a:gridCol w="163017">
                  <a:extLst>
                    <a:ext uri="{9D8B030D-6E8A-4147-A177-3AD203B41FA5}">
                      <a16:colId xmlns:a16="http://schemas.microsoft.com/office/drawing/2014/main" xmlns="" val="20003"/>
                    </a:ext>
                  </a:extLst>
                </a:gridCol>
                <a:gridCol w="1564332">
                  <a:extLst>
                    <a:ext uri="{9D8B030D-6E8A-4147-A177-3AD203B41FA5}">
                      <a16:colId xmlns:a16="http://schemas.microsoft.com/office/drawing/2014/main" xmlns="" val="20004"/>
                    </a:ext>
                  </a:extLst>
                </a:gridCol>
                <a:gridCol w="1069154">
                  <a:extLst>
                    <a:ext uri="{9D8B030D-6E8A-4147-A177-3AD203B41FA5}">
                      <a16:colId xmlns:a16="http://schemas.microsoft.com/office/drawing/2014/main" xmlns="" val="20005"/>
                    </a:ext>
                  </a:extLst>
                </a:gridCol>
                <a:gridCol w="163017">
                  <a:extLst>
                    <a:ext uri="{9D8B030D-6E8A-4147-A177-3AD203B41FA5}">
                      <a16:colId xmlns:a16="http://schemas.microsoft.com/office/drawing/2014/main" xmlns="" val="20006"/>
                    </a:ext>
                  </a:extLst>
                </a:gridCol>
                <a:gridCol w="1255941">
                  <a:extLst>
                    <a:ext uri="{9D8B030D-6E8A-4147-A177-3AD203B41FA5}">
                      <a16:colId xmlns:a16="http://schemas.microsoft.com/office/drawing/2014/main" xmlns="" val="20007"/>
                    </a:ext>
                  </a:extLst>
                </a:gridCol>
              </a:tblGrid>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被测单元</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Largest(int list[])</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创建人</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zh-CN" altLang="en-US" sz="1800" b="0" kern="100" dirty="0" smtClean="0">
                          <a:solidFill>
                            <a:schemeClr val="tx1"/>
                          </a:solidFill>
                          <a:latin typeface="华文细黑" panose="02010600040101010101" pitchFamily="2" charset="-122"/>
                          <a:ea typeface="华文细黑" panose="02010600040101010101" pitchFamily="2" charset="-122"/>
                          <a:cs typeface="Times New Roman"/>
                        </a:rPr>
                        <a:t>张三丰</a:t>
                      </a:r>
                      <a:endParaRPr lang="zh-CN" alt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创建日期</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2019.03.01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0"/>
                  </a:ext>
                </a:extLst>
              </a:tr>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所在类</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SortOfList</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优先级</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测试日期</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2019.03.01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1"/>
                  </a:ext>
                </a:extLst>
              </a:tr>
              <a:tr h="307183">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要用的桩</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无</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2"/>
                  </a:ext>
                </a:extLst>
              </a:tr>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环境准备</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en-US" sz="1800" b="0" kern="0" dirty="0">
                          <a:solidFill>
                            <a:schemeClr val="tx1"/>
                          </a:solidFill>
                          <a:latin typeface="华文细黑" panose="02010600040101010101" pitchFamily="2" charset="-122"/>
                          <a:ea typeface="华文细黑" panose="02010600040101010101" pitchFamily="2" charset="-122"/>
                          <a:cs typeface="微软雅黑"/>
                        </a:rPr>
                        <a:t>Eclipse </a:t>
                      </a:r>
                      <a:r>
                        <a:rPr lang="en-US" sz="1800" b="0" kern="0" dirty="0" err="1">
                          <a:solidFill>
                            <a:schemeClr val="tx1"/>
                          </a:solidFill>
                          <a:latin typeface="华文细黑" panose="02010600040101010101" pitchFamily="2" charset="-122"/>
                          <a:ea typeface="华文细黑" panose="02010600040101010101" pitchFamily="2" charset="-122"/>
                          <a:cs typeface="微软雅黑"/>
                        </a:rPr>
                        <a:t>Kepler</a:t>
                      </a:r>
                      <a:r>
                        <a:rPr lang="en-US" sz="1800" b="0" kern="0" dirty="0">
                          <a:solidFill>
                            <a:schemeClr val="tx1"/>
                          </a:solidFill>
                          <a:latin typeface="华文细黑" panose="02010600040101010101" pitchFamily="2" charset="-122"/>
                          <a:ea typeface="华文细黑" panose="02010600040101010101" pitchFamily="2" charset="-122"/>
                          <a:cs typeface="微软雅黑"/>
                        </a:rPr>
                        <a:t> Service Release 1 ; </a:t>
                      </a:r>
                      <a:r>
                        <a:rPr lang="en-US" sz="1800" b="0" kern="0" dirty="0" err="1">
                          <a:solidFill>
                            <a:schemeClr val="tx1"/>
                          </a:solidFill>
                          <a:latin typeface="华文细黑" panose="02010600040101010101" pitchFamily="2" charset="-122"/>
                          <a:ea typeface="华文细黑" panose="02010600040101010101" pitchFamily="2" charset="-122"/>
                          <a:cs typeface="微软雅黑"/>
                        </a:rPr>
                        <a:t>Junit</a:t>
                      </a:r>
                      <a:r>
                        <a:rPr lang="en-US" sz="1800" b="0" kern="0" dirty="0">
                          <a:solidFill>
                            <a:schemeClr val="tx1"/>
                          </a:solidFill>
                          <a:latin typeface="华文细黑" panose="02010600040101010101" pitchFamily="2" charset="-122"/>
                          <a:ea typeface="华文细黑" panose="02010600040101010101" pitchFamily="2" charset="-122"/>
                          <a:cs typeface="微软雅黑"/>
                        </a:rPr>
                        <a:t> 4.0</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3"/>
                  </a:ext>
                </a:extLst>
              </a:tr>
              <a:tr h="614366">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测试用例</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3">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输入参数和数据</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期望结果</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实际情况</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测试状态（</a:t>
                      </a:r>
                      <a:r>
                        <a:rPr lang="en-US" sz="1800" b="0" kern="100">
                          <a:solidFill>
                            <a:schemeClr val="tx1"/>
                          </a:solidFill>
                          <a:latin typeface="华文细黑" panose="02010600040101010101" pitchFamily="2" charset="-122"/>
                          <a:ea typeface="华文细黑" panose="02010600040101010101" pitchFamily="2" charset="-122"/>
                          <a:cs typeface="Times New Roman"/>
                        </a:rPr>
                        <a:t>P/F</a:t>
                      </a:r>
                      <a:r>
                        <a:rPr lang="zh-CN" sz="1800" b="0" kern="100">
                          <a:solidFill>
                            <a:schemeClr val="tx1"/>
                          </a:solidFill>
                          <a:latin typeface="华文细黑" panose="02010600040101010101" pitchFamily="2" charset="-122"/>
                          <a:ea typeface="华文细黑" panose="02010600040101010101" pitchFamily="2" charset="-122"/>
                          <a:cs typeface="Times New Roman"/>
                        </a:rPr>
                        <a:t>）</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04"/>
                  </a:ext>
                </a:extLst>
              </a:tr>
              <a:tr h="307183">
                <a:tc>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1</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[7</a:t>
                      </a:r>
                      <a:r>
                        <a:rPr lang="zh-CN" altLang="en-US" sz="1800" b="0" kern="100" dirty="0">
                          <a:solidFill>
                            <a:schemeClr val="tx1"/>
                          </a:solidFill>
                          <a:latin typeface="华文细黑" panose="02010600040101010101" pitchFamily="2" charset="-122"/>
                          <a:ea typeface="华文细黑" panose="02010600040101010101" pitchFamily="2" charset="-122"/>
                          <a:cs typeface="Times New Roman"/>
                        </a:rPr>
                        <a:t>，</a:t>
                      </a: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8</a:t>
                      </a:r>
                      <a:r>
                        <a:rPr lang="zh-CN" altLang="en-US" sz="1800" b="0" kern="100" dirty="0">
                          <a:solidFill>
                            <a:schemeClr val="tx1"/>
                          </a:solidFill>
                          <a:latin typeface="华文细黑" panose="02010600040101010101" pitchFamily="2" charset="-122"/>
                          <a:ea typeface="华文细黑" panose="02010600040101010101" pitchFamily="2" charset="-122"/>
                          <a:cs typeface="Times New Roman"/>
                        </a:rPr>
                        <a:t>，</a:t>
                      </a: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r>
                        <a:rPr lang="en-US" altLang="zh-CN" sz="1800" b="0" kern="100" dirty="0">
                          <a:solidFill>
                            <a:srgbClr val="FF0000"/>
                          </a:solidFill>
                          <a:latin typeface="华文细黑" panose="02010600040101010101" pitchFamily="2" charset="-122"/>
                          <a:ea typeface="华文细黑" panose="02010600040101010101" pitchFamily="2" charset="-122"/>
                          <a:cs typeface="Times New Roman"/>
                        </a:rPr>
                        <a:t>8</a:t>
                      </a:r>
                      <a:endParaRPr lang="zh-CN" sz="1800" b="0" kern="100" dirty="0">
                        <a:solidFill>
                          <a:srgbClr val="FF0000"/>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rgbClr val="FF0000"/>
                          </a:solidFill>
                          <a:latin typeface="华文细黑" panose="02010600040101010101" pitchFamily="2" charset="-122"/>
                          <a:ea typeface="华文细黑" panose="02010600040101010101" pitchFamily="2" charset="-122"/>
                          <a:cs typeface="Times New Roman"/>
                        </a:rPr>
                        <a:t>F</a:t>
                      </a:r>
                      <a:endParaRPr lang="zh-CN" sz="1800" b="0" kern="100" dirty="0">
                        <a:solidFill>
                          <a:srgbClr val="FF0000"/>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07183">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[7</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8</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9</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0000FF"/>
                          </a:solidFill>
                          <a:latin typeface="华文细黑" panose="02010600040101010101" pitchFamily="2" charset="-122"/>
                          <a:ea typeface="华文细黑" panose="02010600040101010101" pitchFamily="2" charset="-122"/>
                          <a:cs typeface="Times New Roman"/>
                        </a:rPr>
                        <a:t>9</a:t>
                      </a:r>
                      <a:endParaRPr lang="zh-CN" sz="24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P</a:t>
                      </a:r>
                      <a:endParaRPr lang="zh-CN" sz="24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07183">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3</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[1]</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0000FF"/>
                          </a:solidFill>
                          <a:latin typeface="华文细黑" panose="02010600040101010101" pitchFamily="2" charset="-122"/>
                          <a:ea typeface="华文细黑" panose="02010600040101010101" pitchFamily="2" charset="-122"/>
                          <a:cs typeface="Times New Roman"/>
                        </a:rPr>
                        <a:t>1</a:t>
                      </a:r>
                      <a:endParaRPr lang="zh-CN" sz="24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rgbClr val="0000FF"/>
                          </a:solidFill>
                          <a:latin typeface="华文细黑" panose="02010600040101010101" pitchFamily="2" charset="-122"/>
                          <a:ea typeface="华文细黑" panose="02010600040101010101" pitchFamily="2" charset="-122"/>
                          <a:cs typeface="Times New Roman"/>
                        </a:rPr>
                        <a:t>P</a:t>
                      </a:r>
                      <a:endParaRPr lang="zh-CN" sz="24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07183">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4</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-8</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-7]</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-7</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FF0000"/>
                          </a:solidFill>
                          <a:latin typeface="华文细黑" panose="02010600040101010101" pitchFamily="2" charset="-122"/>
                          <a:ea typeface="华文细黑" panose="02010600040101010101" pitchFamily="2" charset="-122"/>
                          <a:cs typeface="Times New Roman"/>
                        </a:rPr>
                        <a:t>0</a:t>
                      </a:r>
                      <a:endParaRPr lang="zh-CN" sz="2400" b="0" kern="100" dirty="0">
                        <a:solidFill>
                          <a:srgbClr val="FF0000"/>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rgbClr val="FF0000"/>
                          </a:solidFill>
                          <a:latin typeface="华文细黑" panose="02010600040101010101" pitchFamily="2" charset="-122"/>
                          <a:ea typeface="华文细黑" panose="02010600040101010101" pitchFamily="2" charset="-122"/>
                          <a:cs typeface="Times New Roman"/>
                        </a:rPr>
                        <a:t>F</a:t>
                      </a:r>
                      <a:endParaRPr lang="zh-CN" sz="2400" b="0" kern="100" dirty="0">
                        <a:solidFill>
                          <a:srgbClr val="FF0000"/>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307183">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5</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
        <p:nvSpPr>
          <p:cNvPr id="5" name="矩形 4"/>
          <p:cNvSpPr/>
          <p:nvPr/>
        </p:nvSpPr>
        <p:spPr>
          <a:xfrm>
            <a:off x="236538" y="5321326"/>
            <a:ext cx="8196262" cy="400110"/>
          </a:xfrm>
          <a:prstGeom prst="rect">
            <a:avLst/>
          </a:prstGeom>
        </p:spPr>
        <p:txBody>
          <a:bodyPr wrap="square">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针对第</a:t>
            </a:r>
            <a:r>
              <a:rPr lang="en-US" altLang="zh-CN" sz="2000" dirty="0">
                <a:solidFill>
                  <a:srgbClr val="0000FF"/>
                </a:solidFill>
                <a:latin typeface="华文细黑" panose="02010600040101010101" pitchFamily="2" charset="-122"/>
                <a:ea typeface="华文细黑" panose="02010600040101010101" pitchFamily="2" charset="-122"/>
              </a:rPr>
              <a:t>4</a:t>
            </a:r>
            <a:r>
              <a:rPr lang="zh-CN" altLang="en-US" sz="2000" dirty="0">
                <a:solidFill>
                  <a:srgbClr val="0000FF"/>
                </a:solidFill>
                <a:latin typeface="华文细黑" panose="02010600040101010101" pitchFamily="2" charset="-122"/>
                <a:ea typeface="华文细黑" panose="02010600040101010101" pitchFamily="2" charset="-122"/>
              </a:rPr>
              <a:t>条错误，输入</a:t>
            </a:r>
            <a:r>
              <a:rPr lang="en-US" altLang="zh-CN" sz="2000" dirty="0">
                <a:solidFill>
                  <a:srgbClr val="0000FF"/>
                </a:solidFill>
                <a:latin typeface="华文细黑" panose="02010600040101010101" pitchFamily="2" charset="-122"/>
                <a:ea typeface="华文细黑" panose="02010600040101010101" pitchFamily="2" charset="-122"/>
              </a:rPr>
              <a:t>[-9</a:t>
            </a:r>
            <a:r>
              <a:rPr lang="zh-CN" altLang="en-US" sz="2000" dirty="0">
                <a:solidFill>
                  <a:srgbClr val="0000FF"/>
                </a:solidFill>
                <a:latin typeface="华文细黑" panose="02010600040101010101" pitchFamily="2" charset="-122"/>
                <a:ea typeface="华文细黑" panose="02010600040101010101" pitchFamily="2" charset="-122"/>
              </a:rPr>
              <a:t>，</a:t>
            </a:r>
            <a:r>
              <a:rPr lang="en-US" altLang="zh-CN" sz="2000" dirty="0">
                <a:solidFill>
                  <a:srgbClr val="0000FF"/>
                </a:solidFill>
                <a:latin typeface="华文细黑" panose="02010600040101010101" pitchFamily="2" charset="-122"/>
                <a:ea typeface="华文细黑" panose="02010600040101010101" pitchFamily="2" charset="-122"/>
              </a:rPr>
              <a:t>-8</a:t>
            </a:r>
            <a:r>
              <a:rPr lang="zh-CN" altLang="en-US" sz="2000" dirty="0">
                <a:solidFill>
                  <a:srgbClr val="0000FF"/>
                </a:solidFill>
                <a:latin typeface="华文细黑" panose="02010600040101010101" pitchFamily="2" charset="-122"/>
                <a:ea typeface="华文细黑" panose="02010600040101010101" pitchFamily="2" charset="-122"/>
              </a:rPr>
              <a:t>，</a:t>
            </a:r>
            <a:r>
              <a:rPr lang="en-US" altLang="zh-CN" sz="2000" dirty="0">
                <a:solidFill>
                  <a:srgbClr val="0000FF"/>
                </a:solidFill>
                <a:latin typeface="华文细黑" panose="02010600040101010101" pitchFamily="2" charset="-122"/>
                <a:ea typeface="华文细黑" panose="02010600040101010101" pitchFamily="2" charset="-122"/>
              </a:rPr>
              <a:t>-7]</a:t>
            </a:r>
            <a:r>
              <a:rPr lang="zh-CN" altLang="en-US" sz="2000" dirty="0">
                <a:solidFill>
                  <a:srgbClr val="0000FF"/>
                </a:solidFill>
                <a:latin typeface="华文细黑" panose="02010600040101010101" pitchFamily="2" charset="-122"/>
                <a:ea typeface="华文细黑" panose="02010600040101010101" pitchFamily="2" charset="-122"/>
              </a:rPr>
              <a:t>，期望得到</a:t>
            </a:r>
            <a:r>
              <a:rPr lang="en-US" altLang="zh-CN" sz="2000" dirty="0">
                <a:solidFill>
                  <a:srgbClr val="0000FF"/>
                </a:solidFill>
                <a:latin typeface="华文细黑" panose="02010600040101010101" pitchFamily="2" charset="-122"/>
                <a:ea typeface="华文细黑" panose="02010600040101010101" pitchFamily="2" charset="-122"/>
              </a:rPr>
              <a:t>-7</a:t>
            </a:r>
            <a:r>
              <a:rPr lang="zh-CN" altLang="en-US" sz="2000" dirty="0">
                <a:solidFill>
                  <a:srgbClr val="0000FF"/>
                </a:solidFill>
                <a:latin typeface="华文细黑" panose="02010600040101010101" pitchFamily="2" charset="-122"/>
                <a:ea typeface="华文细黑" panose="02010600040101010101" pitchFamily="2" charset="-122"/>
              </a:rPr>
              <a:t>，实际得</a:t>
            </a:r>
            <a:r>
              <a:rPr lang="en-US" altLang="zh-CN" sz="2000" dirty="0">
                <a:solidFill>
                  <a:srgbClr val="0000FF"/>
                </a:solidFill>
                <a:latin typeface="华文细黑" panose="02010600040101010101" pitchFamily="2" charset="-122"/>
                <a:ea typeface="华文细黑" panose="02010600040101010101" pitchFamily="2" charset="-122"/>
              </a:rPr>
              <a:t>0</a:t>
            </a:r>
            <a:endParaRPr lang="zh-CN" altLang="en-US" sz="2000" dirty="0">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0246328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Step4:</a:t>
            </a:r>
            <a:r>
              <a:rPr lang="zh-CN" altLang="en-US" dirty="0"/>
              <a:t>根据测试结果修改程序</a:t>
            </a:r>
          </a:p>
        </p:txBody>
      </p:sp>
      <p:sp>
        <p:nvSpPr>
          <p:cNvPr id="3" name="内容占位符 2"/>
          <p:cNvSpPr>
            <a:spLocks noGrp="1"/>
          </p:cNvSpPr>
          <p:nvPr>
            <p:ph idx="1"/>
          </p:nvPr>
        </p:nvSpPr>
        <p:spPr>
          <a:xfrm>
            <a:off x="684213" y="1412876"/>
            <a:ext cx="7920037" cy="3872558"/>
          </a:xfrm>
          <a:ln>
            <a:solidFill>
              <a:srgbClr val="0000FF"/>
            </a:solidFill>
            <a:prstDash val="solid"/>
          </a:ln>
        </p:spPr>
        <p:txBody>
          <a:bodyPr/>
          <a:lstStyle/>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01</a:t>
            </a:r>
            <a:r>
              <a:rPr lang="en-US" altLang="zh-CN" sz="2000" b="1" kern="1200" dirty="0">
                <a:solidFill>
                  <a:srgbClr val="7F0055"/>
                </a:solidFill>
                <a:latin typeface="Consolas" panose="020B0609020204030204" pitchFamily="49" charset="0"/>
                <a:ea typeface="宋体" pitchFamily="2" charset="-122"/>
              </a:rPr>
              <a:t>  public</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a:solidFill>
                  <a:srgbClr val="7F0055"/>
                </a:solidFill>
                <a:latin typeface="Consolas" panose="020B0609020204030204" pitchFamily="49" charset="0"/>
                <a:ea typeface="宋体" pitchFamily="2" charset="-122"/>
              </a:rPr>
              <a:t>class</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SortOfList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02</a:t>
            </a:r>
            <a:r>
              <a:rPr lang="en-US" altLang="zh-CN" sz="2000" b="1" kern="1200" dirty="0">
                <a:solidFill>
                  <a:srgbClr val="7F0055"/>
                </a:solidFill>
                <a:latin typeface="Consolas" panose="020B0609020204030204" pitchFamily="49" charset="0"/>
                <a:ea typeface="宋体" pitchFamily="2" charset="-122"/>
              </a:rPr>
              <a:t>     public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Largest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03</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04</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max = 0;</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05</a:t>
            </a:r>
            <a:r>
              <a:rPr lang="en-US" altLang="zh-CN" sz="2000" b="1" kern="1200" dirty="0">
                <a:solidFill>
                  <a:srgbClr val="7F0055"/>
                </a:solidFill>
                <a:latin typeface="Consolas" panose="020B0609020204030204" pitchFamily="49" charset="0"/>
                <a:ea typeface="宋体" pitchFamily="2" charset="-122"/>
              </a:rPr>
              <a:t>        for</a:t>
            </a:r>
            <a:r>
              <a:rPr lang="en-US" altLang="zh-CN" sz="2000" b="1" kern="1200" dirty="0">
                <a:solidFill>
                  <a:srgbClr val="000000"/>
                </a:solidFill>
                <a:latin typeface="Consolas" panose="020B0609020204030204" pitchFamily="49" charset="0"/>
                <a:ea typeface="宋体" pitchFamily="2" charset="-122"/>
              </a:rPr>
              <a: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0;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&lt; </a:t>
            </a:r>
            <a:r>
              <a:rPr lang="en-US" altLang="zh-CN" sz="2000" b="1" kern="1200" dirty="0" err="1">
                <a:solidFill>
                  <a:srgbClr val="000000"/>
                </a:solidFill>
                <a:latin typeface="Consolas" panose="020B0609020204030204" pitchFamily="49" charset="0"/>
                <a:ea typeface="宋体" pitchFamily="2" charset="-122"/>
              </a:rPr>
              <a:t>list.length</a:t>
            </a:r>
            <a:r>
              <a:rPr lang="en-US" altLang="zh-CN" sz="2000" b="1" kern="1200" dirty="0">
                <a:solidFill>
                  <a:srgbClr val="000000"/>
                </a:solidFill>
                <a:latin typeface="Consolas" panose="020B0609020204030204" pitchFamily="49" charset="0"/>
                <a:ea typeface="宋体" pitchFamily="2" charset="-122"/>
              </a:rPr>
              <a:t> - 1;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06           </a:t>
            </a:r>
            <a:r>
              <a:rPr lang="en-US" altLang="zh-CN" sz="2000" b="1" kern="1200" dirty="0">
                <a:solidFill>
                  <a:srgbClr val="7F0055"/>
                </a:solidFill>
                <a:latin typeface="Consolas" panose="020B0609020204030204" pitchFamily="49" charset="0"/>
                <a:ea typeface="宋体" pitchFamily="2" charset="-122"/>
              </a:rPr>
              <a:t>if</a:t>
            </a:r>
            <a:r>
              <a:rPr lang="en-US" altLang="zh-CN" sz="2000" b="1" kern="1200" dirty="0">
                <a:solidFill>
                  <a:srgbClr val="000000"/>
                </a:solidFill>
                <a:latin typeface="Consolas" panose="020B0609020204030204" pitchFamily="49" charset="0"/>
                <a:ea typeface="宋体" pitchFamily="2" charset="-122"/>
              </a:rPr>
              <a:t>(list[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&gt; max)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07               max=list[</a:t>
            </a:r>
            <a:r>
              <a:rPr lang="en-US" altLang="zh-CN" sz="2000" kern="1200" dirty="0" err="1">
                <a:solidFill>
                  <a:srgbClr val="000000"/>
                </a:solidFill>
                <a:latin typeface="Consolas" panose="020B0609020204030204" pitchFamily="49" charset="0"/>
                <a:ea typeface="宋体" pitchFamily="2" charset="-122"/>
              </a:rPr>
              <a:t>i</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08</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09</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10        </a:t>
            </a:r>
            <a:r>
              <a:rPr lang="en-US" altLang="zh-CN" sz="2000" b="1" kern="1200" dirty="0">
                <a:solidFill>
                  <a:srgbClr val="7F0055"/>
                </a:solidFill>
                <a:latin typeface="Consolas" panose="020B0609020204030204" pitchFamily="49" charset="0"/>
                <a:ea typeface="宋体" pitchFamily="2" charset="-122"/>
              </a:rPr>
              <a:t>return</a:t>
            </a:r>
            <a:r>
              <a:rPr lang="en-US" altLang="zh-CN" sz="2000" b="1" kern="1200" dirty="0">
                <a:solidFill>
                  <a:srgbClr val="000000"/>
                </a:solidFill>
                <a:latin typeface="Consolas" panose="020B0609020204030204" pitchFamily="49" charset="0"/>
                <a:ea typeface="宋体" pitchFamily="2" charset="-122"/>
              </a:rPr>
              <a:t> max;</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11     }</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12 }</a:t>
            </a:r>
            <a:endParaRPr lang="zh-CN" altLang="en-US" sz="2000" kern="1200" dirty="0">
              <a:solidFill>
                <a:srgbClr val="000000"/>
              </a:solidFill>
              <a:latin typeface="Consolas" panose="020B0609020204030204" pitchFamily="49" charset="0"/>
              <a:ea typeface="宋体" pitchFamily="2" charset="-122"/>
            </a:endParaRPr>
          </a:p>
          <a:p>
            <a:endParaRPr lang="zh-CN" altLang="en-US" dirty="0"/>
          </a:p>
        </p:txBody>
      </p:sp>
      <p:sp>
        <p:nvSpPr>
          <p:cNvPr id="4" name="矩形 3"/>
          <p:cNvSpPr/>
          <p:nvPr/>
        </p:nvSpPr>
        <p:spPr>
          <a:xfrm>
            <a:off x="684213" y="5459592"/>
            <a:ext cx="8196262" cy="400110"/>
          </a:xfrm>
          <a:prstGeom prst="rect">
            <a:avLst/>
          </a:prstGeom>
        </p:spPr>
        <p:txBody>
          <a:bodyPr wrap="square">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分析出现错误的原因，</a:t>
            </a:r>
            <a:r>
              <a:rPr lang="en-US" altLang="zh-CN" sz="2000" dirty="0" err="1">
                <a:solidFill>
                  <a:srgbClr val="0000FF"/>
                </a:solidFill>
                <a:latin typeface="华文细黑" panose="02010600040101010101" pitchFamily="2" charset="-122"/>
                <a:ea typeface="华文细黑" panose="02010600040101010101" pitchFamily="2" charset="-122"/>
              </a:rPr>
              <a:t>int</a:t>
            </a:r>
            <a:r>
              <a:rPr lang="en-US" altLang="zh-CN" sz="2000" dirty="0">
                <a:solidFill>
                  <a:srgbClr val="0000FF"/>
                </a:solidFill>
                <a:latin typeface="华文细黑" panose="02010600040101010101" pitchFamily="2" charset="-122"/>
                <a:ea typeface="华文细黑" panose="02010600040101010101" pitchFamily="2" charset="-122"/>
              </a:rPr>
              <a:t> max</a:t>
            </a:r>
            <a:r>
              <a:rPr lang="zh-CN" altLang="en-US" sz="2000" dirty="0">
                <a:solidFill>
                  <a:srgbClr val="0000FF"/>
                </a:solidFill>
                <a:latin typeface="华文细黑" panose="02010600040101010101" pitchFamily="2" charset="-122"/>
                <a:ea typeface="华文细黑" panose="02010600040101010101" pitchFamily="2" charset="-122"/>
              </a:rPr>
              <a:t>应该设置为数组的第一个值。</a:t>
            </a:r>
          </a:p>
        </p:txBody>
      </p:sp>
      <p:sp>
        <p:nvSpPr>
          <p:cNvPr id="5" name="矩形 4"/>
          <p:cNvSpPr/>
          <p:nvPr/>
        </p:nvSpPr>
        <p:spPr bwMode="auto">
          <a:xfrm>
            <a:off x="642910" y="2376132"/>
            <a:ext cx="8001056" cy="35719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buFont typeface="ZapfDingbats" pitchFamily="82" charset="2"/>
              <a:buNone/>
            </a:pPr>
            <a:endParaRPr lang="zh-CN" altLang="en-US" sz="2000">
              <a:solidFill>
                <a:srgbClr val="000000"/>
              </a:solidFill>
              <a:latin typeface="Comic Sans MS" pitchFamily="66" charset="0"/>
            </a:endParaRPr>
          </a:p>
        </p:txBody>
      </p:sp>
    </p:spTree>
    <p:extLst>
      <p:ext uri="{BB962C8B-B14F-4D97-AF65-F5344CB8AC3E}">
        <p14:creationId xmlns:p14="http://schemas.microsoft.com/office/powerpoint/2010/main" val="99930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Step4:</a:t>
            </a:r>
            <a:r>
              <a:rPr lang="zh-CN" altLang="en-US" dirty="0"/>
              <a:t>根据测试结果修改程序</a:t>
            </a:r>
          </a:p>
        </p:txBody>
      </p:sp>
      <p:sp>
        <p:nvSpPr>
          <p:cNvPr id="3" name="内容占位符 2"/>
          <p:cNvSpPr>
            <a:spLocks noGrp="1"/>
          </p:cNvSpPr>
          <p:nvPr>
            <p:ph idx="1"/>
          </p:nvPr>
        </p:nvSpPr>
        <p:spPr>
          <a:xfrm>
            <a:off x="684213" y="1412876"/>
            <a:ext cx="7920037" cy="3872558"/>
          </a:xfrm>
          <a:ln>
            <a:solidFill>
              <a:srgbClr val="0000FF"/>
            </a:solidFill>
            <a:prstDash val="solid"/>
          </a:ln>
        </p:spPr>
        <p:txBody>
          <a:bodyPr/>
          <a:lstStyle/>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01</a:t>
            </a:r>
            <a:r>
              <a:rPr lang="en-US" altLang="zh-CN" sz="2000" b="1" kern="1200" dirty="0">
                <a:solidFill>
                  <a:srgbClr val="7F0055"/>
                </a:solidFill>
                <a:latin typeface="Consolas" panose="020B0609020204030204" pitchFamily="49" charset="0"/>
                <a:ea typeface="宋体" pitchFamily="2" charset="-122"/>
              </a:rPr>
              <a:t>  public</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a:solidFill>
                  <a:srgbClr val="7F0055"/>
                </a:solidFill>
                <a:latin typeface="Consolas" panose="020B0609020204030204" pitchFamily="49" charset="0"/>
                <a:ea typeface="宋体" pitchFamily="2" charset="-122"/>
              </a:rPr>
              <a:t>class</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SortOfList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02</a:t>
            </a:r>
            <a:r>
              <a:rPr lang="en-US" altLang="zh-CN" sz="2000" b="1" kern="1200" dirty="0">
                <a:solidFill>
                  <a:srgbClr val="7F0055"/>
                </a:solidFill>
                <a:latin typeface="Consolas" panose="020B0609020204030204" pitchFamily="49" charset="0"/>
                <a:ea typeface="宋体" pitchFamily="2" charset="-122"/>
              </a:rPr>
              <a:t>     public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Largest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03</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04</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max = </a:t>
            </a:r>
            <a:r>
              <a:rPr lang="en-US" altLang="zh-CN" sz="2000" b="1" dirty="0">
                <a:solidFill>
                  <a:srgbClr val="0000FF"/>
                </a:solidFill>
                <a:latin typeface="Consolas"/>
              </a:rPr>
              <a:t>list[0]</a:t>
            </a:r>
            <a:r>
              <a:rPr lang="en-US" altLang="zh-CN" sz="2000" b="1"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05</a:t>
            </a:r>
            <a:r>
              <a:rPr lang="en-US" altLang="zh-CN" sz="2000" b="1" kern="1200" dirty="0">
                <a:solidFill>
                  <a:srgbClr val="7F0055"/>
                </a:solidFill>
                <a:latin typeface="Consolas" panose="020B0609020204030204" pitchFamily="49" charset="0"/>
                <a:ea typeface="宋体" pitchFamily="2" charset="-122"/>
              </a:rPr>
              <a:t>        for</a:t>
            </a:r>
            <a:r>
              <a:rPr lang="en-US" altLang="zh-CN" sz="2000" b="1" kern="1200" dirty="0">
                <a:solidFill>
                  <a:srgbClr val="000000"/>
                </a:solidFill>
                <a:latin typeface="Consolas" panose="020B0609020204030204" pitchFamily="49" charset="0"/>
                <a:ea typeface="宋体" pitchFamily="2" charset="-122"/>
              </a:rPr>
              <a: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0;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&lt; </a:t>
            </a:r>
            <a:r>
              <a:rPr lang="en-US" altLang="zh-CN" sz="2000" b="1" kern="1200" dirty="0" err="1">
                <a:solidFill>
                  <a:srgbClr val="000000"/>
                </a:solidFill>
                <a:latin typeface="Consolas" panose="020B0609020204030204" pitchFamily="49" charset="0"/>
                <a:ea typeface="宋体" pitchFamily="2" charset="-122"/>
              </a:rPr>
              <a:t>list.length</a:t>
            </a:r>
            <a:r>
              <a:rPr lang="en-US" altLang="zh-CN" sz="2000" b="1" kern="1200" dirty="0">
                <a:solidFill>
                  <a:srgbClr val="000000"/>
                </a:solidFill>
                <a:latin typeface="Consolas" panose="020B0609020204030204" pitchFamily="49" charset="0"/>
                <a:ea typeface="宋体" pitchFamily="2" charset="-122"/>
              </a:rPr>
              <a:t> - 1;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06           </a:t>
            </a:r>
            <a:r>
              <a:rPr lang="en-US" altLang="zh-CN" sz="2000" b="1" kern="1200" dirty="0">
                <a:solidFill>
                  <a:srgbClr val="7F0055"/>
                </a:solidFill>
                <a:latin typeface="Consolas" panose="020B0609020204030204" pitchFamily="49" charset="0"/>
                <a:ea typeface="宋体" pitchFamily="2" charset="-122"/>
              </a:rPr>
              <a:t>if</a:t>
            </a:r>
            <a:r>
              <a:rPr lang="en-US" altLang="zh-CN" sz="2000" b="1" kern="1200" dirty="0">
                <a:solidFill>
                  <a:srgbClr val="000000"/>
                </a:solidFill>
                <a:latin typeface="Consolas" panose="020B0609020204030204" pitchFamily="49" charset="0"/>
                <a:ea typeface="宋体" pitchFamily="2" charset="-122"/>
              </a:rPr>
              <a:t>(list[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&gt; max)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07               max=list[</a:t>
            </a:r>
            <a:r>
              <a:rPr lang="en-US" altLang="zh-CN" sz="2000" kern="1200" dirty="0" err="1">
                <a:solidFill>
                  <a:srgbClr val="000000"/>
                </a:solidFill>
                <a:latin typeface="Consolas" panose="020B0609020204030204" pitchFamily="49" charset="0"/>
                <a:ea typeface="宋体" pitchFamily="2" charset="-122"/>
              </a:rPr>
              <a:t>i</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08</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09</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10        </a:t>
            </a:r>
            <a:r>
              <a:rPr lang="en-US" altLang="zh-CN" sz="2000" b="1" kern="1200" dirty="0">
                <a:solidFill>
                  <a:srgbClr val="7F0055"/>
                </a:solidFill>
                <a:latin typeface="Consolas" panose="020B0609020204030204" pitchFamily="49" charset="0"/>
                <a:ea typeface="宋体" pitchFamily="2" charset="-122"/>
              </a:rPr>
              <a:t>return</a:t>
            </a:r>
            <a:r>
              <a:rPr lang="en-US" altLang="zh-CN" sz="2000" b="1" kern="1200" dirty="0">
                <a:solidFill>
                  <a:srgbClr val="000000"/>
                </a:solidFill>
                <a:latin typeface="Consolas" panose="020B0609020204030204" pitchFamily="49" charset="0"/>
                <a:ea typeface="宋体" pitchFamily="2" charset="-122"/>
              </a:rPr>
              <a:t> max;</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11     }</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12 }</a:t>
            </a:r>
            <a:endParaRPr lang="zh-CN" altLang="en-US" sz="2000" kern="1200" dirty="0">
              <a:solidFill>
                <a:srgbClr val="000000"/>
              </a:solidFill>
              <a:latin typeface="Consolas" panose="020B0609020204030204" pitchFamily="49" charset="0"/>
              <a:ea typeface="宋体" pitchFamily="2" charset="-122"/>
            </a:endParaRPr>
          </a:p>
          <a:p>
            <a:endParaRPr lang="zh-CN" altLang="en-US" dirty="0"/>
          </a:p>
        </p:txBody>
      </p:sp>
      <p:sp>
        <p:nvSpPr>
          <p:cNvPr id="4" name="矩形 3"/>
          <p:cNvSpPr/>
          <p:nvPr/>
        </p:nvSpPr>
        <p:spPr>
          <a:xfrm>
            <a:off x="684213" y="5459592"/>
            <a:ext cx="8196262" cy="400110"/>
          </a:xfrm>
          <a:prstGeom prst="rect">
            <a:avLst/>
          </a:prstGeom>
        </p:spPr>
        <p:txBody>
          <a:bodyPr wrap="square">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修改后，该条测试数据通过</a:t>
            </a:r>
          </a:p>
        </p:txBody>
      </p:sp>
      <p:sp>
        <p:nvSpPr>
          <p:cNvPr id="5" name="矩形 4"/>
          <p:cNvSpPr/>
          <p:nvPr/>
        </p:nvSpPr>
        <p:spPr bwMode="auto">
          <a:xfrm>
            <a:off x="642910" y="2376132"/>
            <a:ext cx="8001056" cy="357190"/>
          </a:xfrm>
          <a:prstGeom prst="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buFont typeface="ZapfDingbats" pitchFamily="82" charset="2"/>
              <a:buNone/>
            </a:pPr>
            <a:endParaRPr lang="zh-CN" altLang="en-US" sz="2000">
              <a:solidFill>
                <a:srgbClr val="000000"/>
              </a:solidFill>
              <a:latin typeface="Comic Sans MS" pitchFamily="66" charset="0"/>
            </a:endParaRPr>
          </a:p>
        </p:txBody>
      </p:sp>
      <p:pic>
        <p:nvPicPr>
          <p:cNvPr id="6" name="Picture 2"/>
          <p:cNvPicPr>
            <a:picLocks noChangeAspect="1" noChangeArrowheads="1"/>
          </p:cNvPicPr>
          <p:nvPr/>
        </p:nvPicPr>
        <p:blipFill>
          <a:blip r:embed="rId2"/>
          <a:srcRect/>
          <a:stretch>
            <a:fillRect/>
          </a:stretch>
        </p:blipFill>
        <p:spPr bwMode="auto">
          <a:xfrm>
            <a:off x="5247286" y="3370909"/>
            <a:ext cx="3267075" cy="1914525"/>
          </a:xfrm>
          <a:prstGeom prst="rect">
            <a:avLst/>
          </a:prstGeom>
          <a:noFill/>
          <a:ln w="3175">
            <a:solidFill>
              <a:srgbClr val="3333CC"/>
            </a:solidFill>
          </a:ln>
        </p:spPr>
      </p:pic>
    </p:spTree>
    <p:extLst>
      <p:ext uri="{BB962C8B-B14F-4D97-AF65-F5344CB8AC3E}">
        <p14:creationId xmlns:p14="http://schemas.microsoft.com/office/powerpoint/2010/main" val="291928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Step4:</a:t>
            </a:r>
            <a:r>
              <a:rPr lang="zh-CN" altLang="en-US" dirty="0"/>
              <a:t>修改完毕后再次测试</a:t>
            </a:r>
          </a:p>
        </p:txBody>
      </p:sp>
      <p:sp>
        <p:nvSpPr>
          <p:cNvPr id="4" name="TextBox 4"/>
          <p:cNvSpPr txBox="1"/>
          <p:nvPr/>
        </p:nvSpPr>
        <p:spPr>
          <a:xfrm>
            <a:off x="598487" y="2175453"/>
            <a:ext cx="7920038" cy="3477875"/>
          </a:xfrm>
          <a:prstGeom prst="rect">
            <a:avLst/>
          </a:prstGeom>
          <a:noFill/>
          <a:ln w="3175">
            <a:solidFill>
              <a:srgbClr val="3333CC"/>
            </a:solidFill>
            <a:prstDash val="solid"/>
          </a:ln>
        </p:spPr>
        <p:txBody>
          <a:bodyPr wrap="square" rtlCol="0">
            <a:spAutoFit/>
          </a:bodyPr>
          <a:lstStyle/>
          <a:p>
            <a:pPr fontAlgn="base">
              <a:spcBef>
                <a:spcPct val="0"/>
              </a:spcBef>
              <a:spcAft>
                <a:spcPct val="0"/>
              </a:spcAft>
            </a:pPr>
            <a:r>
              <a:rPr lang="en-US" altLang="zh-CN" sz="2000" b="1" kern="0" dirty="0">
                <a:solidFill>
                  <a:srgbClr val="7F0055"/>
                </a:solidFill>
                <a:latin typeface="Consolas"/>
              </a:rPr>
              <a:t>01  public</a:t>
            </a:r>
            <a:r>
              <a:rPr lang="en-US" altLang="zh-CN" sz="2000" b="1" kern="0" dirty="0">
                <a:solidFill>
                  <a:srgbClr val="000000"/>
                </a:solidFill>
                <a:latin typeface="Consolas"/>
              </a:rPr>
              <a:t> </a:t>
            </a:r>
            <a:r>
              <a:rPr lang="en-US" altLang="zh-CN" sz="2000" b="1" kern="0" dirty="0">
                <a:solidFill>
                  <a:srgbClr val="7F0055"/>
                </a:solidFill>
                <a:latin typeface="Consolas"/>
              </a:rPr>
              <a:t>void</a:t>
            </a:r>
            <a:r>
              <a:rPr lang="en-US" altLang="zh-CN" sz="2000" b="1" kern="0" dirty="0">
                <a:solidFill>
                  <a:srgbClr val="000000"/>
                </a:solidFill>
                <a:latin typeface="Consolas"/>
              </a:rPr>
              <a:t> </a:t>
            </a:r>
            <a:r>
              <a:rPr lang="en-US" altLang="zh-CN" sz="2000" b="1" kern="0" dirty="0" err="1">
                <a:solidFill>
                  <a:srgbClr val="000000"/>
                </a:solidFill>
                <a:latin typeface="Consolas"/>
              </a:rPr>
              <a:t>testLargest</a:t>
            </a:r>
            <a:r>
              <a:rPr lang="en-US" altLang="zh-CN" sz="2000" b="1" kern="0" dirty="0">
                <a:solidFill>
                  <a:srgbClr val="000000"/>
                </a:solidFill>
                <a:latin typeface="Consolas"/>
              </a:rPr>
              <a:t>()</a:t>
            </a:r>
            <a:r>
              <a:rPr lang="en-US" altLang="zh-CN" sz="2000" kern="0" dirty="0">
                <a:solidFill>
                  <a:srgbClr val="000000"/>
                </a:solidFill>
                <a:latin typeface="Consolas"/>
              </a:rPr>
              <a:t>{   </a:t>
            </a:r>
            <a:endParaRPr lang="en-US" altLang="zh-CN" sz="2000" i="1" kern="0" dirty="0">
              <a:solidFill>
                <a:srgbClr val="000000"/>
              </a:solidFill>
              <a:latin typeface="Consolas"/>
            </a:endParaRPr>
          </a:p>
          <a:p>
            <a:pPr fontAlgn="base">
              <a:spcBef>
                <a:spcPct val="0"/>
              </a:spcBef>
              <a:spcAft>
                <a:spcPct val="0"/>
              </a:spcAft>
            </a:pPr>
            <a:r>
              <a:rPr lang="en-US" altLang="zh-CN" sz="2000" kern="0" dirty="0">
                <a:solidFill>
                  <a:srgbClr val="0000FF"/>
                </a:solidFill>
                <a:latin typeface="Consolas"/>
              </a:rPr>
              <a:t>02     </a:t>
            </a:r>
            <a:r>
              <a:rPr lang="en-US" altLang="zh-CN" sz="2000" kern="0" dirty="0" err="1">
                <a:solidFill>
                  <a:srgbClr val="0000FF"/>
                </a:solidFill>
                <a:latin typeface="Consolas"/>
              </a:rPr>
              <a:t>SortOfList</a:t>
            </a:r>
            <a:r>
              <a:rPr lang="en-US" altLang="zh-CN" sz="2000" kern="0" dirty="0">
                <a:solidFill>
                  <a:srgbClr val="0000FF"/>
                </a:solidFill>
                <a:latin typeface="Consolas"/>
              </a:rPr>
              <a:t> instance = </a:t>
            </a:r>
            <a:r>
              <a:rPr lang="en-US" altLang="zh-CN" sz="2000" b="1" kern="0" dirty="0">
                <a:solidFill>
                  <a:srgbClr val="0000FF"/>
                </a:solidFill>
                <a:latin typeface="Consolas"/>
              </a:rPr>
              <a:t>new </a:t>
            </a:r>
            <a:r>
              <a:rPr lang="en-US" altLang="zh-CN" sz="2000" b="1" kern="0" dirty="0" err="1">
                <a:solidFill>
                  <a:srgbClr val="0000FF"/>
                </a:solidFill>
                <a:latin typeface="Consolas"/>
              </a:rPr>
              <a:t>SortOfList</a:t>
            </a:r>
            <a:r>
              <a:rPr lang="en-US" altLang="zh-CN" sz="2000" b="1" kern="0" dirty="0">
                <a:solidFill>
                  <a:srgbClr val="0000FF"/>
                </a:solidFill>
                <a:latin typeface="Consolas"/>
              </a:rPr>
              <a:t>();</a:t>
            </a:r>
          </a:p>
          <a:p>
            <a:pPr fontAlgn="base">
              <a:spcBef>
                <a:spcPct val="0"/>
              </a:spcBef>
              <a:spcAft>
                <a:spcPct val="0"/>
              </a:spcAft>
            </a:pPr>
            <a:r>
              <a:rPr lang="en-US" altLang="zh-CN" sz="2000" b="1" kern="0" dirty="0">
                <a:solidFill>
                  <a:srgbClr val="0000FF"/>
                </a:solidFill>
                <a:latin typeface="Consolas"/>
              </a:rPr>
              <a:t>03     int </a:t>
            </a:r>
            <a:r>
              <a:rPr lang="en-US" altLang="zh-CN" sz="2000" b="1" kern="0" dirty="0" err="1">
                <a:solidFill>
                  <a:srgbClr val="0000FF"/>
                </a:solidFill>
                <a:latin typeface="Consolas"/>
              </a:rPr>
              <a:t>listOne</a:t>
            </a:r>
            <a:r>
              <a:rPr lang="en-US" altLang="zh-CN" sz="2000" b="1" kern="0" dirty="0">
                <a:solidFill>
                  <a:srgbClr val="0000FF"/>
                </a:solidFill>
                <a:latin typeface="Consolas"/>
              </a:rPr>
              <a:t>[] = {7,8,9};</a:t>
            </a:r>
          </a:p>
          <a:p>
            <a:pPr marL="457200" indent="-457200" fontAlgn="base">
              <a:spcBef>
                <a:spcPct val="0"/>
              </a:spcBef>
              <a:spcAft>
                <a:spcPct val="0"/>
              </a:spcAft>
            </a:pPr>
            <a:r>
              <a:rPr lang="en-US" altLang="zh-CN" sz="2000" i="1" kern="0" dirty="0">
                <a:solidFill>
                  <a:srgbClr val="0000FF"/>
                </a:solidFill>
                <a:latin typeface="Consolas"/>
              </a:rPr>
              <a:t>04     </a:t>
            </a:r>
            <a:r>
              <a:rPr lang="en-US" altLang="zh-CN" sz="2000" i="1" kern="0" dirty="0" err="1">
                <a:solidFill>
                  <a:srgbClr val="0000FF"/>
                </a:solidFill>
                <a:latin typeface="Consolas"/>
              </a:rPr>
              <a:t>assertEquals</a:t>
            </a:r>
            <a:r>
              <a:rPr lang="en-US" altLang="zh-CN" sz="2000" i="1" kern="0" dirty="0">
                <a:solidFill>
                  <a:srgbClr val="0000FF"/>
                </a:solidFill>
                <a:latin typeface="Consolas"/>
              </a:rPr>
              <a:t>(</a:t>
            </a:r>
            <a:r>
              <a:rPr lang="en-US" altLang="zh-CN" sz="2000" i="1" kern="0" dirty="0" err="1">
                <a:solidFill>
                  <a:srgbClr val="0000FF"/>
                </a:solidFill>
                <a:latin typeface="Consolas"/>
              </a:rPr>
              <a:t>instance.Largest</a:t>
            </a:r>
            <a:r>
              <a:rPr lang="en-US" altLang="zh-CN" sz="2000" i="1" kern="0" dirty="0">
                <a:solidFill>
                  <a:srgbClr val="0000FF"/>
                </a:solidFill>
                <a:latin typeface="Consolas"/>
              </a:rPr>
              <a:t>(</a:t>
            </a:r>
            <a:r>
              <a:rPr lang="en-US" altLang="zh-CN" sz="2000" i="1" kern="0" dirty="0" err="1">
                <a:solidFill>
                  <a:srgbClr val="0000FF"/>
                </a:solidFill>
                <a:latin typeface="Consolas"/>
              </a:rPr>
              <a:t>listOne</a:t>
            </a:r>
            <a:r>
              <a:rPr lang="en-US" altLang="zh-CN" sz="2000" i="1" kern="0" dirty="0">
                <a:solidFill>
                  <a:srgbClr val="0000FF"/>
                </a:solidFill>
                <a:latin typeface="Consolas"/>
              </a:rPr>
              <a:t>), 9);</a:t>
            </a:r>
          </a:p>
          <a:p>
            <a:pPr fontAlgn="base">
              <a:spcBef>
                <a:spcPct val="0"/>
              </a:spcBef>
              <a:spcAft>
                <a:spcPct val="0"/>
              </a:spcAft>
            </a:pPr>
            <a:r>
              <a:rPr lang="en-US" altLang="zh-CN" sz="2000" b="1" kern="0" dirty="0">
                <a:solidFill>
                  <a:srgbClr val="0000FF"/>
                </a:solidFill>
                <a:latin typeface="Consolas"/>
              </a:rPr>
              <a:t>05     int </a:t>
            </a:r>
            <a:r>
              <a:rPr lang="en-US" altLang="zh-CN" sz="2000" b="1" kern="0" dirty="0" err="1">
                <a:solidFill>
                  <a:srgbClr val="0000FF"/>
                </a:solidFill>
                <a:latin typeface="Consolas"/>
              </a:rPr>
              <a:t>listTwo</a:t>
            </a:r>
            <a:r>
              <a:rPr lang="en-US" altLang="zh-CN" sz="2000" b="1" kern="0" dirty="0">
                <a:solidFill>
                  <a:srgbClr val="0000FF"/>
                </a:solidFill>
                <a:latin typeface="Consolas"/>
              </a:rPr>
              <a:t>[] = {9,7,9,8};         </a:t>
            </a:r>
          </a:p>
          <a:p>
            <a:pPr marL="457200" indent="-457200" fontAlgn="base">
              <a:spcBef>
                <a:spcPct val="0"/>
              </a:spcBef>
              <a:spcAft>
                <a:spcPct val="0"/>
              </a:spcAft>
            </a:pPr>
            <a:r>
              <a:rPr lang="en-US" altLang="zh-CN" sz="2000" i="1" kern="0" dirty="0">
                <a:solidFill>
                  <a:srgbClr val="0000FF"/>
                </a:solidFill>
                <a:latin typeface="Consolas"/>
              </a:rPr>
              <a:t>06     </a:t>
            </a:r>
            <a:r>
              <a:rPr lang="en-US" altLang="zh-CN" sz="2000" i="1" kern="0" dirty="0" err="1">
                <a:solidFill>
                  <a:srgbClr val="0000FF"/>
                </a:solidFill>
                <a:latin typeface="Consolas"/>
              </a:rPr>
              <a:t>assertEquals</a:t>
            </a:r>
            <a:r>
              <a:rPr lang="en-US" altLang="zh-CN" sz="2000" i="1" kern="0" dirty="0">
                <a:solidFill>
                  <a:srgbClr val="0000FF"/>
                </a:solidFill>
                <a:latin typeface="Consolas"/>
              </a:rPr>
              <a:t>(</a:t>
            </a:r>
            <a:r>
              <a:rPr lang="en-US" altLang="zh-CN" sz="2000" i="1" kern="0" dirty="0" err="1">
                <a:solidFill>
                  <a:srgbClr val="0000FF"/>
                </a:solidFill>
                <a:latin typeface="Consolas"/>
              </a:rPr>
              <a:t>instance.largest</a:t>
            </a:r>
            <a:r>
              <a:rPr lang="en-US" altLang="zh-CN" sz="2000" i="1" kern="0" dirty="0">
                <a:solidFill>
                  <a:srgbClr val="0000FF"/>
                </a:solidFill>
                <a:latin typeface="Consolas"/>
              </a:rPr>
              <a:t>(</a:t>
            </a:r>
            <a:r>
              <a:rPr lang="en-US" altLang="zh-CN" sz="2000" i="1" kern="0" dirty="0" err="1">
                <a:solidFill>
                  <a:srgbClr val="0000FF"/>
                </a:solidFill>
                <a:latin typeface="Consolas"/>
              </a:rPr>
              <a:t>listTwo</a:t>
            </a:r>
            <a:r>
              <a:rPr lang="en-US" altLang="zh-CN" sz="2000" i="1" kern="0" dirty="0">
                <a:solidFill>
                  <a:srgbClr val="0000FF"/>
                </a:solidFill>
                <a:latin typeface="Consolas"/>
              </a:rPr>
              <a:t>),9);</a:t>
            </a:r>
          </a:p>
          <a:p>
            <a:pPr fontAlgn="base">
              <a:spcBef>
                <a:spcPct val="0"/>
              </a:spcBef>
              <a:spcAft>
                <a:spcPct val="0"/>
              </a:spcAft>
            </a:pPr>
            <a:r>
              <a:rPr lang="en-US" altLang="zh-CN" sz="2000" kern="0" dirty="0">
                <a:solidFill>
                  <a:srgbClr val="0000FF"/>
                </a:solidFill>
                <a:latin typeface="Consolas"/>
              </a:rPr>
              <a:t>07     </a:t>
            </a:r>
            <a:r>
              <a:rPr lang="en-US" altLang="zh-CN" sz="2000" b="1" kern="0" dirty="0" err="1">
                <a:solidFill>
                  <a:srgbClr val="0000FF"/>
                </a:solidFill>
                <a:latin typeface="Consolas"/>
              </a:rPr>
              <a:t>int</a:t>
            </a:r>
            <a:r>
              <a:rPr lang="en-US" altLang="zh-CN" sz="2000" b="1" kern="0" dirty="0">
                <a:solidFill>
                  <a:srgbClr val="0000FF"/>
                </a:solidFill>
                <a:latin typeface="Consolas"/>
              </a:rPr>
              <a:t> </a:t>
            </a:r>
            <a:r>
              <a:rPr lang="en-US" altLang="zh-CN" sz="2000" b="1" kern="0" dirty="0" err="1">
                <a:solidFill>
                  <a:srgbClr val="0000FF"/>
                </a:solidFill>
                <a:latin typeface="Consolas"/>
              </a:rPr>
              <a:t>listThree</a:t>
            </a:r>
            <a:r>
              <a:rPr lang="en-US" altLang="zh-CN" sz="2000" b="1" kern="0" dirty="0">
                <a:solidFill>
                  <a:srgbClr val="0000FF"/>
                </a:solidFill>
                <a:latin typeface="Consolas"/>
              </a:rPr>
              <a:t>[] = {1};         </a:t>
            </a:r>
          </a:p>
          <a:p>
            <a:pPr marL="457200" indent="-457200" fontAlgn="base">
              <a:spcBef>
                <a:spcPct val="0"/>
              </a:spcBef>
              <a:spcAft>
                <a:spcPct val="0"/>
              </a:spcAft>
            </a:pPr>
            <a:r>
              <a:rPr lang="en-US" altLang="zh-CN" sz="2000" i="1" kern="0" dirty="0">
                <a:solidFill>
                  <a:srgbClr val="0000FF"/>
                </a:solidFill>
                <a:latin typeface="Consolas"/>
              </a:rPr>
              <a:t>08     </a:t>
            </a:r>
            <a:r>
              <a:rPr lang="en-US" altLang="zh-CN" sz="2000" i="1" kern="0" dirty="0" err="1">
                <a:solidFill>
                  <a:srgbClr val="0000FF"/>
                </a:solidFill>
                <a:latin typeface="Consolas"/>
              </a:rPr>
              <a:t>assertEquals</a:t>
            </a:r>
            <a:r>
              <a:rPr lang="en-US" altLang="zh-CN" sz="2000" i="1" kern="0" dirty="0">
                <a:solidFill>
                  <a:srgbClr val="0000FF"/>
                </a:solidFill>
                <a:latin typeface="Consolas"/>
              </a:rPr>
              <a:t>(</a:t>
            </a:r>
            <a:r>
              <a:rPr lang="en-US" altLang="zh-CN" sz="2000" i="1" kern="0" dirty="0" err="1">
                <a:solidFill>
                  <a:srgbClr val="0000FF"/>
                </a:solidFill>
                <a:latin typeface="Consolas"/>
              </a:rPr>
              <a:t>instance.Largest</a:t>
            </a:r>
            <a:r>
              <a:rPr lang="en-US" altLang="zh-CN" sz="2000" i="1" kern="0" dirty="0">
                <a:solidFill>
                  <a:srgbClr val="0000FF"/>
                </a:solidFill>
                <a:latin typeface="Consolas"/>
              </a:rPr>
              <a:t>(</a:t>
            </a:r>
            <a:r>
              <a:rPr lang="en-US" altLang="zh-CN" sz="2000" i="1" kern="0" dirty="0" err="1">
                <a:solidFill>
                  <a:srgbClr val="0000FF"/>
                </a:solidFill>
                <a:latin typeface="Consolas"/>
              </a:rPr>
              <a:t>listThree</a:t>
            </a:r>
            <a:r>
              <a:rPr lang="en-US" altLang="zh-CN" sz="2000" i="1" kern="0" dirty="0">
                <a:solidFill>
                  <a:srgbClr val="0000FF"/>
                </a:solidFill>
                <a:latin typeface="Consolas"/>
              </a:rPr>
              <a:t>), 1);</a:t>
            </a:r>
          </a:p>
          <a:p>
            <a:pPr fontAlgn="base">
              <a:spcBef>
                <a:spcPct val="0"/>
              </a:spcBef>
              <a:spcAft>
                <a:spcPct val="0"/>
              </a:spcAft>
            </a:pPr>
            <a:r>
              <a:rPr lang="fr-FR" altLang="zh-CN" sz="2000" b="1" kern="0" dirty="0">
                <a:solidFill>
                  <a:srgbClr val="0000FF"/>
                </a:solidFill>
                <a:latin typeface="Consolas"/>
              </a:rPr>
              <a:t>09     int listFour[] ={-9,-8,-7};</a:t>
            </a:r>
          </a:p>
          <a:p>
            <a:pPr fontAlgn="base">
              <a:spcBef>
                <a:spcPct val="0"/>
              </a:spcBef>
              <a:spcAft>
                <a:spcPct val="0"/>
              </a:spcAft>
            </a:pPr>
            <a:r>
              <a:rPr lang="en-US" altLang="zh-CN" sz="2000" kern="0" dirty="0">
                <a:solidFill>
                  <a:srgbClr val="0000FF"/>
                </a:solidFill>
                <a:latin typeface="Consolas"/>
              </a:rPr>
              <a:t>10     </a:t>
            </a:r>
            <a:r>
              <a:rPr lang="en-US" altLang="zh-CN" sz="2000" i="1" kern="0" dirty="0" err="1">
                <a:solidFill>
                  <a:srgbClr val="0000FF"/>
                </a:solidFill>
                <a:latin typeface="Consolas"/>
              </a:rPr>
              <a:t>assertEquals</a:t>
            </a:r>
            <a:r>
              <a:rPr lang="en-US" altLang="zh-CN" sz="2000" i="1" kern="0" dirty="0">
                <a:solidFill>
                  <a:srgbClr val="0000FF"/>
                </a:solidFill>
                <a:latin typeface="Consolas"/>
              </a:rPr>
              <a:t>(</a:t>
            </a:r>
            <a:r>
              <a:rPr lang="en-US" altLang="zh-CN" sz="2000" i="1" kern="0" dirty="0" err="1">
                <a:solidFill>
                  <a:srgbClr val="0000FF"/>
                </a:solidFill>
                <a:latin typeface="Consolas"/>
              </a:rPr>
              <a:t>instance.Largest</a:t>
            </a:r>
            <a:r>
              <a:rPr lang="en-US" altLang="zh-CN" sz="2000" i="1" kern="0" dirty="0">
                <a:solidFill>
                  <a:srgbClr val="0000FF"/>
                </a:solidFill>
                <a:latin typeface="Consolas"/>
              </a:rPr>
              <a:t>(</a:t>
            </a:r>
            <a:r>
              <a:rPr lang="en-US" altLang="zh-CN" sz="2000" i="1" kern="0" dirty="0" err="1">
                <a:solidFill>
                  <a:srgbClr val="0000FF"/>
                </a:solidFill>
                <a:latin typeface="Consolas"/>
              </a:rPr>
              <a:t>listFour</a:t>
            </a:r>
            <a:r>
              <a:rPr lang="en-US" altLang="zh-CN" sz="2000" i="1" kern="0" dirty="0">
                <a:solidFill>
                  <a:srgbClr val="0000FF"/>
                </a:solidFill>
                <a:latin typeface="Consolas"/>
              </a:rPr>
              <a:t>), -7);</a:t>
            </a:r>
          </a:p>
          <a:p>
            <a:pPr marL="457200" indent="-457200" fontAlgn="base">
              <a:spcBef>
                <a:spcPct val="0"/>
              </a:spcBef>
              <a:spcAft>
                <a:spcPct val="0"/>
              </a:spcAft>
            </a:pPr>
            <a:r>
              <a:rPr lang="en-US" altLang="zh-CN" sz="2000" i="1" kern="0" dirty="0">
                <a:solidFill>
                  <a:srgbClr val="000000"/>
                </a:solidFill>
                <a:latin typeface="Consolas"/>
              </a:rPr>
              <a:t>11</a:t>
            </a:r>
            <a:r>
              <a:rPr lang="en-US" altLang="zh-CN" sz="2000" kern="0" dirty="0">
                <a:solidFill>
                  <a:srgbClr val="000000"/>
                </a:solidFill>
                <a:latin typeface="Consolas"/>
              </a:rPr>
              <a:t>  }</a:t>
            </a:r>
            <a:endParaRPr lang="zh-CN" altLang="en-US" sz="2000" kern="0" dirty="0">
              <a:solidFill>
                <a:srgbClr val="000000"/>
              </a:solidFill>
              <a:latin typeface="Comic Sans MS" pitchFamily="66" charset="0"/>
            </a:endParaRPr>
          </a:p>
        </p:txBody>
      </p:sp>
      <p:sp>
        <p:nvSpPr>
          <p:cNvPr id="8" name="矩形 7"/>
          <p:cNvSpPr/>
          <p:nvPr/>
        </p:nvSpPr>
        <p:spPr>
          <a:xfrm>
            <a:off x="598487" y="5690698"/>
            <a:ext cx="7920038" cy="461665"/>
          </a:xfrm>
          <a:prstGeom prst="rect">
            <a:avLst/>
          </a:prstGeom>
        </p:spPr>
        <p:txBody>
          <a:bodyPr wrap="square">
            <a:spAutoFit/>
          </a:bodyPr>
          <a:lstStyle/>
          <a:p>
            <a:pPr fontAlgn="base">
              <a:spcBef>
                <a:spcPct val="0"/>
              </a:spcBef>
              <a:spcAft>
                <a:spcPct val="0"/>
              </a:spcAft>
            </a:pPr>
            <a:r>
              <a:rPr lang="en-US" altLang="zh-CN" sz="2400" b="1" kern="0" dirty="0">
                <a:solidFill>
                  <a:srgbClr val="000000"/>
                </a:solidFill>
                <a:latin typeface="Consolas"/>
              </a:rPr>
              <a:t>Largest()</a:t>
            </a:r>
            <a:r>
              <a:rPr lang="zh-CN" altLang="en-US" sz="2400" kern="0" dirty="0">
                <a:solidFill>
                  <a:srgbClr val="000000"/>
                </a:solidFill>
                <a:latin typeface="华文细黑" panose="02010600040101010101" pitchFamily="2" charset="-122"/>
                <a:ea typeface="华文细黑" panose="02010600040101010101" pitchFamily="2" charset="-122"/>
              </a:rPr>
              <a:t>没有调用下级模块，因此没有驱动模块</a:t>
            </a:r>
            <a:endParaRPr lang="zh-CN" altLang="en-US" sz="2400" dirty="0">
              <a:solidFill>
                <a:srgbClr val="0000FF"/>
              </a:solidFill>
              <a:latin typeface="华文细黑" panose="02010600040101010101" pitchFamily="2" charset="-122"/>
              <a:ea typeface="华文细黑" panose="02010600040101010101" pitchFamily="2" charset="-122"/>
            </a:endParaRPr>
          </a:p>
        </p:txBody>
      </p:sp>
      <p:sp>
        <p:nvSpPr>
          <p:cNvPr id="5" name="矩形 4"/>
          <p:cNvSpPr/>
          <p:nvPr/>
        </p:nvSpPr>
        <p:spPr>
          <a:xfrm>
            <a:off x="598487" y="1365032"/>
            <a:ext cx="7920038" cy="830997"/>
          </a:xfrm>
          <a:prstGeom prst="rect">
            <a:avLst/>
          </a:prstGeom>
        </p:spPr>
        <p:txBody>
          <a:bodyPr wrap="square">
            <a:spAutoFit/>
          </a:bodyPr>
          <a:lstStyle/>
          <a:p>
            <a:pPr fontAlgn="base">
              <a:spcBef>
                <a:spcPct val="0"/>
              </a:spcBef>
              <a:spcAft>
                <a:spcPct val="0"/>
              </a:spcAft>
            </a:pPr>
            <a:r>
              <a:rPr lang="zh-CN" altLang="en-US" sz="2400" kern="0" dirty="0">
                <a:solidFill>
                  <a:srgbClr val="000000"/>
                </a:solidFill>
                <a:latin typeface="华文细黑" panose="02010600040101010101" pitchFamily="2" charset="-122"/>
                <a:ea typeface="华文细黑" panose="02010600040101010101" pitchFamily="2" charset="-122"/>
              </a:rPr>
              <a:t>所有错误改正后，再次运行驱动模块（测试类），检查以上错误修改后，是否引入新的错误</a:t>
            </a:r>
            <a:endParaRPr lang="zh-CN" altLang="en-US" sz="2400" dirty="0">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8343042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Step4:</a:t>
            </a:r>
            <a:r>
              <a:rPr lang="zh-CN" altLang="en-US" dirty="0"/>
              <a:t>修改完毕后再次测试</a:t>
            </a:r>
          </a:p>
        </p:txBody>
      </p:sp>
      <p:graphicFrame>
        <p:nvGraphicFramePr>
          <p:cNvPr id="4" name="表格 3"/>
          <p:cNvGraphicFramePr>
            <a:graphicFrameLocks noGrp="1"/>
          </p:cNvGraphicFramePr>
          <p:nvPr>
            <p:extLst>
              <p:ext uri="{D42A27DB-BD31-4B8C-83A1-F6EECF244321}">
                <p14:modId xmlns:p14="http://schemas.microsoft.com/office/powerpoint/2010/main" val="2633369730"/>
              </p:ext>
            </p:extLst>
          </p:nvPr>
        </p:nvGraphicFramePr>
        <p:xfrm>
          <a:off x="415101" y="1633953"/>
          <a:ext cx="8286809" cy="3379013"/>
        </p:xfrm>
        <a:graphic>
          <a:graphicData uri="http://schemas.openxmlformats.org/drawingml/2006/table">
            <a:tbl>
              <a:tblPr/>
              <a:tblGrid>
                <a:gridCol w="1085693">
                  <a:extLst>
                    <a:ext uri="{9D8B030D-6E8A-4147-A177-3AD203B41FA5}">
                      <a16:colId xmlns:a16="http://schemas.microsoft.com/office/drawing/2014/main" xmlns="" val="20000"/>
                    </a:ext>
                  </a:extLst>
                </a:gridCol>
                <a:gridCol w="2070210">
                  <a:extLst>
                    <a:ext uri="{9D8B030D-6E8A-4147-A177-3AD203B41FA5}">
                      <a16:colId xmlns:a16="http://schemas.microsoft.com/office/drawing/2014/main" xmlns="" val="20001"/>
                    </a:ext>
                  </a:extLst>
                </a:gridCol>
                <a:gridCol w="915445">
                  <a:extLst>
                    <a:ext uri="{9D8B030D-6E8A-4147-A177-3AD203B41FA5}">
                      <a16:colId xmlns:a16="http://schemas.microsoft.com/office/drawing/2014/main" xmlns="" val="20002"/>
                    </a:ext>
                  </a:extLst>
                </a:gridCol>
                <a:gridCol w="163017">
                  <a:extLst>
                    <a:ext uri="{9D8B030D-6E8A-4147-A177-3AD203B41FA5}">
                      <a16:colId xmlns:a16="http://schemas.microsoft.com/office/drawing/2014/main" xmlns="" val="20003"/>
                    </a:ext>
                  </a:extLst>
                </a:gridCol>
                <a:gridCol w="1564332">
                  <a:extLst>
                    <a:ext uri="{9D8B030D-6E8A-4147-A177-3AD203B41FA5}">
                      <a16:colId xmlns:a16="http://schemas.microsoft.com/office/drawing/2014/main" xmlns="" val="20004"/>
                    </a:ext>
                  </a:extLst>
                </a:gridCol>
                <a:gridCol w="1069154">
                  <a:extLst>
                    <a:ext uri="{9D8B030D-6E8A-4147-A177-3AD203B41FA5}">
                      <a16:colId xmlns:a16="http://schemas.microsoft.com/office/drawing/2014/main" xmlns="" val="20005"/>
                    </a:ext>
                  </a:extLst>
                </a:gridCol>
                <a:gridCol w="163017">
                  <a:extLst>
                    <a:ext uri="{9D8B030D-6E8A-4147-A177-3AD203B41FA5}">
                      <a16:colId xmlns:a16="http://schemas.microsoft.com/office/drawing/2014/main" xmlns="" val="20006"/>
                    </a:ext>
                  </a:extLst>
                </a:gridCol>
                <a:gridCol w="1255941">
                  <a:extLst>
                    <a:ext uri="{9D8B030D-6E8A-4147-A177-3AD203B41FA5}">
                      <a16:colId xmlns:a16="http://schemas.microsoft.com/office/drawing/2014/main" xmlns="" val="20007"/>
                    </a:ext>
                  </a:extLst>
                </a:gridCol>
              </a:tblGrid>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被测单元</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Largest(int list[])</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创建人</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zh-CN" altLang="en-US" sz="1800" b="0" kern="100" dirty="0" smtClean="0">
                          <a:solidFill>
                            <a:schemeClr val="tx1"/>
                          </a:solidFill>
                          <a:latin typeface="微软雅黑" panose="020B0503020204020204" pitchFamily="34" charset="-122"/>
                          <a:ea typeface="微软雅黑" panose="020B0503020204020204" pitchFamily="34" charset="-122"/>
                          <a:cs typeface="Times New Roman"/>
                        </a:rPr>
                        <a:t>张三丰</a:t>
                      </a:r>
                      <a:endParaRPr lang="zh-CN" alt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创建日期</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2019.03.01</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0"/>
                  </a:ext>
                </a:extLst>
              </a:tr>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所在类</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SortOfList</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优先级</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2</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测试日期</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2019.03.01</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1"/>
                  </a:ext>
                </a:extLst>
              </a:tr>
              <a:tr h="307183">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要用的桩</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无</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2"/>
                  </a:ext>
                </a:extLst>
              </a:tr>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环境准备</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en-US" sz="1800" b="0" kern="0" dirty="0">
                          <a:solidFill>
                            <a:schemeClr val="tx1"/>
                          </a:solidFill>
                          <a:latin typeface="微软雅黑" panose="020B0503020204020204" pitchFamily="34" charset="-122"/>
                          <a:ea typeface="微软雅黑" panose="020B0503020204020204" pitchFamily="34" charset="-122"/>
                          <a:cs typeface="微软雅黑"/>
                        </a:rPr>
                        <a:t>Eclipse </a:t>
                      </a:r>
                      <a:r>
                        <a:rPr lang="en-US" sz="1800" b="0" kern="0" dirty="0" err="1">
                          <a:solidFill>
                            <a:schemeClr val="tx1"/>
                          </a:solidFill>
                          <a:latin typeface="微软雅黑" panose="020B0503020204020204" pitchFamily="34" charset="-122"/>
                          <a:ea typeface="微软雅黑" panose="020B0503020204020204" pitchFamily="34" charset="-122"/>
                          <a:cs typeface="微软雅黑"/>
                        </a:rPr>
                        <a:t>Kepler</a:t>
                      </a:r>
                      <a:r>
                        <a:rPr lang="en-US" sz="1800" b="0" kern="0" dirty="0">
                          <a:solidFill>
                            <a:schemeClr val="tx1"/>
                          </a:solidFill>
                          <a:latin typeface="微软雅黑" panose="020B0503020204020204" pitchFamily="34" charset="-122"/>
                          <a:ea typeface="微软雅黑" panose="020B0503020204020204" pitchFamily="34" charset="-122"/>
                          <a:cs typeface="微软雅黑"/>
                        </a:rPr>
                        <a:t> Service Release 1 ; </a:t>
                      </a:r>
                      <a:r>
                        <a:rPr lang="en-US" sz="1800" b="0" kern="0" dirty="0" err="1">
                          <a:solidFill>
                            <a:schemeClr val="tx1"/>
                          </a:solidFill>
                          <a:latin typeface="微软雅黑" panose="020B0503020204020204" pitchFamily="34" charset="-122"/>
                          <a:ea typeface="微软雅黑" panose="020B0503020204020204" pitchFamily="34" charset="-122"/>
                          <a:cs typeface="微软雅黑"/>
                        </a:rPr>
                        <a:t>Junit</a:t>
                      </a:r>
                      <a:r>
                        <a:rPr lang="en-US" sz="1800" b="0" kern="0" dirty="0">
                          <a:solidFill>
                            <a:schemeClr val="tx1"/>
                          </a:solidFill>
                          <a:latin typeface="微软雅黑" panose="020B0503020204020204" pitchFamily="34" charset="-122"/>
                          <a:ea typeface="微软雅黑" panose="020B0503020204020204" pitchFamily="34" charset="-122"/>
                          <a:cs typeface="微软雅黑"/>
                        </a:rPr>
                        <a:t> 4.0</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3"/>
                  </a:ext>
                </a:extLst>
              </a:tr>
              <a:tr h="614366">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测试用例</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3">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输入参数和数据</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期望结果</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实际情况</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测试状态（</a:t>
                      </a:r>
                      <a:r>
                        <a:rPr lang="en-US" sz="1800" b="0" kern="100">
                          <a:solidFill>
                            <a:schemeClr val="tx1"/>
                          </a:solidFill>
                          <a:latin typeface="微软雅黑" panose="020B0503020204020204" pitchFamily="34" charset="-122"/>
                          <a:ea typeface="微软雅黑" panose="020B0503020204020204" pitchFamily="34" charset="-122"/>
                          <a:cs typeface="Times New Roman"/>
                        </a:rPr>
                        <a:t>P/F</a:t>
                      </a:r>
                      <a:r>
                        <a:rPr lang="zh-CN" sz="1800" b="0" kern="100">
                          <a:solidFill>
                            <a:schemeClr val="tx1"/>
                          </a:solidFill>
                          <a:latin typeface="微软雅黑" panose="020B0503020204020204" pitchFamily="34" charset="-122"/>
                          <a:ea typeface="微软雅黑" panose="020B0503020204020204" pitchFamily="34" charset="-122"/>
                          <a:cs typeface="Times New Roman"/>
                        </a:rPr>
                        <a:t>）</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04"/>
                  </a:ext>
                </a:extLst>
              </a:tr>
              <a:tr h="307183">
                <a:tc>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[7</a:t>
                      </a: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r>
                        <a:rPr lang="en-US" altLang="zh-CN" sz="1800" b="0" kern="100" dirty="0">
                          <a:solidFill>
                            <a:srgbClr val="0000FF"/>
                          </a:solidFill>
                          <a:latin typeface="微软雅黑" panose="020B0503020204020204" pitchFamily="34" charset="-122"/>
                          <a:ea typeface="微软雅黑" panose="020B0503020204020204" pitchFamily="34" charset="-122"/>
                          <a:cs typeface="Times New Roman"/>
                        </a:rPr>
                        <a:t>9</a:t>
                      </a:r>
                      <a:endParaRPr lang="zh-CN" sz="18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rgbClr val="0000FF"/>
                          </a:solidFill>
                          <a:latin typeface="微软雅黑" panose="020B0503020204020204" pitchFamily="34" charset="-122"/>
                          <a:ea typeface="微软雅黑" panose="020B0503020204020204" pitchFamily="34" charset="-122"/>
                          <a:cs typeface="Times New Roman"/>
                        </a:rPr>
                        <a:t>P</a:t>
                      </a:r>
                      <a:endParaRPr lang="zh-CN" sz="18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[7</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9</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9</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altLang="zh-CN" sz="1800" b="0" kern="100" dirty="0">
                          <a:solidFill>
                            <a:srgbClr val="0000FF"/>
                          </a:solidFill>
                          <a:latin typeface="微软雅黑" panose="020B0503020204020204" pitchFamily="34" charset="-122"/>
                          <a:ea typeface="微软雅黑" panose="020B0503020204020204" pitchFamily="34" charset="-122"/>
                          <a:cs typeface="Times New Roman"/>
                        </a:rPr>
                        <a:t>P</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3</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[1]</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1</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P</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4</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-7]</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-7</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-1</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altLang="zh-CN" sz="1800" b="0" kern="100" dirty="0">
                          <a:solidFill>
                            <a:srgbClr val="0000FF"/>
                          </a:solidFill>
                          <a:latin typeface="微软雅黑" panose="020B0503020204020204" pitchFamily="34" charset="-122"/>
                          <a:ea typeface="微软雅黑" panose="020B0503020204020204" pitchFamily="34" charset="-122"/>
                          <a:cs typeface="Times New Roman"/>
                        </a:rPr>
                        <a:t>P</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5</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
        <p:nvSpPr>
          <p:cNvPr id="5" name="矩形 4"/>
          <p:cNvSpPr/>
          <p:nvPr/>
        </p:nvSpPr>
        <p:spPr>
          <a:xfrm>
            <a:off x="415101" y="5110311"/>
            <a:ext cx="8286809" cy="1015663"/>
          </a:xfrm>
          <a:prstGeom prst="rect">
            <a:avLst/>
          </a:prstGeom>
        </p:spPr>
        <p:txBody>
          <a:bodyPr wrap="square">
            <a:spAutoFit/>
          </a:bodyPr>
          <a:lstStyle/>
          <a:p>
            <a:pPr fontAlgn="base">
              <a:spcBef>
                <a:spcPct val="0"/>
              </a:spcBef>
              <a:spcAft>
                <a:spcPct val="0"/>
              </a:spcAft>
            </a:pPr>
            <a:r>
              <a:rPr lang="en-US" altLang="zh-CN" sz="2000" dirty="0">
                <a:solidFill>
                  <a:srgbClr val="0000FF"/>
                </a:solidFill>
                <a:latin typeface="华文细黑" panose="02010600040101010101" pitchFamily="2" charset="-122"/>
                <a:ea typeface="华文细黑" panose="02010600040101010101" pitchFamily="2" charset="-122"/>
              </a:rPr>
              <a:t>Questions</a:t>
            </a:r>
            <a:r>
              <a:rPr lang="zh-CN" altLang="en-US" sz="2000" dirty="0">
                <a:solidFill>
                  <a:srgbClr val="0000FF"/>
                </a:solidFill>
                <a:latin typeface="华文细黑" panose="02010600040101010101" pitchFamily="2" charset="-122"/>
                <a:ea typeface="华文细黑" panose="02010600040101010101" pitchFamily="2" charset="-122"/>
              </a:rPr>
              <a:t>：如何设计测试用例？利用白盒测试、黑盒测试进行设计</a:t>
            </a:r>
            <a:endParaRPr lang="en-US" altLang="zh-CN" sz="2000" dirty="0">
              <a:solidFill>
                <a:srgbClr val="0000FF"/>
              </a:solidFill>
              <a:latin typeface="华文细黑" panose="02010600040101010101" pitchFamily="2" charset="-122"/>
              <a:ea typeface="华文细黑" panose="02010600040101010101" pitchFamily="2" charset="-122"/>
            </a:endParaRPr>
          </a:p>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根据</a:t>
            </a:r>
            <a:r>
              <a:rPr lang="en-US" altLang="zh-CN" sz="2000" dirty="0">
                <a:solidFill>
                  <a:srgbClr val="0000FF"/>
                </a:solidFill>
                <a:latin typeface="华文细黑" panose="02010600040101010101" pitchFamily="2" charset="-122"/>
                <a:ea typeface="华文细黑" panose="02010600040101010101" pitchFamily="2" charset="-122"/>
              </a:rPr>
              <a:t>7.3.1 </a:t>
            </a:r>
            <a:r>
              <a:rPr lang="zh-CN" altLang="en-US" sz="2000" dirty="0">
                <a:solidFill>
                  <a:srgbClr val="0000FF"/>
                </a:solidFill>
                <a:latin typeface="华文细黑" panose="02010600040101010101" pitchFamily="2" charset="-122"/>
                <a:ea typeface="华文细黑" panose="02010600040101010101" pitchFamily="2" charset="-122"/>
              </a:rPr>
              <a:t>单元测试的重点，对模块接口，局部数据结构，边界条件，重要通路，出错处理进行数据编制。</a:t>
            </a:r>
          </a:p>
        </p:txBody>
      </p:sp>
    </p:spTree>
    <p:extLst>
      <p:ext uri="{BB962C8B-B14F-4D97-AF65-F5344CB8AC3E}">
        <p14:creationId xmlns:p14="http://schemas.microsoft.com/office/powerpoint/2010/main" val="245597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测试用例</a:t>
            </a:r>
            <a:r>
              <a:rPr lang="en-US" altLang="zh-CN" dirty="0"/>
              <a:t>vs</a:t>
            </a:r>
            <a:r>
              <a:rPr lang="zh-CN" altLang="en-US" dirty="0"/>
              <a:t>测试结果</a:t>
            </a:r>
          </a:p>
        </p:txBody>
      </p:sp>
      <p:sp>
        <p:nvSpPr>
          <p:cNvPr id="8" name="内容占位符 4"/>
          <p:cNvSpPr>
            <a:spLocks noGrp="1"/>
          </p:cNvSpPr>
          <p:nvPr>
            <p:ph idx="1"/>
          </p:nvPr>
        </p:nvSpPr>
        <p:spPr/>
        <p:txBody>
          <a:bodyPr/>
          <a:lstStyle/>
          <a:p>
            <a:r>
              <a:rPr lang="zh-CN" altLang="en-US" sz="2400" dirty="0"/>
              <a:t>测试用例</a:t>
            </a:r>
            <a:r>
              <a:rPr lang="en-US" altLang="zh-CN" sz="2400" dirty="0"/>
              <a:t>={ </a:t>
            </a:r>
            <a:r>
              <a:rPr lang="zh-CN" altLang="en-US" sz="2400" dirty="0"/>
              <a:t>测试数据 </a:t>
            </a:r>
            <a:r>
              <a:rPr lang="en-US" altLang="zh-CN" sz="2400" dirty="0"/>
              <a:t>+ </a:t>
            </a:r>
            <a:r>
              <a:rPr lang="zh-CN" altLang="en-US" sz="2400" dirty="0"/>
              <a:t>期望结果 </a:t>
            </a:r>
            <a:r>
              <a:rPr lang="en-US" altLang="zh-CN" sz="2400" dirty="0"/>
              <a:t>}</a:t>
            </a:r>
          </a:p>
          <a:p>
            <a:r>
              <a:rPr lang="zh-CN" altLang="en-US" sz="2400" dirty="0"/>
              <a:t>测试结果</a:t>
            </a:r>
            <a:r>
              <a:rPr lang="en-US" altLang="zh-CN" sz="2400" dirty="0"/>
              <a:t>={ </a:t>
            </a:r>
            <a:r>
              <a:rPr lang="zh-CN" altLang="en-US" sz="2400" dirty="0"/>
              <a:t>测试数据 </a:t>
            </a:r>
            <a:r>
              <a:rPr lang="en-US" altLang="zh-CN" sz="2400" dirty="0"/>
              <a:t>+ </a:t>
            </a:r>
            <a:r>
              <a:rPr lang="zh-CN" altLang="en-US" sz="2400" dirty="0"/>
              <a:t>期望结果 </a:t>
            </a:r>
            <a:r>
              <a:rPr lang="en-US" altLang="zh-CN" sz="2400" dirty="0"/>
              <a:t>+ </a:t>
            </a:r>
            <a:r>
              <a:rPr lang="zh-CN" altLang="en-US" sz="2400" dirty="0"/>
              <a:t>实际结果</a:t>
            </a:r>
            <a:r>
              <a:rPr lang="en-US" altLang="zh-CN" sz="2400" dirty="0"/>
              <a:t>}</a:t>
            </a:r>
          </a:p>
          <a:p>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052453753"/>
              </p:ext>
            </p:extLst>
          </p:nvPr>
        </p:nvGraphicFramePr>
        <p:xfrm>
          <a:off x="684213" y="2570264"/>
          <a:ext cx="7920038" cy="3163786"/>
        </p:xfrm>
        <a:graphic>
          <a:graphicData uri="http://schemas.openxmlformats.org/drawingml/2006/table">
            <a:tbl>
              <a:tblPr/>
              <a:tblGrid>
                <a:gridCol w="1496279">
                  <a:extLst>
                    <a:ext uri="{9D8B030D-6E8A-4147-A177-3AD203B41FA5}">
                      <a16:colId xmlns:a16="http://schemas.microsoft.com/office/drawing/2014/main" xmlns="" val="20000"/>
                    </a:ext>
                  </a:extLst>
                </a:gridCol>
                <a:gridCol w="1868998">
                  <a:extLst>
                    <a:ext uri="{9D8B030D-6E8A-4147-A177-3AD203B41FA5}">
                      <a16:colId xmlns:a16="http://schemas.microsoft.com/office/drawing/2014/main" xmlns="" val="20001"/>
                    </a:ext>
                  </a:extLst>
                </a:gridCol>
                <a:gridCol w="110531">
                  <a:extLst>
                    <a:ext uri="{9D8B030D-6E8A-4147-A177-3AD203B41FA5}">
                      <a16:colId xmlns:a16="http://schemas.microsoft.com/office/drawing/2014/main" xmlns="" val="20002"/>
                    </a:ext>
                  </a:extLst>
                </a:gridCol>
                <a:gridCol w="943027">
                  <a:extLst>
                    <a:ext uri="{9D8B030D-6E8A-4147-A177-3AD203B41FA5}">
                      <a16:colId xmlns:a16="http://schemas.microsoft.com/office/drawing/2014/main" xmlns="" val="20003"/>
                    </a:ext>
                  </a:extLst>
                </a:gridCol>
                <a:gridCol w="93980">
                  <a:extLst>
                    <a:ext uri="{9D8B030D-6E8A-4147-A177-3AD203B41FA5}">
                      <a16:colId xmlns:a16="http://schemas.microsoft.com/office/drawing/2014/main" xmlns="" val="20004"/>
                    </a:ext>
                  </a:extLst>
                </a:gridCol>
                <a:gridCol w="791793">
                  <a:extLst>
                    <a:ext uri="{9D8B030D-6E8A-4147-A177-3AD203B41FA5}">
                      <a16:colId xmlns:a16="http://schemas.microsoft.com/office/drawing/2014/main" xmlns="" val="20005"/>
                    </a:ext>
                  </a:extLst>
                </a:gridCol>
                <a:gridCol w="466281">
                  <a:extLst>
                    <a:ext uri="{9D8B030D-6E8A-4147-A177-3AD203B41FA5}">
                      <a16:colId xmlns:a16="http://schemas.microsoft.com/office/drawing/2014/main" xmlns="" val="20006"/>
                    </a:ext>
                  </a:extLst>
                </a:gridCol>
                <a:gridCol w="639038">
                  <a:extLst>
                    <a:ext uri="{9D8B030D-6E8A-4147-A177-3AD203B41FA5}">
                      <a16:colId xmlns:a16="http://schemas.microsoft.com/office/drawing/2014/main" xmlns="" val="20007"/>
                    </a:ext>
                  </a:extLst>
                </a:gridCol>
                <a:gridCol w="1510111">
                  <a:extLst>
                    <a:ext uri="{9D8B030D-6E8A-4147-A177-3AD203B41FA5}">
                      <a16:colId xmlns:a16="http://schemas.microsoft.com/office/drawing/2014/main" xmlns="" val="20008"/>
                    </a:ext>
                  </a:extLst>
                </a:gridCol>
              </a:tblGrid>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被测单元</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Largest(int list[])</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创建人</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zh-CN" altLang="en-US" sz="1800" b="0" kern="100" dirty="0" smtClean="0">
                          <a:solidFill>
                            <a:schemeClr val="tx1"/>
                          </a:solidFill>
                          <a:latin typeface="华文细黑" panose="02010600040101010101" pitchFamily="2" charset="-122"/>
                          <a:ea typeface="华文细黑" panose="02010600040101010101" pitchFamily="2" charset="-122"/>
                          <a:cs typeface="Times New Roman"/>
                        </a:rPr>
                        <a:t>张三丰</a:t>
                      </a:r>
                      <a:endParaRPr lang="zh-CN" alt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创建日期</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2019.03.01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所在类</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SortOfList</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优先级</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2</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测试日期</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2019.03.01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07183">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要用的桩</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8">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无</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2"/>
                  </a:ext>
                </a:extLst>
              </a:tr>
              <a:tr h="307183">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环境准备</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8">
                  <a:txBody>
                    <a:bodyPr/>
                    <a:lstStyle/>
                    <a:p>
                      <a:pPr algn="just">
                        <a:spcAft>
                          <a:spcPts val="0"/>
                        </a:spcAft>
                      </a:pPr>
                      <a:r>
                        <a:rPr lang="en-US" sz="1800" b="0" kern="0" dirty="0">
                          <a:solidFill>
                            <a:schemeClr val="tx1"/>
                          </a:solidFill>
                          <a:latin typeface="华文细黑" panose="02010600040101010101" pitchFamily="2" charset="-122"/>
                          <a:ea typeface="华文细黑" panose="02010600040101010101" pitchFamily="2" charset="-122"/>
                          <a:cs typeface="微软雅黑"/>
                        </a:rPr>
                        <a:t>Eclipse </a:t>
                      </a:r>
                      <a:r>
                        <a:rPr lang="en-US" sz="1800" b="0" kern="0" dirty="0" err="1">
                          <a:solidFill>
                            <a:schemeClr val="tx1"/>
                          </a:solidFill>
                          <a:latin typeface="华文细黑" panose="02010600040101010101" pitchFamily="2" charset="-122"/>
                          <a:ea typeface="华文细黑" panose="02010600040101010101" pitchFamily="2" charset="-122"/>
                          <a:cs typeface="微软雅黑"/>
                        </a:rPr>
                        <a:t>Kepler</a:t>
                      </a:r>
                      <a:r>
                        <a:rPr lang="en-US" sz="1800" b="0" kern="0" dirty="0">
                          <a:solidFill>
                            <a:schemeClr val="tx1"/>
                          </a:solidFill>
                          <a:latin typeface="华文细黑" panose="02010600040101010101" pitchFamily="2" charset="-122"/>
                          <a:ea typeface="华文细黑" panose="02010600040101010101" pitchFamily="2" charset="-122"/>
                          <a:cs typeface="微软雅黑"/>
                        </a:rPr>
                        <a:t> Service Release 1 ; </a:t>
                      </a:r>
                      <a:r>
                        <a:rPr lang="en-US" sz="1800" b="0" kern="0" dirty="0" err="1">
                          <a:solidFill>
                            <a:schemeClr val="tx1"/>
                          </a:solidFill>
                          <a:latin typeface="华文细黑" panose="02010600040101010101" pitchFamily="2" charset="-122"/>
                          <a:ea typeface="华文细黑" panose="02010600040101010101" pitchFamily="2" charset="-122"/>
                          <a:cs typeface="微软雅黑"/>
                        </a:rPr>
                        <a:t>Junit</a:t>
                      </a:r>
                      <a:r>
                        <a:rPr lang="en-US" sz="1800" b="0" kern="0" dirty="0">
                          <a:solidFill>
                            <a:schemeClr val="tx1"/>
                          </a:solidFill>
                          <a:latin typeface="华文细黑" panose="02010600040101010101" pitchFamily="2" charset="-122"/>
                          <a:ea typeface="华文细黑" panose="02010600040101010101" pitchFamily="2" charset="-122"/>
                          <a:cs typeface="微软雅黑"/>
                        </a:rPr>
                        <a:t> 4.0</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3"/>
                  </a:ext>
                </a:extLst>
              </a:tr>
              <a:tr h="399139">
                <a:tc>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测试用例</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输入参数和数据</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3">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期望结果</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hMerge="1">
                  <a:txBody>
                    <a:bodyPr/>
                    <a:lstStyle/>
                    <a:p>
                      <a:endParaRPr lang="zh-CN" altLang="en-US"/>
                    </a:p>
                  </a:txBody>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实际情况</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测试状态（</a:t>
                      </a:r>
                      <a:r>
                        <a:rPr lang="en-US" sz="1800" b="0" kern="100" dirty="0">
                          <a:solidFill>
                            <a:schemeClr val="tx1"/>
                          </a:solidFill>
                          <a:latin typeface="华文细黑" panose="02010600040101010101" pitchFamily="2" charset="-122"/>
                          <a:ea typeface="华文细黑" panose="02010600040101010101" pitchFamily="2" charset="-122"/>
                          <a:cs typeface="Times New Roman"/>
                        </a:rPr>
                        <a:t>P/F</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extLst>
                  <a:ext uri="{0D108BD9-81ED-4DB2-BD59-A6C34878D82A}">
                    <a16:rowId xmlns:a16="http://schemas.microsoft.com/office/drawing/2014/main" xmlns="" val="10004"/>
                  </a:ext>
                </a:extLst>
              </a:tr>
              <a:tr h="307183">
                <a:tc>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1</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[7</a:t>
                      </a:r>
                      <a:r>
                        <a:rPr lang="zh-CN" altLang="en-US" sz="1800" b="0" kern="100" dirty="0">
                          <a:solidFill>
                            <a:schemeClr val="tx1"/>
                          </a:solidFill>
                          <a:latin typeface="华文细黑" panose="02010600040101010101" pitchFamily="2" charset="-122"/>
                          <a:ea typeface="华文细黑" panose="02010600040101010101" pitchFamily="2" charset="-122"/>
                          <a:cs typeface="Times New Roman"/>
                        </a:rPr>
                        <a:t>，</a:t>
                      </a: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8</a:t>
                      </a:r>
                      <a:r>
                        <a:rPr lang="zh-CN" altLang="en-US" sz="1800" b="0" kern="100" dirty="0">
                          <a:solidFill>
                            <a:schemeClr val="tx1"/>
                          </a:solidFill>
                          <a:latin typeface="华文细黑" panose="02010600040101010101" pitchFamily="2" charset="-122"/>
                          <a:ea typeface="华文细黑" panose="02010600040101010101" pitchFamily="2" charset="-122"/>
                          <a:cs typeface="Times New Roman"/>
                        </a:rPr>
                        <a:t>，</a:t>
                      </a: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marL="0" algn="just" defTabSz="914400" rtl="0" eaLnBrk="1" latinLnBrk="0" hangingPunct="1">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9</a:t>
                      </a:r>
                      <a:endParaRPr lang="zh-CN" sz="18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algn="just" defTabSz="914400" rtl="0" eaLnBrk="1" latinLnBrk="0" hangingPunct="1">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P</a:t>
                      </a:r>
                      <a:endParaRPr lang="zh-CN" sz="18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5"/>
                  </a:ext>
                </a:extLst>
              </a:tr>
              <a:tr h="307183">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[7</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8</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9</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just">
                        <a:spcAft>
                          <a:spcPts val="0"/>
                        </a:spcAft>
                      </a:pPr>
                      <a:r>
                        <a:rPr lang="en-US" sz="1800" b="0" kern="100" dirty="0">
                          <a:solidFill>
                            <a:srgbClr val="0000FF"/>
                          </a:solidFill>
                          <a:latin typeface="华文细黑" panose="02010600040101010101" pitchFamily="2" charset="-122"/>
                          <a:ea typeface="华文细黑" panose="02010600040101010101" pitchFamily="2" charset="-122"/>
                          <a:cs typeface="Times New Roman"/>
                        </a:rPr>
                        <a:t>9</a:t>
                      </a:r>
                      <a:endParaRPr lang="zh-CN" sz="24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P</a:t>
                      </a:r>
                      <a:endParaRPr lang="zh-CN" sz="24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6"/>
                  </a:ext>
                </a:extLst>
              </a:tr>
              <a:tr h="307183">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3</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[1]</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just">
                        <a:spcAft>
                          <a:spcPts val="0"/>
                        </a:spcAft>
                      </a:pPr>
                      <a:r>
                        <a:rPr lang="en-US" sz="1800" b="0" kern="100" dirty="0">
                          <a:solidFill>
                            <a:srgbClr val="0000FF"/>
                          </a:solidFill>
                          <a:latin typeface="华文细黑" panose="02010600040101010101" pitchFamily="2" charset="-122"/>
                          <a:ea typeface="华文细黑" panose="02010600040101010101" pitchFamily="2" charset="-122"/>
                          <a:cs typeface="Times New Roman"/>
                        </a:rPr>
                        <a:t>1</a:t>
                      </a:r>
                      <a:endParaRPr lang="zh-CN" sz="24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spcAft>
                          <a:spcPts val="0"/>
                        </a:spcAft>
                      </a:pPr>
                      <a:r>
                        <a:rPr lang="en-US" sz="1800" b="0" kern="100" dirty="0">
                          <a:solidFill>
                            <a:srgbClr val="0000FF"/>
                          </a:solidFill>
                          <a:latin typeface="华文细黑" panose="02010600040101010101" pitchFamily="2" charset="-122"/>
                          <a:ea typeface="华文细黑" panose="02010600040101010101" pitchFamily="2" charset="-122"/>
                          <a:cs typeface="Times New Roman"/>
                        </a:rPr>
                        <a:t>P</a:t>
                      </a:r>
                      <a:endParaRPr lang="zh-CN" sz="24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7"/>
                  </a:ext>
                </a:extLst>
              </a:tr>
              <a:tr h="307183">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4</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[-9</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-8</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r>
                        <a:rPr lang="en-US" sz="1800" b="0" kern="100" dirty="0">
                          <a:solidFill>
                            <a:schemeClr val="tx1"/>
                          </a:solidFill>
                          <a:latin typeface="华文细黑" panose="02010600040101010101" pitchFamily="2" charset="-122"/>
                          <a:ea typeface="华文细黑" panose="02010600040101010101" pitchFamily="2" charset="-122"/>
                          <a:cs typeface="Times New Roman"/>
                        </a:rPr>
                        <a:t>-7]</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-7</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just">
                        <a:spcAft>
                          <a:spcPts val="0"/>
                        </a:spcAft>
                      </a:pPr>
                      <a:r>
                        <a:rPr lang="en-US" sz="1800" b="0" kern="100" dirty="0">
                          <a:solidFill>
                            <a:srgbClr val="0000FF"/>
                          </a:solidFill>
                          <a:latin typeface="华文细黑" panose="02010600040101010101" pitchFamily="2" charset="-122"/>
                          <a:ea typeface="华文细黑" panose="02010600040101010101" pitchFamily="2" charset="-122"/>
                          <a:cs typeface="Times New Roman"/>
                        </a:rPr>
                        <a:t>-1</a:t>
                      </a:r>
                      <a:endParaRPr lang="zh-CN" sz="24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P</a:t>
                      </a:r>
                      <a:endParaRPr lang="zh-CN" sz="24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8"/>
                  </a:ext>
                </a:extLst>
              </a:tr>
              <a:tr h="307183">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5</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10201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7.4 </a:t>
            </a:r>
            <a:r>
              <a:rPr lang="zh-CN" altLang="en-US" dirty="0"/>
              <a:t>集成测试</a:t>
            </a:r>
            <a:endParaRPr lang="zh-CN" altLang="en-US" dirty="0">
              <a:latin typeface="+mj-ea"/>
            </a:endParaRPr>
          </a:p>
        </p:txBody>
      </p:sp>
      <p:pic>
        <p:nvPicPr>
          <p:cNvPr id="1026" name="Picture 2" descr="“integration testing”的图片搜索结果&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7918" y="2988498"/>
            <a:ext cx="2548163" cy="2395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4019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7.1.2 </a:t>
            </a:r>
            <a:r>
              <a:rPr lang="zh-CN" altLang="en-US" dirty="0"/>
              <a:t>编码风格</a:t>
            </a:r>
          </a:p>
        </p:txBody>
      </p:sp>
      <p:pic>
        <p:nvPicPr>
          <p:cNvPr id="4" name="Picture 2"/>
          <p:cNvPicPr>
            <a:picLocks noChangeAspect="1" noChangeArrowheads="1"/>
          </p:cNvPicPr>
          <p:nvPr/>
        </p:nvPicPr>
        <p:blipFill>
          <a:blip r:embed="rId2"/>
          <a:srcRect/>
          <a:stretch>
            <a:fillRect/>
          </a:stretch>
        </p:blipFill>
        <p:spPr bwMode="auto">
          <a:xfrm>
            <a:off x="522261" y="1538279"/>
            <a:ext cx="8358214" cy="4261862"/>
          </a:xfrm>
          <a:prstGeom prst="rect">
            <a:avLst/>
          </a:prstGeom>
          <a:noFill/>
          <a:ln w="9525">
            <a:noFill/>
            <a:miter lim="800000"/>
            <a:headEnd/>
            <a:tailEnd/>
          </a:ln>
          <a:effectLst/>
        </p:spPr>
      </p:pic>
    </p:spTree>
    <p:extLst>
      <p:ext uri="{BB962C8B-B14F-4D97-AF65-F5344CB8AC3E}">
        <p14:creationId xmlns:p14="http://schemas.microsoft.com/office/powerpoint/2010/main" val="102771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集成测试的概念</a:t>
            </a:r>
          </a:p>
        </p:txBody>
      </p:sp>
      <p:sp>
        <p:nvSpPr>
          <p:cNvPr id="3" name="内容占位符 2"/>
          <p:cNvSpPr>
            <a:spLocks noGrp="1"/>
          </p:cNvSpPr>
          <p:nvPr>
            <p:ph idx="1"/>
          </p:nvPr>
        </p:nvSpPr>
        <p:spPr/>
        <p:txBody>
          <a:bodyPr/>
          <a:lstStyle/>
          <a:p>
            <a:r>
              <a:rPr lang="zh-CN" altLang="en-US" dirty="0"/>
              <a:t>通过单元测试的模块要按照一定的策略组装为完整的程序，在该组装过程中进行的测试称为集成测试或组装测试。</a:t>
            </a:r>
          </a:p>
          <a:p>
            <a:endParaRPr lang="zh-CN" altLang="en-US" dirty="0"/>
          </a:p>
        </p:txBody>
      </p:sp>
    </p:spTree>
    <p:extLst>
      <p:ext uri="{BB962C8B-B14F-4D97-AF65-F5344CB8AC3E}">
        <p14:creationId xmlns:p14="http://schemas.microsoft.com/office/powerpoint/2010/main" val="34754372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集成测试的原因</a:t>
            </a:r>
          </a:p>
        </p:txBody>
      </p:sp>
      <p:sp>
        <p:nvSpPr>
          <p:cNvPr id="3" name="内容占位符 2"/>
          <p:cNvSpPr>
            <a:spLocks noGrp="1"/>
          </p:cNvSpPr>
          <p:nvPr>
            <p:ph idx="1"/>
          </p:nvPr>
        </p:nvSpPr>
        <p:spPr/>
        <p:txBody>
          <a:bodyPr/>
          <a:lstStyle/>
          <a:p>
            <a:r>
              <a:rPr lang="zh-CN" altLang="en-US" dirty="0"/>
              <a:t>单元测试中使用了测试模块和桩</a:t>
            </a:r>
            <a:r>
              <a:rPr lang="zh-CN" altLang="en-US" dirty="0" smtClean="0"/>
              <a:t>模块，与</a:t>
            </a:r>
            <a:r>
              <a:rPr lang="zh-CN" altLang="en-US" dirty="0"/>
              <a:t>它们所代替的模块并不完全</a:t>
            </a:r>
            <a:r>
              <a:rPr lang="zh-CN" altLang="en-US" dirty="0" smtClean="0"/>
              <a:t>等效。因此</a:t>
            </a:r>
            <a:r>
              <a:rPr lang="zh-CN" altLang="en-US" dirty="0"/>
              <a:t>，单元测试本身可能有不充分的</a:t>
            </a:r>
            <a:r>
              <a:rPr lang="zh-CN" altLang="en-US" dirty="0" smtClean="0"/>
              <a:t>地方。</a:t>
            </a:r>
            <a:endParaRPr lang="zh-CN" altLang="en-US" dirty="0"/>
          </a:p>
          <a:p>
            <a:r>
              <a:rPr lang="zh-CN" altLang="en-US" dirty="0" smtClean="0"/>
              <a:t>各</a:t>
            </a:r>
            <a:r>
              <a:rPr lang="zh-CN" altLang="en-US" dirty="0"/>
              <a:t>模块之间，可能有比较复杂的接口，稍有疏忽就易出错。例如</a:t>
            </a:r>
            <a:r>
              <a:rPr lang="zh-CN" altLang="en-US" dirty="0" smtClean="0"/>
              <a:t>，全局性</a:t>
            </a:r>
            <a:r>
              <a:rPr lang="zh-CN" altLang="en-US" dirty="0"/>
              <a:t>数据在引用中可能出问题等。</a:t>
            </a:r>
          </a:p>
          <a:p>
            <a:r>
              <a:rPr lang="zh-CN" altLang="en-US" dirty="0" smtClean="0"/>
              <a:t>单个</a:t>
            </a:r>
            <a:r>
              <a:rPr lang="zh-CN" altLang="en-US" dirty="0"/>
              <a:t>模块中可以允许的误差，组装后</a:t>
            </a:r>
            <a:r>
              <a:rPr lang="zh-CN" altLang="en-US" dirty="0" smtClean="0"/>
              <a:t>的误差累积可能</a:t>
            </a:r>
            <a:r>
              <a:rPr lang="zh-CN" altLang="en-US" dirty="0"/>
              <a:t>达到不能容忍的地步，或者模块的分</a:t>
            </a:r>
            <a:r>
              <a:rPr lang="zh-CN" altLang="en-US" dirty="0" smtClean="0"/>
              <a:t>功能正常</a:t>
            </a:r>
            <a:r>
              <a:rPr lang="zh-CN" altLang="en-US" dirty="0"/>
              <a:t>，组装</a:t>
            </a:r>
            <a:r>
              <a:rPr lang="zh-CN" altLang="en-US" dirty="0" smtClean="0"/>
              <a:t>后达不到预期要求。</a:t>
            </a:r>
            <a:endParaRPr lang="zh-CN" altLang="en-US" dirty="0"/>
          </a:p>
          <a:p>
            <a:endParaRPr lang="zh-CN" altLang="en-US" sz="2400" dirty="0"/>
          </a:p>
        </p:txBody>
      </p:sp>
    </p:spTree>
    <p:extLst>
      <p:ext uri="{BB962C8B-B14F-4D97-AF65-F5344CB8AC3E}">
        <p14:creationId xmlns:p14="http://schemas.microsoft.com/office/powerpoint/2010/main" val="152500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集成测试的策略</a:t>
            </a:r>
          </a:p>
        </p:txBody>
      </p:sp>
      <p:sp>
        <p:nvSpPr>
          <p:cNvPr id="3" name="内容占位符 2"/>
          <p:cNvSpPr>
            <a:spLocks noGrp="1"/>
          </p:cNvSpPr>
          <p:nvPr>
            <p:ph idx="1"/>
          </p:nvPr>
        </p:nvSpPr>
        <p:spPr/>
        <p:txBody>
          <a:bodyPr/>
          <a:lstStyle/>
          <a:p>
            <a:r>
              <a:rPr lang="zh-CN" altLang="en-US" dirty="0">
                <a:solidFill>
                  <a:srgbClr val="0000FF"/>
                </a:solidFill>
              </a:rPr>
              <a:t>自顶向下集成：</a:t>
            </a:r>
            <a:r>
              <a:rPr lang="zh-CN" altLang="zh-CN" dirty="0">
                <a:solidFill>
                  <a:prstClr val="black"/>
                </a:solidFill>
                <a:latin typeface="宋体" panose="02010600030101010101" pitchFamily="2" charset="-122"/>
              </a:rPr>
              <a:t>从主控制模块开始，沿着程序的控制层次向下移动，逐渐把各个模块结合起来</a:t>
            </a:r>
            <a:endParaRPr lang="en-US" altLang="zh-CN" dirty="0"/>
          </a:p>
          <a:p>
            <a:r>
              <a:rPr lang="zh-CN" altLang="en-US" dirty="0">
                <a:solidFill>
                  <a:srgbClr val="0000FF"/>
                </a:solidFill>
              </a:rPr>
              <a:t>自低向上测试：</a:t>
            </a:r>
            <a:r>
              <a:rPr lang="zh-CN" altLang="zh-CN" dirty="0">
                <a:solidFill>
                  <a:prstClr val="black"/>
                </a:solidFill>
                <a:latin typeface="宋体" panose="02010600030101010101" pitchFamily="2" charset="-122"/>
              </a:rPr>
              <a:t>从软件结构最低层的模块开始组装和测试</a:t>
            </a:r>
            <a:r>
              <a:rPr lang="zh-CN" altLang="en-US" dirty="0">
                <a:solidFill>
                  <a:prstClr val="black"/>
                </a:solidFill>
                <a:latin typeface="宋体" panose="02010600030101010101" pitchFamily="2" charset="-122"/>
              </a:rPr>
              <a:t>。</a:t>
            </a:r>
            <a:endParaRPr lang="en-US" altLang="zh-CN" dirty="0"/>
          </a:p>
          <a:p>
            <a:r>
              <a:rPr lang="zh-CN" altLang="en-US" dirty="0">
                <a:solidFill>
                  <a:srgbClr val="0000FF"/>
                </a:solidFill>
              </a:rPr>
              <a:t>混合测试方式：</a:t>
            </a:r>
            <a:r>
              <a:rPr lang="zh-CN" altLang="zh-CN" dirty="0">
                <a:solidFill>
                  <a:prstClr val="black"/>
                </a:solidFill>
                <a:latin typeface="宋体" panose="02010600030101010101" pitchFamily="2" charset="-122"/>
              </a:rPr>
              <a:t>对软件结构中较上层使用的自顶向下方法与对软件结构中较下层使用的自底向上方法相结合</a:t>
            </a:r>
            <a:endParaRPr lang="zh-CN" altLang="en-US" dirty="0"/>
          </a:p>
        </p:txBody>
      </p:sp>
    </p:spTree>
    <p:extLst>
      <p:ext uri="{BB962C8B-B14F-4D97-AF65-F5344CB8AC3E}">
        <p14:creationId xmlns:p14="http://schemas.microsoft.com/office/powerpoint/2010/main" val="410968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7.4.1 </a:t>
            </a:r>
            <a:r>
              <a:rPr lang="zh-CN" altLang="en-US" dirty="0"/>
              <a:t>自顶向下集成策略</a:t>
            </a:r>
          </a:p>
        </p:txBody>
      </p:sp>
      <p:sp>
        <p:nvSpPr>
          <p:cNvPr id="4" name="Rectangle 5"/>
          <p:cNvSpPr>
            <a:spLocks noChangeArrowheads="1"/>
          </p:cNvSpPr>
          <p:nvPr/>
        </p:nvSpPr>
        <p:spPr bwMode="auto">
          <a:xfrm>
            <a:off x="6332538" y="2743200"/>
            <a:ext cx="511175" cy="376238"/>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5" name="Rectangle 6"/>
          <p:cNvSpPr>
            <a:spLocks noChangeArrowheads="1"/>
          </p:cNvSpPr>
          <p:nvPr/>
        </p:nvSpPr>
        <p:spPr bwMode="auto">
          <a:xfrm>
            <a:off x="5334000" y="3503613"/>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6" name="Rectangle 7"/>
          <p:cNvSpPr>
            <a:spLocks noChangeArrowheads="1"/>
          </p:cNvSpPr>
          <p:nvPr/>
        </p:nvSpPr>
        <p:spPr bwMode="auto">
          <a:xfrm>
            <a:off x="6324600" y="3508375"/>
            <a:ext cx="511175" cy="376238"/>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p:txBody>
      </p:sp>
      <p:sp>
        <p:nvSpPr>
          <p:cNvPr id="7" name="Rectangle 8"/>
          <p:cNvSpPr>
            <a:spLocks noChangeArrowheads="1"/>
          </p:cNvSpPr>
          <p:nvPr/>
        </p:nvSpPr>
        <p:spPr bwMode="auto">
          <a:xfrm>
            <a:off x="7239000" y="3503613"/>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p>
        </p:txBody>
      </p:sp>
      <p:cxnSp>
        <p:nvCxnSpPr>
          <p:cNvPr id="8" name="AutoShape 10"/>
          <p:cNvCxnSpPr>
            <a:cxnSpLocks noChangeShapeType="1"/>
            <a:stCxn id="4" idx="2"/>
            <a:endCxn id="5" idx="0"/>
          </p:cNvCxnSpPr>
          <p:nvPr/>
        </p:nvCxnSpPr>
        <p:spPr bwMode="auto">
          <a:xfrm flipH="1">
            <a:off x="5589588" y="3119438"/>
            <a:ext cx="998537" cy="3841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 name="AutoShape 11"/>
          <p:cNvCxnSpPr>
            <a:cxnSpLocks noChangeShapeType="1"/>
            <a:stCxn id="4" idx="2"/>
            <a:endCxn id="6" idx="0"/>
          </p:cNvCxnSpPr>
          <p:nvPr/>
        </p:nvCxnSpPr>
        <p:spPr bwMode="auto">
          <a:xfrm flipH="1">
            <a:off x="6580188" y="3119438"/>
            <a:ext cx="7937" cy="38893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12"/>
          <p:cNvCxnSpPr>
            <a:cxnSpLocks noChangeShapeType="1"/>
            <a:stCxn id="4" idx="2"/>
            <a:endCxn id="7" idx="0"/>
          </p:cNvCxnSpPr>
          <p:nvPr/>
        </p:nvCxnSpPr>
        <p:spPr bwMode="auto">
          <a:xfrm>
            <a:off x="6588125" y="3119438"/>
            <a:ext cx="906463" cy="3841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1" name="Rectangle 13"/>
          <p:cNvSpPr>
            <a:spLocks noChangeArrowheads="1"/>
          </p:cNvSpPr>
          <p:nvPr/>
        </p:nvSpPr>
        <p:spPr bwMode="auto">
          <a:xfrm>
            <a:off x="5334000" y="4341813"/>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5</a:t>
            </a:r>
          </a:p>
        </p:txBody>
      </p:sp>
      <p:sp>
        <p:nvSpPr>
          <p:cNvPr id="12" name="Rectangle 14"/>
          <p:cNvSpPr>
            <a:spLocks noChangeArrowheads="1"/>
          </p:cNvSpPr>
          <p:nvPr/>
        </p:nvSpPr>
        <p:spPr bwMode="auto">
          <a:xfrm>
            <a:off x="6324600" y="4346575"/>
            <a:ext cx="511175" cy="376238"/>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6</a:t>
            </a:r>
          </a:p>
        </p:txBody>
      </p:sp>
      <p:sp>
        <p:nvSpPr>
          <p:cNvPr id="13" name="Rectangle 15"/>
          <p:cNvSpPr>
            <a:spLocks noChangeArrowheads="1"/>
          </p:cNvSpPr>
          <p:nvPr/>
        </p:nvSpPr>
        <p:spPr bwMode="auto">
          <a:xfrm>
            <a:off x="7239000" y="4341813"/>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7</a:t>
            </a:r>
          </a:p>
        </p:txBody>
      </p:sp>
      <p:cxnSp>
        <p:nvCxnSpPr>
          <p:cNvPr id="14" name="AutoShape 16"/>
          <p:cNvCxnSpPr>
            <a:cxnSpLocks noChangeShapeType="1"/>
            <a:stCxn id="5" idx="2"/>
            <a:endCxn id="11" idx="0"/>
          </p:cNvCxnSpPr>
          <p:nvPr/>
        </p:nvCxnSpPr>
        <p:spPr bwMode="auto">
          <a:xfrm>
            <a:off x="5589588" y="3879850"/>
            <a:ext cx="0" cy="4619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7"/>
          <p:cNvCxnSpPr>
            <a:cxnSpLocks noChangeShapeType="1"/>
            <a:stCxn id="5" idx="2"/>
            <a:endCxn id="12" idx="0"/>
          </p:cNvCxnSpPr>
          <p:nvPr/>
        </p:nvCxnSpPr>
        <p:spPr bwMode="auto">
          <a:xfrm>
            <a:off x="5589588" y="3879850"/>
            <a:ext cx="990600" cy="4667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18"/>
          <p:cNvCxnSpPr>
            <a:cxnSpLocks noChangeShapeType="1"/>
            <a:stCxn id="7" idx="2"/>
            <a:endCxn id="13" idx="0"/>
          </p:cNvCxnSpPr>
          <p:nvPr/>
        </p:nvCxnSpPr>
        <p:spPr bwMode="auto">
          <a:xfrm>
            <a:off x="7494588" y="3879850"/>
            <a:ext cx="0" cy="4619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7" name="Rectangle 19"/>
          <p:cNvSpPr>
            <a:spLocks noChangeArrowheads="1"/>
          </p:cNvSpPr>
          <p:nvPr/>
        </p:nvSpPr>
        <p:spPr bwMode="auto">
          <a:xfrm>
            <a:off x="5341938" y="5256213"/>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8</a:t>
            </a:r>
          </a:p>
        </p:txBody>
      </p:sp>
      <p:cxnSp>
        <p:nvCxnSpPr>
          <p:cNvPr id="18" name="AutoShape 20"/>
          <p:cNvCxnSpPr>
            <a:cxnSpLocks noChangeShapeType="1"/>
            <a:stCxn id="11" idx="2"/>
            <a:endCxn id="17" idx="0"/>
          </p:cNvCxnSpPr>
          <p:nvPr/>
        </p:nvCxnSpPr>
        <p:spPr bwMode="auto">
          <a:xfrm>
            <a:off x="5589588" y="4718050"/>
            <a:ext cx="7937" cy="5381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9" name="Text Box 21"/>
          <p:cNvSpPr txBox="1">
            <a:spLocks noChangeArrowheads="1"/>
          </p:cNvSpPr>
          <p:nvPr/>
        </p:nvSpPr>
        <p:spPr bwMode="auto">
          <a:xfrm>
            <a:off x="5997575" y="5775325"/>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b="0" dirty="0">
                <a:solidFill>
                  <a:srgbClr val="0000FF"/>
                </a:solidFill>
                <a:latin typeface="华文细黑" panose="02010600040101010101" pitchFamily="2" charset="-122"/>
                <a:ea typeface="华文细黑" panose="02010600040101010101" pitchFamily="2" charset="-122"/>
              </a:rPr>
              <a:t>多模块程序</a:t>
            </a:r>
          </a:p>
        </p:txBody>
      </p:sp>
      <p:sp>
        <p:nvSpPr>
          <p:cNvPr id="20" name="Text Box 22"/>
          <p:cNvSpPr txBox="1">
            <a:spLocks noChangeArrowheads="1"/>
          </p:cNvSpPr>
          <p:nvPr/>
        </p:nvSpPr>
        <p:spPr bwMode="auto">
          <a:xfrm>
            <a:off x="731838" y="2743200"/>
            <a:ext cx="40386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Bef>
                <a:spcPct val="50000"/>
              </a:spcBef>
              <a:spcAft>
                <a:spcPct val="0"/>
              </a:spcAft>
              <a:buClrTx/>
              <a:buSzTx/>
              <a:buNone/>
            </a:pPr>
            <a:r>
              <a:rPr lang="zh-CN" altLang="en-US" sz="2300" b="0" dirty="0">
                <a:solidFill>
                  <a:srgbClr val="0000FF"/>
                </a:solidFill>
                <a:latin typeface="华文细黑" panose="02010600040101010101" pitchFamily="2" charset="-122"/>
                <a:ea typeface="华文细黑" panose="02010600040101010101" pitchFamily="2" charset="-122"/>
              </a:rPr>
              <a:t>先广度后深度实施步骤。</a:t>
            </a:r>
          </a:p>
          <a:p>
            <a:pPr fontAlgn="base">
              <a:spcBef>
                <a:spcPct val="50000"/>
              </a:spcBef>
              <a:spcAft>
                <a:spcPct val="0"/>
              </a:spcAft>
              <a:buClrTx/>
              <a:buSzTx/>
              <a:buFont typeface="Wingdings" panose="05000000000000000000" pitchFamily="2" charset="2"/>
              <a:buNone/>
            </a:pPr>
            <a:r>
              <a:rPr lang="zh-CN" altLang="en-US" sz="2300" b="0" dirty="0">
                <a:solidFill>
                  <a:srgbClr val="000000"/>
                </a:solidFill>
                <a:latin typeface="华文细黑" panose="02010600040101010101" pitchFamily="2" charset="-122"/>
                <a:ea typeface="华文细黑" panose="02010600040101010101" pitchFamily="2" charset="-122"/>
              </a:rPr>
              <a:t>组装顺序：</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1</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2</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3</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4</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5</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6</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7</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8</a:t>
            </a:r>
          </a:p>
        </p:txBody>
      </p:sp>
      <p:sp>
        <p:nvSpPr>
          <p:cNvPr id="21" name="Text Box 23"/>
          <p:cNvSpPr txBox="1">
            <a:spLocks noChangeArrowheads="1"/>
          </p:cNvSpPr>
          <p:nvPr/>
        </p:nvSpPr>
        <p:spPr bwMode="auto">
          <a:xfrm>
            <a:off x="731838" y="4311650"/>
            <a:ext cx="40386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Bef>
                <a:spcPct val="50000"/>
              </a:spcBef>
              <a:spcAft>
                <a:spcPct val="0"/>
              </a:spcAft>
              <a:buClrTx/>
              <a:buSzTx/>
              <a:buNone/>
            </a:pPr>
            <a:r>
              <a:rPr lang="zh-CN" altLang="en-US" sz="2300" b="0" dirty="0">
                <a:solidFill>
                  <a:srgbClr val="0000FF"/>
                </a:solidFill>
                <a:latin typeface="华文细黑" panose="02010600040101010101" pitchFamily="2" charset="-122"/>
                <a:ea typeface="华文细黑" panose="02010600040101010101" pitchFamily="2" charset="-122"/>
              </a:rPr>
              <a:t>先深度后广度实施步骤。</a:t>
            </a:r>
          </a:p>
          <a:p>
            <a:pPr fontAlgn="base">
              <a:spcBef>
                <a:spcPct val="50000"/>
              </a:spcBef>
              <a:spcAft>
                <a:spcPct val="0"/>
              </a:spcAft>
              <a:buClrTx/>
              <a:buSzTx/>
              <a:buNone/>
            </a:pPr>
            <a:r>
              <a:rPr lang="zh-CN" altLang="en-US" sz="2300" b="0" dirty="0">
                <a:solidFill>
                  <a:srgbClr val="000000"/>
                </a:solidFill>
                <a:latin typeface="华文细黑" panose="02010600040101010101" pitchFamily="2" charset="-122"/>
                <a:ea typeface="华文细黑" panose="02010600040101010101" pitchFamily="2" charset="-122"/>
              </a:rPr>
              <a:t>组装顺序：</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1</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2</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5</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6</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8</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3</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4</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7</a:t>
            </a:r>
          </a:p>
        </p:txBody>
      </p:sp>
      <p:sp>
        <p:nvSpPr>
          <p:cNvPr id="22" name="Text Box 4"/>
          <p:cNvSpPr txBox="1">
            <a:spLocks noChangeArrowheads="1"/>
          </p:cNvSpPr>
          <p:nvPr/>
        </p:nvSpPr>
        <p:spPr bwMode="auto">
          <a:xfrm>
            <a:off x="457200" y="1328618"/>
            <a:ext cx="8229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342900" indent="-342900" eaLnBrk="0" fontAlgn="base" hangingPunct="0">
              <a:spcAft>
                <a:spcPct val="20000"/>
              </a:spcAft>
              <a:buClr>
                <a:srgbClr val="800000"/>
              </a:buClr>
              <a:buSzTx/>
              <a:buFont typeface="Wingdings" pitchFamily="2" charset="2"/>
              <a:buChar char="§"/>
            </a:pPr>
            <a:r>
              <a:rPr lang="zh-CN" altLang="en-US" sz="2400" b="0" dirty="0">
                <a:solidFill>
                  <a:schemeClr val="tx1"/>
                </a:solidFill>
                <a:latin typeface="华文细黑" panose="02010600040101010101" pitchFamily="2" charset="-122"/>
                <a:ea typeface="华文细黑" panose="02010600040101010101" pitchFamily="2" charset="-122"/>
              </a:rPr>
              <a:t>自顶向下测试：从顶模块开始，沿被测程序的结构图逐渐向下测试。按照移动路线的差异，又可区分为两种不同的实施策略：</a:t>
            </a:r>
          </a:p>
        </p:txBody>
      </p:sp>
    </p:spTree>
    <p:extLst>
      <p:ext uri="{BB962C8B-B14F-4D97-AF65-F5344CB8AC3E}">
        <p14:creationId xmlns:p14="http://schemas.microsoft.com/office/powerpoint/2010/main" val="395888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先深度后广度的测试时所需的桩模块</a:t>
            </a:r>
          </a:p>
        </p:txBody>
      </p:sp>
      <p:grpSp>
        <p:nvGrpSpPr>
          <p:cNvPr id="4" name="Group 49"/>
          <p:cNvGrpSpPr>
            <a:grpSpLocks/>
          </p:cNvGrpSpPr>
          <p:nvPr/>
        </p:nvGrpSpPr>
        <p:grpSpPr bwMode="auto">
          <a:xfrm>
            <a:off x="6324600" y="1259046"/>
            <a:ext cx="2416175" cy="2889250"/>
            <a:chOff x="576" y="2160"/>
            <a:chExt cx="1522" cy="1820"/>
          </a:xfrm>
        </p:grpSpPr>
        <p:sp>
          <p:nvSpPr>
            <p:cNvPr id="5" name="Rectangle 4"/>
            <p:cNvSpPr>
              <a:spLocks noChangeArrowheads="1"/>
            </p:cNvSpPr>
            <p:nvPr/>
          </p:nvSpPr>
          <p:spPr bwMode="auto">
            <a:xfrm>
              <a:off x="1205" y="2160"/>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6" name="Rectangle 5"/>
            <p:cNvSpPr>
              <a:spLocks noChangeArrowheads="1"/>
            </p:cNvSpPr>
            <p:nvPr/>
          </p:nvSpPr>
          <p:spPr bwMode="auto">
            <a:xfrm>
              <a:off x="576" y="2639"/>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7" name="Rectangle 6"/>
            <p:cNvSpPr>
              <a:spLocks noChangeArrowheads="1"/>
            </p:cNvSpPr>
            <p:nvPr/>
          </p:nvSpPr>
          <p:spPr bwMode="auto">
            <a:xfrm>
              <a:off x="1200" y="2642"/>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p:txBody>
        </p:sp>
        <p:sp>
          <p:nvSpPr>
            <p:cNvPr id="8" name="Rectangle 7"/>
            <p:cNvSpPr>
              <a:spLocks noChangeArrowheads="1"/>
            </p:cNvSpPr>
            <p:nvPr/>
          </p:nvSpPr>
          <p:spPr bwMode="auto">
            <a:xfrm>
              <a:off x="1776" y="2639"/>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p>
          </p:txBody>
        </p:sp>
        <p:cxnSp>
          <p:nvCxnSpPr>
            <p:cNvPr id="9" name="AutoShape 8"/>
            <p:cNvCxnSpPr>
              <a:cxnSpLocks noChangeShapeType="1"/>
              <a:stCxn id="5" idx="2"/>
              <a:endCxn id="6" idx="0"/>
            </p:cNvCxnSpPr>
            <p:nvPr/>
          </p:nvCxnSpPr>
          <p:spPr bwMode="auto">
            <a:xfrm flipH="1">
              <a:off x="737" y="2397"/>
              <a:ext cx="629"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9"/>
            <p:cNvCxnSpPr>
              <a:cxnSpLocks noChangeShapeType="1"/>
              <a:stCxn id="5" idx="2"/>
              <a:endCxn id="7" idx="0"/>
            </p:cNvCxnSpPr>
            <p:nvPr/>
          </p:nvCxnSpPr>
          <p:spPr bwMode="auto">
            <a:xfrm flipH="1">
              <a:off x="1361" y="2397"/>
              <a:ext cx="5" cy="2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10"/>
            <p:cNvCxnSpPr>
              <a:cxnSpLocks noChangeShapeType="1"/>
              <a:stCxn id="5" idx="2"/>
              <a:endCxn id="8" idx="0"/>
            </p:cNvCxnSpPr>
            <p:nvPr/>
          </p:nvCxnSpPr>
          <p:spPr bwMode="auto">
            <a:xfrm>
              <a:off x="1366" y="2397"/>
              <a:ext cx="571"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576" y="3167"/>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5</a:t>
              </a:r>
            </a:p>
          </p:txBody>
        </p:sp>
        <p:sp>
          <p:nvSpPr>
            <p:cNvPr id="13" name="Rectangle 12"/>
            <p:cNvSpPr>
              <a:spLocks noChangeArrowheads="1"/>
            </p:cNvSpPr>
            <p:nvPr/>
          </p:nvSpPr>
          <p:spPr bwMode="auto">
            <a:xfrm>
              <a:off x="1200" y="3170"/>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6</a:t>
              </a:r>
            </a:p>
          </p:txBody>
        </p:sp>
        <p:cxnSp>
          <p:nvCxnSpPr>
            <p:cNvPr id="14" name="AutoShape 14"/>
            <p:cNvCxnSpPr>
              <a:cxnSpLocks noChangeShapeType="1"/>
              <a:stCxn id="6" idx="2"/>
              <a:endCxn id="12" idx="0"/>
            </p:cNvCxnSpPr>
            <p:nvPr/>
          </p:nvCxnSpPr>
          <p:spPr bwMode="auto">
            <a:xfrm>
              <a:off x="737" y="2876"/>
              <a:ext cx="0" cy="29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5"/>
            <p:cNvCxnSpPr>
              <a:cxnSpLocks noChangeShapeType="1"/>
              <a:stCxn id="6" idx="2"/>
              <a:endCxn id="13" idx="0"/>
            </p:cNvCxnSpPr>
            <p:nvPr/>
          </p:nvCxnSpPr>
          <p:spPr bwMode="auto">
            <a:xfrm>
              <a:off x="737" y="2876"/>
              <a:ext cx="624" cy="29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6" name="Rectangle 17"/>
            <p:cNvSpPr>
              <a:spLocks noChangeArrowheads="1"/>
            </p:cNvSpPr>
            <p:nvPr/>
          </p:nvSpPr>
          <p:spPr bwMode="auto">
            <a:xfrm>
              <a:off x="581" y="3743"/>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8</a:t>
              </a:r>
            </a:p>
          </p:txBody>
        </p:sp>
        <p:cxnSp>
          <p:nvCxnSpPr>
            <p:cNvPr id="17" name="AutoShape 18"/>
            <p:cNvCxnSpPr>
              <a:cxnSpLocks noChangeShapeType="1"/>
              <a:stCxn id="12" idx="2"/>
              <a:endCxn id="16" idx="0"/>
            </p:cNvCxnSpPr>
            <p:nvPr/>
          </p:nvCxnSpPr>
          <p:spPr bwMode="auto">
            <a:xfrm>
              <a:off x="737" y="3404"/>
              <a:ext cx="5" cy="33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8" name="Text Box 19"/>
          <p:cNvSpPr txBox="1">
            <a:spLocks noChangeArrowheads="1"/>
          </p:cNvSpPr>
          <p:nvPr/>
        </p:nvSpPr>
        <p:spPr bwMode="auto">
          <a:xfrm>
            <a:off x="762000" y="2700496"/>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b="0" dirty="0">
                <a:solidFill>
                  <a:srgbClr val="0000FF"/>
                </a:solidFill>
                <a:latin typeface="华文细黑" panose="02010600040101010101" pitchFamily="2" charset="-122"/>
                <a:ea typeface="华文细黑" panose="02010600040101010101" pitchFamily="2" charset="-122"/>
              </a:rPr>
              <a:t>测试</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1</a:t>
            </a:r>
          </a:p>
        </p:txBody>
      </p:sp>
      <p:grpSp>
        <p:nvGrpSpPr>
          <p:cNvPr id="19" name="Group 50"/>
          <p:cNvGrpSpPr>
            <a:grpSpLocks/>
          </p:cNvGrpSpPr>
          <p:nvPr/>
        </p:nvGrpSpPr>
        <p:grpSpPr bwMode="auto">
          <a:xfrm>
            <a:off x="457200" y="1259046"/>
            <a:ext cx="2416175" cy="1141412"/>
            <a:chOff x="288" y="865"/>
            <a:chExt cx="1522" cy="719"/>
          </a:xfrm>
        </p:grpSpPr>
        <p:sp>
          <p:nvSpPr>
            <p:cNvPr id="20" name="Rectangle 20"/>
            <p:cNvSpPr>
              <a:spLocks noChangeArrowheads="1"/>
            </p:cNvSpPr>
            <p:nvPr/>
          </p:nvSpPr>
          <p:spPr bwMode="auto">
            <a:xfrm>
              <a:off x="917" y="865"/>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1</a:t>
              </a:r>
            </a:p>
          </p:txBody>
        </p:sp>
        <p:sp>
          <p:nvSpPr>
            <p:cNvPr id="21" name="Rectangle 21"/>
            <p:cNvSpPr>
              <a:spLocks noChangeArrowheads="1"/>
            </p:cNvSpPr>
            <p:nvPr/>
          </p:nvSpPr>
          <p:spPr bwMode="auto">
            <a:xfrm>
              <a:off x="288" y="1344"/>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22" name="Rectangle 22"/>
            <p:cNvSpPr>
              <a:spLocks noChangeArrowheads="1"/>
            </p:cNvSpPr>
            <p:nvPr/>
          </p:nvSpPr>
          <p:spPr bwMode="auto">
            <a:xfrm>
              <a:off x="912" y="1347"/>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p:txBody>
        </p:sp>
        <p:sp>
          <p:nvSpPr>
            <p:cNvPr id="23" name="Rectangle 23"/>
            <p:cNvSpPr>
              <a:spLocks noChangeArrowheads="1"/>
            </p:cNvSpPr>
            <p:nvPr/>
          </p:nvSpPr>
          <p:spPr bwMode="auto">
            <a:xfrm>
              <a:off x="1488" y="1344"/>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p>
          </p:txBody>
        </p:sp>
        <p:cxnSp>
          <p:nvCxnSpPr>
            <p:cNvPr id="24" name="AutoShape 24"/>
            <p:cNvCxnSpPr>
              <a:cxnSpLocks noChangeShapeType="1"/>
              <a:stCxn id="20" idx="2"/>
              <a:endCxn id="21" idx="0"/>
            </p:cNvCxnSpPr>
            <p:nvPr/>
          </p:nvCxnSpPr>
          <p:spPr bwMode="auto">
            <a:xfrm flipH="1">
              <a:off x="449" y="1102"/>
              <a:ext cx="629"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AutoShape 25"/>
            <p:cNvCxnSpPr>
              <a:cxnSpLocks noChangeShapeType="1"/>
              <a:stCxn id="20" idx="2"/>
              <a:endCxn id="22" idx="0"/>
            </p:cNvCxnSpPr>
            <p:nvPr/>
          </p:nvCxnSpPr>
          <p:spPr bwMode="auto">
            <a:xfrm flipH="1">
              <a:off x="1073" y="1102"/>
              <a:ext cx="5" cy="2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26"/>
            <p:cNvCxnSpPr>
              <a:cxnSpLocks noChangeShapeType="1"/>
              <a:stCxn id="20" idx="2"/>
              <a:endCxn id="23" idx="0"/>
            </p:cNvCxnSpPr>
            <p:nvPr/>
          </p:nvCxnSpPr>
          <p:spPr bwMode="auto">
            <a:xfrm>
              <a:off x="1078" y="1102"/>
              <a:ext cx="571"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27" name="Group 51"/>
          <p:cNvGrpSpPr>
            <a:grpSpLocks/>
          </p:cNvGrpSpPr>
          <p:nvPr/>
        </p:nvGrpSpPr>
        <p:grpSpPr bwMode="auto">
          <a:xfrm>
            <a:off x="3375025" y="1259046"/>
            <a:ext cx="2416175" cy="1979612"/>
            <a:chOff x="2400" y="817"/>
            <a:chExt cx="1522" cy="1247"/>
          </a:xfrm>
        </p:grpSpPr>
        <p:sp>
          <p:nvSpPr>
            <p:cNvPr id="28" name="Rectangle 36"/>
            <p:cNvSpPr>
              <a:spLocks noChangeArrowheads="1"/>
            </p:cNvSpPr>
            <p:nvPr/>
          </p:nvSpPr>
          <p:spPr bwMode="auto">
            <a:xfrm>
              <a:off x="3029" y="817"/>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29" name="Rectangle 37"/>
            <p:cNvSpPr>
              <a:spLocks noChangeArrowheads="1"/>
            </p:cNvSpPr>
            <p:nvPr/>
          </p:nvSpPr>
          <p:spPr bwMode="auto">
            <a:xfrm>
              <a:off x="2400" y="1296"/>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30" name="Rectangle 38"/>
            <p:cNvSpPr>
              <a:spLocks noChangeArrowheads="1"/>
            </p:cNvSpPr>
            <p:nvPr/>
          </p:nvSpPr>
          <p:spPr bwMode="auto">
            <a:xfrm>
              <a:off x="3024" y="1299"/>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p:txBody>
        </p:sp>
        <p:sp>
          <p:nvSpPr>
            <p:cNvPr id="31" name="Rectangle 39"/>
            <p:cNvSpPr>
              <a:spLocks noChangeArrowheads="1"/>
            </p:cNvSpPr>
            <p:nvPr/>
          </p:nvSpPr>
          <p:spPr bwMode="auto">
            <a:xfrm>
              <a:off x="3600" y="1296"/>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p>
          </p:txBody>
        </p:sp>
        <p:cxnSp>
          <p:nvCxnSpPr>
            <p:cNvPr id="32" name="AutoShape 40"/>
            <p:cNvCxnSpPr>
              <a:cxnSpLocks noChangeShapeType="1"/>
              <a:stCxn id="28" idx="2"/>
              <a:endCxn id="29" idx="0"/>
            </p:cNvCxnSpPr>
            <p:nvPr/>
          </p:nvCxnSpPr>
          <p:spPr bwMode="auto">
            <a:xfrm flipH="1">
              <a:off x="2561" y="1054"/>
              <a:ext cx="629"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41"/>
            <p:cNvCxnSpPr>
              <a:cxnSpLocks noChangeShapeType="1"/>
              <a:stCxn id="28" idx="2"/>
              <a:endCxn id="30" idx="0"/>
            </p:cNvCxnSpPr>
            <p:nvPr/>
          </p:nvCxnSpPr>
          <p:spPr bwMode="auto">
            <a:xfrm flipH="1">
              <a:off x="3185" y="1054"/>
              <a:ext cx="5" cy="2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42"/>
            <p:cNvCxnSpPr>
              <a:cxnSpLocks noChangeShapeType="1"/>
              <a:stCxn id="28" idx="2"/>
              <a:endCxn id="31" idx="0"/>
            </p:cNvCxnSpPr>
            <p:nvPr/>
          </p:nvCxnSpPr>
          <p:spPr bwMode="auto">
            <a:xfrm>
              <a:off x="3190" y="1054"/>
              <a:ext cx="571"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5" name="Rectangle 43"/>
            <p:cNvSpPr>
              <a:spLocks noChangeArrowheads="1"/>
            </p:cNvSpPr>
            <p:nvPr/>
          </p:nvSpPr>
          <p:spPr bwMode="auto">
            <a:xfrm>
              <a:off x="2400" y="1824"/>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5</a:t>
              </a:r>
            </a:p>
          </p:txBody>
        </p:sp>
        <p:sp>
          <p:nvSpPr>
            <p:cNvPr id="36" name="Rectangle 44"/>
            <p:cNvSpPr>
              <a:spLocks noChangeArrowheads="1"/>
            </p:cNvSpPr>
            <p:nvPr/>
          </p:nvSpPr>
          <p:spPr bwMode="auto">
            <a:xfrm>
              <a:off x="3024" y="1827"/>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6</a:t>
              </a:r>
            </a:p>
          </p:txBody>
        </p:sp>
        <p:cxnSp>
          <p:nvCxnSpPr>
            <p:cNvPr id="37" name="AutoShape 46"/>
            <p:cNvCxnSpPr>
              <a:cxnSpLocks noChangeShapeType="1"/>
              <a:stCxn id="29" idx="2"/>
              <a:endCxn id="35" idx="0"/>
            </p:cNvCxnSpPr>
            <p:nvPr/>
          </p:nvCxnSpPr>
          <p:spPr bwMode="auto">
            <a:xfrm>
              <a:off x="2561" y="1533"/>
              <a:ext cx="0" cy="29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8" name="AutoShape 47"/>
            <p:cNvCxnSpPr>
              <a:cxnSpLocks noChangeShapeType="1"/>
              <a:stCxn id="29" idx="2"/>
              <a:endCxn id="36" idx="0"/>
            </p:cNvCxnSpPr>
            <p:nvPr/>
          </p:nvCxnSpPr>
          <p:spPr bwMode="auto">
            <a:xfrm>
              <a:off x="2561" y="1533"/>
              <a:ext cx="624" cy="29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39" name="Text Box 111"/>
          <p:cNvSpPr txBox="1">
            <a:spLocks noChangeArrowheads="1"/>
          </p:cNvSpPr>
          <p:nvPr/>
        </p:nvSpPr>
        <p:spPr bwMode="auto">
          <a:xfrm>
            <a:off x="6781800" y="4148296"/>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b="0">
                <a:solidFill>
                  <a:srgbClr val="0000FF"/>
                </a:solidFill>
                <a:latin typeface="华文细黑" panose="02010600040101010101" pitchFamily="2" charset="-122"/>
                <a:ea typeface="华文细黑" panose="02010600040101010101" pitchFamily="2" charset="-122"/>
              </a:rPr>
              <a:t>测试</a:t>
            </a:r>
            <a:r>
              <a:rPr lang="en-US" altLang="zh-CN" sz="1800" b="0">
                <a:solidFill>
                  <a:srgbClr val="0000FF"/>
                </a:solidFill>
                <a:latin typeface="华文细黑" panose="02010600040101010101" pitchFamily="2" charset="-122"/>
                <a:ea typeface="华文细黑" panose="02010600040101010101" pitchFamily="2" charset="-122"/>
              </a:rPr>
              <a:t>M</a:t>
            </a:r>
            <a:r>
              <a:rPr lang="en-US" altLang="zh-CN" sz="1800" b="0" baseline="-25000">
                <a:solidFill>
                  <a:srgbClr val="0000FF"/>
                </a:solidFill>
                <a:latin typeface="华文细黑" panose="02010600040101010101" pitchFamily="2" charset="-122"/>
                <a:ea typeface="华文细黑" panose="02010600040101010101" pitchFamily="2" charset="-122"/>
              </a:rPr>
              <a:t>1</a:t>
            </a:r>
            <a:r>
              <a:rPr lang="en-US" altLang="zh-CN" sz="1800" b="0">
                <a:solidFill>
                  <a:srgbClr val="0000FF"/>
                </a:solidFill>
                <a:latin typeface="华文细黑" panose="02010600040101010101" pitchFamily="2" charset="-122"/>
                <a:ea typeface="华文细黑" panose="02010600040101010101" pitchFamily="2" charset="-122"/>
              </a:rPr>
              <a:t>-M</a:t>
            </a:r>
            <a:r>
              <a:rPr lang="en-US" altLang="zh-CN" sz="1800" b="0" baseline="-25000">
                <a:solidFill>
                  <a:srgbClr val="0000FF"/>
                </a:solidFill>
                <a:latin typeface="华文细黑" panose="02010600040101010101" pitchFamily="2" charset="-122"/>
                <a:ea typeface="华文细黑" panose="02010600040101010101" pitchFamily="2" charset="-122"/>
              </a:rPr>
              <a:t>2</a:t>
            </a:r>
            <a:r>
              <a:rPr lang="en-US" altLang="zh-CN" sz="1800" b="0">
                <a:solidFill>
                  <a:srgbClr val="0000FF"/>
                </a:solidFill>
                <a:latin typeface="华文细黑" panose="02010600040101010101" pitchFamily="2" charset="-122"/>
                <a:ea typeface="华文细黑" panose="02010600040101010101" pitchFamily="2" charset="-122"/>
              </a:rPr>
              <a:t>-M</a:t>
            </a:r>
            <a:r>
              <a:rPr lang="en-US" altLang="zh-CN" sz="1800" b="0" baseline="-25000">
                <a:solidFill>
                  <a:srgbClr val="0000FF"/>
                </a:solidFill>
                <a:latin typeface="华文细黑" panose="02010600040101010101" pitchFamily="2" charset="-122"/>
                <a:ea typeface="华文细黑" panose="02010600040101010101" pitchFamily="2" charset="-122"/>
              </a:rPr>
              <a:t>5</a:t>
            </a:r>
          </a:p>
        </p:txBody>
      </p:sp>
      <p:sp>
        <p:nvSpPr>
          <p:cNvPr id="40" name="Text Box 112"/>
          <p:cNvSpPr txBox="1">
            <a:spLocks noChangeArrowheads="1"/>
          </p:cNvSpPr>
          <p:nvPr/>
        </p:nvSpPr>
        <p:spPr bwMode="auto">
          <a:xfrm>
            <a:off x="3810000" y="3614896"/>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b="0">
                <a:solidFill>
                  <a:srgbClr val="0000FF"/>
                </a:solidFill>
                <a:latin typeface="华文细黑" panose="02010600040101010101" pitchFamily="2" charset="-122"/>
                <a:ea typeface="华文细黑" panose="02010600040101010101" pitchFamily="2" charset="-122"/>
              </a:rPr>
              <a:t>测试</a:t>
            </a:r>
            <a:r>
              <a:rPr lang="en-US" altLang="zh-CN" sz="1800" b="0">
                <a:solidFill>
                  <a:srgbClr val="0000FF"/>
                </a:solidFill>
                <a:latin typeface="华文细黑" panose="02010600040101010101" pitchFamily="2" charset="-122"/>
                <a:ea typeface="华文细黑" panose="02010600040101010101" pitchFamily="2" charset="-122"/>
              </a:rPr>
              <a:t>M</a:t>
            </a:r>
            <a:r>
              <a:rPr lang="en-US" altLang="zh-CN" sz="1800" b="0" baseline="-25000">
                <a:solidFill>
                  <a:srgbClr val="0000FF"/>
                </a:solidFill>
                <a:latin typeface="华文细黑" panose="02010600040101010101" pitchFamily="2" charset="-122"/>
                <a:ea typeface="华文细黑" panose="02010600040101010101" pitchFamily="2" charset="-122"/>
              </a:rPr>
              <a:t>1</a:t>
            </a:r>
            <a:r>
              <a:rPr lang="en-US" altLang="zh-CN" sz="1800" b="0">
                <a:solidFill>
                  <a:srgbClr val="0000FF"/>
                </a:solidFill>
                <a:latin typeface="华文细黑" panose="02010600040101010101" pitchFamily="2" charset="-122"/>
                <a:ea typeface="华文细黑" panose="02010600040101010101" pitchFamily="2" charset="-122"/>
              </a:rPr>
              <a:t>-M</a:t>
            </a:r>
            <a:r>
              <a:rPr lang="en-US" altLang="zh-CN" sz="1800" b="0" baseline="-25000">
                <a:solidFill>
                  <a:srgbClr val="0000FF"/>
                </a:solidFill>
                <a:latin typeface="华文细黑" panose="02010600040101010101" pitchFamily="2" charset="-122"/>
                <a:ea typeface="华文细黑" panose="02010600040101010101" pitchFamily="2" charset="-122"/>
              </a:rPr>
              <a:t>2</a:t>
            </a:r>
          </a:p>
        </p:txBody>
      </p:sp>
      <p:grpSp>
        <p:nvGrpSpPr>
          <p:cNvPr id="41" name="Group 113"/>
          <p:cNvGrpSpPr>
            <a:grpSpLocks/>
          </p:cNvGrpSpPr>
          <p:nvPr/>
        </p:nvGrpSpPr>
        <p:grpSpPr bwMode="auto">
          <a:xfrm>
            <a:off x="457200" y="3233896"/>
            <a:ext cx="2416175" cy="2889250"/>
            <a:chOff x="576" y="2160"/>
            <a:chExt cx="1522" cy="1820"/>
          </a:xfrm>
        </p:grpSpPr>
        <p:sp>
          <p:nvSpPr>
            <p:cNvPr id="42" name="Rectangle 114"/>
            <p:cNvSpPr>
              <a:spLocks noChangeArrowheads="1"/>
            </p:cNvSpPr>
            <p:nvPr/>
          </p:nvSpPr>
          <p:spPr bwMode="auto">
            <a:xfrm>
              <a:off x="1205" y="2160"/>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43" name="Rectangle 115"/>
            <p:cNvSpPr>
              <a:spLocks noChangeArrowheads="1"/>
            </p:cNvSpPr>
            <p:nvPr/>
          </p:nvSpPr>
          <p:spPr bwMode="auto">
            <a:xfrm>
              <a:off x="576" y="2639"/>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44" name="Rectangle 116"/>
            <p:cNvSpPr>
              <a:spLocks noChangeArrowheads="1"/>
            </p:cNvSpPr>
            <p:nvPr/>
          </p:nvSpPr>
          <p:spPr bwMode="auto">
            <a:xfrm>
              <a:off x="1200" y="2642"/>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p:txBody>
        </p:sp>
        <p:sp>
          <p:nvSpPr>
            <p:cNvPr id="45" name="Rectangle 117"/>
            <p:cNvSpPr>
              <a:spLocks noChangeArrowheads="1"/>
            </p:cNvSpPr>
            <p:nvPr/>
          </p:nvSpPr>
          <p:spPr bwMode="auto">
            <a:xfrm>
              <a:off x="1776" y="2639"/>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p>
          </p:txBody>
        </p:sp>
        <p:cxnSp>
          <p:nvCxnSpPr>
            <p:cNvPr id="46" name="AutoShape 118"/>
            <p:cNvCxnSpPr>
              <a:cxnSpLocks noChangeShapeType="1"/>
              <a:stCxn id="42" idx="2"/>
              <a:endCxn id="43" idx="0"/>
            </p:cNvCxnSpPr>
            <p:nvPr/>
          </p:nvCxnSpPr>
          <p:spPr bwMode="auto">
            <a:xfrm flipH="1">
              <a:off x="737" y="2397"/>
              <a:ext cx="629"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7" name="AutoShape 119"/>
            <p:cNvCxnSpPr>
              <a:cxnSpLocks noChangeShapeType="1"/>
              <a:stCxn id="42" idx="2"/>
              <a:endCxn id="44" idx="0"/>
            </p:cNvCxnSpPr>
            <p:nvPr/>
          </p:nvCxnSpPr>
          <p:spPr bwMode="auto">
            <a:xfrm flipH="1">
              <a:off x="1361" y="2397"/>
              <a:ext cx="5" cy="2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8" name="AutoShape 120"/>
            <p:cNvCxnSpPr>
              <a:cxnSpLocks noChangeShapeType="1"/>
              <a:stCxn id="42" idx="2"/>
              <a:endCxn id="45" idx="0"/>
            </p:cNvCxnSpPr>
            <p:nvPr/>
          </p:nvCxnSpPr>
          <p:spPr bwMode="auto">
            <a:xfrm>
              <a:off x="1366" y="2397"/>
              <a:ext cx="571"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9" name="Rectangle 121"/>
            <p:cNvSpPr>
              <a:spLocks noChangeArrowheads="1"/>
            </p:cNvSpPr>
            <p:nvPr/>
          </p:nvSpPr>
          <p:spPr bwMode="auto">
            <a:xfrm>
              <a:off x="576" y="3167"/>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5</a:t>
              </a:r>
            </a:p>
          </p:txBody>
        </p:sp>
        <p:sp>
          <p:nvSpPr>
            <p:cNvPr id="50" name="Rectangle 122"/>
            <p:cNvSpPr>
              <a:spLocks noChangeArrowheads="1"/>
            </p:cNvSpPr>
            <p:nvPr/>
          </p:nvSpPr>
          <p:spPr bwMode="auto">
            <a:xfrm>
              <a:off x="1200" y="3170"/>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6</a:t>
              </a:r>
            </a:p>
          </p:txBody>
        </p:sp>
        <p:cxnSp>
          <p:nvCxnSpPr>
            <p:cNvPr id="51" name="AutoShape 123"/>
            <p:cNvCxnSpPr>
              <a:cxnSpLocks noChangeShapeType="1"/>
              <a:stCxn id="43" idx="2"/>
              <a:endCxn id="49" idx="0"/>
            </p:cNvCxnSpPr>
            <p:nvPr/>
          </p:nvCxnSpPr>
          <p:spPr bwMode="auto">
            <a:xfrm>
              <a:off x="737" y="2876"/>
              <a:ext cx="0" cy="29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2" name="AutoShape 124"/>
            <p:cNvCxnSpPr>
              <a:cxnSpLocks noChangeShapeType="1"/>
              <a:stCxn id="43" idx="2"/>
              <a:endCxn id="50" idx="0"/>
            </p:cNvCxnSpPr>
            <p:nvPr/>
          </p:nvCxnSpPr>
          <p:spPr bwMode="auto">
            <a:xfrm>
              <a:off x="737" y="2876"/>
              <a:ext cx="624" cy="29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3" name="Rectangle 125"/>
            <p:cNvSpPr>
              <a:spLocks noChangeArrowheads="1"/>
            </p:cNvSpPr>
            <p:nvPr/>
          </p:nvSpPr>
          <p:spPr bwMode="auto">
            <a:xfrm>
              <a:off x="581" y="3743"/>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8</a:t>
              </a:r>
            </a:p>
          </p:txBody>
        </p:sp>
        <p:cxnSp>
          <p:nvCxnSpPr>
            <p:cNvPr id="54" name="AutoShape 126"/>
            <p:cNvCxnSpPr>
              <a:cxnSpLocks noChangeShapeType="1"/>
              <a:stCxn id="49" idx="2"/>
              <a:endCxn id="53" idx="0"/>
            </p:cNvCxnSpPr>
            <p:nvPr/>
          </p:nvCxnSpPr>
          <p:spPr bwMode="auto">
            <a:xfrm>
              <a:off x="737" y="3404"/>
              <a:ext cx="5" cy="33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55" name="Text Box 127"/>
          <p:cNvSpPr txBox="1">
            <a:spLocks noChangeArrowheads="1"/>
          </p:cNvSpPr>
          <p:nvPr/>
        </p:nvSpPr>
        <p:spPr bwMode="auto">
          <a:xfrm>
            <a:off x="900113" y="5521721"/>
            <a:ext cx="213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dirty="0">
                <a:solidFill>
                  <a:srgbClr val="0000FF"/>
                </a:solidFill>
                <a:latin typeface="华文细黑" panose="02010600040101010101" pitchFamily="2" charset="-122"/>
                <a:ea typeface="华文细黑" panose="02010600040101010101" pitchFamily="2" charset="-122"/>
              </a:rPr>
              <a:t>测试</a:t>
            </a:r>
            <a:r>
              <a:rPr lang="en-US" altLang="zh-CN" sz="1800" dirty="0">
                <a:solidFill>
                  <a:srgbClr val="0000FF"/>
                </a:solidFill>
                <a:latin typeface="华文细黑" panose="02010600040101010101" pitchFamily="2" charset="-122"/>
                <a:ea typeface="华文细黑" panose="02010600040101010101" pitchFamily="2" charset="-122"/>
              </a:rPr>
              <a:t>M</a:t>
            </a:r>
            <a:r>
              <a:rPr lang="en-US" altLang="zh-CN" sz="1800" baseline="-25000" dirty="0">
                <a:solidFill>
                  <a:srgbClr val="0000FF"/>
                </a:solidFill>
                <a:latin typeface="华文细黑" panose="02010600040101010101" pitchFamily="2" charset="-122"/>
                <a:ea typeface="华文细黑" panose="02010600040101010101" pitchFamily="2" charset="-122"/>
              </a:rPr>
              <a:t>1</a:t>
            </a:r>
            <a:r>
              <a:rPr lang="en-US" altLang="zh-CN" sz="1800" dirty="0">
                <a:solidFill>
                  <a:srgbClr val="0000FF"/>
                </a:solidFill>
                <a:latin typeface="华文细黑" panose="02010600040101010101" pitchFamily="2" charset="-122"/>
                <a:ea typeface="华文细黑" panose="02010600040101010101" pitchFamily="2" charset="-122"/>
              </a:rPr>
              <a:t>-M</a:t>
            </a:r>
            <a:r>
              <a:rPr lang="en-US" altLang="zh-CN" sz="1800" baseline="-25000" dirty="0">
                <a:solidFill>
                  <a:srgbClr val="0000FF"/>
                </a:solidFill>
                <a:latin typeface="华文细黑" panose="02010600040101010101" pitchFamily="2" charset="-122"/>
                <a:ea typeface="华文细黑" panose="02010600040101010101" pitchFamily="2" charset="-122"/>
              </a:rPr>
              <a:t>2</a:t>
            </a:r>
            <a:r>
              <a:rPr lang="en-US" altLang="zh-CN" sz="1800" dirty="0">
                <a:solidFill>
                  <a:srgbClr val="0000FF"/>
                </a:solidFill>
                <a:latin typeface="华文细黑" panose="02010600040101010101" pitchFamily="2" charset="-122"/>
                <a:ea typeface="华文细黑" panose="02010600040101010101" pitchFamily="2" charset="-122"/>
              </a:rPr>
              <a:t>-M</a:t>
            </a:r>
            <a:r>
              <a:rPr lang="en-US" altLang="zh-CN" sz="1800" baseline="-25000" dirty="0">
                <a:solidFill>
                  <a:srgbClr val="0000FF"/>
                </a:solidFill>
                <a:latin typeface="华文细黑" panose="02010600040101010101" pitchFamily="2" charset="-122"/>
                <a:ea typeface="华文细黑" panose="02010600040101010101" pitchFamily="2" charset="-122"/>
              </a:rPr>
              <a:t>5</a:t>
            </a:r>
            <a:r>
              <a:rPr lang="en-US" altLang="zh-CN" sz="1800" dirty="0">
                <a:solidFill>
                  <a:srgbClr val="0000FF"/>
                </a:solidFill>
                <a:latin typeface="华文细黑" panose="02010600040101010101" pitchFamily="2" charset="-122"/>
                <a:ea typeface="华文细黑" panose="02010600040101010101" pitchFamily="2" charset="-122"/>
              </a:rPr>
              <a:t>-M</a:t>
            </a:r>
            <a:r>
              <a:rPr lang="en-US" altLang="zh-CN" sz="1800" baseline="-25000" dirty="0">
                <a:solidFill>
                  <a:srgbClr val="0000FF"/>
                </a:solidFill>
                <a:latin typeface="华文细黑" panose="02010600040101010101" pitchFamily="2" charset="-122"/>
                <a:ea typeface="华文细黑" panose="02010600040101010101" pitchFamily="2" charset="-122"/>
              </a:rPr>
              <a:t>6</a:t>
            </a:r>
          </a:p>
        </p:txBody>
      </p:sp>
    </p:spTree>
    <p:extLst>
      <p:ext uri="{BB962C8B-B14F-4D97-AF65-F5344CB8AC3E}">
        <p14:creationId xmlns:p14="http://schemas.microsoft.com/office/powerpoint/2010/main" val="315709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par>
                                <p:cTn id="8" presetID="14" presetClass="entr" presetSubtype="1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randombar(horizontal)">
                                      <p:cBhvr>
                                        <p:cTn id="18" dur="5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randombar(horizontal)">
                                      <p:cBhvr>
                                        <p:cTn id="23" dur="500"/>
                                        <p:tgtEl>
                                          <p:spTgt spid="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randombar(horizontal)">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randombar(horizontal)">
                                      <p:cBhvr>
                                        <p:cTn id="31" dur="500"/>
                                        <p:tgtEl>
                                          <p:spTgt spid="4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randombar(horizontal)">
                                      <p:cBhvr>
                                        <p:cTn id="3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9" grpId="0"/>
      <p:bldP spid="40" grpId="0"/>
      <p:bldP spid="5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先深度后广度的测试时所需的桩模块</a:t>
            </a:r>
          </a:p>
        </p:txBody>
      </p:sp>
      <p:grpSp>
        <p:nvGrpSpPr>
          <p:cNvPr id="56" name="Group 18"/>
          <p:cNvGrpSpPr>
            <a:grpSpLocks/>
          </p:cNvGrpSpPr>
          <p:nvPr/>
        </p:nvGrpSpPr>
        <p:grpSpPr bwMode="auto">
          <a:xfrm>
            <a:off x="541768" y="1911350"/>
            <a:ext cx="2416175" cy="2889250"/>
            <a:chOff x="576" y="2160"/>
            <a:chExt cx="1522" cy="1820"/>
          </a:xfrm>
        </p:grpSpPr>
        <p:sp>
          <p:nvSpPr>
            <p:cNvPr id="57" name="Rectangle 19"/>
            <p:cNvSpPr>
              <a:spLocks noChangeArrowheads="1"/>
            </p:cNvSpPr>
            <p:nvPr/>
          </p:nvSpPr>
          <p:spPr bwMode="auto">
            <a:xfrm>
              <a:off x="1205" y="2160"/>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58" name="Rectangle 20"/>
            <p:cNvSpPr>
              <a:spLocks noChangeArrowheads="1"/>
            </p:cNvSpPr>
            <p:nvPr/>
          </p:nvSpPr>
          <p:spPr bwMode="auto">
            <a:xfrm>
              <a:off x="576" y="2639"/>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59" name="Rectangle 21"/>
            <p:cNvSpPr>
              <a:spLocks noChangeArrowheads="1"/>
            </p:cNvSpPr>
            <p:nvPr/>
          </p:nvSpPr>
          <p:spPr bwMode="auto">
            <a:xfrm>
              <a:off x="1200" y="2642"/>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p:txBody>
        </p:sp>
        <p:sp>
          <p:nvSpPr>
            <p:cNvPr id="60" name="Rectangle 22"/>
            <p:cNvSpPr>
              <a:spLocks noChangeArrowheads="1"/>
            </p:cNvSpPr>
            <p:nvPr/>
          </p:nvSpPr>
          <p:spPr bwMode="auto">
            <a:xfrm>
              <a:off x="1776" y="2639"/>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p>
          </p:txBody>
        </p:sp>
        <p:cxnSp>
          <p:nvCxnSpPr>
            <p:cNvPr id="61" name="AutoShape 23"/>
            <p:cNvCxnSpPr>
              <a:cxnSpLocks noChangeShapeType="1"/>
              <a:stCxn id="57" idx="2"/>
              <a:endCxn id="58" idx="0"/>
            </p:cNvCxnSpPr>
            <p:nvPr/>
          </p:nvCxnSpPr>
          <p:spPr bwMode="auto">
            <a:xfrm flipH="1">
              <a:off x="737" y="2397"/>
              <a:ext cx="629"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 name="AutoShape 24"/>
            <p:cNvCxnSpPr>
              <a:cxnSpLocks noChangeShapeType="1"/>
              <a:stCxn id="57" idx="2"/>
              <a:endCxn id="59" idx="0"/>
            </p:cNvCxnSpPr>
            <p:nvPr/>
          </p:nvCxnSpPr>
          <p:spPr bwMode="auto">
            <a:xfrm flipH="1">
              <a:off x="1361" y="2397"/>
              <a:ext cx="5" cy="2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3" name="AutoShape 25"/>
            <p:cNvCxnSpPr>
              <a:cxnSpLocks noChangeShapeType="1"/>
              <a:stCxn id="57" idx="2"/>
              <a:endCxn id="60" idx="0"/>
            </p:cNvCxnSpPr>
            <p:nvPr/>
          </p:nvCxnSpPr>
          <p:spPr bwMode="auto">
            <a:xfrm>
              <a:off x="1366" y="2397"/>
              <a:ext cx="571"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4" name="Rectangle 26"/>
            <p:cNvSpPr>
              <a:spLocks noChangeArrowheads="1"/>
            </p:cNvSpPr>
            <p:nvPr/>
          </p:nvSpPr>
          <p:spPr bwMode="auto">
            <a:xfrm>
              <a:off x="576" y="3167"/>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5</a:t>
              </a:r>
            </a:p>
          </p:txBody>
        </p:sp>
        <p:sp>
          <p:nvSpPr>
            <p:cNvPr id="65" name="Rectangle 27"/>
            <p:cNvSpPr>
              <a:spLocks noChangeArrowheads="1"/>
            </p:cNvSpPr>
            <p:nvPr/>
          </p:nvSpPr>
          <p:spPr bwMode="auto">
            <a:xfrm>
              <a:off x="1200" y="3170"/>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6</a:t>
              </a:r>
            </a:p>
          </p:txBody>
        </p:sp>
        <p:cxnSp>
          <p:nvCxnSpPr>
            <p:cNvPr id="66" name="AutoShape 28"/>
            <p:cNvCxnSpPr>
              <a:cxnSpLocks noChangeShapeType="1"/>
              <a:stCxn id="58" idx="2"/>
              <a:endCxn id="64" idx="0"/>
            </p:cNvCxnSpPr>
            <p:nvPr/>
          </p:nvCxnSpPr>
          <p:spPr bwMode="auto">
            <a:xfrm>
              <a:off x="737" y="2876"/>
              <a:ext cx="0" cy="29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7" name="AutoShape 29"/>
            <p:cNvCxnSpPr>
              <a:cxnSpLocks noChangeShapeType="1"/>
              <a:stCxn id="58" idx="2"/>
              <a:endCxn id="65" idx="0"/>
            </p:cNvCxnSpPr>
            <p:nvPr/>
          </p:nvCxnSpPr>
          <p:spPr bwMode="auto">
            <a:xfrm>
              <a:off x="737" y="2876"/>
              <a:ext cx="624" cy="29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8" name="Rectangle 30"/>
            <p:cNvSpPr>
              <a:spLocks noChangeArrowheads="1"/>
            </p:cNvSpPr>
            <p:nvPr/>
          </p:nvSpPr>
          <p:spPr bwMode="auto">
            <a:xfrm>
              <a:off x="581" y="3743"/>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8</a:t>
              </a:r>
            </a:p>
          </p:txBody>
        </p:sp>
        <p:cxnSp>
          <p:nvCxnSpPr>
            <p:cNvPr id="69" name="AutoShape 31"/>
            <p:cNvCxnSpPr>
              <a:cxnSpLocks noChangeShapeType="1"/>
              <a:stCxn id="64" idx="2"/>
              <a:endCxn id="68" idx="0"/>
            </p:cNvCxnSpPr>
            <p:nvPr/>
          </p:nvCxnSpPr>
          <p:spPr bwMode="auto">
            <a:xfrm>
              <a:off x="737" y="3404"/>
              <a:ext cx="5" cy="33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70" name="Group 32"/>
          <p:cNvGrpSpPr>
            <a:grpSpLocks/>
          </p:cNvGrpSpPr>
          <p:nvPr/>
        </p:nvGrpSpPr>
        <p:grpSpPr bwMode="auto">
          <a:xfrm>
            <a:off x="3385453" y="1911350"/>
            <a:ext cx="2416175" cy="2889250"/>
            <a:chOff x="576" y="2160"/>
            <a:chExt cx="1522" cy="1820"/>
          </a:xfrm>
        </p:grpSpPr>
        <p:sp>
          <p:nvSpPr>
            <p:cNvPr id="71" name="Rectangle 33"/>
            <p:cNvSpPr>
              <a:spLocks noChangeArrowheads="1"/>
            </p:cNvSpPr>
            <p:nvPr/>
          </p:nvSpPr>
          <p:spPr bwMode="auto">
            <a:xfrm>
              <a:off x="1205" y="2160"/>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72" name="Rectangle 34"/>
            <p:cNvSpPr>
              <a:spLocks noChangeArrowheads="1"/>
            </p:cNvSpPr>
            <p:nvPr/>
          </p:nvSpPr>
          <p:spPr bwMode="auto">
            <a:xfrm>
              <a:off x="576" y="2639"/>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73" name="Rectangle 35"/>
            <p:cNvSpPr>
              <a:spLocks noChangeArrowheads="1"/>
            </p:cNvSpPr>
            <p:nvPr/>
          </p:nvSpPr>
          <p:spPr bwMode="auto">
            <a:xfrm>
              <a:off x="1200" y="2642"/>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p:txBody>
        </p:sp>
        <p:sp>
          <p:nvSpPr>
            <p:cNvPr id="74" name="Rectangle 36"/>
            <p:cNvSpPr>
              <a:spLocks noChangeArrowheads="1"/>
            </p:cNvSpPr>
            <p:nvPr/>
          </p:nvSpPr>
          <p:spPr bwMode="auto">
            <a:xfrm>
              <a:off x="1776" y="2639"/>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p>
          </p:txBody>
        </p:sp>
        <p:cxnSp>
          <p:nvCxnSpPr>
            <p:cNvPr id="75" name="AutoShape 37"/>
            <p:cNvCxnSpPr>
              <a:cxnSpLocks noChangeShapeType="1"/>
              <a:stCxn id="71" idx="2"/>
              <a:endCxn id="72" idx="0"/>
            </p:cNvCxnSpPr>
            <p:nvPr/>
          </p:nvCxnSpPr>
          <p:spPr bwMode="auto">
            <a:xfrm flipH="1">
              <a:off x="737" y="2397"/>
              <a:ext cx="629"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6" name="AutoShape 38"/>
            <p:cNvCxnSpPr>
              <a:cxnSpLocks noChangeShapeType="1"/>
              <a:stCxn id="71" idx="2"/>
              <a:endCxn id="73" idx="0"/>
            </p:cNvCxnSpPr>
            <p:nvPr/>
          </p:nvCxnSpPr>
          <p:spPr bwMode="auto">
            <a:xfrm flipH="1">
              <a:off x="1361" y="2397"/>
              <a:ext cx="5" cy="2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7" name="AutoShape 39"/>
            <p:cNvCxnSpPr>
              <a:cxnSpLocks noChangeShapeType="1"/>
              <a:stCxn id="71" idx="2"/>
              <a:endCxn id="74" idx="0"/>
            </p:cNvCxnSpPr>
            <p:nvPr/>
          </p:nvCxnSpPr>
          <p:spPr bwMode="auto">
            <a:xfrm>
              <a:off x="1366" y="2397"/>
              <a:ext cx="571"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8" name="Rectangle 40"/>
            <p:cNvSpPr>
              <a:spLocks noChangeArrowheads="1"/>
            </p:cNvSpPr>
            <p:nvPr/>
          </p:nvSpPr>
          <p:spPr bwMode="auto">
            <a:xfrm>
              <a:off x="576" y="3167"/>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5</a:t>
              </a:r>
            </a:p>
          </p:txBody>
        </p:sp>
        <p:sp>
          <p:nvSpPr>
            <p:cNvPr id="79" name="Rectangle 41"/>
            <p:cNvSpPr>
              <a:spLocks noChangeArrowheads="1"/>
            </p:cNvSpPr>
            <p:nvPr/>
          </p:nvSpPr>
          <p:spPr bwMode="auto">
            <a:xfrm>
              <a:off x="1200" y="3170"/>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6</a:t>
              </a:r>
            </a:p>
          </p:txBody>
        </p:sp>
        <p:cxnSp>
          <p:nvCxnSpPr>
            <p:cNvPr id="80" name="AutoShape 42"/>
            <p:cNvCxnSpPr>
              <a:cxnSpLocks noChangeShapeType="1"/>
              <a:stCxn id="72" idx="2"/>
              <a:endCxn id="78" idx="0"/>
            </p:cNvCxnSpPr>
            <p:nvPr/>
          </p:nvCxnSpPr>
          <p:spPr bwMode="auto">
            <a:xfrm>
              <a:off x="737" y="2876"/>
              <a:ext cx="0" cy="29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1" name="AutoShape 43"/>
            <p:cNvCxnSpPr>
              <a:cxnSpLocks noChangeShapeType="1"/>
              <a:stCxn id="72" idx="2"/>
              <a:endCxn id="79" idx="0"/>
            </p:cNvCxnSpPr>
            <p:nvPr/>
          </p:nvCxnSpPr>
          <p:spPr bwMode="auto">
            <a:xfrm>
              <a:off x="737" y="2876"/>
              <a:ext cx="624" cy="29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82" name="Rectangle 44"/>
            <p:cNvSpPr>
              <a:spLocks noChangeArrowheads="1"/>
            </p:cNvSpPr>
            <p:nvPr/>
          </p:nvSpPr>
          <p:spPr bwMode="auto">
            <a:xfrm>
              <a:off x="581" y="3743"/>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8</a:t>
              </a:r>
            </a:p>
          </p:txBody>
        </p:sp>
        <p:cxnSp>
          <p:nvCxnSpPr>
            <p:cNvPr id="83" name="AutoShape 45"/>
            <p:cNvCxnSpPr>
              <a:cxnSpLocks noChangeShapeType="1"/>
              <a:stCxn id="78" idx="2"/>
              <a:endCxn id="82" idx="0"/>
            </p:cNvCxnSpPr>
            <p:nvPr/>
          </p:nvCxnSpPr>
          <p:spPr bwMode="auto">
            <a:xfrm>
              <a:off x="737" y="3404"/>
              <a:ext cx="5" cy="33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84" name="Group 46"/>
          <p:cNvGrpSpPr>
            <a:grpSpLocks/>
          </p:cNvGrpSpPr>
          <p:nvPr/>
        </p:nvGrpSpPr>
        <p:grpSpPr bwMode="auto">
          <a:xfrm>
            <a:off x="6196480" y="1911350"/>
            <a:ext cx="2416175" cy="2889250"/>
            <a:chOff x="576" y="2160"/>
            <a:chExt cx="1522" cy="1820"/>
          </a:xfrm>
        </p:grpSpPr>
        <p:sp>
          <p:nvSpPr>
            <p:cNvPr id="85" name="Rectangle 47"/>
            <p:cNvSpPr>
              <a:spLocks noChangeArrowheads="1"/>
            </p:cNvSpPr>
            <p:nvPr/>
          </p:nvSpPr>
          <p:spPr bwMode="auto">
            <a:xfrm>
              <a:off x="1205" y="2160"/>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86" name="Rectangle 48"/>
            <p:cNvSpPr>
              <a:spLocks noChangeArrowheads="1"/>
            </p:cNvSpPr>
            <p:nvPr/>
          </p:nvSpPr>
          <p:spPr bwMode="auto">
            <a:xfrm>
              <a:off x="576" y="2639"/>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87" name="Rectangle 49"/>
            <p:cNvSpPr>
              <a:spLocks noChangeArrowheads="1"/>
            </p:cNvSpPr>
            <p:nvPr/>
          </p:nvSpPr>
          <p:spPr bwMode="auto">
            <a:xfrm>
              <a:off x="1200" y="2642"/>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p:txBody>
        </p:sp>
        <p:sp>
          <p:nvSpPr>
            <p:cNvPr id="88" name="Rectangle 50"/>
            <p:cNvSpPr>
              <a:spLocks noChangeArrowheads="1"/>
            </p:cNvSpPr>
            <p:nvPr/>
          </p:nvSpPr>
          <p:spPr bwMode="auto">
            <a:xfrm>
              <a:off x="1776" y="2639"/>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p>
          </p:txBody>
        </p:sp>
        <p:cxnSp>
          <p:nvCxnSpPr>
            <p:cNvPr id="89" name="AutoShape 51"/>
            <p:cNvCxnSpPr>
              <a:cxnSpLocks noChangeShapeType="1"/>
              <a:stCxn id="85" idx="2"/>
              <a:endCxn id="86" idx="0"/>
            </p:cNvCxnSpPr>
            <p:nvPr/>
          </p:nvCxnSpPr>
          <p:spPr bwMode="auto">
            <a:xfrm flipH="1">
              <a:off x="737" y="2397"/>
              <a:ext cx="629"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0" name="AutoShape 52"/>
            <p:cNvCxnSpPr>
              <a:cxnSpLocks noChangeShapeType="1"/>
              <a:stCxn id="85" idx="2"/>
              <a:endCxn id="87" idx="0"/>
            </p:cNvCxnSpPr>
            <p:nvPr/>
          </p:nvCxnSpPr>
          <p:spPr bwMode="auto">
            <a:xfrm flipH="1">
              <a:off x="1361" y="2397"/>
              <a:ext cx="5" cy="2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1" name="AutoShape 53"/>
            <p:cNvCxnSpPr>
              <a:cxnSpLocks noChangeShapeType="1"/>
              <a:stCxn id="85" idx="2"/>
              <a:endCxn id="88" idx="0"/>
            </p:cNvCxnSpPr>
            <p:nvPr/>
          </p:nvCxnSpPr>
          <p:spPr bwMode="auto">
            <a:xfrm>
              <a:off x="1366" y="2397"/>
              <a:ext cx="571"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2" name="Rectangle 54"/>
            <p:cNvSpPr>
              <a:spLocks noChangeArrowheads="1"/>
            </p:cNvSpPr>
            <p:nvPr/>
          </p:nvSpPr>
          <p:spPr bwMode="auto">
            <a:xfrm>
              <a:off x="576" y="3167"/>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5</a:t>
              </a:r>
            </a:p>
          </p:txBody>
        </p:sp>
        <p:sp>
          <p:nvSpPr>
            <p:cNvPr id="93" name="Rectangle 55"/>
            <p:cNvSpPr>
              <a:spLocks noChangeArrowheads="1"/>
            </p:cNvSpPr>
            <p:nvPr/>
          </p:nvSpPr>
          <p:spPr bwMode="auto">
            <a:xfrm>
              <a:off x="1200" y="3170"/>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6</a:t>
              </a:r>
            </a:p>
          </p:txBody>
        </p:sp>
        <p:cxnSp>
          <p:nvCxnSpPr>
            <p:cNvPr id="94" name="AutoShape 56"/>
            <p:cNvCxnSpPr>
              <a:cxnSpLocks noChangeShapeType="1"/>
              <a:stCxn id="86" idx="2"/>
              <a:endCxn id="92" idx="0"/>
            </p:cNvCxnSpPr>
            <p:nvPr/>
          </p:nvCxnSpPr>
          <p:spPr bwMode="auto">
            <a:xfrm>
              <a:off x="737" y="2876"/>
              <a:ext cx="0" cy="29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5" name="AutoShape 57"/>
            <p:cNvCxnSpPr>
              <a:cxnSpLocks noChangeShapeType="1"/>
              <a:stCxn id="86" idx="2"/>
              <a:endCxn id="93" idx="0"/>
            </p:cNvCxnSpPr>
            <p:nvPr/>
          </p:nvCxnSpPr>
          <p:spPr bwMode="auto">
            <a:xfrm>
              <a:off x="737" y="2876"/>
              <a:ext cx="624" cy="29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6" name="Rectangle 58"/>
            <p:cNvSpPr>
              <a:spLocks noChangeArrowheads="1"/>
            </p:cNvSpPr>
            <p:nvPr/>
          </p:nvSpPr>
          <p:spPr bwMode="auto">
            <a:xfrm>
              <a:off x="581" y="3743"/>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8</a:t>
              </a:r>
            </a:p>
          </p:txBody>
        </p:sp>
        <p:cxnSp>
          <p:nvCxnSpPr>
            <p:cNvPr id="97" name="AutoShape 59"/>
            <p:cNvCxnSpPr>
              <a:cxnSpLocks noChangeShapeType="1"/>
              <a:stCxn id="92" idx="2"/>
              <a:endCxn id="96" idx="0"/>
            </p:cNvCxnSpPr>
            <p:nvPr/>
          </p:nvCxnSpPr>
          <p:spPr bwMode="auto">
            <a:xfrm>
              <a:off x="737" y="3404"/>
              <a:ext cx="5" cy="33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98" name="Text Box 74"/>
          <p:cNvSpPr txBox="1">
            <a:spLocks noChangeArrowheads="1"/>
          </p:cNvSpPr>
          <p:nvPr/>
        </p:nvSpPr>
        <p:spPr bwMode="auto">
          <a:xfrm>
            <a:off x="141694" y="4965975"/>
            <a:ext cx="25606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b="0" dirty="0">
                <a:solidFill>
                  <a:srgbClr val="0000FF"/>
                </a:solidFill>
                <a:latin typeface="华文细黑" panose="02010600040101010101" pitchFamily="2" charset="-122"/>
                <a:ea typeface="华文细黑" panose="02010600040101010101" pitchFamily="2" charset="-122"/>
              </a:rPr>
              <a:t>测试</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1</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2</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5</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6</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8</a:t>
            </a:r>
          </a:p>
        </p:txBody>
      </p:sp>
      <p:sp>
        <p:nvSpPr>
          <p:cNvPr id="99" name="Text Box 75"/>
          <p:cNvSpPr txBox="1">
            <a:spLocks noChangeArrowheads="1"/>
          </p:cNvSpPr>
          <p:nvPr/>
        </p:nvSpPr>
        <p:spPr bwMode="auto">
          <a:xfrm>
            <a:off x="2740435" y="4959906"/>
            <a:ext cx="2966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b="0" dirty="0">
                <a:solidFill>
                  <a:srgbClr val="0000FF"/>
                </a:solidFill>
                <a:latin typeface="华文细黑" panose="02010600040101010101" pitchFamily="2" charset="-122"/>
                <a:ea typeface="华文细黑" panose="02010600040101010101" pitchFamily="2" charset="-122"/>
              </a:rPr>
              <a:t>测试</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1</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2</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5</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6</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8</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3</a:t>
            </a:r>
          </a:p>
        </p:txBody>
      </p:sp>
      <p:sp>
        <p:nvSpPr>
          <p:cNvPr id="100" name="Text Box 76"/>
          <p:cNvSpPr txBox="1">
            <a:spLocks noChangeArrowheads="1"/>
          </p:cNvSpPr>
          <p:nvPr/>
        </p:nvSpPr>
        <p:spPr bwMode="auto">
          <a:xfrm>
            <a:off x="5745295" y="4962525"/>
            <a:ext cx="327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b="0" dirty="0">
                <a:solidFill>
                  <a:srgbClr val="0000FF"/>
                </a:solidFill>
                <a:latin typeface="华文细黑" panose="02010600040101010101" pitchFamily="2" charset="-122"/>
                <a:ea typeface="华文细黑" panose="02010600040101010101" pitchFamily="2" charset="-122"/>
              </a:rPr>
              <a:t>测试</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1</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2</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5</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6</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8</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3</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4</a:t>
            </a:r>
          </a:p>
        </p:txBody>
      </p:sp>
    </p:spTree>
    <p:extLst>
      <p:ext uri="{BB962C8B-B14F-4D97-AF65-F5344CB8AC3E}">
        <p14:creationId xmlns:p14="http://schemas.microsoft.com/office/powerpoint/2010/main" val="373771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randombar(horizontal)">
                                      <p:cBhvr>
                                        <p:cTn id="7" dur="500"/>
                                        <p:tgtEl>
                                          <p:spTgt spid="5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randombar(horizontal)">
                                      <p:cBhvr>
                                        <p:cTn id="10" dur="500"/>
                                        <p:tgtEl>
                                          <p:spTgt spid="9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randombar(horizontal)">
                                      <p:cBhvr>
                                        <p:cTn id="15" dur="500"/>
                                        <p:tgtEl>
                                          <p:spTgt spid="70"/>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randombar(horizontal)">
                                      <p:cBhvr>
                                        <p:cTn id="18" dur="500"/>
                                        <p:tgtEl>
                                          <p:spTgt spid="9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randombar(horizontal)">
                                      <p:cBhvr>
                                        <p:cTn id="23" dur="500"/>
                                        <p:tgtEl>
                                          <p:spTgt spid="8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00"/>
                                        </p:tgtEl>
                                        <p:attrNameLst>
                                          <p:attrName>style.visibility</p:attrName>
                                        </p:attrNameLst>
                                      </p:cBhvr>
                                      <p:to>
                                        <p:strVal val="visible"/>
                                      </p:to>
                                    </p:set>
                                    <p:animEffect transition="in" filter="randombar(horizontal)">
                                      <p:cBhvr>
                                        <p:cTn id="2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p:bldP spid="10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7.4.2 </a:t>
            </a:r>
            <a:r>
              <a:rPr lang="zh-CN" altLang="en-US" dirty="0"/>
              <a:t>自底向上集成策略</a:t>
            </a:r>
          </a:p>
        </p:txBody>
      </p:sp>
      <p:sp>
        <p:nvSpPr>
          <p:cNvPr id="3" name="内容占位符 2"/>
          <p:cNvSpPr>
            <a:spLocks noGrp="1"/>
          </p:cNvSpPr>
          <p:nvPr>
            <p:ph idx="1"/>
          </p:nvPr>
        </p:nvSpPr>
        <p:spPr>
          <a:xfrm>
            <a:off x="684213" y="1412876"/>
            <a:ext cx="8067901" cy="2596416"/>
          </a:xfrm>
        </p:spPr>
        <p:txBody>
          <a:bodyPr/>
          <a:lstStyle/>
          <a:p>
            <a:r>
              <a:rPr lang="en-US" altLang="zh-CN" sz="2400" dirty="0"/>
              <a:t>(1)</a:t>
            </a:r>
            <a:r>
              <a:rPr lang="zh-CN" altLang="en-US" sz="2400" dirty="0"/>
              <a:t>从底层模块中找出一个没有下级模块的模块，由下向上地逐加新模块，组成一个子系统或模块群；</a:t>
            </a:r>
          </a:p>
          <a:p>
            <a:r>
              <a:rPr lang="en-US" altLang="zh-CN" sz="2400" dirty="0"/>
              <a:t>(2)</a:t>
            </a:r>
            <a:r>
              <a:rPr lang="zh-CN" altLang="en-US" sz="2400" dirty="0"/>
              <a:t>从另一个子系统或群中选出另一个无下级模块的模块，仿照前一步组成又一个子系统；</a:t>
            </a:r>
          </a:p>
          <a:p>
            <a:r>
              <a:rPr lang="en-US" altLang="zh-CN" sz="2400" dirty="0"/>
              <a:t>(3)</a:t>
            </a:r>
            <a:r>
              <a:rPr lang="zh-CN" altLang="en-US" sz="2400" dirty="0"/>
              <a:t>重复上一步，直至得出所有的子系统，把它们组装为完整的程序。</a:t>
            </a:r>
          </a:p>
          <a:p>
            <a:endParaRPr lang="zh-CN" altLang="en-US" dirty="0"/>
          </a:p>
        </p:txBody>
      </p:sp>
      <p:grpSp>
        <p:nvGrpSpPr>
          <p:cNvPr id="21" name="组合 20"/>
          <p:cNvGrpSpPr/>
          <p:nvPr/>
        </p:nvGrpSpPr>
        <p:grpSpPr>
          <a:xfrm>
            <a:off x="5681121" y="3687773"/>
            <a:ext cx="2416175" cy="2467227"/>
            <a:chOff x="5650977" y="3295889"/>
            <a:chExt cx="2416175" cy="2467227"/>
          </a:xfrm>
        </p:grpSpPr>
        <p:sp>
          <p:nvSpPr>
            <p:cNvPr id="4" name="Rectangle 5"/>
            <p:cNvSpPr>
              <a:spLocks noChangeArrowheads="1"/>
            </p:cNvSpPr>
            <p:nvPr/>
          </p:nvSpPr>
          <p:spPr bwMode="auto">
            <a:xfrm>
              <a:off x="6649515" y="3295889"/>
              <a:ext cx="511175" cy="376238"/>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5" name="Rectangle 6"/>
            <p:cNvSpPr>
              <a:spLocks noChangeArrowheads="1"/>
            </p:cNvSpPr>
            <p:nvPr/>
          </p:nvSpPr>
          <p:spPr bwMode="auto">
            <a:xfrm>
              <a:off x="5650977" y="4056302"/>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6" name="Rectangle 7"/>
            <p:cNvSpPr>
              <a:spLocks noChangeArrowheads="1"/>
            </p:cNvSpPr>
            <p:nvPr/>
          </p:nvSpPr>
          <p:spPr bwMode="auto">
            <a:xfrm>
              <a:off x="6641577" y="4061064"/>
              <a:ext cx="511175" cy="376238"/>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p:txBody>
        </p:sp>
        <p:sp>
          <p:nvSpPr>
            <p:cNvPr id="7" name="Rectangle 8"/>
            <p:cNvSpPr>
              <a:spLocks noChangeArrowheads="1"/>
            </p:cNvSpPr>
            <p:nvPr/>
          </p:nvSpPr>
          <p:spPr bwMode="auto">
            <a:xfrm>
              <a:off x="7555977" y="4056302"/>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p>
          </p:txBody>
        </p:sp>
        <p:cxnSp>
          <p:nvCxnSpPr>
            <p:cNvPr id="8" name="AutoShape 9"/>
            <p:cNvCxnSpPr>
              <a:cxnSpLocks noChangeShapeType="1"/>
              <a:stCxn id="4" idx="2"/>
              <a:endCxn id="5" idx="0"/>
            </p:cNvCxnSpPr>
            <p:nvPr/>
          </p:nvCxnSpPr>
          <p:spPr bwMode="auto">
            <a:xfrm flipH="1">
              <a:off x="5906565" y="3672127"/>
              <a:ext cx="998537" cy="3841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 name="AutoShape 10"/>
            <p:cNvCxnSpPr>
              <a:cxnSpLocks noChangeShapeType="1"/>
              <a:stCxn id="4" idx="2"/>
              <a:endCxn id="6" idx="0"/>
            </p:cNvCxnSpPr>
            <p:nvPr/>
          </p:nvCxnSpPr>
          <p:spPr bwMode="auto">
            <a:xfrm flipH="1">
              <a:off x="6897165" y="3672127"/>
              <a:ext cx="7937" cy="38893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11"/>
            <p:cNvCxnSpPr>
              <a:cxnSpLocks noChangeShapeType="1"/>
              <a:stCxn id="4" idx="2"/>
              <a:endCxn id="7" idx="0"/>
            </p:cNvCxnSpPr>
            <p:nvPr/>
          </p:nvCxnSpPr>
          <p:spPr bwMode="auto">
            <a:xfrm>
              <a:off x="6905102" y="3672127"/>
              <a:ext cx="906463" cy="3841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1" name="Rectangle 12"/>
            <p:cNvSpPr>
              <a:spLocks noChangeArrowheads="1"/>
            </p:cNvSpPr>
            <p:nvPr/>
          </p:nvSpPr>
          <p:spPr bwMode="auto">
            <a:xfrm>
              <a:off x="5650977" y="4723679"/>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5</a:t>
              </a:r>
            </a:p>
          </p:txBody>
        </p:sp>
        <p:sp>
          <p:nvSpPr>
            <p:cNvPr id="12" name="Rectangle 13"/>
            <p:cNvSpPr>
              <a:spLocks noChangeArrowheads="1"/>
            </p:cNvSpPr>
            <p:nvPr/>
          </p:nvSpPr>
          <p:spPr bwMode="auto">
            <a:xfrm>
              <a:off x="6641577" y="4728441"/>
              <a:ext cx="511175" cy="376238"/>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6</a:t>
              </a:r>
            </a:p>
          </p:txBody>
        </p:sp>
        <p:sp>
          <p:nvSpPr>
            <p:cNvPr id="13" name="Rectangle 14"/>
            <p:cNvSpPr>
              <a:spLocks noChangeArrowheads="1"/>
            </p:cNvSpPr>
            <p:nvPr/>
          </p:nvSpPr>
          <p:spPr bwMode="auto">
            <a:xfrm>
              <a:off x="7555977" y="4723679"/>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7</a:t>
              </a:r>
            </a:p>
          </p:txBody>
        </p:sp>
        <p:cxnSp>
          <p:nvCxnSpPr>
            <p:cNvPr id="14" name="AutoShape 15"/>
            <p:cNvCxnSpPr>
              <a:cxnSpLocks noChangeShapeType="1"/>
              <a:stCxn id="5" idx="2"/>
              <a:endCxn id="11" idx="0"/>
            </p:cNvCxnSpPr>
            <p:nvPr/>
          </p:nvCxnSpPr>
          <p:spPr bwMode="auto">
            <a:xfrm>
              <a:off x="5906565" y="4432539"/>
              <a:ext cx="0" cy="2911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6"/>
            <p:cNvCxnSpPr>
              <a:cxnSpLocks noChangeShapeType="1"/>
              <a:stCxn id="5" idx="2"/>
              <a:endCxn id="12" idx="0"/>
            </p:cNvCxnSpPr>
            <p:nvPr/>
          </p:nvCxnSpPr>
          <p:spPr bwMode="auto">
            <a:xfrm>
              <a:off x="5906565" y="4432539"/>
              <a:ext cx="990600" cy="29590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17"/>
            <p:cNvCxnSpPr>
              <a:cxnSpLocks noChangeShapeType="1"/>
              <a:stCxn id="7" idx="2"/>
              <a:endCxn id="13" idx="0"/>
            </p:cNvCxnSpPr>
            <p:nvPr/>
          </p:nvCxnSpPr>
          <p:spPr bwMode="auto">
            <a:xfrm>
              <a:off x="7811565" y="4432539"/>
              <a:ext cx="0" cy="2911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7" name="Rectangle 18"/>
            <p:cNvSpPr>
              <a:spLocks noChangeArrowheads="1"/>
            </p:cNvSpPr>
            <p:nvPr/>
          </p:nvSpPr>
          <p:spPr bwMode="auto">
            <a:xfrm>
              <a:off x="5658915" y="5386879"/>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8</a:t>
              </a:r>
            </a:p>
          </p:txBody>
        </p:sp>
        <p:cxnSp>
          <p:nvCxnSpPr>
            <p:cNvPr id="18" name="AutoShape 19"/>
            <p:cNvCxnSpPr>
              <a:cxnSpLocks noChangeShapeType="1"/>
              <a:stCxn id="11" idx="2"/>
              <a:endCxn id="17" idx="0"/>
            </p:cNvCxnSpPr>
            <p:nvPr/>
          </p:nvCxnSpPr>
          <p:spPr bwMode="auto">
            <a:xfrm>
              <a:off x="5906565" y="5099916"/>
              <a:ext cx="7938" cy="2869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9" name="Text Box 20"/>
          <p:cNvSpPr txBox="1">
            <a:spLocks noChangeArrowheads="1"/>
          </p:cNvSpPr>
          <p:nvPr/>
        </p:nvSpPr>
        <p:spPr bwMode="auto">
          <a:xfrm>
            <a:off x="6246290" y="5818427"/>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b="0" dirty="0">
                <a:solidFill>
                  <a:srgbClr val="0000FF"/>
                </a:solidFill>
                <a:latin typeface="华文细黑" panose="02010600040101010101" pitchFamily="2" charset="-122"/>
                <a:ea typeface="华文细黑" panose="02010600040101010101" pitchFamily="2" charset="-122"/>
              </a:rPr>
              <a:t>多模块程序</a:t>
            </a:r>
          </a:p>
        </p:txBody>
      </p:sp>
      <p:sp>
        <p:nvSpPr>
          <p:cNvPr id="20" name="Text Box 21"/>
          <p:cNvSpPr txBox="1">
            <a:spLocks noChangeArrowheads="1"/>
          </p:cNvSpPr>
          <p:nvPr/>
        </p:nvSpPr>
        <p:spPr bwMode="auto">
          <a:xfrm>
            <a:off x="1124997" y="4090765"/>
            <a:ext cx="3733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Bef>
                <a:spcPct val="50000"/>
              </a:spcBef>
              <a:spcAft>
                <a:spcPct val="0"/>
              </a:spcAft>
              <a:buClrTx/>
              <a:buSzTx/>
              <a:buFont typeface="Wingdings" panose="05000000000000000000" pitchFamily="2" charset="2"/>
              <a:buNone/>
            </a:pPr>
            <a:r>
              <a:rPr lang="zh-CN" altLang="en-US" sz="2400" b="0" dirty="0">
                <a:solidFill>
                  <a:srgbClr val="0000FF"/>
                </a:solidFill>
                <a:latin typeface="华文细黑" panose="02010600040101010101" pitchFamily="2" charset="-122"/>
                <a:ea typeface="华文细黑" panose="02010600040101010101" pitchFamily="2" charset="-122"/>
              </a:rPr>
              <a:t>组装顺序：</a:t>
            </a:r>
          </a:p>
          <a:p>
            <a:pPr fontAlgn="base">
              <a:spcBef>
                <a:spcPct val="50000"/>
              </a:spcBef>
              <a:spcAft>
                <a:spcPct val="0"/>
              </a:spcAft>
              <a:buClrTx/>
              <a:buSzTx/>
              <a:buFontTx/>
              <a:buNone/>
            </a:pPr>
            <a:r>
              <a:rPr lang="en-US" altLang="zh-CN" sz="2400" b="0" dirty="0">
                <a:solidFill>
                  <a:srgbClr val="0000FF"/>
                </a:solidFill>
                <a:latin typeface="华文细黑" panose="02010600040101010101" pitchFamily="2" charset="-122"/>
                <a:ea typeface="华文细黑" panose="02010600040101010101" pitchFamily="2" charset="-122"/>
              </a:rPr>
              <a:t>M</a:t>
            </a:r>
            <a:r>
              <a:rPr lang="en-US" altLang="zh-CN" sz="2400" b="0" baseline="-25000" dirty="0">
                <a:solidFill>
                  <a:srgbClr val="0000FF"/>
                </a:solidFill>
                <a:latin typeface="华文细黑" panose="02010600040101010101" pitchFamily="2" charset="-122"/>
                <a:ea typeface="华文细黑" panose="02010600040101010101" pitchFamily="2" charset="-122"/>
              </a:rPr>
              <a:t>8</a:t>
            </a:r>
            <a:r>
              <a:rPr lang="en-US" altLang="zh-CN" sz="2400" b="0" dirty="0">
                <a:solidFill>
                  <a:srgbClr val="0000FF"/>
                </a:solidFill>
                <a:latin typeface="华文细黑" panose="02010600040101010101" pitchFamily="2" charset="-122"/>
                <a:ea typeface="华文细黑" panose="02010600040101010101" pitchFamily="2" charset="-122"/>
              </a:rPr>
              <a:t>-M</a:t>
            </a:r>
            <a:r>
              <a:rPr lang="en-US" altLang="zh-CN" sz="2400" b="0" baseline="-25000" dirty="0">
                <a:solidFill>
                  <a:srgbClr val="0000FF"/>
                </a:solidFill>
                <a:latin typeface="华文细黑" panose="02010600040101010101" pitchFamily="2" charset="-122"/>
                <a:ea typeface="华文细黑" panose="02010600040101010101" pitchFamily="2" charset="-122"/>
              </a:rPr>
              <a:t>5</a:t>
            </a:r>
            <a:r>
              <a:rPr lang="en-US" altLang="zh-CN" sz="2400" b="0" dirty="0">
                <a:solidFill>
                  <a:srgbClr val="0000FF"/>
                </a:solidFill>
                <a:latin typeface="华文细黑" panose="02010600040101010101" pitchFamily="2" charset="-122"/>
                <a:ea typeface="华文细黑" panose="02010600040101010101" pitchFamily="2" charset="-122"/>
              </a:rPr>
              <a:t>-M</a:t>
            </a:r>
            <a:r>
              <a:rPr lang="en-US" altLang="zh-CN" sz="2400" b="0" baseline="-25000" dirty="0">
                <a:solidFill>
                  <a:srgbClr val="0000FF"/>
                </a:solidFill>
                <a:latin typeface="华文细黑" panose="02010600040101010101" pitchFamily="2" charset="-122"/>
                <a:ea typeface="华文细黑" panose="02010600040101010101" pitchFamily="2" charset="-122"/>
              </a:rPr>
              <a:t>6</a:t>
            </a:r>
            <a:r>
              <a:rPr lang="en-US" altLang="zh-CN" sz="2400" b="0" dirty="0">
                <a:solidFill>
                  <a:srgbClr val="0000FF"/>
                </a:solidFill>
                <a:latin typeface="华文细黑" panose="02010600040101010101" pitchFamily="2" charset="-122"/>
                <a:ea typeface="华文细黑" panose="02010600040101010101" pitchFamily="2" charset="-122"/>
              </a:rPr>
              <a:t>-M</a:t>
            </a:r>
            <a:r>
              <a:rPr lang="en-US" altLang="zh-CN" sz="2400" b="0" baseline="-25000" dirty="0">
                <a:solidFill>
                  <a:srgbClr val="0000FF"/>
                </a:solidFill>
                <a:latin typeface="华文细黑" panose="02010600040101010101" pitchFamily="2" charset="-122"/>
                <a:ea typeface="华文细黑" panose="02010600040101010101" pitchFamily="2" charset="-122"/>
              </a:rPr>
              <a:t>2</a:t>
            </a:r>
          </a:p>
          <a:p>
            <a:pPr fontAlgn="base">
              <a:spcBef>
                <a:spcPct val="50000"/>
              </a:spcBef>
              <a:spcAft>
                <a:spcPct val="0"/>
              </a:spcAft>
              <a:buClrTx/>
              <a:buSzTx/>
              <a:buFontTx/>
              <a:buNone/>
            </a:pPr>
            <a:r>
              <a:rPr lang="en-US" altLang="zh-CN" sz="2400" b="0" dirty="0">
                <a:solidFill>
                  <a:srgbClr val="0000FF"/>
                </a:solidFill>
                <a:latin typeface="华文细黑" panose="02010600040101010101" pitchFamily="2" charset="-122"/>
                <a:ea typeface="华文细黑" panose="02010600040101010101" pitchFamily="2" charset="-122"/>
              </a:rPr>
              <a:t>M</a:t>
            </a:r>
            <a:r>
              <a:rPr lang="en-US" altLang="zh-CN" sz="2400" b="0" baseline="-25000" dirty="0">
                <a:solidFill>
                  <a:srgbClr val="0000FF"/>
                </a:solidFill>
                <a:latin typeface="华文细黑" panose="02010600040101010101" pitchFamily="2" charset="-122"/>
                <a:ea typeface="华文细黑" panose="02010600040101010101" pitchFamily="2" charset="-122"/>
              </a:rPr>
              <a:t>7</a:t>
            </a:r>
            <a:r>
              <a:rPr lang="en-US" altLang="zh-CN" sz="2400" b="0" dirty="0">
                <a:solidFill>
                  <a:srgbClr val="0000FF"/>
                </a:solidFill>
                <a:latin typeface="华文细黑" panose="02010600040101010101" pitchFamily="2" charset="-122"/>
                <a:ea typeface="华文细黑" panose="02010600040101010101" pitchFamily="2" charset="-122"/>
              </a:rPr>
              <a:t>-M</a:t>
            </a:r>
            <a:r>
              <a:rPr lang="en-US" altLang="zh-CN" sz="2400" b="0" baseline="-25000" dirty="0">
                <a:solidFill>
                  <a:srgbClr val="0000FF"/>
                </a:solidFill>
                <a:latin typeface="华文细黑" panose="02010600040101010101" pitchFamily="2" charset="-122"/>
                <a:ea typeface="华文细黑" panose="02010600040101010101" pitchFamily="2" charset="-122"/>
              </a:rPr>
              <a:t>4</a:t>
            </a:r>
            <a:r>
              <a:rPr lang="en-US" altLang="zh-CN" sz="2400" b="0" dirty="0">
                <a:solidFill>
                  <a:srgbClr val="0000FF"/>
                </a:solidFill>
                <a:latin typeface="华文细黑" panose="02010600040101010101" pitchFamily="2" charset="-122"/>
                <a:ea typeface="华文细黑" panose="02010600040101010101" pitchFamily="2" charset="-122"/>
              </a:rPr>
              <a:t>-M</a:t>
            </a:r>
            <a:r>
              <a:rPr lang="en-US" altLang="zh-CN" sz="2400" b="0" baseline="-25000" dirty="0">
                <a:solidFill>
                  <a:srgbClr val="0000FF"/>
                </a:solidFill>
                <a:latin typeface="华文细黑" panose="02010600040101010101" pitchFamily="2" charset="-122"/>
                <a:ea typeface="华文细黑" panose="02010600040101010101" pitchFamily="2" charset="-122"/>
              </a:rPr>
              <a:t>3</a:t>
            </a:r>
            <a:r>
              <a:rPr lang="en-US" altLang="zh-CN" sz="2400" b="0" dirty="0">
                <a:solidFill>
                  <a:srgbClr val="0000FF"/>
                </a:solidFill>
                <a:latin typeface="华文细黑" panose="02010600040101010101" pitchFamily="2" charset="-122"/>
                <a:ea typeface="华文细黑" panose="02010600040101010101" pitchFamily="2" charset="-122"/>
              </a:rPr>
              <a:t>-M</a:t>
            </a:r>
            <a:r>
              <a:rPr lang="en-US" altLang="zh-CN" sz="2400" b="0" baseline="-25000" dirty="0">
                <a:solidFill>
                  <a:srgbClr val="0000FF"/>
                </a:solidFill>
                <a:latin typeface="华文细黑" panose="02010600040101010101" pitchFamily="2" charset="-122"/>
                <a:ea typeface="华文细黑" panose="02010600040101010101" pitchFamily="2" charset="-122"/>
              </a:rPr>
              <a:t>1</a:t>
            </a:r>
          </a:p>
          <a:p>
            <a:pPr fontAlgn="base">
              <a:spcBef>
                <a:spcPct val="50000"/>
              </a:spcBef>
              <a:spcAft>
                <a:spcPct val="0"/>
              </a:spcAft>
              <a:buClrTx/>
              <a:buSzTx/>
              <a:buFontTx/>
              <a:buNone/>
            </a:pPr>
            <a:r>
              <a:rPr lang="zh-CN" altLang="en-US" sz="2400" b="0" dirty="0">
                <a:solidFill>
                  <a:srgbClr val="0000FF"/>
                </a:solidFill>
                <a:latin typeface="华文细黑" panose="02010600040101010101" pitchFamily="2" charset="-122"/>
                <a:ea typeface="华文细黑" panose="02010600040101010101" pitchFamily="2" charset="-122"/>
              </a:rPr>
              <a:t>全部模块</a:t>
            </a:r>
            <a:r>
              <a:rPr lang="en-US" altLang="zh-CN" sz="2400" b="0" dirty="0">
                <a:solidFill>
                  <a:srgbClr val="0000FF"/>
                </a:solidFill>
                <a:latin typeface="华文细黑" panose="02010600040101010101" pitchFamily="2" charset="-122"/>
                <a:ea typeface="华文细黑" panose="02010600040101010101" pitchFamily="2" charset="-122"/>
              </a:rPr>
              <a:t>(</a:t>
            </a:r>
            <a:r>
              <a:rPr lang="zh-CN" altLang="en-US" sz="2400" b="0" dirty="0">
                <a:solidFill>
                  <a:srgbClr val="0000FF"/>
                </a:solidFill>
                <a:latin typeface="华文细黑" panose="02010600040101010101" pitchFamily="2" charset="-122"/>
                <a:ea typeface="华文细黑" panose="02010600040101010101" pitchFamily="2" charset="-122"/>
              </a:rPr>
              <a:t>合并以上两个群</a:t>
            </a:r>
            <a:r>
              <a:rPr lang="en-US" altLang="zh-CN" sz="2400" b="0" dirty="0">
                <a:solidFill>
                  <a:srgbClr val="0000FF"/>
                </a:solidFill>
                <a:latin typeface="华文细黑" panose="02010600040101010101" pitchFamily="2" charset="-122"/>
                <a:ea typeface="华文细黑" panose="02010600040101010101" pitchFamily="2" charset="-122"/>
              </a:rPr>
              <a:t>)</a:t>
            </a:r>
          </a:p>
        </p:txBody>
      </p:sp>
    </p:spTree>
    <p:extLst>
      <p:ext uri="{BB962C8B-B14F-4D97-AF65-F5344CB8AC3E}">
        <p14:creationId xmlns:p14="http://schemas.microsoft.com/office/powerpoint/2010/main" val="36254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randombar(horizontal)">
                                      <p:cBhvr>
                                        <p:cTn id="22" dur="500"/>
                                        <p:tgtEl>
                                          <p:spTgt spid="2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horizontal)">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7.4.3 </a:t>
            </a:r>
            <a:r>
              <a:rPr lang="zh-CN" altLang="en-US" dirty="0" smtClean="0"/>
              <a:t>不同</a:t>
            </a:r>
            <a:r>
              <a:rPr lang="zh-CN" altLang="en-US" dirty="0"/>
              <a:t>集成测试策略的比较</a:t>
            </a:r>
          </a:p>
        </p:txBody>
      </p:sp>
      <p:sp>
        <p:nvSpPr>
          <p:cNvPr id="3" name="内容占位符 2"/>
          <p:cNvSpPr>
            <a:spLocks noGrp="1"/>
          </p:cNvSpPr>
          <p:nvPr>
            <p:ph idx="1"/>
          </p:nvPr>
        </p:nvSpPr>
        <p:spPr/>
        <p:txBody>
          <a:bodyPr/>
          <a:lstStyle/>
          <a:p>
            <a:r>
              <a:rPr lang="zh-CN" altLang="en-US" dirty="0"/>
              <a:t>自顶向下测试方法</a:t>
            </a:r>
            <a:r>
              <a:rPr lang="zh-CN" altLang="en-US" dirty="0" smtClean="0"/>
              <a:t>的</a:t>
            </a:r>
            <a:r>
              <a:rPr lang="zh-CN" altLang="en-US" dirty="0" smtClean="0">
                <a:solidFill>
                  <a:srgbClr val="0000FF"/>
                </a:solidFill>
              </a:rPr>
              <a:t>优点</a:t>
            </a:r>
            <a:r>
              <a:rPr lang="zh-CN" altLang="en-US" dirty="0">
                <a:solidFill>
                  <a:srgbClr val="0000FF"/>
                </a:solidFill>
              </a:rPr>
              <a:t>是不需要测试驱动程序</a:t>
            </a:r>
            <a:r>
              <a:rPr lang="zh-CN" altLang="en-US" dirty="0"/>
              <a:t>，能够在测试阶段的</a:t>
            </a:r>
            <a:r>
              <a:rPr lang="zh-CN" altLang="en-US" dirty="0" smtClean="0"/>
              <a:t>早期实现</a:t>
            </a:r>
            <a:r>
              <a:rPr lang="zh-CN" altLang="en-US" dirty="0"/>
              <a:t>并验证系统的主要功能</a:t>
            </a:r>
            <a:r>
              <a:rPr lang="zh-CN" altLang="en-US" dirty="0" smtClean="0"/>
              <a:t>，在</a:t>
            </a:r>
            <a:r>
              <a:rPr lang="zh-CN" altLang="en-US" dirty="0"/>
              <a:t>早期发现上层模块的接口错误。</a:t>
            </a:r>
          </a:p>
          <a:p>
            <a:r>
              <a:rPr lang="zh-CN" altLang="en-US" dirty="0"/>
              <a:t>自顶向下测试方法</a:t>
            </a:r>
            <a:r>
              <a:rPr lang="zh-CN" altLang="en-US" dirty="0" smtClean="0"/>
              <a:t>的</a:t>
            </a:r>
            <a:r>
              <a:rPr lang="zh-CN" altLang="en-US" dirty="0" smtClean="0">
                <a:solidFill>
                  <a:srgbClr val="0000FF"/>
                </a:solidFill>
              </a:rPr>
              <a:t>缺点</a:t>
            </a:r>
            <a:r>
              <a:rPr lang="zh-CN" altLang="en-US" dirty="0">
                <a:solidFill>
                  <a:srgbClr val="0000FF"/>
                </a:solidFill>
              </a:rPr>
              <a:t>是</a:t>
            </a:r>
            <a:r>
              <a:rPr lang="zh-CN" altLang="en-US" dirty="0" smtClean="0">
                <a:solidFill>
                  <a:srgbClr val="0000FF"/>
                </a:solidFill>
              </a:rPr>
              <a:t>需要桩模块</a:t>
            </a:r>
            <a:r>
              <a:rPr lang="zh-CN" altLang="en-US" dirty="0" smtClean="0"/>
              <a:t>，低层</a:t>
            </a:r>
            <a:r>
              <a:rPr lang="zh-CN" altLang="en-US" dirty="0"/>
              <a:t>关键模块中的错误发现较</a:t>
            </a:r>
            <a:r>
              <a:rPr lang="zh-CN" altLang="en-US" dirty="0" smtClean="0"/>
              <a:t>晚。</a:t>
            </a:r>
            <a:endParaRPr lang="zh-CN" altLang="en-US" dirty="0"/>
          </a:p>
          <a:p>
            <a:r>
              <a:rPr lang="zh-CN" altLang="en-US" dirty="0"/>
              <a:t>自底向上测试方法的优缺点与上述自顶向下测试方法的优缺点刚好相反。</a:t>
            </a:r>
          </a:p>
          <a:p>
            <a:endParaRPr lang="zh-CN" altLang="en-US" dirty="0"/>
          </a:p>
        </p:txBody>
      </p:sp>
    </p:spTree>
    <p:extLst>
      <p:ext uri="{BB962C8B-B14F-4D97-AF65-F5344CB8AC3E}">
        <p14:creationId xmlns:p14="http://schemas.microsoft.com/office/powerpoint/2010/main" val="347757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7.4.4 </a:t>
            </a:r>
            <a:r>
              <a:rPr lang="zh-CN" altLang="en-US" dirty="0"/>
              <a:t>回归测试</a:t>
            </a:r>
          </a:p>
        </p:txBody>
      </p:sp>
      <p:sp>
        <p:nvSpPr>
          <p:cNvPr id="3" name="内容占位符 2"/>
          <p:cNvSpPr>
            <a:spLocks noGrp="1"/>
          </p:cNvSpPr>
          <p:nvPr>
            <p:ph idx="1"/>
          </p:nvPr>
        </p:nvSpPr>
        <p:spPr/>
        <p:txBody>
          <a:bodyPr/>
          <a:lstStyle/>
          <a:p>
            <a:r>
              <a:rPr lang="zh-CN" altLang="en-US" dirty="0"/>
              <a:t>集成测试中，每并入一个模块，除进行新的测试项目外，还须重复进行先前已经进行过的测试，后者称为回归测试。</a:t>
            </a:r>
            <a:endParaRPr lang="en-US" altLang="zh-CN" dirty="0"/>
          </a:p>
          <a:p>
            <a:r>
              <a:rPr lang="zh-CN" altLang="en-US" dirty="0"/>
              <a:t>回归测试集包括</a:t>
            </a:r>
            <a:r>
              <a:rPr lang="en-US" altLang="zh-CN" dirty="0"/>
              <a:t>3</a:t>
            </a:r>
            <a:r>
              <a:rPr lang="zh-CN" altLang="en-US" dirty="0"/>
              <a:t>类测试用例：</a:t>
            </a:r>
            <a:endParaRPr lang="en-US" altLang="zh-CN" dirty="0"/>
          </a:p>
          <a:p>
            <a:pPr lvl="1">
              <a:lnSpc>
                <a:spcPts val="3700"/>
              </a:lnSpc>
              <a:defRPr/>
            </a:pPr>
            <a:r>
              <a:rPr lang="zh-CN" altLang="en-US" dirty="0"/>
              <a:t>（</a:t>
            </a:r>
            <a:r>
              <a:rPr lang="en-US" altLang="zh-CN" dirty="0"/>
              <a:t>1</a:t>
            </a:r>
            <a:r>
              <a:rPr lang="zh-CN" altLang="en-US" dirty="0"/>
              <a:t>）</a:t>
            </a:r>
            <a:r>
              <a:rPr lang="zh-CN" altLang="zh-CN" dirty="0"/>
              <a:t>检测软件全部功能的代表性测试用例。</a:t>
            </a:r>
          </a:p>
          <a:p>
            <a:pPr lvl="1">
              <a:lnSpc>
                <a:spcPts val="3700"/>
              </a:lnSpc>
              <a:defRPr/>
            </a:pPr>
            <a:r>
              <a:rPr lang="zh-CN" altLang="en-US" dirty="0"/>
              <a:t>（</a:t>
            </a:r>
            <a:r>
              <a:rPr lang="en-US" altLang="zh-CN" dirty="0"/>
              <a:t>2</a:t>
            </a:r>
            <a:r>
              <a:rPr lang="zh-CN" altLang="en-US" dirty="0"/>
              <a:t>）</a:t>
            </a:r>
            <a:r>
              <a:rPr lang="zh-CN" altLang="zh-CN" dirty="0"/>
              <a:t>针对可能受修改影响的软件功能的附加测试。</a:t>
            </a:r>
          </a:p>
          <a:p>
            <a:pPr lvl="1">
              <a:lnSpc>
                <a:spcPts val="3700"/>
              </a:lnSpc>
              <a:defRPr/>
            </a:pPr>
            <a:r>
              <a:rPr lang="zh-CN" altLang="en-US" dirty="0"/>
              <a:t>（</a:t>
            </a:r>
            <a:r>
              <a:rPr lang="en-US" altLang="zh-CN" dirty="0"/>
              <a:t>3</a:t>
            </a:r>
            <a:r>
              <a:rPr lang="zh-CN" altLang="en-US" dirty="0"/>
              <a:t>）</a:t>
            </a:r>
            <a:r>
              <a:rPr lang="zh-CN" altLang="zh-CN" dirty="0"/>
              <a:t>针对被修改过的软件成分的测试。</a:t>
            </a:r>
            <a:endParaRPr lang="zh-CN" altLang="en-US"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368740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7.5 </a:t>
            </a:r>
            <a:r>
              <a:rPr lang="zh-CN" altLang="en-US" dirty="0"/>
              <a:t>确认测试</a:t>
            </a:r>
            <a:endParaRPr lang="zh-CN" altLang="en-US" dirty="0">
              <a:latin typeface="+mj-ea"/>
            </a:endParaRPr>
          </a:p>
        </p:txBody>
      </p:sp>
      <p:pic>
        <p:nvPicPr>
          <p:cNvPr id="5122" name="Picture 2" descr="“acceptance testing”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793" y="2885097"/>
            <a:ext cx="2168414" cy="2008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9654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相关概念</a:t>
            </a:r>
          </a:p>
        </p:txBody>
      </p:sp>
      <p:sp>
        <p:nvSpPr>
          <p:cNvPr id="3" name="内容占位符 2"/>
          <p:cNvSpPr>
            <a:spLocks noGrp="1"/>
          </p:cNvSpPr>
          <p:nvPr>
            <p:ph idx="1"/>
          </p:nvPr>
        </p:nvSpPr>
        <p:spPr/>
        <p:txBody>
          <a:bodyPr/>
          <a:lstStyle/>
          <a:p>
            <a:r>
              <a:rPr lang="zh-CN" altLang="en-US" dirty="0"/>
              <a:t>现代软件都是在团队相互合作中完成的，代码让人看懂，远比机器看懂重要；</a:t>
            </a:r>
            <a:endParaRPr lang="en-US" altLang="zh-CN" dirty="0"/>
          </a:p>
          <a:p>
            <a:r>
              <a:rPr lang="zh-CN" altLang="en-US" dirty="0"/>
              <a:t>日常说的编码风格，经常是指编码规范。实际上</a:t>
            </a:r>
            <a:r>
              <a:rPr lang="zh-CN" altLang="en-US" dirty="0">
                <a:solidFill>
                  <a:srgbClr val="0000FF"/>
                </a:solidFill>
              </a:rPr>
              <a:t>编码规范</a:t>
            </a:r>
            <a:r>
              <a:rPr lang="zh-CN" altLang="en-US" dirty="0"/>
              <a:t>的范畴要大一些，</a:t>
            </a:r>
            <a:r>
              <a:rPr lang="zh-CN" altLang="en-US" dirty="0">
                <a:solidFill>
                  <a:srgbClr val="0000FF"/>
                </a:solidFill>
              </a:rPr>
              <a:t>包括代码风格规范和代码设计规范</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69627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确认测试的概念</a:t>
            </a:r>
          </a:p>
        </p:txBody>
      </p:sp>
      <p:sp>
        <p:nvSpPr>
          <p:cNvPr id="3" name="内容占位符 2"/>
          <p:cNvSpPr>
            <a:spLocks noGrp="1"/>
          </p:cNvSpPr>
          <p:nvPr>
            <p:ph idx="1"/>
          </p:nvPr>
        </p:nvSpPr>
        <p:spPr/>
        <p:txBody>
          <a:bodyPr/>
          <a:lstStyle/>
          <a:p>
            <a:r>
              <a:rPr lang="zh-CN" altLang="en-US" dirty="0">
                <a:solidFill>
                  <a:srgbClr val="0000FF"/>
                </a:solidFill>
              </a:rPr>
              <a:t>确认测试</a:t>
            </a:r>
            <a:r>
              <a:rPr lang="zh-CN" altLang="en-US" dirty="0"/>
              <a:t>也称为验收测试，它的</a:t>
            </a:r>
            <a:r>
              <a:rPr lang="zh-CN" altLang="en-US" dirty="0">
                <a:solidFill>
                  <a:srgbClr val="0000FF"/>
                </a:solidFill>
              </a:rPr>
              <a:t>目标是验证软件的有效性。</a:t>
            </a:r>
          </a:p>
          <a:p>
            <a:r>
              <a:rPr lang="zh-CN" altLang="en-US" dirty="0" smtClean="0"/>
              <a:t>软件</a:t>
            </a:r>
            <a:r>
              <a:rPr lang="zh-CN" altLang="en-US" dirty="0"/>
              <a:t>需求规格</a:t>
            </a:r>
            <a:r>
              <a:rPr lang="zh-CN" altLang="en-US" dirty="0" smtClean="0"/>
              <a:t>说明书是</a:t>
            </a:r>
            <a:r>
              <a:rPr lang="zh-CN" altLang="en-US" dirty="0"/>
              <a:t>进行确认测试的基础</a:t>
            </a:r>
            <a:endParaRPr lang="zh-CN" altLang="zh-CN" dirty="0"/>
          </a:p>
          <a:p>
            <a:endParaRPr lang="zh-CN" altLang="en-US" dirty="0"/>
          </a:p>
        </p:txBody>
      </p:sp>
    </p:spTree>
    <p:extLst>
      <p:ext uri="{BB962C8B-B14F-4D97-AF65-F5344CB8AC3E}">
        <p14:creationId xmlns:p14="http://schemas.microsoft.com/office/powerpoint/2010/main" val="32845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7.5.1 </a:t>
            </a:r>
            <a:r>
              <a:rPr lang="zh-CN" altLang="en-US" dirty="0"/>
              <a:t>确认测试的范围</a:t>
            </a:r>
          </a:p>
        </p:txBody>
      </p:sp>
      <p:sp>
        <p:nvSpPr>
          <p:cNvPr id="3" name="内容占位符 2"/>
          <p:cNvSpPr>
            <a:spLocks noGrp="1"/>
          </p:cNvSpPr>
          <p:nvPr>
            <p:ph idx="1"/>
          </p:nvPr>
        </p:nvSpPr>
        <p:spPr/>
        <p:txBody>
          <a:bodyPr/>
          <a:lstStyle/>
          <a:p>
            <a:r>
              <a:rPr lang="zh-CN" altLang="en-US" dirty="0"/>
              <a:t>测试</a:t>
            </a:r>
            <a:r>
              <a:rPr lang="zh-CN" altLang="en-US" dirty="0">
                <a:solidFill>
                  <a:srgbClr val="0000FF"/>
                </a:solidFill>
              </a:rPr>
              <a:t>所有功能要求是否满足</a:t>
            </a:r>
            <a:r>
              <a:rPr lang="zh-CN" altLang="en-US" dirty="0"/>
              <a:t>，是否能达到每个性能要求，文档资料是否准确完整</a:t>
            </a:r>
            <a:endParaRPr lang="en-US" altLang="zh-CN" dirty="0"/>
          </a:p>
          <a:p>
            <a:r>
              <a:rPr lang="zh-CN" altLang="en-US" dirty="0"/>
              <a:t>测试</a:t>
            </a:r>
            <a:r>
              <a:rPr lang="zh-CN" altLang="en-US" dirty="0">
                <a:solidFill>
                  <a:srgbClr val="0000FF"/>
                </a:solidFill>
              </a:rPr>
              <a:t>其他预定的要求是否满足</a:t>
            </a:r>
            <a:r>
              <a:rPr lang="zh-CN" altLang="en-US" dirty="0"/>
              <a:t>，例如安全性、可移植性、兼容性和可维护性等。</a:t>
            </a:r>
          </a:p>
          <a:p>
            <a:endParaRPr lang="zh-CN" altLang="en-US" dirty="0"/>
          </a:p>
        </p:txBody>
      </p:sp>
    </p:spTree>
    <p:extLst>
      <p:ext uri="{BB962C8B-B14F-4D97-AF65-F5344CB8AC3E}">
        <p14:creationId xmlns:p14="http://schemas.microsoft.com/office/powerpoint/2010/main" val="408296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7.5.2 </a:t>
            </a:r>
            <a:r>
              <a:rPr lang="zh-CN" altLang="en-US" dirty="0"/>
              <a:t>软件配置复查</a:t>
            </a:r>
          </a:p>
        </p:txBody>
      </p:sp>
      <p:sp>
        <p:nvSpPr>
          <p:cNvPr id="3" name="内容占位符 2"/>
          <p:cNvSpPr>
            <a:spLocks noGrp="1"/>
          </p:cNvSpPr>
          <p:nvPr>
            <p:ph idx="1"/>
          </p:nvPr>
        </p:nvSpPr>
        <p:spPr/>
        <p:txBody>
          <a:bodyPr/>
          <a:lstStyle/>
          <a:p>
            <a:r>
              <a:rPr lang="zh-CN" altLang="en-US" dirty="0" smtClean="0">
                <a:solidFill>
                  <a:prstClr val="black"/>
                </a:solidFill>
              </a:rPr>
              <a:t>软件配置</a:t>
            </a:r>
            <a:r>
              <a:rPr lang="zh-CN" altLang="zh-CN" dirty="0" smtClean="0">
                <a:solidFill>
                  <a:prstClr val="black"/>
                </a:solidFill>
              </a:rPr>
              <a:t>复查</a:t>
            </a:r>
            <a:r>
              <a:rPr lang="zh-CN" altLang="zh-CN" dirty="0">
                <a:solidFill>
                  <a:prstClr val="black"/>
                </a:solidFill>
              </a:rPr>
              <a:t>的目的</a:t>
            </a:r>
            <a:r>
              <a:rPr lang="zh-CN" altLang="zh-CN" dirty="0" smtClean="0">
                <a:solidFill>
                  <a:prstClr val="black"/>
                </a:solidFill>
              </a:rPr>
              <a:t>是</a:t>
            </a:r>
            <a:r>
              <a:rPr lang="zh-CN" altLang="en-US" dirty="0" smtClean="0">
                <a:solidFill>
                  <a:prstClr val="black"/>
                </a:solidFill>
              </a:rPr>
              <a:t>：</a:t>
            </a:r>
            <a:r>
              <a:rPr lang="zh-CN" altLang="zh-CN" dirty="0" smtClean="0">
                <a:solidFill>
                  <a:srgbClr val="0000FF"/>
                </a:solidFill>
              </a:rPr>
              <a:t>保证</a:t>
            </a:r>
            <a:r>
              <a:rPr lang="zh-CN" altLang="zh-CN" dirty="0">
                <a:solidFill>
                  <a:srgbClr val="0000FF"/>
                </a:solidFill>
              </a:rPr>
              <a:t>软件配置的所有成分都齐全，质量符合要求，文档与程序完全一致，具有完成软件维护所必须的细节，而且已经编好目录</a:t>
            </a:r>
            <a:r>
              <a:rPr lang="zh-CN" altLang="zh-CN" dirty="0">
                <a:solidFill>
                  <a:prstClr val="black"/>
                </a:solidFill>
              </a:rPr>
              <a:t>。</a:t>
            </a:r>
            <a:endParaRPr lang="en-US" altLang="zh-CN" dirty="0">
              <a:solidFill>
                <a:prstClr val="black"/>
              </a:solidFill>
            </a:endParaRPr>
          </a:p>
          <a:p>
            <a:r>
              <a:rPr lang="zh-CN" altLang="zh-CN" dirty="0">
                <a:solidFill>
                  <a:prstClr val="black"/>
                </a:solidFill>
              </a:rPr>
              <a:t>检验</a:t>
            </a:r>
            <a:r>
              <a:rPr lang="zh-CN" altLang="zh-CN" dirty="0">
                <a:solidFill>
                  <a:srgbClr val="0000FF"/>
                </a:solidFill>
              </a:rPr>
              <a:t>使用手册</a:t>
            </a:r>
            <a:r>
              <a:rPr lang="zh-CN" altLang="zh-CN" dirty="0">
                <a:solidFill>
                  <a:prstClr val="black"/>
                </a:solidFill>
              </a:rPr>
              <a:t>的完整性和正确性</a:t>
            </a:r>
            <a:endParaRPr lang="zh-CN" altLang="en-US" dirty="0"/>
          </a:p>
        </p:txBody>
      </p:sp>
    </p:spTree>
    <p:extLst>
      <p:ext uri="{BB962C8B-B14F-4D97-AF65-F5344CB8AC3E}">
        <p14:creationId xmlns:p14="http://schemas.microsoft.com/office/powerpoint/2010/main" val="16912039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7.5.3 Alpha</a:t>
            </a:r>
            <a:r>
              <a:rPr lang="zh-CN" altLang="en-US" dirty="0"/>
              <a:t>和</a:t>
            </a:r>
            <a:r>
              <a:rPr lang="en-US" altLang="zh-CN" dirty="0"/>
              <a:t>Beta</a:t>
            </a:r>
            <a:r>
              <a:rPr lang="zh-CN" altLang="en-US" dirty="0"/>
              <a:t>测试</a:t>
            </a:r>
          </a:p>
        </p:txBody>
      </p:sp>
      <p:sp>
        <p:nvSpPr>
          <p:cNvPr id="3" name="内容占位符 2"/>
          <p:cNvSpPr>
            <a:spLocks noGrp="1"/>
          </p:cNvSpPr>
          <p:nvPr>
            <p:ph idx="1"/>
          </p:nvPr>
        </p:nvSpPr>
        <p:spPr/>
        <p:txBody>
          <a:bodyPr/>
          <a:lstStyle/>
          <a:p>
            <a:r>
              <a:rPr lang="en-US" altLang="zh-CN" dirty="0"/>
              <a:t>Alpha</a:t>
            </a:r>
            <a:r>
              <a:rPr lang="zh-CN" altLang="en-US" dirty="0"/>
              <a:t>测试与</a:t>
            </a:r>
            <a:r>
              <a:rPr lang="en-US" altLang="zh-CN" dirty="0"/>
              <a:t>Beta</a:t>
            </a:r>
            <a:r>
              <a:rPr lang="zh-CN" altLang="en-US" dirty="0"/>
              <a:t>测试：如果一个软件是给很多客户使用的，可使用</a:t>
            </a:r>
            <a:r>
              <a:rPr lang="en-US" altLang="zh-CN" dirty="0"/>
              <a:t>Alpha</a:t>
            </a:r>
            <a:r>
              <a:rPr lang="zh-CN" altLang="en-US" dirty="0"/>
              <a:t>测试与</a:t>
            </a:r>
            <a:r>
              <a:rPr lang="en-US" altLang="zh-CN" dirty="0"/>
              <a:t>Beta</a:t>
            </a:r>
            <a:r>
              <a:rPr lang="zh-CN" altLang="en-US" dirty="0"/>
              <a:t>测试</a:t>
            </a:r>
            <a:endParaRPr lang="en-US" altLang="zh-CN" dirty="0"/>
          </a:p>
          <a:p>
            <a:r>
              <a:rPr lang="en-US" altLang="zh-CN" dirty="0"/>
              <a:t>Alpha</a:t>
            </a:r>
            <a:r>
              <a:rPr lang="zh-CN" altLang="en-US" dirty="0"/>
              <a:t>测试：是在一个</a:t>
            </a:r>
            <a:r>
              <a:rPr lang="zh-CN" altLang="en-US" dirty="0">
                <a:solidFill>
                  <a:srgbClr val="0000FF"/>
                </a:solidFill>
              </a:rPr>
              <a:t>受控的环境下，由用户在开发者的指导下进行测试</a:t>
            </a:r>
            <a:r>
              <a:rPr lang="zh-CN" altLang="en-US" dirty="0"/>
              <a:t>，由开发者负责记录错误和使用中出现的问题</a:t>
            </a:r>
            <a:endParaRPr lang="en-US" altLang="zh-CN" dirty="0"/>
          </a:p>
          <a:p>
            <a:r>
              <a:rPr lang="en-US" altLang="zh-CN" dirty="0"/>
              <a:t>Beta</a:t>
            </a:r>
            <a:r>
              <a:rPr lang="zh-CN" altLang="en-US" dirty="0"/>
              <a:t>测试：</a:t>
            </a:r>
            <a:r>
              <a:rPr lang="zh-CN" altLang="en-US" dirty="0">
                <a:solidFill>
                  <a:srgbClr val="0000FF"/>
                </a:solidFill>
              </a:rPr>
              <a:t>由最终用户在自己的场所进行</a:t>
            </a:r>
            <a:r>
              <a:rPr lang="zh-CN" altLang="en-US" dirty="0"/>
              <a:t>，开发者通常不在场，也不能控制应用的环境。由用户记录错误和使用中出现的问题，并定期地交给开发者来解决。</a:t>
            </a:r>
          </a:p>
          <a:p>
            <a:endParaRPr lang="zh-CN" altLang="en-US" dirty="0"/>
          </a:p>
          <a:p>
            <a:endParaRPr lang="zh-CN" altLang="en-US" dirty="0"/>
          </a:p>
        </p:txBody>
      </p:sp>
    </p:spTree>
    <p:extLst>
      <p:ext uri="{BB962C8B-B14F-4D97-AF65-F5344CB8AC3E}">
        <p14:creationId xmlns:p14="http://schemas.microsoft.com/office/powerpoint/2010/main" val="417200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7.6 </a:t>
            </a:r>
            <a:r>
              <a:rPr lang="zh-CN" altLang="en-US" dirty="0"/>
              <a:t>白盒测试技术</a:t>
            </a:r>
            <a:endParaRPr lang="zh-CN" altLang="en-US" dirty="0">
              <a:latin typeface="+mj-ea"/>
            </a:endParaRPr>
          </a:p>
        </p:txBody>
      </p:sp>
      <p:pic>
        <p:nvPicPr>
          <p:cNvPr id="10242" name="Picture 2" descr="“white box testing”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5262" y="2818492"/>
            <a:ext cx="3653476" cy="252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733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白盒测试的概念</a:t>
            </a:r>
          </a:p>
        </p:txBody>
      </p:sp>
      <p:sp>
        <p:nvSpPr>
          <p:cNvPr id="3" name="内容占位符 2"/>
          <p:cNvSpPr>
            <a:spLocks noGrp="1"/>
          </p:cNvSpPr>
          <p:nvPr>
            <p:ph idx="1"/>
          </p:nvPr>
        </p:nvSpPr>
        <p:spPr/>
        <p:txBody>
          <a:bodyPr/>
          <a:lstStyle/>
          <a:p>
            <a:r>
              <a:rPr lang="zh-CN" altLang="en-US" dirty="0"/>
              <a:t>白盒测试是</a:t>
            </a:r>
            <a:r>
              <a:rPr lang="zh-CN" altLang="en-US" dirty="0">
                <a:solidFill>
                  <a:srgbClr val="0000FF"/>
                </a:solidFill>
              </a:rPr>
              <a:t>一种测试用例设计方法</a:t>
            </a:r>
            <a:r>
              <a:rPr lang="zh-CN" altLang="en-US" dirty="0"/>
              <a:t>，盒子指的是被测试的软件，白盒指测试者清楚盒子内部的结构以及是如何运作的。</a:t>
            </a:r>
            <a:endParaRPr lang="en-US" altLang="zh-CN" dirty="0"/>
          </a:p>
          <a:p>
            <a:r>
              <a:rPr lang="en-US" altLang="zh-CN" dirty="0"/>
              <a:t>“</a:t>
            </a:r>
            <a:r>
              <a:rPr lang="zh-CN" altLang="en-US" dirty="0"/>
              <a:t>白盒</a:t>
            </a:r>
            <a:r>
              <a:rPr lang="en-US" altLang="zh-CN" dirty="0"/>
              <a:t>”</a:t>
            </a:r>
            <a:r>
              <a:rPr lang="zh-CN" altLang="en-US" dirty="0"/>
              <a:t>法是穷举路径测试。因为不可能进行穷尽的测试，所以选用</a:t>
            </a:r>
            <a:r>
              <a:rPr lang="zh-CN" altLang="en-US" dirty="0">
                <a:solidFill>
                  <a:srgbClr val="0000FF"/>
                </a:solidFill>
              </a:rPr>
              <a:t>少量“最有效的”测试数据</a:t>
            </a:r>
            <a:r>
              <a:rPr lang="zh-CN" altLang="en-US" dirty="0"/>
              <a:t>，做到尽可能完备的测试</a:t>
            </a:r>
            <a:r>
              <a:rPr lang="en-US" altLang="zh-CN" dirty="0"/>
              <a:t>;</a:t>
            </a:r>
          </a:p>
          <a:p>
            <a:r>
              <a:rPr lang="zh-CN" altLang="en-US" dirty="0"/>
              <a:t>常见的两种白盒测试方法：</a:t>
            </a:r>
            <a:r>
              <a:rPr lang="zh-CN" altLang="en-US" dirty="0">
                <a:solidFill>
                  <a:srgbClr val="0000FF"/>
                </a:solidFill>
              </a:rPr>
              <a:t>逻辑覆盖测试</a:t>
            </a:r>
            <a:r>
              <a:rPr lang="zh-CN" altLang="en-US" dirty="0" smtClean="0">
                <a:solidFill>
                  <a:srgbClr val="0000FF"/>
                </a:solidFill>
              </a:rPr>
              <a:t>和路径测试</a:t>
            </a:r>
            <a:endParaRPr lang="en-US" altLang="zh-CN" dirty="0">
              <a:solidFill>
                <a:srgbClr val="0000FF"/>
              </a:solidFill>
            </a:endParaRPr>
          </a:p>
          <a:p>
            <a:endParaRPr lang="en-US" altLang="zh-CN" dirty="0"/>
          </a:p>
          <a:p>
            <a:endParaRPr lang="zh-CN" altLang="en-US" dirty="0"/>
          </a:p>
        </p:txBody>
      </p:sp>
    </p:spTree>
    <p:extLst>
      <p:ext uri="{BB962C8B-B14F-4D97-AF65-F5344CB8AC3E}">
        <p14:creationId xmlns:p14="http://schemas.microsoft.com/office/powerpoint/2010/main" val="127869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7.6.1 </a:t>
            </a:r>
            <a:r>
              <a:rPr lang="zh-CN" altLang="en-US" dirty="0" smtClean="0"/>
              <a:t>逻辑覆盖</a:t>
            </a:r>
            <a:endParaRPr lang="zh-CN" altLang="en-US" dirty="0"/>
          </a:p>
        </p:txBody>
      </p:sp>
      <p:sp>
        <p:nvSpPr>
          <p:cNvPr id="3" name="内容占位符 2"/>
          <p:cNvSpPr>
            <a:spLocks noGrp="1"/>
          </p:cNvSpPr>
          <p:nvPr>
            <p:ph idx="1"/>
          </p:nvPr>
        </p:nvSpPr>
        <p:spPr/>
        <p:txBody>
          <a:bodyPr/>
          <a:lstStyle/>
          <a:p>
            <a:r>
              <a:rPr lang="zh-CN" altLang="en-US" dirty="0"/>
              <a:t>用流程图来设计测计用例</a:t>
            </a:r>
            <a:r>
              <a:rPr lang="zh-CN" altLang="en-US" dirty="0" smtClean="0"/>
              <a:t>。</a:t>
            </a:r>
            <a:endParaRPr lang="en-US" altLang="zh-CN" dirty="0" smtClean="0"/>
          </a:p>
          <a:p>
            <a:r>
              <a:rPr lang="zh-CN" altLang="en-US" dirty="0" smtClean="0"/>
              <a:t>主要</a:t>
            </a:r>
            <a:r>
              <a:rPr lang="zh-CN" altLang="en-US" dirty="0"/>
              <a:t>考察的重点是图中的</a:t>
            </a:r>
            <a:r>
              <a:rPr lang="zh-CN" altLang="en-US" dirty="0">
                <a:solidFill>
                  <a:srgbClr val="0000FF"/>
                </a:solidFill>
              </a:rPr>
              <a:t>判定框</a:t>
            </a:r>
            <a:r>
              <a:rPr lang="en-US" altLang="zh-CN" dirty="0">
                <a:solidFill>
                  <a:srgbClr val="0000FF"/>
                </a:solidFill>
              </a:rPr>
              <a:t>(</a:t>
            </a:r>
            <a:r>
              <a:rPr lang="zh-CN" altLang="en-US" dirty="0">
                <a:solidFill>
                  <a:srgbClr val="0000FF"/>
                </a:solidFill>
              </a:rPr>
              <a:t>选择或循环</a:t>
            </a:r>
            <a:r>
              <a:rPr lang="en-US" altLang="zh-CN" dirty="0">
                <a:solidFill>
                  <a:srgbClr val="0000FF"/>
                </a:solidFill>
              </a:rPr>
              <a:t>)</a:t>
            </a:r>
            <a:r>
              <a:rPr lang="zh-CN" altLang="en-US" dirty="0" smtClean="0"/>
              <a:t>。</a:t>
            </a:r>
            <a:endParaRPr lang="en-US" altLang="zh-CN" dirty="0" smtClean="0"/>
          </a:p>
          <a:p>
            <a:r>
              <a:rPr lang="zh-CN" altLang="en-US" dirty="0" smtClean="0"/>
              <a:t>按照</a:t>
            </a:r>
            <a:r>
              <a:rPr lang="zh-CN" altLang="en-US" dirty="0"/>
              <a:t>被测试程序所作测试的有效程度，逻辑测试可由弱到强区分</a:t>
            </a:r>
            <a:r>
              <a:rPr lang="en-US" altLang="zh-CN" dirty="0"/>
              <a:t>5</a:t>
            </a:r>
            <a:r>
              <a:rPr lang="zh-CN" altLang="en-US" dirty="0"/>
              <a:t>种覆盖</a:t>
            </a:r>
            <a:r>
              <a:rPr lang="zh-CN" altLang="en-US" dirty="0" smtClean="0"/>
              <a:t>标准。</a:t>
            </a:r>
            <a:endParaRPr lang="zh-CN" altLang="en-US" dirty="0"/>
          </a:p>
        </p:txBody>
      </p:sp>
    </p:spTree>
    <p:extLst>
      <p:ext uri="{BB962C8B-B14F-4D97-AF65-F5344CB8AC3E}">
        <p14:creationId xmlns:p14="http://schemas.microsoft.com/office/powerpoint/2010/main" val="5328412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逻辑覆盖</a:t>
            </a:r>
            <a:r>
              <a:rPr lang="en-US" altLang="zh-CN" dirty="0"/>
              <a:t>5</a:t>
            </a:r>
            <a:r>
              <a:rPr lang="zh-CN" altLang="en-US" dirty="0"/>
              <a:t>种测试</a:t>
            </a:r>
            <a:r>
              <a:rPr lang="zh-CN" altLang="en-US" dirty="0" smtClean="0"/>
              <a:t>标准</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663" y="1414021"/>
            <a:ext cx="7227686" cy="4350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39033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逻辑覆盖</a:t>
            </a:r>
            <a:r>
              <a:rPr lang="en-US" altLang="zh-CN" dirty="0" smtClean="0"/>
              <a:t>5</a:t>
            </a:r>
            <a:r>
              <a:rPr lang="zh-CN" altLang="en-US" dirty="0"/>
              <a:t>种测试标准</a:t>
            </a:r>
            <a:r>
              <a:rPr lang="zh-CN" altLang="en-US" dirty="0" smtClean="0"/>
              <a:t>示例</a:t>
            </a:r>
            <a:endParaRPr lang="zh-CN" altLang="en-US" dirty="0"/>
          </a:p>
        </p:txBody>
      </p:sp>
      <p:graphicFrame>
        <p:nvGraphicFramePr>
          <p:cNvPr id="4" name="Group 105"/>
          <p:cNvGraphicFramePr>
            <a:graphicFrameLocks noGrp="1"/>
          </p:cNvGraphicFramePr>
          <p:nvPr>
            <p:extLst>
              <p:ext uri="{D42A27DB-BD31-4B8C-83A1-F6EECF244321}">
                <p14:modId xmlns:p14="http://schemas.microsoft.com/office/powerpoint/2010/main" val="1124886782"/>
              </p:ext>
            </p:extLst>
          </p:nvPr>
        </p:nvGraphicFramePr>
        <p:xfrm>
          <a:off x="362930" y="1255974"/>
          <a:ext cx="8458200" cy="4926011"/>
        </p:xfrm>
        <a:graphic>
          <a:graphicData uri="http://schemas.openxmlformats.org/drawingml/2006/table">
            <a:tbl>
              <a:tblPr/>
              <a:tblGrid>
                <a:gridCol w="2057400"/>
                <a:gridCol w="3200400"/>
                <a:gridCol w="3200400"/>
              </a:tblGrid>
              <a:tr h="426758">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rPr>
                        <a:t>覆盖标准</a:t>
                      </a:r>
                    </a:p>
                  </a:txBody>
                  <a:tcPr marT="45724" marB="45724"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rPr>
                        <a:t>程序结构举例</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rPr>
                        <a:t>测试用例应满足的条件</a:t>
                      </a:r>
                    </a:p>
                  </a:txBody>
                  <a:tcPr marT="45724" marB="45724"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r>
              <a:tr h="1633875">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语句覆盖</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zh-CN" altLang="en-US"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txBody>
                  <a:tcPr marT="45724" marB="45724"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zh-CN" altLang="zh-CN" sz="2200" b="1" i="0" u="none" strike="noStrike" cap="none" normalizeH="0" baseline="0" dirty="0" smtClean="0">
                        <a:ln>
                          <a:noFill/>
                        </a:ln>
                        <a:solidFill>
                          <a:schemeClr val="tx1"/>
                        </a:solidFill>
                        <a:effectLst/>
                        <a:latin typeface="Arial" charset="0"/>
                        <a:ea typeface="楷体_GB2312" pitchFamily="49"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1" i="0" u="none" strike="noStrike" cap="none" normalizeH="0" baseline="0" dirty="0" smtClean="0">
                        <a:ln>
                          <a:noFill/>
                        </a:ln>
                        <a:solidFill>
                          <a:schemeClr val="tx1"/>
                        </a:solidFill>
                        <a:effectLst/>
                        <a:latin typeface="Arial"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smtClean="0">
                          <a:ln>
                            <a:noFill/>
                          </a:ln>
                          <a:solidFill>
                            <a:schemeClr val="tx1"/>
                          </a:solidFill>
                          <a:effectLst/>
                          <a:latin typeface="Arial" charset="0"/>
                          <a:ea typeface="楷体_GB2312" pitchFamily="49" charset="-122"/>
                        </a:rPr>
                        <a:t>A</a:t>
                      </a:r>
                      <a:r>
                        <a:rPr kumimoji="0" lang="en-US" altLang="zh-CN" sz="2200" b="1" i="0" u="none" strike="noStrike" cap="none" normalizeH="0" baseline="0" dirty="0" smtClean="0">
                          <a:ln>
                            <a:noFill/>
                          </a:ln>
                          <a:solidFill>
                            <a:schemeClr val="tx1"/>
                          </a:solidFill>
                          <a:effectLst/>
                          <a:latin typeface="Arial" charset="0"/>
                          <a:ea typeface="楷体_GB2312" pitchFamily="49" charset="-122"/>
                          <a:sym typeface="Symbol" pitchFamily="18" charset="2"/>
                        </a:rPr>
                        <a:t>B= T</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1" i="0" u="none" strike="noStrike" cap="none" normalizeH="0" baseline="0" dirty="0" smtClean="0">
                        <a:ln>
                          <a:noFill/>
                        </a:ln>
                        <a:solidFill>
                          <a:schemeClr val="tx1"/>
                        </a:solidFill>
                        <a:effectLst/>
                        <a:latin typeface="Arial" charset="0"/>
                        <a:ea typeface="楷体_GB2312" pitchFamily="49" charset="-122"/>
                      </a:endParaRPr>
                    </a:p>
                  </a:txBody>
                  <a:tcPr marT="45724" marB="45724"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33875">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判定覆盖</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zh-CN" altLang="en-US"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txBody>
                  <a:tcPr marT="45724" marB="45724"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1" i="0" u="none" strike="noStrike" cap="none" normalizeH="0" baseline="0" dirty="0" smtClean="0">
                        <a:ln>
                          <a:noFill/>
                        </a:ln>
                        <a:solidFill>
                          <a:schemeClr val="tx1"/>
                        </a:solidFill>
                        <a:effectLst/>
                        <a:latin typeface="Arial"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1" i="0" u="none" strike="noStrike" cap="none" normalizeH="0" baseline="0" dirty="0" smtClean="0">
                        <a:ln>
                          <a:noFill/>
                        </a:ln>
                        <a:solidFill>
                          <a:schemeClr val="tx1"/>
                        </a:solidFill>
                        <a:effectLst/>
                        <a:latin typeface="Arial"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1" i="0" u="none" strike="noStrike" cap="none" normalizeH="0" baseline="0" dirty="0" smtClean="0">
                        <a:ln>
                          <a:noFill/>
                        </a:ln>
                        <a:solidFill>
                          <a:schemeClr val="tx1"/>
                        </a:solidFill>
                        <a:effectLst/>
                        <a:latin typeface="Arial" charset="0"/>
                        <a:ea typeface="楷体_GB2312" pitchFamily="49"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1" i="0" u="none" strike="noStrike" cap="none" normalizeH="0" baseline="0" dirty="0" smtClean="0">
                        <a:ln>
                          <a:noFill/>
                        </a:ln>
                        <a:solidFill>
                          <a:schemeClr val="tx1"/>
                        </a:solidFill>
                        <a:effectLst/>
                        <a:latin typeface="Arial"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smtClean="0">
                          <a:ln>
                            <a:noFill/>
                          </a:ln>
                          <a:solidFill>
                            <a:schemeClr val="tx1"/>
                          </a:solidFill>
                          <a:effectLst/>
                          <a:latin typeface="Arial" charset="0"/>
                          <a:ea typeface="楷体_GB2312" pitchFamily="49" charset="-122"/>
                        </a:rPr>
                        <a:t>A</a:t>
                      </a:r>
                      <a:r>
                        <a:rPr kumimoji="0" lang="en-US" altLang="zh-CN" sz="2200" b="1" i="0" u="none" strike="noStrike" cap="none" normalizeH="0" baseline="0" dirty="0" smtClean="0">
                          <a:ln>
                            <a:noFill/>
                          </a:ln>
                          <a:solidFill>
                            <a:schemeClr val="tx1"/>
                          </a:solidFill>
                          <a:effectLst/>
                          <a:latin typeface="Arial" charset="0"/>
                          <a:ea typeface="楷体_GB2312" pitchFamily="49" charset="-122"/>
                          <a:sym typeface="Symbol" pitchFamily="18" charset="2"/>
                        </a:rPr>
                        <a:t>B= T</a:t>
                      </a:r>
                      <a:r>
                        <a:rPr kumimoji="0" lang="zh-CN" altLang="en-US" sz="2200" b="1" i="0" u="none" strike="noStrike" cap="none" normalizeH="0" baseline="0" dirty="0" smtClean="0">
                          <a:ln>
                            <a:noFill/>
                          </a:ln>
                          <a:solidFill>
                            <a:schemeClr val="tx1"/>
                          </a:solidFill>
                          <a:effectLst/>
                          <a:latin typeface="Arial" charset="0"/>
                          <a:ea typeface="楷体_GB2312" pitchFamily="49" charset="-122"/>
                          <a:sym typeface="Symbol" pitchFamily="18" charset="2"/>
                        </a:rPr>
                        <a:t>，</a:t>
                      </a:r>
                      <a:r>
                        <a:rPr kumimoji="0" lang="en-US" altLang="zh-CN" sz="2200" b="1" i="0" u="none" strike="noStrike" cap="none" normalizeH="0" baseline="0" dirty="0" smtClean="0">
                          <a:ln>
                            <a:noFill/>
                          </a:ln>
                          <a:solidFill>
                            <a:schemeClr val="tx1"/>
                          </a:solidFill>
                          <a:effectLst/>
                          <a:latin typeface="Arial" charset="0"/>
                          <a:ea typeface="楷体_GB2312" pitchFamily="49" charset="-122"/>
                          <a:sym typeface="Symbol" pitchFamily="18" charset="2"/>
                        </a:rPr>
                        <a:t>AB= F</a:t>
                      </a:r>
                    </a:p>
                  </a:txBody>
                  <a:tcPr marT="45724" marB="45724"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31503">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条件覆盖</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txBody>
                  <a:tcPr marT="45724" marB="45724"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Arial" charset="0"/>
                        <a:ea typeface="楷体_GB2312" pitchFamily="49"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smtClean="0">
                          <a:ln>
                            <a:noFill/>
                          </a:ln>
                          <a:solidFill>
                            <a:schemeClr val="tx1"/>
                          </a:solidFill>
                          <a:effectLst/>
                          <a:latin typeface="Arial" charset="0"/>
                          <a:ea typeface="楷体_GB2312" pitchFamily="49" charset="-122"/>
                        </a:rPr>
                        <a:t>A= T </a:t>
                      </a:r>
                      <a:r>
                        <a:rPr kumimoji="0" lang="zh-CN" altLang="en-US" sz="2200" b="1" i="0" u="none" strike="noStrike" cap="none" normalizeH="0" baseline="0" dirty="0" smtClean="0">
                          <a:ln>
                            <a:noFill/>
                          </a:ln>
                          <a:solidFill>
                            <a:schemeClr val="tx1"/>
                          </a:solidFill>
                          <a:effectLst/>
                          <a:latin typeface="Arial" charset="0"/>
                          <a:ea typeface="楷体_GB2312" pitchFamily="49" charset="-122"/>
                        </a:rPr>
                        <a:t>，</a:t>
                      </a:r>
                      <a:r>
                        <a:rPr kumimoji="0" lang="en-US" altLang="zh-CN" sz="2200" b="1" i="0" u="none" strike="noStrike" cap="none" normalizeH="0" baseline="0" dirty="0" smtClean="0">
                          <a:ln>
                            <a:noFill/>
                          </a:ln>
                          <a:solidFill>
                            <a:schemeClr val="tx1"/>
                          </a:solidFill>
                          <a:effectLst/>
                          <a:latin typeface="Arial" charset="0"/>
                          <a:ea typeface="楷体_GB2312" pitchFamily="49" charset="-122"/>
                        </a:rPr>
                        <a:t>A= F</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smtClean="0">
                          <a:ln>
                            <a:noFill/>
                          </a:ln>
                          <a:solidFill>
                            <a:schemeClr val="tx1"/>
                          </a:solidFill>
                          <a:effectLst/>
                          <a:latin typeface="Arial" charset="0"/>
                          <a:ea typeface="楷体_GB2312" pitchFamily="49" charset="-122"/>
                        </a:rPr>
                        <a:t>B= T </a:t>
                      </a:r>
                      <a:r>
                        <a:rPr kumimoji="0" lang="zh-CN" altLang="en-US" sz="2200" b="1" i="0" u="none" strike="noStrike" cap="none" normalizeH="0" baseline="0" dirty="0" smtClean="0">
                          <a:ln>
                            <a:noFill/>
                          </a:ln>
                          <a:solidFill>
                            <a:schemeClr val="tx1"/>
                          </a:solidFill>
                          <a:effectLst/>
                          <a:latin typeface="Arial" charset="0"/>
                          <a:ea typeface="楷体_GB2312" pitchFamily="49" charset="-122"/>
                        </a:rPr>
                        <a:t>，</a:t>
                      </a:r>
                      <a:r>
                        <a:rPr kumimoji="0" lang="en-US" altLang="zh-CN" sz="2200" b="1" i="0" u="none" strike="noStrike" cap="none" normalizeH="0" baseline="0" dirty="0" smtClean="0">
                          <a:ln>
                            <a:noFill/>
                          </a:ln>
                          <a:solidFill>
                            <a:schemeClr val="tx1"/>
                          </a:solidFill>
                          <a:effectLst/>
                          <a:latin typeface="Arial" charset="0"/>
                          <a:ea typeface="楷体_GB2312" pitchFamily="49" charset="-122"/>
                        </a:rPr>
                        <a:t>B= F</a:t>
                      </a:r>
                    </a:p>
                  </a:txBody>
                  <a:tcPr marT="45724" marB="45724"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 name="AutoShape 106"/>
          <p:cNvSpPr>
            <a:spLocks noChangeArrowheads="1"/>
          </p:cNvSpPr>
          <p:nvPr/>
        </p:nvSpPr>
        <p:spPr bwMode="auto">
          <a:xfrm>
            <a:off x="3455380" y="5343786"/>
            <a:ext cx="1130300" cy="650875"/>
          </a:xfrm>
          <a:prstGeom prst="diamond">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a:t>
            </a:r>
            <a:r>
              <a:rPr kumimoji="0"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B</a:t>
            </a:r>
          </a:p>
        </p:txBody>
      </p:sp>
      <p:cxnSp>
        <p:nvCxnSpPr>
          <p:cNvPr id="27" name="AutoShape 108"/>
          <p:cNvCxnSpPr>
            <a:cxnSpLocks noChangeShapeType="1"/>
            <a:stCxn id="26" idx="1"/>
          </p:cNvCxnSpPr>
          <p:nvPr/>
        </p:nvCxnSpPr>
        <p:spPr bwMode="auto">
          <a:xfrm rot="10800000" flipV="1">
            <a:off x="3029930" y="5669224"/>
            <a:ext cx="425450" cy="19050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8" name="AutoShape 109"/>
          <p:cNvCxnSpPr>
            <a:cxnSpLocks noChangeShapeType="1"/>
            <a:stCxn id="26" idx="3"/>
          </p:cNvCxnSpPr>
          <p:nvPr/>
        </p:nvCxnSpPr>
        <p:spPr bwMode="auto">
          <a:xfrm>
            <a:off x="4585680" y="5669224"/>
            <a:ext cx="425450" cy="19050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29" name="Text Box 113"/>
          <p:cNvSpPr txBox="1">
            <a:spLocks noChangeArrowheads="1"/>
          </p:cNvSpPr>
          <p:nvPr/>
        </p:nvSpPr>
        <p:spPr bwMode="auto">
          <a:xfrm>
            <a:off x="3182330" y="5370774"/>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600" smtClean="0">
                <a:solidFill>
                  <a:srgbClr val="000000"/>
                </a:solidFill>
                <a:ea typeface="宋体" panose="02010600030101010101" pitchFamily="2" charset="-122"/>
              </a:rPr>
              <a:t>T</a:t>
            </a:r>
          </a:p>
        </p:txBody>
      </p:sp>
      <p:sp>
        <p:nvSpPr>
          <p:cNvPr id="30" name="Text Box 114"/>
          <p:cNvSpPr txBox="1">
            <a:spLocks noChangeArrowheads="1"/>
          </p:cNvSpPr>
          <p:nvPr/>
        </p:nvSpPr>
        <p:spPr bwMode="auto">
          <a:xfrm>
            <a:off x="4553930" y="5373949"/>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600" smtClean="0">
                <a:solidFill>
                  <a:srgbClr val="000000"/>
                </a:solidFill>
                <a:ea typeface="宋体" panose="02010600030101010101" pitchFamily="2" charset="-122"/>
              </a:rPr>
              <a:t>F</a:t>
            </a:r>
          </a:p>
        </p:txBody>
      </p:sp>
      <p:sp>
        <p:nvSpPr>
          <p:cNvPr id="31" name="Line 118"/>
          <p:cNvSpPr>
            <a:spLocks noChangeShapeType="1"/>
          </p:cNvSpPr>
          <p:nvPr/>
        </p:nvSpPr>
        <p:spPr bwMode="auto">
          <a:xfrm>
            <a:off x="4020530" y="5080261"/>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grpSp>
        <p:nvGrpSpPr>
          <p:cNvPr id="43" name="组合 42"/>
          <p:cNvGrpSpPr/>
          <p:nvPr/>
        </p:nvGrpSpPr>
        <p:grpSpPr>
          <a:xfrm>
            <a:off x="2630077" y="3375286"/>
            <a:ext cx="2771483" cy="1552575"/>
            <a:chOff x="2648931" y="3375286"/>
            <a:chExt cx="2743199" cy="1552575"/>
          </a:xfrm>
        </p:grpSpPr>
        <p:sp>
          <p:nvSpPr>
            <p:cNvPr id="14" name="AutoShape 83"/>
            <p:cNvSpPr>
              <a:spLocks noChangeArrowheads="1"/>
            </p:cNvSpPr>
            <p:nvPr/>
          </p:nvSpPr>
          <p:spPr bwMode="auto">
            <a:xfrm>
              <a:off x="3455380" y="3497524"/>
              <a:ext cx="1130300" cy="650875"/>
            </a:xfrm>
            <a:prstGeom prst="diamond">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a:t>
              </a:r>
              <a:r>
                <a:rPr kumimoji="0"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B</a:t>
              </a:r>
            </a:p>
          </p:txBody>
        </p:sp>
        <p:sp>
          <p:nvSpPr>
            <p:cNvPr id="15" name="Rectangle 84"/>
            <p:cNvSpPr>
              <a:spLocks noChangeArrowheads="1"/>
            </p:cNvSpPr>
            <p:nvPr/>
          </p:nvSpPr>
          <p:spPr bwMode="auto">
            <a:xfrm>
              <a:off x="2648931" y="4013461"/>
              <a:ext cx="762000" cy="381000"/>
            </a:xfrm>
            <a:prstGeom prst="rect">
              <a:avLst/>
            </a:prstGeom>
            <a:solidFill>
              <a:srgbClr val="CCFFFF"/>
            </a:solidFill>
            <a:ln w="9525" algn="ctr">
              <a:solidFill>
                <a:srgbClr val="000000"/>
              </a:solidFill>
              <a:miter lim="800000"/>
              <a:headEnd/>
              <a:tailEnd/>
            </a:ln>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smtClean="0">
                <a:ln>
                  <a:noFill/>
                </a:ln>
                <a:solidFill>
                  <a:srgbClr val="330066"/>
                </a:solidFill>
                <a:effectLst/>
                <a:uLnTx/>
                <a:uFillTx/>
                <a:latin typeface="Arial" panose="020B0604020202020204" pitchFamily="34" charset="0"/>
                <a:ea typeface="宋体" panose="02010600030101010101" pitchFamily="2" charset="-122"/>
              </a:endParaRPr>
            </a:p>
          </p:txBody>
        </p:sp>
        <p:cxnSp>
          <p:nvCxnSpPr>
            <p:cNvPr id="16" name="AutoShape 85"/>
            <p:cNvCxnSpPr>
              <a:cxnSpLocks noChangeShapeType="1"/>
              <a:stCxn id="14" idx="1"/>
              <a:endCxn id="15" idx="0"/>
            </p:cNvCxnSpPr>
            <p:nvPr/>
          </p:nvCxnSpPr>
          <p:spPr bwMode="auto">
            <a:xfrm rot="10800000" flipV="1">
              <a:off x="3029930" y="3822961"/>
              <a:ext cx="425450" cy="19050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7" name="AutoShape 86"/>
            <p:cNvCxnSpPr>
              <a:cxnSpLocks noChangeShapeType="1"/>
              <a:stCxn id="14" idx="3"/>
              <a:endCxn id="23" idx="0"/>
            </p:cNvCxnSpPr>
            <p:nvPr/>
          </p:nvCxnSpPr>
          <p:spPr bwMode="auto">
            <a:xfrm>
              <a:off x="4585680" y="3822961"/>
              <a:ext cx="425450" cy="19050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8" name="Line 87"/>
            <p:cNvSpPr>
              <a:spLocks noChangeShapeType="1"/>
            </p:cNvSpPr>
            <p:nvPr/>
          </p:nvSpPr>
          <p:spPr bwMode="auto">
            <a:xfrm>
              <a:off x="4020530" y="4623061"/>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sp>
          <p:nvSpPr>
            <p:cNvPr id="19" name="Line 88"/>
            <p:cNvSpPr>
              <a:spLocks noChangeShapeType="1"/>
            </p:cNvSpPr>
            <p:nvPr/>
          </p:nvSpPr>
          <p:spPr bwMode="auto">
            <a:xfrm>
              <a:off x="3029930" y="4394461"/>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sp>
          <p:nvSpPr>
            <p:cNvPr id="20" name="Line 89"/>
            <p:cNvSpPr>
              <a:spLocks noChangeShapeType="1"/>
            </p:cNvSpPr>
            <p:nvPr/>
          </p:nvSpPr>
          <p:spPr bwMode="auto">
            <a:xfrm>
              <a:off x="3029930" y="4623061"/>
              <a:ext cx="990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sp>
          <p:nvSpPr>
            <p:cNvPr id="21" name="Text Box 90"/>
            <p:cNvSpPr txBox="1">
              <a:spLocks noChangeArrowheads="1"/>
            </p:cNvSpPr>
            <p:nvPr/>
          </p:nvSpPr>
          <p:spPr bwMode="auto">
            <a:xfrm>
              <a:off x="3182330" y="3524511"/>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600" smtClean="0">
                  <a:solidFill>
                    <a:srgbClr val="000000"/>
                  </a:solidFill>
                  <a:ea typeface="宋体" panose="02010600030101010101" pitchFamily="2" charset="-122"/>
                </a:rPr>
                <a:t>T</a:t>
              </a:r>
            </a:p>
          </p:txBody>
        </p:sp>
        <p:sp>
          <p:nvSpPr>
            <p:cNvPr id="22" name="Text Box 91"/>
            <p:cNvSpPr txBox="1">
              <a:spLocks noChangeArrowheads="1"/>
            </p:cNvSpPr>
            <p:nvPr/>
          </p:nvSpPr>
          <p:spPr bwMode="auto">
            <a:xfrm>
              <a:off x="4553930" y="3527686"/>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600" smtClean="0">
                  <a:solidFill>
                    <a:srgbClr val="000000"/>
                  </a:solidFill>
                  <a:ea typeface="宋体" panose="02010600030101010101" pitchFamily="2" charset="-122"/>
                </a:rPr>
                <a:t>F</a:t>
              </a:r>
            </a:p>
          </p:txBody>
        </p:sp>
        <p:sp>
          <p:nvSpPr>
            <p:cNvPr id="23" name="Rectangle 93"/>
            <p:cNvSpPr>
              <a:spLocks noChangeArrowheads="1"/>
            </p:cNvSpPr>
            <p:nvPr/>
          </p:nvSpPr>
          <p:spPr bwMode="auto">
            <a:xfrm>
              <a:off x="4630130" y="4013461"/>
              <a:ext cx="762000" cy="381000"/>
            </a:xfrm>
            <a:prstGeom prst="rect">
              <a:avLst/>
            </a:prstGeom>
            <a:solidFill>
              <a:srgbClr val="CCFFFF"/>
            </a:solidFill>
            <a:ln w="9525" algn="ctr">
              <a:solidFill>
                <a:srgbClr val="000000"/>
              </a:solidFill>
              <a:miter lim="800000"/>
              <a:headEnd/>
              <a:tailEnd/>
            </a:ln>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smtClean="0">
                <a:ln>
                  <a:noFill/>
                </a:ln>
                <a:solidFill>
                  <a:srgbClr val="330066"/>
                </a:solidFill>
                <a:effectLst/>
                <a:uLnTx/>
                <a:uFillTx/>
                <a:latin typeface="Arial" panose="020B0604020202020204" pitchFamily="34" charset="0"/>
                <a:ea typeface="宋体" panose="02010600030101010101" pitchFamily="2" charset="-122"/>
              </a:endParaRPr>
            </a:p>
          </p:txBody>
        </p:sp>
        <p:sp>
          <p:nvSpPr>
            <p:cNvPr id="24" name="Line 94"/>
            <p:cNvSpPr>
              <a:spLocks noChangeShapeType="1"/>
            </p:cNvSpPr>
            <p:nvPr/>
          </p:nvSpPr>
          <p:spPr bwMode="auto">
            <a:xfrm>
              <a:off x="5011130" y="4394461"/>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sp>
          <p:nvSpPr>
            <p:cNvPr id="25" name="Line 95"/>
            <p:cNvSpPr>
              <a:spLocks noChangeShapeType="1"/>
            </p:cNvSpPr>
            <p:nvPr/>
          </p:nvSpPr>
          <p:spPr bwMode="auto">
            <a:xfrm>
              <a:off x="4020530" y="4623061"/>
              <a:ext cx="9906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sp>
          <p:nvSpPr>
            <p:cNvPr id="32" name="Line 119"/>
            <p:cNvSpPr>
              <a:spLocks noChangeShapeType="1"/>
            </p:cNvSpPr>
            <p:nvPr/>
          </p:nvSpPr>
          <p:spPr bwMode="auto">
            <a:xfrm>
              <a:off x="4020530" y="3375286"/>
              <a:ext cx="0" cy="152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grpSp>
      <p:grpSp>
        <p:nvGrpSpPr>
          <p:cNvPr id="42" name="组合 41"/>
          <p:cNvGrpSpPr/>
          <p:nvPr/>
        </p:nvGrpSpPr>
        <p:grpSpPr>
          <a:xfrm>
            <a:off x="2677210" y="1694287"/>
            <a:ext cx="2220796" cy="1585912"/>
            <a:chOff x="2781211" y="1741749"/>
            <a:chExt cx="2077519" cy="1585912"/>
          </a:xfrm>
        </p:grpSpPr>
        <p:sp>
          <p:nvSpPr>
            <p:cNvPr id="5" name="AutoShape 64"/>
            <p:cNvSpPr>
              <a:spLocks noChangeArrowheads="1"/>
            </p:cNvSpPr>
            <p:nvPr/>
          </p:nvSpPr>
          <p:spPr bwMode="auto">
            <a:xfrm>
              <a:off x="3455380" y="1897324"/>
              <a:ext cx="1130300" cy="650875"/>
            </a:xfrm>
            <a:prstGeom prst="diamond">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A</a:t>
              </a:r>
              <a:r>
                <a:rPr kumimoji="0" lang="en-US"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B</a:t>
              </a:r>
            </a:p>
          </p:txBody>
        </p:sp>
        <p:sp>
          <p:nvSpPr>
            <p:cNvPr id="6" name="Rectangle 65"/>
            <p:cNvSpPr>
              <a:spLocks noChangeArrowheads="1"/>
            </p:cNvSpPr>
            <p:nvPr/>
          </p:nvSpPr>
          <p:spPr bwMode="auto">
            <a:xfrm>
              <a:off x="2781211" y="2413261"/>
              <a:ext cx="629719" cy="381000"/>
            </a:xfrm>
            <a:prstGeom prst="rect">
              <a:avLst/>
            </a:prstGeom>
            <a:solidFill>
              <a:srgbClr val="CCFFFF"/>
            </a:solidFill>
            <a:ln w="9525" algn="ctr">
              <a:solidFill>
                <a:srgbClr val="000000"/>
              </a:solidFill>
              <a:miter lim="800000"/>
              <a:headEnd/>
              <a:tailEnd/>
            </a:ln>
          </p:spPr>
          <p:txBody>
            <a:bodyPr wrap="squar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smtClean="0">
                <a:ln>
                  <a:noFill/>
                </a:ln>
                <a:solidFill>
                  <a:srgbClr val="330066"/>
                </a:solidFill>
                <a:effectLst/>
                <a:uLnTx/>
                <a:uFillTx/>
                <a:latin typeface="Arial" panose="020B0604020202020204" pitchFamily="34" charset="0"/>
                <a:ea typeface="宋体" panose="02010600030101010101" pitchFamily="2" charset="-122"/>
              </a:endParaRPr>
            </a:p>
          </p:txBody>
        </p:sp>
        <p:cxnSp>
          <p:nvCxnSpPr>
            <p:cNvPr id="7" name="AutoShape 66"/>
            <p:cNvCxnSpPr>
              <a:cxnSpLocks noChangeShapeType="1"/>
              <a:stCxn id="5" idx="1"/>
              <a:endCxn id="6" idx="0"/>
            </p:cNvCxnSpPr>
            <p:nvPr/>
          </p:nvCxnSpPr>
          <p:spPr bwMode="auto">
            <a:xfrm rot="10800000" flipV="1">
              <a:off x="3096072" y="2222761"/>
              <a:ext cx="359309" cy="190499"/>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8" name="AutoShape 68"/>
            <p:cNvCxnSpPr>
              <a:cxnSpLocks noChangeShapeType="1"/>
              <a:stCxn id="5" idx="3"/>
              <a:endCxn id="9" idx="0"/>
            </p:cNvCxnSpPr>
            <p:nvPr/>
          </p:nvCxnSpPr>
          <p:spPr bwMode="auto">
            <a:xfrm flipH="1">
              <a:off x="4020530" y="2222761"/>
              <a:ext cx="565150" cy="800100"/>
            </a:xfrm>
            <a:prstGeom prst="bentConnector4">
              <a:avLst>
                <a:gd name="adj1" fmla="val -96630"/>
                <a:gd name="adj2" fmla="val 10039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9" name="Line 71"/>
            <p:cNvSpPr>
              <a:spLocks noChangeShapeType="1"/>
            </p:cNvSpPr>
            <p:nvPr/>
          </p:nvSpPr>
          <p:spPr bwMode="auto">
            <a:xfrm>
              <a:off x="4020530" y="3022861"/>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sp>
          <p:nvSpPr>
            <p:cNvPr id="10" name="Line 72"/>
            <p:cNvSpPr>
              <a:spLocks noChangeShapeType="1"/>
            </p:cNvSpPr>
            <p:nvPr/>
          </p:nvSpPr>
          <p:spPr bwMode="auto">
            <a:xfrm>
              <a:off x="3029930" y="2794261"/>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sp>
          <p:nvSpPr>
            <p:cNvPr id="11" name="Line 73"/>
            <p:cNvSpPr>
              <a:spLocks noChangeShapeType="1"/>
            </p:cNvSpPr>
            <p:nvPr/>
          </p:nvSpPr>
          <p:spPr bwMode="auto">
            <a:xfrm>
              <a:off x="3029930" y="3022861"/>
              <a:ext cx="990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sp>
          <p:nvSpPr>
            <p:cNvPr id="12" name="Text Box 74"/>
            <p:cNvSpPr txBox="1">
              <a:spLocks noChangeArrowheads="1"/>
            </p:cNvSpPr>
            <p:nvPr/>
          </p:nvSpPr>
          <p:spPr bwMode="auto">
            <a:xfrm>
              <a:off x="3182330" y="1924311"/>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600" smtClean="0">
                  <a:solidFill>
                    <a:srgbClr val="000000"/>
                  </a:solidFill>
                  <a:ea typeface="宋体" panose="02010600030101010101" pitchFamily="2" charset="-122"/>
                </a:rPr>
                <a:t>T</a:t>
              </a:r>
            </a:p>
          </p:txBody>
        </p:sp>
        <p:sp>
          <p:nvSpPr>
            <p:cNvPr id="13" name="Text Box 75"/>
            <p:cNvSpPr txBox="1">
              <a:spLocks noChangeArrowheads="1"/>
            </p:cNvSpPr>
            <p:nvPr/>
          </p:nvSpPr>
          <p:spPr bwMode="auto">
            <a:xfrm>
              <a:off x="4553930" y="1927486"/>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600" smtClean="0">
                  <a:solidFill>
                    <a:srgbClr val="000000"/>
                  </a:solidFill>
                  <a:ea typeface="宋体" panose="02010600030101010101" pitchFamily="2" charset="-122"/>
                </a:rPr>
                <a:t>F</a:t>
              </a:r>
            </a:p>
          </p:txBody>
        </p:sp>
        <p:sp>
          <p:nvSpPr>
            <p:cNvPr id="33" name="Line 120"/>
            <p:cNvSpPr>
              <a:spLocks noChangeShapeType="1"/>
            </p:cNvSpPr>
            <p:nvPr/>
          </p:nvSpPr>
          <p:spPr bwMode="auto">
            <a:xfrm>
              <a:off x="4020530" y="1741749"/>
              <a:ext cx="0" cy="152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grpSp>
      <p:sp>
        <p:nvSpPr>
          <p:cNvPr id="3" name="矩形 2"/>
          <p:cNvSpPr/>
          <p:nvPr/>
        </p:nvSpPr>
        <p:spPr>
          <a:xfrm>
            <a:off x="5725306" y="2746799"/>
            <a:ext cx="3185487" cy="369332"/>
          </a:xfrm>
          <a:prstGeom prst="rect">
            <a:avLst/>
          </a:prstGeom>
        </p:spPr>
        <p:txBody>
          <a:bodyPr wrap="none">
            <a:spAutoFit/>
          </a:bodyPr>
          <a:lstStyle/>
          <a:p>
            <a:r>
              <a:rPr lang="zh-CN" altLang="en-US" dirty="0">
                <a:solidFill>
                  <a:srgbClr val="333333"/>
                </a:solidFill>
                <a:latin typeface="华文细黑" panose="02010600040101010101" pitchFamily="2" charset="-122"/>
                <a:ea typeface="华文细黑" panose="02010600040101010101" pitchFamily="2" charset="-122"/>
              </a:rPr>
              <a:t>符号∧读作</a:t>
            </a:r>
            <a:r>
              <a:rPr lang="zh-CN" altLang="en-US" dirty="0" smtClean="0">
                <a:solidFill>
                  <a:srgbClr val="333333"/>
                </a:solidFill>
                <a:latin typeface="华文细黑" panose="02010600040101010101" pitchFamily="2" charset="-122"/>
                <a:ea typeface="华文细黑" panose="02010600040101010101" pitchFamily="2" charset="-122"/>
              </a:rPr>
              <a:t>“并且”，合取。</a:t>
            </a:r>
            <a:endParaRPr lang="zh-CN" alt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71276979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逻辑覆盖</a:t>
            </a:r>
            <a:r>
              <a:rPr lang="en-US" altLang="zh-CN" dirty="0" smtClean="0"/>
              <a:t>5</a:t>
            </a:r>
            <a:r>
              <a:rPr lang="zh-CN" altLang="en-US" dirty="0"/>
              <a:t>种测试标准</a:t>
            </a:r>
            <a:r>
              <a:rPr lang="zh-CN" altLang="en-US" dirty="0" smtClean="0"/>
              <a:t>示例</a:t>
            </a:r>
            <a:endParaRPr lang="zh-CN" altLang="en-US" dirty="0"/>
          </a:p>
        </p:txBody>
      </p:sp>
      <p:graphicFrame>
        <p:nvGraphicFramePr>
          <p:cNvPr id="34" name="Group 77"/>
          <p:cNvGraphicFramePr>
            <a:graphicFrameLocks noGrp="1"/>
          </p:cNvGraphicFramePr>
          <p:nvPr>
            <p:extLst>
              <p:ext uri="{D42A27DB-BD31-4B8C-83A1-F6EECF244321}">
                <p14:modId xmlns:p14="http://schemas.microsoft.com/office/powerpoint/2010/main" val="3488868236"/>
              </p:ext>
            </p:extLst>
          </p:nvPr>
        </p:nvGraphicFramePr>
        <p:xfrm>
          <a:off x="342508" y="1281959"/>
          <a:ext cx="8458200" cy="3292475"/>
        </p:xfrm>
        <a:graphic>
          <a:graphicData uri="http://schemas.openxmlformats.org/drawingml/2006/table">
            <a:tbl>
              <a:tblPr/>
              <a:tblGrid>
                <a:gridCol w="2057400"/>
                <a:gridCol w="3200400"/>
                <a:gridCol w="3200400"/>
              </a:tblGrid>
              <a:tr h="426802">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kern="1200" cap="none" normalizeH="0" baseline="0" dirty="0" smtClean="0">
                          <a:ln>
                            <a:noFill/>
                          </a:ln>
                          <a:solidFill>
                            <a:srgbClr val="0000FF"/>
                          </a:solidFill>
                          <a:effectLst/>
                          <a:latin typeface="华文细黑" panose="02010600040101010101" pitchFamily="2" charset="-122"/>
                          <a:ea typeface="华文细黑" panose="02010600040101010101" pitchFamily="2" charset="-122"/>
                          <a:cs typeface="+mn-cs"/>
                        </a:rPr>
                        <a:t>覆盖标准</a:t>
                      </a:r>
                    </a:p>
                  </a:txBody>
                  <a:tcPr marT="45729" marB="45729"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kern="1200" cap="none" normalizeH="0" baseline="0" dirty="0" smtClean="0">
                          <a:ln>
                            <a:noFill/>
                          </a:ln>
                          <a:solidFill>
                            <a:srgbClr val="0000FF"/>
                          </a:solidFill>
                          <a:effectLst/>
                          <a:latin typeface="华文细黑" panose="02010600040101010101" pitchFamily="2" charset="-122"/>
                          <a:ea typeface="华文细黑" panose="02010600040101010101" pitchFamily="2" charset="-122"/>
                          <a:cs typeface="+mn-cs"/>
                        </a:rPr>
                        <a:t>程序结构举例</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kern="1200" cap="none" normalizeH="0" baseline="0" dirty="0" smtClean="0">
                          <a:ln>
                            <a:noFill/>
                          </a:ln>
                          <a:solidFill>
                            <a:srgbClr val="0000FF"/>
                          </a:solidFill>
                          <a:effectLst/>
                          <a:latin typeface="华文细黑" panose="02010600040101010101" pitchFamily="2" charset="-122"/>
                          <a:ea typeface="华文细黑" panose="02010600040101010101" pitchFamily="2" charset="-122"/>
                          <a:cs typeface="+mn-cs"/>
                        </a:rPr>
                        <a:t>测试用例应满足的条件</a:t>
                      </a:r>
                    </a:p>
                  </a:txBody>
                  <a:tcPr marT="45729" marB="45729"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r>
              <a:tr h="1231630">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判定</a:t>
                      </a:r>
                      <a:r>
                        <a:rPr kumimoji="0" lang="en-US" altLang="zh-CN"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a:t>
                      </a:r>
                      <a:r>
                        <a:rPr kumimoji="0" lang="zh-CN" altLang="en-US"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条件覆盖</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txBody>
                  <a:tcPr marT="45729" marB="45729"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zh-CN" altLang="zh-CN" sz="2200" b="1" i="0" u="none" strike="noStrike" cap="none" normalizeH="0" baseline="0" dirty="0" smtClean="0">
                        <a:ln>
                          <a:noFill/>
                        </a:ln>
                        <a:solidFill>
                          <a:schemeClr val="tx1"/>
                        </a:solidFill>
                        <a:effectLst/>
                        <a:latin typeface="Arial" charset="0"/>
                        <a:ea typeface="楷体_GB2312" pitchFamily="49"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smtClean="0">
                          <a:ln>
                            <a:noFill/>
                          </a:ln>
                          <a:solidFill>
                            <a:schemeClr val="tx1"/>
                          </a:solidFill>
                          <a:effectLst/>
                          <a:latin typeface="Arial" charset="0"/>
                          <a:ea typeface="楷体_GB2312" pitchFamily="49" charset="-122"/>
                        </a:rPr>
                        <a:t>A</a:t>
                      </a:r>
                      <a:r>
                        <a:rPr kumimoji="0" lang="en-US" altLang="zh-CN" sz="2200" b="1" i="0" u="none" strike="noStrike" cap="none" normalizeH="0" baseline="0" dirty="0" smtClean="0">
                          <a:ln>
                            <a:noFill/>
                          </a:ln>
                          <a:solidFill>
                            <a:schemeClr val="tx1"/>
                          </a:solidFill>
                          <a:effectLst/>
                          <a:latin typeface="Arial" charset="0"/>
                          <a:ea typeface="楷体_GB2312" pitchFamily="49" charset="-122"/>
                          <a:sym typeface="Symbol" pitchFamily="18" charset="2"/>
                        </a:rPr>
                        <a:t>B= T</a:t>
                      </a:r>
                      <a:r>
                        <a:rPr kumimoji="0" lang="zh-CN" altLang="en-US" sz="2200" b="1" i="0" u="none" strike="noStrike" cap="none" normalizeH="0" baseline="0" dirty="0" smtClean="0">
                          <a:ln>
                            <a:noFill/>
                          </a:ln>
                          <a:solidFill>
                            <a:schemeClr val="tx1"/>
                          </a:solidFill>
                          <a:effectLst/>
                          <a:latin typeface="Arial" charset="0"/>
                          <a:ea typeface="楷体_GB2312" pitchFamily="49" charset="-122"/>
                          <a:sym typeface="Symbol" pitchFamily="18" charset="2"/>
                        </a:rPr>
                        <a:t>，</a:t>
                      </a:r>
                      <a:r>
                        <a:rPr kumimoji="0" lang="en-US" altLang="zh-CN" sz="2200" b="1" i="0" u="none" strike="noStrike" cap="none" normalizeH="0" baseline="0" dirty="0" smtClean="0">
                          <a:ln>
                            <a:noFill/>
                          </a:ln>
                          <a:solidFill>
                            <a:schemeClr val="tx1"/>
                          </a:solidFill>
                          <a:effectLst/>
                          <a:latin typeface="Arial" charset="0"/>
                          <a:ea typeface="楷体_GB2312" pitchFamily="49" charset="-122"/>
                          <a:sym typeface="Symbol" pitchFamily="18" charset="2"/>
                        </a:rPr>
                        <a:t>AB= F</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smtClean="0">
                          <a:ln>
                            <a:noFill/>
                          </a:ln>
                          <a:solidFill>
                            <a:schemeClr val="tx1"/>
                          </a:solidFill>
                          <a:effectLst/>
                          <a:latin typeface="Arial" charset="0"/>
                          <a:ea typeface="楷体_GB2312" pitchFamily="49" charset="-122"/>
                        </a:rPr>
                        <a:t>A= T</a:t>
                      </a:r>
                      <a:r>
                        <a:rPr kumimoji="0" lang="zh-CN" altLang="en-US" sz="2200" b="1" i="0" u="none" strike="noStrike" cap="none" normalizeH="0" baseline="0" dirty="0" smtClean="0">
                          <a:ln>
                            <a:noFill/>
                          </a:ln>
                          <a:solidFill>
                            <a:schemeClr val="tx1"/>
                          </a:solidFill>
                          <a:effectLst/>
                          <a:latin typeface="Arial" charset="0"/>
                          <a:ea typeface="楷体_GB2312" pitchFamily="49" charset="-122"/>
                        </a:rPr>
                        <a:t>， </a:t>
                      </a:r>
                      <a:r>
                        <a:rPr kumimoji="0" lang="en-US" altLang="zh-CN" sz="2200" b="1" i="0" u="none" strike="noStrike" cap="none" normalizeH="0" baseline="0" dirty="0" smtClean="0">
                          <a:ln>
                            <a:noFill/>
                          </a:ln>
                          <a:solidFill>
                            <a:schemeClr val="tx1"/>
                          </a:solidFill>
                          <a:effectLst/>
                          <a:latin typeface="Arial" charset="0"/>
                          <a:ea typeface="楷体_GB2312" pitchFamily="49" charset="-122"/>
                        </a:rPr>
                        <a:t>A= F</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smtClean="0">
                          <a:ln>
                            <a:noFill/>
                          </a:ln>
                          <a:solidFill>
                            <a:schemeClr val="tx1"/>
                          </a:solidFill>
                          <a:effectLst/>
                          <a:latin typeface="Arial" charset="0"/>
                          <a:ea typeface="楷体_GB2312" pitchFamily="49" charset="-122"/>
                        </a:rPr>
                        <a:t>B= T</a:t>
                      </a:r>
                      <a:r>
                        <a:rPr kumimoji="0" lang="zh-CN" altLang="en-US" sz="2200" b="1" i="0" u="none" strike="noStrike" cap="none" normalizeH="0" baseline="0" dirty="0" smtClean="0">
                          <a:ln>
                            <a:noFill/>
                          </a:ln>
                          <a:solidFill>
                            <a:schemeClr val="tx1"/>
                          </a:solidFill>
                          <a:effectLst/>
                          <a:latin typeface="Arial" charset="0"/>
                          <a:ea typeface="楷体_GB2312" pitchFamily="49" charset="-122"/>
                        </a:rPr>
                        <a:t>， </a:t>
                      </a:r>
                      <a:r>
                        <a:rPr kumimoji="0" lang="en-US" altLang="zh-CN" sz="2200" b="1" i="0" u="none" strike="noStrike" cap="none" normalizeH="0" baseline="0" dirty="0" smtClean="0">
                          <a:ln>
                            <a:noFill/>
                          </a:ln>
                          <a:solidFill>
                            <a:schemeClr val="tx1"/>
                          </a:solidFill>
                          <a:effectLst/>
                          <a:latin typeface="Arial" charset="0"/>
                          <a:ea typeface="楷体_GB2312" pitchFamily="49" charset="-122"/>
                        </a:rPr>
                        <a:t>B= F</a:t>
                      </a:r>
                      <a:endParaRPr kumimoji="0" lang="en-US" altLang="zh-CN" sz="2200" b="1" i="0" u="none" strike="noStrike" cap="none" normalizeH="0" baseline="0" dirty="0" smtClean="0">
                        <a:ln>
                          <a:noFill/>
                        </a:ln>
                        <a:solidFill>
                          <a:schemeClr val="tx1"/>
                        </a:solidFill>
                        <a:effectLst/>
                        <a:latin typeface="Arial" charset="0"/>
                        <a:ea typeface="楷体_GB2312" pitchFamily="49" charset="-122"/>
                        <a:sym typeface="Symbol" pitchFamily="18" charset="2"/>
                      </a:endParaRPr>
                    </a:p>
                  </a:txBody>
                  <a:tcPr marT="45729" marB="45729"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34043">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条件组合覆盖</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zh-CN" altLang="en-US"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txBody>
                  <a:tcPr marT="45729" marB="45729"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1" i="0" u="none" strike="noStrike" cap="none" normalizeH="0" baseline="0" smtClean="0">
                        <a:ln>
                          <a:noFill/>
                        </a:ln>
                        <a:solidFill>
                          <a:schemeClr val="tx1"/>
                        </a:solidFill>
                        <a:effectLst/>
                        <a:latin typeface="Arial"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1" i="0" u="none" strike="noStrike" cap="none" normalizeH="0" baseline="0" smtClean="0">
                        <a:ln>
                          <a:noFill/>
                        </a:ln>
                        <a:solidFill>
                          <a:schemeClr val="tx1"/>
                        </a:solidFill>
                        <a:effectLst/>
                        <a:latin typeface="Arial"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1" i="0" u="none" strike="noStrike" cap="none" normalizeH="0" baseline="0" smtClean="0">
                        <a:ln>
                          <a:noFill/>
                        </a:ln>
                        <a:solidFill>
                          <a:schemeClr val="tx1"/>
                        </a:solidFill>
                        <a:effectLst/>
                        <a:latin typeface="Arial" charset="0"/>
                        <a:ea typeface="楷体_GB2312" pitchFamily="49"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smtClean="0">
                          <a:ln>
                            <a:noFill/>
                          </a:ln>
                          <a:solidFill>
                            <a:schemeClr val="tx1"/>
                          </a:solidFill>
                          <a:effectLst/>
                          <a:latin typeface="Arial" charset="0"/>
                          <a:ea typeface="楷体_GB2312" pitchFamily="49" charset="-122"/>
                        </a:rPr>
                        <a:t>A</a:t>
                      </a:r>
                      <a:r>
                        <a:rPr kumimoji="0" lang="en-US" altLang="zh-CN" sz="2200" b="1" i="0" u="none" strike="noStrike" cap="none" normalizeH="0" baseline="0" dirty="0" smtClean="0">
                          <a:ln>
                            <a:noFill/>
                          </a:ln>
                          <a:solidFill>
                            <a:schemeClr val="tx1"/>
                          </a:solidFill>
                          <a:effectLst/>
                          <a:latin typeface="Arial" charset="0"/>
                          <a:ea typeface="楷体_GB2312" pitchFamily="49" charset="-122"/>
                          <a:sym typeface="Symbol" pitchFamily="18" charset="2"/>
                        </a:rPr>
                        <a:t>= T  B= T</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smtClean="0">
                          <a:ln>
                            <a:noFill/>
                          </a:ln>
                          <a:solidFill>
                            <a:schemeClr val="tx1"/>
                          </a:solidFill>
                          <a:effectLst/>
                          <a:latin typeface="Arial" charset="0"/>
                          <a:ea typeface="楷体_GB2312" pitchFamily="49" charset="-122"/>
                        </a:rPr>
                        <a:t>A</a:t>
                      </a:r>
                      <a:r>
                        <a:rPr kumimoji="0" lang="en-US" altLang="zh-CN" sz="2200" b="1" i="0" u="none" strike="noStrike" cap="none" normalizeH="0" baseline="0" dirty="0" smtClean="0">
                          <a:ln>
                            <a:noFill/>
                          </a:ln>
                          <a:solidFill>
                            <a:schemeClr val="tx1"/>
                          </a:solidFill>
                          <a:effectLst/>
                          <a:latin typeface="Arial" charset="0"/>
                          <a:ea typeface="楷体_GB2312" pitchFamily="49" charset="-122"/>
                          <a:sym typeface="Symbol" pitchFamily="18" charset="2"/>
                        </a:rPr>
                        <a:t>= T  B= F</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smtClean="0">
                          <a:ln>
                            <a:noFill/>
                          </a:ln>
                          <a:solidFill>
                            <a:schemeClr val="tx1"/>
                          </a:solidFill>
                          <a:effectLst/>
                          <a:latin typeface="Arial" charset="0"/>
                          <a:ea typeface="楷体_GB2312" pitchFamily="49" charset="-122"/>
                        </a:rPr>
                        <a:t>A</a:t>
                      </a:r>
                      <a:r>
                        <a:rPr kumimoji="0" lang="en-US" altLang="zh-CN" sz="2200" b="1" i="0" u="none" strike="noStrike" cap="none" normalizeH="0" baseline="0" dirty="0" smtClean="0">
                          <a:ln>
                            <a:noFill/>
                          </a:ln>
                          <a:solidFill>
                            <a:schemeClr val="tx1"/>
                          </a:solidFill>
                          <a:effectLst/>
                          <a:latin typeface="Arial" charset="0"/>
                          <a:ea typeface="楷体_GB2312" pitchFamily="49" charset="-122"/>
                          <a:sym typeface="Symbol" pitchFamily="18" charset="2"/>
                        </a:rPr>
                        <a:t>= F  B= T</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smtClean="0">
                          <a:ln>
                            <a:noFill/>
                          </a:ln>
                          <a:solidFill>
                            <a:schemeClr val="tx1"/>
                          </a:solidFill>
                          <a:effectLst/>
                          <a:latin typeface="Arial" charset="0"/>
                          <a:ea typeface="楷体_GB2312" pitchFamily="49" charset="-122"/>
                        </a:rPr>
                        <a:t>A</a:t>
                      </a:r>
                      <a:r>
                        <a:rPr kumimoji="0" lang="en-US" altLang="zh-CN" sz="2200" b="1" i="0" u="none" strike="noStrike" cap="none" normalizeH="0" baseline="0" dirty="0" smtClean="0">
                          <a:ln>
                            <a:noFill/>
                          </a:ln>
                          <a:solidFill>
                            <a:schemeClr val="tx1"/>
                          </a:solidFill>
                          <a:effectLst/>
                          <a:latin typeface="Arial" charset="0"/>
                          <a:ea typeface="楷体_GB2312" pitchFamily="49" charset="-122"/>
                          <a:sym typeface="Symbol" pitchFamily="18" charset="2"/>
                        </a:rPr>
                        <a:t>= F  B= F</a:t>
                      </a:r>
                    </a:p>
                  </a:txBody>
                  <a:tcPr marT="45729" marB="45729"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35" name="Group 61"/>
          <p:cNvGrpSpPr>
            <a:grpSpLocks/>
          </p:cNvGrpSpPr>
          <p:nvPr/>
        </p:nvGrpSpPr>
        <p:grpSpPr bwMode="auto">
          <a:xfrm>
            <a:off x="3004746" y="2148734"/>
            <a:ext cx="1981200" cy="650875"/>
            <a:chOff x="1872" y="3236"/>
            <a:chExt cx="1248" cy="410"/>
          </a:xfrm>
        </p:grpSpPr>
        <p:sp>
          <p:nvSpPr>
            <p:cNvPr id="36" name="AutoShape 53"/>
            <p:cNvSpPr>
              <a:spLocks noChangeArrowheads="1"/>
            </p:cNvSpPr>
            <p:nvPr/>
          </p:nvSpPr>
          <p:spPr bwMode="auto">
            <a:xfrm>
              <a:off x="2140" y="3236"/>
              <a:ext cx="712" cy="410"/>
            </a:xfrm>
            <a:prstGeom prst="diamond">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a:t>
              </a:r>
              <a:r>
                <a:rPr kumimoji="0"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B</a:t>
              </a:r>
            </a:p>
          </p:txBody>
        </p:sp>
        <p:cxnSp>
          <p:nvCxnSpPr>
            <p:cNvPr id="37" name="AutoShape 54"/>
            <p:cNvCxnSpPr>
              <a:cxnSpLocks noChangeShapeType="1"/>
              <a:stCxn id="36" idx="1"/>
            </p:cNvCxnSpPr>
            <p:nvPr/>
          </p:nvCxnSpPr>
          <p:spPr bwMode="auto">
            <a:xfrm rot="10800000" flipV="1">
              <a:off x="187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8" name="AutoShape 55"/>
            <p:cNvCxnSpPr>
              <a:cxnSpLocks noChangeShapeType="1"/>
              <a:stCxn id="36" idx="3"/>
            </p:cNvCxnSpPr>
            <p:nvPr/>
          </p:nvCxnSpPr>
          <p:spPr bwMode="auto">
            <a:xfrm>
              <a:off x="285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39" name="Text Box 56"/>
            <p:cNvSpPr txBox="1">
              <a:spLocks noChangeArrowheads="1"/>
            </p:cNvSpPr>
            <p:nvPr/>
          </p:nvSpPr>
          <p:spPr bwMode="auto">
            <a:xfrm>
              <a:off x="1968" y="3253"/>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T</a:t>
              </a:r>
            </a:p>
          </p:txBody>
        </p:sp>
        <p:sp>
          <p:nvSpPr>
            <p:cNvPr id="40" name="Text Box 57"/>
            <p:cNvSpPr txBox="1">
              <a:spLocks noChangeArrowheads="1"/>
            </p:cNvSpPr>
            <p:nvPr/>
          </p:nvSpPr>
          <p:spPr bwMode="auto">
            <a:xfrm>
              <a:off x="2832" y="3255"/>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F</a:t>
              </a:r>
            </a:p>
          </p:txBody>
        </p:sp>
      </p:grpSp>
      <p:grpSp>
        <p:nvGrpSpPr>
          <p:cNvPr id="41" name="Group 62"/>
          <p:cNvGrpSpPr>
            <a:grpSpLocks/>
          </p:cNvGrpSpPr>
          <p:nvPr/>
        </p:nvGrpSpPr>
        <p:grpSpPr bwMode="auto">
          <a:xfrm>
            <a:off x="3009508" y="3610821"/>
            <a:ext cx="1981200" cy="650875"/>
            <a:chOff x="1872" y="3236"/>
            <a:chExt cx="1248" cy="410"/>
          </a:xfrm>
        </p:grpSpPr>
        <p:sp>
          <p:nvSpPr>
            <p:cNvPr id="42" name="AutoShape 63"/>
            <p:cNvSpPr>
              <a:spLocks noChangeArrowheads="1"/>
            </p:cNvSpPr>
            <p:nvPr/>
          </p:nvSpPr>
          <p:spPr bwMode="auto">
            <a:xfrm>
              <a:off x="2140" y="3236"/>
              <a:ext cx="712" cy="410"/>
            </a:xfrm>
            <a:prstGeom prst="diamond">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a:t>
              </a:r>
              <a:r>
                <a:rPr kumimoji="0"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B</a:t>
              </a:r>
            </a:p>
          </p:txBody>
        </p:sp>
        <p:cxnSp>
          <p:nvCxnSpPr>
            <p:cNvPr id="43" name="AutoShape 64"/>
            <p:cNvCxnSpPr>
              <a:cxnSpLocks noChangeShapeType="1"/>
              <a:stCxn id="42" idx="1"/>
            </p:cNvCxnSpPr>
            <p:nvPr/>
          </p:nvCxnSpPr>
          <p:spPr bwMode="auto">
            <a:xfrm rot="10800000" flipV="1">
              <a:off x="187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4" name="AutoShape 65"/>
            <p:cNvCxnSpPr>
              <a:cxnSpLocks noChangeShapeType="1"/>
              <a:stCxn id="42" idx="3"/>
            </p:cNvCxnSpPr>
            <p:nvPr/>
          </p:nvCxnSpPr>
          <p:spPr bwMode="auto">
            <a:xfrm>
              <a:off x="285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45" name="Text Box 66"/>
            <p:cNvSpPr txBox="1">
              <a:spLocks noChangeArrowheads="1"/>
            </p:cNvSpPr>
            <p:nvPr/>
          </p:nvSpPr>
          <p:spPr bwMode="auto">
            <a:xfrm>
              <a:off x="1968" y="3253"/>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T</a:t>
              </a:r>
            </a:p>
          </p:txBody>
        </p:sp>
        <p:sp>
          <p:nvSpPr>
            <p:cNvPr id="46" name="Text Box 67"/>
            <p:cNvSpPr txBox="1">
              <a:spLocks noChangeArrowheads="1"/>
            </p:cNvSpPr>
            <p:nvPr/>
          </p:nvSpPr>
          <p:spPr bwMode="auto">
            <a:xfrm>
              <a:off x="2832" y="3255"/>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F</a:t>
              </a:r>
            </a:p>
          </p:txBody>
        </p:sp>
      </p:grpSp>
      <p:sp>
        <p:nvSpPr>
          <p:cNvPr id="47" name="Line 79"/>
          <p:cNvSpPr>
            <a:spLocks noChangeShapeType="1"/>
          </p:cNvSpPr>
          <p:nvPr/>
        </p:nvSpPr>
        <p:spPr bwMode="auto">
          <a:xfrm>
            <a:off x="4000108" y="3333009"/>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sp>
        <p:nvSpPr>
          <p:cNvPr id="48" name="Line 80"/>
          <p:cNvSpPr>
            <a:spLocks noChangeShapeType="1"/>
          </p:cNvSpPr>
          <p:nvPr/>
        </p:nvSpPr>
        <p:spPr bwMode="auto">
          <a:xfrm>
            <a:off x="4000108" y="1823296"/>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spTree>
    <p:extLst>
      <p:ext uri="{BB962C8B-B14F-4D97-AF65-F5344CB8AC3E}">
        <p14:creationId xmlns:p14="http://schemas.microsoft.com/office/powerpoint/2010/main" val="2923750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代码风格规范和代码设计规范</a:t>
            </a:r>
          </a:p>
        </p:txBody>
      </p:sp>
      <p:sp>
        <p:nvSpPr>
          <p:cNvPr id="3" name="内容占位符 2"/>
          <p:cNvSpPr>
            <a:spLocks noGrp="1"/>
          </p:cNvSpPr>
          <p:nvPr>
            <p:ph idx="1"/>
          </p:nvPr>
        </p:nvSpPr>
        <p:spPr/>
        <p:txBody>
          <a:bodyPr/>
          <a:lstStyle/>
          <a:p>
            <a:r>
              <a:rPr lang="zh-CN" altLang="en-US" dirty="0">
                <a:solidFill>
                  <a:srgbClr val="0000FF"/>
                </a:solidFill>
              </a:rPr>
              <a:t>代码风格规范：</a:t>
            </a:r>
            <a:r>
              <a:rPr lang="zh-CN" altLang="en-US" dirty="0"/>
              <a:t>主要是文字上的规定，例如缩进、空格、注释、命名规范、代码行长度等书写要求，看似表面文章，实际上非常重要。</a:t>
            </a:r>
          </a:p>
          <a:p>
            <a:r>
              <a:rPr lang="zh-CN" altLang="en-US" dirty="0">
                <a:solidFill>
                  <a:srgbClr val="0000FF"/>
                </a:solidFill>
              </a:rPr>
              <a:t>代码设计规范：</a:t>
            </a:r>
            <a:r>
              <a:rPr lang="zh-CN" altLang="en-US" dirty="0"/>
              <a:t>涉到程序设计、模块之间的关系等通用的代码设计原则，例如“返回成功</a:t>
            </a:r>
            <a:r>
              <a:rPr lang="en-US" altLang="zh-CN" dirty="0"/>
              <a:t>/</a:t>
            </a:r>
            <a:r>
              <a:rPr lang="zh-CN" altLang="en-US" dirty="0"/>
              <a:t>失败的函数应该用一个整数作为返回值”，属于代码设计规范。</a:t>
            </a:r>
            <a:endParaRPr lang="en-US" altLang="zh-CN" dirty="0"/>
          </a:p>
          <a:p>
            <a:r>
              <a:rPr lang="zh-CN" altLang="en-US" dirty="0"/>
              <a:t>本讲义及教材未做区分</a:t>
            </a:r>
          </a:p>
          <a:p>
            <a:endParaRPr lang="zh-CN" altLang="en-US" dirty="0"/>
          </a:p>
        </p:txBody>
      </p:sp>
    </p:spTree>
    <p:extLst>
      <p:ext uri="{BB962C8B-B14F-4D97-AF65-F5344CB8AC3E}">
        <p14:creationId xmlns:p14="http://schemas.microsoft.com/office/powerpoint/2010/main" val="345295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1</a:t>
            </a:r>
            <a:r>
              <a:rPr lang="zh-CN" altLang="en-US" dirty="0" smtClean="0"/>
              <a:t>）语句</a:t>
            </a:r>
            <a:r>
              <a:rPr lang="zh-CN" altLang="en-US" dirty="0"/>
              <a:t>覆盖</a:t>
            </a:r>
          </a:p>
        </p:txBody>
      </p:sp>
      <p:sp>
        <p:nvSpPr>
          <p:cNvPr id="3" name="内容占位符 2"/>
          <p:cNvSpPr>
            <a:spLocks noGrp="1"/>
          </p:cNvSpPr>
          <p:nvPr>
            <p:ph idx="1"/>
          </p:nvPr>
        </p:nvSpPr>
        <p:spPr/>
        <p:txBody>
          <a:bodyPr/>
          <a:lstStyle/>
          <a:p>
            <a:r>
              <a:rPr lang="zh-CN" altLang="en-US" sz="2400" dirty="0"/>
              <a:t>语句覆盖的含义</a:t>
            </a:r>
            <a:r>
              <a:rPr lang="zh-CN" altLang="en-US" sz="2400" dirty="0" smtClean="0"/>
              <a:t>是：选择</a:t>
            </a:r>
            <a:r>
              <a:rPr lang="zh-CN" altLang="en-US" sz="2400" dirty="0"/>
              <a:t>足够多的测试数据，使被测程序中</a:t>
            </a:r>
            <a:r>
              <a:rPr lang="zh-CN" altLang="en-US" sz="2400" dirty="0">
                <a:solidFill>
                  <a:srgbClr val="0000FF"/>
                </a:solidFill>
              </a:rPr>
              <a:t>每个语句至少执行一次</a:t>
            </a:r>
            <a:r>
              <a:rPr lang="zh-CN" altLang="en-US" sz="2400" dirty="0"/>
              <a:t>。</a:t>
            </a:r>
          </a:p>
          <a:p>
            <a:endParaRPr lang="zh-CN" altLang="en-US" dirty="0"/>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7275" y="2323037"/>
            <a:ext cx="3506771" cy="381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879776" y="4350469"/>
            <a:ext cx="2724474" cy="836126"/>
          </a:xfrm>
          <a:prstGeom prst="rect">
            <a:avLst/>
          </a:prstGeom>
        </p:spPr>
        <p:txBody>
          <a:bodyPr wrap="square">
            <a:spAutoFit/>
          </a:bodyPr>
          <a:lstStyle/>
          <a:p>
            <a:pPr lvl="0" fontAlgn="base">
              <a:lnSpc>
                <a:spcPts val="2900"/>
              </a:lnSpc>
              <a:spcBef>
                <a:spcPct val="0"/>
              </a:spcBef>
              <a:spcAft>
                <a:spcPct val="0"/>
              </a:spcAft>
              <a:defRPr/>
            </a:pPr>
            <a:r>
              <a:rPr lang="zh-CN" altLang="en-US" sz="2000" dirty="0" smtClean="0">
                <a:solidFill>
                  <a:srgbClr val="0000FF"/>
                </a:solidFill>
                <a:latin typeface="华文细黑" panose="02010600040101010101" pitchFamily="2" charset="-122"/>
                <a:ea typeface="华文细黑" panose="02010600040101010101" pitchFamily="2" charset="-122"/>
              </a:rPr>
              <a:t>取值：</a:t>
            </a:r>
            <a:endParaRPr lang="en-US" altLang="zh-CN" sz="2000" dirty="0" smtClean="0">
              <a:solidFill>
                <a:srgbClr val="0000FF"/>
              </a:solidFill>
              <a:latin typeface="华文细黑" panose="02010600040101010101" pitchFamily="2" charset="-122"/>
              <a:ea typeface="华文细黑" panose="02010600040101010101" pitchFamily="2" charset="-122"/>
            </a:endParaRPr>
          </a:p>
          <a:p>
            <a:pPr lvl="0" fontAlgn="base">
              <a:lnSpc>
                <a:spcPts val="2900"/>
              </a:lnSpc>
              <a:spcBef>
                <a:spcPct val="0"/>
              </a:spcBef>
              <a:spcAft>
                <a:spcPct val="0"/>
              </a:spcAft>
              <a:defRPr/>
            </a:pPr>
            <a:r>
              <a:rPr lang="en-US" altLang="zh-CN" sz="2000" dirty="0" smtClean="0">
                <a:solidFill>
                  <a:srgbClr val="0000FF"/>
                </a:solidFill>
                <a:latin typeface="华文细黑" panose="02010600040101010101" pitchFamily="2" charset="-122"/>
                <a:ea typeface="华文细黑" panose="02010600040101010101" pitchFamily="2" charset="-122"/>
              </a:rPr>
              <a:t>A=2</a:t>
            </a:r>
            <a:r>
              <a:rPr lang="zh-CN" altLang="zh-CN" sz="2000" dirty="0">
                <a:solidFill>
                  <a:srgbClr val="0000FF"/>
                </a:solidFill>
                <a:latin typeface="华文细黑" panose="02010600040101010101" pitchFamily="2" charset="-122"/>
                <a:ea typeface="华文细黑" panose="02010600040101010101" pitchFamily="2" charset="-122"/>
              </a:rPr>
              <a:t>，</a:t>
            </a:r>
            <a:r>
              <a:rPr lang="en-US" altLang="zh-CN" sz="2000" dirty="0">
                <a:solidFill>
                  <a:srgbClr val="0000FF"/>
                </a:solidFill>
                <a:latin typeface="华文细黑" panose="02010600040101010101" pitchFamily="2" charset="-122"/>
                <a:ea typeface="华文细黑" panose="02010600040101010101" pitchFamily="2" charset="-122"/>
              </a:rPr>
              <a:t>B=0</a:t>
            </a:r>
            <a:r>
              <a:rPr lang="zh-CN" altLang="zh-CN" sz="2000" dirty="0">
                <a:solidFill>
                  <a:srgbClr val="0000FF"/>
                </a:solidFill>
                <a:latin typeface="华文细黑" panose="02010600040101010101" pitchFamily="2" charset="-122"/>
                <a:ea typeface="华文细黑" panose="02010600040101010101" pitchFamily="2" charset="-122"/>
              </a:rPr>
              <a:t>，</a:t>
            </a:r>
            <a:r>
              <a:rPr lang="en-US" altLang="zh-CN" sz="2000" dirty="0">
                <a:solidFill>
                  <a:srgbClr val="0000FF"/>
                </a:solidFill>
                <a:latin typeface="华文细黑" panose="02010600040101010101" pitchFamily="2" charset="-122"/>
                <a:ea typeface="华文细黑" panose="02010600040101010101" pitchFamily="2" charset="-122"/>
              </a:rPr>
              <a:t>X=4</a:t>
            </a:r>
            <a:r>
              <a:rPr lang="zh-CN" altLang="en-US" sz="2000" dirty="0">
                <a:solidFill>
                  <a:srgbClr val="0000FF"/>
                </a:solidFill>
                <a:latin typeface="华文细黑" panose="02010600040101010101" pitchFamily="2" charset="-122"/>
                <a:ea typeface="华文细黑" panose="02010600040101010101" pitchFamily="2" charset="-122"/>
              </a:rPr>
              <a:t>。</a:t>
            </a:r>
          </a:p>
        </p:txBody>
      </p:sp>
      <p:sp>
        <p:nvSpPr>
          <p:cNvPr id="7" name="任意多边形 6"/>
          <p:cNvSpPr/>
          <p:nvPr/>
        </p:nvSpPr>
        <p:spPr>
          <a:xfrm>
            <a:off x="3421930" y="3026003"/>
            <a:ext cx="1461155" cy="2648932"/>
          </a:xfrm>
          <a:custGeom>
            <a:avLst/>
            <a:gdLst>
              <a:gd name="connsiteX0" fmla="*/ 0 w 1991806"/>
              <a:gd name="connsiteY0" fmla="*/ 0 h 2648932"/>
              <a:gd name="connsiteX1" fmla="*/ 9427 w 1991806"/>
              <a:gd name="connsiteY1" fmla="*/ 207389 h 2648932"/>
              <a:gd name="connsiteX2" fmla="*/ 75415 w 1991806"/>
              <a:gd name="connsiteY2" fmla="*/ 282804 h 2648932"/>
              <a:gd name="connsiteX3" fmla="*/ 103695 w 1991806"/>
              <a:gd name="connsiteY3" fmla="*/ 292230 h 2648932"/>
              <a:gd name="connsiteX4" fmla="*/ 169683 w 1991806"/>
              <a:gd name="connsiteY4" fmla="*/ 301657 h 2648932"/>
              <a:gd name="connsiteX5" fmla="*/ 480767 w 1991806"/>
              <a:gd name="connsiteY5" fmla="*/ 282804 h 2648932"/>
              <a:gd name="connsiteX6" fmla="*/ 1036949 w 1991806"/>
              <a:gd name="connsiteY6" fmla="*/ 301657 h 2648932"/>
              <a:gd name="connsiteX7" fmla="*/ 1187778 w 1991806"/>
              <a:gd name="connsiteY7" fmla="*/ 320511 h 2648932"/>
              <a:gd name="connsiteX8" fmla="*/ 1263192 w 1991806"/>
              <a:gd name="connsiteY8" fmla="*/ 329938 h 2648932"/>
              <a:gd name="connsiteX9" fmla="*/ 1611984 w 1991806"/>
              <a:gd name="connsiteY9" fmla="*/ 358218 h 2648932"/>
              <a:gd name="connsiteX10" fmla="*/ 1706252 w 1991806"/>
              <a:gd name="connsiteY10" fmla="*/ 386499 h 2648932"/>
              <a:gd name="connsiteX11" fmla="*/ 1734532 w 1991806"/>
              <a:gd name="connsiteY11" fmla="*/ 405352 h 2648932"/>
              <a:gd name="connsiteX12" fmla="*/ 1828800 w 1991806"/>
              <a:gd name="connsiteY12" fmla="*/ 461913 h 2648932"/>
              <a:gd name="connsiteX13" fmla="*/ 1885361 w 1991806"/>
              <a:gd name="connsiteY13" fmla="*/ 509047 h 2648932"/>
              <a:gd name="connsiteX14" fmla="*/ 1941922 w 1991806"/>
              <a:gd name="connsiteY14" fmla="*/ 556181 h 2648932"/>
              <a:gd name="connsiteX15" fmla="*/ 1951349 w 1991806"/>
              <a:gd name="connsiteY15" fmla="*/ 763571 h 2648932"/>
              <a:gd name="connsiteX16" fmla="*/ 1932495 w 1991806"/>
              <a:gd name="connsiteY16" fmla="*/ 820132 h 2648932"/>
              <a:gd name="connsiteX17" fmla="*/ 1923069 w 1991806"/>
              <a:gd name="connsiteY17" fmla="*/ 848412 h 2648932"/>
              <a:gd name="connsiteX18" fmla="*/ 1838227 w 1991806"/>
              <a:gd name="connsiteY18" fmla="*/ 942680 h 2648932"/>
              <a:gd name="connsiteX19" fmla="*/ 1800520 w 1991806"/>
              <a:gd name="connsiteY19" fmla="*/ 970960 h 2648932"/>
              <a:gd name="connsiteX20" fmla="*/ 1772240 w 1991806"/>
              <a:gd name="connsiteY20" fmla="*/ 980387 h 2648932"/>
              <a:gd name="connsiteX21" fmla="*/ 1743959 w 1991806"/>
              <a:gd name="connsiteY21" fmla="*/ 999241 h 2648932"/>
              <a:gd name="connsiteX22" fmla="*/ 1715679 w 1991806"/>
              <a:gd name="connsiteY22" fmla="*/ 1008668 h 2648932"/>
              <a:gd name="connsiteX23" fmla="*/ 1640264 w 1991806"/>
              <a:gd name="connsiteY23" fmla="*/ 1027521 h 2648932"/>
              <a:gd name="connsiteX24" fmla="*/ 1602557 w 1991806"/>
              <a:gd name="connsiteY24" fmla="*/ 1036948 h 2648932"/>
              <a:gd name="connsiteX25" fmla="*/ 1508289 w 1991806"/>
              <a:gd name="connsiteY25" fmla="*/ 1055802 h 2648932"/>
              <a:gd name="connsiteX26" fmla="*/ 1480009 w 1991806"/>
              <a:gd name="connsiteY26" fmla="*/ 1065228 h 2648932"/>
              <a:gd name="connsiteX27" fmla="*/ 886120 w 1991806"/>
              <a:gd name="connsiteY27" fmla="*/ 1084082 h 2648932"/>
              <a:gd name="connsiteX28" fmla="*/ 311085 w 1991806"/>
              <a:gd name="connsiteY28" fmla="*/ 1093509 h 2648932"/>
              <a:gd name="connsiteX29" fmla="*/ 254524 w 1991806"/>
              <a:gd name="connsiteY29" fmla="*/ 1112362 h 2648932"/>
              <a:gd name="connsiteX30" fmla="*/ 226244 w 1991806"/>
              <a:gd name="connsiteY30" fmla="*/ 1121789 h 2648932"/>
              <a:gd name="connsiteX31" fmla="*/ 169683 w 1991806"/>
              <a:gd name="connsiteY31" fmla="*/ 1159496 h 2648932"/>
              <a:gd name="connsiteX32" fmla="*/ 131976 w 1991806"/>
              <a:gd name="connsiteY32" fmla="*/ 1206630 h 2648932"/>
              <a:gd name="connsiteX33" fmla="*/ 122549 w 1991806"/>
              <a:gd name="connsiteY33" fmla="*/ 1234911 h 2648932"/>
              <a:gd name="connsiteX34" fmla="*/ 103695 w 1991806"/>
              <a:gd name="connsiteY34" fmla="*/ 1263191 h 2648932"/>
              <a:gd name="connsiteX35" fmla="*/ 84842 w 1991806"/>
              <a:gd name="connsiteY35" fmla="*/ 1319752 h 2648932"/>
              <a:gd name="connsiteX36" fmla="*/ 103695 w 1991806"/>
              <a:gd name="connsiteY36" fmla="*/ 1470581 h 2648932"/>
              <a:gd name="connsiteX37" fmla="*/ 94269 w 1991806"/>
              <a:gd name="connsiteY37" fmla="*/ 1602556 h 2648932"/>
              <a:gd name="connsiteX38" fmla="*/ 84842 w 1991806"/>
              <a:gd name="connsiteY38" fmla="*/ 1696824 h 2648932"/>
              <a:gd name="connsiteX39" fmla="*/ 113122 w 1991806"/>
              <a:gd name="connsiteY39" fmla="*/ 1819373 h 2648932"/>
              <a:gd name="connsiteX40" fmla="*/ 141403 w 1991806"/>
              <a:gd name="connsiteY40" fmla="*/ 1838226 h 2648932"/>
              <a:gd name="connsiteX41" fmla="*/ 160256 w 1991806"/>
              <a:gd name="connsiteY41" fmla="*/ 1866507 h 2648932"/>
              <a:gd name="connsiteX42" fmla="*/ 226244 w 1991806"/>
              <a:gd name="connsiteY42" fmla="*/ 1885360 h 2648932"/>
              <a:gd name="connsiteX43" fmla="*/ 499621 w 1991806"/>
              <a:gd name="connsiteY43" fmla="*/ 1875934 h 2648932"/>
              <a:gd name="connsiteX44" fmla="*/ 546755 w 1991806"/>
              <a:gd name="connsiteY44" fmla="*/ 1857080 h 2648932"/>
              <a:gd name="connsiteX45" fmla="*/ 641023 w 1991806"/>
              <a:gd name="connsiteY45" fmla="*/ 1847653 h 2648932"/>
              <a:gd name="connsiteX46" fmla="*/ 791852 w 1991806"/>
              <a:gd name="connsiteY46" fmla="*/ 1819373 h 2648932"/>
              <a:gd name="connsiteX47" fmla="*/ 829559 w 1991806"/>
              <a:gd name="connsiteY47" fmla="*/ 1809946 h 2648932"/>
              <a:gd name="connsiteX48" fmla="*/ 970961 w 1991806"/>
              <a:gd name="connsiteY48" fmla="*/ 1791092 h 2648932"/>
              <a:gd name="connsiteX49" fmla="*/ 1055803 w 1991806"/>
              <a:gd name="connsiteY49" fmla="*/ 1772239 h 2648932"/>
              <a:gd name="connsiteX50" fmla="*/ 1611984 w 1991806"/>
              <a:gd name="connsiteY50" fmla="*/ 1781666 h 2648932"/>
              <a:gd name="connsiteX51" fmla="*/ 1640264 w 1991806"/>
              <a:gd name="connsiteY51" fmla="*/ 1791092 h 2648932"/>
              <a:gd name="connsiteX52" fmla="*/ 1687398 w 1991806"/>
              <a:gd name="connsiteY52" fmla="*/ 1800519 h 2648932"/>
              <a:gd name="connsiteX53" fmla="*/ 1725106 w 1991806"/>
              <a:gd name="connsiteY53" fmla="*/ 1809946 h 2648932"/>
              <a:gd name="connsiteX54" fmla="*/ 1894788 w 1991806"/>
              <a:gd name="connsiteY54" fmla="*/ 1828800 h 2648932"/>
              <a:gd name="connsiteX55" fmla="*/ 1979629 w 1991806"/>
              <a:gd name="connsiteY55" fmla="*/ 1866507 h 2648932"/>
              <a:gd name="connsiteX56" fmla="*/ 1979629 w 1991806"/>
              <a:gd name="connsiteY56" fmla="*/ 2026762 h 2648932"/>
              <a:gd name="connsiteX57" fmla="*/ 1960776 w 1991806"/>
              <a:gd name="connsiteY57" fmla="*/ 2092750 h 2648932"/>
              <a:gd name="connsiteX58" fmla="*/ 1951349 w 1991806"/>
              <a:gd name="connsiteY58" fmla="*/ 2130457 h 2648932"/>
              <a:gd name="connsiteX59" fmla="*/ 1932495 w 1991806"/>
              <a:gd name="connsiteY59" fmla="*/ 2187018 h 2648932"/>
              <a:gd name="connsiteX60" fmla="*/ 1828800 w 1991806"/>
              <a:gd name="connsiteY60" fmla="*/ 2243579 h 2648932"/>
              <a:gd name="connsiteX61" fmla="*/ 1772240 w 1991806"/>
              <a:gd name="connsiteY61" fmla="*/ 2262433 h 2648932"/>
              <a:gd name="connsiteX62" fmla="*/ 1743959 w 1991806"/>
              <a:gd name="connsiteY62" fmla="*/ 2271859 h 2648932"/>
              <a:gd name="connsiteX63" fmla="*/ 1668545 w 1991806"/>
              <a:gd name="connsiteY63" fmla="*/ 2290713 h 2648932"/>
              <a:gd name="connsiteX64" fmla="*/ 1640264 w 1991806"/>
              <a:gd name="connsiteY64" fmla="*/ 2300140 h 2648932"/>
              <a:gd name="connsiteX65" fmla="*/ 1498862 w 1991806"/>
              <a:gd name="connsiteY65" fmla="*/ 2318993 h 2648932"/>
              <a:gd name="connsiteX66" fmla="*/ 876693 w 1991806"/>
              <a:gd name="connsiteY66" fmla="*/ 2300140 h 2648932"/>
              <a:gd name="connsiteX67" fmla="*/ 820132 w 1991806"/>
              <a:gd name="connsiteY67" fmla="*/ 2290713 h 2648932"/>
              <a:gd name="connsiteX68" fmla="*/ 480767 w 1991806"/>
              <a:gd name="connsiteY68" fmla="*/ 2309567 h 2648932"/>
              <a:gd name="connsiteX69" fmla="*/ 405353 w 1991806"/>
              <a:gd name="connsiteY69" fmla="*/ 2328420 h 2648932"/>
              <a:gd name="connsiteX70" fmla="*/ 367646 w 1991806"/>
              <a:gd name="connsiteY70" fmla="*/ 2337847 h 2648932"/>
              <a:gd name="connsiteX71" fmla="*/ 301658 w 1991806"/>
              <a:gd name="connsiteY71" fmla="*/ 2366127 h 2648932"/>
              <a:gd name="connsiteX72" fmla="*/ 254524 w 1991806"/>
              <a:gd name="connsiteY72" fmla="*/ 2413261 h 2648932"/>
              <a:gd name="connsiteX73" fmla="*/ 226244 w 1991806"/>
              <a:gd name="connsiteY73" fmla="*/ 2432115 h 2648932"/>
              <a:gd name="connsiteX74" fmla="*/ 197963 w 1991806"/>
              <a:gd name="connsiteY74" fmla="*/ 2460395 h 2648932"/>
              <a:gd name="connsiteX75" fmla="*/ 169683 w 1991806"/>
              <a:gd name="connsiteY75" fmla="*/ 2469822 h 2648932"/>
              <a:gd name="connsiteX76" fmla="*/ 113122 w 1991806"/>
              <a:gd name="connsiteY76" fmla="*/ 2498103 h 2648932"/>
              <a:gd name="connsiteX77" fmla="*/ 113122 w 1991806"/>
              <a:gd name="connsiteY77" fmla="*/ 2639505 h 2648932"/>
              <a:gd name="connsiteX78" fmla="*/ 122549 w 1991806"/>
              <a:gd name="connsiteY78" fmla="*/ 2648932 h 26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991806" h="2648932">
                <a:moveTo>
                  <a:pt x="0" y="0"/>
                </a:moveTo>
                <a:cubicBezTo>
                  <a:pt x="3142" y="69130"/>
                  <a:pt x="-2738" y="139266"/>
                  <a:pt x="9427" y="207389"/>
                </a:cubicBezTo>
                <a:cubicBezTo>
                  <a:pt x="14972" y="238442"/>
                  <a:pt x="47504" y="268849"/>
                  <a:pt x="75415" y="282804"/>
                </a:cubicBezTo>
                <a:cubicBezTo>
                  <a:pt x="84303" y="287248"/>
                  <a:pt x="93951" y="290281"/>
                  <a:pt x="103695" y="292230"/>
                </a:cubicBezTo>
                <a:cubicBezTo>
                  <a:pt x="125483" y="296587"/>
                  <a:pt x="147687" y="298515"/>
                  <a:pt x="169683" y="301657"/>
                </a:cubicBezTo>
                <a:cubicBezTo>
                  <a:pt x="250480" y="295442"/>
                  <a:pt x="411792" y="281931"/>
                  <a:pt x="480767" y="282804"/>
                </a:cubicBezTo>
                <a:cubicBezTo>
                  <a:pt x="666253" y="285152"/>
                  <a:pt x="1036949" y="301657"/>
                  <a:pt x="1036949" y="301657"/>
                </a:cubicBezTo>
                <a:lnTo>
                  <a:pt x="1187778" y="320511"/>
                </a:lnTo>
                <a:cubicBezTo>
                  <a:pt x="1212916" y="323653"/>
                  <a:pt x="1237918" y="328195"/>
                  <a:pt x="1263192" y="329938"/>
                </a:cubicBezTo>
                <a:cubicBezTo>
                  <a:pt x="1561844" y="350534"/>
                  <a:pt x="1445933" y="337461"/>
                  <a:pt x="1611984" y="358218"/>
                </a:cubicBezTo>
                <a:cubicBezTo>
                  <a:pt x="1680836" y="381169"/>
                  <a:pt x="1649265" y="372252"/>
                  <a:pt x="1706252" y="386499"/>
                </a:cubicBezTo>
                <a:cubicBezTo>
                  <a:pt x="1715679" y="392783"/>
                  <a:pt x="1724695" y="399731"/>
                  <a:pt x="1734532" y="405352"/>
                </a:cubicBezTo>
                <a:cubicBezTo>
                  <a:pt x="1769248" y="425189"/>
                  <a:pt x="1798050" y="431164"/>
                  <a:pt x="1828800" y="461913"/>
                </a:cubicBezTo>
                <a:cubicBezTo>
                  <a:pt x="1911424" y="544534"/>
                  <a:pt x="1806615" y="443425"/>
                  <a:pt x="1885361" y="509047"/>
                </a:cubicBezTo>
                <a:cubicBezTo>
                  <a:pt x="1957944" y="569533"/>
                  <a:pt x="1871708" y="509370"/>
                  <a:pt x="1941922" y="556181"/>
                </a:cubicBezTo>
                <a:cubicBezTo>
                  <a:pt x="1991880" y="631115"/>
                  <a:pt x="1972243" y="589454"/>
                  <a:pt x="1951349" y="763571"/>
                </a:cubicBezTo>
                <a:cubicBezTo>
                  <a:pt x="1948981" y="783303"/>
                  <a:pt x="1938779" y="801278"/>
                  <a:pt x="1932495" y="820132"/>
                </a:cubicBezTo>
                <a:cubicBezTo>
                  <a:pt x="1929353" y="829559"/>
                  <a:pt x="1929031" y="840463"/>
                  <a:pt x="1923069" y="848412"/>
                </a:cubicBezTo>
                <a:cubicBezTo>
                  <a:pt x="1895881" y="884662"/>
                  <a:pt x="1876894" y="913680"/>
                  <a:pt x="1838227" y="942680"/>
                </a:cubicBezTo>
                <a:cubicBezTo>
                  <a:pt x="1825658" y="952107"/>
                  <a:pt x="1814161" y="963165"/>
                  <a:pt x="1800520" y="970960"/>
                </a:cubicBezTo>
                <a:cubicBezTo>
                  <a:pt x="1791893" y="975890"/>
                  <a:pt x="1781128" y="975943"/>
                  <a:pt x="1772240" y="980387"/>
                </a:cubicBezTo>
                <a:cubicBezTo>
                  <a:pt x="1762106" y="985454"/>
                  <a:pt x="1754093" y="994174"/>
                  <a:pt x="1743959" y="999241"/>
                </a:cubicBezTo>
                <a:cubicBezTo>
                  <a:pt x="1735071" y="1003685"/>
                  <a:pt x="1725265" y="1006054"/>
                  <a:pt x="1715679" y="1008668"/>
                </a:cubicBezTo>
                <a:cubicBezTo>
                  <a:pt x="1690680" y="1015486"/>
                  <a:pt x="1665402" y="1021237"/>
                  <a:pt x="1640264" y="1027521"/>
                </a:cubicBezTo>
                <a:cubicBezTo>
                  <a:pt x="1627695" y="1030663"/>
                  <a:pt x="1615337" y="1034818"/>
                  <a:pt x="1602557" y="1036948"/>
                </a:cubicBezTo>
                <a:cubicBezTo>
                  <a:pt x="1558105" y="1044357"/>
                  <a:pt x="1547669" y="1044551"/>
                  <a:pt x="1508289" y="1055802"/>
                </a:cubicBezTo>
                <a:cubicBezTo>
                  <a:pt x="1498735" y="1058532"/>
                  <a:pt x="1489905" y="1064328"/>
                  <a:pt x="1480009" y="1065228"/>
                </a:cubicBezTo>
                <a:cubicBezTo>
                  <a:pt x="1342257" y="1077750"/>
                  <a:pt x="945541" y="1082950"/>
                  <a:pt x="886120" y="1084082"/>
                </a:cubicBezTo>
                <a:lnTo>
                  <a:pt x="311085" y="1093509"/>
                </a:lnTo>
                <a:lnTo>
                  <a:pt x="254524" y="1112362"/>
                </a:lnTo>
                <a:cubicBezTo>
                  <a:pt x="245097" y="1115504"/>
                  <a:pt x="234512" y="1116277"/>
                  <a:pt x="226244" y="1121789"/>
                </a:cubicBezTo>
                <a:lnTo>
                  <a:pt x="169683" y="1159496"/>
                </a:lnTo>
                <a:cubicBezTo>
                  <a:pt x="145988" y="1230582"/>
                  <a:pt x="180707" y="1145716"/>
                  <a:pt x="131976" y="1206630"/>
                </a:cubicBezTo>
                <a:cubicBezTo>
                  <a:pt x="125768" y="1214389"/>
                  <a:pt x="126993" y="1226023"/>
                  <a:pt x="122549" y="1234911"/>
                </a:cubicBezTo>
                <a:cubicBezTo>
                  <a:pt x="117482" y="1245044"/>
                  <a:pt x="109980" y="1253764"/>
                  <a:pt x="103695" y="1263191"/>
                </a:cubicBezTo>
                <a:cubicBezTo>
                  <a:pt x="97411" y="1282045"/>
                  <a:pt x="83043" y="1299960"/>
                  <a:pt x="84842" y="1319752"/>
                </a:cubicBezTo>
                <a:cubicBezTo>
                  <a:pt x="95720" y="1439404"/>
                  <a:pt x="87463" y="1389413"/>
                  <a:pt x="103695" y="1470581"/>
                </a:cubicBezTo>
                <a:cubicBezTo>
                  <a:pt x="100553" y="1514573"/>
                  <a:pt x="97932" y="1558605"/>
                  <a:pt x="94269" y="1602556"/>
                </a:cubicBezTo>
                <a:cubicBezTo>
                  <a:pt x="91647" y="1634026"/>
                  <a:pt x="84842" y="1665245"/>
                  <a:pt x="84842" y="1696824"/>
                </a:cubicBezTo>
                <a:cubicBezTo>
                  <a:pt x="84842" y="1741116"/>
                  <a:pt x="80539" y="1786790"/>
                  <a:pt x="113122" y="1819373"/>
                </a:cubicBezTo>
                <a:cubicBezTo>
                  <a:pt x="121133" y="1827384"/>
                  <a:pt x="131976" y="1831942"/>
                  <a:pt x="141403" y="1838226"/>
                </a:cubicBezTo>
                <a:cubicBezTo>
                  <a:pt x="147687" y="1847653"/>
                  <a:pt x="151409" y="1859429"/>
                  <a:pt x="160256" y="1866507"/>
                </a:cubicBezTo>
                <a:cubicBezTo>
                  <a:pt x="166404" y="1871426"/>
                  <a:pt x="223778" y="1884744"/>
                  <a:pt x="226244" y="1885360"/>
                </a:cubicBezTo>
                <a:cubicBezTo>
                  <a:pt x="317370" y="1882218"/>
                  <a:pt x="408794" y="1883948"/>
                  <a:pt x="499621" y="1875934"/>
                </a:cubicBezTo>
                <a:cubicBezTo>
                  <a:pt x="516477" y="1874447"/>
                  <a:pt x="530162" y="1860399"/>
                  <a:pt x="546755" y="1857080"/>
                </a:cubicBezTo>
                <a:cubicBezTo>
                  <a:pt x="577721" y="1850887"/>
                  <a:pt x="609600" y="1850795"/>
                  <a:pt x="641023" y="1847653"/>
                </a:cubicBezTo>
                <a:cubicBezTo>
                  <a:pt x="727543" y="1818814"/>
                  <a:pt x="677809" y="1830778"/>
                  <a:pt x="791852" y="1819373"/>
                </a:cubicBezTo>
                <a:cubicBezTo>
                  <a:pt x="804421" y="1816231"/>
                  <a:pt x="816812" y="1812264"/>
                  <a:pt x="829559" y="1809946"/>
                </a:cubicBezTo>
                <a:cubicBezTo>
                  <a:pt x="881918" y="1800426"/>
                  <a:pt x="917633" y="1799296"/>
                  <a:pt x="970961" y="1791092"/>
                </a:cubicBezTo>
                <a:cubicBezTo>
                  <a:pt x="1002086" y="1786304"/>
                  <a:pt x="1025769" y="1779747"/>
                  <a:pt x="1055803" y="1772239"/>
                </a:cubicBezTo>
                <a:lnTo>
                  <a:pt x="1611984" y="1781666"/>
                </a:lnTo>
                <a:cubicBezTo>
                  <a:pt x="1621915" y="1781986"/>
                  <a:pt x="1630624" y="1788682"/>
                  <a:pt x="1640264" y="1791092"/>
                </a:cubicBezTo>
                <a:cubicBezTo>
                  <a:pt x="1655808" y="1794978"/>
                  <a:pt x="1671757" y="1797043"/>
                  <a:pt x="1687398" y="1800519"/>
                </a:cubicBezTo>
                <a:cubicBezTo>
                  <a:pt x="1700046" y="1803330"/>
                  <a:pt x="1712326" y="1807816"/>
                  <a:pt x="1725106" y="1809946"/>
                </a:cubicBezTo>
                <a:cubicBezTo>
                  <a:pt x="1765138" y="1816618"/>
                  <a:pt x="1858478" y="1825169"/>
                  <a:pt x="1894788" y="1828800"/>
                </a:cubicBezTo>
                <a:cubicBezTo>
                  <a:pt x="1962097" y="1851236"/>
                  <a:pt x="1934813" y="1836629"/>
                  <a:pt x="1979629" y="1866507"/>
                </a:cubicBezTo>
                <a:cubicBezTo>
                  <a:pt x="1997807" y="1939216"/>
                  <a:pt x="1993801" y="1906299"/>
                  <a:pt x="1979629" y="2026762"/>
                </a:cubicBezTo>
                <a:cubicBezTo>
                  <a:pt x="1976681" y="2051821"/>
                  <a:pt x="1967484" y="2069273"/>
                  <a:pt x="1960776" y="2092750"/>
                </a:cubicBezTo>
                <a:cubicBezTo>
                  <a:pt x="1957217" y="2105207"/>
                  <a:pt x="1955072" y="2118048"/>
                  <a:pt x="1951349" y="2130457"/>
                </a:cubicBezTo>
                <a:cubicBezTo>
                  <a:pt x="1945638" y="2149492"/>
                  <a:pt x="1949031" y="2175994"/>
                  <a:pt x="1932495" y="2187018"/>
                </a:cubicBezTo>
                <a:cubicBezTo>
                  <a:pt x="1898070" y="2209969"/>
                  <a:pt x="1871580" y="2229318"/>
                  <a:pt x="1828800" y="2243579"/>
                </a:cubicBezTo>
                <a:lnTo>
                  <a:pt x="1772240" y="2262433"/>
                </a:lnTo>
                <a:cubicBezTo>
                  <a:pt x="1762813" y="2265575"/>
                  <a:pt x="1753599" y="2269449"/>
                  <a:pt x="1743959" y="2271859"/>
                </a:cubicBezTo>
                <a:cubicBezTo>
                  <a:pt x="1718821" y="2278144"/>
                  <a:pt x="1693127" y="2282519"/>
                  <a:pt x="1668545" y="2290713"/>
                </a:cubicBezTo>
                <a:cubicBezTo>
                  <a:pt x="1659118" y="2293855"/>
                  <a:pt x="1649964" y="2297984"/>
                  <a:pt x="1640264" y="2300140"/>
                </a:cubicBezTo>
                <a:cubicBezTo>
                  <a:pt x="1597944" y="2309545"/>
                  <a:pt x="1539717" y="2314454"/>
                  <a:pt x="1498862" y="2318993"/>
                </a:cubicBezTo>
                <a:cubicBezTo>
                  <a:pt x="1314967" y="2315650"/>
                  <a:pt x="1078383" y="2323869"/>
                  <a:pt x="876693" y="2300140"/>
                </a:cubicBezTo>
                <a:cubicBezTo>
                  <a:pt x="857710" y="2297907"/>
                  <a:pt x="838986" y="2293855"/>
                  <a:pt x="820132" y="2290713"/>
                </a:cubicBezTo>
                <a:cubicBezTo>
                  <a:pt x="790435" y="2292004"/>
                  <a:pt x="546286" y="2300207"/>
                  <a:pt x="480767" y="2309567"/>
                </a:cubicBezTo>
                <a:cubicBezTo>
                  <a:pt x="455116" y="2313231"/>
                  <a:pt x="430491" y="2322136"/>
                  <a:pt x="405353" y="2328420"/>
                </a:cubicBezTo>
                <a:cubicBezTo>
                  <a:pt x="392784" y="2331562"/>
                  <a:pt x="379234" y="2332053"/>
                  <a:pt x="367646" y="2337847"/>
                </a:cubicBezTo>
                <a:cubicBezTo>
                  <a:pt x="321051" y="2361145"/>
                  <a:pt x="343271" y="2352258"/>
                  <a:pt x="301658" y="2366127"/>
                </a:cubicBezTo>
                <a:cubicBezTo>
                  <a:pt x="226245" y="2416404"/>
                  <a:pt x="317369" y="2350416"/>
                  <a:pt x="254524" y="2413261"/>
                </a:cubicBezTo>
                <a:cubicBezTo>
                  <a:pt x="246513" y="2421272"/>
                  <a:pt x="234948" y="2424862"/>
                  <a:pt x="226244" y="2432115"/>
                </a:cubicBezTo>
                <a:cubicBezTo>
                  <a:pt x="216002" y="2440650"/>
                  <a:pt x="209056" y="2453000"/>
                  <a:pt x="197963" y="2460395"/>
                </a:cubicBezTo>
                <a:cubicBezTo>
                  <a:pt x="189695" y="2465907"/>
                  <a:pt x="178571" y="2465378"/>
                  <a:pt x="169683" y="2469822"/>
                </a:cubicBezTo>
                <a:cubicBezTo>
                  <a:pt x="96590" y="2506370"/>
                  <a:pt x="184204" y="2474409"/>
                  <a:pt x="113122" y="2498103"/>
                </a:cubicBezTo>
                <a:cubicBezTo>
                  <a:pt x="93288" y="2557603"/>
                  <a:pt x="96934" y="2534287"/>
                  <a:pt x="113122" y="2639505"/>
                </a:cubicBezTo>
                <a:cubicBezTo>
                  <a:pt x="113798" y="2643897"/>
                  <a:pt x="119407" y="2645790"/>
                  <a:pt x="122549" y="2648932"/>
                </a:cubicBezTo>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882326" y="2753561"/>
            <a:ext cx="2767104" cy="132343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smtClean="0">
                <a:ln>
                  <a:noFill/>
                </a:ln>
                <a:solidFill>
                  <a:prstClr val="black"/>
                </a:solidFill>
                <a:effectLst/>
                <a:uLnTx/>
                <a:uFillTx/>
                <a:latin typeface="华文细黑" panose="02010600040101010101" pitchFamily="2" charset="-122"/>
                <a:ea typeface="华文细黑" panose="02010600040101010101" pitchFamily="2" charset="-122"/>
              </a:rPr>
              <a:t>根据定义，每条语句都</a:t>
            </a:r>
            <a:r>
              <a:rPr kumimoji="0" lang="zh-CN" altLang="zh-CN" sz="2000" b="0" i="0" u="none" strike="noStrike" kern="0" cap="none" spc="0" normalizeH="0" baseline="0" noProof="0" dirty="0" smtClean="0">
                <a:ln>
                  <a:noFill/>
                </a:ln>
                <a:solidFill>
                  <a:prstClr val="black"/>
                </a:solidFill>
                <a:effectLst/>
                <a:uLnTx/>
                <a:uFillTx/>
                <a:latin typeface="华文细黑" panose="02010600040101010101" pitchFamily="2" charset="-122"/>
                <a:ea typeface="华文细黑" panose="02010600040101010101" pitchFamily="2" charset="-122"/>
              </a:rPr>
              <a:t>执行路径是</a:t>
            </a:r>
            <a:r>
              <a:rPr kumimoji="0" lang="en-US" altLang="zh-CN" sz="2000" b="0" i="0" u="none" strike="noStrike" kern="0" cap="none" spc="0" normalizeH="0" baseline="0" noProof="0" dirty="0" err="1" smtClean="0">
                <a:ln>
                  <a:noFill/>
                </a:ln>
                <a:solidFill>
                  <a:srgbClr val="0000FF"/>
                </a:solidFill>
                <a:effectLst/>
                <a:uLnTx/>
                <a:uFillTx/>
                <a:latin typeface="华文细黑" panose="02010600040101010101" pitchFamily="2" charset="-122"/>
                <a:ea typeface="华文细黑" panose="02010600040101010101" pitchFamily="2" charset="-122"/>
              </a:rPr>
              <a:t>sacbed</a:t>
            </a:r>
            <a:r>
              <a:rPr kumimoji="0" lang="zh-CN" altLang="en-US" sz="20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，判定的</a:t>
            </a:r>
            <a:r>
              <a:rPr lang="en-US" altLang="zh-CN" sz="2000" kern="0" dirty="0" smtClean="0">
                <a:solidFill>
                  <a:srgbClr val="0000FF"/>
                </a:solidFill>
                <a:latin typeface="华文细黑" panose="02010600040101010101" pitchFamily="2" charset="-122"/>
                <a:ea typeface="华文细黑" panose="02010600040101010101" pitchFamily="2" charset="-122"/>
              </a:rPr>
              <a:t>False</a:t>
            </a:r>
            <a:r>
              <a:rPr lang="zh-CN" altLang="en-US" sz="2000" kern="0" dirty="0" smtClean="0">
                <a:solidFill>
                  <a:srgbClr val="0000FF"/>
                </a:solidFill>
                <a:latin typeface="华文细黑" panose="02010600040101010101" pitchFamily="2" charset="-122"/>
                <a:ea typeface="华文细黑" panose="02010600040101010101" pitchFamily="2" charset="-122"/>
              </a:rPr>
              <a:t>路径</a:t>
            </a:r>
            <a:r>
              <a:rPr lang="zh-CN" altLang="en-US" sz="2000" kern="0" dirty="0" smtClean="0">
                <a:latin typeface="华文细黑" panose="02010600040101010101" pitchFamily="2" charset="-122"/>
                <a:ea typeface="华文细黑" panose="02010600040101010101" pitchFamily="2" charset="-122"/>
              </a:rPr>
              <a:t>因为没有语句，不执行</a:t>
            </a:r>
            <a:endParaRPr kumimoji="0" lang="zh-CN" altLang="en-US" sz="1600" b="0" i="0" u="none" strike="noStrike" kern="0" cap="none" spc="0" normalizeH="0" baseline="0" noProof="0" dirty="0" smtClean="0">
              <a:ln>
                <a:noFill/>
              </a:ln>
              <a:effectLst/>
              <a:uLnTx/>
              <a:uFillTx/>
              <a:latin typeface="华文细黑" panose="02010600040101010101" pitchFamily="2" charset="-122"/>
              <a:ea typeface="华文细黑" panose="02010600040101010101" pitchFamily="2" charset="-122"/>
            </a:endParaRPr>
          </a:p>
        </p:txBody>
      </p:sp>
      <p:sp>
        <p:nvSpPr>
          <p:cNvPr id="9" name="矩形 8"/>
          <p:cNvSpPr/>
          <p:nvPr/>
        </p:nvSpPr>
        <p:spPr>
          <a:xfrm>
            <a:off x="684213" y="3171152"/>
            <a:ext cx="1882627" cy="70788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若</a:t>
            </a:r>
            <a:r>
              <a:rPr kumimoji="0" lang="en-US" altLang="zh-CN" sz="20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AND</a:t>
            </a:r>
            <a:r>
              <a:rPr kumimoji="0" lang="zh-CN" altLang="zh-CN" sz="20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错写成</a:t>
            </a:r>
            <a:r>
              <a:rPr kumimoji="0" lang="en-US" altLang="zh-CN" sz="20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OR</a:t>
            </a:r>
            <a:r>
              <a:rPr kumimoji="0" lang="zh-CN" altLang="en-US" sz="20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无法查出</a:t>
            </a:r>
            <a:endParaRPr kumimoji="0" lang="zh-CN" altLang="en-US" sz="16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endParaRPr>
          </a:p>
        </p:txBody>
      </p:sp>
      <p:sp>
        <p:nvSpPr>
          <p:cNvPr id="10" name="矩形 9"/>
          <p:cNvSpPr/>
          <p:nvPr/>
        </p:nvSpPr>
        <p:spPr>
          <a:xfrm>
            <a:off x="679703" y="4619226"/>
            <a:ext cx="1861407" cy="707886"/>
          </a:xfrm>
          <a:prstGeom prst="rect">
            <a:avLst/>
          </a:prstGeom>
        </p:spPr>
        <p:txBody>
          <a:bodyPr wrap="none">
            <a:spAutoFit/>
          </a:bodyPr>
          <a:lstStyle/>
          <a:p>
            <a:r>
              <a:rPr lang="en-US" altLang="zh-CN" sz="2000" kern="0" dirty="0">
                <a:solidFill>
                  <a:srgbClr val="0000FF"/>
                </a:solidFill>
                <a:latin typeface="华文细黑" panose="02010600040101010101" pitchFamily="2" charset="-122"/>
                <a:ea typeface="华文细黑" panose="02010600040101010101" pitchFamily="2" charset="-122"/>
              </a:rPr>
              <a:t>X&gt;1</a:t>
            </a:r>
            <a:r>
              <a:rPr lang="zh-CN" altLang="zh-CN" sz="2000" kern="0" dirty="0">
                <a:solidFill>
                  <a:srgbClr val="0000FF"/>
                </a:solidFill>
                <a:latin typeface="华文细黑" panose="02010600040101010101" pitchFamily="2" charset="-122"/>
                <a:ea typeface="华文细黑" panose="02010600040101010101" pitchFamily="2" charset="-122"/>
              </a:rPr>
              <a:t>误写成</a:t>
            </a:r>
            <a:r>
              <a:rPr lang="en-US" altLang="zh-CN" sz="2000" kern="0" dirty="0" smtClean="0">
                <a:solidFill>
                  <a:srgbClr val="0000FF"/>
                </a:solidFill>
                <a:latin typeface="华文细黑" panose="02010600040101010101" pitchFamily="2" charset="-122"/>
                <a:ea typeface="华文细黑" panose="02010600040101010101" pitchFamily="2" charset="-122"/>
              </a:rPr>
              <a:t>X&lt;1</a:t>
            </a:r>
          </a:p>
          <a:p>
            <a:r>
              <a:rPr lang="zh-CN" altLang="en-US" sz="2000" kern="0" dirty="0" smtClean="0">
                <a:solidFill>
                  <a:srgbClr val="0000FF"/>
                </a:solidFill>
                <a:latin typeface="华文细黑" panose="02010600040101010101" pitchFamily="2" charset="-122"/>
                <a:ea typeface="华文细黑" panose="02010600040101010101" pitchFamily="2" charset="-122"/>
              </a:rPr>
              <a:t>无法查出</a:t>
            </a:r>
            <a:endParaRPr lang="zh-CN" altLang="en-US" sz="2000" kern="0" dirty="0">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82310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randombar(horizontal)">
                                      <p:cBhvr>
                                        <p:cTn id="32" dur="500"/>
                                        <p:tgtEl>
                                          <p:spTgt spid="9"/>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P spid="9" grpId="0"/>
      <p:bldP spid="1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7839" y="2298175"/>
            <a:ext cx="3506771" cy="38123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smtClean="0"/>
              <a:t>（</a:t>
            </a:r>
            <a:r>
              <a:rPr lang="en-US" altLang="zh-CN" dirty="0" smtClean="0"/>
              <a:t>2</a:t>
            </a:r>
            <a:r>
              <a:rPr lang="zh-CN" altLang="en-US" dirty="0" smtClean="0"/>
              <a:t>）判定覆盖</a:t>
            </a:r>
            <a:endParaRPr lang="zh-CN" altLang="en-US" dirty="0"/>
          </a:p>
        </p:txBody>
      </p:sp>
      <p:sp>
        <p:nvSpPr>
          <p:cNvPr id="3" name="内容占位符 2"/>
          <p:cNvSpPr>
            <a:spLocks noGrp="1"/>
          </p:cNvSpPr>
          <p:nvPr>
            <p:ph idx="1"/>
          </p:nvPr>
        </p:nvSpPr>
        <p:spPr/>
        <p:txBody>
          <a:bodyPr/>
          <a:lstStyle/>
          <a:p>
            <a:r>
              <a:rPr lang="zh-CN" altLang="en-US" sz="2400" dirty="0"/>
              <a:t>判定</a:t>
            </a:r>
            <a:r>
              <a:rPr lang="zh-CN" altLang="en-US" sz="2400" dirty="0" smtClean="0"/>
              <a:t>覆盖，又称为分支覆盖：</a:t>
            </a:r>
            <a:r>
              <a:rPr lang="zh-CN" altLang="en-US" sz="2400" dirty="0" smtClean="0">
                <a:solidFill>
                  <a:srgbClr val="0000FF"/>
                </a:solidFill>
              </a:rPr>
              <a:t>每个判定</a:t>
            </a:r>
            <a:r>
              <a:rPr lang="zh-CN" altLang="en-US" sz="2400" dirty="0">
                <a:solidFill>
                  <a:srgbClr val="0000FF"/>
                </a:solidFill>
              </a:rPr>
              <a:t>的每个分支至少执行一次</a:t>
            </a:r>
          </a:p>
        </p:txBody>
      </p:sp>
      <p:sp>
        <p:nvSpPr>
          <p:cNvPr id="5" name="矩形 4"/>
          <p:cNvSpPr/>
          <p:nvPr/>
        </p:nvSpPr>
        <p:spPr>
          <a:xfrm>
            <a:off x="4939645" y="2227792"/>
            <a:ext cx="3940830" cy="1208023"/>
          </a:xfrm>
          <a:prstGeom prst="rect">
            <a:avLst/>
          </a:prstGeom>
        </p:spPr>
        <p:txBody>
          <a:bodyPr wrap="square">
            <a:spAutoFit/>
          </a:bodyPr>
          <a:lstStyle/>
          <a:p>
            <a:pPr fontAlgn="base">
              <a:lnSpc>
                <a:spcPts val="2900"/>
              </a:lnSpc>
              <a:spcBef>
                <a:spcPct val="0"/>
              </a:spcBef>
              <a:spcAft>
                <a:spcPct val="0"/>
              </a:spcAft>
              <a:defRPr/>
            </a:pPr>
            <a:r>
              <a:rPr lang="zh-CN" altLang="en-US" sz="2000" dirty="0" smtClean="0">
                <a:latin typeface="华文细黑" panose="02010600040101010101" pitchFamily="2" charset="-122"/>
                <a:ea typeface="华文细黑" panose="02010600040101010101" pitchFamily="2" charset="-122"/>
              </a:rPr>
              <a:t>取值：</a:t>
            </a:r>
            <a:endParaRPr lang="en-US" altLang="zh-CN" sz="2000" dirty="0" smtClean="0">
              <a:latin typeface="华文细黑" panose="02010600040101010101" pitchFamily="2" charset="-122"/>
              <a:ea typeface="华文细黑" panose="02010600040101010101" pitchFamily="2" charset="-122"/>
            </a:endParaRPr>
          </a:p>
          <a:p>
            <a:pPr fontAlgn="base">
              <a:lnSpc>
                <a:spcPts val="2900"/>
              </a:lnSpc>
              <a:spcBef>
                <a:spcPct val="0"/>
              </a:spcBef>
              <a:spcAft>
                <a:spcPct val="0"/>
              </a:spcAft>
              <a:defRPr/>
            </a:pPr>
            <a:r>
              <a:rPr lang="en-US" altLang="zh-CN" sz="2000" dirty="0">
                <a:latin typeface="华文细黑" panose="02010600040101010101" pitchFamily="2" charset="-122"/>
                <a:ea typeface="华文细黑" panose="02010600040101010101" pitchFamily="2" charset="-122"/>
              </a:rPr>
              <a:t>A=3</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B=0</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X=3 (</a:t>
            </a:r>
            <a:r>
              <a:rPr lang="zh-CN" altLang="en-US" sz="2000" dirty="0">
                <a:latin typeface="华文细黑" panose="02010600040101010101" pitchFamily="2" charset="-122"/>
                <a:ea typeface="华文细黑" panose="02010600040101010101" pitchFamily="2" charset="-122"/>
              </a:rPr>
              <a:t>覆盖</a:t>
            </a:r>
            <a:r>
              <a:rPr lang="en-US" altLang="zh-CN" sz="2000" dirty="0" err="1">
                <a:latin typeface="华文细黑" panose="02010600040101010101" pitchFamily="2" charset="-122"/>
                <a:ea typeface="华文细黑" panose="02010600040101010101" pitchFamily="2" charset="-122"/>
              </a:rPr>
              <a:t>sacbd</a:t>
            </a:r>
            <a:r>
              <a:rPr lang="en-US" altLang="zh-CN" sz="2000" dirty="0">
                <a:latin typeface="华文细黑" panose="02010600040101010101" pitchFamily="2" charset="-122"/>
                <a:ea typeface="华文细黑" panose="02010600040101010101" pitchFamily="2" charset="-122"/>
              </a:rPr>
              <a:t>)</a:t>
            </a:r>
          </a:p>
          <a:p>
            <a:pPr fontAlgn="base">
              <a:lnSpc>
                <a:spcPts val="2900"/>
              </a:lnSpc>
              <a:spcBef>
                <a:spcPct val="0"/>
              </a:spcBef>
              <a:spcAft>
                <a:spcPct val="0"/>
              </a:spcAft>
              <a:defRPr/>
            </a:pPr>
            <a:r>
              <a:rPr lang="en-US" altLang="zh-CN" sz="2000" dirty="0">
                <a:latin typeface="华文细黑" panose="02010600040101010101" pitchFamily="2" charset="-122"/>
                <a:ea typeface="华文细黑" panose="02010600040101010101" pitchFamily="2" charset="-122"/>
              </a:rPr>
              <a:t>A=2</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B=1</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X=1 (</a:t>
            </a:r>
            <a:r>
              <a:rPr lang="zh-CN" altLang="en-US" sz="2000" dirty="0">
                <a:latin typeface="华文细黑" panose="02010600040101010101" pitchFamily="2" charset="-122"/>
                <a:ea typeface="华文细黑" panose="02010600040101010101" pitchFamily="2" charset="-122"/>
              </a:rPr>
              <a:t>覆盖</a:t>
            </a:r>
            <a:r>
              <a:rPr lang="en-US" altLang="zh-CN" sz="2000" dirty="0" err="1">
                <a:latin typeface="华文细黑" panose="02010600040101010101" pitchFamily="2" charset="-122"/>
                <a:ea typeface="华文细黑" panose="02010600040101010101" pitchFamily="2" charset="-122"/>
              </a:rPr>
              <a:t>sabed</a:t>
            </a:r>
            <a:r>
              <a:rPr lang="en-US" altLang="zh-CN" sz="2000" dirty="0">
                <a:latin typeface="华文细黑" panose="02010600040101010101" pitchFamily="2" charset="-122"/>
                <a:ea typeface="华文细黑" panose="02010600040101010101" pitchFamily="2" charset="-122"/>
              </a:rPr>
              <a:t>)</a:t>
            </a:r>
          </a:p>
        </p:txBody>
      </p:sp>
      <p:sp>
        <p:nvSpPr>
          <p:cNvPr id="14" name="矩形 13"/>
          <p:cNvSpPr/>
          <p:nvPr/>
        </p:nvSpPr>
        <p:spPr>
          <a:xfrm>
            <a:off x="4939645" y="4538431"/>
            <a:ext cx="3838231" cy="707886"/>
          </a:xfrm>
          <a:prstGeom prst="rect">
            <a:avLst/>
          </a:prstGeom>
        </p:spPr>
        <p:txBody>
          <a:bodyPr wrap="square">
            <a:spAutoFit/>
          </a:bodyPr>
          <a:lstStyle/>
          <a:p>
            <a:pPr fontAlgn="base">
              <a:spcBef>
                <a:spcPct val="0"/>
              </a:spcBef>
              <a:spcAft>
                <a:spcPct val="0"/>
              </a:spcAft>
            </a:pPr>
            <a:r>
              <a:rPr lang="zh-CN" altLang="en-US" sz="2000" dirty="0" smtClean="0">
                <a:latin typeface="华文细黑" panose="02010600040101010101" pitchFamily="2" charset="-122"/>
                <a:ea typeface="华文细黑" panose="02010600040101010101" pitchFamily="2" charset="-122"/>
              </a:rPr>
              <a:t>以上测试数据满足判定覆盖要求，但只</a:t>
            </a:r>
            <a:r>
              <a:rPr lang="zh-CN" altLang="en-US" sz="2000" dirty="0">
                <a:latin typeface="华文细黑" panose="02010600040101010101" pitchFamily="2" charset="-122"/>
                <a:ea typeface="华文细黑" panose="02010600040101010101" pitchFamily="2" charset="-122"/>
              </a:rPr>
              <a:t>覆盖了程序全部路径的一半</a:t>
            </a:r>
          </a:p>
        </p:txBody>
      </p:sp>
      <p:sp>
        <p:nvSpPr>
          <p:cNvPr id="12" name="任意多边形 11"/>
          <p:cNvSpPr/>
          <p:nvPr/>
        </p:nvSpPr>
        <p:spPr>
          <a:xfrm>
            <a:off x="1536569" y="2931738"/>
            <a:ext cx="2320836" cy="2667785"/>
          </a:xfrm>
          <a:custGeom>
            <a:avLst/>
            <a:gdLst>
              <a:gd name="connsiteX0" fmla="*/ 509047 w 2320836"/>
              <a:gd name="connsiteY0" fmla="*/ 0 h 2667785"/>
              <a:gd name="connsiteX1" fmla="*/ 518474 w 2320836"/>
              <a:gd name="connsiteY1" fmla="*/ 339365 h 2667785"/>
              <a:gd name="connsiteX2" fmla="*/ 584462 w 2320836"/>
              <a:gd name="connsiteY2" fmla="*/ 405352 h 2667785"/>
              <a:gd name="connsiteX3" fmla="*/ 612742 w 2320836"/>
              <a:gd name="connsiteY3" fmla="*/ 443060 h 2667785"/>
              <a:gd name="connsiteX4" fmla="*/ 659876 w 2320836"/>
              <a:gd name="connsiteY4" fmla="*/ 452486 h 2667785"/>
              <a:gd name="connsiteX5" fmla="*/ 791852 w 2320836"/>
              <a:gd name="connsiteY5" fmla="*/ 461913 h 2667785"/>
              <a:gd name="connsiteX6" fmla="*/ 1762812 w 2320836"/>
              <a:gd name="connsiteY6" fmla="*/ 461913 h 2667785"/>
              <a:gd name="connsiteX7" fmla="*/ 1791093 w 2320836"/>
              <a:gd name="connsiteY7" fmla="*/ 471340 h 2667785"/>
              <a:gd name="connsiteX8" fmla="*/ 1866507 w 2320836"/>
              <a:gd name="connsiteY8" fmla="*/ 490194 h 2667785"/>
              <a:gd name="connsiteX9" fmla="*/ 1998483 w 2320836"/>
              <a:gd name="connsiteY9" fmla="*/ 509047 h 2667785"/>
              <a:gd name="connsiteX10" fmla="*/ 2102177 w 2320836"/>
              <a:gd name="connsiteY10" fmla="*/ 556181 h 2667785"/>
              <a:gd name="connsiteX11" fmla="*/ 2130458 w 2320836"/>
              <a:gd name="connsiteY11" fmla="*/ 575035 h 2667785"/>
              <a:gd name="connsiteX12" fmla="*/ 2158738 w 2320836"/>
              <a:gd name="connsiteY12" fmla="*/ 603315 h 2667785"/>
              <a:gd name="connsiteX13" fmla="*/ 2205872 w 2320836"/>
              <a:gd name="connsiteY13" fmla="*/ 622169 h 2667785"/>
              <a:gd name="connsiteX14" fmla="*/ 2253006 w 2320836"/>
              <a:gd name="connsiteY14" fmla="*/ 669303 h 2667785"/>
              <a:gd name="connsiteX15" fmla="*/ 2271860 w 2320836"/>
              <a:gd name="connsiteY15" fmla="*/ 697583 h 2667785"/>
              <a:gd name="connsiteX16" fmla="*/ 2300140 w 2320836"/>
              <a:gd name="connsiteY16" fmla="*/ 725864 h 2667785"/>
              <a:gd name="connsiteX17" fmla="*/ 2309567 w 2320836"/>
              <a:gd name="connsiteY17" fmla="*/ 848412 h 2667785"/>
              <a:gd name="connsiteX18" fmla="*/ 2224726 w 2320836"/>
              <a:gd name="connsiteY18" fmla="*/ 914400 h 2667785"/>
              <a:gd name="connsiteX19" fmla="*/ 2149311 w 2320836"/>
              <a:gd name="connsiteY19" fmla="*/ 961534 h 2667785"/>
              <a:gd name="connsiteX20" fmla="*/ 2121031 w 2320836"/>
              <a:gd name="connsiteY20" fmla="*/ 980387 h 2667785"/>
              <a:gd name="connsiteX21" fmla="*/ 2092751 w 2320836"/>
              <a:gd name="connsiteY21" fmla="*/ 1008668 h 2667785"/>
              <a:gd name="connsiteX22" fmla="*/ 2064470 w 2320836"/>
              <a:gd name="connsiteY22" fmla="*/ 1018095 h 2667785"/>
              <a:gd name="connsiteX23" fmla="*/ 2036190 w 2320836"/>
              <a:gd name="connsiteY23" fmla="*/ 1036948 h 2667785"/>
              <a:gd name="connsiteX24" fmla="*/ 1970202 w 2320836"/>
              <a:gd name="connsiteY24" fmla="*/ 1065229 h 2667785"/>
              <a:gd name="connsiteX25" fmla="*/ 1800520 w 2320836"/>
              <a:gd name="connsiteY25" fmla="*/ 1074656 h 2667785"/>
              <a:gd name="connsiteX26" fmla="*/ 1621410 w 2320836"/>
              <a:gd name="connsiteY26" fmla="*/ 1121790 h 2667785"/>
              <a:gd name="connsiteX27" fmla="*/ 1527142 w 2320836"/>
              <a:gd name="connsiteY27" fmla="*/ 1140643 h 2667785"/>
              <a:gd name="connsiteX28" fmla="*/ 1282045 w 2320836"/>
              <a:gd name="connsiteY28" fmla="*/ 1168924 h 2667785"/>
              <a:gd name="connsiteX29" fmla="*/ 1112363 w 2320836"/>
              <a:gd name="connsiteY29" fmla="*/ 1197204 h 2667785"/>
              <a:gd name="connsiteX30" fmla="*/ 914400 w 2320836"/>
              <a:gd name="connsiteY30" fmla="*/ 1225484 h 2667785"/>
              <a:gd name="connsiteX31" fmla="*/ 772998 w 2320836"/>
              <a:gd name="connsiteY31" fmla="*/ 1253765 h 2667785"/>
              <a:gd name="connsiteX32" fmla="*/ 575035 w 2320836"/>
              <a:gd name="connsiteY32" fmla="*/ 1291472 h 2667785"/>
              <a:gd name="connsiteX33" fmla="*/ 480767 w 2320836"/>
              <a:gd name="connsiteY33" fmla="*/ 1319752 h 2667785"/>
              <a:gd name="connsiteX34" fmla="*/ 424206 w 2320836"/>
              <a:gd name="connsiteY34" fmla="*/ 1338606 h 2667785"/>
              <a:gd name="connsiteX35" fmla="*/ 301658 w 2320836"/>
              <a:gd name="connsiteY35" fmla="*/ 1432874 h 2667785"/>
              <a:gd name="connsiteX36" fmla="*/ 273377 w 2320836"/>
              <a:gd name="connsiteY36" fmla="*/ 1451728 h 2667785"/>
              <a:gd name="connsiteX37" fmla="*/ 141402 w 2320836"/>
              <a:gd name="connsiteY37" fmla="*/ 1517715 h 2667785"/>
              <a:gd name="connsiteX38" fmla="*/ 75415 w 2320836"/>
              <a:gd name="connsiteY38" fmla="*/ 1583703 h 2667785"/>
              <a:gd name="connsiteX39" fmla="*/ 56561 w 2320836"/>
              <a:gd name="connsiteY39" fmla="*/ 1621410 h 2667785"/>
              <a:gd name="connsiteX40" fmla="*/ 37707 w 2320836"/>
              <a:gd name="connsiteY40" fmla="*/ 1649691 h 2667785"/>
              <a:gd name="connsiteX41" fmla="*/ 28280 w 2320836"/>
              <a:gd name="connsiteY41" fmla="*/ 1706251 h 2667785"/>
              <a:gd name="connsiteX42" fmla="*/ 9427 w 2320836"/>
              <a:gd name="connsiteY42" fmla="*/ 1762812 h 2667785"/>
              <a:gd name="connsiteX43" fmla="*/ 0 w 2320836"/>
              <a:gd name="connsiteY43" fmla="*/ 1885361 h 2667785"/>
              <a:gd name="connsiteX44" fmla="*/ 18854 w 2320836"/>
              <a:gd name="connsiteY44" fmla="*/ 2111604 h 2667785"/>
              <a:gd name="connsiteX45" fmla="*/ 47134 w 2320836"/>
              <a:gd name="connsiteY45" fmla="*/ 2450969 h 2667785"/>
              <a:gd name="connsiteX46" fmla="*/ 56561 w 2320836"/>
              <a:gd name="connsiteY46" fmla="*/ 2498103 h 2667785"/>
              <a:gd name="connsiteX47" fmla="*/ 65988 w 2320836"/>
              <a:gd name="connsiteY47" fmla="*/ 2667785 h 26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320836" h="2667785">
                <a:moveTo>
                  <a:pt x="509047" y="0"/>
                </a:moveTo>
                <a:cubicBezTo>
                  <a:pt x="512189" y="113122"/>
                  <a:pt x="497775" y="228109"/>
                  <a:pt x="518474" y="339365"/>
                </a:cubicBezTo>
                <a:cubicBezTo>
                  <a:pt x="524164" y="369947"/>
                  <a:pt x="565798" y="380466"/>
                  <a:pt x="584462" y="405352"/>
                </a:cubicBezTo>
                <a:cubicBezTo>
                  <a:pt x="593889" y="417921"/>
                  <a:pt x="599419" y="434733"/>
                  <a:pt x="612742" y="443060"/>
                </a:cubicBezTo>
                <a:cubicBezTo>
                  <a:pt x="626329" y="451552"/>
                  <a:pt x="643942" y="450809"/>
                  <a:pt x="659876" y="452486"/>
                </a:cubicBezTo>
                <a:cubicBezTo>
                  <a:pt x="703738" y="457103"/>
                  <a:pt x="747860" y="458771"/>
                  <a:pt x="791852" y="461913"/>
                </a:cubicBezTo>
                <a:cubicBezTo>
                  <a:pt x="1247140" y="450239"/>
                  <a:pt x="1223010" y="445799"/>
                  <a:pt x="1762812" y="461913"/>
                </a:cubicBezTo>
                <a:cubicBezTo>
                  <a:pt x="1772745" y="462209"/>
                  <a:pt x="1781506" y="468725"/>
                  <a:pt x="1791093" y="471340"/>
                </a:cubicBezTo>
                <a:cubicBezTo>
                  <a:pt x="1816092" y="478158"/>
                  <a:pt x="1840754" y="487333"/>
                  <a:pt x="1866507" y="490194"/>
                </a:cubicBezTo>
                <a:cubicBezTo>
                  <a:pt x="1907311" y="494727"/>
                  <a:pt x="1957211" y="497791"/>
                  <a:pt x="1998483" y="509047"/>
                </a:cubicBezTo>
                <a:cubicBezTo>
                  <a:pt x="2054762" y="524396"/>
                  <a:pt x="2054287" y="526250"/>
                  <a:pt x="2102177" y="556181"/>
                </a:cubicBezTo>
                <a:cubicBezTo>
                  <a:pt x="2111785" y="562186"/>
                  <a:pt x="2121754" y="567782"/>
                  <a:pt x="2130458" y="575035"/>
                </a:cubicBezTo>
                <a:cubicBezTo>
                  <a:pt x="2140699" y="583569"/>
                  <a:pt x="2147433" y="596249"/>
                  <a:pt x="2158738" y="603315"/>
                </a:cubicBezTo>
                <a:cubicBezTo>
                  <a:pt x="2173088" y="612284"/>
                  <a:pt x="2190161" y="615884"/>
                  <a:pt x="2205872" y="622169"/>
                </a:cubicBezTo>
                <a:cubicBezTo>
                  <a:pt x="2256149" y="697582"/>
                  <a:pt x="2190161" y="606458"/>
                  <a:pt x="2253006" y="669303"/>
                </a:cubicBezTo>
                <a:cubicBezTo>
                  <a:pt x="2261017" y="677314"/>
                  <a:pt x="2264607" y="688879"/>
                  <a:pt x="2271860" y="697583"/>
                </a:cubicBezTo>
                <a:cubicBezTo>
                  <a:pt x="2280395" y="707825"/>
                  <a:pt x="2290713" y="716437"/>
                  <a:pt x="2300140" y="725864"/>
                </a:cubicBezTo>
                <a:cubicBezTo>
                  <a:pt x="2317065" y="776638"/>
                  <a:pt x="2331817" y="792787"/>
                  <a:pt x="2309567" y="848412"/>
                </a:cubicBezTo>
                <a:cubicBezTo>
                  <a:pt x="2301808" y="867811"/>
                  <a:pt x="2230269" y="911629"/>
                  <a:pt x="2224726" y="914400"/>
                </a:cubicBezTo>
                <a:cubicBezTo>
                  <a:pt x="2165669" y="943928"/>
                  <a:pt x="2206420" y="920742"/>
                  <a:pt x="2149311" y="961534"/>
                </a:cubicBezTo>
                <a:cubicBezTo>
                  <a:pt x="2140092" y="968119"/>
                  <a:pt x="2129734" y="973134"/>
                  <a:pt x="2121031" y="980387"/>
                </a:cubicBezTo>
                <a:cubicBezTo>
                  <a:pt x="2110789" y="988922"/>
                  <a:pt x="2103843" y="1001273"/>
                  <a:pt x="2092751" y="1008668"/>
                </a:cubicBezTo>
                <a:cubicBezTo>
                  <a:pt x="2084483" y="1014180"/>
                  <a:pt x="2073358" y="1013651"/>
                  <a:pt x="2064470" y="1018095"/>
                </a:cubicBezTo>
                <a:cubicBezTo>
                  <a:pt x="2054337" y="1023162"/>
                  <a:pt x="2046027" y="1031327"/>
                  <a:pt x="2036190" y="1036948"/>
                </a:cubicBezTo>
                <a:cubicBezTo>
                  <a:pt x="2026007" y="1042767"/>
                  <a:pt x="1986067" y="1063718"/>
                  <a:pt x="1970202" y="1065229"/>
                </a:cubicBezTo>
                <a:cubicBezTo>
                  <a:pt x="1913809" y="1070600"/>
                  <a:pt x="1857081" y="1071514"/>
                  <a:pt x="1800520" y="1074656"/>
                </a:cubicBezTo>
                <a:cubicBezTo>
                  <a:pt x="1734618" y="1096621"/>
                  <a:pt x="1721676" y="1101737"/>
                  <a:pt x="1621410" y="1121790"/>
                </a:cubicBezTo>
                <a:cubicBezTo>
                  <a:pt x="1589987" y="1128074"/>
                  <a:pt x="1558814" y="1135770"/>
                  <a:pt x="1527142" y="1140643"/>
                </a:cubicBezTo>
                <a:cubicBezTo>
                  <a:pt x="1442560" y="1153656"/>
                  <a:pt x="1365910" y="1160537"/>
                  <a:pt x="1282045" y="1168924"/>
                </a:cubicBezTo>
                <a:cubicBezTo>
                  <a:pt x="1004106" y="1230686"/>
                  <a:pt x="1388374" y="1148495"/>
                  <a:pt x="1112363" y="1197204"/>
                </a:cubicBezTo>
                <a:cubicBezTo>
                  <a:pt x="912147" y="1232537"/>
                  <a:pt x="1197269" y="1203727"/>
                  <a:pt x="914400" y="1225484"/>
                </a:cubicBezTo>
                <a:cubicBezTo>
                  <a:pt x="867266" y="1234911"/>
                  <a:pt x="820411" y="1245863"/>
                  <a:pt x="772998" y="1253765"/>
                </a:cubicBezTo>
                <a:cubicBezTo>
                  <a:pt x="506758" y="1298138"/>
                  <a:pt x="672749" y="1261407"/>
                  <a:pt x="575035" y="1291472"/>
                </a:cubicBezTo>
                <a:lnTo>
                  <a:pt x="480767" y="1319752"/>
                </a:lnTo>
                <a:cubicBezTo>
                  <a:pt x="461798" y="1325680"/>
                  <a:pt x="424206" y="1338606"/>
                  <a:pt x="424206" y="1338606"/>
                </a:cubicBezTo>
                <a:cubicBezTo>
                  <a:pt x="321187" y="1428748"/>
                  <a:pt x="385013" y="1380778"/>
                  <a:pt x="301658" y="1432874"/>
                </a:cubicBezTo>
                <a:cubicBezTo>
                  <a:pt x="292050" y="1438879"/>
                  <a:pt x="283390" y="1446427"/>
                  <a:pt x="273377" y="1451728"/>
                </a:cubicBezTo>
                <a:cubicBezTo>
                  <a:pt x="229909" y="1474741"/>
                  <a:pt x="141402" y="1517715"/>
                  <a:pt x="141402" y="1517715"/>
                </a:cubicBezTo>
                <a:cubicBezTo>
                  <a:pt x="119406" y="1539711"/>
                  <a:pt x="95113" y="1559628"/>
                  <a:pt x="75415" y="1583703"/>
                </a:cubicBezTo>
                <a:cubicBezTo>
                  <a:pt x="66516" y="1594579"/>
                  <a:pt x="63533" y="1609209"/>
                  <a:pt x="56561" y="1621410"/>
                </a:cubicBezTo>
                <a:cubicBezTo>
                  <a:pt x="50940" y="1631247"/>
                  <a:pt x="43992" y="1640264"/>
                  <a:pt x="37707" y="1649691"/>
                </a:cubicBezTo>
                <a:cubicBezTo>
                  <a:pt x="34565" y="1668544"/>
                  <a:pt x="32916" y="1687708"/>
                  <a:pt x="28280" y="1706251"/>
                </a:cubicBezTo>
                <a:cubicBezTo>
                  <a:pt x="23460" y="1725531"/>
                  <a:pt x="9427" y="1762812"/>
                  <a:pt x="9427" y="1762812"/>
                </a:cubicBezTo>
                <a:cubicBezTo>
                  <a:pt x="6285" y="1803662"/>
                  <a:pt x="0" y="1844391"/>
                  <a:pt x="0" y="1885361"/>
                </a:cubicBezTo>
                <a:cubicBezTo>
                  <a:pt x="0" y="2029126"/>
                  <a:pt x="454" y="2019606"/>
                  <a:pt x="18854" y="2111604"/>
                </a:cubicBezTo>
                <a:cubicBezTo>
                  <a:pt x="28430" y="2250453"/>
                  <a:pt x="27418" y="2332673"/>
                  <a:pt x="47134" y="2450969"/>
                </a:cubicBezTo>
                <a:cubicBezTo>
                  <a:pt x="49768" y="2466773"/>
                  <a:pt x="53419" y="2482392"/>
                  <a:pt x="56561" y="2498103"/>
                </a:cubicBezTo>
                <a:lnTo>
                  <a:pt x="65988" y="2667785"/>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1404594" y="3318237"/>
            <a:ext cx="2620651" cy="2300140"/>
          </a:xfrm>
          <a:custGeom>
            <a:avLst/>
            <a:gdLst>
              <a:gd name="connsiteX0" fmla="*/ 0 w 2620651"/>
              <a:gd name="connsiteY0" fmla="*/ 0 h 2658359"/>
              <a:gd name="connsiteX1" fmla="*/ 47134 w 2620651"/>
              <a:gd name="connsiteY1" fmla="*/ 263951 h 2658359"/>
              <a:gd name="connsiteX2" fmla="*/ 56561 w 2620651"/>
              <a:gd name="connsiteY2" fmla="*/ 461914 h 2658359"/>
              <a:gd name="connsiteX3" fmla="*/ 65987 w 2620651"/>
              <a:gd name="connsiteY3" fmla="*/ 537328 h 2658359"/>
              <a:gd name="connsiteX4" fmla="*/ 84841 w 2620651"/>
              <a:gd name="connsiteY4" fmla="*/ 631596 h 2658359"/>
              <a:gd name="connsiteX5" fmla="*/ 75414 w 2620651"/>
              <a:gd name="connsiteY5" fmla="*/ 1065229 h 2658359"/>
              <a:gd name="connsiteX6" fmla="*/ 84841 w 2620651"/>
              <a:gd name="connsiteY6" fmla="*/ 1253765 h 2658359"/>
              <a:gd name="connsiteX7" fmla="*/ 94268 w 2620651"/>
              <a:gd name="connsiteY7" fmla="*/ 1282046 h 2658359"/>
              <a:gd name="connsiteX8" fmla="*/ 141402 w 2620651"/>
              <a:gd name="connsiteY8" fmla="*/ 1291472 h 2658359"/>
              <a:gd name="connsiteX9" fmla="*/ 226243 w 2620651"/>
              <a:gd name="connsiteY9" fmla="*/ 1348033 h 2658359"/>
              <a:gd name="connsiteX10" fmla="*/ 254524 w 2620651"/>
              <a:gd name="connsiteY10" fmla="*/ 1366887 h 2658359"/>
              <a:gd name="connsiteX11" fmla="*/ 282804 w 2620651"/>
              <a:gd name="connsiteY11" fmla="*/ 1376314 h 2658359"/>
              <a:gd name="connsiteX12" fmla="*/ 339365 w 2620651"/>
              <a:gd name="connsiteY12" fmla="*/ 1414021 h 2658359"/>
              <a:gd name="connsiteX13" fmla="*/ 367645 w 2620651"/>
              <a:gd name="connsiteY13" fmla="*/ 1432874 h 2658359"/>
              <a:gd name="connsiteX14" fmla="*/ 405352 w 2620651"/>
              <a:gd name="connsiteY14" fmla="*/ 1442301 h 2658359"/>
              <a:gd name="connsiteX15" fmla="*/ 499620 w 2620651"/>
              <a:gd name="connsiteY15" fmla="*/ 1470582 h 2658359"/>
              <a:gd name="connsiteX16" fmla="*/ 593888 w 2620651"/>
              <a:gd name="connsiteY16" fmla="*/ 1480009 h 2658359"/>
              <a:gd name="connsiteX17" fmla="*/ 716437 w 2620651"/>
              <a:gd name="connsiteY17" fmla="*/ 1498862 h 2658359"/>
              <a:gd name="connsiteX18" fmla="*/ 763571 w 2620651"/>
              <a:gd name="connsiteY18" fmla="*/ 1508289 h 2658359"/>
              <a:gd name="connsiteX19" fmla="*/ 801278 w 2620651"/>
              <a:gd name="connsiteY19" fmla="*/ 1517716 h 2658359"/>
              <a:gd name="connsiteX20" fmla="*/ 886119 w 2620651"/>
              <a:gd name="connsiteY20" fmla="*/ 1527143 h 2658359"/>
              <a:gd name="connsiteX21" fmla="*/ 970961 w 2620651"/>
              <a:gd name="connsiteY21" fmla="*/ 1545996 h 2658359"/>
              <a:gd name="connsiteX22" fmla="*/ 1018095 w 2620651"/>
              <a:gd name="connsiteY22" fmla="*/ 1555423 h 2658359"/>
              <a:gd name="connsiteX23" fmla="*/ 1055802 w 2620651"/>
              <a:gd name="connsiteY23" fmla="*/ 1564850 h 2658359"/>
              <a:gd name="connsiteX24" fmla="*/ 1084082 w 2620651"/>
              <a:gd name="connsiteY24" fmla="*/ 1574277 h 2658359"/>
              <a:gd name="connsiteX25" fmla="*/ 1206631 w 2620651"/>
              <a:gd name="connsiteY25" fmla="*/ 1583703 h 2658359"/>
              <a:gd name="connsiteX26" fmla="*/ 1329179 w 2620651"/>
              <a:gd name="connsiteY26" fmla="*/ 1602557 h 2658359"/>
              <a:gd name="connsiteX27" fmla="*/ 1366886 w 2620651"/>
              <a:gd name="connsiteY27" fmla="*/ 1611984 h 2658359"/>
              <a:gd name="connsiteX28" fmla="*/ 1593130 w 2620651"/>
              <a:gd name="connsiteY28" fmla="*/ 1621411 h 2658359"/>
              <a:gd name="connsiteX29" fmla="*/ 2149311 w 2620651"/>
              <a:gd name="connsiteY29" fmla="*/ 1630837 h 2658359"/>
              <a:gd name="connsiteX30" fmla="*/ 2309567 w 2620651"/>
              <a:gd name="connsiteY30" fmla="*/ 1668545 h 2658359"/>
              <a:gd name="connsiteX31" fmla="*/ 2337847 w 2620651"/>
              <a:gd name="connsiteY31" fmla="*/ 1677971 h 2658359"/>
              <a:gd name="connsiteX32" fmla="*/ 2403835 w 2620651"/>
              <a:gd name="connsiteY32" fmla="*/ 1715679 h 2658359"/>
              <a:gd name="connsiteX33" fmla="*/ 2432115 w 2620651"/>
              <a:gd name="connsiteY33" fmla="*/ 1725105 h 2658359"/>
              <a:gd name="connsiteX34" fmla="*/ 2469822 w 2620651"/>
              <a:gd name="connsiteY34" fmla="*/ 1781666 h 2658359"/>
              <a:gd name="connsiteX35" fmla="*/ 2535810 w 2620651"/>
              <a:gd name="connsiteY35" fmla="*/ 1866507 h 2658359"/>
              <a:gd name="connsiteX36" fmla="*/ 2554664 w 2620651"/>
              <a:gd name="connsiteY36" fmla="*/ 1913642 h 2658359"/>
              <a:gd name="connsiteX37" fmla="*/ 2573517 w 2620651"/>
              <a:gd name="connsiteY37" fmla="*/ 1951349 h 2658359"/>
              <a:gd name="connsiteX38" fmla="*/ 2601798 w 2620651"/>
              <a:gd name="connsiteY38" fmla="*/ 2017336 h 2658359"/>
              <a:gd name="connsiteX39" fmla="*/ 2611225 w 2620651"/>
              <a:gd name="connsiteY39" fmla="*/ 2055044 h 2658359"/>
              <a:gd name="connsiteX40" fmla="*/ 2620651 w 2620651"/>
              <a:gd name="connsiteY40" fmla="*/ 2083324 h 2658359"/>
              <a:gd name="connsiteX41" fmla="*/ 2611225 w 2620651"/>
              <a:gd name="connsiteY41" fmla="*/ 2168165 h 2658359"/>
              <a:gd name="connsiteX42" fmla="*/ 2601798 w 2620651"/>
              <a:gd name="connsiteY42" fmla="*/ 2196446 h 2658359"/>
              <a:gd name="connsiteX43" fmla="*/ 2507530 w 2620651"/>
              <a:gd name="connsiteY43" fmla="*/ 2271860 h 2658359"/>
              <a:gd name="connsiteX44" fmla="*/ 2403835 w 2620651"/>
              <a:gd name="connsiteY44" fmla="*/ 2300140 h 2658359"/>
              <a:gd name="connsiteX45" fmla="*/ 2366128 w 2620651"/>
              <a:gd name="connsiteY45" fmla="*/ 2318994 h 2658359"/>
              <a:gd name="connsiteX46" fmla="*/ 2271860 w 2620651"/>
              <a:gd name="connsiteY46" fmla="*/ 2356701 h 2658359"/>
              <a:gd name="connsiteX47" fmla="*/ 2243579 w 2620651"/>
              <a:gd name="connsiteY47" fmla="*/ 2375555 h 2658359"/>
              <a:gd name="connsiteX48" fmla="*/ 2205872 w 2620651"/>
              <a:gd name="connsiteY48" fmla="*/ 2384982 h 2658359"/>
              <a:gd name="connsiteX49" fmla="*/ 2177592 w 2620651"/>
              <a:gd name="connsiteY49" fmla="*/ 2394409 h 2658359"/>
              <a:gd name="connsiteX50" fmla="*/ 2121031 w 2620651"/>
              <a:gd name="connsiteY50" fmla="*/ 2403835 h 2658359"/>
              <a:gd name="connsiteX51" fmla="*/ 2045616 w 2620651"/>
              <a:gd name="connsiteY51" fmla="*/ 2422689 h 2658359"/>
              <a:gd name="connsiteX52" fmla="*/ 1791093 w 2620651"/>
              <a:gd name="connsiteY52" fmla="*/ 2413262 h 2658359"/>
              <a:gd name="connsiteX53" fmla="*/ 1753385 w 2620651"/>
              <a:gd name="connsiteY53" fmla="*/ 2403835 h 2658359"/>
              <a:gd name="connsiteX54" fmla="*/ 1649691 w 2620651"/>
              <a:gd name="connsiteY54" fmla="*/ 2394409 h 2658359"/>
              <a:gd name="connsiteX55" fmla="*/ 1583703 w 2620651"/>
              <a:gd name="connsiteY55" fmla="*/ 2375555 h 2658359"/>
              <a:gd name="connsiteX56" fmla="*/ 1451728 w 2620651"/>
              <a:gd name="connsiteY56" fmla="*/ 2366128 h 2658359"/>
              <a:gd name="connsiteX57" fmla="*/ 1338606 w 2620651"/>
              <a:gd name="connsiteY57" fmla="*/ 2337848 h 2658359"/>
              <a:gd name="connsiteX58" fmla="*/ 1168924 w 2620651"/>
              <a:gd name="connsiteY58" fmla="*/ 2318994 h 2658359"/>
              <a:gd name="connsiteX59" fmla="*/ 1140643 w 2620651"/>
              <a:gd name="connsiteY59" fmla="*/ 2309567 h 2658359"/>
              <a:gd name="connsiteX60" fmla="*/ 970961 w 2620651"/>
              <a:gd name="connsiteY60" fmla="*/ 2328421 h 2658359"/>
              <a:gd name="connsiteX61" fmla="*/ 886119 w 2620651"/>
              <a:gd name="connsiteY61" fmla="*/ 2366128 h 2658359"/>
              <a:gd name="connsiteX62" fmla="*/ 848412 w 2620651"/>
              <a:gd name="connsiteY62" fmla="*/ 2375555 h 2658359"/>
              <a:gd name="connsiteX63" fmla="*/ 763571 w 2620651"/>
              <a:gd name="connsiteY63" fmla="*/ 2413262 h 2658359"/>
              <a:gd name="connsiteX64" fmla="*/ 735291 w 2620651"/>
              <a:gd name="connsiteY64" fmla="*/ 2422689 h 2658359"/>
              <a:gd name="connsiteX65" fmla="*/ 697583 w 2620651"/>
              <a:gd name="connsiteY65" fmla="*/ 2450969 h 2658359"/>
              <a:gd name="connsiteX66" fmla="*/ 669303 w 2620651"/>
              <a:gd name="connsiteY66" fmla="*/ 2469823 h 2658359"/>
              <a:gd name="connsiteX67" fmla="*/ 650449 w 2620651"/>
              <a:gd name="connsiteY67" fmla="*/ 2498103 h 2658359"/>
              <a:gd name="connsiteX68" fmla="*/ 641022 w 2620651"/>
              <a:gd name="connsiteY68" fmla="*/ 2526384 h 2658359"/>
              <a:gd name="connsiteX69" fmla="*/ 631596 w 2620651"/>
              <a:gd name="connsiteY69" fmla="*/ 2658359 h 265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620651" h="2658359">
                <a:moveTo>
                  <a:pt x="0" y="0"/>
                </a:moveTo>
                <a:cubicBezTo>
                  <a:pt x="15711" y="87984"/>
                  <a:pt x="36271" y="175238"/>
                  <a:pt x="47134" y="263951"/>
                </a:cubicBezTo>
                <a:cubicBezTo>
                  <a:pt x="55163" y="329524"/>
                  <a:pt x="52016" y="396008"/>
                  <a:pt x="56561" y="461914"/>
                </a:cubicBezTo>
                <a:cubicBezTo>
                  <a:pt x="58304" y="487188"/>
                  <a:pt x="62639" y="512217"/>
                  <a:pt x="65987" y="537328"/>
                </a:cubicBezTo>
                <a:cubicBezTo>
                  <a:pt x="75615" y="609540"/>
                  <a:pt x="68926" y="583853"/>
                  <a:pt x="84841" y="631596"/>
                </a:cubicBezTo>
                <a:cubicBezTo>
                  <a:pt x="81699" y="776140"/>
                  <a:pt x="75414" y="920651"/>
                  <a:pt x="75414" y="1065229"/>
                </a:cubicBezTo>
                <a:cubicBezTo>
                  <a:pt x="75414" y="1128153"/>
                  <a:pt x="79390" y="1191078"/>
                  <a:pt x="84841" y="1253765"/>
                </a:cubicBezTo>
                <a:cubicBezTo>
                  <a:pt x="85702" y="1263665"/>
                  <a:pt x="86000" y="1276534"/>
                  <a:pt x="94268" y="1282046"/>
                </a:cubicBezTo>
                <a:cubicBezTo>
                  <a:pt x="107600" y="1290934"/>
                  <a:pt x="125691" y="1288330"/>
                  <a:pt x="141402" y="1291472"/>
                </a:cubicBezTo>
                <a:lnTo>
                  <a:pt x="226243" y="1348033"/>
                </a:lnTo>
                <a:cubicBezTo>
                  <a:pt x="235670" y="1354318"/>
                  <a:pt x="243776" y="1363304"/>
                  <a:pt x="254524" y="1366887"/>
                </a:cubicBezTo>
                <a:cubicBezTo>
                  <a:pt x="263951" y="1370029"/>
                  <a:pt x="274118" y="1371488"/>
                  <a:pt x="282804" y="1376314"/>
                </a:cubicBezTo>
                <a:cubicBezTo>
                  <a:pt x="302612" y="1387318"/>
                  <a:pt x="320511" y="1401452"/>
                  <a:pt x="339365" y="1414021"/>
                </a:cubicBezTo>
                <a:cubicBezTo>
                  <a:pt x="348792" y="1420305"/>
                  <a:pt x="356654" y="1430126"/>
                  <a:pt x="367645" y="1432874"/>
                </a:cubicBezTo>
                <a:cubicBezTo>
                  <a:pt x="380214" y="1436016"/>
                  <a:pt x="392943" y="1438578"/>
                  <a:pt x="405352" y="1442301"/>
                </a:cubicBezTo>
                <a:cubicBezTo>
                  <a:pt x="429207" y="1449458"/>
                  <a:pt x="471967" y="1466632"/>
                  <a:pt x="499620" y="1470582"/>
                </a:cubicBezTo>
                <a:cubicBezTo>
                  <a:pt x="530882" y="1475048"/>
                  <a:pt x="562465" y="1476867"/>
                  <a:pt x="593888" y="1480009"/>
                </a:cubicBezTo>
                <a:cubicBezTo>
                  <a:pt x="672388" y="1499632"/>
                  <a:pt x="589757" y="1480764"/>
                  <a:pt x="716437" y="1498862"/>
                </a:cubicBezTo>
                <a:cubicBezTo>
                  <a:pt x="732298" y="1501128"/>
                  <a:pt x="747930" y="1504813"/>
                  <a:pt x="763571" y="1508289"/>
                </a:cubicBezTo>
                <a:cubicBezTo>
                  <a:pt x="776218" y="1511100"/>
                  <a:pt x="788473" y="1515746"/>
                  <a:pt x="801278" y="1517716"/>
                </a:cubicBezTo>
                <a:cubicBezTo>
                  <a:pt x="829401" y="1522043"/>
                  <a:pt x="857951" y="1523119"/>
                  <a:pt x="886119" y="1527143"/>
                </a:cubicBezTo>
                <a:cubicBezTo>
                  <a:pt x="925932" y="1532830"/>
                  <a:pt x="933902" y="1537761"/>
                  <a:pt x="970961" y="1545996"/>
                </a:cubicBezTo>
                <a:cubicBezTo>
                  <a:pt x="986602" y="1549472"/>
                  <a:pt x="1002454" y="1551947"/>
                  <a:pt x="1018095" y="1555423"/>
                </a:cubicBezTo>
                <a:cubicBezTo>
                  <a:pt x="1030742" y="1558234"/>
                  <a:pt x="1043345" y="1561291"/>
                  <a:pt x="1055802" y="1564850"/>
                </a:cubicBezTo>
                <a:cubicBezTo>
                  <a:pt x="1065356" y="1567580"/>
                  <a:pt x="1074222" y="1573045"/>
                  <a:pt x="1084082" y="1574277"/>
                </a:cubicBezTo>
                <a:cubicBezTo>
                  <a:pt x="1124736" y="1579359"/>
                  <a:pt x="1165781" y="1580561"/>
                  <a:pt x="1206631" y="1583703"/>
                </a:cubicBezTo>
                <a:cubicBezTo>
                  <a:pt x="1291717" y="1604975"/>
                  <a:pt x="1188031" y="1580841"/>
                  <a:pt x="1329179" y="1602557"/>
                </a:cubicBezTo>
                <a:cubicBezTo>
                  <a:pt x="1341984" y="1604527"/>
                  <a:pt x="1353963" y="1611061"/>
                  <a:pt x="1366886" y="1611984"/>
                </a:cubicBezTo>
                <a:cubicBezTo>
                  <a:pt x="1442174" y="1617362"/>
                  <a:pt x="1517672" y="1619593"/>
                  <a:pt x="1593130" y="1621411"/>
                </a:cubicBezTo>
                <a:lnTo>
                  <a:pt x="2149311" y="1630837"/>
                </a:lnTo>
                <a:cubicBezTo>
                  <a:pt x="2172649" y="1636023"/>
                  <a:pt x="2283682" y="1659917"/>
                  <a:pt x="2309567" y="1668545"/>
                </a:cubicBezTo>
                <a:lnTo>
                  <a:pt x="2337847" y="1677971"/>
                </a:lnTo>
                <a:cubicBezTo>
                  <a:pt x="2366247" y="1696904"/>
                  <a:pt x="2370350" y="1701328"/>
                  <a:pt x="2403835" y="1715679"/>
                </a:cubicBezTo>
                <a:cubicBezTo>
                  <a:pt x="2412968" y="1719593"/>
                  <a:pt x="2422688" y="1721963"/>
                  <a:pt x="2432115" y="1725105"/>
                </a:cubicBezTo>
                <a:cubicBezTo>
                  <a:pt x="2444684" y="1743959"/>
                  <a:pt x="2453800" y="1765644"/>
                  <a:pt x="2469822" y="1781666"/>
                </a:cubicBezTo>
                <a:cubicBezTo>
                  <a:pt x="2496434" y="1808278"/>
                  <a:pt x="2520776" y="1828923"/>
                  <a:pt x="2535810" y="1866507"/>
                </a:cubicBezTo>
                <a:cubicBezTo>
                  <a:pt x="2542095" y="1882219"/>
                  <a:pt x="2547791" y="1898178"/>
                  <a:pt x="2554664" y="1913642"/>
                </a:cubicBezTo>
                <a:cubicBezTo>
                  <a:pt x="2560371" y="1926483"/>
                  <a:pt x="2567981" y="1938433"/>
                  <a:pt x="2573517" y="1951349"/>
                </a:cubicBezTo>
                <a:cubicBezTo>
                  <a:pt x="2615120" y="2048422"/>
                  <a:pt x="2539281" y="1892306"/>
                  <a:pt x="2601798" y="2017336"/>
                </a:cubicBezTo>
                <a:cubicBezTo>
                  <a:pt x="2604940" y="2029905"/>
                  <a:pt x="2607666" y="2042586"/>
                  <a:pt x="2611225" y="2055044"/>
                </a:cubicBezTo>
                <a:cubicBezTo>
                  <a:pt x="2613955" y="2064598"/>
                  <a:pt x="2620651" y="2073387"/>
                  <a:pt x="2620651" y="2083324"/>
                </a:cubicBezTo>
                <a:cubicBezTo>
                  <a:pt x="2620651" y="2111778"/>
                  <a:pt x="2615903" y="2140098"/>
                  <a:pt x="2611225" y="2168165"/>
                </a:cubicBezTo>
                <a:cubicBezTo>
                  <a:pt x="2609591" y="2177967"/>
                  <a:pt x="2606624" y="2187760"/>
                  <a:pt x="2601798" y="2196446"/>
                </a:cubicBezTo>
                <a:cubicBezTo>
                  <a:pt x="2561368" y="2269220"/>
                  <a:pt x="2578307" y="2246122"/>
                  <a:pt x="2507530" y="2271860"/>
                </a:cubicBezTo>
                <a:cubicBezTo>
                  <a:pt x="2430672" y="2299809"/>
                  <a:pt x="2490616" y="2285678"/>
                  <a:pt x="2403835" y="2300140"/>
                </a:cubicBezTo>
                <a:cubicBezTo>
                  <a:pt x="2391266" y="2306425"/>
                  <a:pt x="2379044" y="2313458"/>
                  <a:pt x="2366128" y="2318994"/>
                </a:cubicBezTo>
                <a:cubicBezTo>
                  <a:pt x="2335021" y="2332326"/>
                  <a:pt x="2300019" y="2337928"/>
                  <a:pt x="2271860" y="2356701"/>
                </a:cubicBezTo>
                <a:cubicBezTo>
                  <a:pt x="2262433" y="2362986"/>
                  <a:pt x="2253993" y="2371092"/>
                  <a:pt x="2243579" y="2375555"/>
                </a:cubicBezTo>
                <a:cubicBezTo>
                  <a:pt x="2231671" y="2380659"/>
                  <a:pt x="2218329" y="2381423"/>
                  <a:pt x="2205872" y="2384982"/>
                </a:cubicBezTo>
                <a:cubicBezTo>
                  <a:pt x="2196318" y="2387712"/>
                  <a:pt x="2187292" y="2392254"/>
                  <a:pt x="2177592" y="2394409"/>
                </a:cubicBezTo>
                <a:cubicBezTo>
                  <a:pt x="2158933" y="2398555"/>
                  <a:pt x="2139720" y="2399830"/>
                  <a:pt x="2121031" y="2403835"/>
                </a:cubicBezTo>
                <a:cubicBezTo>
                  <a:pt x="2095694" y="2409264"/>
                  <a:pt x="2045616" y="2422689"/>
                  <a:pt x="2045616" y="2422689"/>
                </a:cubicBezTo>
                <a:cubicBezTo>
                  <a:pt x="1960775" y="2419547"/>
                  <a:pt x="1875816" y="2418728"/>
                  <a:pt x="1791093" y="2413262"/>
                </a:cubicBezTo>
                <a:cubicBezTo>
                  <a:pt x="1778164" y="2412428"/>
                  <a:pt x="1766228" y="2405547"/>
                  <a:pt x="1753385" y="2403835"/>
                </a:cubicBezTo>
                <a:cubicBezTo>
                  <a:pt x="1718982" y="2399248"/>
                  <a:pt x="1684256" y="2397551"/>
                  <a:pt x="1649691" y="2394409"/>
                </a:cubicBezTo>
                <a:cubicBezTo>
                  <a:pt x="1631817" y="2388451"/>
                  <a:pt x="1601457" y="2377528"/>
                  <a:pt x="1583703" y="2375555"/>
                </a:cubicBezTo>
                <a:cubicBezTo>
                  <a:pt x="1539869" y="2370684"/>
                  <a:pt x="1495720" y="2369270"/>
                  <a:pt x="1451728" y="2366128"/>
                </a:cubicBezTo>
                <a:cubicBezTo>
                  <a:pt x="1414021" y="2356701"/>
                  <a:pt x="1377083" y="2343345"/>
                  <a:pt x="1338606" y="2337848"/>
                </a:cubicBezTo>
                <a:cubicBezTo>
                  <a:pt x="1238260" y="2323513"/>
                  <a:pt x="1294746" y="2330433"/>
                  <a:pt x="1168924" y="2318994"/>
                </a:cubicBezTo>
                <a:cubicBezTo>
                  <a:pt x="1159497" y="2315852"/>
                  <a:pt x="1150580" y="2309567"/>
                  <a:pt x="1140643" y="2309567"/>
                </a:cubicBezTo>
                <a:cubicBezTo>
                  <a:pt x="1095291" y="2309567"/>
                  <a:pt x="1022212" y="2311337"/>
                  <a:pt x="970961" y="2328421"/>
                </a:cubicBezTo>
                <a:cubicBezTo>
                  <a:pt x="816196" y="2380009"/>
                  <a:pt x="1017511" y="2316855"/>
                  <a:pt x="886119" y="2366128"/>
                </a:cubicBezTo>
                <a:cubicBezTo>
                  <a:pt x="873988" y="2370677"/>
                  <a:pt x="860703" y="2371458"/>
                  <a:pt x="848412" y="2375555"/>
                </a:cubicBezTo>
                <a:cubicBezTo>
                  <a:pt x="782641" y="2397479"/>
                  <a:pt x="821055" y="2388626"/>
                  <a:pt x="763571" y="2413262"/>
                </a:cubicBezTo>
                <a:cubicBezTo>
                  <a:pt x="754438" y="2417176"/>
                  <a:pt x="744718" y="2419547"/>
                  <a:pt x="735291" y="2422689"/>
                </a:cubicBezTo>
                <a:cubicBezTo>
                  <a:pt x="722722" y="2432116"/>
                  <a:pt x="710368" y="2441837"/>
                  <a:pt x="697583" y="2450969"/>
                </a:cubicBezTo>
                <a:cubicBezTo>
                  <a:pt x="688364" y="2457554"/>
                  <a:pt x="677314" y="2461812"/>
                  <a:pt x="669303" y="2469823"/>
                </a:cubicBezTo>
                <a:cubicBezTo>
                  <a:pt x="661292" y="2477834"/>
                  <a:pt x="656734" y="2488676"/>
                  <a:pt x="650449" y="2498103"/>
                </a:cubicBezTo>
                <a:cubicBezTo>
                  <a:pt x="647307" y="2507530"/>
                  <a:pt x="642183" y="2516515"/>
                  <a:pt x="641022" y="2526384"/>
                </a:cubicBezTo>
                <a:cubicBezTo>
                  <a:pt x="635869" y="2570186"/>
                  <a:pt x="631596" y="2658359"/>
                  <a:pt x="631596" y="2658359"/>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978869" y="3007151"/>
            <a:ext cx="1366955" cy="2941187"/>
          </a:xfrm>
          <a:custGeom>
            <a:avLst/>
            <a:gdLst>
              <a:gd name="connsiteX0" fmla="*/ 0 w 1800588"/>
              <a:gd name="connsiteY0" fmla="*/ 0 h 2941187"/>
              <a:gd name="connsiteX1" fmla="*/ 18854 w 1800588"/>
              <a:gd name="connsiteY1" fmla="*/ 47134 h 2941187"/>
              <a:gd name="connsiteX2" fmla="*/ 47134 w 1800588"/>
              <a:gd name="connsiteY2" fmla="*/ 103694 h 2941187"/>
              <a:gd name="connsiteX3" fmla="*/ 113122 w 1800588"/>
              <a:gd name="connsiteY3" fmla="*/ 141402 h 2941187"/>
              <a:gd name="connsiteX4" fmla="*/ 179109 w 1800588"/>
              <a:gd name="connsiteY4" fmla="*/ 150828 h 2941187"/>
              <a:gd name="connsiteX5" fmla="*/ 254524 w 1800588"/>
              <a:gd name="connsiteY5" fmla="*/ 169682 h 2941187"/>
              <a:gd name="connsiteX6" fmla="*/ 292231 w 1800588"/>
              <a:gd name="connsiteY6" fmla="*/ 179109 h 2941187"/>
              <a:gd name="connsiteX7" fmla="*/ 414779 w 1800588"/>
              <a:gd name="connsiteY7" fmla="*/ 207389 h 2941187"/>
              <a:gd name="connsiteX8" fmla="*/ 490194 w 1800588"/>
              <a:gd name="connsiteY8" fmla="*/ 226243 h 2941187"/>
              <a:gd name="connsiteX9" fmla="*/ 556182 w 1800588"/>
              <a:gd name="connsiteY9" fmla="*/ 245096 h 2941187"/>
              <a:gd name="connsiteX10" fmla="*/ 650450 w 1800588"/>
              <a:gd name="connsiteY10" fmla="*/ 254523 h 2941187"/>
              <a:gd name="connsiteX11" fmla="*/ 754144 w 1800588"/>
              <a:gd name="connsiteY11" fmla="*/ 273377 h 2941187"/>
              <a:gd name="connsiteX12" fmla="*/ 923827 w 1800588"/>
              <a:gd name="connsiteY12" fmla="*/ 311084 h 2941187"/>
              <a:gd name="connsiteX13" fmla="*/ 1112363 w 1800588"/>
              <a:gd name="connsiteY13" fmla="*/ 320511 h 2941187"/>
              <a:gd name="connsiteX14" fmla="*/ 1206631 w 1800588"/>
              <a:gd name="connsiteY14" fmla="*/ 339364 h 2941187"/>
              <a:gd name="connsiteX15" fmla="*/ 1244338 w 1800588"/>
              <a:gd name="connsiteY15" fmla="*/ 358218 h 2941187"/>
              <a:gd name="connsiteX16" fmla="*/ 1329179 w 1800588"/>
              <a:gd name="connsiteY16" fmla="*/ 386498 h 2941187"/>
              <a:gd name="connsiteX17" fmla="*/ 1376314 w 1800588"/>
              <a:gd name="connsiteY17" fmla="*/ 414779 h 2941187"/>
              <a:gd name="connsiteX18" fmla="*/ 1404594 w 1800588"/>
              <a:gd name="connsiteY18" fmla="*/ 433633 h 2941187"/>
              <a:gd name="connsiteX19" fmla="*/ 1442301 w 1800588"/>
              <a:gd name="connsiteY19" fmla="*/ 452486 h 2941187"/>
              <a:gd name="connsiteX20" fmla="*/ 1517716 w 1800588"/>
              <a:gd name="connsiteY20" fmla="*/ 537327 h 2941187"/>
              <a:gd name="connsiteX21" fmla="*/ 1536569 w 1800588"/>
              <a:gd name="connsiteY21" fmla="*/ 641022 h 2941187"/>
              <a:gd name="connsiteX22" fmla="*/ 1527142 w 1800588"/>
              <a:gd name="connsiteY22" fmla="*/ 772997 h 2941187"/>
              <a:gd name="connsiteX23" fmla="*/ 1508289 w 1800588"/>
              <a:gd name="connsiteY23" fmla="*/ 876692 h 2941187"/>
              <a:gd name="connsiteX24" fmla="*/ 1498862 w 1800588"/>
              <a:gd name="connsiteY24" fmla="*/ 923826 h 2941187"/>
              <a:gd name="connsiteX25" fmla="*/ 1480008 w 1800588"/>
              <a:gd name="connsiteY25" fmla="*/ 952107 h 2941187"/>
              <a:gd name="connsiteX26" fmla="*/ 1442301 w 1800588"/>
              <a:gd name="connsiteY26" fmla="*/ 1018094 h 2941187"/>
              <a:gd name="connsiteX27" fmla="*/ 1423448 w 1800588"/>
              <a:gd name="connsiteY27" fmla="*/ 1046375 h 2941187"/>
              <a:gd name="connsiteX28" fmla="*/ 1357460 w 1800588"/>
              <a:gd name="connsiteY28" fmla="*/ 1084082 h 2941187"/>
              <a:gd name="connsiteX29" fmla="*/ 1263192 w 1800588"/>
              <a:gd name="connsiteY29" fmla="*/ 1112362 h 2941187"/>
              <a:gd name="connsiteX30" fmla="*/ 1168924 w 1800588"/>
              <a:gd name="connsiteY30" fmla="*/ 1150070 h 2941187"/>
              <a:gd name="connsiteX31" fmla="*/ 1121790 w 1800588"/>
              <a:gd name="connsiteY31" fmla="*/ 1168923 h 2941187"/>
              <a:gd name="connsiteX32" fmla="*/ 1084083 w 1800588"/>
              <a:gd name="connsiteY32" fmla="*/ 1178350 h 2941187"/>
              <a:gd name="connsiteX33" fmla="*/ 989815 w 1800588"/>
              <a:gd name="connsiteY33" fmla="*/ 1206630 h 2941187"/>
              <a:gd name="connsiteX34" fmla="*/ 942681 w 1800588"/>
              <a:gd name="connsiteY34" fmla="*/ 1225484 h 2941187"/>
              <a:gd name="connsiteX35" fmla="*/ 904973 w 1800588"/>
              <a:gd name="connsiteY35" fmla="*/ 1234911 h 2941187"/>
              <a:gd name="connsiteX36" fmla="*/ 867266 w 1800588"/>
              <a:gd name="connsiteY36" fmla="*/ 1253764 h 2941187"/>
              <a:gd name="connsiteX37" fmla="*/ 820132 w 1800588"/>
              <a:gd name="connsiteY37" fmla="*/ 1272618 h 2941187"/>
              <a:gd name="connsiteX38" fmla="*/ 782425 w 1800588"/>
              <a:gd name="connsiteY38" fmla="*/ 1291472 h 2941187"/>
              <a:gd name="connsiteX39" fmla="*/ 735291 w 1800588"/>
              <a:gd name="connsiteY39" fmla="*/ 1310325 h 2941187"/>
              <a:gd name="connsiteX40" fmla="*/ 707010 w 1800588"/>
              <a:gd name="connsiteY40" fmla="*/ 1329179 h 2941187"/>
              <a:gd name="connsiteX41" fmla="*/ 669303 w 1800588"/>
              <a:gd name="connsiteY41" fmla="*/ 1338606 h 2941187"/>
              <a:gd name="connsiteX42" fmla="*/ 622169 w 1800588"/>
              <a:gd name="connsiteY42" fmla="*/ 1357459 h 2941187"/>
              <a:gd name="connsiteX43" fmla="*/ 593889 w 1800588"/>
              <a:gd name="connsiteY43" fmla="*/ 1366886 h 2941187"/>
              <a:gd name="connsiteX44" fmla="*/ 509048 w 1800588"/>
              <a:gd name="connsiteY44" fmla="*/ 1404593 h 2941187"/>
              <a:gd name="connsiteX45" fmla="*/ 461914 w 1800588"/>
              <a:gd name="connsiteY45" fmla="*/ 1423447 h 2941187"/>
              <a:gd name="connsiteX46" fmla="*/ 405353 w 1800588"/>
              <a:gd name="connsiteY46" fmla="*/ 1442301 h 2941187"/>
              <a:gd name="connsiteX47" fmla="*/ 377072 w 1800588"/>
              <a:gd name="connsiteY47" fmla="*/ 1451727 h 2941187"/>
              <a:gd name="connsiteX48" fmla="*/ 348792 w 1800588"/>
              <a:gd name="connsiteY48" fmla="*/ 1461154 h 2941187"/>
              <a:gd name="connsiteX49" fmla="*/ 273377 w 1800588"/>
              <a:gd name="connsiteY49" fmla="*/ 1480008 h 2941187"/>
              <a:gd name="connsiteX50" fmla="*/ 235670 w 1800588"/>
              <a:gd name="connsiteY50" fmla="*/ 1489435 h 2941187"/>
              <a:gd name="connsiteX51" fmla="*/ 377072 w 1800588"/>
              <a:gd name="connsiteY51" fmla="*/ 1517715 h 2941187"/>
              <a:gd name="connsiteX52" fmla="*/ 659876 w 1800588"/>
              <a:gd name="connsiteY52" fmla="*/ 1536569 h 2941187"/>
              <a:gd name="connsiteX53" fmla="*/ 725864 w 1800588"/>
              <a:gd name="connsiteY53" fmla="*/ 1545995 h 2941187"/>
              <a:gd name="connsiteX54" fmla="*/ 772998 w 1800588"/>
              <a:gd name="connsiteY54" fmla="*/ 1564849 h 2941187"/>
              <a:gd name="connsiteX55" fmla="*/ 810705 w 1800588"/>
              <a:gd name="connsiteY55" fmla="*/ 1574276 h 2941187"/>
              <a:gd name="connsiteX56" fmla="*/ 886120 w 1800588"/>
              <a:gd name="connsiteY56" fmla="*/ 1602556 h 2941187"/>
              <a:gd name="connsiteX57" fmla="*/ 980388 w 1800588"/>
              <a:gd name="connsiteY57" fmla="*/ 1611983 h 2941187"/>
              <a:gd name="connsiteX58" fmla="*/ 1197204 w 1800588"/>
              <a:gd name="connsiteY58" fmla="*/ 1630837 h 2941187"/>
              <a:gd name="connsiteX59" fmla="*/ 1282045 w 1800588"/>
              <a:gd name="connsiteY59" fmla="*/ 1649690 h 2941187"/>
              <a:gd name="connsiteX60" fmla="*/ 1319753 w 1800588"/>
              <a:gd name="connsiteY60" fmla="*/ 1668544 h 2941187"/>
              <a:gd name="connsiteX61" fmla="*/ 1385740 w 1800588"/>
              <a:gd name="connsiteY61" fmla="*/ 1687397 h 2941187"/>
              <a:gd name="connsiteX62" fmla="*/ 1461155 w 1800588"/>
              <a:gd name="connsiteY62" fmla="*/ 1734531 h 2941187"/>
              <a:gd name="connsiteX63" fmla="*/ 1489435 w 1800588"/>
              <a:gd name="connsiteY63" fmla="*/ 1762812 h 2941187"/>
              <a:gd name="connsiteX64" fmla="*/ 1574276 w 1800588"/>
              <a:gd name="connsiteY64" fmla="*/ 1847653 h 2941187"/>
              <a:gd name="connsiteX65" fmla="*/ 1630837 w 1800588"/>
              <a:gd name="connsiteY65" fmla="*/ 1951348 h 2941187"/>
              <a:gd name="connsiteX66" fmla="*/ 1677971 w 1800588"/>
              <a:gd name="connsiteY66" fmla="*/ 2017336 h 2941187"/>
              <a:gd name="connsiteX67" fmla="*/ 1715678 w 1800588"/>
              <a:gd name="connsiteY67" fmla="*/ 2092750 h 2941187"/>
              <a:gd name="connsiteX68" fmla="*/ 1734532 w 1800588"/>
              <a:gd name="connsiteY68" fmla="*/ 2149311 h 2941187"/>
              <a:gd name="connsiteX69" fmla="*/ 1753386 w 1800588"/>
              <a:gd name="connsiteY69" fmla="*/ 2187018 h 2941187"/>
              <a:gd name="connsiteX70" fmla="*/ 1791093 w 1800588"/>
              <a:gd name="connsiteY70" fmla="*/ 2290713 h 2941187"/>
              <a:gd name="connsiteX71" fmla="*/ 1800520 w 1800588"/>
              <a:gd name="connsiteY71" fmla="*/ 2337847 h 2941187"/>
              <a:gd name="connsiteX72" fmla="*/ 1781666 w 1800588"/>
              <a:gd name="connsiteY72" fmla="*/ 2469822 h 2941187"/>
              <a:gd name="connsiteX73" fmla="*/ 1772239 w 1800588"/>
              <a:gd name="connsiteY73" fmla="*/ 2498103 h 2941187"/>
              <a:gd name="connsiteX74" fmla="*/ 1715678 w 1800588"/>
              <a:gd name="connsiteY74" fmla="*/ 2554663 h 2941187"/>
              <a:gd name="connsiteX75" fmla="*/ 1668544 w 1800588"/>
              <a:gd name="connsiteY75" fmla="*/ 2601797 h 2941187"/>
              <a:gd name="connsiteX76" fmla="*/ 1470582 w 1800588"/>
              <a:gd name="connsiteY76" fmla="*/ 2724346 h 2941187"/>
              <a:gd name="connsiteX77" fmla="*/ 1414021 w 1800588"/>
              <a:gd name="connsiteY77" fmla="*/ 2752626 h 2941187"/>
              <a:gd name="connsiteX78" fmla="*/ 1319753 w 1800588"/>
              <a:gd name="connsiteY78" fmla="*/ 2771480 h 2941187"/>
              <a:gd name="connsiteX79" fmla="*/ 1282045 w 1800588"/>
              <a:gd name="connsiteY79" fmla="*/ 2790334 h 2941187"/>
              <a:gd name="connsiteX80" fmla="*/ 1197204 w 1800588"/>
              <a:gd name="connsiteY80" fmla="*/ 2818614 h 2941187"/>
              <a:gd name="connsiteX81" fmla="*/ 1168924 w 1800588"/>
              <a:gd name="connsiteY81" fmla="*/ 2837468 h 2941187"/>
              <a:gd name="connsiteX82" fmla="*/ 1112363 w 1800588"/>
              <a:gd name="connsiteY82" fmla="*/ 2856321 h 2941187"/>
              <a:gd name="connsiteX83" fmla="*/ 1084083 w 1800588"/>
              <a:gd name="connsiteY83" fmla="*/ 2865748 h 2941187"/>
              <a:gd name="connsiteX84" fmla="*/ 1055802 w 1800588"/>
              <a:gd name="connsiteY84" fmla="*/ 2875175 h 2941187"/>
              <a:gd name="connsiteX85" fmla="*/ 1018095 w 1800588"/>
              <a:gd name="connsiteY85" fmla="*/ 2894028 h 2941187"/>
              <a:gd name="connsiteX86" fmla="*/ 970961 w 1800588"/>
              <a:gd name="connsiteY86" fmla="*/ 2903455 h 2941187"/>
              <a:gd name="connsiteX87" fmla="*/ 942681 w 1800588"/>
              <a:gd name="connsiteY87" fmla="*/ 2912882 h 2941187"/>
              <a:gd name="connsiteX88" fmla="*/ 867266 w 1800588"/>
              <a:gd name="connsiteY88" fmla="*/ 2922309 h 2941187"/>
              <a:gd name="connsiteX89" fmla="*/ 829559 w 1800588"/>
              <a:gd name="connsiteY89" fmla="*/ 2931736 h 2941187"/>
              <a:gd name="connsiteX90" fmla="*/ 791852 w 1800588"/>
              <a:gd name="connsiteY90" fmla="*/ 2941162 h 294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800588" h="2941187">
                <a:moveTo>
                  <a:pt x="0" y="0"/>
                </a:moveTo>
                <a:cubicBezTo>
                  <a:pt x="6285" y="15711"/>
                  <a:pt x="12912" y="31290"/>
                  <a:pt x="18854" y="47134"/>
                </a:cubicBezTo>
                <a:cubicBezTo>
                  <a:pt x="28054" y="71667"/>
                  <a:pt x="27113" y="83673"/>
                  <a:pt x="47134" y="103694"/>
                </a:cubicBezTo>
                <a:cubicBezTo>
                  <a:pt x="56732" y="113292"/>
                  <a:pt x="102957" y="138630"/>
                  <a:pt x="113122" y="141402"/>
                </a:cubicBezTo>
                <a:cubicBezTo>
                  <a:pt x="134558" y="147248"/>
                  <a:pt x="157192" y="147175"/>
                  <a:pt x="179109" y="150828"/>
                </a:cubicBezTo>
                <a:cubicBezTo>
                  <a:pt x="248098" y="162326"/>
                  <a:pt x="203532" y="155113"/>
                  <a:pt x="254524" y="169682"/>
                </a:cubicBezTo>
                <a:cubicBezTo>
                  <a:pt x="266981" y="173241"/>
                  <a:pt x="279822" y="175386"/>
                  <a:pt x="292231" y="179109"/>
                </a:cubicBezTo>
                <a:cubicBezTo>
                  <a:pt x="439532" y="223299"/>
                  <a:pt x="251235" y="174679"/>
                  <a:pt x="414779" y="207389"/>
                </a:cubicBezTo>
                <a:cubicBezTo>
                  <a:pt x="440188" y="212471"/>
                  <a:pt x="465157" y="219567"/>
                  <a:pt x="490194" y="226243"/>
                </a:cubicBezTo>
                <a:cubicBezTo>
                  <a:pt x="512298" y="232137"/>
                  <a:pt x="533654" y="241121"/>
                  <a:pt x="556182" y="245096"/>
                </a:cubicBezTo>
                <a:cubicBezTo>
                  <a:pt x="587281" y="250584"/>
                  <a:pt x="619188" y="250057"/>
                  <a:pt x="650450" y="254523"/>
                </a:cubicBezTo>
                <a:cubicBezTo>
                  <a:pt x="685228" y="259491"/>
                  <a:pt x="719814" y="265914"/>
                  <a:pt x="754144" y="273377"/>
                </a:cubicBezTo>
                <a:cubicBezTo>
                  <a:pt x="793075" y="281840"/>
                  <a:pt x="874530" y="307292"/>
                  <a:pt x="923827" y="311084"/>
                </a:cubicBezTo>
                <a:cubicBezTo>
                  <a:pt x="986565" y="315910"/>
                  <a:pt x="1049518" y="317369"/>
                  <a:pt x="1112363" y="320511"/>
                </a:cubicBezTo>
                <a:cubicBezTo>
                  <a:pt x="1131904" y="323768"/>
                  <a:pt x="1184136" y="330929"/>
                  <a:pt x="1206631" y="339364"/>
                </a:cubicBezTo>
                <a:cubicBezTo>
                  <a:pt x="1219789" y="344298"/>
                  <a:pt x="1231222" y="353173"/>
                  <a:pt x="1244338" y="358218"/>
                </a:cubicBezTo>
                <a:cubicBezTo>
                  <a:pt x="1272161" y="368919"/>
                  <a:pt x="1303617" y="371161"/>
                  <a:pt x="1329179" y="386498"/>
                </a:cubicBezTo>
                <a:cubicBezTo>
                  <a:pt x="1344891" y="395925"/>
                  <a:pt x="1360776" y="405068"/>
                  <a:pt x="1376314" y="414779"/>
                </a:cubicBezTo>
                <a:cubicBezTo>
                  <a:pt x="1385921" y="420784"/>
                  <a:pt x="1394757" y="428012"/>
                  <a:pt x="1404594" y="433633"/>
                </a:cubicBezTo>
                <a:cubicBezTo>
                  <a:pt x="1416795" y="440605"/>
                  <a:pt x="1429732" y="446202"/>
                  <a:pt x="1442301" y="452486"/>
                </a:cubicBezTo>
                <a:cubicBezTo>
                  <a:pt x="1506873" y="517058"/>
                  <a:pt x="1484072" y="486862"/>
                  <a:pt x="1517716" y="537327"/>
                </a:cubicBezTo>
                <a:cubicBezTo>
                  <a:pt x="1525965" y="570326"/>
                  <a:pt x="1536569" y="607251"/>
                  <a:pt x="1536569" y="641022"/>
                </a:cubicBezTo>
                <a:cubicBezTo>
                  <a:pt x="1536569" y="685126"/>
                  <a:pt x="1531323" y="729092"/>
                  <a:pt x="1527142" y="772997"/>
                </a:cubicBezTo>
                <a:cubicBezTo>
                  <a:pt x="1520333" y="844496"/>
                  <a:pt x="1520511" y="821694"/>
                  <a:pt x="1508289" y="876692"/>
                </a:cubicBezTo>
                <a:cubicBezTo>
                  <a:pt x="1504813" y="892333"/>
                  <a:pt x="1504488" y="908824"/>
                  <a:pt x="1498862" y="923826"/>
                </a:cubicBezTo>
                <a:cubicBezTo>
                  <a:pt x="1494884" y="934434"/>
                  <a:pt x="1486293" y="942680"/>
                  <a:pt x="1480008" y="952107"/>
                </a:cubicBezTo>
                <a:cubicBezTo>
                  <a:pt x="1464750" y="1013146"/>
                  <a:pt x="1482418" y="969953"/>
                  <a:pt x="1442301" y="1018094"/>
                </a:cubicBezTo>
                <a:cubicBezTo>
                  <a:pt x="1435048" y="1026798"/>
                  <a:pt x="1431459" y="1038364"/>
                  <a:pt x="1423448" y="1046375"/>
                </a:cubicBezTo>
                <a:cubicBezTo>
                  <a:pt x="1391504" y="1078319"/>
                  <a:pt x="1391972" y="1071140"/>
                  <a:pt x="1357460" y="1084082"/>
                </a:cubicBezTo>
                <a:cubicBezTo>
                  <a:pt x="1286593" y="1110658"/>
                  <a:pt x="1335305" y="1097941"/>
                  <a:pt x="1263192" y="1112362"/>
                </a:cubicBezTo>
                <a:lnTo>
                  <a:pt x="1168924" y="1150070"/>
                </a:lnTo>
                <a:cubicBezTo>
                  <a:pt x="1153213" y="1156355"/>
                  <a:pt x="1138206" y="1164819"/>
                  <a:pt x="1121790" y="1168923"/>
                </a:cubicBezTo>
                <a:cubicBezTo>
                  <a:pt x="1109221" y="1172065"/>
                  <a:pt x="1096374" y="1174253"/>
                  <a:pt x="1084083" y="1178350"/>
                </a:cubicBezTo>
                <a:cubicBezTo>
                  <a:pt x="991073" y="1209354"/>
                  <a:pt x="1082894" y="1188016"/>
                  <a:pt x="989815" y="1206630"/>
                </a:cubicBezTo>
                <a:cubicBezTo>
                  <a:pt x="974104" y="1212915"/>
                  <a:pt x="958734" y="1220133"/>
                  <a:pt x="942681" y="1225484"/>
                </a:cubicBezTo>
                <a:cubicBezTo>
                  <a:pt x="930390" y="1229581"/>
                  <a:pt x="917104" y="1230362"/>
                  <a:pt x="904973" y="1234911"/>
                </a:cubicBezTo>
                <a:cubicBezTo>
                  <a:pt x="891815" y="1239845"/>
                  <a:pt x="880107" y="1248057"/>
                  <a:pt x="867266" y="1253764"/>
                </a:cubicBezTo>
                <a:cubicBezTo>
                  <a:pt x="851803" y="1260637"/>
                  <a:pt x="835595" y="1265745"/>
                  <a:pt x="820132" y="1272618"/>
                </a:cubicBezTo>
                <a:cubicBezTo>
                  <a:pt x="807291" y="1278325"/>
                  <a:pt x="795266" y="1285765"/>
                  <a:pt x="782425" y="1291472"/>
                </a:cubicBezTo>
                <a:cubicBezTo>
                  <a:pt x="766962" y="1298344"/>
                  <a:pt x="750426" y="1302758"/>
                  <a:pt x="735291" y="1310325"/>
                </a:cubicBezTo>
                <a:cubicBezTo>
                  <a:pt x="725157" y="1315392"/>
                  <a:pt x="717424" y="1324716"/>
                  <a:pt x="707010" y="1329179"/>
                </a:cubicBezTo>
                <a:cubicBezTo>
                  <a:pt x="695102" y="1334283"/>
                  <a:pt x="681594" y="1334509"/>
                  <a:pt x="669303" y="1338606"/>
                </a:cubicBezTo>
                <a:cubicBezTo>
                  <a:pt x="653250" y="1343957"/>
                  <a:pt x="638013" y="1351517"/>
                  <a:pt x="622169" y="1357459"/>
                </a:cubicBezTo>
                <a:cubicBezTo>
                  <a:pt x="612865" y="1360948"/>
                  <a:pt x="603316" y="1363744"/>
                  <a:pt x="593889" y="1366886"/>
                </a:cubicBezTo>
                <a:cubicBezTo>
                  <a:pt x="529735" y="1415003"/>
                  <a:pt x="585487" y="1381662"/>
                  <a:pt x="509048" y="1404593"/>
                </a:cubicBezTo>
                <a:cubicBezTo>
                  <a:pt x="492840" y="1409455"/>
                  <a:pt x="477817" y="1417664"/>
                  <a:pt x="461914" y="1423447"/>
                </a:cubicBezTo>
                <a:cubicBezTo>
                  <a:pt x="443237" y="1430239"/>
                  <a:pt x="424207" y="1436017"/>
                  <a:pt x="405353" y="1442301"/>
                </a:cubicBezTo>
                <a:lnTo>
                  <a:pt x="377072" y="1451727"/>
                </a:lnTo>
                <a:cubicBezTo>
                  <a:pt x="367645" y="1454869"/>
                  <a:pt x="358432" y="1458744"/>
                  <a:pt x="348792" y="1461154"/>
                </a:cubicBezTo>
                <a:lnTo>
                  <a:pt x="273377" y="1480008"/>
                </a:lnTo>
                <a:lnTo>
                  <a:pt x="235670" y="1489435"/>
                </a:lnTo>
                <a:cubicBezTo>
                  <a:pt x="282804" y="1498862"/>
                  <a:pt x="329171" y="1513723"/>
                  <a:pt x="377072" y="1517715"/>
                </a:cubicBezTo>
                <a:cubicBezTo>
                  <a:pt x="546646" y="1531846"/>
                  <a:pt x="452414" y="1525043"/>
                  <a:pt x="659876" y="1536569"/>
                </a:cubicBezTo>
                <a:cubicBezTo>
                  <a:pt x="681872" y="1539711"/>
                  <a:pt x="704308" y="1540606"/>
                  <a:pt x="725864" y="1545995"/>
                </a:cubicBezTo>
                <a:cubicBezTo>
                  <a:pt x="742280" y="1550099"/>
                  <a:pt x="756945" y="1559498"/>
                  <a:pt x="772998" y="1564849"/>
                </a:cubicBezTo>
                <a:cubicBezTo>
                  <a:pt x="785289" y="1568946"/>
                  <a:pt x="798414" y="1570179"/>
                  <a:pt x="810705" y="1574276"/>
                </a:cubicBezTo>
                <a:cubicBezTo>
                  <a:pt x="836175" y="1582766"/>
                  <a:pt x="859912" y="1596732"/>
                  <a:pt x="886120" y="1602556"/>
                </a:cubicBezTo>
                <a:cubicBezTo>
                  <a:pt x="916947" y="1609406"/>
                  <a:pt x="948982" y="1608677"/>
                  <a:pt x="980388" y="1611983"/>
                </a:cubicBezTo>
                <a:cubicBezTo>
                  <a:pt x="1131304" y="1627869"/>
                  <a:pt x="1002374" y="1616920"/>
                  <a:pt x="1197204" y="1630837"/>
                </a:cubicBezTo>
                <a:cubicBezTo>
                  <a:pt x="1210009" y="1633398"/>
                  <a:pt x="1266825" y="1643982"/>
                  <a:pt x="1282045" y="1649690"/>
                </a:cubicBezTo>
                <a:cubicBezTo>
                  <a:pt x="1295203" y="1654624"/>
                  <a:pt x="1306546" y="1663742"/>
                  <a:pt x="1319753" y="1668544"/>
                </a:cubicBezTo>
                <a:cubicBezTo>
                  <a:pt x="1341252" y="1676362"/>
                  <a:pt x="1363744" y="1681113"/>
                  <a:pt x="1385740" y="1687397"/>
                </a:cubicBezTo>
                <a:cubicBezTo>
                  <a:pt x="1392296" y="1691331"/>
                  <a:pt x="1448727" y="1724174"/>
                  <a:pt x="1461155" y="1734531"/>
                </a:cubicBezTo>
                <a:cubicBezTo>
                  <a:pt x="1471397" y="1743066"/>
                  <a:pt x="1479313" y="1754136"/>
                  <a:pt x="1489435" y="1762812"/>
                </a:cubicBezTo>
                <a:cubicBezTo>
                  <a:pt x="1553791" y="1817975"/>
                  <a:pt x="1506126" y="1760031"/>
                  <a:pt x="1574276" y="1847653"/>
                </a:cubicBezTo>
                <a:cubicBezTo>
                  <a:pt x="1600490" y="1881357"/>
                  <a:pt x="1608478" y="1910356"/>
                  <a:pt x="1630837" y="1951348"/>
                </a:cubicBezTo>
                <a:cubicBezTo>
                  <a:pt x="1640023" y="1968188"/>
                  <a:pt x="1668388" y="2004558"/>
                  <a:pt x="1677971" y="2017336"/>
                </a:cubicBezTo>
                <a:cubicBezTo>
                  <a:pt x="1705266" y="2099219"/>
                  <a:pt x="1660022" y="1970306"/>
                  <a:pt x="1715678" y="2092750"/>
                </a:cubicBezTo>
                <a:cubicBezTo>
                  <a:pt x="1723902" y="2110842"/>
                  <a:pt x="1727151" y="2130859"/>
                  <a:pt x="1734532" y="2149311"/>
                </a:cubicBezTo>
                <a:cubicBezTo>
                  <a:pt x="1739751" y="2162359"/>
                  <a:pt x="1748584" y="2173811"/>
                  <a:pt x="1753386" y="2187018"/>
                </a:cubicBezTo>
                <a:cubicBezTo>
                  <a:pt x="1798814" y="2311946"/>
                  <a:pt x="1748055" y="2204639"/>
                  <a:pt x="1791093" y="2290713"/>
                </a:cubicBezTo>
                <a:cubicBezTo>
                  <a:pt x="1794235" y="2306424"/>
                  <a:pt x="1801362" y="2321847"/>
                  <a:pt x="1800520" y="2337847"/>
                </a:cubicBezTo>
                <a:cubicBezTo>
                  <a:pt x="1798184" y="2382224"/>
                  <a:pt x="1789389" y="2426060"/>
                  <a:pt x="1781666" y="2469822"/>
                </a:cubicBezTo>
                <a:cubicBezTo>
                  <a:pt x="1779939" y="2479608"/>
                  <a:pt x="1776683" y="2489215"/>
                  <a:pt x="1772239" y="2498103"/>
                </a:cubicBezTo>
                <a:cubicBezTo>
                  <a:pt x="1752860" y="2536861"/>
                  <a:pt x="1751093" y="2523184"/>
                  <a:pt x="1715678" y="2554663"/>
                </a:cubicBezTo>
                <a:cubicBezTo>
                  <a:pt x="1699071" y="2569424"/>
                  <a:pt x="1686218" y="2588331"/>
                  <a:pt x="1668544" y="2601797"/>
                </a:cubicBezTo>
                <a:cubicBezTo>
                  <a:pt x="1477266" y="2747534"/>
                  <a:pt x="1581715" y="2673831"/>
                  <a:pt x="1470582" y="2724346"/>
                </a:cubicBezTo>
                <a:cubicBezTo>
                  <a:pt x="1451392" y="2733069"/>
                  <a:pt x="1434018" y="2745960"/>
                  <a:pt x="1414021" y="2752626"/>
                </a:cubicBezTo>
                <a:cubicBezTo>
                  <a:pt x="1316287" y="2785204"/>
                  <a:pt x="1395249" y="2743169"/>
                  <a:pt x="1319753" y="2771480"/>
                </a:cubicBezTo>
                <a:cubicBezTo>
                  <a:pt x="1306595" y="2776414"/>
                  <a:pt x="1295161" y="2785289"/>
                  <a:pt x="1282045" y="2790334"/>
                </a:cubicBezTo>
                <a:cubicBezTo>
                  <a:pt x="1254222" y="2801035"/>
                  <a:pt x="1197204" y="2818614"/>
                  <a:pt x="1197204" y="2818614"/>
                </a:cubicBezTo>
                <a:cubicBezTo>
                  <a:pt x="1187777" y="2824899"/>
                  <a:pt x="1179277" y="2832867"/>
                  <a:pt x="1168924" y="2837468"/>
                </a:cubicBezTo>
                <a:cubicBezTo>
                  <a:pt x="1150763" y="2845539"/>
                  <a:pt x="1131217" y="2850037"/>
                  <a:pt x="1112363" y="2856321"/>
                </a:cubicBezTo>
                <a:lnTo>
                  <a:pt x="1084083" y="2865748"/>
                </a:lnTo>
                <a:cubicBezTo>
                  <a:pt x="1074656" y="2868890"/>
                  <a:pt x="1064690" y="2870731"/>
                  <a:pt x="1055802" y="2875175"/>
                </a:cubicBezTo>
                <a:cubicBezTo>
                  <a:pt x="1043233" y="2881459"/>
                  <a:pt x="1031426" y="2889584"/>
                  <a:pt x="1018095" y="2894028"/>
                </a:cubicBezTo>
                <a:cubicBezTo>
                  <a:pt x="1002895" y="2899095"/>
                  <a:pt x="986505" y="2899569"/>
                  <a:pt x="970961" y="2903455"/>
                </a:cubicBezTo>
                <a:cubicBezTo>
                  <a:pt x="961321" y="2905865"/>
                  <a:pt x="952457" y="2911104"/>
                  <a:pt x="942681" y="2912882"/>
                </a:cubicBezTo>
                <a:cubicBezTo>
                  <a:pt x="917756" y="2917414"/>
                  <a:pt x="892404" y="2919167"/>
                  <a:pt x="867266" y="2922309"/>
                </a:cubicBezTo>
                <a:cubicBezTo>
                  <a:pt x="854697" y="2925451"/>
                  <a:pt x="842016" y="2928177"/>
                  <a:pt x="829559" y="2931736"/>
                </a:cubicBezTo>
                <a:cubicBezTo>
                  <a:pt x="793089" y="2942155"/>
                  <a:pt x="812862" y="2941162"/>
                  <a:pt x="791852" y="294116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857839" y="3176833"/>
            <a:ext cx="414780" cy="2535958"/>
          </a:xfrm>
          <a:custGeom>
            <a:avLst/>
            <a:gdLst>
              <a:gd name="connsiteX0" fmla="*/ 527901 w 631596"/>
              <a:gd name="connsiteY0" fmla="*/ 0 h 2535958"/>
              <a:gd name="connsiteX1" fmla="*/ 386499 w 631596"/>
              <a:gd name="connsiteY1" fmla="*/ 103695 h 2535958"/>
              <a:gd name="connsiteX2" fmla="*/ 273377 w 631596"/>
              <a:gd name="connsiteY2" fmla="*/ 169682 h 2535958"/>
              <a:gd name="connsiteX3" fmla="*/ 188536 w 631596"/>
              <a:gd name="connsiteY3" fmla="*/ 216816 h 2535958"/>
              <a:gd name="connsiteX4" fmla="*/ 47134 w 631596"/>
              <a:gd name="connsiteY4" fmla="*/ 367645 h 2535958"/>
              <a:gd name="connsiteX5" fmla="*/ 0 w 631596"/>
              <a:gd name="connsiteY5" fmla="*/ 480767 h 2535958"/>
              <a:gd name="connsiteX6" fmla="*/ 18853 w 631596"/>
              <a:gd name="connsiteY6" fmla="*/ 829559 h 2535958"/>
              <a:gd name="connsiteX7" fmla="*/ 37707 w 631596"/>
              <a:gd name="connsiteY7" fmla="*/ 895546 h 2535958"/>
              <a:gd name="connsiteX8" fmla="*/ 103695 w 631596"/>
              <a:gd name="connsiteY8" fmla="*/ 980388 h 2535958"/>
              <a:gd name="connsiteX9" fmla="*/ 150829 w 631596"/>
              <a:gd name="connsiteY9" fmla="*/ 999241 h 2535958"/>
              <a:gd name="connsiteX10" fmla="*/ 179109 w 631596"/>
              <a:gd name="connsiteY10" fmla="*/ 1018095 h 2535958"/>
              <a:gd name="connsiteX11" fmla="*/ 216816 w 631596"/>
              <a:gd name="connsiteY11" fmla="*/ 1027522 h 2535958"/>
              <a:gd name="connsiteX12" fmla="*/ 254523 w 631596"/>
              <a:gd name="connsiteY12" fmla="*/ 1046375 h 2535958"/>
              <a:gd name="connsiteX13" fmla="*/ 282804 w 631596"/>
              <a:gd name="connsiteY13" fmla="*/ 1055802 h 2535958"/>
              <a:gd name="connsiteX14" fmla="*/ 395925 w 631596"/>
              <a:gd name="connsiteY14" fmla="*/ 1084082 h 2535958"/>
              <a:gd name="connsiteX15" fmla="*/ 461913 w 631596"/>
              <a:gd name="connsiteY15" fmla="*/ 1102936 h 2535958"/>
              <a:gd name="connsiteX16" fmla="*/ 518474 w 631596"/>
              <a:gd name="connsiteY16" fmla="*/ 1121790 h 2535958"/>
              <a:gd name="connsiteX17" fmla="*/ 575035 w 631596"/>
              <a:gd name="connsiteY17" fmla="*/ 1178351 h 2535958"/>
              <a:gd name="connsiteX18" fmla="*/ 584462 w 631596"/>
              <a:gd name="connsiteY18" fmla="*/ 1206631 h 2535958"/>
              <a:gd name="connsiteX19" fmla="*/ 603315 w 631596"/>
              <a:gd name="connsiteY19" fmla="*/ 1282045 h 2535958"/>
              <a:gd name="connsiteX20" fmla="*/ 612742 w 631596"/>
              <a:gd name="connsiteY20" fmla="*/ 1310326 h 2535958"/>
              <a:gd name="connsiteX21" fmla="*/ 631596 w 631596"/>
              <a:gd name="connsiteY21" fmla="*/ 1385740 h 2535958"/>
              <a:gd name="connsiteX22" fmla="*/ 367645 w 631596"/>
              <a:gd name="connsiteY22" fmla="*/ 1395167 h 2535958"/>
              <a:gd name="connsiteX23" fmla="*/ 339365 w 631596"/>
              <a:gd name="connsiteY23" fmla="*/ 1423447 h 2535958"/>
              <a:gd name="connsiteX24" fmla="*/ 311084 w 631596"/>
              <a:gd name="connsiteY24" fmla="*/ 1442301 h 2535958"/>
              <a:gd name="connsiteX25" fmla="*/ 226243 w 631596"/>
              <a:gd name="connsiteY25" fmla="*/ 1489435 h 2535958"/>
              <a:gd name="connsiteX26" fmla="*/ 150829 w 631596"/>
              <a:gd name="connsiteY26" fmla="*/ 1602557 h 2535958"/>
              <a:gd name="connsiteX27" fmla="*/ 122548 w 631596"/>
              <a:gd name="connsiteY27" fmla="*/ 1687398 h 2535958"/>
              <a:gd name="connsiteX28" fmla="*/ 94268 w 631596"/>
              <a:gd name="connsiteY28" fmla="*/ 1753386 h 2535958"/>
              <a:gd name="connsiteX29" fmla="*/ 65987 w 631596"/>
              <a:gd name="connsiteY29" fmla="*/ 1857080 h 2535958"/>
              <a:gd name="connsiteX30" fmla="*/ 56561 w 631596"/>
              <a:gd name="connsiteY30" fmla="*/ 1979629 h 2535958"/>
              <a:gd name="connsiteX31" fmla="*/ 84841 w 631596"/>
              <a:gd name="connsiteY31" fmla="*/ 2187019 h 2535958"/>
              <a:gd name="connsiteX32" fmla="*/ 122548 w 631596"/>
              <a:gd name="connsiteY32" fmla="*/ 2271860 h 2535958"/>
              <a:gd name="connsiteX33" fmla="*/ 169682 w 631596"/>
              <a:gd name="connsiteY33" fmla="*/ 2347274 h 2535958"/>
              <a:gd name="connsiteX34" fmla="*/ 273377 w 631596"/>
              <a:gd name="connsiteY34" fmla="*/ 2413262 h 2535958"/>
              <a:gd name="connsiteX35" fmla="*/ 311084 w 631596"/>
              <a:gd name="connsiteY35" fmla="*/ 2432115 h 2535958"/>
              <a:gd name="connsiteX36" fmla="*/ 339365 w 631596"/>
              <a:gd name="connsiteY36" fmla="*/ 2460396 h 2535958"/>
              <a:gd name="connsiteX37" fmla="*/ 405352 w 631596"/>
              <a:gd name="connsiteY37" fmla="*/ 2498103 h 2535958"/>
              <a:gd name="connsiteX38" fmla="*/ 461913 w 631596"/>
              <a:gd name="connsiteY38" fmla="*/ 2516957 h 2535958"/>
              <a:gd name="connsiteX39" fmla="*/ 603315 w 631596"/>
              <a:gd name="connsiteY39" fmla="*/ 2535810 h 2535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31596" h="2535958">
                <a:moveTo>
                  <a:pt x="527901" y="0"/>
                </a:moveTo>
                <a:cubicBezTo>
                  <a:pt x="480767" y="34565"/>
                  <a:pt x="435132" y="71273"/>
                  <a:pt x="386499" y="103695"/>
                </a:cubicBezTo>
                <a:cubicBezTo>
                  <a:pt x="350177" y="127910"/>
                  <a:pt x="310810" y="147222"/>
                  <a:pt x="273377" y="169682"/>
                </a:cubicBezTo>
                <a:cubicBezTo>
                  <a:pt x="197004" y="215506"/>
                  <a:pt x="312079" y="155046"/>
                  <a:pt x="188536" y="216816"/>
                </a:cubicBezTo>
                <a:cubicBezTo>
                  <a:pt x="150667" y="254685"/>
                  <a:pt x="79063" y="322945"/>
                  <a:pt x="47134" y="367645"/>
                </a:cubicBezTo>
                <a:cubicBezTo>
                  <a:pt x="23902" y="400170"/>
                  <a:pt x="12379" y="443628"/>
                  <a:pt x="0" y="480767"/>
                </a:cubicBezTo>
                <a:cubicBezTo>
                  <a:pt x="6284" y="597031"/>
                  <a:pt x="8312" y="713603"/>
                  <a:pt x="18853" y="829559"/>
                </a:cubicBezTo>
                <a:cubicBezTo>
                  <a:pt x="20924" y="852341"/>
                  <a:pt x="26492" y="875608"/>
                  <a:pt x="37707" y="895546"/>
                </a:cubicBezTo>
                <a:cubicBezTo>
                  <a:pt x="55272" y="926772"/>
                  <a:pt x="70430" y="967082"/>
                  <a:pt x="103695" y="980388"/>
                </a:cubicBezTo>
                <a:cubicBezTo>
                  <a:pt x="119406" y="986672"/>
                  <a:pt x="135694" y="991673"/>
                  <a:pt x="150829" y="999241"/>
                </a:cubicBezTo>
                <a:cubicBezTo>
                  <a:pt x="160962" y="1004308"/>
                  <a:pt x="168696" y="1013632"/>
                  <a:pt x="179109" y="1018095"/>
                </a:cubicBezTo>
                <a:cubicBezTo>
                  <a:pt x="191017" y="1023199"/>
                  <a:pt x="204685" y="1022973"/>
                  <a:pt x="216816" y="1027522"/>
                </a:cubicBezTo>
                <a:cubicBezTo>
                  <a:pt x="229974" y="1032456"/>
                  <a:pt x="241607" y="1040840"/>
                  <a:pt x="254523" y="1046375"/>
                </a:cubicBezTo>
                <a:cubicBezTo>
                  <a:pt x="263657" y="1050289"/>
                  <a:pt x="273203" y="1053242"/>
                  <a:pt x="282804" y="1055802"/>
                </a:cubicBezTo>
                <a:cubicBezTo>
                  <a:pt x="320359" y="1065817"/>
                  <a:pt x="358337" y="1074190"/>
                  <a:pt x="395925" y="1084082"/>
                </a:cubicBezTo>
                <a:cubicBezTo>
                  <a:pt x="418048" y="1089904"/>
                  <a:pt x="440048" y="1096208"/>
                  <a:pt x="461913" y="1102936"/>
                </a:cubicBezTo>
                <a:cubicBezTo>
                  <a:pt x="480908" y="1108781"/>
                  <a:pt x="518474" y="1121790"/>
                  <a:pt x="518474" y="1121790"/>
                </a:cubicBezTo>
                <a:cubicBezTo>
                  <a:pt x="537328" y="1140644"/>
                  <a:pt x="566603" y="1153056"/>
                  <a:pt x="575035" y="1178351"/>
                </a:cubicBezTo>
                <a:cubicBezTo>
                  <a:pt x="578177" y="1187778"/>
                  <a:pt x="581848" y="1197045"/>
                  <a:pt x="584462" y="1206631"/>
                </a:cubicBezTo>
                <a:cubicBezTo>
                  <a:pt x="591280" y="1231630"/>
                  <a:pt x="595121" y="1257463"/>
                  <a:pt x="603315" y="1282045"/>
                </a:cubicBezTo>
                <a:cubicBezTo>
                  <a:pt x="606457" y="1291472"/>
                  <a:pt x="610332" y="1300686"/>
                  <a:pt x="612742" y="1310326"/>
                </a:cubicBezTo>
                <a:lnTo>
                  <a:pt x="631596" y="1385740"/>
                </a:lnTo>
                <a:cubicBezTo>
                  <a:pt x="543612" y="1388882"/>
                  <a:pt x="454961" y="1383901"/>
                  <a:pt x="367645" y="1395167"/>
                </a:cubicBezTo>
                <a:cubicBezTo>
                  <a:pt x="354423" y="1396873"/>
                  <a:pt x="349606" y="1414913"/>
                  <a:pt x="339365" y="1423447"/>
                </a:cubicBezTo>
                <a:cubicBezTo>
                  <a:pt x="330661" y="1430700"/>
                  <a:pt x="321218" y="1437234"/>
                  <a:pt x="311084" y="1442301"/>
                </a:cubicBezTo>
                <a:cubicBezTo>
                  <a:pt x="272358" y="1461664"/>
                  <a:pt x="265872" y="1439899"/>
                  <a:pt x="226243" y="1489435"/>
                </a:cubicBezTo>
                <a:cubicBezTo>
                  <a:pt x="197438" y="1525442"/>
                  <a:pt x="167635" y="1558860"/>
                  <a:pt x="150829" y="1602557"/>
                </a:cubicBezTo>
                <a:cubicBezTo>
                  <a:pt x="140128" y="1630380"/>
                  <a:pt x="134291" y="1659998"/>
                  <a:pt x="122548" y="1687398"/>
                </a:cubicBezTo>
                <a:cubicBezTo>
                  <a:pt x="113121" y="1709394"/>
                  <a:pt x="102317" y="1730849"/>
                  <a:pt x="94268" y="1753386"/>
                </a:cubicBezTo>
                <a:cubicBezTo>
                  <a:pt x="84928" y="1779537"/>
                  <a:pt x="73558" y="1826797"/>
                  <a:pt x="65987" y="1857080"/>
                </a:cubicBezTo>
                <a:cubicBezTo>
                  <a:pt x="62845" y="1897930"/>
                  <a:pt x="55240" y="1938680"/>
                  <a:pt x="56561" y="1979629"/>
                </a:cubicBezTo>
                <a:cubicBezTo>
                  <a:pt x="57264" y="2001409"/>
                  <a:pt x="66070" y="2130705"/>
                  <a:pt x="84841" y="2187019"/>
                </a:cubicBezTo>
                <a:cubicBezTo>
                  <a:pt x="92480" y="2209937"/>
                  <a:pt x="109775" y="2249963"/>
                  <a:pt x="122548" y="2271860"/>
                </a:cubicBezTo>
                <a:cubicBezTo>
                  <a:pt x="137485" y="2297466"/>
                  <a:pt x="145017" y="2330831"/>
                  <a:pt x="169682" y="2347274"/>
                </a:cubicBezTo>
                <a:cubicBezTo>
                  <a:pt x="192086" y="2362210"/>
                  <a:pt x="246760" y="2399954"/>
                  <a:pt x="273377" y="2413262"/>
                </a:cubicBezTo>
                <a:lnTo>
                  <a:pt x="311084" y="2432115"/>
                </a:lnTo>
                <a:cubicBezTo>
                  <a:pt x="320511" y="2441542"/>
                  <a:pt x="329123" y="2451861"/>
                  <a:pt x="339365" y="2460396"/>
                </a:cubicBezTo>
                <a:cubicBezTo>
                  <a:pt x="355061" y="2473476"/>
                  <a:pt x="387624" y="2491012"/>
                  <a:pt x="405352" y="2498103"/>
                </a:cubicBezTo>
                <a:cubicBezTo>
                  <a:pt x="423804" y="2505484"/>
                  <a:pt x="442425" y="2513060"/>
                  <a:pt x="461913" y="2516957"/>
                </a:cubicBezTo>
                <a:cubicBezTo>
                  <a:pt x="571587" y="2538891"/>
                  <a:pt x="524136" y="2535810"/>
                  <a:pt x="603315" y="253581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939645" y="3558637"/>
            <a:ext cx="3940830" cy="707886"/>
          </a:xfrm>
          <a:prstGeom prst="rect">
            <a:avLst/>
          </a:prstGeom>
        </p:spPr>
        <p:txBody>
          <a:bodyPr wrap="square">
            <a:spAutoFit/>
          </a:bodyPr>
          <a:lstStyle/>
          <a:p>
            <a:pPr fontAlgn="base">
              <a:spcBef>
                <a:spcPct val="0"/>
              </a:spcBef>
              <a:spcAft>
                <a:spcPct val="0"/>
              </a:spcAft>
              <a:defRPr/>
            </a:pPr>
            <a:r>
              <a:rPr lang="zh-CN" altLang="en-US" sz="2000" dirty="0" smtClean="0">
                <a:latin typeface="华文细黑" panose="02010600040101010101" pitchFamily="2" charset="-122"/>
                <a:ea typeface="华文细黑" panose="02010600040101010101" pitchFamily="2" charset="-122"/>
              </a:rPr>
              <a:t>可以取其他值，只要符合每个判定的每个分支至少执行一次即可</a:t>
            </a:r>
            <a:endParaRPr lang="en-US" altLang="zh-CN" sz="20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489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randombar(horizontal)">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randombar(horizontal)">
                                      <p:cBhvr>
                                        <p:cTn id="40" dur="500"/>
                                        <p:tgtEl>
                                          <p:spTgt spid="10"/>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randombar(horizontal)">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2" grpId="0" animBg="1"/>
      <p:bldP spid="15" grpId="0" animBg="1"/>
      <p:bldP spid="10" grpId="0" animBg="1"/>
      <p:bldP spid="18" grpId="0" animBg="1"/>
      <p:bldP spid="1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3</a:t>
            </a:r>
            <a:r>
              <a:rPr lang="zh-CN" altLang="en-US" dirty="0" smtClean="0"/>
              <a:t>）条件覆盖</a:t>
            </a:r>
            <a:endParaRPr lang="zh-CN" altLang="en-US" dirty="0"/>
          </a:p>
        </p:txBody>
      </p:sp>
      <p:sp>
        <p:nvSpPr>
          <p:cNvPr id="3" name="内容占位符 2"/>
          <p:cNvSpPr>
            <a:spLocks noGrp="1"/>
          </p:cNvSpPr>
          <p:nvPr>
            <p:ph idx="1"/>
          </p:nvPr>
        </p:nvSpPr>
        <p:spPr/>
        <p:txBody>
          <a:bodyPr/>
          <a:lstStyle/>
          <a:p>
            <a:r>
              <a:rPr lang="zh-CN" altLang="en-US" sz="2400" dirty="0"/>
              <a:t>条件覆盖：</a:t>
            </a:r>
            <a:r>
              <a:rPr lang="zh-CN" altLang="en-US" sz="2400" dirty="0" smtClean="0">
                <a:solidFill>
                  <a:srgbClr val="0000FF"/>
                </a:solidFill>
              </a:rPr>
              <a:t>每个判定</a:t>
            </a:r>
            <a:r>
              <a:rPr lang="zh-CN" altLang="en-US" sz="2400" dirty="0">
                <a:solidFill>
                  <a:srgbClr val="0000FF"/>
                </a:solidFill>
              </a:rPr>
              <a:t>中的每个条件，分别按“真”、“假”至少各执行一次</a:t>
            </a:r>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1735" y="2326453"/>
            <a:ext cx="3506771" cy="38123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矩形 5"/>
          <p:cNvSpPr/>
          <p:nvPr/>
        </p:nvSpPr>
        <p:spPr>
          <a:xfrm>
            <a:off x="5017325" y="2326453"/>
            <a:ext cx="3586925" cy="2708434"/>
          </a:xfrm>
          <a:prstGeom prst="rect">
            <a:avLst/>
          </a:prstGeom>
        </p:spPr>
        <p:txBody>
          <a:bodyPr wrap="square">
            <a:spAutoFit/>
          </a:bodyPr>
          <a:lstStyle/>
          <a:p>
            <a:pPr marL="0" marR="0" lvl="0" indent="0" defTabSz="914400" eaLnBrk="1" fontAlgn="base" latinLnBrk="0" hangingPunct="1">
              <a:lnSpc>
                <a:spcPts val="3400"/>
              </a:lnSpc>
              <a:spcBef>
                <a:spcPct val="0"/>
              </a:spcBef>
              <a:spcAft>
                <a:spcPct val="0"/>
              </a:spcAft>
              <a:buClrTx/>
              <a:buSzTx/>
              <a:buFontTx/>
              <a:buNone/>
              <a:tabLst/>
              <a:defRPr/>
            </a:pPr>
            <a:r>
              <a:rPr kumimoji="0" lang="en-US" altLang="zh-CN" sz="22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A=2,B=0,X=4</a:t>
            </a:r>
          </a:p>
          <a:p>
            <a:pPr marL="0" marR="0" lvl="0" indent="0" defTabSz="914400" eaLnBrk="1" fontAlgn="base" latinLnBrk="0" hangingPunct="1">
              <a:lnSpc>
                <a:spcPts val="3400"/>
              </a:lnSpc>
              <a:spcBef>
                <a:spcPct val="0"/>
              </a:spcBef>
              <a:spcAft>
                <a:spcPct val="0"/>
              </a:spcAft>
              <a:buClrTx/>
              <a:buSzTx/>
              <a:buFontTx/>
              <a:buNone/>
              <a:tabLst/>
              <a:defRPr/>
            </a:pPr>
            <a:r>
              <a:rPr kumimoji="0" lang="en-US" altLang="zh-CN" sz="2200" b="0" i="0" u="none" strike="noStrike" kern="0" cap="none" spc="0" normalizeH="0" baseline="0" noProof="0" dirty="0" smtClean="0">
                <a:ln>
                  <a:noFill/>
                </a:ln>
                <a:effectLst/>
                <a:uLnTx/>
                <a:uFillTx/>
                <a:latin typeface="华文细黑" panose="02010600040101010101" pitchFamily="2" charset="-122"/>
                <a:ea typeface="华文细黑" panose="02010600040101010101" pitchFamily="2" charset="-122"/>
              </a:rPr>
              <a:t>(</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满足</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A&gt;1,B=0,A=2</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和</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X&gt;1</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，执行路径</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sacbed)</a:t>
            </a:r>
            <a:endPar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endParaRPr>
          </a:p>
          <a:p>
            <a:pPr marL="0" marR="0" lvl="0" indent="0" defTabSz="914400" eaLnBrk="1" fontAlgn="base" latinLnBrk="0" hangingPunct="1">
              <a:lnSpc>
                <a:spcPts val="3400"/>
              </a:lnSpc>
              <a:spcBef>
                <a:spcPct val="0"/>
              </a:spcBef>
              <a:spcAft>
                <a:spcPct val="0"/>
              </a:spcAft>
              <a:buClrTx/>
              <a:buSzTx/>
              <a:buFontTx/>
              <a:buNone/>
              <a:tabLst/>
              <a:defRPr/>
            </a:pPr>
            <a:r>
              <a:rPr kumimoji="0" lang="en-US" altLang="zh-CN" sz="22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A=1,B=1,X=1</a:t>
            </a:r>
          </a:p>
          <a:p>
            <a:pPr marL="0" marR="0" lvl="0" indent="0" defTabSz="914400" eaLnBrk="1" fontAlgn="base" latinLnBrk="0" hangingPunct="1">
              <a:lnSpc>
                <a:spcPts val="3400"/>
              </a:lnSpc>
              <a:spcBef>
                <a:spcPct val="0"/>
              </a:spcBef>
              <a:spcAft>
                <a:spcPct val="0"/>
              </a:spcAft>
              <a:buClrTx/>
              <a:buSzTx/>
              <a:buFontTx/>
              <a:buNone/>
              <a:tabLst/>
              <a:defRPr/>
            </a:pPr>
            <a:r>
              <a:rPr kumimoji="0" lang="en-US" altLang="zh-CN" sz="2200" b="0" i="0" u="none" strike="noStrike" kern="0" cap="none" spc="0" normalizeH="0" baseline="0" noProof="0" dirty="0" smtClean="0">
                <a:ln>
                  <a:noFill/>
                </a:ln>
                <a:effectLst/>
                <a:uLnTx/>
                <a:uFillTx/>
                <a:latin typeface="华文细黑" panose="02010600040101010101" pitchFamily="2" charset="-122"/>
                <a:ea typeface="华文细黑" panose="02010600040101010101" pitchFamily="2" charset="-122"/>
              </a:rPr>
              <a:t>(</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满足</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1,B</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0,A</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2</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和</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X</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1</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，执行路径</a:t>
            </a:r>
            <a:r>
              <a:rPr kumimoji="0" lang="en-US" altLang="zh-CN" sz="2200" b="0" i="0" u="none" strike="noStrike" kern="0" cap="none" spc="0" normalizeH="0" baseline="0" noProof="0" dirty="0" err="1">
                <a:ln>
                  <a:noFill/>
                </a:ln>
                <a:effectLst/>
                <a:uLnTx/>
                <a:uFillTx/>
                <a:latin typeface="华文细黑" panose="02010600040101010101" pitchFamily="2" charset="-122"/>
                <a:ea typeface="华文细黑" panose="02010600040101010101" pitchFamily="2" charset="-122"/>
              </a:rPr>
              <a:t>sabd</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endParaRPr kumimoji="0" lang="zh-CN" altLang="en-US" sz="18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endParaRPr>
          </a:p>
        </p:txBody>
      </p:sp>
      <p:sp>
        <p:nvSpPr>
          <p:cNvPr id="8" name="任意多边形 7"/>
          <p:cNvSpPr/>
          <p:nvPr/>
        </p:nvSpPr>
        <p:spPr>
          <a:xfrm>
            <a:off x="1197204" y="2912882"/>
            <a:ext cx="634699" cy="2846895"/>
          </a:xfrm>
          <a:custGeom>
            <a:avLst/>
            <a:gdLst>
              <a:gd name="connsiteX0" fmla="*/ 433633 w 634699"/>
              <a:gd name="connsiteY0" fmla="*/ 0 h 2846895"/>
              <a:gd name="connsiteX1" fmla="*/ 414780 w 634699"/>
              <a:gd name="connsiteY1" fmla="*/ 75415 h 2846895"/>
              <a:gd name="connsiteX2" fmla="*/ 367645 w 634699"/>
              <a:gd name="connsiteY2" fmla="*/ 160256 h 2846895"/>
              <a:gd name="connsiteX3" fmla="*/ 358219 w 634699"/>
              <a:gd name="connsiteY3" fmla="*/ 216817 h 2846895"/>
              <a:gd name="connsiteX4" fmla="*/ 348792 w 634699"/>
              <a:gd name="connsiteY4" fmla="*/ 386499 h 2846895"/>
              <a:gd name="connsiteX5" fmla="*/ 301658 w 634699"/>
              <a:gd name="connsiteY5" fmla="*/ 443060 h 2846895"/>
              <a:gd name="connsiteX6" fmla="*/ 273377 w 634699"/>
              <a:gd name="connsiteY6" fmla="*/ 452487 h 2846895"/>
              <a:gd name="connsiteX7" fmla="*/ 235670 w 634699"/>
              <a:gd name="connsiteY7" fmla="*/ 471341 h 2846895"/>
              <a:gd name="connsiteX8" fmla="*/ 160256 w 634699"/>
              <a:gd name="connsiteY8" fmla="*/ 527902 h 2846895"/>
              <a:gd name="connsiteX9" fmla="*/ 131975 w 634699"/>
              <a:gd name="connsiteY9" fmla="*/ 537328 h 2846895"/>
              <a:gd name="connsiteX10" fmla="*/ 103695 w 634699"/>
              <a:gd name="connsiteY10" fmla="*/ 556182 h 2846895"/>
              <a:gd name="connsiteX11" fmla="*/ 75415 w 634699"/>
              <a:gd name="connsiteY11" fmla="*/ 593889 h 2846895"/>
              <a:gd name="connsiteX12" fmla="*/ 47134 w 634699"/>
              <a:gd name="connsiteY12" fmla="*/ 622170 h 2846895"/>
              <a:gd name="connsiteX13" fmla="*/ 37707 w 634699"/>
              <a:gd name="connsiteY13" fmla="*/ 669304 h 2846895"/>
              <a:gd name="connsiteX14" fmla="*/ 28281 w 634699"/>
              <a:gd name="connsiteY14" fmla="*/ 697584 h 2846895"/>
              <a:gd name="connsiteX15" fmla="*/ 18854 w 634699"/>
              <a:gd name="connsiteY15" fmla="*/ 735291 h 2846895"/>
              <a:gd name="connsiteX16" fmla="*/ 0 w 634699"/>
              <a:gd name="connsiteY16" fmla="*/ 801279 h 2846895"/>
              <a:gd name="connsiteX17" fmla="*/ 28281 w 634699"/>
              <a:gd name="connsiteY17" fmla="*/ 886120 h 2846895"/>
              <a:gd name="connsiteX18" fmla="*/ 56561 w 634699"/>
              <a:gd name="connsiteY18" fmla="*/ 942681 h 2846895"/>
              <a:gd name="connsiteX19" fmla="*/ 84841 w 634699"/>
              <a:gd name="connsiteY19" fmla="*/ 961534 h 2846895"/>
              <a:gd name="connsiteX20" fmla="*/ 94268 w 634699"/>
              <a:gd name="connsiteY20" fmla="*/ 989815 h 2846895"/>
              <a:gd name="connsiteX21" fmla="*/ 122549 w 634699"/>
              <a:gd name="connsiteY21" fmla="*/ 1008669 h 2846895"/>
              <a:gd name="connsiteX22" fmla="*/ 150829 w 634699"/>
              <a:gd name="connsiteY22" fmla="*/ 1036949 h 2846895"/>
              <a:gd name="connsiteX23" fmla="*/ 169683 w 634699"/>
              <a:gd name="connsiteY23" fmla="*/ 1065229 h 2846895"/>
              <a:gd name="connsiteX24" fmla="*/ 226243 w 634699"/>
              <a:gd name="connsiteY24" fmla="*/ 1102937 h 2846895"/>
              <a:gd name="connsiteX25" fmla="*/ 254524 w 634699"/>
              <a:gd name="connsiteY25" fmla="*/ 1121790 h 2846895"/>
              <a:gd name="connsiteX26" fmla="*/ 292231 w 634699"/>
              <a:gd name="connsiteY26" fmla="*/ 1131217 h 2846895"/>
              <a:gd name="connsiteX27" fmla="*/ 329938 w 634699"/>
              <a:gd name="connsiteY27" fmla="*/ 1150071 h 2846895"/>
              <a:gd name="connsiteX28" fmla="*/ 358219 w 634699"/>
              <a:gd name="connsiteY28" fmla="*/ 1159497 h 2846895"/>
              <a:gd name="connsiteX29" fmla="*/ 395926 w 634699"/>
              <a:gd name="connsiteY29" fmla="*/ 1178351 h 2846895"/>
              <a:gd name="connsiteX30" fmla="*/ 452487 w 634699"/>
              <a:gd name="connsiteY30" fmla="*/ 1197205 h 2846895"/>
              <a:gd name="connsiteX31" fmla="*/ 509048 w 634699"/>
              <a:gd name="connsiteY31" fmla="*/ 1216058 h 2846895"/>
              <a:gd name="connsiteX32" fmla="*/ 537328 w 634699"/>
              <a:gd name="connsiteY32" fmla="*/ 1225485 h 2846895"/>
              <a:gd name="connsiteX33" fmla="*/ 593889 w 634699"/>
              <a:gd name="connsiteY33" fmla="*/ 1263192 h 2846895"/>
              <a:gd name="connsiteX34" fmla="*/ 622169 w 634699"/>
              <a:gd name="connsiteY34" fmla="*/ 1272619 h 2846895"/>
              <a:gd name="connsiteX35" fmla="*/ 631596 w 634699"/>
              <a:gd name="connsiteY35" fmla="*/ 1244339 h 2846895"/>
              <a:gd name="connsiteX36" fmla="*/ 575035 w 634699"/>
              <a:gd name="connsiteY36" fmla="*/ 1263192 h 2846895"/>
              <a:gd name="connsiteX37" fmla="*/ 546755 w 634699"/>
              <a:gd name="connsiteY37" fmla="*/ 1272619 h 2846895"/>
              <a:gd name="connsiteX38" fmla="*/ 518474 w 634699"/>
              <a:gd name="connsiteY38" fmla="*/ 1282046 h 2846895"/>
              <a:gd name="connsiteX39" fmla="*/ 452487 w 634699"/>
              <a:gd name="connsiteY39" fmla="*/ 1319753 h 2846895"/>
              <a:gd name="connsiteX40" fmla="*/ 424206 w 634699"/>
              <a:gd name="connsiteY40" fmla="*/ 1338607 h 2846895"/>
              <a:gd name="connsiteX41" fmla="*/ 367645 w 634699"/>
              <a:gd name="connsiteY41" fmla="*/ 1357460 h 2846895"/>
              <a:gd name="connsiteX42" fmla="*/ 339365 w 634699"/>
              <a:gd name="connsiteY42" fmla="*/ 1376314 h 2846895"/>
              <a:gd name="connsiteX43" fmla="*/ 273377 w 634699"/>
              <a:gd name="connsiteY43" fmla="*/ 1414021 h 2846895"/>
              <a:gd name="connsiteX44" fmla="*/ 226243 w 634699"/>
              <a:gd name="connsiteY44" fmla="*/ 1470582 h 2846895"/>
              <a:gd name="connsiteX45" fmla="*/ 207390 w 634699"/>
              <a:gd name="connsiteY45" fmla="*/ 1527143 h 2846895"/>
              <a:gd name="connsiteX46" fmla="*/ 150829 w 634699"/>
              <a:gd name="connsiteY46" fmla="*/ 1611984 h 2846895"/>
              <a:gd name="connsiteX47" fmla="*/ 131975 w 634699"/>
              <a:gd name="connsiteY47" fmla="*/ 1640264 h 2846895"/>
              <a:gd name="connsiteX48" fmla="*/ 113122 w 634699"/>
              <a:gd name="connsiteY48" fmla="*/ 1668545 h 2846895"/>
              <a:gd name="connsiteX49" fmla="*/ 84841 w 634699"/>
              <a:gd name="connsiteY49" fmla="*/ 1696825 h 2846895"/>
              <a:gd name="connsiteX50" fmla="*/ 75415 w 634699"/>
              <a:gd name="connsiteY50" fmla="*/ 1725106 h 2846895"/>
              <a:gd name="connsiteX51" fmla="*/ 56561 w 634699"/>
              <a:gd name="connsiteY51" fmla="*/ 1753386 h 2846895"/>
              <a:gd name="connsiteX52" fmla="*/ 47134 w 634699"/>
              <a:gd name="connsiteY52" fmla="*/ 1791093 h 2846895"/>
              <a:gd name="connsiteX53" fmla="*/ 56561 w 634699"/>
              <a:gd name="connsiteY53" fmla="*/ 1894788 h 2846895"/>
              <a:gd name="connsiteX54" fmla="*/ 94268 w 634699"/>
              <a:gd name="connsiteY54" fmla="*/ 1951349 h 2846895"/>
              <a:gd name="connsiteX55" fmla="*/ 141402 w 634699"/>
              <a:gd name="connsiteY55" fmla="*/ 2017337 h 2846895"/>
              <a:gd name="connsiteX56" fmla="*/ 160256 w 634699"/>
              <a:gd name="connsiteY56" fmla="*/ 2045617 h 2846895"/>
              <a:gd name="connsiteX57" fmla="*/ 216817 w 634699"/>
              <a:gd name="connsiteY57" fmla="*/ 2092751 h 2846895"/>
              <a:gd name="connsiteX58" fmla="*/ 263951 w 634699"/>
              <a:gd name="connsiteY58" fmla="*/ 2149312 h 2846895"/>
              <a:gd name="connsiteX59" fmla="*/ 292231 w 634699"/>
              <a:gd name="connsiteY59" fmla="*/ 2177592 h 2846895"/>
              <a:gd name="connsiteX60" fmla="*/ 329938 w 634699"/>
              <a:gd name="connsiteY60" fmla="*/ 2234153 h 2846895"/>
              <a:gd name="connsiteX61" fmla="*/ 358219 w 634699"/>
              <a:gd name="connsiteY61" fmla="*/ 2262433 h 2846895"/>
              <a:gd name="connsiteX62" fmla="*/ 424206 w 634699"/>
              <a:gd name="connsiteY62" fmla="*/ 2337848 h 2846895"/>
              <a:gd name="connsiteX63" fmla="*/ 443060 w 634699"/>
              <a:gd name="connsiteY63" fmla="*/ 2366128 h 2846895"/>
              <a:gd name="connsiteX64" fmla="*/ 471340 w 634699"/>
              <a:gd name="connsiteY64" fmla="*/ 2384982 h 2846895"/>
              <a:gd name="connsiteX65" fmla="*/ 509048 w 634699"/>
              <a:gd name="connsiteY65" fmla="*/ 2441543 h 2846895"/>
              <a:gd name="connsiteX66" fmla="*/ 527901 w 634699"/>
              <a:gd name="connsiteY66" fmla="*/ 2469823 h 2846895"/>
              <a:gd name="connsiteX67" fmla="*/ 546755 w 634699"/>
              <a:gd name="connsiteY67" fmla="*/ 2498104 h 2846895"/>
              <a:gd name="connsiteX68" fmla="*/ 556182 w 634699"/>
              <a:gd name="connsiteY68" fmla="*/ 2526384 h 2846895"/>
              <a:gd name="connsiteX69" fmla="*/ 556182 w 634699"/>
              <a:gd name="connsiteY69" fmla="*/ 2752627 h 2846895"/>
              <a:gd name="connsiteX70" fmla="*/ 537328 w 634699"/>
              <a:gd name="connsiteY70" fmla="*/ 2846895 h 2846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34699" h="2846895">
                <a:moveTo>
                  <a:pt x="433633" y="0"/>
                </a:moveTo>
                <a:cubicBezTo>
                  <a:pt x="431023" y="13051"/>
                  <a:pt x="423836" y="59114"/>
                  <a:pt x="414780" y="75415"/>
                </a:cubicBezTo>
                <a:cubicBezTo>
                  <a:pt x="360752" y="172666"/>
                  <a:pt x="388977" y="96262"/>
                  <a:pt x="367645" y="160256"/>
                </a:cubicBezTo>
                <a:cubicBezTo>
                  <a:pt x="364503" y="179110"/>
                  <a:pt x="359806" y="197769"/>
                  <a:pt x="358219" y="216817"/>
                </a:cubicBezTo>
                <a:cubicBezTo>
                  <a:pt x="353515" y="273269"/>
                  <a:pt x="356803" y="330420"/>
                  <a:pt x="348792" y="386499"/>
                </a:cubicBezTo>
                <a:cubicBezTo>
                  <a:pt x="346961" y="399312"/>
                  <a:pt x="309217" y="438020"/>
                  <a:pt x="301658" y="443060"/>
                </a:cubicBezTo>
                <a:cubicBezTo>
                  <a:pt x="293390" y="448572"/>
                  <a:pt x="282510" y="448573"/>
                  <a:pt x="273377" y="452487"/>
                </a:cubicBezTo>
                <a:cubicBezTo>
                  <a:pt x="260461" y="458023"/>
                  <a:pt x="247871" y="464369"/>
                  <a:pt x="235670" y="471341"/>
                </a:cubicBezTo>
                <a:cubicBezTo>
                  <a:pt x="167689" y="510187"/>
                  <a:pt x="257012" y="467430"/>
                  <a:pt x="160256" y="527902"/>
                </a:cubicBezTo>
                <a:cubicBezTo>
                  <a:pt x="151830" y="533168"/>
                  <a:pt x="141402" y="534186"/>
                  <a:pt x="131975" y="537328"/>
                </a:cubicBezTo>
                <a:cubicBezTo>
                  <a:pt x="122548" y="543613"/>
                  <a:pt x="111706" y="548171"/>
                  <a:pt x="103695" y="556182"/>
                </a:cubicBezTo>
                <a:cubicBezTo>
                  <a:pt x="92586" y="567292"/>
                  <a:pt x="85640" y="581960"/>
                  <a:pt x="75415" y="593889"/>
                </a:cubicBezTo>
                <a:cubicBezTo>
                  <a:pt x="66739" y="604011"/>
                  <a:pt x="56561" y="612743"/>
                  <a:pt x="47134" y="622170"/>
                </a:cubicBezTo>
                <a:cubicBezTo>
                  <a:pt x="43992" y="637881"/>
                  <a:pt x="41593" y="653760"/>
                  <a:pt x="37707" y="669304"/>
                </a:cubicBezTo>
                <a:cubicBezTo>
                  <a:pt x="35297" y="678944"/>
                  <a:pt x="31011" y="688030"/>
                  <a:pt x="28281" y="697584"/>
                </a:cubicBezTo>
                <a:cubicBezTo>
                  <a:pt x="24722" y="710041"/>
                  <a:pt x="22413" y="722834"/>
                  <a:pt x="18854" y="735291"/>
                </a:cubicBezTo>
                <a:cubicBezTo>
                  <a:pt x="-8194" y="829958"/>
                  <a:pt x="29470" y="683403"/>
                  <a:pt x="0" y="801279"/>
                </a:cubicBezTo>
                <a:cubicBezTo>
                  <a:pt x="17502" y="906291"/>
                  <a:pt x="-4858" y="819842"/>
                  <a:pt x="28281" y="886120"/>
                </a:cubicBezTo>
                <a:cubicBezTo>
                  <a:pt x="43616" y="916791"/>
                  <a:pt x="29542" y="915662"/>
                  <a:pt x="56561" y="942681"/>
                </a:cubicBezTo>
                <a:cubicBezTo>
                  <a:pt x="64572" y="950692"/>
                  <a:pt x="75414" y="955250"/>
                  <a:pt x="84841" y="961534"/>
                </a:cubicBezTo>
                <a:cubicBezTo>
                  <a:pt x="87983" y="970961"/>
                  <a:pt x="88060" y="982056"/>
                  <a:pt x="94268" y="989815"/>
                </a:cubicBezTo>
                <a:cubicBezTo>
                  <a:pt x="101346" y="998662"/>
                  <a:pt x="113845" y="1001416"/>
                  <a:pt x="122549" y="1008669"/>
                </a:cubicBezTo>
                <a:cubicBezTo>
                  <a:pt x="132790" y="1017203"/>
                  <a:pt x="142294" y="1026708"/>
                  <a:pt x="150829" y="1036949"/>
                </a:cubicBezTo>
                <a:cubicBezTo>
                  <a:pt x="158082" y="1045653"/>
                  <a:pt x="161157" y="1057768"/>
                  <a:pt x="169683" y="1065229"/>
                </a:cubicBezTo>
                <a:cubicBezTo>
                  <a:pt x="186736" y="1080150"/>
                  <a:pt x="207389" y="1090368"/>
                  <a:pt x="226243" y="1102937"/>
                </a:cubicBezTo>
                <a:cubicBezTo>
                  <a:pt x="235670" y="1109222"/>
                  <a:pt x="243533" y="1119042"/>
                  <a:pt x="254524" y="1121790"/>
                </a:cubicBezTo>
                <a:cubicBezTo>
                  <a:pt x="267093" y="1124932"/>
                  <a:pt x="280100" y="1126668"/>
                  <a:pt x="292231" y="1131217"/>
                </a:cubicBezTo>
                <a:cubicBezTo>
                  <a:pt x="305389" y="1136151"/>
                  <a:pt x="317022" y="1144535"/>
                  <a:pt x="329938" y="1150071"/>
                </a:cubicBezTo>
                <a:cubicBezTo>
                  <a:pt x="339071" y="1153985"/>
                  <a:pt x="349086" y="1155583"/>
                  <a:pt x="358219" y="1159497"/>
                </a:cubicBezTo>
                <a:cubicBezTo>
                  <a:pt x="371135" y="1165033"/>
                  <a:pt x="382878" y="1173132"/>
                  <a:pt x="395926" y="1178351"/>
                </a:cubicBezTo>
                <a:cubicBezTo>
                  <a:pt x="414378" y="1185732"/>
                  <a:pt x="433633" y="1190921"/>
                  <a:pt x="452487" y="1197205"/>
                </a:cubicBezTo>
                <a:lnTo>
                  <a:pt x="509048" y="1216058"/>
                </a:lnTo>
                <a:cubicBezTo>
                  <a:pt x="518475" y="1219200"/>
                  <a:pt x="529060" y="1219973"/>
                  <a:pt x="537328" y="1225485"/>
                </a:cubicBezTo>
                <a:cubicBezTo>
                  <a:pt x="556182" y="1238054"/>
                  <a:pt x="572393" y="1256026"/>
                  <a:pt x="593889" y="1263192"/>
                </a:cubicBezTo>
                <a:lnTo>
                  <a:pt x="622169" y="1272619"/>
                </a:lnTo>
                <a:cubicBezTo>
                  <a:pt x="625311" y="1263192"/>
                  <a:pt x="641340" y="1246288"/>
                  <a:pt x="631596" y="1244339"/>
                </a:cubicBezTo>
                <a:cubicBezTo>
                  <a:pt x="612109" y="1240441"/>
                  <a:pt x="593889" y="1256908"/>
                  <a:pt x="575035" y="1263192"/>
                </a:cubicBezTo>
                <a:lnTo>
                  <a:pt x="546755" y="1272619"/>
                </a:lnTo>
                <a:cubicBezTo>
                  <a:pt x="537328" y="1275761"/>
                  <a:pt x="526742" y="1276534"/>
                  <a:pt x="518474" y="1282046"/>
                </a:cubicBezTo>
                <a:cubicBezTo>
                  <a:pt x="449570" y="1327981"/>
                  <a:pt x="536213" y="1271909"/>
                  <a:pt x="452487" y="1319753"/>
                </a:cubicBezTo>
                <a:cubicBezTo>
                  <a:pt x="442650" y="1325374"/>
                  <a:pt x="434559" y="1334006"/>
                  <a:pt x="424206" y="1338607"/>
                </a:cubicBezTo>
                <a:cubicBezTo>
                  <a:pt x="406045" y="1346678"/>
                  <a:pt x="386499" y="1351176"/>
                  <a:pt x="367645" y="1357460"/>
                </a:cubicBezTo>
                <a:cubicBezTo>
                  <a:pt x="358218" y="1363745"/>
                  <a:pt x="349202" y="1370693"/>
                  <a:pt x="339365" y="1376314"/>
                </a:cubicBezTo>
                <a:cubicBezTo>
                  <a:pt x="310026" y="1393079"/>
                  <a:pt x="298433" y="1393141"/>
                  <a:pt x="273377" y="1414021"/>
                </a:cubicBezTo>
                <a:cubicBezTo>
                  <a:pt x="246161" y="1436702"/>
                  <a:pt x="244780" y="1442777"/>
                  <a:pt x="226243" y="1470582"/>
                </a:cubicBezTo>
                <a:cubicBezTo>
                  <a:pt x="219959" y="1489436"/>
                  <a:pt x="218414" y="1510607"/>
                  <a:pt x="207390" y="1527143"/>
                </a:cubicBezTo>
                <a:lnTo>
                  <a:pt x="150829" y="1611984"/>
                </a:lnTo>
                <a:lnTo>
                  <a:pt x="131975" y="1640264"/>
                </a:lnTo>
                <a:cubicBezTo>
                  <a:pt x="125690" y="1649691"/>
                  <a:pt x="121133" y="1660534"/>
                  <a:pt x="113122" y="1668545"/>
                </a:cubicBezTo>
                <a:lnTo>
                  <a:pt x="84841" y="1696825"/>
                </a:lnTo>
                <a:cubicBezTo>
                  <a:pt x="81699" y="1706252"/>
                  <a:pt x="79859" y="1716218"/>
                  <a:pt x="75415" y="1725106"/>
                </a:cubicBezTo>
                <a:cubicBezTo>
                  <a:pt x="70348" y="1735240"/>
                  <a:pt x="61024" y="1742973"/>
                  <a:pt x="56561" y="1753386"/>
                </a:cubicBezTo>
                <a:cubicBezTo>
                  <a:pt x="51457" y="1765294"/>
                  <a:pt x="50276" y="1778524"/>
                  <a:pt x="47134" y="1791093"/>
                </a:cubicBezTo>
                <a:cubicBezTo>
                  <a:pt x="50276" y="1825658"/>
                  <a:pt x="46768" y="1861491"/>
                  <a:pt x="56561" y="1894788"/>
                </a:cubicBezTo>
                <a:cubicBezTo>
                  <a:pt x="62955" y="1916526"/>
                  <a:pt x="81699" y="1932495"/>
                  <a:pt x="94268" y="1951349"/>
                </a:cubicBezTo>
                <a:cubicBezTo>
                  <a:pt x="138681" y="2017969"/>
                  <a:pt x="82966" y="1935526"/>
                  <a:pt x="141402" y="2017337"/>
                </a:cubicBezTo>
                <a:cubicBezTo>
                  <a:pt x="147987" y="2026556"/>
                  <a:pt x="153003" y="2036913"/>
                  <a:pt x="160256" y="2045617"/>
                </a:cubicBezTo>
                <a:cubicBezTo>
                  <a:pt x="197812" y="2090684"/>
                  <a:pt x="176369" y="2059044"/>
                  <a:pt x="216817" y="2092751"/>
                </a:cubicBezTo>
                <a:cubicBezTo>
                  <a:pt x="261882" y="2130305"/>
                  <a:pt x="230246" y="2108866"/>
                  <a:pt x="263951" y="2149312"/>
                </a:cubicBezTo>
                <a:cubicBezTo>
                  <a:pt x="272485" y="2159553"/>
                  <a:pt x="284046" y="2167069"/>
                  <a:pt x="292231" y="2177592"/>
                </a:cubicBezTo>
                <a:cubicBezTo>
                  <a:pt x="306142" y="2195478"/>
                  <a:pt x="313915" y="2218131"/>
                  <a:pt x="329938" y="2234153"/>
                </a:cubicBezTo>
                <a:cubicBezTo>
                  <a:pt x="339365" y="2243580"/>
                  <a:pt x="350034" y="2251910"/>
                  <a:pt x="358219" y="2262433"/>
                </a:cubicBezTo>
                <a:cubicBezTo>
                  <a:pt x="417441" y="2338575"/>
                  <a:pt x="369457" y="2301348"/>
                  <a:pt x="424206" y="2337848"/>
                </a:cubicBezTo>
                <a:cubicBezTo>
                  <a:pt x="430491" y="2347275"/>
                  <a:pt x="435049" y="2358117"/>
                  <a:pt x="443060" y="2366128"/>
                </a:cubicBezTo>
                <a:cubicBezTo>
                  <a:pt x="451071" y="2374139"/>
                  <a:pt x="463879" y="2376456"/>
                  <a:pt x="471340" y="2384982"/>
                </a:cubicBezTo>
                <a:cubicBezTo>
                  <a:pt x="486261" y="2402035"/>
                  <a:pt x="496479" y="2422689"/>
                  <a:pt x="509048" y="2441543"/>
                </a:cubicBezTo>
                <a:lnTo>
                  <a:pt x="527901" y="2469823"/>
                </a:lnTo>
                <a:cubicBezTo>
                  <a:pt x="534186" y="2479250"/>
                  <a:pt x="543172" y="2487356"/>
                  <a:pt x="546755" y="2498104"/>
                </a:cubicBezTo>
                <a:lnTo>
                  <a:pt x="556182" y="2526384"/>
                </a:lnTo>
                <a:cubicBezTo>
                  <a:pt x="563999" y="2635827"/>
                  <a:pt x="572759" y="2653162"/>
                  <a:pt x="556182" y="2752627"/>
                </a:cubicBezTo>
                <a:cubicBezTo>
                  <a:pt x="535804" y="2874898"/>
                  <a:pt x="537328" y="2792245"/>
                  <a:pt x="537328" y="2846895"/>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335864" y="2875175"/>
            <a:ext cx="991798" cy="2790410"/>
          </a:xfrm>
          <a:custGeom>
            <a:avLst/>
            <a:gdLst>
              <a:gd name="connsiteX0" fmla="*/ 152812 w 991798"/>
              <a:gd name="connsiteY0" fmla="*/ 0 h 2790410"/>
              <a:gd name="connsiteX1" fmla="*/ 143385 w 991798"/>
              <a:gd name="connsiteY1" fmla="*/ 56561 h 2790410"/>
              <a:gd name="connsiteX2" fmla="*/ 143385 w 991798"/>
              <a:gd name="connsiteY2" fmla="*/ 169683 h 2790410"/>
              <a:gd name="connsiteX3" fmla="*/ 181093 w 991798"/>
              <a:gd name="connsiteY3" fmla="*/ 226244 h 2790410"/>
              <a:gd name="connsiteX4" fmla="*/ 228227 w 991798"/>
              <a:gd name="connsiteY4" fmla="*/ 282804 h 2790410"/>
              <a:gd name="connsiteX5" fmla="*/ 247080 w 991798"/>
              <a:gd name="connsiteY5" fmla="*/ 311085 h 2790410"/>
              <a:gd name="connsiteX6" fmla="*/ 331922 w 991798"/>
              <a:gd name="connsiteY6" fmla="*/ 358219 h 2790410"/>
              <a:gd name="connsiteX7" fmla="*/ 360202 w 991798"/>
              <a:gd name="connsiteY7" fmla="*/ 367646 h 2790410"/>
              <a:gd name="connsiteX8" fmla="*/ 463897 w 991798"/>
              <a:gd name="connsiteY8" fmla="*/ 414780 h 2790410"/>
              <a:gd name="connsiteX9" fmla="*/ 520458 w 991798"/>
              <a:gd name="connsiteY9" fmla="*/ 461914 h 2790410"/>
              <a:gd name="connsiteX10" fmla="*/ 548738 w 991798"/>
              <a:gd name="connsiteY10" fmla="*/ 490194 h 2790410"/>
              <a:gd name="connsiteX11" fmla="*/ 577018 w 991798"/>
              <a:gd name="connsiteY11" fmla="*/ 509048 h 2790410"/>
              <a:gd name="connsiteX12" fmla="*/ 633579 w 991798"/>
              <a:gd name="connsiteY12" fmla="*/ 565609 h 2790410"/>
              <a:gd name="connsiteX13" fmla="*/ 661860 w 991798"/>
              <a:gd name="connsiteY13" fmla="*/ 593889 h 2790410"/>
              <a:gd name="connsiteX14" fmla="*/ 699567 w 991798"/>
              <a:gd name="connsiteY14" fmla="*/ 650450 h 2790410"/>
              <a:gd name="connsiteX15" fmla="*/ 718421 w 991798"/>
              <a:gd name="connsiteY15" fmla="*/ 707011 h 2790410"/>
              <a:gd name="connsiteX16" fmla="*/ 737274 w 991798"/>
              <a:gd name="connsiteY16" fmla="*/ 735291 h 2790410"/>
              <a:gd name="connsiteX17" fmla="*/ 756128 w 991798"/>
              <a:gd name="connsiteY17" fmla="*/ 791852 h 2790410"/>
              <a:gd name="connsiteX18" fmla="*/ 746701 w 991798"/>
              <a:gd name="connsiteY18" fmla="*/ 838986 h 2790410"/>
              <a:gd name="connsiteX19" fmla="*/ 708994 w 991798"/>
              <a:gd name="connsiteY19" fmla="*/ 895547 h 2790410"/>
              <a:gd name="connsiteX20" fmla="*/ 690140 w 991798"/>
              <a:gd name="connsiteY20" fmla="*/ 923827 h 2790410"/>
              <a:gd name="connsiteX21" fmla="*/ 680713 w 991798"/>
              <a:gd name="connsiteY21" fmla="*/ 952107 h 2790410"/>
              <a:gd name="connsiteX22" fmla="*/ 624152 w 991798"/>
              <a:gd name="connsiteY22" fmla="*/ 989815 h 2790410"/>
              <a:gd name="connsiteX23" fmla="*/ 558165 w 991798"/>
              <a:gd name="connsiteY23" fmla="*/ 1027522 h 2790410"/>
              <a:gd name="connsiteX24" fmla="*/ 529884 w 991798"/>
              <a:gd name="connsiteY24" fmla="*/ 1036949 h 2790410"/>
              <a:gd name="connsiteX25" fmla="*/ 501604 w 991798"/>
              <a:gd name="connsiteY25" fmla="*/ 1055802 h 2790410"/>
              <a:gd name="connsiteX26" fmla="*/ 463897 w 991798"/>
              <a:gd name="connsiteY26" fmla="*/ 1074656 h 2790410"/>
              <a:gd name="connsiteX27" fmla="*/ 435616 w 991798"/>
              <a:gd name="connsiteY27" fmla="*/ 1102936 h 2790410"/>
              <a:gd name="connsiteX28" fmla="*/ 407336 w 991798"/>
              <a:gd name="connsiteY28" fmla="*/ 1112363 h 2790410"/>
              <a:gd name="connsiteX29" fmla="*/ 350775 w 991798"/>
              <a:gd name="connsiteY29" fmla="*/ 1150070 h 2790410"/>
              <a:gd name="connsiteX30" fmla="*/ 294214 w 991798"/>
              <a:gd name="connsiteY30" fmla="*/ 1197204 h 2790410"/>
              <a:gd name="connsiteX31" fmla="*/ 275361 w 991798"/>
              <a:gd name="connsiteY31" fmla="*/ 1225485 h 2790410"/>
              <a:gd name="connsiteX32" fmla="*/ 247080 w 991798"/>
              <a:gd name="connsiteY32" fmla="*/ 1234912 h 2790410"/>
              <a:gd name="connsiteX33" fmla="*/ 190520 w 991798"/>
              <a:gd name="connsiteY33" fmla="*/ 1272619 h 2790410"/>
              <a:gd name="connsiteX34" fmla="*/ 190520 w 991798"/>
              <a:gd name="connsiteY34" fmla="*/ 1272619 h 2790410"/>
              <a:gd name="connsiteX35" fmla="*/ 162239 w 991798"/>
              <a:gd name="connsiteY35" fmla="*/ 1310326 h 2790410"/>
              <a:gd name="connsiteX36" fmla="*/ 143385 w 991798"/>
              <a:gd name="connsiteY36" fmla="*/ 1366887 h 2790410"/>
              <a:gd name="connsiteX37" fmla="*/ 133959 w 991798"/>
              <a:gd name="connsiteY37" fmla="*/ 1395167 h 2790410"/>
              <a:gd name="connsiteX38" fmla="*/ 115105 w 991798"/>
              <a:gd name="connsiteY38" fmla="*/ 1423448 h 2790410"/>
              <a:gd name="connsiteX39" fmla="*/ 228227 w 991798"/>
              <a:gd name="connsiteY39" fmla="*/ 1480009 h 2790410"/>
              <a:gd name="connsiteX40" fmla="*/ 322495 w 991798"/>
              <a:gd name="connsiteY40" fmla="*/ 1489435 h 2790410"/>
              <a:gd name="connsiteX41" fmla="*/ 454470 w 991798"/>
              <a:gd name="connsiteY41" fmla="*/ 1517716 h 2790410"/>
              <a:gd name="connsiteX42" fmla="*/ 529884 w 991798"/>
              <a:gd name="connsiteY42" fmla="*/ 1545996 h 2790410"/>
              <a:gd name="connsiteX43" fmla="*/ 586445 w 991798"/>
              <a:gd name="connsiteY43" fmla="*/ 1583703 h 2790410"/>
              <a:gd name="connsiteX44" fmla="*/ 614726 w 991798"/>
              <a:gd name="connsiteY44" fmla="*/ 1602557 h 2790410"/>
              <a:gd name="connsiteX45" fmla="*/ 699567 w 991798"/>
              <a:gd name="connsiteY45" fmla="*/ 1640264 h 2790410"/>
              <a:gd name="connsiteX46" fmla="*/ 756128 w 991798"/>
              <a:gd name="connsiteY46" fmla="*/ 1668545 h 2790410"/>
              <a:gd name="connsiteX47" fmla="*/ 822115 w 991798"/>
              <a:gd name="connsiteY47" fmla="*/ 1734532 h 2790410"/>
              <a:gd name="connsiteX48" fmla="*/ 878676 w 991798"/>
              <a:gd name="connsiteY48" fmla="*/ 1781666 h 2790410"/>
              <a:gd name="connsiteX49" fmla="*/ 888103 w 991798"/>
              <a:gd name="connsiteY49" fmla="*/ 1809947 h 2790410"/>
              <a:gd name="connsiteX50" fmla="*/ 935237 w 991798"/>
              <a:gd name="connsiteY50" fmla="*/ 1857081 h 2790410"/>
              <a:gd name="connsiteX51" fmla="*/ 944664 w 991798"/>
              <a:gd name="connsiteY51" fmla="*/ 1885361 h 2790410"/>
              <a:gd name="connsiteX52" fmla="*/ 991798 w 991798"/>
              <a:gd name="connsiteY52" fmla="*/ 1970202 h 2790410"/>
              <a:gd name="connsiteX53" fmla="*/ 963517 w 991798"/>
              <a:gd name="connsiteY53" fmla="*/ 2073897 h 2790410"/>
              <a:gd name="connsiteX54" fmla="*/ 925810 w 991798"/>
              <a:gd name="connsiteY54" fmla="*/ 2092751 h 2790410"/>
              <a:gd name="connsiteX55" fmla="*/ 897530 w 991798"/>
              <a:gd name="connsiteY55" fmla="*/ 2111604 h 2790410"/>
              <a:gd name="connsiteX56" fmla="*/ 850396 w 991798"/>
              <a:gd name="connsiteY56" fmla="*/ 2121031 h 2790410"/>
              <a:gd name="connsiteX57" fmla="*/ 803262 w 991798"/>
              <a:gd name="connsiteY57" fmla="*/ 2139885 h 2790410"/>
              <a:gd name="connsiteX58" fmla="*/ 756128 w 991798"/>
              <a:gd name="connsiteY58" fmla="*/ 2149312 h 2790410"/>
              <a:gd name="connsiteX59" fmla="*/ 727847 w 991798"/>
              <a:gd name="connsiteY59" fmla="*/ 2158738 h 2790410"/>
              <a:gd name="connsiteX60" fmla="*/ 690140 w 991798"/>
              <a:gd name="connsiteY60" fmla="*/ 2168165 h 2790410"/>
              <a:gd name="connsiteX61" fmla="*/ 633579 w 991798"/>
              <a:gd name="connsiteY61" fmla="*/ 2196446 h 2790410"/>
              <a:gd name="connsiteX62" fmla="*/ 595872 w 991798"/>
              <a:gd name="connsiteY62" fmla="*/ 2215299 h 2790410"/>
              <a:gd name="connsiteX63" fmla="*/ 548738 w 991798"/>
              <a:gd name="connsiteY63" fmla="*/ 2224726 h 2790410"/>
              <a:gd name="connsiteX64" fmla="*/ 435616 w 991798"/>
              <a:gd name="connsiteY64" fmla="*/ 2253006 h 2790410"/>
              <a:gd name="connsiteX65" fmla="*/ 397909 w 991798"/>
              <a:gd name="connsiteY65" fmla="*/ 2271860 h 2790410"/>
              <a:gd name="connsiteX66" fmla="*/ 350775 w 991798"/>
              <a:gd name="connsiteY66" fmla="*/ 2281287 h 2790410"/>
              <a:gd name="connsiteX67" fmla="*/ 294214 w 991798"/>
              <a:gd name="connsiteY67" fmla="*/ 2300140 h 2790410"/>
              <a:gd name="connsiteX68" fmla="*/ 265934 w 991798"/>
              <a:gd name="connsiteY68" fmla="*/ 2309567 h 2790410"/>
              <a:gd name="connsiteX69" fmla="*/ 209373 w 991798"/>
              <a:gd name="connsiteY69" fmla="*/ 2337848 h 2790410"/>
              <a:gd name="connsiteX70" fmla="*/ 115105 w 991798"/>
              <a:gd name="connsiteY70" fmla="*/ 2403835 h 2790410"/>
              <a:gd name="connsiteX71" fmla="*/ 86825 w 991798"/>
              <a:gd name="connsiteY71" fmla="*/ 2422689 h 2790410"/>
              <a:gd name="connsiteX72" fmla="*/ 67971 w 991798"/>
              <a:gd name="connsiteY72" fmla="*/ 2450969 h 2790410"/>
              <a:gd name="connsiteX73" fmla="*/ 49117 w 991798"/>
              <a:gd name="connsiteY73" fmla="*/ 2630079 h 2790410"/>
              <a:gd name="connsiteX74" fmla="*/ 11410 w 991798"/>
              <a:gd name="connsiteY74" fmla="*/ 2762054 h 2790410"/>
              <a:gd name="connsiteX75" fmla="*/ 11410 w 991798"/>
              <a:gd name="connsiteY75" fmla="*/ 2790334 h 2790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991798" h="2790410">
                <a:moveTo>
                  <a:pt x="152812" y="0"/>
                </a:moveTo>
                <a:cubicBezTo>
                  <a:pt x="149670" y="18854"/>
                  <a:pt x="147133" y="37818"/>
                  <a:pt x="143385" y="56561"/>
                </a:cubicBezTo>
                <a:cubicBezTo>
                  <a:pt x="133573" y="105624"/>
                  <a:pt x="121094" y="107266"/>
                  <a:pt x="143385" y="169683"/>
                </a:cubicBezTo>
                <a:cubicBezTo>
                  <a:pt x="151006" y="191022"/>
                  <a:pt x="168524" y="207390"/>
                  <a:pt x="181093" y="226244"/>
                </a:cubicBezTo>
                <a:cubicBezTo>
                  <a:pt x="227910" y="296469"/>
                  <a:pt x="167730" y="210208"/>
                  <a:pt x="228227" y="282804"/>
                </a:cubicBezTo>
                <a:cubicBezTo>
                  <a:pt x="235480" y="291508"/>
                  <a:pt x="239069" y="303074"/>
                  <a:pt x="247080" y="311085"/>
                </a:cubicBezTo>
                <a:cubicBezTo>
                  <a:pt x="275533" y="339538"/>
                  <a:pt x="294749" y="344279"/>
                  <a:pt x="331922" y="358219"/>
                </a:cubicBezTo>
                <a:cubicBezTo>
                  <a:pt x="341226" y="361708"/>
                  <a:pt x="351156" y="363534"/>
                  <a:pt x="360202" y="367646"/>
                </a:cubicBezTo>
                <a:cubicBezTo>
                  <a:pt x="476114" y="420334"/>
                  <a:pt x="397777" y="392740"/>
                  <a:pt x="463897" y="414780"/>
                </a:cubicBezTo>
                <a:cubicBezTo>
                  <a:pt x="546516" y="497399"/>
                  <a:pt x="441713" y="396293"/>
                  <a:pt x="520458" y="461914"/>
                </a:cubicBezTo>
                <a:cubicBezTo>
                  <a:pt x="530699" y="470448"/>
                  <a:pt x="538497" y="481659"/>
                  <a:pt x="548738" y="490194"/>
                </a:cubicBezTo>
                <a:cubicBezTo>
                  <a:pt x="557442" y="497447"/>
                  <a:pt x="568550" y="501521"/>
                  <a:pt x="577018" y="509048"/>
                </a:cubicBezTo>
                <a:cubicBezTo>
                  <a:pt x="596946" y="526762"/>
                  <a:pt x="614725" y="546755"/>
                  <a:pt x="633579" y="565609"/>
                </a:cubicBezTo>
                <a:lnTo>
                  <a:pt x="661860" y="593889"/>
                </a:lnTo>
                <a:cubicBezTo>
                  <a:pt x="693048" y="687449"/>
                  <a:pt x="640722" y="544527"/>
                  <a:pt x="699567" y="650450"/>
                </a:cubicBezTo>
                <a:cubicBezTo>
                  <a:pt x="709218" y="667823"/>
                  <a:pt x="710350" y="688850"/>
                  <a:pt x="718421" y="707011"/>
                </a:cubicBezTo>
                <a:cubicBezTo>
                  <a:pt x="723022" y="717364"/>
                  <a:pt x="732673" y="724938"/>
                  <a:pt x="737274" y="735291"/>
                </a:cubicBezTo>
                <a:cubicBezTo>
                  <a:pt x="745345" y="753452"/>
                  <a:pt x="756128" y="791852"/>
                  <a:pt x="756128" y="791852"/>
                </a:cubicBezTo>
                <a:cubicBezTo>
                  <a:pt x="752986" y="807563"/>
                  <a:pt x="753331" y="824400"/>
                  <a:pt x="746701" y="838986"/>
                </a:cubicBezTo>
                <a:cubicBezTo>
                  <a:pt x="737325" y="859614"/>
                  <a:pt x="721563" y="876693"/>
                  <a:pt x="708994" y="895547"/>
                </a:cubicBezTo>
                <a:cubicBezTo>
                  <a:pt x="702709" y="904974"/>
                  <a:pt x="693723" y="913079"/>
                  <a:pt x="690140" y="923827"/>
                </a:cubicBezTo>
                <a:cubicBezTo>
                  <a:pt x="686998" y="933254"/>
                  <a:pt x="687739" y="945081"/>
                  <a:pt x="680713" y="952107"/>
                </a:cubicBezTo>
                <a:cubicBezTo>
                  <a:pt x="664690" y="968130"/>
                  <a:pt x="643006" y="977246"/>
                  <a:pt x="624152" y="989815"/>
                </a:cubicBezTo>
                <a:cubicBezTo>
                  <a:pt x="595754" y="1008747"/>
                  <a:pt x="591648" y="1013172"/>
                  <a:pt x="558165" y="1027522"/>
                </a:cubicBezTo>
                <a:cubicBezTo>
                  <a:pt x="549032" y="1031436"/>
                  <a:pt x="538772" y="1032505"/>
                  <a:pt x="529884" y="1036949"/>
                </a:cubicBezTo>
                <a:cubicBezTo>
                  <a:pt x="519751" y="1042016"/>
                  <a:pt x="511441" y="1050181"/>
                  <a:pt x="501604" y="1055802"/>
                </a:cubicBezTo>
                <a:cubicBezTo>
                  <a:pt x="489403" y="1062774"/>
                  <a:pt x="475332" y="1066488"/>
                  <a:pt x="463897" y="1074656"/>
                </a:cubicBezTo>
                <a:cubicBezTo>
                  <a:pt x="453049" y="1082405"/>
                  <a:pt x="446709" y="1095541"/>
                  <a:pt x="435616" y="1102936"/>
                </a:cubicBezTo>
                <a:cubicBezTo>
                  <a:pt x="427348" y="1108448"/>
                  <a:pt x="416022" y="1107537"/>
                  <a:pt x="407336" y="1112363"/>
                </a:cubicBezTo>
                <a:cubicBezTo>
                  <a:pt x="387528" y="1123367"/>
                  <a:pt x="366797" y="1134047"/>
                  <a:pt x="350775" y="1150070"/>
                </a:cubicBezTo>
                <a:cubicBezTo>
                  <a:pt x="314484" y="1186362"/>
                  <a:pt x="333588" y="1170956"/>
                  <a:pt x="294214" y="1197204"/>
                </a:cubicBezTo>
                <a:cubicBezTo>
                  <a:pt x="287930" y="1206631"/>
                  <a:pt x="284208" y="1218407"/>
                  <a:pt x="275361" y="1225485"/>
                </a:cubicBezTo>
                <a:cubicBezTo>
                  <a:pt x="267602" y="1231693"/>
                  <a:pt x="255766" y="1230086"/>
                  <a:pt x="247080" y="1234912"/>
                </a:cubicBezTo>
                <a:cubicBezTo>
                  <a:pt x="227273" y="1245916"/>
                  <a:pt x="209373" y="1260050"/>
                  <a:pt x="190520" y="1272619"/>
                </a:cubicBezTo>
                <a:lnTo>
                  <a:pt x="190520" y="1272619"/>
                </a:lnTo>
                <a:lnTo>
                  <a:pt x="162239" y="1310326"/>
                </a:lnTo>
                <a:lnTo>
                  <a:pt x="143385" y="1366887"/>
                </a:lnTo>
                <a:cubicBezTo>
                  <a:pt x="140243" y="1376314"/>
                  <a:pt x="139471" y="1386899"/>
                  <a:pt x="133959" y="1395167"/>
                </a:cubicBezTo>
                <a:lnTo>
                  <a:pt x="115105" y="1423448"/>
                </a:lnTo>
                <a:cubicBezTo>
                  <a:pt x="151553" y="1447747"/>
                  <a:pt x="182313" y="1475418"/>
                  <a:pt x="228227" y="1480009"/>
                </a:cubicBezTo>
                <a:cubicBezTo>
                  <a:pt x="259650" y="1483151"/>
                  <a:pt x="291159" y="1485518"/>
                  <a:pt x="322495" y="1489435"/>
                </a:cubicBezTo>
                <a:cubicBezTo>
                  <a:pt x="360467" y="1494181"/>
                  <a:pt x="420363" y="1506346"/>
                  <a:pt x="454470" y="1517716"/>
                </a:cubicBezTo>
                <a:cubicBezTo>
                  <a:pt x="476106" y="1524928"/>
                  <a:pt x="512176" y="1536337"/>
                  <a:pt x="529884" y="1545996"/>
                </a:cubicBezTo>
                <a:cubicBezTo>
                  <a:pt x="549777" y="1556846"/>
                  <a:pt x="567591" y="1571134"/>
                  <a:pt x="586445" y="1583703"/>
                </a:cubicBezTo>
                <a:cubicBezTo>
                  <a:pt x="595872" y="1589988"/>
                  <a:pt x="603978" y="1598974"/>
                  <a:pt x="614726" y="1602557"/>
                </a:cubicBezTo>
                <a:cubicBezTo>
                  <a:pt x="760646" y="1651198"/>
                  <a:pt x="609937" y="1595449"/>
                  <a:pt x="699567" y="1640264"/>
                </a:cubicBezTo>
                <a:cubicBezTo>
                  <a:pt x="777621" y="1679291"/>
                  <a:pt x="675082" y="1614514"/>
                  <a:pt x="756128" y="1668545"/>
                </a:cubicBezTo>
                <a:cubicBezTo>
                  <a:pt x="799347" y="1733373"/>
                  <a:pt x="772339" y="1717939"/>
                  <a:pt x="822115" y="1734532"/>
                </a:cubicBezTo>
                <a:cubicBezTo>
                  <a:pt x="887337" y="1832364"/>
                  <a:pt x="782993" y="1685983"/>
                  <a:pt x="878676" y="1781666"/>
                </a:cubicBezTo>
                <a:cubicBezTo>
                  <a:pt x="885702" y="1788692"/>
                  <a:pt x="883659" y="1801059"/>
                  <a:pt x="888103" y="1809947"/>
                </a:cubicBezTo>
                <a:cubicBezTo>
                  <a:pt x="903814" y="1841368"/>
                  <a:pt x="906958" y="1838228"/>
                  <a:pt x="935237" y="1857081"/>
                </a:cubicBezTo>
                <a:cubicBezTo>
                  <a:pt x="938379" y="1866508"/>
                  <a:pt x="939838" y="1876675"/>
                  <a:pt x="944664" y="1885361"/>
                </a:cubicBezTo>
                <a:cubicBezTo>
                  <a:pt x="998688" y="1982604"/>
                  <a:pt x="970467" y="1906211"/>
                  <a:pt x="991798" y="1970202"/>
                </a:cubicBezTo>
                <a:cubicBezTo>
                  <a:pt x="987810" y="2002103"/>
                  <a:pt x="993363" y="2049025"/>
                  <a:pt x="963517" y="2073897"/>
                </a:cubicBezTo>
                <a:cubicBezTo>
                  <a:pt x="952721" y="2082893"/>
                  <a:pt x="938011" y="2085779"/>
                  <a:pt x="925810" y="2092751"/>
                </a:cubicBezTo>
                <a:cubicBezTo>
                  <a:pt x="915973" y="2098372"/>
                  <a:pt x="908138" y="2107626"/>
                  <a:pt x="897530" y="2111604"/>
                </a:cubicBezTo>
                <a:cubicBezTo>
                  <a:pt x="882528" y="2117230"/>
                  <a:pt x="865743" y="2116427"/>
                  <a:pt x="850396" y="2121031"/>
                </a:cubicBezTo>
                <a:cubicBezTo>
                  <a:pt x="834188" y="2125894"/>
                  <a:pt x="819470" y="2135022"/>
                  <a:pt x="803262" y="2139885"/>
                </a:cubicBezTo>
                <a:cubicBezTo>
                  <a:pt x="787915" y="2144489"/>
                  <a:pt x="771672" y="2145426"/>
                  <a:pt x="756128" y="2149312"/>
                </a:cubicBezTo>
                <a:cubicBezTo>
                  <a:pt x="746488" y="2151722"/>
                  <a:pt x="737402" y="2156008"/>
                  <a:pt x="727847" y="2158738"/>
                </a:cubicBezTo>
                <a:cubicBezTo>
                  <a:pt x="715390" y="2162297"/>
                  <a:pt x="702709" y="2165023"/>
                  <a:pt x="690140" y="2168165"/>
                </a:cubicBezTo>
                <a:cubicBezTo>
                  <a:pt x="635796" y="2204395"/>
                  <a:pt x="688216" y="2173030"/>
                  <a:pt x="633579" y="2196446"/>
                </a:cubicBezTo>
                <a:cubicBezTo>
                  <a:pt x="620663" y="2201981"/>
                  <a:pt x="609203" y="2210855"/>
                  <a:pt x="595872" y="2215299"/>
                </a:cubicBezTo>
                <a:cubicBezTo>
                  <a:pt x="580672" y="2220366"/>
                  <a:pt x="564196" y="2220510"/>
                  <a:pt x="548738" y="2224726"/>
                </a:cubicBezTo>
                <a:cubicBezTo>
                  <a:pt x="431370" y="2256736"/>
                  <a:pt x="552823" y="2233473"/>
                  <a:pt x="435616" y="2253006"/>
                </a:cubicBezTo>
                <a:cubicBezTo>
                  <a:pt x="423047" y="2259291"/>
                  <a:pt x="411240" y="2267416"/>
                  <a:pt x="397909" y="2271860"/>
                </a:cubicBezTo>
                <a:cubicBezTo>
                  <a:pt x="382709" y="2276927"/>
                  <a:pt x="366233" y="2277071"/>
                  <a:pt x="350775" y="2281287"/>
                </a:cubicBezTo>
                <a:cubicBezTo>
                  <a:pt x="331602" y="2286516"/>
                  <a:pt x="313068" y="2293856"/>
                  <a:pt x="294214" y="2300140"/>
                </a:cubicBezTo>
                <a:cubicBezTo>
                  <a:pt x="284787" y="2303282"/>
                  <a:pt x="274202" y="2304055"/>
                  <a:pt x="265934" y="2309567"/>
                </a:cubicBezTo>
                <a:cubicBezTo>
                  <a:pt x="229386" y="2333933"/>
                  <a:pt x="248402" y="2324838"/>
                  <a:pt x="209373" y="2337848"/>
                </a:cubicBezTo>
                <a:cubicBezTo>
                  <a:pt x="153533" y="2379728"/>
                  <a:pt x="184747" y="2357407"/>
                  <a:pt x="115105" y="2403835"/>
                </a:cubicBezTo>
                <a:lnTo>
                  <a:pt x="86825" y="2422689"/>
                </a:lnTo>
                <a:cubicBezTo>
                  <a:pt x="80540" y="2432116"/>
                  <a:pt x="73038" y="2440836"/>
                  <a:pt x="67971" y="2450969"/>
                </a:cubicBezTo>
                <a:cubicBezTo>
                  <a:pt x="44198" y="2498514"/>
                  <a:pt x="51134" y="2613940"/>
                  <a:pt x="49117" y="2630079"/>
                </a:cubicBezTo>
                <a:cubicBezTo>
                  <a:pt x="44382" y="2667961"/>
                  <a:pt x="23933" y="2724485"/>
                  <a:pt x="11410" y="2762054"/>
                </a:cubicBezTo>
                <a:cubicBezTo>
                  <a:pt x="989" y="2793315"/>
                  <a:pt x="-7954" y="2790334"/>
                  <a:pt x="11410" y="2790334"/>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995428" y="5030526"/>
            <a:ext cx="3608822" cy="1015663"/>
          </a:xfrm>
          <a:prstGeom prst="rect">
            <a:avLst/>
          </a:prstGeom>
        </p:spPr>
        <p:txBody>
          <a:bodyPr wrap="square">
            <a:spAutoFit/>
          </a:bodyPr>
          <a:lstStyle/>
          <a:p>
            <a:pPr fontAlgn="base">
              <a:spcBef>
                <a:spcPct val="0"/>
              </a:spcBef>
              <a:spcAft>
                <a:spcPct val="0"/>
              </a:spcAft>
            </a:pPr>
            <a:r>
              <a:rPr lang="zh-CN" altLang="en-US" sz="2000" dirty="0" smtClean="0">
                <a:latin typeface="华文细黑" panose="02010600040101010101" pitchFamily="2" charset="-122"/>
                <a:ea typeface="华文细黑" panose="02010600040101010101" pitchFamily="2" charset="-122"/>
              </a:rPr>
              <a:t>以上测试数据</a:t>
            </a:r>
            <a:r>
              <a:rPr lang="zh-CN" altLang="en-US" sz="2000" dirty="0">
                <a:latin typeface="华文细黑" panose="02010600040101010101" pitchFamily="2" charset="-122"/>
                <a:ea typeface="华文细黑" panose="02010600040101010101" pitchFamily="2" charset="-122"/>
              </a:rPr>
              <a:t>满足条件覆盖要求</a:t>
            </a:r>
            <a:r>
              <a:rPr lang="zh-CN" altLang="en-US" sz="2000" dirty="0" smtClean="0">
                <a:latin typeface="华文细黑" panose="02010600040101010101" pitchFamily="2" charset="-122"/>
                <a:ea typeface="华文细黑" panose="02010600040101010101" pitchFamily="2" charset="-122"/>
              </a:rPr>
              <a:t>，但也是只覆盖程序</a:t>
            </a:r>
            <a:r>
              <a:rPr lang="zh-CN" altLang="en-US" sz="2000" dirty="0">
                <a:latin typeface="华文细黑" panose="02010600040101010101" pitchFamily="2" charset="-122"/>
                <a:ea typeface="华文细黑" panose="02010600040101010101" pitchFamily="2" charset="-122"/>
              </a:rPr>
              <a:t>全部路径的一半</a:t>
            </a:r>
          </a:p>
        </p:txBody>
      </p:sp>
      <p:sp>
        <p:nvSpPr>
          <p:cNvPr id="5" name="任意多边形 4"/>
          <p:cNvSpPr/>
          <p:nvPr/>
        </p:nvSpPr>
        <p:spPr>
          <a:xfrm>
            <a:off x="1272619" y="2950590"/>
            <a:ext cx="1800526" cy="3129699"/>
          </a:xfrm>
          <a:custGeom>
            <a:avLst/>
            <a:gdLst>
              <a:gd name="connsiteX0" fmla="*/ 0 w 1800526"/>
              <a:gd name="connsiteY0" fmla="*/ 0 h 3129699"/>
              <a:gd name="connsiteX1" fmla="*/ 9426 w 1800526"/>
              <a:gd name="connsiteY1" fmla="*/ 65987 h 3129699"/>
              <a:gd name="connsiteX2" fmla="*/ 28280 w 1800526"/>
              <a:gd name="connsiteY2" fmla="*/ 94268 h 3129699"/>
              <a:gd name="connsiteX3" fmla="*/ 75414 w 1800526"/>
              <a:gd name="connsiteY3" fmla="*/ 179109 h 3129699"/>
              <a:gd name="connsiteX4" fmla="*/ 207389 w 1800526"/>
              <a:gd name="connsiteY4" fmla="*/ 273377 h 3129699"/>
              <a:gd name="connsiteX5" fmla="*/ 273377 w 1800526"/>
              <a:gd name="connsiteY5" fmla="*/ 301657 h 3129699"/>
              <a:gd name="connsiteX6" fmla="*/ 339365 w 1800526"/>
              <a:gd name="connsiteY6" fmla="*/ 311084 h 3129699"/>
              <a:gd name="connsiteX7" fmla="*/ 405352 w 1800526"/>
              <a:gd name="connsiteY7" fmla="*/ 329938 h 3129699"/>
              <a:gd name="connsiteX8" fmla="*/ 490193 w 1800526"/>
              <a:gd name="connsiteY8" fmla="*/ 358218 h 3129699"/>
              <a:gd name="connsiteX9" fmla="*/ 556181 w 1800526"/>
              <a:gd name="connsiteY9" fmla="*/ 377072 h 3129699"/>
              <a:gd name="connsiteX10" fmla="*/ 584461 w 1800526"/>
              <a:gd name="connsiteY10" fmla="*/ 386499 h 3129699"/>
              <a:gd name="connsiteX11" fmla="*/ 622169 w 1800526"/>
              <a:gd name="connsiteY11" fmla="*/ 395925 h 3129699"/>
              <a:gd name="connsiteX12" fmla="*/ 650449 w 1800526"/>
              <a:gd name="connsiteY12" fmla="*/ 414779 h 3129699"/>
              <a:gd name="connsiteX13" fmla="*/ 782424 w 1800526"/>
              <a:gd name="connsiteY13" fmla="*/ 452486 h 3129699"/>
              <a:gd name="connsiteX14" fmla="*/ 810705 w 1800526"/>
              <a:gd name="connsiteY14" fmla="*/ 461913 h 3129699"/>
              <a:gd name="connsiteX15" fmla="*/ 876692 w 1800526"/>
              <a:gd name="connsiteY15" fmla="*/ 480767 h 3129699"/>
              <a:gd name="connsiteX16" fmla="*/ 923826 w 1800526"/>
              <a:gd name="connsiteY16" fmla="*/ 499620 h 3129699"/>
              <a:gd name="connsiteX17" fmla="*/ 1008668 w 1800526"/>
              <a:gd name="connsiteY17" fmla="*/ 546754 h 3129699"/>
              <a:gd name="connsiteX18" fmla="*/ 1084082 w 1800526"/>
              <a:gd name="connsiteY18" fmla="*/ 593888 h 3129699"/>
              <a:gd name="connsiteX19" fmla="*/ 1121789 w 1800526"/>
              <a:gd name="connsiteY19" fmla="*/ 612742 h 3129699"/>
              <a:gd name="connsiteX20" fmla="*/ 1216057 w 1800526"/>
              <a:gd name="connsiteY20" fmla="*/ 697583 h 3129699"/>
              <a:gd name="connsiteX21" fmla="*/ 1253765 w 1800526"/>
              <a:gd name="connsiteY21" fmla="*/ 725864 h 3129699"/>
              <a:gd name="connsiteX22" fmla="*/ 1300899 w 1800526"/>
              <a:gd name="connsiteY22" fmla="*/ 791851 h 3129699"/>
              <a:gd name="connsiteX23" fmla="*/ 1310325 w 1800526"/>
              <a:gd name="connsiteY23" fmla="*/ 820132 h 3129699"/>
              <a:gd name="connsiteX24" fmla="*/ 1348033 w 1800526"/>
              <a:gd name="connsiteY24" fmla="*/ 876692 h 3129699"/>
              <a:gd name="connsiteX25" fmla="*/ 1366886 w 1800526"/>
              <a:gd name="connsiteY25" fmla="*/ 942680 h 3129699"/>
              <a:gd name="connsiteX26" fmla="*/ 1385740 w 1800526"/>
              <a:gd name="connsiteY26" fmla="*/ 1055802 h 3129699"/>
              <a:gd name="connsiteX27" fmla="*/ 1395167 w 1800526"/>
              <a:gd name="connsiteY27" fmla="*/ 1159497 h 3129699"/>
              <a:gd name="connsiteX28" fmla="*/ 1414020 w 1800526"/>
              <a:gd name="connsiteY28" fmla="*/ 1225484 h 3129699"/>
              <a:gd name="connsiteX29" fmla="*/ 1423447 w 1800526"/>
              <a:gd name="connsiteY29" fmla="*/ 1263191 h 3129699"/>
              <a:gd name="connsiteX30" fmla="*/ 1442301 w 1800526"/>
              <a:gd name="connsiteY30" fmla="*/ 1329179 h 3129699"/>
              <a:gd name="connsiteX31" fmla="*/ 1461154 w 1800526"/>
              <a:gd name="connsiteY31" fmla="*/ 1451728 h 3129699"/>
              <a:gd name="connsiteX32" fmla="*/ 1508288 w 1800526"/>
              <a:gd name="connsiteY32" fmla="*/ 1583703 h 3129699"/>
              <a:gd name="connsiteX33" fmla="*/ 1527142 w 1800526"/>
              <a:gd name="connsiteY33" fmla="*/ 1659117 h 3129699"/>
              <a:gd name="connsiteX34" fmla="*/ 1536569 w 1800526"/>
              <a:gd name="connsiteY34" fmla="*/ 1706251 h 3129699"/>
              <a:gd name="connsiteX35" fmla="*/ 1555422 w 1800526"/>
              <a:gd name="connsiteY35" fmla="*/ 1743958 h 3129699"/>
              <a:gd name="connsiteX36" fmla="*/ 1574276 w 1800526"/>
              <a:gd name="connsiteY36" fmla="*/ 1800519 h 3129699"/>
              <a:gd name="connsiteX37" fmla="*/ 1602556 w 1800526"/>
              <a:gd name="connsiteY37" fmla="*/ 1875934 h 3129699"/>
              <a:gd name="connsiteX38" fmla="*/ 1621410 w 1800526"/>
              <a:gd name="connsiteY38" fmla="*/ 1960775 h 3129699"/>
              <a:gd name="connsiteX39" fmla="*/ 1640263 w 1800526"/>
              <a:gd name="connsiteY39" fmla="*/ 2007909 h 3129699"/>
              <a:gd name="connsiteX40" fmla="*/ 1668544 w 1800526"/>
              <a:gd name="connsiteY40" fmla="*/ 2083323 h 3129699"/>
              <a:gd name="connsiteX41" fmla="*/ 1677971 w 1800526"/>
              <a:gd name="connsiteY41" fmla="*/ 2139884 h 3129699"/>
              <a:gd name="connsiteX42" fmla="*/ 1696824 w 1800526"/>
              <a:gd name="connsiteY42" fmla="*/ 2432115 h 3129699"/>
              <a:gd name="connsiteX43" fmla="*/ 1725105 w 1800526"/>
              <a:gd name="connsiteY43" fmla="*/ 2554664 h 3129699"/>
              <a:gd name="connsiteX44" fmla="*/ 1734532 w 1800526"/>
              <a:gd name="connsiteY44" fmla="*/ 2601798 h 3129699"/>
              <a:gd name="connsiteX45" fmla="*/ 1753385 w 1800526"/>
              <a:gd name="connsiteY45" fmla="*/ 2677212 h 3129699"/>
              <a:gd name="connsiteX46" fmla="*/ 1772239 w 1800526"/>
              <a:gd name="connsiteY46" fmla="*/ 2790334 h 3129699"/>
              <a:gd name="connsiteX47" fmla="*/ 1781666 w 1800526"/>
              <a:gd name="connsiteY47" fmla="*/ 2912882 h 3129699"/>
              <a:gd name="connsiteX48" fmla="*/ 1800519 w 1800526"/>
              <a:gd name="connsiteY48" fmla="*/ 3129699 h 312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800526" h="3129699">
                <a:moveTo>
                  <a:pt x="0" y="0"/>
                </a:moveTo>
                <a:cubicBezTo>
                  <a:pt x="3142" y="21996"/>
                  <a:pt x="3042" y="44705"/>
                  <a:pt x="9426" y="65987"/>
                </a:cubicBezTo>
                <a:cubicBezTo>
                  <a:pt x="12682" y="76839"/>
                  <a:pt x="23213" y="84134"/>
                  <a:pt x="28280" y="94268"/>
                </a:cubicBezTo>
                <a:cubicBezTo>
                  <a:pt x="47248" y="132204"/>
                  <a:pt x="26778" y="141281"/>
                  <a:pt x="75414" y="179109"/>
                </a:cubicBezTo>
                <a:cubicBezTo>
                  <a:pt x="144277" y="232670"/>
                  <a:pt x="145101" y="238772"/>
                  <a:pt x="207389" y="273377"/>
                </a:cubicBezTo>
                <a:cubicBezTo>
                  <a:pt x="224642" y="282962"/>
                  <a:pt x="252512" y="297484"/>
                  <a:pt x="273377" y="301657"/>
                </a:cubicBezTo>
                <a:cubicBezTo>
                  <a:pt x="295165" y="306014"/>
                  <a:pt x="317369" y="307942"/>
                  <a:pt x="339365" y="311084"/>
                </a:cubicBezTo>
                <a:cubicBezTo>
                  <a:pt x="361361" y="317369"/>
                  <a:pt x="383517" y="323115"/>
                  <a:pt x="405352" y="329938"/>
                </a:cubicBezTo>
                <a:cubicBezTo>
                  <a:pt x="433805" y="338830"/>
                  <a:pt x="461530" y="350028"/>
                  <a:pt x="490193" y="358218"/>
                </a:cubicBezTo>
                <a:lnTo>
                  <a:pt x="556181" y="377072"/>
                </a:lnTo>
                <a:cubicBezTo>
                  <a:pt x="565699" y="379927"/>
                  <a:pt x="574907" y="383769"/>
                  <a:pt x="584461" y="386499"/>
                </a:cubicBezTo>
                <a:cubicBezTo>
                  <a:pt x="596919" y="390058"/>
                  <a:pt x="609600" y="392783"/>
                  <a:pt x="622169" y="395925"/>
                </a:cubicBezTo>
                <a:cubicBezTo>
                  <a:pt x="631596" y="402210"/>
                  <a:pt x="640316" y="409712"/>
                  <a:pt x="650449" y="414779"/>
                </a:cubicBezTo>
                <a:cubicBezTo>
                  <a:pt x="701447" y="440279"/>
                  <a:pt x="720498" y="437005"/>
                  <a:pt x="782424" y="452486"/>
                </a:cubicBezTo>
                <a:cubicBezTo>
                  <a:pt x="792064" y="454896"/>
                  <a:pt x="801187" y="459058"/>
                  <a:pt x="810705" y="461913"/>
                </a:cubicBezTo>
                <a:cubicBezTo>
                  <a:pt x="832616" y="468486"/>
                  <a:pt x="854990" y="473533"/>
                  <a:pt x="876692" y="480767"/>
                </a:cubicBezTo>
                <a:cubicBezTo>
                  <a:pt x="892745" y="486118"/>
                  <a:pt x="908971" y="491517"/>
                  <a:pt x="923826" y="499620"/>
                </a:cubicBezTo>
                <a:cubicBezTo>
                  <a:pt x="1025697" y="555186"/>
                  <a:pt x="942646" y="524749"/>
                  <a:pt x="1008668" y="546754"/>
                </a:cubicBezTo>
                <a:cubicBezTo>
                  <a:pt x="1038138" y="566401"/>
                  <a:pt x="1049963" y="574933"/>
                  <a:pt x="1084082" y="593888"/>
                </a:cubicBezTo>
                <a:cubicBezTo>
                  <a:pt x="1096366" y="600713"/>
                  <a:pt x="1109872" y="605294"/>
                  <a:pt x="1121789" y="612742"/>
                </a:cubicBezTo>
                <a:cubicBezTo>
                  <a:pt x="1201544" y="662589"/>
                  <a:pt x="1113228" y="620461"/>
                  <a:pt x="1216057" y="697583"/>
                </a:cubicBezTo>
                <a:cubicBezTo>
                  <a:pt x="1228626" y="707010"/>
                  <a:pt x="1242655" y="714754"/>
                  <a:pt x="1253765" y="725864"/>
                </a:cubicBezTo>
                <a:cubicBezTo>
                  <a:pt x="1265454" y="737553"/>
                  <a:pt x="1290196" y="775796"/>
                  <a:pt x="1300899" y="791851"/>
                </a:cubicBezTo>
                <a:cubicBezTo>
                  <a:pt x="1304041" y="801278"/>
                  <a:pt x="1305499" y="811446"/>
                  <a:pt x="1310325" y="820132"/>
                </a:cubicBezTo>
                <a:cubicBezTo>
                  <a:pt x="1321329" y="839940"/>
                  <a:pt x="1348033" y="876692"/>
                  <a:pt x="1348033" y="876692"/>
                </a:cubicBezTo>
                <a:cubicBezTo>
                  <a:pt x="1355070" y="897805"/>
                  <a:pt x="1363505" y="920704"/>
                  <a:pt x="1366886" y="942680"/>
                </a:cubicBezTo>
                <a:cubicBezTo>
                  <a:pt x="1384928" y="1059950"/>
                  <a:pt x="1364690" y="992651"/>
                  <a:pt x="1385740" y="1055802"/>
                </a:cubicBezTo>
                <a:cubicBezTo>
                  <a:pt x="1388882" y="1090367"/>
                  <a:pt x="1390580" y="1125094"/>
                  <a:pt x="1395167" y="1159497"/>
                </a:cubicBezTo>
                <a:cubicBezTo>
                  <a:pt x="1398852" y="1187132"/>
                  <a:pt x="1406748" y="1200031"/>
                  <a:pt x="1414020" y="1225484"/>
                </a:cubicBezTo>
                <a:cubicBezTo>
                  <a:pt x="1417579" y="1237941"/>
                  <a:pt x="1420038" y="1250692"/>
                  <a:pt x="1423447" y="1263191"/>
                </a:cubicBezTo>
                <a:cubicBezTo>
                  <a:pt x="1429466" y="1285261"/>
                  <a:pt x="1437815" y="1306747"/>
                  <a:pt x="1442301" y="1329179"/>
                </a:cubicBezTo>
                <a:cubicBezTo>
                  <a:pt x="1450406" y="1369707"/>
                  <a:pt x="1450782" y="1411720"/>
                  <a:pt x="1461154" y="1451728"/>
                </a:cubicBezTo>
                <a:cubicBezTo>
                  <a:pt x="1472877" y="1496946"/>
                  <a:pt x="1496958" y="1538385"/>
                  <a:pt x="1508288" y="1583703"/>
                </a:cubicBezTo>
                <a:cubicBezTo>
                  <a:pt x="1514573" y="1608841"/>
                  <a:pt x="1521315" y="1633869"/>
                  <a:pt x="1527142" y="1659117"/>
                </a:cubicBezTo>
                <a:cubicBezTo>
                  <a:pt x="1530745" y="1674729"/>
                  <a:pt x="1531502" y="1691051"/>
                  <a:pt x="1536569" y="1706251"/>
                </a:cubicBezTo>
                <a:cubicBezTo>
                  <a:pt x="1541013" y="1719582"/>
                  <a:pt x="1550203" y="1730911"/>
                  <a:pt x="1555422" y="1743958"/>
                </a:cubicBezTo>
                <a:cubicBezTo>
                  <a:pt x="1562803" y="1762410"/>
                  <a:pt x="1567592" y="1781803"/>
                  <a:pt x="1574276" y="1800519"/>
                </a:cubicBezTo>
                <a:cubicBezTo>
                  <a:pt x="1583306" y="1825803"/>
                  <a:pt x="1594661" y="1850274"/>
                  <a:pt x="1602556" y="1875934"/>
                </a:cubicBezTo>
                <a:cubicBezTo>
                  <a:pt x="1632445" y="1973073"/>
                  <a:pt x="1593606" y="1877362"/>
                  <a:pt x="1621410" y="1960775"/>
                </a:cubicBezTo>
                <a:cubicBezTo>
                  <a:pt x="1626761" y="1976828"/>
                  <a:pt x="1634912" y="1991856"/>
                  <a:pt x="1640263" y="2007909"/>
                </a:cubicBezTo>
                <a:cubicBezTo>
                  <a:pt x="1665931" y="2084913"/>
                  <a:pt x="1629977" y="2006191"/>
                  <a:pt x="1668544" y="2083323"/>
                </a:cubicBezTo>
                <a:cubicBezTo>
                  <a:pt x="1671686" y="2102177"/>
                  <a:pt x="1676069" y="2120865"/>
                  <a:pt x="1677971" y="2139884"/>
                </a:cubicBezTo>
                <a:cubicBezTo>
                  <a:pt x="1697674" y="2336916"/>
                  <a:pt x="1676964" y="2213658"/>
                  <a:pt x="1696824" y="2432115"/>
                </a:cubicBezTo>
                <a:cubicBezTo>
                  <a:pt x="1698978" y="2455807"/>
                  <a:pt x="1722346" y="2542708"/>
                  <a:pt x="1725105" y="2554664"/>
                </a:cubicBezTo>
                <a:cubicBezTo>
                  <a:pt x="1728708" y="2570276"/>
                  <a:pt x="1730929" y="2586186"/>
                  <a:pt x="1734532" y="2601798"/>
                </a:cubicBezTo>
                <a:cubicBezTo>
                  <a:pt x="1740358" y="2627046"/>
                  <a:pt x="1748303" y="2651804"/>
                  <a:pt x="1753385" y="2677212"/>
                </a:cubicBezTo>
                <a:cubicBezTo>
                  <a:pt x="1760882" y="2714697"/>
                  <a:pt x="1772239" y="2790334"/>
                  <a:pt x="1772239" y="2790334"/>
                </a:cubicBezTo>
                <a:cubicBezTo>
                  <a:pt x="1775381" y="2831183"/>
                  <a:pt x="1777957" y="2872080"/>
                  <a:pt x="1781666" y="2912882"/>
                </a:cubicBezTo>
                <a:cubicBezTo>
                  <a:pt x="1801457" y="3130586"/>
                  <a:pt x="1800519" y="3035306"/>
                  <a:pt x="1800519" y="312969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895546" y="2884602"/>
            <a:ext cx="1951349" cy="3063711"/>
          </a:xfrm>
          <a:custGeom>
            <a:avLst/>
            <a:gdLst>
              <a:gd name="connsiteX0" fmla="*/ 1951349 w 1951349"/>
              <a:gd name="connsiteY0" fmla="*/ 0 h 3063711"/>
              <a:gd name="connsiteX1" fmla="*/ 1941922 w 1951349"/>
              <a:gd name="connsiteY1" fmla="*/ 150829 h 3063711"/>
              <a:gd name="connsiteX2" fmla="*/ 1904215 w 1951349"/>
              <a:gd name="connsiteY2" fmla="*/ 254524 h 3063711"/>
              <a:gd name="connsiteX3" fmla="*/ 1809947 w 1951349"/>
              <a:gd name="connsiteY3" fmla="*/ 358219 h 3063711"/>
              <a:gd name="connsiteX4" fmla="*/ 1772240 w 1951349"/>
              <a:gd name="connsiteY4" fmla="*/ 405353 h 3063711"/>
              <a:gd name="connsiteX5" fmla="*/ 1677972 w 1951349"/>
              <a:gd name="connsiteY5" fmla="*/ 480767 h 3063711"/>
              <a:gd name="connsiteX6" fmla="*/ 1545996 w 1951349"/>
              <a:gd name="connsiteY6" fmla="*/ 593889 h 3063711"/>
              <a:gd name="connsiteX7" fmla="*/ 1414021 w 1951349"/>
              <a:gd name="connsiteY7" fmla="*/ 678730 h 3063711"/>
              <a:gd name="connsiteX8" fmla="*/ 1329180 w 1951349"/>
              <a:gd name="connsiteY8" fmla="*/ 772998 h 3063711"/>
              <a:gd name="connsiteX9" fmla="*/ 1263192 w 1951349"/>
              <a:gd name="connsiteY9" fmla="*/ 838986 h 3063711"/>
              <a:gd name="connsiteX10" fmla="*/ 1197205 w 1951349"/>
              <a:gd name="connsiteY10" fmla="*/ 886120 h 3063711"/>
              <a:gd name="connsiteX11" fmla="*/ 1159497 w 1951349"/>
              <a:gd name="connsiteY11" fmla="*/ 923827 h 3063711"/>
              <a:gd name="connsiteX12" fmla="*/ 1093510 w 1951349"/>
              <a:gd name="connsiteY12" fmla="*/ 961534 h 3063711"/>
              <a:gd name="connsiteX13" fmla="*/ 1065229 w 1951349"/>
              <a:gd name="connsiteY13" fmla="*/ 980388 h 3063711"/>
              <a:gd name="connsiteX14" fmla="*/ 1027522 w 1951349"/>
              <a:gd name="connsiteY14" fmla="*/ 999241 h 3063711"/>
              <a:gd name="connsiteX15" fmla="*/ 952108 w 1951349"/>
              <a:gd name="connsiteY15" fmla="*/ 1046375 h 3063711"/>
              <a:gd name="connsiteX16" fmla="*/ 838986 w 1951349"/>
              <a:gd name="connsiteY16" fmla="*/ 1084083 h 3063711"/>
              <a:gd name="connsiteX17" fmla="*/ 763572 w 1951349"/>
              <a:gd name="connsiteY17" fmla="*/ 1112363 h 3063711"/>
              <a:gd name="connsiteX18" fmla="*/ 735291 w 1951349"/>
              <a:gd name="connsiteY18" fmla="*/ 1131217 h 3063711"/>
              <a:gd name="connsiteX19" fmla="*/ 697584 w 1951349"/>
              <a:gd name="connsiteY19" fmla="*/ 1150070 h 3063711"/>
              <a:gd name="connsiteX20" fmla="*/ 603316 w 1951349"/>
              <a:gd name="connsiteY20" fmla="*/ 1197204 h 3063711"/>
              <a:gd name="connsiteX21" fmla="*/ 565609 w 1951349"/>
              <a:gd name="connsiteY21" fmla="*/ 1216058 h 3063711"/>
              <a:gd name="connsiteX22" fmla="*/ 537328 w 1951349"/>
              <a:gd name="connsiteY22" fmla="*/ 1225485 h 3063711"/>
              <a:gd name="connsiteX23" fmla="*/ 509048 w 1951349"/>
              <a:gd name="connsiteY23" fmla="*/ 1244338 h 3063711"/>
              <a:gd name="connsiteX24" fmla="*/ 490194 w 1951349"/>
              <a:gd name="connsiteY24" fmla="*/ 1272619 h 3063711"/>
              <a:gd name="connsiteX25" fmla="*/ 443060 w 1951349"/>
              <a:gd name="connsiteY25" fmla="*/ 1338606 h 3063711"/>
              <a:gd name="connsiteX26" fmla="*/ 405353 w 1951349"/>
              <a:gd name="connsiteY26" fmla="*/ 1451728 h 3063711"/>
              <a:gd name="connsiteX27" fmla="*/ 395926 w 1951349"/>
              <a:gd name="connsiteY27" fmla="*/ 1527142 h 3063711"/>
              <a:gd name="connsiteX28" fmla="*/ 358219 w 1951349"/>
              <a:gd name="connsiteY28" fmla="*/ 1611984 h 3063711"/>
              <a:gd name="connsiteX29" fmla="*/ 311085 w 1951349"/>
              <a:gd name="connsiteY29" fmla="*/ 1687398 h 3063711"/>
              <a:gd name="connsiteX30" fmla="*/ 282805 w 1951349"/>
              <a:gd name="connsiteY30" fmla="*/ 1772239 h 3063711"/>
              <a:gd name="connsiteX31" fmla="*/ 263951 w 1951349"/>
              <a:gd name="connsiteY31" fmla="*/ 1809946 h 3063711"/>
              <a:gd name="connsiteX32" fmla="*/ 254524 w 1951349"/>
              <a:gd name="connsiteY32" fmla="*/ 1838227 h 3063711"/>
              <a:gd name="connsiteX33" fmla="*/ 216817 w 1951349"/>
              <a:gd name="connsiteY33" fmla="*/ 1932495 h 3063711"/>
              <a:gd name="connsiteX34" fmla="*/ 169683 w 1951349"/>
              <a:gd name="connsiteY34" fmla="*/ 2045617 h 3063711"/>
              <a:gd name="connsiteX35" fmla="*/ 113122 w 1951349"/>
              <a:gd name="connsiteY35" fmla="*/ 2271860 h 3063711"/>
              <a:gd name="connsiteX36" fmla="*/ 75415 w 1951349"/>
              <a:gd name="connsiteY36" fmla="*/ 2384982 h 3063711"/>
              <a:gd name="connsiteX37" fmla="*/ 47134 w 1951349"/>
              <a:gd name="connsiteY37" fmla="*/ 2479250 h 3063711"/>
              <a:gd name="connsiteX38" fmla="*/ 28281 w 1951349"/>
              <a:gd name="connsiteY38" fmla="*/ 2545237 h 3063711"/>
              <a:gd name="connsiteX39" fmla="*/ 18854 w 1951349"/>
              <a:gd name="connsiteY39" fmla="*/ 2611225 h 3063711"/>
              <a:gd name="connsiteX40" fmla="*/ 0 w 1951349"/>
              <a:gd name="connsiteY40" fmla="*/ 2799761 h 3063711"/>
              <a:gd name="connsiteX41" fmla="*/ 18854 w 1951349"/>
              <a:gd name="connsiteY41" fmla="*/ 2941163 h 3063711"/>
              <a:gd name="connsiteX42" fmla="*/ 37708 w 1951349"/>
              <a:gd name="connsiteY42" fmla="*/ 2969443 h 3063711"/>
              <a:gd name="connsiteX43" fmla="*/ 84842 w 1951349"/>
              <a:gd name="connsiteY43" fmla="*/ 3035431 h 3063711"/>
              <a:gd name="connsiteX44" fmla="*/ 94268 w 1951349"/>
              <a:gd name="connsiteY44" fmla="*/ 3063711 h 3063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951349" h="3063711">
                <a:moveTo>
                  <a:pt x="1951349" y="0"/>
                </a:moveTo>
                <a:cubicBezTo>
                  <a:pt x="1948207" y="50276"/>
                  <a:pt x="1948728" y="100917"/>
                  <a:pt x="1941922" y="150829"/>
                </a:cubicBezTo>
                <a:cubicBezTo>
                  <a:pt x="1940571" y="160736"/>
                  <a:pt x="1910989" y="242330"/>
                  <a:pt x="1904215" y="254524"/>
                </a:cubicBezTo>
                <a:cubicBezTo>
                  <a:pt x="1879406" y="299180"/>
                  <a:pt x="1843216" y="316632"/>
                  <a:pt x="1809947" y="358219"/>
                </a:cubicBezTo>
                <a:cubicBezTo>
                  <a:pt x="1797378" y="373930"/>
                  <a:pt x="1786467" y="391126"/>
                  <a:pt x="1772240" y="405353"/>
                </a:cubicBezTo>
                <a:cubicBezTo>
                  <a:pt x="1716504" y="461089"/>
                  <a:pt x="1727058" y="438694"/>
                  <a:pt x="1677972" y="480767"/>
                </a:cubicBezTo>
                <a:cubicBezTo>
                  <a:pt x="1632409" y="519821"/>
                  <a:pt x="1595081" y="561165"/>
                  <a:pt x="1545996" y="593889"/>
                </a:cubicBezTo>
                <a:cubicBezTo>
                  <a:pt x="1502482" y="622899"/>
                  <a:pt x="1455859" y="647351"/>
                  <a:pt x="1414021" y="678730"/>
                </a:cubicBezTo>
                <a:cubicBezTo>
                  <a:pt x="1344589" y="730804"/>
                  <a:pt x="1374496" y="723151"/>
                  <a:pt x="1329180" y="772998"/>
                </a:cubicBezTo>
                <a:cubicBezTo>
                  <a:pt x="1308255" y="796015"/>
                  <a:pt x="1286810" y="818742"/>
                  <a:pt x="1263192" y="838986"/>
                </a:cubicBezTo>
                <a:cubicBezTo>
                  <a:pt x="1242669" y="856577"/>
                  <a:pt x="1218126" y="869003"/>
                  <a:pt x="1197205" y="886120"/>
                </a:cubicBezTo>
                <a:cubicBezTo>
                  <a:pt x="1183448" y="897376"/>
                  <a:pt x="1173873" y="913372"/>
                  <a:pt x="1159497" y="923827"/>
                </a:cubicBezTo>
                <a:cubicBezTo>
                  <a:pt x="1139009" y="938727"/>
                  <a:pt x="1115233" y="948500"/>
                  <a:pt x="1093510" y="961534"/>
                </a:cubicBezTo>
                <a:cubicBezTo>
                  <a:pt x="1083795" y="967363"/>
                  <a:pt x="1075066" y="974767"/>
                  <a:pt x="1065229" y="980388"/>
                </a:cubicBezTo>
                <a:cubicBezTo>
                  <a:pt x="1053028" y="987360"/>
                  <a:pt x="1039660" y="992160"/>
                  <a:pt x="1027522" y="999241"/>
                </a:cubicBezTo>
                <a:cubicBezTo>
                  <a:pt x="1001916" y="1014178"/>
                  <a:pt x="979141" y="1034210"/>
                  <a:pt x="952108" y="1046375"/>
                </a:cubicBezTo>
                <a:cubicBezTo>
                  <a:pt x="915862" y="1062686"/>
                  <a:pt x="874537" y="1066308"/>
                  <a:pt x="838986" y="1084083"/>
                </a:cubicBezTo>
                <a:cubicBezTo>
                  <a:pt x="789691" y="1108730"/>
                  <a:pt x="814912" y="1099528"/>
                  <a:pt x="763572" y="1112363"/>
                </a:cubicBezTo>
                <a:cubicBezTo>
                  <a:pt x="754145" y="1118648"/>
                  <a:pt x="745128" y="1125596"/>
                  <a:pt x="735291" y="1131217"/>
                </a:cubicBezTo>
                <a:cubicBezTo>
                  <a:pt x="723090" y="1138189"/>
                  <a:pt x="709276" y="1142275"/>
                  <a:pt x="697584" y="1150070"/>
                </a:cubicBezTo>
                <a:cubicBezTo>
                  <a:pt x="620896" y="1201195"/>
                  <a:pt x="683751" y="1181117"/>
                  <a:pt x="603316" y="1197204"/>
                </a:cubicBezTo>
                <a:cubicBezTo>
                  <a:pt x="590747" y="1203489"/>
                  <a:pt x="578525" y="1210522"/>
                  <a:pt x="565609" y="1216058"/>
                </a:cubicBezTo>
                <a:cubicBezTo>
                  <a:pt x="556476" y="1219972"/>
                  <a:pt x="546216" y="1221041"/>
                  <a:pt x="537328" y="1225485"/>
                </a:cubicBezTo>
                <a:cubicBezTo>
                  <a:pt x="527195" y="1230552"/>
                  <a:pt x="518475" y="1238054"/>
                  <a:pt x="509048" y="1244338"/>
                </a:cubicBezTo>
                <a:cubicBezTo>
                  <a:pt x="502763" y="1253765"/>
                  <a:pt x="497447" y="1263915"/>
                  <a:pt x="490194" y="1272619"/>
                </a:cubicBezTo>
                <a:cubicBezTo>
                  <a:pt x="460811" y="1307879"/>
                  <a:pt x="458565" y="1292092"/>
                  <a:pt x="443060" y="1338606"/>
                </a:cubicBezTo>
                <a:cubicBezTo>
                  <a:pt x="398537" y="1472178"/>
                  <a:pt x="447869" y="1366699"/>
                  <a:pt x="405353" y="1451728"/>
                </a:cubicBezTo>
                <a:cubicBezTo>
                  <a:pt x="402211" y="1476866"/>
                  <a:pt x="401234" y="1502371"/>
                  <a:pt x="395926" y="1527142"/>
                </a:cubicBezTo>
                <a:cubicBezTo>
                  <a:pt x="383974" y="1582919"/>
                  <a:pt x="382120" y="1573742"/>
                  <a:pt x="358219" y="1611984"/>
                </a:cubicBezTo>
                <a:cubicBezTo>
                  <a:pt x="301382" y="1702924"/>
                  <a:pt x="354156" y="1622793"/>
                  <a:pt x="311085" y="1687398"/>
                </a:cubicBezTo>
                <a:cubicBezTo>
                  <a:pt x="300143" y="1731164"/>
                  <a:pt x="303088" y="1726603"/>
                  <a:pt x="282805" y="1772239"/>
                </a:cubicBezTo>
                <a:cubicBezTo>
                  <a:pt x="277098" y="1785080"/>
                  <a:pt x="269487" y="1797030"/>
                  <a:pt x="263951" y="1809946"/>
                </a:cubicBezTo>
                <a:cubicBezTo>
                  <a:pt x="260037" y="1819079"/>
                  <a:pt x="258091" y="1828952"/>
                  <a:pt x="254524" y="1838227"/>
                </a:cubicBezTo>
                <a:cubicBezTo>
                  <a:pt x="242375" y="1869814"/>
                  <a:pt x="229083" y="1900953"/>
                  <a:pt x="216817" y="1932495"/>
                </a:cubicBezTo>
                <a:cubicBezTo>
                  <a:pt x="178067" y="2032136"/>
                  <a:pt x="203439" y="1978102"/>
                  <a:pt x="169683" y="2045617"/>
                </a:cubicBezTo>
                <a:cubicBezTo>
                  <a:pt x="152826" y="2121473"/>
                  <a:pt x="136551" y="2197667"/>
                  <a:pt x="113122" y="2271860"/>
                </a:cubicBezTo>
                <a:cubicBezTo>
                  <a:pt x="101153" y="2309762"/>
                  <a:pt x="86836" y="2346911"/>
                  <a:pt x="75415" y="2384982"/>
                </a:cubicBezTo>
                <a:cubicBezTo>
                  <a:pt x="65988" y="2416405"/>
                  <a:pt x="56147" y="2447706"/>
                  <a:pt x="47134" y="2479250"/>
                </a:cubicBezTo>
                <a:cubicBezTo>
                  <a:pt x="23458" y="2562116"/>
                  <a:pt x="50886" y="2477424"/>
                  <a:pt x="28281" y="2545237"/>
                </a:cubicBezTo>
                <a:cubicBezTo>
                  <a:pt x="25139" y="2567233"/>
                  <a:pt x="20866" y="2589097"/>
                  <a:pt x="18854" y="2611225"/>
                </a:cubicBezTo>
                <a:cubicBezTo>
                  <a:pt x="1366" y="2803589"/>
                  <a:pt x="21064" y="2694443"/>
                  <a:pt x="0" y="2799761"/>
                </a:cubicBezTo>
                <a:cubicBezTo>
                  <a:pt x="1407" y="2815235"/>
                  <a:pt x="4441" y="2907533"/>
                  <a:pt x="18854" y="2941163"/>
                </a:cubicBezTo>
                <a:cubicBezTo>
                  <a:pt x="23317" y="2951576"/>
                  <a:pt x="31423" y="2960016"/>
                  <a:pt x="37708" y="2969443"/>
                </a:cubicBezTo>
                <a:cubicBezTo>
                  <a:pt x="59703" y="3035431"/>
                  <a:pt x="37707" y="3019719"/>
                  <a:pt x="84842" y="3035431"/>
                </a:cubicBezTo>
                <a:lnTo>
                  <a:pt x="94268" y="3063711"/>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677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randombar(horizont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horizontal)">
                                      <p:cBhvr>
                                        <p:cTn id="35" dur="500"/>
                                        <p:tgtEl>
                                          <p:spTgt spid="7"/>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randombar(horizontal)">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1" grpId="0"/>
      <p:bldP spid="5" grpId="0" animBg="1"/>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判定覆盖与条件覆盖差别</a:t>
            </a:r>
          </a:p>
        </p:txBody>
      </p:sp>
      <p:sp>
        <p:nvSpPr>
          <p:cNvPr id="3" name="内容占位符 2"/>
          <p:cNvSpPr>
            <a:spLocks noGrp="1"/>
          </p:cNvSpPr>
          <p:nvPr>
            <p:ph idx="1"/>
          </p:nvPr>
        </p:nvSpPr>
        <p:spPr/>
        <p:txBody>
          <a:bodyPr/>
          <a:lstStyle/>
          <a:p>
            <a:r>
              <a:rPr lang="zh-CN" altLang="en-US" dirty="0"/>
              <a:t>判定覆盖把判定看成一个整体，后者则着眼于其中的一个条件。</a:t>
            </a:r>
          </a:p>
          <a:p>
            <a:r>
              <a:rPr lang="zh-CN" altLang="en-US" dirty="0"/>
              <a:t>如果一个判定含有一个以上条件，采用判定覆盖可能</a:t>
            </a:r>
            <a:r>
              <a:rPr lang="zh-CN" altLang="en-US" dirty="0" smtClean="0"/>
              <a:t>出现漏洞</a:t>
            </a:r>
            <a:r>
              <a:rPr lang="zh-CN" altLang="en-US" dirty="0"/>
              <a:t>，即判定中有些条件得到测试，另一些条件却被忽略，从而</a:t>
            </a:r>
            <a:r>
              <a:rPr lang="zh-CN" altLang="en-US" dirty="0" smtClean="0"/>
              <a:t>掩盖</a:t>
            </a:r>
            <a:r>
              <a:rPr lang="zh-CN" altLang="en-US" dirty="0"/>
              <a:t>了</a:t>
            </a:r>
            <a:r>
              <a:rPr lang="zh-CN" altLang="en-US" dirty="0" smtClean="0"/>
              <a:t>程序错误</a:t>
            </a:r>
            <a:endParaRPr lang="zh-CN" altLang="en-US" dirty="0"/>
          </a:p>
          <a:p>
            <a:r>
              <a:rPr lang="zh-CN" altLang="en-US" dirty="0"/>
              <a:t>条件覆盖要求对每一条件进行单独的检查，一般来说它的差错能力比判定覆盖强，但也不尽然。</a:t>
            </a:r>
          </a:p>
          <a:p>
            <a:endParaRPr lang="zh-CN" altLang="en-US" dirty="0"/>
          </a:p>
        </p:txBody>
      </p:sp>
    </p:spTree>
    <p:extLst>
      <p:ext uri="{BB962C8B-B14F-4D97-AF65-F5344CB8AC3E}">
        <p14:creationId xmlns:p14="http://schemas.microsoft.com/office/powerpoint/2010/main" val="69175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满足条件覆盖不一定满足判定覆盖</a:t>
            </a:r>
          </a:p>
        </p:txBody>
      </p:sp>
      <p:sp>
        <p:nvSpPr>
          <p:cNvPr id="4" name="Text Box 4"/>
          <p:cNvSpPr txBox="1">
            <a:spLocks noChangeArrowheads="1"/>
          </p:cNvSpPr>
          <p:nvPr/>
        </p:nvSpPr>
        <p:spPr bwMode="auto">
          <a:xfrm>
            <a:off x="3657600" y="1752600"/>
            <a:ext cx="942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2000" b="0" dirty="0" smtClean="0">
                <a:solidFill>
                  <a:srgbClr val="000000"/>
                </a:solidFill>
                <a:latin typeface="华文细黑" panose="02010600040101010101" pitchFamily="2" charset="-122"/>
                <a:ea typeface="华文细黑" panose="02010600040101010101" pitchFamily="2" charset="-122"/>
              </a:rPr>
              <a:t>A</a:t>
            </a:r>
            <a:r>
              <a:rPr lang="zh-CN" altLang="en-US" sz="2000" b="0" dirty="0" smtClean="0">
                <a:solidFill>
                  <a:srgbClr val="000000"/>
                </a:solidFill>
                <a:latin typeface="华文细黑" panose="02010600040101010101" pitchFamily="2" charset="-122"/>
                <a:ea typeface="华文细黑" panose="02010600040101010101" pitchFamily="2" charset="-122"/>
              </a:rPr>
              <a:t>真</a:t>
            </a:r>
          </a:p>
        </p:txBody>
      </p:sp>
      <p:sp>
        <p:nvSpPr>
          <p:cNvPr id="5" name="Text Box 5"/>
          <p:cNvSpPr txBox="1">
            <a:spLocks noChangeArrowheads="1"/>
          </p:cNvSpPr>
          <p:nvPr/>
        </p:nvSpPr>
        <p:spPr bwMode="auto">
          <a:xfrm>
            <a:off x="6553200" y="178117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2000" b="0" smtClean="0">
                <a:solidFill>
                  <a:srgbClr val="000000"/>
                </a:solidFill>
                <a:latin typeface="华文细黑" panose="02010600040101010101" pitchFamily="2" charset="-122"/>
                <a:ea typeface="华文细黑" panose="02010600040101010101" pitchFamily="2" charset="-122"/>
              </a:rPr>
              <a:t>A</a:t>
            </a:r>
            <a:r>
              <a:rPr lang="zh-CN" altLang="en-US" sz="2000" b="0" smtClean="0">
                <a:solidFill>
                  <a:srgbClr val="000000"/>
                </a:solidFill>
                <a:latin typeface="华文细黑" panose="02010600040101010101" pitchFamily="2" charset="-122"/>
                <a:ea typeface="华文细黑" panose="02010600040101010101" pitchFamily="2" charset="-122"/>
              </a:rPr>
              <a:t>假</a:t>
            </a:r>
          </a:p>
        </p:txBody>
      </p:sp>
      <p:sp>
        <p:nvSpPr>
          <p:cNvPr id="6" name="Text Box 6"/>
          <p:cNvSpPr txBox="1">
            <a:spLocks noChangeArrowheads="1"/>
          </p:cNvSpPr>
          <p:nvPr/>
        </p:nvSpPr>
        <p:spPr bwMode="auto">
          <a:xfrm>
            <a:off x="3657600" y="2224088"/>
            <a:ext cx="942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2000" b="0" smtClean="0">
                <a:solidFill>
                  <a:srgbClr val="000000"/>
                </a:solidFill>
                <a:latin typeface="华文细黑" panose="02010600040101010101" pitchFamily="2" charset="-122"/>
                <a:ea typeface="华文细黑" panose="02010600040101010101" pitchFamily="2" charset="-122"/>
              </a:rPr>
              <a:t>B</a:t>
            </a:r>
            <a:r>
              <a:rPr lang="zh-CN" altLang="en-US" sz="2000" b="0" smtClean="0">
                <a:solidFill>
                  <a:srgbClr val="000000"/>
                </a:solidFill>
                <a:latin typeface="华文细黑" panose="02010600040101010101" pitchFamily="2" charset="-122"/>
                <a:ea typeface="华文细黑" panose="02010600040101010101" pitchFamily="2" charset="-122"/>
              </a:rPr>
              <a:t>真</a:t>
            </a:r>
          </a:p>
        </p:txBody>
      </p:sp>
      <p:sp>
        <p:nvSpPr>
          <p:cNvPr id="7" name="Text Box 7"/>
          <p:cNvSpPr txBox="1">
            <a:spLocks noChangeArrowheads="1"/>
          </p:cNvSpPr>
          <p:nvPr/>
        </p:nvSpPr>
        <p:spPr bwMode="auto">
          <a:xfrm>
            <a:off x="6553200" y="2224088"/>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2000" b="0" smtClean="0">
                <a:solidFill>
                  <a:srgbClr val="000000"/>
                </a:solidFill>
                <a:latin typeface="华文细黑" panose="02010600040101010101" pitchFamily="2" charset="-122"/>
                <a:ea typeface="华文细黑" panose="02010600040101010101" pitchFamily="2" charset="-122"/>
              </a:rPr>
              <a:t>B</a:t>
            </a:r>
            <a:r>
              <a:rPr lang="zh-CN" altLang="en-US" sz="2000" b="0" smtClean="0">
                <a:solidFill>
                  <a:srgbClr val="000000"/>
                </a:solidFill>
                <a:latin typeface="华文细黑" panose="02010600040101010101" pitchFamily="2" charset="-122"/>
                <a:ea typeface="华文细黑" panose="02010600040101010101" pitchFamily="2" charset="-122"/>
              </a:rPr>
              <a:t>假</a:t>
            </a:r>
          </a:p>
        </p:txBody>
      </p:sp>
      <p:cxnSp>
        <p:nvCxnSpPr>
          <p:cNvPr id="8" name="AutoShape 8"/>
          <p:cNvCxnSpPr>
            <a:cxnSpLocks noChangeShapeType="1"/>
            <a:stCxn id="6" idx="3"/>
            <a:endCxn id="5" idx="1"/>
          </p:cNvCxnSpPr>
          <p:nvPr/>
        </p:nvCxnSpPr>
        <p:spPr bwMode="auto">
          <a:xfrm flipV="1">
            <a:off x="4600575" y="1979613"/>
            <a:ext cx="1952625" cy="44291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 name="AutoShape 9"/>
          <p:cNvCxnSpPr>
            <a:cxnSpLocks noChangeShapeType="1"/>
            <a:stCxn id="4" idx="3"/>
            <a:endCxn id="7" idx="1"/>
          </p:cNvCxnSpPr>
          <p:nvPr/>
        </p:nvCxnSpPr>
        <p:spPr bwMode="auto">
          <a:xfrm>
            <a:off x="4600575" y="1951038"/>
            <a:ext cx="1952625" cy="4714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Text Box 10"/>
          <p:cNvSpPr txBox="1">
            <a:spLocks noChangeArrowheads="1"/>
          </p:cNvSpPr>
          <p:nvPr/>
        </p:nvSpPr>
        <p:spPr bwMode="auto">
          <a:xfrm>
            <a:off x="3276600" y="3062288"/>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2000" b="0" smtClean="0">
                <a:solidFill>
                  <a:srgbClr val="000000"/>
                </a:solidFill>
                <a:latin typeface="华文细黑" panose="02010600040101010101" pitchFamily="2" charset="-122"/>
                <a:ea typeface="华文细黑" panose="02010600040101010101" pitchFamily="2" charset="-122"/>
              </a:rPr>
              <a:t>{A</a:t>
            </a:r>
            <a:r>
              <a:rPr lang="zh-CN" altLang="en-US" sz="2000" b="0" smtClean="0">
                <a:solidFill>
                  <a:srgbClr val="000000"/>
                </a:solidFill>
                <a:latin typeface="华文细黑" panose="02010600040101010101" pitchFamily="2" charset="-122"/>
                <a:ea typeface="华文细黑" panose="02010600040101010101" pitchFamily="2" charset="-122"/>
              </a:rPr>
              <a:t>假</a:t>
            </a:r>
            <a:r>
              <a:rPr lang="en-US" altLang="zh-CN" sz="2000" b="0" smtClean="0">
                <a:solidFill>
                  <a:srgbClr val="000000"/>
                </a:solidFill>
                <a:latin typeface="华文细黑" panose="02010600040101010101" pitchFamily="2" charset="-122"/>
                <a:ea typeface="华文细黑" panose="02010600040101010101" pitchFamily="2" charset="-122"/>
              </a:rPr>
              <a:t>,B</a:t>
            </a:r>
            <a:r>
              <a:rPr lang="zh-CN" altLang="en-US" sz="2000" b="0" smtClean="0">
                <a:solidFill>
                  <a:srgbClr val="000000"/>
                </a:solidFill>
                <a:latin typeface="华文细黑" panose="02010600040101010101" pitchFamily="2" charset="-122"/>
                <a:ea typeface="华文细黑" panose="02010600040101010101" pitchFamily="2" charset="-122"/>
              </a:rPr>
              <a:t>真</a:t>
            </a:r>
            <a:r>
              <a:rPr lang="en-US" altLang="zh-CN" sz="2000" b="0" smtClean="0">
                <a:solidFill>
                  <a:srgbClr val="000000"/>
                </a:solidFill>
                <a:latin typeface="华文细黑" panose="02010600040101010101" pitchFamily="2" charset="-122"/>
                <a:ea typeface="华文细黑" panose="02010600040101010101" pitchFamily="2" charset="-122"/>
              </a:rPr>
              <a:t>}</a:t>
            </a:r>
          </a:p>
        </p:txBody>
      </p:sp>
      <p:sp>
        <p:nvSpPr>
          <p:cNvPr id="11" name="Text Box 11"/>
          <p:cNvSpPr txBox="1">
            <a:spLocks noChangeArrowheads="1"/>
          </p:cNvSpPr>
          <p:nvPr/>
        </p:nvSpPr>
        <p:spPr bwMode="auto">
          <a:xfrm>
            <a:off x="6096000" y="30480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2000" b="0" smtClean="0">
                <a:solidFill>
                  <a:srgbClr val="000000"/>
                </a:solidFill>
                <a:latin typeface="华文细黑" panose="02010600040101010101" pitchFamily="2" charset="-122"/>
                <a:ea typeface="华文细黑" panose="02010600040101010101" pitchFamily="2" charset="-122"/>
              </a:rPr>
              <a:t>{A</a:t>
            </a:r>
            <a:r>
              <a:rPr lang="zh-CN" altLang="en-US" sz="2000" b="0" smtClean="0">
                <a:solidFill>
                  <a:srgbClr val="000000"/>
                </a:solidFill>
                <a:latin typeface="华文细黑" panose="02010600040101010101" pitchFamily="2" charset="-122"/>
                <a:ea typeface="华文细黑" panose="02010600040101010101" pitchFamily="2" charset="-122"/>
              </a:rPr>
              <a:t>真</a:t>
            </a:r>
            <a:r>
              <a:rPr lang="en-US" altLang="zh-CN" sz="2000" b="0" smtClean="0">
                <a:solidFill>
                  <a:srgbClr val="000000"/>
                </a:solidFill>
                <a:latin typeface="华文细黑" panose="02010600040101010101" pitchFamily="2" charset="-122"/>
                <a:ea typeface="华文细黑" panose="02010600040101010101" pitchFamily="2" charset="-122"/>
              </a:rPr>
              <a:t>,B</a:t>
            </a:r>
            <a:r>
              <a:rPr lang="zh-CN" altLang="en-US" sz="2000" b="0" smtClean="0">
                <a:solidFill>
                  <a:srgbClr val="000000"/>
                </a:solidFill>
                <a:latin typeface="华文细黑" panose="02010600040101010101" pitchFamily="2" charset="-122"/>
                <a:ea typeface="华文细黑" panose="02010600040101010101" pitchFamily="2" charset="-122"/>
              </a:rPr>
              <a:t>假</a:t>
            </a:r>
            <a:r>
              <a:rPr lang="en-US" altLang="zh-CN" sz="2000" b="0" smtClean="0">
                <a:solidFill>
                  <a:srgbClr val="000000"/>
                </a:solidFill>
                <a:latin typeface="华文细黑" panose="02010600040101010101" pitchFamily="2" charset="-122"/>
                <a:ea typeface="华文细黑" panose="02010600040101010101" pitchFamily="2" charset="-122"/>
              </a:rPr>
              <a:t>}</a:t>
            </a:r>
          </a:p>
        </p:txBody>
      </p:sp>
      <p:grpSp>
        <p:nvGrpSpPr>
          <p:cNvPr id="12" name="Group 12"/>
          <p:cNvGrpSpPr>
            <a:grpSpLocks/>
          </p:cNvGrpSpPr>
          <p:nvPr/>
        </p:nvGrpSpPr>
        <p:grpSpPr bwMode="auto">
          <a:xfrm>
            <a:off x="3124200" y="4073525"/>
            <a:ext cx="1981200" cy="650875"/>
            <a:chOff x="1872" y="3236"/>
            <a:chExt cx="1248" cy="410"/>
          </a:xfrm>
        </p:grpSpPr>
        <p:sp>
          <p:nvSpPr>
            <p:cNvPr id="13" name="AutoShape 13"/>
            <p:cNvSpPr>
              <a:spLocks noChangeArrowheads="1"/>
            </p:cNvSpPr>
            <p:nvPr/>
          </p:nvSpPr>
          <p:spPr bwMode="auto">
            <a:xfrm>
              <a:off x="2140" y="3236"/>
              <a:ext cx="712" cy="410"/>
            </a:xfrm>
            <a:prstGeom prst="diamond">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A</a:t>
              </a:r>
              <a:r>
                <a:rPr kumimoji="0" lang="en-US"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B</a:t>
              </a:r>
            </a:p>
          </p:txBody>
        </p:sp>
        <p:cxnSp>
          <p:nvCxnSpPr>
            <p:cNvPr id="14" name="AutoShape 14"/>
            <p:cNvCxnSpPr>
              <a:cxnSpLocks noChangeShapeType="1"/>
              <a:stCxn id="13" idx="1"/>
            </p:cNvCxnSpPr>
            <p:nvPr/>
          </p:nvCxnSpPr>
          <p:spPr bwMode="auto">
            <a:xfrm rot="10800000" flipV="1">
              <a:off x="187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5" name="AutoShape 15"/>
            <p:cNvCxnSpPr>
              <a:cxnSpLocks noChangeShapeType="1"/>
              <a:stCxn id="13" idx="3"/>
            </p:cNvCxnSpPr>
            <p:nvPr/>
          </p:nvCxnSpPr>
          <p:spPr bwMode="auto">
            <a:xfrm>
              <a:off x="285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6" name="Text Box 16"/>
            <p:cNvSpPr txBox="1">
              <a:spLocks noChangeArrowheads="1"/>
            </p:cNvSpPr>
            <p:nvPr/>
          </p:nvSpPr>
          <p:spPr bwMode="auto">
            <a:xfrm>
              <a:off x="1968" y="3253"/>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T</a:t>
              </a:r>
            </a:p>
          </p:txBody>
        </p:sp>
        <p:sp>
          <p:nvSpPr>
            <p:cNvPr id="17" name="Text Box 17"/>
            <p:cNvSpPr txBox="1">
              <a:spLocks noChangeArrowheads="1"/>
            </p:cNvSpPr>
            <p:nvPr/>
          </p:nvSpPr>
          <p:spPr bwMode="auto">
            <a:xfrm>
              <a:off x="2832" y="3255"/>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F</a:t>
              </a:r>
            </a:p>
          </p:txBody>
        </p:sp>
      </p:grpSp>
      <p:sp>
        <p:nvSpPr>
          <p:cNvPr id="18" name="Line 18"/>
          <p:cNvSpPr>
            <a:spLocks noChangeShapeType="1"/>
          </p:cNvSpPr>
          <p:nvPr/>
        </p:nvSpPr>
        <p:spPr bwMode="auto">
          <a:xfrm>
            <a:off x="4876800" y="4314825"/>
            <a:ext cx="15240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sp>
        <p:nvSpPr>
          <p:cNvPr id="19" name="Line 19"/>
          <p:cNvSpPr>
            <a:spLocks noChangeShapeType="1"/>
          </p:cNvSpPr>
          <p:nvPr/>
        </p:nvSpPr>
        <p:spPr bwMode="auto">
          <a:xfrm flipV="1">
            <a:off x="4876800" y="4314825"/>
            <a:ext cx="15240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grpSp>
        <p:nvGrpSpPr>
          <p:cNvPr id="20" name="Group 20"/>
          <p:cNvGrpSpPr>
            <a:grpSpLocks/>
          </p:cNvGrpSpPr>
          <p:nvPr/>
        </p:nvGrpSpPr>
        <p:grpSpPr bwMode="auto">
          <a:xfrm>
            <a:off x="5943600" y="4073525"/>
            <a:ext cx="1981200" cy="650875"/>
            <a:chOff x="1872" y="3236"/>
            <a:chExt cx="1248" cy="410"/>
          </a:xfrm>
        </p:grpSpPr>
        <p:sp>
          <p:nvSpPr>
            <p:cNvPr id="21" name="AutoShape 21"/>
            <p:cNvSpPr>
              <a:spLocks noChangeArrowheads="1"/>
            </p:cNvSpPr>
            <p:nvPr/>
          </p:nvSpPr>
          <p:spPr bwMode="auto">
            <a:xfrm>
              <a:off x="2140" y="3236"/>
              <a:ext cx="712" cy="410"/>
            </a:xfrm>
            <a:prstGeom prst="diamond">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a:t>
              </a:r>
              <a:r>
                <a:rPr kumimoji="0"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B</a:t>
              </a:r>
            </a:p>
          </p:txBody>
        </p:sp>
        <p:cxnSp>
          <p:nvCxnSpPr>
            <p:cNvPr id="22" name="AutoShape 22"/>
            <p:cNvCxnSpPr>
              <a:cxnSpLocks noChangeShapeType="1"/>
              <a:stCxn id="21" idx="1"/>
            </p:cNvCxnSpPr>
            <p:nvPr/>
          </p:nvCxnSpPr>
          <p:spPr bwMode="auto">
            <a:xfrm rot="10800000" flipV="1">
              <a:off x="187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3" name="AutoShape 23"/>
            <p:cNvCxnSpPr>
              <a:cxnSpLocks noChangeShapeType="1"/>
              <a:stCxn id="21" idx="3"/>
            </p:cNvCxnSpPr>
            <p:nvPr/>
          </p:nvCxnSpPr>
          <p:spPr bwMode="auto">
            <a:xfrm>
              <a:off x="285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24" name="Text Box 24"/>
            <p:cNvSpPr txBox="1">
              <a:spLocks noChangeArrowheads="1"/>
            </p:cNvSpPr>
            <p:nvPr/>
          </p:nvSpPr>
          <p:spPr bwMode="auto">
            <a:xfrm>
              <a:off x="1968" y="3253"/>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T</a:t>
              </a:r>
            </a:p>
          </p:txBody>
        </p:sp>
        <p:sp>
          <p:nvSpPr>
            <p:cNvPr id="25" name="Text Box 25"/>
            <p:cNvSpPr txBox="1">
              <a:spLocks noChangeArrowheads="1"/>
            </p:cNvSpPr>
            <p:nvPr/>
          </p:nvSpPr>
          <p:spPr bwMode="auto">
            <a:xfrm>
              <a:off x="2832" y="3255"/>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F</a:t>
              </a:r>
            </a:p>
          </p:txBody>
        </p:sp>
      </p:grpSp>
      <p:sp>
        <p:nvSpPr>
          <p:cNvPr id="26" name="Line 26"/>
          <p:cNvSpPr>
            <a:spLocks noChangeShapeType="1"/>
          </p:cNvSpPr>
          <p:nvPr/>
        </p:nvSpPr>
        <p:spPr bwMode="auto">
          <a:xfrm>
            <a:off x="6019800" y="4314825"/>
            <a:ext cx="15240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sp>
        <p:nvSpPr>
          <p:cNvPr id="27" name="Line 27"/>
          <p:cNvSpPr>
            <a:spLocks noChangeShapeType="1"/>
          </p:cNvSpPr>
          <p:nvPr/>
        </p:nvSpPr>
        <p:spPr bwMode="auto">
          <a:xfrm flipV="1">
            <a:off x="6019800" y="4314825"/>
            <a:ext cx="15240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sp>
        <p:nvSpPr>
          <p:cNvPr id="28" name="Line 28"/>
          <p:cNvSpPr>
            <a:spLocks noChangeShapeType="1"/>
          </p:cNvSpPr>
          <p:nvPr/>
        </p:nvSpPr>
        <p:spPr bwMode="auto">
          <a:xfrm>
            <a:off x="4114800" y="3857625"/>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sp>
        <p:nvSpPr>
          <p:cNvPr id="29" name="Line 29"/>
          <p:cNvSpPr>
            <a:spLocks noChangeShapeType="1"/>
          </p:cNvSpPr>
          <p:nvPr/>
        </p:nvSpPr>
        <p:spPr bwMode="auto">
          <a:xfrm>
            <a:off x="6934200" y="3871913"/>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sp>
        <p:nvSpPr>
          <p:cNvPr id="30" name="AutoShape 30"/>
          <p:cNvSpPr>
            <a:spLocks noChangeArrowheads="1"/>
          </p:cNvSpPr>
          <p:nvPr/>
        </p:nvSpPr>
        <p:spPr bwMode="auto">
          <a:xfrm>
            <a:off x="3990975" y="2667000"/>
            <a:ext cx="228600" cy="304800"/>
          </a:xfrm>
          <a:prstGeom prst="downArrow">
            <a:avLst>
              <a:gd name="adj1" fmla="val 50000"/>
              <a:gd name="adj2" fmla="val 33333"/>
            </a:avLst>
          </a:prstGeom>
          <a:solidFill>
            <a:srgbClr val="FFFFFF"/>
          </a:solidFill>
          <a:ln w="9525" algn="ctr">
            <a:solidFill>
              <a:srgbClr val="000000"/>
            </a:solidFill>
            <a:miter lim="800000"/>
            <a:headEnd/>
            <a:tailEnd/>
          </a:ln>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smtClean="0">
              <a:ln>
                <a:noFill/>
              </a:ln>
              <a:solidFill>
                <a:srgbClr val="330066"/>
              </a:solidFill>
              <a:effectLst/>
              <a:uLnTx/>
              <a:uFillTx/>
              <a:latin typeface="Arial" panose="020B0604020202020204" pitchFamily="34" charset="0"/>
              <a:ea typeface="宋体" panose="02010600030101010101" pitchFamily="2" charset="-122"/>
            </a:endParaRPr>
          </a:p>
        </p:txBody>
      </p:sp>
      <p:sp>
        <p:nvSpPr>
          <p:cNvPr id="31" name="AutoShape 31"/>
          <p:cNvSpPr>
            <a:spLocks noChangeArrowheads="1"/>
          </p:cNvSpPr>
          <p:nvPr/>
        </p:nvSpPr>
        <p:spPr bwMode="auto">
          <a:xfrm>
            <a:off x="6867525" y="2667000"/>
            <a:ext cx="228600" cy="304800"/>
          </a:xfrm>
          <a:prstGeom prst="downArrow">
            <a:avLst>
              <a:gd name="adj1" fmla="val 50000"/>
              <a:gd name="adj2" fmla="val 33333"/>
            </a:avLst>
          </a:prstGeom>
          <a:solidFill>
            <a:srgbClr val="FFFFFF"/>
          </a:solidFill>
          <a:ln w="9525" algn="ctr">
            <a:solidFill>
              <a:srgbClr val="000000"/>
            </a:solidFill>
            <a:miter lim="800000"/>
            <a:headEnd/>
            <a:tailEnd/>
          </a:ln>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smtClean="0">
              <a:ln>
                <a:noFill/>
              </a:ln>
              <a:solidFill>
                <a:srgbClr val="330066"/>
              </a:solidFill>
              <a:effectLst/>
              <a:uLnTx/>
              <a:uFillTx/>
              <a:latin typeface="Arial" panose="020B0604020202020204" pitchFamily="34" charset="0"/>
              <a:ea typeface="宋体" panose="02010600030101010101" pitchFamily="2" charset="-122"/>
            </a:endParaRPr>
          </a:p>
        </p:txBody>
      </p:sp>
      <p:sp>
        <p:nvSpPr>
          <p:cNvPr id="32" name="Text Box 32"/>
          <p:cNvSpPr txBox="1">
            <a:spLocks noChangeArrowheads="1"/>
          </p:cNvSpPr>
          <p:nvPr/>
        </p:nvSpPr>
        <p:spPr bwMode="auto">
          <a:xfrm>
            <a:off x="457200" y="1736725"/>
            <a:ext cx="23622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Bef>
                <a:spcPct val="50000"/>
              </a:spcBef>
              <a:spcAft>
                <a:spcPct val="0"/>
              </a:spcAft>
              <a:buClrTx/>
              <a:buSzTx/>
              <a:buFontTx/>
              <a:buNone/>
            </a:pPr>
            <a:r>
              <a:rPr lang="en-US" altLang="zh-CN" sz="2000" b="0" dirty="0" smtClean="0">
                <a:solidFill>
                  <a:srgbClr val="000000"/>
                </a:solidFill>
                <a:latin typeface="华文细黑" panose="02010600040101010101" pitchFamily="2" charset="-122"/>
                <a:ea typeface="华文细黑" panose="02010600040101010101" pitchFamily="2" charset="-122"/>
              </a:rPr>
              <a:t>A</a:t>
            </a:r>
            <a:r>
              <a:rPr lang="zh-CN" altLang="en-US" sz="2000" b="0" dirty="0" smtClean="0">
                <a:solidFill>
                  <a:srgbClr val="000000"/>
                </a:solidFill>
                <a:latin typeface="华文细黑" panose="02010600040101010101" pitchFamily="2" charset="-122"/>
                <a:ea typeface="华文细黑" panose="02010600040101010101" pitchFamily="2" charset="-122"/>
              </a:rPr>
              <a:t>的逻辑值</a:t>
            </a:r>
            <a:r>
              <a:rPr lang="en-US" altLang="zh-CN" sz="2000" b="0" dirty="0" smtClean="0">
                <a:solidFill>
                  <a:srgbClr val="000000"/>
                </a:solidFill>
                <a:latin typeface="华文细黑" panose="02010600040101010101" pitchFamily="2" charset="-122"/>
                <a:ea typeface="华文细黑" panose="02010600040101010101" pitchFamily="2" charset="-122"/>
              </a:rPr>
              <a:t>… …</a:t>
            </a:r>
          </a:p>
          <a:p>
            <a:pPr fontAlgn="base">
              <a:spcBef>
                <a:spcPct val="50000"/>
              </a:spcBef>
              <a:spcAft>
                <a:spcPct val="0"/>
              </a:spcAft>
              <a:buClrTx/>
              <a:buSzTx/>
              <a:buFontTx/>
              <a:buNone/>
            </a:pPr>
            <a:r>
              <a:rPr lang="en-US" altLang="zh-CN" sz="2000" b="0" dirty="0" smtClean="0">
                <a:solidFill>
                  <a:srgbClr val="000000"/>
                </a:solidFill>
                <a:latin typeface="华文细黑" panose="02010600040101010101" pitchFamily="2" charset="-122"/>
                <a:ea typeface="华文细黑" panose="02010600040101010101" pitchFamily="2" charset="-122"/>
              </a:rPr>
              <a:t>B</a:t>
            </a:r>
            <a:r>
              <a:rPr lang="zh-CN" altLang="en-US" sz="2000" b="0" dirty="0" smtClean="0">
                <a:solidFill>
                  <a:srgbClr val="000000"/>
                </a:solidFill>
                <a:latin typeface="华文细黑" panose="02010600040101010101" pitchFamily="2" charset="-122"/>
                <a:ea typeface="华文细黑" panose="02010600040101010101" pitchFamily="2" charset="-122"/>
              </a:rPr>
              <a:t>的逻辑值</a:t>
            </a:r>
            <a:r>
              <a:rPr lang="en-US" altLang="zh-CN" sz="2000" b="0" dirty="0" smtClean="0">
                <a:solidFill>
                  <a:srgbClr val="000000"/>
                </a:solidFill>
                <a:latin typeface="华文细黑" panose="02010600040101010101" pitchFamily="2" charset="-122"/>
                <a:ea typeface="华文细黑" panose="02010600040101010101" pitchFamily="2" charset="-122"/>
              </a:rPr>
              <a:t>… …</a:t>
            </a:r>
          </a:p>
          <a:p>
            <a:pPr fontAlgn="base">
              <a:spcBef>
                <a:spcPct val="50000"/>
              </a:spcBef>
              <a:spcAft>
                <a:spcPct val="0"/>
              </a:spcAft>
              <a:buClrTx/>
              <a:buSzTx/>
              <a:buFontTx/>
              <a:buNone/>
            </a:pPr>
            <a:endParaRPr lang="en-US" altLang="zh-CN" sz="2000" b="0" dirty="0" smtClean="0">
              <a:solidFill>
                <a:srgbClr val="000000"/>
              </a:solidFill>
              <a:latin typeface="华文细黑" panose="02010600040101010101" pitchFamily="2" charset="-122"/>
              <a:ea typeface="华文细黑" panose="02010600040101010101" pitchFamily="2" charset="-122"/>
            </a:endParaRPr>
          </a:p>
          <a:p>
            <a:pPr fontAlgn="base">
              <a:spcBef>
                <a:spcPct val="50000"/>
              </a:spcBef>
              <a:spcAft>
                <a:spcPct val="0"/>
              </a:spcAft>
              <a:buClrTx/>
              <a:buSzTx/>
              <a:buFontTx/>
              <a:buNone/>
            </a:pPr>
            <a:r>
              <a:rPr lang="zh-CN" altLang="en-US" sz="2000" b="0" dirty="0" smtClean="0">
                <a:solidFill>
                  <a:srgbClr val="000000"/>
                </a:solidFill>
                <a:latin typeface="华文细黑" panose="02010600040101010101" pitchFamily="2" charset="-122"/>
                <a:ea typeface="华文细黑" panose="02010600040101010101" pitchFamily="2" charset="-122"/>
              </a:rPr>
              <a:t>测试数据</a:t>
            </a:r>
            <a:r>
              <a:rPr lang="en-US" altLang="zh-CN" sz="2000" b="0" dirty="0" smtClean="0">
                <a:solidFill>
                  <a:srgbClr val="000000"/>
                </a:solidFill>
                <a:latin typeface="华文细黑" panose="02010600040101010101" pitchFamily="2" charset="-122"/>
                <a:ea typeface="华文细黑" panose="02010600040101010101" pitchFamily="2" charset="-122"/>
              </a:rPr>
              <a:t>……</a:t>
            </a:r>
          </a:p>
        </p:txBody>
      </p:sp>
      <p:sp>
        <p:nvSpPr>
          <p:cNvPr id="33" name="Text Box 33"/>
          <p:cNvSpPr txBox="1">
            <a:spLocks noChangeArrowheads="1"/>
          </p:cNvSpPr>
          <p:nvPr/>
        </p:nvSpPr>
        <p:spPr bwMode="auto">
          <a:xfrm>
            <a:off x="457199" y="4022725"/>
            <a:ext cx="23939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Bef>
                <a:spcPct val="50000"/>
              </a:spcBef>
              <a:spcAft>
                <a:spcPct val="0"/>
              </a:spcAft>
              <a:buClrTx/>
              <a:buSzTx/>
              <a:buFontTx/>
              <a:buNone/>
            </a:pPr>
            <a:r>
              <a:rPr lang="zh-CN" altLang="en-US" sz="2000" b="0" dirty="0" smtClean="0">
                <a:solidFill>
                  <a:srgbClr val="000000"/>
                </a:solidFill>
                <a:latin typeface="华文细黑" panose="02010600040101010101" pitchFamily="2" charset="-122"/>
                <a:ea typeface="华文细黑" panose="02010600040101010101" pitchFamily="2" charset="-122"/>
              </a:rPr>
              <a:t>测试结果</a:t>
            </a:r>
            <a:r>
              <a:rPr lang="en-US" altLang="zh-CN" sz="2000" b="0" dirty="0" smtClean="0">
                <a:solidFill>
                  <a:srgbClr val="000000"/>
                </a:solidFill>
                <a:latin typeface="华文细黑" panose="02010600040101010101" pitchFamily="2" charset="-122"/>
                <a:ea typeface="华文细黑" panose="02010600040101010101" pitchFamily="2" charset="-122"/>
              </a:rPr>
              <a:t>… …</a:t>
            </a:r>
          </a:p>
        </p:txBody>
      </p:sp>
      <p:sp>
        <p:nvSpPr>
          <p:cNvPr id="34" name="Text Box 34"/>
          <p:cNvSpPr txBox="1">
            <a:spLocks noChangeArrowheads="1"/>
          </p:cNvSpPr>
          <p:nvPr/>
        </p:nvSpPr>
        <p:spPr bwMode="auto">
          <a:xfrm>
            <a:off x="2971800" y="53340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2400" b="0" dirty="0" smtClean="0">
                <a:solidFill>
                  <a:srgbClr val="0000FF"/>
                </a:solidFill>
                <a:latin typeface="华文细黑" panose="02010600040101010101" pitchFamily="2" charset="-122"/>
                <a:ea typeface="华文细黑" panose="02010600040101010101" pitchFamily="2" charset="-122"/>
              </a:rPr>
              <a:t>只覆盖左分支</a:t>
            </a:r>
          </a:p>
        </p:txBody>
      </p:sp>
      <p:sp>
        <p:nvSpPr>
          <p:cNvPr id="35" name="Text Box 35"/>
          <p:cNvSpPr txBox="1">
            <a:spLocks noChangeArrowheads="1"/>
          </p:cNvSpPr>
          <p:nvPr/>
        </p:nvSpPr>
        <p:spPr bwMode="auto">
          <a:xfrm>
            <a:off x="5867400" y="53340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2400" b="0" smtClean="0">
                <a:solidFill>
                  <a:srgbClr val="0000FF"/>
                </a:solidFill>
                <a:latin typeface="华文细黑" panose="02010600040101010101" pitchFamily="2" charset="-122"/>
                <a:ea typeface="华文细黑" panose="02010600040101010101" pitchFamily="2" charset="-122"/>
              </a:rPr>
              <a:t>只覆盖右分支</a:t>
            </a:r>
          </a:p>
        </p:txBody>
      </p:sp>
    </p:spTree>
    <p:extLst>
      <p:ext uri="{BB962C8B-B14F-4D97-AF65-F5344CB8AC3E}">
        <p14:creationId xmlns:p14="http://schemas.microsoft.com/office/powerpoint/2010/main" val="27532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randombar(horizontal)">
                                      <p:cBhvr>
                                        <p:cTn id="31" dur="500"/>
                                        <p:tgtEl>
                                          <p:spTgt spid="3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randombar(horizontal)">
                                      <p:cBhvr>
                                        <p:cTn id="34" dur="500"/>
                                        <p:tgtEl>
                                          <p:spTgt spid="3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randombar(horizont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randombar(horizontal)">
                                      <p:cBhvr>
                                        <p:cTn id="45" dur="500"/>
                                        <p:tgtEl>
                                          <p:spTgt spid="18"/>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randombar(horizontal)">
                                      <p:cBhvr>
                                        <p:cTn id="48" dur="500"/>
                                        <p:tgtEl>
                                          <p:spTgt spid="19"/>
                                        </p:tgtEl>
                                      </p:cBhvr>
                                    </p:animEffect>
                                  </p:childTnLst>
                                </p:cTn>
                              </p:par>
                              <p:par>
                                <p:cTn id="49" presetID="14" presetClass="entr" presetSubtype="1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randombar(horizontal)">
                                      <p:cBhvr>
                                        <p:cTn id="51" dur="500"/>
                                        <p:tgtEl>
                                          <p:spTgt spid="20"/>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randombar(horizontal)">
                                      <p:cBhvr>
                                        <p:cTn id="54" dur="500"/>
                                        <p:tgtEl>
                                          <p:spTgt spid="26"/>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randombar(horizontal)">
                                      <p:cBhvr>
                                        <p:cTn id="57" dur="500"/>
                                        <p:tgtEl>
                                          <p:spTgt spid="27"/>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randombar(horizontal)">
                                      <p:cBhvr>
                                        <p:cTn id="60" dur="500"/>
                                        <p:tgtEl>
                                          <p:spTgt spid="28"/>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randombar(horizontal)">
                                      <p:cBhvr>
                                        <p:cTn id="63" dur="500"/>
                                        <p:tgtEl>
                                          <p:spTgt spid="29"/>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randombar(horizontal)">
                                      <p:cBhvr>
                                        <p:cTn id="66" dur="500"/>
                                        <p:tgtEl>
                                          <p:spTgt spid="33"/>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randombar(horizontal)">
                                      <p:cBhvr>
                                        <p:cTn id="69" dur="500"/>
                                        <p:tgtEl>
                                          <p:spTgt spid="34"/>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randombar(horizontal)">
                                      <p:cBhvr>
                                        <p:cTn id="7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0" grpId="0"/>
      <p:bldP spid="11" grpId="0"/>
      <p:bldP spid="18" grpId="0" animBg="1"/>
      <p:bldP spid="19" grpId="0" animBg="1"/>
      <p:bldP spid="26" grpId="0" animBg="1"/>
      <p:bldP spid="27" grpId="0" animBg="1"/>
      <p:bldP spid="28" grpId="0" animBg="1"/>
      <p:bldP spid="29" grpId="0" animBg="1"/>
      <p:bldP spid="30" grpId="0" animBg="1"/>
      <p:bldP spid="31" grpId="0" animBg="1"/>
      <p:bldP spid="32" grpId="0"/>
      <p:bldP spid="33" grpId="0"/>
      <p:bldP spid="34" grpId="0"/>
      <p:bldP spid="3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满足条件覆盖不一定满足判定覆盖</a:t>
            </a:r>
            <a:endParaRPr lang="zh-CN" altLang="en-US" dirty="0"/>
          </a:p>
        </p:txBody>
      </p:sp>
      <p:sp>
        <p:nvSpPr>
          <p:cNvPr id="3" name="内容占位符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zh-CN" sz="2400" dirty="0">
                <a:solidFill>
                  <a:srgbClr val="0000FF"/>
                </a:solidFill>
              </a:rPr>
              <a:t>条件覆盖通常比判定覆盖强，</a:t>
            </a:r>
            <a:r>
              <a:rPr lang="zh-CN" altLang="en-US" sz="2400" dirty="0">
                <a:solidFill>
                  <a:srgbClr val="0000FF"/>
                </a:solidFill>
              </a:rPr>
              <a:t>但满足条件覆盖的测试数据不一定满足判定覆盖。</a:t>
            </a:r>
            <a:endParaRPr lang="zh-CN" altLang="en-US" sz="2000" dirty="0">
              <a:solidFill>
                <a:srgbClr val="0000FF"/>
              </a:solidFill>
            </a:endParaRPr>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1735" y="2326453"/>
            <a:ext cx="3506771" cy="38123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矩形 5"/>
          <p:cNvSpPr/>
          <p:nvPr/>
        </p:nvSpPr>
        <p:spPr>
          <a:xfrm>
            <a:off x="4988577" y="2326453"/>
            <a:ext cx="3759030" cy="3785652"/>
          </a:xfrm>
          <a:prstGeom prst="rect">
            <a:avLst/>
          </a:prstGeom>
        </p:spPr>
        <p:txBody>
          <a:bodyPr wrap="square">
            <a:spAutoFit/>
          </a:bodyPr>
          <a:lstStyle/>
          <a:p>
            <a:pPr lvl="0" fontAlgn="base">
              <a:spcBef>
                <a:spcPct val="0"/>
              </a:spcBef>
              <a:spcAft>
                <a:spcPct val="0"/>
              </a:spcAft>
              <a:defRPr/>
            </a:pPr>
            <a:r>
              <a:rPr lang="en-US" altLang="zh-CN" sz="2400" kern="0" dirty="0" smtClean="0">
                <a:latin typeface="华文细黑" panose="02010600040101010101" pitchFamily="2" charset="-122"/>
                <a:ea typeface="华文细黑" panose="02010600040101010101" pitchFamily="2" charset="-122"/>
              </a:rPr>
              <a:t>A=2,B=0,X=1</a:t>
            </a:r>
          </a:p>
          <a:p>
            <a:pPr lvl="0" fontAlgn="base">
              <a:spcBef>
                <a:spcPct val="0"/>
              </a:spcBef>
              <a:spcAft>
                <a:spcPct val="0"/>
              </a:spcAft>
              <a:defRPr/>
            </a:pPr>
            <a:r>
              <a:rPr lang="en-US" altLang="zh-CN" sz="2400" kern="0" dirty="0" smtClean="0">
                <a:latin typeface="华文细黑" panose="02010600040101010101" pitchFamily="2" charset="-122"/>
                <a:ea typeface="华文细黑" panose="02010600040101010101" pitchFamily="2" charset="-122"/>
              </a:rPr>
              <a:t>(</a:t>
            </a:r>
            <a:r>
              <a:rPr lang="zh-CN" altLang="en-US" sz="2400" kern="0" dirty="0">
                <a:latin typeface="华文细黑" panose="02010600040101010101" pitchFamily="2" charset="-122"/>
                <a:ea typeface="华文细黑" panose="02010600040101010101" pitchFamily="2" charset="-122"/>
              </a:rPr>
              <a:t>满足</a:t>
            </a:r>
            <a:r>
              <a:rPr lang="en-US" altLang="zh-CN" sz="2400" kern="0" dirty="0">
                <a:latin typeface="华文细黑" panose="02010600040101010101" pitchFamily="2" charset="-122"/>
                <a:ea typeface="华文细黑" panose="02010600040101010101" pitchFamily="2" charset="-122"/>
              </a:rPr>
              <a:t>A&gt;1,B=0,A=2</a:t>
            </a:r>
            <a:r>
              <a:rPr lang="zh-CN" altLang="en-US" sz="2400" kern="0" dirty="0">
                <a:latin typeface="华文细黑" panose="02010600040101010101" pitchFamily="2" charset="-122"/>
                <a:ea typeface="华文细黑" panose="02010600040101010101" pitchFamily="2" charset="-122"/>
              </a:rPr>
              <a:t>和</a:t>
            </a:r>
            <a:r>
              <a:rPr lang="en-US" altLang="zh-CN" sz="2400" kern="0" dirty="0">
                <a:latin typeface="华文细黑" panose="02010600040101010101" pitchFamily="2" charset="-122"/>
                <a:ea typeface="华文细黑" panose="02010600040101010101" pitchFamily="2" charset="-122"/>
              </a:rPr>
              <a:t>X≤1</a:t>
            </a:r>
            <a:r>
              <a:rPr lang="zh-CN" altLang="en-US" sz="2400" kern="0" dirty="0">
                <a:latin typeface="华文细黑" panose="02010600040101010101" pitchFamily="2" charset="-122"/>
                <a:ea typeface="华文细黑" panose="02010600040101010101" pitchFamily="2" charset="-122"/>
              </a:rPr>
              <a:t>，执行路径</a:t>
            </a:r>
            <a:r>
              <a:rPr lang="en-US" altLang="zh-CN" sz="2400" kern="0" dirty="0">
                <a:latin typeface="华文细黑" panose="02010600040101010101" pitchFamily="2" charset="-122"/>
                <a:ea typeface="华文细黑" panose="02010600040101010101" pitchFamily="2" charset="-122"/>
              </a:rPr>
              <a:t>sacbed)</a:t>
            </a:r>
          </a:p>
          <a:p>
            <a:pPr lvl="0" fontAlgn="base">
              <a:spcBef>
                <a:spcPct val="0"/>
              </a:spcBef>
              <a:spcAft>
                <a:spcPct val="0"/>
              </a:spcAft>
              <a:defRPr/>
            </a:pPr>
            <a:r>
              <a:rPr lang="en-US" altLang="zh-CN" sz="2400" kern="0" dirty="0" smtClean="0">
                <a:latin typeface="华文细黑" panose="02010600040101010101" pitchFamily="2" charset="-122"/>
                <a:ea typeface="华文细黑" panose="02010600040101010101" pitchFamily="2" charset="-122"/>
              </a:rPr>
              <a:t>A=1,B=1,X=2</a:t>
            </a:r>
          </a:p>
          <a:p>
            <a:pPr lvl="0" fontAlgn="base">
              <a:spcBef>
                <a:spcPct val="0"/>
              </a:spcBef>
              <a:spcAft>
                <a:spcPct val="0"/>
              </a:spcAft>
              <a:defRPr/>
            </a:pPr>
            <a:r>
              <a:rPr lang="en-US" altLang="zh-CN" sz="2400" kern="0" dirty="0" smtClean="0">
                <a:latin typeface="华文细黑" panose="02010600040101010101" pitchFamily="2" charset="-122"/>
                <a:ea typeface="华文细黑" panose="02010600040101010101" pitchFamily="2" charset="-122"/>
              </a:rPr>
              <a:t>(</a:t>
            </a:r>
            <a:r>
              <a:rPr lang="zh-CN" altLang="en-US" sz="2400" kern="0" dirty="0">
                <a:latin typeface="华文细黑" panose="02010600040101010101" pitchFamily="2" charset="-122"/>
                <a:ea typeface="华文细黑" panose="02010600040101010101" pitchFamily="2" charset="-122"/>
              </a:rPr>
              <a:t>满足</a:t>
            </a:r>
            <a:r>
              <a:rPr lang="en-US" altLang="zh-CN" sz="2400" kern="0" dirty="0">
                <a:latin typeface="华文细黑" panose="02010600040101010101" pitchFamily="2" charset="-122"/>
                <a:ea typeface="华文细黑" panose="02010600040101010101" pitchFamily="2" charset="-122"/>
              </a:rPr>
              <a:t>A≤1,B≠0,A≠2</a:t>
            </a:r>
            <a:r>
              <a:rPr lang="zh-CN" altLang="en-US" sz="2400" kern="0" dirty="0">
                <a:latin typeface="华文细黑" panose="02010600040101010101" pitchFamily="2" charset="-122"/>
                <a:ea typeface="华文细黑" panose="02010600040101010101" pitchFamily="2" charset="-122"/>
              </a:rPr>
              <a:t>和</a:t>
            </a:r>
            <a:r>
              <a:rPr lang="en-US" altLang="zh-CN" sz="2400" kern="0" dirty="0">
                <a:latin typeface="华文细黑" panose="02010600040101010101" pitchFamily="2" charset="-122"/>
                <a:ea typeface="华文细黑" panose="02010600040101010101" pitchFamily="2" charset="-122"/>
              </a:rPr>
              <a:t>X&gt;1</a:t>
            </a:r>
            <a:r>
              <a:rPr lang="zh-CN" altLang="en-US" sz="2400" kern="0" dirty="0">
                <a:latin typeface="华文细黑" panose="02010600040101010101" pitchFamily="2" charset="-122"/>
                <a:ea typeface="华文细黑" panose="02010600040101010101" pitchFamily="2" charset="-122"/>
              </a:rPr>
              <a:t>，执行路径</a:t>
            </a:r>
            <a:r>
              <a:rPr lang="en-US" altLang="zh-CN" sz="2400" kern="0" dirty="0" err="1">
                <a:latin typeface="华文细黑" panose="02010600040101010101" pitchFamily="2" charset="-122"/>
                <a:ea typeface="华文细黑" panose="02010600040101010101" pitchFamily="2" charset="-122"/>
              </a:rPr>
              <a:t>sabed</a:t>
            </a:r>
            <a:r>
              <a:rPr lang="en-US" altLang="zh-CN" sz="2400" kern="0" dirty="0" smtClean="0">
                <a:latin typeface="华文细黑" panose="02010600040101010101" pitchFamily="2" charset="-122"/>
                <a:ea typeface="华文细黑" panose="02010600040101010101" pitchFamily="2" charset="-122"/>
              </a:rPr>
              <a:t>)</a:t>
            </a:r>
          </a:p>
          <a:p>
            <a:pPr lvl="0" fontAlgn="base">
              <a:spcBef>
                <a:spcPct val="0"/>
              </a:spcBef>
              <a:spcAft>
                <a:spcPct val="0"/>
              </a:spcAft>
              <a:defRPr/>
            </a:pPr>
            <a:r>
              <a:rPr kumimoji="0" lang="zh-CN" altLang="en-US" sz="24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发现第二个判定的</a:t>
            </a:r>
            <a:r>
              <a:rPr kumimoji="0" lang="en-US" altLang="zh-CN" sz="24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False</a:t>
            </a:r>
            <a:r>
              <a:rPr kumimoji="0" lang="zh-CN" altLang="en-US" sz="24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分支并没有覆盖</a:t>
            </a:r>
            <a:r>
              <a:rPr lang="zh-CN" altLang="en-US" sz="2400" kern="0" dirty="0" smtClean="0">
                <a:solidFill>
                  <a:srgbClr val="0000FF"/>
                </a:solidFill>
                <a:latin typeface="华文细黑" panose="02010600040101010101" pitchFamily="2" charset="-122"/>
                <a:ea typeface="华文细黑" panose="02010600040101010101" pitchFamily="2" charset="-122"/>
              </a:rPr>
              <a:t>，不满足判定覆盖的要求（每个判定的每个分支）</a:t>
            </a:r>
            <a:endParaRPr kumimoji="0" lang="zh-CN" altLang="en-US" sz="24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endParaRPr>
          </a:p>
        </p:txBody>
      </p:sp>
      <p:sp>
        <p:nvSpPr>
          <p:cNvPr id="5" name="任意多边形 4"/>
          <p:cNvSpPr/>
          <p:nvPr/>
        </p:nvSpPr>
        <p:spPr>
          <a:xfrm>
            <a:off x="2007909" y="2677212"/>
            <a:ext cx="2112110" cy="2951000"/>
          </a:xfrm>
          <a:custGeom>
            <a:avLst/>
            <a:gdLst>
              <a:gd name="connsiteX0" fmla="*/ 245097 w 2112110"/>
              <a:gd name="connsiteY0" fmla="*/ 0 h 2951000"/>
              <a:gd name="connsiteX1" fmla="*/ 245097 w 2112110"/>
              <a:gd name="connsiteY1" fmla="*/ 282804 h 2951000"/>
              <a:gd name="connsiteX2" fmla="*/ 263951 w 2112110"/>
              <a:gd name="connsiteY2" fmla="*/ 348792 h 2951000"/>
              <a:gd name="connsiteX3" fmla="*/ 311085 w 2112110"/>
              <a:gd name="connsiteY3" fmla="*/ 405353 h 2951000"/>
              <a:gd name="connsiteX4" fmla="*/ 358219 w 2112110"/>
              <a:gd name="connsiteY4" fmla="*/ 452487 h 2951000"/>
              <a:gd name="connsiteX5" fmla="*/ 395926 w 2112110"/>
              <a:gd name="connsiteY5" fmla="*/ 509048 h 2951000"/>
              <a:gd name="connsiteX6" fmla="*/ 480767 w 2112110"/>
              <a:gd name="connsiteY6" fmla="*/ 565609 h 2951000"/>
              <a:gd name="connsiteX7" fmla="*/ 509048 w 2112110"/>
              <a:gd name="connsiteY7" fmla="*/ 584462 h 2951000"/>
              <a:gd name="connsiteX8" fmla="*/ 565609 w 2112110"/>
              <a:gd name="connsiteY8" fmla="*/ 603316 h 2951000"/>
              <a:gd name="connsiteX9" fmla="*/ 593889 w 2112110"/>
              <a:gd name="connsiteY9" fmla="*/ 612743 h 2951000"/>
              <a:gd name="connsiteX10" fmla="*/ 735291 w 2112110"/>
              <a:gd name="connsiteY10" fmla="*/ 622169 h 2951000"/>
              <a:gd name="connsiteX11" fmla="*/ 904973 w 2112110"/>
              <a:gd name="connsiteY11" fmla="*/ 641023 h 2951000"/>
              <a:gd name="connsiteX12" fmla="*/ 942681 w 2112110"/>
              <a:gd name="connsiteY12" fmla="*/ 650450 h 2951000"/>
              <a:gd name="connsiteX13" fmla="*/ 1036949 w 2112110"/>
              <a:gd name="connsiteY13" fmla="*/ 659877 h 2951000"/>
              <a:gd name="connsiteX14" fmla="*/ 1159497 w 2112110"/>
              <a:gd name="connsiteY14" fmla="*/ 688157 h 2951000"/>
              <a:gd name="connsiteX15" fmla="*/ 1291472 w 2112110"/>
              <a:gd name="connsiteY15" fmla="*/ 716437 h 2951000"/>
              <a:gd name="connsiteX16" fmla="*/ 1376314 w 2112110"/>
              <a:gd name="connsiteY16" fmla="*/ 735291 h 2951000"/>
              <a:gd name="connsiteX17" fmla="*/ 1414021 w 2112110"/>
              <a:gd name="connsiteY17" fmla="*/ 744718 h 2951000"/>
              <a:gd name="connsiteX18" fmla="*/ 1442301 w 2112110"/>
              <a:gd name="connsiteY18" fmla="*/ 754145 h 2951000"/>
              <a:gd name="connsiteX19" fmla="*/ 1508289 w 2112110"/>
              <a:gd name="connsiteY19" fmla="*/ 763572 h 2951000"/>
              <a:gd name="connsiteX20" fmla="*/ 1574277 w 2112110"/>
              <a:gd name="connsiteY20" fmla="*/ 782425 h 2951000"/>
              <a:gd name="connsiteX21" fmla="*/ 1602557 w 2112110"/>
              <a:gd name="connsiteY21" fmla="*/ 791852 h 2951000"/>
              <a:gd name="connsiteX22" fmla="*/ 1640264 w 2112110"/>
              <a:gd name="connsiteY22" fmla="*/ 820132 h 2951000"/>
              <a:gd name="connsiteX23" fmla="*/ 1677971 w 2112110"/>
              <a:gd name="connsiteY23" fmla="*/ 829559 h 2951000"/>
              <a:gd name="connsiteX24" fmla="*/ 1706252 w 2112110"/>
              <a:gd name="connsiteY24" fmla="*/ 838986 h 2951000"/>
              <a:gd name="connsiteX25" fmla="*/ 1762813 w 2112110"/>
              <a:gd name="connsiteY25" fmla="*/ 876693 h 2951000"/>
              <a:gd name="connsiteX26" fmla="*/ 1791093 w 2112110"/>
              <a:gd name="connsiteY26" fmla="*/ 895547 h 2951000"/>
              <a:gd name="connsiteX27" fmla="*/ 1838227 w 2112110"/>
              <a:gd name="connsiteY27" fmla="*/ 933254 h 2951000"/>
              <a:gd name="connsiteX28" fmla="*/ 1885361 w 2112110"/>
              <a:gd name="connsiteY28" fmla="*/ 989815 h 2951000"/>
              <a:gd name="connsiteX29" fmla="*/ 1913642 w 2112110"/>
              <a:gd name="connsiteY29" fmla="*/ 1008668 h 2951000"/>
              <a:gd name="connsiteX30" fmla="*/ 1989056 w 2112110"/>
              <a:gd name="connsiteY30" fmla="*/ 1121790 h 2951000"/>
              <a:gd name="connsiteX31" fmla="*/ 2007910 w 2112110"/>
              <a:gd name="connsiteY31" fmla="*/ 1150070 h 2951000"/>
              <a:gd name="connsiteX32" fmla="*/ 2036190 w 2112110"/>
              <a:gd name="connsiteY32" fmla="*/ 1168924 h 2951000"/>
              <a:gd name="connsiteX33" fmla="*/ 2083324 w 2112110"/>
              <a:gd name="connsiteY33" fmla="*/ 1253765 h 2951000"/>
              <a:gd name="connsiteX34" fmla="*/ 2102178 w 2112110"/>
              <a:gd name="connsiteY34" fmla="*/ 1282046 h 2951000"/>
              <a:gd name="connsiteX35" fmla="*/ 2102178 w 2112110"/>
              <a:gd name="connsiteY35" fmla="*/ 1357460 h 2951000"/>
              <a:gd name="connsiteX36" fmla="*/ 2092751 w 2112110"/>
              <a:gd name="connsiteY36" fmla="*/ 1385741 h 2951000"/>
              <a:gd name="connsiteX37" fmla="*/ 2036190 w 2112110"/>
              <a:gd name="connsiteY37" fmla="*/ 1432875 h 2951000"/>
              <a:gd name="connsiteX38" fmla="*/ 1979629 w 2112110"/>
              <a:gd name="connsiteY38" fmla="*/ 1489435 h 2951000"/>
              <a:gd name="connsiteX39" fmla="*/ 1951349 w 2112110"/>
              <a:gd name="connsiteY39" fmla="*/ 1508289 h 2951000"/>
              <a:gd name="connsiteX40" fmla="*/ 1923068 w 2112110"/>
              <a:gd name="connsiteY40" fmla="*/ 1536569 h 2951000"/>
              <a:gd name="connsiteX41" fmla="*/ 1734532 w 2112110"/>
              <a:gd name="connsiteY41" fmla="*/ 1574277 h 2951000"/>
              <a:gd name="connsiteX42" fmla="*/ 1640264 w 2112110"/>
              <a:gd name="connsiteY42" fmla="*/ 1593130 h 2951000"/>
              <a:gd name="connsiteX43" fmla="*/ 1602557 w 2112110"/>
              <a:gd name="connsiteY43" fmla="*/ 1602557 h 2951000"/>
              <a:gd name="connsiteX44" fmla="*/ 1536569 w 2112110"/>
              <a:gd name="connsiteY44" fmla="*/ 1611984 h 2951000"/>
              <a:gd name="connsiteX45" fmla="*/ 1451728 w 2112110"/>
              <a:gd name="connsiteY45" fmla="*/ 1640264 h 2951000"/>
              <a:gd name="connsiteX46" fmla="*/ 1414021 w 2112110"/>
              <a:gd name="connsiteY46" fmla="*/ 1659118 h 2951000"/>
              <a:gd name="connsiteX47" fmla="*/ 1366887 w 2112110"/>
              <a:gd name="connsiteY47" fmla="*/ 1668545 h 2951000"/>
              <a:gd name="connsiteX48" fmla="*/ 1338606 w 2112110"/>
              <a:gd name="connsiteY48" fmla="*/ 1677972 h 2951000"/>
              <a:gd name="connsiteX49" fmla="*/ 1253765 w 2112110"/>
              <a:gd name="connsiteY49" fmla="*/ 1696825 h 2951000"/>
              <a:gd name="connsiteX50" fmla="*/ 1225485 w 2112110"/>
              <a:gd name="connsiteY50" fmla="*/ 1706252 h 2951000"/>
              <a:gd name="connsiteX51" fmla="*/ 1112363 w 2112110"/>
              <a:gd name="connsiteY51" fmla="*/ 1725106 h 2951000"/>
              <a:gd name="connsiteX52" fmla="*/ 697584 w 2112110"/>
              <a:gd name="connsiteY52" fmla="*/ 1734532 h 2951000"/>
              <a:gd name="connsiteX53" fmla="*/ 367646 w 2112110"/>
              <a:gd name="connsiteY53" fmla="*/ 1753386 h 2951000"/>
              <a:gd name="connsiteX54" fmla="*/ 292231 w 2112110"/>
              <a:gd name="connsiteY54" fmla="*/ 1772240 h 2951000"/>
              <a:gd name="connsiteX55" fmla="*/ 226244 w 2112110"/>
              <a:gd name="connsiteY55" fmla="*/ 1781666 h 2951000"/>
              <a:gd name="connsiteX56" fmla="*/ 235670 w 2112110"/>
              <a:gd name="connsiteY56" fmla="*/ 1923068 h 2951000"/>
              <a:gd name="connsiteX57" fmla="*/ 245097 w 2112110"/>
              <a:gd name="connsiteY57" fmla="*/ 2036190 h 2951000"/>
              <a:gd name="connsiteX58" fmla="*/ 273378 w 2112110"/>
              <a:gd name="connsiteY58" fmla="*/ 2064470 h 2951000"/>
              <a:gd name="connsiteX59" fmla="*/ 358219 w 2112110"/>
              <a:gd name="connsiteY59" fmla="*/ 2092751 h 2951000"/>
              <a:gd name="connsiteX60" fmla="*/ 612743 w 2112110"/>
              <a:gd name="connsiteY60" fmla="*/ 2083324 h 2951000"/>
              <a:gd name="connsiteX61" fmla="*/ 895547 w 2112110"/>
              <a:gd name="connsiteY61" fmla="*/ 2092751 h 2951000"/>
              <a:gd name="connsiteX62" fmla="*/ 1432875 w 2112110"/>
              <a:gd name="connsiteY62" fmla="*/ 2102178 h 2951000"/>
              <a:gd name="connsiteX63" fmla="*/ 1470582 w 2112110"/>
              <a:gd name="connsiteY63" fmla="*/ 2111604 h 2951000"/>
              <a:gd name="connsiteX64" fmla="*/ 1517716 w 2112110"/>
              <a:gd name="connsiteY64" fmla="*/ 2121031 h 2951000"/>
              <a:gd name="connsiteX65" fmla="*/ 1593130 w 2112110"/>
              <a:gd name="connsiteY65" fmla="*/ 2139885 h 2951000"/>
              <a:gd name="connsiteX66" fmla="*/ 1630837 w 2112110"/>
              <a:gd name="connsiteY66" fmla="*/ 2149312 h 2951000"/>
              <a:gd name="connsiteX67" fmla="*/ 1687398 w 2112110"/>
              <a:gd name="connsiteY67" fmla="*/ 2177592 h 2951000"/>
              <a:gd name="connsiteX68" fmla="*/ 1715679 w 2112110"/>
              <a:gd name="connsiteY68" fmla="*/ 2196446 h 2951000"/>
              <a:gd name="connsiteX69" fmla="*/ 1743959 w 2112110"/>
              <a:gd name="connsiteY69" fmla="*/ 2205873 h 2951000"/>
              <a:gd name="connsiteX70" fmla="*/ 1772239 w 2112110"/>
              <a:gd name="connsiteY70" fmla="*/ 2224726 h 2951000"/>
              <a:gd name="connsiteX71" fmla="*/ 1838227 w 2112110"/>
              <a:gd name="connsiteY71" fmla="*/ 2262433 h 2951000"/>
              <a:gd name="connsiteX72" fmla="*/ 1857081 w 2112110"/>
              <a:gd name="connsiteY72" fmla="*/ 2290714 h 2951000"/>
              <a:gd name="connsiteX73" fmla="*/ 1885361 w 2112110"/>
              <a:gd name="connsiteY73" fmla="*/ 2309567 h 2951000"/>
              <a:gd name="connsiteX74" fmla="*/ 1923068 w 2112110"/>
              <a:gd name="connsiteY74" fmla="*/ 2366128 h 2951000"/>
              <a:gd name="connsiteX75" fmla="*/ 1941922 w 2112110"/>
              <a:gd name="connsiteY75" fmla="*/ 2394409 h 2951000"/>
              <a:gd name="connsiteX76" fmla="*/ 1932495 w 2112110"/>
              <a:gd name="connsiteY76" fmla="*/ 2441543 h 2951000"/>
              <a:gd name="connsiteX77" fmla="*/ 1923068 w 2112110"/>
              <a:gd name="connsiteY77" fmla="*/ 2469823 h 2951000"/>
              <a:gd name="connsiteX78" fmla="*/ 1819373 w 2112110"/>
              <a:gd name="connsiteY78" fmla="*/ 2516957 h 2951000"/>
              <a:gd name="connsiteX79" fmla="*/ 1781666 w 2112110"/>
              <a:gd name="connsiteY79" fmla="*/ 2526384 h 2951000"/>
              <a:gd name="connsiteX80" fmla="*/ 1640264 w 2112110"/>
              <a:gd name="connsiteY80" fmla="*/ 2564091 h 2951000"/>
              <a:gd name="connsiteX81" fmla="*/ 1527143 w 2112110"/>
              <a:gd name="connsiteY81" fmla="*/ 2582945 h 2951000"/>
              <a:gd name="connsiteX82" fmla="*/ 1442301 w 2112110"/>
              <a:gd name="connsiteY82" fmla="*/ 2601798 h 2951000"/>
              <a:gd name="connsiteX83" fmla="*/ 1385740 w 2112110"/>
              <a:gd name="connsiteY83" fmla="*/ 2620652 h 2951000"/>
              <a:gd name="connsiteX84" fmla="*/ 1357460 w 2112110"/>
              <a:gd name="connsiteY84" fmla="*/ 2630079 h 2951000"/>
              <a:gd name="connsiteX85" fmla="*/ 1253765 w 2112110"/>
              <a:gd name="connsiteY85" fmla="*/ 2648932 h 2951000"/>
              <a:gd name="connsiteX86" fmla="*/ 1197204 w 2112110"/>
              <a:gd name="connsiteY86" fmla="*/ 2658359 h 2951000"/>
              <a:gd name="connsiteX87" fmla="*/ 1131217 w 2112110"/>
              <a:gd name="connsiteY87" fmla="*/ 2677213 h 2951000"/>
              <a:gd name="connsiteX88" fmla="*/ 914400 w 2112110"/>
              <a:gd name="connsiteY88" fmla="*/ 2696066 h 2951000"/>
              <a:gd name="connsiteX89" fmla="*/ 763571 w 2112110"/>
              <a:gd name="connsiteY89" fmla="*/ 2714920 h 2951000"/>
              <a:gd name="connsiteX90" fmla="*/ 527901 w 2112110"/>
              <a:gd name="connsiteY90" fmla="*/ 2724347 h 2951000"/>
              <a:gd name="connsiteX91" fmla="*/ 339365 w 2112110"/>
              <a:gd name="connsiteY91" fmla="*/ 2752627 h 2951000"/>
              <a:gd name="connsiteX92" fmla="*/ 207390 w 2112110"/>
              <a:gd name="connsiteY92" fmla="*/ 2771481 h 2951000"/>
              <a:gd name="connsiteX93" fmla="*/ 150829 w 2112110"/>
              <a:gd name="connsiteY93" fmla="*/ 2790334 h 2951000"/>
              <a:gd name="connsiteX94" fmla="*/ 122549 w 2112110"/>
              <a:gd name="connsiteY94" fmla="*/ 2799761 h 2951000"/>
              <a:gd name="connsiteX95" fmla="*/ 65988 w 2112110"/>
              <a:gd name="connsiteY95" fmla="*/ 2837468 h 2951000"/>
              <a:gd name="connsiteX96" fmla="*/ 37707 w 2112110"/>
              <a:gd name="connsiteY96" fmla="*/ 2894029 h 2951000"/>
              <a:gd name="connsiteX97" fmla="*/ 18854 w 2112110"/>
              <a:gd name="connsiteY97" fmla="*/ 2922310 h 2951000"/>
              <a:gd name="connsiteX98" fmla="*/ 9427 w 2112110"/>
              <a:gd name="connsiteY98" fmla="*/ 2950590 h 2951000"/>
              <a:gd name="connsiteX99" fmla="*/ 0 w 2112110"/>
              <a:gd name="connsiteY99" fmla="*/ 2931736 h 295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112110" h="2951000">
                <a:moveTo>
                  <a:pt x="245097" y="0"/>
                </a:moveTo>
                <a:cubicBezTo>
                  <a:pt x="233309" y="141458"/>
                  <a:pt x="230063" y="117436"/>
                  <a:pt x="245097" y="282804"/>
                </a:cubicBezTo>
                <a:cubicBezTo>
                  <a:pt x="245768" y="290189"/>
                  <a:pt x="258990" y="338870"/>
                  <a:pt x="263951" y="348792"/>
                </a:cubicBezTo>
                <a:cubicBezTo>
                  <a:pt x="281507" y="383905"/>
                  <a:pt x="285020" y="374075"/>
                  <a:pt x="311085" y="405353"/>
                </a:cubicBezTo>
                <a:cubicBezTo>
                  <a:pt x="350365" y="452488"/>
                  <a:pt x="306368" y="417920"/>
                  <a:pt x="358219" y="452487"/>
                </a:cubicBezTo>
                <a:cubicBezTo>
                  <a:pt x="370788" y="471341"/>
                  <a:pt x="377072" y="496479"/>
                  <a:pt x="395926" y="509048"/>
                </a:cubicBezTo>
                <a:lnTo>
                  <a:pt x="480767" y="565609"/>
                </a:lnTo>
                <a:cubicBezTo>
                  <a:pt x="490194" y="571894"/>
                  <a:pt x="498300" y="580879"/>
                  <a:pt x="509048" y="584462"/>
                </a:cubicBezTo>
                <a:lnTo>
                  <a:pt x="565609" y="603316"/>
                </a:lnTo>
                <a:cubicBezTo>
                  <a:pt x="575036" y="606458"/>
                  <a:pt x="583974" y="612082"/>
                  <a:pt x="593889" y="612743"/>
                </a:cubicBezTo>
                <a:lnTo>
                  <a:pt x="735291" y="622169"/>
                </a:lnTo>
                <a:cubicBezTo>
                  <a:pt x="763221" y="624403"/>
                  <a:pt x="871664" y="635471"/>
                  <a:pt x="904973" y="641023"/>
                </a:cubicBezTo>
                <a:cubicBezTo>
                  <a:pt x="917753" y="643153"/>
                  <a:pt x="929855" y="648618"/>
                  <a:pt x="942681" y="650450"/>
                </a:cubicBezTo>
                <a:cubicBezTo>
                  <a:pt x="973943" y="654916"/>
                  <a:pt x="1005526" y="656735"/>
                  <a:pt x="1036949" y="659877"/>
                </a:cubicBezTo>
                <a:cubicBezTo>
                  <a:pt x="1114987" y="685888"/>
                  <a:pt x="993060" y="646547"/>
                  <a:pt x="1159497" y="688157"/>
                </a:cubicBezTo>
                <a:cubicBezTo>
                  <a:pt x="1253455" y="711647"/>
                  <a:pt x="1209352" y="702751"/>
                  <a:pt x="1291472" y="716437"/>
                </a:cubicBezTo>
                <a:cubicBezTo>
                  <a:pt x="1346512" y="734784"/>
                  <a:pt x="1293359" y="718700"/>
                  <a:pt x="1376314" y="735291"/>
                </a:cubicBezTo>
                <a:cubicBezTo>
                  <a:pt x="1389018" y="737832"/>
                  <a:pt x="1401564" y="741159"/>
                  <a:pt x="1414021" y="744718"/>
                </a:cubicBezTo>
                <a:cubicBezTo>
                  <a:pt x="1423575" y="747448"/>
                  <a:pt x="1432557" y="752196"/>
                  <a:pt x="1442301" y="754145"/>
                </a:cubicBezTo>
                <a:cubicBezTo>
                  <a:pt x="1464089" y="758503"/>
                  <a:pt x="1486293" y="760430"/>
                  <a:pt x="1508289" y="763572"/>
                </a:cubicBezTo>
                <a:cubicBezTo>
                  <a:pt x="1576114" y="786179"/>
                  <a:pt x="1491393" y="758744"/>
                  <a:pt x="1574277" y="782425"/>
                </a:cubicBezTo>
                <a:cubicBezTo>
                  <a:pt x="1583831" y="785155"/>
                  <a:pt x="1593130" y="788710"/>
                  <a:pt x="1602557" y="791852"/>
                </a:cubicBezTo>
                <a:cubicBezTo>
                  <a:pt x="1615126" y="801279"/>
                  <a:pt x="1626211" y="813106"/>
                  <a:pt x="1640264" y="820132"/>
                </a:cubicBezTo>
                <a:cubicBezTo>
                  <a:pt x="1651852" y="825926"/>
                  <a:pt x="1665514" y="826000"/>
                  <a:pt x="1677971" y="829559"/>
                </a:cubicBezTo>
                <a:cubicBezTo>
                  <a:pt x="1687526" y="832289"/>
                  <a:pt x="1696825" y="835844"/>
                  <a:pt x="1706252" y="838986"/>
                </a:cubicBezTo>
                <a:lnTo>
                  <a:pt x="1762813" y="876693"/>
                </a:lnTo>
                <a:lnTo>
                  <a:pt x="1791093" y="895547"/>
                </a:lnTo>
                <a:cubicBezTo>
                  <a:pt x="1833260" y="958795"/>
                  <a:pt x="1783587" y="896827"/>
                  <a:pt x="1838227" y="933254"/>
                </a:cubicBezTo>
                <a:cubicBezTo>
                  <a:pt x="1884559" y="964142"/>
                  <a:pt x="1850579" y="955033"/>
                  <a:pt x="1885361" y="989815"/>
                </a:cubicBezTo>
                <a:cubicBezTo>
                  <a:pt x="1893372" y="997826"/>
                  <a:pt x="1904215" y="1002384"/>
                  <a:pt x="1913642" y="1008668"/>
                </a:cubicBezTo>
                <a:lnTo>
                  <a:pt x="1989056" y="1121790"/>
                </a:lnTo>
                <a:cubicBezTo>
                  <a:pt x="1995341" y="1131217"/>
                  <a:pt x="1998483" y="1143785"/>
                  <a:pt x="2007910" y="1150070"/>
                </a:cubicBezTo>
                <a:lnTo>
                  <a:pt x="2036190" y="1168924"/>
                </a:lnTo>
                <a:cubicBezTo>
                  <a:pt x="2052783" y="1218700"/>
                  <a:pt x="2040105" y="1188937"/>
                  <a:pt x="2083324" y="1253765"/>
                </a:cubicBezTo>
                <a:lnTo>
                  <a:pt x="2102178" y="1282046"/>
                </a:lnTo>
                <a:cubicBezTo>
                  <a:pt x="2115662" y="1322502"/>
                  <a:pt x="2115178" y="1305459"/>
                  <a:pt x="2102178" y="1357460"/>
                </a:cubicBezTo>
                <a:cubicBezTo>
                  <a:pt x="2099768" y="1367100"/>
                  <a:pt x="2098263" y="1377473"/>
                  <a:pt x="2092751" y="1385741"/>
                </a:cubicBezTo>
                <a:cubicBezTo>
                  <a:pt x="2069308" y="1420905"/>
                  <a:pt x="2064642" y="1407584"/>
                  <a:pt x="2036190" y="1432875"/>
                </a:cubicBezTo>
                <a:cubicBezTo>
                  <a:pt x="2016262" y="1450589"/>
                  <a:pt x="2001814" y="1474645"/>
                  <a:pt x="1979629" y="1489435"/>
                </a:cubicBezTo>
                <a:cubicBezTo>
                  <a:pt x="1970202" y="1495720"/>
                  <a:pt x="1960053" y="1501036"/>
                  <a:pt x="1951349" y="1508289"/>
                </a:cubicBezTo>
                <a:cubicBezTo>
                  <a:pt x="1941107" y="1516824"/>
                  <a:pt x="1935205" y="1531052"/>
                  <a:pt x="1923068" y="1536569"/>
                </a:cubicBezTo>
                <a:cubicBezTo>
                  <a:pt x="1871161" y="1560163"/>
                  <a:pt x="1783820" y="1557849"/>
                  <a:pt x="1734532" y="1574277"/>
                </a:cubicBezTo>
                <a:cubicBezTo>
                  <a:pt x="1676451" y="1593636"/>
                  <a:pt x="1735591" y="1575798"/>
                  <a:pt x="1640264" y="1593130"/>
                </a:cubicBezTo>
                <a:cubicBezTo>
                  <a:pt x="1627517" y="1595448"/>
                  <a:pt x="1615304" y="1600239"/>
                  <a:pt x="1602557" y="1602557"/>
                </a:cubicBezTo>
                <a:cubicBezTo>
                  <a:pt x="1580696" y="1606532"/>
                  <a:pt x="1558565" y="1608842"/>
                  <a:pt x="1536569" y="1611984"/>
                </a:cubicBezTo>
                <a:cubicBezTo>
                  <a:pt x="1441785" y="1659375"/>
                  <a:pt x="1561380" y="1603712"/>
                  <a:pt x="1451728" y="1640264"/>
                </a:cubicBezTo>
                <a:cubicBezTo>
                  <a:pt x="1438397" y="1644708"/>
                  <a:pt x="1427352" y="1654674"/>
                  <a:pt x="1414021" y="1659118"/>
                </a:cubicBezTo>
                <a:cubicBezTo>
                  <a:pt x="1398821" y="1664185"/>
                  <a:pt x="1382431" y="1664659"/>
                  <a:pt x="1366887" y="1668545"/>
                </a:cubicBezTo>
                <a:cubicBezTo>
                  <a:pt x="1357247" y="1670955"/>
                  <a:pt x="1348161" y="1675242"/>
                  <a:pt x="1338606" y="1677972"/>
                </a:cubicBezTo>
                <a:cubicBezTo>
                  <a:pt x="1270870" y="1697324"/>
                  <a:pt x="1331517" y="1677387"/>
                  <a:pt x="1253765" y="1696825"/>
                </a:cubicBezTo>
                <a:cubicBezTo>
                  <a:pt x="1244125" y="1699235"/>
                  <a:pt x="1235039" y="1703522"/>
                  <a:pt x="1225485" y="1706252"/>
                </a:cubicBezTo>
                <a:cubicBezTo>
                  <a:pt x="1187997" y="1716963"/>
                  <a:pt x="1152147" y="1723576"/>
                  <a:pt x="1112363" y="1725106"/>
                </a:cubicBezTo>
                <a:cubicBezTo>
                  <a:pt x="974170" y="1730421"/>
                  <a:pt x="835844" y="1731390"/>
                  <a:pt x="697584" y="1734532"/>
                </a:cubicBezTo>
                <a:cubicBezTo>
                  <a:pt x="568652" y="1777509"/>
                  <a:pt x="732006" y="1726058"/>
                  <a:pt x="367646" y="1753386"/>
                </a:cubicBezTo>
                <a:cubicBezTo>
                  <a:pt x="341807" y="1755324"/>
                  <a:pt x="317883" y="1768576"/>
                  <a:pt x="292231" y="1772240"/>
                </a:cubicBezTo>
                <a:lnTo>
                  <a:pt x="226244" y="1781666"/>
                </a:lnTo>
                <a:cubicBezTo>
                  <a:pt x="229386" y="1828800"/>
                  <a:pt x="232181" y="1875958"/>
                  <a:pt x="235670" y="1923068"/>
                </a:cubicBezTo>
                <a:cubicBezTo>
                  <a:pt x="238465" y="1960803"/>
                  <a:pt x="235347" y="1999630"/>
                  <a:pt x="245097" y="2036190"/>
                </a:cubicBezTo>
                <a:cubicBezTo>
                  <a:pt x="248532" y="2049071"/>
                  <a:pt x="262530" y="2056721"/>
                  <a:pt x="273378" y="2064470"/>
                </a:cubicBezTo>
                <a:cubicBezTo>
                  <a:pt x="303735" y="2086153"/>
                  <a:pt x="322025" y="2085512"/>
                  <a:pt x="358219" y="2092751"/>
                </a:cubicBezTo>
                <a:cubicBezTo>
                  <a:pt x="443060" y="2089609"/>
                  <a:pt x="527843" y="2083324"/>
                  <a:pt x="612743" y="2083324"/>
                </a:cubicBezTo>
                <a:cubicBezTo>
                  <a:pt x="707063" y="2083324"/>
                  <a:pt x="801252" y="2090583"/>
                  <a:pt x="895547" y="2092751"/>
                </a:cubicBezTo>
                <a:lnTo>
                  <a:pt x="1432875" y="2102178"/>
                </a:lnTo>
                <a:cubicBezTo>
                  <a:pt x="1445444" y="2105320"/>
                  <a:pt x="1457935" y="2108794"/>
                  <a:pt x="1470582" y="2111604"/>
                </a:cubicBezTo>
                <a:cubicBezTo>
                  <a:pt x="1486223" y="2115080"/>
                  <a:pt x="1502104" y="2117428"/>
                  <a:pt x="1517716" y="2121031"/>
                </a:cubicBezTo>
                <a:cubicBezTo>
                  <a:pt x="1542964" y="2126858"/>
                  <a:pt x="1567992" y="2133600"/>
                  <a:pt x="1593130" y="2139885"/>
                </a:cubicBezTo>
                <a:lnTo>
                  <a:pt x="1630837" y="2149312"/>
                </a:lnTo>
                <a:cubicBezTo>
                  <a:pt x="1711897" y="2203349"/>
                  <a:pt x="1609332" y="2138558"/>
                  <a:pt x="1687398" y="2177592"/>
                </a:cubicBezTo>
                <a:cubicBezTo>
                  <a:pt x="1697532" y="2182659"/>
                  <a:pt x="1705545" y="2191379"/>
                  <a:pt x="1715679" y="2196446"/>
                </a:cubicBezTo>
                <a:cubicBezTo>
                  <a:pt x="1724567" y="2200890"/>
                  <a:pt x="1735071" y="2201429"/>
                  <a:pt x="1743959" y="2205873"/>
                </a:cubicBezTo>
                <a:cubicBezTo>
                  <a:pt x="1754092" y="2210940"/>
                  <a:pt x="1762402" y="2219105"/>
                  <a:pt x="1772239" y="2224726"/>
                </a:cubicBezTo>
                <a:cubicBezTo>
                  <a:pt x="1855960" y="2272566"/>
                  <a:pt x="1769328" y="2216501"/>
                  <a:pt x="1838227" y="2262433"/>
                </a:cubicBezTo>
                <a:cubicBezTo>
                  <a:pt x="1844512" y="2271860"/>
                  <a:pt x="1849070" y="2282703"/>
                  <a:pt x="1857081" y="2290714"/>
                </a:cubicBezTo>
                <a:cubicBezTo>
                  <a:pt x="1865092" y="2298725"/>
                  <a:pt x="1877901" y="2301041"/>
                  <a:pt x="1885361" y="2309567"/>
                </a:cubicBezTo>
                <a:cubicBezTo>
                  <a:pt x="1900282" y="2326620"/>
                  <a:pt x="1910499" y="2347274"/>
                  <a:pt x="1923068" y="2366128"/>
                </a:cubicBezTo>
                <a:lnTo>
                  <a:pt x="1941922" y="2394409"/>
                </a:lnTo>
                <a:cubicBezTo>
                  <a:pt x="1938780" y="2410120"/>
                  <a:pt x="1936381" y="2425999"/>
                  <a:pt x="1932495" y="2441543"/>
                </a:cubicBezTo>
                <a:cubicBezTo>
                  <a:pt x="1930085" y="2451183"/>
                  <a:pt x="1930912" y="2463723"/>
                  <a:pt x="1923068" y="2469823"/>
                </a:cubicBezTo>
                <a:cubicBezTo>
                  <a:pt x="1901394" y="2486681"/>
                  <a:pt x="1852174" y="2507585"/>
                  <a:pt x="1819373" y="2516957"/>
                </a:cubicBezTo>
                <a:cubicBezTo>
                  <a:pt x="1806916" y="2520516"/>
                  <a:pt x="1794165" y="2522975"/>
                  <a:pt x="1781666" y="2526384"/>
                </a:cubicBezTo>
                <a:cubicBezTo>
                  <a:pt x="1752770" y="2534265"/>
                  <a:pt x="1667636" y="2560181"/>
                  <a:pt x="1640264" y="2564091"/>
                </a:cubicBezTo>
                <a:cubicBezTo>
                  <a:pt x="1603017" y="2569412"/>
                  <a:pt x="1563901" y="2573755"/>
                  <a:pt x="1527143" y="2582945"/>
                </a:cubicBezTo>
                <a:cubicBezTo>
                  <a:pt x="1434327" y="2606149"/>
                  <a:pt x="1597918" y="2575864"/>
                  <a:pt x="1442301" y="2601798"/>
                </a:cubicBezTo>
                <a:lnTo>
                  <a:pt x="1385740" y="2620652"/>
                </a:lnTo>
                <a:cubicBezTo>
                  <a:pt x="1376313" y="2623794"/>
                  <a:pt x="1367297" y="2628674"/>
                  <a:pt x="1357460" y="2630079"/>
                </a:cubicBezTo>
                <a:cubicBezTo>
                  <a:pt x="1189725" y="2654042"/>
                  <a:pt x="1364877" y="2626710"/>
                  <a:pt x="1253765" y="2648932"/>
                </a:cubicBezTo>
                <a:cubicBezTo>
                  <a:pt x="1235022" y="2652680"/>
                  <a:pt x="1215828" y="2654061"/>
                  <a:pt x="1197204" y="2658359"/>
                </a:cubicBezTo>
                <a:cubicBezTo>
                  <a:pt x="1174914" y="2663503"/>
                  <a:pt x="1153892" y="2674190"/>
                  <a:pt x="1131217" y="2677213"/>
                </a:cubicBezTo>
                <a:cubicBezTo>
                  <a:pt x="1059308" y="2686801"/>
                  <a:pt x="914400" y="2696066"/>
                  <a:pt x="914400" y="2696066"/>
                </a:cubicBezTo>
                <a:cubicBezTo>
                  <a:pt x="850032" y="2717523"/>
                  <a:pt x="884565" y="2708552"/>
                  <a:pt x="763571" y="2714920"/>
                </a:cubicBezTo>
                <a:cubicBezTo>
                  <a:pt x="685060" y="2719052"/>
                  <a:pt x="606458" y="2721205"/>
                  <a:pt x="527901" y="2724347"/>
                </a:cubicBezTo>
                <a:cubicBezTo>
                  <a:pt x="442838" y="2766877"/>
                  <a:pt x="512462" y="2738202"/>
                  <a:pt x="339365" y="2752627"/>
                </a:cubicBezTo>
                <a:cubicBezTo>
                  <a:pt x="292176" y="2756560"/>
                  <a:pt x="253335" y="2763823"/>
                  <a:pt x="207390" y="2771481"/>
                </a:cubicBezTo>
                <a:lnTo>
                  <a:pt x="150829" y="2790334"/>
                </a:lnTo>
                <a:cubicBezTo>
                  <a:pt x="141402" y="2793476"/>
                  <a:pt x="130817" y="2794249"/>
                  <a:pt x="122549" y="2799761"/>
                </a:cubicBezTo>
                <a:lnTo>
                  <a:pt x="65988" y="2837468"/>
                </a:lnTo>
                <a:cubicBezTo>
                  <a:pt x="11960" y="2918510"/>
                  <a:pt x="76731" y="2815979"/>
                  <a:pt x="37707" y="2894029"/>
                </a:cubicBezTo>
                <a:cubicBezTo>
                  <a:pt x="32640" y="2904163"/>
                  <a:pt x="23921" y="2912176"/>
                  <a:pt x="18854" y="2922310"/>
                </a:cubicBezTo>
                <a:cubicBezTo>
                  <a:pt x="14410" y="2931198"/>
                  <a:pt x="18315" y="2946147"/>
                  <a:pt x="9427" y="2950590"/>
                </a:cubicBezTo>
                <a:cubicBezTo>
                  <a:pt x="3142" y="2953732"/>
                  <a:pt x="3142" y="2938021"/>
                  <a:pt x="0" y="293173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1649691" y="2743200"/>
            <a:ext cx="1503844" cy="2978870"/>
          </a:xfrm>
          <a:custGeom>
            <a:avLst/>
            <a:gdLst>
              <a:gd name="connsiteX0" fmla="*/ 160255 w 1503844"/>
              <a:gd name="connsiteY0" fmla="*/ 0 h 2978870"/>
              <a:gd name="connsiteX1" fmla="*/ 169682 w 1503844"/>
              <a:gd name="connsiteY1" fmla="*/ 84841 h 2978870"/>
              <a:gd name="connsiteX2" fmla="*/ 169682 w 1503844"/>
              <a:gd name="connsiteY2" fmla="*/ 584462 h 2978870"/>
              <a:gd name="connsiteX3" fmla="*/ 141402 w 1503844"/>
              <a:gd name="connsiteY3" fmla="*/ 688157 h 2978870"/>
              <a:gd name="connsiteX4" fmla="*/ 122548 w 1503844"/>
              <a:gd name="connsiteY4" fmla="*/ 744718 h 2978870"/>
              <a:gd name="connsiteX5" fmla="*/ 113121 w 1503844"/>
              <a:gd name="connsiteY5" fmla="*/ 772998 h 2978870"/>
              <a:gd name="connsiteX6" fmla="*/ 103695 w 1503844"/>
              <a:gd name="connsiteY6" fmla="*/ 820132 h 2978870"/>
              <a:gd name="connsiteX7" fmla="*/ 84841 w 1503844"/>
              <a:gd name="connsiteY7" fmla="*/ 876693 h 2978870"/>
              <a:gd name="connsiteX8" fmla="*/ 75414 w 1503844"/>
              <a:gd name="connsiteY8" fmla="*/ 904973 h 2978870"/>
              <a:gd name="connsiteX9" fmla="*/ 65987 w 1503844"/>
              <a:gd name="connsiteY9" fmla="*/ 1046375 h 2978870"/>
              <a:gd name="connsiteX10" fmla="*/ 47134 w 1503844"/>
              <a:gd name="connsiteY10" fmla="*/ 1216058 h 2978870"/>
              <a:gd name="connsiteX11" fmla="*/ 37707 w 1503844"/>
              <a:gd name="connsiteY11" fmla="*/ 1244338 h 2978870"/>
              <a:gd name="connsiteX12" fmla="*/ 47134 w 1503844"/>
              <a:gd name="connsiteY12" fmla="*/ 1423447 h 2978870"/>
              <a:gd name="connsiteX13" fmla="*/ 65987 w 1503844"/>
              <a:gd name="connsiteY13" fmla="*/ 1451728 h 2978870"/>
              <a:gd name="connsiteX14" fmla="*/ 84841 w 1503844"/>
              <a:gd name="connsiteY14" fmla="*/ 1508289 h 2978870"/>
              <a:gd name="connsiteX15" fmla="*/ 94268 w 1503844"/>
              <a:gd name="connsiteY15" fmla="*/ 1536569 h 2978870"/>
              <a:gd name="connsiteX16" fmla="*/ 94268 w 1503844"/>
              <a:gd name="connsiteY16" fmla="*/ 1706252 h 2978870"/>
              <a:gd name="connsiteX17" fmla="*/ 75414 w 1503844"/>
              <a:gd name="connsiteY17" fmla="*/ 1734532 h 2978870"/>
              <a:gd name="connsiteX18" fmla="*/ 47134 w 1503844"/>
              <a:gd name="connsiteY18" fmla="*/ 1800520 h 2978870"/>
              <a:gd name="connsiteX19" fmla="*/ 9427 w 1503844"/>
              <a:gd name="connsiteY19" fmla="*/ 1885361 h 2978870"/>
              <a:gd name="connsiteX20" fmla="*/ 0 w 1503844"/>
              <a:gd name="connsiteY20" fmla="*/ 1932495 h 2978870"/>
              <a:gd name="connsiteX21" fmla="*/ 18853 w 1503844"/>
              <a:gd name="connsiteY21" fmla="*/ 2121031 h 2978870"/>
              <a:gd name="connsiteX22" fmla="*/ 37707 w 1503844"/>
              <a:gd name="connsiteY22" fmla="*/ 2177592 h 2978870"/>
              <a:gd name="connsiteX23" fmla="*/ 56561 w 1503844"/>
              <a:gd name="connsiteY23" fmla="*/ 2234153 h 2978870"/>
              <a:gd name="connsiteX24" fmla="*/ 75414 w 1503844"/>
              <a:gd name="connsiteY24" fmla="*/ 2290713 h 2978870"/>
              <a:gd name="connsiteX25" fmla="*/ 84841 w 1503844"/>
              <a:gd name="connsiteY25" fmla="*/ 2318994 h 2978870"/>
              <a:gd name="connsiteX26" fmla="*/ 94268 w 1503844"/>
              <a:gd name="connsiteY26" fmla="*/ 2356701 h 2978870"/>
              <a:gd name="connsiteX27" fmla="*/ 113121 w 1503844"/>
              <a:gd name="connsiteY27" fmla="*/ 2413262 h 2978870"/>
              <a:gd name="connsiteX28" fmla="*/ 197963 w 1503844"/>
              <a:gd name="connsiteY28" fmla="*/ 2403835 h 2978870"/>
              <a:gd name="connsiteX29" fmla="*/ 245097 w 1503844"/>
              <a:gd name="connsiteY29" fmla="*/ 2394408 h 2978870"/>
              <a:gd name="connsiteX30" fmla="*/ 348791 w 1503844"/>
              <a:gd name="connsiteY30" fmla="*/ 2375555 h 2978870"/>
              <a:gd name="connsiteX31" fmla="*/ 537328 w 1503844"/>
              <a:gd name="connsiteY31" fmla="*/ 2384981 h 2978870"/>
              <a:gd name="connsiteX32" fmla="*/ 584462 w 1503844"/>
              <a:gd name="connsiteY32" fmla="*/ 2394408 h 2978870"/>
              <a:gd name="connsiteX33" fmla="*/ 707010 w 1503844"/>
              <a:gd name="connsiteY33" fmla="*/ 2403835 h 2978870"/>
              <a:gd name="connsiteX34" fmla="*/ 952107 w 1503844"/>
              <a:gd name="connsiteY34" fmla="*/ 2394408 h 2978870"/>
              <a:gd name="connsiteX35" fmla="*/ 980387 w 1503844"/>
              <a:gd name="connsiteY35" fmla="*/ 2384981 h 2978870"/>
              <a:gd name="connsiteX36" fmla="*/ 1036948 w 1503844"/>
              <a:gd name="connsiteY36" fmla="*/ 2375555 h 2978870"/>
              <a:gd name="connsiteX37" fmla="*/ 1121789 w 1503844"/>
              <a:gd name="connsiteY37" fmla="*/ 2356701 h 2978870"/>
              <a:gd name="connsiteX38" fmla="*/ 1348033 w 1503844"/>
              <a:gd name="connsiteY38" fmla="*/ 2366128 h 2978870"/>
              <a:gd name="connsiteX39" fmla="*/ 1489435 w 1503844"/>
              <a:gd name="connsiteY39" fmla="*/ 2375555 h 2978870"/>
              <a:gd name="connsiteX40" fmla="*/ 1498862 w 1503844"/>
              <a:gd name="connsiteY40" fmla="*/ 2479249 h 2978870"/>
              <a:gd name="connsiteX41" fmla="*/ 1489435 w 1503844"/>
              <a:gd name="connsiteY41" fmla="*/ 2582944 h 2978870"/>
              <a:gd name="connsiteX42" fmla="*/ 1480008 w 1503844"/>
              <a:gd name="connsiteY42" fmla="*/ 2611225 h 2978870"/>
              <a:gd name="connsiteX43" fmla="*/ 1451728 w 1503844"/>
              <a:gd name="connsiteY43" fmla="*/ 2639505 h 2978870"/>
              <a:gd name="connsiteX44" fmla="*/ 1423447 w 1503844"/>
              <a:gd name="connsiteY44" fmla="*/ 2696066 h 2978870"/>
              <a:gd name="connsiteX45" fmla="*/ 1414020 w 1503844"/>
              <a:gd name="connsiteY45" fmla="*/ 2724346 h 2978870"/>
              <a:gd name="connsiteX46" fmla="*/ 1385740 w 1503844"/>
              <a:gd name="connsiteY46" fmla="*/ 2733773 h 2978870"/>
              <a:gd name="connsiteX47" fmla="*/ 1348033 w 1503844"/>
              <a:gd name="connsiteY47" fmla="*/ 2752627 h 2978870"/>
              <a:gd name="connsiteX48" fmla="*/ 1272618 w 1503844"/>
              <a:gd name="connsiteY48" fmla="*/ 2780907 h 2978870"/>
              <a:gd name="connsiteX49" fmla="*/ 1225484 w 1503844"/>
              <a:gd name="connsiteY49" fmla="*/ 2790334 h 2978870"/>
              <a:gd name="connsiteX50" fmla="*/ 1168923 w 1503844"/>
              <a:gd name="connsiteY50" fmla="*/ 2809188 h 2978870"/>
              <a:gd name="connsiteX51" fmla="*/ 1131216 w 1503844"/>
              <a:gd name="connsiteY51" fmla="*/ 2818614 h 2978870"/>
              <a:gd name="connsiteX52" fmla="*/ 1102936 w 1503844"/>
              <a:gd name="connsiteY52" fmla="*/ 2828041 h 2978870"/>
              <a:gd name="connsiteX53" fmla="*/ 1036948 w 1503844"/>
              <a:gd name="connsiteY53" fmla="*/ 2837468 h 2978870"/>
              <a:gd name="connsiteX54" fmla="*/ 961534 w 1503844"/>
              <a:gd name="connsiteY54" fmla="*/ 2856322 h 2978870"/>
              <a:gd name="connsiteX55" fmla="*/ 763571 w 1503844"/>
              <a:gd name="connsiteY55" fmla="*/ 2875175 h 2978870"/>
              <a:gd name="connsiteX56" fmla="*/ 697583 w 1503844"/>
              <a:gd name="connsiteY56" fmla="*/ 2884602 h 2978870"/>
              <a:gd name="connsiteX57" fmla="*/ 659876 w 1503844"/>
              <a:gd name="connsiteY57" fmla="*/ 2894029 h 2978870"/>
              <a:gd name="connsiteX58" fmla="*/ 499620 w 1503844"/>
              <a:gd name="connsiteY58" fmla="*/ 2903456 h 2978870"/>
              <a:gd name="connsiteX59" fmla="*/ 443060 w 1503844"/>
              <a:gd name="connsiteY59" fmla="*/ 2931736 h 2978870"/>
              <a:gd name="connsiteX60" fmla="*/ 433633 w 1503844"/>
              <a:gd name="connsiteY60" fmla="*/ 2978870 h 297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03844" h="2978870">
                <a:moveTo>
                  <a:pt x="160255" y="0"/>
                </a:moveTo>
                <a:cubicBezTo>
                  <a:pt x="163397" y="28280"/>
                  <a:pt x="168059" y="56433"/>
                  <a:pt x="169682" y="84841"/>
                </a:cubicBezTo>
                <a:cubicBezTo>
                  <a:pt x="181654" y="294347"/>
                  <a:pt x="182881" y="373287"/>
                  <a:pt x="169682" y="584462"/>
                </a:cubicBezTo>
                <a:cubicBezTo>
                  <a:pt x="167632" y="617257"/>
                  <a:pt x="151337" y="658352"/>
                  <a:pt x="141402" y="688157"/>
                </a:cubicBezTo>
                <a:lnTo>
                  <a:pt x="122548" y="744718"/>
                </a:lnTo>
                <a:cubicBezTo>
                  <a:pt x="119406" y="754145"/>
                  <a:pt x="115070" y="763254"/>
                  <a:pt x="113121" y="772998"/>
                </a:cubicBezTo>
                <a:cubicBezTo>
                  <a:pt x="109979" y="788709"/>
                  <a:pt x="107911" y="804674"/>
                  <a:pt x="103695" y="820132"/>
                </a:cubicBezTo>
                <a:cubicBezTo>
                  <a:pt x="98466" y="839305"/>
                  <a:pt x="91126" y="857839"/>
                  <a:pt x="84841" y="876693"/>
                </a:cubicBezTo>
                <a:lnTo>
                  <a:pt x="75414" y="904973"/>
                </a:lnTo>
                <a:cubicBezTo>
                  <a:pt x="72272" y="952107"/>
                  <a:pt x="69352" y="999256"/>
                  <a:pt x="65987" y="1046375"/>
                </a:cubicBezTo>
                <a:cubicBezTo>
                  <a:pt x="60862" y="1118130"/>
                  <a:pt x="62434" y="1154861"/>
                  <a:pt x="47134" y="1216058"/>
                </a:cubicBezTo>
                <a:cubicBezTo>
                  <a:pt x="44724" y="1225698"/>
                  <a:pt x="40849" y="1234911"/>
                  <a:pt x="37707" y="1244338"/>
                </a:cubicBezTo>
                <a:cubicBezTo>
                  <a:pt x="40849" y="1304041"/>
                  <a:pt x="39056" y="1364210"/>
                  <a:pt x="47134" y="1423447"/>
                </a:cubicBezTo>
                <a:cubicBezTo>
                  <a:pt x="48665" y="1434673"/>
                  <a:pt x="61386" y="1441375"/>
                  <a:pt x="65987" y="1451728"/>
                </a:cubicBezTo>
                <a:cubicBezTo>
                  <a:pt x="74058" y="1469889"/>
                  <a:pt x="78556" y="1489435"/>
                  <a:pt x="84841" y="1508289"/>
                </a:cubicBezTo>
                <a:lnTo>
                  <a:pt x="94268" y="1536569"/>
                </a:lnTo>
                <a:cubicBezTo>
                  <a:pt x="97628" y="1583604"/>
                  <a:pt x="116445" y="1654506"/>
                  <a:pt x="94268" y="1706252"/>
                </a:cubicBezTo>
                <a:cubicBezTo>
                  <a:pt x="89805" y="1716665"/>
                  <a:pt x="81699" y="1725105"/>
                  <a:pt x="75414" y="1734532"/>
                </a:cubicBezTo>
                <a:cubicBezTo>
                  <a:pt x="50478" y="1834273"/>
                  <a:pt x="84333" y="1716823"/>
                  <a:pt x="47134" y="1800520"/>
                </a:cubicBezTo>
                <a:cubicBezTo>
                  <a:pt x="2261" y="1901484"/>
                  <a:pt x="52094" y="1821357"/>
                  <a:pt x="9427" y="1885361"/>
                </a:cubicBezTo>
                <a:cubicBezTo>
                  <a:pt x="6285" y="1901072"/>
                  <a:pt x="0" y="1916473"/>
                  <a:pt x="0" y="1932495"/>
                </a:cubicBezTo>
                <a:cubicBezTo>
                  <a:pt x="0" y="1954110"/>
                  <a:pt x="9670" y="2081238"/>
                  <a:pt x="18853" y="2121031"/>
                </a:cubicBezTo>
                <a:cubicBezTo>
                  <a:pt x="23322" y="2140396"/>
                  <a:pt x="31422" y="2158738"/>
                  <a:pt x="37707" y="2177592"/>
                </a:cubicBezTo>
                <a:lnTo>
                  <a:pt x="56561" y="2234153"/>
                </a:lnTo>
                <a:lnTo>
                  <a:pt x="75414" y="2290713"/>
                </a:lnTo>
                <a:cubicBezTo>
                  <a:pt x="78556" y="2300140"/>
                  <a:pt x="82431" y="2309354"/>
                  <a:pt x="84841" y="2318994"/>
                </a:cubicBezTo>
                <a:cubicBezTo>
                  <a:pt x="87983" y="2331563"/>
                  <a:pt x="90545" y="2344292"/>
                  <a:pt x="94268" y="2356701"/>
                </a:cubicBezTo>
                <a:cubicBezTo>
                  <a:pt x="99979" y="2375736"/>
                  <a:pt x="113121" y="2413262"/>
                  <a:pt x="113121" y="2413262"/>
                </a:cubicBezTo>
                <a:cubicBezTo>
                  <a:pt x="141402" y="2410120"/>
                  <a:pt x="169794" y="2407859"/>
                  <a:pt x="197963" y="2403835"/>
                </a:cubicBezTo>
                <a:cubicBezTo>
                  <a:pt x="213824" y="2401569"/>
                  <a:pt x="229333" y="2397274"/>
                  <a:pt x="245097" y="2394408"/>
                </a:cubicBezTo>
                <a:cubicBezTo>
                  <a:pt x="377836" y="2370273"/>
                  <a:pt x="232303" y="2398851"/>
                  <a:pt x="348791" y="2375555"/>
                </a:cubicBezTo>
                <a:cubicBezTo>
                  <a:pt x="411637" y="2378697"/>
                  <a:pt x="474604" y="2379963"/>
                  <a:pt x="537328" y="2384981"/>
                </a:cubicBezTo>
                <a:cubicBezTo>
                  <a:pt x="553299" y="2386259"/>
                  <a:pt x="568538" y="2392639"/>
                  <a:pt x="584462" y="2394408"/>
                </a:cubicBezTo>
                <a:cubicBezTo>
                  <a:pt x="625181" y="2398932"/>
                  <a:pt x="666161" y="2400693"/>
                  <a:pt x="707010" y="2403835"/>
                </a:cubicBezTo>
                <a:cubicBezTo>
                  <a:pt x="788709" y="2400693"/>
                  <a:pt x="870541" y="2400033"/>
                  <a:pt x="952107" y="2394408"/>
                </a:cubicBezTo>
                <a:cubicBezTo>
                  <a:pt x="962020" y="2393724"/>
                  <a:pt x="970687" y="2387136"/>
                  <a:pt x="980387" y="2384981"/>
                </a:cubicBezTo>
                <a:cubicBezTo>
                  <a:pt x="999046" y="2380835"/>
                  <a:pt x="1018143" y="2378974"/>
                  <a:pt x="1036948" y="2375555"/>
                </a:cubicBezTo>
                <a:cubicBezTo>
                  <a:pt x="1080823" y="2367578"/>
                  <a:pt x="1081446" y="2366787"/>
                  <a:pt x="1121789" y="2356701"/>
                </a:cubicBezTo>
                <a:lnTo>
                  <a:pt x="1348033" y="2366128"/>
                </a:lnTo>
                <a:cubicBezTo>
                  <a:pt x="1395210" y="2368547"/>
                  <a:pt x="1451644" y="2347212"/>
                  <a:pt x="1489435" y="2375555"/>
                </a:cubicBezTo>
                <a:cubicBezTo>
                  <a:pt x="1517201" y="2396379"/>
                  <a:pt x="1495720" y="2444684"/>
                  <a:pt x="1498862" y="2479249"/>
                </a:cubicBezTo>
                <a:cubicBezTo>
                  <a:pt x="1495720" y="2513814"/>
                  <a:pt x="1494343" y="2548585"/>
                  <a:pt x="1489435" y="2582944"/>
                </a:cubicBezTo>
                <a:cubicBezTo>
                  <a:pt x="1488030" y="2592781"/>
                  <a:pt x="1485520" y="2602957"/>
                  <a:pt x="1480008" y="2611225"/>
                </a:cubicBezTo>
                <a:cubicBezTo>
                  <a:pt x="1472613" y="2622317"/>
                  <a:pt x="1461155" y="2630078"/>
                  <a:pt x="1451728" y="2639505"/>
                </a:cubicBezTo>
                <a:cubicBezTo>
                  <a:pt x="1428034" y="2710587"/>
                  <a:pt x="1459995" y="2622973"/>
                  <a:pt x="1423447" y="2696066"/>
                </a:cubicBezTo>
                <a:cubicBezTo>
                  <a:pt x="1419003" y="2704954"/>
                  <a:pt x="1421046" y="2717320"/>
                  <a:pt x="1414020" y="2724346"/>
                </a:cubicBezTo>
                <a:cubicBezTo>
                  <a:pt x="1406994" y="2731372"/>
                  <a:pt x="1394873" y="2729859"/>
                  <a:pt x="1385740" y="2733773"/>
                </a:cubicBezTo>
                <a:cubicBezTo>
                  <a:pt x="1372824" y="2739309"/>
                  <a:pt x="1360874" y="2746920"/>
                  <a:pt x="1348033" y="2752627"/>
                </a:cubicBezTo>
                <a:cubicBezTo>
                  <a:pt x="1336914" y="2757569"/>
                  <a:pt x="1290385" y="2776465"/>
                  <a:pt x="1272618" y="2780907"/>
                </a:cubicBezTo>
                <a:cubicBezTo>
                  <a:pt x="1257074" y="2784793"/>
                  <a:pt x="1240942" y="2786118"/>
                  <a:pt x="1225484" y="2790334"/>
                </a:cubicBezTo>
                <a:cubicBezTo>
                  <a:pt x="1206311" y="2795563"/>
                  <a:pt x="1188203" y="2804368"/>
                  <a:pt x="1168923" y="2809188"/>
                </a:cubicBezTo>
                <a:cubicBezTo>
                  <a:pt x="1156354" y="2812330"/>
                  <a:pt x="1143673" y="2815055"/>
                  <a:pt x="1131216" y="2818614"/>
                </a:cubicBezTo>
                <a:cubicBezTo>
                  <a:pt x="1121662" y="2821344"/>
                  <a:pt x="1112680" y="2826092"/>
                  <a:pt x="1102936" y="2828041"/>
                </a:cubicBezTo>
                <a:cubicBezTo>
                  <a:pt x="1081148" y="2832399"/>
                  <a:pt x="1058736" y="2833110"/>
                  <a:pt x="1036948" y="2837468"/>
                </a:cubicBezTo>
                <a:cubicBezTo>
                  <a:pt x="1011540" y="2842550"/>
                  <a:pt x="987339" y="2853976"/>
                  <a:pt x="961534" y="2856322"/>
                </a:cubicBezTo>
                <a:lnTo>
                  <a:pt x="763571" y="2875175"/>
                </a:lnTo>
                <a:cubicBezTo>
                  <a:pt x="741504" y="2877771"/>
                  <a:pt x="719444" y="2880627"/>
                  <a:pt x="697583" y="2884602"/>
                </a:cubicBezTo>
                <a:cubicBezTo>
                  <a:pt x="684836" y="2886920"/>
                  <a:pt x="672773" y="2892801"/>
                  <a:pt x="659876" y="2894029"/>
                </a:cubicBezTo>
                <a:cubicBezTo>
                  <a:pt x="606606" y="2899102"/>
                  <a:pt x="553039" y="2900314"/>
                  <a:pt x="499620" y="2903456"/>
                </a:cubicBezTo>
                <a:cubicBezTo>
                  <a:pt x="485103" y="2908295"/>
                  <a:pt x="451660" y="2916685"/>
                  <a:pt x="443060" y="2931736"/>
                </a:cubicBezTo>
                <a:cubicBezTo>
                  <a:pt x="435111" y="2945647"/>
                  <a:pt x="433633" y="2978870"/>
                  <a:pt x="433633" y="2978870"/>
                </a:cubicBezTo>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711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5" dur="500"/>
                                        <p:tgtEl>
                                          <p:spTgt spid="6">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8" dur="500"/>
                                        <p:tgtEl>
                                          <p:spTgt spid="6">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randombar(horizontal)">
                                      <p:cBhvr>
                                        <p:cTn id="26" dur="500"/>
                                        <p:tgtEl>
                                          <p:spTgt spid="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randombar(horizont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4</a:t>
            </a:r>
            <a:r>
              <a:rPr lang="zh-CN" altLang="en-US" dirty="0" smtClean="0"/>
              <a:t>）</a:t>
            </a:r>
            <a:r>
              <a:rPr lang="zh-CN" altLang="en-US" dirty="0" smtClean="0">
                <a:latin typeface="+mn-ea"/>
              </a:rPr>
              <a:t>判定</a:t>
            </a:r>
            <a:r>
              <a:rPr lang="en-US" altLang="zh-CN" dirty="0">
                <a:latin typeface="+mn-ea"/>
              </a:rPr>
              <a:t>/</a:t>
            </a:r>
            <a:r>
              <a:rPr lang="zh-CN" altLang="en-US" dirty="0">
                <a:latin typeface="+mn-ea"/>
              </a:rPr>
              <a:t>条件</a:t>
            </a:r>
            <a:r>
              <a:rPr lang="zh-CN" altLang="en-US" dirty="0" smtClean="0">
                <a:latin typeface="+mn-ea"/>
              </a:rPr>
              <a:t>覆盖</a:t>
            </a:r>
            <a:endParaRPr lang="zh-CN" altLang="en-US" dirty="0"/>
          </a:p>
        </p:txBody>
      </p:sp>
      <p:sp>
        <p:nvSpPr>
          <p:cNvPr id="3" name="内容占位符 2"/>
          <p:cNvSpPr>
            <a:spLocks noGrp="1"/>
          </p:cNvSpPr>
          <p:nvPr>
            <p:ph idx="1"/>
          </p:nvPr>
        </p:nvSpPr>
        <p:spPr/>
        <p:txBody>
          <a:bodyPr/>
          <a:lstStyle/>
          <a:p>
            <a:r>
              <a:rPr lang="zh-CN" altLang="en-US" sz="2400" dirty="0">
                <a:solidFill>
                  <a:srgbClr val="0000FF"/>
                </a:solidFill>
                <a:latin typeface="+mn-ea"/>
              </a:rPr>
              <a:t>判定</a:t>
            </a:r>
            <a:r>
              <a:rPr lang="en-US" altLang="zh-CN" sz="2400" dirty="0">
                <a:solidFill>
                  <a:srgbClr val="0000FF"/>
                </a:solidFill>
                <a:latin typeface="+mn-ea"/>
              </a:rPr>
              <a:t>/</a:t>
            </a:r>
            <a:r>
              <a:rPr lang="zh-CN" altLang="en-US" sz="2400" dirty="0">
                <a:solidFill>
                  <a:srgbClr val="0000FF"/>
                </a:solidFill>
                <a:latin typeface="+mn-ea"/>
              </a:rPr>
              <a:t>条件</a:t>
            </a:r>
            <a:r>
              <a:rPr lang="zh-CN" altLang="en-US" sz="2400" dirty="0" smtClean="0">
                <a:solidFill>
                  <a:srgbClr val="0000FF"/>
                </a:solidFill>
                <a:latin typeface="+mn-ea"/>
              </a:rPr>
              <a:t>覆盖 </a:t>
            </a:r>
            <a:r>
              <a:rPr lang="en-US" altLang="zh-CN" sz="2400" dirty="0" smtClean="0">
                <a:solidFill>
                  <a:srgbClr val="0000FF"/>
                </a:solidFill>
                <a:latin typeface="+mn-ea"/>
              </a:rPr>
              <a:t>= </a:t>
            </a:r>
            <a:r>
              <a:rPr lang="zh-CN" altLang="en-US" sz="2400" dirty="0" smtClean="0">
                <a:solidFill>
                  <a:srgbClr val="0000FF"/>
                </a:solidFill>
                <a:latin typeface="+mn-ea"/>
              </a:rPr>
              <a:t>判断覆盖 </a:t>
            </a:r>
            <a:r>
              <a:rPr lang="en-US" altLang="zh-CN" sz="2400" dirty="0" smtClean="0">
                <a:solidFill>
                  <a:srgbClr val="0000FF"/>
                </a:solidFill>
                <a:latin typeface="+mn-ea"/>
              </a:rPr>
              <a:t>+ </a:t>
            </a:r>
            <a:r>
              <a:rPr lang="zh-CN" altLang="en-US" sz="2400" dirty="0">
                <a:solidFill>
                  <a:srgbClr val="0000FF"/>
                </a:solidFill>
                <a:latin typeface="+mn-ea"/>
              </a:rPr>
              <a:t>条件覆盖</a:t>
            </a:r>
            <a:r>
              <a:rPr lang="zh-CN" altLang="en-US" sz="2400" dirty="0" smtClean="0">
                <a:latin typeface="+mn-ea"/>
              </a:rPr>
              <a:t>，即同时</a:t>
            </a:r>
            <a:r>
              <a:rPr lang="zh-CN" altLang="en-US" sz="2400" dirty="0">
                <a:latin typeface="+mn-ea"/>
              </a:rPr>
              <a:t>满足判定覆盖和条件覆盖的要求</a:t>
            </a:r>
            <a:endParaRPr lang="zh-CN" altLang="en-US" sz="2400" dirty="0"/>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1735" y="2326453"/>
            <a:ext cx="3506771" cy="38123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矩形 4"/>
          <p:cNvSpPr/>
          <p:nvPr/>
        </p:nvSpPr>
        <p:spPr>
          <a:xfrm>
            <a:off x="4926028" y="2326453"/>
            <a:ext cx="3586925" cy="1938992"/>
          </a:xfrm>
          <a:prstGeom prst="rect">
            <a:avLst/>
          </a:prstGeom>
        </p:spPr>
        <p:txBody>
          <a:bodyPr wrap="square">
            <a:spAutoFit/>
          </a:bodyPr>
          <a:lstStyle/>
          <a:p>
            <a:pPr marL="0" marR="0" lvl="0" indent="0" defTabSz="914400" eaLnBrk="1" fontAlgn="base" latinLnBrk="0" hangingPunct="1">
              <a:spcBef>
                <a:spcPct val="0"/>
              </a:spcBef>
              <a:spcAft>
                <a:spcPct val="0"/>
              </a:spcAft>
              <a:buClrTx/>
              <a:buSzTx/>
              <a:buFontTx/>
              <a:buNone/>
              <a:tabLst/>
              <a:defRPr/>
            </a:pPr>
            <a:r>
              <a:rPr kumimoji="0" lang="en-US" altLang="zh-CN" sz="20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A=2,B=0,X=4</a:t>
            </a:r>
          </a:p>
          <a:p>
            <a:pPr marL="0" marR="0" lvl="0" indent="0" defTabSz="914400" eaLnBrk="1" fontAlgn="base" latinLnBrk="0" hangingPunct="1">
              <a:spcBef>
                <a:spcPct val="0"/>
              </a:spcBef>
              <a:spcAft>
                <a:spcPct val="0"/>
              </a:spcAft>
              <a:buClrTx/>
              <a:buSzTx/>
              <a:buFontTx/>
              <a:buNone/>
              <a:tabLst/>
              <a:defRPr/>
            </a:pPr>
            <a:r>
              <a:rPr kumimoji="0" lang="en-US" altLang="zh-CN" sz="2000" b="0" i="0" u="none" strike="noStrike" kern="0" cap="none" spc="0" normalizeH="0" baseline="0" noProof="0" dirty="0" smtClean="0">
                <a:ln>
                  <a:noFill/>
                </a:ln>
                <a:effectLst/>
                <a:uLnTx/>
                <a:uFillTx/>
                <a:latin typeface="华文细黑" panose="02010600040101010101" pitchFamily="2" charset="-122"/>
                <a:ea typeface="华文细黑" panose="02010600040101010101" pitchFamily="2" charset="-122"/>
              </a:rPr>
              <a:t>(</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满足</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A&gt;1,B=0,A=2</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和</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X&gt;1</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，执行路径</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sacbed)</a:t>
            </a:r>
            <a:endPar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endParaRPr>
          </a:p>
          <a:p>
            <a:pPr marL="0" marR="0" lvl="0" indent="0" defTabSz="914400" eaLnBrk="1" fontAlgn="base" latinLnBrk="0" hangingPunct="1">
              <a:spcBef>
                <a:spcPct val="0"/>
              </a:spcBef>
              <a:spcAft>
                <a:spcPct val="0"/>
              </a:spcAft>
              <a:buClrTx/>
              <a:buSzTx/>
              <a:buFontTx/>
              <a:buNone/>
              <a:tabLst/>
              <a:defRPr/>
            </a:pPr>
            <a:r>
              <a:rPr kumimoji="0" lang="en-US" altLang="zh-CN" sz="20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A=1,B=1,X=1</a:t>
            </a:r>
          </a:p>
          <a:p>
            <a:pPr marL="0" marR="0" lvl="0" indent="0" defTabSz="914400" eaLnBrk="1" fontAlgn="base" latinLnBrk="0" hangingPunct="1">
              <a:spcBef>
                <a:spcPct val="0"/>
              </a:spcBef>
              <a:spcAft>
                <a:spcPct val="0"/>
              </a:spcAft>
              <a:buClrTx/>
              <a:buSzTx/>
              <a:buFontTx/>
              <a:buNone/>
              <a:tabLst/>
              <a:defRPr/>
            </a:pPr>
            <a:r>
              <a:rPr kumimoji="0" lang="en-US" altLang="zh-CN" sz="2000" b="0" i="0" u="none" strike="noStrike" kern="0" cap="none" spc="0" normalizeH="0" baseline="0" noProof="0" dirty="0" smtClean="0">
                <a:ln>
                  <a:noFill/>
                </a:ln>
                <a:effectLst/>
                <a:uLnTx/>
                <a:uFillTx/>
                <a:latin typeface="华文细黑" panose="02010600040101010101" pitchFamily="2" charset="-122"/>
                <a:ea typeface="华文细黑" panose="02010600040101010101" pitchFamily="2" charset="-122"/>
              </a:rPr>
              <a:t>(</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满足</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1,B</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0,A</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2</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和</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X</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1</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，执行路径</a:t>
            </a:r>
            <a:r>
              <a:rPr kumimoji="0" lang="en-US" altLang="zh-CN" sz="2000" b="0" i="0" u="none" strike="noStrike" kern="0" cap="none" spc="0" normalizeH="0" baseline="0" noProof="0" dirty="0" err="1">
                <a:ln>
                  <a:noFill/>
                </a:ln>
                <a:effectLst/>
                <a:uLnTx/>
                <a:uFillTx/>
                <a:latin typeface="华文细黑" panose="02010600040101010101" pitchFamily="2" charset="-122"/>
                <a:ea typeface="华文细黑" panose="02010600040101010101" pitchFamily="2" charset="-122"/>
              </a:rPr>
              <a:t>sabd</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endParaRPr kumimoji="0" lang="zh-CN" altLang="en-US" sz="16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endParaRPr>
          </a:p>
        </p:txBody>
      </p:sp>
      <p:sp>
        <p:nvSpPr>
          <p:cNvPr id="6" name="任意多边形 5"/>
          <p:cNvSpPr/>
          <p:nvPr/>
        </p:nvSpPr>
        <p:spPr>
          <a:xfrm>
            <a:off x="1197204" y="2912882"/>
            <a:ext cx="634699" cy="2846895"/>
          </a:xfrm>
          <a:custGeom>
            <a:avLst/>
            <a:gdLst>
              <a:gd name="connsiteX0" fmla="*/ 433633 w 634699"/>
              <a:gd name="connsiteY0" fmla="*/ 0 h 2846895"/>
              <a:gd name="connsiteX1" fmla="*/ 414780 w 634699"/>
              <a:gd name="connsiteY1" fmla="*/ 75415 h 2846895"/>
              <a:gd name="connsiteX2" fmla="*/ 367645 w 634699"/>
              <a:gd name="connsiteY2" fmla="*/ 160256 h 2846895"/>
              <a:gd name="connsiteX3" fmla="*/ 358219 w 634699"/>
              <a:gd name="connsiteY3" fmla="*/ 216817 h 2846895"/>
              <a:gd name="connsiteX4" fmla="*/ 348792 w 634699"/>
              <a:gd name="connsiteY4" fmla="*/ 386499 h 2846895"/>
              <a:gd name="connsiteX5" fmla="*/ 301658 w 634699"/>
              <a:gd name="connsiteY5" fmla="*/ 443060 h 2846895"/>
              <a:gd name="connsiteX6" fmla="*/ 273377 w 634699"/>
              <a:gd name="connsiteY6" fmla="*/ 452487 h 2846895"/>
              <a:gd name="connsiteX7" fmla="*/ 235670 w 634699"/>
              <a:gd name="connsiteY7" fmla="*/ 471341 h 2846895"/>
              <a:gd name="connsiteX8" fmla="*/ 160256 w 634699"/>
              <a:gd name="connsiteY8" fmla="*/ 527902 h 2846895"/>
              <a:gd name="connsiteX9" fmla="*/ 131975 w 634699"/>
              <a:gd name="connsiteY9" fmla="*/ 537328 h 2846895"/>
              <a:gd name="connsiteX10" fmla="*/ 103695 w 634699"/>
              <a:gd name="connsiteY10" fmla="*/ 556182 h 2846895"/>
              <a:gd name="connsiteX11" fmla="*/ 75415 w 634699"/>
              <a:gd name="connsiteY11" fmla="*/ 593889 h 2846895"/>
              <a:gd name="connsiteX12" fmla="*/ 47134 w 634699"/>
              <a:gd name="connsiteY12" fmla="*/ 622170 h 2846895"/>
              <a:gd name="connsiteX13" fmla="*/ 37707 w 634699"/>
              <a:gd name="connsiteY13" fmla="*/ 669304 h 2846895"/>
              <a:gd name="connsiteX14" fmla="*/ 28281 w 634699"/>
              <a:gd name="connsiteY14" fmla="*/ 697584 h 2846895"/>
              <a:gd name="connsiteX15" fmla="*/ 18854 w 634699"/>
              <a:gd name="connsiteY15" fmla="*/ 735291 h 2846895"/>
              <a:gd name="connsiteX16" fmla="*/ 0 w 634699"/>
              <a:gd name="connsiteY16" fmla="*/ 801279 h 2846895"/>
              <a:gd name="connsiteX17" fmla="*/ 28281 w 634699"/>
              <a:gd name="connsiteY17" fmla="*/ 886120 h 2846895"/>
              <a:gd name="connsiteX18" fmla="*/ 56561 w 634699"/>
              <a:gd name="connsiteY18" fmla="*/ 942681 h 2846895"/>
              <a:gd name="connsiteX19" fmla="*/ 84841 w 634699"/>
              <a:gd name="connsiteY19" fmla="*/ 961534 h 2846895"/>
              <a:gd name="connsiteX20" fmla="*/ 94268 w 634699"/>
              <a:gd name="connsiteY20" fmla="*/ 989815 h 2846895"/>
              <a:gd name="connsiteX21" fmla="*/ 122549 w 634699"/>
              <a:gd name="connsiteY21" fmla="*/ 1008669 h 2846895"/>
              <a:gd name="connsiteX22" fmla="*/ 150829 w 634699"/>
              <a:gd name="connsiteY22" fmla="*/ 1036949 h 2846895"/>
              <a:gd name="connsiteX23" fmla="*/ 169683 w 634699"/>
              <a:gd name="connsiteY23" fmla="*/ 1065229 h 2846895"/>
              <a:gd name="connsiteX24" fmla="*/ 226243 w 634699"/>
              <a:gd name="connsiteY24" fmla="*/ 1102937 h 2846895"/>
              <a:gd name="connsiteX25" fmla="*/ 254524 w 634699"/>
              <a:gd name="connsiteY25" fmla="*/ 1121790 h 2846895"/>
              <a:gd name="connsiteX26" fmla="*/ 292231 w 634699"/>
              <a:gd name="connsiteY26" fmla="*/ 1131217 h 2846895"/>
              <a:gd name="connsiteX27" fmla="*/ 329938 w 634699"/>
              <a:gd name="connsiteY27" fmla="*/ 1150071 h 2846895"/>
              <a:gd name="connsiteX28" fmla="*/ 358219 w 634699"/>
              <a:gd name="connsiteY28" fmla="*/ 1159497 h 2846895"/>
              <a:gd name="connsiteX29" fmla="*/ 395926 w 634699"/>
              <a:gd name="connsiteY29" fmla="*/ 1178351 h 2846895"/>
              <a:gd name="connsiteX30" fmla="*/ 452487 w 634699"/>
              <a:gd name="connsiteY30" fmla="*/ 1197205 h 2846895"/>
              <a:gd name="connsiteX31" fmla="*/ 509048 w 634699"/>
              <a:gd name="connsiteY31" fmla="*/ 1216058 h 2846895"/>
              <a:gd name="connsiteX32" fmla="*/ 537328 w 634699"/>
              <a:gd name="connsiteY32" fmla="*/ 1225485 h 2846895"/>
              <a:gd name="connsiteX33" fmla="*/ 593889 w 634699"/>
              <a:gd name="connsiteY33" fmla="*/ 1263192 h 2846895"/>
              <a:gd name="connsiteX34" fmla="*/ 622169 w 634699"/>
              <a:gd name="connsiteY34" fmla="*/ 1272619 h 2846895"/>
              <a:gd name="connsiteX35" fmla="*/ 631596 w 634699"/>
              <a:gd name="connsiteY35" fmla="*/ 1244339 h 2846895"/>
              <a:gd name="connsiteX36" fmla="*/ 575035 w 634699"/>
              <a:gd name="connsiteY36" fmla="*/ 1263192 h 2846895"/>
              <a:gd name="connsiteX37" fmla="*/ 546755 w 634699"/>
              <a:gd name="connsiteY37" fmla="*/ 1272619 h 2846895"/>
              <a:gd name="connsiteX38" fmla="*/ 518474 w 634699"/>
              <a:gd name="connsiteY38" fmla="*/ 1282046 h 2846895"/>
              <a:gd name="connsiteX39" fmla="*/ 452487 w 634699"/>
              <a:gd name="connsiteY39" fmla="*/ 1319753 h 2846895"/>
              <a:gd name="connsiteX40" fmla="*/ 424206 w 634699"/>
              <a:gd name="connsiteY40" fmla="*/ 1338607 h 2846895"/>
              <a:gd name="connsiteX41" fmla="*/ 367645 w 634699"/>
              <a:gd name="connsiteY41" fmla="*/ 1357460 h 2846895"/>
              <a:gd name="connsiteX42" fmla="*/ 339365 w 634699"/>
              <a:gd name="connsiteY42" fmla="*/ 1376314 h 2846895"/>
              <a:gd name="connsiteX43" fmla="*/ 273377 w 634699"/>
              <a:gd name="connsiteY43" fmla="*/ 1414021 h 2846895"/>
              <a:gd name="connsiteX44" fmla="*/ 226243 w 634699"/>
              <a:gd name="connsiteY44" fmla="*/ 1470582 h 2846895"/>
              <a:gd name="connsiteX45" fmla="*/ 207390 w 634699"/>
              <a:gd name="connsiteY45" fmla="*/ 1527143 h 2846895"/>
              <a:gd name="connsiteX46" fmla="*/ 150829 w 634699"/>
              <a:gd name="connsiteY46" fmla="*/ 1611984 h 2846895"/>
              <a:gd name="connsiteX47" fmla="*/ 131975 w 634699"/>
              <a:gd name="connsiteY47" fmla="*/ 1640264 h 2846895"/>
              <a:gd name="connsiteX48" fmla="*/ 113122 w 634699"/>
              <a:gd name="connsiteY48" fmla="*/ 1668545 h 2846895"/>
              <a:gd name="connsiteX49" fmla="*/ 84841 w 634699"/>
              <a:gd name="connsiteY49" fmla="*/ 1696825 h 2846895"/>
              <a:gd name="connsiteX50" fmla="*/ 75415 w 634699"/>
              <a:gd name="connsiteY50" fmla="*/ 1725106 h 2846895"/>
              <a:gd name="connsiteX51" fmla="*/ 56561 w 634699"/>
              <a:gd name="connsiteY51" fmla="*/ 1753386 h 2846895"/>
              <a:gd name="connsiteX52" fmla="*/ 47134 w 634699"/>
              <a:gd name="connsiteY52" fmla="*/ 1791093 h 2846895"/>
              <a:gd name="connsiteX53" fmla="*/ 56561 w 634699"/>
              <a:gd name="connsiteY53" fmla="*/ 1894788 h 2846895"/>
              <a:gd name="connsiteX54" fmla="*/ 94268 w 634699"/>
              <a:gd name="connsiteY54" fmla="*/ 1951349 h 2846895"/>
              <a:gd name="connsiteX55" fmla="*/ 141402 w 634699"/>
              <a:gd name="connsiteY55" fmla="*/ 2017337 h 2846895"/>
              <a:gd name="connsiteX56" fmla="*/ 160256 w 634699"/>
              <a:gd name="connsiteY56" fmla="*/ 2045617 h 2846895"/>
              <a:gd name="connsiteX57" fmla="*/ 216817 w 634699"/>
              <a:gd name="connsiteY57" fmla="*/ 2092751 h 2846895"/>
              <a:gd name="connsiteX58" fmla="*/ 263951 w 634699"/>
              <a:gd name="connsiteY58" fmla="*/ 2149312 h 2846895"/>
              <a:gd name="connsiteX59" fmla="*/ 292231 w 634699"/>
              <a:gd name="connsiteY59" fmla="*/ 2177592 h 2846895"/>
              <a:gd name="connsiteX60" fmla="*/ 329938 w 634699"/>
              <a:gd name="connsiteY60" fmla="*/ 2234153 h 2846895"/>
              <a:gd name="connsiteX61" fmla="*/ 358219 w 634699"/>
              <a:gd name="connsiteY61" fmla="*/ 2262433 h 2846895"/>
              <a:gd name="connsiteX62" fmla="*/ 424206 w 634699"/>
              <a:gd name="connsiteY62" fmla="*/ 2337848 h 2846895"/>
              <a:gd name="connsiteX63" fmla="*/ 443060 w 634699"/>
              <a:gd name="connsiteY63" fmla="*/ 2366128 h 2846895"/>
              <a:gd name="connsiteX64" fmla="*/ 471340 w 634699"/>
              <a:gd name="connsiteY64" fmla="*/ 2384982 h 2846895"/>
              <a:gd name="connsiteX65" fmla="*/ 509048 w 634699"/>
              <a:gd name="connsiteY65" fmla="*/ 2441543 h 2846895"/>
              <a:gd name="connsiteX66" fmla="*/ 527901 w 634699"/>
              <a:gd name="connsiteY66" fmla="*/ 2469823 h 2846895"/>
              <a:gd name="connsiteX67" fmla="*/ 546755 w 634699"/>
              <a:gd name="connsiteY67" fmla="*/ 2498104 h 2846895"/>
              <a:gd name="connsiteX68" fmla="*/ 556182 w 634699"/>
              <a:gd name="connsiteY68" fmla="*/ 2526384 h 2846895"/>
              <a:gd name="connsiteX69" fmla="*/ 556182 w 634699"/>
              <a:gd name="connsiteY69" fmla="*/ 2752627 h 2846895"/>
              <a:gd name="connsiteX70" fmla="*/ 537328 w 634699"/>
              <a:gd name="connsiteY70" fmla="*/ 2846895 h 2846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34699" h="2846895">
                <a:moveTo>
                  <a:pt x="433633" y="0"/>
                </a:moveTo>
                <a:cubicBezTo>
                  <a:pt x="431023" y="13051"/>
                  <a:pt x="423836" y="59114"/>
                  <a:pt x="414780" y="75415"/>
                </a:cubicBezTo>
                <a:cubicBezTo>
                  <a:pt x="360752" y="172666"/>
                  <a:pt x="388977" y="96262"/>
                  <a:pt x="367645" y="160256"/>
                </a:cubicBezTo>
                <a:cubicBezTo>
                  <a:pt x="364503" y="179110"/>
                  <a:pt x="359806" y="197769"/>
                  <a:pt x="358219" y="216817"/>
                </a:cubicBezTo>
                <a:cubicBezTo>
                  <a:pt x="353515" y="273269"/>
                  <a:pt x="356803" y="330420"/>
                  <a:pt x="348792" y="386499"/>
                </a:cubicBezTo>
                <a:cubicBezTo>
                  <a:pt x="346961" y="399312"/>
                  <a:pt x="309217" y="438020"/>
                  <a:pt x="301658" y="443060"/>
                </a:cubicBezTo>
                <a:cubicBezTo>
                  <a:pt x="293390" y="448572"/>
                  <a:pt x="282510" y="448573"/>
                  <a:pt x="273377" y="452487"/>
                </a:cubicBezTo>
                <a:cubicBezTo>
                  <a:pt x="260461" y="458023"/>
                  <a:pt x="247871" y="464369"/>
                  <a:pt x="235670" y="471341"/>
                </a:cubicBezTo>
                <a:cubicBezTo>
                  <a:pt x="167689" y="510187"/>
                  <a:pt x="257012" y="467430"/>
                  <a:pt x="160256" y="527902"/>
                </a:cubicBezTo>
                <a:cubicBezTo>
                  <a:pt x="151830" y="533168"/>
                  <a:pt x="141402" y="534186"/>
                  <a:pt x="131975" y="537328"/>
                </a:cubicBezTo>
                <a:cubicBezTo>
                  <a:pt x="122548" y="543613"/>
                  <a:pt x="111706" y="548171"/>
                  <a:pt x="103695" y="556182"/>
                </a:cubicBezTo>
                <a:cubicBezTo>
                  <a:pt x="92586" y="567292"/>
                  <a:pt x="85640" y="581960"/>
                  <a:pt x="75415" y="593889"/>
                </a:cubicBezTo>
                <a:cubicBezTo>
                  <a:pt x="66739" y="604011"/>
                  <a:pt x="56561" y="612743"/>
                  <a:pt x="47134" y="622170"/>
                </a:cubicBezTo>
                <a:cubicBezTo>
                  <a:pt x="43992" y="637881"/>
                  <a:pt x="41593" y="653760"/>
                  <a:pt x="37707" y="669304"/>
                </a:cubicBezTo>
                <a:cubicBezTo>
                  <a:pt x="35297" y="678944"/>
                  <a:pt x="31011" y="688030"/>
                  <a:pt x="28281" y="697584"/>
                </a:cubicBezTo>
                <a:cubicBezTo>
                  <a:pt x="24722" y="710041"/>
                  <a:pt x="22413" y="722834"/>
                  <a:pt x="18854" y="735291"/>
                </a:cubicBezTo>
                <a:cubicBezTo>
                  <a:pt x="-8194" y="829958"/>
                  <a:pt x="29470" y="683403"/>
                  <a:pt x="0" y="801279"/>
                </a:cubicBezTo>
                <a:cubicBezTo>
                  <a:pt x="17502" y="906291"/>
                  <a:pt x="-4858" y="819842"/>
                  <a:pt x="28281" y="886120"/>
                </a:cubicBezTo>
                <a:cubicBezTo>
                  <a:pt x="43616" y="916791"/>
                  <a:pt x="29542" y="915662"/>
                  <a:pt x="56561" y="942681"/>
                </a:cubicBezTo>
                <a:cubicBezTo>
                  <a:pt x="64572" y="950692"/>
                  <a:pt x="75414" y="955250"/>
                  <a:pt x="84841" y="961534"/>
                </a:cubicBezTo>
                <a:cubicBezTo>
                  <a:pt x="87983" y="970961"/>
                  <a:pt x="88060" y="982056"/>
                  <a:pt x="94268" y="989815"/>
                </a:cubicBezTo>
                <a:cubicBezTo>
                  <a:pt x="101346" y="998662"/>
                  <a:pt x="113845" y="1001416"/>
                  <a:pt x="122549" y="1008669"/>
                </a:cubicBezTo>
                <a:cubicBezTo>
                  <a:pt x="132790" y="1017203"/>
                  <a:pt x="142294" y="1026708"/>
                  <a:pt x="150829" y="1036949"/>
                </a:cubicBezTo>
                <a:cubicBezTo>
                  <a:pt x="158082" y="1045653"/>
                  <a:pt x="161157" y="1057768"/>
                  <a:pt x="169683" y="1065229"/>
                </a:cubicBezTo>
                <a:cubicBezTo>
                  <a:pt x="186736" y="1080150"/>
                  <a:pt x="207389" y="1090368"/>
                  <a:pt x="226243" y="1102937"/>
                </a:cubicBezTo>
                <a:cubicBezTo>
                  <a:pt x="235670" y="1109222"/>
                  <a:pt x="243533" y="1119042"/>
                  <a:pt x="254524" y="1121790"/>
                </a:cubicBezTo>
                <a:cubicBezTo>
                  <a:pt x="267093" y="1124932"/>
                  <a:pt x="280100" y="1126668"/>
                  <a:pt x="292231" y="1131217"/>
                </a:cubicBezTo>
                <a:cubicBezTo>
                  <a:pt x="305389" y="1136151"/>
                  <a:pt x="317022" y="1144535"/>
                  <a:pt x="329938" y="1150071"/>
                </a:cubicBezTo>
                <a:cubicBezTo>
                  <a:pt x="339071" y="1153985"/>
                  <a:pt x="349086" y="1155583"/>
                  <a:pt x="358219" y="1159497"/>
                </a:cubicBezTo>
                <a:cubicBezTo>
                  <a:pt x="371135" y="1165033"/>
                  <a:pt x="382878" y="1173132"/>
                  <a:pt x="395926" y="1178351"/>
                </a:cubicBezTo>
                <a:cubicBezTo>
                  <a:pt x="414378" y="1185732"/>
                  <a:pt x="433633" y="1190921"/>
                  <a:pt x="452487" y="1197205"/>
                </a:cubicBezTo>
                <a:lnTo>
                  <a:pt x="509048" y="1216058"/>
                </a:lnTo>
                <a:cubicBezTo>
                  <a:pt x="518475" y="1219200"/>
                  <a:pt x="529060" y="1219973"/>
                  <a:pt x="537328" y="1225485"/>
                </a:cubicBezTo>
                <a:cubicBezTo>
                  <a:pt x="556182" y="1238054"/>
                  <a:pt x="572393" y="1256026"/>
                  <a:pt x="593889" y="1263192"/>
                </a:cubicBezTo>
                <a:lnTo>
                  <a:pt x="622169" y="1272619"/>
                </a:lnTo>
                <a:cubicBezTo>
                  <a:pt x="625311" y="1263192"/>
                  <a:pt x="641340" y="1246288"/>
                  <a:pt x="631596" y="1244339"/>
                </a:cubicBezTo>
                <a:cubicBezTo>
                  <a:pt x="612109" y="1240441"/>
                  <a:pt x="593889" y="1256908"/>
                  <a:pt x="575035" y="1263192"/>
                </a:cubicBezTo>
                <a:lnTo>
                  <a:pt x="546755" y="1272619"/>
                </a:lnTo>
                <a:cubicBezTo>
                  <a:pt x="537328" y="1275761"/>
                  <a:pt x="526742" y="1276534"/>
                  <a:pt x="518474" y="1282046"/>
                </a:cubicBezTo>
                <a:cubicBezTo>
                  <a:pt x="449570" y="1327981"/>
                  <a:pt x="536213" y="1271909"/>
                  <a:pt x="452487" y="1319753"/>
                </a:cubicBezTo>
                <a:cubicBezTo>
                  <a:pt x="442650" y="1325374"/>
                  <a:pt x="434559" y="1334006"/>
                  <a:pt x="424206" y="1338607"/>
                </a:cubicBezTo>
                <a:cubicBezTo>
                  <a:pt x="406045" y="1346678"/>
                  <a:pt x="386499" y="1351176"/>
                  <a:pt x="367645" y="1357460"/>
                </a:cubicBezTo>
                <a:cubicBezTo>
                  <a:pt x="358218" y="1363745"/>
                  <a:pt x="349202" y="1370693"/>
                  <a:pt x="339365" y="1376314"/>
                </a:cubicBezTo>
                <a:cubicBezTo>
                  <a:pt x="310026" y="1393079"/>
                  <a:pt x="298433" y="1393141"/>
                  <a:pt x="273377" y="1414021"/>
                </a:cubicBezTo>
                <a:cubicBezTo>
                  <a:pt x="246161" y="1436702"/>
                  <a:pt x="244780" y="1442777"/>
                  <a:pt x="226243" y="1470582"/>
                </a:cubicBezTo>
                <a:cubicBezTo>
                  <a:pt x="219959" y="1489436"/>
                  <a:pt x="218414" y="1510607"/>
                  <a:pt x="207390" y="1527143"/>
                </a:cubicBezTo>
                <a:lnTo>
                  <a:pt x="150829" y="1611984"/>
                </a:lnTo>
                <a:lnTo>
                  <a:pt x="131975" y="1640264"/>
                </a:lnTo>
                <a:cubicBezTo>
                  <a:pt x="125690" y="1649691"/>
                  <a:pt x="121133" y="1660534"/>
                  <a:pt x="113122" y="1668545"/>
                </a:cubicBezTo>
                <a:lnTo>
                  <a:pt x="84841" y="1696825"/>
                </a:lnTo>
                <a:cubicBezTo>
                  <a:pt x="81699" y="1706252"/>
                  <a:pt x="79859" y="1716218"/>
                  <a:pt x="75415" y="1725106"/>
                </a:cubicBezTo>
                <a:cubicBezTo>
                  <a:pt x="70348" y="1735240"/>
                  <a:pt x="61024" y="1742973"/>
                  <a:pt x="56561" y="1753386"/>
                </a:cubicBezTo>
                <a:cubicBezTo>
                  <a:pt x="51457" y="1765294"/>
                  <a:pt x="50276" y="1778524"/>
                  <a:pt x="47134" y="1791093"/>
                </a:cubicBezTo>
                <a:cubicBezTo>
                  <a:pt x="50276" y="1825658"/>
                  <a:pt x="46768" y="1861491"/>
                  <a:pt x="56561" y="1894788"/>
                </a:cubicBezTo>
                <a:cubicBezTo>
                  <a:pt x="62955" y="1916526"/>
                  <a:pt x="81699" y="1932495"/>
                  <a:pt x="94268" y="1951349"/>
                </a:cubicBezTo>
                <a:cubicBezTo>
                  <a:pt x="138681" y="2017969"/>
                  <a:pt x="82966" y="1935526"/>
                  <a:pt x="141402" y="2017337"/>
                </a:cubicBezTo>
                <a:cubicBezTo>
                  <a:pt x="147987" y="2026556"/>
                  <a:pt x="153003" y="2036913"/>
                  <a:pt x="160256" y="2045617"/>
                </a:cubicBezTo>
                <a:cubicBezTo>
                  <a:pt x="197812" y="2090684"/>
                  <a:pt x="176369" y="2059044"/>
                  <a:pt x="216817" y="2092751"/>
                </a:cubicBezTo>
                <a:cubicBezTo>
                  <a:pt x="261882" y="2130305"/>
                  <a:pt x="230246" y="2108866"/>
                  <a:pt x="263951" y="2149312"/>
                </a:cubicBezTo>
                <a:cubicBezTo>
                  <a:pt x="272485" y="2159553"/>
                  <a:pt x="284046" y="2167069"/>
                  <a:pt x="292231" y="2177592"/>
                </a:cubicBezTo>
                <a:cubicBezTo>
                  <a:pt x="306142" y="2195478"/>
                  <a:pt x="313915" y="2218131"/>
                  <a:pt x="329938" y="2234153"/>
                </a:cubicBezTo>
                <a:cubicBezTo>
                  <a:pt x="339365" y="2243580"/>
                  <a:pt x="350034" y="2251910"/>
                  <a:pt x="358219" y="2262433"/>
                </a:cubicBezTo>
                <a:cubicBezTo>
                  <a:pt x="417441" y="2338575"/>
                  <a:pt x="369457" y="2301348"/>
                  <a:pt x="424206" y="2337848"/>
                </a:cubicBezTo>
                <a:cubicBezTo>
                  <a:pt x="430491" y="2347275"/>
                  <a:pt x="435049" y="2358117"/>
                  <a:pt x="443060" y="2366128"/>
                </a:cubicBezTo>
                <a:cubicBezTo>
                  <a:pt x="451071" y="2374139"/>
                  <a:pt x="463879" y="2376456"/>
                  <a:pt x="471340" y="2384982"/>
                </a:cubicBezTo>
                <a:cubicBezTo>
                  <a:pt x="486261" y="2402035"/>
                  <a:pt x="496479" y="2422689"/>
                  <a:pt x="509048" y="2441543"/>
                </a:cubicBezTo>
                <a:lnTo>
                  <a:pt x="527901" y="2469823"/>
                </a:lnTo>
                <a:cubicBezTo>
                  <a:pt x="534186" y="2479250"/>
                  <a:pt x="543172" y="2487356"/>
                  <a:pt x="546755" y="2498104"/>
                </a:cubicBezTo>
                <a:lnTo>
                  <a:pt x="556182" y="2526384"/>
                </a:lnTo>
                <a:cubicBezTo>
                  <a:pt x="563999" y="2635827"/>
                  <a:pt x="572759" y="2653162"/>
                  <a:pt x="556182" y="2752627"/>
                </a:cubicBezTo>
                <a:cubicBezTo>
                  <a:pt x="535804" y="2874898"/>
                  <a:pt x="537328" y="2792245"/>
                  <a:pt x="537328" y="2846895"/>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2335864" y="2875175"/>
            <a:ext cx="991798" cy="2790410"/>
          </a:xfrm>
          <a:custGeom>
            <a:avLst/>
            <a:gdLst>
              <a:gd name="connsiteX0" fmla="*/ 152812 w 991798"/>
              <a:gd name="connsiteY0" fmla="*/ 0 h 2790410"/>
              <a:gd name="connsiteX1" fmla="*/ 143385 w 991798"/>
              <a:gd name="connsiteY1" fmla="*/ 56561 h 2790410"/>
              <a:gd name="connsiteX2" fmla="*/ 143385 w 991798"/>
              <a:gd name="connsiteY2" fmla="*/ 169683 h 2790410"/>
              <a:gd name="connsiteX3" fmla="*/ 181093 w 991798"/>
              <a:gd name="connsiteY3" fmla="*/ 226244 h 2790410"/>
              <a:gd name="connsiteX4" fmla="*/ 228227 w 991798"/>
              <a:gd name="connsiteY4" fmla="*/ 282804 h 2790410"/>
              <a:gd name="connsiteX5" fmla="*/ 247080 w 991798"/>
              <a:gd name="connsiteY5" fmla="*/ 311085 h 2790410"/>
              <a:gd name="connsiteX6" fmla="*/ 331922 w 991798"/>
              <a:gd name="connsiteY6" fmla="*/ 358219 h 2790410"/>
              <a:gd name="connsiteX7" fmla="*/ 360202 w 991798"/>
              <a:gd name="connsiteY7" fmla="*/ 367646 h 2790410"/>
              <a:gd name="connsiteX8" fmla="*/ 463897 w 991798"/>
              <a:gd name="connsiteY8" fmla="*/ 414780 h 2790410"/>
              <a:gd name="connsiteX9" fmla="*/ 520458 w 991798"/>
              <a:gd name="connsiteY9" fmla="*/ 461914 h 2790410"/>
              <a:gd name="connsiteX10" fmla="*/ 548738 w 991798"/>
              <a:gd name="connsiteY10" fmla="*/ 490194 h 2790410"/>
              <a:gd name="connsiteX11" fmla="*/ 577018 w 991798"/>
              <a:gd name="connsiteY11" fmla="*/ 509048 h 2790410"/>
              <a:gd name="connsiteX12" fmla="*/ 633579 w 991798"/>
              <a:gd name="connsiteY12" fmla="*/ 565609 h 2790410"/>
              <a:gd name="connsiteX13" fmla="*/ 661860 w 991798"/>
              <a:gd name="connsiteY13" fmla="*/ 593889 h 2790410"/>
              <a:gd name="connsiteX14" fmla="*/ 699567 w 991798"/>
              <a:gd name="connsiteY14" fmla="*/ 650450 h 2790410"/>
              <a:gd name="connsiteX15" fmla="*/ 718421 w 991798"/>
              <a:gd name="connsiteY15" fmla="*/ 707011 h 2790410"/>
              <a:gd name="connsiteX16" fmla="*/ 737274 w 991798"/>
              <a:gd name="connsiteY16" fmla="*/ 735291 h 2790410"/>
              <a:gd name="connsiteX17" fmla="*/ 756128 w 991798"/>
              <a:gd name="connsiteY17" fmla="*/ 791852 h 2790410"/>
              <a:gd name="connsiteX18" fmla="*/ 746701 w 991798"/>
              <a:gd name="connsiteY18" fmla="*/ 838986 h 2790410"/>
              <a:gd name="connsiteX19" fmla="*/ 708994 w 991798"/>
              <a:gd name="connsiteY19" fmla="*/ 895547 h 2790410"/>
              <a:gd name="connsiteX20" fmla="*/ 690140 w 991798"/>
              <a:gd name="connsiteY20" fmla="*/ 923827 h 2790410"/>
              <a:gd name="connsiteX21" fmla="*/ 680713 w 991798"/>
              <a:gd name="connsiteY21" fmla="*/ 952107 h 2790410"/>
              <a:gd name="connsiteX22" fmla="*/ 624152 w 991798"/>
              <a:gd name="connsiteY22" fmla="*/ 989815 h 2790410"/>
              <a:gd name="connsiteX23" fmla="*/ 558165 w 991798"/>
              <a:gd name="connsiteY23" fmla="*/ 1027522 h 2790410"/>
              <a:gd name="connsiteX24" fmla="*/ 529884 w 991798"/>
              <a:gd name="connsiteY24" fmla="*/ 1036949 h 2790410"/>
              <a:gd name="connsiteX25" fmla="*/ 501604 w 991798"/>
              <a:gd name="connsiteY25" fmla="*/ 1055802 h 2790410"/>
              <a:gd name="connsiteX26" fmla="*/ 463897 w 991798"/>
              <a:gd name="connsiteY26" fmla="*/ 1074656 h 2790410"/>
              <a:gd name="connsiteX27" fmla="*/ 435616 w 991798"/>
              <a:gd name="connsiteY27" fmla="*/ 1102936 h 2790410"/>
              <a:gd name="connsiteX28" fmla="*/ 407336 w 991798"/>
              <a:gd name="connsiteY28" fmla="*/ 1112363 h 2790410"/>
              <a:gd name="connsiteX29" fmla="*/ 350775 w 991798"/>
              <a:gd name="connsiteY29" fmla="*/ 1150070 h 2790410"/>
              <a:gd name="connsiteX30" fmla="*/ 294214 w 991798"/>
              <a:gd name="connsiteY30" fmla="*/ 1197204 h 2790410"/>
              <a:gd name="connsiteX31" fmla="*/ 275361 w 991798"/>
              <a:gd name="connsiteY31" fmla="*/ 1225485 h 2790410"/>
              <a:gd name="connsiteX32" fmla="*/ 247080 w 991798"/>
              <a:gd name="connsiteY32" fmla="*/ 1234912 h 2790410"/>
              <a:gd name="connsiteX33" fmla="*/ 190520 w 991798"/>
              <a:gd name="connsiteY33" fmla="*/ 1272619 h 2790410"/>
              <a:gd name="connsiteX34" fmla="*/ 190520 w 991798"/>
              <a:gd name="connsiteY34" fmla="*/ 1272619 h 2790410"/>
              <a:gd name="connsiteX35" fmla="*/ 162239 w 991798"/>
              <a:gd name="connsiteY35" fmla="*/ 1310326 h 2790410"/>
              <a:gd name="connsiteX36" fmla="*/ 143385 w 991798"/>
              <a:gd name="connsiteY36" fmla="*/ 1366887 h 2790410"/>
              <a:gd name="connsiteX37" fmla="*/ 133959 w 991798"/>
              <a:gd name="connsiteY37" fmla="*/ 1395167 h 2790410"/>
              <a:gd name="connsiteX38" fmla="*/ 115105 w 991798"/>
              <a:gd name="connsiteY38" fmla="*/ 1423448 h 2790410"/>
              <a:gd name="connsiteX39" fmla="*/ 228227 w 991798"/>
              <a:gd name="connsiteY39" fmla="*/ 1480009 h 2790410"/>
              <a:gd name="connsiteX40" fmla="*/ 322495 w 991798"/>
              <a:gd name="connsiteY40" fmla="*/ 1489435 h 2790410"/>
              <a:gd name="connsiteX41" fmla="*/ 454470 w 991798"/>
              <a:gd name="connsiteY41" fmla="*/ 1517716 h 2790410"/>
              <a:gd name="connsiteX42" fmla="*/ 529884 w 991798"/>
              <a:gd name="connsiteY42" fmla="*/ 1545996 h 2790410"/>
              <a:gd name="connsiteX43" fmla="*/ 586445 w 991798"/>
              <a:gd name="connsiteY43" fmla="*/ 1583703 h 2790410"/>
              <a:gd name="connsiteX44" fmla="*/ 614726 w 991798"/>
              <a:gd name="connsiteY44" fmla="*/ 1602557 h 2790410"/>
              <a:gd name="connsiteX45" fmla="*/ 699567 w 991798"/>
              <a:gd name="connsiteY45" fmla="*/ 1640264 h 2790410"/>
              <a:gd name="connsiteX46" fmla="*/ 756128 w 991798"/>
              <a:gd name="connsiteY46" fmla="*/ 1668545 h 2790410"/>
              <a:gd name="connsiteX47" fmla="*/ 822115 w 991798"/>
              <a:gd name="connsiteY47" fmla="*/ 1734532 h 2790410"/>
              <a:gd name="connsiteX48" fmla="*/ 878676 w 991798"/>
              <a:gd name="connsiteY48" fmla="*/ 1781666 h 2790410"/>
              <a:gd name="connsiteX49" fmla="*/ 888103 w 991798"/>
              <a:gd name="connsiteY49" fmla="*/ 1809947 h 2790410"/>
              <a:gd name="connsiteX50" fmla="*/ 935237 w 991798"/>
              <a:gd name="connsiteY50" fmla="*/ 1857081 h 2790410"/>
              <a:gd name="connsiteX51" fmla="*/ 944664 w 991798"/>
              <a:gd name="connsiteY51" fmla="*/ 1885361 h 2790410"/>
              <a:gd name="connsiteX52" fmla="*/ 991798 w 991798"/>
              <a:gd name="connsiteY52" fmla="*/ 1970202 h 2790410"/>
              <a:gd name="connsiteX53" fmla="*/ 963517 w 991798"/>
              <a:gd name="connsiteY53" fmla="*/ 2073897 h 2790410"/>
              <a:gd name="connsiteX54" fmla="*/ 925810 w 991798"/>
              <a:gd name="connsiteY54" fmla="*/ 2092751 h 2790410"/>
              <a:gd name="connsiteX55" fmla="*/ 897530 w 991798"/>
              <a:gd name="connsiteY55" fmla="*/ 2111604 h 2790410"/>
              <a:gd name="connsiteX56" fmla="*/ 850396 w 991798"/>
              <a:gd name="connsiteY56" fmla="*/ 2121031 h 2790410"/>
              <a:gd name="connsiteX57" fmla="*/ 803262 w 991798"/>
              <a:gd name="connsiteY57" fmla="*/ 2139885 h 2790410"/>
              <a:gd name="connsiteX58" fmla="*/ 756128 w 991798"/>
              <a:gd name="connsiteY58" fmla="*/ 2149312 h 2790410"/>
              <a:gd name="connsiteX59" fmla="*/ 727847 w 991798"/>
              <a:gd name="connsiteY59" fmla="*/ 2158738 h 2790410"/>
              <a:gd name="connsiteX60" fmla="*/ 690140 w 991798"/>
              <a:gd name="connsiteY60" fmla="*/ 2168165 h 2790410"/>
              <a:gd name="connsiteX61" fmla="*/ 633579 w 991798"/>
              <a:gd name="connsiteY61" fmla="*/ 2196446 h 2790410"/>
              <a:gd name="connsiteX62" fmla="*/ 595872 w 991798"/>
              <a:gd name="connsiteY62" fmla="*/ 2215299 h 2790410"/>
              <a:gd name="connsiteX63" fmla="*/ 548738 w 991798"/>
              <a:gd name="connsiteY63" fmla="*/ 2224726 h 2790410"/>
              <a:gd name="connsiteX64" fmla="*/ 435616 w 991798"/>
              <a:gd name="connsiteY64" fmla="*/ 2253006 h 2790410"/>
              <a:gd name="connsiteX65" fmla="*/ 397909 w 991798"/>
              <a:gd name="connsiteY65" fmla="*/ 2271860 h 2790410"/>
              <a:gd name="connsiteX66" fmla="*/ 350775 w 991798"/>
              <a:gd name="connsiteY66" fmla="*/ 2281287 h 2790410"/>
              <a:gd name="connsiteX67" fmla="*/ 294214 w 991798"/>
              <a:gd name="connsiteY67" fmla="*/ 2300140 h 2790410"/>
              <a:gd name="connsiteX68" fmla="*/ 265934 w 991798"/>
              <a:gd name="connsiteY68" fmla="*/ 2309567 h 2790410"/>
              <a:gd name="connsiteX69" fmla="*/ 209373 w 991798"/>
              <a:gd name="connsiteY69" fmla="*/ 2337848 h 2790410"/>
              <a:gd name="connsiteX70" fmla="*/ 115105 w 991798"/>
              <a:gd name="connsiteY70" fmla="*/ 2403835 h 2790410"/>
              <a:gd name="connsiteX71" fmla="*/ 86825 w 991798"/>
              <a:gd name="connsiteY71" fmla="*/ 2422689 h 2790410"/>
              <a:gd name="connsiteX72" fmla="*/ 67971 w 991798"/>
              <a:gd name="connsiteY72" fmla="*/ 2450969 h 2790410"/>
              <a:gd name="connsiteX73" fmla="*/ 49117 w 991798"/>
              <a:gd name="connsiteY73" fmla="*/ 2630079 h 2790410"/>
              <a:gd name="connsiteX74" fmla="*/ 11410 w 991798"/>
              <a:gd name="connsiteY74" fmla="*/ 2762054 h 2790410"/>
              <a:gd name="connsiteX75" fmla="*/ 11410 w 991798"/>
              <a:gd name="connsiteY75" fmla="*/ 2790334 h 2790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991798" h="2790410">
                <a:moveTo>
                  <a:pt x="152812" y="0"/>
                </a:moveTo>
                <a:cubicBezTo>
                  <a:pt x="149670" y="18854"/>
                  <a:pt x="147133" y="37818"/>
                  <a:pt x="143385" y="56561"/>
                </a:cubicBezTo>
                <a:cubicBezTo>
                  <a:pt x="133573" y="105624"/>
                  <a:pt x="121094" y="107266"/>
                  <a:pt x="143385" y="169683"/>
                </a:cubicBezTo>
                <a:cubicBezTo>
                  <a:pt x="151006" y="191022"/>
                  <a:pt x="168524" y="207390"/>
                  <a:pt x="181093" y="226244"/>
                </a:cubicBezTo>
                <a:cubicBezTo>
                  <a:pt x="227910" y="296469"/>
                  <a:pt x="167730" y="210208"/>
                  <a:pt x="228227" y="282804"/>
                </a:cubicBezTo>
                <a:cubicBezTo>
                  <a:pt x="235480" y="291508"/>
                  <a:pt x="239069" y="303074"/>
                  <a:pt x="247080" y="311085"/>
                </a:cubicBezTo>
                <a:cubicBezTo>
                  <a:pt x="275533" y="339538"/>
                  <a:pt x="294749" y="344279"/>
                  <a:pt x="331922" y="358219"/>
                </a:cubicBezTo>
                <a:cubicBezTo>
                  <a:pt x="341226" y="361708"/>
                  <a:pt x="351156" y="363534"/>
                  <a:pt x="360202" y="367646"/>
                </a:cubicBezTo>
                <a:cubicBezTo>
                  <a:pt x="476114" y="420334"/>
                  <a:pt x="397777" y="392740"/>
                  <a:pt x="463897" y="414780"/>
                </a:cubicBezTo>
                <a:cubicBezTo>
                  <a:pt x="546516" y="497399"/>
                  <a:pt x="441713" y="396293"/>
                  <a:pt x="520458" y="461914"/>
                </a:cubicBezTo>
                <a:cubicBezTo>
                  <a:pt x="530699" y="470448"/>
                  <a:pt x="538497" y="481659"/>
                  <a:pt x="548738" y="490194"/>
                </a:cubicBezTo>
                <a:cubicBezTo>
                  <a:pt x="557442" y="497447"/>
                  <a:pt x="568550" y="501521"/>
                  <a:pt x="577018" y="509048"/>
                </a:cubicBezTo>
                <a:cubicBezTo>
                  <a:pt x="596946" y="526762"/>
                  <a:pt x="614725" y="546755"/>
                  <a:pt x="633579" y="565609"/>
                </a:cubicBezTo>
                <a:lnTo>
                  <a:pt x="661860" y="593889"/>
                </a:lnTo>
                <a:cubicBezTo>
                  <a:pt x="693048" y="687449"/>
                  <a:pt x="640722" y="544527"/>
                  <a:pt x="699567" y="650450"/>
                </a:cubicBezTo>
                <a:cubicBezTo>
                  <a:pt x="709218" y="667823"/>
                  <a:pt x="710350" y="688850"/>
                  <a:pt x="718421" y="707011"/>
                </a:cubicBezTo>
                <a:cubicBezTo>
                  <a:pt x="723022" y="717364"/>
                  <a:pt x="732673" y="724938"/>
                  <a:pt x="737274" y="735291"/>
                </a:cubicBezTo>
                <a:cubicBezTo>
                  <a:pt x="745345" y="753452"/>
                  <a:pt x="756128" y="791852"/>
                  <a:pt x="756128" y="791852"/>
                </a:cubicBezTo>
                <a:cubicBezTo>
                  <a:pt x="752986" y="807563"/>
                  <a:pt x="753331" y="824400"/>
                  <a:pt x="746701" y="838986"/>
                </a:cubicBezTo>
                <a:cubicBezTo>
                  <a:pt x="737325" y="859614"/>
                  <a:pt x="721563" y="876693"/>
                  <a:pt x="708994" y="895547"/>
                </a:cubicBezTo>
                <a:cubicBezTo>
                  <a:pt x="702709" y="904974"/>
                  <a:pt x="693723" y="913079"/>
                  <a:pt x="690140" y="923827"/>
                </a:cubicBezTo>
                <a:cubicBezTo>
                  <a:pt x="686998" y="933254"/>
                  <a:pt x="687739" y="945081"/>
                  <a:pt x="680713" y="952107"/>
                </a:cubicBezTo>
                <a:cubicBezTo>
                  <a:pt x="664690" y="968130"/>
                  <a:pt x="643006" y="977246"/>
                  <a:pt x="624152" y="989815"/>
                </a:cubicBezTo>
                <a:cubicBezTo>
                  <a:pt x="595754" y="1008747"/>
                  <a:pt x="591648" y="1013172"/>
                  <a:pt x="558165" y="1027522"/>
                </a:cubicBezTo>
                <a:cubicBezTo>
                  <a:pt x="549032" y="1031436"/>
                  <a:pt x="538772" y="1032505"/>
                  <a:pt x="529884" y="1036949"/>
                </a:cubicBezTo>
                <a:cubicBezTo>
                  <a:pt x="519751" y="1042016"/>
                  <a:pt x="511441" y="1050181"/>
                  <a:pt x="501604" y="1055802"/>
                </a:cubicBezTo>
                <a:cubicBezTo>
                  <a:pt x="489403" y="1062774"/>
                  <a:pt x="475332" y="1066488"/>
                  <a:pt x="463897" y="1074656"/>
                </a:cubicBezTo>
                <a:cubicBezTo>
                  <a:pt x="453049" y="1082405"/>
                  <a:pt x="446709" y="1095541"/>
                  <a:pt x="435616" y="1102936"/>
                </a:cubicBezTo>
                <a:cubicBezTo>
                  <a:pt x="427348" y="1108448"/>
                  <a:pt x="416022" y="1107537"/>
                  <a:pt x="407336" y="1112363"/>
                </a:cubicBezTo>
                <a:cubicBezTo>
                  <a:pt x="387528" y="1123367"/>
                  <a:pt x="366797" y="1134047"/>
                  <a:pt x="350775" y="1150070"/>
                </a:cubicBezTo>
                <a:cubicBezTo>
                  <a:pt x="314484" y="1186362"/>
                  <a:pt x="333588" y="1170956"/>
                  <a:pt x="294214" y="1197204"/>
                </a:cubicBezTo>
                <a:cubicBezTo>
                  <a:pt x="287930" y="1206631"/>
                  <a:pt x="284208" y="1218407"/>
                  <a:pt x="275361" y="1225485"/>
                </a:cubicBezTo>
                <a:cubicBezTo>
                  <a:pt x="267602" y="1231693"/>
                  <a:pt x="255766" y="1230086"/>
                  <a:pt x="247080" y="1234912"/>
                </a:cubicBezTo>
                <a:cubicBezTo>
                  <a:pt x="227273" y="1245916"/>
                  <a:pt x="209373" y="1260050"/>
                  <a:pt x="190520" y="1272619"/>
                </a:cubicBezTo>
                <a:lnTo>
                  <a:pt x="190520" y="1272619"/>
                </a:lnTo>
                <a:lnTo>
                  <a:pt x="162239" y="1310326"/>
                </a:lnTo>
                <a:lnTo>
                  <a:pt x="143385" y="1366887"/>
                </a:lnTo>
                <a:cubicBezTo>
                  <a:pt x="140243" y="1376314"/>
                  <a:pt x="139471" y="1386899"/>
                  <a:pt x="133959" y="1395167"/>
                </a:cubicBezTo>
                <a:lnTo>
                  <a:pt x="115105" y="1423448"/>
                </a:lnTo>
                <a:cubicBezTo>
                  <a:pt x="151553" y="1447747"/>
                  <a:pt x="182313" y="1475418"/>
                  <a:pt x="228227" y="1480009"/>
                </a:cubicBezTo>
                <a:cubicBezTo>
                  <a:pt x="259650" y="1483151"/>
                  <a:pt x="291159" y="1485518"/>
                  <a:pt x="322495" y="1489435"/>
                </a:cubicBezTo>
                <a:cubicBezTo>
                  <a:pt x="360467" y="1494181"/>
                  <a:pt x="420363" y="1506346"/>
                  <a:pt x="454470" y="1517716"/>
                </a:cubicBezTo>
                <a:cubicBezTo>
                  <a:pt x="476106" y="1524928"/>
                  <a:pt x="512176" y="1536337"/>
                  <a:pt x="529884" y="1545996"/>
                </a:cubicBezTo>
                <a:cubicBezTo>
                  <a:pt x="549777" y="1556846"/>
                  <a:pt x="567591" y="1571134"/>
                  <a:pt x="586445" y="1583703"/>
                </a:cubicBezTo>
                <a:cubicBezTo>
                  <a:pt x="595872" y="1589988"/>
                  <a:pt x="603978" y="1598974"/>
                  <a:pt x="614726" y="1602557"/>
                </a:cubicBezTo>
                <a:cubicBezTo>
                  <a:pt x="760646" y="1651198"/>
                  <a:pt x="609937" y="1595449"/>
                  <a:pt x="699567" y="1640264"/>
                </a:cubicBezTo>
                <a:cubicBezTo>
                  <a:pt x="777621" y="1679291"/>
                  <a:pt x="675082" y="1614514"/>
                  <a:pt x="756128" y="1668545"/>
                </a:cubicBezTo>
                <a:cubicBezTo>
                  <a:pt x="799347" y="1733373"/>
                  <a:pt x="772339" y="1717939"/>
                  <a:pt x="822115" y="1734532"/>
                </a:cubicBezTo>
                <a:cubicBezTo>
                  <a:pt x="887337" y="1832364"/>
                  <a:pt x="782993" y="1685983"/>
                  <a:pt x="878676" y="1781666"/>
                </a:cubicBezTo>
                <a:cubicBezTo>
                  <a:pt x="885702" y="1788692"/>
                  <a:pt x="883659" y="1801059"/>
                  <a:pt x="888103" y="1809947"/>
                </a:cubicBezTo>
                <a:cubicBezTo>
                  <a:pt x="903814" y="1841368"/>
                  <a:pt x="906958" y="1838228"/>
                  <a:pt x="935237" y="1857081"/>
                </a:cubicBezTo>
                <a:cubicBezTo>
                  <a:pt x="938379" y="1866508"/>
                  <a:pt x="939838" y="1876675"/>
                  <a:pt x="944664" y="1885361"/>
                </a:cubicBezTo>
                <a:cubicBezTo>
                  <a:pt x="998688" y="1982604"/>
                  <a:pt x="970467" y="1906211"/>
                  <a:pt x="991798" y="1970202"/>
                </a:cubicBezTo>
                <a:cubicBezTo>
                  <a:pt x="987810" y="2002103"/>
                  <a:pt x="993363" y="2049025"/>
                  <a:pt x="963517" y="2073897"/>
                </a:cubicBezTo>
                <a:cubicBezTo>
                  <a:pt x="952721" y="2082893"/>
                  <a:pt x="938011" y="2085779"/>
                  <a:pt x="925810" y="2092751"/>
                </a:cubicBezTo>
                <a:cubicBezTo>
                  <a:pt x="915973" y="2098372"/>
                  <a:pt x="908138" y="2107626"/>
                  <a:pt x="897530" y="2111604"/>
                </a:cubicBezTo>
                <a:cubicBezTo>
                  <a:pt x="882528" y="2117230"/>
                  <a:pt x="865743" y="2116427"/>
                  <a:pt x="850396" y="2121031"/>
                </a:cubicBezTo>
                <a:cubicBezTo>
                  <a:pt x="834188" y="2125894"/>
                  <a:pt x="819470" y="2135022"/>
                  <a:pt x="803262" y="2139885"/>
                </a:cubicBezTo>
                <a:cubicBezTo>
                  <a:pt x="787915" y="2144489"/>
                  <a:pt x="771672" y="2145426"/>
                  <a:pt x="756128" y="2149312"/>
                </a:cubicBezTo>
                <a:cubicBezTo>
                  <a:pt x="746488" y="2151722"/>
                  <a:pt x="737402" y="2156008"/>
                  <a:pt x="727847" y="2158738"/>
                </a:cubicBezTo>
                <a:cubicBezTo>
                  <a:pt x="715390" y="2162297"/>
                  <a:pt x="702709" y="2165023"/>
                  <a:pt x="690140" y="2168165"/>
                </a:cubicBezTo>
                <a:cubicBezTo>
                  <a:pt x="635796" y="2204395"/>
                  <a:pt x="688216" y="2173030"/>
                  <a:pt x="633579" y="2196446"/>
                </a:cubicBezTo>
                <a:cubicBezTo>
                  <a:pt x="620663" y="2201981"/>
                  <a:pt x="609203" y="2210855"/>
                  <a:pt x="595872" y="2215299"/>
                </a:cubicBezTo>
                <a:cubicBezTo>
                  <a:pt x="580672" y="2220366"/>
                  <a:pt x="564196" y="2220510"/>
                  <a:pt x="548738" y="2224726"/>
                </a:cubicBezTo>
                <a:cubicBezTo>
                  <a:pt x="431370" y="2256736"/>
                  <a:pt x="552823" y="2233473"/>
                  <a:pt x="435616" y="2253006"/>
                </a:cubicBezTo>
                <a:cubicBezTo>
                  <a:pt x="423047" y="2259291"/>
                  <a:pt x="411240" y="2267416"/>
                  <a:pt x="397909" y="2271860"/>
                </a:cubicBezTo>
                <a:cubicBezTo>
                  <a:pt x="382709" y="2276927"/>
                  <a:pt x="366233" y="2277071"/>
                  <a:pt x="350775" y="2281287"/>
                </a:cubicBezTo>
                <a:cubicBezTo>
                  <a:pt x="331602" y="2286516"/>
                  <a:pt x="313068" y="2293856"/>
                  <a:pt x="294214" y="2300140"/>
                </a:cubicBezTo>
                <a:cubicBezTo>
                  <a:pt x="284787" y="2303282"/>
                  <a:pt x="274202" y="2304055"/>
                  <a:pt x="265934" y="2309567"/>
                </a:cubicBezTo>
                <a:cubicBezTo>
                  <a:pt x="229386" y="2333933"/>
                  <a:pt x="248402" y="2324838"/>
                  <a:pt x="209373" y="2337848"/>
                </a:cubicBezTo>
                <a:cubicBezTo>
                  <a:pt x="153533" y="2379728"/>
                  <a:pt x="184747" y="2357407"/>
                  <a:pt x="115105" y="2403835"/>
                </a:cubicBezTo>
                <a:lnTo>
                  <a:pt x="86825" y="2422689"/>
                </a:lnTo>
                <a:cubicBezTo>
                  <a:pt x="80540" y="2432116"/>
                  <a:pt x="73038" y="2440836"/>
                  <a:pt x="67971" y="2450969"/>
                </a:cubicBezTo>
                <a:cubicBezTo>
                  <a:pt x="44198" y="2498514"/>
                  <a:pt x="51134" y="2613940"/>
                  <a:pt x="49117" y="2630079"/>
                </a:cubicBezTo>
                <a:cubicBezTo>
                  <a:pt x="44382" y="2667961"/>
                  <a:pt x="23933" y="2724485"/>
                  <a:pt x="11410" y="2762054"/>
                </a:cubicBezTo>
                <a:cubicBezTo>
                  <a:pt x="989" y="2793315"/>
                  <a:pt x="-7954" y="2790334"/>
                  <a:pt x="11410" y="2790334"/>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926028" y="4336329"/>
            <a:ext cx="3586925" cy="1323439"/>
          </a:xfrm>
          <a:prstGeom prst="rect">
            <a:avLst/>
          </a:prstGeom>
        </p:spPr>
        <p:txBody>
          <a:bodyPr wrap="square">
            <a:spAutoFit/>
          </a:bodyPr>
          <a:lstStyle/>
          <a:p>
            <a:pPr lvl="0"/>
            <a:r>
              <a:rPr lang="zh-CN" altLang="en-US" sz="2000" kern="0" dirty="0" smtClean="0">
                <a:solidFill>
                  <a:prstClr val="black"/>
                </a:solidFill>
                <a:latin typeface="华文细黑" panose="02010600040101010101" pitchFamily="2" charset="-122"/>
                <a:ea typeface="华文细黑" panose="02010600040101010101" pitchFamily="2" charset="-122"/>
              </a:rPr>
              <a:t>以上数据</a:t>
            </a:r>
            <a:r>
              <a:rPr kumimoji="0" lang="zh-CN" altLang="zh-CN" sz="2000" i="0" u="none" strike="noStrike" kern="0" cap="none" spc="0" normalizeH="0" baseline="0" noProof="0" dirty="0" smtClean="0">
                <a:ln>
                  <a:noFill/>
                </a:ln>
                <a:solidFill>
                  <a:prstClr val="black"/>
                </a:solidFill>
                <a:effectLst/>
                <a:uLnTx/>
                <a:uFillTx/>
                <a:latin typeface="华文细黑" panose="02010600040101010101" pitchFamily="2" charset="-122"/>
                <a:ea typeface="华文细黑" panose="02010600040101010101" pitchFamily="2" charset="-122"/>
              </a:rPr>
              <a:t>为了满足条件覆盖标准最初选取的两组数据</a:t>
            </a:r>
            <a:r>
              <a:rPr lang="zh-CN" altLang="en-US" sz="2000" kern="0" dirty="0">
                <a:solidFill>
                  <a:prstClr val="black"/>
                </a:solidFill>
                <a:latin typeface="华文细黑" panose="02010600040101010101" pitchFamily="2" charset="-122"/>
                <a:ea typeface="华文细黑" panose="02010600040101010101" pitchFamily="2" charset="-122"/>
              </a:rPr>
              <a:t>，满足</a:t>
            </a:r>
            <a:r>
              <a:rPr lang="zh-CN" altLang="en-US" sz="2000" kern="0" dirty="0">
                <a:solidFill>
                  <a:srgbClr val="0000FF"/>
                </a:solidFill>
                <a:latin typeface="华文细黑" panose="02010600040101010101" pitchFamily="2" charset="-122"/>
                <a:ea typeface="华文细黑" panose="02010600040101010101" pitchFamily="2" charset="-122"/>
              </a:rPr>
              <a:t>判定</a:t>
            </a:r>
            <a:r>
              <a:rPr lang="en-US" altLang="zh-CN" sz="2000" kern="0" dirty="0">
                <a:solidFill>
                  <a:srgbClr val="0000FF"/>
                </a:solidFill>
                <a:latin typeface="华文细黑" panose="02010600040101010101" pitchFamily="2" charset="-122"/>
                <a:ea typeface="华文细黑" panose="02010600040101010101" pitchFamily="2" charset="-122"/>
              </a:rPr>
              <a:t>/</a:t>
            </a:r>
            <a:r>
              <a:rPr lang="zh-CN" altLang="en-US" sz="2000" kern="0" dirty="0">
                <a:solidFill>
                  <a:srgbClr val="0000FF"/>
                </a:solidFill>
                <a:latin typeface="华文细黑" panose="02010600040101010101" pitchFamily="2" charset="-122"/>
                <a:ea typeface="华文细黑" panose="02010600040101010101" pitchFamily="2" charset="-122"/>
              </a:rPr>
              <a:t>条件覆盖 </a:t>
            </a:r>
            <a:r>
              <a:rPr lang="zh-CN" altLang="en-US" sz="2000" kern="0" dirty="0" smtClean="0">
                <a:solidFill>
                  <a:srgbClr val="0000FF"/>
                </a:solidFill>
                <a:latin typeface="华文细黑" panose="02010600040101010101" pitchFamily="2" charset="-122"/>
                <a:ea typeface="华文细黑" panose="02010600040101010101" pitchFamily="2" charset="-122"/>
              </a:rPr>
              <a:t>，可见该标准有时并不比条件覆盖更强</a:t>
            </a:r>
            <a:endParaRPr kumimoji="0" lang="zh-CN" altLang="en-US" sz="160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11856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randombar(horizontal)">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5</a:t>
            </a:r>
            <a:r>
              <a:rPr lang="zh-CN" altLang="en-US" dirty="0" smtClean="0"/>
              <a:t>）条件组合覆盖</a:t>
            </a:r>
            <a:endParaRPr lang="zh-CN" altLang="en-US" dirty="0"/>
          </a:p>
        </p:txBody>
      </p:sp>
      <p:graphicFrame>
        <p:nvGraphicFramePr>
          <p:cNvPr id="5" name="Group 77"/>
          <p:cNvGraphicFramePr>
            <a:graphicFrameLocks noGrp="1"/>
          </p:cNvGraphicFramePr>
          <p:nvPr>
            <p:extLst>
              <p:ext uri="{D42A27DB-BD31-4B8C-83A1-F6EECF244321}">
                <p14:modId xmlns:p14="http://schemas.microsoft.com/office/powerpoint/2010/main" val="1697990251"/>
              </p:ext>
            </p:extLst>
          </p:nvPr>
        </p:nvGraphicFramePr>
        <p:xfrm>
          <a:off x="342508" y="1281959"/>
          <a:ext cx="8458200" cy="1719108"/>
        </p:xfrm>
        <a:graphic>
          <a:graphicData uri="http://schemas.openxmlformats.org/drawingml/2006/table">
            <a:tbl>
              <a:tblPr/>
              <a:tblGrid>
                <a:gridCol w="2057400"/>
                <a:gridCol w="3200400"/>
                <a:gridCol w="3200400"/>
              </a:tblGrid>
              <a:tr h="335821">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kern="1200" cap="none" normalizeH="0" baseline="0" dirty="0" smtClean="0">
                          <a:ln>
                            <a:noFill/>
                          </a:ln>
                          <a:solidFill>
                            <a:srgbClr val="0000FF"/>
                          </a:solidFill>
                          <a:effectLst/>
                          <a:latin typeface="华文细黑" panose="02010600040101010101" pitchFamily="2" charset="-122"/>
                          <a:ea typeface="华文细黑" panose="02010600040101010101" pitchFamily="2" charset="-122"/>
                          <a:cs typeface="+mn-cs"/>
                        </a:rPr>
                        <a:t>覆盖标准</a:t>
                      </a:r>
                    </a:p>
                  </a:txBody>
                  <a:tcPr marT="45729" marB="45729"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kern="1200" cap="none" normalizeH="0" baseline="0" dirty="0" smtClean="0">
                          <a:ln>
                            <a:noFill/>
                          </a:ln>
                          <a:solidFill>
                            <a:srgbClr val="0000FF"/>
                          </a:solidFill>
                          <a:effectLst/>
                          <a:latin typeface="华文细黑" panose="02010600040101010101" pitchFamily="2" charset="-122"/>
                          <a:ea typeface="华文细黑" panose="02010600040101010101" pitchFamily="2" charset="-122"/>
                          <a:cs typeface="+mn-cs"/>
                        </a:rPr>
                        <a:t>程序结构举例</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kern="1200" cap="none" normalizeH="0" baseline="0" dirty="0" smtClean="0">
                          <a:ln>
                            <a:noFill/>
                          </a:ln>
                          <a:solidFill>
                            <a:srgbClr val="0000FF"/>
                          </a:solidFill>
                          <a:effectLst/>
                          <a:latin typeface="华文细黑" panose="02010600040101010101" pitchFamily="2" charset="-122"/>
                          <a:ea typeface="华文细黑" panose="02010600040101010101" pitchFamily="2" charset="-122"/>
                          <a:cs typeface="+mn-cs"/>
                        </a:rPr>
                        <a:t>测试用例应满足的条件</a:t>
                      </a:r>
                    </a:p>
                  </a:txBody>
                  <a:tcPr marT="45729" marB="45729"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r>
              <a:tr h="1285676">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条件组合覆盖</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zh-CN" altLang="en-US"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18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endParaRPr>
                    </a:p>
                  </a:txBody>
                  <a:tcPr marT="45729" marB="45729"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latin typeface="Arial"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latin typeface="Arial"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latin typeface="Arial" charset="0"/>
                        <a:ea typeface="楷体_GB2312" pitchFamily="49"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楷体_GB2312" pitchFamily="49" charset="-122"/>
                        </a:rPr>
                        <a:t>A</a:t>
                      </a:r>
                      <a:r>
                        <a:rPr kumimoji="0" lang="en-US" altLang="zh-CN" sz="1800" b="1" i="0" u="none" strike="noStrike" cap="none" normalizeH="0" baseline="0" dirty="0" smtClean="0">
                          <a:ln>
                            <a:noFill/>
                          </a:ln>
                          <a:solidFill>
                            <a:schemeClr val="tx1"/>
                          </a:solidFill>
                          <a:effectLst/>
                          <a:latin typeface="Arial" charset="0"/>
                          <a:ea typeface="楷体_GB2312" pitchFamily="49" charset="-122"/>
                          <a:sym typeface="Symbol" pitchFamily="18" charset="2"/>
                        </a:rPr>
                        <a:t>= T  B= T</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楷体_GB2312" pitchFamily="49" charset="-122"/>
                        </a:rPr>
                        <a:t>A</a:t>
                      </a:r>
                      <a:r>
                        <a:rPr kumimoji="0" lang="en-US" altLang="zh-CN" sz="1800" b="1" i="0" u="none" strike="noStrike" cap="none" normalizeH="0" baseline="0" dirty="0" smtClean="0">
                          <a:ln>
                            <a:noFill/>
                          </a:ln>
                          <a:solidFill>
                            <a:schemeClr val="tx1"/>
                          </a:solidFill>
                          <a:effectLst/>
                          <a:latin typeface="Arial" charset="0"/>
                          <a:ea typeface="楷体_GB2312" pitchFamily="49" charset="-122"/>
                          <a:sym typeface="Symbol" pitchFamily="18" charset="2"/>
                        </a:rPr>
                        <a:t>= T  B= F</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楷体_GB2312" pitchFamily="49" charset="-122"/>
                        </a:rPr>
                        <a:t>A</a:t>
                      </a:r>
                      <a:r>
                        <a:rPr kumimoji="0" lang="en-US" altLang="zh-CN" sz="1800" b="1" i="0" u="none" strike="noStrike" cap="none" normalizeH="0" baseline="0" dirty="0" smtClean="0">
                          <a:ln>
                            <a:noFill/>
                          </a:ln>
                          <a:solidFill>
                            <a:schemeClr val="tx1"/>
                          </a:solidFill>
                          <a:effectLst/>
                          <a:latin typeface="Arial" charset="0"/>
                          <a:ea typeface="楷体_GB2312" pitchFamily="49" charset="-122"/>
                          <a:sym typeface="Symbol" pitchFamily="18" charset="2"/>
                        </a:rPr>
                        <a:t>= F  B= T</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楷体_GB2312" pitchFamily="49" charset="-122"/>
                        </a:rPr>
                        <a:t>A</a:t>
                      </a:r>
                      <a:r>
                        <a:rPr kumimoji="0" lang="en-US" altLang="zh-CN" sz="1800" b="1" i="0" u="none" strike="noStrike" cap="none" normalizeH="0" baseline="0" dirty="0" smtClean="0">
                          <a:ln>
                            <a:noFill/>
                          </a:ln>
                          <a:solidFill>
                            <a:schemeClr val="tx1"/>
                          </a:solidFill>
                          <a:effectLst/>
                          <a:latin typeface="Arial" charset="0"/>
                          <a:ea typeface="楷体_GB2312" pitchFamily="49" charset="-122"/>
                          <a:sym typeface="Symbol" pitchFamily="18" charset="2"/>
                        </a:rPr>
                        <a:t>= F  B= F</a:t>
                      </a:r>
                    </a:p>
                  </a:txBody>
                  <a:tcPr marT="45729" marB="45729"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12" name="Group 62"/>
          <p:cNvGrpSpPr>
            <a:grpSpLocks/>
          </p:cNvGrpSpPr>
          <p:nvPr/>
        </p:nvGrpSpPr>
        <p:grpSpPr bwMode="auto">
          <a:xfrm>
            <a:off x="2981228" y="1932849"/>
            <a:ext cx="1981200" cy="650875"/>
            <a:chOff x="1872" y="3236"/>
            <a:chExt cx="1248" cy="410"/>
          </a:xfrm>
        </p:grpSpPr>
        <p:sp>
          <p:nvSpPr>
            <p:cNvPr id="13" name="AutoShape 63"/>
            <p:cNvSpPr>
              <a:spLocks noChangeArrowheads="1"/>
            </p:cNvSpPr>
            <p:nvPr/>
          </p:nvSpPr>
          <p:spPr bwMode="auto">
            <a:xfrm>
              <a:off x="2140" y="3236"/>
              <a:ext cx="712" cy="410"/>
            </a:xfrm>
            <a:prstGeom prst="diamond">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A</a:t>
              </a:r>
              <a:r>
                <a:rPr kumimoji="0" lang="en-US"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B</a:t>
              </a:r>
            </a:p>
          </p:txBody>
        </p:sp>
        <p:cxnSp>
          <p:nvCxnSpPr>
            <p:cNvPr id="14" name="AutoShape 64"/>
            <p:cNvCxnSpPr>
              <a:cxnSpLocks noChangeShapeType="1"/>
              <a:stCxn id="13" idx="1"/>
            </p:cNvCxnSpPr>
            <p:nvPr/>
          </p:nvCxnSpPr>
          <p:spPr bwMode="auto">
            <a:xfrm rot="10800000" flipV="1">
              <a:off x="187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5" name="AutoShape 65"/>
            <p:cNvCxnSpPr>
              <a:cxnSpLocks noChangeShapeType="1"/>
              <a:stCxn id="13" idx="3"/>
            </p:cNvCxnSpPr>
            <p:nvPr/>
          </p:nvCxnSpPr>
          <p:spPr bwMode="auto">
            <a:xfrm>
              <a:off x="285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6" name="Text Box 66"/>
            <p:cNvSpPr txBox="1">
              <a:spLocks noChangeArrowheads="1"/>
            </p:cNvSpPr>
            <p:nvPr/>
          </p:nvSpPr>
          <p:spPr bwMode="auto">
            <a:xfrm>
              <a:off x="1968" y="3253"/>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T</a:t>
              </a:r>
            </a:p>
          </p:txBody>
        </p:sp>
        <p:sp>
          <p:nvSpPr>
            <p:cNvPr id="17" name="Text Box 67"/>
            <p:cNvSpPr txBox="1">
              <a:spLocks noChangeArrowheads="1"/>
            </p:cNvSpPr>
            <p:nvPr/>
          </p:nvSpPr>
          <p:spPr bwMode="auto">
            <a:xfrm>
              <a:off x="2832" y="3255"/>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F</a:t>
              </a:r>
            </a:p>
          </p:txBody>
        </p:sp>
      </p:grpSp>
      <p:sp>
        <p:nvSpPr>
          <p:cNvPr id="18" name="Line 79"/>
          <p:cNvSpPr>
            <a:spLocks noChangeShapeType="1"/>
          </p:cNvSpPr>
          <p:nvPr/>
        </p:nvSpPr>
        <p:spPr bwMode="auto">
          <a:xfrm>
            <a:off x="3971828" y="1655037"/>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pic>
        <p:nvPicPr>
          <p:cNvPr id="20"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5088" y="3157488"/>
            <a:ext cx="2770940" cy="2992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20"/>
          <p:cNvSpPr txBox="1"/>
          <p:nvPr/>
        </p:nvSpPr>
        <p:spPr>
          <a:xfrm>
            <a:off x="3804485" y="4210689"/>
            <a:ext cx="4762500" cy="1733550"/>
          </a:xfrm>
          <a:prstGeom prst="rect">
            <a:avLst/>
          </a:prstGeom>
          <a:noFill/>
        </p:spPr>
        <p:txBody>
          <a:bodyPr>
            <a:spAutoFit/>
          </a:bodyPr>
          <a:lstStyle/>
          <a:p>
            <a:pPr fontAlgn="base">
              <a:lnSpc>
                <a:spcPts val="3200"/>
              </a:lnSpc>
              <a:spcBef>
                <a:spcPct val="0"/>
              </a:spcBef>
              <a:spcAft>
                <a:spcPct val="0"/>
              </a:spcAft>
              <a:defRPr/>
            </a:pPr>
            <a:r>
              <a:rPr lang="en-US" altLang="zh-CN" sz="2400" dirty="0">
                <a:solidFill>
                  <a:srgbClr val="0000FF"/>
                </a:solidFill>
                <a:latin typeface="Consolas" panose="020B0609020204030204" pitchFamily="49" charset="0"/>
                <a:ea typeface="华文细黑" panose="02010600040101010101" pitchFamily="2" charset="-122"/>
              </a:rPr>
              <a:t>(1) A&gt;1,B=0 </a:t>
            </a:r>
            <a:r>
              <a:rPr lang="en-US" altLang="zh-CN" sz="2400" dirty="0" smtClean="0">
                <a:solidFill>
                  <a:srgbClr val="0000FF"/>
                </a:solidFill>
                <a:latin typeface="Consolas" panose="020B0609020204030204" pitchFamily="49" charset="0"/>
                <a:ea typeface="华文细黑" panose="02010600040101010101" pitchFamily="2" charset="-122"/>
              </a:rPr>
              <a:t>   </a:t>
            </a:r>
            <a:r>
              <a:rPr lang="en-US" altLang="zh-CN" sz="2400" dirty="0">
                <a:solidFill>
                  <a:srgbClr val="0000FF"/>
                </a:solidFill>
                <a:latin typeface="Consolas" panose="020B0609020204030204" pitchFamily="49" charset="0"/>
                <a:ea typeface="华文细黑" panose="02010600040101010101" pitchFamily="2" charset="-122"/>
              </a:rPr>
              <a:t>(2) A&gt;1,B</a:t>
            </a:r>
            <a:r>
              <a:rPr lang="zh-CN" altLang="zh-CN" sz="2400" dirty="0">
                <a:solidFill>
                  <a:srgbClr val="0000FF"/>
                </a:solidFill>
                <a:latin typeface="Consolas" panose="020B0609020204030204" pitchFamily="49" charset="0"/>
                <a:ea typeface="华文细黑" panose="02010600040101010101" pitchFamily="2" charset="-122"/>
              </a:rPr>
              <a:t>≠</a:t>
            </a:r>
            <a:r>
              <a:rPr lang="en-US" altLang="zh-CN" sz="2400" dirty="0">
                <a:solidFill>
                  <a:srgbClr val="0000FF"/>
                </a:solidFill>
                <a:latin typeface="Consolas" panose="020B0609020204030204" pitchFamily="49" charset="0"/>
                <a:ea typeface="华文细黑" panose="02010600040101010101" pitchFamily="2" charset="-122"/>
              </a:rPr>
              <a:t>0</a:t>
            </a:r>
            <a:endParaRPr lang="zh-CN" altLang="zh-CN" sz="2400" dirty="0">
              <a:solidFill>
                <a:srgbClr val="0000FF"/>
              </a:solidFill>
              <a:latin typeface="Consolas" panose="020B0609020204030204" pitchFamily="49" charset="0"/>
              <a:ea typeface="华文细黑" panose="02010600040101010101" pitchFamily="2" charset="-122"/>
            </a:endParaRPr>
          </a:p>
          <a:p>
            <a:pPr fontAlgn="base">
              <a:lnSpc>
                <a:spcPts val="3200"/>
              </a:lnSpc>
              <a:spcBef>
                <a:spcPct val="0"/>
              </a:spcBef>
              <a:spcAft>
                <a:spcPct val="0"/>
              </a:spcAft>
              <a:defRPr/>
            </a:pPr>
            <a:r>
              <a:rPr lang="en-US" altLang="zh-CN" sz="2400" dirty="0">
                <a:solidFill>
                  <a:srgbClr val="0000FF"/>
                </a:solidFill>
                <a:latin typeface="Consolas" panose="020B0609020204030204" pitchFamily="49" charset="0"/>
                <a:ea typeface="华文细黑" panose="02010600040101010101" pitchFamily="2" charset="-122"/>
              </a:rPr>
              <a:t>(3) A</a:t>
            </a:r>
            <a:r>
              <a:rPr lang="zh-CN" altLang="zh-CN" sz="2400" dirty="0">
                <a:solidFill>
                  <a:srgbClr val="0000FF"/>
                </a:solidFill>
                <a:latin typeface="Consolas" panose="020B0609020204030204" pitchFamily="49" charset="0"/>
                <a:ea typeface="华文细黑" panose="02010600040101010101" pitchFamily="2" charset="-122"/>
              </a:rPr>
              <a:t>≤</a:t>
            </a:r>
            <a:r>
              <a:rPr lang="en-US" altLang="zh-CN" sz="2400" dirty="0">
                <a:solidFill>
                  <a:srgbClr val="0000FF"/>
                </a:solidFill>
                <a:latin typeface="Consolas" panose="020B0609020204030204" pitchFamily="49" charset="0"/>
                <a:ea typeface="华文细黑" panose="02010600040101010101" pitchFamily="2" charset="-122"/>
              </a:rPr>
              <a:t>1,B=0    (4) A</a:t>
            </a:r>
            <a:r>
              <a:rPr lang="zh-CN" altLang="zh-CN" sz="2400" dirty="0">
                <a:solidFill>
                  <a:srgbClr val="0000FF"/>
                </a:solidFill>
                <a:latin typeface="Consolas" panose="020B0609020204030204" pitchFamily="49" charset="0"/>
                <a:ea typeface="华文细黑" panose="02010600040101010101" pitchFamily="2" charset="-122"/>
              </a:rPr>
              <a:t>≤</a:t>
            </a:r>
            <a:r>
              <a:rPr lang="en-US" altLang="zh-CN" sz="2400" dirty="0">
                <a:solidFill>
                  <a:srgbClr val="0000FF"/>
                </a:solidFill>
                <a:latin typeface="Consolas" panose="020B0609020204030204" pitchFamily="49" charset="0"/>
                <a:ea typeface="华文细黑" panose="02010600040101010101" pitchFamily="2" charset="-122"/>
              </a:rPr>
              <a:t>1,B</a:t>
            </a:r>
            <a:r>
              <a:rPr lang="zh-CN" altLang="zh-CN" sz="2400" dirty="0">
                <a:solidFill>
                  <a:srgbClr val="0000FF"/>
                </a:solidFill>
                <a:latin typeface="Consolas" panose="020B0609020204030204" pitchFamily="49" charset="0"/>
                <a:ea typeface="华文细黑" panose="02010600040101010101" pitchFamily="2" charset="-122"/>
              </a:rPr>
              <a:t>≠</a:t>
            </a:r>
            <a:r>
              <a:rPr lang="en-US" altLang="zh-CN" sz="2400" dirty="0">
                <a:solidFill>
                  <a:srgbClr val="0000FF"/>
                </a:solidFill>
                <a:latin typeface="Consolas" panose="020B0609020204030204" pitchFamily="49" charset="0"/>
                <a:ea typeface="华文细黑" panose="02010600040101010101" pitchFamily="2" charset="-122"/>
              </a:rPr>
              <a:t>0</a:t>
            </a:r>
            <a:endParaRPr lang="zh-CN" altLang="zh-CN" sz="2400" dirty="0">
              <a:solidFill>
                <a:srgbClr val="0000FF"/>
              </a:solidFill>
              <a:latin typeface="Consolas" panose="020B0609020204030204" pitchFamily="49" charset="0"/>
              <a:ea typeface="华文细黑" panose="02010600040101010101" pitchFamily="2" charset="-122"/>
            </a:endParaRPr>
          </a:p>
          <a:p>
            <a:pPr fontAlgn="base">
              <a:lnSpc>
                <a:spcPts val="3200"/>
              </a:lnSpc>
              <a:spcBef>
                <a:spcPct val="0"/>
              </a:spcBef>
              <a:spcAft>
                <a:spcPct val="0"/>
              </a:spcAft>
              <a:defRPr/>
            </a:pPr>
            <a:r>
              <a:rPr lang="en-US" altLang="zh-CN" sz="2400" dirty="0">
                <a:solidFill>
                  <a:srgbClr val="3D8B3D"/>
                </a:solidFill>
                <a:latin typeface="Consolas" panose="020B0609020204030204" pitchFamily="49" charset="0"/>
                <a:ea typeface="华文细黑" panose="02010600040101010101" pitchFamily="2" charset="-122"/>
              </a:rPr>
              <a:t>(5) A=2,X&gt;1   </a:t>
            </a:r>
            <a:r>
              <a:rPr lang="en-US" altLang="zh-CN" sz="2400" dirty="0" smtClean="0">
                <a:solidFill>
                  <a:srgbClr val="3D8B3D"/>
                </a:solidFill>
                <a:latin typeface="Consolas" panose="020B0609020204030204" pitchFamily="49" charset="0"/>
                <a:ea typeface="华文细黑" panose="02010600040101010101" pitchFamily="2" charset="-122"/>
              </a:rPr>
              <a:t> </a:t>
            </a:r>
            <a:r>
              <a:rPr lang="en-US" altLang="zh-CN" sz="2400" dirty="0">
                <a:solidFill>
                  <a:srgbClr val="3D8B3D"/>
                </a:solidFill>
                <a:latin typeface="Consolas" panose="020B0609020204030204" pitchFamily="49" charset="0"/>
                <a:ea typeface="华文细黑" panose="02010600040101010101" pitchFamily="2" charset="-122"/>
              </a:rPr>
              <a:t>(6) A=2,X</a:t>
            </a:r>
            <a:r>
              <a:rPr lang="zh-CN" altLang="zh-CN" sz="2400" dirty="0">
                <a:solidFill>
                  <a:srgbClr val="3D8B3D"/>
                </a:solidFill>
                <a:latin typeface="Consolas" panose="020B0609020204030204" pitchFamily="49" charset="0"/>
                <a:ea typeface="华文细黑" panose="02010600040101010101" pitchFamily="2" charset="-122"/>
              </a:rPr>
              <a:t>≤</a:t>
            </a:r>
            <a:r>
              <a:rPr lang="en-US" altLang="zh-CN" sz="2400" dirty="0">
                <a:solidFill>
                  <a:srgbClr val="3D8B3D"/>
                </a:solidFill>
                <a:latin typeface="Consolas" panose="020B0609020204030204" pitchFamily="49" charset="0"/>
                <a:ea typeface="华文细黑" panose="02010600040101010101" pitchFamily="2" charset="-122"/>
              </a:rPr>
              <a:t>1</a:t>
            </a:r>
            <a:endParaRPr lang="zh-CN" altLang="zh-CN" sz="2400" dirty="0">
              <a:solidFill>
                <a:srgbClr val="3D8B3D"/>
              </a:solidFill>
              <a:latin typeface="Consolas" panose="020B0609020204030204" pitchFamily="49" charset="0"/>
              <a:ea typeface="华文细黑" panose="02010600040101010101" pitchFamily="2" charset="-122"/>
            </a:endParaRPr>
          </a:p>
          <a:p>
            <a:pPr fontAlgn="base">
              <a:lnSpc>
                <a:spcPts val="3200"/>
              </a:lnSpc>
              <a:spcBef>
                <a:spcPct val="0"/>
              </a:spcBef>
              <a:spcAft>
                <a:spcPct val="0"/>
              </a:spcAft>
              <a:defRPr/>
            </a:pPr>
            <a:r>
              <a:rPr lang="en-US" altLang="zh-CN" sz="2400" dirty="0">
                <a:solidFill>
                  <a:srgbClr val="3D8B3D"/>
                </a:solidFill>
                <a:latin typeface="Consolas" panose="020B0609020204030204" pitchFamily="49" charset="0"/>
                <a:ea typeface="华文细黑" panose="02010600040101010101" pitchFamily="2" charset="-122"/>
              </a:rPr>
              <a:t>(7) A</a:t>
            </a:r>
            <a:r>
              <a:rPr lang="zh-CN" altLang="zh-CN" sz="2400" dirty="0">
                <a:solidFill>
                  <a:srgbClr val="3D8B3D"/>
                </a:solidFill>
                <a:latin typeface="Consolas" panose="020B0609020204030204" pitchFamily="49" charset="0"/>
                <a:ea typeface="华文细黑" panose="02010600040101010101" pitchFamily="2" charset="-122"/>
              </a:rPr>
              <a:t>≠</a:t>
            </a:r>
            <a:r>
              <a:rPr lang="en-US" altLang="zh-CN" sz="2400" dirty="0">
                <a:solidFill>
                  <a:srgbClr val="3D8B3D"/>
                </a:solidFill>
                <a:latin typeface="Consolas" panose="020B0609020204030204" pitchFamily="49" charset="0"/>
                <a:ea typeface="华文细黑" panose="02010600040101010101" pitchFamily="2" charset="-122"/>
              </a:rPr>
              <a:t>2,X&gt;1    (8) A</a:t>
            </a:r>
            <a:r>
              <a:rPr lang="zh-CN" altLang="zh-CN" sz="2400" dirty="0">
                <a:solidFill>
                  <a:srgbClr val="3D8B3D"/>
                </a:solidFill>
                <a:latin typeface="Consolas" panose="020B0609020204030204" pitchFamily="49" charset="0"/>
                <a:ea typeface="华文细黑" panose="02010600040101010101" pitchFamily="2" charset="-122"/>
              </a:rPr>
              <a:t>≠</a:t>
            </a:r>
            <a:r>
              <a:rPr lang="en-US" altLang="zh-CN" sz="2400" dirty="0">
                <a:solidFill>
                  <a:srgbClr val="3D8B3D"/>
                </a:solidFill>
                <a:latin typeface="Consolas" panose="020B0609020204030204" pitchFamily="49" charset="0"/>
                <a:ea typeface="华文细黑" panose="02010600040101010101" pitchFamily="2" charset="-122"/>
              </a:rPr>
              <a:t>2,X</a:t>
            </a:r>
            <a:r>
              <a:rPr lang="zh-CN" altLang="zh-CN" sz="2400" dirty="0">
                <a:solidFill>
                  <a:srgbClr val="3D8B3D"/>
                </a:solidFill>
                <a:latin typeface="Consolas" panose="020B0609020204030204" pitchFamily="49" charset="0"/>
                <a:ea typeface="华文细黑" panose="02010600040101010101" pitchFamily="2" charset="-122"/>
              </a:rPr>
              <a:t>≤</a:t>
            </a:r>
            <a:r>
              <a:rPr lang="en-US" altLang="zh-CN" sz="2400" dirty="0">
                <a:solidFill>
                  <a:srgbClr val="3D8B3D"/>
                </a:solidFill>
                <a:latin typeface="Consolas" panose="020B0609020204030204" pitchFamily="49" charset="0"/>
                <a:ea typeface="华文细黑" panose="02010600040101010101" pitchFamily="2" charset="-122"/>
              </a:rPr>
              <a:t>1</a:t>
            </a:r>
            <a:endParaRPr lang="zh-CN" altLang="zh-CN" sz="2400" dirty="0">
              <a:solidFill>
                <a:srgbClr val="3D8B3D"/>
              </a:solidFill>
              <a:latin typeface="Consolas" panose="020B0609020204030204" pitchFamily="49" charset="0"/>
              <a:ea typeface="华文细黑" panose="02010600040101010101" pitchFamily="2" charset="-122"/>
            </a:endParaRPr>
          </a:p>
        </p:txBody>
      </p:sp>
      <p:sp>
        <p:nvSpPr>
          <p:cNvPr id="22" name="矩形 21"/>
          <p:cNvSpPr/>
          <p:nvPr/>
        </p:nvSpPr>
        <p:spPr>
          <a:xfrm>
            <a:off x="3804485" y="3296342"/>
            <a:ext cx="4572000" cy="830997"/>
          </a:xfrm>
          <a:prstGeom prst="rect">
            <a:avLst/>
          </a:prstGeom>
        </p:spPr>
        <p:txBody>
          <a:bodyPr>
            <a:spAutoFit/>
          </a:bodyPr>
          <a:lstStyle/>
          <a:p>
            <a:pPr lvl="0"/>
            <a:r>
              <a:rPr kumimoji="0" lang="zh-CN" altLang="en-US" sz="2400" i="0" u="none" strike="noStrike" kern="0" cap="none" spc="0" normalizeH="0" baseline="0" noProof="0" dirty="0" smtClean="0">
                <a:ln>
                  <a:noFill/>
                </a:ln>
                <a:solidFill>
                  <a:prstClr val="black"/>
                </a:solidFill>
                <a:effectLst/>
                <a:uLnTx/>
                <a:uFillTx/>
                <a:latin typeface="华文细黑" panose="02010600040101010101" pitchFamily="2" charset="-122"/>
                <a:ea typeface="华文细黑" panose="02010600040101010101" pitchFamily="2" charset="-122"/>
              </a:rPr>
              <a:t>本例中两个组合判定，每个都有四种</a:t>
            </a:r>
            <a:r>
              <a:rPr lang="zh-CN" altLang="zh-CN" sz="2400" kern="0" dirty="0" smtClean="0">
                <a:solidFill>
                  <a:prstClr val="black"/>
                </a:solidFill>
                <a:latin typeface="华文细黑" panose="02010600040101010101" pitchFamily="2" charset="-122"/>
                <a:ea typeface="华文细黑" panose="02010600040101010101" pitchFamily="2" charset="-122"/>
              </a:rPr>
              <a:t>可能</a:t>
            </a:r>
            <a:r>
              <a:rPr lang="zh-CN" altLang="zh-CN" sz="2400" kern="0" dirty="0">
                <a:solidFill>
                  <a:prstClr val="black"/>
                </a:solidFill>
                <a:latin typeface="华文细黑" panose="02010600040101010101" pitchFamily="2" charset="-122"/>
                <a:ea typeface="华文细黑" panose="02010600040101010101" pitchFamily="2" charset="-122"/>
              </a:rPr>
              <a:t>的条件组合</a:t>
            </a:r>
            <a:r>
              <a:rPr kumimoji="0" lang="zh-CN" altLang="en-US" sz="2400" i="0" u="none" strike="noStrike" kern="0" cap="none" spc="0" normalizeH="0" baseline="0" noProof="0" dirty="0" smtClean="0">
                <a:ln>
                  <a:noFill/>
                </a:ln>
                <a:solidFill>
                  <a:prstClr val="black"/>
                </a:solidFill>
                <a:effectLst/>
                <a:uLnTx/>
                <a:uFillTx/>
                <a:latin typeface="华文细黑" panose="02010600040101010101" pitchFamily="2" charset="-122"/>
                <a:ea typeface="华文细黑" panose="02010600040101010101" pitchFamily="2" charset="-122"/>
              </a:rPr>
              <a:t>，</a:t>
            </a:r>
            <a:r>
              <a:rPr kumimoji="0" lang="zh-CN" altLang="zh-CN" sz="2400" i="0" u="none" strike="noStrike" kern="0" cap="none" spc="0" normalizeH="0" baseline="0" noProof="0" dirty="0" smtClean="0">
                <a:ln>
                  <a:noFill/>
                </a:ln>
                <a:solidFill>
                  <a:prstClr val="black"/>
                </a:solidFill>
                <a:effectLst/>
                <a:uLnTx/>
                <a:uFillTx/>
                <a:latin typeface="华文细黑" panose="02010600040101010101" pitchFamily="2" charset="-122"/>
                <a:ea typeface="华文细黑" panose="02010600040101010101" pitchFamily="2" charset="-122"/>
              </a:rPr>
              <a:t>共</a:t>
            </a:r>
            <a:r>
              <a:rPr kumimoji="0" lang="en-US" altLang="zh-CN" sz="2400" i="0" u="none" strike="noStrike" kern="0" cap="none" spc="0" normalizeH="0" baseline="0" noProof="0" dirty="0" smtClean="0">
                <a:ln>
                  <a:noFill/>
                </a:ln>
                <a:solidFill>
                  <a:prstClr val="black"/>
                </a:solidFill>
                <a:effectLst/>
                <a:uLnTx/>
                <a:uFillTx/>
                <a:latin typeface="华文细黑" panose="02010600040101010101" pitchFamily="2" charset="-122"/>
                <a:ea typeface="华文细黑" panose="02010600040101010101" pitchFamily="2" charset="-122"/>
              </a:rPr>
              <a:t>8</a:t>
            </a:r>
            <a:r>
              <a:rPr kumimoji="0" lang="zh-CN" altLang="zh-CN" sz="2400" i="0" u="none" strike="noStrike" kern="0" cap="none" spc="0" normalizeH="0" baseline="0" noProof="0" dirty="0" smtClean="0">
                <a:ln>
                  <a:noFill/>
                </a:ln>
                <a:solidFill>
                  <a:prstClr val="black"/>
                </a:solidFill>
                <a:effectLst/>
                <a:uLnTx/>
                <a:uFillTx/>
                <a:latin typeface="华文细黑" panose="02010600040101010101" pitchFamily="2" charset="-122"/>
                <a:ea typeface="华文细黑" panose="02010600040101010101" pitchFamily="2" charset="-122"/>
              </a:rPr>
              <a:t>种</a:t>
            </a:r>
            <a:r>
              <a:rPr kumimoji="0" lang="zh-CN" altLang="en-US" sz="2400" i="0" u="none" strike="noStrike" kern="0" cap="none" spc="0" normalizeH="0" baseline="0" noProof="0" dirty="0" smtClean="0">
                <a:ln>
                  <a:noFill/>
                </a:ln>
                <a:solidFill>
                  <a:prstClr val="black"/>
                </a:solidFill>
                <a:effectLst/>
                <a:uLnTx/>
                <a:uFillTx/>
                <a:latin typeface="华文细黑" panose="02010600040101010101" pitchFamily="2" charset="-122"/>
                <a:ea typeface="华文细黑" panose="02010600040101010101" pitchFamily="2" charset="-122"/>
              </a:rPr>
              <a:t>：</a:t>
            </a:r>
            <a:endParaRPr kumimoji="0" lang="zh-CN" altLang="en-US" sz="1800" i="0" u="none" strike="noStrike" kern="0" cap="none" spc="0" normalizeH="0" baseline="0" noProof="0" dirty="0" smtClean="0">
              <a:ln>
                <a:noFill/>
              </a:ln>
              <a:solidFill>
                <a:sysClr val="windowText" lastClr="000000"/>
              </a:solidFill>
              <a:effectLst/>
              <a:uLnTx/>
              <a:uFillTx/>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84731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randombar(horizontal)">
                                      <p:cBhvr>
                                        <p:cTn id="23" dur="500"/>
                                        <p:tgtEl>
                                          <p:spTgt spid="2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randombar(horizontal)">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P spid="2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条件组合覆盖</a:t>
            </a:r>
          </a:p>
        </p:txBody>
      </p:sp>
      <p:pic>
        <p:nvPicPr>
          <p:cNvPr id="4"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7830" y="1536567"/>
            <a:ext cx="3460072" cy="37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888224" y="3160071"/>
            <a:ext cx="3992251" cy="2308324"/>
          </a:xfrm>
          <a:prstGeom prst="rect">
            <a:avLst/>
          </a:prstGeom>
        </p:spPr>
        <p:txBody>
          <a:bodyPr wrap="square">
            <a:spAutoFit/>
          </a:bodyPr>
          <a:lstStyle/>
          <a:p>
            <a:pPr marL="342900" marR="0" lvl="0" indent="-342900" defTabSz="914400" eaLnBrk="1" fontAlgn="base" latinLnBrk="0" hangingPunct="1">
              <a:spcBef>
                <a:spcPct val="0"/>
              </a:spcBef>
              <a:spcAft>
                <a:spcPct val="0"/>
              </a:spcAft>
              <a:buClrTx/>
              <a:buSzTx/>
              <a:buFont typeface="+mj-lt"/>
              <a:buAutoNum type="arabicPeriod"/>
              <a:tabLst/>
              <a:defRPr/>
            </a:pPr>
            <a:r>
              <a:rPr kumimoji="0" lang="en-US" altLang="zh-CN"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A=2,B=0,X=4</a:t>
            </a:r>
            <a:r>
              <a:rPr kumimoji="0" lang="zh-CN" altLang="en-US"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a:t>
            </a:r>
            <a:r>
              <a:rPr kumimoji="0" lang="zh-CN" altLang="zh-CN"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针对</a:t>
            </a:r>
            <a:r>
              <a:rPr kumimoji="0" lang="en-US" altLang="zh-CN"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(1)</a:t>
            </a:r>
            <a:r>
              <a:rPr kumimoji="0" lang="zh-CN" altLang="zh-CN"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和</a:t>
            </a:r>
            <a:r>
              <a:rPr kumimoji="0" lang="en-US" altLang="zh-CN"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(5)</a:t>
            </a:r>
            <a:r>
              <a:rPr kumimoji="0" lang="zh-CN" altLang="zh-CN"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a:t>
            </a:r>
            <a:r>
              <a:rPr kumimoji="0" lang="zh-CN" altLang="zh-CN"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执行路径</a:t>
            </a:r>
            <a:r>
              <a:rPr kumimoji="0" lang="en-US" altLang="zh-CN" b="0" i="0" u="none" strike="noStrike" kern="0" cap="none" spc="0" normalizeH="0" baseline="0" noProof="0" dirty="0" err="1" smtClean="0">
                <a:ln>
                  <a:noFill/>
                </a:ln>
                <a:solidFill>
                  <a:srgbClr val="0000FF"/>
                </a:solidFill>
                <a:effectLst/>
                <a:uLnTx/>
                <a:uFillTx/>
                <a:latin typeface="华文细黑" panose="02010600040101010101" pitchFamily="2" charset="-122"/>
                <a:ea typeface="华文细黑" panose="02010600040101010101" pitchFamily="2" charset="-122"/>
              </a:rPr>
              <a:t>sacbed</a:t>
            </a:r>
            <a:endParaRPr kumimoji="0" lang="zh-CN" altLang="zh-CN"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spcBef>
                <a:spcPct val="0"/>
              </a:spcBef>
              <a:spcAft>
                <a:spcPct val="0"/>
              </a:spcAft>
              <a:buClrTx/>
              <a:buSzTx/>
              <a:buFont typeface="+mj-lt"/>
              <a:buAutoNum type="arabicPeriod"/>
              <a:tabLst/>
              <a:defRPr/>
            </a:pPr>
            <a:r>
              <a:rPr kumimoji="0" lang="en-US" altLang="zh-CN" b="0" i="0" u="none" strike="noStrike" kern="0" cap="none" spc="0" normalizeH="0" baseline="0" noProof="0" dirty="0" smtClean="0">
                <a:ln>
                  <a:noFill/>
                </a:ln>
                <a:solidFill>
                  <a:srgbClr val="3D8B3D"/>
                </a:solidFill>
                <a:effectLst/>
                <a:uLnTx/>
                <a:uFillTx/>
                <a:latin typeface="华文细黑" panose="02010600040101010101" pitchFamily="2" charset="-122"/>
                <a:ea typeface="华文细黑" panose="02010600040101010101" pitchFamily="2" charset="-122"/>
              </a:rPr>
              <a:t>A=2,B=1,X=1</a:t>
            </a:r>
            <a:r>
              <a:rPr kumimoji="0" lang="zh-CN" altLang="en-US" b="0" i="0" u="none" strike="noStrike" kern="0" cap="none" spc="0" normalizeH="0" baseline="0" noProof="0" dirty="0" smtClean="0">
                <a:ln>
                  <a:noFill/>
                </a:ln>
                <a:solidFill>
                  <a:srgbClr val="3D8B3D"/>
                </a:solidFill>
                <a:effectLst/>
                <a:uLnTx/>
                <a:uFillTx/>
                <a:latin typeface="华文细黑" panose="02010600040101010101" pitchFamily="2" charset="-122"/>
                <a:ea typeface="华文细黑" panose="02010600040101010101" pitchFamily="2" charset="-122"/>
              </a:rPr>
              <a:t>，</a:t>
            </a:r>
            <a:r>
              <a:rPr kumimoji="0" lang="zh-CN" altLang="zh-CN" b="0" i="0" u="none" strike="noStrike" kern="0" cap="none" spc="0" normalizeH="0" baseline="0" noProof="0" dirty="0" smtClean="0">
                <a:ln>
                  <a:noFill/>
                </a:ln>
                <a:solidFill>
                  <a:srgbClr val="3D8B3D"/>
                </a:solidFill>
                <a:effectLst/>
                <a:uLnTx/>
                <a:uFillTx/>
                <a:latin typeface="华文细黑" panose="02010600040101010101" pitchFamily="2" charset="-122"/>
                <a:ea typeface="华文细黑" panose="02010600040101010101" pitchFamily="2" charset="-122"/>
              </a:rPr>
              <a:t>针对</a:t>
            </a:r>
            <a:r>
              <a:rPr kumimoji="0" lang="en-US" altLang="zh-CN" b="0" i="0" u="none" strike="noStrike" kern="0" cap="none" spc="0" normalizeH="0" baseline="0" noProof="0" dirty="0" smtClean="0">
                <a:ln>
                  <a:noFill/>
                </a:ln>
                <a:solidFill>
                  <a:srgbClr val="3D8B3D"/>
                </a:solidFill>
                <a:effectLst/>
                <a:uLnTx/>
                <a:uFillTx/>
                <a:latin typeface="华文细黑" panose="02010600040101010101" pitchFamily="2" charset="-122"/>
                <a:ea typeface="华文细黑" panose="02010600040101010101" pitchFamily="2" charset="-122"/>
              </a:rPr>
              <a:t>(2)</a:t>
            </a:r>
            <a:r>
              <a:rPr kumimoji="0" lang="zh-CN" altLang="zh-CN" b="0" i="0" u="none" strike="noStrike" kern="0" cap="none" spc="0" normalizeH="0" baseline="0" noProof="0" dirty="0" smtClean="0">
                <a:ln>
                  <a:noFill/>
                </a:ln>
                <a:solidFill>
                  <a:srgbClr val="3D8B3D"/>
                </a:solidFill>
                <a:effectLst/>
                <a:uLnTx/>
                <a:uFillTx/>
                <a:latin typeface="华文细黑" panose="02010600040101010101" pitchFamily="2" charset="-122"/>
                <a:ea typeface="华文细黑" panose="02010600040101010101" pitchFamily="2" charset="-122"/>
              </a:rPr>
              <a:t>和</a:t>
            </a:r>
            <a:r>
              <a:rPr kumimoji="0" lang="en-US" altLang="zh-CN" b="0" i="0" u="none" strike="noStrike" kern="0" cap="none" spc="0" normalizeH="0" baseline="0" noProof="0" dirty="0" smtClean="0">
                <a:ln>
                  <a:noFill/>
                </a:ln>
                <a:solidFill>
                  <a:srgbClr val="3D8B3D"/>
                </a:solidFill>
                <a:effectLst/>
                <a:uLnTx/>
                <a:uFillTx/>
                <a:latin typeface="华文细黑" panose="02010600040101010101" pitchFamily="2" charset="-122"/>
                <a:ea typeface="华文细黑" panose="02010600040101010101" pitchFamily="2" charset="-122"/>
              </a:rPr>
              <a:t>(6)</a:t>
            </a:r>
            <a:r>
              <a:rPr kumimoji="0" lang="zh-CN" altLang="zh-CN" b="0" i="0" u="none" strike="noStrike" kern="0" cap="none" spc="0" normalizeH="0" baseline="0" noProof="0" dirty="0" smtClean="0">
                <a:ln>
                  <a:noFill/>
                </a:ln>
                <a:solidFill>
                  <a:srgbClr val="3D8B3D"/>
                </a:solidFill>
                <a:effectLst/>
                <a:uLnTx/>
                <a:uFillTx/>
                <a:latin typeface="华文细黑" panose="02010600040101010101" pitchFamily="2" charset="-122"/>
                <a:ea typeface="华文细黑" panose="02010600040101010101" pitchFamily="2" charset="-122"/>
              </a:rPr>
              <a:t>，</a:t>
            </a:r>
            <a:r>
              <a:rPr kumimoji="0" lang="zh-CN" altLang="zh-CN" b="0" i="0" u="none" strike="noStrike" kern="0" cap="none" spc="0" normalizeH="0" baseline="0" noProof="0" dirty="0">
                <a:ln>
                  <a:noFill/>
                </a:ln>
                <a:solidFill>
                  <a:srgbClr val="3D8B3D"/>
                </a:solidFill>
                <a:effectLst/>
                <a:uLnTx/>
                <a:uFillTx/>
                <a:latin typeface="华文细黑" panose="02010600040101010101" pitchFamily="2" charset="-122"/>
                <a:ea typeface="华文细黑" panose="02010600040101010101" pitchFamily="2" charset="-122"/>
              </a:rPr>
              <a:t>执行路径</a:t>
            </a:r>
            <a:r>
              <a:rPr kumimoji="0" lang="en-US" altLang="zh-CN" b="0" i="0" u="none" strike="noStrike" kern="0" cap="none" spc="0" normalizeH="0" baseline="0" noProof="0" dirty="0" err="1" smtClean="0">
                <a:ln>
                  <a:noFill/>
                </a:ln>
                <a:solidFill>
                  <a:srgbClr val="3D8B3D"/>
                </a:solidFill>
                <a:effectLst/>
                <a:uLnTx/>
                <a:uFillTx/>
                <a:latin typeface="华文细黑" panose="02010600040101010101" pitchFamily="2" charset="-122"/>
                <a:ea typeface="华文细黑" panose="02010600040101010101" pitchFamily="2" charset="-122"/>
              </a:rPr>
              <a:t>sabed</a:t>
            </a:r>
            <a:endParaRPr kumimoji="0" lang="en-US" altLang="zh-CN" b="0" i="0" u="none" strike="noStrike" kern="0" cap="none" spc="0" normalizeH="0" baseline="0" noProof="0" dirty="0" smtClean="0">
              <a:ln>
                <a:noFill/>
              </a:ln>
              <a:solidFill>
                <a:srgbClr val="3D8B3D"/>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spcBef>
                <a:spcPct val="0"/>
              </a:spcBef>
              <a:spcAft>
                <a:spcPct val="0"/>
              </a:spcAft>
              <a:buClrTx/>
              <a:buSzTx/>
              <a:buFont typeface="+mj-lt"/>
              <a:buAutoNum type="arabicPeriod"/>
              <a:tabLst/>
              <a:defRPr/>
            </a:pPr>
            <a:r>
              <a:rPr kumimoji="0" lang="en-US" altLang="zh-CN" b="0" i="0" u="none" strike="noStrike" kern="0" cap="none" spc="0" normalizeH="0" baseline="0" noProof="0" dirty="0" smtClean="0">
                <a:ln>
                  <a:noFill/>
                </a:ln>
                <a:solidFill>
                  <a:srgbClr val="FF0000"/>
                </a:solidFill>
                <a:effectLst/>
                <a:uLnTx/>
                <a:uFillTx/>
                <a:latin typeface="华文细黑" panose="02010600040101010101" pitchFamily="2" charset="-122"/>
                <a:ea typeface="华文细黑" panose="02010600040101010101" pitchFamily="2" charset="-122"/>
              </a:rPr>
              <a:t>A=1,B=0,X=2</a:t>
            </a:r>
            <a:r>
              <a:rPr kumimoji="0" lang="zh-CN" altLang="en-US" b="0" i="0" u="none" strike="noStrike" kern="0" cap="none" spc="0" normalizeH="0" baseline="0" noProof="0" dirty="0" smtClean="0">
                <a:ln>
                  <a:noFill/>
                </a:ln>
                <a:solidFill>
                  <a:srgbClr val="FF0000"/>
                </a:solidFill>
                <a:effectLst/>
                <a:uLnTx/>
                <a:uFillTx/>
                <a:latin typeface="华文细黑" panose="02010600040101010101" pitchFamily="2" charset="-122"/>
                <a:ea typeface="华文细黑" panose="02010600040101010101" pitchFamily="2" charset="-122"/>
              </a:rPr>
              <a:t>，</a:t>
            </a:r>
            <a:r>
              <a:rPr kumimoji="0" lang="zh-CN" altLang="zh-CN" b="0" i="0" u="none" strike="noStrike" kern="0" cap="none" spc="0" normalizeH="0" baseline="0" noProof="0" dirty="0" smtClean="0">
                <a:ln>
                  <a:noFill/>
                </a:ln>
                <a:solidFill>
                  <a:srgbClr val="FF0000"/>
                </a:solidFill>
                <a:effectLst/>
                <a:uLnTx/>
                <a:uFillTx/>
                <a:latin typeface="华文细黑" panose="02010600040101010101" pitchFamily="2" charset="-122"/>
                <a:ea typeface="华文细黑" panose="02010600040101010101" pitchFamily="2" charset="-122"/>
              </a:rPr>
              <a:t>针对</a:t>
            </a:r>
            <a:r>
              <a:rPr kumimoji="0" lang="en-US" altLang="zh-CN" b="0" i="0" u="none" strike="noStrike" kern="0" cap="none" spc="0" normalizeH="0" baseline="0" noProof="0" dirty="0" smtClean="0">
                <a:ln>
                  <a:noFill/>
                </a:ln>
                <a:solidFill>
                  <a:srgbClr val="FF0000"/>
                </a:solidFill>
                <a:effectLst/>
                <a:uLnTx/>
                <a:uFillTx/>
                <a:latin typeface="华文细黑" panose="02010600040101010101" pitchFamily="2" charset="-122"/>
                <a:ea typeface="华文细黑" panose="02010600040101010101" pitchFamily="2" charset="-122"/>
              </a:rPr>
              <a:t>(3)</a:t>
            </a:r>
            <a:r>
              <a:rPr kumimoji="0" lang="zh-CN" altLang="zh-CN" b="0" i="0" u="none" strike="noStrike" kern="0" cap="none" spc="0" normalizeH="0" baseline="0" noProof="0" dirty="0" smtClean="0">
                <a:ln>
                  <a:noFill/>
                </a:ln>
                <a:solidFill>
                  <a:srgbClr val="FF0000"/>
                </a:solidFill>
                <a:effectLst/>
                <a:uLnTx/>
                <a:uFillTx/>
                <a:latin typeface="华文细黑" panose="02010600040101010101" pitchFamily="2" charset="-122"/>
                <a:ea typeface="华文细黑" panose="02010600040101010101" pitchFamily="2" charset="-122"/>
              </a:rPr>
              <a:t>和</a:t>
            </a:r>
            <a:r>
              <a:rPr kumimoji="0" lang="en-US" altLang="zh-CN" b="0" i="0" u="none" strike="noStrike" kern="0" cap="none" spc="0" normalizeH="0" baseline="0" noProof="0" dirty="0" smtClean="0">
                <a:ln>
                  <a:noFill/>
                </a:ln>
                <a:solidFill>
                  <a:srgbClr val="FF0000"/>
                </a:solidFill>
                <a:effectLst/>
                <a:uLnTx/>
                <a:uFillTx/>
                <a:latin typeface="华文细黑" panose="02010600040101010101" pitchFamily="2" charset="-122"/>
                <a:ea typeface="华文细黑" panose="02010600040101010101" pitchFamily="2" charset="-122"/>
              </a:rPr>
              <a:t>(7)</a:t>
            </a:r>
            <a:r>
              <a:rPr kumimoji="0" lang="zh-CN" altLang="zh-CN" b="0" i="0" u="none" strike="noStrike" kern="0" cap="none" spc="0" normalizeH="0" baseline="0" noProof="0" dirty="0" smtClean="0">
                <a:ln>
                  <a:noFill/>
                </a:ln>
                <a:solidFill>
                  <a:srgbClr val="FF0000"/>
                </a:solidFill>
                <a:effectLst/>
                <a:uLnTx/>
                <a:uFillTx/>
                <a:latin typeface="华文细黑" panose="02010600040101010101" pitchFamily="2" charset="-122"/>
                <a:ea typeface="华文细黑" panose="02010600040101010101" pitchFamily="2" charset="-122"/>
              </a:rPr>
              <a:t>，</a:t>
            </a:r>
            <a:r>
              <a:rPr kumimoji="0" lang="zh-CN" altLang="zh-CN"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rPr>
              <a:t>执行路径</a:t>
            </a:r>
            <a:r>
              <a:rPr kumimoji="0" lang="en-US" altLang="zh-CN" b="0" i="0" u="none" strike="noStrike" kern="0" cap="none" spc="0" normalizeH="0" baseline="0" noProof="0" dirty="0" err="1" smtClean="0">
                <a:ln>
                  <a:noFill/>
                </a:ln>
                <a:solidFill>
                  <a:srgbClr val="FF0000"/>
                </a:solidFill>
                <a:effectLst/>
                <a:uLnTx/>
                <a:uFillTx/>
                <a:latin typeface="华文细黑" panose="02010600040101010101" pitchFamily="2" charset="-122"/>
                <a:ea typeface="华文细黑" panose="02010600040101010101" pitchFamily="2" charset="-122"/>
              </a:rPr>
              <a:t>sabed</a:t>
            </a:r>
            <a:endParaRPr kumimoji="0" lang="en-US" altLang="zh-CN" b="0" i="0" u="none" strike="noStrike" kern="0" cap="none" spc="0" normalizeH="0" baseline="0" noProof="0" dirty="0" smtClean="0">
              <a:ln>
                <a:noFill/>
              </a:ln>
              <a:solidFill>
                <a:srgbClr val="FF0000"/>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spcBef>
                <a:spcPct val="0"/>
              </a:spcBef>
              <a:spcAft>
                <a:spcPct val="0"/>
              </a:spcAft>
              <a:buClrTx/>
              <a:buSzTx/>
              <a:buFont typeface="+mj-lt"/>
              <a:buAutoNum type="arabicPeriod"/>
              <a:tabLst/>
              <a:defRPr/>
            </a:pPr>
            <a:r>
              <a:rPr kumimoji="0" lang="en-US" altLang="zh-CN" b="0" i="0" u="none" strike="noStrike" kern="0" cap="none" spc="0" normalizeH="0" baseline="0" noProof="0" dirty="0" smtClean="0">
                <a:ln>
                  <a:noFill/>
                </a:ln>
                <a:solidFill>
                  <a:prstClr val="black"/>
                </a:solidFill>
                <a:effectLst/>
                <a:uLnTx/>
                <a:uFillTx/>
                <a:latin typeface="华文细黑" panose="02010600040101010101" pitchFamily="2" charset="-122"/>
                <a:ea typeface="华文细黑" panose="02010600040101010101" pitchFamily="2" charset="-122"/>
              </a:rPr>
              <a:t>A=1,B=1,X=1</a:t>
            </a:r>
            <a:r>
              <a:rPr kumimoji="0" lang="zh-CN" altLang="en-US" b="0" i="0" u="none" strike="noStrike" kern="0" cap="none" spc="0" normalizeH="0" baseline="0" noProof="0" dirty="0" smtClean="0">
                <a:ln>
                  <a:noFill/>
                </a:ln>
                <a:solidFill>
                  <a:prstClr val="black"/>
                </a:solidFill>
                <a:effectLst/>
                <a:uLnTx/>
                <a:uFillTx/>
                <a:latin typeface="华文细黑" panose="02010600040101010101" pitchFamily="2" charset="-122"/>
                <a:ea typeface="华文细黑" panose="02010600040101010101" pitchFamily="2" charset="-122"/>
              </a:rPr>
              <a:t>，</a:t>
            </a:r>
            <a:r>
              <a:rPr kumimoji="0" lang="zh-CN" altLang="zh-CN" b="0" i="0" u="none" strike="noStrike" kern="0" cap="none" spc="0" normalizeH="0" baseline="0" noProof="0" dirty="0" smtClean="0">
                <a:ln>
                  <a:noFill/>
                </a:ln>
                <a:solidFill>
                  <a:prstClr val="black"/>
                </a:solidFill>
                <a:effectLst/>
                <a:uLnTx/>
                <a:uFillTx/>
                <a:latin typeface="华文细黑" panose="02010600040101010101" pitchFamily="2" charset="-122"/>
                <a:ea typeface="华文细黑" panose="02010600040101010101" pitchFamily="2" charset="-122"/>
              </a:rPr>
              <a:t>针对</a:t>
            </a:r>
            <a:r>
              <a:rPr kumimoji="0" lang="en-US" altLang="zh-CN" b="0" i="0" u="none" strike="noStrike" kern="0" cap="none" spc="0" normalizeH="0" baseline="0" noProof="0" dirty="0" smtClean="0">
                <a:ln>
                  <a:noFill/>
                </a:ln>
                <a:solidFill>
                  <a:prstClr val="black"/>
                </a:solidFill>
                <a:effectLst/>
                <a:uLnTx/>
                <a:uFillTx/>
                <a:latin typeface="华文细黑" panose="02010600040101010101" pitchFamily="2" charset="-122"/>
                <a:ea typeface="华文细黑" panose="02010600040101010101" pitchFamily="2" charset="-122"/>
              </a:rPr>
              <a:t>(4)</a:t>
            </a:r>
            <a:r>
              <a:rPr kumimoji="0" lang="zh-CN" altLang="zh-CN" b="0" i="0" u="none" strike="noStrike" kern="0" cap="none" spc="0" normalizeH="0" baseline="0" noProof="0" dirty="0" smtClean="0">
                <a:ln>
                  <a:noFill/>
                </a:ln>
                <a:solidFill>
                  <a:prstClr val="black"/>
                </a:solidFill>
                <a:effectLst/>
                <a:uLnTx/>
                <a:uFillTx/>
                <a:latin typeface="华文细黑" panose="02010600040101010101" pitchFamily="2" charset="-122"/>
                <a:ea typeface="华文细黑" panose="02010600040101010101" pitchFamily="2" charset="-122"/>
              </a:rPr>
              <a:t>和</a:t>
            </a:r>
            <a:r>
              <a:rPr kumimoji="0" lang="en-US" altLang="zh-CN" b="0" i="0" u="none" strike="noStrike" kern="0" cap="none" spc="0" normalizeH="0" baseline="0" noProof="0" dirty="0" smtClean="0">
                <a:ln>
                  <a:noFill/>
                </a:ln>
                <a:solidFill>
                  <a:prstClr val="black"/>
                </a:solidFill>
                <a:effectLst/>
                <a:uLnTx/>
                <a:uFillTx/>
                <a:latin typeface="华文细黑" panose="02010600040101010101" pitchFamily="2" charset="-122"/>
                <a:ea typeface="华文细黑" panose="02010600040101010101" pitchFamily="2" charset="-122"/>
              </a:rPr>
              <a:t>(8)</a:t>
            </a:r>
            <a:r>
              <a:rPr kumimoji="0" lang="zh-CN" altLang="zh-CN" b="0" i="0" u="none" strike="noStrike" kern="0" cap="none" spc="0" normalizeH="0" baseline="0" noProof="0" dirty="0" smtClean="0">
                <a:ln>
                  <a:noFill/>
                </a:ln>
                <a:solidFill>
                  <a:prstClr val="black"/>
                </a:solidFill>
                <a:effectLst/>
                <a:uLnTx/>
                <a:uFillTx/>
                <a:latin typeface="华文细黑" panose="02010600040101010101" pitchFamily="2" charset="-122"/>
                <a:ea typeface="华文细黑" panose="02010600040101010101" pitchFamily="2" charset="-122"/>
              </a:rPr>
              <a:t>，</a:t>
            </a:r>
            <a:r>
              <a:rPr kumimoji="0" lang="zh-CN" altLang="zh-CN"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执行路径</a:t>
            </a:r>
            <a:r>
              <a:rPr kumimoji="0" lang="en-US" altLang="zh-CN" b="0" i="0" u="none" strike="noStrike" kern="0" cap="none" spc="0" normalizeH="0" baseline="0" noProof="0" dirty="0" err="1" smtClean="0">
                <a:ln>
                  <a:noFill/>
                </a:ln>
                <a:solidFill>
                  <a:prstClr val="black"/>
                </a:solidFill>
                <a:effectLst/>
                <a:uLnTx/>
                <a:uFillTx/>
                <a:latin typeface="华文细黑" panose="02010600040101010101" pitchFamily="2" charset="-122"/>
                <a:ea typeface="华文细黑" panose="02010600040101010101" pitchFamily="2" charset="-122"/>
              </a:rPr>
              <a:t>sabd</a:t>
            </a:r>
            <a:endParaRPr kumimoji="0" lang="zh-CN" altLang="en-US" sz="1400" b="0" i="0" u="none" strike="noStrike" kern="0" cap="none" spc="0" normalizeH="0" baseline="0" noProof="0" dirty="0">
              <a:ln>
                <a:noFill/>
              </a:ln>
              <a:solidFill>
                <a:sysClr val="windowText" lastClr="000000"/>
              </a:solidFill>
              <a:effectLst/>
              <a:uLnTx/>
              <a:uFillTx/>
              <a:latin typeface="华文细黑" panose="02010600040101010101" pitchFamily="2" charset="-122"/>
              <a:ea typeface="华文细黑" panose="02010600040101010101" pitchFamily="2" charset="-122"/>
            </a:endParaRPr>
          </a:p>
        </p:txBody>
      </p:sp>
      <p:sp>
        <p:nvSpPr>
          <p:cNvPr id="6" name="文本框 5"/>
          <p:cNvSpPr txBox="1"/>
          <p:nvPr/>
        </p:nvSpPr>
        <p:spPr>
          <a:xfrm>
            <a:off x="4888224" y="1429779"/>
            <a:ext cx="3992251" cy="1733550"/>
          </a:xfrm>
          <a:prstGeom prst="rect">
            <a:avLst/>
          </a:prstGeom>
          <a:noFill/>
        </p:spPr>
        <p:txBody>
          <a:bodyPr wrap="square">
            <a:spAutoFit/>
          </a:bodyPr>
          <a:lstStyle/>
          <a:p>
            <a:pPr fontAlgn="base">
              <a:lnSpc>
                <a:spcPts val="3200"/>
              </a:lnSpc>
              <a:spcBef>
                <a:spcPct val="0"/>
              </a:spcBef>
              <a:spcAft>
                <a:spcPct val="0"/>
              </a:spcAft>
              <a:defRPr/>
            </a:pPr>
            <a:r>
              <a:rPr lang="en-US" altLang="zh-CN" sz="2000" dirty="0">
                <a:latin typeface="Consolas" panose="020B0609020204030204" pitchFamily="49" charset="0"/>
                <a:ea typeface="华文细黑" panose="02010600040101010101" pitchFamily="2" charset="-122"/>
              </a:rPr>
              <a:t>(1) A&gt;1,B=0 </a:t>
            </a:r>
            <a:r>
              <a:rPr lang="en-US" altLang="zh-CN" sz="2000" dirty="0" smtClean="0">
                <a:latin typeface="Consolas" panose="020B0609020204030204" pitchFamily="49" charset="0"/>
                <a:ea typeface="华文细黑" panose="02010600040101010101" pitchFamily="2" charset="-122"/>
              </a:rPr>
              <a:t>   </a:t>
            </a:r>
            <a:r>
              <a:rPr lang="en-US" altLang="zh-CN" sz="2000" dirty="0">
                <a:latin typeface="Consolas" panose="020B0609020204030204" pitchFamily="49" charset="0"/>
                <a:ea typeface="华文细黑" panose="02010600040101010101" pitchFamily="2" charset="-122"/>
              </a:rPr>
              <a:t>(2) A&gt;1,B</a:t>
            </a:r>
            <a:r>
              <a:rPr lang="zh-CN" altLang="zh-CN" sz="2000" dirty="0">
                <a:latin typeface="Consolas" panose="020B0609020204030204" pitchFamily="49" charset="0"/>
                <a:ea typeface="华文细黑" panose="02010600040101010101" pitchFamily="2" charset="-122"/>
              </a:rPr>
              <a:t>≠</a:t>
            </a:r>
            <a:r>
              <a:rPr lang="en-US" altLang="zh-CN" sz="2000" dirty="0">
                <a:latin typeface="Consolas" panose="020B0609020204030204" pitchFamily="49" charset="0"/>
                <a:ea typeface="华文细黑" panose="02010600040101010101" pitchFamily="2" charset="-122"/>
              </a:rPr>
              <a:t>0</a:t>
            </a:r>
            <a:endParaRPr lang="zh-CN" altLang="zh-CN" sz="2000" dirty="0">
              <a:latin typeface="Consolas" panose="020B0609020204030204" pitchFamily="49" charset="0"/>
              <a:ea typeface="华文细黑" panose="02010600040101010101" pitchFamily="2" charset="-122"/>
            </a:endParaRPr>
          </a:p>
          <a:p>
            <a:pPr fontAlgn="base">
              <a:lnSpc>
                <a:spcPts val="3200"/>
              </a:lnSpc>
              <a:spcBef>
                <a:spcPct val="0"/>
              </a:spcBef>
              <a:spcAft>
                <a:spcPct val="0"/>
              </a:spcAft>
              <a:defRPr/>
            </a:pPr>
            <a:r>
              <a:rPr lang="en-US" altLang="zh-CN" sz="2000" dirty="0">
                <a:latin typeface="Consolas" panose="020B0609020204030204" pitchFamily="49" charset="0"/>
                <a:ea typeface="华文细黑" panose="02010600040101010101" pitchFamily="2" charset="-122"/>
              </a:rPr>
              <a:t>(3) A</a:t>
            </a:r>
            <a:r>
              <a:rPr lang="zh-CN" altLang="zh-CN" sz="2000" dirty="0">
                <a:latin typeface="Consolas" panose="020B0609020204030204" pitchFamily="49" charset="0"/>
                <a:ea typeface="华文细黑" panose="02010600040101010101" pitchFamily="2" charset="-122"/>
              </a:rPr>
              <a:t>≤</a:t>
            </a:r>
            <a:r>
              <a:rPr lang="en-US" altLang="zh-CN" sz="2000" dirty="0">
                <a:latin typeface="Consolas" panose="020B0609020204030204" pitchFamily="49" charset="0"/>
                <a:ea typeface="华文细黑" panose="02010600040101010101" pitchFamily="2" charset="-122"/>
              </a:rPr>
              <a:t>1,B=0    (4) A</a:t>
            </a:r>
            <a:r>
              <a:rPr lang="zh-CN" altLang="zh-CN" sz="2000" dirty="0">
                <a:latin typeface="Consolas" panose="020B0609020204030204" pitchFamily="49" charset="0"/>
                <a:ea typeface="华文细黑" panose="02010600040101010101" pitchFamily="2" charset="-122"/>
              </a:rPr>
              <a:t>≤</a:t>
            </a:r>
            <a:r>
              <a:rPr lang="en-US" altLang="zh-CN" sz="2000" dirty="0">
                <a:latin typeface="Consolas" panose="020B0609020204030204" pitchFamily="49" charset="0"/>
                <a:ea typeface="华文细黑" panose="02010600040101010101" pitchFamily="2" charset="-122"/>
              </a:rPr>
              <a:t>1,B</a:t>
            </a:r>
            <a:r>
              <a:rPr lang="zh-CN" altLang="zh-CN" sz="2000" dirty="0">
                <a:latin typeface="Consolas" panose="020B0609020204030204" pitchFamily="49" charset="0"/>
                <a:ea typeface="华文细黑" panose="02010600040101010101" pitchFamily="2" charset="-122"/>
              </a:rPr>
              <a:t>≠</a:t>
            </a:r>
            <a:r>
              <a:rPr lang="en-US" altLang="zh-CN" sz="2000" dirty="0">
                <a:latin typeface="Consolas" panose="020B0609020204030204" pitchFamily="49" charset="0"/>
                <a:ea typeface="华文细黑" panose="02010600040101010101" pitchFamily="2" charset="-122"/>
              </a:rPr>
              <a:t>0</a:t>
            </a:r>
            <a:endParaRPr lang="zh-CN" altLang="zh-CN" sz="2000" dirty="0">
              <a:latin typeface="Consolas" panose="020B0609020204030204" pitchFamily="49" charset="0"/>
              <a:ea typeface="华文细黑" panose="02010600040101010101" pitchFamily="2" charset="-122"/>
            </a:endParaRPr>
          </a:p>
          <a:p>
            <a:pPr fontAlgn="base">
              <a:lnSpc>
                <a:spcPts val="3200"/>
              </a:lnSpc>
              <a:spcBef>
                <a:spcPct val="0"/>
              </a:spcBef>
              <a:spcAft>
                <a:spcPct val="0"/>
              </a:spcAft>
              <a:defRPr/>
            </a:pPr>
            <a:r>
              <a:rPr lang="en-US" altLang="zh-CN" sz="2000" dirty="0">
                <a:latin typeface="Consolas" panose="020B0609020204030204" pitchFamily="49" charset="0"/>
                <a:ea typeface="华文细黑" panose="02010600040101010101" pitchFamily="2" charset="-122"/>
              </a:rPr>
              <a:t>(5) A=2,X&gt;1   </a:t>
            </a:r>
            <a:r>
              <a:rPr lang="en-US" altLang="zh-CN" sz="2000" dirty="0" smtClean="0">
                <a:latin typeface="Consolas" panose="020B0609020204030204" pitchFamily="49" charset="0"/>
                <a:ea typeface="华文细黑" panose="02010600040101010101" pitchFamily="2" charset="-122"/>
              </a:rPr>
              <a:t> </a:t>
            </a:r>
            <a:r>
              <a:rPr lang="en-US" altLang="zh-CN" sz="2000" dirty="0">
                <a:latin typeface="Consolas" panose="020B0609020204030204" pitchFamily="49" charset="0"/>
                <a:ea typeface="华文细黑" panose="02010600040101010101" pitchFamily="2" charset="-122"/>
              </a:rPr>
              <a:t>(6) A=2,X</a:t>
            </a:r>
            <a:r>
              <a:rPr lang="zh-CN" altLang="zh-CN" sz="2000" dirty="0">
                <a:latin typeface="Consolas" panose="020B0609020204030204" pitchFamily="49" charset="0"/>
                <a:ea typeface="华文细黑" panose="02010600040101010101" pitchFamily="2" charset="-122"/>
              </a:rPr>
              <a:t>≤</a:t>
            </a:r>
            <a:r>
              <a:rPr lang="en-US" altLang="zh-CN" sz="2000" dirty="0">
                <a:latin typeface="Consolas" panose="020B0609020204030204" pitchFamily="49" charset="0"/>
                <a:ea typeface="华文细黑" panose="02010600040101010101" pitchFamily="2" charset="-122"/>
              </a:rPr>
              <a:t>1</a:t>
            </a:r>
            <a:endParaRPr lang="zh-CN" altLang="zh-CN" sz="2000" dirty="0">
              <a:latin typeface="Consolas" panose="020B0609020204030204" pitchFamily="49" charset="0"/>
              <a:ea typeface="华文细黑" panose="02010600040101010101" pitchFamily="2" charset="-122"/>
            </a:endParaRPr>
          </a:p>
          <a:p>
            <a:pPr fontAlgn="base">
              <a:lnSpc>
                <a:spcPts val="3200"/>
              </a:lnSpc>
              <a:spcBef>
                <a:spcPct val="0"/>
              </a:spcBef>
              <a:spcAft>
                <a:spcPct val="0"/>
              </a:spcAft>
              <a:defRPr/>
            </a:pPr>
            <a:r>
              <a:rPr lang="en-US" altLang="zh-CN" sz="2000" dirty="0">
                <a:latin typeface="Consolas" panose="020B0609020204030204" pitchFamily="49" charset="0"/>
                <a:ea typeface="华文细黑" panose="02010600040101010101" pitchFamily="2" charset="-122"/>
              </a:rPr>
              <a:t>(7) A</a:t>
            </a:r>
            <a:r>
              <a:rPr lang="zh-CN" altLang="zh-CN" sz="2000" dirty="0">
                <a:latin typeface="Consolas" panose="020B0609020204030204" pitchFamily="49" charset="0"/>
                <a:ea typeface="华文细黑" panose="02010600040101010101" pitchFamily="2" charset="-122"/>
              </a:rPr>
              <a:t>≠</a:t>
            </a:r>
            <a:r>
              <a:rPr lang="en-US" altLang="zh-CN" sz="2000" dirty="0">
                <a:latin typeface="Consolas" panose="020B0609020204030204" pitchFamily="49" charset="0"/>
                <a:ea typeface="华文细黑" panose="02010600040101010101" pitchFamily="2" charset="-122"/>
              </a:rPr>
              <a:t>2,X&gt;1    (8) A</a:t>
            </a:r>
            <a:r>
              <a:rPr lang="zh-CN" altLang="zh-CN" sz="2000" dirty="0">
                <a:latin typeface="Consolas" panose="020B0609020204030204" pitchFamily="49" charset="0"/>
                <a:ea typeface="华文细黑" panose="02010600040101010101" pitchFamily="2" charset="-122"/>
              </a:rPr>
              <a:t>≠</a:t>
            </a:r>
            <a:r>
              <a:rPr lang="en-US" altLang="zh-CN" sz="2000" dirty="0">
                <a:latin typeface="Consolas" panose="020B0609020204030204" pitchFamily="49" charset="0"/>
                <a:ea typeface="华文细黑" panose="02010600040101010101" pitchFamily="2" charset="-122"/>
              </a:rPr>
              <a:t>2,X</a:t>
            </a:r>
            <a:r>
              <a:rPr lang="zh-CN" altLang="zh-CN" sz="2000" dirty="0">
                <a:latin typeface="Consolas" panose="020B0609020204030204" pitchFamily="49" charset="0"/>
                <a:ea typeface="华文细黑" panose="02010600040101010101" pitchFamily="2" charset="-122"/>
              </a:rPr>
              <a:t>≤</a:t>
            </a:r>
            <a:r>
              <a:rPr lang="en-US" altLang="zh-CN" sz="2000" dirty="0">
                <a:latin typeface="Consolas" panose="020B0609020204030204" pitchFamily="49" charset="0"/>
                <a:ea typeface="华文细黑" panose="02010600040101010101" pitchFamily="2" charset="-122"/>
              </a:rPr>
              <a:t>1</a:t>
            </a:r>
            <a:endParaRPr lang="zh-CN" altLang="zh-CN" sz="2000" dirty="0">
              <a:latin typeface="Consolas" panose="020B0609020204030204" pitchFamily="49" charset="0"/>
              <a:ea typeface="华文细黑" panose="02010600040101010101" pitchFamily="2" charset="-122"/>
            </a:endParaRPr>
          </a:p>
        </p:txBody>
      </p:sp>
      <p:sp>
        <p:nvSpPr>
          <p:cNvPr id="7" name="任意多边形 6"/>
          <p:cNvSpPr/>
          <p:nvPr/>
        </p:nvSpPr>
        <p:spPr>
          <a:xfrm>
            <a:off x="2121032" y="2149308"/>
            <a:ext cx="2102177" cy="2630079"/>
          </a:xfrm>
          <a:custGeom>
            <a:avLst/>
            <a:gdLst>
              <a:gd name="connsiteX0" fmla="*/ 235670 w 2102177"/>
              <a:gd name="connsiteY0" fmla="*/ 0 h 2630079"/>
              <a:gd name="connsiteX1" fmla="*/ 226243 w 2102177"/>
              <a:gd name="connsiteY1" fmla="*/ 75415 h 2630079"/>
              <a:gd name="connsiteX2" fmla="*/ 216817 w 2102177"/>
              <a:gd name="connsiteY2" fmla="*/ 103695 h 2630079"/>
              <a:gd name="connsiteX3" fmla="*/ 226243 w 2102177"/>
              <a:gd name="connsiteY3" fmla="*/ 480767 h 2630079"/>
              <a:gd name="connsiteX4" fmla="*/ 254524 w 2102177"/>
              <a:gd name="connsiteY4" fmla="*/ 490194 h 2630079"/>
              <a:gd name="connsiteX5" fmla="*/ 1131217 w 2102177"/>
              <a:gd name="connsiteY5" fmla="*/ 499621 h 2630079"/>
              <a:gd name="connsiteX6" fmla="*/ 1593130 w 2102177"/>
              <a:gd name="connsiteY6" fmla="*/ 509048 h 2630079"/>
              <a:gd name="connsiteX7" fmla="*/ 1819373 w 2102177"/>
              <a:gd name="connsiteY7" fmla="*/ 499621 h 2630079"/>
              <a:gd name="connsiteX8" fmla="*/ 1923068 w 2102177"/>
              <a:gd name="connsiteY8" fmla="*/ 509048 h 2630079"/>
              <a:gd name="connsiteX9" fmla="*/ 1941922 w 2102177"/>
              <a:gd name="connsiteY9" fmla="*/ 565609 h 2630079"/>
              <a:gd name="connsiteX10" fmla="*/ 1951349 w 2102177"/>
              <a:gd name="connsiteY10" fmla="*/ 914400 h 2630079"/>
              <a:gd name="connsiteX11" fmla="*/ 1960775 w 2102177"/>
              <a:gd name="connsiteY11" fmla="*/ 1027522 h 2630079"/>
              <a:gd name="connsiteX12" fmla="*/ 1970202 w 2102177"/>
              <a:gd name="connsiteY12" fmla="*/ 1084083 h 2630079"/>
              <a:gd name="connsiteX13" fmla="*/ 1583703 w 2102177"/>
              <a:gd name="connsiteY13" fmla="*/ 1112363 h 2630079"/>
              <a:gd name="connsiteX14" fmla="*/ 1470582 w 2102177"/>
              <a:gd name="connsiteY14" fmla="*/ 1102937 h 2630079"/>
              <a:gd name="connsiteX15" fmla="*/ 1300899 w 2102177"/>
              <a:gd name="connsiteY15" fmla="*/ 1093510 h 2630079"/>
              <a:gd name="connsiteX16" fmla="*/ 1272619 w 2102177"/>
              <a:gd name="connsiteY16" fmla="*/ 1084083 h 2630079"/>
              <a:gd name="connsiteX17" fmla="*/ 1216058 w 2102177"/>
              <a:gd name="connsiteY17" fmla="*/ 1074656 h 2630079"/>
              <a:gd name="connsiteX18" fmla="*/ 1112363 w 2102177"/>
              <a:gd name="connsiteY18" fmla="*/ 1065229 h 2630079"/>
              <a:gd name="connsiteX19" fmla="*/ 810705 w 2102177"/>
              <a:gd name="connsiteY19" fmla="*/ 1065229 h 2630079"/>
              <a:gd name="connsiteX20" fmla="*/ 754144 w 2102177"/>
              <a:gd name="connsiteY20" fmla="*/ 1074656 h 2630079"/>
              <a:gd name="connsiteX21" fmla="*/ 641023 w 2102177"/>
              <a:gd name="connsiteY21" fmla="*/ 1093510 h 2630079"/>
              <a:gd name="connsiteX22" fmla="*/ 490194 w 2102177"/>
              <a:gd name="connsiteY22" fmla="*/ 1102937 h 2630079"/>
              <a:gd name="connsiteX23" fmla="*/ 405353 w 2102177"/>
              <a:gd name="connsiteY23" fmla="*/ 1121790 h 2630079"/>
              <a:gd name="connsiteX24" fmla="*/ 367645 w 2102177"/>
              <a:gd name="connsiteY24" fmla="*/ 1131217 h 2630079"/>
              <a:gd name="connsiteX25" fmla="*/ 273377 w 2102177"/>
              <a:gd name="connsiteY25" fmla="*/ 1150071 h 2630079"/>
              <a:gd name="connsiteX26" fmla="*/ 216817 w 2102177"/>
              <a:gd name="connsiteY26" fmla="*/ 1168924 h 2630079"/>
              <a:gd name="connsiteX27" fmla="*/ 188536 w 2102177"/>
              <a:gd name="connsiteY27" fmla="*/ 1178351 h 2630079"/>
              <a:gd name="connsiteX28" fmla="*/ 150829 w 2102177"/>
              <a:gd name="connsiteY28" fmla="*/ 1187778 h 2630079"/>
              <a:gd name="connsiteX29" fmla="*/ 94268 w 2102177"/>
              <a:gd name="connsiteY29" fmla="*/ 1206631 h 2630079"/>
              <a:gd name="connsiteX30" fmla="*/ 0 w 2102177"/>
              <a:gd name="connsiteY30" fmla="*/ 1225485 h 2630079"/>
              <a:gd name="connsiteX31" fmla="*/ 9427 w 2102177"/>
              <a:gd name="connsiteY31" fmla="*/ 1819374 h 2630079"/>
              <a:gd name="connsiteX32" fmla="*/ 28280 w 2102177"/>
              <a:gd name="connsiteY32" fmla="*/ 1875934 h 2630079"/>
              <a:gd name="connsiteX33" fmla="*/ 113122 w 2102177"/>
              <a:gd name="connsiteY33" fmla="*/ 1894788 h 2630079"/>
              <a:gd name="connsiteX34" fmla="*/ 235670 w 2102177"/>
              <a:gd name="connsiteY34" fmla="*/ 1875934 h 2630079"/>
              <a:gd name="connsiteX35" fmla="*/ 339365 w 2102177"/>
              <a:gd name="connsiteY35" fmla="*/ 1857081 h 2630079"/>
              <a:gd name="connsiteX36" fmla="*/ 744718 w 2102177"/>
              <a:gd name="connsiteY36" fmla="*/ 1875934 h 2630079"/>
              <a:gd name="connsiteX37" fmla="*/ 772998 w 2102177"/>
              <a:gd name="connsiteY37" fmla="*/ 1885361 h 2630079"/>
              <a:gd name="connsiteX38" fmla="*/ 838986 w 2102177"/>
              <a:gd name="connsiteY38" fmla="*/ 1904215 h 2630079"/>
              <a:gd name="connsiteX39" fmla="*/ 876693 w 2102177"/>
              <a:gd name="connsiteY39" fmla="*/ 1923069 h 2630079"/>
              <a:gd name="connsiteX40" fmla="*/ 942680 w 2102177"/>
              <a:gd name="connsiteY40" fmla="*/ 1932495 h 2630079"/>
              <a:gd name="connsiteX41" fmla="*/ 980388 w 2102177"/>
              <a:gd name="connsiteY41" fmla="*/ 1941922 h 2630079"/>
              <a:gd name="connsiteX42" fmla="*/ 1008668 w 2102177"/>
              <a:gd name="connsiteY42" fmla="*/ 1951349 h 2630079"/>
              <a:gd name="connsiteX43" fmla="*/ 1093509 w 2102177"/>
              <a:gd name="connsiteY43" fmla="*/ 1960776 h 2630079"/>
              <a:gd name="connsiteX44" fmla="*/ 1253765 w 2102177"/>
              <a:gd name="connsiteY44" fmla="*/ 1989056 h 2630079"/>
              <a:gd name="connsiteX45" fmla="*/ 1329179 w 2102177"/>
              <a:gd name="connsiteY45" fmla="*/ 2007910 h 2630079"/>
              <a:gd name="connsiteX46" fmla="*/ 1432874 w 2102177"/>
              <a:gd name="connsiteY46" fmla="*/ 2026763 h 2630079"/>
              <a:gd name="connsiteX47" fmla="*/ 1762812 w 2102177"/>
              <a:gd name="connsiteY47" fmla="*/ 2017337 h 2630079"/>
              <a:gd name="connsiteX48" fmla="*/ 1819373 w 2102177"/>
              <a:gd name="connsiteY48" fmla="*/ 2007910 h 2630079"/>
              <a:gd name="connsiteX49" fmla="*/ 2102177 w 2102177"/>
              <a:gd name="connsiteY49" fmla="*/ 1998483 h 2630079"/>
              <a:gd name="connsiteX50" fmla="*/ 2083324 w 2102177"/>
              <a:gd name="connsiteY50" fmla="*/ 2055044 h 2630079"/>
              <a:gd name="connsiteX51" fmla="*/ 2073897 w 2102177"/>
              <a:gd name="connsiteY51" fmla="*/ 2083324 h 2630079"/>
              <a:gd name="connsiteX52" fmla="*/ 2083324 w 2102177"/>
              <a:gd name="connsiteY52" fmla="*/ 2384982 h 2630079"/>
              <a:gd name="connsiteX53" fmla="*/ 2092751 w 2102177"/>
              <a:gd name="connsiteY53" fmla="*/ 2422689 h 2630079"/>
              <a:gd name="connsiteX54" fmla="*/ 2083324 w 2102177"/>
              <a:gd name="connsiteY54" fmla="*/ 2554664 h 2630079"/>
              <a:gd name="connsiteX55" fmla="*/ 1640264 w 2102177"/>
              <a:gd name="connsiteY55" fmla="*/ 2535811 h 2630079"/>
              <a:gd name="connsiteX56" fmla="*/ 1602557 w 2102177"/>
              <a:gd name="connsiteY56" fmla="*/ 2526384 h 2630079"/>
              <a:gd name="connsiteX57" fmla="*/ 1555423 w 2102177"/>
              <a:gd name="connsiteY57" fmla="*/ 2516957 h 2630079"/>
              <a:gd name="connsiteX58" fmla="*/ 1527142 w 2102177"/>
              <a:gd name="connsiteY58" fmla="*/ 2498104 h 2630079"/>
              <a:gd name="connsiteX59" fmla="*/ 1498862 w 2102177"/>
              <a:gd name="connsiteY59" fmla="*/ 2488677 h 2630079"/>
              <a:gd name="connsiteX60" fmla="*/ 1357460 w 2102177"/>
              <a:gd name="connsiteY60" fmla="*/ 2469823 h 2630079"/>
              <a:gd name="connsiteX61" fmla="*/ 1187777 w 2102177"/>
              <a:gd name="connsiteY61" fmla="*/ 2450970 h 2630079"/>
              <a:gd name="connsiteX62" fmla="*/ 1084083 w 2102177"/>
              <a:gd name="connsiteY62" fmla="*/ 2432116 h 2630079"/>
              <a:gd name="connsiteX63" fmla="*/ 961534 w 2102177"/>
              <a:gd name="connsiteY63" fmla="*/ 2422689 h 2630079"/>
              <a:gd name="connsiteX64" fmla="*/ 688157 w 2102177"/>
              <a:gd name="connsiteY64" fmla="*/ 2432116 h 2630079"/>
              <a:gd name="connsiteX65" fmla="*/ 282804 w 2102177"/>
              <a:gd name="connsiteY65" fmla="*/ 2450970 h 2630079"/>
              <a:gd name="connsiteX66" fmla="*/ 254524 w 2102177"/>
              <a:gd name="connsiteY66" fmla="*/ 2460396 h 2630079"/>
              <a:gd name="connsiteX67" fmla="*/ 113122 w 2102177"/>
              <a:gd name="connsiteY67" fmla="*/ 2469823 h 2630079"/>
              <a:gd name="connsiteX68" fmla="*/ 122549 w 2102177"/>
              <a:gd name="connsiteY68" fmla="*/ 2545238 h 2630079"/>
              <a:gd name="connsiteX69" fmla="*/ 122549 w 2102177"/>
              <a:gd name="connsiteY69" fmla="*/ 2630079 h 263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102177" h="2630079">
                <a:moveTo>
                  <a:pt x="235670" y="0"/>
                </a:moveTo>
                <a:cubicBezTo>
                  <a:pt x="232528" y="25138"/>
                  <a:pt x="230775" y="50490"/>
                  <a:pt x="226243" y="75415"/>
                </a:cubicBezTo>
                <a:cubicBezTo>
                  <a:pt x="224466" y="85191"/>
                  <a:pt x="216817" y="93758"/>
                  <a:pt x="216817" y="103695"/>
                </a:cubicBezTo>
                <a:cubicBezTo>
                  <a:pt x="216817" y="229425"/>
                  <a:pt x="214035" y="355631"/>
                  <a:pt x="226243" y="480767"/>
                </a:cubicBezTo>
                <a:cubicBezTo>
                  <a:pt x="227208" y="490657"/>
                  <a:pt x="244589" y="489987"/>
                  <a:pt x="254524" y="490194"/>
                </a:cubicBezTo>
                <a:cubicBezTo>
                  <a:pt x="546708" y="496281"/>
                  <a:pt x="838998" y="495505"/>
                  <a:pt x="1131217" y="499621"/>
                </a:cubicBezTo>
                <a:lnTo>
                  <a:pt x="1593130" y="509048"/>
                </a:lnTo>
                <a:cubicBezTo>
                  <a:pt x="1668544" y="505906"/>
                  <a:pt x="1743893" y="499621"/>
                  <a:pt x="1819373" y="499621"/>
                </a:cubicBezTo>
                <a:cubicBezTo>
                  <a:pt x="1854081" y="499621"/>
                  <a:pt x="1892509" y="492593"/>
                  <a:pt x="1923068" y="509048"/>
                </a:cubicBezTo>
                <a:cubicBezTo>
                  <a:pt x="1940566" y="518470"/>
                  <a:pt x="1941922" y="565609"/>
                  <a:pt x="1941922" y="565609"/>
                </a:cubicBezTo>
                <a:cubicBezTo>
                  <a:pt x="1945064" y="681873"/>
                  <a:pt x="1946606" y="798191"/>
                  <a:pt x="1951349" y="914400"/>
                </a:cubicBezTo>
                <a:cubicBezTo>
                  <a:pt x="1952892" y="952207"/>
                  <a:pt x="1956597" y="989915"/>
                  <a:pt x="1960775" y="1027522"/>
                </a:cubicBezTo>
                <a:cubicBezTo>
                  <a:pt x="1962886" y="1046519"/>
                  <a:pt x="1966453" y="1065340"/>
                  <a:pt x="1970202" y="1084083"/>
                </a:cubicBezTo>
                <a:cubicBezTo>
                  <a:pt x="2003319" y="1249663"/>
                  <a:pt x="2077449" y="1124119"/>
                  <a:pt x="1583703" y="1112363"/>
                </a:cubicBezTo>
                <a:lnTo>
                  <a:pt x="1470582" y="1102937"/>
                </a:lnTo>
                <a:cubicBezTo>
                  <a:pt x="1414059" y="1099169"/>
                  <a:pt x="1357292" y="1098881"/>
                  <a:pt x="1300899" y="1093510"/>
                </a:cubicBezTo>
                <a:cubicBezTo>
                  <a:pt x="1291007" y="1092568"/>
                  <a:pt x="1282319" y="1086239"/>
                  <a:pt x="1272619" y="1084083"/>
                </a:cubicBezTo>
                <a:cubicBezTo>
                  <a:pt x="1253960" y="1079937"/>
                  <a:pt x="1235041" y="1076889"/>
                  <a:pt x="1216058" y="1074656"/>
                </a:cubicBezTo>
                <a:cubicBezTo>
                  <a:pt x="1181588" y="1070601"/>
                  <a:pt x="1146928" y="1068371"/>
                  <a:pt x="1112363" y="1065229"/>
                </a:cubicBezTo>
                <a:cubicBezTo>
                  <a:pt x="999373" y="1027568"/>
                  <a:pt x="1077571" y="1049980"/>
                  <a:pt x="810705" y="1065229"/>
                </a:cubicBezTo>
                <a:cubicBezTo>
                  <a:pt x="791622" y="1066319"/>
                  <a:pt x="772887" y="1070907"/>
                  <a:pt x="754144" y="1074656"/>
                </a:cubicBezTo>
                <a:cubicBezTo>
                  <a:pt x="681288" y="1089227"/>
                  <a:pt x="749964" y="1084431"/>
                  <a:pt x="641023" y="1093510"/>
                </a:cubicBezTo>
                <a:cubicBezTo>
                  <a:pt x="590823" y="1097693"/>
                  <a:pt x="540470" y="1099795"/>
                  <a:pt x="490194" y="1102937"/>
                </a:cubicBezTo>
                <a:cubicBezTo>
                  <a:pt x="398206" y="1125932"/>
                  <a:pt x="513097" y="1097847"/>
                  <a:pt x="405353" y="1121790"/>
                </a:cubicBezTo>
                <a:cubicBezTo>
                  <a:pt x="392705" y="1124601"/>
                  <a:pt x="380350" y="1128676"/>
                  <a:pt x="367645" y="1131217"/>
                </a:cubicBezTo>
                <a:cubicBezTo>
                  <a:pt x="316683" y="1141410"/>
                  <a:pt x="317170" y="1136933"/>
                  <a:pt x="273377" y="1150071"/>
                </a:cubicBezTo>
                <a:cubicBezTo>
                  <a:pt x="254342" y="1155781"/>
                  <a:pt x="235670" y="1162640"/>
                  <a:pt x="216817" y="1168924"/>
                </a:cubicBezTo>
                <a:cubicBezTo>
                  <a:pt x="207390" y="1172066"/>
                  <a:pt x="198176" y="1175941"/>
                  <a:pt x="188536" y="1178351"/>
                </a:cubicBezTo>
                <a:cubicBezTo>
                  <a:pt x="175967" y="1181493"/>
                  <a:pt x="163238" y="1184055"/>
                  <a:pt x="150829" y="1187778"/>
                </a:cubicBezTo>
                <a:cubicBezTo>
                  <a:pt x="131794" y="1193489"/>
                  <a:pt x="113548" y="1201811"/>
                  <a:pt x="94268" y="1206631"/>
                </a:cubicBezTo>
                <a:cubicBezTo>
                  <a:pt x="38018" y="1220694"/>
                  <a:pt x="69341" y="1213928"/>
                  <a:pt x="0" y="1225485"/>
                </a:cubicBezTo>
                <a:cubicBezTo>
                  <a:pt x="3142" y="1423448"/>
                  <a:pt x="827" y="1621573"/>
                  <a:pt x="9427" y="1819374"/>
                </a:cubicBezTo>
                <a:cubicBezTo>
                  <a:pt x="10290" y="1839228"/>
                  <a:pt x="8880" y="1871623"/>
                  <a:pt x="28280" y="1875934"/>
                </a:cubicBezTo>
                <a:lnTo>
                  <a:pt x="113122" y="1894788"/>
                </a:lnTo>
                <a:cubicBezTo>
                  <a:pt x="162565" y="1887724"/>
                  <a:pt x="187701" y="1884655"/>
                  <a:pt x="235670" y="1875934"/>
                </a:cubicBezTo>
                <a:cubicBezTo>
                  <a:pt x="380599" y="1849584"/>
                  <a:pt x="172695" y="1884860"/>
                  <a:pt x="339365" y="1857081"/>
                </a:cubicBezTo>
                <a:cubicBezTo>
                  <a:pt x="399203" y="1858894"/>
                  <a:pt x="633311" y="1858795"/>
                  <a:pt x="744718" y="1875934"/>
                </a:cubicBezTo>
                <a:cubicBezTo>
                  <a:pt x="754539" y="1877445"/>
                  <a:pt x="763444" y="1882631"/>
                  <a:pt x="772998" y="1885361"/>
                </a:cubicBezTo>
                <a:cubicBezTo>
                  <a:pt x="796915" y="1892195"/>
                  <a:pt x="816385" y="1894529"/>
                  <a:pt x="838986" y="1904215"/>
                </a:cubicBezTo>
                <a:cubicBezTo>
                  <a:pt x="851902" y="1909751"/>
                  <a:pt x="863136" y="1919372"/>
                  <a:pt x="876693" y="1923069"/>
                </a:cubicBezTo>
                <a:cubicBezTo>
                  <a:pt x="898129" y="1928915"/>
                  <a:pt x="920819" y="1928520"/>
                  <a:pt x="942680" y="1932495"/>
                </a:cubicBezTo>
                <a:cubicBezTo>
                  <a:pt x="955427" y="1934813"/>
                  <a:pt x="967930" y="1938363"/>
                  <a:pt x="980388" y="1941922"/>
                </a:cubicBezTo>
                <a:cubicBezTo>
                  <a:pt x="989942" y="1944652"/>
                  <a:pt x="998867" y="1949715"/>
                  <a:pt x="1008668" y="1951349"/>
                </a:cubicBezTo>
                <a:cubicBezTo>
                  <a:pt x="1036735" y="1956027"/>
                  <a:pt x="1065229" y="1957634"/>
                  <a:pt x="1093509" y="1960776"/>
                </a:cubicBezTo>
                <a:cubicBezTo>
                  <a:pt x="1196529" y="1986530"/>
                  <a:pt x="1143171" y="1976767"/>
                  <a:pt x="1253765" y="1989056"/>
                </a:cubicBezTo>
                <a:cubicBezTo>
                  <a:pt x="1278903" y="1995341"/>
                  <a:pt x="1303620" y="2003650"/>
                  <a:pt x="1329179" y="2007910"/>
                </a:cubicBezTo>
                <a:cubicBezTo>
                  <a:pt x="1401544" y="2019971"/>
                  <a:pt x="1366997" y="2013589"/>
                  <a:pt x="1432874" y="2026763"/>
                </a:cubicBezTo>
                <a:cubicBezTo>
                  <a:pt x="1542853" y="2023621"/>
                  <a:pt x="1652918" y="2022697"/>
                  <a:pt x="1762812" y="2017337"/>
                </a:cubicBezTo>
                <a:cubicBezTo>
                  <a:pt x="1781903" y="2016406"/>
                  <a:pt x="1800289" y="2008970"/>
                  <a:pt x="1819373" y="2007910"/>
                </a:cubicBezTo>
                <a:cubicBezTo>
                  <a:pt x="1913548" y="2002678"/>
                  <a:pt x="2007909" y="2001625"/>
                  <a:pt x="2102177" y="1998483"/>
                </a:cubicBezTo>
                <a:lnTo>
                  <a:pt x="2083324" y="2055044"/>
                </a:lnTo>
                <a:lnTo>
                  <a:pt x="2073897" y="2083324"/>
                </a:lnTo>
                <a:cubicBezTo>
                  <a:pt x="2077039" y="2183877"/>
                  <a:pt x="2077744" y="2284535"/>
                  <a:pt x="2083324" y="2384982"/>
                </a:cubicBezTo>
                <a:cubicBezTo>
                  <a:pt x="2084043" y="2397918"/>
                  <a:pt x="2092751" y="2409733"/>
                  <a:pt x="2092751" y="2422689"/>
                </a:cubicBezTo>
                <a:cubicBezTo>
                  <a:pt x="2092751" y="2466793"/>
                  <a:pt x="2086466" y="2510672"/>
                  <a:pt x="2083324" y="2554664"/>
                </a:cubicBezTo>
                <a:cubicBezTo>
                  <a:pt x="1982998" y="2552024"/>
                  <a:pt x="1775612" y="2556634"/>
                  <a:pt x="1640264" y="2535811"/>
                </a:cubicBezTo>
                <a:cubicBezTo>
                  <a:pt x="1627459" y="2533841"/>
                  <a:pt x="1615204" y="2529195"/>
                  <a:pt x="1602557" y="2526384"/>
                </a:cubicBezTo>
                <a:cubicBezTo>
                  <a:pt x="1586916" y="2522908"/>
                  <a:pt x="1571134" y="2520099"/>
                  <a:pt x="1555423" y="2516957"/>
                </a:cubicBezTo>
                <a:cubicBezTo>
                  <a:pt x="1545996" y="2510673"/>
                  <a:pt x="1537276" y="2503171"/>
                  <a:pt x="1527142" y="2498104"/>
                </a:cubicBezTo>
                <a:cubicBezTo>
                  <a:pt x="1518254" y="2493660"/>
                  <a:pt x="1508502" y="2491087"/>
                  <a:pt x="1498862" y="2488677"/>
                </a:cubicBezTo>
                <a:cubicBezTo>
                  <a:pt x="1445302" y="2475287"/>
                  <a:pt x="1419303" y="2476449"/>
                  <a:pt x="1357460" y="2469823"/>
                </a:cubicBezTo>
                <a:cubicBezTo>
                  <a:pt x="1300875" y="2463760"/>
                  <a:pt x="1243581" y="2462131"/>
                  <a:pt x="1187777" y="2450970"/>
                </a:cubicBezTo>
                <a:cubicBezTo>
                  <a:pt x="1161220" y="2445659"/>
                  <a:pt x="1109543" y="2434796"/>
                  <a:pt x="1084083" y="2432116"/>
                </a:cubicBezTo>
                <a:cubicBezTo>
                  <a:pt x="1043338" y="2427827"/>
                  <a:pt x="1002384" y="2425831"/>
                  <a:pt x="961534" y="2422689"/>
                </a:cubicBezTo>
                <a:lnTo>
                  <a:pt x="688157" y="2432116"/>
                </a:lnTo>
                <a:cubicBezTo>
                  <a:pt x="335618" y="2443488"/>
                  <a:pt x="483310" y="2430919"/>
                  <a:pt x="282804" y="2450970"/>
                </a:cubicBezTo>
                <a:cubicBezTo>
                  <a:pt x="273377" y="2454112"/>
                  <a:pt x="264400" y="2459299"/>
                  <a:pt x="254524" y="2460396"/>
                </a:cubicBezTo>
                <a:cubicBezTo>
                  <a:pt x="207574" y="2465612"/>
                  <a:pt x="152858" y="2444278"/>
                  <a:pt x="113122" y="2469823"/>
                </a:cubicBezTo>
                <a:cubicBezTo>
                  <a:pt x="91812" y="2483523"/>
                  <a:pt x="121061" y="2519948"/>
                  <a:pt x="122549" y="2545238"/>
                </a:cubicBezTo>
                <a:cubicBezTo>
                  <a:pt x="124210" y="2573470"/>
                  <a:pt x="122549" y="2601799"/>
                  <a:pt x="122549" y="2630079"/>
                </a:cubicBezTo>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753386" y="2036187"/>
            <a:ext cx="2007909" cy="2790334"/>
          </a:xfrm>
          <a:custGeom>
            <a:avLst/>
            <a:gdLst>
              <a:gd name="connsiteX0" fmla="*/ 56560 w 2007909"/>
              <a:gd name="connsiteY0" fmla="*/ 0 h 2790334"/>
              <a:gd name="connsiteX1" fmla="*/ 65987 w 2007909"/>
              <a:gd name="connsiteY1" fmla="*/ 103695 h 2790334"/>
              <a:gd name="connsiteX2" fmla="*/ 47134 w 2007909"/>
              <a:gd name="connsiteY2" fmla="*/ 593889 h 2790334"/>
              <a:gd name="connsiteX3" fmla="*/ 65987 w 2007909"/>
              <a:gd name="connsiteY3" fmla="*/ 867266 h 2790334"/>
              <a:gd name="connsiteX4" fmla="*/ 75414 w 2007909"/>
              <a:gd name="connsiteY4" fmla="*/ 895547 h 2790334"/>
              <a:gd name="connsiteX5" fmla="*/ 65987 w 2007909"/>
              <a:gd name="connsiteY5" fmla="*/ 1093510 h 2790334"/>
              <a:gd name="connsiteX6" fmla="*/ 47134 w 2007909"/>
              <a:gd name="connsiteY6" fmla="*/ 1150070 h 2790334"/>
              <a:gd name="connsiteX7" fmla="*/ 28280 w 2007909"/>
              <a:gd name="connsiteY7" fmla="*/ 1234912 h 2790334"/>
              <a:gd name="connsiteX8" fmla="*/ 18853 w 2007909"/>
              <a:gd name="connsiteY8" fmla="*/ 1357460 h 2790334"/>
              <a:gd name="connsiteX9" fmla="*/ 9426 w 2007909"/>
              <a:gd name="connsiteY9" fmla="*/ 1385740 h 2790334"/>
              <a:gd name="connsiteX10" fmla="*/ 0 w 2007909"/>
              <a:gd name="connsiteY10" fmla="*/ 1442301 h 2790334"/>
              <a:gd name="connsiteX11" fmla="*/ 28280 w 2007909"/>
              <a:gd name="connsiteY11" fmla="*/ 1583703 h 2790334"/>
              <a:gd name="connsiteX12" fmla="*/ 47134 w 2007909"/>
              <a:gd name="connsiteY12" fmla="*/ 1611984 h 2790334"/>
              <a:gd name="connsiteX13" fmla="*/ 65987 w 2007909"/>
              <a:gd name="connsiteY13" fmla="*/ 1791093 h 2790334"/>
              <a:gd name="connsiteX14" fmla="*/ 75414 w 2007909"/>
              <a:gd name="connsiteY14" fmla="*/ 1819373 h 2790334"/>
              <a:gd name="connsiteX15" fmla="*/ 94268 w 2007909"/>
              <a:gd name="connsiteY15" fmla="*/ 2149312 h 2790334"/>
              <a:gd name="connsiteX16" fmla="*/ 235670 w 2007909"/>
              <a:gd name="connsiteY16" fmla="*/ 2130458 h 2790334"/>
              <a:gd name="connsiteX17" fmla="*/ 509047 w 2007909"/>
              <a:gd name="connsiteY17" fmla="*/ 2111604 h 2790334"/>
              <a:gd name="connsiteX18" fmla="*/ 707010 w 2007909"/>
              <a:gd name="connsiteY18" fmla="*/ 2111604 h 2790334"/>
              <a:gd name="connsiteX19" fmla="*/ 735290 w 2007909"/>
              <a:gd name="connsiteY19" fmla="*/ 2121031 h 2790334"/>
              <a:gd name="connsiteX20" fmla="*/ 791851 w 2007909"/>
              <a:gd name="connsiteY20" fmla="*/ 2130458 h 2790334"/>
              <a:gd name="connsiteX21" fmla="*/ 820132 w 2007909"/>
              <a:gd name="connsiteY21" fmla="*/ 2139885 h 2790334"/>
              <a:gd name="connsiteX22" fmla="*/ 952107 w 2007909"/>
              <a:gd name="connsiteY22" fmla="*/ 2158738 h 2790334"/>
              <a:gd name="connsiteX23" fmla="*/ 989814 w 2007909"/>
              <a:gd name="connsiteY23" fmla="*/ 2168165 h 2790334"/>
              <a:gd name="connsiteX24" fmla="*/ 1046375 w 2007909"/>
              <a:gd name="connsiteY24" fmla="*/ 2187019 h 2790334"/>
              <a:gd name="connsiteX25" fmla="*/ 1074655 w 2007909"/>
              <a:gd name="connsiteY25" fmla="*/ 2196446 h 2790334"/>
              <a:gd name="connsiteX26" fmla="*/ 1112362 w 2007909"/>
              <a:gd name="connsiteY26" fmla="*/ 2205872 h 2790334"/>
              <a:gd name="connsiteX27" fmla="*/ 1159496 w 2007909"/>
              <a:gd name="connsiteY27" fmla="*/ 2215299 h 2790334"/>
              <a:gd name="connsiteX28" fmla="*/ 1385740 w 2007909"/>
              <a:gd name="connsiteY28" fmla="*/ 2224726 h 2790334"/>
              <a:gd name="connsiteX29" fmla="*/ 1442301 w 2007909"/>
              <a:gd name="connsiteY29" fmla="*/ 2234153 h 2790334"/>
              <a:gd name="connsiteX30" fmla="*/ 1508288 w 2007909"/>
              <a:gd name="connsiteY30" fmla="*/ 2243580 h 2790334"/>
              <a:gd name="connsiteX31" fmla="*/ 1536569 w 2007909"/>
              <a:gd name="connsiteY31" fmla="*/ 2253006 h 2790334"/>
              <a:gd name="connsiteX32" fmla="*/ 1951348 w 2007909"/>
              <a:gd name="connsiteY32" fmla="*/ 2253006 h 2790334"/>
              <a:gd name="connsiteX33" fmla="*/ 2007909 w 2007909"/>
              <a:gd name="connsiteY33" fmla="*/ 2300140 h 2790334"/>
              <a:gd name="connsiteX34" fmla="*/ 1989055 w 2007909"/>
              <a:gd name="connsiteY34" fmla="*/ 2394408 h 2790334"/>
              <a:gd name="connsiteX35" fmla="*/ 1970202 w 2007909"/>
              <a:gd name="connsiteY35" fmla="*/ 2460396 h 2790334"/>
              <a:gd name="connsiteX36" fmla="*/ 1951348 w 2007909"/>
              <a:gd name="connsiteY36" fmla="*/ 2516957 h 2790334"/>
              <a:gd name="connsiteX37" fmla="*/ 1941921 w 2007909"/>
              <a:gd name="connsiteY37" fmla="*/ 2545237 h 2790334"/>
              <a:gd name="connsiteX38" fmla="*/ 1932494 w 2007909"/>
              <a:gd name="connsiteY38" fmla="*/ 2601798 h 2790334"/>
              <a:gd name="connsiteX39" fmla="*/ 1923068 w 2007909"/>
              <a:gd name="connsiteY39" fmla="*/ 2762054 h 2790334"/>
              <a:gd name="connsiteX40" fmla="*/ 1809946 w 2007909"/>
              <a:gd name="connsiteY40" fmla="*/ 2752627 h 2790334"/>
              <a:gd name="connsiteX41" fmla="*/ 1630837 w 2007909"/>
              <a:gd name="connsiteY41" fmla="*/ 2743200 h 2790334"/>
              <a:gd name="connsiteX42" fmla="*/ 1602556 w 2007909"/>
              <a:gd name="connsiteY42" fmla="*/ 2733773 h 2790334"/>
              <a:gd name="connsiteX43" fmla="*/ 1414020 w 2007909"/>
              <a:gd name="connsiteY43" fmla="*/ 2714920 h 2790334"/>
              <a:gd name="connsiteX44" fmla="*/ 1310325 w 2007909"/>
              <a:gd name="connsiteY44" fmla="*/ 2705493 h 2790334"/>
              <a:gd name="connsiteX45" fmla="*/ 1253765 w 2007909"/>
              <a:gd name="connsiteY45" fmla="*/ 2696066 h 2790334"/>
              <a:gd name="connsiteX46" fmla="*/ 603315 w 2007909"/>
              <a:gd name="connsiteY46" fmla="*/ 2686639 h 2790334"/>
              <a:gd name="connsiteX47" fmla="*/ 452486 w 2007909"/>
              <a:gd name="connsiteY47" fmla="*/ 2677213 h 2790334"/>
              <a:gd name="connsiteX48" fmla="*/ 395925 w 2007909"/>
              <a:gd name="connsiteY48" fmla="*/ 2677213 h 2790334"/>
              <a:gd name="connsiteX49" fmla="*/ 386499 w 2007909"/>
              <a:gd name="connsiteY49" fmla="*/ 2790334 h 279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007909" h="2790334">
                <a:moveTo>
                  <a:pt x="56560" y="0"/>
                </a:moveTo>
                <a:cubicBezTo>
                  <a:pt x="59702" y="34565"/>
                  <a:pt x="65987" y="68987"/>
                  <a:pt x="65987" y="103695"/>
                </a:cubicBezTo>
                <a:cubicBezTo>
                  <a:pt x="65987" y="320188"/>
                  <a:pt x="58799" y="407226"/>
                  <a:pt x="47134" y="593889"/>
                </a:cubicBezTo>
                <a:cubicBezTo>
                  <a:pt x="50530" y="668604"/>
                  <a:pt x="49033" y="782499"/>
                  <a:pt x="65987" y="867266"/>
                </a:cubicBezTo>
                <a:cubicBezTo>
                  <a:pt x="67936" y="877010"/>
                  <a:pt x="72272" y="886120"/>
                  <a:pt x="75414" y="895547"/>
                </a:cubicBezTo>
                <a:cubicBezTo>
                  <a:pt x="72272" y="961535"/>
                  <a:pt x="73282" y="1027852"/>
                  <a:pt x="65987" y="1093510"/>
                </a:cubicBezTo>
                <a:cubicBezTo>
                  <a:pt x="63792" y="1113262"/>
                  <a:pt x="53418" y="1131217"/>
                  <a:pt x="47134" y="1150070"/>
                </a:cubicBezTo>
                <a:cubicBezTo>
                  <a:pt x="31663" y="1196485"/>
                  <a:pt x="39341" y="1168547"/>
                  <a:pt x="28280" y="1234912"/>
                </a:cubicBezTo>
                <a:cubicBezTo>
                  <a:pt x="25138" y="1275761"/>
                  <a:pt x="23935" y="1316806"/>
                  <a:pt x="18853" y="1357460"/>
                </a:cubicBezTo>
                <a:cubicBezTo>
                  <a:pt x="17620" y="1367320"/>
                  <a:pt x="11581" y="1376040"/>
                  <a:pt x="9426" y="1385740"/>
                </a:cubicBezTo>
                <a:cubicBezTo>
                  <a:pt x="5280" y="1404399"/>
                  <a:pt x="3142" y="1423447"/>
                  <a:pt x="0" y="1442301"/>
                </a:cubicBezTo>
                <a:cubicBezTo>
                  <a:pt x="3646" y="1475117"/>
                  <a:pt x="5997" y="1550279"/>
                  <a:pt x="28280" y="1583703"/>
                </a:cubicBezTo>
                <a:lnTo>
                  <a:pt x="47134" y="1611984"/>
                </a:lnTo>
                <a:cubicBezTo>
                  <a:pt x="74471" y="1694000"/>
                  <a:pt x="45893" y="1600203"/>
                  <a:pt x="65987" y="1791093"/>
                </a:cubicBezTo>
                <a:cubicBezTo>
                  <a:pt x="67027" y="1800975"/>
                  <a:pt x="72272" y="1809946"/>
                  <a:pt x="75414" y="1819373"/>
                </a:cubicBezTo>
                <a:cubicBezTo>
                  <a:pt x="81699" y="1929353"/>
                  <a:pt x="43820" y="2051383"/>
                  <a:pt x="94268" y="2149312"/>
                </a:cubicBezTo>
                <a:cubicBezTo>
                  <a:pt x="116044" y="2191584"/>
                  <a:pt x="188597" y="2137183"/>
                  <a:pt x="235670" y="2130458"/>
                </a:cubicBezTo>
                <a:cubicBezTo>
                  <a:pt x="394235" y="2107805"/>
                  <a:pt x="157135" y="2126905"/>
                  <a:pt x="509047" y="2111604"/>
                </a:cubicBezTo>
                <a:cubicBezTo>
                  <a:pt x="604917" y="2097910"/>
                  <a:pt x="580222" y="2096688"/>
                  <a:pt x="707010" y="2111604"/>
                </a:cubicBezTo>
                <a:cubicBezTo>
                  <a:pt x="716879" y="2112765"/>
                  <a:pt x="725590" y="2118875"/>
                  <a:pt x="735290" y="2121031"/>
                </a:cubicBezTo>
                <a:cubicBezTo>
                  <a:pt x="753949" y="2125177"/>
                  <a:pt x="773192" y="2126312"/>
                  <a:pt x="791851" y="2130458"/>
                </a:cubicBezTo>
                <a:cubicBezTo>
                  <a:pt x="801551" y="2132614"/>
                  <a:pt x="810432" y="2137729"/>
                  <a:pt x="820132" y="2139885"/>
                </a:cubicBezTo>
                <a:cubicBezTo>
                  <a:pt x="855090" y="2147654"/>
                  <a:pt x="919480" y="2154660"/>
                  <a:pt x="952107" y="2158738"/>
                </a:cubicBezTo>
                <a:cubicBezTo>
                  <a:pt x="964676" y="2161880"/>
                  <a:pt x="977405" y="2164442"/>
                  <a:pt x="989814" y="2168165"/>
                </a:cubicBezTo>
                <a:cubicBezTo>
                  <a:pt x="1008849" y="2173876"/>
                  <a:pt x="1027521" y="2180734"/>
                  <a:pt x="1046375" y="2187019"/>
                </a:cubicBezTo>
                <a:cubicBezTo>
                  <a:pt x="1055802" y="2190161"/>
                  <a:pt x="1065015" y="2194036"/>
                  <a:pt x="1074655" y="2196446"/>
                </a:cubicBezTo>
                <a:cubicBezTo>
                  <a:pt x="1087224" y="2199588"/>
                  <a:pt x="1099715" y="2203062"/>
                  <a:pt x="1112362" y="2205872"/>
                </a:cubicBezTo>
                <a:cubicBezTo>
                  <a:pt x="1128003" y="2209348"/>
                  <a:pt x="1143511" y="2214197"/>
                  <a:pt x="1159496" y="2215299"/>
                </a:cubicBezTo>
                <a:cubicBezTo>
                  <a:pt x="1234797" y="2220492"/>
                  <a:pt x="1310325" y="2221584"/>
                  <a:pt x="1385740" y="2224726"/>
                </a:cubicBezTo>
                <a:lnTo>
                  <a:pt x="1442301" y="2234153"/>
                </a:lnTo>
                <a:cubicBezTo>
                  <a:pt x="1464262" y="2237532"/>
                  <a:pt x="1486500" y="2239223"/>
                  <a:pt x="1508288" y="2243580"/>
                </a:cubicBezTo>
                <a:cubicBezTo>
                  <a:pt x="1518032" y="2245529"/>
                  <a:pt x="1527142" y="2249864"/>
                  <a:pt x="1536569" y="2253006"/>
                </a:cubicBezTo>
                <a:cubicBezTo>
                  <a:pt x="1654070" y="2246822"/>
                  <a:pt x="1840199" y="2231494"/>
                  <a:pt x="1951348" y="2253006"/>
                </a:cubicBezTo>
                <a:cubicBezTo>
                  <a:pt x="1975443" y="2257669"/>
                  <a:pt x="1989055" y="2284429"/>
                  <a:pt x="2007909" y="2300140"/>
                </a:cubicBezTo>
                <a:cubicBezTo>
                  <a:pt x="2001624" y="2331563"/>
                  <a:pt x="1999189" y="2364007"/>
                  <a:pt x="1989055" y="2394408"/>
                </a:cubicBezTo>
                <a:cubicBezTo>
                  <a:pt x="1957370" y="2489462"/>
                  <a:pt x="2005716" y="2342015"/>
                  <a:pt x="1970202" y="2460396"/>
                </a:cubicBezTo>
                <a:cubicBezTo>
                  <a:pt x="1964491" y="2479431"/>
                  <a:pt x="1957633" y="2498103"/>
                  <a:pt x="1951348" y="2516957"/>
                </a:cubicBezTo>
                <a:lnTo>
                  <a:pt x="1941921" y="2545237"/>
                </a:lnTo>
                <a:cubicBezTo>
                  <a:pt x="1938779" y="2564091"/>
                  <a:pt x="1934150" y="2582756"/>
                  <a:pt x="1932494" y="2601798"/>
                </a:cubicBezTo>
                <a:cubicBezTo>
                  <a:pt x="1927859" y="2655108"/>
                  <a:pt x="1956812" y="2720523"/>
                  <a:pt x="1923068" y="2762054"/>
                </a:cubicBezTo>
                <a:cubicBezTo>
                  <a:pt x="1899208" y="2791421"/>
                  <a:pt x="1847706" y="2755063"/>
                  <a:pt x="1809946" y="2752627"/>
                </a:cubicBezTo>
                <a:cubicBezTo>
                  <a:pt x="1750284" y="2748778"/>
                  <a:pt x="1690540" y="2746342"/>
                  <a:pt x="1630837" y="2743200"/>
                </a:cubicBezTo>
                <a:cubicBezTo>
                  <a:pt x="1621410" y="2740058"/>
                  <a:pt x="1612300" y="2735722"/>
                  <a:pt x="1602556" y="2733773"/>
                </a:cubicBezTo>
                <a:cubicBezTo>
                  <a:pt x="1543891" y="2722040"/>
                  <a:pt x="1470433" y="2719621"/>
                  <a:pt x="1414020" y="2714920"/>
                </a:cubicBezTo>
                <a:cubicBezTo>
                  <a:pt x="1379432" y="2712038"/>
                  <a:pt x="1344795" y="2709548"/>
                  <a:pt x="1310325" y="2705493"/>
                </a:cubicBezTo>
                <a:cubicBezTo>
                  <a:pt x="1291343" y="2703260"/>
                  <a:pt x="1272872" y="2696576"/>
                  <a:pt x="1253765" y="2696066"/>
                </a:cubicBezTo>
                <a:cubicBezTo>
                  <a:pt x="1037003" y="2690286"/>
                  <a:pt x="820132" y="2689781"/>
                  <a:pt x="603315" y="2686639"/>
                </a:cubicBezTo>
                <a:cubicBezTo>
                  <a:pt x="553039" y="2683497"/>
                  <a:pt x="502584" y="2682486"/>
                  <a:pt x="452486" y="2677213"/>
                </a:cubicBezTo>
                <a:cubicBezTo>
                  <a:pt x="395170" y="2671180"/>
                  <a:pt x="453242" y="2658107"/>
                  <a:pt x="395925" y="2677213"/>
                </a:cubicBezTo>
                <a:cubicBezTo>
                  <a:pt x="380403" y="2739308"/>
                  <a:pt x="386499" y="2701964"/>
                  <a:pt x="386499" y="2790334"/>
                </a:cubicBezTo>
              </a:path>
            </a:pathLst>
          </a:custGeom>
          <a:noFill/>
          <a:ln>
            <a:solidFill>
              <a:srgbClr val="3D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574276" y="2149309"/>
            <a:ext cx="2074876" cy="2894029"/>
          </a:xfrm>
          <a:custGeom>
            <a:avLst/>
            <a:gdLst>
              <a:gd name="connsiteX0" fmla="*/ 0 w 2074876"/>
              <a:gd name="connsiteY0" fmla="*/ 0 h 2894029"/>
              <a:gd name="connsiteX1" fmla="*/ 9427 w 2074876"/>
              <a:gd name="connsiteY1" fmla="*/ 47134 h 2894029"/>
              <a:gd name="connsiteX2" fmla="*/ 18854 w 2074876"/>
              <a:gd name="connsiteY2" fmla="*/ 84841 h 2894029"/>
              <a:gd name="connsiteX3" fmla="*/ 0 w 2074876"/>
              <a:gd name="connsiteY3" fmla="*/ 452486 h 2894029"/>
              <a:gd name="connsiteX4" fmla="*/ 9427 w 2074876"/>
              <a:gd name="connsiteY4" fmla="*/ 801278 h 2894029"/>
              <a:gd name="connsiteX5" fmla="*/ 28281 w 2074876"/>
              <a:gd name="connsiteY5" fmla="*/ 857839 h 2894029"/>
              <a:gd name="connsiteX6" fmla="*/ 37708 w 2074876"/>
              <a:gd name="connsiteY6" fmla="*/ 1055802 h 2894029"/>
              <a:gd name="connsiteX7" fmla="*/ 56561 w 2074876"/>
              <a:gd name="connsiteY7" fmla="*/ 1621410 h 2894029"/>
              <a:gd name="connsiteX8" fmla="*/ 65988 w 2074876"/>
              <a:gd name="connsiteY8" fmla="*/ 1734532 h 2894029"/>
              <a:gd name="connsiteX9" fmla="*/ 75415 w 2074876"/>
              <a:gd name="connsiteY9" fmla="*/ 1800519 h 2894029"/>
              <a:gd name="connsiteX10" fmla="*/ 84842 w 2074876"/>
              <a:gd name="connsiteY10" fmla="*/ 2187018 h 2894029"/>
              <a:gd name="connsiteX11" fmla="*/ 94268 w 2074876"/>
              <a:gd name="connsiteY11" fmla="*/ 2253006 h 2894029"/>
              <a:gd name="connsiteX12" fmla="*/ 103695 w 2074876"/>
              <a:gd name="connsiteY12" fmla="*/ 2328420 h 2894029"/>
              <a:gd name="connsiteX13" fmla="*/ 131976 w 2074876"/>
              <a:gd name="connsiteY13" fmla="*/ 2290713 h 2894029"/>
              <a:gd name="connsiteX14" fmla="*/ 150829 w 2074876"/>
              <a:gd name="connsiteY14" fmla="*/ 2262433 h 2894029"/>
              <a:gd name="connsiteX15" fmla="*/ 216817 w 2074876"/>
              <a:gd name="connsiteY15" fmla="*/ 2243579 h 2894029"/>
              <a:gd name="connsiteX16" fmla="*/ 358219 w 2074876"/>
              <a:gd name="connsiteY16" fmla="*/ 2224726 h 2894029"/>
              <a:gd name="connsiteX17" fmla="*/ 471340 w 2074876"/>
              <a:gd name="connsiteY17" fmla="*/ 2205872 h 2894029"/>
              <a:gd name="connsiteX18" fmla="*/ 537328 w 2074876"/>
              <a:gd name="connsiteY18" fmla="*/ 2187018 h 2894029"/>
              <a:gd name="connsiteX19" fmla="*/ 716437 w 2074876"/>
              <a:gd name="connsiteY19" fmla="*/ 2177592 h 2894029"/>
              <a:gd name="connsiteX20" fmla="*/ 857839 w 2074876"/>
              <a:gd name="connsiteY20" fmla="*/ 2168165 h 2894029"/>
              <a:gd name="connsiteX21" fmla="*/ 886120 w 2074876"/>
              <a:gd name="connsiteY21" fmla="*/ 2158738 h 2894029"/>
              <a:gd name="connsiteX22" fmla="*/ 1234912 w 2074876"/>
              <a:gd name="connsiteY22" fmla="*/ 2158738 h 2894029"/>
              <a:gd name="connsiteX23" fmla="*/ 1366887 w 2074876"/>
              <a:gd name="connsiteY23" fmla="*/ 2187018 h 2894029"/>
              <a:gd name="connsiteX24" fmla="*/ 1442301 w 2074876"/>
              <a:gd name="connsiteY24" fmla="*/ 2205872 h 2894029"/>
              <a:gd name="connsiteX25" fmla="*/ 1480009 w 2074876"/>
              <a:gd name="connsiteY25" fmla="*/ 2215299 h 2894029"/>
              <a:gd name="connsiteX26" fmla="*/ 1583703 w 2074876"/>
              <a:gd name="connsiteY26" fmla="*/ 2243579 h 2894029"/>
              <a:gd name="connsiteX27" fmla="*/ 1649691 w 2074876"/>
              <a:gd name="connsiteY27" fmla="*/ 2262433 h 2894029"/>
              <a:gd name="connsiteX28" fmla="*/ 1857081 w 2074876"/>
              <a:gd name="connsiteY28" fmla="*/ 2271860 h 2894029"/>
              <a:gd name="connsiteX29" fmla="*/ 2036190 w 2074876"/>
              <a:gd name="connsiteY29" fmla="*/ 2262433 h 2894029"/>
              <a:gd name="connsiteX30" fmla="*/ 2073897 w 2074876"/>
              <a:gd name="connsiteY30" fmla="*/ 2271860 h 2894029"/>
              <a:gd name="connsiteX31" fmla="*/ 2055044 w 2074876"/>
              <a:gd name="connsiteY31" fmla="*/ 2347274 h 2894029"/>
              <a:gd name="connsiteX32" fmla="*/ 2036190 w 2074876"/>
              <a:gd name="connsiteY32" fmla="*/ 2441542 h 2894029"/>
              <a:gd name="connsiteX33" fmla="*/ 2026763 w 2074876"/>
              <a:gd name="connsiteY33" fmla="*/ 2545237 h 2894029"/>
              <a:gd name="connsiteX34" fmla="*/ 1998483 w 2074876"/>
              <a:gd name="connsiteY34" fmla="*/ 2667785 h 2894029"/>
              <a:gd name="connsiteX35" fmla="*/ 1970202 w 2074876"/>
              <a:gd name="connsiteY35" fmla="*/ 2733773 h 2894029"/>
              <a:gd name="connsiteX36" fmla="*/ 1951349 w 2074876"/>
              <a:gd name="connsiteY36" fmla="*/ 2790334 h 2894029"/>
              <a:gd name="connsiteX37" fmla="*/ 1923068 w 2074876"/>
              <a:gd name="connsiteY37" fmla="*/ 2894029 h 2894029"/>
              <a:gd name="connsiteX38" fmla="*/ 1819373 w 2074876"/>
              <a:gd name="connsiteY38" fmla="*/ 2875175 h 2894029"/>
              <a:gd name="connsiteX39" fmla="*/ 1762813 w 2074876"/>
              <a:gd name="connsiteY39" fmla="*/ 2856322 h 2894029"/>
              <a:gd name="connsiteX40" fmla="*/ 1725105 w 2074876"/>
              <a:gd name="connsiteY40" fmla="*/ 2846895 h 2894029"/>
              <a:gd name="connsiteX41" fmla="*/ 1696825 w 2074876"/>
              <a:gd name="connsiteY41" fmla="*/ 2837468 h 2894029"/>
              <a:gd name="connsiteX42" fmla="*/ 1640264 w 2074876"/>
              <a:gd name="connsiteY42" fmla="*/ 2799761 h 2894029"/>
              <a:gd name="connsiteX43" fmla="*/ 1564850 w 2074876"/>
              <a:gd name="connsiteY43" fmla="*/ 2790334 h 2894029"/>
              <a:gd name="connsiteX44" fmla="*/ 1517716 w 2074876"/>
              <a:gd name="connsiteY44" fmla="*/ 2780907 h 2894029"/>
              <a:gd name="connsiteX45" fmla="*/ 1489435 w 2074876"/>
              <a:gd name="connsiteY45" fmla="*/ 2771480 h 2894029"/>
              <a:gd name="connsiteX46" fmla="*/ 1423448 w 2074876"/>
              <a:gd name="connsiteY46" fmla="*/ 2762053 h 2894029"/>
              <a:gd name="connsiteX47" fmla="*/ 1395167 w 2074876"/>
              <a:gd name="connsiteY47" fmla="*/ 2752627 h 2894029"/>
              <a:gd name="connsiteX48" fmla="*/ 1357460 w 2074876"/>
              <a:gd name="connsiteY48" fmla="*/ 2743200 h 2894029"/>
              <a:gd name="connsiteX49" fmla="*/ 1319753 w 2074876"/>
              <a:gd name="connsiteY49" fmla="*/ 2724346 h 2894029"/>
              <a:gd name="connsiteX50" fmla="*/ 1168924 w 2074876"/>
              <a:gd name="connsiteY50" fmla="*/ 2705493 h 2894029"/>
              <a:gd name="connsiteX51" fmla="*/ 1046376 w 2074876"/>
              <a:gd name="connsiteY51" fmla="*/ 2714919 h 2894029"/>
              <a:gd name="connsiteX52" fmla="*/ 989815 w 2074876"/>
              <a:gd name="connsiteY52" fmla="*/ 2733773 h 2894029"/>
              <a:gd name="connsiteX53" fmla="*/ 933254 w 2074876"/>
              <a:gd name="connsiteY53" fmla="*/ 2752627 h 2894029"/>
              <a:gd name="connsiteX54" fmla="*/ 895547 w 2074876"/>
              <a:gd name="connsiteY54" fmla="*/ 2762053 h 2894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74876" h="2894029">
                <a:moveTo>
                  <a:pt x="0" y="0"/>
                </a:moveTo>
                <a:cubicBezTo>
                  <a:pt x="3142" y="15711"/>
                  <a:pt x="5951" y="31493"/>
                  <a:pt x="9427" y="47134"/>
                </a:cubicBezTo>
                <a:cubicBezTo>
                  <a:pt x="12238" y="59781"/>
                  <a:pt x="18854" y="71885"/>
                  <a:pt x="18854" y="84841"/>
                </a:cubicBezTo>
                <a:cubicBezTo>
                  <a:pt x="18854" y="207926"/>
                  <a:pt x="8751" y="329970"/>
                  <a:pt x="0" y="452486"/>
                </a:cubicBezTo>
                <a:cubicBezTo>
                  <a:pt x="3142" y="568750"/>
                  <a:pt x="1332" y="685254"/>
                  <a:pt x="9427" y="801278"/>
                </a:cubicBezTo>
                <a:cubicBezTo>
                  <a:pt x="10810" y="821103"/>
                  <a:pt x="28281" y="857839"/>
                  <a:pt x="28281" y="857839"/>
                </a:cubicBezTo>
                <a:cubicBezTo>
                  <a:pt x="31423" y="923827"/>
                  <a:pt x="36015" y="989761"/>
                  <a:pt x="37708" y="1055802"/>
                </a:cubicBezTo>
                <a:cubicBezTo>
                  <a:pt x="52109" y="1617467"/>
                  <a:pt x="-9782" y="1422388"/>
                  <a:pt x="56561" y="1621410"/>
                </a:cubicBezTo>
                <a:cubicBezTo>
                  <a:pt x="59703" y="1659117"/>
                  <a:pt x="62027" y="1696902"/>
                  <a:pt x="65988" y="1734532"/>
                </a:cubicBezTo>
                <a:cubicBezTo>
                  <a:pt x="68314" y="1756629"/>
                  <a:pt x="74490" y="1778319"/>
                  <a:pt x="75415" y="1800519"/>
                </a:cubicBezTo>
                <a:cubicBezTo>
                  <a:pt x="80780" y="1929279"/>
                  <a:pt x="79477" y="2058258"/>
                  <a:pt x="84842" y="2187018"/>
                </a:cubicBezTo>
                <a:cubicBezTo>
                  <a:pt x="85767" y="2209218"/>
                  <a:pt x="91332" y="2230982"/>
                  <a:pt x="94268" y="2253006"/>
                </a:cubicBezTo>
                <a:cubicBezTo>
                  <a:pt x="97616" y="2278117"/>
                  <a:pt x="100553" y="2303282"/>
                  <a:pt x="103695" y="2328420"/>
                </a:cubicBezTo>
                <a:cubicBezTo>
                  <a:pt x="113122" y="2315851"/>
                  <a:pt x="122844" y="2303498"/>
                  <a:pt x="131976" y="2290713"/>
                </a:cubicBezTo>
                <a:cubicBezTo>
                  <a:pt x="138561" y="2281494"/>
                  <a:pt x="140925" y="2267935"/>
                  <a:pt x="150829" y="2262433"/>
                </a:cubicBezTo>
                <a:cubicBezTo>
                  <a:pt x="170826" y="2251323"/>
                  <a:pt x="194449" y="2248372"/>
                  <a:pt x="216817" y="2243579"/>
                </a:cubicBezTo>
                <a:cubicBezTo>
                  <a:pt x="236345" y="2239394"/>
                  <a:pt x="342324" y="2226845"/>
                  <a:pt x="358219" y="2224726"/>
                </a:cubicBezTo>
                <a:cubicBezTo>
                  <a:pt x="392423" y="2220166"/>
                  <a:pt x="436776" y="2214513"/>
                  <a:pt x="471340" y="2205872"/>
                </a:cubicBezTo>
                <a:cubicBezTo>
                  <a:pt x="496332" y="2199624"/>
                  <a:pt x="510294" y="2189369"/>
                  <a:pt x="537328" y="2187018"/>
                </a:cubicBezTo>
                <a:cubicBezTo>
                  <a:pt x="596889" y="2181839"/>
                  <a:pt x="656755" y="2181103"/>
                  <a:pt x="716437" y="2177592"/>
                </a:cubicBezTo>
                <a:lnTo>
                  <a:pt x="857839" y="2168165"/>
                </a:lnTo>
                <a:cubicBezTo>
                  <a:pt x="867266" y="2165023"/>
                  <a:pt x="876299" y="2160249"/>
                  <a:pt x="886120" y="2158738"/>
                </a:cubicBezTo>
                <a:cubicBezTo>
                  <a:pt x="1014444" y="2138995"/>
                  <a:pt x="1084387" y="2153163"/>
                  <a:pt x="1234912" y="2158738"/>
                </a:cubicBezTo>
                <a:cubicBezTo>
                  <a:pt x="1360481" y="2174435"/>
                  <a:pt x="1262417" y="2157170"/>
                  <a:pt x="1366887" y="2187018"/>
                </a:cubicBezTo>
                <a:cubicBezTo>
                  <a:pt x="1391802" y="2194136"/>
                  <a:pt x="1417163" y="2199587"/>
                  <a:pt x="1442301" y="2205872"/>
                </a:cubicBezTo>
                <a:cubicBezTo>
                  <a:pt x="1454870" y="2209014"/>
                  <a:pt x="1467718" y="2211202"/>
                  <a:pt x="1480009" y="2215299"/>
                </a:cubicBezTo>
                <a:cubicBezTo>
                  <a:pt x="1601353" y="2255746"/>
                  <a:pt x="1477105" y="2216929"/>
                  <a:pt x="1583703" y="2243579"/>
                </a:cubicBezTo>
                <a:cubicBezTo>
                  <a:pt x="1607493" y="2249527"/>
                  <a:pt x="1624224" y="2260474"/>
                  <a:pt x="1649691" y="2262433"/>
                </a:cubicBezTo>
                <a:cubicBezTo>
                  <a:pt x="1718689" y="2267741"/>
                  <a:pt x="1787951" y="2268718"/>
                  <a:pt x="1857081" y="2271860"/>
                </a:cubicBezTo>
                <a:cubicBezTo>
                  <a:pt x="1916784" y="2268718"/>
                  <a:pt x="1976404" y="2262433"/>
                  <a:pt x="2036190" y="2262433"/>
                </a:cubicBezTo>
                <a:cubicBezTo>
                  <a:pt x="2049146" y="2262433"/>
                  <a:pt x="2071086" y="2259213"/>
                  <a:pt x="2073897" y="2271860"/>
                </a:cubicBezTo>
                <a:cubicBezTo>
                  <a:pt x="2079518" y="2297155"/>
                  <a:pt x="2059304" y="2321715"/>
                  <a:pt x="2055044" y="2347274"/>
                </a:cubicBezTo>
                <a:cubicBezTo>
                  <a:pt x="2043487" y="2416615"/>
                  <a:pt x="2050253" y="2385292"/>
                  <a:pt x="2036190" y="2441542"/>
                </a:cubicBezTo>
                <a:cubicBezTo>
                  <a:pt x="2033048" y="2476107"/>
                  <a:pt x="2031671" y="2510878"/>
                  <a:pt x="2026763" y="2545237"/>
                </a:cubicBezTo>
                <a:cubicBezTo>
                  <a:pt x="2008835" y="2670736"/>
                  <a:pt x="2017153" y="2602442"/>
                  <a:pt x="1998483" y="2667785"/>
                </a:cubicBezTo>
                <a:cubicBezTo>
                  <a:pt x="1983264" y="2721050"/>
                  <a:pt x="1998905" y="2690720"/>
                  <a:pt x="1970202" y="2733773"/>
                </a:cubicBezTo>
                <a:cubicBezTo>
                  <a:pt x="1963918" y="2752627"/>
                  <a:pt x="1954160" y="2770660"/>
                  <a:pt x="1951349" y="2790334"/>
                </a:cubicBezTo>
                <a:cubicBezTo>
                  <a:pt x="1939935" y="2870233"/>
                  <a:pt x="1951859" y="2836449"/>
                  <a:pt x="1923068" y="2894029"/>
                </a:cubicBezTo>
                <a:cubicBezTo>
                  <a:pt x="1845673" y="2868230"/>
                  <a:pt x="1968593" y="2907150"/>
                  <a:pt x="1819373" y="2875175"/>
                </a:cubicBezTo>
                <a:cubicBezTo>
                  <a:pt x="1799941" y="2871011"/>
                  <a:pt x="1782093" y="2861142"/>
                  <a:pt x="1762813" y="2856322"/>
                </a:cubicBezTo>
                <a:cubicBezTo>
                  <a:pt x="1750244" y="2853180"/>
                  <a:pt x="1737563" y="2850454"/>
                  <a:pt x="1725105" y="2846895"/>
                </a:cubicBezTo>
                <a:cubicBezTo>
                  <a:pt x="1715551" y="2844165"/>
                  <a:pt x="1705511" y="2842294"/>
                  <a:pt x="1696825" y="2837468"/>
                </a:cubicBezTo>
                <a:cubicBezTo>
                  <a:pt x="1677017" y="2826464"/>
                  <a:pt x="1662748" y="2802572"/>
                  <a:pt x="1640264" y="2799761"/>
                </a:cubicBezTo>
                <a:cubicBezTo>
                  <a:pt x="1615126" y="2796619"/>
                  <a:pt x="1589889" y="2794186"/>
                  <a:pt x="1564850" y="2790334"/>
                </a:cubicBezTo>
                <a:cubicBezTo>
                  <a:pt x="1549014" y="2787898"/>
                  <a:pt x="1533260" y="2784793"/>
                  <a:pt x="1517716" y="2780907"/>
                </a:cubicBezTo>
                <a:cubicBezTo>
                  <a:pt x="1508076" y="2778497"/>
                  <a:pt x="1499179" y="2773429"/>
                  <a:pt x="1489435" y="2771480"/>
                </a:cubicBezTo>
                <a:cubicBezTo>
                  <a:pt x="1467648" y="2767122"/>
                  <a:pt x="1445444" y="2765195"/>
                  <a:pt x="1423448" y="2762053"/>
                </a:cubicBezTo>
                <a:cubicBezTo>
                  <a:pt x="1414021" y="2758911"/>
                  <a:pt x="1404722" y="2755357"/>
                  <a:pt x="1395167" y="2752627"/>
                </a:cubicBezTo>
                <a:cubicBezTo>
                  <a:pt x="1382710" y="2749068"/>
                  <a:pt x="1369591" y="2747749"/>
                  <a:pt x="1357460" y="2743200"/>
                </a:cubicBezTo>
                <a:cubicBezTo>
                  <a:pt x="1344302" y="2738266"/>
                  <a:pt x="1333310" y="2728044"/>
                  <a:pt x="1319753" y="2724346"/>
                </a:cubicBezTo>
                <a:cubicBezTo>
                  <a:pt x="1301253" y="2719300"/>
                  <a:pt x="1178962" y="2706608"/>
                  <a:pt x="1168924" y="2705493"/>
                </a:cubicBezTo>
                <a:cubicBezTo>
                  <a:pt x="1128075" y="2708635"/>
                  <a:pt x="1086845" y="2708529"/>
                  <a:pt x="1046376" y="2714919"/>
                </a:cubicBezTo>
                <a:cubicBezTo>
                  <a:pt x="1026746" y="2718018"/>
                  <a:pt x="1008669" y="2727488"/>
                  <a:pt x="989815" y="2733773"/>
                </a:cubicBezTo>
                <a:lnTo>
                  <a:pt x="933254" y="2752627"/>
                </a:lnTo>
                <a:cubicBezTo>
                  <a:pt x="901994" y="2763046"/>
                  <a:pt x="914909" y="2762053"/>
                  <a:pt x="895547" y="276205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310326" y="2026760"/>
            <a:ext cx="207390" cy="2762054"/>
          </a:xfrm>
          <a:custGeom>
            <a:avLst/>
            <a:gdLst>
              <a:gd name="connsiteX0" fmla="*/ 28280 w 207390"/>
              <a:gd name="connsiteY0" fmla="*/ 0 h 2762054"/>
              <a:gd name="connsiteX1" fmla="*/ 37707 w 207390"/>
              <a:gd name="connsiteY1" fmla="*/ 47134 h 2762054"/>
              <a:gd name="connsiteX2" fmla="*/ 47134 w 207390"/>
              <a:gd name="connsiteY2" fmla="*/ 84842 h 2762054"/>
              <a:gd name="connsiteX3" fmla="*/ 65987 w 207390"/>
              <a:gd name="connsiteY3" fmla="*/ 207390 h 2762054"/>
              <a:gd name="connsiteX4" fmla="*/ 84841 w 207390"/>
              <a:gd name="connsiteY4" fmla="*/ 499621 h 2762054"/>
              <a:gd name="connsiteX5" fmla="*/ 75414 w 207390"/>
              <a:gd name="connsiteY5" fmla="*/ 603316 h 2762054"/>
              <a:gd name="connsiteX6" fmla="*/ 65987 w 207390"/>
              <a:gd name="connsiteY6" fmla="*/ 631596 h 2762054"/>
              <a:gd name="connsiteX7" fmla="*/ 37707 w 207390"/>
              <a:gd name="connsiteY7" fmla="*/ 725864 h 2762054"/>
              <a:gd name="connsiteX8" fmla="*/ 18853 w 207390"/>
              <a:gd name="connsiteY8" fmla="*/ 754145 h 2762054"/>
              <a:gd name="connsiteX9" fmla="*/ 18853 w 207390"/>
              <a:gd name="connsiteY9" fmla="*/ 952108 h 2762054"/>
              <a:gd name="connsiteX10" fmla="*/ 0 w 207390"/>
              <a:gd name="connsiteY10" fmla="*/ 1244339 h 2762054"/>
              <a:gd name="connsiteX11" fmla="*/ 18853 w 207390"/>
              <a:gd name="connsiteY11" fmla="*/ 1536569 h 2762054"/>
              <a:gd name="connsiteX12" fmla="*/ 28280 w 207390"/>
              <a:gd name="connsiteY12" fmla="*/ 1564850 h 2762054"/>
              <a:gd name="connsiteX13" fmla="*/ 56561 w 207390"/>
              <a:gd name="connsiteY13" fmla="*/ 1659118 h 2762054"/>
              <a:gd name="connsiteX14" fmla="*/ 75414 w 207390"/>
              <a:gd name="connsiteY14" fmla="*/ 1687398 h 2762054"/>
              <a:gd name="connsiteX15" fmla="*/ 103695 w 207390"/>
              <a:gd name="connsiteY15" fmla="*/ 1781666 h 2762054"/>
              <a:gd name="connsiteX16" fmla="*/ 122548 w 207390"/>
              <a:gd name="connsiteY16" fmla="*/ 1819374 h 2762054"/>
              <a:gd name="connsiteX17" fmla="*/ 150829 w 207390"/>
              <a:gd name="connsiteY17" fmla="*/ 1885361 h 2762054"/>
              <a:gd name="connsiteX18" fmla="*/ 160255 w 207390"/>
              <a:gd name="connsiteY18" fmla="*/ 1913642 h 2762054"/>
              <a:gd name="connsiteX19" fmla="*/ 169682 w 207390"/>
              <a:gd name="connsiteY19" fmla="*/ 1951349 h 2762054"/>
              <a:gd name="connsiteX20" fmla="*/ 188536 w 207390"/>
              <a:gd name="connsiteY20" fmla="*/ 1979629 h 2762054"/>
              <a:gd name="connsiteX21" fmla="*/ 197963 w 207390"/>
              <a:gd name="connsiteY21" fmla="*/ 2026763 h 2762054"/>
              <a:gd name="connsiteX22" fmla="*/ 207389 w 207390"/>
              <a:gd name="connsiteY22" fmla="*/ 2762054 h 276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7390" h="2762054">
                <a:moveTo>
                  <a:pt x="28280" y="0"/>
                </a:moveTo>
                <a:cubicBezTo>
                  <a:pt x="31422" y="15711"/>
                  <a:pt x="34231" y="31493"/>
                  <a:pt x="37707" y="47134"/>
                </a:cubicBezTo>
                <a:cubicBezTo>
                  <a:pt x="40518" y="59782"/>
                  <a:pt x="45164" y="72036"/>
                  <a:pt x="47134" y="84842"/>
                </a:cubicBezTo>
                <a:cubicBezTo>
                  <a:pt x="68851" y="226000"/>
                  <a:pt x="44716" y="122299"/>
                  <a:pt x="65987" y="207390"/>
                </a:cubicBezTo>
                <a:cubicBezTo>
                  <a:pt x="73154" y="293393"/>
                  <a:pt x="84841" y="419713"/>
                  <a:pt x="84841" y="499621"/>
                </a:cubicBezTo>
                <a:cubicBezTo>
                  <a:pt x="84841" y="534329"/>
                  <a:pt x="80322" y="568957"/>
                  <a:pt x="75414" y="603316"/>
                </a:cubicBezTo>
                <a:cubicBezTo>
                  <a:pt x="74009" y="613153"/>
                  <a:pt x="68717" y="622042"/>
                  <a:pt x="65987" y="631596"/>
                </a:cubicBezTo>
                <a:cubicBezTo>
                  <a:pt x="59399" y="654656"/>
                  <a:pt x="48913" y="709055"/>
                  <a:pt x="37707" y="725864"/>
                </a:cubicBezTo>
                <a:lnTo>
                  <a:pt x="18853" y="754145"/>
                </a:lnTo>
                <a:cubicBezTo>
                  <a:pt x="-10236" y="841417"/>
                  <a:pt x="18853" y="742570"/>
                  <a:pt x="18853" y="952108"/>
                </a:cubicBezTo>
                <a:cubicBezTo>
                  <a:pt x="18853" y="1163008"/>
                  <a:pt x="23494" y="1126873"/>
                  <a:pt x="0" y="1244339"/>
                </a:cubicBezTo>
                <a:cubicBezTo>
                  <a:pt x="2935" y="1308899"/>
                  <a:pt x="4986" y="1453367"/>
                  <a:pt x="18853" y="1536569"/>
                </a:cubicBezTo>
                <a:cubicBezTo>
                  <a:pt x="20487" y="1546371"/>
                  <a:pt x="25550" y="1555295"/>
                  <a:pt x="28280" y="1564850"/>
                </a:cubicBezTo>
                <a:cubicBezTo>
                  <a:pt x="34867" y="1587905"/>
                  <a:pt x="45360" y="1642316"/>
                  <a:pt x="56561" y="1659118"/>
                </a:cubicBezTo>
                <a:cubicBezTo>
                  <a:pt x="62845" y="1668545"/>
                  <a:pt x="70813" y="1677045"/>
                  <a:pt x="75414" y="1687398"/>
                </a:cubicBezTo>
                <a:cubicBezTo>
                  <a:pt x="126978" y="1803418"/>
                  <a:pt x="70795" y="1693930"/>
                  <a:pt x="103695" y="1781666"/>
                </a:cubicBezTo>
                <a:cubicBezTo>
                  <a:pt x="108629" y="1794824"/>
                  <a:pt x="117614" y="1806216"/>
                  <a:pt x="122548" y="1819374"/>
                </a:cubicBezTo>
                <a:cubicBezTo>
                  <a:pt x="148634" y="1888938"/>
                  <a:pt x="112623" y="1828054"/>
                  <a:pt x="150829" y="1885361"/>
                </a:cubicBezTo>
                <a:cubicBezTo>
                  <a:pt x="153971" y="1894788"/>
                  <a:pt x="157525" y="1904087"/>
                  <a:pt x="160255" y="1913642"/>
                </a:cubicBezTo>
                <a:cubicBezTo>
                  <a:pt x="163814" y="1926099"/>
                  <a:pt x="164578" y="1939441"/>
                  <a:pt x="169682" y="1951349"/>
                </a:cubicBezTo>
                <a:cubicBezTo>
                  <a:pt x="174145" y="1961762"/>
                  <a:pt x="182251" y="1970202"/>
                  <a:pt x="188536" y="1979629"/>
                </a:cubicBezTo>
                <a:cubicBezTo>
                  <a:pt x="191678" y="1995340"/>
                  <a:pt x="197536" y="2010746"/>
                  <a:pt x="197963" y="2026763"/>
                </a:cubicBezTo>
                <a:cubicBezTo>
                  <a:pt x="207748" y="2393714"/>
                  <a:pt x="207389" y="2503004"/>
                  <a:pt x="207389" y="276205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932932" y="2017336"/>
            <a:ext cx="2707252" cy="2922309"/>
          </a:xfrm>
          <a:custGeom>
            <a:avLst/>
            <a:gdLst>
              <a:gd name="connsiteX0" fmla="*/ 235992 w 2707252"/>
              <a:gd name="connsiteY0" fmla="*/ 0 h 2922309"/>
              <a:gd name="connsiteX1" fmla="*/ 226565 w 2707252"/>
              <a:gd name="connsiteY1" fmla="*/ 329938 h 2922309"/>
              <a:gd name="connsiteX2" fmla="*/ 254845 w 2707252"/>
              <a:gd name="connsiteY2" fmla="*/ 716437 h 2922309"/>
              <a:gd name="connsiteX3" fmla="*/ 283126 w 2707252"/>
              <a:gd name="connsiteY3" fmla="*/ 735291 h 2922309"/>
              <a:gd name="connsiteX4" fmla="*/ 349113 w 2707252"/>
              <a:gd name="connsiteY4" fmla="*/ 754144 h 2922309"/>
              <a:gd name="connsiteX5" fmla="*/ 386821 w 2707252"/>
              <a:gd name="connsiteY5" fmla="*/ 763571 h 2922309"/>
              <a:gd name="connsiteX6" fmla="*/ 415101 w 2707252"/>
              <a:gd name="connsiteY6" fmla="*/ 782425 h 2922309"/>
              <a:gd name="connsiteX7" fmla="*/ 481089 w 2707252"/>
              <a:gd name="connsiteY7" fmla="*/ 801278 h 2922309"/>
              <a:gd name="connsiteX8" fmla="*/ 509369 w 2707252"/>
              <a:gd name="connsiteY8" fmla="*/ 810705 h 2922309"/>
              <a:gd name="connsiteX9" fmla="*/ 565930 w 2707252"/>
              <a:gd name="connsiteY9" fmla="*/ 820132 h 2922309"/>
              <a:gd name="connsiteX10" fmla="*/ 641344 w 2707252"/>
              <a:gd name="connsiteY10" fmla="*/ 838986 h 2922309"/>
              <a:gd name="connsiteX11" fmla="*/ 669625 w 2707252"/>
              <a:gd name="connsiteY11" fmla="*/ 857839 h 2922309"/>
              <a:gd name="connsiteX12" fmla="*/ 763893 w 2707252"/>
              <a:gd name="connsiteY12" fmla="*/ 876693 h 2922309"/>
              <a:gd name="connsiteX13" fmla="*/ 848734 w 2707252"/>
              <a:gd name="connsiteY13" fmla="*/ 904973 h 2922309"/>
              <a:gd name="connsiteX14" fmla="*/ 905295 w 2707252"/>
              <a:gd name="connsiteY14" fmla="*/ 923827 h 2922309"/>
              <a:gd name="connsiteX15" fmla="*/ 1169245 w 2707252"/>
              <a:gd name="connsiteY15" fmla="*/ 952107 h 2922309"/>
              <a:gd name="connsiteX16" fmla="*/ 1272940 w 2707252"/>
              <a:gd name="connsiteY16" fmla="*/ 961534 h 2922309"/>
              <a:gd name="connsiteX17" fmla="*/ 1338928 w 2707252"/>
              <a:gd name="connsiteY17" fmla="*/ 970961 h 2922309"/>
              <a:gd name="connsiteX18" fmla="*/ 1470903 w 2707252"/>
              <a:gd name="connsiteY18" fmla="*/ 980388 h 2922309"/>
              <a:gd name="connsiteX19" fmla="*/ 1565171 w 2707252"/>
              <a:gd name="connsiteY19" fmla="*/ 989815 h 2922309"/>
              <a:gd name="connsiteX20" fmla="*/ 2027084 w 2707252"/>
              <a:gd name="connsiteY20" fmla="*/ 980388 h 2922309"/>
              <a:gd name="connsiteX21" fmla="*/ 2677534 w 2707252"/>
              <a:gd name="connsiteY21" fmla="*/ 961534 h 2922309"/>
              <a:gd name="connsiteX22" fmla="*/ 2705814 w 2707252"/>
              <a:gd name="connsiteY22" fmla="*/ 980388 h 2922309"/>
              <a:gd name="connsiteX23" fmla="*/ 2668107 w 2707252"/>
              <a:gd name="connsiteY23" fmla="*/ 1084083 h 2922309"/>
              <a:gd name="connsiteX24" fmla="*/ 2639827 w 2707252"/>
              <a:gd name="connsiteY24" fmla="*/ 1178351 h 2922309"/>
              <a:gd name="connsiteX25" fmla="*/ 2611546 w 2707252"/>
              <a:gd name="connsiteY25" fmla="*/ 1253765 h 2922309"/>
              <a:gd name="connsiteX26" fmla="*/ 2602120 w 2707252"/>
              <a:gd name="connsiteY26" fmla="*/ 1621410 h 2922309"/>
              <a:gd name="connsiteX27" fmla="*/ 2554986 w 2707252"/>
              <a:gd name="connsiteY27" fmla="*/ 1640264 h 2922309"/>
              <a:gd name="connsiteX28" fmla="*/ 2338169 w 2707252"/>
              <a:gd name="connsiteY28" fmla="*/ 1706252 h 2922309"/>
              <a:gd name="connsiteX29" fmla="*/ 2121353 w 2707252"/>
              <a:gd name="connsiteY29" fmla="*/ 1762812 h 2922309"/>
              <a:gd name="connsiteX30" fmla="*/ 2036511 w 2707252"/>
              <a:gd name="connsiteY30" fmla="*/ 1781666 h 2922309"/>
              <a:gd name="connsiteX31" fmla="*/ 1942243 w 2707252"/>
              <a:gd name="connsiteY31" fmla="*/ 1809946 h 2922309"/>
              <a:gd name="connsiteX32" fmla="*/ 1838548 w 2707252"/>
              <a:gd name="connsiteY32" fmla="*/ 1819373 h 2922309"/>
              <a:gd name="connsiteX33" fmla="*/ 1800841 w 2707252"/>
              <a:gd name="connsiteY33" fmla="*/ 1828800 h 2922309"/>
              <a:gd name="connsiteX34" fmla="*/ 1772561 w 2707252"/>
              <a:gd name="connsiteY34" fmla="*/ 1838227 h 2922309"/>
              <a:gd name="connsiteX35" fmla="*/ 1338928 w 2707252"/>
              <a:gd name="connsiteY35" fmla="*/ 1828800 h 2922309"/>
              <a:gd name="connsiteX36" fmla="*/ 1169245 w 2707252"/>
              <a:gd name="connsiteY36" fmla="*/ 1800520 h 2922309"/>
              <a:gd name="connsiteX37" fmla="*/ 971282 w 2707252"/>
              <a:gd name="connsiteY37" fmla="*/ 1791093 h 2922309"/>
              <a:gd name="connsiteX38" fmla="*/ 858161 w 2707252"/>
              <a:gd name="connsiteY38" fmla="*/ 1772239 h 2922309"/>
              <a:gd name="connsiteX39" fmla="*/ 679052 w 2707252"/>
              <a:gd name="connsiteY39" fmla="*/ 1781666 h 2922309"/>
              <a:gd name="connsiteX40" fmla="*/ 547076 w 2707252"/>
              <a:gd name="connsiteY40" fmla="*/ 1791093 h 2922309"/>
              <a:gd name="connsiteX41" fmla="*/ 179431 w 2707252"/>
              <a:gd name="connsiteY41" fmla="*/ 1809946 h 2922309"/>
              <a:gd name="connsiteX42" fmla="*/ 38029 w 2707252"/>
              <a:gd name="connsiteY42" fmla="*/ 1838227 h 2922309"/>
              <a:gd name="connsiteX43" fmla="*/ 47456 w 2707252"/>
              <a:gd name="connsiteY43" fmla="*/ 1913641 h 2922309"/>
              <a:gd name="connsiteX44" fmla="*/ 28602 w 2707252"/>
              <a:gd name="connsiteY44" fmla="*/ 2073897 h 2922309"/>
              <a:gd name="connsiteX45" fmla="*/ 9748 w 2707252"/>
              <a:gd name="connsiteY45" fmla="*/ 2102177 h 2922309"/>
              <a:gd name="connsiteX46" fmla="*/ 9748 w 2707252"/>
              <a:gd name="connsiteY46" fmla="*/ 2168165 h 2922309"/>
              <a:gd name="connsiteX47" fmla="*/ 47456 w 2707252"/>
              <a:gd name="connsiteY47" fmla="*/ 2262433 h 2922309"/>
              <a:gd name="connsiteX48" fmla="*/ 56882 w 2707252"/>
              <a:gd name="connsiteY48" fmla="*/ 2309567 h 2922309"/>
              <a:gd name="connsiteX49" fmla="*/ 75736 w 2707252"/>
              <a:gd name="connsiteY49" fmla="*/ 2366128 h 2922309"/>
              <a:gd name="connsiteX50" fmla="*/ 94590 w 2707252"/>
              <a:gd name="connsiteY50" fmla="*/ 2516957 h 2922309"/>
              <a:gd name="connsiteX51" fmla="*/ 113443 w 2707252"/>
              <a:gd name="connsiteY51" fmla="*/ 2573518 h 2922309"/>
              <a:gd name="connsiteX52" fmla="*/ 132297 w 2707252"/>
              <a:gd name="connsiteY52" fmla="*/ 2648932 h 2922309"/>
              <a:gd name="connsiteX53" fmla="*/ 122870 w 2707252"/>
              <a:gd name="connsiteY53" fmla="*/ 2790334 h 2922309"/>
              <a:gd name="connsiteX54" fmla="*/ 113443 w 2707252"/>
              <a:gd name="connsiteY54" fmla="*/ 2818615 h 2922309"/>
              <a:gd name="connsiteX55" fmla="*/ 104016 w 2707252"/>
              <a:gd name="connsiteY55" fmla="*/ 2922309 h 292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707252" h="2922309">
                <a:moveTo>
                  <a:pt x="235992" y="0"/>
                </a:moveTo>
                <a:cubicBezTo>
                  <a:pt x="232850" y="109979"/>
                  <a:pt x="223671" y="219952"/>
                  <a:pt x="226565" y="329938"/>
                </a:cubicBezTo>
                <a:cubicBezTo>
                  <a:pt x="229963" y="459071"/>
                  <a:pt x="236993" y="588499"/>
                  <a:pt x="254845" y="716437"/>
                </a:cubicBezTo>
                <a:cubicBezTo>
                  <a:pt x="256411" y="727658"/>
                  <a:pt x="272606" y="731083"/>
                  <a:pt x="283126" y="735291"/>
                </a:cubicBezTo>
                <a:cubicBezTo>
                  <a:pt x="304366" y="743787"/>
                  <a:pt x="327043" y="748125"/>
                  <a:pt x="349113" y="754144"/>
                </a:cubicBezTo>
                <a:cubicBezTo>
                  <a:pt x="361613" y="757553"/>
                  <a:pt x="374252" y="760429"/>
                  <a:pt x="386821" y="763571"/>
                </a:cubicBezTo>
                <a:cubicBezTo>
                  <a:pt x="396248" y="769856"/>
                  <a:pt x="404968" y="777358"/>
                  <a:pt x="415101" y="782425"/>
                </a:cubicBezTo>
                <a:cubicBezTo>
                  <a:pt x="430174" y="789962"/>
                  <a:pt x="466987" y="797249"/>
                  <a:pt x="481089" y="801278"/>
                </a:cubicBezTo>
                <a:cubicBezTo>
                  <a:pt x="490643" y="804008"/>
                  <a:pt x="499669" y="808549"/>
                  <a:pt x="509369" y="810705"/>
                </a:cubicBezTo>
                <a:cubicBezTo>
                  <a:pt x="528028" y="814851"/>
                  <a:pt x="547241" y="816127"/>
                  <a:pt x="565930" y="820132"/>
                </a:cubicBezTo>
                <a:cubicBezTo>
                  <a:pt x="591266" y="825561"/>
                  <a:pt x="641344" y="838986"/>
                  <a:pt x="641344" y="838986"/>
                </a:cubicBezTo>
                <a:cubicBezTo>
                  <a:pt x="650771" y="845270"/>
                  <a:pt x="659491" y="852772"/>
                  <a:pt x="669625" y="857839"/>
                </a:cubicBezTo>
                <a:cubicBezTo>
                  <a:pt x="695952" y="871002"/>
                  <a:pt x="739570" y="873218"/>
                  <a:pt x="763893" y="876693"/>
                </a:cubicBezTo>
                <a:lnTo>
                  <a:pt x="848734" y="904973"/>
                </a:lnTo>
                <a:cubicBezTo>
                  <a:pt x="848736" y="904974"/>
                  <a:pt x="905293" y="923827"/>
                  <a:pt x="905295" y="923827"/>
                </a:cubicBezTo>
                <a:lnTo>
                  <a:pt x="1169245" y="952107"/>
                </a:lnTo>
                <a:cubicBezTo>
                  <a:pt x="1203796" y="955398"/>
                  <a:pt x="1238581" y="956626"/>
                  <a:pt x="1272940" y="961534"/>
                </a:cubicBezTo>
                <a:cubicBezTo>
                  <a:pt x="1294936" y="964676"/>
                  <a:pt x="1316809" y="968854"/>
                  <a:pt x="1338928" y="970961"/>
                </a:cubicBezTo>
                <a:cubicBezTo>
                  <a:pt x="1382833" y="975143"/>
                  <a:pt x="1426952" y="976725"/>
                  <a:pt x="1470903" y="980388"/>
                </a:cubicBezTo>
                <a:cubicBezTo>
                  <a:pt x="1502373" y="983011"/>
                  <a:pt x="1533748" y="986673"/>
                  <a:pt x="1565171" y="989815"/>
                </a:cubicBezTo>
                <a:lnTo>
                  <a:pt x="2027084" y="980388"/>
                </a:lnTo>
                <a:cubicBezTo>
                  <a:pt x="2648258" y="969295"/>
                  <a:pt x="2424890" y="1003642"/>
                  <a:pt x="2677534" y="961534"/>
                </a:cubicBezTo>
                <a:cubicBezTo>
                  <a:pt x="2686961" y="967819"/>
                  <a:pt x="2704687" y="969115"/>
                  <a:pt x="2705814" y="980388"/>
                </a:cubicBezTo>
                <a:cubicBezTo>
                  <a:pt x="2713553" y="1057773"/>
                  <a:pt x="2688505" y="1038186"/>
                  <a:pt x="2668107" y="1084083"/>
                </a:cubicBezTo>
                <a:cubicBezTo>
                  <a:pt x="2616535" y="1200120"/>
                  <a:pt x="2672734" y="1090601"/>
                  <a:pt x="2639827" y="1178351"/>
                </a:cubicBezTo>
                <a:cubicBezTo>
                  <a:pt x="2602854" y="1276945"/>
                  <a:pt x="2635744" y="1156974"/>
                  <a:pt x="2611546" y="1253765"/>
                </a:cubicBezTo>
                <a:cubicBezTo>
                  <a:pt x="2608404" y="1376313"/>
                  <a:pt x="2619870" y="1500113"/>
                  <a:pt x="2602120" y="1621410"/>
                </a:cubicBezTo>
                <a:cubicBezTo>
                  <a:pt x="2599670" y="1638153"/>
                  <a:pt x="2571096" y="1635086"/>
                  <a:pt x="2554986" y="1640264"/>
                </a:cubicBezTo>
                <a:cubicBezTo>
                  <a:pt x="2483065" y="1663382"/>
                  <a:pt x="2411268" y="1687183"/>
                  <a:pt x="2338169" y="1706252"/>
                </a:cubicBezTo>
                <a:cubicBezTo>
                  <a:pt x="2265897" y="1725105"/>
                  <a:pt x="2194265" y="1746609"/>
                  <a:pt x="2121353" y="1762812"/>
                </a:cubicBezTo>
                <a:cubicBezTo>
                  <a:pt x="2093072" y="1769097"/>
                  <a:pt x="2064503" y="1774201"/>
                  <a:pt x="2036511" y="1781666"/>
                </a:cubicBezTo>
                <a:cubicBezTo>
                  <a:pt x="2009708" y="1788814"/>
                  <a:pt x="1971818" y="1806003"/>
                  <a:pt x="1942243" y="1809946"/>
                </a:cubicBezTo>
                <a:cubicBezTo>
                  <a:pt x="1907840" y="1814533"/>
                  <a:pt x="1873113" y="1816231"/>
                  <a:pt x="1838548" y="1819373"/>
                </a:cubicBezTo>
                <a:cubicBezTo>
                  <a:pt x="1825979" y="1822515"/>
                  <a:pt x="1813298" y="1825241"/>
                  <a:pt x="1800841" y="1828800"/>
                </a:cubicBezTo>
                <a:cubicBezTo>
                  <a:pt x="1791287" y="1831530"/>
                  <a:pt x="1782498" y="1838227"/>
                  <a:pt x="1772561" y="1838227"/>
                </a:cubicBezTo>
                <a:cubicBezTo>
                  <a:pt x="1627983" y="1838227"/>
                  <a:pt x="1483472" y="1831942"/>
                  <a:pt x="1338928" y="1828800"/>
                </a:cubicBezTo>
                <a:cubicBezTo>
                  <a:pt x="1282367" y="1819373"/>
                  <a:pt x="1226287" y="1806370"/>
                  <a:pt x="1169245" y="1800520"/>
                </a:cubicBezTo>
                <a:cubicBezTo>
                  <a:pt x="1103527" y="1793780"/>
                  <a:pt x="1037177" y="1795800"/>
                  <a:pt x="971282" y="1791093"/>
                </a:cubicBezTo>
                <a:cubicBezTo>
                  <a:pt x="934906" y="1788495"/>
                  <a:pt x="894292" y="1779465"/>
                  <a:pt x="858161" y="1772239"/>
                </a:cubicBezTo>
                <a:lnTo>
                  <a:pt x="679052" y="1781666"/>
                </a:lnTo>
                <a:cubicBezTo>
                  <a:pt x="635029" y="1784334"/>
                  <a:pt x="591110" y="1788601"/>
                  <a:pt x="547076" y="1791093"/>
                </a:cubicBezTo>
                <a:lnTo>
                  <a:pt x="179431" y="1809946"/>
                </a:lnTo>
                <a:cubicBezTo>
                  <a:pt x="132297" y="1819373"/>
                  <a:pt x="75825" y="1808530"/>
                  <a:pt x="38029" y="1838227"/>
                </a:cubicBezTo>
                <a:cubicBezTo>
                  <a:pt x="18109" y="1853879"/>
                  <a:pt x="47456" y="1888307"/>
                  <a:pt x="47456" y="1913641"/>
                </a:cubicBezTo>
                <a:cubicBezTo>
                  <a:pt x="47456" y="1931515"/>
                  <a:pt x="49693" y="2031717"/>
                  <a:pt x="28602" y="2073897"/>
                </a:cubicBezTo>
                <a:cubicBezTo>
                  <a:pt x="23535" y="2084030"/>
                  <a:pt x="16033" y="2092750"/>
                  <a:pt x="9748" y="2102177"/>
                </a:cubicBezTo>
                <a:cubicBezTo>
                  <a:pt x="-1896" y="2137113"/>
                  <a:pt x="-4537" y="2128167"/>
                  <a:pt x="9748" y="2168165"/>
                </a:cubicBezTo>
                <a:cubicBezTo>
                  <a:pt x="21131" y="2200037"/>
                  <a:pt x="47456" y="2262433"/>
                  <a:pt x="47456" y="2262433"/>
                </a:cubicBezTo>
                <a:cubicBezTo>
                  <a:pt x="50598" y="2278144"/>
                  <a:pt x="52666" y="2294109"/>
                  <a:pt x="56882" y="2309567"/>
                </a:cubicBezTo>
                <a:cubicBezTo>
                  <a:pt x="62111" y="2328740"/>
                  <a:pt x="75736" y="2366128"/>
                  <a:pt x="75736" y="2366128"/>
                </a:cubicBezTo>
                <a:cubicBezTo>
                  <a:pt x="80220" y="2415456"/>
                  <a:pt x="81308" y="2468254"/>
                  <a:pt x="94590" y="2516957"/>
                </a:cubicBezTo>
                <a:cubicBezTo>
                  <a:pt x="99819" y="2536130"/>
                  <a:pt x="108623" y="2554238"/>
                  <a:pt x="113443" y="2573518"/>
                </a:cubicBezTo>
                <a:lnTo>
                  <a:pt x="132297" y="2648932"/>
                </a:lnTo>
                <a:cubicBezTo>
                  <a:pt x="129155" y="2696066"/>
                  <a:pt x="128087" y="2743384"/>
                  <a:pt x="122870" y="2790334"/>
                </a:cubicBezTo>
                <a:cubicBezTo>
                  <a:pt x="121773" y="2800210"/>
                  <a:pt x="115077" y="2808813"/>
                  <a:pt x="113443" y="2818615"/>
                </a:cubicBezTo>
                <a:cubicBezTo>
                  <a:pt x="103322" y="2879340"/>
                  <a:pt x="104016" y="2881707"/>
                  <a:pt x="104016" y="2922309"/>
                </a:cubicBezTo>
              </a:path>
            </a:pathLst>
          </a:custGeom>
          <a:noFill/>
          <a:ln>
            <a:solidFill>
              <a:srgbClr val="9933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6287" y="5477500"/>
            <a:ext cx="8074653" cy="707886"/>
          </a:xfrm>
          <a:prstGeom prst="rect">
            <a:avLst/>
          </a:prstGeom>
        </p:spPr>
        <p:txBody>
          <a:bodyPr wrap="square">
            <a:spAutoFit/>
          </a:bodyPr>
          <a:lstStyle/>
          <a:p>
            <a:r>
              <a:rPr lang="zh-CN" altLang="en-US" sz="2000" dirty="0">
                <a:latin typeface="华文细黑" panose="02010600040101010101" pitchFamily="2" charset="-122"/>
                <a:ea typeface="华文细黑" panose="02010600040101010101" pitchFamily="2" charset="-122"/>
              </a:rPr>
              <a:t>逻辑</a:t>
            </a:r>
            <a:r>
              <a:rPr lang="zh-CN" altLang="en-US" sz="2000" dirty="0" smtClean="0">
                <a:latin typeface="华文细黑" panose="02010600040101010101" pitchFamily="2" charset="-122"/>
                <a:ea typeface="华文细黑" panose="02010600040101010101" pitchFamily="2" charset="-122"/>
              </a:rPr>
              <a:t>覆盖中，即便是最严的条件组合覆盖</a:t>
            </a:r>
            <a:r>
              <a:rPr lang="zh-CN" altLang="en-US" sz="2000" dirty="0" smtClean="0">
                <a:solidFill>
                  <a:srgbClr val="0000FF"/>
                </a:solidFill>
                <a:latin typeface="华文细黑" panose="02010600040101010101" pitchFamily="2" charset="-122"/>
                <a:ea typeface="华文细黑" panose="02010600040101010101" pitchFamily="2" charset="-122"/>
              </a:rPr>
              <a:t>也不一定</a:t>
            </a:r>
            <a:r>
              <a:rPr lang="zh-CN" altLang="en-US" sz="2000" dirty="0">
                <a:solidFill>
                  <a:srgbClr val="0000FF"/>
                </a:solidFill>
                <a:latin typeface="华文细黑" panose="02010600040101010101" pitchFamily="2" charset="-122"/>
                <a:ea typeface="华文细黑" panose="02010600040101010101" pitchFamily="2" charset="-122"/>
              </a:rPr>
              <a:t>能使程序中的每条路径都执行到</a:t>
            </a:r>
          </a:p>
        </p:txBody>
      </p:sp>
    </p:spTree>
    <p:extLst>
      <p:ext uri="{BB962C8B-B14F-4D97-AF65-F5344CB8AC3E}">
        <p14:creationId xmlns:p14="http://schemas.microsoft.com/office/powerpoint/2010/main" val="135618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0" dur="500"/>
                                        <p:tgtEl>
                                          <p:spTgt spid="5">
                                            <p:txEl>
                                              <p:pRg st="1" end="1"/>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8" dur="500"/>
                                        <p:tgtEl>
                                          <p:spTgt spid="5">
                                            <p:txEl>
                                              <p:pRg st="2" end="2"/>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6" dur="500"/>
                                        <p:tgtEl>
                                          <p:spTgt spid="5">
                                            <p:txEl>
                                              <p:pRg st="3" end="3"/>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randombar(horizontal)">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randombar(horizontal)">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animBg="1"/>
      <p:bldP spid="10" grpId="0" animBg="1"/>
      <p:bldP spid="11" grpId="0" animBg="1"/>
      <p:bldP spid="12" grpId="0" animBg="1"/>
      <p:bldP spid="1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7.6.2 </a:t>
            </a:r>
            <a:r>
              <a:rPr lang="zh-CN" altLang="en-US" dirty="0" smtClean="0"/>
              <a:t>路径测试</a:t>
            </a:r>
            <a:endParaRPr lang="zh-CN" altLang="en-US" dirty="0"/>
          </a:p>
        </p:txBody>
      </p:sp>
      <p:sp>
        <p:nvSpPr>
          <p:cNvPr id="3" name="内容占位符 2"/>
          <p:cNvSpPr>
            <a:spLocks noGrp="1"/>
          </p:cNvSpPr>
          <p:nvPr>
            <p:ph idx="1"/>
          </p:nvPr>
        </p:nvSpPr>
        <p:spPr>
          <a:xfrm>
            <a:off x="684213" y="1412875"/>
            <a:ext cx="7920037" cy="1264337"/>
          </a:xfrm>
        </p:spPr>
        <p:txBody>
          <a:bodyPr/>
          <a:lstStyle/>
          <a:p>
            <a:r>
              <a:rPr lang="zh-CN" altLang="en-US" sz="2400" dirty="0" smtClean="0"/>
              <a:t>路径测试</a:t>
            </a:r>
            <a:r>
              <a:rPr lang="zh-CN" altLang="en-US" sz="2400" dirty="0" smtClean="0">
                <a:solidFill>
                  <a:srgbClr val="0000FF"/>
                </a:solidFill>
              </a:rPr>
              <a:t>：</a:t>
            </a:r>
            <a:r>
              <a:rPr lang="zh-CN" altLang="en-US" sz="2400" dirty="0"/>
              <a:t>对</a:t>
            </a:r>
            <a:r>
              <a:rPr lang="zh-CN" altLang="en-US" sz="2400" dirty="0">
                <a:solidFill>
                  <a:srgbClr val="0000FF"/>
                </a:solidFill>
              </a:rPr>
              <a:t>程序图</a:t>
            </a:r>
            <a:r>
              <a:rPr lang="zh-CN" altLang="en-US" sz="2400" dirty="0"/>
              <a:t>中每一条可能的程序执行路径至少测试一次。如果程序中含有</a:t>
            </a:r>
            <a:r>
              <a:rPr lang="zh-CN" altLang="en-US" sz="2400" dirty="0">
                <a:solidFill>
                  <a:srgbClr val="0000FF"/>
                </a:solidFill>
              </a:rPr>
              <a:t>循环</a:t>
            </a:r>
            <a:r>
              <a:rPr lang="en-US" altLang="zh-CN" sz="2400" dirty="0">
                <a:solidFill>
                  <a:srgbClr val="0000FF"/>
                </a:solidFill>
              </a:rPr>
              <a:t>(</a:t>
            </a:r>
            <a:r>
              <a:rPr lang="zh-CN" altLang="en-US" sz="2400" dirty="0">
                <a:solidFill>
                  <a:srgbClr val="0000FF"/>
                </a:solidFill>
              </a:rPr>
              <a:t>在程序中表现为环</a:t>
            </a:r>
            <a:r>
              <a:rPr lang="en-US" altLang="zh-CN" sz="2400" dirty="0">
                <a:solidFill>
                  <a:srgbClr val="0000FF"/>
                </a:solidFill>
              </a:rPr>
              <a:t>)</a:t>
            </a:r>
            <a:r>
              <a:rPr lang="zh-CN" altLang="en-US" sz="2400" dirty="0">
                <a:solidFill>
                  <a:srgbClr val="0000FF"/>
                </a:solidFill>
              </a:rPr>
              <a:t>，则每个循环至少执行一次</a:t>
            </a:r>
            <a:r>
              <a:rPr lang="zh-CN" altLang="en-US" sz="2400" dirty="0"/>
              <a:t>。</a:t>
            </a:r>
          </a:p>
          <a:p>
            <a:endParaRPr lang="zh-CN" altLang="en-US" dirty="0"/>
          </a:p>
        </p:txBody>
      </p:sp>
      <p:sp>
        <p:nvSpPr>
          <p:cNvPr id="4" name="Oval 5"/>
          <p:cNvSpPr>
            <a:spLocks noChangeArrowheads="1"/>
          </p:cNvSpPr>
          <p:nvPr/>
        </p:nvSpPr>
        <p:spPr bwMode="auto">
          <a:xfrm>
            <a:off x="1765595" y="2953568"/>
            <a:ext cx="373063" cy="490538"/>
          </a:xfrm>
          <a:prstGeom prst="ellipse">
            <a:avLst/>
          </a:prstGeom>
          <a:solidFill>
            <a:srgbClr val="CCFFFF"/>
          </a:solidFill>
          <a:ln w="9525" algn="ctr">
            <a:solidFill>
              <a:srgbClr val="000000"/>
            </a:solidFill>
            <a:round/>
            <a:headEnd/>
            <a:tailEnd/>
          </a:ln>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a:t>
            </a:r>
          </a:p>
        </p:txBody>
      </p:sp>
      <p:sp>
        <p:nvSpPr>
          <p:cNvPr id="5" name="Line 6"/>
          <p:cNvSpPr>
            <a:spLocks noChangeShapeType="1"/>
          </p:cNvSpPr>
          <p:nvPr/>
        </p:nvSpPr>
        <p:spPr bwMode="auto">
          <a:xfrm>
            <a:off x="1952920" y="2664643"/>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sp>
        <p:nvSpPr>
          <p:cNvPr id="6" name="Oval 7"/>
          <p:cNvSpPr>
            <a:spLocks noChangeArrowheads="1"/>
          </p:cNvSpPr>
          <p:nvPr/>
        </p:nvSpPr>
        <p:spPr bwMode="auto">
          <a:xfrm>
            <a:off x="1765595" y="3563168"/>
            <a:ext cx="373063" cy="490538"/>
          </a:xfrm>
          <a:prstGeom prst="ellipse">
            <a:avLst/>
          </a:prstGeom>
          <a:solidFill>
            <a:srgbClr val="CCFFFF"/>
          </a:solidFill>
          <a:ln w="9525" algn="ctr">
            <a:solidFill>
              <a:srgbClr val="000000"/>
            </a:solidFill>
            <a:round/>
            <a:headEnd/>
            <a:tailEnd/>
          </a:ln>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2</a:t>
            </a:r>
          </a:p>
        </p:txBody>
      </p:sp>
      <p:sp>
        <p:nvSpPr>
          <p:cNvPr id="7" name="Oval 9"/>
          <p:cNvSpPr>
            <a:spLocks noChangeArrowheads="1"/>
          </p:cNvSpPr>
          <p:nvPr/>
        </p:nvSpPr>
        <p:spPr bwMode="auto">
          <a:xfrm>
            <a:off x="1765595" y="4401368"/>
            <a:ext cx="373063" cy="490538"/>
          </a:xfrm>
          <a:prstGeom prst="ellipse">
            <a:avLst/>
          </a:prstGeom>
          <a:solidFill>
            <a:srgbClr val="CCFFFF"/>
          </a:solidFill>
          <a:ln w="9525" algn="ctr">
            <a:solidFill>
              <a:srgbClr val="000000"/>
            </a:solidFill>
            <a:round/>
            <a:headEnd/>
            <a:tailEnd/>
          </a:ln>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4</a:t>
            </a:r>
          </a:p>
        </p:txBody>
      </p:sp>
      <p:sp>
        <p:nvSpPr>
          <p:cNvPr id="8" name="Oval 10"/>
          <p:cNvSpPr>
            <a:spLocks noChangeArrowheads="1"/>
          </p:cNvSpPr>
          <p:nvPr/>
        </p:nvSpPr>
        <p:spPr bwMode="auto">
          <a:xfrm>
            <a:off x="1155995" y="4020368"/>
            <a:ext cx="373063" cy="490538"/>
          </a:xfrm>
          <a:prstGeom prst="ellipse">
            <a:avLst/>
          </a:prstGeom>
          <a:solidFill>
            <a:srgbClr val="CCFFFF"/>
          </a:solidFill>
          <a:ln w="9525" algn="ctr">
            <a:solidFill>
              <a:srgbClr val="000000"/>
            </a:solidFill>
            <a:round/>
            <a:headEnd/>
            <a:tailEnd/>
          </a:ln>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3</a:t>
            </a:r>
          </a:p>
        </p:txBody>
      </p:sp>
      <p:cxnSp>
        <p:nvCxnSpPr>
          <p:cNvPr id="9" name="AutoShape 12"/>
          <p:cNvCxnSpPr>
            <a:cxnSpLocks noChangeShapeType="1"/>
            <a:stCxn id="4" idx="6"/>
            <a:endCxn id="6" idx="6"/>
          </p:cNvCxnSpPr>
          <p:nvPr/>
        </p:nvCxnSpPr>
        <p:spPr bwMode="auto">
          <a:xfrm>
            <a:off x="2138658" y="3199631"/>
            <a:ext cx="1587" cy="609600"/>
          </a:xfrm>
          <a:prstGeom prst="curvedConnector3">
            <a:avLst>
              <a:gd name="adj1" fmla="val 14300005"/>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AutoShape 15"/>
          <p:cNvCxnSpPr>
            <a:cxnSpLocks noChangeShapeType="1"/>
            <a:stCxn id="6" idx="2"/>
            <a:endCxn id="8" idx="0"/>
          </p:cNvCxnSpPr>
          <p:nvPr/>
        </p:nvCxnSpPr>
        <p:spPr bwMode="auto">
          <a:xfrm rot="10800000" flipV="1">
            <a:off x="1343320" y="3809231"/>
            <a:ext cx="422275" cy="211137"/>
          </a:xfrm>
          <a:prstGeom prst="curvedConnector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19"/>
          <p:cNvCxnSpPr>
            <a:cxnSpLocks noChangeShapeType="1"/>
            <a:stCxn id="4" idx="2"/>
            <a:endCxn id="6" idx="2"/>
          </p:cNvCxnSpPr>
          <p:nvPr/>
        </p:nvCxnSpPr>
        <p:spPr bwMode="auto">
          <a:xfrm rot="10800000" flipH="1" flipV="1">
            <a:off x="1765595" y="3199631"/>
            <a:ext cx="1588" cy="609600"/>
          </a:xfrm>
          <a:prstGeom prst="curvedConnector3">
            <a:avLst>
              <a:gd name="adj1" fmla="val -14400005"/>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AutoShape 20"/>
          <p:cNvCxnSpPr>
            <a:cxnSpLocks noChangeShapeType="1"/>
            <a:stCxn id="8" idx="4"/>
            <a:endCxn id="7" idx="2"/>
          </p:cNvCxnSpPr>
          <p:nvPr/>
        </p:nvCxnSpPr>
        <p:spPr bwMode="auto">
          <a:xfrm rot="16200000" flipH="1">
            <a:off x="1486195" y="4368031"/>
            <a:ext cx="136525" cy="422275"/>
          </a:xfrm>
          <a:prstGeom prst="curvedConnector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AutoShape 21"/>
          <p:cNvCxnSpPr>
            <a:cxnSpLocks noChangeShapeType="1"/>
            <a:stCxn id="6" idx="6"/>
            <a:endCxn id="7" idx="6"/>
          </p:cNvCxnSpPr>
          <p:nvPr/>
        </p:nvCxnSpPr>
        <p:spPr bwMode="auto">
          <a:xfrm>
            <a:off x="2138658" y="3809231"/>
            <a:ext cx="1587" cy="838200"/>
          </a:xfrm>
          <a:prstGeom prst="curvedConnector3">
            <a:avLst>
              <a:gd name="adj1" fmla="val 14300005"/>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 name="Line 22"/>
          <p:cNvSpPr>
            <a:spLocks noChangeShapeType="1"/>
          </p:cNvSpPr>
          <p:nvPr/>
        </p:nvSpPr>
        <p:spPr bwMode="auto">
          <a:xfrm>
            <a:off x="1952920" y="4874443"/>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smtClean="0">
              <a:ln>
                <a:noFill/>
              </a:ln>
              <a:solidFill>
                <a:srgbClr val="330066"/>
              </a:solidFill>
              <a:effectLst/>
              <a:uLnTx/>
              <a:uFillTx/>
            </a:endParaRPr>
          </a:p>
        </p:txBody>
      </p:sp>
      <p:sp>
        <p:nvSpPr>
          <p:cNvPr id="15" name="Text Box 23"/>
          <p:cNvSpPr txBox="1">
            <a:spLocks noChangeArrowheads="1"/>
          </p:cNvSpPr>
          <p:nvPr/>
        </p:nvSpPr>
        <p:spPr bwMode="auto">
          <a:xfrm>
            <a:off x="1190920" y="3231381"/>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800" smtClean="0">
                <a:ea typeface="宋体" panose="02010600030101010101" pitchFamily="2" charset="-122"/>
              </a:rPr>
              <a:t>a</a:t>
            </a:r>
          </a:p>
        </p:txBody>
      </p:sp>
      <p:sp>
        <p:nvSpPr>
          <p:cNvPr id="16" name="Text Box 24"/>
          <p:cNvSpPr txBox="1">
            <a:spLocks noChangeArrowheads="1"/>
          </p:cNvSpPr>
          <p:nvPr/>
        </p:nvSpPr>
        <p:spPr bwMode="auto">
          <a:xfrm>
            <a:off x="2410120" y="3274243"/>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800" smtClean="0">
                <a:ea typeface="宋体" panose="02010600030101010101" pitchFamily="2" charset="-122"/>
              </a:rPr>
              <a:t>b</a:t>
            </a:r>
          </a:p>
        </p:txBody>
      </p:sp>
      <p:sp>
        <p:nvSpPr>
          <p:cNvPr id="17" name="Text Box 25"/>
          <p:cNvSpPr txBox="1">
            <a:spLocks noChangeArrowheads="1"/>
          </p:cNvSpPr>
          <p:nvPr/>
        </p:nvSpPr>
        <p:spPr bwMode="auto">
          <a:xfrm>
            <a:off x="1190920" y="3593331"/>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800" smtClean="0">
                <a:ea typeface="宋体" panose="02010600030101010101" pitchFamily="2" charset="-122"/>
              </a:rPr>
              <a:t>c</a:t>
            </a:r>
          </a:p>
        </p:txBody>
      </p:sp>
      <p:sp>
        <p:nvSpPr>
          <p:cNvPr id="18" name="Text Box 26"/>
          <p:cNvSpPr txBox="1">
            <a:spLocks noChangeArrowheads="1"/>
          </p:cNvSpPr>
          <p:nvPr/>
        </p:nvSpPr>
        <p:spPr bwMode="auto">
          <a:xfrm>
            <a:off x="2410120" y="4050531"/>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800" smtClean="0">
                <a:ea typeface="宋体" panose="02010600030101010101" pitchFamily="2" charset="-122"/>
              </a:rPr>
              <a:t>e</a:t>
            </a:r>
          </a:p>
        </p:txBody>
      </p:sp>
      <p:sp>
        <p:nvSpPr>
          <p:cNvPr id="19" name="Text Box 27"/>
          <p:cNvSpPr txBox="1">
            <a:spLocks noChangeArrowheads="1"/>
          </p:cNvSpPr>
          <p:nvPr/>
        </p:nvSpPr>
        <p:spPr bwMode="auto">
          <a:xfrm>
            <a:off x="1267120" y="4583931"/>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800" smtClean="0">
                <a:ea typeface="宋体" panose="02010600030101010101" pitchFamily="2" charset="-122"/>
              </a:rPr>
              <a:t>d</a:t>
            </a:r>
          </a:p>
        </p:txBody>
      </p:sp>
      <p:graphicFrame>
        <p:nvGraphicFramePr>
          <p:cNvPr id="20" name="Group 77"/>
          <p:cNvGraphicFramePr>
            <a:graphicFrameLocks noGrp="1"/>
          </p:cNvGraphicFramePr>
          <p:nvPr>
            <p:extLst>
              <p:ext uri="{D42A27DB-BD31-4B8C-83A1-F6EECF244321}">
                <p14:modId xmlns:p14="http://schemas.microsoft.com/office/powerpoint/2010/main" val="356838597"/>
              </p:ext>
            </p:extLst>
          </p:nvPr>
        </p:nvGraphicFramePr>
        <p:xfrm>
          <a:off x="3095920" y="2893243"/>
          <a:ext cx="5334000" cy="1981200"/>
        </p:xfrm>
        <a:graphic>
          <a:graphicData uri="http://schemas.openxmlformats.org/drawingml/2006/table">
            <a:tbl>
              <a:tblPr/>
              <a:tblGrid>
                <a:gridCol w="1333500"/>
                <a:gridCol w="2222500"/>
                <a:gridCol w="1778000"/>
              </a:tblGrid>
              <a:tr h="371475">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smtClean="0">
                          <a:ln>
                            <a:noFill/>
                          </a:ln>
                          <a:solidFill>
                            <a:srgbClr val="0000FF"/>
                          </a:solidFill>
                          <a:effectLst/>
                          <a:latin typeface="华文细黑" panose="02010600040101010101" pitchFamily="2" charset="-122"/>
                          <a:ea typeface="华文细黑" panose="02010600040101010101" pitchFamily="2" charset="-122"/>
                        </a:rPr>
                        <a:t>测试路径</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rPr>
                        <a:t>覆盖节点</a:t>
                      </a:r>
                      <a:r>
                        <a:rPr kumimoji="0" lang="en-US" altLang="zh-CN" sz="22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rPr>
                        <a:t>/</a:t>
                      </a:r>
                      <a:r>
                        <a:rPr kumimoji="0" lang="zh-CN" altLang="en-US" sz="22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rPr>
                        <a:t>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smtClean="0">
                          <a:ln>
                            <a:noFill/>
                          </a:ln>
                          <a:solidFill>
                            <a:srgbClr val="0000FF"/>
                          </a:solidFill>
                          <a:effectLst/>
                          <a:latin typeface="华文细黑" panose="02010600040101010101" pitchFamily="2" charset="-122"/>
                          <a:ea typeface="华文细黑" panose="02010600040101010101" pitchFamily="2" charset="-122"/>
                        </a:rPr>
                        <a:t>覆盖标准</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r>
              <a:tr h="369888">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acd</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(1),(2),(3),(4)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点覆盖</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acd, be</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a, b, c, 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边覆盖</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9775">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acd, be</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ae, bcd</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(1),(2),(3),(4)/</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a, b, c, 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路径覆盖</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矩形 20"/>
          <p:cNvSpPr/>
          <p:nvPr/>
        </p:nvSpPr>
        <p:spPr>
          <a:xfrm>
            <a:off x="684213" y="5120506"/>
            <a:ext cx="8280678" cy="1015663"/>
          </a:xfrm>
          <a:prstGeom prst="rect">
            <a:avLst/>
          </a:prstGeom>
        </p:spPr>
        <p:txBody>
          <a:bodyPr wrap="square">
            <a:spAutoFit/>
          </a:bodyPr>
          <a:lstStyle/>
          <a:p>
            <a:pPr lvl="0" fontAlgn="base">
              <a:spcBef>
                <a:spcPct val="5000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语句覆盖加判定覆盖</a:t>
            </a:r>
            <a:r>
              <a:rPr lang="zh-CN" altLang="en-US" sz="2000" dirty="0">
                <a:solidFill>
                  <a:srgbClr val="000000"/>
                </a:solidFill>
                <a:latin typeface="华文细黑" panose="02010600040101010101" pitchFamily="2" charset="-122"/>
                <a:ea typeface="华文细黑" panose="02010600040101010101" pitchFamily="2" charset="-122"/>
              </a:rPr>
              <a:t>是对白盒测试的最低要求，同时满足这两种标准的覆盖为</a:t>
            </a:r>
            <a:r>
              <a:rPr lang="zh-CN" altLang="en-US" sz="2000" dirty="0">
                <a:solidFill>
                  <a:srgbClr val="0000FF"/>
                </a:solidFill>
                <a:latin typeface="华文细黑" panose="02010600040101010101" pitchFamily="2" charset="-122"/>
                <a:ea typeface="华文细黑" panose="02010600040101010101" pitchFamily="2" charset="-122"/>
              </a:rPr>
              <a:t>“完全覆盖”</a:t>
            </a:r>
            <a:r>
              <a:rPr lang="zh-CN" altLang="en-US" sz="2000" dirty="0" smtClean="0">
                <a:solidFill>
                  <a:srgbClr val="000000"/>
                </a:solidFill>
                <a:latin typeface="华文细黑" panose="02010600040101010101" pitchFamily="2" charset="-122"/>
                <a:ea typeface="华文细黑" panose="02010600040101010101" pitchFamily="2" charset="-122"/>
              </a:rPr>
              <a:t>。路径测试本身包含</a:t>
            </a:r>
            <a:r>
              <a:rPr lang="zh-CN" altLang="en-US" sz="2000" dirty="0">
                <a:solidFill>
                  <a:srgbClr val="000000"/>
                </a:solidFill>
                <a:latin typeface="华文细黑" panose="02010600040101010101" pitchFamily="2" charset="-122"/>
                <a:ea typeface="华文细黑" panose="02010600040101010101" pitchFamily="2" charset="-122"/>
              </a:rPr>
              <a:t>了语句覆盖和判定覆盖</a:t>
            </a:r>
            <a:r>
              <a:rPr lang="en-US" altLang="zh-CN" sz="2000" dirty="0">
                <a:solidFill>
                  <a:srgbClr val="000000"/>
                </a:solidFill>
                <a:latin typeface="华文细黑" panose="02010600040101010101" pitchFamily="2" charset="-122"/>
                <a:ea typeface="华文细黑" panose="02010600040101010101" pitchFamily="2" charset="-122"/>
              </a:rPr>
              <a:t>(</a:t>
            </a:r>
            <a:r>
              <a:rPr lang="zh-CN" altLang="en-US" sz="2000" dirty="0">
                <a:solidFill>
                  <a:srgbClr val="000000"/>
                </a:solidFill>
                <a:latin typeface="华文细黑" panose="02010600040101010101" pitchFamily="2" charset="-122"/>
                <a:ea typeface="华文细黑" panose="02010600040101010101" pitchFamily="2" charset="-122"/>
              </a:rPr>
              <a:t>在程序图上分别为点覆盖与边覆盖</a:t>
            </a:r>
            <a:r>
              <a:rPr lang="en-US" altLang="zh-CN" sz="2000" dirty="0">
                <a:solidFill>
                  <a:srgbClr val="000000"/>
                </a:solidFill>
                <a:latin typeface="华文细黑" panose="02010600040101010101" pitchFamily="2" charset="-122"/>
                <a:ea typeface="华文细黑" panose="02010600040101010101" pitchFamily="2" charset="-122"/>
              </a:rPr>
              <a:t>)</a:t>
            </a:r>
            <a:r>
              <a:rPr lang="zh-CN" altLang="en-US" sz="2000" dirty="0">
                <a:solidFill>
                  <a:srgbClr val="000000"/>
                </a:solidFill>
                <a:latin typeface="华文细黑" panose="02010600040101010101" pitchFamily="2" charset="-122"/>
                <a:ea typeface="华文细黑" panose="02010600040101010101" pitchFamily="2" charset="-122"/>
              </a:rPr>
              <a:t>。</a:t>
            </a:r>
          </a:p>
        </p:txBody>
      </p:sp>
    </p:spTree>
    <p:extLst>
      <p:ext uri="{BB962C8B-B14F-4D97-AF65-F5344CB8AC3E}">
        <p14:creationId xmlns:p14="http://schemas.microsoft.com/office/powerpoint/2010/main" val="400154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par>
                                <p:cTn id="25" presetID="14" presetClass="entr" presetSubtype="1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par>
                                <p:cTn id="28" presetID="14" presetClass="entr" presetSubtype="1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par>
                                <p:cTn id="31" presetID="14" presetClass="entr" presetSubtype="1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randombar(horizontal)">
                                      <p:cBhvr>
                                        <p:cTn id="33" dur="500"/>
                                        <p:tgtEl>
                                          <p:spTgt spid="11"/>
                                        </p:tgtEl>
                                      </p:cBhvr>
                                    </p:animEffect>
                                  </p:childTnLst>
                                </p:cTn>
                              </p:par>
                              <p:par>
                                <p:cTn id="34" presetID="14" presetClass="entr" presetSubtype="1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randombar(horizontal)">
                                      <p:cBhvr>
                                        <p:cTn id="36" dur="500"/>
                                        <p:tgtEl>
                                          <p:spTgt spid="12"/>
                                        </p:tgtEl>
                                      </p:cBhvr>
                                    </p:animEffect>
                                  </p:childTnLst>
                                </p:cTn>
                              </p:par>
                              <p:par>
                                <p:cTn id="37" presetID="14" presetClass="entr" presetSubtype="1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randombar(horizontal)">
                                      <p:cBhvr>
                                        <p:cTn id="39" dur="500"/>
                                        <p:tgtEl>
                                          <p:spTgt spid="13"/>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randombar(horizontal)">
                                      <p:cBhvr>
                                        <p:cTn id="48" dur="500"/>
                                        <p:tgtEl>
                                          <p:spTgt spid="16"/>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randombar(horizontal)">
                                      <p:cBhvr>
                                        <p:cTn id="51" dur="500"/>
                                        <p:tgtEl>
                                          <p:spTgt spid="17"/>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randombar(horizontal)">
                                      <p:cBhvr>
                                        <p:cTn id="54" dur="500"/>
                                        <p:tgtEl>
                                          <p:spTgt spid="18"/>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randombar(horizontal)">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randombar(horizontal)">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21">
                                            <p:txEl>
                                              <p:pRg st="0" end="0"/>
                                            </p:txEl>
                                          </p:spTgt>
                                        </p:tgtEl>
                                        <p:attrNameLst>
                                          <p:attrName>style.visibility</p:attrName>
                                        </p:attrNameLst>
                                      </p:cBhvr>
                                      <p:to>
                                        <p:strVal val="visible"/>
                                      </p:to>
                                    </p:set>
                                    <p:animEffect transition="in" filter="randombar(horizontal)">
                                      <p:cBhvr>
                                        <p:cTn id="6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4" grpId="0" animBg="1"/>
      <p:bldP spid="15" grpId="0"/>
      <p:bldP spid="16" grpId="0"/>
      <p:bldP spid="17" grpId="0"/>
      <p:bldP spid="18" grpId="0"/>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PM Course Template">
  <a:themeElements>
    <a:clrScheme name="PM Cours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M Course Template">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bwMode="auto">
        <a:noFill/>
        <a:ln w="9525">
          <a:solidFill>
            <a:schemeClr val="tx1"/>
          </a:solidFill>
          <a:miter lim="800000"/>
          <a:headEnd/>
          <a:tailEnd type="triangle" w="med" len="med"/>
        </a:ln>
      </a:spPr>
      <a:bodyPr/>
      <a:lstStyle/>
    </a:lnDef>
  </a:objectDefaults>
  <a:extraClrSchemeLst>
    <a:extraClrScheme>
      <a:clrScheme name="PM Course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M Cours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 Course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 Course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 Course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 Course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M Course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13464</TotalTime>
  <Words>9120</Words>
  <Application>Microsoft Office PowerPoint</Application>
  <PresentationFormat>全屏显示(4:3)</PresentationFormat>
  <Paragraphs>1519</Paragraphs>
  <Slides>137</Slides>
  <Notes>5</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137</vt:i4>
      </vt:variant>
    </vt:vector>
  </HeadingPairs>
  <TitlesOfParts>
    <vt:vector size="156" baseType="lpstr">
      <vt:lpstr>Aharoni</vt:lpstr>
      <vt:lpstr>Microsoft Yahei</vt:lpstr>
      <vt:lpstr>ZapfDingbats</vt:lpstr>
      <vt:lpstr>黑体</vt:lpstr>
      <vt:lpstr>华文细黑</vt:lpstr>
      <vt:lpstr>楷体_GB2312</vt:lpstr>
      <vt:lpstr>宋体</vt:lpstr>
      <vt:lpstr>微软雅黑</vt:lpstr>
      <vt:lpstr>Arial</vt:lpstr>
      <vt:lpstr>Calibri</vt:lpstr>
      <vt:lpstr>Cambria Math</vt:lpstr>
      <vt:lpstr>Comic Sans MS</vt:lpstr>
      <vt:lpstr>Consolas</vt:lpstr>
      <vt:lpstr>Ebrima</vt:lpstr>
      <vt:lpstr>Symbol</vt:lpstr>
      <vt:lpstr>Times New Roman</vt:lpstr>
      <vt:lpstr>Wingdings</vt:lpstr>
      <vt:lpstr>PM Course Template</vt:lpstr>
      <vt:lpstr>Visio</vt:lpstr>
      <vt:lpstr>软件工程导论SE33001</vt:lpstr>
      <vt:lpstr>实现 = 编码 + 测试</vt:lpstr>
      <vt:lpstr>编码和测试在V模型中的位置</vt:lpstr>
      <vt:lpstr>本章内容及逻辑关系</vt:lpstr>
      <vt:lpstr>7.1 编码</vt:lpstr>
      <vt:lpstr>7.1.1 选择程序设计语言</vt:lpstr>
      <vt:lpstr>7.1.2 编码风格</vt:lpstr>
      <vt:lpstr>相关概念</vt:lpstr>
      <vt:lpstr>代码风格规范和代码设计规范</vt:lpstr>
      <vt:lpstr>编码风格的规则</vt:lpstr>
      <vt:lpstr>（1）程序内部的文档规范</vt:lpstr>
      <vt:lpstr>标识符规范示例</vt:lpstr>
      <vt:lpstr>注释规范示例</vt:lpstr>
      <vt:lpstr>注释规范示例</vt:lpstr>
      <vt:lpstr>注释规范示例</vt:lpstr>
      <vt:lpstr>良好注释示例</vt:lpstr>
      <vt:lpstr>一些无聊的注释</vt:lpstr>
      <vt:lpstr>视觉组织示例</vt:lpstr>
      <vt:lpstr>（2）数据说明规范</vt:lpstr>
      <vt:lpstr>（3）语句构造规范</vt:lpstr>
      <vt:lpstr>（3）语句构造规范例</vt:lpstr>
      <vt:lpstr>（3）语句构造规范例</vt:lpstr>
      <vt:lpstr>（4）输入输出</vt:lpstr>
      <vt:lpstr>（5）效率</vt:lpstr>
      <vt:lpstr>PowerPoint 演示文稿</vt:lpstr>
      <vt:lpstr>7.2  软件测试基础</vt:lpstr>
      <vt:lpstr>常用的测试方法</vt:lpstr>
      <vt:lpstr>7.2.1 软件测试的目标</vt:lpstr>
      <vt:lpstr>7.2.2  软件测试准则</vt:lpstr>
      <vt:lpstr>7.2.3 测试方法</vt:lpstr>
      <vt:lpstr>7.2.4 测试步骤</vt:lpstr>
      <vt:lpstr>测试步骤的示意图</vt:lpstr>
      <vt:lpstr>（1）单元测试</vt:lpstr>
      <vt:lpstr>（2）集成测试</vt:lpstr>
      <vt:lpstr>（3）系统测试</vt:lpstr>
      <vt:lpstr>（4）验收测试</vt:lpstr>
      <vt:lpstr>（5）平行运行</vt:lpstr>
      <vt:lpstr>测试的层次性小结</vt:lpstr>
      <vt:lpstr>测试的层次性小结</vt:lpstr>
      <vt:lpstr>PowerPoint 演示文稿</vt:lpstr>
      <vt:lpstr>PowerPoint 演示文稿</vt:lpstr>
      <vt:lpstr>7.2.5 测试阶段的信息流</vt:lpstr>
      <vt:lpstr>7.3 单元测试</vt:lpstr>
      <vt:lpstr>单元测试的概念</vt:lpstr>
      <vt:lpstr>7.3.1 单元测试的重点</vt:lpstr>
      <vt:lpstr>7.3.2 代码审查</vt:lpstr>
      <vt:lpstr>7.3.3 计算机测试</vt:lpstr>
      <vt:lpstr>7.3.4 单元测试示例</vt:lpstr>
      <vt:lpstr>Step1:给出待测源程序</vt:lpstr>
      <vt:lpstr>Step1:给出待测程序的流程图</vt:lpstr>
      <vt:lpstr>Step2:设计测试用例</vt:lpstr>
      <vt:lpstr>Step3:编写驱动模块和桩模块</vt:lpstr>
      <vt:lpstr>Step3:在测试例中记录测试结果</vt:lpstr>
      <vt:lpstr>Step3:测试例中其他数据的含义解释</vt:lpstr>
      <vt:lpstr>Step3:根据测试例在驱动程序中测试</vt:lpstr>
      <vt:lpstr>Step3:根据测试例在驱动程序中测试</vt:lpstr>
      <vt:lpstr>Step3:根据测试例在驱动程序中测试</vt:lpstr>
      <vt:lpstr>Step3:测试结果</vt:lpstr>
      <vt:lpstr>临时单元测试≠单元测试</vt:lpstr>
      <vt:lpstr>Step4:根据测试结果修改程序</vt:lpstr>
      <vt:lpstr>Step4:根据测试结果修改程序</vt:lpstr>
      <vt:lpstr>Step4:根据测试结果修改程序</vt:lpstr>
      <vt:lpstr>Step4:根据测试结果修改程序</vt:lpstr>
      <vt:lpstr>Step4:根据测试结果修改程序</vt:lpstr>
      <vt:lpstr>Step4:根据测试结果修改程序</vt:lpstr>
      <vt:lpstr>Step4:修改完毕后再次测试</vt:lpstr>
      <vt:lpstr>Step4:修改完毕后再次测试</vt:lpstr>
      <vt:lpstr>测试用例vs测试结果</vt:lpstr>
      <vt:lpstr>7.4 集成测试</vt:lpstr>
      <vt:lpstr>集成测试的概念</vt:lpstr>
      <vt:lpstr>集成测试的原因</vt:lpstr>
      <vt:lpstr>集成测试的策略</vt:lpstr>
      <vt:lpstr>7.4.1 自顶向下集成策略</vt:lpstr>
      <vt:lpstr>先深度后广度的测试时所需的桩模块</vt:lpstr>
      <vt:lpstr>先深度后广度的测试时所需的桩模块</vt:lpstr>
      <vt:lpstr>7.4.2 自底向上集成策略</vt:lpstr>
      <vt:lpstr>7.4.3 不同集成测试策略的比较</vt:lpstr>
      <vt:lpstr>7.4.4 回归测试</vt:lpstr>
      <vt:lpstr>7.5 确认测试</vt:lpstr>
      <vt:lpstr>确认测试的概念</vt:lpstr>
      <vt:lpstr>7.5.1 确认测试的范围</vt:lpstr>
      <vt:lpstr>7.5.2 软件配置复查</vt:lpstr>
      <vt:lpstr>7.5.3 Alpha和Beta测试</vt:lpstr>
      <vt:lpstr>7.6 白盒测试技术</vt:lpstr>
      <vt:lpstr>白盒测试的概念</vt:lpstr>
      <vt:lpstr>7.6.1 逻辑覆盖</vt:lpstr>
      <vt:lpstr>逻辑覆盖5种测试标准</vt:lpstr>
      <vt:lpstr>逻辑覆盖5种测试标准示例</vt:lpstr>
      <vt:lpstr>逻辑覆盖5种测试标准示例</vt:lpstr>
      <vt:lpstr>（1）语句覆盖</vt:lpstr>
      <vt:lpstr>（2）判定覆盖</vt:lpstr>
      <vt:lpstr>（3）条件覆盖</vt:lpstr>
      <vt:lpstr>判定覆盖与条件覆盖差别</vt:lpstr>
      <vt:lpstr>满足条件覆盖不一定满足判定覆盖</vt:lpstr>
      <vt:lpstr>满足条件覆盖不一定满足判定覆盖</vt:lpstr>
      <vt:lpstr>（4）判定/条件覆盖</vt:lpstr>
      <vt:lpstr>（5）条件组合覆盖</vt:lpstr>
      <vt:lpstr>条件组合覆盖</vt:lpstr>
      <vt:lpstr>7.6.2 路径测试</vt:lpstr>
      <vt:lpstr>路径测试的五步法</vt:lpstr>
      <vt:lpstr>路径测试例Step1:绘制流图</vt:lpstr>
      <vt:lpstr>路径测试例-Step1:绘制流图</vt:lpstr>
      <vt:lpstr>路径测试例-Step2: 计算V(G) </vt:lpstr>
      <vt:lpstr>路径测试例-Step3:确定独立路径</vt:lpstr>
      <vt:lpstr>路径测试例-Step4:设计测试用例</vt:lpstr>
      <vt:lpstr>路径测试例-Step4:设计测试用例</vt:lpstr>
      <vt:lpstr>路径测试例-Step5:进行测试</vt:lpstr>
      <vt:lpstr>路径测试例-Step5:进行测试</vt:lpstr>
      <vt:lpstr>7.7 黑盒测试技术</vt:lpstr>
      <vt:lpstr>黑盒测试的概念</vt:lpstr>
      <vt:lpstr>7.7.1 等价测试</vt:lpstr>
      <vt:lpstr>等价测试注意两点事项</vt:lpstr>
      <vt:lpstr>等价测试例-例题说明</vt:lpstr>
      <vt:lpstr>等价测试例-Step1:划分等价类</vt:lpstr>
      <vt:lpstr>等价测试例-Step2:设计有效等价类的测试用例</vt:lpstr>
      <vt:lpstr>等价测试例-Step3:设计无效等价类的测试用例</vt:lpstr>
      <vt:lpstr>7.7.2 边界测试</vt:lpstr>
      <vt:lpstr>边界测试的价值</vt:lpstr>
      <vt:lpstr>边界测试例</vt:lpstr>
      <vt:lpstr>边界测试例</vt:lpstr>
      <vt:lpstr>7.7.3 其他黑盒测试方法</vt:lpstr>
      <vt:lpstr>7.8 调试</vt:lpstr>
      <vt:lpstr>概念</vt:lpstr>
      <vt:lpstr>7.8.1 调试过程</vt:lpstr>
      <vt:lpstr>7.8.2 调试途径</vt:lpstr>
      <vt:lpstr>蛮干法</vt:lpstr>
      <vt:lpstr>回溯法</vt:lpstr>
      <vt:lpstr>原因排错法-对分查找</vt:lpstr>
      <vt:lpstr>原因排错法-归纳法</vt:lpstr>
      <vt:lpstr>原因排错法-演绎法</vt:lpstr>
      <vt:lpstr>7.9 软件可靠性</vt:lpstr>
      <vt:lpstr>基本概念</vt:lpstr>
      <vt:lpstr>7.9.1 系统的稳态可用性</vt:lpstr>
      <vt:lpstr>7.9.2 估算平均无故障时间MTTF的方法</vt:lpstr>
      <vt:lpstr>用植入错误法估算ET</vt:lpstr>
      <vt:lpstr>用分别测试法估算ET</vt:lpstr>
      <vt:lpstr>本章小结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gdxin@hit.edu.cn</dc:creator>
  <cp:lastModifiedBy>gdxin@hit.edu.cn</cp:lastModifiedBy>
  <cp:revision>1998</cp:revision>
  <dcterms:created xsi:type="dcterms:W3CDTF">2019-10-20T01:03:39Z</dcterms:created>
  <dcterms:modified xsi:type="dcterms:W3CDTF">2020-01-06T08:56:29Z</dcterms:modified>
</cp:coreProperties>
</file>