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50"/>
  </p:notesMasterIdLst>
  <p:handoutMasterIdLst>
    <p:handoutMasterId r:id="rId51"/>
  </p:handoutMasterIdLst>
  <p:sldIdLst>
    <p:sldId id="835" r:id="rId2"/>
    <p:sldId id="803" r:id="rId3"/>
    <p:sldId id="970" r:id="rId4"/>
    <p:sldId id="933" r:id="rId5"/>
    <p:sldId id="637" r:id="rId6"/>
    <p:sldId id="932" r:id="rId7"/>
    <p:sldId id="971" r:id="rId8"/>
    <p:sldId id="936" r:id="rId9"/>
    <p:sldId id="937" r:id="rId10"/>
    <p:sldId id="973" r:id="rId11"/>
    <p:sldId id="802" r:id="rId12"/>
    <p:sldId id="938" r:id="rId13"/>
    <p:sldId id="939" r:id="rId14"/>
    <p:sldId id="940" r:id="rId15"/>
    <p:sldId id="849" r:id="rId16"/>
    <p:sldId id="941" r:id="rId17"/>
    <p:sldId id="942" r:id="rId18"/>
    <p:sldId id="943" r:id="rId19"/>
    <p:sldId id="944" r:id="rId20"/>
    <p:sldId id="713" r:id="rId21"/>
    <p:sldId id="945" r:id="rId22"/>
    <p:sldId id="946" r:id="rId23"/>
    <p:sldId id="947" r:id="rId24"/>
    <p:sldId id="948" r:id="rId25"/>
    <p:sldId id="949" r:id="rId26"/>
    <p:sldId id="950" r:id="rId27"/>
    <p:sldId id="951" r:id="rId28"/>
    <p:sldId id="952" r:id="rId29"/>
    <p:sldId id="953" r:id="rId30"/>
    <p:sldId id="954" r:id="rId31"/>
    <p:sldId id="955" r:id="rId32"/>
    <p:sldId id="957" r:id="rId33"/>
    <p:sldId id="956" r:id="rId34"/>
    <p:sldId id="742" r:id="rId35"/>
    <p:sldId id="958" r:id="rId36"/>
    <p:sldId id="926" r:id="rId37"/>
    <p:sldId id="961" r:id="rId38"/>
    <p:sldId id="959" r:id="rId39"/>
    <p:sldId id="960" r:id="rId40"/>
    <p:sldId id="962" r:id="rId41"/>
    <p:sldId id="963" r:id="rId42"/>
    <p:sldId id="964" r:id="rId43"/>
    <p:sldId id="965" r:id="rId44"/>
    <p:sldId id="966" r:id="rId45"/>
    <p:sldId id="967" r:id="rId46"/>
    <p:sldId id="968" r:id="rId47"/>
    <p:sldId id="969" r:id="rId48"/>
    <p:sldId id="972"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FF"/>
    <a:srgbClr val="3D8B3D"/>
    <a:srgbClr val="FFFF00"/>
    <a:srgbClr val="9900FF"/>
    <a:srgbClr val="8080B3"/>
    <a:srgbClr val="7272AA"/>
    <a:srgbClr val="AAE2CA"/>
    <a:srgbClr val="0066FF"/>
    <a:srgbClr val="33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8351" autoAdjust="0"/>
  </p:normalViewPr>
  <p:slideViewPr>
    <p:cSldViewPr snapToGrid="0">
      <p:cViewPr varScale="1">
        <p:scale>
          <a:sx n="102" d="100"/>
          <a:sy n="102" d="100"/>
        </p:scale>
        <p:origin x="1968" y="114"/>
      </p:cViewPr>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2019/12/2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6697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4</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rgbClr val="0000CC"/>
                </a:solidFill>
                <a:latin typeface="Arial" charset="0"/>
              </a:rPr>
              <a:t>Software Architecture Design</a:t>
            </a:r>
            <a:endParaRPr lang="zh-CN" altLang="en-US" dirty="0"/>
          </a:p>
        </p:txBody>
      </p:sp>
    </p:spTree>
    <p:extLst>
      <p:ext uri="{BB962C8B-B14F-4D97-AF65-F5344CB8AC3E}">
        <p14:creationId xmlns:p14="http://schemas.microsoft.com/office/powerpoint/2010/main" val="191993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17808059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22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59679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59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831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72464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2244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120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022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760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2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752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401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825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75400"/>
            <a:ext cx="3520621"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dirty="0" smtClean="0">
                <a:solidFill>
                  <a:srgbClr val="0000CC"/>
                </a:solidFill>
                <a:latin typeface="Arial"/>
              </a:rPr>
              <a:t>Software Maintenance</a:t>
            </a:r>
            <a:endParaRPr lang="en-US" altLang="zh-CN" sz="1400" b="1" dirty="0">
              <a:solidFill>
                <a:srgbClr val="0000CC"/>
              </a:solidFill>
              <a:latin typeface="Arial"/>
            </a:endParaRP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dirty="0">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pitchFamily="2" charset="-79"/>
              </a:rPr>
              <a:pPr algn="ctr" eaLnBrk="1" fontAlgn="base" hangingPunct="1">
                <a:spcBef>
                  <a:spcPct val="50000"/>
                </a:spcBef>
                <a:spcAft>
                  <a:spcPct val="0"/>
                </a:spcAft>
                <a:defRPr/>
              </a:pPr>
              <a:t>‹#›</a:t>
            </a:fld>
            <a:endParaRPr lang="en-US" altLang="zh-CN" sz="1400" b="1" dirty="0">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30394776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ts val="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ts val="60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ts val="60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ts val="60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ts val="60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___1.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t>软件工程导论</a:t>
            </a:r>
            <a:r>
              <a:rPr lang="en-US" altLang="zh-CN" sz="3200" dirty="0"/>
              <a:t>SE33001</a:t>
            </a:r>
            <a:endParaRPr lang="zh-CN" altLang="en-US" sz="1600" dirty="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lvl="0" algn="ctr" fontAlgn="base">
              <a:spcBef>
                <a:spcPct val="0"/>
              </a:spcBef>
              <a:spcAft>
                <a:spcPct val="0"/>
              </a:spcAft>
              <a:buClrTx/>
              <a:buSzTx/>
              <a:buNone/>
            </a:pPr>
            <a:r>
              <a:rPr lang="zh-CN" altLang="en-US" sz="4400" b="0" dirty="0" smtClean="0">
                <a:solidFill>
                  <a:srgbClr val="3333CC"/>
                </a:solidFill>
                <a:latin typeface="Arial"/>
                <a:ea typeface="黑体" panose="02010609060101010101" pitchFamily="49" charset="-122"/>
              </a:rPr>
              <a:t>第</a:t>
            </a:r>
            <a:r>
              <a:rPr lang="en-US" altLang="zh-CN" sz="4400" b="0" dirty="0" smtClean="0">
                <a:solidFill>
                  <a:srgbClr val="3333CC"/>
                </a:solidFill>
                <a:latin typeface="Arial"/>
                <a:ea typeface="黑体" panose="02010609060101010101" pitchFamily="49" charset="-122"/>
              </a:rPr>
              <a:t>8</a:t>
            </a:r>
            <a:r>
              <a:rPr lang="zh-CN" altLang="en-US" sz="4400" b="0" dirty="0" smtClean="0">
                <a:solidFill>
                  <a:srgbClr val="3333CC"/>
                </a:solidFill>
                <a:latin typeface="Arial"/>
                <a:ea typeface="黑体" panose="02010609060101010101" pitchFamily="49" charset="-122"/>
              </a:rPr>
              <a:t>章：软件维护</a:t>
            </a:r>
            <a:endParaRPr lang="en-US" altLang="zh-CN" sz="4400" b="0" dirty="0" smtClean="0">
              <a:solidFill>
                <a:srgbClr val="3333CC"/>
              </a:solidFill>
              <a:latin typeface="Arial"/>
              <a:ea typeface="黑体" panose="02010609060101010101" pitchFamily="49" charset="-122"/>
            </a:endParaRPr>
          </a:p>
          <a:p>
            <a:pPr lvl="0" algn="ctr" fontAlgn="base">
              <a:spcBef>
                <a:spcPct val="0"/>
              </a:spcBef>
              <a:spcAft>
                <a:spcPct val="0"/>
              </a:spcAft>
              <a:buClrTx/>
              <a:buSzTx/>
              <a:buNone/>
            </a:pPr>
            <a:r>
              <a:rPr lang="en-US" altLang="zh-CN" b="0" dirty="0" smtClean="0">
                <a:solidFill>
                  <a:srgbClr val="3333CC"/>
                </a:solidFill>
                <a:latin typeface="华文细黑" panose="02010600040101010101" pitchFamily="2" charset="-122"/>
                <a:ea typeface="华文细黑" panose="02010600040101010101" pitchFamily="2" charset="-122"/>
              </a:rPr>
              <a:t>Chapter 8</a:t>
            </a:r>
            <a:r>
              <a:rPr lang="zh-CN" altLang="en-US" b="0" dirty="0" smtClean="0">
                <a:solidFill>
                  <a:srgbClr val="3333CC"/>
                </a:solidFill>
                <a:latin typeface="华文细黑" panose="02010600040101010101" pitchFamily="2" charset="-122"/>
                <a:ea typeface="华文细黑" panose="02010600040101010101" pitchFamily="2" charset="-122"/>
              </a:rPr>
              <a:t>：</a:t>
            </a:r>
            <a:r>
              <a:rPr lang="en-US" altLang="zh-CN" b="0" dirty="0" smtClean="0">
                <a:solidFill>
                  <a:srgbClr val="3333CC"/>
                </a:solidFill>
                <a:latin typeface="华文细黑" panose="02010600040101010101" pitchFamily="2" charset="-122"/>
                <a:ea typeface="华文细黑" panose="02010600040101010101" pitchFamily="2" charset="-122"/>
              </a:rPr>
              <a:t>Software Maintenance</a:t>
            </a:r>
            <a:endParaRPr lang="en-US" altLang="zh-CN" b="0" dirty="0">
              <a:solidFill>
                <a:srgbClr val="3333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80496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因计算机硬件和软件环境的变化而作出的修改软件的过程称为（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改正性维护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适应性维护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完善性维护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预防性维护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7458075" y="5730716"/>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2574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smtClean="0"/>
              <a:t>8.2 </a:t>
            </a:r>
            <a:r>
              <a:rPr lang="zh-CN" altLang="en-US" sz="3600" dirty="0" smtClean="0"/>
              <a:t>软件维护</a:t>
            </a:r>
            <a:r>
              <a:rPr lang="zh-CN" altLang="en-US" sz="3600" dirty="0"/>
              <a:t>的特点</a:t>
            </a:r>
            <a:endParaRPr lang="zh-CN" altLang="en-US" sz="3600" dirty="0">
              <a:latin typeface="+mj-ea"/>
            </a:endParaRPr>
          </a:p>
        </p:txBody>
      </p:sp>
      <p:pic>
        <p:nvPicPr>
          <p:cNvPr id="6" name="Picture 2" descr="“Software Maintenance”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9430" y="2718901"/>
            <a:ext cx="4765139" cy="27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245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8.2.1 </a:t>
            </a:r>
            <a:r>
              <a:rPr lang="zh-CN" altLang="en-US" dirty="0" smtClean="0"/>
              <a:t>结构化</a:t>
            </a:r>
            <a:r>
              <a:rPr lang="zh-CN" altLang="en-US" dirty="0"/>
              <a:t>维护与非结构化维护差别</a:t>
            </a:r>
            <a:r>
              <a:rPr lang="zh-CN" altLang="en-US" dirty="0" smtClean="0"/>
              <a:t>巨大</a:t>
            </a:r>
            <a:endParaRPr lang="zh-CN" altLang="en-US" dirty="0"/>
          </a:p>
        </p:txBody>
      </p:sp>
      <p:sp>
        <p:nvSpPr>
          <p:cNvPr id="3" name="内容占位符 2"/>
          <p:cNvSpPr>
            <a:spLocks noGrp="1"/>
          </p:cNvSpPr>
          <p:nvPr>
            <p:ph idx="1"/>
          </p:nvPr>
        </p:nvSpPr>
        <p:spPr/>
        <p:txBody>
          <a:bodyPr/>
          <a:lstStyle/>
          <a:p>
            <a:r>
              <a:rPr lang="zh-CN" altLang="en-US" dirty="0" smtClean="0"/>
              <a:t>非结构化维护：即</a:t>
            </a:r>
            <a:r>
              <a:rPr lang="zh-CN" altLang="en-US" dirty="0" smtClean="0">
                <a:solidFill>
                  <a:srgbClr val="0000FF"/>
                </a:solidFill>
              </a:rPr>
              <a:t>软件配置</a:t>
            </a:r>
            <a:r>
              <a:rPr lang="zh-CN" altLang="en-US" dirty="0" smtClean="0">
                <a:solidFill>
                  <a:srgbClr val="0000FF"/>
                </a:solidFill>
                <a:latin typeface="宋体" panose="02010600030101010101" pitchFamily="2" charset="-122"/>
              </a:rPr>
              <a:t>只有程序代码</a:t>
            </a:r>
            <a:r>
              <a:rPr lang="zh-CN" altLang="en-US" dirty="0" smtClean="0"/>
              <a:t>，只能阅读代码进行维护，需要付出很大代价；</a:t>
            </a:r>
            <a:endParaRPr lang="en-US" altLang="zh-CN" dirty="0" smtClean="0"/>
          </a:p>
          <a:p>
            <a:r>
              <a:rPr lang="zh-CN" altLang="en-US" dirty="0" smtClean="0"/>
              <a:t>结构化维护：</a:t>
            </a:r>
            <a:r>
              <a:rPr lang="zh-CN" altLang="en-US" dirty="0" smtClean="0">
                <a:solidFill>
                  <a:srgbClr val="0000FF"/>
                </a:solidFill>
              </a:rPr>
              <a:t>软件配置完整</a:t>
            </a:r>
            <a:r>
              <a:rPr lang="zh-CN" altLang="en-US" dirty="0" smtClean="0"/>
              <a:t>，维护工作可以从需求文档开始，软件的各项属性可理解、可修改、可测试，为软件维护带来极大的方便和高效率。</a:t>
            </a:r>
            <a:endParaRPr lang="zh-CN" altLang="en-US" dirty="0"/>
          </a:p>
        </p:txBody>
      </p:sp>
    </p:spTree>
    <p:extLst>
      <p:ext uri="{BB962C8B-B14F-4D97-AF65-F5344CB8AC3E}">
        <p14:creationId xmlns:p14="http://schemas.microsoft.com/office/powerpoint/2010/main" val="15982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en-US" dirty="0" smtClean="0"/>
              <a:t>维护</a:t>
            </a:r>
            <a:r>
              <a:rPr lang="zh-CN" altLang="en-US" dirty="0"/>
              <a:t>的</a:t>
            </a:r>
            <a:r>
              <a:rPr lang="zh-CN" altLang="en-US" dirty="0" smtClean="0"/>
              <a:t>代价昂贵</a:t>
            </a:r>
            <a:endParaRPr lang="zh-CN" altLang="en-US" dirty="0"/>
          </a:p>
        </p:txBody>
      </p:sp>
      <p:sp>
        <p:nvSpPr>
          <p:cNvPr id="3" name="内容占位符 2"/>
          <p:cNvSpPr>
            <a:spLocks noGrp="1"/>
          </p:cNvSpPr>
          <p:nvPr>
            <p:ph idx="1"/>
          </p:nvPr>
        </p:nvSpPr>
        <p:spPr/>
        <p:txBody>
          <a:bodyPr/>
          <a:lstStyle/>
          <a:p>
            <a:r>
              <a:rPr lang="zh-CN" altLang="en-US" dirty="0" smtClean="0"/>
              <a:t>维护的工作量模型</a:t>
            </a:r>
            <a:endParaRPr lang="en-US" altLang="zh-CN" dirty="0" smtClean="0"/>
          </a:p>
          <a:p>
            <a:endParaRPr lang="en-US" altLang="zh-CN" dirty="0"/>
          </a:p>
          <a:p>
            <a:pPr marL="1771650" lvl="4" indent="0">
              <a:buNone/>
            </a:pPr>
            <a:r>
              <a:rPr lang="en-US" altLang="zh-CN" i="1" dirty="0"/>
              <a:t>M  </a:t>
            </a:r>
            <a:r>
              <a:rPr lang="zh-CN" altLang="en-US" i="1" dirty="0"/>
              <a:t>是维护中消耗的总工作量</a:t>
            </a:r>
          </a:p>
          <a:p>
            <a:pPr marL="1771650" lvl="4" indent="0">
              <a:buNone/>
            </a:pPr>
            <a:r>
              <a:rPr lang="en-US" altLang="zh-CN" i="1" dirty="0"/>
              <a:t>P    </a:t>
            </a:r>
            <a:r>
              <a:rPr lang="zh-CN" altLang="en-US" i="1" dirty="0"/>
              <a:t>是生产性工作量</a:t>
            </a:r>
          </a:p>
          <a:p>
            <a:pPr marL="1771650" lvl="4" indent="0">
              <a:buNone/>
            </a:pPr>
            <a:r>
              <a:rPr lang="en-US" altLang="zh-CN" i="1" dirty="0"/>
              <a:t>K   </a:t>
            </a:r>
            <a:r>
              <a:rPr lang="zh-CN" altLang="en-US" i="1" dirty="0"/>
              <a:t>是一个经验常数</a:t>
            </a:r>
          </a:p>
          <a:p>
            <a:pPr marL="1771650" lvl="4" indent="0">
              <a:buNone/>
            </a:pPr>
            <a:r>
              <a:rPr lang="en-US" altLang="zh-CN" i="1" dirty="0"/>
              <a:t>c   </a:t>
            </a:r>
            <a:r>
              <a:rPr lang="zh-CN" altLang="en-US" i="1" dirty="0"/>
              <a:t>是因缺乏好的设计和文档而导致复杂性的度量</a:t>
            </a:r>
          </a:p>
          <a:p>
            <a:pPr marL="1771650" lvl="4" indent="0">
              <a:buNone/>
            </a:pPr>
            <a:r>
              <a:rPr lang="en-US" altLang="zh-CN" i="1" dirty="0"/>
              <a:t>d  </a:t>
            </a:r>
            <a:r>
              <a:rPr lang="zh-CN" altLang="en-US" i="1" dirty="0"/>
              <a:t>是维护人员对软件熟悉程度的度量</a:t>
            </a:r>
          </a:p>
          <a:p>
            <a:r>
              <a:rPr lang="zh-CN" altLang="en-US" dirty="0"/>
              <a:t>模型指明</a:t>
            </a:r>
            <a:r>
              <a:rPr lang="zh-CN" altLang="en-US" dirty="0" smtClean="0"/>
              <a:t>，未</a:t>
            </a:r>
            <a:r>
              <a:rPr lang="zh-CN" altLang="en-US" dirty="0"/>
              <a:t>按软件工程要求</a:t>
            </a:r>
            <a:r>
              <a:rPr lang="zh-CN" altLang="en-US" dirty="0" smtClean="0"/>
              <a:t>做、原来</a:t>
            </a:r>
            <a:r>
              <a:rPr lang="zh-CN" altLang="en-US" dirty="0"/>
              <a:t>参加开发的人员或小组不能参加维护，则</a:t>
            </a:r>
            <a:r>
              <a:rPr lang="zh-CN" altLang="en-US" dirty="0" smtClean="0"/>
              <a:t>工作量及成本将</a:t>
            </a:r>
            <a:r>
              <a:rPr lang="zh-CN" altLang="en-US" dirty="0"/>
              <a:t>按指数级增加。</a:t>
            </a:r>
          </a:p>
          <a:p>
            <a:endParaRPr lang="zh-CN" altLang="en-US" dirty="0"/>
          </a:p>
          <a:p>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795097930"/>
              </p:ext>
            </p:extLst>
          </p:nvPr>
        </p:nvGraphicFramePr>
        <p:xfrm>
          <a:off x="2468563" y="1866817"/>
          <a:ext cx="2779712" cy="725571"/>
        </p:xfrm>
        <a:graphic>
          <a:graphicData uri="http://schemas.openxmlformats.org/presentationml/2006/ole">
            <mc:AlternateContent xmlns:mc="http://schemas.openxmlformats.org/markup-compatibility/2006">
              <mc:Choice xmlns:v="urn:schemas-microsoft-com:vml" Requires="v">
                <p:oleObj spid="_x0000_s2116" name="公式" r:id="rId3" imgW="939600" imgH="228600" progId="Equation.3">
                  <p:embed/>
                </p:oleObj>
              </mc:Choice>
              <mc:Fallback>
                <p:oleObj name="公式" r:id="rId3" imgW="939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563" y="1866817"/>
                        <a:ext cx="2779712" cy="72557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311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8.2.3 </a:t>
            </a:r>
            <a:r>
              <a:rPr lang="zh-CN" altLang="en-US" dirty="0" smtClean="0"/>
              <a:t>维护中的典型问题</a:t>
            </a:r>
            <a:endParaRPr lang="zh-CN" altLang="en-US" dirty="0"/>
          </a:p>
        </p:txBody>
      </p:sp>
      <p:sp>
        <p:nvSpPr>
          <p:cNvPr id="3" name="内容占位符 2"/>
          <p:cNvSpPr>
            <a:spLocks noGrp="1"/>
          </p:cNvSpPr>
          <p:nvPr>
            <p:ph idx="1"/>
          </p:nvPr>
        </p:nvSpPr>
        <p:spPr/>
        <p:txBody>
          <a:bodyPr/>
          <a:lstStyle/>
          <a:p>
            <a:r>
              <a:rPr lang="en-US" altLang="zh-CN" dirty="0"/>
              <a:t>(1</a:t>
            </a:r>
            <a:r>
              <a:rPr lang="en-US" altLang="zh-CN" dirty="0" smtClean="0"/>
              <a:t>)</a:t>
            </a:r>
            <a:r>
              <a:rPr lang="zh-CN" altLang="en-US" dirty="0" smtClean="0"/>
              <a:t>难以</a:t>
            </a:r>
            <a:r>
              <a:rPr lang="zh-CN" altLang="en-US" dirty="0"/>
              <a:t>跟踪软件版本的进化过程</a:t>
            </a:r>
            <a:r>
              <a:rPr lang="en-US" altLang="zh-CN" dirty="0"/>
              <a:t>,</a:t>
            </a:r>
            <a:r>
              <a:rPr lang="zh-CN" altLang="en-US" dirty="0"/>
              <a:t>软件的变化未在文档中反映出来</a:t>
            </a:r>
            <a:r>
              <a:rPr lang="en-US" altLang="zh-CN" dirty="0"/>
              <a:t>.</a:t>
            </a:r>
          </a:p>
          <a:p>
            <a:r>
              <a:rPr lang="en-US" altLang="zh-CN" dirty="0"/>
              <a:t>(2</a:t>
            </a:r>
            <a:r>
              <a:rPr lang="en-US" altLang="zh-CN" dirty="0" smtClean="0"/>
              <a:t>)</a:t>
            </a:r>
            <a:r>
              <a:rPr lang="zh-CN" altLang="en-US" dirty="0" smtClean="0"/>
              <a:t>难以</a:t>
            </a:r>
            <a:r>
              <a:rPr lang="zh-CN" altLang="en-US" dirty="0"/>
              <a:t>跟踪软件的创建过程</a:t>
            </a:r>
            <a:r>
              <a:rPr lang="en-US" altLang="zh-CN" dirty="0"/>
              <a:t>.</a:t>
            </a:r>
          </a:p>
          <a:p>
            <a:r>
              <a:rPr lang="en-US" altLang="zh-CN" dirty="0"/>
              <a:t>(3</a:t>
            </a:r>
            <a:r>
              <a:rPr lang="en-US" altLang="zh-CN" dirty="0" smtClean="0"/>
              <a:t>)</a:t>
            </a:r>
            <a:r>
              <a:rPr lang="zh-CN" altLang="en-US" dirty="0" smtClean="0"/>
              <a:t>难以</a:t>
            </a:r>
            <a:r>
              <a:rPr lang="zh-CN" altLang="en-US" dirty="0"/>
              <a:t>读懂他人程序</a:t>
            </a:r>
            <a:r>
              <a:rPr lang="en-US" altLang="zh-CN" dirty="0"/>
              <a:t>.</a:t>
            </a:r>
          </a:p>
          <a:p>
            <a:r>
              <a:rPr lang="en-US" altLang="zh-CN" dirty="0"/>
              <a:t>(4</a:t>
            </a:r>
            <a:r>
              <a:rPr lang="en-US" altLang="zh-CN" dirty="0" smtClean="0"/>
              <a:t>)</a:t>
            </a:r>
            <a:r>
              <a:rPr lang="zh-CN" altLang="en-US" dirty="0" smtClean="0"/>
              <a:t>无</a:t>
            </a:r>
            <a:r>
              <a:rPr lang="zh-CN" altLang="en-US" dirty="0"/>
              <a:t>文档或不全</a:t>
            </a:r>
            <a:r>
              <a:rPr lang="en-US" altLang="zh-CN" dirty="0"/>
              <a:t>.</a:t>
            </a:r>
          </a:p>
          <a:p>
            <a:r>
              <a:rPr lang="en-US" altLang="zh-CN" dirty="0"/>
              <a:t>(5</a:t>
            </a:r>
            <a:r>
              <a:rPr lang="en-US" altLang="zh-CN" dirty="0" smtClean="0"/>
              <a:t>)</a:t>
            </a:r>
            <a:r>
              <a:rPr lang="zh-CN" altLang="en-US" dirty="0" smtClean="0"/>
              <a:t>软件</a:t>
            </a:r>
            <a:r>
              <a:rPr lang="zh-CN" altLang="en-US" dirty="0"/>
              <a:t>人员流动性大</a:t>
            </a:r>
            <a:r>
              <a:rPr lang="en-US" altLang="zh-CN" dirty="0"/>
              <a:t>.</a:t>
            </a:r>
          </a:p>
          <a:p>
            <a:r>
              <a:rPr lang="en-US" altLang="zh-CN" dirty="0"/>
              <a:t>(6</a:t>
            </a:r>
            <a:r>
              <a:rPr lang="en-US" altLang="zh-CN" dirty="0" smtClean="0"/>
              <a:t>)</a:t>
            </a:r>
            <a:r>
              <a:rPr lang="zh-CN" altLang="en-US" dirty="0" smtClean="0"/>
              <a:t>设计</a:t>
            </a:r>
            <a:r>
              <a:rPr lang="zh-CN" altLang="en-US" dirty="0"/>
              <a:t>时未考虑修改需要</a:t>
            </a:r>
            <a:r>
              <a:rPr lang="en-US" altLang="zh-CN" dirty="0"/>
              <a:t>,</a:t>
            </a:r>
            <a:r>
              <a:rPr lang="zh-CN" altLang="en-US" dirty="0"/>
              <a:t>修改困难</a:t>
            </a:r>
            <a:r>
              <a:rPr lang="en-US" altLang="zh-CN" dirty="0"/>
              <a:t>.</a:t>
            </a:r>
          </a:p>
          <a:p>
            <a:r>
              <a:rPr lang="en-US" altLang="zh-CN" dirty="0" smtClean="0"/>
              <a:t>(7)</a:t>
            </a:r>
            <a:r>
              <a:rPr lang="zh-CN" altLang="en-US" dirty="0" smtClean="0"/>
              <a:t>维护</a:t>
            </a:r>
            <a:r>
              <a:rPr lang="zh-CN" altLang="en-US" dirty="0"/>
              <a:t>工作无吸引力</a:t>
            </a:r>
            <a:r>
              <a:rPr lang="en-US" altLang="zh-CN" dirty="0"/>
              <a:t>,</a:t>
            </a:r>
            <a:r>
              <a:rPr lang="zh-CN" altLang="en-US" dirty="0"/>
              <a:t>缺乏成就感</a:t>
            </a:r>
            <a:r>
              <a:rPr lang="en-US" altLang="zh-CN" dirty="0"/>
              <a:t>.</a:t>
            </a:r>
          </a:p>
          <a:p>
            <a:endParaRPr lang="zh-CN" altLang="en-US" dirty="0"/>
          </a:p>
        </p:txBody>
      </p:sp>
    </p:spTree>
    <p:extLst>
      <p:ext uri="{BB962C8B-B14F-4D97-AF65-F5344CB8AC3E}">
        <p14:creationId xmlns:p14="http://schemas.microsoft.com/office/powerpoint/2010/main" val="233479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8.3 </a:t>
            </a:r>
            <a:r>
              <a:rPr lang="zh-CN" altLang="en-US" dirty="0" smtClean="0"/>
              <a:t>软件维护</a:t>
            </a:r>
            <a:r>
              <a:rPr lang="zh-CN" altLang="en-US" dirty="0"/>
              <a:t>的过程</a:t>
            </a:r>
            <a:endParaRPr lang="zh-CN" altLang="en-US" dirty="0">
              <a:latin typeface="+mj-ea"/>
            </a:endParaRPr>
          </a:p>
        </p:txBody>
      </p:sp>
      <p:pic>
        <p:nvPicPr>
          <p:cNvPr id="4" name="图片 3"/>
          <p:cNvPicPr>
            <a:picLocks noChangeAspect="1"/>
          </p:cNvPicPr>
          <p:nvPr/>
        </p:nvPicPr>
        <p:blipFill>
          <a:blip r:embed="rId2"/>
          <a:stretch>
            <a:fillRect/>
          </a:stretch>
        </p:blipFill>
        <p:spPr>
          <a:xfrm>
            <a:off x="2484300" y="2612697"/>
            <a:ext cx="4175399" cy="2997528"/>
          </a:xfrm>
          <a:prstGeom prst="rect">
            <a:avLst/>
          </a:prstGeom>
        </p:spPr>
      </p:pic>
    </p:spTree>
    <p:extLst>
      <p:ext uri="{BB962C8B-B14F-4D97-AF65-F5344CB8AC3E}">
        <p14:creationId xmlns:p14="http://schemas.microsoft.com/office/powerpoint/2010/main" val="444526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软件维护事先的组织工作</a:t>
            </a:r>
            <a:endParaRPr lang="zh-CN" altLang="en-US" dirty="0"/>
          </a:p>
        </p:txBody>
      </p:sp>
      <p:sp>
        <p:nvSpPr>
          <p:cNvPr id="3" name="内容占位符 2"/>
          <p:cNvSpPr>
            <a:spLocks noGrp="1"/>
          </p:cNvSpPr>
          <p:nvPr>
            <p:ph idx="1"/>
          </p:nvPr>
        </p:nvSpPr>
        <p:spPr/>
        <p:txBody>
          <a:bodyPr/>
          <a:lstStyle/>
          <a:p>
            <a:r>
              <a:rPr lang="zh-CN" altLang="en-US" dirty="0" smtClean="0"/>
              <a:t>首先</a:t>
            </a:r>
            <a:r>
              <a:rPr lang="zh-CN" altLang="en-US" dirty="0"/>
              <a:t>建立维护的机构</a:t>
            </a:r>
          </a:p>
          <a:p>
            <a:r>
              <a:rPr lang="zh-CN" altLang="en-US" dirty="0" smtClean="0"/>
              <a:t>申明</a:t>
            </a:r>
            <a:r>
              <a:rPr lang="zh-CN" altLang="en-US" dirty="0"/>
              <a:t>提出维护申请报告的过程及评价的过程</a:t>
            </a:r>
          </a:p>
          <a:p>
            <a:r>
              <a:rPr lang="zh-CN" altLang="en-US" dirty="0" smtClean="0"/>
              <a:t>为</a:t>
            </a:r>
            <a:r>
              <a:rPr lang="zh-CN" altLang="en-US" dirty="0"/>
              <a:t>每一个维护申请规定标准的处理步骤</a:t>
            </a:r>
          </a:p>
          <a:p>
            <a:r>
              <a:rPr lang="zh-CN" altLang="en-US" dirty="0" smtClean="0"/>
              <a:t>建立</a:t>
            </a:r>
            <a:r>
              <a:rPr lang="zh-CN" altLang="en-US" dirty="0"/>
              <a:t>维护活动的记录保管，并规定复审的标准</a:t>
            </a:r>
          </a:p>
          <a:p>
            <a:endParaRPr lang="zh-CN" altLang="en-US" dirty="0"/>
          </a:p>
        </p:txBody>
      </p:sp>
    </p:spTree>
    <p:extLst>
      <p:ext uri="{BB962C8B-B14F-4D97-AF65-F5344CB8AC3E}">
        <p14:creationId xmlns:p14="http://schemas.microsoft.com/office/powerpoint/2010/main" val="336707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软件维护的事件流</a:t>
            </a:r>
            <a:endParaRPr lang="zh-CN" altLang="en-US" dirty="0"/>
          </a:p>
        </p:txBody>
      </p:sp>
      <p:pic>
        <p:nvPicPr>
          <p:cNvPr id="4" name="Picture 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3644900"/>
            <a:ext cx="7488238" cy="247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1200149"/>
            <a:ext cx="7527925" cy="245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484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任何维护类型都</a:t>
            </a:r>
            <a:r>
              <a:rPr lang="zh-CN" altLang="en-US" dirty="0"/>
              <a:t>需要</a:t>
            </a:r>
            <a:r>
              <a:rPr lang="zh-CN" altLang="en-US" dirty="0" smtClean="0"/>
              <a:t>进行的</a:t>
            </a:r>
            <a:r>
              <a:rPr lang="zh-CN" altLang="en-US" dirty="0"/>
              <a:t>技术工作</a:t>
            </a:r>
          </a:p>
        </p:txBody>
      </p:sp>
      <p:sp>
        <p:nvSpPr>
          <p:cNvPr id="3" name="内容占位符 2"/>
          <p:cNvSpPr>
            <a:spLocks noGrp="1"/>
          </p:cNvSpPr>
          <p:nvPr>
            <p:ph idx="1"/>
          </p:nvPr>
        </p:nvSpPr>
        <p:spPr/>
        <p:txBody>
          <a:bodyPr/>
          <a:lstStyle/>
          <a:p>
            <a:r>
              <a:rPr lang="zh-CN" altLang="en-US" dirty="0"/>
              <a:t> 修改软件需求说明</a:t>
            </a:r>
          </a:p>
          <a:p>
            <a:r>
              <a:rPr lang="zh-CN" altLang="en-US" dirty="0"/>
              <a:t> 修改软件设计</a:t>
            </a:r>
          </a:p>
          <a:p>
            <a:r>
              <a:rPr lang="zh-CN" altLang="en-US" dirty="0"/>
              <a:t> 设计评审</a:t>
            </a:r>
          </a:p>
          <a:p>
            <a:r>
              <a:rPr lang="zh-CN" altLang="en-US" dirty="0"/>
              <a:t> 对源程序做必要的修改</a:t>
            </a:r>
          </a:p>
          <a:p>
            <a:r>
              <a:rPr lang="zh-CN" altLang="en-US" dirty="0"/>
              <a:t> 单元测试</a:t>
            </a:r>
          </a:p>
          <a:p>
            <a:r>
              <a:rPr lang="zh-CN" altLang="en-US" dirty="0"/>
              <a:t> 集成测试</a:t>
            </a:r>
            <a:r>
              <a:rPr lang="en-US" altLang="zh-CN" dirty="0"/>
              <a:t>( </a:t>
            </a:r>
            <a:r>
              <a:rPr lang="zh-CN" altLang="en-US" dirty="0"/>
              <a:t>回归测试</a:t>
            </a:r>
            <a:r>
              <a:rPr lang="en-US" altLang="zh-CN" dirty="0"/>
              <a:t>)</a:t>
            </a:r>
          </a:p>
          <a:p>
            <a:r>
              <a:rPr lang="en-US" altLang="zh-CN" dirty="0"/>
              <a:t> </a:t>
            </a:r>
            <a:r>
              <a:rPr lang="zh-CN" altLang="en-US" dirty="0"/>
              <a:t>确认测试</a:t>
            </a:r>
          </a:p>
          <a:p>
            <a:r>
              <a:rPr lang="zh-CN" altLang="en-US" dirty="0"/>
              <a:t> 软件配置评审等。</a:t>
            </a:r>
          </a:p>
          <a:p>
            <a:endParaRPr lang="zh-CN" altLang="en-US" dirty="0"/>
          </a:p>
        </p:txBody>
      </p:sp>
      <p:pic>
        <p:nvPicPr>
          <p:cNvPr id="4" name="Picture 5"/>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5925" y="2420938"/>
            <a:ext cx="3241675" cy="215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118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维护评价</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每次程序运行</a:t>
            </a:r>
            <a:r>
              <a:rPr lang="zh-CN" altLang="en-US" dirty="0">
                <a:solidFill>
                  <a:srgbClr val="0000FF"/>
                </a:solidFill>
              </a:rPr>
              <a:t>平均失效的次数</a:t>
            </a:r>
            <a:r>
              <a:rPr lang="zh-CN" altLang="en-US" dirty="0"/>
              <a:t>。</a:t>
            </a:r>
          </a:p>
          <a:p>
            <a:r>
              <a:rPr lang="en-US" altLang="zh-CN" dirty="0"/>
              <a:t>(2) </a:t>
            </a:r>
            <a:r>
              <a:rPr lang="zh-CN" altLang="en-US" dirty="0"/>
              <a:t>用于每一类</a:t>
            </a:r>
            <a:r>
              <a:rPr lang="zh-CN" altLang="en-US" dirty="0">
                <a:solidFill>
                  <a:srgbClr val="0000FF"/>
                </a:solidFill>
              </a:rPr>
              <a:t>维护活动的总人时数</a:t>
            </a:r>
            <a:r>
              <a:rPr lang="zh-CN" altLang="en-US" dirty="0"/>
              <a:t>。</a:t>
            </a:r>
          </a:p>
          <a:p>
            <a:r>
              <a:rPr lang="en-US" altLang="zh-CN" dirty="0"/>
              <a:t>(3) </a:t>
            </a:r>
            <a:r>
              <a:rPr lang="zh-CN" altLang="en-US" dirty="0"/>
              <a:t>平均每个程序、每种语言、每种维护类型所做的</a:t>
            </a:r>
            <a:r>
              <a:rPr lang="zh-CN" altLang="en-US" dirty="0">
                <a:solidFill>
                  <a:srgbClr val="0000FF"/>
                </a:solidFill>
              </a:rPr>
              <a:t>程序变动数</a:t>
            </a:r>
            <a:r>
              <a:rPr lang="zh-CN" altLang="en-US" dirty="0"/>
              <a:t>。</a:t>
            </a:r>
          </a:p>
          <a:p>
            <a:r>
              <a:rPr lang="en-US" altLang="zh-CN" dirty="0"/>
              <a:t>(4) </a:t>
            </a:r>
            <a:r>
              <a:rPr lang="zh-CN" altLang="en-US" dirty="0"/>
              <a:t>维护过程中</a:t>
            </a:r>
            <a:r>
              <a:rPr lang="zh-CN" altLang="en-US" dirty="0">
                <a:solidFill>
                  <a:srgbClr val="0000FF"/>
                </a:solidFill>
              </a:rPr>
              <a:t>增加或删除一个源语句</a:t>
            </a:r>
            <a:r>
              <a:rPr lang="zh-CN" altLang="en-US" dirty="0"/>
              <a:t>平均</a:t>
            </a:r>
            <a:r>
              <a:rPr lang="zh-CN" altLang="en-US" dirty="0">
                <a:solidFill>
                  <a:srgbClr val="0000FF"/>
                </a:solidFill>
              </a:rPr>
              <a:t>花费的人时数</a:t>
            </a:r>
            <a:r>
              <a:rPr lang="zh-CN" altLang="en-US" dirty="0"/>
              <a:t>。</a:t>
            </a:r>
          </a:p>
          <a:p>
            <a:r>
              <a:rPr lang="en-US" altLang="zh-CN" dirty="0"/>
              <a:t>(5) </a:t>
            </a:r>
            <a:r>
              <a:rPr lang="zh-CN" altLang="en-US" dirty="0">
                <a:solidFill>
                  <a:srgbClr val="0000FF"/>
                </a:solidFill>
              </a:rPr>
              <a:t>维护每种语言平均花费的人时数</a:t>
            </a:r>
            <a:r>
              <a:rPr lang="zh-CN" altLang="en-US" dirty="0"/>
              <a:t>。</a:t>
            </a:r>
          </a:p>
          <a:p>
            <a:r>
              <a:rPr lang="en-US" altLang="zh-CN" dirty="0"/>
              <a:t>(6) </a:t>
            </a:r>
            <a:r>
              <a:rPr lang="zh-CN" altLang="en-US" dirty="0"/>
              <a:t>一张维护要求表的</a:t>
            </a:r>
            <a:r>
              <a:rPr lang="zh-CN" altLang="en-US" dirty="0">
                <a:solidFill>
                  <a:srgbClr val="0000FF"/>
                </a:solidFill>
              </a:rPr>
              <a:t>平均周转时间</a:t>
            </a:r>
            <a:r>
              <a:rPr lang="zh-CN" altLang="en-US" dirty="0"/>
              <a:t>。</a:t>
            </a:r>
          </a:p>
          <a:p>
            <a:r>
              <a:rPr lang="en-US" altLang="zh-CN" dirty="0"/>
              <a:t>(7) </a:t>
            </a:r>
            <a:r>
              <a:rPr lang="zh-CN" altLang="en-US" dirty="0">
                <a:solidFill>
                  <a:srgbClr val="0000FF"/>
                </a:solidFill>
              </a:rPr>
              <a:t>不同维护类型所占的百分比</a:t>
            </a:r>
            <a:r>
              <a:rPr lang="zh-CN" altLang="en-US" dirty="0"/>
              <a:t>。</a:t>
            </a:r>
          </a:p>
          <a:p>
            <a:endParaRPr lang="zh-CN" altLang="en-US" sz="2400" dirty="0"/>
          </a:p>
        </p:txBody>
      </p:sp>
    </p:spTree>
    <p:extLst>
      <p:ext uri="{BB962C8B-B14F-4D97-AF65-F5344CB8AC3E}">
        <p14:creationId xmlns:p14="http://schemas.microsoft.com/office/powerpoint/2010/main" val="239860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软件维护在软件生命周期中的位置</a:t>
            </a:r>
            <a:endParaRPr lang="zh-CN" altLang="en-US" dirty="0"/>
          </a:p>
        </p:txBody>
      </p:sp>
      <p:sp>
        <p:nvSpPr>
          <p:cNvPr id="9" name="Rectangle 4"/>
          <p:cNvSpPr>
            <a:spLocks noChangeArrowheads="1"/>
          </p:cNvSpPr>
          <p:nvPr/>
        </p:nvSpPr>
        <p:spPr bwMode="auto">
          <a:xfrm>
            <a:off x="4229100" y="2870200"/>
            <a:ext cx="1422400"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需求分析</a:t>
            </a:r>
          </a:p>
        </p:txBody>
      </p:sp>
      <p:sp>
        <p:nvSpPr>
          <p:cNvPr id="10" name="Rectangle 5"/>
          <p:cNvSpPr>
            <a:spLocks noChangeArrowheads="1"/>
          </p:cNvSpPr>
          <p:nvPr/>
        </p:nvSpPr>
        <p:spPr bwMode="auto">
          <a:xfrm>
            <a:off x="4983163" y="3556000"/>
            <a:ext cx="1506537"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 </a:t>
            </a:r>
            <a:r>
              <a:rPr kumimoji="0" lang="zh-CN" altLang="en-US"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软件设计</a:t>
            </a:r>
          </a:p>
        </p:txBody>
      </p:sp>
      <p:sp>
        <p:nvSpPr>
          <p:cNvPr id="11" name="Rectangle 6"/>
          <p:cNvSpPr>
            <a:spLocks noChangeArrowheads="1"/>
          </p:cNvSpPr>
          <p:nvPr/>
        </p:nvSpPr>
        <p:spPr bwMode="auto">
          <a:xfrm>
            <a:off x="5665788" y="4241800"/>
            <a:ext cx="1433512"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编码</a:t>
            </a:r>
          </a:p>
        </p:txBody>
      </p:sp>
      <p:sp>
        <p:nvSpPr>
          <p:cNvPr id="12" name="Rectangle 7"/>
          <p:cNvSpPr>
            <a:spLocks noChangeArrowheads="1"/>
          </p:cNvSpPr>
          <p:nvPr/>
        </p:nvSpPr>
        <p:spPr bwMode="auto">
          <a:xfrm>
            <a:off x="7099300" y="5638800"/>
            <a:ext cx="1549400" cy="469900"/>
          </a:xfrm>
          <a:prstGeom prst="rect">
            <a:avLst/>
          </a:prstGeom>
          <a:solidFill>
            <a:srgbClr val="FFFF99"/>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维护</a:t>
            </a:r>
            <a:r>
              <a:rPr kumimoji="0" lang="zh-CN" altLang="en-US" sz="1800" b="0" i="0" u="none" strike="noStrike" kern="0" cap="none" spc="0" normalizeH="0" baseline="0" noProof="0" smtClean="0">
                <a:ln>
                  <a:noFill/>
                </a:ln>
                <a:solidFill>
                  <a:srgbClr val="FFFFFF"/>
                </a:solidFill>
                <a:effectLst/>
                <a:uLnTx/>
                <a:uFillTx/>
                <a:latin typeface="华文细黑" panose="02010600040101010101" pitchFamily="2" charset="-122"/>
                <a:ea typeface="华文细黑" panose="02010600040101010101" pitchFamily="2" charset="-122"/>
              </a:rPr>
              <a:t>  </a:t>
            </a:r>
          </a:p>
        </p:txBody>
      </p:sp>
      <p:cxnSp>
        <p:nvCxnSpPr>
          <p:cNvPr id="13" name="AutoShape 8"/>
          <p:cNvCxnSpPr>
            <a:cxnSpLocks noChangeShapeType="1"/>
            <a:stCxn id="9" idx="1"/>
            <a:endCxn id="10" idx="1"/>
          </p:cNvCxnSpPr>
          <p:nvPr/>
        </p:nvCxnSpPr>
        <p:spPr bwMode="auto">
          <a:xfrm rot="10800000" flipH="1" flipV="1">
            <a:off x="4229100" y="3105150"/>
            <a:ext cx="754063" cy="685800"/>
          </a:xfrm>
          <a:prstGeom prst="curvedConnector3">
            <a:avLst>
              <a:gd name="adj1" fmla="val -3031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
          <p:cNvCxnSpPr>
            <a:cxnSpLocks noChangeShapeType="1"/>
            <a:stCxn id="10" idx="1"/>
            <a:endCxn id="11" idx="1"/>
          </p:cNvCxnSpPr>
          <p:nvPr/>
        </p:nvCxnSpPr>
        <p:spPr bwMode="auto">
          <a:xfrm rot="10800000" flipH="1" flipV="1">
            <a:off x="4983163" y="3790950"/>
            <a:ext cx="682625" cy="685800"/>
          </a:xfrm>
          <a:prstGeom prst="curvedConnector3">
            <a:avLst>
              <a:gd name="adj1" fmla="val -3348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Rectangle 10"/>
          <p:cNvSpPr>
            <a:spLocks noChangeArrowheads="1"/>
          </p:cNvSpPr>
          <p:nvPr/>
        </p:nvSpPr>
        <p:spPr bwMode="auto">
          <a:xfrm>
            <a:off x="6438900" y="4876800"/>
            <a:ext cx="1422400"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测试</a:t>
            </a:r>
          </a:p>
        </p:txBody>
      </p:sp>
      <p:cxnSp>
        <p:nvCxnSpPr>
          <p:cNvPr id="16" name="AutoShape 11"/>
          <p:cNvCxnSpPr>
            <a:cxnSpLocks noChangeShapeType="1"/>
            <a:stCxn id="11" idx="1"/>
            <a:endCxn id="15" idx="1"/>
          </p:cNvCxnSpPr>
          <p:nvPr/>
        </p:nvCxnSpPr>
        <p:spPr bwMode="auto">
          <a:xfrm rot="10800000" flipH="1" flipV="1">
            <a:off x="5665788" y="4476750"/>
            <a:ext cx="773112" cy="635000"/>
          </a:xfrm>
          <a:prstGeom prst="curvedConnector3">
            <a:avLst>
              <a:gd name="adj1" fmla="val -2956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2"/>
          <p:cNvCxnSpPr>
            <a:cxnSpLocks noChangeShapeType="1"/>
            <a:stCxn id="15" idx="1"/>
            <a:endCxn id="12" idx="1"/>
          </p:cNvCxnSpPr>
          <p:nvPr/>
        </p:nvCxnSpPr>
        <p:spPr bwMode="auto">
          <a:xfrm rot="10800000" flipH="1" flipV="1">
            <a:off x="6438900" y="5111750"/>
            <a:ext cx="660400" cy="762000"/>
          </a:xfrm>
          <a:prstGeom prst="curvedConnector3">
            <a:avLst>
              <a:gd name="adj1" fmla="val -3461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Rectangle 13"/>
          <p:cNvSpPr>
            <a:spLocks noChangeArrowheads="1"/>
          </p:cNvSpPr>
          <p:nvPr/>
        </p:nvSpPr>
        <p:spPr bwMode="auto">
          <a:xfrm>
            <a:off x="2222500" y="1371600"/>
            <a:ext cx="1422400"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华文细黑" panose="02010600040101010101" pitchFamily="2" charset="-122"/>
                <a:ea typeface="华文细黑" panose="02010600040101010101" pitchFamily="2" charset="-122"/>
              </a:rPr>
              <a:t>问题定义</a:t>
            </a:r>
          </a:p>
        </p:txBody>
      </p:sp>
      <p:sp>
        <p:nvSpPr>
          <p:cNvPr id="19" name="Rectangle 14"/>
          <p:cNvSpPr>
            <a:spLocks noChangeArrowheads="1"/>
          </p:cNvSpPr>
          <p:nvPr/>
        </p:nvSpPr>
        <p:spPr bwMode="auto">
          <a:xfrm>
            <a:off x="3060700" y="2133600"/>
            <a:ext cx="1752600" cy="469900"/>
          </a:xfrm>
          <a:prstGeom prst="rect">
            <a:avLst/>
          </a:prstGeom>
          <a:solidFill>
            <a:srgbClr val="CCFFFF"/>
          </a:solidFill>
          <a:ln w="12700">
            <a:solidFill>
              <a:srgbClr val="000000"/>
            </a:solidFill>
            <a:miter lim="800000"/>
            <a:headEnd type="none" w="sm" len="sm"/>
            <a:tailEnd type="none" w="sm" len="sm"/>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华文细黑" panose="02010600040101010101" pitchFamily="2" charset="-122"/>
                <a:ea typeface="华文细黑" panose="02010600040101010101" pitchFamily="2" charset="-122"/>
              </a:rPr>
              <a:t>可行性研究</a:t>
            </a:r>
          </a:p>
        </p:txBody>
      </p:sp>
      <p:cxnSp>
        <p:nvCxnSpPr>
          <p:cNvPr id="20" name="AutoShape 15"/>
          <p:cNvCxnSpPr>
            <a:cxnSpLocks noChangeShapeType="1"/>
            <a:stCxn id="18" idx="1"/>
            <a:endCxn id="19" idx="1"/>
          </p:cNvCxnSpPr>
          <p:nvPr/>
        </p:nvCxnSpPr>
        <p:spPr bwMode="auto">
          <a:xfrm rot="10800000" flipH="1" flipV="1">
            <a:off x="2222500" y="1606550"/>
            <a:ext cx="838200" cy="762000"/>
          </a:xfrm>
          <a:prstGeom prst="curvedConnector3">
            <a:avLst>
              <a:gd name="adj1" fmla="val -27273"/>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16"/>
          <p:cNvCxnSpPr>
            <a:cxnSpLocks noChangeShapeType="1"/>
            <a:stCxn id="19" idx="1"/>
            <a:endCxn id="9" idx="1"/>
          </p:cNvCxnSpPr>
          <p:nvPr/>
        </p:nvCxnSpPr>
        <p:spPr bwMode="auto">
          <a:xfrm rot="10800000" flipH="1" flipV="1">
            <a:off x="3060700" y="2368550"/>
            <a:ext cx="1168400" cy="736600"/>
          </a:xfrm>
          <a:prstGeom prst="curvedConnector3">
            <a:avLst>
              <a:gd name="adj1" fmla="val -1956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Text Box 17"/>
          <p:cNvSpPr txBox="1">
            <a:spLocks noChangeArrowheads="1"/>
          </p:cNvSpPr>
          <p:nvPr/>
        </p:nvSpPr>
        <p:spPr bwMode="auto">
          <a:xfrm>
            <a:off x="584200" y="1828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smtClean="0">
                <a:latin typeface="华文细黑" panose="02010600040101010101" pitchFamily="2" charset="-122"/>
                <a:ea typeface="华文细黑" panose="02010600040101010101" pitchFamily="2" charset="-122"/>
              </a:rPr>
              <a:t>计划时期</a:t>
            </a:r>
          </a:p>
        </p:txBody>
      </p:sp>
      <p:sp>
        <p:nvSpPr>
          <p:cNvPr id="23" name="Text Box 18"/>
          <p:cNvSpPr txBox="1">
            <a:spLocks noChangeArrowheads="1"/>
          </p:cNvSpPr>
          <p:nvPr/>
        </p:nvSpPr>
        <p:spPr bwMode="auto">
          <a:xfrm>
            <a:off x="584200" y="39004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smtClean="0">
                <a:latin typeface="华文细黑" panose="02010600040101010101" pitchFamily="2" charset="-122"/>
                <a:ea typeface="华文细黑" panose="02010600040101010101" pitchFamily="2" charset="-122"/>
              </a:rPr>
              <a:t>开发时期</a:t>
            </a:r>
          </a:p>
        </p:txBody>
      </p:sp>
      <p:sp>
        <p:nvSpPr>
          <p:cNvPr id="24" name="Text Box 19"/>
          <p:cNvSpPr txBox="1">
            <a:spLocks noChangeArrowheads="1"/>
          </p:cNvSpPr>
          <p:nvPr/>
        </p:nvSpPr>
        <p:spPr bwMode="auto">
          <a:xfrm>
            <a:off x="631825" y="55768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smtClean="0">
                <a:latin typeface="华文细黑" panose="02010600040101010101" pitchFamily="2" charset="-122"/>
                <a:ea typeface="华文细黑" panose="02010600040101010101" pitchFamily="2" charset="-122"/>
              </a:rPr>
              <a:t>维护时期</a:t>
            </a:r>
          </a:p>
        </p:txBody>
      </p:sp>
      <p:sp>
        <p:nvSpPr>
          <p:cNvPr id="25" name="Line 20"/>
          <p:cNvSpPr>
            <a:spLocks noChangeShapeType="1"/>
          </p:cNvSpPr>
          <p:nvPr/>
        </p:nvSpPr>
        <p:spPr bwMode="auto">
          <a:xfrm>
            <a:off x="812800" y="1371600"/>
            <a:ext cx="762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26" name="Line 21"/>
          <p:cNvSpPr>
            <a:spLocks noChangeShapeType="1"/>
          </p:cNvSpPr>
          <p:nvPr/>
        </p:nvSpPr>
        <p:spPr bwMode="auto">
          <a:xfrm>
            <a:off x="812800" y="6096000"/>
            <a:ext cx="762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27" name="Line 22"/>
          <p:cNvSpPr>
            <a:spLocks noChangeShapeType="1"/>
          </p:cNvSpPr>
          <p:nvPr/>
        </p:nvSpPr>
        <p:spPr bwMode="auto">
          <a:xfrm flipV="1">
            <a:off x="1193800" y="1371600"/>
            <a:ext cx="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28" name="Line 23"/>
          <p:cNvSpPr>
            <a:spLocks noChangeShapeType="1"/>
          </p:cNvSpPr>
          <p:nvPr/>
        </p:nvSpPr>
        <p:spPr bwMode="auto">
          <a:xfrm>
            <a:off x="812800" y="2819400"/>
            <a:ext cx="762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29" name="Line 24"/>
          <p:cNvSpPr>
            <a:spLocks noChangeShapeType="1"/>
          </p:cNvSpPr>
          <p:nvPr/>
        </p:nvSpPr>
        <p:spPr bwMode="auto">
          <a:xfrm>
            <a:off x="812800" y="5410200"/>
            <a:ext cx="762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30" name="Line 25"/>
          <p:cNvSpPr>
            <a:spLocks noChangeShapeType="1"/>
          </p:cNvSpPr>
          <p:nvPr/>
        </p:nvSpPr>
        <p:spPr bwMode="auto">
          <a:xfrm>
            <a:off x="1193800" y="2209800"/>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31" name="Line 26"/>
          <p:cNvSpPr>
            <a:spLocks noChangeShapeType="1"/>
          </p:cNvSpPr>
          <p:nvPr/>
        </p:nvSpPr>
        <p:spPr bwMode="auto">
          <a:xfrm flipV="1">
            <a:off x="1193800" y="2819400"/>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32" name="Line 27"/>
          <p:cNvSpPr>
            <a:spLocks noChangeShapeType="1"/>
          </p:cNvSpPr>
          <p:nvPr/>
        </p:nvSpPr>
        <p:spPr bwMode="auto">
          <a:xfrm>
            <a:off x="1193800" y="4267200"/>
            <a:ext cx="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33" name="Line 28"/>
          <p:cNvSpPr>
            <a:spLocks noChangeShapeType="1"/>
          </p:cNvSpPr>
          <p:nvPr/>
        </p:nvSpPr>
        <p:spPr bwMode="auto">
          <a:xfrm flipV="1">
            <a:off x="1193800" y="54102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
        <p:nvSpPr>
          <p:cNvPr id="34" name="Line 29"/>
          <p:cNvSpPr>
            <a:spLocks noChangeShapeType="1"/>
          </p:cNvSpPr>
          <p:nvPr/>
        </p:nvSpPr>
        <p:spPr bwMode="auto">
          <a:xfrm>
            <a:off x="1193800" y="58674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i="0" u="none" strike="noStrike" kern="0" cap="none" spc="0" normalizeH="0" baseline="0" noProof="0" smtClean="0">
              <a:ln>
                <a:noFill/>
              </a:ln>
              <a:solidFill>
                <a:srgbClr val="330066"/>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0875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par>
                                <p:cTn id="38" presetID="14"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par>
                                <p:cTn id="41" presetID="14" presetClass="entr" presetSubtype="1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horizontal)">
                                      <p:cBhvr>
                                        <p:cTn id="52" dur="500"/>
                                        <p:tgtEl>
                                          <p:spTgt spid="2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randombar(horizontal)">
                                      <p:cBhvr>
                                        <p:cTn id="55" dur="500"/>
                                        <p:tgtEl>
                                          <p:spTgt spid="2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randombar(horizontal)">
                                      <p:cBhvr>
                                        <p:cTn id="58" dur="500"/>
                                        <p:tgtEl>
                                          <p:spTgt spid="2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randombar(horizontal)">
                                      <p:cBhvr>
                                        <p:cTn id="73" dur="500"/>
                                        <p:tgtEl>
                                          <p:spTgt spid="3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randombar(horizontal)">
                                      <p:cBhvr>
                                        <p:cTn id="76" dur="500"/>
                                        <p:tgtEl>
                                          <p:spTgt spid="3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randombar(horizontal)">
                                      <p:cBhvr>
                                        <p:cTn id="79" dur="500"/>
                                        <p:tgtEl>
                                          <p:spTgt spid="3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randombar(horizontal)">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8" grpId="0" animBg="1"/>
      <p:bldP spid="19" grpId="0" animBg="1"/>
      <p:bldP spid="22" grpId="0"/>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8.4 </a:t>
            </a:r>
            <a:r>
              <a:rPr lang="zh-CN" altLang="en-US" dirty="0" smtClean="0"/>
              <a:t>软件</a:t>
            </a:r>
            <a:r>
              <a:rPr lang="zh-CN" altLang="en-US" dirty="0"/>
              <a:t>的可维护性</a:t>
            </a:r>
            <a:endParaRPr lang="zh-CN" altLang="en-US" dirty="0">
              <a:latin typeface="+mj-ea"/>
            </a:endParaRPr>
          </a:p>
        </p:txBody>
      </p:sp>
      <p:pic>
        <p:nvPicPr>
          <p:cNvPr id="4" name="Picture 8"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067" y="2931655"/>
            <a:ext cx="3913865" cy="221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1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软件可维护性的定义</a:t>
            </a:r>
            <a:endParaRPr lang="zh-CN" altLang="en-US" dirty="0"/>
          </a:p>
        </p:txBody>
      </p:sp>
      <p:sp>
        <p:nvSpPr>
          <p:cNvPr id="3" name="内容占位符 2"/>
          <p:cNvSpPr>
            <a:spLocks noGrp="1"/>
          </p:cNvSpPr>
          <p:nvPr>
            <p:ph idx="1"/>
          </p:nvPr>
        </p:nvSpPr>
        <p:spPr/>
        <p:txBody>
          <a:bodyPr/>
          <a:lstStyle/>
          <a:p>
            <a:r>
              <a:rPr lang="zh-CN" altLang="en-US" dirty="0"/>
              <a:t>可以把软件的可维护性定性地定义为： </a:t>
            </a:r>
            <a:r>
              <a:rPr lang="zh-CN" altLang="en-US" dirty="0">
                <a:solidFill>
                  <a:srgbClr val="0000FF"/>
                </a:solidFill>
              </a:rPr>
              <a:t>维护人员理解、改正、改动或改进这个软件的难易</a:t>
            </a:r>
            <a:r>
              <a:rPr lang="zh-CN" altLang="en-US" dirty="0" smtClean="0">
                <a:solidFill>
                  <a:srgbClr val="0000FF"/>
                </a:solidFill>
              </a:rPr>
              <a:t>程度</a:t>
            </a:r>
            <a:endParaRPr lang="en-US" altLang="zh-CN" dirty="0" smtClean="0">
              <a:solidFill>
                <a:srgbClr val="0000FF"/>
              </a:solidFill>
            </a:endParaRPr>
          </a:p>
          <a:p>
            <a:r>
              <a:rPr lang="zh-CN" altLang="en-US" dirty="0">
                <a:solidFill>
                  <a:srgbClr val="0000FF"/>
                </a:solidFill>
              </a:rPr>
              <a:t>提高可维护性</a:t>
            </a:r>
            <a:r>
              <a:rPr lang="zh-CN" altLang="en-US" dirty="0" smtClean="0"/>
              <a:t>是软件工程方法学</a:t>
            </a:r>
            <a:r>
              <a:rPr lang="zh-CN" altLang="en-US" dirty="0"/>
              <a:t>所有步骤的关键目标！</a:t>
            </a:r>
          </a:p>
          <a:p>
            <a:endParaRPr lang="zh-CN" altLang="en-US" dirty="0">
              <a:solidFill>
                <a:srgbClr val="0000FF"/>
              </a:solidFill>
            </a:endParaRPr>
          </a:p>
        </p:txBody>
      </p:sp>
    </p:spTree>
    <p:extLst>
      <p:ext uri="{BB962C8B-B14F-4D97-AF65-F5344CB8AC3E}">
        <p14:creationId xmlns:p14="http://schemas.microsoft.com/office/powerpoint/2010/main" val="636020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8.4.1 </a:t>
            </a:r>
            <a:r>
              <a:rPr lang="zh-CN" altLang="en-US" dirty="0" smtClean="0"/>
              <a:t>决定</a:t>
            </a:r>
            <a:r>
              <a:rPr lang="zh-CN" altLang="en-US" dirty="0"/>
              <a:t>软件可维护性的</a:t>
            </a:r>
            <a:r>
              <a:rPr lang="zh-CN" altLang="en-US" dirty="0" smtClean="0"/>
              <a:t>因素</a:t>
            </a:r>
            <a:endParaRPr lang="zh-CN" altLang="en-US" dirty="0"/>
          </a:p>
        </p:txBody>
      </p:sp>
      <p:sp>
        <p:nvSpPr>
          <p:cNvPr id="3" name="内容占位符 2"/>
          <p:cNvSpPr>
            <a:spLocks noGrp="1"/>
          </p:cNvSpPr>
          <p:nvPr>
            <p:ph idx="1"/>
          </p:nvPr>
        </p:nvSpPr>
        <p:spPr/>
        <p:txBody>
          <a:bodyPr/>
          <a:lstStyle/>
          <a:p>
            <a:r>
              <a:rPr lang="zh-CN" altLang="en-US" dirty="0"/>
              <a:t>决定软件可维护性的因素主要有下述</a:t>
            </a:r>
            <a:r>
              <a:rPr lang="en-US" altLang="zh-CN" dirty="0"/>
              <a:t>5</a:t>
            </a:r>
            <a:r>
              <a:rPr lang="zh-CN" altLang="en-US" dirty="0" smtClean="0"/>
              <a:t>个：</a:t>
            </a:r>
            <a:r>
              <a:rPr lang="zh-CN" altLang="en-US" dirty="0" smtClean="0">
                <a:solidFill>
                  <a:srgbClr val="0000FF"/>
                </a:solidFill>
              </a:rPr>
              <a:t>可理解性、可测试性、可修改性、可移植性、可</a:t>
            </a:r>
            <a:r>
              <a:rPr lang="zh-CN" altLang="en-US" dirty="0">
                <a:solidFill>
                  <a:srgbClr val="0000FF"/>
                </a:solidFill>
              </a:rPr>
              <a:t>重用性</a:t>
            </a:r>
          </a:p>
          <a:p>
            <a:endParaRPr lang="zh-CN" altLang="en-US" dirty="0"/>
          </a:p>
        </p:txBody>
      </p:sp>
    </p:spTree>
    <p:extLst>
      <p:ext uri="{BB962C8B-B14F-4D97-AF65-F5344CB8AC3E}">
        <p14:creationId xmlns:p14="http://schemas.microsoft.com/office/powerpoint/2010/main" val="3525368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）可理解性</a:t>
            </a:r>
            <a:endParaRPr lang="zh-CN" altLang="en-US" dirty="0"/>
          </a:p>
        </p:txBody>
      </p:sp>
      <p:sp>
        <p:nvSpPr>
          <p:cNvPr id="3" name="内容占位符 2"/>
          <p:cNvSpPr>
            <a:spLocks noGrp="1"/>
          </p:cNvSpPr>
          <p:nvPr>
            <p:ph idx="1"/>
          </p:nvPr>
        </p:nvSpPr>
        <p:spPr/>
        <p:txBody>
          <a:bodyPr/>
          <a:lstStyle/>
          <a:p>
            <a:r>
              <a:rPr lang="zh-CN" altLang="en-US" dirty="0" smtClean="0"/>
              <a:t>软件</a:t>
            </a:r>
            <a:r>
              <a:rPr lang="zh-CN" altLang="en-US" dirty="0"/>
              <a:t>可理解性表现为外来读者理解软件的结构、功能、接口和内部处理过程的难易程度。</a:t>
            </a:r>
          </a:p>
          <a:p>
            <a:r>
              <a:rPr lang="zh-CN" altLang="en-US" dirty="0" smtClean="0">
                <a:solidFill>
                  <a:srgbClr val="0000FF"/>
                </a:solidFill>
              </a:rPr>
              <a:t>模块化</a:t>
            </a:r>
            <a:r>
              <a:rPr lang="zh-CN" altLang="en-US" dirty="0"/>
              <a:t>（模块结构良好，高内聚，松耦合）、</a:t>
            </a:r>
            <a:r>
              <a:rPr lang="zh-CN" altLang="en-US" dirty="0">
                <a:solidFill>
                  <a:srgbClr val="0000FF"/>
                </a:solidFill>
              </a:rPr>
              <a:t>详细的设计文档</a:t>
            </a:r>
            <a:r>
              <a:rPr lang="zh-CN" altLang="en-US" dirty="0"/>
              <a:t>、</a:t>
            </a:r>
            <a:r>
              <a:rPr lang="zh-CN" altLang="en-US" dirty="0">
                <a:solidFill>
                  <a:srgbClr val="0000FF"/>
                </a:solidFill>
              </a:rPr>
              <a:t>结构化设计</a:t>
            </a:r>
            <a:r>
              <a:rPr lang="zh-CN" altLang="en-US" dirty="0"/>
              <a:t>、</a:t>
            </a:r>
            <a:r>
              <a:rPr lang="zh-CN" altLang="en-US" dirty="0">
                <a:solidFill>
                  <a:srgbClr val="0000FF"/>
                </a:solidFill>
              </a:rPr>
              <a:t>程序内部的文档和良好的高级程序设计语言</a:t>
            </a:r>
            <a:r>
              <a:rPr lang="zh-CN" altLang="en-US" dirty="0"/>
              <a:t>等，都对提高软件的可理解性有重要贡献。 </a:t>
            </a:r>
          </a:p>
        </p:txBody>
      </p:sp>
    </p:spTree>
    <p:extLst>
      <p:ext uri="{BB962C8B-B14F-4D97-AF65-F5344CB8AC3E}">
        <p14:creationId xmlns:p14="http://schemas.microsoft.com/office/powerpoint/2010/main" val="276539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a:t>）</a:t>
            </a:r>
            <a:r>
              <a:rPr lang="zh-CN" altLang="en-US" dirty="0" smtClean="0"/>
              <a:t>可测试性</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在</a:t>
            </a:r>
            <a:r>
              <a:rPr lang="zh-CN" altLang="en-US" dirty="0">
                <a:solidFill>
                  <a:srgbClr val="0000FF"/>
                </a:solidFill>
              </a:rPr>
              <a:t>设计阶段应该尽力把软件设计成容易测试和容易诊断的</a:t>
            </a:r>
            <a:r>
              <a:rPr lang="zh-CN" altLang="en-US" dirty="0" smtClean="0">
                <a:solidFill>
                  <a:srgbClr val="0000FF"/>
                </a:solidFill>
              </a:rPr>
              <a:t>：</a:t>
            </a:r>
            <a:r>
              <a:rPr lang="zh-CN" altLang="en-US" dirty="0" smtClean="0"/>
              <a:t>包括良好</a:t>
            </a:r>
            <a:r>
              <a:rPr lang="zh-CN" altLang="en-US" dirty="0"/>
              <a:t>的</a:t>
            </a:r>
            <a:r>
              <a:rPr lang="zh-CN" altLang="en-US" dirty="0" smtClean="0"/>
              <a:t>文档、清晰的软件结构、可用</a:t>
            </a:r>
            <a:r>
              <a:rPr lang="zh-CN" altLang="en-US" dirty="0"/>
              <a:t>的测试</a:t>
            </a:r>
            <a:r>
              <a:rPr lang="zh-CN" altLang="en-US" dirty="0" smtClean="0"/>
              <a:t>工具、测试过程等</a:t>
            </a:r>
            <a:endParaRPr lang="en-US" altLang="zh-CN" dirty="0" smtClean="0"/>
          </a:p>
          <a:p>
            <a:r>
              <a:rPr lang="zh-CN" altLang="en-US" dirty="0" smtClean="0">
                <a:solidFill>
                  <a:srgbClr val="0000FF"/>
                </a:solidFill>
                <a:latin typeface="Arial" charset="0"/>
              </a:rPr>
              <a:t>对于程序模块可以</a:t>
            </a:r>
            <a:r>
              <a:rPr lang="zh-CN" altLang="en-US" dirty="0">
                <a:solidFill>
                  <a:srgbClr val="0000FF"/>
                </a:solidFill>
                <a:latin typeface="Arial" charset="0"/>
              </a:rPr>
              <a:t>用程序复杂度来度量它的可测试性。</a:t>
            </a:r>
            <a:r>
              <a:rPr lang="zh-CN" altLang="en-US" dirty="0">
                <a:solidFill>
                  <a:prstClr val="black"/>
                </a:solidFill>
                <a:latin typeface="Arial" charset="0"/>
              </a:rPr>
              <a:t>模块的环形复杂度越大，可执行的路径就越多，</a:t>
            </a:r>
            <a:r>
              <a:rPr lang="zh-CN" altLang="en-US" dirty="0" smtClean="0">
                <a:solidFill>
                  <a:prstClr val="black"/>
                </a:solidFill>
                <a:latin typeface="Arial" charset="0"/>
              </a:rPr>
              <a:t>因此全面</a:t>
            </a:r>
            <a:r>
              <a:rPr lang="zh-CN" altLang="en-US" dirty="0">
                <a:solidFill>
                  <a:prstClr val="black"/>
                </a:solidFill>
                <a:latin typeface="Arial" charset="0"/>
              </a:rPr>
              <a:t>测试它的难度就越</a:t>
            </a:r>
            <a:r>
              <a:rPr lang="zh-CN" altLang="en-US" dirty="0" smtClean="0">
                <a:solidFill>
                  <a:prstClr val="black"/>
                </a:solidFill>
                <a:latin typeface="Arial" charset="0"/>
              </a:rPr>
              <a:t>高。</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7719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）可修改性</a:t>
            </a:r>
            <a:endParaRPr lang="zh-CN" altLang="en-US" dirty="0"/>
          </a:p>
        </p:txBody>
      </p:sp>
      <p:sp>
        <p:nvSpPr>
          <p:cNvPr id="3" name="内容占位符 2"/>
          <p:cNvSpPr>
            <a:spLocks noGrp="1"/>
          </p:cNvSpPr>
          <p:nvPr>
            <p:ph idx="1"/>
          </p:nvPr>
        </p:nvSpPr>
        <p:spPr/>
        <p:txBody>
          <a:bodyPr/>
          <a:lstStyle/>
          <a:p>
            <a:r>
              <a:rPr lang="zh-CN" altLang="en-US" dirty="0">
                <a:solidFill>
                  <a:prstClr val="black"/>
                </a:solidFill>
                <a:latin typeface="Arial" panose="020B0604020202020204" pitchFamily="34" charset="0"/>
              </a:rPr>
              <a:t>软件容易修改的</a:t>
            </a:r>
            <a:r>
              <a:rPr lang="zh-CN" altLang="en-US" dirty="0" smtClean="0">
                <a:solidFill>
                  <a:prstClr val="black"/>
                </a:solidFill>
                <a:latin typeface="Arial" panose="020B0604020202020204" pitchFamily="34" charset="0"/>
              </a:rPr>
              <a:t>程度与概要设计中的</a:t>
            </a:r>
            <a:r>
              <a:rPr lang="zh-CN" altLang="en-US" dirty="0" smtClean="0">
                <a:solidFill>
                  <a:srgbClr val="0000FF"/>
                </a:solidFill>
                <a:latin typeface="Arial" panose="020B0604020202020204" pitchFamily="34" charset="0"/>
              </a:rPr>
              <a:t>设计原理和</a:t>
            </a:r>
            <a:r>
              <a:rPr lang="zh-CN" altLang="en-US" dirty="0">
                <a:solidFill>
                  <a:srgbClr val="0000FF"/>
                </a:solidFill>
                <a:latin typeface="Arial" panose="020B0604020202020204" pitchFamily="34" charset="0"/>
              </a:rPr>
              <a:t>启发规则直接</a:t>
            </a:r>
            <a:r>
              <a:rPr lang="zh-CN" altLang="en-US" dirty="0" smtClean="0">
                <a:solidFill>
                  <a:srgbClr val="0000FF"/>
                </a:solidFill>
                <a:latin typeface="Arial" panose="020B0604020202020204" pitchFamily="34" charset="0"/>
              </a:rPr>
              <a:t>有关</a:t>
            </a:r>
            <a:r>
              <a:rPr lang="zh-CN" altLang="en-US" dirty="0" smtClean="0">
                <a:solidFill>
                  <a:prstClr val="black"/>
                </a:solidFill>
                <a:latin typeface="Arial" panose="020B0604020202020204" pitchFamily="34" charset="0"/>
              </a:rPr>
              <a:t>；</a:t>
            </a:r>
            <a:endParaRPr lang="en-US" altLang="zh-CN" dirty="0" smtClean="0">
              <a:solidFill>
                <a:prstClr val="black"/>
              </a:solidFill>
              <a:latin typeface="Arial" panose="020B0604020202020204" pitchFamily="34" charset="0"/>
            </a:endParaRPr>
          </a:p>
          <a:p>
            <a:r>
              <a:rPr lang="zh-CN" altLang="en-US" dirty="0">
                <a:solidFill>
                  <a:srgbClr val="0000FF"/>
                </a:solidFill>
                <a:latin typeface="Arial" panose="020B0604020202020204" pitchFamily="34" charset="0"/>
              </a:rPr>
              <a:t>耦合、内聚、信息隐藏、局部化、控制域与作用域的关系</a:t>
            </a:r>
            <a:r>
              <a:rPr lang="zh-CN" altLang="en-US" dirty="0">
                <a:solidFill>
                  <a:prstClr val="black"/>
                </a:solidFill>
                <a:latin typeface="Arial" panose="020B0604020202020204" pitchFamily="34" charset="0"/>
              </a:rPr>
              <a:t>等，都影响软件的</a:t>
            </a:r>
            <a:r>
              <a:rPr lang="zh-CN" altLang="en-US" dirty="0" smtClean="0">
                <a:solidFill>
                  <a:prstClr val="black"/>
                </a:solidFill>
                <a:latin typeface="Arial" panose="020B0604020202020204" pitchFamily="34" charset="0"/>
              </a:rPr>
              <a:t>可修改性。</a:t>
            </a:r>
            <a:endParaRPr lang="zh-CN" altLang="en-US" dirty="0"/>
          </a:p>
        </p:txBody>
      </p:sp>
    </p:spTree>
    <p:extLst>
      <p:ext uri="{BB962C8B-B14F-4D97-AF65-F5344CB8AC3E}">
        <p14:creationId xmlns:p14="http://schemas.microsoft.com/office/powerpoint/2010/main" val="3566051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）可移植性</a:t>
            </a:r>
            <a:endParaRPr lang="zh-CN" altLang="en-US" dirty="0"/>
          </a:p>
        </p:txBody>
      </p:sp>
      <p:sp>
        <p:nvSpPr>
          <p:cNvPr id="3" name="内容占位符 2"/>
          <p:cNvSpPr>
            <a:spLocks noGrp="1"/>
          </p:cNvSpPr>
          <p:nvPr>
            <p:ph idx="1"/>
          </p:nvPr>
        </p:nvSpPr>
        <p:spPr/>
        <p:txBody>
          <a:bodyPr/>
          <a:lstStyle/>
          <a:p>
            <a:r>
              <a:rPr lang="zh-CN" altLang="en-US" dirty="0"/>
              <a:t> 软件可移植性指的是，把程序从一种计算环境（硬件配置和操作系统）转移到另一种计算环境的难易程度</a:t>
            </a:r>
            <a:r>
              <a:rPr lang="zh-CN" altLang="en-US" dirty="0" smtClean="0"/>
              <a:t>。</a:t>
            </a:r>
            <a:endParaRPr lang="en-US" altLang="zh-CN" dirty="0" smtClean="0"/>
          </a:p>
          <a:p>
            <a:r>
              <a:rPr lang="zh-CN" altLang="en-US" dirty="0" smtClean="0">
                <a:solidFill>
                  <a:srgbClr val="0000FF"/>
                </a:solidFill>
              </a:rPr>
              <a:t>利用分离变化点原则：</a:t>
            </a:r>
            <a:r>
              <a:rPr lang="zh-CN" altLang="en-US" dirty="0" smtClean="0"/>
              <a:t>把</a:t>
            </a:r>
            <a:r>
              <a:rPr lang="zh-CN" altLang="en-US" dirty="0"/>
              <a:t>与硬件、操作系统以及其他外部设备有关的程序代码集中放到特定的程序模块中，可以把因环境变化而必须修改的程序局限在少数程序模块中，从而降低修改的难度。</a:t>
            </a:r>
          </a:p>
        </p:txBody>
      </p:sp>
    </p:spTree>
    <p:extLst>
      <p:ext uri="{BB962C8B-B14F-4D97-AF65-F5344CB8AC3E}">
        <p14:creationId xmlns:p14="http://schemas.microsoft.com/office/powerpoint/2010/main" val="20486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5</a:t>
            </a:r>
            <a:r>
              <a:rPr lang="zh-CN" altLang="en-US" dirty="0" smtClean="0"/>
              <a:t>）可重用性</a:t>
            </a:r>
            <a:endParaRPr lang="zh-CN" altLang="en-US" dirty="0"/>
          </a:p>
        </p:txBody>
      </p:sp>
      <p:sp>
        <p:nvSpPr>
          <p:cNvPr id="3" name="内容占位符 2"/>
          <p:cNvSpPr>
            <a:spLocks noGrp="1"/>
          </p:cNvSpPr>
          <p:nvPr>
            <p:ph idx="1"/>
          </p:nvPr>
        </p:nvSpPr>
        <p:spPr/>
        <p:txBody>
          <a:bodyPr/>
          <a:lstStyle/>
          <a:p>
            <a:r>
              <a:rPr lang="zh-CN" altLang="en-US" dirty="0"/>
              <a:t>所谓</a:t>
            </a:r>
            <a:r>
              <a:rPr lang="zh-CN" altLang="en-US" dirty="0">
                <a:solidFill>
                  <a:srgbClr val="0000FF"/>
                </a:solidFill>
              </a:rPr>
              <a:t>重用（</a:t>
            </a:r>
            <a:r>
              <a:rPr lang="en-US" altLang="zh-CN" dirty="0">
                <a:solidFill>
                  <a:srgbClr val="0000FF"/>
                </a:solidFill>
              </a:rPr>
              <a:t>reuse</a:t>
            </a:r>
            <a:r>
              <a:rPr lang="zh-CN" altLang="en-US" dirty="0">
                <a:solidFill>
                  <a:srgbClr val="0000FF"/>
                </a:solidFill>
              </a:rPr>
              <a:t>）</a:t>
            </a:r>
            <a:r>
              <a:rPr lang="zh-CN" altLang="en-US" dirty="0"/>
              <a:t>是指同一事物不做修改或稍加改动就在不同环境中多次重复</a:t>
            </a:r>
            <a:r>
              <a:rPr lang="zh-CN" altLang="en-US" dirty="0" smtClean="0"/>
              <a:t>使用；</a:t>
            </a:r>
            <a:endParaRPr lang="en-US" altLang="zh-CN" dirty="0" smtClean="0"/>
          </a:p>
          <a:p>
            <a:r>
              <a:rPr lang="zh-CN" altLang="en-US" dirty="0"/>
              <a:t>通常，可重用的软件构件在开发时都经过很严格的</a:t>
            </a:r>
            <a:r>
              <a:rPr lang="zh-CN" altLang="en-US" dirty="0" smtClean="0"/>
              <a:t>测试。因此</a:t>
            </a:r>
            <a:r>
              <a:rPr lang="zh-CN" altLang="en-US" dirty="0"/>
              <a:t>，软件中使用的</a:t>
            </a:r>
            <a:r>
              <a:rPr lang="zh-CN" altLang="en-US" dirty="0">
                <a:solidFill>
                  <a:srgbClr val="0000FF"/>
                </a:solidFill>
              </a:rPr>
              <a:t>可重用构件越多，软件的可靠性越高</a:t>
            </a:r>
            <a:r>
              <a:rPr lang="zh-CN" altLang="en-US" dirty="0" smtClean="0">
                <a:solidFill>
                  <a:srgbClr val="0000FF"/>
                </a:solidFill>
              </a:rPr>
              <a:t>，</a:t>
            </a:r>
            <a:r>
              <a:rPr lang="zh-CN" altLang="en-US" dirty="0" smtClean="0">
                <a:solidFill>
                  <a:srgbClr val="FF0000"/>
                </a:solidFill>
              </a:rPr>
              <a:t>改正性维护</a:t>
            </a:r>
            <a:r>
              <a:rPr lang="zh-CN" altLang="en-US" dirty="0">
                <a:solidFill>
                  <a:srgbClr val="0000FF"/>
                </a:solidFill>
              </a:rPr>
              <a:t>需求就越</a:t>
            </a:r>
            <a:r>
              <a:rPr lang="zh-CN" altLang="en-US" dirty="0" smtClean="0">
                <a:solidFill>
                  <a:srgbClr val="0000FF"/>
                </a:solidFill>
              </a:rPr>
              <a:t>少；</a:t>
            </a:r>
            <a:endParaRPr lang="en-US" altLang="zh-CN" dirty="0" smtClean="0">
              <a:solidFill>
                <a:srgbClr val="0000FF"/>
              </a:solidFill>
            </a:endParaRPr>
          </a:p>
          <a:p>
            <a:r>
              <a:rPr lang="zh-CN" altLang="en-US" dirty="0">
                <a:solidFill>
                  <a:prstClr val="black"/>
                </a:solidFill>
                <a:latin typeface="Arial" panose="020B0604020202020204" pitchFamily="34" charset="0"/>
              </a:rPr>
              <a:t>很容易修改可重用的软件构件使之再次应用在新环境中，因此，软件中使用的</a:t>
            </a:r>
            <a:r>
              <a:rPr lang="zh-CN" altLang="en-US" dirty="0">
                <a:solidFill>
                  <a:srgbClr val="0000FF"/>
                </a:solidFill>
                <a:latin typeface="Arial" panose="020B0604020202020204" pitchFamily="34" charset="0"/>
              </a:rPr>
              <a:t>可重用构件越多，</a:t>
            </a:r>
            <a:r>
              <a:rPr lang="zh-CN" altLang="en-US" dirty="0">
                <a:solidFill>
                  <a:srgbClr val="FF0000"/>
                </a:solidFill>
                <a:latin typeface="Arial" panose="020B0604020202020204" pitchFamily="34" charset="0"/>
              </a:rPr>
              <a:t>适应性和完善性维护</a:t>
            </a:r>
            <a:r>
              <a:rPr lang="zh-CN" altLang="en-US" dirty="0">
                <a:solidFill>
                  <a:srgbClr val="0000FF"/>
                </a:solidFill>
                <a:latin typeface="Arial" panose="020B0604020202020204" pitchFamily="34" charset="0"/>
              </a:rPr>
              <a:t>也就越容易</a:t>
            </a:r>
            <a:r>
              <a:rPr lang="zh-CN" altLang="en-US" dirty="0" smtClean="0">
                <a:solidFill>
                  <a:srgbClr val="0000FF"/>
                </a:solidFill>
                <a:latin typeface="Arial" panose="020B0604020202020204" pitchFamily="34" charset="0"/>
              </a:rPr>
              <a:t>。</a:t>
            </a:r>
            <a:endParaRPr lang="zh-CN" altLang="en-US" dirty="0">
              <a:solidFill>
                <a:srgbClr val="0000FF"/>
              </a:solidFill>
            </a:endParaRPr>
          </a:p>
        </p:txBody>
      </p:sp>
    </p:spTree>
    <p:extLst>
      <p:ext uri="{BB962C8B-B14F-4D97-AF65-F5344CB8AC3E}">
        <p14:creationId xmlns:p14="http://schemas.microsoft.com/office/powerpoint/2010/main" val="37898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 </a:t>
            </a:r>
            <a:r>
              <a:rPr lang="zh-CN" altLang="en-US" dirty="0" smtClean="0"/>
              <a:t>文档</a:t>
            </a:r>
            <a:endParaRPr lang="zh-CN" altLang="en-US" dirty="0"/>
          </a:p>
        </p:txBody>
      </p:sp>
      <p:sp>
        <p:nvSpPr>
          <p:cNvPr id="3" name="内容占位符 2"/>
          <p:cNvSpPr>
            <a:spLocks noGrp="1"/>
          </p:cNvSpPr>
          <p:nvPr>
            <p:ph idx="1"/>
          </p:nvPr>
        </p:nvSpPr>
        <p:spPr/>
        <p:txBody>
          <a:bodyPr/>
          <a:lstStyle/>
          <a:p>
            <a:r>
              <a:rPr lang="zh-CN" altLang="en-US" dirty="0" smtClean="0"/>
              <a:t>文档</a:t>
            </a:r>
            <a:r>
              <a:rPr lang="zh-CN" altLang="en-US" dirty="0"/>
              <a:t>是影响软件可维护性的决定因素。由于长期使用的大型软件系统在使用过程中必然会经受多次修改，</a:t>
            </a:r>
            <a:r>
              <a:rPr lang="zh-CN" altLang="en-US" dirty="0">
                <a:solidFill>
                  <a:srgbClr val="0000FF"/>
                </a:solidFill>
              </a:rPr>
              <a:t>所以文档比程序代码更</a:t>
            </a:r>
            <a:r>
              <a:rPr lang="zh-CN" altLang="en-US" dirty="0" smtClean="0">
                <a:solidFill>
                  <a:srgbClr val="0000FF"/>
                </a:solidFill>
              </a:rPr>
              <a:t>重要</a:t>
            </a:r>
            <a:r>
              <a:rPr lang="zh-CN" altLang="en-US" dirty="0" smtClean="0"/>
              <a:t>；</a:t>
            </a:r>
            <a:endParaRPr lang="en-US" altLang="zh-CN" dirty="0" smtClean="0"/>
          </a:p>
          <a:p>
            <a:r>
              <a:rPr lang="zh-CN" altLang="en-US" dirty="0"/>
              <a:t>软件文档应该满足下述要求：</a:t>
            </a:r>
          </a:p>
          <a:p>
            <a:pPr lvl="1"/>
            <a:r>
              <a:rPr lang="zh-CN" altLang="en-US" dirty="0" smtClean="0"/>
              <a:t>（</a:t>
            </a:r>
            <a:r>
              <a:rPr lang="en-US" altLang="zh-CN" dirty="0" smtClean="0"/>
              <a:t>1</a:t>
            </a:r>
            <a:r>
              <a:rPr lang="zh-CN" altLang="en-US" dirty="0" smtClean="0"/>
              <a:t>）必须</a:t>
            </a:r>
            <a:r>
              <a:rPr lang="zh-CN" altLang="en-US" dirty="0"/>
              <a:t>描述如何</a:t>
            </a:r>
            <a:r>
              <a:rPr lang="zh-CN" altLang="en-US" dirty="0" smtClean="0"/>
              <a:t>使用系统。</a:t>
            </a:r>
            <a:endParaRPr lang="zh-CN" altLang="en-US" dirty="0"/>
          </a:p>
          <a:p>
            <a:pPr lvl="1"/>
            <a:r>
              <a:rPr lang="zh-CN" altLang="en-US" dirty="0" smtClean="0"/>
              <a:t>（</a:t>
            </a:r>
            <a:r>
              <a:rPr lang="en-US" altLang="zh-CN" dirty="0" smtClean="0"/>
              <a:t>2</a:t>
            </a:r>
            <a:r>
              <a:rPr lang="zh-CN" altLang="en-US" dirty="0" smtClean="0"/>
              <a:t>）必须</a:t>
            </a:r>
            <a:r>
              <a:rPr lang="zh-CN" altLang="en-US" dirty="0"/>
              <a:t>描述怎样安装和管理这个系统。</a:t>
            </a:r>
          </a:p>
          <a:p>
            <a:pPr lvl="1"/>
            <a:r>
              <a:rPr lang="zh-CN" altLang="en-US" dirty="0" smtClean="0"/>
              <a:t>（</a:t>
            </a:r>
            <a:r>
              <a:rPr lang="en-US" altLang="zh-CN" dirty="0" smtClean="0"/>
              <a:t>3</a:t>
            </a:r>
            <a:r>
              <a:rPr lang="zh-CN" altLang="en-US" dirty="0" smtClean="0"/>
              <a:t>）必须</a:t>
            </a:r>
            <a:r>
              <a:rPr lang="zh-CN" altLang="en-US" dirty="0"/>
              <a:t>描述系统需求和设计。</a:t>
            </a:r>
          </a:p>
          <a:p>
            <a:pPr lvl="1"/>
            <a:r>
              <a:rPr lang="zh-CN" altLang="en-US" dirty="0" smtClean="0"/>
              <a:t>（</a:t>
            </a:r>
            <a:r>
              <a:rPr lang="en-US" altLang="zh-CN" dirty="0" smtClean="0"/>
              <a:t>4</a:t>
            </a:r>
            <a:r>
              <a:rPr lang="zh-CN" altLang="en-US" dirty="0" smtClean="0"/>
              <a:t>）必须</a:t>
            </a:r>
            <a:r>
              <a:rPr lang="zh-CN" altLang="en-US" dirty="0"/>
              <a:t>描述</a:t>
            </a:r>
            <a:r>
              <a:rPr lang="zh-CN" altLang="en-US" dirty="0" smtClean="0"/>
              <a:t>系统实现</a:t>
            </a:r>
            <a:r>
              <a:rPr lang="zh-CN" altLang="en-US" dirty="0"/>
              <a:t>和测试，以便使</a:t>
            </a:r>
            <a:r>
              <a:rPr lang="zh-CN" altLang="en-US" dirty="0" smtClean="0"/>
              <a:t>系统可维护</a:t>
            </a:r>
            <a:endParaRPr lang="en-US" altLang="zh-CN" dirty="0" smtClean="0"/>
          </a:p>
          <a:p>
            <a:r>
              <a:rPr lang="zh-CN" altLang="en-US" dirty="0">
                <a:solidFill>
                  <a:prstClr val="black"/>
                </a:solidFill>
                <a:latin typeface="Arial" charset="0"/>
              </a:rPr>
              <a:t>文档可以分为</a:t>
            </a:r>
            <a:r>
              <a:rPr lang="zh-CN" altLang="en-US" dirty="0">
                <a:solidFill>
                  <a:srgbClr val="FF0000"/>
                </a:solidFill>
                <a:latin typeface="Arial" charset="0"/>
              </a:rPr>
              <a:t>用户文档</a:t>
            </a:r>
            <a:r>
              <a:rPr lang="zh-CN" altLang="en-US" dirty="0">
                <a:solidFill>
                  <a:prstClr val="black"/>
                </a:solidFill>
                <a:latin typeface="Arial" charset="0"/>
              </a:rPr>
              <a:t>和</a:t>
            </a:r>
            <a:r>
              <a:rPr lang="zh-CN" altLang="en-US" dirty="0">
                <a:solidFill>
                  <a:srgbClr val="FF0000"/>
                </a:solidFill>
                <a:latin typeface="Arial" charset="0"/>
              </a:rPr>
              <a:t>系统文档</a:t>
            </a:r>
            <a:r>
              <a:rPr lang="zh-CN" altLang="en-US" dirty="0">
                <a:solidFill>
                  <a:prstClr val="black"/>
                </a:solidFill>
                <a:latin typeface="Arial" charset="0"/>
              </a:rPr>
              <a:t>两类</a:t>
            </a:r>
            <a:endParaRPr lang="zh-CN" altLang="en-US" dirty="0"/>
          </a:p>
        </p:txBody>
      </p:sp>
    </p:spTree>
    <p:extLst>
      <p:ext uri="{BB962C8B-B14F-4D97-AF65-F5344CB8AC3E}">
        <p14:creationId xmlns:p14="http://schemas.microsoft.com/office/powerpoint/2010/main" val="196216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）用户文档</a:t>
            </a:r>
            <a:endParaRPr lang="zh-CN" altLang="en-US" dirty="0"/>
          </a:p>
        </p:txBody>
      </p:sp>
      <p:sp>
        <p:nvSpPr>
          <p:cNvPr id="3" name="内容占位符 2"/>
          <p:cNvSpPr>
            <a:spLocks noGrp="1"/>
          </p:cNvSpPr>
          <p:nvPr>
            <p:ph idx="1"/>
          </p:nvPr>
        </p:nvSpPr>
        <p:spPr/>
        <p:txBody>
          <a:bodyPr/>
          <a:lstStyle/>
          <a:p>
            <a:r>
              <a:rPr lang="zh-CN" altLang="en-US" dirty="0">
                <a:solidFill>
                  <a:prstClr val="black"/>
                </a:solidFill>
                <a:latin typeface="Arial" charset="0"/>
              </a:rPr>
              <a:t>用户文档是用户了解系统的第一步，它应该能使用户获得对系统的准确的初步印象。</a:t>
            </a:r>
            <a:endParaRPr lang="en-US" altLang="zh-CN" dirty="0">
              <a:solidFill>
                <a:prstClr val="black"/>
              </a:solidFill>
              <a:latin typeface="Arial" charset="0"/>
            </a:endParaRPr>
          </a:p>
          <a:p>
            <a:r>
              <a:rPr lang="zh-CN" altLang="en-US" dirty="0" smtClean="0"/>
              <a:t>包括内容：</a:t>
            </a:r>
            <a:endParaRPr lang="en-US" altLang="zh-CN" dirty="0" smtClean="0"/>
          </a:p>
          <a:p>
            <a:pPr lvl="1"/>
            <a:r>
              <a:rPr lang="zh-CN" altLang="en-US" dirty="0"/>
              <a:t> </a:t>
            </a:r>
            <a:r>
              <a:rPr lang="en-US" altLang="zh-CN" dirty="0"/>
              <a:t>(1) </a:t>
            </a:r>
            <a:r>
              <a:rPr lang="zh-CN" altLang="en-US" dirty="0"/>
              <a:t>功能描述</a:t>
            </a:r>
          </a:p>
          <a:p>
            <a:pPr lvl="1"/>
            <a:r>
              <a:rPr lang="zh-CN" altLang="en-US" dirty="0"/>
              <a:t> </a:t>
            </a:r>
            <a:r>
              <a:rPr lang="en-US" altLang="zh-CN" dirty="0"/>
              <a:t>(2) </a:t>
            </a:r>
            <a:r>
              <a:rPr lang="zh-CN" altLang="en-US" dirty="0"/>
              <a:t>安装文档</a:t>
            </a:r>
          </a:p>
          <a:p>
            <a:pPr lvl="1"/>
            <a:r>
              <a:rPr lang="zh-CN" altLang="en-US" dirty="0"/>
              <a:t> </a:t>
            </a:r>
            <a:r>
              <a:rPr lang="en-US" altLang="zh-CN" dirty="0"/>
              <a:t>(3) </a:t>
            </a:r>
            <a:r>
              <a:rPr lang="zh-CN" altLang="en-US" dirty="0"/>
              <a:t>使用手册</a:t>
            </a:r>
          </a:p>
          <a:p>
            <a:pPr lvl="1"/>
            <a:r>
              <a:rPr lang="zh-CN" altLang="en-US" dirty="0"/>
              <a:t> </a:t>
            </a:r>
            <a:r>
              <a:rPr lang="en-US" altLang="zh-CN" dirty="0"/>
              <a:t>(4) </a:t>
            </a:r>
            <a:r>
              <a:rPr lang="zh-CN" altLang="en-US" dirty="0"/>
              <a:t>参考手册（要完整）</a:t>
            </a:r>
          </a:p>
          <a:p>
            <a:pPr lvl="1"/>
            <a:r>
              <a:rPr lang="zh-CN" altLang="en-US" dirty="0"/>
              <a:t> </a:t>
            </a:r>
            <a:r>
              <a:rPr lang="en-US" altLang="zh-CN" dirty="0"/>
              <a:t>(5) </a:t>
            </a:r>
            <a:r>
              <a:rPr lang="zh-CN" altLang="en-US" dirty="0"/>
              <a:t>操作员指南</a:t>
            </a:r>
            <a:r>
              <a:rPr lang="en-US" altLang="zh-CN" dirty="0"/>
              <a:t>(</a:t>
            </a:r>
            <a:r>
              <a:rPr lang="zh-CN" altLang="en-US" dirty="0"/>
              <a:t>如果需要有系统操作员的话</a:t>
            </a:r>
            <a:r>
              <a:rPr lang="en-US" altLang="zh-CN" dirty="0"/>
              <a:t>)</a:t>
            </a:r>
          </a:p>
          <a:p>
            <a:endParaRPr lang="zh-CN" altLang="en-US" dirty="0"/>
          </a:p>
        </p:txBody>
      </p:sp>
    </p:spTree>
    <p:extLst>
      <p:ext uri="{BB962C8B-B14F-4D97-AF65-F5344CB8AC3E}">
        <p14:creationId xmlns:p14="http://schemas.microsoft.com/office/powerpoint/2010/main" val="2718274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软件维护占大部分软件生命周期费用</a:t>
            </a:r>
            <a:endParaRPr lang="zh-CN" altLang="en-US" dirty="0"/>
          </a:p>
        </p:txBody>
      </p:sp>
      <p:pic>
        <p:nvPicPr>
          <p:cNvPr id="3074" name="Picture 2"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38" y="1423986"/>
            <a:ext cx="5897562" cy="35578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14362" y="5116979"/>
            <a:ext cx="8266113"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软件工程的主要目的</a:t>
            </a:r>
            <a:r>
              <a:rPr kumimoji="0" lang="zh-CN" altLang="en-US" sz="24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就是要</a:t>
            </a:r>
            <a:r>
              <a:rPr kumimoji="0" lang="zh-CN" altLang="en-US"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提高软件的可维护性，减少软件维护所需要的工作量</a:t>
            </a:r>
            <a:r>
              <a:rPr kumimoji="0" lang="zh-CN" altLang="en-US" sz="2400" b="0" i="0" u="none" strike="noStrike" kern="0" cap="none" spc="0" normalizeH="0" baseline="0" noProof="0" dirty="0" smtClean="0">
                <a:ln>
                  <a:noFill/>
                </a:ln>
                <a:effectLst/>
                <a:uLnTx/>
                <a:uFillTx/>
                <a:latin typeface="华文细黑" panose="02010600040101010101" pitchFamily="2" charset="-122"/>
                <a:ea typeface="华文细黑" panose="02010600040101010101" pitchFamily="2" charset="-122"/>
              </a:rPr>
              <a:t>，降低软件系统的总成本</a:t>
            </a:r>
            <a:r>
              <a:rPr kumimoji="0" lang="zh-CN" altLang="en-US" sz="2400" b="0" i="0" u="none" strike="noStrike" kern="0" cap="none" spc="0" normalizeH="0" baseline="0" noProof="0" dirty="0" smtClean="0">
                <a:ln>
                  <a:noFill/>
                </a:ln>
                <a:solidFill>
                  <a:prstClr val="black"/>
                </a:solidFill>
                <a:effectLst/>
                <a:uLnTx/>
                <a:uFillTx/>
                <a:latin typeface="华文细黑" panose="02010600040101010101" pitchFamily="2" charset="-122"/>
                <a:ea typeface="华文细黑" panose="02010600040101010101" pitchFamily="2" charset="-122"/>
              </a:rPr>
              <a:t>。</a:t>
            </a:r>
            <a:endParaRPr kumimoji="0" lang="zh-CN" altLang="en-US" b="0" i="0" u="none" strike="noStrike" kern="0" cap="none" spc="0" normalizeH="0" baseline="0" noProof="0" dirty="0" smtClean="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4961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）系统文档</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系统文档指从问题定义、需求说明到验收测试</a:t>
            </a:r>
            <a:r>
              <a:rPr lang="zh-CN" altLang="en-US" dirty="0" smtClean="0">
                <a:solidFill>
                  <a:srgbClr val="0000FF"/>
                </a:solidFill>
              </a:rPr>
              <a:t>计划一系列</a:t>
            </a:r>
            <a:r>
              <a:rPr lang="zh-CN" altLang="en-US" dirty="0">
                <a:solidFill>
                  <a:srgbClr val="0000FF"/>
                </a:solidFill>
              </a:rPr>
              <a:t>和系统实现有关的文档。</a:t>
            </a:r>
            <a:r>
              <a:rPr lang="zh-CN" altLang="en-US" dirty="0"/>
              <a:t>描述系统设计、实现和测试的文档对于理解程序和维护程序来说是极端重要的。</a:t>
            </a:r>
          </a:p>
          <a:p>
            <a:r>
              <a:rPr lang="zh-CN" altLang="en-US" dirty="0" smtClean="0"/>
              <a:t>和</a:t>
            </a:r>
            <a:r>
              <a:rPr lang="zh-CN" altLang="en-US" dirty="0"/>
              <a:t>用户文档类似，系统文档的结构也应该能把读者从对系统概貌的了解，引导到对系统每个方面每个特点的更形式化更具体的认识。</a:t>
            </a:r>
          </a:p>
        </p:txBody>
      </p:sp>
    </p:spTree>
    <p:extLst>
      <p:ext uri="{BB962C8B-B14F-4D97-AF65-F5344CB8AC3E}">
        <p14:creationId xmlns:p14="http://schemas.microsoft.com/office/powerpoint/2010/main" val="32117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8.4.3 </a:t>
            </a:r>
            <a:r>
              <a:rPr lang="zh-CN" altLang="en-US" dirty="0"/>
              <a:t>提高可维护性的方法</a:t>
            </a:r>
          </a:p>
        </p:txBody>
      </p:sp>
      <p:sp>
        <p:nvSpPr>
          <p:cNvPr id="3" name="内容占位符 2"/>
          <p:cNvSpPr>
            <a:spLocks noGrp="1"/>
          </p:cNvSpPr>
          <p:nvPr>
            <p:ph idx="1"/>
          </p:nvPr>
        </p:nvSpPr>
        <p:spPr/>
        <p:txBody>
          <a:bodyPr/>
          <a:lstStyle/>
          <a:p>
            <a:r>
              <a:rPr lang="zh-CN" altLang="en-US" dirty="0"/>
              <a:t>建立明确的软件质量目标和优先级</a:t>
            </a:r>
          </a:p>
          <a:p>
            <a:r>
              <a:rPr lang="zh-CN" altLang="en-US" dirty="0"/>
              <a:t>使用提高软件质量的技术和工具</a:t>
            </a:r>
          </a:p>
          <a:p>
            <a:r>
              <a:rPr lang="zh-CN" altLang="en-US" dirty="0"/>
              <a:t>进行明确的质量保证审查</a:t>
            </a:r>
          </a:p>
          <a:p>
            <a:r>
              <a:rPr lang="zh-CN" altLang="en-US" dirty="0"/>
              <a:t>选择可维护的程序设计语言</a:t>
            </a:r>
          </a:p>
          <a:p>
            <a:r>
              <a:rPr lang="zh-CN" altLang="en-US" dirty="0"/>
              <a:t>改进程序的</a:t>
            </a:r>
            <a:r>
              <a:rPr lang="zh-CN" altLang="en-US" dirty="0" smtClean="0"/>
              <a:t>文档</a:t>
            </a:r>
            <a:endParaRPr lang="zh-CN" altLang="en-US" dirty="0"/>
          </a:p>
        </p:txBody>
      </p:sp>
    </p:spTree>
    <p:extLst>
      <p:ext uri="{BB962C8B-B14F-4D97-AF65-F5344CB8AC3E}">
        <p14:creationId xmlns:p14="http://schemas.microsoft.com/office/powerpoint/2010/main" val="1569234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8.4.4  </a:t>
            </a:r>
            <a:r>
              <a:rPr lang="zh-CN" altLang="en-US" dirty="0"/>
              <a:t>可维护性复审</a:t>
            </a:r>
          </a:p>
        </p:txBody>
      </p:sp>
      <p:sp>
        <p:nvSpPr>
          <p:cNvPr id="3" name="内容占位符 2"/>
          <p:cNvSpPr>
            <a:spLocks noGrp="1"/>
          </p:cNvSpPr>
          <p:nvPr>
            <p:ph idx="1"/>
          </p:nvPr>
        </p:nvSpPr>
        <p:spPr/>
        <p:txBody>
          <a:bodyPr/>
          <a:lstStyle/>
          <a:p>
            <a:r>
              <a:rPr lang="zh-CN" altLang="en-US" dirty="0"/>
              <a:t>在软件工程过程的</a:t>
            </a:r>
            <a:r>
              <a:rPr lang="zh-CN" altLang="en-US" dirty="0">
                <a:solidFill>
                  <a:srgbClr val="0000FF"/>
                </a:solidFill>
              </a:rPr>
              <a:t>每一个阶段都应该考虑并努力提高软件的可维护性</a:t>
            </a:r>
            <a:r>
              <a:rPr lang="zh-CN" altLang="en-US" dirty="0"/>
              <a:t>，在每个阶段结束前的技术审查和管理复审中，应该着重对可维护性进行复审。</a:t>
            </a:r>
          </a:p>
          <a:p>
            <a:endParaRPr lang="zh-CN" altLang="en-US" dirty="0"/>
          </a:p>
        </p:txBody>
      </p:sp>
      <p:pic>
        <p:nvPicPr>
          <p:cNvPr id="4" name="Picture 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168" y="3375026"/>
            <a:ext cx="7248525" cy="2359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862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对每项维护本身复审</a:t>
            </a:r>
            <a:endParaRPr lang="zh-CN" altLang="en-US" dirty="0"/>
          </a:p>
        </p:txBody>
      </p:sp>
      <p:sp>
        <p:nvSpPr>
          <p:cNvPr id="3" name="内容占位符 2"/>
          <p:cNvSpPr>
            <a:spLocks noGrp="1"/>
          </p:cNvSpPr>
          <p:nvPr>
            <p:ph idx="1"/>
          </p:nvPr>
        </p:nvSpPr>
        <p:spPr/>
        <p:txBody>
          <a:bodyPr/>
          <a:lstStyle/>
          <a:p>
            <a:r>
              <a:rPr lang="zh-CN" altLang="en-US" sz="2400" dirty="0">
                <a:solidFill>
                  <a:srgbClr val="0000FF"/>
                </a:solidFill>
              </a:rPr>
              <a:t>维护应该针对整个软件配置，不应该只修改源程序代码。</a:t>
            </a:r>
            <a:r>
              <a:rPr lang="zh-CN" altLang="en-US" sz="2400" dirty="0"/>
              <a:t>当对源程序代码的修改没有反映在设计文档或用户手册中时，就会产生严重的后果</a:t>
            </a:r>
            <a:r>
              <a:rPr lang="zh-CN" altLang="en-US" sz="2400" dirty="0" smtClean="0"/>
              <a:t>。</a:t>
            </a:r>
            <a:endParaRPr lang="en-US" altLang="zh-CN" sz="2400" dirty="0" smtClean="0"/>
          </a:p>
          <a:p>
            <a:r>
              <a:rPr lang="zh-CN" altLang="en-US" sz="2400" dirty="0">
                <a:solidFill>
                  <a:srgbClr val="0000FF"/>
                </a:solidFill>
              </a:rPr>
              <a:t>每当对数据、软件结构、模块过程或任何其他有关的软件特点做了改动时，必须立即修改相应的技术文档。</a:t>
            </a:r>
            <a:r>
              <a:rPr lang="zh-CN" altLang="en-US" sz="2400" dirty="0"/>
              <a:t>不能准确反映软件当前状态的设计文档可能比完全没有文档更坏</a:t>
            </a:r>
            <a:r>
              <a:rPr lang="zh-CN" altLang="en-US" sz="2400" dirty="0" smtClean="0"/>
              <a:t>。</a:t>
            </a:r>
            <a:endParaRPr lang="en-US" altLang="zh-CN" sz="2400" dirty="0" smtClean="0"/>
          </a:p>
          <a:p>
            <a:r>
              <a:rPr lang="zh-CN" altLang="en-US" sz="2400" dirty="0">
                <a:solidFill>
                  <a:srgbClr val="0000FF"/>
                </a:solidFill>
              </a:rPr>
              <a:t>用户通常根据描述软件特点和使用方法的用户文档来使用、评价软件。</a:t>
            </a:r>
            <a:r>
              <a:rPr lang="zh-CN" altLang="en-US" sz="2400" dirty="0"/>
              <a:t>如果对软件的可执行部分的修改没有及时反映在用户文档中，则必然会使用户因为受挫折而产生不满。</a:t>
            </a:r>
          </a:p>
          <a:p>
            <a:endParaRPr lang="zh-CN" altLang="en-US" sz="2400" dirty="0" smtClean="0"/>
          </a:p>
          <a:p>
            <a:endParaRPr lang="zh-CN" altLang="en-US" sz="2400" dirty="0" smtClean="0"/>
          </a:p>
          <a:p>
            <a:endParaRPr lang="zh-CN" altLang="en-US" sz="2400" dirty="0"/>
          </a:p>
        </p:txBody>
      </p:sp>
    </p:spTree>
    <p:extLst>
      <p:ext uri="{BB962C8B-B14F-4D97-AF65-F5344CB8AC3E}">
        <p14:creationId xmlns:p14="http://schemas.microsoft.com/office/powerpoint/2010/main" val="257226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8.5 </a:t>
            </a:r>
            <a:r>
              <a:rPr lang="zh-CN" altLang="en-US" dirty="0" smtClean="0"/>
              <a:t>预防性维护</a:t>
            </a:r>
            <a:endParaRPr lang="zh-CN" altLang="en-US" dirty="0">
              <a:latin typeface="+mj-ea"/>
            </a:endParaRPr>
          </a:p>
        </p:txBody>
      </p:sp>
      <p:pic>
        <p:nvPicPr>
          <p:cNvPr id="4" name="Picture 2"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99" y="2664953"/>
            <a:ext cx="3749001" cy="271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65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预防性维护的概念</a:t>
            </a:r>
            <a:endParaRPr lang="zh-CN" altLang="en-US" dirty="0"/>
          </a:p>
        </p:txBody>
      </p:sp>
      <p:sp>
        <p:nvSpPr>
          <p:cNvPr id="3" name="内容占位符 2"/>
          <p:cNvSpPr>
            <a:spLocks noGrp="1"/>
          </p:cNvSpPr>
          <p:nvPr>
            <p:ph idx="1"/>
          </p:nvPr>
        </p:nvSpPr>
        <p:spPr/>
        <p:txBody>
          <a:bodyPr/>
          <a:lstStyle/>
          <a:p>
            <a:r>
              <a:rPr lang="zh-CN" altLang="en-US" dirty="0"/>
              <a:t>预防性维护方法是由</a:t>
            </a:r>
            <a:r>
              <a:rPr lang="en-US" altLang="zh-CN" dirty="0"/>
              <a:t>Miller</a:t>
            </a:r>
            <a:r>
              <a:rPr lang="zh-CN" altLang="en-US" dirty="0"/>
              <a:t>提出来的，他把这种方法定义为：“</a:t>
            </a:r>
            <a:r>
              <a:rPr lang="zh-CN" altLang="en-US" dirty="0">
                <a:solidFill>
                  <a:srgbClr val="0000FF"/>
                </a:solidFill>
              </a:rPr>
              <a:t>把今天的方法学应用到昨天的系统上，以支持明天的需求</a:t>
            </a:r>
            <a:r>
              <a:rPr lang="zh-CN" altLang="en-US" dirty="0"/>
              <a:t>。”</a:t>
            </a:r>
          </a:p>
          <a:p>
            <a:r>
              <a:rPr lang="zh-CN" altLang="en-US" dirty="0"/>
              <a:t>开发和维护者不应等待用户的维护申请</a:t>
            </a:r>
            <a:r>
              <a:rPr lang="en-US" altLang="zh-CN" dirty="0"/>
              <a:t>,</a:t>
            </a:r>
            <a:r>
              <a:rPr lang="zh-CN" altLang="en-US" dirty="0">
                <a:solidFill>
                  <a:srgbClr val="0000FF"/>
                </a:solidFill>
              </a:rPr>
              <a:t>在条件具备时应该主动地进行预防性维护</a:t>
            </a:r>
            <a:r>
              <a:rPr lang="zh-CN" altLang="en-US" dirty="0"/>
              <a:t>。</a:t>
            </a:r>
          </a:p>
          <a:p>
            <a:r>
              <a:rPr lang="zh-CN" altLang="en-US" dirty="0"/>
              <a:t>预防性维护对象</a:t>
            </a:r>
            <a:r>
              <a:rPr lang="en-US" altLang="zh-CN" dirty="0"/>
              <a:t>:</a:t>
            </a:r>
          </a:p>
          <a:p>
            <a:pPr lvl="1"/>
            <a:r>
              <a:rPr lang="zh-CN" altLang="en-US" dirty="0"/>
              <a:t>预计若干年内将继续使用的程序</a:t>
            </a:r>
          </a:p>
          <a:p>
            <a:pPr lvl="1"/>
            <a:r>
              <a:rPr lang="zh-CN" altLang="en-US" dirty="0"/>
              <a:t>当今正成功使用的程序</a:t>
            </a:r>
          </a:p>
          <a:p>
            <a:pPr lvl="1"/>
            <a:r>
              <a:rPr lang="zh-CN" altLang="en-US" dirty="0"/>
              <a:t>最近的将来要进行大修改和完善的</a:t>
            </a:r>
            <a:r>
              <a:rPr lang="zh-CN" altLang="en-US" dirty="0" smtClean="0"/>
              <a:t>程序</a:t>
            </a:r>
            <a:endParaRPr lang="zh-CN" altLang="en-US" dirty="0"/>
          </a:p>
        </p:txBody>
      </p:sp>
    </p:spTree>
    <p:extLst>
      <p:ext uri="{BB962C8B-B14F-4D97-AF65-F5344CB8AC3E}">
        <p14:creationId xmlns:p14="http://schemas.microsoft.com/office/powerpoint/2010/main" val="47843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8.6 </a:t>
            </a:r>
            <a:r>
              <a:rPr lang="zh-CN" altLang="en-US" dirty="0" smtClean="0"/>
              <a:t>软件</a:t>
            </a:r>
            <a:r>
              <a:rPr lang="zh-CN" altLang="en-US" dirty="0"/>
              <a:t>再</a:t>
            </a:r>
            <a:r>
              <a:rPr lang="zh-CN" altLang="en-US" dirty="0" smtClean="0"/>
              <a:t>工程</a:t>
            </a:r>
            <a:endParaRPr lang="zh-CN" altLang="en-US" dirty="0">
              <a:latin typeface="+mj-ea"/>
            </a:endParaRPr>
          </a:p>
        </p:txBody>
      </p:sp>
      <p:pic>
        <p:nvPicPr>
          <p:cNvPr id="4" name="Picture 4"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54" y="2853855"/>
            <a:ext cx="8095092" cy="255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33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再工程是一个重构</a:t>
            </a:r>
            <a:r>
              <a:rPr lang="zh-CN" altLang="en-US" dirty="0" smtClean="0"/>
              <a:t>活动（类比重建房子）</a:t>
            </a:r>
            <a:endParaRPr lang="zh-CN" altLang="en-US" dirty="0"/>
          </a:p>
        </p:txBody>
      </p:sp>
      <p:sp>
        <p:nvSpPr>
          <p:cNvPr id="3" name="内容占位符 2"/>
          <p:cNvSpPr>
            <a:spLocks noGrp="1"/>
          </p:cNvSpPr>
          <p:nvPr>
            <p:ph idx="1"/>
          </p:nvPr>
        </p:nvSpPr>
        <p:spPr/>
        <p:txBody>
          <a:bodyPr/>
          <a:lstStyle/>
          <a:p>
            <a:r>
              <a:rPr lang="zh-CN" altLang="en-US" dirty="0"/>
              <a:t>开始重建前，首先检查一下房子。</a:t>
            </a:r>
            <a:r>
              <a:rPr lang="zh-CN" altLang="en-US" dirty="0">
                <a:solidFill>
                  <a:srgbClr val="0000FF"/>
                </a:solidFill>
              </a:rPr>
              <a:t>确定</a:t>
            </a:r>
            <a:r>
              <a:rPr lang="zh-CN" altLang="en-US" dirty="0"/>
              <a:t>它是否</a:t>
            </a:r>
            <a:r>
              <a:rPr lang="zh-CN" altLang="en-US" dirty="0">
                <a:solidFill>
                  <a:srgbClr val="0000FF"/>
                </a:solidFill>
              </a:rPr>
              <a:t>确实需要重建</a:t>
            </a:r>
            <a:r>
              <a:rPr lang="zh-CN" altLang="en-US" dirty="0"/>
              <a:t>？</a:t>
            </a:r>
          </a:p>
          <a:p>
            <a:r>
              <a:rPr lang="zh-CN" altLang="en-US" dirty="0"/>
              <a:t>在拆掉并重建房子前，</a:t>
            </a:r>
            <a:r>
              <a:rPr lang="zh-CN" altLang="en-US" dirty="0">
                <a:solidFill>
                  <a:srgbClr val="0000FF"/>
                </a:solidFill>
              </a:rPr>
              <a:t>确定其结构是否牢固。若结构良好，则可能是“改造”</a:t>
            </a:r>
            <a:r>
              <a:rPr lang="zh-CN" altLang="en-US" dirty="0"/>
              <a:t>。</a:t>
            </a:r>
          </a:p>
          <a:p>
            <a:r>
              <a:rPr lang="zh-CN" altLang="en-US" dirty="0"/>
              <a:t>在开始重建前，</a:t>
            </a:r>
            <a:r>
              <a:rPr lang="zh-CN" altLang="en-US" dirty="0">
                <a:solidFill>
                  <a:srgbClr val="0000FF"/>
                </a:solidFill>
              </a:rPr>
              <a:t>确保你已经了解房子最初是如何建造的</a:t>
            </a:r>
            <a:r>
              <a:rPr lang="zh-CN" altLang="en-US" dirty="0"/>
              <a:t>。（墙内部</a:t>
            </a:r>
            <a:r>
              <a:rPr lang="zh-CN" altLang="en-US" dirty="0" smtClean="0"/>
              <a:t>，布线</a:t>
            </a:r>
            <a:r>
              <a:rPr lang="zh-CN" altLang="en-US" dirty="0"/>
              <a:t>、管道以及内部结构。）</a:t>
            </a:r>
          </a:p>
          <a:p>
            <a:r>
              <a:rPr lang="zh-CN" altLang="en-US" dirty="0" smtClean="0"/>
              <a:t>若开始</a:t>
            </a:r>
            <a:r>
              <a:rPr lang="zh-CN" altLang="en-US" dirty="0">
                <a:solidFill>
                  <a:srgbClr val="0000FF"/>
                </a:solidFill>
              </a:rPr>
              <a:t>重建</a:t>
            </a:r>
            <a:r>
              <a:rPr lang="zh-CN" altLang="en-US" dirty="0"/>
              <a:t>，</a:t>
            </a:r>
            <a:r>
              <a:rPr lang="zh-CN" altLang="en-US" dirty="0" smtClean="0">
                <a:solidFill>
                  <a:srgbClr val="0000FF"/>
                </a:solidFill>
              </a:rPr>
              <a:t>应该用</a:t>
            </a:r>
            <a:r>
              <a:rPr lang="zh-CN" altLang="en-US" dirty="0">
                <a:solidFill>
                  <a:srgbClr val="0000FF"/>
                </a:solidFill>
              </a:rPr>
              <a:t>最现代的，耐久的材料</a:t>
            </a:r>
            <a:r>
              <a:rPr lang="zh-CN" altLang="en-US" dirty="0"/>
              <a:t>。</a:t>
            </a:r>
          </a:p>
          <a:p>
            <a:r>
              <a:rPr lang="zh-CN" altLang="en-US" dirty="0"/>
              <a:t>如果决定</a:t>
            </a:r>
            <a:r>
              <a:rPr lang="zh-CN" altLang="en-US" dirty="0">
                <a:solidFill>
                  <a:srgbClr val="0000FF"/>
                </a:solidFill>
              </a:rPr>
              <a:t>重建，一定要采用严格的方式</a:t>
            </a:r>
            <a:r>
              <a:rPr lang="zh-CN" altLang="en-US" dirty="0"/>
              <a:t>，使用现在及将来都将获得高质量的做法。</a:t>
            </a:r>
          </a:p>
        </p:txBody>
      </p:sp>
    </p:spTree>
    <p:extLst>
      <p:ext uri="{BB962C8B-B14F-4D97-AF65-F5344CB8AC3E}">
        <p14:creationId xmlns:p14="http://schemas.microsoft.com/office/powerpoint/2010/main" val="1236927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软件再工程的概念</a:t>
            </a:r>
            <a:endParaRPr lang="zh-CN" altLang="en-US" dirty="0"/>
          </a:p>
        </p:txBody>
      </p:sp>
      <p:sp>
        <p:nvSpPr>
          <p:cNvPr id="3" name="内容占位符 2"/>
          <p:cNvSpPr>
            <a:spLocks noGrp="1"/>
          </p:cNvSpPr>
          <p:nvPr>
            <p:ph idx="1"/>
          </p:nvPr>
        </p:nvSpPr>
        <p:spPr/>
        <p:txBody>
          <a:bodyPr/>
          <a:lstStyle/>
          <a:p>
            <a:r>
              <a:rPr lang="zh-CN" altLang="en-US" dirty="0"/>
              <a:t>软件再工程：</a:t>
            </a:r>
            <a:r>
              <a:rPr lang="zh-CN" altLang="en-US" dirty="0">
                <a:solidFill>
                  <a:srgbClr val="0000FF"/>
                </a:solidFill>
              </a:rPr>
              <a:t>将新技术和新工具应用于老的软件的一种较“彻底”的预防性维护</a:t>
            </a:r>
            <a:r>
              <a:rPr lang="zh-CN" altLang="en-US" dirty="0"/>
              <a:t>。</a:t>
            </a:r>
          </a:p>
          <a:p>
            <a:r>
              <a:rPr lang="zh-CN" altLang="en-US" dirty="0" smtClean="0"/>
              <a:t>软件</a:t>
            </a:r>
            <a:r>
              <a:rPr lang="zh-CN" altLang="en-US" dirty="0"/>
              <a:t>再工程是运用</a:t>
            </a:r>
            <a:r>
              <a:rPr lang="zh-CN" altLang="en-US" dirty="0">
                <a:solidFill>
                  <a:srgbClr val="0000FF"/>
                </a:solidFill>
              </a:rPr>
              <a:t>逆向工程</a:t>
            </a:r>
            <a:r>
              <a:rPr lang="zh-CN" altLang="en-US" dirty="0"/>
              <a:t>、</a:t>
            </a:r>
            <a:r>
              <a:rPr lang="zh-CN" altLang="en-US" dirty="0">
                <a:solidFill>
                  <a:srgbClr val="0000FF"/>
                </a:solidFill>
              </a:rPr>
              <a:t>重构等技术</a:t>
            </a:r>
            <a:r>
              <a:rPr lang="zh-CN" altLang="en-US" dirty="0"/>
              <a:t>，在充分理解原有软件的基础</a:t>
            </a:r>
            <a:r>
              <a:rPr lang="zh-CN" altLang="en-US" dirty="0" smtClean="0"/>
              <a:t>上</a:t>
            </a:r>
            <a:r>
              <a:rPr lang="en-US" altLang="zh-CN" dirty="0" smtClean="0"/>
              <a:t>,</a:t>
            </a:r>
            <a:r>
              <a:rPr lang="zh-CN" altLang="en-US" dirty="0" smtClean="0"/>
              <a:t>进行</a:t>
            </a:r>
            <a:r>
              <a:rPr lang="zh-CN" altLang="en-US" dirty="0"/>
              <a:t>分解、综合、</a:t>
            </a:r>
            <a:r>
              <a:rPr lang="zh-CN" altLang="en-US" dirty="0">
                <a:solidFill>
                  <a:srgbClr val="0000FF"/>
                </a:solidFill>
              </a:rPr>
              <a:t>并重新构建软件</a:t>
            </a:r>
            <a:r>
              <a:rPr lang="zh-CN" altLang="en-US" dirty="0"/>
              <a:t>，用以提高软件的可理解性、可维护性或演化性。</a:t>
            </a:r>
          </a:p>
          <a:p>
            <a:endParaRPr lang="zh-CN" altLang="en-US" dirty="0"/>
          </a:p>
        </p:txBody>
      </p:sp>
    </p:spTree>
    <p:extLst>
      <p:ext uri="{BB962C8B-B14F-4D97-AF65-F5344CB8AC3E}">
        <p14:creationId xmlns:p14="http://schemas.microsoft.com/office/powerpoint/2010/main" val="24025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软件再工程</a:t>
            </a:r>
            <a:r>
              <a:rPr lang="zh-CN" altLang="en-US" dirty="0" smtClean="0"/>
              <a:t>过程模型</a:t>
            </a:r>
            <a:endParaRPr lang="zh-CN" altLang="en-US" dirty="0"/>
          </a:p>
        </p:txBody>
      </p:sp>
      <p:pic>
        <p:nvPicPr>
          <p:cNvPr id="4" name="Picture 4"/>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050" y="1238250"/>
            <a:ext cx="3905250" cy="426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210174" y="1970038"/>
            <a:ext cx="3495675"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在某些情况下这些活动以线性顺序发生，但也并非总是这样。</a:t>
            </a:r>
            <a:endParaRPr kumimoji="0" lang="en-US" altLang="zh-CN" sz="24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6" name="矩形 5"/>
          <p:cNvSpPr/>
          <p:nvPr/>
        </p:nvSpPr>
        <p:spPr>
          <a:xfrm>
            <a:off x="5210174" y="3700463"/>
            <a:ext cx="3495676" cy="1569660"/>
          </a:xfrm>
          <a:prstGeom prst="rect">
            <a:avLst/>
          </a:prstGeom>
        </p:spPr>
        <p:txBody>
          <a:bodyPr wrap="square">
            <a:spAutoFit/>
          </a:bodyPr>
          <a:lstStyle/>
          <a:p>
            <a:pPr lvl="0">
              <a:defRPr/>
            </a:pPr>
            <a:r>
              <a:rPr lang="zh-CN" altLang="en-US" sz="2400" kern="0" dirty="0">
                <a:solidFill>
                  <a:srgbClr val="0000FF"/>
                </a:solidFill>
                <a:latin typeface="华文细黑" panose="02010600040101010101" pitchFamily="2" charset="-122"/>
                <a:ea typeface="华文细黑" panose="02010600040101010101" pitchFamily="2" charset="-122"/>
              </a:rPr>
              <a:t>例如，为了理解某个程序的内部工作原理，可能在文档重构开始之前必须先进行逆向工程</a:t>
            </a:r>
            <a:r>
              <a:rPr lang="zh-CN" altLang="en-US" sz="2000" kern="0" dirty="0">
                <a:solidFill>
                  <a:srgbClr val="0000FF"/>
                </a:solidFill>
                <a:latin typeface="华文细黑" panose="02010600040101010101" pitchFamily="2" charset="-122"/>
                <a:ea typeface="华文细黑" panose="02010600040101010101" pitchFamily="2" charset="-122"/>
              </a:rPr>
              <a:t>。</a:t>
            </a:r>
            <a:endParaRPr lang="zh-CN" altLang="en-US" kern="0" dirty="0">
              <a:solidFill>
                <a:srgbClr val="0000FF"/>
              </a:solidFill>
              <a:latin typeface="华文细黑" panose="02010600040101010101" pitchFamily="2" charset="-122"/>
              <a:ea typeface="华文细黑" panose="02010600040101010101" pitchFamily="2" charset="-122"/>
            </a:endParaRPr>
          </a:p>
        </p:txBody>
      </p:sp>
      <p:sp>
        <p:nvSpPr>
          <p:cNvPr id="7" name="Rectangle 5"/>
          <p:cNvSpPr>
            <a:spLocks noChangeArrowheads="1"/>
          </p:cNvSpPr>
          <p:nvPr/>
        </p:nvSpPr>
        <p:spPr bwMode="auto">
          <a:xfrm>
            <a:off x="1487180" y="5503863"/>
            <a:ext cx="249299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1" fontAlgn="base" latinLnBrk="0" hangingPunct="1">
              <a:lnSpc>
                <a:spcPct val="100000"/>
              </a:lnSpc>
              <a:spcBef>
                <a:spcPct val="20000"/>
              </a:spcBef>
              <a:spcAft>
                <a:spcPct val="0"/>
              </a:spcAft>
              <a:buClrTx/>
              <a:buSzPct val="100000"/>
              <a:buFontTx/>
              <a:buNone/>
              <a:tabLst/>
              <a:defRPr/>
            </a:pPr>
            <a:r>
              <a:rPr kumimoji="0" lang="zh-CN" altLang="en-US" sz="20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软件再工程过程模型</a:t>
            </a:r>
          </a:p>
        </p:txBody>
      </p:sp>
    </p:spTree>
    <p:extLst>
      <p:ext uri="{BB962C8B-B14F-4D97-AF65-F5344CB8AC3E}">
        <p14:creationId xmlns:p14="http://schemas.microsoft.com/office/powerpoint/2010/main" val="123109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p:txBody>
          <a:bodyPr/>
          <a:lstStyle/>
          <a:p>
            <a:pPr eaLnBrk="1" hangingPunct="1"/>
            <a:r>
              <a:rPr lang="zh-CN" altLang="en-US" b="0" dirty="0"/>
              <a:t>本章内容</a:t>
            </a:r>
          </a:p>
        </p:txBody>
      </p:sp>
      <p:sp>
        <p:nvSpPr>
          <p:cNvPr id="67" name="Rectangle 13"/>
          <p:cNvSpPr>
            <a:spLocks noChangeArrowheads="1"/>
          </p:cNvSpPr>
          <p:nvPr/>
        </p:nvSpPr>
        <p:spPr bwMode="auto">
          <a:xfrm>
            <a:off x="1070402" y="2106052"/>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1</a:t>
            </a:r>
            <a:r>
              <a:rPr lang="zh-CN" altLang="en-US" sz="1600" b="0" dirty="0">
                <a:solidFill>
                  <a:srgbClr val="0000FF"/>
                </a:solidFill>
                <a:latin typeface="华文细黑" panose="02010600040101010101" pitchFamily="2" charset="-122"/>
                <a:ea typeface="华文细黑" panose="02010600040101010101" pitchFamily="2" charset="-122"/>
              </a:rPr>
              <a:t>、软件维护的定义</a:t>
            </a:r>
          </a:p>
        </p:txBody>
      </p:sp>
      <p:sp>
        <p:nvSpPr>
          <p:cNvPr id="74" name="Rectangle 19"/>
          <p:cNvSpPr>
            <a:spLocks noChangeArrowheads="1"/>
          </p:cNvSpPr>
          <p:nvPr/>
        </p:nvSpPr>
        <p:spPr bwMode="auto">
          <a:xfrm>
            <a:off x="6078811" y="2106052"/>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3 </a:t>
            </a:r>
            <a:r>
              <a:rPr lang="zh-CN" altLang="en-US" sz="1600" b="0" dirty="0">
                <a:solidFill>
                  <a:srgbClr val="0000FF"/>
                </a:solidFill>
                <a:latin typeface="华文细黑" panose="02010600040101010101" pitchFamily="2" charset="-122"/>
                <a:ea typeface="华文细黑" panose="02010600040101010101" pitchFamily="2" charset="-122"/>
              </a:rPr>
              <a:t>、软件维护过程</a:t>
            </a:r>
          </a:p>
        </p:txBody>
      </p:sp>
      <p:sp>
        <p:nvSpPr>
          <p:cNvPr id="82" name="Rectangle 19"/>
          <p:cNvSpPr>
            <a:spLocks noChangeArrowheads="1"/>
          </p:cNvSpPr>
          <p:nvPr/>
        </p:nvSpPr>
        <p:spPr bwMode="auto">
          <a:xfrm>
            <a:off x="1070402" y="3817698"/>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4 </a:t>
            </a:r>
            <a:r>
              <a:rPr lang="zh-CN" altLang="en-US" sz="1600" b="0" dirty="0">
                <a:solidFill>
                  <a:srgbClr val="0000FF"/>
                </a:solidFill>
                <a:latin typeface="华文细黑" panose="02010600040101010101" pitchFamily="2" charset="-122"/>
                <a:ea typeface="华文细黑" panose="02010600040101010101" pitchFamily="2" charset="-122"/>
              </a:rPr>
              <a:t>、软件的可维护性</a:t>
            </a:r>
          </a:p>
        </p:txBody>
      </p:sp>
      <p:sp>
        <p:nvSpPr>
          <p:cNvPr id="83" name="Rectangle 19"/>
          <p:cNvSpPr>
            <a:spLocks noChangeArrowheads="1"/>
          </p:cNvSpPr>
          <p:nvPr/>
        </p:nvSpPr>
        <p:spPr bwMode="auto">
          <a:xfrm>
            <a:off x="3574607" y="3817619"/>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5 </a:t>
            </a:r>
            <a:r>
              <a:rPr lang="zh-CN" altLang="en-US" sz="1600" b="0" dirty="0">
                <a:solidFill>
                  <a:srgbClr val="0000FF"/>
                </a:solidFill>
                <a:latin typeface="华文细黑" panose="02010600040101010101" pitchFamily="2" charset="-122"/>
                <a:ea typeface="华文细黑" panose="02010600040101010101" pitchFamily="2" charset="-122"/>
              </a:rPr>
              <a:t>、预防性维护</a:t>
            </a:r>
          </a:p>
        </p:txBody>
      </p:sp>
      <p:sp>
        <p:nvSpPr>
          <p:cNvPr id="13" name="Rectangle 14"/>
          <p:cNvSpPr>
            <a:spLocks noChangeArrowheads="1"/>
          </p:cNvSpPr>
          <p:nvPr/>
        </p:nvSpPr>
        <p:spPr bwMode="auto">
          <a:xfrm>
            <a:off x="3574607" y="2106052"/>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2 </a:t>
            </a:r>
            <a:r>
              <a:rPr lang="zh-CN" altLang="en-US" sz="1600" b="0" dirty="0">
                <a:solidFill>
                  <a:srgbClr val="0000FF"/>
                </a:solidFill>
                <a:latin typeface="华文细黑" panose="02010600040101010101" pitchFamily="2" charset="-122"/>
                <a:ea typeface="华文细黑" panose="02010600040101010101" pitchFamily="2" charset="-122"/>
              </a:rPr>
              <a:t>、软件维护的特点</a:t>
            </a:r>
          </a:p>
        </p:txBody>
      </p:sp>
      <p:cxnSp>
        <p:nvCxnSpPr>
          <p:cNvPr id="12" name="肘形连接符 11"/>
          <p:cNvCxnSpPr>
            <a:stCxn id="74" idx="2"/>
            <a:endCxn id="82" idx="0"/>
          </p:cNvCxnSpPr>
          <p:nvPr/>
        </p:nvCxnSpPr>
        <p:spPr bwMode="auto">
          <a:xfrm rot="5400000">
            <a:off x="3978841" y="907727"/>
            <a:ext cx="811533" cy="5008409"/>
          </a:xfrm>
          <a:prstGeom prst="bentConnector3">
            <a:avLst>
              <a:gd name="adj1" fmla="val 50000"/>
            </a:avLst>
          </a:prstGeom>
          <a:noFill/>
          <a:ln w="9525">
            <a:solidFill>
              <a:schemeClr val="tx1"/>
            </a:solidFill>
            <a:miter lim="800000"/>
            <a:headEnd/>
            <a:tailEnd type="triangle"/>
          </a:ln>
        </p:spPr>
      </p:cxnSp>
      <p:cxnSp>
        <p:nvCxnSpPr>
          <p:cNvPr id="16" name="直接箭头连接符 15"/>
          <p:cNvCxnSpPr>
            <a:stCxn id="82" idx="3"/>
            <a:endCxn id="83" idx="1"/>
          </p:cNvCxnSpPr>
          <p:nvPr/>
        </p:nvCxnSpPr>
        <p:spPr bwMode="auto">
          <a:xfrm flipV="1">
            <a:off x="2690402" y="4267676"/>
            <a:ext cx="884205" cy="79"/>
          </a:xfrm>
          <a:prstGeom prst="straightConnector1">
            <a:avLst/>
          </a:prstGeom>
          <a:noFill/>
          <a:ln w="9525">
            <a:solidFill>
              <a:schemeClr val="tx1"/>
            </a:solidFill>
            <a:miter lim="800000"/>
            <a:headEnd/>
            <a:tailEnd type="triangle"/>
          </a:ln>
        </p:spPr>
      </p:cxnSp>
      <p:cxnSp>
        <p:nvCxnSpPr>
          <p:cNvPr id="30" name="肘形连接符 29"/>
          <p:cNvCxnSpPr>
            <a:stCxn id="67" idx="3"/>
            <a:endCxn id="13" idx="1"/>
          </p:cNvCxnSpPr>
          <p:nvPr/>
        </p:nvCxnSpPr>
        <p:spPr bwMode="auto">
          <a:xfrm>
            <a:off x="2690402" y="2556109"/>
            <a:ext cx="884205" cy="0"/>
          </a:xfrm>
          <a:prstGeom prst="straightConnector1">
            <a:avLst/>
          </a:prstGeom>
          <a:noFill/>
          <a:ln w="9525">
            <a:solidFill>
              <a:schemeClr val="tx1"/>
            </a:solidFill>
            <a:miter lim="800000"/>
            <a:headEnd/>
            <a:tailEnd type="triangle"/>
          </a:ln>
        </p:spPr>
      </p:cxnSp>
      <p:cxnSp>
        <p:nvCxnSpPr>
          <p:cNvPr id="14" name="肘形连接符 29"/>
          <p:cNvCxnSpPr>
            <a:stCxn id="13" idx="3"/>
            <a:endCxn id="74" idx="1"/>
          </p:cNvCxnSpPr>
          <p:nvPr/>
        </p:nvCxnSpPr>
        <p:spPr bwMode="auto">
          <a:xfrm>
            <a:off x="5194607" y="2556109"/>
            <a:ext cx="884204" cy="0"/>
          </a:xfrm>
          <a:prstGeom prst="straightConnector1">
            <a:avLst/>
          </a:prstGeom>
          <a:noFill/>
          <a:ln w="9525">
            <a:solidFill>
              <a:schemeClr val="tx1"/>
            </a:solidFill>
            <a:miter lim="800000"/>
            <a:headEnd/>
            <a:tailEnd type="triangle"/>
          </a:ln>
        </p:spPr>
      </p:cxnSp>
      <p:sp>
        <p:nvSpPr>
          <p:cNvPr id="15" name="Rectangle 19"/>
          <p:cNvSpPr>
            <a:spLocks noChangeArrowheads="1"/>
          </p:cNvSpPr>
          <p:nvPr/>
        </p:nvSpPr>
        <p:spPr bwMode="auto">
          <a:xfrm>
            <a:off x="6078811" y="3807333"/>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smtClean="0">
                <a:solidFill>
                  <a:srgbClr val="0000FF"/>
                </a:solidFill>
                <a:latin typeface="华文细黑" panose="02010600040101010101" pitchFamily="2" charset="-122"/>
                <a:ea typeface="华文细黑" panose="02010600040101010101" pitchFamily="2" charset="-122"/>
              </a:rPr>
              <a:t>6 </a:t>
            </a:r>
            <a:r>
              <a:rPr lang="zh-CN" altLang="en-US" sz="1600" b="0" dirty="0">
                <a:solidFill>
                  <a:srgbClr val="0000FF"/>
                </a:solidFill>
                <a:latin typeface="华文细黑" panose="02010600040101010101" pitchFamily="2" charset="-122"/>
                <a:ea typeface="华文细黑" panose="02010600040101010101" pitchFamily="2" charset="-122"/>
              </a:rPr>
              <a:t>、软件再工程过程</a:t>
            </a:r>
          </a:p>
        </p:txBody>
      </p:sp>
      <p:cxnSp>
        <p:nvCxnSpPr>
          <p:cNvPr id="17" name="直接箭头连接符 16"/>
          <p:cNvCxnSpPr>
            <a:stCxn id="83" idx="3"/>
            <a:endCxn id="15" idx="1"/>
          </p:cNvCxnSpPr>
          <p:nvPr/>
        </p:nvCxnSpPr>
        <p:spPr bwMode="auto">
          <a:xfrm flipV="1">
            <a:off x="5194607" y="4257390"/>
            <a:ext cx="884204" cy="10286"/>
          </a:xfrm>
          <a:prstGeom prst="straightConnector1">
            <a:avLst/>
          </a:prstGeom>
          <a:noFill/>
          <a:ln w="9525">
            <a:solidFill>
              <a:schemeClr val="tx1"/>
            </a:solidFill>
            <a:miter lim="800000"/>
            <a:headEnd/>
            <a:tailEnd type="triangle"/>
          </a:ln>
        </p:spPr>
      </p:cxnSp>
    </p:spTree>
    <p:extLst>
      <p:ext uri="{BB962C8B-B14F-4D97-AF65-F5344CB8AC3E}">
        <p14:creationId xmlns:p14="http://schemas.microsoft.com/office/powerpoint/2010/main" val="4132914915"/>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软件再工程过程</a:t>
            </a:r>
            <a:r>
              <a:rPr lang="zh-CN" altLang="en-US" dirty="0" smtClean="0"/>
              <a:t>示意图</a:t>
            </a:r>
            <a:endParaRPr lang="zh-CN" altLang="en-US" dirty="0"/>
          </a:p>
        </p:txBody>
      </p:sp>
      <p:sp>
        <p:nvSpPr>
          <p:cNvPr id="5" name="Rectangle 5"/>
          <p:cNvSpPr>
            <a:spLocks noChangeArrowheads="1"/>
          </p:cNvSpPr>
          <p:nvPr/>
        </p:nvSpPr>
        <p:spPr bwMode="auto">
          <a:xfrm>
            <a:off x="2638425" y="1333500"/>
            <a:ext cx="1676400" cy="838200"/>
          </a:xfrm>
          <a:prstGeom prst="rect">
            <a:avLst/>
          </a:prstGeom>
          <a:solidFill>
            <a:srgbClr val="E1FFE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需求</a:t>
            </a:r>
          </a:p>
        </p:txBody>
      </p:sp>
      <p:sp>
        <p:nvSpPr>
          <p:cNvPr id="6" name="Rectangle 6"/>
          <p:cNvSpPr>
            <a:spLocks noChangeArrowheads="1"/>
          </p:cNvSpPr>
          <p:nvPr/>
        </p:nvSpPr>
        <p:spPr bwMode="auto">
          <a:xfrm>
            <a:off x="3248025" y="25908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2562225" y="31242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4086225" y="31242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 name="Rectangle 9"/>
          <p:cNvSpPr>
            <a:spLocks noChangeArrowheads="1"/>
          </p:cNvSpPr>
          <p:nvPr/>
        </p:nvSpPr>
        <p:spPr bwMode="auto">
          <a:xfrm>
            <a:off x="3324225" y="31242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 name="Line 10"/>
          <p:cNvSpPr>
            <a:spLocks noChangeShapeType="1"/>
          </p:cNvSpPr>
          <p:nvPr/>
        </p:nvSpPr>
        <p:spPr bwMode="auto">
          <a:xfrm flipV="1">
            <a:off x="3095625" y="2971800"/>
            <a:ext cx="2286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11" name="Line 11"/>
          <p:cNvSpPr>
            <a:spLocks noChangeShapeType="1"/>
          </p:cNvSpPr>
          <p:nvPr/>
        </p:nvSpPr>
        <p:spPr bwMode="auto">
          <a:xfrm flipV="1">
            <a:off x="3552825" y="2971800"/>
            <a:ext cx="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12" name="Line 12"/>
          <p:cNvSpPr>
            <a:spLocks noChangeShapeType="1"/>
          </p:cNvSpPr>
          <p:nvPr/>
        </p:nvSpPr>
        <p:spPr bwMode="auto">
          <a:xfrm flipH="1" flipV="1">
            <a:off x="3781425" y="2971800"/>
            <a:ext cx="4572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grpSp>
        <p:nvGrpSpPr>
          <p:cNvPr id="13" name="Group 337"/>
          <p:cNvGrpSpPr>
            <a:grpSpLocks/>
          </p:cNvGrpSpPr>
          <p:nvPr/>
        </p:nvGrpSpPr>
        <p:grpSpPr bwMode="auto">
          <a:xfrm>
            <a:off x="2867025" y="4543425"/>
            <a:ext cx="685800" cy="838200"/>
            <a:chOff x="1440" y="2448"/>
            <a:chExt cx="432" cy="528"/>
          </a:xfrm>
        </p:grpSpPr>
        <p:sp>
          <p:nvSpPr>
            <p:cNvPr id="14" name="AutoShape 14"/>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5" name="Line 15"/>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Line 16"/>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7" name="Line 17"/>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Line 18"/>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9" name="Line 19"/>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0" name="Line 20"/>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1" name="Line 21"/>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2" name="Line 22"/>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3" name="Line 23"/>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24" name="Group 348"/>
          <p:cNvGrpSpPr>
            <a:grpSpLocks/>
          </p:cNvGrpSpPr>
          <p:nvPr/>
        </p:nvGrpSpPr>
        <p:grpSpPr bwMode="auto">
          <a:xfrm>
            <a:off x="3171825" y="4848225"/>
            <a:ext cx="685800" cy="838200"/>
            <a:chOff x="1440" y="2448"/>
            <a:chExt cx="432" cy="528"/>
          </a:xfrm>
        </p:grpSpPr>
        <p:sp>
          <p:nvSpPr>
            <p:cNvPr id="25" name="AutoShape 25"/>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6" name="Line 26"/>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7" name="Line 27"/>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8" name="Line 28"/>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9" name="Line 29"/>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0" name="Line 30"/>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1" name="Line 31"/>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2" name="Line 32"/>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3" name="Line 33"/>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4" name="Line 34"/>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35" name="Group 359"/>
          <p:cNvGrpSpPr>
            <a:grpSpLocks/>
          </p:cNvGrpSpPr>
          <p:nvPr/>
        </p:nvGrpSpPr>
        <p:grpSpPr bwMode="auto">
          <a:xfrm>
            <a:off x="3781425" y="4467225"/>
            <a:ext cx="685800" cy="838200"/>
            <a:chOff x="1440" y="2448"/>
            <a:chExt cx="432" cy="528"/>
          </a:xfrm>
        </p:grpSpPr>
        <p:sp>
          <p:nvSpPr>
            <p:cNvPr id="36" name="AutoShape 36"/>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7" name="Line 37"/>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8" name="Line 38"/>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9" name="Line 39"/>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0" name="Line 40"/>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1" name="Line 41"/>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2" name="Line 42"/>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3" name="Line 43"/>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4" name="Line 44"/>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5" name="Line 45"/>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46" name="Group 370"/>
          <p:cNvGrpSpPr>
            <a:grpSpLocks/>
          </p:cNvGrpSpPr>
          <p:nvPr/>
        </p:nvGrpSpPr>
        <p:grpSpPr bwMode="auto">
          <a:xfrm>
            <a:off x="7439025" y="4772025"/>
            <a:ext cx="685800" cy="838200"/>
            <a:chOff x="1440" y="2448"/>
            <a:chExt cx="432" cy="528"/>
          </a:xfrm>
        </p:grpSpPr>
        <p:sp>
          <p:nvSpPr>
            <p:cNvPr id="47" name="AutoShape 47"/>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8" name="Line 48"/>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9" name="Line 49"/>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Line 50"/>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1" name="Line 51"/>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2" name="Line 52"/>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3" name="Line 53"/>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4" name="Line 54"/>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5" name="Line 55"/>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6" name="Line 56"/>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57" name="Group 381"/>
          <p:cNvGrpSpPr>
            <a:grpSpLocks/>
          </p:cNvGrpSpPr>
          <p:nvPr/>
        </p:nvGrpSpPr>
        <p:grpSpPr bwMode="auto">
          <a:xfrm>
            <a:off x="6981825" y="4467225"/>
            <a:ext cx="685800" cy="838200"/>
            <a:chOff x="1440" y="2448"/>
            <a:chExt cx="432" cy="528"/>
          </a:xfrm>
        </p:grpSpPr>
        <p:sp>
          <p:nvSpPr>
            <p:cNvPr id="58" name="AutoShape 58"/>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9" name="Line 59"/>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0" name="Line 60"/>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1" name="Line 61"/>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2" name="Line 62"/>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3" name="Line 63"/>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4" name="Line 64"/>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5" name="Line 65"/>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6" name="Line 66"/>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 name="Line 67"/>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68" name="Group 392"/>
          <p:cNvGrpSpPr>
            <a:grpSpLocks/>
          </p:cNvGrpSpPr>
          <p:nvPr/>
        </p:nvGrpSpPr>
        <p:grpSpPr bwMode="auto">
          <a:xfrm>
            <a:off x="6524625" y="4924425"/>
            <a:ext cx="685800" cy="838200"/>
            <a:chOff x="1440" y="2448"/>
            <a:chExt cx="432" cy="528"/>
          </a:xfrm>
        </p:grpSpPr>
        <p:sp>
          <p:nvSpPr>
            <p:cNvPr id="69" name="AutoShape 69"/>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 name="Line 70"/>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 name="Line 71"/>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 name="Line 72"/>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 name="Line 73"/>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4" name="Line 74"/>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5" name="Line 75"/>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6" name="Line 76"/>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7" name="Line 77"/>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8" name="Line 78"/>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79" name="Group 403"/>
          <p:cNvGrpSpPr>
            <a:grpSpLocks/>
          </p:cNvGrpSpPr>
          <p:nvPr/>
        </p:nvGrpSpPr>
        <p:grpSpPr bwMode="auto">
          <a:xfrm>
            <a:off x="7972425" y="4314825"/>
            <a:ext cx="685800" cy="838200"/>
            <a:chOff x="1440" y="2448"/>
            <a:chExt cx="432" cy="528"/>
          </a:xfrm>
        </p:grpSpPr>
        <p:sp>
          <p:nvSpPr>
            <p:cNvPr id="80" name="AutoShape 80"/>
            <p:cNvSpPr>
              <a:spLocks noChangeArrowheads="1"/>
            </p:cNvSpPr>
            <p:nvPr/>
          </p:nvSpPr>
          <p:spPr bwMode="auto">
            <a:xfrm>
              <a:off x="1440" y="2448"/>
              <a:ext cx="432" cy="528"/>
            </a:xfrm>
            <a:prstGeom prst="foldedCorner">
              <a:avLst>
                <a:gd name="adj" fmla="val 12500"/>
              </a:avLst>
            </a:prstGeom>
            <a:solidFill>
              <a:srgbClr val="FFFFCC"/>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1" name="Line 81"/>
            <p:cNvSpPr>
              <a:spLocks noChangeShapeType="1"/>
            </p:cNvSpPr>
            <p:nvPr/>
          </p:nvSpPr>
          <p:spPr bwMode="auto">
            <a:xfrm>
              <a:off x="1440" y="249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2" name="Line 82"/>
            <p:cNvSpPr>
              <a:spLocks noChangeShapeType="1"/>
            </p:cNvSpPr>
            <p:nvPr/>
          </p:nvSpPr>
          <p:spPr bwMode="auto">
            <a:xfrm>
              <a:off x="1440" y="254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3" name="Line 83"/>
            <p:cNvSpPr>
              <a:spLocks noChangeShapeType="1"/>
            </p:cNvSpPr>
            <p:nvPr/>
          </p:nvSpPr>
          <p:spPr bwMode="auto">
            <a:xfrm>
              <a:off x="1440" y="259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4" name="Line 84"/>
            <p:cNvSpPr>
              <a:spLocks noChangeShapeType="1"/>
            </p:cNvSpPr>
            <p:nvPr/>
          </p:nvSpPr>
          <p:spPr bwMode="auto">
            <a:xfrm>
              <a:off x="1440" y="264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5" name="Line 85"/>
            <p:cNvSpPr>
              <a:spLocks noChangeShapeType="1"/>
            </p:cNvSpPr>
            <p:nvPr/>
          </p:nvSpPr>
          <p:spPr bwMode="auto">
            <a:xfrm>
              <a:off x="1440" y="2688"/>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6" name="Line 86"/>
            <p:cNvSpPr>
              <a:spLocks noChangeShapeType="1"/>
            </p:cNvSpPr>
            <p:nvPr/>
          </p:nvSpPr>
          <p:spPr bwMode="auto">
            <a:xfrm>
              <a:off x="1440" y="2736"/>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7" name="Line 87"/>
            <p:cNvSpPr>
              <a:spLocks noChangeShapeType="1"/>
            </p:cNvSpPr>
            <p:nvPr/>
          </p:nvSpPr>
          <p:spPr bwMode="auto">
            <a:xfrm>
              <a:off x="1440" y="2784"/>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8" name="Line 88"/>
            <p:cNvSpPr>
              <a:spLocks noChangeShapeType="1"/>
            </p:cNvSpPr>
            <p:nvPr/>
          </p:nvSpPr>
          <p:spPr bwMode="auto">
            <a:xfrm>
              <a:off x="1440" y="2832"/>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9" name="Line 89"/>
            <p:cNvSpPr>
              <a:spLocks noChangeShapeType="1"/>
            </p:cNvSpPr>
            <p:nvPr/>
          </p:nvSpPr>
          <p:spPr bwMode="auto">
            <a:xfrm>
              <a:off x="1440" y="2880"/>
              <a:ext cx="432"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90" name="Rectangle 90"/>
          <p:cNvSpPr>
            <a:spLocks noChangeArrowheads="1"/>
          </p:cNvSpPr>
          <p:nvPr/>
        </p:nvSpPr>
        <p:spPr bwMode="auto">
          <a:xfrm>
            <a:off x="7134225" y="25908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1" name="Rectangle 91"/>
          <p:cNvSpPr>
            <a:spLocks noChangeArrowheads="1"/>
          </p:cNvSpPr>
          <p:nvPr/>
        </p:nvSpPr>
        <p:spPr bwMode="auto">
          <a:xfrm>
            <a:off x="6600825" y="31242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2" name="Rectangle 92"/>
          <p:cNvSpPr>
            <a:spLocks noChangeArrowheads="1"/>
          </p:cNvSpPr>
          <p:nvPr/>
        </p:nvSpPr>
        <p:spPr bwMode="auto">
          <a:xfrm>
            <a:off x="7820025" y="31242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3" name="Rectangle 93"/>
          <p:cNvSpPr>
            <a:spLocks noChangeArrowheads="1"/>
          </p:cNvSpPr>
          <p:nvPr/>
        </p:nvSpPr>
        <p:spPr bwMode="auto">
          <a:xfrm>
            <a:off x="7210425" y="3657600"/>
            <a:ext cx="609600" cy="381000"/>
          </a:xfrm>
          <a:prstGeom prst="rect">
            <a:avLst/>
          </a:prstGeom>
          <a:solidFill>
            <a:srgbClr val="D8FFB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eaLnBrk="0" fontAlgn="base" latinLnBrk="0" hangingPunct="0">
              <a:lnSpc>
                <a:spcPct val="100000"/>
              </a:lnSpc>
              <a:spcBef>
                <a:spcPct val="0"/>
              </a:spcBef>
              <a:spcAft>
                <a:spcPct val="0"/>
              </a:spcAft>
              <a:buClrTx/>
              <a:buSzPct val="100000"/>
              <a:buFontTx/>
              <a:buNone/>
              <a:tabLst/>
              <a:defRPr/>
            </a:pPr>
            <a:endParaRPr kumimoji="0" lang="zh-CN"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4" name="Line 94"/>
          <p:cNvSpPr>
            <a:spLocks noChangeShapeType="1"/>
          </p:cNvSpPr>
          <p:nvPr/>
        </p:nvSpPr>
        <p:spPr bwMode="auto">
          <a:xfrm flipV="1">
            <a:off x="7134225" y="2971800"/>
            <a:ext cx="2286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95" name="Line 95"/>
          <p:cNvSpPr>
            <a:spLocks noChangeShapeType="1"/>
          </p:cNvSpPr>
          <p:nvPr/>
        </p:nvSpPr>
        <p:spPr bwMode="auto">
          <a:xfrm flipH="1" flipV="1">
            <a:off x="7058025" y="3505200"/>
            <a:ext cx="3048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96" name="Line 96"/>
          <p:cNvSpPr>
            <a:spLocks noChangeShapeType="1"/>
          </p:cNvSpPr>
          <p:nvPr/>
        </p:nvSpPr>
        <p:spPr bwMode="auto">
          <a:xfrm flipH="1" flipV="1">
            <a:off x="7667625" y="2971800"/>
            <a:ext cx="4572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97" name="Line 97"/>
          <p:cNvSpPr>
            <a:spLocks noChangeShapeType="1"/>
          </p:cNvSpPr>
          <p:nvPr/>
        </p:nvSpPr>
        <p:spPr bwMode="auto">
          <a:xfrm flipV="1">
            <a:off x="7667625" y="3505200"/>
            <a:ext cx="381000" cy="1524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sp>
        <p:nvSpPr>
          <p:cNvPr id="98" name="AutoShape 98"/>
          <p:cNvSpPr>
            <a:spLocks noChangeArrowheads="1"/>
          </p:cNvSpPr>
          <p:nvPr/>
        </p:nvSpPr>
        <p:spPr bwMode="auto">
          <a:xfrm>
            <a:off x="6677025" y="1333500"/>
            <a:ext cx="1752600" cy="838200"/>
          </a:xfrm>
          <a:prstGeom prst="roundRect">
            <a:avLst>
              <a:gd name="adj" fmla="val 16667"/>
            </a:avLst>
          </a:prstGeom>
          <a:solidFill>
            <a:srgbClr val="E1FFE1"/>
          </a:solidFill>
          <a:ln w="9525" cap="flat" algn="ctr">
            <a:solidFill>
              <a:srgbClr val="000000"/>
            </a:solidFill>
            <a:prstDash val="solid"/>
            <a:round/>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smtClean="0">
                <a:ln>
                  <a:noFill/>
                </a:ln>
                <a:solidFill>
                  <a:srgbClr val="000000"/>
                </a:solidFill>
                <a:effectLst/>
                <a:uLnTx/>
                <a:uFillTx/>
                <a:latin typeface="华文细黑" panose="02010600040101010101" pitchFamily="2" charset="-122"/>
                <a:ea typeface="华文细黑" panose="02010600040101010101" pitchFamily="2" charset="-122"/>
              </a:rPr>
              <a:t>新需求</a:t>
            </a:r>
          </a:p>
        </p:txBody>
      </p:sp>
      <p:sp>
        <p:nvSpPr>
          <p:cNvPr id="99" name="Rectangle 99"/>
          <p:cNvSpPr>
            <a:spLocks noChangeArrowheads="1"/>
          </p:cNvSpPr>
          <p:nvPr/>
        </p:nvSpPr>
        <p:spPr bwMode="auto">
          <a:xfrm>
            <a:off x="3309192" y="3986123"/>
            <a:ext cx="7008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B5323"/>
                </a:solidFill>
                <a:effectLst/>
                <a:uLnTx/>
                <a:uFillTx/>
                <a:latin typeface="Times New Roman" panose="02020603050405020304" pitchFamily="18" charset="0"/>
                <a:cs typeface="Times New Roman" panose="02020603050405020304" pitchFamily="18" charset="0"/>
              </a:rPr>
              <a:t>设计</a:t>
            </a:r>
          </a:p>
        </p:txBody>
      </p:sp>
      <p:sp>
        <p:nvSpPr>
          <p:cNvPr id="100" name="Rectangle 100"/>
          <p:cNvSpPr>
            <a:spLocks noChangeArrowheads="1"/>
          </p:cNvSpPr>
          <p:nvPr/>
        </p:nvSpPr>
        <p:spPr bwMode="auto">
          <a:xfrm>
            <a:off x="7251700" y="4025900"/>
            <a:ext cx="7008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B5323"/>
                </a:solidFill>
                <a:effectLst/>
                <a:uLnTx/>
                <a:uFillTx/>
                <a:latin typeface="Times New Roman" panose="02020603050405020304" pitchFamily="18" charset="0"/>
                <a:cs typeface="Times New Roman" panose="02020603050405020304" pitchFamily="18" charset="0"/>
              </a:rPr>
              <a:t>设计</a:t>
            </a:r>
          </a:p>
        </p:txBody>
      </p:sp>
      <p:sp>
        <p:nvSpPr>
          <p:cNvPr id="101" name="Rectangle 101"/>
          <p:cNvSpPr>
            <a:spLocks noChangeArrowheads="1"/>
          </p:cNvSpPr>
          <p:nvPr/>
        </p:nvSpPr>
        <p:spPr bwMode="auto">
          <a:xfrm>
            <a:off x="3309191" y="5781645"/>
            <a:ext cx="7008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B5323"/>
                </a:solidFill>
                <a:effectLst/>
                <a:uLnTx/>
                <a:uFillTx/>
                <a:latin typeface="Times New Roman" panose="02020603050405020304" pitchFamily="18" charset="0"/>
                <a:cs typeface="Times New Roman" panose="02020603050405020304" pitchFamily="18" charset="0"/>
              </a:rPr>
              <a:t>代码</a:t>
            </a:r>
          </a:p>
        </p:txBody>
      </p:sp>
      <p:sp>
        <p:nvSpPr>
          <p:cNvPr id="102" name="Rectangle 102"/>
          <p:cNvSpPr>
            <a:spLocks noChangeArrowheads="1"/>
          </p:cNvSpPr>
          <p:nvPr/>
        </p:nvSpPr>
        <p:spPr bwMode="auto">
          <a:xfrm>
            <a:off x="7251700" y="5753100"/>
            <a:ext cx="7008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B5323"/>
                </a:solidFill>
                <a:effectLst/>
                <a:uLnTx/>
                <a:uFillTx/>
                <a:latin typeface="Times New Roman" panose="02020603050405020304" pitchFamily="18" charset="0"/>
                <a:cs typeface="Times New Roman" panose="02020603050405020304" pitchFamily="18" charset="0"/>
              </a:rPr>
              <a:t>代码</a:t>
            </a:r>
          </a:p>
        </p:txBody>
      </p:sp>
      <p:sp>
        <p:nvSpPr>
          <p:cNvPr id="103" name="AutoShape 103"/>
          <p:cNvSpPr>
            <a:spLocks noChangeArrowheads="1"/>
          </p:cNvSpPr>
          <p:nvPr/>
        </p:nvSpPr>
        <p:spPr bwMode="auto">
          <a:xfrm>
            <a:off x="5013325" y="1600200"/>
            <a:ext cx="1066800" cy="381000"/>
          </a:xfrm>
          <a:prstGeom prst="rightArrow">
            <a:avLst>
              <a:gd name="adj1" fmla="val 50000"/>
              <a:gd name="adj2" fmla="val 69676"/>
            </a:avLst>
          </a:prstGeom>
          <a:solidFill>
            <a:schemeClr val="bg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Pct val="100000"/>
              <a:buFontTx/>
              <a:buNone/>
              <a:tabLst/>
              <a:defRPr/>
            </a:pPr>
            <a:endParaRPr kumimoji="1" lang="zh-CN" altLang="en-US" sz="2000" b="0" i="0" u="none" strike="noStrike" kern="0" cap="none" spc="0" normalizeH="0" baseline="0" noProof="0" smtClean="0">
              <a:ln>
                <a:noFill/>
              </a:ln>
              <a:solidFill>
                <a:srgbClr val="FF0000"/>
              </a:solidFill>
              <a:effectLst/>
              <a:uLnTx/>
              <a:uFillTx/>
              <a:latin typeface="华文细黑" panose="02010600040101010101" pitchFamily="2" charset="-122"/>
              <a:ea typeface="华文细黑" panose="02010600040101010101" pitchFamily="2" charset="-122"/>
            </a:endParaRPr>
          </a:p>
        </p:txBody>
      </p:sp>
      <p:sp>
        <p:nvSpPr>
          <p:cNvPr id="104" name="AutoShape 104"/>
          <p:cNvSpPr>
            <a:spLocks noChangeArrowheads="1"/>
          </p:cNvSpPr>
          <p:nvPr/>
        </p:nvSpPr>
        <p:spPr bwMode="auto">
          <a:xfrm>
            <a:off x="5013325" y="3124200"/>
            <a:ext cx="1066800" cy="381000"/>
          </a:xfrm>
          <a:prstGeom prst="rightArrow">
            <a:avLst>
              <a:gd name="adj1" fmla="val 50000"/>
              <a:gd name="adj2" fmla="val 69676"/>
            </a:avLst>
          </a:prstGeom>
          <a:solidFill>
            <a:schemeClr val="bg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Pct val="100000"/>
              <a:buFontTx/>
              <a:buNone/>
              <a:tabLst/>
              <a:defRPr/>
            </a:pPr>
            <a:endParaRPr kumimoji="1" lang="zh-CN" altLang="en-US" sz="20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05" name="AutoShape 105"/>
          <p:cNvSpPr>
            <a:spLocks noChangeArrowheads="1"/>
          </p:cNvSpPr>
          <p:nvPr/>
        </p:nvSpPr>
        <p:spPr bwMode="auto">
          <a:xfrm>
            <a:off x="5013325" y="4924425"/>
            <a:ext cx="1066800" cy="381000"/>
          </a:xfrm>
          <a:prstGeom prst="rightArrow">
            <a:avLst>
              <a:gd name="adj1" fmla="val 50000"/>
              <a:gd name="adj2" fmla="val 69676"/>
            </a:avLst>
          </a:prstGeom>
          <a:solidFill>
            <a:schemeClr val="bg1"/>
          </a:solidFill>
          <a:ln w="9525" cap="flat" algn="ctr">
            <a:solidFill>
              <a:srgbClr val="000000"/>
            </a:solidFill>
            <a:prstDash val="solid"/>
            <a:miter lim="800000"/>
            <a:headEnd type="none" w="med" len="med"/>
            <a:tailEnd type="none" w="med" len="med"/>
          </a:ln>
        </p:spPr>
        <p:txBody>
          <a:bodyPr wrap="none" anchor="ct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Pct val="100000"/>
              <a:buFontTx/>
              <a:buNone/>
              <a:tabLst/>
              <a:defRPr/>
            </a:pPr>
            <a:endParaRPr kumimoji="1" lang="zh-CN" altLang="en-US" sz="2000" b="0" i="0" u="none" strike="noStrike" kern="0" cap="none" spc="0" normalizeH="0" baseline="0" noProof="0" smtClean="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06" name="Line 106"/>
          <p:cNvSpPr>
            <a:spLocks noChangeShapeType="1"/>
          </p:cNvSpPr>
          <p:nvPr/>
        </p:nvSpPr>
        <p:spPr bwMode="auto">
          <a:xfrm>
            <a:off x="1114425" y="1333500"/>
            <a:ext cx="0" cy="4648200"/>
          </a:xfrm>
          <a:prstGeom prst="line">
            <a:avLst/>
          </a:prstGeom>
          <a:noFill/>
          <a:ln w="38100" cap="flat" algn="ctr">
            <a:solidFill>
              <a:srgbClr val="0B5323"/>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107" name="Line 107"/>
          <p:cNvSpPr>
            <a:spLocks noChangeShapeType="1"/>
          </p:cNvSpPr>
          <p:nvPr/>
        </p:nvSpPr>
        <p:spPr bwMode="auto">
          <a:xfrm flipV="1">
            <a:off x="1647825" y="1333500"/>
            <a:ext cx="0" cy="4648200"/>
          </a:xfrm>
          <a:prstGeom prst="line">
            <a:avLst/>
          </a:prstGeom>
          <a:noFill/>
          <a:ln w="38100" cap="flat" algn="ctr">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108" name="Rectangle 108"/>
          <p:cNvSpPr>
            <a:spLocks noChangeArrowheads="1"/>
          </p:cNvSpPr>
          <p:nvPr/>
        </p:nvSpPr>
        <p:spPr bwMode="auto">
          <a:xfrm>
            <a:off x="469900" y="2063750"/>
            <a:ext cx="543739"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smtClean="0">
                <a:ln>
                  <a:noFill/>
                </a:ln>
                <a:solidFill>
                  <a:srgbClr val="0B5323"/>
                </a:solidFill>
                <a:effectLst/>
                <a:uLnTx/>
                <a:uFillTx/>
                <a:latin typeface="华文细黑" panose="02010600040101010101" pitchFamily="2" charset="-122"/>
                <a:ea typeface="华文细黑" panose="02010600040101010101" pitchFamily="2" charset="-122"/>
              </a:rPr>
              <a:t>正</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smtClean="0">
                <a:ln>
                  <a:noFill/>
                </a:ln>
                <a:solidFill>
                  <a:srgbClr val="0B5323"/>
                </a:solidFill>
                <a:effectLst/>
                <a:uLnTx/>
                <a:uFillTx/>
                <a:latin typeface="华文细黑" panose="02010600040101010101" pitchFamily="2" charset="-122"/>
                <a:ea typeface="华文细黑" panose="02010600040101010101" pitchFamily="2" charset="-122"/>
              </a:rPr>
              <a:t>向</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smtClean="0">
                <a:ln>
                  <a:noFill/>
                </a:ln>
                <a:solidFill>
                  <a:srgbClr val="0B5323"/>
                </a:solidFill>
                <a:effectLst/>
                <a:uLnTx/>
                <a:uFillTx/>
                <a:latin typeface="华文细黑" panose="02010600040101010101" pitchFamily="2" charset="-122"/>
                <a:ea typeface="华文细黑" panose="02010600040101010101" pitchFamily="2" charset="-122"/>
              </a:rPr>
              <a:t>工</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smtClean="0">
                <a:ln>
                  <a:noFill/>
                </a:ln>
                <a:solidFill>
                  <a:srgbClr val="0B5323"/>
                </a:solidFill>
                <a:effectLst/>
                <a:uLnTx/>
                <a:uFillTx/>
                <a:latin typeface="华文细黑" panose="02010600040101010101" pitchFamily="2" charset="-122"/>
                <a:ea typeface="华文细黑" panose="02010600040101010101" pitchFamily="2" charset="-122"/>
              </a:rPr>
              <a:t>程</a:t>
            </a:r>
          </a:p>
        </p:txBody>
      </p:sp>
      <p:sp>
        <p:nvSpPr>
          <p:cNvPr id="109" name="Rectangle 109"/>
          <p:cNvSpPr>
            <a:spLocks noChangeArrowheads="1"/>
          </p:cNvSpPr>
          <p:nvPr/>
        </p:nvSpPr>
        <p:spPr bwMode="auto">
          <a:xfrm>
            <a:off x="1614488" y="2092325"/>
            <a:ext cx="543739"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逆</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向</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工</a:t>
            </a:r>
          </a:p>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80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程</a:t>
            </a:r>
          </a:p>
        </p:txBody>
      </p:sp>
      <p:sp>
        <p:nvSpPr>
          <p:cNvPr id="110" name="Rectangle 110"/>
          <p:cNvSpPr>
            <a:spLocks noChangeArrowheads="1"/>
          </p:cNvSpPr>
          <p:nvPr/>
        </p:nvSpPr>
        <p:spPr bwMode="auto">
          <a:xfrm>
            <a:off x="4871337" y="1920082"/>
            <a:ext cx="121058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（重构）</a:t>
            </a:r>
          </a:p>
        </p:txBody>
      </p:sp>
      <p:sp>
        <p:nvSpPr>
          <p:cNvPr id="111" name="Rectangle 111"/>
          <p:cNvSpPr>
            <a:spLocks noChangeArrowheads="1"/>
          </p:cNvSpPr>
          <p:nvPr/>
        </p:nvSpPr>
        <p:spPr bwMode="auto">
          <a:xfrm>
            <a:off x="4868131" y="3407510"/>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000FF"/>
                </a:solidFill>
                <a:effectLst/>
                <a:uLnTx/>
                <a:uFillTx/>
                <a:latin typeface="Times New Roman" panose="02020603050405020304" pitchFamily="18" charset="0"/>
                <a:cs typeface="Times New Roman" panose="02020603050405020304" pitchFamily="18" charset="0"/>
              </a:rPr>
              <a:t>（重构）</a:t>
            </a:r>
          </a:p>
        </p:txBody>
      </p:sp>
      <p:sp>
        <p:nvSpPr>
          <p:cNvPr id="112" name="Rectangle 112"/>
          <p:cNvSpPr>
            <a:spLocks noChangeArrowheads="1"/>
          </p:cNvSpPr>
          <p:nvPr/>
        </p:nvSpPr>
        <p:spPr bwMode="auto">
          <a:xfrm>
            <a:off x="4868131" y="5276790"/>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defRPr sz="2400">
                <a:solidFill>
                  <a:schemeClr val="tx1"/>
                </a:solidFill>
                <a:latin typeface="Times New Roman" panose="02020603050405020304" pitchFamily="18" charset="0"/>
                <a:cs typeface="Times New Roman" panose="02020603050405020304" pitchFamily="18" charset="0"/>
              </a:defRPr>
            </a:lvl1pPr>
            <a:lvl2pPr algn="r" eaLnBrk="0" hangingPunct="0">
              <a:defRPr sz="2400">
                <a:solidFill>
                  <a:schemeClr val="tx1"/>
                </a:solidFill>
                <a:latin typeface="Times New Roman" panose="02020603050405020304" pitchFamily="18" charset="0"/>
                <a:cs typeface="Times New Roman" panose="02020603050405020304" pitchFamily="18" charset="0"/>
              </a:defRPr>
            </a:lvl2pPr>
            <a:lvl3pPr algn="r" eaLnBrk="0" hangingPunct="0">
              <a:defRPr sz="2400">
                <a:solidFill>
                  <a:schemeClr val="tx1"/>
                </a:solidFill>
                <a:latin typeface="Times New Roman" panose="02020603050405020304" pitchFamily="18" charset="0"/>
                <a:cs typeface="Times New Roman" panose="02020603050405020304" pitchFamily="18" charset="0"/>
              </a:defRPr>
            </a:lvl3pPr>
            <a:lvl4pPr algn="r" eaLnBrk="0" hangingPunct="0">
              <a:defRPr sz="2400">
                <a:solidFill>
                  <a:schemeClr val="tx1"/>
                </a:solidFill>
                <a:latin typeface="Times New Roman" panose="02020603050405020304" pitchFamily="18" charset="0"/>
                <a:cs typeface="Times New Roman" panose="02020603050405020304" pitchFamily="18" charset="0"/>
              </a:defRPr>
            </a:lvl4pPr>
            <a:lvl5pPr algn="r" eaLnBrk="0" hangingPunct="0">
              <a:defRPr sz="2400">
                <a:solidFill>
                  <a:schemeClr val="tx1"/>
                </a:solidFill>
                <a:latin typeface="Times New Roman" panose="02020603050405020304" pitchFamily="18" charset="0"/>
                <a:cs typeface="Times New Roman" panose="02020603050405020304" pitchFamily="18" charset="0"/>
              </a:defRPr>
            </a:lvl5pPr>
            <a:lvl6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6pPr>
            <a:lvl7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7pPr>
            <a:lvl8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8pPr>
            <a:lvl9pPr algn="r" eaLnBrk="0" fontAlgn="base" hangingPunct="0">
              <a:spcBef>
                <a:spcPct val="0"/>
              </a:spcBef>
              <a:spcAft>
                <a:spcPct val="0"/>
              </a:spcAft>
              <a:buSzPct val="100000"/>
              <a:defRPr sz="2400">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eaLnBrk="1" fontAlgn="base" latinLnBrk="0" hangingPunct="1">
              <a:lnSpc>
                <a:spcPct val="100000"/>
              </a:lnSpc>
              <a:spcBef>
                <a:spcPct val="0"/>
              </a:spcBef>
              <a:spcAft>
                <a:spcPct val="0"/>
              </a:spcAft>
              <a:buClrTx/>
              <a:buSzPct val="100000"/>
              <a:buFontTx/>
              <a:buNone/>
              <a:tabLst/>
              <a:defRPr/>
            </a:pPr>
            <a:r>
              <a:rPr kumimoji="1" lang="zh-CN" altLang="en-US" sz="2000" b="1" i="0" u="none" strike="noStrike" kern="0" cap="none" spc="0" normalizeH="0" baseline="0" noProof="0" dirty="0" smtClean="0">
                <a:ln>
                  <a:noFill/>
                </a:ln>
                <a:solidFill>
                  <a:srgbClr val="0000FF"/>
                </a:solidFill>
                <a:effectLst/>
                <a:uLnTx/>
                <a:uFillTx/>
                <a:latin typeface="Times New Roman" panose="02020603050405020304" pitchFamily="18" charset="0"/>
                <a:cs typeface="Times New Roman" panose="02020603050405020304" pitchFamily="18" charset="0"/>
              </a:rPr>
              <a:t>（重构）</a:t>
            </a:r>
          </a:p>
        </p:txBody>
      </p:sp>
    </p:spTree>
    <p:extLst>
      <p:ext uri="{BB962C8B-B14F-4D97-AF65-F5344CB8AC3E}">
        <p14:creationId xmlns:p14="http://schemas.microsoft.com/office/powerpoint/2010/main" val="1429487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软件再工程过程模型所定义的</a:t>
            </a:r>
            <a:r>
              <a:rPr lang="en-US" altLang="zh-CN" dirty="0"/>
              <a:t>6</a:t>
            </a:r>
            <a:r>
              <a:rPr lang="zh-CN" altLang="en-US" dirty="0"/>
              <a:t>类活动</a:t>
            </a:r>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）库存</a:t>
            </a:r>
            <a:r>
              <a:rPr lang="zh-CN" altLang="en-US" dirty="0"/>
              <a:t>目录分析</a:t>
            </a:r>
          </a:p>
          <a:p>
            <a:r>
              <a:rPr lang="zh-CN" altLang="en-US" dirty="0" smtClean="0"/>
              <a:t>（</a:t>
            </a:r>
            <a:r>
              <a:rPr lang="en-US" altLang="zh-CN" dirty="0" smtClean="0"/>
              <a:t>2</a:t>
            </a:r>
            <a:r>
              <a:rPr lang="zh-CN" altLang="en-US" dirty="0" smtClean="0"/>
              <a:t>）文档</a:t>
            </a:r>
            <a:r>
              <a:rPr lang="zh-CN" altLang="en-US" dirty="0"/>
              <a:t>重构</a:t>
            </a:r>
          </a:p>
          <a:p>
            <a:r>
              <a:rPr lang="zh-CN" altLang="en-US" dirty="0" smtClean="0"/>
              <a:t>（</a:t>
            </a:r>
            <a:r>
              <a:rPr lang="en-US" altLang="zh-CN" dirty="0" smtClean="0"/>
              <a:t>3</a:t>
            </a:r>
            <a:r>
              <a:rPr lang="zh-CN" altLang="en-US" dirty="0" smtClean="0"/>
              <a:t>）逆向工程</a:t>
            </a:r>
            <a:endParaRPr lang="zh-CN" altLang="en-US" dirty="0"/>
          </a:p>
          <a:p>
            <a:r>
              <a:rPr lang="zh-CN" altLang="en-US" dirty="0" smtClean="0"/>
              <a:t>（</a:t>
            </a:r>
            <a:r>
              <a:rPr lang="en-US" altLang="zh-CN" dirty="0" smtClean="0"/>
              <a:t>4</a:t>
            </a:r>
            <a:r>
              <a:rPr lang="zh-CN" altLang="en-US" dirty="0" smtClean="0"/>
              <a:t>）代码</a:t>
            </a:r>
            <a:r>
              <a:rPr lang="zh-CN" altLang="en-US" dirty="0"/>
              <a:t>重构</a:t>
            </a:r>
          </a:p>
          <a:p>
            <a:r>
              <a:rPr lang="zh-CN" altLang="en-US" dirty="0" smtClean="0"/>
              <a:t>（</a:t>
            </a:r>
            <a:r>
              <a:rPr lang="en-US" altLang="zh-CN" dirty="0" smtClean="0"/>
              <a:t>5</a:t>
            </a:r>
            <a:r>
              <a:rPr lang="zh-CN" altLang="en-US" dirty="0" smtClean="0"/>
              <a:t>）数据重构</a:t>
            </a:r>
            <a:endParaRPr lang="zh-CN" altLang="en-US" dirty="0"/>
          </a:p>
          <a:p>
            <a:r>
              <a:rPr lang="zh-CN" altLang="en-US" dirty="0" smtClean="0"/>
              <a:t>（</a:t>
            </a:r>
            <a:r>
              <a:rPr lang="en-US" altLang="zh-CN" dirty="0" smtClean="0"/>
              <a:t>6</a:t>
            </a:r>
            <a:r>
              <a:rPr lang="zh-CN" altLang="en-US" dirty="0" smtClean="0"/>
              <a:t>）正向</a:t>
            </a:r>
            <a:r>
              <a:rPr lang="zh-CN" altLang="en-US" dirty="0"/>
              <a:t>工程</a:t>
            </a:r>
          </a:p>
          <a:p>
            <a:endParaRPr lang="zh-CN" altLang="en-US" dirty="0"/>
          </a:p>
        </p:txBody>
      </p:sp>
    </p:spTree>
    <p:extLst>
      <p:ext uri="{BB962C8B-B14F-4D97-AF65-F5344CB8AC3E}">
        <p14:creationId xmlns:p14="http://schemas.microsoft.com/office/powerpoint/2010/main" val="3528148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）库存目录</a:t>
            </a:r>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sz="2400" dirty="0"/>
              <a:t> 每个软件组织都应该保存其拥有的所有应用系统的库存目录。该目录包含关于每个应用系统的基本</a:t>
            </a:r>
            <a:r>
              <a:rPr lang="zh-CN" altLang="en-US" sz="2400" dirty="0" smtClean="0"/>
              <a:t>信息。</a:t>
            </a:r>
            <a:endParaRPr lang="en-US" altLang="zh-CN" sz="2400" dirty="0" smtClean="0"/>
          </a:p>
          <a:p>
            <a:endParaRPr lang="en-US" altLang="zh-CN" dirty="0"/>
          </a:p>
          <a:p>
            <a:endParaRPr lang="en-US" altLang="zh-CN" dirty="0" smtClean="0"/>
          </a:p>
          <a:p>
            <a:endParaRPr lang="en-US" altLang="zh-CN" dirty="0"/>
          </a:p>
          <a:p>
            <a:r>
              <a:rPr lang="zh-CN" altLang="en-US" sz="2400" dirty="0" smtClean="0">
                <a:solidFill>
                  <a:prstClr val="black"/>
                </a:solidFill>
                <a:latin typeface="Arial" panose="020B0604020202020204" pitchFamily="34" charset="0"/>
              </a:rPr>
              <a:t>应该</a:t>
            </a:r>
            <a:r>
              <a:rPr lang="zh-CN" altLang="en-US" sz="2400" dirty="0">
                <a:solidFill>
                  <a:prstClr val="black"/>
                </a:solidFill>
                <a:latin typeface="Arial" panose="020B0604020202020204" pitchFamily="34" charset="0"/>
              </a:rPr>
              <a:t>仔细分析库存目录，按照业务重要程度、寿命、当前可维护性、预期的修改次数等标准，把</a:t>
            </a:r>
            <a:r>
              <a:rPr lang="zh-CN" altLang="en-US" sz="2400" dirty="0">
                <a:solidFill>
                  <a:srgbClr val="0000FF"/>
                </a:solidFill>
                <a:latin typeface="Arial" panose="020B0604020202020204" pitchFamily="34" charset="0"/>
              </a:rPr>
              <a:t>库中的应用系统排序，从中选出再工程的候选者，</a:t>
            </a:r>
            <a:r>
              <a:rPr lang="zh-CN" altLang="en-US" sz="2400" dirty="0" smtClean="0">
                <a:solidFill>
                  <a:srgbClr val="0000FF"/>
                </a:solidFill>
                <a:latin typeface="Arial" panose="020B0604020202020204" pitchFamily="34" charset="0"/>
              </a:rPr>
              <a:t>然后分配</a:t>
            </a:r>
            <a:r>
              <a:rPr lang="zh-CN" altLang="en-US" sz="2400" dirty="0">
                <a:solidFill>
                  <a:srgbClr val="0000FF"/>
                </a:solidFill>
                <a:latin typeface="Arial" panose="020B0604020202020204" pitchFamily="34" charset="0"/>
              </a:rPr>
              <a:t>再工程所需要的资源。</a:t>
            </a:r>
            <a:endParaRPr lang="en-US" altLang="zh-CN" sz="2400" dirty="0" smtClean="0">
              <a:solidFill>
                <a:srgbClr val="0000FF"/>
              </a:solidFill>
            </a:endParaRPr>
          </a:p>
          <a:p>
            <a:endParaRPr lang="zh-CN" altLang="en-US" dirty="0"/>
          </a:p>
        </p:txBody>
      </p:sp>
      <p:sp>
        <p:nvSpPr>
          <p:cNvPr id="4" name="文本框 4"/>
          <p:cNvSpPr txBox="1">
            <a:spLocks noChangeArrowheads="1"/>
          </p:cNvSpPr>
          <p:nvPr/>
        </p:nvSpPr>
        <p:spPr bwMode="auto">
          <a:xfrm>
            <a:off x="1143000" y="2373133"/>
            <a:ext cx="7305675" cy="1200329"/>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zh-CN" altLang="en-US" sz="1800" dirty="0">
                <a:solidFill>
                  <a:prstClr val="black"/>
                </a:solidFill>
                <a:latin typeface="华文细黑" panose="02010600040101010101" pitchFamily="2" charset="-122"/>
                <a:ea typeface="华文细黑" panose="02010600040101010101" pitchFamily="2" charset="-122"/>
              </a:rPr>
              <a:t>（例如应用系统的名字，最初构建它的日期，已做过的实质性修改次数，过去</a:t>
            </a:r>
            <a:r>
              <a:rPr lang="en-US" altLang="zh-CN" sz="1800" dirty="0">
                <a:solidFill>
                  <a:prstClr val="black"/>
                </a:solidFill>
                <a:latin typeface="华文细黑" panose="02010600040101010101" pitchFamily="2" charset="-122"/>
                <a:ea typeface="华文细黑" panose="02010600040101010101" pitchFamily="2" charset="-122"/>
              </a:rPr>
              <a:t>18</a:t>
            </a:r>
            <a:r>
              <a:rPr lang="zh-CN" altLang="en-US" sz="1800" dirty="0">
                <a:solidFill>
                  <a:prstClr val="black"/>
                </a:solidFill>
                <a:latin typeface="华文细黑" panose="02010600040101010101" pitchFamily="2" charset="-122"/>
                <a:ea typeface="华文细黑" panose="02010600040101010101" pitchFamily="2" charset="-122"/>
              </a:rPr>
              <a:t>个月报告的错误，用户数量，安装它的机器数量，它的复杂程度，文档质量，整体可维护性等级，预期寿命，在未来</a:t>
            </a:r>
            <a:r>
              <a:rPr lang="en-US" altLang="zh-CN" sz="1800" dirty="0">
                <a:solidFill>
                  <a:prstClr val="black"/>
                </a:solidFill>
                <a:latin typeface="华文细黑" panose="02010600040101010101" pitchFamily="2" charset="-122"/>
                <a:ea typeface="华文细黑" panose="02010600040101010101" pitchFamily="2" charset="-122"/>
              </a:rPr>
              <a:t>36</a:t>
            </a:r>
            <a:r>
              <a:rPr lang="zh-CN" altLang="en-US" sz="1800" dirty="0">
                <a:solidFill>
                  <a:prstClr val="black"/>
                </a:solidFill>
                <a:latin typeface="华文细黑" panose="02010600040101010101" pitchFamily="2" charset="-122"/>
                <a:ea typeface="华文细黑" panose="02010600040101010101" pitchFamily="2" charset="-122"/>
              </a:rPr>
              <a:t>个月内的预期修改次数，业务重要程度等）。</a:t>
            </a:r>
            <a:endParaRPr lang="en-US" altLang="zh-CN" sz="1800" dirty="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118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）文档</a:t>
            </a:r>
            <a:r>
              <a:rPr lang="zh-CN" altLang="en-US" dirty="0" smtClean="0"/>
              <a:t>重构</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老</a:t>
            </a:r>
            <a:r>
              <a:rPr lang="zh-CN" altLang="en-US" dirty="0" smtClean="0">
                <a:solidFill>
                  <a:srgbClr val="0000FF"/>
                </a:solidFill>
              </a:rPr>
              <a:t>程序固有特点</a:t>
            </a:r>
            <a:r>
              <a:rPr lang="zh-CN" altLang="en-US" dirty="0">
                <a:solidFill>
                  <a:srgbClr val="0000FF"/>
                </a:solidFill>
              </a:rPr>
              <a:t>是缺乏文档</a:t>
            </a:r>
            <a:r>
              <a:rPr lang="zh-CN" altLang="en-US" dirty="0"/>
              <a:t>。具体情况不同，处理这个问题的方法也</a:t>
            </a:r>
            <a:r>
              <a:rPr lang="zh-CN" altLang="en-US" dirty="0" smtClean="0"/>
              <a:t>不同：</a:t>
            </a:r>
            <a:endParaRPr lang="en-US" altLang="zh-CN" dirty="0" smtClean="0"/>
          </a:p>
          <a:p>
            <a:pPr lvl="1"/>
            <a:r>
              <a:rPr lang="zh-CN" altLang="en-US" dirty="0"/>
              <a:t>如果一个程序是</a:t>
            </a:r>
            <a:r>
              <a:rPr lang="zh-CN" altLang="en-US" dirty="0">
                <a:solidFill>
                  <a:srgbClr val="0000FF"/>
                </a:solidFill>
              </a:rPr>
              <a:t>相对稳定的</a:t>
            </a:r>
            <a:r>
              <a:rPr lang="zh-CN" altLang="en-US" dirty="0" smtClean="0"/>
              <a:t>，而且</a:t>
            </a:r>
            <a:r>
              <a:rPr lang="zh-CN" altLang="en-US" dirty="0"/>
              <a:t>可能不会再经历什么变化，</a:t>
            </a:r>
            <a:r>
              <a:rPr lang="zh-CN" altLang="en-US" dirty="0" smtClean="0"/>
              <a:t>那么让它</a:t>
            </a:r>
            <a:r>
              <a:rPr lang="zh-CN" altLang="en-US" dirty="0">
                <a:solidFill>
                  <a:srgbClr val="0000FF"/>
                </a:solidFill>
              </a:rPr>
              <a:t>保持现状</a:t>
            </a:r>
            <a:r>
              <a:rPr lang="zh-CN" altLang="en-US" dirty="0"/>
              <a:t>是一个明智的选择</a:t>
            </a:r>
            <a:r>
              <a:rPr lang="zh-CN" altLang="en-US" dirty="0" smtClean="0"/>
              <a:t>。</a:t>
            </a:r>
            <a:endParaRPr lang="en-US" altLang="zh-CN" dirty="0" smtClean="0"/>
          </a:p>
          <a:p>
            <a:pPr lvl="1"/>
            <a:r>
              <a:rPr lang="zh-CN" altLang="en-US" dirty="0"/>
              <a:t>为了便于今后的维护，必须更新文档，但是由于资源</a:t>
            </a:r>
            <a:r>
              <a:rPr lang="zh-CN" altLang="en-US" dirty="0" smtClean="0"/>
              <a:t>有限</a:t>
            </a:r>
            <a:r>
              <a:rPr lang="zh-CN" altLang="en-US" dirty="0"/>
              <a:t>，应采用</a:t>
            </a:r>
            <a:r>
              <a:rPr lang="zh-CN" altLang="en-US" dirty="0">
                <a:solidFill>
                  <a:srgbClr val="0000FF"/>
                </a:solidFill>
              </a:rPr>
              <a:t>“使用时建文档”</a:t>
            </a:r>
            <a:r>
              <a:rPr lang="zh-CN" altLang="en-US" dirty="0"/>
              <a:t>的方法。</a:t>
            </a:r>
          </a:p>
          <a:p>
            <a:pPr lvl="1"/>
            <a:r>
              <a:rPr lang="zh-CN" altLang="en-US" dirty="0">
                <a:solidFill>
                  <a:srgbClr val="0000FF"/>
                </a:solidFill>
              </a:rPr>
              <a:t>如果某应用系统是完成业务工作的关键，而且必须</a:t>
            </a:r>
            <a:r>
              <a:rPr lang="zh-CN" altLang="en-US" dirty="0" smtClean="0">
                <a:solidFill>
                  <a:srgbClr val="0000FF"/>
                </a:solidFill>
              </a:rPr>
              <a:t>重构全部</a:t>
            </a:r>
            <a:r>
              <a:rPr lang="zh-CN" altLang="en-US" dirty="0">
                <a:solidFill>
                  <a:srgbClr val="0000FF"/>
                </a:solidFill>
              </a:rPr>
              <a:t>文档</a:t>
            </a:r>
            <a:r>
              <a:rPr lang="zh-CN" altLang="en-US" dirty="0"/>
              <a:t>，则仍然应该设法把文档工作减少到必需的</a:t>
            </a:r>
            <a:r>
              <a:rPr lang="zh-CN" altLang="en-US" dirty="0" smtClean="0"/>
              <a:t>最小量</a:t>
            </a:r>
            <a:r>
              <a:rPr lang="zh-CN" altLang="en-US" dirty="0"/>
              <a:t>。</a:t>
            </a:r>
          </a:p>
          <a:p>
            <a:pPr lvl="1"/>
            <a:endParaRPr lang="zh-CN" altLang="en-US" dirty="0"/>
          </a:p>
          <a:p>
            <a:endParaRPr lang="zh-CN" altLang="en-US" dirty="0"/>
          </a:p>
        </p:txBody>
      </p:sp>
    </p:spTree>
    <p:extLst>
      <p:ext uri="{BB962C8B-B14F-4D97-AF65-F5344CB8AC3E}">
        <p14:creationId xmlns:p14="http://schemas.microsoft.com/office/powerpoint/2010/main" val="19637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a:t>
            </a:r>
            <a:r>
              <a:rPr lang="zh-CN" altLang="en-US" dirty="0" smtClean="0"/>
              <a:t>逆向工程</a:t>
            </a:r>
            <a:endParaRPr lang="zh-CN" altLang="en-US" dirty="0"/>
          </a:p>
        </p:txBody>
      </p:sp>
      <p:sp>
        <p:nvSpPr>
          <p:cNvPr id="3" name="内容占位符 2"/>
          <p:cNvSpPr>
            <a:spLocks noGrp="1"/>
          </p:cNvSpPr>
          <p:nvPr>
            <p:ph idx="1"/>
          </p:nvPr>
        </p:nvSpPr>
        <p:spPr/>
        <p:txBody>
          <a:bodyPr/>
          <a:lstStyle/>
          <a:p>
            <a:r>
              <a:rPr lang="zh-CN" altLang="en-US" dirty="0"/>
              <a:t>逆向工程是一个</a:t>
            </a:r>
            <a:r>
              <a:rPr lang="zh-CN" altLang="en-US" dirty="0">
                <a:solidFill>
                  <a:srgbClr val="0000FF"/>
                </a:solidFill>
              </a:rPr>
              <a:t>恢复设计结果</a:t>
            </a:r>
            <a:r>
              <a:rPr lang="zh-CN" altLang="en-US" dirty="0"/>
              <a:t>的</a:t>
            </a:r>
            <a:r>
              <a:rPr lang="zh-CN" altLang="en-US" dirty="0" smtClean="0"/>
              <a:t>过程</a:t>
            </a:r>
            <a:endParaRPr lang="en-US" altLang="zh-CN" dirty="0" smtClean="0"/>
          </a:p>
          <a:p>
            <a:r>
              <a:rPr lang="zh-CN" altLang="en-US" dirty="0"/>
              <a:t>利用</a:t>
            </a:r>
            <a:r>
              <a:rPr lang="zh-CN" altLang="en-US" dirty="0" smtClean="0"/>
              <a:t>逆向工程</a:t>
            </a:r>
            <a:r>
              <a:rPr lang="zh-CN" altLang="en-US" dirty="0"/>
              <a:t>工具从现存的程序代码中抽取有关</a:t>
            </a:r>
            <a:r>
              <a:rPr lang="zh-CN" altLang="en-US" dirty="0">
                <a:solidFill>
                  <a:srgbClr val="0000FF"/>
                </a:solidFill>
              </a:rPr>
              <a:t>数据、体系结构和处理过程</a:t>
            </a:r>
            <a:r>
              <a:rPr lang="zh-CN" altLang="en-US" dirty="0"/>
              <a:t>的设计信息。</a:t>
            </a:r>
          </a:p>
        </p:txBody>
      </p:sp>
    </p:spTree>
    <p:extLst>
      <p:ext uri="{BB962C8B-B14F-4D97-AF65-F5344CB8AC3E}">
        <p14:creationId xmlns:p14="http://schemas.microsoft.com/office/powerpoint/2010/main" val="33682489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）代码</a:t>
            </a:r>
            <a:r>
              <a:rPr lang="zh-CN" altLang="en-US" dirty="0" smtClean="0"/>
              <a:t>重构</a:t>
            </a:r>
            <a:endParaRPr lang="zh-CN" altLang="en-US" dirty="0"/>
          </a:p>
        </p:txBody>
      </p:sp>
      <p:sp>
        <p:nvSpPr>
          <p:cNvPr id="3" name="内容占位符 2"/>
          <p:cNvSpPr>
            <a:spLocks noGrp="1"/>
          </p:cNvSpPr>
          <p:nvPr>
            <p:ph idx="1"/>
          </p:nvPr>
        </p:nvSpPr>
        <p:spPr/>
        <p:txBody>
          <a:bodyPr/>
          <a:lstStyle/>
          <a:p>
            <a:r>
              <a:rPr lang="zh-CN" altLang="en-US" dirty="0" smtClean="0"/>
              <a:t>代码重构是最常见的再工程活动。某些</a:t>
            </a:r>
            <a:r>
              <a:rPr lang="zh-CN" altLang="en-US" dirty="0"/>
              <a:t>老程序具有比较完整、合理的体系结构，</a:t>
            </a:r>
            <a:r>
              <a:rPr lang="zh-CN" altLang="en-US" dirty="0" smtClean="0">
                <a:solidFill>
                  <a:srgbClr val="0000FF"/>
                </a:solidFill>
              </a:rPr>
              <a:t>但是个体</a:t>
            </a:r>
            <a:r>
              <a:rPr lang="zh-CN" altLang="en-US" dirty="0">
                <a:solidFill>
                  <a:srgbClr val="0000FF"/>
                </a:solidFill>
              </a:rPr>
              <a:t>模块的编码方式却是难于理解、测试和维护的</a:t>
            </a:r>
            <a:r>
              <a:rPr lang="zh-CN" altLang="en-US" dirty="0"/>
              <a:t>。在这种情况下，</a:t>
            </a:r>
            <a:r>
              <a:rPr lang="zh-CN" altLang="en-US" dirty="0">
                <a:solidFill>
                  <a:srgbClr val="0000FF"/>
                </a:solidFill>
              </a:rPr>
              <a:t>可以重构可疑模块的代码</a:t>
            </a:r>
            <a:r>
              <a:rPr lang="zh-CN" altLang="en-US" dirty="0" smtClean="0"/>
              <a:t>。</a:t>
            </a:r>
            <a:endParaRPr lang="en-US" altLang="zh-CN" dirty="0" smtClean="0"/>
          </a:p>
          <a:p>
            <a:pPr lvl="1"/>
            <a:r>
              <a:rPr lang="zh-CN" altLang="en-US" dirty="0"/>
              <a:t>首先，用重构工具分析源代码，标注出和结构化程序设计概念相违背的部分</a:t>
            </a:r>
          </a:p>
          <a:p>
            <a:pPr lvl="1"/>
            <a:r>
              <a:rPr lang="zh-CN" altLang="en-US" dirty="0"/>
              <a:t>然后，重构有问题的代码（此项工作可自动进行）</a:t>
            </a:r>
          </a:p>
          <a:p>
            <a:pPr lvl="1"/>
            <a:r>
              <a:rPr lang="zh-CN" altLang="en-US" dirty="0"/>
              <a:t>最后，复审和测试生成的重构代码（以保证没有引入异常）并更新代码文档。</a:t>
            </a:r>
          </a:p>
          <a:p>
            <a:endParaRPr lang="zh-CN" altLang="en-US" dirty="0"/>
          </a:p>
          <a:p>
            <a:endParaRPr lang="zh-CN" altLang="en-US" dirty="0"/>
          </a:p>
        </p:txBody>
      </p:sp>
    </p:spTree>
    <p:extLst>
      <p:ext uri="{BB962C8B-B14F-4D97-AF65-F5344CB8AC3E}">
        <p14:creationId xmlns:p14="http://schemas.microsoft.com/office/powerpoint/2010/main" val="64757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a:t>
            </a:r>
            <a:r>
              <a:rPr lang="zh-CN" altLang="en-US" dirty="0" smtClean="0"/>
              <a:t>数据重构</a:t>
            </a:r>
            <a:endParaRPr lang="zh-CN" altLang="en-US" dirty="0"/>
          </a:p>
        </p:txBody>
      </p:sp>
      <p:sp>
        <p:nvSpPr>
          <p:cNvPr id="3" name="内容占位符 2"/>
          <p:cNvSpPr>
            <a:spLocks noGrp="1"/>
          </p:cNvSpPr>
          <p:nvPr>
            <p:ph idx="1"/>
          </p:nvPr>
        </p:nvSpPr>
        <p:spPr/>
        <p:txBody>
          <a:bodyPr/>
          <a:lstStyle/>
          <a:p>
            <a:r>
              <a:rPr lang="zh-CN" altLang="en-US" dirty="0">
                <a:solidFill>
                  <a:prstClr val="black"/>
                </a:solidFill>
                <a:latin typeface="Arial" panose="020B0604020202020204" pitchFamily="34" charset="0"/>
              </a:rPr>
              <a:t>与代码重构不同，</a:t>
            </a:r>
            <a:r>
              <a:rPr lang="zh-CN" altLang="en-US" dirty="0" smtClean="0">
                <a:solidFill>
                  <a:srgbClr val="0000FF"/>
                </a:solidFill>
              </a:rPr>
              <a:t>数据重构是</a:t>
            </a:r>
            <a:r>
              <a:rPr lang="zh-CN" altLang="en-US" dirty="0">
                <a:solidFill>
                  <a:srgbClr val="0000FF"/>
                </a:solidFill>
              </a:rPr>
              <a:t>一种全范围的再工程活动</a:t>
            </a:r>
            <a:r>
              <a:rPr lang="en-US" altLang="zh-CN" dirty="0" smtClean="0"/>
              <a:t>—</a:t>
            </a:r>
            <a:r>
              <a:rPr lang="zh-CN" altLang="en-US" dirty="0" smtClean="0"/>
              <a:t>对</a:t>
            </a:r>
            <a:r>
              <a:rPr lang="zh-CN" altLang="en-US" dirty="0"/>
              <a:t>数据的修改必然会导致体系结构或代码层的改变</a:t>
            </a:r>
            <a:r>
              <a:rPr lang="zh-CN" altLang="en-US" dirty="0" smtClean="0"/>
              <a:t>。</a:t>
            </a:r>
            <a:endParaRPr lang="en-US" altLang="zh-CN" dirty="0" smtClean="0"/>
          </a:p>
          <a:p>
            <a:r>
              <a:rPr lang="zh-CN" altLang="en-US" dirty="0" smtClean="0"/>
              <a:t>大多数</a:t>
            </a:r>
            <a:r>
              <a:rPr lang="zh-CN" altLang="en-US" dirty="0"/>
              <a:t>情况下，</a:t>
            </a:r>
            <a:r>
              <a:rPr lang="zh-CN" altLang="en-US" dirty="0">
                <a:solidFill>
                  <a:srgbClr val="0000FF"/>
                </a:solidFill>
              </a:rPr>
              <a:t>数据重构始于逆向工程活动</a:t>
            </a:r>
            <a:r>
              <a:rPr lang="zh-CN" altLang="en-US" dirty="0"/>
              <a:t>，分解当前使用的数据体系结构，必要时定义数据模型，标识数据对象和属性，并从软件质量的角度复审现存的数据结构</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298764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6</a:t>
            </a:r>
            <a:r>
              <a:rPr lang="zh-CN" altLang="en-US" dirty="0"/>
              <a:t>）正向</a:t>
            </a:r>
            <a:r>
              <a:rPr lang="zh-CN" altLang="en-US" dirty="0" smtClean="0"/>
              <a:t>工程</a:t>
            </a:r>
            <a:endParaRPr lang="zh-CN" altLang="en-US" dirty="0"/>
          </a:p>
        </p:txBody>
      </p:sp>
      <p:sp>
        <p:nvSpPr>
          <p:cNvPr id="3" name="内容占位符 2"/>
          <p:cNvSpPr>
            <a:spLocks noGrp="1"/>
          </p:cNvSpPr>
          <p:nvPr>
            <p:ph idx="1"/>
          </p:nvPr>
        </p:nvSpPr>
        <p:spPr/>
        <p:txBody>
          <a:bodyPr/>
          <a:lstStyle/>
          <a:p>
            <a:r>
              <a:rPr lang="zh-CN" altLang="en-US" dirty="0"/>
              <a:t>正向工程也称为革新或改造，这项活动不仅</a:t>
            </a:r>
            <a:r>
              <a:rPr lang="zh-CN" altLang="en-US" dirty="0">
                <a:solidFill>
                  <a:srgbClr val="0000FF"/>
                </a:solidFill>
              </a:rPr>
              <a:t>从现有程序中恢复设计信息，而且使用该信息去改变或重构现有系统</a:t>
            </a:r>
            <a:r>
              <a:rPr lang="zh-CN" altLang="en-US" dirty="0"/>
              <a:t>，以提高其整体质量。</a:t>
            </a:r>
          </a:p>
          <a:p>
            <a:endParaRPr lang="zh-CN" altLang="en-US" dirty="0"/>
          </a:p>
        </p:txBody>
      </p:sp>
    </p:spTree>
    <p:extLst>
      <p:ext uri="{BB962C8B-B14F-4D97-AF65-F5344CB8AC3E}">
        <p14:creationId xmlns:p14="http://schemas.microsoft.com/office/powerpoint/2010/main" val="1047237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en-US" sz="2000" dirty="0"/>
              <a:t>维护是软件生命周期的最后一个阶段，也是持续时间最长、代价最大的一个阶段。软件工程学的主要目的就是提高软件的可维护性，降低维护的代价。</a:t>
            </a:r>
          </a:p>
          <a:p>
            <a:r>
              <a:rPr lang="zh-CN" altLang="en-US" sz="2000" dirty="0"/>
              <a:t>软件维护通常包括</a:t>
            </a:r>
            <a:r>
              <a:rPr lang="en-US" altLang="zh-CN" sz="2000" dirty="0"/>
              <a:t>4</a:t>
            </a:r>
            <a:r>
              <a:rPr lang="zh-CN" altLang="en-US" sz="2000" dirty="0"/>
              <a:t>类活动：改正性维护、适应性维护、完善性维护、预防性维护。</a:t>
            </a:r>
          </a:p>
          <a:p>
            <a:r>
              <a:rPr lang="zh-CN" altLang="en-US" sz="2000" dirty="0"/>
              <a:t>软件的可理解性、可测试性、可修改性、可移植性和可重用性，是决定软件可维护性的基本因素。</a:t>
            </a:r>
          </a:p>
          <a:p>
            <a:r>
              <a:rPr lang="zh-CN" altLang="en-US" sz="2000" dirty="0"/>
              <a:t>在软件生命周期的每个阶段都必须充分考虑维护问题，并且为软件维护预做准备。</a:t>
            </a:r>
          </a:p>
          <a:p>
            <a:r>
              <a:rPr lang="zh-CN" altLang="en-US" sz="2000" dirty="0"/>
              <a:t>文档是影响软件可维护性的决定因素。</a:t>
            </a:r>
          </a:p>
          <a:p>
            <a:r>
              <a:rPr lang="zh-CN" altLang="en-US" sz="2000" dirty="0"/>
              <a:t>在条件具备时应该主动地进行预防性维护。</a:t>
            </a:r>
          </a:p>
          <a:p>
            <a:r>
              <a:rPr lang="zh-CN" altLang="en-US" sz="2000" dirty="0"/>
              <a:t>预防性维护实质上是软件再工程。典型的软件再工程过程模型定义了库存目录分析、文档重构、逆向工程、代码重构、数据重构和正向工程</a:t>
            </a:r>
            <a:r>
              <a:rPr lang="en-US" altLang="zh-CN" sz="2000" dirty="0"/>
              <a:t>6</a:t>
            </a:r>
            <a:r>
              <a:rPr lang="zh-CN" altLang="en-US" sz="2000" dirty="0"/>
              <a:t>类活动。</a:t>
            </a:r>
          </a:p>
          <a:p>
            <a:endParaRPr lang="zh-CN" altLang="en-US" dirty="0"/>
          </a:p>
        </p:txBody>
      </p:sp>
    </p:spTree>
    <p:extLst>
      <p:ext uri="{BB962C8B-B14F-4D97-AF65-F5344CB8AC3E}">
        <p14:creationId xmlns:p14="http://schemas.microsoft.com/office/powerpoint/2010/main" val="321808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smtClean="0"/>
              <a:t>8.1 </a:t>
            </a:r>
            <a:r>
              <a:rPr lang="zh-CN" altLang="en-US" sz="3600" dirty="0" smtClean="0"/>
              <a:t>软件维护</a:t>
            </a:r>
            <a:r>
              <a:rPr lang="zh-CN" altLang="en-US" sz="3600" dirty="0"/>
              <a:t>的定义</a:t>
            </a:r>
          </a:p>
        </p:txBody>
      </p:sp>
      <p:pic>
        <p:nvPicPr>
          <p:cNvPr id="11266" name="Picture 2"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2770647"/>
            <a:ext cx="5962650" cy="259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软件维护的</a:t>
            </a:r>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所谓</a:t>
            </a:r>
            <a:r>
              <a:rPr lang="zh-CN" altLang="en-US" dirty="0">
                <a:solidFill>
                  <a:srgbClr val="0000FF"/>
                </a:solidFill>
              </a:rPr>
              <a:t>软件维护</a:t>
            </a:r>
            <a:r>
              <a:rPr lang="zh-CN" altLang="en-US" dirty="0"/>
              <a:t>就是在软件已经交付使用之后，为了</a:t>
            </a:r>
            <a:r>
              <a:rPr lang="zh-CN" altLang="en-US" dirty="0">
                <a:solidFill>
                  <a:srgbClr val="0000FF"/>
                </a:solidFill>
              </a:rPr>
              <a:t>改正错误或满足新的需要而修改软件</a:t>
            </a:r>
            <a:r>
              <a:rPr lang="zh-CN" altLang="en-US" dirty="0"/>
              <a:t>的</a:t>
            </a:r>
            <a:r>
              <a:rPr lang="zh-CN" altLang="en-US" dirty="0" smtClean="0"/>
              <a:t>过程。</a:t>
            </a:r>
            <a:endParaRPr lang="en-US" altLang="zh-CN" dirty="0" smtClean="0"/>
          </a:p>
          <a:p>
            <a:endParaRPr lang="zh-CN" altLang="en-US" dirty="0" smtClean="0"/>
          </a:p>
          <a:p>
            <a:endParaRPr lang="zh-CN" altLang="en-US" dirty="0"/>
          </a:p>
          <a:p>
            <a:endParaRPr lang="zh-CN" altLang="en-US" dirty="0"/>
          </a:p>
        </p:txBody>
      </p:sp>
    </p:spTree>
    <p:extLst>
      <p:ext uri="{BB962C8B-B14F-4D97-AF65-F5344CB8AC3E}">
        <p14:creationId xmlns:p14="http://schemas.microsoft.com/office/powerpoint/2010/main" val="1013231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软件维护的分类</a:t>
            </a:r>
            <a:endParaRPr lang="zh-CN" altLang="en-US" dirty="0"/>
          </a:p>
        </p:txBody>
      </p:sp>
      <p:sp>
        <p:nvSpPr>
          <p:cNvPr id="4" name="矩形 3"/>
          <p:cNvSpPr/>
          <p:nvPr/>
        </p:nvSpPr>
        <p:spPr>
          <a:xfrm>
            <a:off x="4800600" y="1920204"/>
            <a:ext cx="3787697" cy="3194721"/>
          </a:xfrm>
          <a:prstGeom prst="rect">
            <a:avLst/>
          </a:prstGeom>
        </p:spPr>
        <p:txBody>
          <a:bodyPr wrap="square">
            <a:spAutoFit/>
          </a:bodyPr>
          <a:lstStyle/>
          <a:p>
            <a:pPr marL="342900" lvl="0" indent="-342900" eaLnBrk="0" fontAlgn="base" hangingPunct="0">
              <a:spcAft>
                <a:spcPct val="20000"/>
              </a:spcAft>
              <a:buClr>
                <a:srgbClr val="800000"/>
              </a:buClr>
              <a:buFont typeface="Wingdings" pitchFamily="2" charset="2"/>
              <a:buChar char="§"/>
            </a:pPr>
            <a:r>
              <a:rPr lang="zh-CN" altLang="en-US" sz="2800" kern="0" dirty="0">
                <a:solidFill>
                  <a:srgbClr val="000000"/>
                </a:solidFill>
                <a:latin typeface="华文细黑" panose="02010600040101010101" pitchFamily="2" charset="-122"/>
                <a:ea typeface="华文细黑" panose="02010600040101010101" pitchFamily="2" charset="-122"/>
              </a:rPr>
              <a:t>可以通过描述软件交付使用后可能进行的</a:t>
            </a:r>
            <a:r>
              <a:rPr lang="en-US" altLang="zh-CN" sz="2800" kern="0" dirty="0">
                <a:solidFill>
                  <a:srgbClr val="000000"/>
                </a:solidFill>
                <a:latin typeface="华文细黑" panose="02010600040101010101" pitchFamily="2" charset="-122"/>
                <a:ea typeface="华文细黑" panose="02010600040101010101" pitchFamily="2" charset="-122"/>
              </a:rPr>
              <a:t>4</a:t>
            </a:r>
            <a:r>
              <a:rPr lang="zh-CN" altLang="en-US" sz="2800" kern="0" dirty="0">
                <a:solidFill>
                  <a:srgbClr val="000000"/>
                </a:solidFill>
                <a:latin typeface="华文细黑" panose="02010600040101010101" pitchFamily="2" charset="-122"/>
                <a:ea typeface="华文细黑" panose="02010600040101010101" pitchFamily="2" charset="-122"/>
              </a:rPr>
              <a:t>项活动，具体地定义软件维护</a:t>
            </a:r>
            <a:r>
              <a:rPr lang="zh-CN" altLang="en-US" sz="2800" kern="0" dirty="0" smtClean="0">
                <a:solidFill>
                  <a:srgbClr val="000000"/>
                </a:solidFill>
                <a:latin typeface="华文细黑" panose="02010600040101010101" pitchFamily="2" charset="-122"/>
                <a:ea typeface="华文细黑" panose="02010600040101010101" pitchFamily="2" charset="-122"/>
              </a:rPr>
              <a:t>：</a:t>
            </a:r>
            <a:endParaRPr lang="en-US" altLang="zh-CN" sz="2800" kern="0" dirty="0" smtClean="0">
              <a:solidFill>
                <a:srgbClr val="000000"/>
              </a:solidFill>
              <a:latin typeface="华文细黑" panose="02010600040101010101" pitchFamily="2" charset="-122"/>
              <a:ea typeface="华文细黑" panose="02010600040101010101" pitchFamily="2" charset="-122"/>
            </a:endParaRPr>
          </a:p>
          <a:p>
            <a:pPr marL="342900" lvl="0" indent="-342900" eaLnBrk="0" fontAlgn="base" hangingPunct="0">
              <a:spcAft>
                <a:spcPct val="20000"/>
              </a:spcAft>
              <a:buClr>
                <a:srgbClr val="800000"/>
              </a:buClr>
              <a:buFont typeface="Wingdings" pitchFamily="2" charset="2"/>
              <a:buChar char="§"/>
            </a:pPr>
            <a:r>
              <a:rPr lang="zh-CN" altLang="en-US" sz="2800" kern="0" dirty="0" smtClean="0">
                <a:solidFill>
                  <a:srgbClr val="0000FF"/>
                </a:solidFill>
                <a:latin typeface="华文细黑" panose="02010600040101010101" pitchFamily="2" charset="-122"/>
                <a:ea typeface="华文细黑" panose="02010600040101010101" pitchFamily="2" charset="-122"/>
              </a:rPr>
              <a:t>改正性维护</a:t>
            </a:r>
            <a:r>
              <a:rPr lang="zh-CN" altLang="en-US" sz="2800" kern="0" dirty="0">
                <a:solidFill>
                  <a:srgbClr val="0000FF"/>
                </a:solidFill>
                <a:latin typeface="华文细黑" panose="02010600040101010101" pitchFamily="2" charset="-122"/>
                <a:ea typeface="华文细黑" panose="02010600040101010101" pitchFamily="2" charset="-122"/>
              </a:rPr>
              <a:t>、适应性维护、完善性维护、预防性维护</a:t>
            </a:r>
          </a:p>
        </p:txBody>
      </p:sp>
      <p:pic>
        <p:nvPicPr>
          <p:cNvPr id="3074" name="Picture 2" descr="“software maintenance”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34" y="1687398"/>
            <a:ext cx="344546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2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randombar(horizontal)">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软件维护的类型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79177454"/>
              </p:ext>
            </p:extLst>
          </p:nvPr>
        </p:nvGraphicFramePr>
        <p:xfrm>
          <a:off x="634206" y="1778000"/>
          <a:ext cx="7848600" cy="3505200"/>
        </p:xfrm>
        <a:graphic>
          <a:graphicData uri="http://schemas.openxmlformats.org/drawingml/2006/table">
            <a:tbl>
              <a:tblPr firstRow="1" bandRow="1">
                <a:tableStyleId>{5940675A-B579-460E-94D1-54222C63F5DA}</a:tableStyleId>
              </a:tblPr>
              <a:tblGrid>
                <a:gridCol w="506460"/>
                <a:gridCol w="2179590"/>
                <a:gridCol w="5162550"/>
              </a:tblGrid>
              <a:tr h="370840">
                <a:tc>
                  <a:txBody>
                    <a:bodyPr/>
                    <a:lstStyle/>
                    <a:p>
                      <a:endParaRPr lang="zh-CN" altLang="en-US" sz="2000" dirty="0">
                        <a:solidFill>
                          <a:srgbClr val="0000FF"/>
                        </a:solidFill>
                        <a:latin typeface="华文细黑" panose="02010600040101010101" pitchFamily="2" charset="-122"/>
                        <a:ea typeface="华文细黑" panose="02010600040101010101" pitchFamily="2" charset="-122"/>
                      </a:endParaRPr>
                    </a:p>
                  </a:txBody>
                  <a:tcPr anchor="ctr">
                    <a:lnL w="9525" cap="flat" cmpd="sng" algn="ctr">
                      <a:no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pPr algn="ctr"/>
                      <a:r>
                        <a:rPr lang="zh-CN" altLang="en-US" sz="2000" dirty="0" smtClean="0">
                          <a:solidFill>
                            <a:srgbClr val="0000FF"/>
                          </a:solidFill>
                          <a:latin typeface="华文细黑" panose="02010600040101010101" pitchFamily="2" charset="-122"/>
                          <a:ea typeface="华文细黑" panose="02010600040101010101" pitchFamily="2" charset="-122"/>
                        </a:rPr>
                        <a:t>软件维护的类型</a:t>
                      </a:r>
                      <a:endParaRPr lang="zh-CN" altLang="en-US" sz="2000" dirty="0">
                        <a:solidFill>
                          <a:srgbClr val="0000FF"/>
                        </a:solidFill>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pPr algn="ctr"/>
                      <a:r>
                        <a:rPr lang="zh-CN" altLang="en-US" sz="2000" dirty="0" smtClean="0">
                          <a:solidFill>
                            <a:srgbClr val="0000FF"/>
                          </a:solidFill>
                          <a:latin typeface="华文细黑" panose="02010600040101010101" pitchFamily="2" charset="-122"/>
                          <a:ea typeface="华文细黑" panose="02010600040101010101" pitchFamily="2" charset="-122"/>
                        </a:rPr>
                        <a:t>说明</a:t>
                      </a:r>
                      <a:endParaRPr lang="zh-CN" altLang="en-US" sz="2000" dirty="0">
                        <a:solidFill>
                          <a:srgbClr val="0000FF"/>
                        </a:solidFill>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r>
              <a:tr h="370840">
                <a:tc>
                  <a:txBody>
                    <a:bodyPr/>
                    <a:lstStyle/>
                    <a:p>
                      <a:pPr algn="ctr"/>
                      <a:r>
                        <a:rPr lang="en-US" altLang="zh-CN" sz="2000" dirty="0" smtClean="0">
                          <a:latin typeface="华文细黑" panose="02010600040101010101" pitchFamily="2" charset="-122"/>
                          <a:ea typeface="华文细黑" panose="02010600040101010101" pitchFamily="2" charset="-122"/>
                        </a:rPr>
                        <a:t>1</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no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latin typeface="华文细黑" panose="02010600040101010101" pitchFamily="2" charset="-122"/>
                          <a:ea typeface="华文细黑" panose="02010600040101010101" pitchFamily="2" charset="-122"/>
                        </a:rPr>
                        <a:t>改正性维护</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solidFill>
                            <a:schemeClr val="tx1"/>
                          </a:solidFill>
                          <a:ea typeface="宋体" panose="02010600030101010101" pitchFamily="2" charset="-122"/>
                        </a:rPr>
                        <a:t>由于软件测试的不彻底性，</a:t>
                      </a:r>
                      <a:r>
                        <a:rPr lang="zh-CN" altLang="en-US" sz="2000" dirty="0" smtClean="0">
                          <a:solidFill>
                            <a:srgbClr val="0000FF"/>
                          </a:solidFill>
                          <a:latin typeface="华文细黑" panose="02010600040101010101" pitchFamily="2" charset="-122"/>
                          <a:ea typeface="华文细黑" panose="02010600040101010101" pitchFamily="2" charset="-122"/>
                        </a:rPr>
                        <a:t>软件交付使用后，都会继续发现潜在的错误</a:t>
                      </a:r>
                      <a:r>
                        <a:rPr lang="zh-CN" altLang="en-US" sz="2000" dirty="0" smtClean="0">
                          <a:latin typeface="华文细黑" panose="02010600040101010101" pitchFamily="2" charset="-122"/>
                          <a:ea typeface="华文细黑" panose="02010600040101010101" pitchFamily="2" charset="-122"/>
                        </a:rPr>
                        <a:t>，对它们进行诊断和改正</a:t>
                      </a:r>
                      <a:endParaRPr lang="zh-CN" altLang="en-US" sz="2000" dirty="0">
                        <a:latin typeface="华文细黑" panose="02010600040101010101" pitchFamily="2" charset="-122"/>
                        <a:ea typeface="华文细黑" panose="02010600040101010101" pitchFamily="2" charset="-122"/>
                      </a:endParaRPr>
                    </a:p>
                  </a:txBody>
                  <a:tcPr>
                    <a:lnL w="9525" cap="flat" cmpd="sng" algn="ctr">
                      <a:solidFill>
                        <a:srgbClr val="0000FF"/>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r>
              <a:tr h="370840">
                <a:tc>
                  <a:txBody>
                    <a:bodyPr/>
                    <a:lstStyle/>
                    <a:p>
                      <a:pPr algn="ctr"/>
                      <a:r>
                        <a:rPr lang="en-US" altLang="zh-CN" sz="2000" dirty="0" smtClean="0">
                          <a:latin typeface="华文细黑" panose="02010600040101010101" pitchFamily="2" charset="-122"/>
                          <a:ea typeface="华文细黑" panose="02010600040101010101" pitchFamily="2" charset="-122"/>
                        </a:rPr>
                        <a:t>2</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no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latin typeface="华文细黑" panose="02010600040101010101" pitchFamily="2" charset="-122"/>
                          <a:ea typeface="华文细黑" panose="02010600040101010101" pitchFamily="2" charset="-122"/>
                        </a:rPr>
                        <a:t>适应性维护</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solidFill>
                            <a:srgbClr val="0000FF"/>
                          </a:solidFill>
                          <a:latin typeface="华文细黑" panose="02010600040101010101" pitchFamily="2" charset="-122"/>
                          <a:ea typeface="华文细黑" panose="02010600040101010101" pitchFamily="2" charset="-122"/>
                        </a:rPr>
                        <a:t>适应运行环境的改变</a:t>
                      </a:r>
                      <a:r>
                        <a:rPr lang="zh-CN" altLang="en-US" sz="2000" dirty="0" smtClean="0">
                          <a:latin typeface="华文细黑" panose="02010600040101010101" pitchFamily="2" charset="-122"/>
                          <a:ea typeface="华文细黑" panose="02010600040101010101" pitchFamily="2" charset="-122"/>
                        </a:rPr>
                        <a:t>而进行的维护（计算机软硬件等改变）</a:t>
                      </a:r>
                      <a:endParaRPr lang="zh-CN" altLang="en-US" sz="2000" dirty="0">
                        <a:latin typeface="华文细黑" panose="02010600040101010101" pitchFamily="2" charset="-122"/>
                        <a:ea typeface="华文细黑" panose="02010600040101010101" pitchFamily="2" charset="-122"/>
                      </a:endParaRPr>
                    </a:p>
                  </a:txBody>
                  <a:tcPr>
                    <a:lnL w="9525" cap="flat" cmpd="sng" algn="ctr">
                      <a:solidFill>
                        <a:srgbClr val="0000FF"/>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r>
              <a:tr h="370840">
                <a:tc>
                  <a:txBody>
                    <a:bodyPr/>
                    <a:lstStyle/>
                    <a:p>
                      <a:pPr algn="ctr"/>
                      <a:r>
                        <a:rPr lang="en-US" altLang="zh-CN" sz="2000" dirty="0" smtClean="0">
                          <a:latin typeface="华文细黑" panose="02010600040101010101" pitchFamily="2" charset="-122"/>
                          <a:ea typeface="华文细黑" panose="02010600040101010101" pitchFamily="2" charset="-122"/>
                        </a:rPr>
                        <a:t>3</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no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latin typeface="华文细黑" panose="02010600040101010101" pitchFamily="2" charset="-122"/>
                          <a:ea typeface="华文细黑" panose="02010600040101010101" pitchFamily="2" charset="-122"/>
                        </a:rPr>
                        <a:t>完善性维护</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solidFill>
                            <a:srgbClr val="0000FF"/>
                          </a:solidFill>
                          <a:latin typeface="华文细黑" panose="02010600040101010101" pitchFamily="2" charset="-122"/>
                          <a:ea typeface="华文细黑" panose="02010600040101010101" pitchFamily="2" charset="-122"/>
                        </a:rPr>
                        <a:t>完善和加强产品的功能与性能</a:t>
                      </a:r>
                      <a:r>
                        <a:rPr lang="zh-CN" altLang="en-US" sz="2000" dirty="0" smtClean="0">
                          <a:latin typeface="华文细黑" panose="02010600040101010101" pitchFamily="2" charset="-122"/>
                          <a:ea typeface="华文细黑" panose="02010600040101010101" pitchFamily="2" charset="-122"/>
                        </a:rPr>
                        <a:t>，以满足用户日益增长的需要。</a:t>
                      </a:r>
                      <a:endParaRPr lang="zh-CN" altLang="en-US" sz="2000" dirty="0">
                        <a:latin typeface="华文细黑" panose="02010600040101010101" pitchFamily="2" charset="-122"/>
                        <a:ea typeface="华文细黑" panose="02010600040101010101" pitchFamily="2" charset="-122"/>
                      </a:endParaRPr>
                    </a:p>
                  </a:txBody>
                  <a:tcPr>
                    <a:lnL w="9525" cap="flat" cmpd="sng" algn="ctr">
                      <a:solidFill>
                        <a:srgbClr val="0000FF"/>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r>
              <a:tr h="370840">
                <a:tc>
                  <a:txBody>
                    <a:bodyPr/>
                    <a:lstStyle/>
                    <a:p>
                      <a:pPr algn="ctr"/>
                      <a:r>
                        <a:rPr lang="en-US" altLang="zh-CN" sz="2000" dirty="0" smtClean="0">
                          <a:latin typeface="华文细黑" panose="02010600040101010101" pitchFamily="2" charset="-122"/>
                          <a:ea typeface="华文细黑" panose="02010600040101010101" pitchFamily="2" charset="-122"/>
                        </a:rPr>
                        <a:t>4</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no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latin typeface="华文细黑" panose="02010600040101010101" pitchFamily="2" charset="-122"/>
                          <a:ea typeface="华文细黑" panose="02010600040101010101" pitchFamily="2" charset="-122"/>
                        </a:rPr>
                        <a:t>预防性维护</a:t>
                      </a:r>
                      <a:endParaRPr lang="zh-CN" altLang="en-US" sz="2000" dirty="0">
                        <a:latin typeface="华文细黑" panose="02010600040101010101" pitchFamily="2" charset="-122"/>
                        <a:ea typeface="华文细黑" panose="02010600040101010101" pitchFamily="2" charset="-122"/>
                      </a:endParaRPr>
                    </a:p>
                  </a:txBody>
                  <a:tcPr anchor="ctr">
                    <a:lnL w="9525" cap="flat" cmpd="sng" algn="ctr">
                      <a:solidFill>
                        <a:srgbClr val="0000FF"/>
                      </a:solidFill>
                      <a:prstDash val="solid"/>
                      <a:round/>
                      <a:headEnd type="none" w="med" len="med"/>
                      <a:tailEnd type="none" w="med" len="med"/>
                    </a:lnL>
                    <a:lnR w="9525" cap="flat" cmpd="sng" algn="ctr">
                      <a:solidFill>
                        <a:srgbClr val="0000FF"/>
                      </a:solid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c>
                  <a:txBody>
                    <a:bodyPr/>
                    <a:lstStyle/>
                    <a:p>
                      <a:r>
                        <a:rPr lang="zh-CN" altLang="en-US" sz="2000" dirty="0" smtClean="0">
                          <a:solidFill>
                            <a:srgbClr val="000000"/>
                          </a:solidFill>
                          <a:latin typeface="华文细黑" panose="02010600040101010101" pitchFamily="2" charset="-122"/>
                          <a:ea typeface="华文细黑" panose="02010600040101010101" pitchFamily="2" charset="-122"/>
                        </a:rPr>
                        <a:t>为了</a:t>
                      </a:r>
                      <a:r>
                        <a:rPr lang="zh-CN" altLang="en-US" sz="2000" dirty="0" smtClean="0">
                          <a:solidFill>
                            <a:srgbClr val="0000FF"/>
                          </a:solidFill>
                          <a:latin typeface="华文细黑" panose="02010600040101010101" pitchFamily="2" charset="-122"/>
                          <a:ea typeface="华文细黑" panose="02010600040101010101" pitchFamily="2" charset="-122"/>
                        </a:rPr>
                        <a:t>改进未来的可维护性或可靠性</a:t>
                      </a:r>
                      <a:r>
                        <a:rPr lang="zh-CN" altLang="en-US" sz="2000" dirty="0" smtClean="0">
                          <a:solidFill>
                            <a:srgbClr val="000000"/>
                          </a:solidFill>
                          <a:latin typeface="华文细黑" panose="02010600040101010101" pitchFamily="2" charset="-122"/>
                          <a:ea typeface="华文细黑" panose="02010600040101010101" pitchFamily="2" charset="-122"/>
                        </a:rPr>
                        <a:t>，或为了给未来的改进奠定更好的基础而修改软件</a:t>
                      </a:r>
                      <a:endParaRPr lang="zh-CN" altLang="en-US" sz="2000" dirty="0">
                        <a:latin typeface="华文细黑" panose="02010600040101010101" pitchFamily="2" charset="-122"/>
                        <a:ea typeface="华文细黑" panose="02010600040101010101" pitchFamily="2" charset="-122"/>
                      </a:endParaRPr>
                    </a:p>
                  </a:txBody>
                  <a:tcPr>
                    <a:lnL w="9525" cap="flat" cmpd="sng" algn="ctr">
                      <a:solidFill>
                        <a:srgbClr val="0000FF"/>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0000FF"/>
                      </a:solidFill>
                      <a:prstDash val="solid"/>
                      <a:round/>
                      <a:headEnd type="none" w="med" len="med"/>
                      <a:tailEnd type="none" w="med" len="med"/>
                    </a:lnT>
                    <a:lnB w="9525" cap="flat" cmpd="sng" algn="ctr">
                      <a:solidFill>
                        <a:srgbClr val="0000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181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a:t>类</a:t>
            </a:r>
            <a:r>
              <a:rPr lang="zh-CN" altLang="en-US" dirty="0" smtClean="0"/>
              <a:t>软件维护在总维护中的占比</a:t>
            </a:r>
            <a:endParaRPr lang="zh-CN" altLang="en-US" dirty="0"/>
          </a:p>
        </p:txBody>
      </p:sp>
      <p:graphicFrame>
        <p:nvGraphicFramePr>
          <p:cNvPr id="4" name="图表 7"/>
          <p:cNvGraphicFramePr>
            <a:graphicFrameLocks/>
          </p:cNvGraphicFramePr>
          <p:nvPr>
            <p:extLst>
              <p:ext uri="{D42A27DB-BD31-4B8C-83A1-F6EECF244321}">
                <p14:modId xmlns:p14="http://schemas.microsoft.com/office/powerpoint/2010/main" val="2602462375"/>
              </p:ext>
            </p:extLst>
          </p:nvPr>
        </p:nvGraphicFramePr>
        <p:xfrm>
          <a:off x="2590800" y="1647824"/>
          <a:ext cx="5975350" cy="3812787"/>
        </p:xfrm>
        <a:graphic>
          <a:graphicData uri="http://schemas.openxmlformats.org/presentationml/2006/ole">
            <mc:AlternateContent xmlns:mc="http://schemas.openxmlformats.org/markup-compatibility/2006">
              <mc:Choice xmlns:v="urn:schemas-microsoft-com:vml" Requires="v">
                <p:oleObj spid="_x0000_s1096" name="工作表" r:id="rId4" imgW="6200916" imgH="4162412" progId="Excel.Sheet.8">
                  <p:embed/>
                </p:oleObj>
              </mc:Choice>
              <mc:Fallback>
                <p:oleObj name="工作表" r:id="rId4" imgW="6200916" imgH="4162412" progId="Excel.Sheet.8">
                  <p:embed/>
                  <p:pic>
                    <p:nvPicPr>
                      <p:cNvPr id="0" name=""/>
                      <p:cNvPicPr>
                        <a:picLocks noChangeArrowheads="1"/>
                      </p:cNvPicPr>
                      <p:nvPr/>
                    </p:nvPicPr>
                    <p:blipFill>
                      <a:blip r:embed="rId5"/>
                      <a:srcRect/>
                      <a:stretch>
                        <a:fillRect/>
                      </a:stretch>
                    </p:blipFill>
                    <p:spPr bwMode="auto">
                      <a:xfrm>
                        <a:off x="2590800" y="1647824"/>
                        <a:ext cx="5975350" cy="3812787"/>
                      </a:xfrm>
                      <a:prstGeom prst="rect">
                        <a:avLst/>
                      </a:prstGeom>
                      <a:noFill/>
                      <a:ln>
                        <a:noFill/>
                      </a:ln>
                      <a:extLst/>
                    </p:spPr>
                  </p:pic>
                </p:oleObj>
              </mc:Fallback>
            </mc:AlternateContent>
          </a:graphicData>
        </a:graphic>
      </p:graphicFrame>
      <p:sp>
        <p:nvSpPr>
          <p:cNvPr id="5" name="矩形 4"/>
          <p:cNvSpPr/>
          <p:nvPr/>
        </p:nvSpPr>
        <p:spPr>
          <a:xfrm>
            <a:off x="495300" y="2396569"/>
            <a:ext cx="2733675"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4</a:t>
            </a:r>
            <a:r>
              <a:rPr kumimoji="0" lang="zh-CN" altLang="en-US"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rPr>
              <a:t>类维护活动都必须应用于整个软件配置</a:t>
            </a:r>
            <a:endParaRPr kumimoji="0" lang="en-US" altLang="zh-CN" sz="2000" b="0" i="0" u="none" strike="noStrike" kern="0" cap="none" spc="0" normalizeH="0" baseline="0" noProof="0" dirty="0" smtClean="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6" name="矩形 5"/>
          <p:cNvSpPr/>
          <p:nvPr/>
        </p:nvSpPr>
        <p:spPr>
          <a:xfrm>
            <a:off x="590550" y="3689686"/>
            <a:ext cx="2638425" cy="1015663"/>
          </a:xfrm>
          <a:prstGeom prst="rect">
            <a:avLst/>
          </a:prstGeom>
        </p:spPr>
        <p:txBody>
          <a:bodyPr wrap="square">
            <a:spAutoFit/>
          </a:bodyPr>
          <a:lstStyle/>
          <a:p>
            <a:pPr lvl="0">
              <a:defRPr/>
            </a:pPr>
            <a:r>
              <a:rPr lang="zh-CN" altLang="en-US" sz="2000" kern="0" dirty="0">
                <a:solidFill>
                  <a:srgbClr val="0000FF"/>
                </a:solidFill>
                <a:latin typeface="华文细黑" panose="02010600040101010101" pitchFamily="2" charset="-122"/>
                <a:ea typeface="华文细黑" panose="02010600040101010101" pitchFamily="2" charset="-122"/>
              </a:rPr>
              <a:t>维护软件文档和维护软件的可执行代码是同样重要的</a:t>
            </a:r>
            <a:endParaRPr lang="zh-CN" altLang="en-US" kern="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26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13944</TotalTime>
  <Words>2739</Words>
  <Application>Microsoft Office PowerPoint</Application>
  <PresentationFormat>全屏显示(4:3)</PresentationFormat>
  <Paragraphs>243</Paragraphs>
  <Slides>48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0" baseType="lpstr">
      <vt:lpstr>Aharoni</vt:lpstr>
      <vt:lpstr>Microsoft Yahei</vt:lpstr>
      <vt:lpstr>黑体</vt:lpstr>
      <vt:lpstr>华文细黑</vt:lpstr>
      <vt:lpstr>宋体</vt:lpstr>
      <vt:lpstr>Arial</vt:lpstr>
      <vt:lpstr>Calibri</vt:lpstr>
      <vt:lpstr>Times New Roman</vt:lpstr>
      <vt:lpstr>Wingdings</vt:lpstr>
      <vt:lpstr>PM Course Template</vt:lpstr>
      <vt:lpstr>工作表</vt:lpstr>
      <vt:lpstr>公式</vt:lpstr>
      <vt:lpstr>软件工程导论SE33001</vt:lpstr>
      <vt:lpstr>软件维护在软件生命周期中的位置</vt:lpstr>
      <vt:lpstr>软件维护占大部分软件生命周期费用</vt:lpstr>
      <vt:lpstr>本章内容</vt:lpstr>
      <vt:lpstr>8.1 软件维护的定义</vt:lpstr>
      <vt:lpstr>软件维护的定义</vt:lpstr>
      <vt:lpstr>软件维护的分类</vt:lpstr>
      <vt:lpstr>软件维护的类型</vt:lpstr>
      <vt:lpstr>4类软件维护在总维护中的占比</vt:lpstr>
      <vt:lpstr>PowerPoint 演示文稿</vt:lpstr>
      <vt:lpstr>8.2 软件维护的特点</vt:lpstr>
      <vt:lpstr>8.2.1 结构化维护与非结构化维护差别巨大</vt:lpstr>
      <vt:lpstr>8.2.2 维护的代价昂贵</vt:lpstr>
      <vt:lpstr>8.2.3 维护中的典型问题</vt:lpstr>
      <vt:lpstr>8.3 软件维护的过程</vt:lpstr>
      <vt:lpstr>软件维护事先的组织工作</vt:lpstr>
      <vt:lpstr>软件维护的事件流</vt:lpstr>
      <vt:lpstr>任何维护类型都需要进行的技术工作</vt:lpstr>
      <vt:lpstr>维护评价</vt:lpstr>
      <vt:lpstr>8.4 软件的可维护性</vt:lpstr>
      <vt:lpstr>软件可维护性的定义</vt:lpstr>
      <vt:lpstr>8.4.1 决定软件可维护性的因素</vt:lpstr>
      <vt:lpstr>（1）可理解性</vt:lpstr>
      <vt:lpstr>（2）可测试性</vt:lpstr>
      <vt:lpstr>（3）可修改性</vt:lpstr>
      <vt:lpstr>（4）可移植性</vt:lpstr>
      <vt:lpstr>（5）可重用性</vt:lpstr>
      <vt:lpstr>8.4.2 文档</vt:lpstr>
      <vt:lpstr>（1）用户文档</vt:lpstr>
      <vt:lpstr>（2）系统文档</vt:lpstr>
      <vt:lpstr>8.4.3 提高可维护性的方法</vt:lpstr>
      <vt:lpstr>8.4.4  可维护性复审</vt:lpstr>
      <vt:lpstr>对每项维护本身复审</vt:lpstr>
      <vt:lpstr>8.5 预防性维护</vt:lpstr>
      <vt:lpstr>预防性维护的概念</vt:lpstr>
      <vt:lpstr>8.6 软件再工程</vt:lpstr>
      <vt:lpstr>再工程是一个重构活动（类比重建房子）</vt:lpstr>
      <vt:lpstr>软件再工程的概念</vt:lpstr>
      <vt:lpstr>软件再工程过程模型</vt:lpstr>
      <vt:lpstr> 软件再工程过程示意图</vt:lpstr>
      <vt:lpstr>软件再工程过程模型所定义的6类活动</vt:lpstr>
      <vt:lpstr>（1）库存目录分析</vt:lpstr>
      <vt:lpstr>（2）文档重构</vt:lpstr>
      <vt:lpstr>（3）逆向工程</vt:lpstr>
      <vt:lpstr>（4）代码重构</vt:lpstr>
      <vt:lpstr>（5）数据重构</vt:lpstr>
      <vt:lpstr>（6）正向工程</vt:lpstr>
      <vt:lpstr>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2065</cp:revision>
  <dcterms:created xsi:type="dcterms:W3CDTF">2019-10-20T01:03:39Z</dcterms:created>
  <dcterms:modified xsi:type="dcterms:W3CDTF">2019-12-02T03:19:11Z</dcterms:modified>
</cp:coreProperties>
</file>