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2" r:id="rId1"/>
  </p:sldMasterIdLst>
  <p:notesMasterIdLst>
    <p:notesMasterId r:id="rId84"/>
  </p:notesMasterIdLst>
  <p:handoutMasterIdLst>
    <p:handoutMasterId r:id="rId85"/>
  </p:handoutMasterIdLst>
  <p:sldIdLst>
    <p:sldId id="835" r:id="rId2"/>
    <p:sldId id="998" r:id="rId3"/>
    <p:sldId id="999" r:id="rId4"/>
    <p:sldId id="1005" r:id="rId5"/>
    <p:sldId id="1000" r:id="rId6"/>
    <p:sldId id="1004" r:id="rId7"/>
    <p:sldId id="1002" r:id="rId8"/>
    <p:sldId id="997" r:id="rId9"/>
    <p:sldId id="933" r:id="rId10"/>
    <p:sldId id="637" r:id="rId11"/>
    <p:sldId id="977" r:id="rId12"/>
    <p:sldId id="978" r:id="rId13"/>
    <p:sldId id="976" r:id="rId14"/>
    <p:sldId id="802" r:id="rId15"/>
    <p:sldId id="1008" r:id="rId16"/>
    <p:sldId id="1007" r:id="rId17"/>
    <p:sldId id="1011" r:id="rId18"/>
    <p:sldId id="979" r:id="rId19"/>
    <p:sldId id="1012" r:id="rId20"/>
    <p:sldId id="1015" r:id="rId21"/>
    <p:sldId id="1013" r:id="rId22"/>
    <p:sldId id="1014" r:id="rId23"/>
    <p:sldId id="1016" r:id="rId24"/>
    <p:sldId id="1018" r:id="rId25"/>
    <p:sldId id="988" r:id="rId26"/>
    <p:sldId id="1046" r:id="rId27"/>
    <p:sldId id="1019" r:id="rId28"/>
    <p:sldId id="1048" r:id="rId29"/>
    <p:sldId id="987" r:id="rId30"/>
    <p:sldId id="1021" r:id="rId31"/>
    <p:sldId id="849" r:id="rId32"/>
    <p:sldId id="1022" r:id="rId33"/>
    <p:sldId id="1025" r:id="rId34"/>
    <p:sldId id="713" r:id="rId35"/>
    <p:sldId id="1024" r:id="rId36"/>
    <p:sldId id="1026" r:id="rId37"/>
    <p:sldId id="1050" r:id="rId38"/>
    <p:sldId id="1023" r:id="rId39"/>
    <p:sldId id="1035" r:id="rId40"/>
    <p:sldId id="1036" r:id="rId41"/>
    <p:sldId id="1037" r:id="rId42"/>
    <p:sldId id="1049" r:id="rId43"/>
    <p:sldId id="1038" r:id="rId44"/>
    <p:sldId id="1039" r:id="rId45"/>
    <p:sldId id="1040" r:id="rId46"/>
    <p:sldId id="1044" r:id="rId47"/>
    <p:sldId id="1042" r:id="rId48"/>
    <p:sldId id="1031" r:id="rId49"/>
    <p:sldId id="1029" r:id="rId50"/>
    <p:sldId id="1032" r:id="rId51"/>
    <p:sldId id="1030" r:id="rId52"/>
    <p:sldId id="1033" r:id="rId53"/>
    <p:sldId id="1052" r:id="rId54"/>
    <p:sldId id="1053" r:id="rId55"/>
    <p:sldId id="1045" r:id="rId56"/>
    <p:sldId id="1043" r:id="rId57"/>
    <p:sldId id="1054" r:id="rId58"/>
    <p:sldId id="742" r:id="rId59"/>
    <p:sldId id="1055" r:id="rId60"/>
    <p:sldId id="1056" r:id="rId61"/>
    <p:sldId id="926" r:id="rId62"/>
    <p:sldId id="1057" r:id="rId63"/>
    <p:sldId id="1059" r:id="rId64"/>
    <p:sldId id="1060" r:id="rId65"/>
    <p:sldId id="1061" r:id="rId66"/>
    <p:sldId id="1058" r:id="rId67"/>
    <p:sldId id="1062" r:id="rId68"/>
    <p:sldId id="1063" r:id="rId69"/>
    <p:sldId id="1079" r:id="rId70"/>
    <p:sldId id="1080" r:id="rId71"/>
    <p:sldId id="1081" r:id="rId72"/>
    <p:sldId id="1067" r:id="rId73"/>
    <p:sldId id="1068" r:id="rId74"/>
    <p:sldId id="1069" r:id="rId75"/>
    <p:sldId id="1070" r:id="rId76"/>
    <p:sldId id="1071" r:id="rId77"/>
    <p:sldId id="1064" r:id="rId78"/>
    <p:sldId id="1074" r:id="rId79"/>
    <p:sldId id="1073" r:id="rId80"/>
    <p:sldId id="1072" r:id="rId81"/>
    <p:sldId id="1075" r:id="rId82"/>
    <p:sldId id="972" r:id="rId8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33FF"/>
    <a:srgbClr val="3D8B3D"/>
    <a:srgbClr val="FFFF00"/>
    <a:srgbClr val="9900FF"/>
    <a:srgbClr val="8080B3"/>
    <a:srgbClr val="7272AA"/>
    <a:srgbClr val="AAE2CA"/>
    <a:srgbClr val="0066FF"/>
    <a:srgbClr val="33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71080" autoAdjust="0"/>
  </p:normalViewPr>
  <p:slideViewPr>
    <p:cSldViewPr snapToGrid="0">
      <p:cViewPr varScale="1">
        <p:scale>
          <a:sx n="85" d="100"/>
          <a:sy n="85" d="100"/>
        </p:scale>
        <p:origin x="796" y="56"/>
      </p:cViewPr>
      <p:guideLst/>
    </p:cSldViewPr>
  </p:slideViewPr>
  <p:notesTextViewPr>
    <p:cViewPr>
      <p:scale>
        <a:sx n="200" d="100"/>
        <a:sy n="200" d="100"/>
      </p:scale>
      <p:origin x="0" y="0"/>
    </p:cViewPr>
  </p:notesTextViewPr>
  <p:sorterViewPr>
    <p:cViewPr varScale="1">
      <p:scale>
        <a:sx n="100" d="100"/>
        <a:sy n="100" d="100"/>
      </p:scale>
      <p:origin x="0" y="-13980"/>
    </p:cViewPr>
  </p:sorterViewPr>
  <p:notesViewPr>
    <p:cSldViewPr snapToGrid="0">
      <p:cViewPr varScale="1">
        <p:scale>
          <a:sx n="88" d="100"/>
          <a:sy n="88" d="100"/>
        </p:scale>
        <p:origin x="2646"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 Id="rId4" Type="http://schemas.openxmlformats.org/officeDocument/2006/relationships/image" Target="../media/image20.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9D2F50-37DF-4A3E-BE52-EC5EDD07B819}" type="datetimeFigureOut">
              <a:rPr lang="zh-CN" altLang="en-US" smtClean="0"/>
              <a:t>2020/1/6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03BADA-C239-4E8A-A370-F37806B54279}" type="slidenum">
              <a:rPr lang="zh-CN" altLang="en-US" smtClean="0"/>
              <a:t>‹#›</a:t>
            </a:fld>
            <a:endParaRPr lang="zh-CN" altLang="en-US"/>
          </a:p>
        </p:txBody>
      </p:sp>
    </p:spTree>
    <p:extLst>
      <p:ext uri="{BB962C8B-B14F-4D97-AF65-F5344CB8AC3E}">
        <p14:creationId xmlns:p14="http://schemas.microsoft.com/office/powerpoint/2010/main" val="9397411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EB87A7-C528-4740-949C-D9F9A73ED628}" type="datetimeFigureOut">
              <a:rPr lang="zh-CN" altLang="en-US" smtClean="0"/>
              <a:t>2020/1/6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7121B-E068-4FA3-A00D-73D274FD23B2}" type="slidenum">
              <a:rPr lang="zh-CN" altLang="en-US" smtClean="0"/>
              <a:t>‹#›</a:t>
            </a:fld>
            <a:endParaRPr lang="zh-CN" altLang="en-US"/>
          </a:p>
        </p:txBody>
      </p:sp>
    </p:spTree>
    <p:extLst>
      <p:ext uri="{BB962C8B-B14F-4D97-AF65-F5344CB8AC3E}">
        <p14:creationId xmlns:p14="http://schemas.microsoft.com/office/powerpoint/2010/main" val="4275600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87121B-E068-4FA3-A00D-73D274FD23B2}"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1669732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r>
              <a:rPr lang="zh-CN" altLang="en-US" sz="1200">
                <a:solidFill>
                  <a:prstClr val="black"/>
                </a:solidFill>
              </a:rPr>
              <a:t>*</a:t>
            </a:r>
          </a:p>
        </p:txBody>
      </p:sp>
      <p:sp>
        <p:nvSpPr>
          <p:cNvPr id="33795" name="Rectangle 7"/>
          <p:cNvSpPr>
            <a:spLocks noGrp="1" noChangeArrowheads="1"/>
          </p:cNvSpPr>
          <p:nvPr>
            <p:ph type="sldNum" sz="quarter" idx="5"/>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fld id="{0A6DACF2-1813-4602-A8E7-2ACA6EE78976}" type="slidenum">
              <a:rPr lang="zh-CN" altLang="en-US" sz="1200">
                <a:solidFill>
                  <a:prstClr val="black"/>
                </a:solidFill>
              </a:rPr>
              <a:pPr/>
              <a:t>9</a:t>
            </a:fld>
            <a:endParaRPr lang="zh-CN" altLang="en-US" sz="1200">
              <a:solidFill>
                <a:prstClr val="black"/>
              </a:solidFill>
            </a:endParaRPr>
          </a:p>
        </p:txBody>
      </p:sp>
      <p:sp>
        <p:nvSpPr>
          <p:cNvPr id="33796" name="Rectangle 50"/>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33797" name="Rectangle 51"/>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1" dirty="0">
                <a:solidFill>
                  <a:srgbClr val="0000CC"/>
                </a:solidFill>
                <a:latin typeface="Arial" charset="0"/>
              </a:rPr>
              <a:t>Software Architecture Design</a:t>
            </a:r>
            <a:endParaRPr lang="zh-CN" altLang="en-US" dirty="0"/>
          </a:p>
        </p:txBody>
      </p:sp>
    </p:spTree>
    <p:extLst>
      <p:ext uri="{BB962C8B-B14F-4D97-AF65-F5344CB8AC3E}">
        <p14:creationId xmlns:p14="http://schemas.microsoft.com/office/powerpoint/2010/main" val="1919934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487121B-E068-4FA3-A00D-73D274FD23B2}" type="slidenum">
              <a:rPr lang="zh-CN" altLang="en-US" smtClean="0"/>
              <a:t>22</a:t>
            </a:fld>
            <a:endParaRPr lang="zh-CN" altLang="en-US"/>
          </a:p>
        </p:txBody>
      </p:sp>
    </p:spTree>
    <p:extLst>
      <p:ext uri="{BB962C8B-B14F-4D97-AF65-F5344CB8AC3E}">
        <p14:creationId xmlns:p14="http://schemas.microsoft.com/office/powerpoint/2010/main" val="975848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87121B-E068-4FA3-A00D-73D274FD23B2}" type="slidenum">
              <a:rPr lang="zh-CN" altLang="en-US" smtClean="0"/>
              <a:t>26</a:t>
            </a:fld>
            <a:endParaRPr lang="zh-CN" altLang="en-US"/>
          </a:p>
        </p:txBody>
      </p:sp>
    </p:spTree>
    <p:extLst>
      <p:ext uri="{BB962C8B-B14F-4D97-AF65-F5344CB8AC3E}">
        <p14:creationId xmlns:p14="http://schemas.microsoft.com/office/powerpoint/2010/main" val="2887129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0" dirty="0">
                <a:solidFill>
                  <a:srgbClr val="000000"/>
                </a:solidFill>
                <a:latin typeface="华文细黑" panose="02010600040101010101" pitchFamily="2" charset="-122"/>
                <a:ea typeface="华文细黑" panose="02010600040101010101" pitchFamily="2" charset="-122"/>
              </a:rPr>
              <a:t>对象的名称栏包含对象名和类名且加下划线，对象图中的对象不包含操作，因为对于属于同一个类的对象，其操作是相同的</a:t>
            </a:r>
            <a:endParaRPr lang="en-US" altLang="zh-CN" sz="1200" kern="0" dirty="0">
              <a:solidFill>
                <a:srgbClr val="000000"/>
              </a:solidFill>
              <a:latin typeface="华文细黑" panose="02010600040101010101" pitchFamily="2" charset="-122"/>
              <a:ea typeface="华文细黑" panose="0201060004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3487121B-E068-4FA3-A00D-73D274FD23B2}" type="slidenum">
              <a:rPr lang="zh-CN" altLang="en-US" smtClean="0"/>
              <a:t>39</a:t>
            </a:fld>
            <a:endParaRPr lang="zh-CN" altLang="en-US"/>
          </a:p>
        </p:txBody>
      </p:sp>
    </p:spTree>
    <p:extLst>
      <p:ext uri="{BB962C8B-B14F-4D97-AF65-F5344CB8AC3E}">
        <p14:creationId xmlns:p14="http://schemas.microsoft.com/office/powerpoint/2010/main" val="3019120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2362200"/>
          </a:xfrm>
          <a:prstGeom prst="rect">
            <a:avLst/>
          </a:prstGeom>
          <a:solidFill>
            <a:schemeClr val="accent2"/>
          </a:solidFill>
          <a:ln w="9525">
            <a:solidFill>
              <a:schemeClr val="tx1"/>
            </a:solidFill>
            <a:miter lim="800000"/>
            <a:headEnd/>
            <a:tailEnd/>
          </a:ln>
          <a:effec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fontAlgn="base" hangingPunct="1">
              <a:spcBef>
                <a:spcPct val="0"/>
              </a:spcBef>
              <a:spcAft>
                <a:spcPct val="0"/>
              </a:spcAft>
              <a:defRPr/>
            </a:pPr>
            <a:endParaRPr lang="zh-CN" altLang="en-US">
              <a:solidFill>
                <a:srgbClr val="000000"/>
              </a:solidFill>
            </a:endParaRPr>
          </a:p>
        </p:txBody>
      </p:sp>
      <p:sp>
        <p:nvSpPr>
          <p:cNvPr id="80899" name="Rectangle 3"/>
          <p:cNvSpPr>
            <a:spLocks noGrp="1" noChangeArrowheads="1"/>
          </p:cNvSpPr>
          <p:nvPr>
            <p:ph type="ctrTitle"/>
          </p:nvPr>
        </p:nvSpPr>
        <p:spPr>
          <a:xfrm>
            <a:off x="685800" y="457200"/>
            <a:ext cx="7772400" cy="1143000"/>
          </a:xfrm>
        </p:spPr>
        <p:txBody>
          <a:bodyPr/>
          <a:lstStyle>
            <a:lvl1pPr>
              <a:defRPr sz="4000" b="0">
                <a:latin typeface="华文细黑" panose="02010600040101010101" pitchFamily="2" charset="-122"/>
                <a:ea typeface="华文细黑" panose="02010600040101010101" pitchFamily="2" charset="-122"/>
              </a:defRPr>
            </a:lvl1pPr>
          </a:lstStyle>
          <a:p>
            <a:pPr lvl="0"/>
            <a:r>
              <a:rPr lang="zh-CN" altLang="en-US" noProof="0" dirty="0"/>
              <a:t>输入标题</a:t>
            </a:r>
          </a:p>
        </p:txBody>
      </p:sp>
      <p:sp>
        <p:nvSpPr>
          <p:cNvPr id="80900" name="Rectangle 4"/>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altLang="zh-CN" noProof="0" dirty="0"/>
              <a:t>Click to edit Master subtitle style</a:t>
            </a:r>
          </a:p>
        </p:txBody>
      </p:sp>
    </p:spTree>
    <p:extLst>
      <p:ext uri="{BB962C8B-B14F-4D97-AF65-F5344CB8AC3E}">
        <p14:creationId xmlns:p14="http://schemas.microsoft.com/office/powerpoint/2010/main" val="966016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9888" y="333375"/>
            <a:ext cx="2160587" cy="54006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36538" y="333375"/>
            <a:ext cx="6330950" cy="54006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18266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36538" y="333375"/>
            <a:ext cx="8643937" cy="792163"/>
          </a:xfrm>
        </p:spPr>
        <p:txBody>
          <a:bodyPr/>
          <a:lstStyle/>
          <a:p>
            <a:r>
              <a:rPr lang="zh-CN" altLang="en-US"/>
              <a:t>单击此处编辑母版标题样式</a:t>
            </a:r>
          </a:p>
        </p:txBody>
      </p:sp>
      <p:sp>
        <p:nvSpPr>
          <p:cNvPr id="3" name="表格占位符 2"/>
          <p:cNvSpPr>
            <a:spLocks noGrp="1"/>
          </p:cNvSpPr>
          <p:nvPr>
            <p:ph type="tbl" idx="1"/>
          </p:nvPr>
        </p:nvSpPr>
        <p:spPr>
          <a:xfrm>
            <a:off x="684213" y="1412875"/>
            <a:ext cx="7920037" cy="4321175"/>
          </a:xfrm>
        </p:spPr>
        <p:txBody>
          <a:bodyPr/>
          <a:lstStyle/>
          <a:p>
            <a:pPr lvl="0"/>
            <a:endParaRPr lang="zh-CN" altLang="en-US" noProof="0"/>
          </a:p>
        </p:txBody>
      </p:sp>
    </p:spTree>
    <p:extLst>
      <p:ext uri="{BB962C8B-B14F-4D97-AF65-F5344CB8AC3E}">
        <p14:creationId xmlns:p14="http://schemas.microsoft.com/office/powerpoint/2010/main" val="3532624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36538" y="333375"/>
            <a:ext cx="8643937"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85112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36538" y="333375"/>
            <a:ext cx="8643937" cy="792163"/>
          </a:xfrm>
        </p:spPr>
        <p:txBody>
          <a:bodyPr/>
          <a:lstStyle/>
          <a:p>
            <a:r>
              <a:rPr lang="zh-CN" altLang="en-US"/>
              <a:t>单击此处编辑母版标题样式</a:t>
            </a:r>
          </a:p>
        </p:txBody>
      </p:sp>
      <p:sp>
        <p:nvSpPr>
          <p:cNvPr id="3" name="文本占位符 2"/>
          <p:cNvSpPr>
            <a:spLocks noGrp="1"/>
          </p:cNvSpPr>
          <p:nvPr>
            <p:ph type="body" sz="half" idx="1"/>
          </p:nvPr>
        </p:nvSpPr>
        <p:spPr>
          <a:xfrm>
            <a:off x="684213" y="1412875"/>
            <a:ext cx="3883025" cy="4321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412875"/>
            <a:ext cx="3884612" cy="4321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26637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236538" y="333375"/>
            <a:ext cx="8643937" cy="792163"/>
          </a:xfrm>
        </p:spPr>
        <p:txBody>
          <a:bodyPr/>
          <a:lstStyle/>
          <a:p>
            <a:r>
              <a:rPr lang="zh-CN" altLang="en-US"/>
              <a:t>单击此处编辑母版标题样式</a:t>
            </a:r>
          </a:p>
        </p:txBody>
      </p:sp>
      <p:sp>
        <p:nvSpPr>
          <p:cNvPr id="3" name="文本占位符 2"/>
          <p:cNvSpPr>
            <a:spLocks noGrp="1"/>
          </p:cNvSpPr>
          <p:nvPr>
            <p:ph type="body" sz="half" idx="1"/>
          </p:nvPr>
        </p:nvSpPr>
        <p:spPr>
          <a:xfrm>
            <a:off x="684213" y="1412875"/>
            <a:ext cx="3883025" cy="4321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719638" y="1412875"/>
            <a:ext cx="3884612" cy="4321175"/>
          </a:xfrm>
        </p:spPr>
        <p:txBody>
          <a:bodyPr/>
          <a:lstStyle/>
          <a:p>
            <a:pPr lvl="0"/>
            <a:endParaRPr lang="zh-CN" altLang="en-US" noProof="0"/>
          </a:p>
        </p:txBody>
      </p:sp>
    </p:spTree>
    <p:extLst>
      <p:ext uri="{BB962C8B-B14F-4D97-AF65-F5344CB8AC3E}">
        <p14:creationId xmlns:p14="http://schemas.microsoft.com/office/powerpoint/2010/main" val="169604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latin typeface="华文细黑" panose="02010600040101010101" pitchFamily="2" charset="-122"/>
                <a:ea typeface="华文细黑" panose="0201060004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051835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4213" y="1412875"/>
            <a:ext cx="3883025" cy="4321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412875"/>
            <a:ext cx="3884612" cy="4321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78416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36099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211625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1328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864930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778911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45288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241300" y="296863"/>
            <a:ext cx="8656638" cy="828675"/>
          </a:xfrm>
          <a:prstGeom prst="rect">
            <a:avLst/>
          </a:prstGeom>
          <a:solidFill>
            <a:schemeClr val="accent2"/>
          </a:solidFill>
          <a:ln w="9525">
            <a:solidFill>
              <a:schemeClr val="tx1"/>
            </a:solidFill>
            <a:miter lim="800000"/>
            <a:headEnd/>
            <a:tailEnd/>
          </a:ln>
          <a:effec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endParaRPr lang="zh-CN" altLang="en-US">
              <a:solidFill>
                <a:srgbClr val="000000"/>
              </a:solidFill>
            </a:endParaRPr>
          </a:p>
        </p:txBody>
      </p:sp>
      <p:sp>
        <p:nvSpPr>
          <p:cNvPr id="19459" name="Rectangle 4"/>
          <p:cNvSpPr>
            <a:spLocks noGrp="1" noChangeArrowheads="1"/>
          </p:cNvSpPr>
          <p:nvPr>
            <p:ph type="title"/>
          </p:nvPr>
        </p:nvSpPr>
        <p:spPr bwMode="white">
          <a:xfrm>
            <a:off x="236538" y="333375"/>
            <a:ext cx="8643937"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输入标题</a:t>
            </a:r>
          </a:p>
        </p:txBody>
      </p:sp>
      <p:sp>
        <p:nvSpPr>
          <p:cNvPr id="19460" name="Rectangle 5"/>
          <p:cNvSpPr>
            <a:spLocks noGrp="1" noChangeArrowheads="1"/>
          </p:cNvSpPr>
          <p:nvPr>
            <p:ph type="body" idx="1"/>
          </p:nvPr>
        </p:nvSpPr>
        <p:spPr bwMode="auto">
          <a:xfrm>
            <a:off x="684213" y="1412875"/>
            <a:ext cx="7920037" cy="4321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Line 7"/>
          <p:cNvSpPr>
            <a:spLocks noChangeShapeType="1"/>
          </p:cNvSpPr>
          <p:nvPr/>
        </p:nvSpPr>
        <p:spPr bwMode="auto">
          <a:xfrm>
            <a:off x="0" y="6248400"/>
            <a:ext cx="9144000" cy="0"/>
          </a:xfrm>
          <a:prstGeom prst="line">
            <a:avLst/>
          </a:prstGeom>
          <a:noFill/>
          <a:ln w="28575">
            <a:solidFill>
              <a:schemeClr val="tx1"/>
            </a:solidFill>
            <a:round/>
            <a:headEnd/>
            <a:tailEnd/>
          </a:ln>
          <a:effectLst/>
        </p:spPr>
        <p:txBody>
          <a:bodyPr/>
          <a:lstStyle/>
          <a:p>
            <a:pPr fontAlgn="base">
              <a:spcBef>
                <a:spcPct val="0"/>
              </a:spcBef>
              <a:spcAft>
                <a:spcPct val="0"/>
              </a:spcAft>
              <a:defRPr/>
            </a:pPr>
            <a:endParaRPr lang="zh-CN" altLang="en-US" sz="2400">
              <a:solidFill>
                <a:srgbClr val="000000"/>
              </a:solidFill>
              <a:latin typeface="Times New Roman" pitchFamily="18" charset="0"/>
            </a:endParaRPr>
          </a:p>
        </p:txBody>
      </p:sp>
      <p:sp>
        <p:nvSpPr>
          <p:cNvPr id="1030" name="Line 13"/>
          <p:cNvSpPr>
            <a:spLocks noChangeShapeType="1"/>
          </p:cNvSpPr>
          <p:nvPr/>
        </p:nvSpPr>
        <p:spPr bwMode="auto">
          <a:xfrm>
            <a:off x="0" y="6248400"/>
            <a:ext cx="9144000" cy="0"/>
          </a:xfrm>
          <a:prstGeom prst="line">
            <a:avLst/>
          </a:prstGeom>
          <a:noFill/>
          <a:ln w="28575">
            <a:solidFill>
              <a:schemeClr val="tx1"/>
            </a:solidFill>
            <a:round/>
            <a:headEnd/>
            <a:tailEnd/>
          </a:ln>
          <a:effectLst/>
        </p:spPr>
        <p:txBody>
          <a:bodyPr/>
          <a:lstStyle/>
          <a:p>
            <a:pPr fontAlgn="base">
              <a:spcBef>
                <a:spcPct val="0"/>
              </a:spcBef>
              <a:spcAft>
                <a:spcPct val="0"/>
              </a:spcAft>
              <a:defRPr/>
            </a:pPr>
            <a:endParaRPr lang="zh-CN" altLang="en-US" sz="2400">
              <a:solidFill>
                <a:srgbClr val="000000"/>
              </a:solidFill>
              <a:latin typeface="Times New Roman" pitchFamily="18" charset="0"/>
            </a:endParaRPr>
          </a:p>
        </p:txBody>
      </p:sp>
      <p:sp>
        <p:nvSpPr>
          <p:cNvPr id="1031" name="Text Box 21"/>
          <p:cNvSpPr txBox="1">
            <a:spLocks noChangeArrowheads="1"/>
          </p:cNvSpPr>
          <p:nvPr/>
        </p:nvSpPr>
        <p:spPr bwMode="auto">
          <a:xfrm>
            <a:off x="63500" y="6338990"/>
            <a:ext cx="4230914" cy="307777"/>
          </a:xfrm>
          <a:prstGeom prst="rect">
            <a:avLst/>
          </a:prstGeom>
          <a:noFill/>
          <a:ln>
            <a:noFill/>
          </a:ln>
          <a:effec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50000"/>
              </a:spcBef>
              <a:spcAft>
                <a:spcPct val="0"/>
              </a:spcAft>
              <a:defRPr/>
            </a:pPr>
            <a:r>
              <a:rPr lang="en-US" altLang="zh-CN" sz="1400" b="1" dirty="0">
                <a:solidFill>
                  <a:srgbClr val="0000CC"/>
                </a:solidFill>
                <a:latin typeface="Arial"/>
              </a:rPr>
              <a:t>Introduction to Object Oriented Methodology</a:t>
            </a:r>
          </a:p>
        </p:txBody>
      </p:sp>
      <p:sp>
        <p:nvSpPr>
          <p:cNvPr id="8" name="Text Box 21"/>
          <p:cNvSpPr txBox="1">
            <a:spLocks noChangeArrowheads="1"/>
          </p:cNvSpPr>
          <p:nvPr userDrawn="1"/>
        </p:nvSpPr>
        <p:spPr bwMode="auto">
          <a:xfrm>
            <a:off x="8107136" y="6338990"/>
            <a:ext cx="938894" cy="307777"/>
          </a:xfrm>
          <a:prstGeom prst="rect">
            <a:avLst/>
          </a:prstGeom>
          <a:noFill/>
          <a:ln>
            <a:noFill/>
          </a:ln>
          <a:effec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fontAlgn="base" hangingPunct="1">
              <a:spcBef>
                <a:spcPct val="50000"/>
              </a:spcBef>
              <a:spcAft>
                <a:spcPct val="0"/>
              </a:spcAft>
              <a:defRPr/>
            </a:pPr>
            <a:r>
              <a:rPr lang="en-US" altLang="zh-CN" sz="1400" b="1" dirty="0">
                <a:solidFill>
                  <a:srgbClr val="0000CC"/>
                </a:solidFill>
                <a:latin typeface="Arial"/>
                <a:cs typeface="Aharoni" panose="02010803020104030203" pitchFamily="2" charset="-79"/>
              </a:rPr>
              <a:t>HIT</a:t>
            </a:r>
          </a:p>
        </p:txBody>
      </p:sp>
      <p:sp>
        <p:nvSpPr>
          <p:cNvPr id="10" name="Text Box 21"/>
          <p:cNvSpPr txBox="1">
            <a:spLocks noChangeArrowheads="1"/>
          </p:cNvSpPr>
          <p:nvPr userDrawn="1"/>
        </p:nvSpPr>
        <p:spPr bwMode="auto">
          <a:xfrm>
            <a:off x="4174784" y="6338990"/>
            <a:ext cx="938894" cy="307777"/>
          </a:xfrm>
          <a:prstGeom prst="rect">
            <a:avLst/>
          </a:prstGeom>
          <a:noFill/>
          <a:ln>
            <a:noFill/>
          </a:ln>
          <a:effec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fontAlgn="base" hangingPunct="1">
              <a:spcBef>
                <a:spcPct val="50000"/>
              </a:spcBef>
              <a:spcAft>
                <a:spcPct val="0"/>
              </a:spcAft>
              <a:defRPr/>
            </a:pPr>
            <a:fld id="{AF7AF6B0-6506-437E-8FE2-9CA089AE9D2F}" type="slidenum">
              <a:rPr lang="en-US" altLang="zh-CN" sz="1400" b="1" smtClean="0">
                <a:solidFill>
                  <a:srgbClr val="0000CC"/>
                </a:solidFill>
                <a:latin typeface="Arial"/>
                <a:cs typeface="Aharoni" panose="02010803020104030203" pitchFamily="2" charset="-79"/>
              </a:rPr>
              <a:pPr algn="ctr" eaLnBrk="1" fontAlgn="base" hangingPunct="1">
                <a:spcBef>
                  <a:spcPct val="50000"/>
                </a:spcBef>
                <a:spcAft>
                  <a:spcPct val="0"/>
                </a:spcAft>
                <a:defRPr/>
              </a:pPr>
              <a:t>‹#›</a:t>
            </a:fld>
            <a:endParaRPr lang="en-US" altLang="zh-CN" sz="1400" b="1" dirty="0">
              <a:solidFill>
                <a:srgbClr val="0000CC"/>
              </a:solidFill>
              <a:latin typeface="Arial"/>
              <a:cs typeface="Aharoni" panose="02010803020104030203" pitchFamily="2" charset="-79"/>
            </a:endParaRPr>
          </a:p>
        </p:txBody>
      </p:sp>
    </p:spTree>
    <p:extLst>
      <p:ext uri="{BB962C8B-B14F-4D97-AF65-F5344CB8AC3E}">
        <p14:creationId xmlns:p14="http://schemas.microsoft.com/office/powerpoint/2010/main" val="820979912"/>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Lst>
  <p:hf hdr="0" ftr="0" dt="0"/>
  <p:txStyles>
    <p:titleStyle>
      <a:lvl1pPr algn="ctr" rtl="0" eaLnBrk="0" fontAlgn="base" hangingPunct="0">
        <a:spcBef>
          <a:spcPct val="0"/>
        </a:spcBef>
        <a:spcAft>
          <a:spcPct val="0"/>
        </a:spcAft>
        <a:defRPr sz="3200" b="1">
          <a:solidFill>
            <a:srgbClr val="FFFF00"/>
          </a:solidFill>
          <a:latin typeface="华文细黑" panose="02010600040101010101" pitchFamily="2" charset="-122"/>
          <a:ea typeface="华文细黑" panose="02010600040101010101" pitchFamily="2" charset="-122"/>
          <a:cs typeface="+mj-cs"/>
        </a:defRPr>
      </a:lvl1pPr>
      <a:lvl2pPr algn="ctr" rtl="0" eaLnBrk="0" fontAlgn="base" hangingPunct="0">
        <a:spcBef>
          <a:spcPct val="0"/>
        </a:spcBef>
        <a:spcAft>
          <a:spcPct val="0"/>
        </a:spcAft>
        <a:defRPr sz="3200" b="1">
          <a:solidFill>
            <a:srgbClr val="FFFF00"/>
          </a:solidFill>
          <a:latin typeface="宋体" pitchFamily="2" charset="-122"/>
          <a:ea typeface="宋体" pitchFamily="2" charset="-122"/>
        </a:defRPr>
      </a:lvl2pPr>
      <a:lvl3pPr algn="ctr" rtl="0" eaLnBrk="0" fontAlgn="base" hangingPunct="0">
        <a:spcBef>
          <a:spcPct val="0"/>
        </a:spcBef>
        <a:spcAft>
          <a:spcPct val="0"/>
        </a:spcAft>
        <a:defRPr sz="3200" b="1">
          <a:solidFill>
            <a:srgbClr val="FFFF00"/>
          </a:solidFill>
          <a:latin typeface="宋体" pitchFamily="2" charset="-122"/>
          <a:ea typeface="宋体" pitchFamily="2" charset="-122"/>
        </a:defRPr>
      </a:lvl3pPr>
      <a:lvl4pPr algn="ctr" rtl="0" eaLnBrk="0" fontAlgn="base" hangingPunct="0">
        <a:spcBef>
          <a:spcPct val="0"/>
        </a:spcBef>
        <a:spcAft>
          <a:spcPct val="0"/>
        </a:spcAft>
        <a:defRPr sz="3200" b="1">
          <a:solidFill>
            <a:srgbClr val="FFFF00"/>
          </a:solidFill>
          <a:latin typeface="宋体" pitchFamily="2" charset="-122"/>
          <a:ea typeface="宋体" pitchFamily="2" charset="-122"/>
        </a:defRPr>
      </a:lvl4pPr>
      <a:lvl5pPr algn="ctr" rtl="0" eaLnBrk="0" fontAlgn="base" hangingPunct="0">
        <a:spcBef>
          <a:spcPct val="0"/>
        </a:spcBef>
        <a:spcAft>
          <a:spcPct val="0"/>
        </a:spcAft>
        <a:defRPr sz="3200" b="1">
          <a:solidFill>
            <a:srgbClr val="FFFF00"/>
          </a:solidFill>
          <a:latin typeface="宋体" pitchFamily="2" charset="-122"/>
          <a:ea typeface="宋体" pitchFamily="2" charset="-122"/>
        </a:defRPr>
      </a:lvl5pPr>
      <a:lvl6pPr marL="457200" algn="ctr" rtl="0" fontAlgn="base">
        <a:spcBef>
          <a:spcPct val="0"/>
        </a:spcBef>
        <a:spcAft>
          <a:spcPct val="0"/>
        </a:spcAft>
        <a:defRPr sz="3200" b="1">
          <a:solidFill>
            <a:srgbClr val="FFFF00"/>
          </a:solidFill>
          <a:latin typeface="宋体" pitchFamily="2" charset="-122"/>
          <a:ea typeface="宋体" pitchFamily="2" charset="-122"/>
        </a:defRPr>
      </a:lvl6pPr>
      <a:lvl7pPr marL="914400" algn="ctr" rtl="0" fontAlgn="base">
        <a:spcBef>
          <a:spcPct val="0"/>
        </a:spcBef>
        <a:spcAft>
          <a:spcPct val="0"/>
        </a:spcAft>
        <a:defRPr sz="3200" b="1">
          <a:solidFill>
            <a:srgbClr val="FFFF00"/>
          </a:solidFill>
          <a:latin typeface="宋体" pitchFamily="2" charset="-122"/>
          <a:ea typeface="宋体" pitchFamily="2" charset="-122"/>
        </a:defRPr>
      </a:lvl7pPr>
      <a:lvl8pPr marL="1371600" algn="ctr" rtl="0" fontAlgn="base">
        <a:spcBef>
          <a:spcPct val="0"/>
        </a:spcBef>
        <a:spcAft>
          <a:spcPct val="0"/>
        </a:spcAft>
        <a:defRPr sz="3200" b="1">
          <a:solidFill>
            <a:srgbClr val="FFFF00"/>
          </a:solidFill>
          <a:latin typeface="宋体" pitchFamily="2" charset="-122"/>
          <a:ea typeface="宋体" pitchFamily="2" charset="-122"/>
        </a:defRPr>
      </a:lvl8pPr>
      <a:lvl9pPr marL="1828800" algn="ctr" rtl="0" fontAlgn="base">
        <a:spcBef>
          <a:spcPct val="0"/>
        </a:spcBef>
        <a:spcAft>
          <a:spcPct val="0"/>
        </a:spcAft>
        <a:defRPr sz="3200" b="1">
          <a:solidFill>
            <a:srgbClr val="FFFF00"/>
          </a:solidFill>
          <a:latin typeface="宋体" pitchFamily="2" charset="-122"/>
          <a:ea typeface="宋体" pitchFamily="2" charset="-122"/>
        </a:defRPr>
      </a:lvl9pPr>
    </p:titleStyle>
    <p:bodyStyle>
      <a:lvl1pPr marL="342900" indent="-342900" algn="l" rtl="0" eaLnBrk="0" fontAlgn="base" hangingPunct="0">
        <a:spcBef>
          <a:spcPts val="0"/>
        </a:spcBef>
        <a:spcAft>
          <a:spcPct val="20000"/>
        </a:spcAft>
        <a:buClr>
          <a:srgbClr val="800000"/>
        </a:buClr>
        <a:buFont typeface="Wingdings" pitchFamily="2" charset="2"/>
        <a:buChar char="§"/>
        <a:defRPr sz="2800" b="0" i="0" baseline="0">
          <a:solidFill>
            <a:schemeClr val="tx1"/>
          </a:solidFill>
          <a:latin typeface="华文细黑" panose="02010600040101010101" pitchFamily="2" charset="-122"/>
          <a:ea typeface="华文细黑" panose="02010600040101010101" pitchFamily="2" charset="-122"/>
          <a:cs typeface="+mn-cs"/>
        </a:defRPr>
      </a:lvl1pPr>
      <a:lvl2pPr marL="742950" indent="-285750" algn="l" rtl="0" eaLnBrk="0" fontAlgn="base" hangingPunct="0">
        <a:spcBef>
          <a:spcPts val="600"/>
        </a:spcBef>
        <a:spcAft>
          <a:spcPct val="0"/>
        </a:spcAft>
        <a:buFont typeface="Wingdings" pitchFamily="2" charset="2"/>
        <a:buChar char="Ø"/>
        <a:defRPr sz="2400" b="0" i="0" baseline="0">
          <a:solidFill>
            <a:schemeClr val="tx1"/>
          </a:solidFill>
          <a:latin typeface="华文细黑" panose="02010600040101010101" pitchFamily="2" charset="-122"/>
          <a:ea typeface="华文细黑" panose="02010600040101010101" pitchFamily="2" charset="-122"/>
        </a:defRPr>
      </a:lvl2pPr>
      <a:lvl3pPr marL="1143000" indent="-228600" algn="l" rtl="0" eaLnBrk="0" fontAlgn="base" hangingPunct="0">
        <a:spcBef>
          <a:spcPts val="600"/>
        </a:spcBef>
        <a:spcAft>
          <a:spcPct val="0"/>
        </a:spcAft>
        <a:buFont typeface="宋体" pitchFamily="2" charset="-122"/>
        <a:buChar char="–"/>
        <a:defRPr sz="2000" b="0" i="0" baseline="0">
          <a:solidFill>
            <a:schemeClr val="tx1"/>
          </a:solidFill>
          <a:latin typeface="华文细黑" panose="02010600040101010101" pitchFamily="2" charset="-122"/>
          <a:ea typeface="华文细黑" panose="02010600040101010101" pitchFamily="2" charset="-122"/>
        </a:defRPr>
      </a:lvl3pPr>
      <a:lvl4pPr marL="1600200" indent="-228600" algn="l" rtl="0" eaLnBrk="0" fontAlgn="base" hangingPunct="0">
        <a:spcBef>
          <a:spcPts val="600"/>
        </a:spcBef>
        <a:spcAft>
          <a:spcPct val="0"/>
        </a:spcAft>
        <a:buChar char="•"/>
        <a:defRPr sz="2000" b="0" i="0" baseline="0">
          <a:solidFill>
            <a:schemeClr val="tx1"/>
          </a:solidFill>
          <a:latin typeface="华文细黑" panose="02010600040101010101" pitchFamily="2" charset="-122"/>
          <a:ea typeface="华文细黑" panose="02010600040101010101" pitchFamily="2" charset="-122"/>
        </a:defRPr>
      </a:lvl4pPr>
      <a:lvl5pPr marL="2057400" indent="-228600" algn="l" rtl="0" eaLnBrk="0" fontAlgn="base" hangingPunct="0">
        <a:spcBef>
          <a:spcPts val="600"/>
        </a:spcBef>
        <a:spcAft>
          <a:spcPct val="0"/>
        </a:spcAft>
        <a:buFont typeface="Wingdings" pitchFamily="2" charset="2"/>
        <a:buChar char="ü"/>
        <a:defRPr sz="2000" b="0" i="0" baseline="0">
          <a:solidFill>
            <a:schemeClr val="tx1"/>
          </a:solidFill>
          <a:latin typeface="华文细黑" panose="02010600040101010101" pitchFamily="2" charset="-122"/>
          <a:ea typeface="华文细黑" panose="02010600040101010101" pitchFamily="2" charset="-122"/>
        </a:defRPr>
      </a:lvl5pPr>
      <a:lvl6pPr marL="2514600" indent="-228600" algn="l" rtl="0" fontAlgn="base">
        <a:spcBef>
          <a:spcPct val="20000"/>
        </a:spcBef>
        <a:spcAft>
          <a:spcPct val="0"/>
        </a:spcAft>
        <a:buFont typeface="Wingdings" pitchFamily="2" charset="2"/>
        <a:buChar char="ü"/>
        <a:defRPr sz="2000" b="1">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sz="2000" b="1">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sz="2000" b="1">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37.xml.rels><?xml version="1.0" encoding="UTF-8" standalone="yes"?>
<Relationships xmlns="http://schemas.openxmlformats.org/package/2006/relationships"><Relationship Id="rId8" Type="http://schemas.openxmlformats.org/officeDocument/2006/relationships/image" Target="../media/image26.emf"/><Relationship Id="rId13" Type="http://schemas.openxmlformats.org/officeDocument/2006/relationships/image" Target="../media/image31.emf"/><Relationship Id="rId18" Type="http://schemas.openxmlformats.org/officeDocument/2006/relationships/oleObject" Target="../embeddings/oleObject4.bin"/><Relationship Id="rId3" Type="http://schemas.openxmlformats.org/officeDocument/2006/relationships/image" Target="../media/image21.emf"/><Relationship Id="rId21" Type="http://schemas.openxmlformats.org/officeDocument/2006/relationships/image" Target="../media/image19.png"/><Relationship Id="rId7" Type="http://schemas.openxmlformats.org/officeDocument/2006/relationships/image" Target="../media/image25.png"/><Relationship Id="rId12" Type="http://schemas.openxmlformats.org/officeDocument/2006/relationships/image" Target="../media/image30.emf"/><Relationship Id="rId17" Type="http://schemas.openxmlformats.org/officeDocument/2006/relationships/image" Target="../media/image17.png"/><Relationship Id="rId2" Type="http://schemas.openxmlformats.org/officeDocument/2006/relationships/slideLayout" Target="../slideLayouts/slideLayout2.xml"/><Relationship Id="rId16" Type="http://schemas.openxmlformats.org/officeDocument/2006/relationships/oleObject" Target="../embeddings/oleObject3.bin"/><Relationship Id="rId20" Type="http://schemas.openxmlformats.org/officeDocument/2006/relationships/oleObject" Target="../embeddings/oleObject5.bin"/><Relationship Id="rId1" Type="http://schemas.openxmlformats.org/officeDocument/2006/relationships/vmlDrawing" Target="../drawings/vmlDrawing3.vml"/><Relationship Id="rId6" Type="http://schemas.openxmlformats.org/officeDocument/2006/relationships/image" Target="../media/image24.emf"/><Relationship Id="rId11" Type="http://schemas.openxmlformats.org/officeDocument/2006/relationships/image" Target="../media/image29.emf"/><Relationship Id="rId5" Type="http://schemas.openxmlformats.org/officeDocument/2006/relationships/image" Target="../media/image23.emf"/><Relationship Id="rId15" Type="http://schemas.openxmlformats.org/officeDocument/2006/relationships/image" Target="../media/image33.png"/><Relationship Id="rId23" Type="http://schemas.openxmlformats.org/officeDocument/2006/relationships/image" Target="../media/image20.png"/><Relationship Id="rId10" Type="http://schemas.openxmlformats.org/officeDocument/2006/relationships/image" Target="../media/image28.png"/><Relationship Id="rId19" Type="http://schemas.openxmlformats.org/officeDocument/2006/relationships/image" Target="../media/image18.png"/><Relationship Id="rId4" Type="http://schemas.openxmlformats.org/officeDocument/2006/relationships/image" Target="../media/image22.emf"/><Relationship Id="rId9" Type="http://schemas.openxmlformats.org/officeDocument/2006/relationships/image" Target="../media/image27.emf"/><Relationship Id="rId14" Type="http://schemas.openxmlformats.org/officeDocument/2006/relationships/image" Target="../media/image32.emf"/><Relationship Id="rId22" Type="http://schemas.openxmlformats.org/officeDocument/2006/relationships/oleObject" Target="../embeddings/oleObject6.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41.emf"/><Relationship Id="rId5" Type="http://schemas.openxmlformats.org/officeDocument/2006/relationships/oleObject" Target="../embeddings/oleObject8.bin"/><Relationship Id="rId4" Type="http://schemas.openxmlformats.org/officeDocument/2006/relationships/image" Target="../media/image40.e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42.e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43.e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44.emf"/></Relationships>
</file>

<file path=ppt/slides/_rels/slide68.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6.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image" Target="../media/image47.tmp"/><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46.emf"/><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6.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20" Type="http://schemas.openxmlformats.org/officeDocument/2006/relationships/image" Target="../media/image47.tmp"/><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46.emf"/><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71.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2" Type="http://schemas.openxmlformats.org/officeDocument/2006/relationships/tags" Target="../tags/tag36.xml"/><Relationship Id="rId16" Type="http://schemas.openxmlformats.org/officeDocument/2006/relationships/image" Target="../media/image47.tmp"/><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image" Target="../media/image46.emf"/><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7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609600" y="667265"/>
            <a:ext cx="7772400" cy="1143000"/>
          </a:xfrm>
        </p:spPr>
        <p:txBody>
          <a:bodyPr/>
          <a:lstStyle/>
          <a:p>
            <a:r>
              <a:rPr lang="zh-CN" altLang="en-US" sz="3200" dirty="0"/>
              <a:t>软件工程导论</a:t>
            </a:r>
            <a:r>
              <a:rPr lang="en-US" altLang="zh-CN" sz="3200" dirty="0"/>
              <a:t>SE33001</a:t>
            </a:r>
            <a:endParaRPr lang="zh-CN" altLang="en-US" sz="1600" dirty="0">
              <a:solidFill>
                <a:srgbClr val="0000FF"/>
              </a:solidFill>
            </a:endParaRPr>
          </a:p>
        </p:txBody>
      </p:sp>
      <p:sp>
        <p:nvSpPr>
          <p:cNvPr id="6" name="Rectangle 8"/>
          <p:cNvSpPr>
            <a:spLocks noChangeArrowheads="1"/>
          </p:cNvSpPr>
          <p:nvPr/>
        </p:nvSpPr>
        <p:spPr bwMode="white">
          <a:xfrm>
            <a:off x="609600" y="3071341"/>
            <a:ext cx="7993062" cy="144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lvl="0" algn="ctr" fontAlgn="base">
              <a:spcBef>
                <a:spcPct val="0"/>
              </a:spcBef>
              <a:spcAft>
                <a:spcPct val="0"/>
              </a:spcAft>
              <a:buClrTx/>
              <a:buSzTx/>
              <a:buNone/>
            </a:pPr>
            <a:r>
              <a:rPr lang="zh-CN" altLang="en-US" sz="4400" b="0" dirty="0">
                <a:solidFill>
                  <a:srgbClr val="3333CC"/>
                </a:solidFill>
                <a:latin typeface="Arial"/>
                <a:ea typeface="黑体" panose="02010609060101010101" pitchFamily="49" charset="-122"/>
              </a:rPr>
              <a:t>第</a:t>
            </a:r>
            <a:r>
              <a:rPr lang="en-US" altLang="zh-CN" sz="4400" b="0" dirty="0">
                <a:solidFill>
                  <a:srgbClr val="3333CC"/>
                </a:solidFill>
                <a:latin typeface="Arial"/>
                <a:ea typeface="黑体" panose="02010609060101010101" pitchFamily="49" charset="-122"/>
              </a:rPr>
              <a:t>9</a:t>
            </a:r>
            <a:r>
              <a:rPr lang="zh-CN" altLang="en-US" sz="4400" b="0" dirty="0">
                <a:solidFill>
                  <a:srgbClr val="3333CC"/>
                </a:solidFill>
                <a:latin typeface="Arial"/>
                <a:ea typeface="黑体" panose="02010609060101010101" pitchFamily="49" charset="-122"/>
              </a:rPr>
              <a:t>章：面向对象方法学引论</a:t>
            </a:r>
            <a:endParaRPr lang="en-US" altLang="zh-CN" sz="4400" b="0" dirty="0">
              <a:solidFill>
                <a:srgbClr val="3333CC"/>
              </a:solidFill>
              <a:latin typeface="Arial"/>
              <a:ea typeface="黑体" panose="02010609060101010101" pitchFamily="49" charset="-122"/>
            </a:endParaRPr>
          </a:p>
          <a:p>
            <a:pPr lvl="0" algn="ctr" fontAlgn="base">
              <a:spcBef>
                <a:spcPct val="0"/>
              </a:spcBef>
              <a:spcAft>
                <a:spcPct val="0"/>
              </a:spcAft>
              <a:buClrTx/>
              <a:buSzTx/>
              <a:buNone/>
            </a:pPr>
            <a:r>
              <a:rPr lang="en-US" altLang="zh-CN" sz="2000" b="0" dirty="0">
                <a:solidFill>
                  <a:srgbClr val="3333CC"/>
                </a:solidFill>
                <a:latin typeface="华文细黑" panose="02010600040101010101" pitchFamily="2" charset="-122"/>
                <a:ea typeface="华文细黑" panose="02010600040101010101" pitchFamily="2" charset="-122"/>
              </a:rPr>
              <a:t>Chapter 9</a:t>
            </a:r>
            <a:r>
              <a:rPr lang="zh-CN" altLang="en-US" sz="2000" b="0" dirty="0">
                <a:solidFill>
                  <a:srgbClr val="3333CC"/>
                </a:solidFill>
                <a:latin typeface="华文细黑" panose="02010600040101010101" pitchFamily="2" charset="-122"/>
                <a:ea typeface="华文细黑" panose="02010600040101010101" pitchFamily="2" charset="-122"/>
              </a:rPr>
              <a:t>：</a:t>
            </a:r>
            <a:r>
              <a:rPr lang="en-US" altLang="zh-CN" sz="2000" b="0" dirty="0">
                <a:solidFill>
                  <a:srgbClr val="3333CC"/>
                </a:solidFill>
                <a:latin typeface="华文细黑" panose="02010600040101010101" pitchFamily="2" charset="-122"/>
                <a:ea typeface="华文细黑" panose="02010600040101010101" pitchFamily="2" charset="-122"/>
              </a:rPr>
              <a:t>Introduction to Object Oriented Methodology</a:t>
            </a:r>
          </a:p>
        </p:txBody>
      </p:sp>
    </p:spTree>
    <p:extLst>
      <p:ext uri="{BB962C8B-B14F-4D97-AF65-F5344CB8AC3E}">
        <p14:creationId xmlns:p14="http://schemas.microsoft.com/office/powerpoint/2010/main" val="418049689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sz="3600" dirty="0"/>
              <a:t>9.1 </a:t>
            </a:r>
            <a:r>
              <a:rPr lang="zh-CN" altLang="en-US" sz="3600" dirty="0"/>
              <a:t>面向对象方法学概述</a:t>
            </a:r>
          </a:p>
        </p:txBody>
      </p:sp>
      <p:pic>
        <p:nvPicPr>
          <p:cNvPr id="2" name="图片 1"/>
          <p:cNvPicPr>
            <a:picLocks noChangeAspect="1"/>
          </p:cNvPicPr>
          <p:nvPr/>
        </p:nvPicPr>
        <p:blipFill>
          <a:blip r:embed="rId2"/>
          <a:stretch>
            <a:fillRect/>
          </a:stretch>
        </p:blipFill>
        <p:spPr>
          <a:xfrm>
            <a:off x="2710095" y="2837950"/>
            <a:ext cx="3723809" cy="2219048"/>
          </a:xfrm>
          <a:prstGeom prst="rect">
            <a:avLst/>
          </a:prstGeom>
        </p:spPr>
      </p:pic>
    </p:spTree>
    <p:extLst>
      <p:ext uri="{BB962C8B-B14F-4D97-AF65-F5344CB8AC3E}">
        <p14:creationId xmlns:p14="http://schemas.microsoft.com/office/powerpoint/2010/main" val="131352364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9.1.1 </a:t>
            </a:r>
            <a:r>
              <a:rPr lang="zh-CN" altLang="en-US" dirty="0"/>
              <a:t>面向对象技术的</a:t>
            </a:r>
            <a:r>
              <a:rPr lang="en-US" altLang="zh-CN" dirty="0"/>
              <a:t>4</a:t>
            </a:r>
            <a:r>
              <a:rPr lang="zh-CN" altLang="en-US" dirty="0"/>
              <a:t>个基本观点</a:t>
            </a:r>
          </a:p>
        </p:txBody>
      </p:sp>
      <p:sp>
        <p:nvSpPr>
          <p:cNvPr id="3" name="内容占位符 2"/>
          <p:cNvSpPr>
            <a:spLocks noGrp="1"/>
          </p:cNvSpPr>
          <p:nvPr>
            <p:ph idx="1"/>
          </p:nvPr>
        </p:nvSpPr>
        <p:spPr/>
        <p:txBody>
          <a:bodyPr/>
          <a:lstStyle/>
          <a:p>
            <a:r>
              <a:rPr lang="zh-CN" altLang="en-US" dirty="0"/>
              <a:t>① </a:t>
            </a:r>
            <a:r>
              <a:rPr lang="zh-CN" altLang="en-US" dirty="0">
                <a:solidFill>
                  <a:srgbClr val="0000FF"/>
                </a:solidFill>
              </a:rPr>
              <a:t>任何客观的事物或实体都是对象</a:t>
            </a:r>
            <a:r>
              <a:rPr lang="zh-CN" altLang="en-US" dirty="0"/>
              <a:t>。对象组成客观世界，复杂对象可以由简单的对象组成。 </a:t>
            </a:r>
          </a:p>
          <a:p>
            <a:r>
              <a:rPr lang="zh-CN" altLang="en-US" dirty="0"/>
              <a:t>② 具有</a:t>
            </a:r>
            <a:r>
              <a:rPr lang="zh-CN" altLang="en-US" dirty="0">
                <a:solidFill>
                  <a:srgbClr val="0000FF"/>
                </a:solidFill>
              </a:rPr>
              <a:t>相同数据和操作的对象可以归并为一个类（</a:t>
            </a:r>
            <a:r>
              <a:rPr lang="en-US" altLang="zh-CN" dirty="0">
                <a:solidFill>
                  <a:srgbClr val="0000FF"/>
                </a:solidFill>
              </a:rPr>
              <a:t>class ) </a:t>
            </a:r>
            <a:r>
              <a:rPr lang="zh-CN" altLang="en-US" dirty="0"/>
              <a:t>，对象是对象类的一个实例。</a:t>
            </a:r>
          </a:p>
          <a:p>
            <a:r>
              <a:rPr lang="zh-CN" altLang="en-US" dirty="0"/>
              <a:t>③ </a:t>
            </a:r>
            <a:r>
              <a:rPr lang="zh-CN" altLang="en-US" dirty="0">
                <a:solidFill>
                  <a:srgbClr val="0000FF"/>
                </a:solidFill>
              </a:rPr>
              <a:t>类可以派生出子类，子类继承父类的全部特性（数据和操作），</a:t>
            </a:r>
            <a:r>
              <a:rPr lang="zh-CN" altLang="en-US" dirty="0"/>
              <a:t>又可以有自己的新特性。子类与父类形成类的层次结构。 </a:t>
            </a:r>
          </a:p>
          <a:p>
            <a:r>
              <a:rPr lang="zh-CN" altLang="en-US" dirty="0"/>
              <a:t>④ 对象之间通过</a:t>
            </a:r>
            <a:r>
              <a:rPr lang="zh-CN" altLang="en-US" dirty="0">
                <a:solidFill>
                  <a:srgbClr val="0000FF"/>
                </a:solidFill>
              </a:rPr>
              <a:t>消息传递</a:t>
            </a:r>
            <a:r>
              <a:rPr lang="zh-CN" altLang="en-US" dirty="0"/>
              <a:t>相互联系。</a:t>
            </a:r>
          </a:p>
        </p:txBody>
      </p:sp>
    </p:spTree>
    <p:extLst>
      <p:ext uri="{BB962C8B-B14F-4D97-AF65-F5344CB8AC3E}">
        <p14:creationId xmlns:p14="http://schemas.microsoft.com/office/powerpoint/2010/main" val="228931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面向对象方法学的概况</a:t>
            </a:r>
          </a:p>
        </p:txBody>
      </p:sp>
      <p:sp>
        <p:nvSpPr>
          <p:cNvPr id="3" name="内容占位符 2"/>
          <p:cNvSpPr>
            <a:spLocks noGrp="1"/>
          </p:cNvSpPr>
          <p:nvPr>
            <p:ph idx="1"/>
          </p:nvPr>
        </p:nvSpPr>
        <p:spPr/>
        <p:txBody>
          <a:bodyPr/>
          <a:lstStyle/>
          <a:p>
            <a:r>
              <a:rPr lang="zh-CN" altLang="en-US" dirty="0"/>
              <a:t>软件工程学家</a:t>
            </a:r>
            <a:r>
              <a:rPr lang="en-US" altLang="zh-CN" dirty="0"/>
              <a:t>Coad </a:t>
            </a:r>
            <a:r>
              <a:rPr lang="zh-CN" altLang="en-US" dirty="0"/>
              <a:t>和</a:t>
            </a:r>
            <a:r>
              <a:rPr lang="en-US" altLang="zh-CN" dirty="0"/>
              <a:t>Yourdon</a:t>
            </a:r>
            <a:r>
              <a:rPr lang="zh-CN" altLang="en-US" dirty="0"/>
              <a:t>认为，面向对象的方法学可以用下列方程来概括：</a:t>
            </a:r>
            <a:r>
              <a:rPr lang="en-US" altLang="zh-CN" dirty="0">
                <a:solidFill>
                  <a:srgbClr val="0000FF"/>
                </a:solidFill>
              </a:rPr>
              <a:t>OO=objects + classes + Inheritance + communication with messages</a:t>
            </a:r>
          </a:p>
          <a:p>
            <a:r>
              <a:rPr lang="zh-CN" altLang="en-US" dirty="0"/>
              <a:t>既</a:t>
            </a:r>
            <a:r>
              <a:rPr lang="zh-CN" altLang="en-US" dirty="0">
                <a:solidFill>
                  <a:srgbClr val="0000FF"/>
                </a:solidFill>
              </a:rPr>
              <a:t>使用对象又使用类和继承等机制</a:t>
            </a:r>
            <a:r>
              <a:rPr lang="zh-CN" altLang="en-US" dirty="0"/>
              <a:t>，且</a:t>
            </a:r>
            <a:r>
              <a:rPr lang="zh-CN" altLang="en-US" dirty="0">
                <a:solidFill>
                  <a:srgbClr val="0000FF"/>
                </a:solidFill>
              </a:rPr>
              <a:t>对象之间仅能通过传递消息实现彼此通信</a:t>
            </a:r>
            <a:r>
              <a:rPr lang="zh-CN" altLang="en-US" dirty="0"/>
              <a:t>，才是面向对象方法学</a:t>
            </a:r>
          </a:p>
        </p:txBody>
      </p:sp>
    </p:spTree>
    <p:extLst>
      <p:ext uri="{BB962C8B-B14F-4D97-AF65-F5344CB8AC3E}">
        <p14:creationId xmlns:p14="http://schemas.microsoft.com/office/powerpoint/2010/main" val="355774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9.1.2 </a:t>
            </a:r>
            <a:r>
              <a:rPr lang="zh-CN" altLang="en-US" dirty="0"/>
              <a:t>面向对象方法学的优点</a:t>
            </a:r>
          </a:p>
        </p:txBody>
      </p:sp>
      <p:sp>
        <p:nvSpPr>
          <p:cNvPr id="3" name="内容占位符 2"/>
          <p:cNvSpPr>
            <a:spLocks noGrp="1"/>
          </p:cNvSpPr>
          <p:nvPr>
            <p:ph idx="1"/>
          </p:nvPr>
        </p:nvSpPr>
        <p:spPr/>
        <p:txBody>
          <a:bodyPr/>
          <a:lstStyle/>
          <a:p>
            <a:r>
              <a:rPr lang="en-US" altLang="zh-CN" dirty="0"/>
              <a:t>1.</a:t>
            </a:r>
            <a:r>
              <a:rPr lang="zh-CN" altLang="en-US" dirty="0"/>
              <a:t>与人类习惯的思维方法一致</a:t>
            </a:r>
          </a:p>
          <a:p>
            <a:r>
              <a:rPr lang="en-US" altLang="zh-CN" dirty="0"/>
              <a:t>2.</a:t>
            </a:r>
            <a:r>
              <a:rPr lang="zh-CN" altLang="en-US" dirty="0"/>
              <a:t>稳定性好</a:t>
            </a:r>
          </a:p>
          <a:p>
            <a:r>
              <a:rPr lang="en-US" altLang="zh-CN" dirty="0"/>
              <a:t>3.</a:t>
            </a:r>
            <a:r>
              <a:rPr lang="zh-CN" altLang="en-US" dirty="0"/>
              <a:t>可重用性好</a:t>
            </a:r>
          </a:p>
          <a:p>
            <a:r>
              <a:rPr lang="en-US" altLang="zh-CN" dirty="0"/>
              <a:t>4.</a:t>
            </a:r>
            <a:r>
              <a:rPr lang="zh-CN" altLang="en-US" dirty="0"/>
              <a:t>较易开发大型软件产品</a:t>
            </a:r>
          </a:p>
          <a:p>
            <a:r>
              <a:rPr lang="en-US" altLang="zh-CN" dirty="0"/>
              <a:t>5.</a:t>
            </a:r>
            <a:r>
              <a:rPr lang="zh-CN" altLang="en-US" dirty="0"/>
              <a:t>可维护性好</a:t>
            </a:r>
          </a:p>
          <a:p>
            <a:endParaRPr lang="zh-CN" altLang="en-US" dirty="0"/>
          </a:p>
        </p:txBody>
      </p:sp>
    </p:spTree>
    <p:extLst>
      <p:ext uri="{BB962C8B-B14F-4D97-AF65-F5344CB8AC3E}">
        <p14:creationId xmlns:p14="http://schemas.microsoft.com/office/powerpoint/2010/main" val="1653910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sz="3600" dirty="0"/>
              <a:t>9.2 </a:t>
            </a:r>
            <a:r>
              <a:rPr lang="zh-CN" altLang="en-US" sz="3600" dirty="0"/>
              <a:t>面向对象的概念</a:t>
            </a:r>
          </a:p>
        </p:txBody>
      </p:sp>
      <p:pic>
        <p:nvPicPr>
          <p:cNvPr id="4" name="Picture 4" descr="“Object oriented”的图片搜索结果&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25" y="2751137"/>
            <a:ext cx="3333750" cy="3409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92457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9.2.1 </a:t>
            </a:r>
            <a:r>
              <a:rPr lang="zh-CN" altLang="en-US" dirty="0"/>
              <a:t>对象（</a:t>
            </a:r>
            <a:r>
              <a:rPr lang="en-US" altLang="zh-CN" dirty="0"/>
              <a:t>object</a:t>
            </a:r>
            <a:r>
              <a:rPr lang="zh-CN" altLang="en-US" dirty="0"/>
              <a:t>）</a:t>
            </a:r>
          </a:p>
        </p:txBody>
      </p:sp>
      <p:graphicFrame>
        <p:nvGraphicFramePr>
          <p:cNvPr id="4" name="Object 2"/>
          <p:cNvGraphicFramePr>
            <a:graphicFrameLocks noChangeAspect="1"/>
          </p:cNvGraphicFramePr>
          <p:nvPr>
            <p:extLst>
              <p:ext uri="{D42A27DB-BD31-4B8C-83A1-F6EECF244321}">
                <p14:modId xmlns:p14="http://schemas.microsoft.com/office/powerpoint/2010/main" val="1264447552"/>
              </p:ext>
            </p:extLst>
          </p:nvPr>
        </p:nvGraphicFramePr>
        <p:xfrm>
          <a:off x="1220768" y="1390795"/>
          <a:ext cx="6213475" cy="4539385"/>
        </p:xfrm>
        <a:graphic>
          <a:graphicData uri="http://schemas.openxmlformats.org/presentationml/2006/ole">
            <mc:AlternateContent xmlns:mc="http://schemas.openxmlformats.org/markup-compatibility/2006">
              <mc:Choice xmlns:v="urn:schemas-microsoft-com:vml" Requires="v">
                <p:oleObj spid="_x0000_s4295" name="剪辑" r:id="rId4" imgW="2287181" imgH="1671281" progId="MS_ClipArt_Gallery.2">
                  <p:embed/>
                </p:oleObj>
              </mc:Choice>
              <mc:Fallback>
                <p:oleObj name="剪辑" r:id="rId4" imgW="2287181" imgH="1671281"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0768" y="1390795"/>
                        <a:ext cx="6213475" cy="4539385"/>
                      </a:xfrm>
                      <a:prstGeom prst="rect">
                        <a:avLst/>
                      </a:prstGeom>
                      <a:noFill/>
                      <a:ln>
                        <a:noFill/>
                      </a:ln>
                      <a:effectLst/>
                    </p:spPr>
                  </p:pic>
                </p:oleObj>
              </mc:Fallback>
            </mc:AlternateContent>
          </a:graphicData>
        </a:graphic>
      </p:graphicFrame>
      <p:grpSp>
        <p:nvGrpSpPr>
          <p:cNvPr id="5" name="Group 3"/>
          <p:cNvGrpSpPr>
            <a:grpSpLocks/>
          </p:cNvGrpSpPr>
          <p:nvPr/>
        </p:nvGrpSpPr>
        <p:grpSpPr bwMode="auto">
          <a:xfrm flipV="1">
            <a:off x="2438380" y="1394287"/>
            <a:ext cx="611188" cy="800506"/>
            <a:chOff x="2343" y="1145"/>
            <a:chExt cx="1071" cy="2031"/>
          </a:xfrm>
        </p:grpSpPr>
        <p:sp>
          <p:nvSpPr>
            <p:cNvPr id="6" name="Freeform 4"/>
            <p:cNvSpPr>
              <a:spLocks/>
            </p:cNvSpPr>
            <p:nvPr/>
          </p:nvSpPr>
          <p:spPr bwMode="auto">
            <a:xfrm>
              <a:off x="2345" y="1901"/>
              <a:ext cx="1069" cy="1275"/>
            </a:xfrm>
            <a:custGeom>
              <a:avLst/>
              <a:gdLst>
                <a:gd name="T0" fmla="*/ 832 w 1069"/>
                <a:gd name="T1" fmla="*/ 1275 h 1275"/>
                <a:gd name="T2" fmla="*/ 853 w 1069"/>
                <a:gd name="T3" fmla="*/ 1103 h 1275"/>
                <a:gd name="T4" fmla="*/ 912 w 1069"/>
                <a:gd name="T5" fmla="*/ 1011 h 1275"/>
                <a:gd name="T6" fmla="*/ 972 w 1069"/>
                <a:gd name="T7" fmla="*/ 930 h 1275"/>
                <a:gd name="T8" fmla="*/ 1028 w 1069"/>
                <a:gd name="T9" fmla="*/ 828 h 1275"/>
                <a:gd name="T10" fmla="*/ 1057 w 1069"/>
                <a:gd name="T11" fmla="*/ 742 h 1275"/>
                <a:gd name="T12" fmla="*/ 1069 w 1069"/>
                <a:gd name="T13" fmla="*/ 638 h 1275"/>
                <a:gd name="T14" fmla="*/ 1045 w 1069"/>
                <a:gd name="T15" fmla="*/ 525 h 1275"/>
                <a:gd name="T16" fmla="*/ 1008 w 1069"/>
                <a:gd name="T17" fmla="*/ 434 h 1275"/>
                <a:gd name="T18" fmla="*/ 1014 w 1069"/>
                <a:gd name="T19" fmla="*/ 352 h 1275"/>
                <a:gd name="T20" fmla="*/ 999 w 1069"/>
                <a:gd name="T21" fmla="*/ 278 h 1275"/>
                <a:gd name="T22" fmla="*/ 978 w 1069"/>
                <a:gd name="T23" fmla="*/ 236 h 1275"/>
                <a:gd name="T24" fmla="*/ 949 w 1069"/>
                <a:gd name="T25" fmla="*/ 201 h 1275"/>
                <a:gd name="T26" fmla="*/ 938 w 1069"/>
                <a:gd name="T27" fmla="*/ 177 h 1275"/>
                <a:gd name="T28" fmla="*/ 897 w 1069"/>
                <a:gd name="T29" fmla="*/ 153 h 1275"/>
                <a:gd name="T30" fmla="*/ 863 w 1069"/>
                <a:gd name="T31" fmla="*/ 148 h 1275"/>
                <a:gd name="T32" fmla="*/ 837 w 1069"/>
                <a:gd name="T33" fmla="*/ 161 h 1275"/>
                <a:gd name="T34" fmla="*/ 806 w 1069"/>
                <a:gd name="T35" fmla="*/ 242 h 1275"/>
                <a:gd name="T36" fmla="*/ 749 w 1069"/>
                <a:gd name="T37" fmla="*/ 360 h 1275"/>
                <a:gd name="T38" fmla="*/ 833 w 1069"/>
                <a:gd name="T39" fmla="*/ 157 h 1275"/>
                <a:gd name="T40" fmla="*/ 848 w 1069"/>
                <a:gd name="T41" fmla="*/ 132 h 1275"/>
                <a:gd name="T42" fmla="*/ 829 w 1069"/>
                <a:gd name="T43" fmla="*/ 87 h 1275"/>
                <a:gd name="T44" fmla="*/ 798 w 1069"/>
                <a:gd name="T45" fmla="*/ 71 h 1275"/>
                <a:gd name="T46" fmla="*/ 757 w 1069"/>
                <a:gd name="T47" fmla="*/ 54 h 1275"/>
                <a:gd name="T48" fmla="*/ 701 w 1069"/>
                <a:gd name="T49" fmla="*/ 34 h 1275"/>
                <a:gd name="T50" fmla="*/ 687 w 1069"/>
                <a:gd name="T51" fmla="*/ 22 h 1275"/>
                <a:gd name="T52" fmla="*/ 661 w 1069"/>
                <a:gd name="T53" fmla="*/ 0 h 1275"/>
                <a:gd name="T54" fmla="*/ 506 w 1069"/>
                <a:gd name="T55" fmla="*/ 34 h 1275"/>
                <a:gd name="T56" fmla="*/ 301 w 1069"/>
                <a:gd name="T57" fmla="*/ 147 h 1275"/>
                <a:gd name="T58" fmla="*/ 286 w 1069"/>
                <a:gd name="T59" fmla="*/ 177 h 1275"/>
                <a:gd name="T60" fmla="*/ 239 w 1069"/>
                <a:gd name="T61" fmla="*/ 225 h 1275"/>
                <a:gd name="T62" fmla="*/ 183 w 1069"/>
                <a:gd name="T63" fmla="*/ 263 h 1275"/>
                <a:gd name="T64" fmla="*/ 134 w 1069"/>
                <a:gd name="T65" fmla="*/ 283 h 1275"/>
                <a:gd name="T66" fmla="*/ 89 w 1069"/>
                <a:gd name="T67" fmla="*/ 328 h 1275"/>
                <a:gd name="T68" fmla="*/ 59 w 1069"/>
                <a:gd name="T69" fmla="*/ 405 h 1275"/>
                <a:gd name="T70" fmla="*/ 18 w 1069"/>
                <a:gd name="T71" fmla="*/ 507 h 1275"/>
                <a:gd name="T72" fmla="*/ 0 w 1069"/>
                <a:gd name="T73" fmla="*/ 564 h 1275"/>
                <a:gd name="T74" fmla="*/ 18 w 1069"/>
                <a:gd name="T75" fmla="*/ 654 h 1275"/>
                <a:gd name="T76" fmla="*/ 48 w 1069"/>
                <a:gd name="T77" fmla="*/ 748 h 1275"/>
                <a:gd name="T78" fmla="*/ 96 w 1069"/>
                <a:gd name="T79" fmla="*/ 867 h 1275"/>
                <a:gd name="T80" fmla="*/ 123 w 1069"/>
                <a:gd name="T81" fmla="*/ 965 h 1275"/>
                <a:gd name="T82" fmla="*/ 190 w 1069"/>
                <a:gd name="T83" fmla="*/ 1055 h 1275"/>
                <a:gd name="T84" fmla="*/ 224 w 1069"/>
                <a:gd name="T85" fmla="*/ 1071 h 1275"/>
                <a:gd name="T86" fmla="*/ 243 w 1069"/>
                <a:gd name="T87" fmla="*/ 1121 h 1275"/>
                <a:gd name="T88" fmla="*/ 246 w 1069"/>
                <a:gd name="T89" fmla="*/ 1273 h 1275"/>
                <a:gd name="T90" fmla="*/ 832 w 1069"/>
                <a:gd name="T91" fmla="*/ 1275 h 127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069" h="1275">
                  <a:moveTo>
                    <a:pt x="832" y="1275"/>
                  </a:moveTo>
                  <a:lnTo>
                    <a:pt x="853" y="1103"/>
                  </a:lnTo>
                  <a:lnTo>
                    <a:pt x="912" y="1011"/>
                  </a:lnTo>
                  <a:lnTo>
                    <a:pt x="972" y="930"/>
                  </a:lnTo>
                  <a:lnTo>
                    <a:pt x="1028" y="828"/>
                  </a:lnTo>
                  <a:lnTo>
                    <a:pt x="1057" y="742"/>
                  </a:lnTo>
                  <a:lnTo>
                    <a:pt x="1069" y="638"/>
                  </a:lnTo>
                  <a:lnTo>
                    <a:pt x="1045" y="525"/>
                  </a:lnTo>
                  <a:lnTo>
                    <a:pt x="1008" y="434"/>
                  </a:lnTo>
                  <a:lnTo>
                    <a:pt x="1014" y="352"/>
                  </a:lnTo>
                  <a:lnTo>
                    <a:pt x="999" y="278"/>
                  </a:lnTo>
                  <a:lnTo>
                    <a:pt x="978" y="236"/>
                  </a:lnTo>
                  <a:lnTo>
                    <a:pt x="949" y="201"/>
                  </a:lnTo>
                  <a:lnTo>
                    <a:pt x="938" y="177"/>
                  </a:lnTo>
                  <a:lnTo>
                    <a:pt x="897" y="153"/>
                  </a:lnTo>
                  <a:lnTo>
                    <a:pt x="863" y="148"/>
                  </a:lnTo>
                  <a:lnTo>
                    <a:pt x="837" y="161"/>
                  </a:lnTo>
                  <a:lnTo>
                    <a:pt x="806" y="242"/>
                  </a:lnTo>
                  <a:lnTo>
                    <a:pt x="749" y="360"/>
                  </a:lnTo>
                  <a:lnTo>
                    <a:pt x="833" y="157"/>
                  </a:lnTo>
                  <a:lnTo>
                    <a:pt x="848" y="132"/>
                  </a:lnTo>
                  <a:lnTo>
                    <a:pt x="829" y="87"/>
                  </a:lnTo>
                  <a:lnTo>
                    <a:pt x="798" y="71"/>
                  </a:lnTo>
                  <a:lnTo>
                    <a:pt x="757" y="54"/>
                  </a:lnTo>
                  <a:lnTo>
                    <a:pt x="701" y="34"/>
                  </a:lnTo>
                  <a:lnTo>
                    <a:pt x="687" y="22"/>
                  </a:lnTo>
                  <a:lnTo>
                    <a:pt x="661" y="0"/>
                  </a:lnTo>
                  <a:lnTo>
                    <a:pt x="506" y="34"/>
                  </a:lnTo>
                  <a:lnTo>
                    <a:pt x="301" y="147"/>
                  </a:lnTo>
                  <a:lnTo>
                    <a:pt x="286" y="177"/>
                  </a:lnTo>
                  <a:lnTo>
                    <a:pt x="239" y="225"/>
                  </a:lnTo>
                  <a:lnTo>
                    <a:pt x="183" y="263"/>
                  </a:lnTo>
                  <a:lnTo>
                    <a:pt x="134" y="283"/>
                  </a:lnTo>
                  <a:lnTo>
                    <a:pt x="89" y="328"/>
                  </a:lnTo>
                  <a:lnTo>
                    <a:pt x="59" y="405"/>
                  </a:lnTo>
                  <a:lnTo>
                    <a:pt x="18" y="507"/>
                  </a:lnTo>
                  <a:lnTo>
                    <a:pt x="0" y="564"/>
                  </a:lnTo>
                  <a:lnTo>
                    <a:pt x="18" y="654"/>
                  </a:lnTo>
                  <a:lnTo>
                    <a:pt x="48" y="748"/>
                  </a:lnTo>
                  <a:lnTo>
                    <a:pt x="96" y="867"/>
                  </a:lnTo>
                  <a:lnTo>
                    <a:pt x="123" y="965"/>
                  </a:lnTo>
                  <a:lnTo>
                    <a:pt x="190" y="1055"/>
                  </a:lnTo>
                  <a:lnTo>
                    <a:pt x="224" y="1071"/>
                  </a:lnTo>
                  <a:lnTo>
                    <a:pt x="243" y="1121"/>
                  </a:lnTo>
                  <a:lnTo>
                    <a:pt x="246" y="1273"/>
                  </a:lnTo>
                  <a:lnTo>
                    <a:pt x="832" y="1275"/>
                  </a:lnTo>
                  <a:close/>
                </a:path>
              </a:pathLst>
            </a:custGeom>
            <a:solidFill>
              <a:srgbClr val="FFCC99"/>
            </a:solidFill>
            <a:ln w="12700">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latin typeface="Comic Sans MS" panose="030F0702030302020204" pitchFamily="66" charset="0"/>
              </a:endParaRPr>
            </a:p>
          </p:txBody>
        </p:sp>
        <p:sp>
          <p:nvSpPr>
            <p:cNvPr id="7" name="Freeform 5"/>
            <p:cNvSpPr>
              <a:spLocks/>
            </p:cNvSpPr>
            <p:nvPr/>
          </p:nvSpPr>
          <p:spPr bwMode="auto">
            <a:xfrm>
              <a:off x="2944" y="2299"/>
              <a:ext cx="468" cy="239"/>
            </a:xfrm>
            <a:custGeom>
              <a:avLst/>
              <a:gdLst>
                <a:gd name="T0" fmla="*/ 0 w 468"/>
                <a:gd name="T1" fmla="*/ 0 h 239"/>
                <a:gd name="T2" fmla="*/ 204 w 468"/>
                <a:gd name="T3" fmla="*/ 142 h 239"/>
                <a:gd name="T4" fmla="*/ 387 w 468"/>
                <a:gd name="T5" fmla="*/ 214 h 239"/>
                <a:gd name="T6" fmla="*/ 468 w 468"/>
                <a:gd name="T7" fmla="*/ 239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68" h="239">
                  <a:moveTo>
                    <a:pt x="0" y="0"/>
                  </a:moveTo>
                  <a:lnTo>
                    <a:pt x="204" y="142"/>
                  </a:lnTo>
                  <a:lnTo>
                    <a:pt x="387" y="214"/>
                  </a:lnTo>
                  <a:lnTo>
                    <a:pt x="468" y="239"/>
                  </a:lnTo>
                </a:path>
              </a:pathLst>
            </a:custGeom>
            <a:solidFill>
              <a:srgbClr val="FFCC99"/>
            </a:solidFill>
            <a:ln w="12700">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latin typeface="Comic Sans MS" panose="030F0702030302020204" pitchFamily="66" charset="0"/>
              </a:endParaRPr>
            </a:p>
          </p:txBody>
        </p:sp>
        <p:sp>
          <p:nvSpPr>
            <p:cNvPr id="8" name="Freeform 6"/>
            <p:cNvSpPr>
              <a:spLocks/>
            </p:cNvSpPr>
            <p:nvPr/>
          </p:nvSpPr>
          <p:spPr bwMode="auto">
            <a:xfrm>
              <a:off x="2656" y="2233"/>
              <a:ext cx="522" cy="558"/>
            </a:xfrm>
            <a:custGeom>
              <a:avLst/>
              <a:gdLst>
                <a:gd name="T0" fmla="*/ 0 w 522"/>
                <a:gd name="T1" fmla="*/ 0 h 558"/>
                <a:gd name="T2" fmla="*/ 293 w 522"/>
                <a:gd name="T3" fmla="*/ 156 h 558"/>
                <a:gd name="T4" fmla="*/ 359 w 522"/>
                <a:gd name="T5" fmla="*/ 213 h 558"/>
                <a:gd name="T6" fmla="*/ 443 w 522"/>
                <a:gd name="T7" fmla="*/ 313 h 558"/>
                <a:gd name="T8" fmla="*/ 479 w 522"/>
                <a:gd name="T9" fmla="*/ 394 h 558"/>
                <a:gd name="T10" fmla="*/ 498 w 522"/>
                <a:gd name="T11" fmla="*/ 464 h 558"/>
                <a:gd name="T12" fmla="*/ 522 w 522"/>
                <a:gd name="T13" fmla="*/ 558 h 5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2" h="558">
                  <a:moveTo>
                    <a:pt x="0" y="0"/>
                  </a:moveTo>
                  <a:lnTo>
                    <a:pt x="293" y="156"/>
                  </a:lnTo>
                  <a:lnTo>
                    <a:pt x="359" y="213"/>
                  </a:lnTo>
                  <a:lnTo>
                    <a:pt x="443" y="313"/>
                  </a:lnTo>
                  <a:lnTo>
                    <a:pt x="479" y="394"/>
                  </a:lnTo>
                  <a:lnTo>
                    <a:pt x="498" y="464"/>
                  </a:lnTo>
                  <a:lnTo>
                    <a:pt x="522" y="558"/>
                  </a:lnTo>
                </a:path>
              </a:pathLst>
            </a:custGeom>
            <a:solidFill>
              <a:srgbClr val="FFCC99"/>
            </a:solidFill>
            <a:ln w="12700">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latin typeface="Comic Sans MS" panose="030F0702030302020204" pitchFamily="66" charset="0"/>
              </a:endParaRPr>
            </a:p>
          </p:txBody>
        </p:sp>
        <p:sp>
          <p:nvSpPr>
            <p:cNvPr id="9" name="Freeform 7"/>
            <p:cNvSpPr>
              <a:spLocks/>
            </p:cNvSpPr>
            <p:nvPr/>
          </p:nvSpPr>
          <p:spPr bwMode="auto">
            <a:xfrm>
              <a:off x="2866" y="1926"/>
              <a:ext cx="343" cy="541"/>
            </a:xfrm>
            <a:custGeom>
              <a:avLst/>
              <a:gdLst>
                <a:gd name="T0" fmla="*/ 340 w 343"/>
                <a:gd name="T1" fmla="*/ 121 h 541"/>
                <a:gd name="T2" fmla="*/ 343 w 343"/>
                <a:gd name="T3" fmla="*/ 85 h 541"/>
                <a:gd name="T4" fmla="*/ 320 w 343"/>
                <a:gd name="T5" fmla="*/ 37 h 541"/>
                <a:gd name="T6" fmla="*/ 285 w 343"/>
                <a:gd name="T7" fmla="*/ 13 h 541"/>
                <a:gd name="T8" fmla="*/ 252 w 343"/>
                <a:gd name="T9" fmla="*/ 0 h 541"/>
                <a:gd name="T10" fmla="*/ 216 w 343"/>
                <a:gd name="T11" fmla="*/ 1 h 541"/>
                <a:gd name="T12" fmla="*/ 183 w 343"/>
                <a:gd name="T13" fmla="*/ 9 h 541"/>
                <a:gd name="T14" fmla="*/ 157 w 343"/>
                <a:gd name="T15" fmla="*/ 25 h 541"/>
                <a:gd name="T16" fmla="*/ 107 w 343"/>
                <a:gd name="T17" fmla="*/ 145 h 541"/>
                <a:gd name="T18" fmla="*/ 72 w 343"/>
                <a:gd name="T19" fmla="*/ 259 h 541"/>
                <a:gd name="T20" fmla="*/ 39 w 343"/>
                <a:gd name="T21" fmla="*/ 349 h 541"/>
                <a:gd name="T22" fmla="*/ 0 w 343"/>
                <a:gd name="T23" fmla="*/ 445 h 541"/>
                <a:gd name="T24" fmla="*/ 14 w 343"/>
                <a:gd name="T25" fmla="*/ 505 h 541"/>
                <a:gd name="T26" fmla="*/ 33 w 343"/>
                <a:gd name="T27" fmla="*/ 525 h 541"/>
                <a:gd name="T28" fmla="*/ 63 w 343"/>
                <a:gd name="T29" fmla="*/ 541 h 541"/>
                <a:gd name="T30" fmla="*/ 96 w 343"/>
                <a:gd name="T31" fmla="*/ 537 h 541"/>
                <a:gd name="T32" fmla="*/ 129 w 343"/>
                <a:gd name="T33" fmla="*/ 523 h 541"/>
                <a:gd name="T34" fmla="*/ 162 w 343"/>
                <a:gd name="T35" fmla="*/ 469 h 541"/>
                <a:gd name="T36" fmla="*/ 175 w 343"/>
                <a:gd name="T37" fmla="*/ 394 h 541"/>
                <a:gd name="T38" fmla="*/ 204 w 343"/>
                <a:gd name="T39" fmla="*/ 346 h 541"/>
                <a:gd name="T40" fmla="*/ 230 w 343"/>
                <a:gd name="T41" fmla="*/ 289 h 541"/>
                <a:gd name="T42" fmla="*/ 274 w 343"/>
                <a:gd name="T43" fmla="*/ 232 h 541"/>
                <a:gd name="T44" fmla="*/ 316 w 343"/>
                <a:gd name="T45" fmla="*/ 159 h 541"/>
                <a:gd name="T46" fmla="*/ 340 w 343"/>
                <a:gd name="T47" fmla="*/ 121 h 54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43" h="541">
                  <a:moveTo>
                    <a:pt x="340" y="121"/>
                  </a:moveTo>
                  <a:lnTo>
                    <a:pt x="343" y="85"/>
                  </a:lnTo>
                  <a:lnTo>
                    <a:pt x="320" y="37"/>
                  </a:lnTo>
                  <a:lnTo>
                    <a:pt x="285" y="13"/>
                  </a:lnTo>
                  <a:lnTo>
                    <a:pt x="252" y="0"/>
                  </a:lnTo>
                  <a:lnTo>
                    <a:pt x="216" y="1"/>
                  </a:lnTo>
                  <a:lnTo>
                    <a:pt x="183" y="9"/>
                  </a:lnTo>
                  <a:lnTo>
                    <a:pt x="157" y="25"/>
                  </a:lnTo>
                  <a:lnTo>
                    <a:pt x="107" y="145"/>
                  </a:lnTo>
                  <a:lnTo>
                    <a:pt x="72" y="259"/>
                  </a:lnTo>
                  <a:lnTo>
                    <a:pt x="39" y="349"/>
                  </a:lnTo>
                  <a:lnTo>
                    <a:pt x="0" y="445"/>
                  </a:lnTo>
                  <a:lnTo>
                    <a:pt x="14" y="505"/>
                  </a:lnTo>
                  <a:lnTo>
                    <a:pt x="33" y="525"/>
                  </a:lnTo>
                  <a:lnTo>
                    <a:pt x="63" y="541"/>
                  </a:lnTo>
                  <a:lnTo>
                    <a:pt x="96" y="537"/>
                  </a:lnTo>
                  <a:lnTo>
                    <a:pt x="129" y="523"/>
                  </a:lnTo>
                  <a:lnTo>
                    <a:pt x="162" y="469"/>
                  </a:lnTo>
                  <a:lnTo>
                    <a:pt x="175" y="394"/>
                  </a:lnTo>
                  <a:lnTo>
                    <a:pt x="204" y="346"/>
                  </a:lnTo>
                  <a:lnTo>
                    <a:pt x="230" y="289"/>
                  </a:lnTo>
                  <a:lnTo>
                    <a:pt x="274" y="232"/>
                  </a:lnTo>
                  <a:lnTo>
                    <a:pt x="316" y="159"/>
                  </a:lnTo>
                  <a:lnTo>
                    <a:pt x="340" y="121"/>
                  </a:lnTo>
                  <a:close/>
                </a:path>
              </a:pathLst>
            </a:custGeom>
            <a:solidFill>
              <a:srgbClr val="FFCC99"/>
            </a:solidFill>
            <a:ln w="12700">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latin typeface="Comic Sans MS" panose="030F0702030302020204" pitchFamily="66" charset="0"/>
              </a:endParaRPr>
            </a:p>
          </p:txBody>
        </p:sp>
        <p:sp>
          <p:nvSpPr>
            <p:cNvPr id="10" name="Freeform 8"/>
            <p:cNvSpPr>
              <a:spLocks/>
            </p:cNvSpPr>
            <p:nvPr/>
          </p:nvSpPr>
          <p:spPr bwMode="auto">
            <a:xfrm>
              <a:off x="2900" y="2316"/>
              <a:ext cx="99" cy="129"/>
            </a:xfrm>
            <a:custGeom>
              <a:avLst/>
              <a:gdLst>
                <a:gd name="T0" fmla="*/ 14 w 99"/>
                <a:gd name="T1" fmla="*/ 16 h 129"/>
                <a:gd name="T2" fmla="*/ 33 w 99"/>
                <a:gd name="T3" fmla="*/ 0 h 129"/>
                <a:gd name="T4" fmla="*/ 67 w 99"/>
                <a:gd name="T5" fmla="*/ 4 h 129"/>
                <a:gd name="T6" fmla="*/ 99 w 99"/>
                <a:gd name="T7" fmla="*/ 19 h 129"/>
                <a:gd name="T8" fmla="*/ 99 w 99"/>
                <a:gd name="T9" fmla="*/ 67 h 129"/>
                <a:gd name="T10" fmla="*/ 94 w 99"/>
                <a:gd name="T11" fmla="*/ 93 h 129"/>
                <a:gd name="T12" fmla="*/ 80 w 99"/>
                <a:gd name="T13" fmla="*/ 121 h 129"/>
                <a:gd name="T14" fmla="*/ 47 w 99"/>
                <a:gd name="T15" fmla="*/ 129 h 129"/>
                <a:gd name="T16" fmla="*/ 30 w 99"/>
                <a:gd name="T17" fmla="*/ 127 h 129"/>
                <a:gd name="T18" fmla="*/ 11 w 99"/>
                <a:gd name="T19" fmla="*/ 108 h 129"/>
                <a:gd name="T20" fmla="*/ 0 w 99"/>
                <a:gd name="T21" fmla="*/ 85 h 129"/>
                <a:gd name="T22" fmla="*/ 14 w 99"/>
                <a:gd name="T23" fmla="*/ 16 h 12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9" h="129">
                  <a:moveTo>
                    <a:pt x="14" y="16"/>
                  </a:moveTo>
                  <a:lnTo>
                    <a:pt x="33" y="0"/>
                  </a:lnTo>
                  <a:lnTo>
                    <a:pt x="67" y="4"/>
                  </a:lnTo>
                  <a:lnTo>
                    <a:pt x="99" y="19"/>
                  </a:lnTo>
                  <a:lnTo>
                    <a:pt x="99" y="67"/>
                  </a:lnTo>
                  <a:lnTo>
                    <a:pt x="94" y="93"/>
                  </a:lnTo>
                  <a:lnTo>
                    <a:pt x="80" y="121"/>
                  </a:lnTo>
                  <a:lnTo>
                    <a:pt x="47" y="129"/>
                  </a:lnTo>
                  <a:lnTo>
                    <a:pt x="30" y="127"/>
                  </a:lnTo>
                  <a:lnTo>
                    <a:pt x="11" y="108"/>
                  </a:lnTo>
                  <a:lnTo>
                    <a:pt x="0" y="85"/>
                  </a:lnTo>
                  <a:lnTo>
                    <a:pt x="14" y="16"/>
                  </a:lnTo>
                  <a:close/>
                </a:path>
              </a:pathLst>
            </a:custGeom>
            <a:solidFill>
              <a:srgbClr val="FFCC99"/>
            </a:solidFill>
            <a:ln w="12700">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latin typeface="Comic Sans MS" panose="030F0702030302020204" pitchFamily="66" charset="0"/>
              </a:endParaRPr>
            </a:p>
          </p:txBody>
        </p:sp>
        <p:sp>
          <p:nvSpPr>
            <p:cNvPr id="11" name="Freeform 9"/>
            <p:cNvSpPr>
              <a:spLocks/>
            </p:cNvSpPr>
            <p:nvPr/>
          </p:nvSpPr>
          <p:spPr bwMode="auto">
            <a:xfrm>
              <a:off x="2567" y="1145"/>
              <a:ext cx="252" cy="947"/>
            </a:xfrm>
            <a:custGeom>
              <a:avLst/>
              <a:gdLst>
                <a:gd name="T0" fmla="*/ 247 w 252"/>
                <a:gd name="T1" fmla="*/ 873 h 947"/>
                <a:gd name="T2" fmla="*/ 251 w 252"/>
                <a:gd name="T3" fmla="*/ 823 h 947"/>
                <a:gd name="T4" fmla="*/ 252 w 252"/>
                <a:gd name="T5" fmla="*/ 711 h 947"/>
                <a:gd name="T6" fmla="*/ 244 w 252"/>
                <a:gd name="T7" fmla="*/ 601 h 947"/>
                <a:gd name="T8" fmla="*/ 239 w 252"/>
                <a:gd name="T9" fmla="*/ 552 h 947"/>
                <a:gd name="T10" fmla="*/ 236 w 252"/>
                <a:gd name="T11" fmla="*/ 516 h 947"/>
                <a:gd name="T12" fmla="*/ 236 w 252"/>
                <a:gd name="T13" fmla="*/ 439 h 947"/>
                <a:gd name="T14" fmla="*/ 240 w 252"/>
                <a:gd name="T15" fmla="*/ 353 h 947"/>
                <a:gd name="T16" fmla="*/ 239 w 252"/>
                <a:gd name="T17" fmla="*/ 289 h 947"/>
                <a:gd name="T18" fmla="*/ 237 w 252"/>
                <a:gd name="T19" fmla="*/ 240 h 947"/>
                <a:gd name="T20" fmla="*/ 228 w 252"/>
                <a:gd name="T21" fmla="*/ 145 h 947"/>
                <a:gd name="T22" fmla="*/ 220 w 252"/>
                <a:gd name="T23" fmla="*/ 77 h 947"/>
                <a:gd name="T24" fmla="*/ 205 w 252"/>
                <a:gd name="T25" fmla="*/ 21 h 947"/>
                <a:gd name="T26" fmla="*/ 186 w 252"/>
                <a:gd name="T27" fmla="*/ 3 h 947"/>
                <a:gd name="T28" fmla="*/ 162 w 252"/>
                <a:gd name="T29" fmla="*/ 1 h 947"/>
                <a:gd name="T30" fmla="*/ 136 w 252"/>
                <a:gd name="T31" fmla="*/ 0 h 947"/>
                <a:gd name="T32" fmla="*/ 105 w 252"/>
                <a:gd name="T33" fmla="*/ 13 h 947"/>
                <a:gd name="T34" fmla="*/ 80 w 252"/>
                <a:gd name="T35" fmla="*/ 61 h 947"/>
                <a:gd name="T36" fmla="*/ 74 w 252"/>
                <a:gd name="T37" fmla="*/ 139 h 947"/>
                <a:gd name="T38" fmla="*/ 71 w 252"/>
                <a:gd name="T39" fmla="*/ 230 h 947"/>
                <a:gd name="T40" fmla="*/ 66 w 252"/>
                <a:gd name="T41" fmla="*/ 289 h 947"/>
                <a:gd name="T42" fmla="*/ 58 w 252"/>
                <a:gd name="T43" fmla="*/ 350 h 947"/>
                <a:gd name="T44" fmla="*/ 59 w 252"/>
                <a:gd name="T45" fmla="*/ 422 h 947"/>
                <a:gd name="T46" fmla="*/ 56 w 252"/>
                <a:gd name="T47" fmla="*/ 504 h 947"/>
                <a:gd name="T48" fmla="*/ 44 w 252"/>
                <a:gd name="T49" fmla="*/ 566 h 947"/>
                <a:gd name="T50" fmla="*/ 32 w 252"/>
                <a:gd name="T51" fmla="*/ 665 h 947"/>
                <a:gd name="T52" fmla="*/ 17 w 252"/>
                <a:gd name="T53" fmla="*/ 769 h 947"/>
                <a:gd name="T54" fmla="*/ 3 w 252"/>
                <a:gd name="T55" fmla="*/ 857 h 947"/>
                <a:gd name="T56" fmla="*/ 0 w 252"/>
                <a:gd name="T57" fmla="*/ 947 h 947"/>
                <a:gd name="T58" fmla="*/ 231 w 252"/>
                <a:gd name="T59" fmla="*/ 943 h 947"/>
                <a:gd name="T60" fmla="*/ 247 w 252"/>
                <a:gd name="T61" fmla="*/ 873 h 94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52" h="947">
                  <a:moveTo>
                    <a:pt x="247" y="873"/>
                  </a:moveTo>
                  <a:lnTo>
                    <a:pt x="251" y="823"/>
                  </a:lnTo>
                  <a:lnTo>
                    <a:pt x="252" y="711"/>
                  </a:lnTo>
                  <a:lnTo>
                    <a:pt x="244" y="601"/>
                  </a:lnTo>
                  <a:lnTo>
                    <a:pt x="239" y="552"/>
                  </a:lnTo>
                  <a:lnTo>
                    <a:pt x="236" y="516"/>
                  </a:lnTo>
                  <a:lnTo>
                    <a:pt x="236" y="439"/>
                  </a:lnTo>
                  <a:lnTo>
                    <a:pt x="240" y="353"/>
                  </a:lnTo>
                  <a:lnTo>
                    <a:pt x="239" y="289"/>
                  </a:lnTo>
                  <a:lnTo>
                    <a:pt x="237" y="240"/>
                  </a:lnTo>
                  <a:lnTo>
                    <a:pt x="228" y="145"/>
                  </a:lnTo>
                  <a:lnTo>
                    <a:pt x="220" y="77"/>
                  </a:lnTo>
                  <a:lnTo>
                    <a:pt x="205" y="21"/>
                  </a:lnTo>
                  <a:lnTo>
                    <a:pt x="186" y="3"/>
                  </a:lnTo>
                  <a:lnTo>
                    <a:pt x="162" y="1"/>
                  </a:lnTo>
                  <a:lnTo>
                    <a:pt x="136" y="0"/>
                  </a:lnTo>
                  <a:lnTo>
                    <a:pt x="105" y="13"/>
                  </a:lnTo>
                  <a:lnTo>
                    <a:pt x="80" y="61"/>
                  </a:lnTo>
                  <a:lnTo>
                    <a:pt x="74" y="139"/>
                  </a:lnTo>
                  <a:lnTo>
                    <a:pt x="71" y="230"/>
                  </a:lnTo>
                  <a:lnTo>
                    <a:pt x="66" y="289"/>
                  </a:lnTo>
                  <a:lnTo>
                    <a:pt x="58" y="350"/>
                  </a:lnTo>
                  <a:lnTo>
                    <a:pt x="59" y="422"/>
                  </a:lnTo>
                  <a:lnTo>
                    <a:pt x="56" y="504"/>
                  </a:lnTo>
                  <a:lnTo>
                    <a:pt x="44" y="566"/>
                  </a:lnTo>
                  <a:lnTo>
                    <a:pt x="32" y="665"/>
                  </a:lnTo>
                  <a:lnTo>
                    <a:pt x="17" y="769"/>
                  </a:lnTo>
                  <a:lnTo>
                    <a:pt x="3" y="857"/>
                  </a:lnTo>
                  <a:lnTo>
                    <a:pt x="0" y="947"/>
                  </a:lnTo>
                  <a:lnTo>
                    <a:pt x="231" y="943"/>
                  </a:lnTo>
                  <a:lnTo>
                    <a:pt x="247" y="873"/>
                  </a:lnTo>
                  <a:close/>
                </a:path>
              </a:pathLst>
            </a:custGeom>
            <a:solidFill>
              <a:srgbClr val="FFCC99"/>
            </a:solidFill>
            <a:ln w="12700">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latin typeface="Comic Sans MS" panose="030F0702030302020204" pitchFamily="66" charset="0"/>
              </a:endParaRPr>
            </a:p>
          </p:txBody>
        </p:sp>
        <p:sp>
          <p:nvSpPr>
            <p:cNvPr id="12" name="Freeform 10"/>
            <p:cNvSpPr>
              <a:spLocks/>
            </p:cNvSpPr>
            <p:nvPr/>
          </p:nvSpPr>
          <p:spPr bwMode="auto">
            <a:xfrm>
              <a:off x="3161" y="2326"/>
              <a:ext cx="192" cy="24"/>
            </a:xfrm>
            <a:custGeom>
              <a:avLst/>
              <a:gdLst>
                <a:gd name="T0" fmla="*/ 192 w 192"/>
                <a:gd name="T1" fmla="*/ 12 h 24"/>
                <a:gd name="T2" fmla="*/ 135 w 192"/>
                <a:gd name="T3" fmla="*/ 21 h 24"/>
                <a:gd name="T4" fmla="*/ 90 w 192"/>
                <a:gd name="T5" fmla="*/ 24 h 24"/>
                <a:gd name="T6" fmla="*/ 30 w 192"/>
                <a:gd name="T7" fmla="*/ 12 h 24"/>
                <a:gd name="T8" fmla="*/ 0 w 192"/>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24">
                  <a:moveTo>
                    <a:pt x="192" y="12"/>
                  </a:moveTo>
                  <a:lnTo>
                    <a:pt x="135" y="21"/>
                  </a:lnTo>
                  <a:lnTo>
                    <a:pt x="90" y="24"/>
                  </a:lnTo>
                  <a:lnTo>
                    <a:pt x="30" y="12"/>
                  </a:lnTo>
                  <a:lnTo>
                    <a:pt x="0" y="0"/>
                  </a:lnTo>
                </a:path>
              </a:pathLst>
            </a:custGeom>
            <a:solidFill>
              <a:srgbClr val="FFCC99"/>
            </a:solidFill>
            <a:ln w="12700">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latin typeface="Comic Sans MS" panose="030F0702030302020204" pitchFamily="66" charset="0"/>
              </a:endParaRPr>
            </a:p>
          </p:txBody>
        </p:sp>
        <p:sp>
          <p:nvSpPr>
            <p:cNvPr id="13" name="Freeform 11"/>
            <p:cNvSpPr>
              <a:spLocks/>
            </p:cNvSpPr>
            <p:nvPr/>
          </p:nvSpPr>
          <p:spPr bwMode="auto">
            <a:xfrm>
              <a:off x="2581" y="2984"/>
              <a:ext cx="157" cy="12"/>
            </a:xfrm>
            <a:custGeom>
              <a:avLst/>
              <a:gdLst>
                <a:gd name="T0" fmla="*/ 0 w 157"/>
                <a:gd name="T1" fmla="*/ 0 h 12"/>
                <a:gd name="T2" fmla="*/ 61 w 157"/>
                <a:gd name="T3" fmla="*/ 12 h 12"/>
                <a:gd name="T4" fmla="*/ 127 w 157"/>
                <a:gd name="T5" fmla="*/ 12 h 12"/>
                <a:gd name="T6" fmla="*/ 157 w 157"/>
                <a:gd name="T7" fmla="*/ 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7" h="12">
                  <a:moveTo>
                    <a:pt x="0" y="0"/>
                  </a:moveTo>
                  <a:lnTo>
                    <a:pt x="61" y="12"/>
                  </a:lnTo>
                  <a:lnTo>
                    <a:pt x="127" y="12"/>
                  </a:lnTo>
                  <a:lnTo>
                    <a:pt x="157" y="6"/>
                  </a:lnTo>
                </a:path>
              </a:pathLst>
            </a:custGeom>
            <a:solidFill>
              <a:srgbClr val="FFCC99"/>
            </a:solidFill>
            <a:ln w="12700">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latin typeface="Comic Sans MS" panose="030F0702030302020204" pitchFamily="66" charset="0"/>
              </a:endParaRPr>
            </a:p>
          </p:txBody>
        </p:sp>
        <p:sp>
          <p:nvSpPr>
            <p:cNvPr id="14" name="Freeform 12"/>
            <p:cNvSpPr>
              <a:spLocks/>
            </p:cNvSpPr>
            <p:nvPr/>
          </p:nvSpPr>
          <p:spPr bwMode="auto">
            <a:xfrm>
              <a:off x="3025" y="2047"/>
              <a:ext cx="322" cy="435"/>
            </a:xfrm>
            <a:custGeom>
              <a:avLst/>
              <a:gdLst>
                <a:gd name="T0" fmla="*/ 322 w 322"/>
                <a:gd name="T1" fmla="*/ 84 h 435"/>
                <a:gd name="T2" fmla="*/ 315 w 322"/>
                <a:gd name="T3" fmla="*/ 138 h 435"/>
                <a:gd name="T4" fmla="*/ 288 w 322"/>
                <a:gd name="T5" fmla="*/ 186 h 435"/>
                <a:gd name="T6" fmla="*/ 240 w 322"/>
                <a:gd name="T7" fmla="*/ 231 h 435"/>
                <a:gd name="T8" fmla="*/ 208 w 322"/>
                <a:gd name="T9" fmla="*/ 242 h 435"/>
                <a:gd name="T10" fmla="*/ 182 w 322"/>
                <a:gd name="T11" fmla="*/ 255 h 435"/>
                <a:gd name="T12" fmla="*/ 166 w 322"/>
                <a:gd name="T13" fmla="*/ 299 h 435"/>
                <a:gd name="T14" fmla="*/ 142 w 322"/>
                <a:gd name="T15" fmla="*/ 360 h 435"/>
                <a:gd name="T16" fmla="*/ 115 w 322"/>
                <a:gd name="T17" fmla="*/ 417 h 435"/>
                <a:gd name="T18" fmla="*/ 84 w 322"/>
                <a:gd name="T19" fmla="*/ 435 h 435"/>
                <a:gd name="T20" fmla="*/ 40 w 322"/>
                <a:gd name="T21" fmla="*/ 435 h 435"/>
                <a:gd name="T22" fmla="*/ 12 w 322"/>
                <a:gd name="T23" fmla="*/ 422 h 435"/>
                <a:gd name="T24" fmla="*/ 0 w 322"/>
                <a:gd name="T25" fmla="*/ 387 h 435"/>
                <a:gd name="T26" fmla="*/ 3 w 322"/>
                <a:gd name="T27" fmla="*/ 348 h 435"/>
                <a:gd name="T28" fmla="*/ 17 w 322"/>
                <a:gd name="T29" fmla="*/ 276 h 435"/>
                <a:gd name="T30" fmla="*/ 45 w 322"/>
                <a:gd name="T31" fmla="*/ 218 h 435"/>
                <a:gd name="T32" fmla="*/ 78 w 322"/>
                <a:gd name="T33" fmla="*/ 168 h 435"/>
                <a:gd name="T34" fmla="*/ 139 w 322"/>
                <a:gd name="T35" fmla="*/ 60 h 435"/>
                <a:gd name="T36" fmla="*/ 180 w 322"/>
                <a:gd name="T37" fmla="*/ 12 h 435"/>
                <a:gd name="T38" fmla="*/ 234 w 322"/>
                <a:gd name="T39" fmla="*/ 0 h 435"/>
                <a:gd name="T40" fmla="*/ 265 w 322"/>
                <a:gd name="T41" fmla="*/ 8 h 435"/>
                <a:gd name="T42" fmla="*/ 288 w 322"/>
                <a:gd name="T43" fmla="*/ 24 h 435"/>
                <a:gd name="T44" fmla="*/ 310 w 322"/>
                <a:gd name="T45" fmla="*/ 53 h 435"/>
                <a:gd name="T46" fmla="*/ 322 w 322"/>
                <a:gd name="T47" fmla="*/ 84 h 4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22" h="435">
                  <a:moveTo>
                    <a:pt x="322" y="84"/>
                  </a:moveTo>
                  <a:lnTo>
                    <a:pt x="315" y="138"/>
                  </a:lnTo>
                  <a:lnTo>
                    <a:pt x="288" y="186"/>
                  </a:lnTo>
                  <a:lnTo>
                    <a:pt x="240" y="231"/>
                  </a:lnTo>
                  <a:lnTo>
                    <a:pt x="208" y="242"/>
                  </a:lnTo>
                  <a:lnTo>
                    <a:pt x="182" y="255"/>
                  </a:lnTo>
                  <a:lnTo>
                    <a:pt x="166" y="299"/>
                  </a:lnTo>
                  <a:lnTo>
                    <a:pt x="142" y="360"/>
                  </a:lnTo>
                  <a:lnTo>
                    <a:pt x="115" y="417"/>
                  </a:lnTo>
                  <a:lnTo>
                    <a:pt x="84" y="435"/>
                  </a:lnTo>
                  <a:lnTo>
                    <a:pt x="40" y="435"/>
                  </a:lnTo>
                  <a:lnTo>
                    <a:pt x="12" y="422"/>
                  </a:lnTo>
                  <a:lnTo>
                    <a:pt x="0" y="387"/>
                  </a:lnTo>
                  <a:lnTo>
                    <a:pt x="3" y="348"/>
                  </a:lnTo>
                  <a:lnTo>
                    <a:pt x="17" y="276"/>
                  </a:lnTo>
                  <a:lnTo>
                    <a:pt x="45" y="218"/>
                  </a:lnTo>
                  <a:lnTo>
                    <a:pt x="78" y="168"/>
                  </a:lnTo>
                  <a:lnTo>
                    <a:pt x="139" y="60"/>
                  </a:lnTo>
                  <a:lnTo>
                    <a:pt x="180" y="12"/>
                  </a:lnTo>
                  <a:lnTo>
                    <a:pt x="234" y="0"/>
                  </a:lnTo>
                  <a:lnTo>
                    <a:pt x="265" y="8"/>
                  </a:lnTo>
                  <a:lnTo>
                    <a:pt x="288" y="24"/>
                  </a:lnTo>
                  <a:lnTo>
                    <a:pt x="310" y="53"/>
                  </a:lnTo>
                  <a:lnTo>
                    <a:pt x="322" y="84"/>
                  </a:lnTo>
                  <a:close/>
                </a:path>
              </a:pathLst>
            </a:custGeom>
            <a:solidFill>
              <a:srgbClr val="FFCC99"/>
            </a:solidFill>
            <a:ln w="12700">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latin typeface="Comic Sans MS" panose="030F0702030302020204" pitchFamily="66" charset="0"/>
              </a:endParaRPr>
            </a:p>
          </p:txBody>
        </p:sp>
        <p:sp>
          <p:nvSpPr>
            <p:cNvPr id="15" name="Freeform 13"/>
            <p:cNvSpPr>
              <a:spLocks/>
            </p:cNvSpPr>
            <p:nvPr/>
          </p:nvSpPr>
          <p:spPr bwMode="auto">
            <a:xfrm>
              <a:off x="3040" y="2371"/>
              <a:ext cx="85" cy="99"/>
            </a:xfrm>
            <a:custGeom>
              <a:avLst/>
              <a:gdLst>
                <a:gd name="T0" fmla="*/ 15 w 85"/>
                <a:gd name="T1" fmla="*/ 0 h 99"/>
                <a:gd name="T2" fmla="*/ 49 w 85"/>
                <a:gd name="T3" fmla="*/ 0 h 99"/>
                <a:gd name="T4" fmla="*/ 83 w 85"/>
                <a:gd name="T5" fmla="*/ 12 h 99"/>
                <a:gd name="T6" fmla="*/ 85 w 85"/>
                <a:gd name="T7" fmla="*/ 51 h 99"/>
                <a:gd name="T8" fmla="*/ 75 w 85"/>
                <a:gd name="T9" fmla="*/ 80 h 99"/>
                <a:gd name="T10" fmla="*/ 42 w 85"/>
                <a:gd name="T11" fmla="*/ 99 h 99"/>
                <a:gd name="T12" fmla="*/ 18 w 85"/>
                <a:gd name="T13" fmla="*/ 89 h 99"/>
                <a:gd name="T14" fmla="*/ 9 w 85"/>
                <a:gd name="T15" fmla="*/ 72 h 99"/>
                <a:gd name="T16" fmla="*/ 0 w 85"/>
                <a:gd name="T17" fmla="*/ 47 h 99"/>
                <a:gd name="T18" fmla="*/ 3 w 85"/>
                <a:gd name="T19" fmla="*/ 14 h 99"/>
                <a:gd name="T20" fmla="*/ 15 w 85"/>
                <a:gd name="T21" fmla="*/ 0 h 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5" h="99">
                  <a:moveTo>
                    <a:pt x="15" y="0"/>
                  </a:moveTo>
                  <a:lnTo>
                    <a:pt x="49" y="0"/>
                  </a:lnTo>
                  <a:lnTo>
                    <a:pt x="83" y="12"/>
                  </a:lnTo>
                  <a:lnTo>
                    <a:pt x="85" y="51"/>
                  </a:lnTo>
                  <a:lnTo>
                    <a:pt x="75" y="80"/>
                  </a:lnTo>
                  <a:lnTo>
                    <a:pt x="42" y="99"/>
                  </a:lnTo>
                  <a:lnTo>
                    <a:pt x="18" y="89"/>
                  </a:lnTo>
                  <a:lnTo>
                    <a:pt x="9" y="72"/>
                  </a:lnTo>
                  <a:lnTo>
                    <a:pt x="0" y="47"/>
                  </a:lnTo>
                  <a:lnTo>
                    <a:pt x="3" y="14"/>
                  </a:lnTo>
                  <a:lnTo>
                    <a:pt x="15" y="0"/>
                  </a:lnTo>
                  <a:close/>
                </a:path>
              </a:pathLst>
            </a:custGeom>
            <a:solidFill>
              <a:srgbClr val="FFCC99"/>
            </a:solidFill>
            <a:ln w="12700">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latin typeface="Comic Sans MS" panose="030F0702030302020204" pitchFamily="66" charset="0"/>
              </a:endParaRPr>
            </a:p>
          </p:txBody>
        </p:sp>
        <p:sp>
          <p:nvSpPr>
            <p:cNvPr id="16" name="Freeform 14"/>
            <p:cNvSpPr>
              <a:spLocks/>
            </p:cNvSpPr>
            <p:nvPr/>
          </p:nvSpPr>
          <p:spPr bwMode="auto">
            <a:xfrm>
              <a:off x="2758" y="1885"/>
              <a:ext cx="276" cy="543"/>
            </a:xfrm>
            <a:custGeom>
              <a:avLst/>
              <a:gdLst>
                <a:gd name="T0" fmla="*/ 276 w 276"/>
                <a:gd name="T1" fmla="*/ 78 h 543"/>
                <a:gd name="T2" fmla="*/ 264 w 276"/>
                <a:gd name="T3" fmla="*/ 41 h 543"/>
                <a:gd name="T4" fmla="*/ 244 w 276"/>
                <a:gd name="T5" fmla="*/ 15 h 543"/>
                <a:gd name="T6" fmla="*/ 213 w 276"/>
                <a:gd name="T7" fmla="*/ 6 h 543"/>
                <a:gd name="T8" fmla="*/ 174 w 276"/>
                <a:gd name="T9" fmla="*/ 0 h 543"/>
                <a:gd name="T10" fmla="*/ 120 w 276"/>
                <a:gd name="T11" fmla="*/ 18 h 543"/>
                <a:gd name="T12" fmla="*/ 80 w 276"/>
                <a:gd name="T13" fmla="*/ 42 h 543"/>
                <a:gd name="T14" fmla="*/ 46 w 276"/>
                <a:gd name="T15" fmla="*/ 102 h 543"/>
                <a:gd name="T16" fmla="*/ 26 w 276"/>
                <a:gd name="T17" fmla="*/ 240 h 543"/>
                <a:gd name="T18" fmla="*/ 3 w 276"/>
                <a:gd name="T19" fmla="*/ 342 h 543"/>
                <a:gd name="T20" fmla="*/ 0 w 276"/>
                <a:gd name="T21" fmla="*/ 444 h 543"/>
                <a:gd name="T22" fmla="*/ 7 w 276"/>
                <a:gd name="T23" fmla="*/ 492 h 543"/>
                <a:gd name="T24" fmla="*/ 29 w 276"/>
                <a:gd name="T25" fmla="*/ 528 h 543"/>
                <a:gd name="T26" fmla="*/ 79 w 276"/>
                <a:gd name="T27" fmla="*/ 543 h 543"/>
                <a:gd name="T28" fmla="*/ 126 w 276"/>
                <a:gd name="T29" fmla="*/ 522 h 543"/>
                <a:gd name="T30" fmla="*/ 151 w 276"/>
                <a:gd name="T31" fmla="*/ 468 h 543"/>
                <a:gd name="T32" fmla="*/ 168 w 276"/>
                <a:gd name="T33" fmla="*/ 378 h 543"/>
                <a:gd name="T34" fmla="*/ 192 w 276"/>
                <a:gd name="T35" fmla="*/ 296 h 543"/>
                <a:gd name="T36" fmla="*/ 232 w 276"/>
                <a:gd name="T37" fmla="*/ 219 h 543"/>
                <a:gd name="T38" fmla="*/ 261 w 276"/>
                <a:gd name="T39" fmla="*/ 134 h 543"/>
                <a:gd name="T40" fmla="*/ 276 w 276"/>
                <a:gd name="T41" fmla="*/ 78 h 54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76" h="543">
                  <a:moveTo>
                    <a:pt x="276" y="78"/>
                  </a:moveTo>
                  <a:lnTo>
                    <a:pt x="264" y="41"/>
                  </a:lnTo>
                  <a:lnTo>
                    <a:pt x="244" y="15"/>
                  </a:lnTo>
                  <a:lnTo>
                    <a:pt x="213" y="6"/>
                  </a:lnTo>
                  <a:lnTo>
                    <a:pt x="174" y="0"/>
                  </a:lnTo>
                  <a:lnTo>
                    <a:pt x="120" y="18"/>
                  </a:lnTo>
                  <a:lnTo>
                    <a:pt x="80" y="42"/>
                  </a:lnTo>
                  <a:lnTo>
                    <a:pt x="46" y="102"/>
                  </a:lnTo>
                  <a:lnTo>
                    <a:pt x="26" y="240"/>
                  </a:lnTo>
                  <a:lnTo>
                    <a:pt x="3" y="342"/>
                  </a:lnTo>
                  <a:lnTo>
                    <a:pt x="0" y="444"/>
                  </a:lnTo>
                  <a:lnTo>
                    <a:pt x="7" y="492"/>
                  </a:lnTo>
                  <a:lnTo>
                    <a:pt x="29" y="528"/>
                  </a:lnTo>
                  <a:lnTo>
                    <a:pt x="79" y="543"/>
                  </a:lnTo>
                  <a:lnTo>
                    <a:pt x="126" y="522"/>
                  </a:lnTo>
                  <a:lnTo>
                    <a:pt x="151" y="468"/>
                  </a:lnTo>
                  <a:lnTo>
                    <a:pt x="168" y="378"/>
                  </a:lnTo>
                  <a:lnTo>
                    <a:pt x="192" y="296"/>
                  </a:lnTo>
                  <a:lnTo>
                    <a:pt x="232" y="219"/>
                  </a:lnTo>
                  <a:lnTo>
                    <a:pt x="261" y="134"/>
                  </a:lnTo>
                  <a:lnTo>
                    <a:pt x="276" y="78"/>
                  </a:lnTo>
                  <a:close/>
                </a:path>
              </a:pathLst>
            </a:custGeom>
            <a:solidFill>
              <a:srgbClr val="FFCC99"/>
            </a:solidFill>
            <a:ln w="12700">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latin typeface="Comic Sans MS" panose="030F0702030302020204" pitchFamily="66" charset="0"/>
              </a:endParaRPr>
            </a:p>
          </p:txBody>
        </p:sp>
        <p:sp>
          <p:nvSpPr>
            <p:cNvPr id="17" name="Freeform 15"/>
            <p:cNvSpPr>
              <a:spLocks/>
            </p:cNvSpPr>
            <p:nvPr/>
          </p:nvSpPr>
          <p:spPr bwMode="auto">
            <a:xfrm>
              <a:off x="2773" y="2269"/>
              <a:ext cx="115" cy="132"/>
            </a:xfrm>
            <a:custGeom>
              <a:avLst/>
              <a:gdLst>
                <a:gd name="T0" fmla="*/ 114 w 115"/>
                <a:gd name="T1" fmla="*/ 21 h 132"/>
                <a:gd name="T2" fmla="*/ 115 w 115"/>
                <a:gd name="T3" fmla="*/ 70 h 132"/>
                <a:gd name="T4" fmla="*/ 98 w 115"/>
                <a:gd name="T5" fmla="*/ 119 h 132"/>
                <a:gd name="T6" fmla="*/ 68 w 115"/>
                <a:gd name="T7" fmla="*/ 132 h 132"/>
                <a:gd name="T8" fmla="*/ 23 w 115"/>
                <a:gd name="T9" fmla="*/ 119 h 132"/>
                <a:gd name="T10" fmla="*/ 9 w 115"/>
                <a:gd name="T11" fmla="*/ 97 h 132"/>
                <a:gd name="T12" fmla="*/ 2 w 115"/>
                <a:gd name="T13" fmla="*/ 71 h 132"/>
                <a:gd name="T14" fmla="*/ 0 w 115"/>
                <a:gd name="T15" fmla="*/ 34 h 132"/>
                <a:gd name="T16" fmla="*/ 19 w 115"/>
                <a:gd name="T17" fmla="*/ 9 h 132"/>
                <a:gd name="T18" fmla="*/ 80 w 115"/>
                <a:gd name="T19" fmla="*/ 0 h 132"/>
                <a:gd name="T20" fmla="*/ 114 w 115"/>
                <a:gd name="T21" fmla="*/ 21 h 1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132">
                  <a:moveTo>
                    <a:pt x="114" y="21"/>
                  </a:moveTo>
                  <a:lnTo>
                    <a:pt x="115" y="70"/>
                  </a:lnTo>
                  <a:lnTo>
                    <a:pt x="98" y="119"/>
                  </a:lnTo>
                  <a:lnTo>
                    <a:pt x="68" y="132"/>
                  </a:lnTo>
                  <a:lnTo>
                    <a:pt x="23" y="119"/>
                  </a:lnTo>
                  <a:lnTo>
                    <a:pt x="9" y="97"/>
                  </a:lnTo>
                  <a:lnTo>
                    <a:pt x="2" y="71"/>
                  </a:lnTo>
                  <a:lnTo>
                    <a:pt x="0" y="34"/>
                  </a:lnTo>
                  <a:lnTo>
                    <a:pt x="19" y="9"/>
                  </a:lnTo>
                  <a:lnTo>
                    <a:pt x="80" y="0"/>
                  </a:lnTo>
                  <a:lnTo>
                    <a:pt x="114" y="21"/>
                  </a:lnTo>
                  <a:close/>
                </a:path>
              </a:pathLst>
            </a:custGeom>
            <a:solidFill>
              <a:srgbClr val="FFCC99"/>
            </a:solidFill>
            <a:ln w="12700">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latin typeface="Comic Sans MS" panose="030F0702030302020204" pitchFamily="66" charset="0"/>
              </a:endParaRPr>
            </a:p>
          </p:txBody>
        </p:sp>
        <p:sp>
          <p:nvSpPr>
            <p:cNvPr id="18" name="Freeform 16"/>
            <p:cNvSpPr>
              <a:spLocks/>
            </p:cNvSpPr>
            <p:nvPr/>
          </p:nvSpPr>
          <p:spPr bwMode="auto">
            <a:xfrm>
              <a:off x="2343" y="1921"/>
              <a:ext cx="502" cy="817"/>
            </a:xfrm>
            <a:custGeom>
              <a:avLst/>
              <a:gdLst>
                <a:gd name="T0" fmla="*/ 210 w 502"/>
                <a:gd name="T1" fmla="*/ 102 h 817"/>
                <a:gd name="T2" fmla="*/ 283 w 502"/>
                <a:gd name="T3" fmla="*/ 84 h 817"/>
                <a:gd name="T4" fmla="*/ 331 w 502"/>
                <a:gd name="T5" fmla="*/ 54 h 817"/>
                <a:gd name="T6" fmla="*/ 391 w 502"/>
                <a:gd name="T7" fmla="*/ 18 h 817"/>
                <a:gd name="T8" fmla="*/ 457 w 502"/>
                <a:gd name="T9" fmla="*/ 0 h 817"/>
                <a:gd name="T10" fmla="*/ 481 w 502"/>
                <a:gd name="T11" fmla="*/ 9 h 817"/>
                <a:gd name="T12" fmla="*/ 499 w 502"/>
                <a:gd name="T13" fmla="*/ 29 h 817"/>
                <a:gd name="T14" fmla="*/ 502 w 502"/>
                <a:gd name="T15" fmla="*/ 62 h 817"/>
                <a:gd name="T16" fmla="*/ 493 w 502"/>
                <a:gd name="T17" fmla="*/ 102 h 817"/>
                <a:gd name="T18" fmla="*/ 484 w 502"/>
                <a:gd name="T19" fmla="*/ 137 h 817"/>
                <a:gd name="T20" fmla="*/ 457 w 502"/>
                <a:gd name="T21" fmla="*/ 180 h 817"/>
                <a:gd name="T22" fmla="*/ 394 w 502"/>
                <a:gd name="T23" fmla="*/ 240 h 817"/>
                <a:gd name="T24" fmla="*/ 349 w 502"/>
                <a:gd name="T25" fmla="*/ 270 h 817"/>
                <a:gd name="T26" fmla="*/ 313 w 502"/>
                <a:gd name="T27" fmla="*/ 288 h 817"/>
                <a:gd name="T28" fmla="*/ 319 w 502"/>
                <a:gd name="T29" fmla="*/ 354 h 817"/>
                <a:gd name="T30" fmla="*/ 325 w 502"/>
                <a:gd name="T31" fmla="*/ 414 h 817"/>
                <a:gd name="T32" fmla="*/ 319 w 502"/>
                <a:gd name="T33" fmla="*/ 504 h 817"/>
                <a:gd name="T34" fmla="*/ 307 w 502"/>
                <a:gd name="T35" fmla="*/ 558 h 817"/>
                <a:gd name="T36" fmla="*/ 301 w 502"/>
                <a:gd name="T37" fmla="*/ 612 h 817"/>
                <a:gd name="T38" fmla="*/ 274 w 502"/>
                <a:gd name="T39" fmla="*/ 668 h 817"/>
                <a:gd name="T40" fmla="*/ 249 w 502"/>
                <a:gd name="T41" fmla="*/ 708 h 817"/>
                <a:gd name="T42" fmla="*/ 204 w 502"/>
                <a:gd name="T43" fmla="*/ 746 h 817"/>
                <a:gd name="T44" fmla="*/ 162 w 502"/>
                <a:gd name="T45" fmla="*/ 781 h 817"/>
                <a:gd name="T46" fmla="*/ 117 w 502"/>
                <a:gd name="T47" fmla="*/ 804 h 817"/>
                <a:gd name="T48" fmla="*/ 84 w 502"/>
                <a:gd name="T49" fmla="*/ 817 h 817"/>
                <a:gd name="T50" fmla="*/ 54 w 502"/>
                <a:gd name="T51" fmla="*/ 751 h 817"/>
                <a:gd name="T52" fmla="*/ 36 w 502"/>
                <a:gd name="T53" fmla="*/ 684 h 817"/>
                <a:gd name="T54" fmla="*/ 6 w 502"/>
                <a:gd name="T55" fmla="*/ 582 h 817"/>
                <a:gd name="T56" fmla="*/ 0 w 502"/>
                <a:gd name="T57" fmla="*/ 534 h 817"/>
                <a:gd name="T58" fmla="*/ 24 w 502"/>
                <a:gd name="T59" fmla="*/ 456 h 817"/>
                <a:gd name="T60" fmla="*/ 48 w 502"/>
                <a:gd name="T61" fmla="*/ 348 h 817"/>
                <a:gd name="T62" fmla="*/ 78 w 502"/>
                <a:gd name="T63" fmla="*/ 210 h 817"/>
                <a:gd name="T64" fmla="*/ 108 w 502"/>
                <a:gd name="T65" fmla="*/ 144 h 817"/>
                <a:gd name="T66" fmla="*/ 162 w 502"/>
                <a:gd name="T67" fmla="*/ 114 h 817"/>
                <a:gd name="T68" fmla="*/ 210 w 502"/>
                <a:gd name="T69" fmla="*/ 102 h 8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2" h="817">
                  <a:moveTo>
                    <a:pt x="210" y="102"/>
                  </a:moveTo>
                  <a:lnTo>
                    <a:pt x="283" y="84"/>
                  </a:lnTo>
                  <a:lnTo>
                    <a:pt x="331" y="54"/>
                  </a:lnTo>
                  <a:lnTo>
                    <a:pt x="391" y="18"/>
                  </a:lnTo>
                  <a:lnTo>
                    <a:pt x="457" y="0"/>
                  </a:lnTo>
                  <a:lnTo>
                    <a:pt x="481" y="9"/>
                  </a:lnTo>
                  <a:lnTo>
                    <a:pt x="499" y="29"/>
                  </a:lnTo>
                  <a:lnTo>
                    <a:pt x="502" y="62"/>
                  </a:lnTo>
                  <a:lnTo>
                    <a:pt x="493" y="102"/>
                  </a:lnTo>
                  <a:lnTo>
                    <a:pt x="484" y="137"/>
                  </a:lnTo>
                  <a:lnTo>
                    <a:pt x="457" y="180"/>
                  </a:lnTo>
                  <a:lnTo>
                    <a:pt x="394" y="240"/>
                  </a:lnTo>
                  <a:lnTo>
                    <a:pt x="349" y="270"/>
                  </a:lnTo>
                  <a:lnTo>
                    <a:pt x="313" y="288"/>
                  </a:lnTo>
                  <a:lnTo>
                    <a:pt x="319" y="354"/>
                  </a:lnTo>
                  <a:lnTo>
                    <a:pt x="325" y="414"/>
                  </a:lnTo>
                  <a:lnTo>
                    <a:pt x="319" y="504"/>
                  </a:lnTo>
                  <a:lnTo>
                    <a:pt x="307" y="558"/>
                  </a:lnTo>
                  <a:lnTo>
                    <a:pt x="301" y="612"/>
                  </a:lnTo>
                  <a:lnTo>
                    <a:pt x="274" y="668"/>
                  </a:lnTo>
                  <a:lnTo>
                    <a:pt x="249" y="708"/>
                  </a:lnTo>
                  <a:lnTo>
                    <a:pt x="204" y="746"/>
                  </a:lnTo>
                  <a:lnTo>
                    <a:pt x="162" y="781"/>
                  </a:lnTo>
                  <a:lnTo>
                    <a:pt x="117" y="804"/>
                  </a:lnTo>
                  <a:lnTo>
                    <a:pt x="84" y="817"/>
                  </a:lnTo>
                  <a:lnTo>
                    <a:pt x="54" y="751"/>
                  </a:lnTo>
                  <a:lnTo>
                    <a:pt x="36" y="684"/>
                  </a:lnTo>
                  <a:lnTo>
                    <a:pt x="6" y="582"/>
                  </a:lnTo>
                  <a:lnTo>
                    <a:pt x="0" y="534"/>
                  </a:lnTo>
                  <a:lnTo>
                    <a:pt x="24" y="456"/>
                  </a:lnTo>
                  <a:lnTo>
                    <a:pt x="48" y="348"/>
                  </a:lnTo>
                  <a:lnTo>
                    <a:pt x="78" y="210"/>
                  </a:lnTo>
                  <a:lnTo>
                    <a:pt x="108" y="144"/>
                  </a:lnTo>
                  <a:lnTo>
                    <a:pt x="162" y="114"/>
                  </a:lnTo>
                  <a:lnTo>
                    <a:pt x="210" y="102"/>
                  </a:lnTo>
                  <a:close/>
                </a:path>
              </a:pathLst>
            </a:custGeom>
            <a:solidFill>
              <a:srgbClr val="FFCC99"/>
            </a:solidFill>
            <a:ln w="12700">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latin typeface="Comic Sans MS" panose="030F0702030302020204" pitchFamily="66" charset="0"/>
              </a:endParaRPr>
            </a:p>
          </p:txBody>
        </p:sp>
        <p:sp>
          <p:nvSpPr>
            <p:cNvPr id="19" name="Freeform 17"/>
            <p:cNvSpPr>
              <a:spLocks/>
            </p:cNvSpPr>
            <p:nvPr/>
          </p:nvSpPr>
          <p:spPr bwMode="auto">
            <a:xfrm>
              <a:off x="2644" y="1924"/>
              <a:ext cx="183" cy="129"/>
            </a:xfrm>
            <a:custGeom>
              <a:avLst/>
              <a:gdLst>
                <a:gd name="T0" fmla="*/ 0 w 183"/>
                <a:gd name="T1" fmla="*/ 72 h 129"/>
                <a:gd name="T2" fmla="*/ 24 w 183"/>
                <a:gd name="T3" fmla="*/ 117 h 129"/>
                <a:gd name="T4" fmla="*/ 48 w 183"/>
                <a:gd name="T5" fmla="*/ 129 h 129"/>
                <a:gd name="T6" fmla="*/ 105 w 183"/>
                <a:gd name="T7" fmla="*/ 114 h 129"/>
                <a:gd name="T8" fmla="*/ 159 w 183"/>
                <a:gd name="T9" fmla="*/ 90 h 129"/>
                <a:gd name="T10" fmla="*/ 180 w 183"/>
                <a:gd name="T11" fmla="*/ 72 h 129"/>
                <a:gd name="T12" fmla="*/ 183 w 183"/>
                <a:gd name="T13" fmla="*/ 27 h 129"/>
                <a:gd name="T14" fmla="*/ 165 w 183"/>
                <a:gd name="T15" fmla="*/ 0 h 129"/>
                <a:gd name="T16" fmla="*/ 123 w 183"/>
                <a:gd name="T17" fmla="*/ 3 h 129"/>
                <a:gd name="T18" fmla="*/ 90 w 183"/>
                <a:gd name="T19" fmla="*/ 17 h 129"/>
                <a:gd name="T20" fmla="*/ 54 w 183"/>
                <a:gd name="T21" fmla="*/ 35 h 129"/>
                <a:gd name="T22" fmla="*/ 0 w 183"/>
                <a:gd name="T23" fmla="*/ 72 h 12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3" h="129">
                  <a:moveTo>
                    <a:pt x="0" y="72"/>
                  </a:moveTo>
                  <a:lnTo>
                    <a:pt x="24" y="117"/>
                  </a:lnTo>
                  <a:lnTo>
                    <a:pt x="48" y="129"/>
                  </a:lnTo>
                  <a:lnTo>
                    <a:pt x="105" y="114"/>
                  </a:lnTo>
                  <a:lnTo>
                    <a:pt x="159" y="90"/>
                  </a:lnTo>
                  <a:lnTo>
                    <a:pt x="180" y="72"/>
                  </a:lnTo>
                  <a:lnTo>
                    <a:pt x="183" y="27"/>
                  </a:lnTo>
                  <a:lnTo>
                    <a:pt x="165" y="0"/>
                  </a:lnTo>
                  <a:lnTo>
                    <a:pt x="123" y="3"/>
                  </a:lnTo>
                  <a:lnTo>
                    <a:pt x="90" y="17"/>
                  </a:lnTo>
                  <a:lnTo>
                    <a:pt x="54" y="35"/>
                  </a:lnTo>
                  <a:lnTo>
                    <a:pt x="0" y="72"/>
                  </a:lnTo>
                  <a:close/>
                </a:path>
              </a:pathLst>
            </a:custGeom>
            <a:solidFill>
              <a:srgbClr val="FFCC99"/>
            </a:solidFill>
            <a:ln w="12700">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latin typeface="Comic Sans MS" panose="030F0702030302020204" pitchFamily="66" charset="0"/>
              </a:endParaRPr>
            </a:p>
          </p:txBody>
        </p:sp>
        <p:sp>
          <p:nvSpPr>
            <p:cNvPr id="20" name="Freeform 18"/>
            <p:cNvSpPr>
              <a:spLocks/>
            </p:cNvSpPr>
            <p:nvPr/>
          </p:nvSpPr>
          <p:spPr bwMode="auto">
            <a:xfrm>
              <a:off x="3197" y="2268"/>
              <a:ext cx="6" cy="36"/>
            </a:xfrm>
            <a:custGeom>
              <a:avLst/>
              <a:gdLst>
                <a:gd name="T0" fmla="*/ 6 w 6"/>
                <a:gd name="T1" fmla="*/ 36 h 36"/>
                <a:gd name="T2" fmla="*/ 6 w 6"/>
                <a:gd name="T3" fmla="*/ 15 h 36"/>
                <a:gd name="T4" fmla="*/ 0 w 6"/>
                <a:gd name="T5" fmla="*/ 0 h 36"/>
                <a:gd name="T6" fmla="*/ 0 60000 65536"/>
                <a:gd name="T7" fmla="*/ 0 60000 65536"/>
                <a:gd name="T8" fmla="*/ 0 60000 65536"/>
              </a:gdLst>
              <a:ahLst/>
              <a:cxnLst>
                <a:cxn ang="T6">
                  <a:pos x="T0" y="T1"/>
                </a:cxn>
                <a:cxn ang="T7">
                  <a:pos x="T2" y="T3"/>
                </a:cxn>
                <a:cxn ang="T8">
                  <a:pos x="T4" y="T5"/>
                </a:cxn>
              </a:cxnLst>
              <a:rect l="0" t="0" r="r" b="b"/>
              <a:pathLst>
                <a:path w="6" h="36">
                  <a:moveTo>
                    <a:pt x="6" y="36"/>
                  </a:moveTo>
                  <a:lnTo>
                    <a:pt x="6" y="15"/>
                  </a:lnTo>
                  <a:lnTo>
                    <a:pt x="0" y="0"/>
                  </a:lnTo>
                </a:path>
              </a:pathLst>
            </a:custGeom>
            <a:solidFill>
              <a:srgbClr val="FFCC99"/>
            </a:solidFill>
            <a:ln w="12700">
              <a:solidFill>
                <a:srgbClr val="000000"/>
              </a:solidFill>
              <a:prstDash val="solid"/>
              <a:round/>
              <a:headEnd/>
              <a:tailEnd/>
            </a:ln>
          </p:spPr>
          <p:txBody>
            <a:bodyPr/>
            <a:lstStyle/>
            <a:p>
              <a:pPr eaLnBrk="0" fontAlgn="base" hangingPunct="0">
                <a:spcBef>
                  <a:spcPct val="0"/>
                </a:spcBef>
                <a:spcAft>
                  <a:spcPct val="0"/>
                </a:spcAft>
              </a:pPr>
              <a:endParaRPr lang="zh-CN" altLang="en-US">
                <a:solidFill>
                  <a:srgbClr val="000000"/>
                </a:solidFill>
                <a:latin typeface="Comic Sans MS" panose="030F0702030302020204" pitchFamily="66" charset="0"/>
              </a:endParaRPr>
            </a:p>
          </p:txBody>
        </p:sp>
      </p:grpSp>
      <p:sp>
        <p:nvSpPr>
          <p:cNvPr id="21" name="Text Box 19"/>
          <p:cNvSpPr txBox="1">
            <a:spLocks noChangeArrowheads="1"/>
          </p:cNvSpPr>
          <p:nvPr/>
        </p:nvSpPr>
        <p:spPr bwMode="auto">
          <a:xfrm>
            <a:off x="1449368" y="2347193"/>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fontAlgn="base">
              <a:spcBef>
                <a:spcPct val="50000"/>
              </a:spcBef>
              <a:spcAft>
                <a:spcPct val="0"/>
              </a:spcAft>
            </a:pPr>
            <a:r>
              <a:rPr kumimoji="1" lang="en-US" altLang="zh-CN" sz="1600" b="1">
                <a:solidFill>
                  <a:srgbClr val="0000FF"/>
                </a:solidFill>
                <a:latin typeface="Times New Roman" panose="02020603050405020304" pitchFamily="18" charset="0"/>
              </a:rPr>
              <a:t>f1</a:t>
            </a:r>
          </a:p>
        </p:txBody>
      </p:sp>
      <p:sp>
        <p:nvSpPr>
          <p:cNvPr id="22" name="Text Box 20"/>
          <p:cNvSpPr txBox="1">
            <a:spLocks noChangeArrowheads="1"/>
          </p:cNvSpPr>
          <p:nvPr/>
        </p:nvSpPr>
        <p:spPr bwMode="auto">
          <a:xfrm>
            <a:off x="1714481" y="2347193"/>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fontAlgn="base">
              <a:spcBef>
                <a:spcPct val="50000"/>
              </a:spcBef>
              <a:spcAft>
                <a:spcPct val="0"/>
              </a:spcAft>
            </a:pPr>
            <a:r>
              <a:rPr kumimoji="1" lang="en-US" altLang="zh-CN" sz="1600" b="1">
                <a:solidFill>
                  <a:srgbClr val="0000FF"/>
                </a:solidFill>
                <a:latin typeface="Times New Roman" panose="02020603050405020304" pitchFamily="18" charset="0"/>
              </a:rPr>
              <a:t>f2</a:t>
            </a:r>
          </a:p>
        </p:txBody>
      </p:sp>
      <p:sp>
        <p:nvSpPr>
          <p:cNvPr id="23" name="Text Box 21"/>
          <p:cNvSpPr txBox="1">
            <a:spLocks noChangeArrowheads="1"/>
          </p:cNvSpPr>
          <p:nvPr/>
        </p:nvSpPr>
        <p:spPr bwMode="auto">
          <a:xfrm>
            <a:off x="2171681" y="2347193"/>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fontAlgn="base">
              <a:spcBef>
                <a:spcPct val="50000"/>
              </a:spcBef>
              <a:spcAft>
                <a:spcPct val="0"/>
              </a:spcAft>
            </a:pPr>
            <a:r>
              <a:rPr kumimoji="1" lang="en-US" altLang="zh-CN" sz="1600" b="1" dirty="0">
                <a:solidFill>
                  <a:srgbClr val="0000FF"/>
                </a:solidFill>
                <a:latin typeface="Times New Roman" panose="02020603050405020304" pitchFamily="18" charset="0"/>
              </a:rPr>
              <a:t>f3</a:t>
            </a:r>
          </a:p>
        </p:txBody>
      </p:sp>
      <p:sp>
        <p:nvSpPr>
          <p:cNvPr id="24" name="Text Box 22"/>
          <p:cNvSpPr txBox="1">
            <a:spLocks noChangeArrowheads="1"/>
          </p:cNvSpPr>
          <p:nvPr/>
        </p:nvSpPr>
        <p:spPr bwMode="auto">
          <a:xfrm>
            <a:off x="2744768" y="2197968"/>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fontAlgn="base">
              <a:spcBef>
                <a:spcPct val="50000"/>
              </a:spcBef>
              <a:spcAft>
                <a:spcPct val="0"/>
              </a:spcAft>
            </a:pPr>
            <a:r>
              <a:rPr kumimoji="1" lang="en-US" altLang="zh-CN" sz="2400" b="1">
                <a:solidFill>
                  <a:srgbClr val="0000FF"/>
                </a:solidFill>
                <a:latin typeface="Times New Roman" panose="02020603050405020304" pitchFamily="18" charset="0"/>
              </a:rPr>
              <a:t>……</a:t>
            </a:r>
          </a:p>
        </p:txBody>
      </p:sp>
      <p:sp>
        <p:nvSpPr>
          <p:cNvPr id="25" name="Text Box 23"/>
          <p:cNvSpPr txBox="1">
            <a:spLocks noChangeArrowheads="1"/>
          </p:cNvSpPr>
          <p:nvPr/>
        </p:nvSpPr>
        <p:spPr bwMode="auto">
          <a:xfrm>
            <a:off x="3768706" y="2347193"/>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fontAlgn="base">
              <a:spcBef>
                <a:spcPct val="50000"/>
              </a:spcBef>
              <a:spcAft>
                <a:spcPct val="0"/>
              </a:spcAft>
            </a:pPr>
            <a:r>
              <a:rPr kumimoji="1" lang="en-US" altLang="zh-CN" sz="1600" b="1">
                <a:solidFill>
                  <a:srgbClr val="0000FF"/>
                </a:solidFill>
                <a:latin typeface="Times New Roman" panose="02020603050405020304" pitchFamily="18" charset="0"/>
              </a:rPr>
              <a:t>fi</a:t>
            </a:r>
          </a:p>
        </p:txBody>
      </p:sp>
      <p:sp>
        <p:nvSpPr>
          <p:cNvPr id="26" name="Text Box 24"/>
          <p:cNvSpPr txBox="1">
            <a:spLocks noChangeArrowheads="1"/>
          </p:cNvSpPr>
          <p:nvPr/>
        </p:nvSpPr>
        <p:spPr bwMode="auto">
          <a:xfrm>
            <a:off x="4649768" y="2194793"/>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fontAlgn="base">
              <a:spcBef>
                <a:spcPct val="50000"/>
              </a:spcBef>
              <a:spcAft>
                <a:spcPct val="0"/>
              </a:spcAft>
            </a:pPr>
            <a:r>
              <a:rPr kumimoji="1" lang="en-US" altLang="zh-CN" sz="2400" b="1">
                <a:solidFill>
                  <a:srgbClr val="0000FF"/>
                </a:solidFill>
                <a:latin typeface="Times New Roman" panose="02020603050405020304" pitchFamily="18" charset="0"/>
              </a:rPr>
              <a:t>……</a:t>
            </a:r>
          </a:p>
        </p:txBody>
      </p:sp>
      <p:sp>
        <p:nvSpPr>
          <p:cNvPr id="27" name="Text Box 25"/>
          <p:cNvSpPr txBox="1">
            <a:spLocks noChangeArrowheads="1"/>
          </p:cNvSpPr>
          <p:nvPr/>
        </p:nvSpPr>
        <p:spPr bwMode="auto">
          <a:xfrm>
            <a:off x="6887260" y="2317288"/>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fontAlgn="base">
              <a:spcBef>
                <a:spcPct val="50000"/>
              </a:spcBef>
              <a:spcAft>
                <a:spcPct val="0"/>
              </a:spcAft>
            </a:pPr>
            <a:r>
              <a:rPr kumimoji="1" lang="en-US" altLang="zh-CN" sz="1600" b="1" dirty="0" err="1">
                <a:solidFill>
                  <a:srgbClr val="0000FF"/>
                </a:solidFill>
                <a:latin typeface="Times New Roman" panose="02020603050405020304" pitchFamily="18" charset="0"/>
              </a:rPr>
              <a:t>fn</a:t>
            </a:r>
            <a:endParaRPr kumimoji="1" lang="en-US" altLang="zh-CN" sz="1600" b="1" dirty="0">
              <a:solidFill>
                <a:srgbClr val="0000FF"/>
              </a:solidFill>
              <a:latin typeface="Times New Roman" panose="02020603050405020304" pitchFamily="18" charset="0"/>
            </a:endParaRPr>
          </a:p>
        </p:txBody>
      </p:sp>
      <p:sp>
        <p:nvSpPr>
          <p:cNvPr id="28" name="Line 26"/>
          <p:cNvSpPr>
            <a:spLocks noChangeShapeType="1"/>
          </p:cNvSpPr>
          <p:nvPr/>
        </p:nvSpPr>
        <p:spPr bwMode="auto">
          <a:xfrm>
            <a:off x="3963968" y="1651867"/>
            <a:ext cx="0" cy="771525"/>
          </a:xfrm>
          <a:prstGeom prst="line">
            <a:avLst/>
          </a:prstGeom>
          <a:noFill/>
          <a:ln w="25400">
            <a:solidFill>
              <a:srgbClr val="000000"/>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29" name="Text Box 27"/>
          <p:cNvSpPr txBox="1">
            <a:spLocks noChangeArrowheads="1"/>
          </p:cNvSpPr>
          <p:nvPr/>
        </p:nvSpPr>
        <p:spPr bwMode="auto">
          <a:xfrm>
            <a:off x="3963968" y="1432793"/>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fontAlgn="base">
              <a:spcBef>
                <a:spcPct val="50000"/>
              </a:spcBef>
              <a:spcAft>
                <a:spcPct val="0"/>
              </a:spcAft>
            </a:pPr>
            <a:r>
              <a:rPr kumimoji="1" lang="en-US" altLang="zh-CN" sz="2000" b="1" i="1">
                <a:solidFill>
                  <a:srgbClr val="000000"/>
                </a:solidFill>
                <a:latin typeface="Times New Roman" panose="02020603050405020304" pitchFamily="18" charset="0"/>
              </a:rPr>
              <a:t>f</a:t>
            </a:r>
            <a:r>
              <a:rPr kumimoji="1" lang="en-US" altLang="zh-CN" sz="2000" b="1" i="1" baseline="-25000">
                <a:solidFill>
                  <a:srgbClr val="000000"/>
                </a:solidFill>
                <a:latin typeface="Times New Roman" panose="02020603050405020304" pitchFamily="18" charset="0"/>
              </a:rPr>
              <a:t>i</a:t>
            </a:r>
            <a:r>
              <a:rPr kumimoji="1" lang="en-US" altLang="zh-CN" sz="2000" b="1" i="1">
                <a:solidFill>
                  <a:srgbClr val="000000"/>
                </a:solidFill>
                <a:latin typeface="Times New Roman" panose="02020603050405020304" pitchFamily="18" charset="0"/>
              </a:rPr>
              <a:t>(X)</a:t>
            </a:r>
          </a:p>
        </p:txBody>
      </p:sp>
      <p:sp>
        <p:nvSpPr>
          <p:cNvPr id="30" name="Text Box 28"/>
          <p:cNvSpPr txBox="1">
            <a:spLocks noChangeArrowheads="1"/>
          </p:cNvSpPr>
          <p:nvPr/>
        </p:nvSpPr>
        <p:spPr bwMode="auto">
          <a:xfrm>
            <a:off x="3506768" y="3794993"/>
            <a:ext cx="22098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fontAlgn="base">
              <a:spcBef>
                <a:spcPct val="50000"/>
              </a:spcBef>
              <a:spcAft>
                <a:spcPct val="0"/>
              </a:spcAft>
            </a:pPr>
            <a:r>
              <a:rPr kumimoji="1" lang="en-US" altLang="zh-CN" sz="9600" b="1">
                <a:solidFill>
                  <a:srgbClr val="FFFFCC"/>
                </a:solidFill>
                <a:latin typeface="Times New Roman" panose="02020603050405020304" pitchFamily="18" charset="0"/>
              </a:rPr>
              <a:t>S</a:t>
            </a:r>
            <a:endParaRPr kumimoji="1" lang="en-US" altLang="zh-CN" sz="7200" b="1">
              <a:solidFill>
                <a:srgbClr val="000000"/>
              </a:solidFill>
              <a:latin typeface="Times New Roman" panose="02020603050405020304" pitchFamily="18" charset="0"/>
            </a:endParaRPr>
          </a:p>
        </p:txBody>
      </p:sp>
      <p:sp>
        <p:nvSpPr>
          <p:cNvPr id="31" name="Text Box 29"/>
          <p:cNvSpPr txBox="1">
            <a:spLocks noChangeArrowheads="1"/>
          </p:cNvSpPr>
          <p:nvPr/>
        </p:nvSpPr>
        <p:spPr bwMode="auto">
          <a:xfrm>
            <a:off x="3049568" y="341399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defRPr/>
            </a:pPr>
            <a:r>
              <a:rPr kumimoji="1" lang="en-US" altLang="zh-CN" sz="2400" b="1" i="1">
                <a:solidFill>
                  <a:srgbClr val="FFFFFF"/>
                </a:solidFill>
                <a:effectLst>
                  <a:outerShdw blurRad="38100" dist="38100" dir="2700000" algn="tl">
                    <a:srgbClr val="C0C0C0"/>
                  </a:outerShdw>
                </a:effectLst>
                <a:latin typeface="Times New Roman" panose="02020603050405020304" pitchFamily="18" charset="0"/>
              </a:rPr>
              <a:t>g</a:t>
            </a:r>
            <a:r>
              <a:rPr kumimoji="1" lang="en-US" altLang="zh-CN" sz="2400" b="1" i="1" baseline="-25000">
                <a:solidFill>
                  <a:srgbClr val="FFFFFF"/>
                </a:solidFill>
                <a:effectLst>
                  <a:outerShdw blurRad="38100" dist="38100" dir="2700000" algn="tl">
                    <a:srgbClr val="C0C0C0"/>
                  </a:outerShdw>
                </a:effectLst>
                <a:latin typeface="Times New Roman" panose="02020603050405020304" pitchFamily="18" charset="0"/>
              </a:rPr>
              <a:t>i</a:t>
            </a:r>
            <a:r>
              <a:rPr kumimoji="1" lang="en-US" altLang="zh-CN" sz="2400" b="1" i="1">
                <a:solidFill>
                  <a:srgbClr val="FFFFFF"/>
                </a:solidFill>
                <a:effectLst>
                  <a:outerShdw blurRad="38100" dist="38100" dir="2700000" algn="tl">
                    <a:srgbClr val="C0C0C0"/>
                  </a:outerShdw>
                </a:effectLst>
                <a:latin typeface="Times New Roman" panose="02020603050405020304" pitchFamily="18" charset="0"/>
              </a:rPr>
              <a:t>(X,S)</a:t>
            </a:r>
          </a:p>
        </p:txBody>
      </p:sp>
      <p:sp>
        <p:nvSpPr>
          <p:cNvPr id="32" name="Line 30"/>
          <p:cNvSpPr>
            <a:spLocks noChangeShapeType="1"/>
          </p:cNvSpPr>
          <p:nvPr/>
        </p:nvSpPr>
        <p:spPr bwMode="auto">
          <a:xfrm>
            <a:off x="3963968" y="2804393"/>
            <a:ext cx="0" cy="685800"/>
          </a:xfrm>
          <a:prstGeom prst="line">
            <a:avLst/>
          </a:prstGeom>
          <a:noFill/>
          <a:ln w="25400">
            <a:solidFill>
              <a:srgbClr val="FF0000"/>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Comic Sans MS" panose="030F0702030302020204" pitchFamily="66" charset="0"/>
            </a:endParaRPr>
          </a:p>
        </p:txBody>
      </p:sp>
      <p:sp>
        <p:nvSpPr>
          <p:cNvPr id="33" name="Arc 31"/>
          <p:cNvSpPr>
            <a:spLocks/>
          </p:cNvSpPr>
          <p:nvPr/>
        </p:nvSpPr>
        <p:spPr bwMode="auto">
          <a:xfrm rot="16200000" flipH="1">
            <a:off x="3425806" y="4095030"/>
            <a:ext cx="782637" cy="455613"/>
          </a:xfrm>
          <a:custGeom>
            <a:avLst/>
            <a:gdLst>
              <a:gd name="T0" fmla="*/ 0 w 43117"/>
              <a:gd name="T1" fmla="*/ 415705 h 21600"/>
              <a:gd name="T2" fmla="*/ 782637 w 43117"/>
              <a:gd name="T3" fmla="*/ 455613 h 21600"/>
              <a:gd name="T4" fmla="*/ 390565 w 43117"/>
              <a:gd name="T5" fmla="*/ 455613 h 21600"/>
              <a:gd name="T6" fmla="*/ 0 60000 65536"/>
              <a:gd name="T7" fmla="*/ 0 60000 65536"/>
              <a:gd name="T8" fmla="*/ 0 60000 65536"/>
            </a:gdLst>
            <a:ahLst/>
            <a:cxnLst>
              <a:cxn ang="T6">
                <a:pos x="T0" y="T1"/>
              </a:cxn>
              <a:cxn ang="T7">
                <a:pos x="T2" y="T3"/>
              </a:cxn>
              <a:cxn ang="T8">
                <a:pos x="T4" y="T5"/>
              </a:cxn>
            </a:cxnLst>
            <a:rect l="0" t="0" r="r" b="b"/>
            <a:pathLst>
              <a:path w="43117" h="21600" fill="none" extrusionOk="0">
                <a:moveTo>
                  <a:pt x="0" y="19708"/>
                </a:moveTo>
                <a:cubicBezTo>
                  <a:pt x="980" y="8554"/>
                  <a:pt x="10320" y="-1"/>
                  <a:pt x="21517" y="0"/>
                </a:cubicBezTo>
                <a:cubicBezTo>
                  <a:pt x="33446" y="0"/>
                  <a:pt x="43117" y="9670"/>
                  <a:pt x="43117" y="21600"/>
                </a:cubicBezTo>
              </a:path>
              <a:path w="43117" h="21600" stroke="0" extrusionOk="0">
                <a:moveTo>
                  <a:pt x="0" y="19708"/>
                </a:moveTo>
                <a:cubicBezTo>
                  <a:pt x="980" y="8554"/>
                  <a:pt x="10320" y="-1"/>
                  <a:pt x="21517" y="0"/>
                </a:cubicBezTo>
                <a:cubicBezTo>
                  <a:pt x="33446" y="0"/>
                  <a:pt x="43117" y="9670"/>
                  <a:pt x="43117" y="21600"/>
                </a:cubicBezTo>
                <a:lnTo>
                  <a:pt x="21517" y="21600"/>
                </a:lnTo>
                <a:lnTo>
                  <a:pt x="0" y="19708"/>
                </a:lnTo>
                <a:close/>
              </a:path>
            </a:pathLst>
          </a:custGeom>
          <a:noFill/>
          <a:ln w="25400">
            <a:solidFill>
              <a:srgbClr val="FF0000"/>
            </a:solidFill>
            <a:round/>
            <a:headEnd/>
            <a:tailEnd type="arrow"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Comic Sans MS" panose="030F0702030302020204" pitchFamily="66" charset="0"/>
            </a:endParaRPr>
          </a:p>
        </p:txBody>
      </p:sp>
      <p:sp>
        <p:nvSpPr>
          <p:cNvPr id="34" name="Text Box 32"/>
          <p:cNvSpPr txBox="1">
            <a:spLocks noChangeArrowheads="1"/>
          </p:cNvSpPr>
          <p:nvPr/>
        </p:nvSpPr>
        <p:spPr bwMode="auto">
          <a:xfrm>
            <a:off x="3629006" y="3794993"/>
            <a:ext cx="22098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fontAlgn="base">
              <a:spcBef>
                <a:spcPct val="50000"/>
              </a:spcBef>
              <a:spcAft>
                <a:spcPct val="0"/>
              </a:spcAft>
            </a:pPr>
            <a:r>
              <a:rPr kumimoji="1" lang="en-US" altLang="zh-CN" sz="9600" b="1" dirty="0">
                <a:solidFill>
                  <a:srgbClr val="9F3FDF"/>
                </a:solidFill>
                <a:latin typeface="Times New Roman" panose="02020603050405020304" pitchFamily="18" charset="0"/>
              </a:rPr>
              <a:t>S</a:t>
            </a:r>
            <a:r>
              <a:rPr kumimoji="1" lang="en-US" altLang="zh-CN" sz="9600" b="1" dirty="0">
                <a:solidFill>
                  <a:srgbClr val="9F3FDF"/>
                </a:solidFill>
                <a:latin typeface="Times New Roman" panose="02020603050405020304" pitchFamily="18" charset="0"/>
                <a:cs typeface="Times New Roman" panose="02020603050405020304" pitchFamily="18" charset="0"/>
              </a:rPr>
              <a:t>'</a:t>
            </a:r>
            <a:endParaRPr kumimoji="1" lang="en-US" altLang="zh-CN" sz="7200" b="1" dirty="0">
              <a:solidFill>
                <a:srgbClr val="9F3FDF"/>
              </a:solidFill>
              <a:latin typeface="Times New Roman" panose="02020603050405020304" pitchFamily="18" charset="0"/>
              <a:cs typeface="Times New Roman" panose="02020603050405020304" pitchFamily="18" charset="0"/>
            </a:endParaRPr>
          </a:p>
        </p:txBody>
      </p:sp>
      <p:grpSp>
        <p:nvGrpSpPr>
          <p:cNvPr id="35" name="Group 33"/>
          <p:cNvGrpSpPr>
            <a:grpSpLocks/>
          </p:cNvGrpSpPr>
          <p:nvPr/>
        </p:nvGrpSpPr>
        <p:grpSpPr bwMode="auto">
          <a:xfrm>
            <a:off x="6935768" y="4175993"/>
            <a:ext cx="1279525" cy="1277937"/>
            <a:chOff x="4282" y="152"/>
            <a:chExt cx="806" cy="805"/>
          </a:xfrm>
        </p:grpSpPr>
        <p:sp>
          <p:nvSpPr>
            <p:cNvPr id="36" name="Freeform 34"/>
            <p:cNvSpPr>
              <a:spLocks/>
            </p:cNvSpPr>
            <p:nvPr/>
          </p:nvSpPr>
          <p:spPr bwMode="auto">
            <a:xfrm>
              <a:off x="4970" y="152"/>
              <a:ext cx="118" cy="805"/>
            </a:xfrm>
            <a:custGeom>
              <a:avLst/>
              <a:gdLst>
                <a:gd name="T0" fmla="*/ 59 w 355"/>
                <a:gd name="T1" fmla="*/ 0 h 2415"/>
                <a:gd name="T2" fmla="*/ 64 w 355"/>
                <a:gd name="T3" fmla="*/ 19 h 2415"/>
                <a:gd name="T4" fmla="*/ 73 w 355"/>
                <a:gd name="T5" fmla="*/ 49 h 2415"/>
                <a:gd name="T6" fmla="*/ 81 w 355"/>
                <a:gd name="T7" fmla="*/ 76 h 2415"/>
                <a:gd name="T8" fmla="*/ 88 w 355"/>
                <a:gd name="T9" fmla="*/ 104 h 2415"/>
                <a:gd name="T10" fmla="*/ 95 w 355"/>
                <a:gd name="T11" fmla="*/ 132 h 2415"/>
                <a:gd name="T12" fmla="*/ 100 w 355"/>
                <a:gd name="T13" fmla="*/ 164 h 2415"/>
                <a:gd name="T14" fmla="*/ 106 w 355"/>
                <a:gd name="T15" fmla="*/ 196 h 2415"/>
                <a:gd name="T16" fmla="*/ 110 w 355"/>
                <a:gd name="T17" fmla="*/ 234 h 2415"/>
                <a:gd name="T18" fmla="*/ 114 w 355"/>
                <a:gd name="T19" fmla="*/ 265 h 2415"/>
                <a:gd name="T20" fmla="*/ 115 w 355"/>
                <a:gd name="T21" fmla="*/ 301 h 2415"/>
                <a:gd name="T22" fmla="*/ 117 w 355"/>
                <a:gd name="T23" fmla="*/ 331 h 2415"/>
                <a:gd name="T24" fmla="*/ 118 w 355"/>
                <a:gd name="T25" fmla="*/ 371 h 2415"/>
                <a:gd name="T26" fmla="*/ 118 w 355"/>
                <a:gd name="T27" fmla="*/ 410 h 2415"/>
                <a:gd name="T28" fmla="*/ 116 w 355"/>
                <a:gd name="T29" fmla="*/ 450 h 2415"/>
                <a:gd name="T30" fmla="*/ 115 w 355"/>
                <a:gd name="T31" fmla="*/ 482 h 2415"/>
                <a:gd name="T32" fmla="*/ 113 w 355"/>
                <a:gd name="T33" fmla="*/ 510 h 2415"/>
                <a:gd name="T34" fmla="*/ 109 w 355"/>
                <a:gd name="T35" fmla="*/ 545 h 2415"/>
                <a:gd name="T36" fmla="*/ 105 w 355"/>
                <a:gd name="T37" fmla="*/ 577 h 2415"/>
                <a:gd name="T38" fmla="*/ 99 w 355"/>
                <a:gd name="T39" fmla="*/ 612 h 2415"/>
                <a:gd name="T40" fmla="*/ 92 w 355"/>
                <a:gd name="T41" fmla="*/ 646 h 2415"/>
                <a:gd name="T42" fmla="*/ 85 w 355"/>
                <a:gd name="T43" fmla="*/ 678 h 2415"/>
                <a:gd name="T44" fmla="*/ 77 w 355"/>
                <a:gd name="T45" fmla="*/ 707 h 2415"/>
                <a:gd name="T46" fmla="*/ 67 w 355"/>
                <a:gd name="T47" fmla="*/ 739 h 2415"/>
                <a:gd name="T48" fmla="*/ 57 w 355"/>
                <a:gd name="T49" fmla="*/ 768 h 2415"/>
                <a:gd name="T50" fmla="*/ 45 w 355"/>
                <a:gd name="T51" fmla="*/ 797 h 2415"/>
                <a:gd name="T52" fmla="*/ 42 w 355"/>
                <a:gd name="T53" fmla="*/ 805 h 2415"/>
                <a:gd name="T54" fmla="*/ 0 w 355"/>
                <a:gd name="T55" fmla="*/ 786 h 2415"/>
                <a:gd name="T56" fmla="*/ 12 w 355"/>
                <a:gd name="T57" fmla="*/ 764 h 2415"/>
                <a:gd name="T58" fmla="*/ 24 w 355"/>
                <a:gd name="T59" fmla="*/ 735 h 2415"/>
                <a:gd name="T60" fmla="*/ 34 w 355"/>
                <a:gd name="T61" fmla="*/ 706 h 2415"/>
                <a:gd name="T62" fmla="*/ 42 w 355"/>
                <a:gd name="T63" fmla="*/ 674 h 2415"/>
                <a:gd name="T64" fmla="*/ 51 w 355"/>
                <a:gd name="T65" fmla="*/ 638 h 2415"/>
                <a:gd name="T66" fmla="*/ 58 w 355"/>
                <a:gd name="T67" fmla="*/ 605 h 2415"/>
                <a:gd name="T68" fmla="*/ 63 w 355"/>
                <a:gd name="T69" fmla="*/ 572 h 2415"/>
                <a:gd name="T70" fmla="*/ 67 w 355"/>
                <a:gd name="T71" fmla="*/ 534 h 2415"/>
                <a:gd name="T72" fmla="*/ 71 w 355"/>
                <a:gd name="T73" fmla="*/ 499 h 2415"/>
                <a:gd name="T74" fmla="*/ 73 w 355"/>
                <a:gd name="T75" fmla="*/ 465 h 2415"/>
                <a:gd name="T76" fmla="*/ 75 w 355"/>
                <a:gd name="T77" fmla="*/ 430 h 2415"/>
                <a:gd name="T78" fmla="*/ 76 w 355"/>
                <a:gd name="T79" fmla="*/ 402 h 2415"/>
                <a:gd name="T80" fmla="*/ 75 w 355"/>
                <a:gd name="T81" fmla="*/ 365 h 2415"/>
                <a:gd name="T82" fmla="*/ 74 w 355"/>
                <a:gd name="T83" fmla="*/ 327 h 2415"/>
                <a:gd name="T84" fmla="*/ 72 w 355"/>
                <a:gd name="T85" fmla="*/ 291 h 2415"/>
                <a:gd name="T86" fmla="*/ 69 w 355"/>
                <a:gd name="T87" fmla="*/ 255 h 2415"/>
                <a:gd name="T88" fmla="*/ 64 w 355"/>
                <a:gd name="T89" fmla="*/ 218 h 2415"/>
                <a:gd name="T90" fmla="*/ 59 w 355"/>
                <a:gd name="T91" fmla="*/ 183 h 2415"/>
                <a:gd name="T92" fmla="*/ 54 w 355"/>
                <a:gd name="T93" fmla="*/ 148 h 2415"/>
                <a:gd name="T94" fmla="*/ 46 w 355"/>
                <a:gd name="T95" fmla="*/ 116 h 2415"/>
                <a:gd name="T96" fmla="*/ 37 w 355"/>
                <a:gd name="T97" fmla="*/ 80 h 2415"/>
                <a:gd name="T98" fmla="*/ 27 w 355"/>
                <a:gd name="T99" fmla="*/ 49 h 2415"/>
                <a:gd name="T100" fmla="*/ 16 w 355"/>
                <a:gd name="T101" fmla="*/ 21 h 2415"/>
                <a:gd name="T102" fmla="*/ 59 w 355"/>
                <a:gd name="T103" fmla="*/ 0 h 241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55" h="2415">
                  <a:moveTo>
                    <a:pt x="177" y="0"/>
                  </a:moveTo>
                  <a:lnTo>
                    <a:pt x="193" y="56"/>
                  </a:lnTo>
                  <a:lnTo>
                    <a:pt x="221" y="147"/>
                  </a:lnTo>
                  <a:lnTo>
                    <a:pt x="245" y="228"/>
                  </a:lnTo>
                  <a:lnTo>
                    <a:pt x="265" y="312"/>
                  </a:lnTo>
                  <a:lnTo>
                    <a:pt x="285" y="396"/>
                  </a:lnTo>
                  <a:lnTo>
                    <a:pt x="301" y="491"/>
                  </a:lnTo>
                  <a:lnTo>
                    <a:pt x="318" y="589"/>
                  </a:lnTo>
                  <a:lnTo>
                    <a:pt x="331" y="701"/>
                  </a:lnTo>
                  <a:lnTo>
                    <a:pt x="342" y="794"/>
                  </a:lnTo>
                  <a:lnTo>
                    <a:pt x="347" y="902"/>
                  </a:lnTo>
                  <a:lnTo>
                    <a:pt x="352" y="994"/>
                  </a:lnTo>
                  <a:lnTo>
                    <a:pt x="355" y="1112"/>
                  </a:lnTo>
                  <a:lnTo>
                    <a:pt x="354" y="1230"/>
                  </a:lnTo>
                  <a:lnTo>
                    <a:pt x="350" y="1350"/>
                  </a:lnTo>
                  <a:lnTo>
                    <a:pt x="346" y="1445"/>
                  </a:lnTo>
                  <a:lnTo>
                    <a:pt x="339" y="1529"/>
                  </a:lnTo>
                  <a:lnTo>
                    <a:pt x="327" y="1634"/>
                  </a:lnTo>
                  <a:lnTo>
                    <a:pt x="315" y="1730"/>
                  </a:lnTo>
                  <a:lnTo>
                    <a:pt x="297" y="1837"/>
                  </a:lnTo>
                  <a:lnTo>
                    <a:pt x="277" y="1937"/>
                  </a:lnTo>
                  <a:lnTo>
                    <a:pt x="255" y="2034"/>
                  </a:lnTo>
                  <a:lnTo>
                    <a:pt x="233" y="2122"/>
                  </a:lnTo>
                  <a:lnTo>
                    <a:pt x="202" y="2216"/>
                  </a:lnTo>
                  <a:lnTo>
                    <a:pt x="170" y="2303"/>
                  </a:lnTo>
                  <a:lnTo>
                    <a:pt x="134" y="2392"/>
                  </a:lnTo>
                  <a:lnTo>
                    <a:pt x="125" y="2415"/>
                  </a:lnTo>
                  <a:lnTo>
                    <a:pt x="0" y="2359"/>
                  </a:lnTo>
                  <a:lnTo>
                    <a:pt x="36" y="2291"/>
                  </a:lnTo>
                  <a:lnTo>
                    <a:pt x="73" y="2206"/>
                  </a:lnTo>
                  <a:lnTo>
                    <a:pt x="102" y="2118"/>
                  </a:lnTo>
                  <a:lnTo>
                    <a:pt x="126" y="2023"/>
                  </a:lnTo>
                  <a:lnTo>
                    <a:pt x="154" y="1915"/>
                  </a:lnTo>
                  <a:lnTo>
                    <a:pt x="173" y="1814"/>
                  </a:lnTo>
                  <a:lnTo>
                    <a:pt x="189" y="1717"/>
                  </a:lnTo>
                  <a:lnTo>
                    <a:pt x="202" y="1602"/>
                  </a:lnTo>
                  <a:lnTo>
                    <a:pt x="213" y="1497"/>
                  </a:lnTo>
                  <a:lnTo>
                    <a:pt x="221" y="1394"/>
                  </a:lnTo>
                  <a:lnTo>
                    <a:pt x="225" y="1289"/>
                  </a:lnTo>
                  <a:lnTo>
                    <a:pt x="229" y="1206"/>
                  </a:lnTo>
                  <a:lnTo>
                    <a:pt x="227" y="1096"/>
                  </a:lnTo>
                  <a:lnTo>
                    <a:pt x="224" y="981"/>
                  </a:lnTo>
                  <a:lnTo>
                    <a:pt x="217" y="874"/>
                  </a:lnTo>
                  <a:lnTo>
                    <a:pt x="209" y="765"/>
                  </a:lnTo>
                  <a:lnTo>
                    <a:pt x="194" y="653"/>
                  </a:lnTo>
                  <a:lnTo>
                    <a:pt x="178" y="549"/>
                  </a:lnTo>
                  <a:lnTo>
                    <a:pt x="161" y="443"/>
                  </a:lnTo>
                  <a:lnTo>
                    <a:pt x="138" y="347"/>
                  </a:lnTo>
                  <a:lnTo>
                    <a:pt x="110" y="240"/>
                  </a:lnTo>
                  <a:lnTo>
                    <a:pt x="81" y="147"/>
                  </a:lnTo>
                  <a:lnTo>
                    <a:pt x="49" y="64"/>
                  </a:lnTo>
                  <a:lnTo>
                    <a:pt x="177" y="0"/>
                  </a:lnTo>
                  <a:close/>
                </a:path>
              </a:pathLst>
            </a:custGeom>
            <a:solidFill>
              <a:srgbClr val="804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Comic Sans MS" panose="030F0702030302020204" pitchFamily="66" charset="0"/>
              </a:endParaRPr>
            </a:p>
          </p:txBody>
        </p:sp>
        <p:sp>
          <p:nvSpPr>
            <p:cNvPr id="37" name="Freeform 35"/>
            <p:cNvSpPr>
              <a:spLocks/>
            </p:cNvSpPr>
            <p:nvPr/>
          </p:nvSpPr>
          <p:spPr bwMode="auto">
            <a:xfrm>
              <a:off x="4881" y="198"/>
              <a:ext cx="100" cy="717"/>
            </a:xfrm>
            <a:custGeom>
              <a:avLst/>
              <a:gdLst>
                <a:gd name="T0" fmla="*/ 54 w 299"/>
                <a:gd name="T1" fmla="*/ 0 h 2151"/>
                <a:gd name="T2" fmla="*/ 63 w 299"/>
                <a:gd name="T3" fmla="*/ 30 h 2151"/>
                <a:gd name="T4" fmla="*/ 70 w 299"/>
                <a:gd name="T5" fmla="*/ 58 h 2151"/>
                <a:gd name="T6" fmla="*/ 77 w 299"/>
                <a:gd name="T7" fmla="*/ 86 h 2151"/>
                <a:gd name="T8" fmla="*/ 82 w 299"/>
                <a:gd name="T9" fmla="*/ 118 h 2151"/>
                <a:gd name="T10" fmla="*/ 87 w 299"/>
                <a:gd name="T11" fmla="*/ 151 h 2151"/>
                <a:gd name="T12" fmla="*/ 92 w 299"/>
                <a:gd name="T13" fmla="*/ 188 h 2151"/>
                <a:gd name="T14" fmla="*/ 95 w 299"/>
                <a:gd name="T15" fmla="*/ 219 h 2151"/>
                <a:gd name="T16" fmla="*/ 97 w 299"/>
                <a:gd name="T17" fmla="*/ 255 h 2151"/>
                <a:gd name="T18" fmla="*/ 99 w 299"/>
                <a:gd name="T19" fmla="*/ 286 h 2151"/>
                <a:gd name="T20" fmla="*/ 100 w 299"/>
                <a:gd name="T21" fmla="*/ 325 h 2151"/>
                <a:gd name="T22" fmla="*/ 99 w 299"/>
                <a:gd name="T23" fmla="*/ 364 h 2151"/>
                <a:gd name="T24" fmla="*/ 98 w 299"/>
                <a:gd name="T25" fmla="*/ 404 h 2151"/>
                <a:gd name="T26" fmla="*/ 97 w 299"/>
                <a:gd name="T27" fmla="*/ 436 h 2151"/>
                <a:gd name="T28" fmla="*/ 95 w 299"/>
                <a:gd name="T29" fmla="*/ 464 h 2151"/>
                <a:gd name="T30" fmla="*/ 91 w 299"/>
                <a:gd name="T31" fmla="*/ 499 h 2151"/>
                <a:gd name="T32" fmla="*/ 87 w 299"/>
                <a:gd name="T33" fmla="*/ 531 h 2151"/>
                <a:gd name="T34" fmla="*/ 81 w 299"/>
                <a:gd name="T35" fmla="*/ 567 h 2151"/>
                <a:gd name="T36" fmla="*/ 74 w 299"/>
                <a:gd name="T37" fmla="*/ 600 h 2151"/>
                <a:gd name="T38" fmla="*/ 66 w 299"/>
                <a:gd name="T39" fmla="*/ 632 h 2151"/>
                <a:gd name="T40" fmla="*/ 59 w 299"/>
                <a:gd name="T41" fmla="*/ 662 h 2151"/>
                <a:gd name="T42" fmla="*/ 49 w 299"/>
                <a:gd name="T43" fmla="*/ 693 h 2151"/>
                <a:gd name="T44" fmla="*/ 40 w 299"/>
                <a:gd name="T45" fmla="*/ 717 h 2151"/>
                <a:gd name="T46" fmla="*/ 0 w 299"/>
                <a:gd name="T47" fmla="*/ 696 h 2151"/>
                <a:gd name="T48" fmla="*/ 5 w 299"/>
                <a:gd name="T49" fmla="*/ 690 h 2151"/>
                <a:gd name="T50" fmla="*/ 15 w 299"/>
                <a:gd name="T51" fmla="*/ 660 h 2151"/>
                <a:gd name="T52" fmla="*/ 23 w 299"/>
                <a:gd name="T53" fmla="*/ 629 h 2151"/>
                <a:gd name="T54" fmla="*/ 33 w 299"/>
                <a:gd name="T55" fmla="*/ 593 h 2151"/>
                <a:gd name="T56" fmla="*/ 39 w 299"/>
                <a:gd name="T57" fmla="*/ 559 h 2151"/>
                <a:gd name="T58" fmla="*/ 44 w 299"/>
                <a:gd name="T59" fmla="*/ 527 h 2151"/>
                <a:gd name="T60" fmla="*/ 49 w 299"/>
                <a:gd name="T61" fmla="*/ 488 h 2151"/>
                <a:gd name="T62" fmla="*/ 53 w 299"/>
                <a:gd name="T63" fmla="*/ 453 h 2151"/>
                <a:gd name="T64" fmla="*/ 55 w 299"/>
                <a:gd name="T65" fmla="*/ 419 h 2151"/>
                <a:gd name="T66" fmla="*/ 57 w 299"/>
                <a:gd name="T67" fmla="*/ 384 h 2151"/>
                <a:gd name="T68" fmla="*/ 58 w 299"/>
                <a:gd name="T69" fmla="*/ 356 h 2151"/>
                <a:gd name="T70" fmla="*/ 57 w 299"/>
                <a:gd name="T71" fmla="*/ 320 h 2151"/>
                <a:gd name="T72" fmla="*/ 56 w 299"/>
                <a:gd name="T73" fmla="*/ 281 h 2151"/>
                <a:gd name="T74" fmla="*/ 54 w 299"/>
                <a:gd name="T75" fmla="*/ 246 h 2151"/>
                <a:gd name="T76" fmla="*/ 51 w 299"/>
                <a:gd name="T77" fmla="*/ 209 h 2151"/>
                <a:gd name="T78" fmla="*/ 46 w 299"/>
                <a:gd name="T79" fmla="*/ 172 h 2151"/>
                <a:gd name="T80" fmla="*/ 41 w 299"/>
                <a:gd name="T81" fmla="*/ 137 h 2151"/>
                <a:gd name="T82" fmla="*/ 35 w 299"/>
                <a:gd name="T83" fmla="*/ 102 h 2151"/>
                <a:gd name="T84" fmla="*/ 27 w 299"/>
                <a:gd name="T85" fmla="*/ 70 h 2151"/>
                <a:gd name="T86" fmla="*/ 18 w 299"/>
                <a:gd name="T87" fmla="*/ 34 h 2151"/>
                <a:gd name="T88" fmla="*/ 11 w 299"/>
                <a:gd name="T89" fmla="*/ 17 h 2151"/>
                <a:gd name="T90" fmla="*/ 54 w 299"/>
                <a:gd name="T91" fmla="*/ 0 h 215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99" h="2151">
                  <a:moveTo>
                    <a:pt x="161" y="0"/>
                  </a:moveTo>
                  <a:lnTo>
                    <a:pt x="189" y="91"/>
                  </a:lnTo>
                  <a:lnTo>
                    <a:pt x="209" y="175"/>
                  </a:lnTo>
                  <a:lnTo>
                    <a:pt x="229" y="259"/>
                  </a:lnTo>
                  <a:lnTo>
                    <a:pt x="245" y="354"/>
                  </a:lnTo>
                  <a:lnTo>
                    <a:pt x="261" y="452"/>
                  </a:lnTo>
                  <a:lnTo>
                    <a:pt x="275" y="564"/>
                  </a:lnTo>
                  <a:lnTo>
                    <a:pt x="285" y="657"/>
                  </a:lnTo>
                  <a:lnTo>
                    <a:pt x="291" y="765"/>
                  </a:lnTo>
                  <a:lnTo>
                    <a:pt x="296" y="857"/>
                  </a:lnTo>
                  <a:lnTo>
                    <a:pt x="299" y="975"/>
                  </a:lnTo>
                  <a:lnTo>
                    <a:pt x="297" y="1093"/>
                  </a:lnTo>
                  <a:lnTo>
                    <a:pt x="293" y="1213"/>
                  </a:lnTo>
                  <a:lnTo>
                    <a:pt x="289" y="1308"/>
                  </a:lnTo>
                  <a:lnTo>
                    <a:pt x="283" y="1392"/>
                  </a:lnTo>
                  <a:lnTo>
                    <a:pt x="271" y="1497"/>
                  </a:lnTo>
                  <a:lnTo>
                    <a:pt x="259" y="1593"/>
                  </a:lnTo>
                  <a:lnTo>
                    <a:pt x="241" y="1700"/>
                  </a:lnTo>
                  <a:lnTo>
                    <a:pt x="221" y="1800"/>
                  </a:lnTo>
                  <a:lnTo>
                    <a:pt x="198" y="1897"/>
                  </a:lnTo>
                  <a:lnTo>
                    <a:pt x="177" y="1985"/>
                  </a:lnTo>
                  <a:lnTo>
                    <a:pt x="146" y="2079"/>
                  </a:lnTo>
                  <a:lnTo>
                    <a:pt x="121" y="2151"/>
                  </a:lnTo>
                  <a:lnTo>
                    <a:pt x="0" y="2089"/>
                  </a:lnTo>
                  <a:lnTo>
                    <a:pt x="16" y="2069"/>
                  </a:lnTo>
                  <a:lnTo>
                    <a:pt x="46" y="1981"/>
                  </a:lnTo>
                  <a:lnTo>
                    <a:pt x="70" y="1886"/>
                  </a:lnTo>
                  <a:lnTo>
                    <a:pt x="98" y="1778"/>
                  </a:lnTo>
                  <a:lnTo>
                    <a:pt x="117" y="1677"/>
                  </a:lnTo>
                  <a:lnTo>
                    <a:pt x="133" y="1580"/>
                  </a:lnTo>
                  <a:lnTo>
                    <a:pt x="146" y="1465"/>
                  </a:lnTo>
                  <a:lnTo>
                    <a:pt x="157" y="1360"/>
                  </a:lnTo>
                  <a:lnTo>
                    <a:pt x="165" y="1257"/>
                  </a:lnTo>
                  <a:lnTo>
                    <a:pt x="169" y="1152"/>
                  </a:lnTo>
                  <a:lnTo>
                    <a:pt x="173" y="1069"/>
                  </a:lnTo>
                  <a:lnTo>
                    <a:pt x="170" y="959"/>
                  </a:lnTo>
                  <a:lnTo>
                    <a:pt x="168" y="844"/>
                  </a:lnTo>
                  <a:lnTo>
                    <a:pt x="161" y="737"/>
                  </a:lnTo>
                  <a:lnTo>
                    <a:pt x="153" y="628"/>
                  </a:lnTo>
                  <a:lnTo>
                    <a:pt x="138" y="516"/>
                  </a:lnTo>
                  <a:lnTo>
                    <a:pt x="122" y="412"/>
                  </a:lnTo>
                  <a:lnTo>
                    <a:pt x="105" y="306"/>
                  </a:lnTo>
                  <a:lnTo>
                    <a:pt x="82" y="210"/>
                  </a:lnTo>
                  <a:lnTo>
                    <a:pt x="54" y="103"/>
                  </a:lnTo>
                  <a:lnTo>
                    <a:pt x="32" y="52"/>
                  </a:lnTo>
                  <a:lnTo>
                    <a:pt x="161" y="0"/>
                  </a:lnTo>
                  <a:close/>
                </a:path>
              </a:pathLst>
            </a:custGeom>
            <a:solidFill>
              <a:srgbClr val="A05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Comic Sans MS" panose="030F0702030302020204" pitchFamily="66" charset="0"/>
              </a:endParaRPr>
            </a:p>
          </p:txBody>
        </p:sp>
        <p:sp>
          <p:nvSpPr>
            <p:cNvPr id="38" name="Freeform 36"/>
            <p:cNvSpPr>
              <a:spLocks/>
            </p:cNvSpPr>
            <p:nvPr/>
          </p:nvSpPr>
          <p:spPr bwMode="auto">
            <a:xfrm>
              <a:off x="4789" y="239"/>
              <a:ext cx="85" cy="630"/>
            </a:xfrm>
            <a:custGeom>
              <a:avLst/>
              <a:gdLst>
                <a:gd name="T0" fmla="*/ 55 w 255"/>
                <a:gd name="T1" fmla="*/ 17 h 1889"/>
                <a:gd name="T2" fmla="*/ 62 w 255"/>
                <a:gd name="T3" fmla="*/ 45 h 1889"/>
                <a:gd name="T4" fmla="*/ 67 w 255"/>
                <a:gd name="T5" fmla="*/ 77 h 1889"/>
                <a:gd name="T6" fmla="*/ 72 w 255"/>
                <a:gd name="T7" fmla="*/ 109 h 1889"/>
                <a:gd name="T8" fmla="*/ 77 w 255"/>
                <a:gd name="T9" fmla="*/ 147 h 1889"/>
                <a:gd name="T10" fmla="*/ 80 w 255"/>
                <a:gd name="T11" fmla="*/ 178 h 1889"/>
                <a:gd name="T12" fmla="*/ 82 w 255"/>
                <a:gd name="T13" fmla="*/ 214 h 1889"/>
                <a:gd name="T14" fmla="*/ 84 w 255"/>
                <a:gd name="T15" fmla="*/ 244 h 1889"/>
                <a:gd name="T16" fmla="*/ 85 w 255"/>
                <a:gd name="T17" fmla="*/ 284 h 1889"/>
                <a:gd name="T18" fmla="*/ 84 w 255"/>
                <a:gd name="T19" fmla="*/ 328 h 1889"/>
                <a:gd name="T20" fmla="*/ 83 w 255"/>
                <a:gd name="T21" fmla="*/ 363 h 1889"/>
                <a:gd name="T22" fmla="*/ 82 w 255"/>
                <a:gd name="T23" fmla="*/ 395 h 1889"/>
                <a:gd name="T24" fmla="*/ 80 w 255"/>
                <a:gd name="T25" fmla="*/ 423 h 1889"/>
                <a:gd name="T26" fmla="*/ 76 w 255"/>
                <a:gd name="T27" fmla="*/ 458 h 1889"/>
                <a:gd name="T28" fmla="*/ 71 w 255"/>
                <a:gd name="T29" fmla="*/ 490 h 1889"/>
                <a:gd name="T30" fmla="*/ 66 w 255"/>
                <a:gd name="T31" fmla="*/ 526 h 1889"/>
                <a:gd name="T32" fmla="*/ 59 w 255"/>
                <a:gd name="T33" fmla="*/ 559 h 1889"/>
                <a:gd name="T34" fmla="*/ 51 w 255"/>
                <a:gd name="T35" fmla="*/ 591 h 1889"/>
                <a:gd name="T36" fmla="*/ 44 w 255"/>
                <a:gd name="T37" fmla="*/ 621 h 1889"/>
                <a:gd name="T38" fmla="*/ 40 w 255"/>
                <a:gd name="T39" fmla="*/ 630 h 1889"/>
                <a:gd name="T40" fmla="*/ 0 w 255"/>
                <a:gd name="T41" fmla="*/ 611 h 1889"/>
                <a:gd name="T42" fmla="*/ 9 w 255"/>
                <a:gd name="T43" fmla="*/ 588 h 1889"/>
                <a:gd name="T44" fmla="*/ 18 w 255"/>
                <a:gd name="T45" fmla="*/ 552 h 1889"/>
                <a:gd name="T46" fmla="*/ 24 w 255"/>
                <a:gd name="T47" fmla="*/ 518 h 1889"/>
                <a:gd name="T48" fmla="*/ 30 w 255"/>
                <a:gd name="T49" fmla="*/ 486 h 1889"/>
                <a:gd name="T50" fmla="*/ 34 w 255"/>
                <a:gd name="T51" fmla="*/ 447 h 1889"/>
                <a:gd name="T52" fmla="*/ 38 w 255"/>
                <a:gd name="T53" fmla="*/ 412 h 1889"/>
                <a:gd name="T54" fmla="*/ 40 w 255"/>
                <a:gd name="T55" fmla="*/ 378 h 1889"/>
                <a:gd name="T56" fmla="*/ 42 w 255"/>
                <a:gd name="T57" fmla="*/ 343 h 1889"/>
                <a:gd name="T58" fmla="*/ 43 w 255"/>
                <a:gd name="T59" fmla="*/ 315 h 1889"/>
                <a:gd name="T60" fmla="*/ 42 w 255"/>
                <a:gd name="T61" fmla="*/ 278 h 1889"/>
                <a:gd name="T62" fmla="*/ 41 w 255"/>
                <a:gd name="T63" fmla="*/ 240 h 1889"/>
                <a:gd name="T64" fmla="*/ 39 w 255"/>
                <a:gd name="T65" fmla="*/ 204 h 1889"/>
                <a:gd name="T66" fmla="*/ 36 w 255"/>
                <a:gd name="T67" fmla="*/ 168 h 1889"/>
                <a:gd name="T68" fmla="*/ 31 w 255"/>
                <a:gd name="T69" fmla="*/ 131 h 1889"/>
                <a:gd name="T70" fmla="*/ 26 w 255"/>
                <a:gd name="T71" fmla="*/ 96 h 1889"/>
                <a:gd name="T72" fmla="*/ 20 w 255"/>
                <a:gd name="T73" fmla="*/ 61 h 1889"/>
                <a:gd name="T74" fmla="*/ 13 w 255"/>
                <a:gd name="T75" fmla="*/ 29 h 1889"/>
                <a:gd name="T76" fmla="*/ 10 w 255"/>
                <a:gd name="T77" fmla="*/ 20 h 1889"/>
                <a:gd name="T78" fmla="*/ 51 w 255"/>
                <a:gd name="T79" fmla="*/ 0 h 1889"/>
                <a:gd name="T80" fmla="*/ 55 w 255"/>
                <a:gd name="T81" fmla="*/ 17 h 188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55" h="1889">
                  <a:moveTo>
                    <a:pt x="165" y="51"/>
                  </a:moveTo>
                  <a:lnTo>
                    <a:pt x="185" y="135"/>
                  </a:lnTo>
                  <a:lnTo>
                    <a:pt x="201" y="230"/>
                  </a:lnTo>
                  <a:lnTo>
                    <a:pt x="217" y="328"/>
                  </a:lnTo>
                  <a:lnTo>
                    <a:pt x="231" y="440"/>
                  </a:lnTo>
                  <a:lnTo>
                    <a:pt x="241" y="533"/>
                  </a:lnTo>
                  <a:lnTo>
                    <a:pt x="247" y="641"/>
                  </a:lnTo>
                  <a:lnTo>
                    <a:pt x="252" y="733"/>
                  </a:lnTo>
                  <a:lnTo>
                    <a:pt x="255" y="851"/>
                  </a:lnTo>
                  <a:lnTo>
                    <a:pt x="253" y="983"/>
                  </a:lnTo>
                  <a:lnTo>
                    <a:pt x="249" y="1089"/>
                  </a:lnTo>
                  <a:lnTo>
                    <a:pt x="245" y="1184"/>
                  </a:lnTo>
                  <a:lnTo>
                    <a:pt x="239" y="1268"/>
                  </a:lnTo>
                  <a:lnTo>
                    <a:pt x="227" y="1373"/>
                  </a:lnTo>
                  <a:lnTo>
                    <a:pt x="214" y="1469"/>
                  </a:lnTo>
                  <a:lnTo>
                    <a:pt x="197" y="1576"/>
                  </a:lnTo>
                  <a:lnTo>
                    <a:pt x="177" y="1676"/>
                  </a:lnTo>
                  <a:lnTo>
                    <a:pt x="154" y="1773"/>
                  </a:lnTo>
                  <a:lnTo>
                    <a:pt x="133" y="1861"/>
                  </a:lnTo>
                  <a:lnTo>
                    <a:pt x="121" y="1889"/>
                  </a:lnTo>
                  <a:lnTo>
                    <a:pt x="0" y="1833"/>
                  </a:lnTo>
                  <a:lnTo>
                    <a:pt x="26" y="1762"/>
                  </a:lnTo>
                  <a:lnTo>
                    <a:pt x="54" y="1654"/>
                  </a:lnTo>
                  <a:lnTo>
                    <a:pt x="73" y="1553"/>
                  </a:lnTo>
                  <a:lnTo>
                    <a:pt x="89" y="1456"/>
                  </a:lnTo>
                  <a:lnTo>
                    <a:pt x="102" y="1341"/>
                  </a:lnTo>
                  <a:lnTo>
                    <a:pt x="113" y="1236"/>
                  </a:lnTo>
                  <a:lnTo>
                    <a:pt x="121" y="1133"/>
                  </a:lnTo>
                  <a:lnTo>
                    <a:pt x="125" y="1028"/>
                  </a:lnTo>
                  <a:lnTo>
                    <a:pt x="129" y="945"/>
                  </a:lnTo>
                  <a:lnTo>
                    <a:pt x="126" y="835"/>
                  </a:lnTo>
                  <a:lnTo>
                    <a:pt x="123" y="720"/>
                  </a:lnTo>
                  <a:lnTo>
                    <a:pt x="117" y="613"/>
                  </a:lnTo>
                  <a:lnTo>
                    <a:pt x="109" y="504"/>
                  </a:lnTo>
                  <a:lnTo>
                    <a:pt x="94" y="392"/>
                  </a:lnTo>
                  <a:lnTo>
                    <a:pt x="78" y="288"/>
                  </a:lnTo>
                  <a:lnTo>
                    <a:pt x="61" y="182"/>
                  </a:lnTo>
                  <a:lnTo>
                    <a:pt x="38" y="86"/>
                  </a:lnTo>
                  <a:lnTo>
                    <a:pt x="30" y="60"/>
                  </a:lnTo>
                  <a:lnTo>
                    <a:pt x="153" y="0"/>
                  </a:lnTo>
                  <a:lnTo>
                    <a:pt x="165" y="51"/>
                  </a:lnTo>
                  <a:close/>
                </a:path>
              </a:pathLst>
            </a:custGeom>
            <a:solidFill>
              <a:srgbClr val="C06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Comic Sans MS" panose="030F0702030302020204" pitchFamily="66" charset="0"/>
              </a:endParaRPr>
            </a:p>
          </p:txBody>
        </p:sp>
        <p:sp>
          <p:nvSpPr>
            <p:cNvPr id="39" name="Freeform 37"/>
            <p:cNvSpPr>
              <a:spLocks/>
            </p:cNvSpPr>
            <p:nvPr/>
          </p:nvSpPr>
          <p:spPr bwMode="auto">
            <a:xfrm>
              <a:off x="4703" y="281"/>
              <a:ext cx="75" cy="546"/>
            </a:xfrm>
            <a:custGeom>
              <a:avLst/>
              <a:gdLst>
                <a:gd name="T0" fmla="*/ 51 w 223"/>
                <a:gd name="T1" fmla="*/ 0 h 1638"/>
                <a:gd name="T2" fmla="*/ 57 w 223"/>
                <a:gd name="T3" fmla="*/ 32 h 1638"/>
                <a:gd name="T4" fmla="*/ 62 w 223"/>
                <a:gd name="T5" fmla="*/ 64 h 1638"/>
                <a:gd name="T6" fmla="*/ 67 w 223"/>
                <a:gd name="T7" fmla="*/ 102 h 1638"/>
                <a:gd name="T8" fmla="*/ 70 w 223"/>
                <a:gd name="T9" fmla="*/ 133 h 1638"/>
                <a:gd name="T10" fmla="*/ 72 w 223"/>
                <a:gd name="T11" fmla="*/ 169 h 1638"/>
                <a:gd name="T12" fmla="*/ 74 w 223"/>
                <a:gd name="T13" fmla="*/ 199 h 1638"/>
                <a:gd name="T14" fmla="*/ 75 w 223"/>
                <a:gd name="T15" fmla="*/ 239 h 1638"/>
                <a:gd name="T16" fmla="*/ 74 w 223"/>
                <a:gd name="T17" fmla="*/ 278 h 1638"/>
                <a:gd name="T18" fmla="*/ 73 w 223"/>
                <a:gd name="T19" fmla="*/ 318 h 1638"/>
                <a:gd name="T20" fmla="*/ 72 w 223"/>
                <a:gd name="T21" fmla="*/ 350 h 1638"/>
                <a:gd name="T22" fmla="*/ 69 w 223"/>
                <a:gd name="T23" fmla="*/ 378 h 1638"/>
                <a:gd name="T24" fmla="*/ 65 w 223"/>
                <a:gd name="T25" fmla="*/ 413 h 1638"/>
                <a:gd name="T26" fmla="*/ 61 w 223"/>
                <a:gd name="T27" fmla="*/ 445 h 1638"/>
                <a:gd name="T28" fmla="*/ 55 w 223"/>
                <a:gd name="T29" fmla="*/ 480 h 1638"/>
                <a:gd name="T30" fmla="*/ 49 w 223"/>
                <a:gd name="T31" fmla="*/ 514 h 1638"/>
                <a:gd name="T32" fmla="*/ 41 w 223"/>
                <a:gd name="T33" fmla="*/ 546 h 1638"/>
                <a:gd name="T34" fmla="*/ 0 w 223"/>
                <a:gd name="T35" fmla="*/ 527 h 1638"/>
                <a:gd name="T36" fmla="*/ 7 w 223"/>
                <a:gd name="T37" fmla="*/ 506 h 1638"/>
                <a:gd name="T38" fmla="*/ 14 w 223"/>
                <a:gd name="T39" fmla="*/ 473 h 1638"/>
                <a:gd name="T40" fmla="*/ 19 w 223"/>
                <a:gd name="T41" fmla="*/ 440 h 1638"/>
                <a:gd name="T42" fmla="*/ 24 w 223"/>
                <a:gd name="T43" fmla="*/ 402 h 1638"/>
                <a:gd name="T44" fmla="*/ 27 w 223"/>
                <a:gd name="T45" fmla="*/ 367 h 1638"/>
                <a:gd name="T46" fmla="*/ 30 w 223"/>
                <a:gd name="T47" fmla="*/ 333 h 1638"/>
                <a:gd name="T48" fmla="*/ 31 w 223"/>
                <a:gd name="T49" fmla="*/ 298 h 1638"/>
                <a:gd name="T50" fmla="*/ 33 w 223"/>
                <a:gd name="T51" fmla="*/ 270 h 1638"/>
                <a:gd name="T52" fmla="*/ 32 w 223"/>
                <a:gd name="T53" fmla="*/ 233 h 1638"/>
                <a:gd name="T54" fmla="*/ 31 w 223"/>
                <a:gd name="T55" fmla="*/ 195 h 1638"/>
                <a:gd name="T56" fmla="*/ 29 w 223"/>
                <a:gd name="T57" fmla="*/ 159 h 1638"/>
                <a:gd name="T58" fmla="*/ 26 w 223"/>
                <a:gd name="T59" fmla="*/ 123 h 1638"/>
                <a:gd name="T60" fmla="*/ 21 w 223"/>
                <a:gd name="T61" fmla="*/ 86 h 1638"/>
                <a:gd name="T62" fmla="*/ 15 w 223"/>
                <a:gd name="T63" fmla="*/ 51 h 1638"/>
                <a:gd name="T64" fmla="*/ 9 w 223"/>
                <a:gd name="T65" fmla="*/ 19 h 1638"/>
                <a:gd name="T66" fmla="*/ 51 w 223"/>
                <a:gd name="T67" fmla="*/ 0 h 163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23" h="1638">
                  <a:moveTo>
                    <a:pt x="153" y="0"/>
                  </a:moveTo>
                  <a:lnTo>
                    <a:pt x="169" y="95"/>
                  </a:lnTo>
                  <a:lnTo>
                    <a:pt x="185" y="193"/>
                  </a:lnTo>
                  <a:lnTo>
                    <a:pt x="198" y="305"/>
                  </a:lnTo>
                  <a:lnTo>
                    <a:pt x="209" y="398"/>
                  </a:lnTo>
                  <a:lnTo>
                    <a:pt x="215" y="506"/>
                  </a:lnTo>
                  <a:lnTo>
                    <a:pt x="220" y="598"/>
                  </a:lnTo>
                  <a:lnTo>
                    <a:pt x="223" y="716"/>
                  </a:lnTo>
                  <a:lnTo>
                    <a:pt x="221" y="834"/>
                  </a:lnTo>
                  <a:lnTo>
                    <a:pt x="217" y="954"/>
                  </a:lnTo>
                  <a:lnTo>
                    <a:pt x="213" y="1049"/>
                  </a:lnTo>
                  <a:lnTo>
                    <a:pt x="206" y="1133"/>
                  </a:lnTo>
                  <a:lnTo>
                    <a:pt x="194" y="1238"/>
                  </a:lnTo>
                  <a:lnTo>
                    <a:pt x="182" y="1334"/>
                  </a:lnTo>
                  <a:lnTo>
                    <a:pt x="165" y="1441"/>
                  </a:lnTo>
                  <a:lnTo>
                    <a:pt x="145" y="1541"/>
                  </a:lnTo>
                  <a:lnTo>
                    <a:pt x="122" y="1638"/>
                  </a:lnTo>
                  <a:lnTo>
                    <a:pt x="0" y="1582"/>
                  </a:lnTo>
                  <a:lnTo>
                    <a:pt x="22" y="1519"/>
                  </a:lnTo>
                  <a:lnTo>
                    <a:pt x="41" y="1418"/>
                  </a:lnTo>
                  <a:lnTo>
                    <a:pt x="57" y="1321"/>
                  </a:lnTo>
                  <a:lnTo>
                    <a:pt x="70" y="1206"/>
                  </a:lnTo>
                  <a:lnTo>
                    <a:pt x="81" y="1101"/>
                  </a:lnTo>
                  <a:lnTo>
                    <a:pt x="89" y="998"/>
                  </a:lnTo>
                  <a:lnTo>
                    <a:pt x="93" y="893"/>
                  </a:lnTo>
                  <a:lnTo>
                    <a:pt x="97" y="810"/>
                  </a:lnTo>
                  <a:lnTo>
                    <a:pt x="94" y="700"/>
                  </a:lnTo>
                  <a:lnTo>
                    <a:pt x="91" y="585"/>
                  </a:lnTo>
                  <a:lnTo>
                    <a:pt x="85" y="478"/>
                  </a:lnTo>
                  <a:lnTo>
                    <a:pt x="77" y="369"/>
                  </a:lnTo>
                  <a:lnTo>
                    <a:pt x="62" y="257"/>
                  </a:lnTo>
                  <a:lnTo>
                    <a:pt x="46" y="153"/>
                  </a:lnTo>
                  <a:lnTo>
                    <a:pt x="26" y="58"/>
                  </a:lnTo>
                  <a:lnTo>
                    <a:pt x="153" y="0"/>
                  </a:lnTo>
                  <a:close/>
                </a:path>
              </a:pathLst>
            </a:custGeom>
            <a:solidFill>
              <a:srgbClr val="C06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Comic Sans MS" panose="030F0702030302020204" pitchFamily="66" charset="0"/>
              </a:endParaRPr>
            </a:p>
          </p:txBody>
        </p:sp>
        <p:sp>
          <p:nvSpPr>
            <p:cNvPr id="40" name="Freeform 38"/>
            <p:cNvSpPr>
              <a:spLocks/>
            </p:cNvSpPr>
            <p:nvPr/>
          </p:nvSpPr>
          <p:spPr bwMode="auto">
            <a:xfrm>
              <a:off x="4618" y="323"/>
              <a:ext cx="63" cy="463"/>
            </a:xfrm>
            <a:custGeom>
              <a:avLst/>
              <a:gdLst>
                <a:gd name="T0" fmla="*/ 44 w 190"/>
                <a:gd name="T1" fmla="*/ 0 h 1387"/>
                <a:gd name="T2" fmla="*/ 51 w 190"/>
                <a:gd name="T3" fmla="*/ 25 h 1387"/>
                <a:gd name="T4" fmla="*/ 55 w 190"/>
                <a:gd name="T5" fmla="*/ 62 h 1387"/>
                <a:gd name="T6" fmla="*/ 59 w 190"/>
                <a:gd name="T7" fmla="*/ 93 h 1387"/>
                <a:gd name="T8" fmla="*/ 60 w 190"/>
                <a:gd name="T9" fmla="*/ 130 h 1387"/>
                <a:gd name="T10" fmla="*/ 62 w 190"/>
                <a:gd name="T11" fmla="*/ 160 h 1387"/>
                <a:gd name="T12" fmla="*/ 63 w 190"/>
                <a:gd name="T13" fmla="*/ 200 h 1387"/>
                <a:gd name="T14" fmla="*/ 63 w 190"/>
                <a:gd name="T15" fmla="*/ 239 h 1387"/>
                <a:gd name="T16" fmla="*/ 61 w 190"/>
                <a:gd name="T17" fmla="*/ 279 h 1387"/>
                <a:gd name="T18" fmla="*/ 60 w 190"/>
                <a:gd name="T19" fmla="*/ 311 h 1387"/>
                <a:gd name="T20" fmla="*/ 58 w 190"/>
                <a:gd name="T21" fmla="*/ 339 h 1387"/>
                <a:gd name="T22" fmla="*/ 54 w 190"/>
                <a:gd name="T23" fmla="*/ 374 h 1387"/>
                <a:gd name="T24" fmla="*/ 50 w 190"/>
                <a:gd name="T25" fmla="*/ 406 h 1387"/>
                <a:gd name="T26" fmla="*/ 44 w 190"/>
                <a:gd name="T27" fmla="*/ 442 h 1387"/>
                <a:gd name="T28" fmla="*/ 41 w 190"/>
                <a:gd name="T29" fmla="*/ 463 h 1387"/>
                <a:gd name="T30" fmla="*/ 0 w 190"/>
                <a:gd name="T31" fmla="*/ 444 h 1387"/>
                <a:gd name="T32" fmla="*/ 3 w 190"/>
                <a:gd name="T33" fmla="*/ 434 h 1387"/>
                <a:gd name="T34" fmla="*/ 8 w 190"/>
                <a:gd name="T35" fmla="*/ 402 h 1387"/>
                <a:gd name="T36" fmla="*/ 13 w 190"/>
                <a:gd name="T37" fmla="*/ 363 h 1387"/>
                <a:gd name="T38" fmla="*/ 16 w 190"/>
                <a:gd name="T39" fmla="*/ 328 h 1387"/>
                <a:gd name="T40" fmla="*/ 19 w 190"/>
                <a:gd name="T41" fmla="*/ 294 h 1387"/>
                <a:gd name="T42" fmla="*/ 20 w 190"/>
                <a:gd name="T43" fmla="*/ 259 h 1387"/>
                <a:gd name="T44" fmla="*/ 22 w 190"/>
                <a:gd name="T45" fmla="*/ 231 h 1387"/>
                <a:gd name="T46" fmla="*/ 21 w 190"/>
                <a:gd name="T47" fmla="*/ 194 h 1387"/>
                <a:gd name="T48" fmla="*/ 20 w 190"/>
                <a:gd name="T49" fmla="*/ 156 h 1387"/>
                <a:gd name="T50" fmla="*/ 18 w 190"/>
                <a:gd name="T51" fmla="*/ 120 h 1387"/>
                <a:gd name="T52" fmla="*/ 15 w 190"/>
                <a:gd name="T53" fmla="*/ 84 h 1387"/>
                <a:gd name="T54" fmla="*/ 10 w 190"/>
                <a:gd name="T55" fmla="*/ 46 h 1387"/>
                <a:gd name="T56" fmla="*/ 2 w 190"/>
                <a:gd name="T57" fmla="*/ 17 h 1387"/>
                <a:gd name="T58" fmla="*/ 44 w 190"/>
                <a:gd name="T59" fmla="*/ 0 h 13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90" h="1387">
                  <a:moveTo>
                    <a:pt x="134" y="0"/>
                  </a:moveTo>
                  <a:lnTo>
                    <a:pt x="153" y="75"/>
                  </a:lnTo>
                  <a:lnTo>
                    <a:pt x="166" y="187"/>
                  </a:lnTo>
                  <a:lnTo>
                    <a:pt x="177" y="280"/>
                  </a:lnTo>
                  <a:lnTo>
                    <a:pt x="182" y="388"/>
                  </a:lnTo>
                  <a:lnTo>
                    <a:pt x="188" y="480"/>
                  </a:lnTo>
                  <a:lnTo>
                    <a:pt x="190" y="598"/>
                  </a:lnTo>
                  <a:lnTo>
                    <a:pt x="189" y="716"/>
                  </a:lnTo>
                  <a:lnTo>
                    <a:pt x="185" y="836"/>
                  </a:lnTo>
                  <a:lnTo>
                    <a:pt x="181" y="931"/>
                  </a:lnTo>
                  <a:lnTo>
                    <a:pt x="174" y="1015"/>
                  </a:lnTo>
                  <a:lnTo>
                    <a:pt x="162" y="1120"/>
                  </a:lnTo>
                  <a:lnTo>
                    <a:pt x="150" y="1216"/>
                  </a:lnTo>
                  <a:lnTo>
                    <a:pt x="133" y="1323"/>
                  </a:lnTo>
                  <a:lnTo>
                    <a:pt x="125" y="1387"/>
                  </a:lnTo>
                  <a:lnTo>
                    <a:pt x="0" y="1331"/>
                  </a:lnTo>
                  <a:lnTo>
                    <a:pt x="8" y="1300"/>
                  </a:lnTo>
                  <a:lnTo>
                    <a:pt x="25" y="1203"/>
                  </a:lnTo>
                  <a:lnTo>
                    <a:pt x="38" y="1088"/>
                  </a:lnTo>
                  <a:lnTo>
                    <a:pt x="49" y="983"/>
                  </a:lnTo>
                  <a:lnTo>
                    <a:pt x="57" y="880"/>
                  </a:lnTo>
                  <a:lnTo>
                    <a:pt x="61" y="775"/>
                  </a:lnTo>
                  <a:lnTo>
                    <a:pt x="65" y="692"/>
                  </a:lnTo>
                  <a:lnTo>
                    <a:pt x="62" y="582"/>
                  </a:lnTo>
                  <a:lnTo>
                    <a:pt x="59" y="467"/>
                  </a:lnTo>
                  <a:lnTo>
                    <a:pt x="53" y="360"/>
                  </a:lnTo>
                  <a:lnTo>
                    <a:pt x="45" y="251"/>
                  </a:lnTo>
                  <a:lnTo>
                    <a:pt x="30" y="139"/>
                  </a:lnTo>
                  <a:lnTo>
                    <a:pt x="6" y="52"/>
                  </a:lnTo>
                  <a:lnTo>
                    <a:pt x="134" y="0"/>
                  </a:lnTo>
                  <a:close/>
                </a:path>
              </a:pathLst>
            </a:custGeom>
            <a:solidFill>
              <a:srgbClr val="C06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Comic Sans MS" panose="030F0702030302020204" pitchFamily="66" charset="0"/>
              </a:endParaRPr>
            </a:p>
          </p:txBody>
        </p:sp>
        <p:sp>
          <p:nvSpPr>
            <p:cNvPr id="41" name="Freeform 39"/>
            <p:cNvSpPr>
              <a:spLocks/>
            </p:cNvSpPr>
            <p:nvPr/>
          </p:nvSpPr>
          <p:spPr bwMode="auto">
            <a:xfrm>
              <a:off x="4535" y="354"/>
              <a:ext cx="61" cy="395"/>
            </a:xfrm>
            <a:custGeom>
              <a:avLst/>
              <a:gdLst>
                <a:gd name="T0" fmla="*/ 50 w 182"/>
                <a:gd name="T1" fmla="*/ 0 h 1184"/>
                <a:gd name="T2" fmla="*/ 54 w 182"/>
                <a:gd name="T3" fmla="*/ 23 h 1184"/>
                <a:gd name="T4" fmla="*/ 56 w 182"/>
                <a:gd name="T5" fmla="*/ 49 h 1184"/>
                <a:gd name="T6" fmla="*/ 60 w 182"/>
                <a:gd name="T7" fmla="*/ 87 h 1184"/>
                <a:gd name="T8" fmla="*/ 60 w 182"/>
                <a:gd name="T9" fmla="*/ 116 h 1184"/>
                <a:gd name="T10" fmla="*/ 61 w 182"/>
                <a:gd name="T11" fmla="*/ 155 h 1184"/>
                <a:gd name="T12" fmla="*/ 60 w 182"/>
                <a:gd name="T13" fmla="*/ 195 h 1184"/>
                <a:gd name="T14" fmla="*/ 59 w 182"/>
                <a:gd name="T15" fmla="*/ 235 h 1184"/>
                <a:gd name="T16" fmla="*/ 58 w 182"/>
                <a:gd name="T17" fmla="*/ 267 h 1184"/>
                <a:gd name="T18" fmla="*/ 55 w 182"/>
                <a:gd name="T19" fmla="*/ 295 h 1184"/>
                <a:gd name="T20" fmla="*/ 51 w 182"/>
                <a:gd name="T21" fmla="*/ 330 h 1184"/>
                <a:gd name="T22" fmla="*/ 47 w 182"/>
                <a:gd name="T23" fmla="*/ 362 h 1184"/>
                <a:gd name="T24" fmla="*/ 42 w 182"/>
                <a:gd name="T25" fmla="*/ 395 h 1184"/>
                <a:gd name="T26" fmla="*/ 0 w 182"/>
                <a:gd name="T27" fmla="*/ 375 h 1184"/>
                <a:gd name="T28" fmla="*/ 5 w 182"/>
                <a:gd name="T29" fmla="*/ 357 h 1184"/>
                <a:gd name="T30" fmla="*/ 10 w 182"/>
                <a:gd name="T31" fmla="*/ 319 h 1184"/>
                <a:gd name="T32" fmla="*/ 13 w 182"/>
                <a:gd name="T33" fmla="*/ 284 h 1184"/>
                <a:gd name="T34" fmla="*/ 16 w 182"/>
                <a:gd name="T35" fmla="*/ 250 h 1184"/>
                <a:gd name="T36" fmla="*/ 17 w 182"/>
                <a:gd name="T37" fmla="*/ 214 h 1184"/>
                <a:gd name="T38" fmla="*/ 19 w 182"/>
                <a:gd name="T39" fmla="*/ 186 h 1184"/>
                <a:gd name="T40" fmla="*/ 18 w 182"/>
                <a:gd name="T41" fmla="*/ 150 h 1184"/>
                <a:gd name="T42" fmla="*/ 18 w 182"/>
                <a:gd name="T43" fmla="*/ 111 h 1184"/>
                <a:gd name="T44" fmla="*/ 16 w 182"/>
                <a:gd name="T45" fmla="*/ 75 h 1184"/>
                <a:gd name="T46" fmla="*/ 12 w 182"/>
                <a:gd name="T47" fmla="*/ 40 h 1184"/>
                <a:gd name="T48" fmla="*/ 7 w 182"/>
                <a:gd name="T49" fmla="*/ 20 h 1184"/>
                <a:gd name="T50" fmla="*/ 50 w 182"/>
                <a:gd name="T51" fmla="*/ 0 h 118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82" h="1184">
                  <a:moveTo>
                    <a:pt x="149" y="0"/>
                  </a:moveTo>
                  <a:lnTo>
                    <a:pt x="161" y="68"/>
                  </a:lnTo>
                  <a:lnTo>
                    <a:pt x="168" y="147"/>
                  </a:lnTo>
                  <a:lnTo>
                    <a:pt x="178" y="261"/>
                  </a:lnTo>
                  <a:lnTo>
                    <a:pt x="179" y="348"/>
                  </a:lnTo>
                  <a:lnTo>
                    <a:pt x="182" y="466"/>
                  </a:lnTo>
                  <a:lnTo>
                    <a:pt x="180" y="584"/>
                  </a:lnTo>
                  <a:lnTo>
                    <a:pt x="176" y="704"/>
                  </a:lnTo>
                  <a:lnTo>
                    <a:pt x="172" y="799"/>
                  </a:lnTo>
                  <a:lnTo>
                    <a:pt x="165" y="883"/>
                  </a:lnTo>
                  <a:lnTo>
                    <a:pt x="153" y="988"/>
                  </a:lnTo>
                  <a:lnTo>
                    <a:pt x="141" y="1084"/>
                  </a:lnTo>
                  <a:lnTo>
                    <a:pt x="124" y="1184"/>
                  </a:lnTo>
                  <a:lnTo>
                    <a:pt x="0" y="1123"/>
                  </a:lnTo>
                  <a:lnTo>
                    <a:pt x="16" y="1071"/>
                  </a:lnTo>
                  <a:lnTo>
                    <a:pt x="29" y="955"/>
                  </a:lnTo>
                  <a:lnTo>
                    <a:pt x="40" y="851"/>
                  </a:lnTo>
                  <a:lnTo>
                    <a:pt x="48" y="748"/>
                  </a:lnTo>
                  <a:lnTo>
                    <a:pt x="52" y="642"/>
                  </a:lnTo>
                  <a:lnTo>
                    <a:pt x="56" y="559"/>
                  </a:lnTo>
                  <a:lnTo>
                    <a:pt x="53" y="450"/>
                  </a:lnTo>
                  <a:lnTo>
                    <a:pt x="53" y="333"/>
                  </a:lnTo>
                  <a:lnTo>
                    <a:pt x="49" y="225"/>
                  </a:lnTo>
                  <a:lnTo>
                    <a:pt x="36" y="119"/>
                  </a:lnTo>
                  <a:lnTo>
                    <a:pt x="21" y="60"/>
                  </a:lnTo>
                  <a:lnTo>
                    <a:pt x="149" y="0"/>
                  </a:lnTo>
                  <a:close/>
                </a:path>
              </a:pathLst>
            </a:custGeom>
            <a:solidFill>
              <a:srgbClr val="E07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Comic Sans MS" panose="030F0702030302020204" pitchFamily="66" charset="0"/>
              </a:endParaRPr>
            </a:p>
          </p:txBody>
        </p:sp>
        <p:sp>
          <p:nvSpPr>
            <p:cNvPr id="42" name="Freeform 40"/>
            <p:cNvSpPr>
              <a:spLocks/>
            </p:cNvSpPr>
            <p:nvPr/>
          </p:nvSpPr>
          <p:spPr bwMode="auto">
            <a:xfrm>
              <a:off x="4451" y="400"/>
              <a:ext cx="51" cy="308"/>
            </a:xfrm>
            <a:custGeom>
              <a:avLst/>
              <a:gdLst>
                <a:gd name="T0" fmla="*/ 43 w 153"/>
                <a:gd name="T1" fmla="*/ 0 h 925"/>
                <a:gd name="T2" fmla="*/ 47 w 153"/>
                <a:gd name="T3" fmla="*/ 27 h 925"/>
                <a:gd name="T4" fmla="*/ 48 w 153"/>
                <a:gd name="T5" fmla="*/ 56 h 925"/>
                <a:gd name="T6" fmla="*/ 50 w 153"/>
                <a:gd name="T7" fmla="*/ 86 h 925"/>
                <a:gd name="T8" fmla="*/ 51 w 153"/>
                <a:gd name="T9" fmla="*/ 126 h 925"/>
                <a:gd name="T10" fmla="*/ 51 w 153"/>
                <a:gd name="T11" fmla="*/ 165 h 925"/>
                <a:gd name="T12" fmla="*/ 49 w 153"/>
                <a:gd name="T13" fmla="*/ 205 h 925"/>
                <a:gd name="T14" fmla="*/ 48 w 153"/>
                <a:gd name="T15" fmla="*/ 236 h 925"/>
                <a:gd name="T16" fmla="*/ 46 w 153"/>
                <a:gd name="T17" fmla="*/ 264 h 925"/>
                <a:gd name="T18" fmla="*/ 45 w 153"/>
                <a:gd name="T19" fmla="*/ 293 h 925"/>
                <a:gd name="T20" fmla="*/ 44 w 153"/>
                <a:gd name="T21" fmla="*/ 308 h 925"/>
                <a:gd name="T22" fmla="*/ 0 w 153"/>
                <a:gd name="T23" fmla="*/ 285 h 925"/>
                <a:gd name="T24" fmla="*/ 4 w 153"/>
                <a:gd name="T25" fmla="*/ 254 h 925"/>
                <a:gd name="T26" fmla="*/ 7 w 153"/>
                <a:gd name="T27" fmla="*/ 219 h 925"/>
                <a:gd name="T28" fmla="*/ 8 w 153"/>
                <a:gd name="T29" fmla="*/ 184 h 925"/>
                <a:gd name="T30" fmla="*/ 9 w 153"/>
                <a:gd name="T31" fmla="*/ 157 h 925"/>
                <a:gd name="T32" fmla="*/ 10 w 153"/>
                <a:gd name="T33" fmla="*/ 116 h 925"/>
                <a:gd name="T34" fmla="*/ 8 w 153"/>
                <a:gd name="T35" fmla="*/ 82 h 925"/>
                <a:gd name="T36" fmla="*/ 5 w 153"/>
                <a:gd name="T37" fmla="*/ 46 h 925"/>
                <a:gd name="T38" fmla="*/ 2 w 153"/>
                <a:gd name="T39" fmla="*/ 19 h 925"/>
                <a:gd name="T40" fmla="*/ 43 w 153"/>
                <a:gd name="T41" fmla="*/ 0 h 92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53" h="925">
                  <a:moveTo>
                    <a:pt x="129" y="0"/>
                  </a:moveTo>
                  <a:lnTo>
                    <a:pt x="141" y="80"/>
                  </a:lnTo>
                  <a:lnTo>
                    <a:pt x="145" y="167"/>
                  </a:lnTo>
                  <a:lnTo>
                    <a:pt x="151" y="259"/>
                  </a:lnTo>
                  <a:lnTo>
                    <a:pt x="153" y="377"/>
                  </a:lnTo>
                  <a:lnTo>
                    <a:pt x="152" y="495"/>
                  </a:lnTo>
                  <a:lnTo>
                    <a:pt x="148" y="615"/>
                  </a:lnTo>
                  <a:lnTo>
                    <a:pt x="144" y="710"/>
                  </a:lnTo>
                  <a:lnTo>
                    <a:pt x="137" y="794"/>
                  </a:lnTo>
                  <a:lnTo>
                    <a:pt x="136" y="879"/>
                  </a:lnTo>
                  <a:lnTo>
                    <a:pt x="132" y="925"/>
                  </a:lnTo>
                  <a:lnTo>
                    <a:pt x="0" y="857"/>
                  </a:lnTo>
                  <a:lnTo>
                    <a:pt x="12" y="762"/>
                  </a:lnTo>
                  <a:lnTo>
                    <a:pt x="20" y="659"/>
                  </a:lnTo>
                  <a:lnTo>
                    <a:pt x="24" y="554"/>
                  </a:lnTo>
                  <a:lnTo>
                    <a:pt x="28" y="471"/>
                  </a:lnTo>
                  <a:lnTo>
                    <a:pt x="29" y="349"/>
                  </a:lnTo>
                  <a:lnTo>
                    <a:pt x="25" y="245"/>
                  </a:lnTo>
                  <a:lnTo>
                    <a:pt x="16" y="139"/>
                  </a:lnTo>
                  <a:lnTo>
                    <a:pt x="5" y="56"/>
                  </a:lnTo>
                  <a:lnTo>
                    <a:pt x="129" y="0"/>
                  </a:lnTo>
                  <a:close/>
                </a:path>
              </a:pathLst>
            </a:custGeom>
            <a:solidFill>
              <a:srgbClr val="FF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Comic Sans MS" panose="030F0702030302020204" pitchFamily="66" charset="0"/>
              </a:endParaRPr>
            </a:p>
          </p:txBody>
        </p:sp>
        <p:sp>
          <p:nvSpPr>
            <p:cNvPr id="43" name="Freeform 41"/>
            <p:cNvSpPr>
              <a:spLocks/>
            </p:cNvSpPr>
            <p:nvPr/>
          </p:nvSpPr>
          <p:spPr bwMode="auto">
            <a:xfrm>
              <a:off x="4364" y="440"/>
              <a:ext cx="48" cy="224"/>
            </a:xfrm>
            <a:custGeom>
              <a:avLst/>
              <a:gdLst>
                <a:gd name="T0" fmla="*/ 43 w 145"/>
                <a:gd name="T1" fmla="*/ 0 h 673"/>
                <a:gd name="T2" fmla="*/ 47 w 145"/>
                <a:gd name="T3" fmla="*/ 41 h 673"/>
                <a:gd name="T4" fmla="*/ 48 w 145"/>
                <a:gd name="T5" fmla="*/ 80 h 673"/>
                <a:gd name="T6" fmla="*/ 48 w 145"/>
                <a:gd name="T7" fmla="*/ 119 h 673"/>
                <a:gd name="T8" fmla="*/ 46 w 145"/>
                <a:gd name="T9" fmla="*/ 159 h 673"/>
                <a:gd name="T10" fmla="*/ 45 w 145"/>
                <a:gd name="T11" fmla="*/ 191 h 673"/>
                <a:gd name="T12" fmla="*/ 40 w 145"/>
                <a:gd name="T13" fmla="*/ 224 h 673"/>
                <a:gd name="T14" fmla="*/ 0 w 145"/>
                <a:gd name="T15" fmla="*/ 205 h 673"/>
                <a:gd name="T16" fmla="*/ 4 w 145"/>
                <a:gd name="T17" fmla="*/ 174 h 673"/>
                <a:gd name="T18" fmla="*/ 5 w 145"/>
                <a:gd name="T19" fmla="*/ 139 h 673"/>
                <a:gd name="T20" fmla="*/ 7 w 145"/>
                <a:gd name="T21" fmla="*/ 112 h 673"/>
                <a:gd name="T22" fmla="*/ 6 w 145"/>
                <a:gd name="T23" fmla="*/ 71 h 673"/>
                <a:gd name="T24" fmla="*/ 5 w 145"/>
                <a:gd name="T25" fmla="*/ 37 h 673"/>
                <a:gd name="T26" fmla="*/ 2 w 145"/>
                <a:gd name="T27" fmla="*/ 19 h 673"/>
                <a:gd name="T28" fmla="*/ 43 w 145"/>
                <a:gd name="T29" fmla="*/ 0 h 67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45" h="673">
                  <a:moveTo>
                    <a:pt x="129" y="0"/>
                  </a:moveTo>
                  <a:lnTo>
                    <a:pt x="143" y="123"/>
                  </a:lnTo>
                  <a:lnTo>
                    <a:pt x="145" y="241"/>
                  </a:lnTo>
                  <a:lnTo>
                    <a:pt x="144" y="359"/>
                  </a:lnTo>
                  <a:lnTo>
                    <a:pt x="140" y="479"/>
                  </a:lnTo>
                  <a:lnTo>
                    <a:pt x="136" y="574"/>
                  </a:lnTo>
                  <a:lnTo>
                    <a:pt x="120" y="673"/>
                  </a:lnTo>
                  <a:lnTo>
                    <a:pt x="0" y="617"/>
                  </a:lnTo>
                  <a:lnTo>
                    <a:pt x="12" y="523"/>
                  </a:lnTo>
                  <a:lnTo>
                    <a:pt x="16" y="418"/>
                  </a:lnTo>
                  <a:lnTo>
                    <a:pt x="20" y="335"/>
                  </a:lnTo>
                  <a:lnTo>
                    <a:pt x="17" y="213"/>
                  </a:lnTo>
                  <a:lnTo>
                    <a:pt x="14" y="110"/>
                  </a:lnTo>
                  <a:lnTo>
                    <a:pt x="5" y="56"/>
                  </a:lnTo>
                  <a:lnTo>
                    <a:pt x="129" y="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Comic Sans MS" panose="030F0702030302020204" pitchFamily="66" charset="0"/>
              </a:endParaRPr>
            </a:p>
          </p:txBody>
        </p:sp>
        <p:sp>
          <p:nvSpPr>
            <p:cNvPr id="44" name="Freeform 42"/>
            <p:cNvSpPr>
              <a:spLocks/>
            </p:cNvSpPr>
            <p:nvPr/>
          </p:nvSpPr>
          <p:spPr bwMode="auto">
            <a:xfrm>
              <a:off x="4282" y="474"/>
              <a:ext cx="46" cy="150"/>
            </a:xfrm>
            <a:custGeom>
              <a:avLst/>
              <a:gdLst>
                <a:gd name="T0" fmla="*/ 45 w 138"/>
                <a:gd name="T1" fmla="*/ 22 h 450"/>
                <a:gd name="T2" fmla="*/ 46 w 138"/>
                <a:gd name="T3" fmla="*/ 60 h 450"/>
                <a:gd name="T4" fmla="*/ 45 w 138"/>
                <a:gd name="T5" fmla="*/ 98 h 450"/>
                <a:gd name="T6" fmla="*/ 43 w 138"/>
                <a:gd name="T7" fmla="*/ 131 h 450"/>
                <a:gd name="T8" fmla="*/ 40 w 138"/>
                <a:gd name="T9" fmla="*/ 150 h 450"/>
                <a:gd name="T10" fmla="*/ 0 w 138"/>
                <a:gd name="T11" fmla="*/ 133 h 450"/>
                <a:gd name="T12" fmla="*/ 3 w 138"/>
                <a:gd name="T13" fmla="*/ 92 h 450"/>
                <a:gd name="T14" fmla="*/ 3 w 138"/>
                <a:gd name="T15" fmla="*/ 55 h 450"/>
                <a:gd name="T16" fmla="*/ 3 w 138"/>
                <a:gd name="T17" fmla="*/ 20 h 450"/>
                <a:gd name="T18" fmla="*/ 43 w 138"/>
                <a:gd name="T19" fmla="*/ 0 h 450"/>
                <a:gd name="T20" fmla="*/ 45 w 138"/>
                <a:gd name="T21" fmla="*/ 22 h 4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8" h="450">
                  <a:moveTo>
                    <a:pt x="135" y="66"/>
                  </a:moveTo>
                  <a:lnTo>
                    <a:pt x="138" y="181"/>
                  </a:lnTo>
                  <a:lnTo>
                    <a:pt x="136" y="295"/>
                  </a:lnTo>
                  <a:lnTo>
                    <a:pt x="130" y="394"/>
                  </a:lnTo>
                  <a:lnTo>
                    <a:pt x="121" y="450"/>
                  </a:lnTo>
                  <a:lnTo>
                    <a:pt x="0" y="398"/>
                  </a:lnTo>
                  <a:lnTo>
                    <a:pt x="8" y="277"/>
                  </a:lnTo>
                  <a:lnTo>
                    <a:pt x="9" y="166"/>
                  </a:lnTo>
                  <a:lnTo>
                    <a:pt x="9" y="61"/>
                  </a:lnTo>
                  <a:lnTo>
                    <a:pt x="130" y="0"/>
                  </a:lnTo>
                  <a:lnTo>
                    <a:pt x="135" y="66"/>
                  </a:lnTo>
                  <a:close/>
                </a:path>
              </a:pathLst>
            </a:custGeom>
            <a:solidFill>
              <a:srgbClr val="FFE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Comic Sans MS" panose="030F0702030302020204" pitchFamily="66" charset="0"/>
              </a:endParaRPr>
            </a:p>
          </p:txBody>
        </p:sp>
      </p:grpSp>
      <p:grpSp>
        <p:nvGrpSpPr>
          <p:cNvPr id="45" name="Group 43"/>
          <p:cNvGrpSpPr>
            <a:grpSpLocks/>
          </p:cNvGrpSpPr>
          <p:nvPr/>
        </p:nvGrpSpPr>
        <p:grpSpPr bwMode="auto">
          <a:xfrm flipH="1">
            <a:off x="992168" y="4175993"/>
            <a:ext cx="1279525" cy="1277937"/>
            <a:chOff x="4282" y="152"/>
            <a:chExt cx="806" cy="805"/>
          </a:xfrm>
        </p:grpSpPr>
        <p:sp>
          <p:nvSpPr>
            <p:cNvPr id="46" name="Freeform 44"/>
            <p:cNvSpPr>
              <a:spLocks/>
            </p:cNvSpPr>
            <p:nvPr/>
          </p:nvSpPr>
          <p:spPr bwMode="auto">
            <a:xfrm>
              <a:off x="4970" y="152"/>
              <a:ext cx="118" cy="805"/>
            </a:xfrm>
            <a:custGeom>
              <a:avLst/>
              <a:gdLst>
                <a:gd name="T0" fmla="*/ 59 w 355"/>
                <a:gd name="T1" fmla="*/ 0 h 2415"/>
                <a:gd name="T2" fmla="*/ 64 w 355"/>
                <a:gd name="T3" fmla="*/ 19 h 2415"/>
                <a:gd name="T4" fmla="*/ 73 w 355"/>
                <a:gd name="T5" fmla="*/ 49 h 2415"/>
                <a:gd name="T6" fmla="*/ 81 w 355"/>
                <a:gd name="T7" fmla="*/ 76 h 2415"/>
                <a:gd name="T8" fmla="*/ 88 w 355"/>
                <a:gd name="T9" fmla="*/ 104 h 2415"/>
                <a:gd name="T10" fmla="*/ 95 w 355"/>
                <a:gd name="T11" fmla="*/ 132 h 2415"/>
                <a:gd name="T12" fmla="*/ 100 w 355"/>
                <a:gd name="T13" fmla="*/ 164 h 2415"/>
                <a:gd name="T14" fmla="*/ 106 w 355"/>
                <a:gd name="T15" fmla="*/ 196 h 2415"/>
                <a:gd name="T16" fmla="*/ 110 w 355"/>
                <a:gd name="T17" fmla="*/ 234 h 2415"/>
                <a:gd name="T18" fmla="*/ 114 w 355"/>
                <a:gd name="T19" fmla="*/ 265 h 2415"/>
                <a:gd name="T20" fmla="*/ 115 w 355"/>
                <a:gd name="T21" fmla="*/ 301 h 2415"/>
                <a:gd name="T22" fmla="*/ 117 w 355"/>
                <a:gd name="T23" fmla="*/ 331 h 2415"/>
                <a:gd name="T24" fmla="*/ 118 w 355"/>
                <a:gd name="T25" fmla="*/ 371 h 2415"/>
                <a:gd name="T26" fmla="*/ 118 w 355"/>
                <a:gd name="T27" fmla="*/ 410 h 2415"/>
                <a:gd name="T28" fmla="*/ 116 w 355"/>
                <a:gd name="T29" fmla="*/ 450 h 2415"/>
                <a:gd name="T30" fmla="*/ 115 w 355"/>
                <a:gd name="T31" fmla="*/ 482 h 2415"/>
                <a:gd name="T32" fmla="*/ 113 w 355"/>
                <a:gd name="T33" fmla="*/ 510 h 2415"/>
                <a:gd name="T34" fmla="*/ 109 w 355"/>
                <a:gd name="T35" fmla="*/ 545 h 2415"/>
                <a:gd name="T36" fmla="*/ 105 w 355"/>
                <a:gd name="T37" fmla="*/ 577 h 2415"/>
                <a:gd name="T38" fmla="*/ 99 w 355"/>
                <a:gd name="T39" fmla="*/ 612 h 2415"/>
                <a:gd name="T40" fmla="*/ 92 w 355"/>
                <a:gd name="T41" fmla="*/ 646 h 2415"/>
                <a:gd name="T42" fmla="*/ 85 w 355"/>
                <a:gd name="T43" fmla="*/ 678 h 2415"/>
                <a:gd name="T44" fmla="*/ 77 w 355"/>
                <a:gd name="T45" fmla="*/ 707 h 2415"/>
                <a:gd name="T46" fmla="*/ 67 w 355"/>
                <a:gd name="T47" fmla="*/ 739 h 2415"/>
                <a:gd name="T48" fmla="*/ 57 w 355"/>
                <a:gd name="T49" fmla="*/ 768 h 2415"/>
                <a:gd name="T50" fmla="*/ 45 w 355"/>
                <a:gd name="T51" fmla="*/ 797 h 2415"/>
                <a:gd name="T52" fmla="*/ 42 w 355"/>
                <a:gd name="T53" fmla="*/ 805 h 2415"/>
                <a:gd name="T54" fmla="*/ 0 w 355"/>
                <a:gd name="T55" fmla="*/ 786 h 2415"/>
                <a:gd name="T56" fmla="*/ 12 w 355"/>
                <a:gd name="T57" fmla="*/ 764 h 2415"/>
                <a:gd name="T58" fmla="*/ 24 w 355"/>
                <a:gd name="T59" fmla="*/ 735 h 2415"/>
                <a:gd name="T60" fmla="*/ 34 w 355"/>
                <a:gd name="T61" fmla="*/ 706 h 2415"/>
                <a:gd name="T62" fmla="*/ 42 w 355"/>
                <a:gd name="T63" fmla="*/ 674 h 2415"/>
                <a:gd name="T64" fmla="*/ 51 w 355"/>
                <a:gd name="T65" fmla="*/ 638 h 2415"/>
                <a:gd name="T66" fmla="*/ 58 w 355"/>
                <a:gd name="T67" fmla="*/ 605 h 2415"/>
                <a:gd name="T68" fmla="*/ 63 w 355"/>
                <a:gd name="T69" fmla="*/ 572 h 2415"/>
                <a:gd name="T70" fmla="*/ 67 w 355"/>
                <a:gd name="T71" fmla="*/ 534 h 2415"/>
                <a:gd name="T72" fmla="*/ 71 w 355"/>
                <a:gd name="T73" fmla="*/ 499 h 2415"/>
                <a:gd name="T74" fmla="*/ 73 w 355"/>
                <a:gd name="T75" fmla="*/ 465 h 2415"/>
                <a:gd name="T76" fmla="*/ 75 w 355"/>
                <a:gd name="T77" fmla="*/ 430 h 2415"/>
                <a:gd name="T78" fmla="*/ 76 w 355"/>
                <a:gd name="T79" fmla="*/ 402 h 2415"/>
                <a:gd name="T80" fmla="*/ 75 w 355"/>
                <a:gd name="T81" fmla="*/ 365 h 2415"/>
                <a:gd name="T82" fmla="*/ 74 w 355"/>
                <a:gd name="T83" fmla="*/ 327 h 2415"/>
                <a:gd name="T84" fmla="*/ 72 w 355"/>
                <a:gd name="T85" fmla="*/ 291 h 2415"/>
                <a:gd name="T86" fmla="*/ 69 w 355"/>
                <a:gd name="T87" fmla="*/ 255 h 2415"/>
                <a:gd name="T88" fmla="*/ 64 w 355"/>
                <a:gd name="T89" fmla="*/ 218 h 2415"/>
                <a:gd name="T90" fmla="*/ 59 w 355"/>
                <a:gd name="T91" fmla="*/ 183 h 2415"/>
                <a:gd name="T92" fmla="*/ 54 w 355"/>
                <a:gd name="T93" fmla="*/ 148 h 2415"/>
                <a:gd name="T94" fmla="*/ 46 w 355"/>
                <a:gd name="T95" fmla="*/ 116 h 2415"/>
                <a:gd name="T96" fmla="*/ 37 w 355"/>
                <a:gd name="T97" fmla="*/ 80 h 2415"/>
                <a:gd name="T98" fmla="*/ 27 w 355"/>
                <a:gd name="T99" fmla="*/ 49 h 2415"/>
                <a:gd name="T100" fmla="*/ 16 w 355"/>
                <a:gd name="T101" fmla="*/ 21 h 2415"/>
                <a:gd name="T102" fmla="*/ 59 w 355"/>
                <a:gd name="T103" fmla="*/ 0 h 241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55" h="2415">
                  <a:moveTo>
                    <a:pt x="177" y="0"/>
                  </a:moveTo>
                  <a:lnTo>
                    <a:pt x="193" y="56"/>
                  </a:lnTo>
                  <a:lnTo>
                    <a:pt x="221" y="147"/>
                  </a:lnTo>
                  <a:lnTo>
                    <a:pt x="245" y="228"/>
                  </a:lnTo>
                  <a:lnTo>
                    <a:pt x="265" y="312"/>
                  </a:lnTo>
                  <a:lnTo>
                    <a:pt x="285" y="396"/>
                  </a:lnTo>
                  <a:lnTo>
                    <a:pt x="301" y="491"/>
                  </a:lnTo>
                  <a:lnTo>
                    <a:pt x="318" y="589"/>
                  </a:lnTo>
                  <a:lnTo>
                    <a:pt x="331" y="701"/>
                  </a:lnTo>
                  <a:lnTo>
                    <a:pt x="342" y="794"/>
                  </a:lnTo>
                  <a:lnTo>
                    <a:pt x="347" y="902"/>
                  </a:lnTo>
                  <a:lnTo>
                    <a:pt x="352" y="994"/>
                  </a:lnTo>
                  <a:lnTo>
                    <a:pt x="355" y="1112"/>
                  </a:lnTo>
                  <a:lnTo>
                    <a:pt x="354" y="1230"/>
                  </a:lnTo>
                  <a:lnTo>
                    <a:pt x="350" y="1350"/>
                  </a:lnTo>
                  <a:lnTo>
                    <a:pt x="346" y="1445"/>
                  </a:lnTo>
                  <a:lnTo>
                    <a:pt x="339" y="1529"/>
                  </a:lnTo>
                  <a:lnTo>
                    <a:pt x="327" y="1634"/>
                  </a:lnTo>
                  <a:lnTo>
                    <a:pt x="315" y="1730"/>
                  </a:lnTo>
                  <a:lnTo>
                    <a:pt x="297" y="1837"/>
                  </a:lnTo>
                  <a:lnTo>
                    <a:pt x="277" y="1937"/>
                  </a:lnTo>
                  <a:lnTo>
                    <a:pt x="255" y="2034"/>
                  </a:lnTo>
                  <a:lnTo>
                    <a:pt x="233" y="2122"/>
                  </a:lnTo>
                  <a:lnTo>
                    <a:pt x="202" y="2216"/>
                  </a:lnTo>
                  <a:lnTo>
                    <a:pt x="170" y="2303"/>
                  </a:lnTo>
                  <a:lnTo>
                    <a:pt x="134" y="2392"/>
                  </a:lnTo>
                  <a:lnTo>
                    <a:pt x="125" y="2415"/>
                  </a:lnTo>
                  <a:lnTo>
                    <a:pt x="0" y="2359"/>
                  </a:lnTo>
                  <a:lnTo>
                    <a:pt x="36" y="2291"/>
                  </a:lnTo>
                  <a:lnTo>
                    <a:pt x="73" y="2206"/>
                  </a:lnTo>
                  <a:lnTo>
                    <a:pt x="102" y="2118"/>
                  </a:lnTo>
                  <a:lnTo>
                    <a:pt x="126" y="2023"/>
                  </a:lnTo>
                  <a:lnTo>
                    <a:pt x="154" y="1915"/>
                  </a:lnTo>
                  <a:lnTo>
                    <a:pt x="173" y="1814"/>
                  </a:lnTo>
                  <a:lnTo>
                    <a:pt x="189" y="1717"/>
                  </a:lnTo>
                  <a:lnTo>
                    <a:pt x="202" y="1602"/>
                  </a:lnTo>
                  <a:lnTo>
                    <a:pt x="213" y="1497"/>
                  </a:lnTo>
                  <a:lnTo>
                    <a:pt x="221" y="1394"/>
                  </a:lnTo>
                  <a:lnTo>
                    <a:pt x="225" y="1289"/>
                  </a:lnTo>
                  <a:lnTo>
                    <a:pt x="229" y="1206"/>
                  </a:lnTo>
                  <a:lnTo>
                    <a:pt x="227" y="1096"/>
                  </a:lnTo>
                  <a:lnTo>
                    <a:pt x="224" y="981"/>
                  </a:lnTo>
                  <a:lnTo>
                    <a:pt x="217" y="874"/>
                  </a:lnTo>
                  <a:lnTo>
                    <a:pt x="209" y="765"/>
                  </a:lnTo>
                  <a:lnTo>
                    <a:pt x="194" y="653"/>
                  </a:lnTo>
                  <a:lnTo>
                    <a:pt x="178" y="549"/>
                  </a:lnTo>
                  <a:lnTo>
                    <a:pt x="161" y="443"/>
                  </a:lnTo>
                  <a:lnTo>
                    <a:pt x="138" y="347"/>
                  </a:lnTo>
                  <a:lnTo>
                    <a:pt x="110" y="240"/>
                  </a:lnTo>
                  <a:lnTo>
                    <a:pt x="81" y="147"/>
                  </a:lnTo>
                  <a:lnTo>
                    <a:pt x="49" y="64"/>
                  </a:lnTo>
                  <a:lnTo>
                    <a:pt x="177" y="0"/>
                  </a:lnTo>
                  <a:close/>
                </a:path>
              </a:pathLst>
            </a:custGeom>
            <a:solidFill>
              <a:srgbClr val="804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Comic Sans MS" panose="030F0702030302020204" pitchFamily="66" charset="0"/>
              </a:endParaRPr>
            </a:p>
          </p:txBody>
        </p:sp>
        <p:sp>
          <p:nvSpPr>
            <p:cNvPr id="47" name="Freeform 45"/>
            <p:cNvSpPr>
              <a:spLocks/>
            </p:cNvSpPr>
            <p:nvPr/>
          </p:nvSpPr>
          <p:spPr bwMode="auto">
            <a:xfrm>
              <a:off x="4881" y="198"/>
              <a:ext cx="100" cy="717"/>
            </a:xfrm>
            <a:custGeom>
              <a:avLst/>
              <a:gdLst>
                <a:gd name="T0" fmla="*/ 54 w 299"/>
                <a:gd name="T1" fmla="*/ 0 h 2151"/>
                <a:gd name="T2" fmla="*/ 63 w 299"/>
                <a:gd name="T3" fmla="*/ 30 h 2151"/>
                <a:gd name="T4" fmla="*/ 70 w 299"/>
                <a:gd name="T5" fmla="*/ 58 h 2151"/>
                <a:gd name="T6" fmla="*/ 77 w 299"/>
                <a:gd name="T7" fmla="*/ 86 h 2151"/>
                <a:gd name="T8" fmla="*/ 82 w 299"/>
                <a:gd name="T9" fmla="*/ 118 h 2151"/>
                <a:gd name="T10" fmla="*/ 87 w 299"/>
                <a:gd name="T11" fmla="*/ 151 h 2151"/>
                <a:gd name="T12" fmla="*/ 92 w 299"/>
                <a:gd name="T13" fmla="*/ 188 h 2151"/>
                <a:gd name="T14" fmla="*/ 95 w 299"/>
                <a:gd name="T15" fmla="*/ 219 h 2151"/>
                <a:gd name="T16" fmla="*/ 97 w 299"/>
                <a:gd name="T17" fmla="*/ 255 h 2151"/>
                <a:gd name="T18" fmla="*/ 99 w 299"/>
                <a:gd name="T19" fmla="*/ 286 h 2151"/>
                <a:gd name="T20" fmla="*/ 100 w 299"/>
                <a:gd name="T21" fmla="*/ 325 h 2151"/>
                <a:gd name="T22" fmla="*/ 99 w 299"/>
                <a:gd name="T23" fmla="*/ 364 h 2151"/>
                <a:gd name="T24" fmla="*/ 98 w 299"/>
                <a:gd name="T25" fmla="*/ 404 h 2151"/>
                <a:gd name="T26" fmla="*/ 97 w 299"/>
                <a:gd name="T27" fmla="*/ 436 h 2151"/>
                <a:gd name="T28" fmla="*/ 95 w 299"/>
                <a:gd name="T29" fmla="*/ 464 h 2151"/>
                <a:gd name="T30" fmla="*/ 91 w 299"/>
                <a:gd name="T31" fmla="*/ 499 h 2151"/>
                <a:gd name="T32" fmla="*/ 87 w 299"/>
                <a:gd name="T33" fmla="*/ 531 h 2151"/>
                <a:gd name="T34" fmla="*/ 81 w 299"/>
                <a:gd name="T35" fmla="*/ 567 h 2151"/>
                <a:gd name="T36" fmla="*/ 74 w 299"/>
                <a:gd name="T37" fmla="*/ 600 h 2151"/>
                <a:gd name="T38" fmla="*/ 66 w 299"/>
                <a:gd name="T39" fmla="*/ 632 h 2151"/>
                <a:gd name="T40" fmla="*/ 59 w 299"/>
                <a:gd name="T41" fmla="*/ 662 h 2151"/>
                <a:gd name="T42" fmla="*/ 49 w 299"/>
                <a:gd name="T43" fmla="*/ 693 h 2151"/>
                <a:gd name="T44" fmla="*/ 40 w 299"/>
                <a:gd name="T45" fmla="*/ 717 h 2151"/>
                <a:gd name="T46" fmla="*/ 0 w 299"/>
                <a:gd name="T47" fmla="*/ 696 h 2151"/>
                <a:gd name="T48" fmla="*/ 5 w 299"/>
                <a:gd name="T49" fmla="*/ 690 h 2151"/>
                <a:gd name="T50" fmla="*/ 15 w 299"/>
                <a:gd name="T51" fmla="*/ 660 h 2151"/>
                <a:gd name="T52" fmla="*/ 23 w 299"/>
                <a:gd name="T53" fmla="*/ 629 h 2151"/>
                <a:gd name="T54" fmla="*/ 33 w 299"/>
                <a:gd name="T55" fmla="*/ 593 h 2151"/>
                <a:gd name="T56" fmla="*/ 39 w 299"/>
                <a:gd name="T57" fmla="*/ 559 h 2151"/>
                <a:gd name="T58" fmla="*/ 44 w 299"/>
                <a:gd name="T59" fmla="*/ 527 h 2151"/>
                <a:gd name="T60" fmla="*/ 49 w 299"/>
                <a:gd name="T61" fmla="*/ 488 h 2151"/>
                <a:gd name="T62" fmla="*/ 53 w 299"/>
                <a:gd name="T63" fmla="*/ 453 h 2151"/>
                <a:gd name="T64" fmla="*/ 55 w 299"/>
                <a:gd name="T65" fmla="*/ 419 h 2151"/>
                <a:gd name="T66" fmla="*/ 57 w 299"/>
                <a:gd name="T67" fmla="*/ 384 h 2151"/>
                <a:gd name="T68" fmla="*/ 58 w 299"/>
                <a:gd name="T69" fmla="*/ 356 h 2151"/>
                <a:gd name="T70" fmla="*/ 57 w 299"/>
                <a:gd name="T71" fmla="*/ 320 h 2151"/>
                <a:gd name="T72" fmla="*/ 56 w 299"/>
                <a:gd name="T73" fmla="*/ 281 h 2151"/>
                <a:gd name="T74" fmla="*/ 54 w 299"/>
                <a:gd name="T75" fmla="*/ 246 h 2151"/>
                <a:gd name="T76" fmla="*/ 51 w 299"/>
                <a:gd name="T77" fmla="*/ 209 h 2151"/>
                <a:gd name="T78" fmla="*/ 46 w 299"/>
                <a:gd name="T79" fmla="*/ 172 h 2151"/>
                <a:gd name="T80" fmla="*/ 41 w 299"/>
                <a:gd name="T81" fmla="*/ 137 h 2151"/>
                <a:gd name="T82" fmla="*/ 35 w 299"/>
                <a:gd name="T83" fmla="*/ 102 h 2151"/>
                <a:gd name="T84" fmla="*/ 27 w 299"/>
                <a:gd name="T85" fmla="*/ 70 h 2151"/>
                <a:gd name="T86" fmla="*/ 18 w 299"/>
                <a:gd name="T87" fmla="*/ 34 h 2151"/>
                <a:gd name="T88" fmla="*/ 11 w 299"/>
                <a:gd name="T89" fmla="*/ 17 h 2151"/>
                <a:gd name="T90" fmla="*/ 54 w 299"/>
                <a:gd name="T91" fmla="*/ 0 h 215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99" h="2151">
                  <a:moveTo>
                    <a:pt x="161" y="0"/>
                  </a:moveTo>
                  <a:lnTo>
                    <a:pt x="189" y="91"/>
                  </a:lnTo>
                  <a:lnTo>
                    <a:pt x="209" y="175"/>
                  </a:lnTo>
                  <a:lnTo>
                    <a:pt x="229" y="259"/>
                  </a:lnTo>
                  <a:lnTo>
                    <a:pt x="245" y="354"/>
                  </a:lnTo>
                  <a:lnTo>
                    <a:pt x="261" y="452"/>
                  </a:lnTo>
                  <a:lnTo>
                    <a:pt x="275" y="564"/>
                  </a:lnTo>
                  <a:lnTo>
                    <a:pt x="285" y="657"/>
                  </a:lnTo>
                  <a:lnTo>
                    <a:pt x="291" y="765"/>
                  </a:lnTo>
                  <a:lnTo>
                    <a:pt x="296" y="857"/>
                  </a:lnTo>
                  <a:lnTo>
                    <a:pt x="299" y="975"/>
                  </a:lnTo>
                  <a:lnTo>
                    <a:pt x="297" y="1093"/>
                  </a:lnTo>
                  <a:lnTo>
                    <a:pt x="293" y="1213"/>
                  </a:lnTo>
                  <a:lnTo>
                    <a:pt x="289" y="1308"/>
                  </a:lnTo>
                  <a:lnTo>
                    <a:pt x="283" y="1392"/>
                  </a:lnTo>
                  <a:lnTo>
                    <a:pt x="271" y="1497"/>
                  </a:lnTo>
                  <a:lnTo>
                    <a:pt x="259" y="1593"/>
                  </a:lnTo>
                  <a:lnTo>
                    <a:pt x="241" y="1700"/>
                  </a:lnTo>
                  <a:lnTo>
                    <a:pt x="221" y="1800"/>
                  </a:lnTo>
                  <a:lnTo>
                    <a:pt x="198" y="1897"/>
                  </a:lnTo>
                  <a:lnTo>
                    <a:pt x="177" y="1985"/>
                  </a:lnTo>
                  <a:lnTo>
                    <a:pt x="146" y="2079"/>
                  </a:lnTo>
                  <a:lnTo>
                    <a:pt x="121" y="2151"/>
                  </a:lnTo>
                  <a:lnTo>
                    <a:pt x="0" y="2089"/>
                  </a:lnTo>
                  <a:lnTo>
                    <a:pt x="16" y="2069"/>
                  </a:lnTo>
                  <a:lnTo>
                    <a:pt x="46" y="1981"/>
                  </a:lnTo>
                  <a:lnTo>
                    <a:pt x="70" y="1886"/>
                  </a:lnTo>
                  <a:lnTo>
                    <a:pt x="98" y="1778"/>
                  </a:lnTo>
                  <a:lnTo>
                    <a:pt x="117" y="1677"/>
                  </a:lnTo>
                  <a:lnTo>
                    <a:pt x="133" y="1580"/>
                  </a:lnTo>
                  <a:lnTo>
                    <a:pt x="146" y="1465"/>
                  </a:lnTo>
                  <a:lnTo>
                    <a:pt x="157" y="1360"/>
                  </a:lnTo>
                  <a:lnTo>
                    <a:pt x="165" y="1257"/>
                  </a:lnTo>
                  <a:lnTo>
                    <a:pt x="169" y="1152"/>
                  </a:lnTo>
                  <a:lnTo>
                    <a:pt x="173" y="1069"/>
                  </a:lnTo>
                  <a:lnTo>
                    <a:pt x="170" y="959"/>
                  </a:lnTo>
                  <a:lnTo>
                    <a:pt x="168" y="844"/>
                  </a:lnTo>
                  <a:lnTo>
                    <a:pt x="161" y="737"/>
                  </a:lnTo>
                  <a:lnTo>
                    <a:pt x="153" y="628"/>
                  </a:lnTo>
                  <a:lnTo>
                    <a:pt x="138" y="516"/>
                  </a:lnTo>
                  <a:lnTo>
                    <a:pt x="122" y="412"/>
                  </a:lnTo>
                  <a:lnTo>
                    <a:pt x="105" y="306"/>
                  </a:lnTo>
                  <a:lnTo>
                    <a:pt x="82" y="210"/>
                  </a:lnTo>
                  <a:lnTo>
                    <a:pt x="54" y="103"/>
                  </a:lnTo>
                  <a:lnTo>
                    <a:pt x="32" y="52"/>
                  </a:lnTo>
                  <a:lnTo>
                    <a:pt x="161" y="0"/>
                  </a:lnTo>
                  <a:close/>
                </a:path>
              </a:pathLst>
            </a:custGeom>
            <a:solidFill>
              <a:srgbClr val="A05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Comic Sans MS" panose="030F0702030302020204" pitchFamily="66" charset="0"/>
              </a:endParaRPr>
            </a:p>
          </p:txBody>
        </p:sp>
        <p:sp>
          <p:nvSpPr>
            <p:cNvPr id="48" name="Freeform 46"/>
            <p:cNvSpPr>
              <a:spLocks/>
            </p:cNvSpPr>
            <p:nvPr/>
          </p:nvSpPr>
          <p:spPr bwMode="auto">
            <a:xfrm>
              <a:off x="4789" y="239"/>
              <a:ext cx="85" cy="630"/>
            </a:xfrm>
            <a:custGeom>
              <a:avLst/>
              <a:gdLst>
                <a:gd name="T0" fmla="*/ 55 w 255"/>
                <a:gd name="T1" fmla="*/ 17 h 1889"/>
                <a:gd name="T2" fmla="*/ 62 w 255"/>
                <a:gd name="T3" fmla="*/ 45 h 1889"/>
                <a:gd name="T4" fmla="*/ 67 w 255"/>
                <a:gd name="T5" fmla="*/ 77 h 1889"/>
                <a:gd name="T6" fmla="*/ 72 w 255"/>
                <a:gd name="T7" fmla="*/ 109 h 1889"/>
                <a:gd name="T8" fmla="*/ 77 w 255"/>
                <a:gd name="T9" fmla="*/ 147 h 1889"/>
                <a:gd name="T10" fmla="*/ 80 w 255"/>
                <a:gd name="T11" fmla="*/ 178 h 1889"/>
                <a:gd name="T12" fmla="*/ 82 w 255"/>
                <a:gd name="T13" fmla="*/ 214 h 1889"/>
                <a:gd name="T14" fmla="*/ 84 w 255"/>
                <a:gd name="T15" fmla="*/ 244 h 1889"/>
                <a:gd name="T16" fmla="*/ 85 w 255"/>
                <a:gd name="T17" fmla="*/ 284 h 1889"/>
                <a:gd name="T18" fmla="*/ 84 w 255"/>
                <a:gd name="T19" fmla="*/ 328 h 1889"/>
                <a:gd name="T20" fmla="*/ 83 w 255"/>
                <a:gd name="T21" fmla="*/ 363 h 1889"/>
                <a:gd name="T22" fmla="*/ 82 w 255"/>
                <a:gd name="T23" fmla="*/ 395 h 1889"/>
                <a:gd name="T24" fmla="*/ 80 w 255"/>
                <a:gd name="T25" fmla="*/ 423 h 1889"/>
                <a:gd name="T26" fmla="*/ 76 w 255"/>
                <a:gd name="T27" fmla="*/ 458 h 1889"/>
                <a:gd name="T28" fmla="*/ 71 w 255"/>
                <a:gd name="T29" fmla="*/ 490 h 1889"/>
                <a:gd name="T30" fmla="*/ 66 w 255"/>
                <a:gd name="T31" fmla="*/ 526 h 1889"/>
                <a:gd name="T32" fmla="*/ 59 w 255"/>
                <a:gd name="T33" fmla="*/ 559 h 1889"/>
                <a:gd name="T34" fmla="*/ 51 w 255"/>
                <a:gd name="T35" fmla="*/ 591 h 1889"/>
                <a:gd name="T36" fmla="*/ 44 w 255"/>
                <a:gd name="T37" fmla="*/ 621 h 1889"/>
                <a:gd name="T38" fmla="*/ 40 w 255"/>
                <a:gd name="T39" fmla="*/ 630 h 1889"/>
                <a:gd name="T40" fmla="*/ 0 w 255"/>
                <a:gd name="T41" fmla="*/ 611 h 1889"/>
                <a:gd name="T42" fmla="*/ 9 w 255"/>
                <a:gd name="T43" fmla="*/ 588 h 1889"/>
                <a:gd name="T44" fmla="*/ 18 w 255"/>
                <a:gd name="T45" fmla="*/ 552 h 1889"/>
                <a:gd name="T46" fmla="*/ 24 w 255"/>
                <a:gd name="T47" fmla="*/ 518 h 1889"/>
                <a:gd name="T48" fmla="*/ 30 w 255"/>
                <a:gd name="T49" fmla="*/ 486 h 1889"/>
                <a:gd name="T50" fmla="*/ 34 w 255"/>
                <a:gd name="T51" fmla="*/ 447 h 1889"/>
                <a:gd name="T52" fmla="*/ 38 w 255"/>
                <a:gd name="T53" fmla="*/ 412 h 1889"/>
                <a:gd name="T54" fmla="*/ 40 w 255"/>
                <a:gd name="T55" fmla="*/ 378 h 1889"/>
                <a:gd name="T56" fmla="*/ 42 w 255"/>
                <a:gd name="T57" fmla="*/ 343 h 1889"/>
                <a:gd name="T58" fmla="*/ 43 w 255"/>
                <a:gd name="T59" fmla="*/ 315 h 1889"/>
                <a:gd name="T60" fmla="*/ 42 w 255"/>
                <a:gd name="T61" fmla="*/ 278 h 1889"/>
                <a:gd name="T62" fmla="*/ 41 w 255"/>
                <a:gd name="T63" fmla="*/ 240 h 1889"/>
                <a:gd name="T64" fmla="*/ 39 w 255"/>
                <a:gd name="T65" fmla="*/ 204 h 1889"/>
                <a:gd name="T66" fmla="*/ 36 w 255"/>
                <a:gd name="T67" fmla="*/ 168 h 1889"/>
                <a:gd name="T68" fmla="*/ 31 w 255"/>
                <a:gd name="T69" fmla="*/ 131 h 1889"/>
                <a:gd name="T70" fmla="*/ 26 w 255"/>
                <a:gd name="T71" fmla="*/ 96 h 1889"/>
                <a:gd name="T72" fmla="*/ 20 w 255"/>
                <a:gd name="T73" fmla="*/ 61 h 1889"/>
                <a:gd name="T74" fmla="*/ 13 w 255"/>
                <a:gd name="T75" fmla="*/ 29 h 1889"/>
                <a:gd name="T76" fmla="*/ 10 w 255"/>
                <a:gd name="T77" fmla="*/ 20 h 1889"/>
                <a:gd name="T78" fmla="*/ 51 w 255"/>
                <a:gd name="T79" fmla="*/ 0 h 1889"/>
                <a:gd name="T80" fmla="*/ 55 w 255"/>
                <a:gd name="T81" fmla="*/ 17 h 188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55" h="1889">
                  <a:moveTo>
                    <a:pt x="165" y="51"/>
                  </a:moveTo>
                  <a:lnTo>
                    <a:pt x="185" y="135"/>
                  </a:lnTo>
                  <a:lnTo>
                    <a:pt x="201" y="230"/>
                  </a:lnTo>
                  <a:lnTo>
                    <a:pt x="217" y="328"/>
                  </a:lnTo>
                  <a:lnTo>
                    <a:pt x="231" y="440"/>
                  </a:lnTo>
                  <a:lnTo>
                    <a:pt x="241" y="533"/>
                  </a:lnTo>
                  <a:lnTo>
                    <a:pt x="247" y="641"/>
                  </a:lnTo>
                  <a:lnTo>
                    <a:pt x="252" y="733"/>
                  </a:lnTo>
                  <a:lnTo>
                    <a:pt x="255" y="851"/>
                  </a:lnTo>
                  <a:lnTo>
                    <a:pt x="253" y="983"/>
                  </a:lnTo>
                  <a:lnTo>
                    <a:pt x="249" y="1089"/>
                  </a:lnTo>
                  <a:lnTo>
                    <a:pt x="245" y="1184"/>
                  </a:lnTo>
                  <a:lnTo>
                    <a:pt x="239" y="1268"/>
                  </a:lnTo>
                  <a:lnTo>
                    <a:pt x="227" y="1373"/>
                  </a:lnTo>
                  <a:lnTo>
                    <a:pt x="214" y="1469"/>
                  </a:lnTo>
                  <a:lnTo>
                    <a:pt x="197" y="1576"/>
                  </a:lnTo>
                  <a:lnTo>
                    <a:pt x="177" y="1676"/>
                  </a:lnTo>
                  <a:lnTo>
                    <a:pt x="154" y="1773"/>
                  </a:lnTo>
                  <a:lnTo>
                    <a:pt x="133" y="1861"/>
                  </a:lnTo>
                  <a:lnTo>
                    <a:pt x="121" y="1889"/>
                  </a:lnTo>
                  <a:lnTo>
                    <a:pt x="0" y="1833"/>
                  </a:lnTo>
                  <a:lnTo>
                    <a:pt x="26" y="1762"/>
                  </a:lnTo>
                  <a:lnTo>
                    <a:pt x="54" y="1654"/>
                  </a:lnTo>
                  <a:lnTo>
                    <a:pt x="73" y="1553"/>
                  </a:lnTo>
                  <a:lnTo>
                    <a:pt x="89" y="1456"/>
                  </a:lnTo>
                  <a:lnTo>
                    <a:pt x="102" y="1341"/>
                  </a:lnTo>
                  <a:lnTo>
                    <a:pt x="113" y="1236"/>
                  </a:lnTo>
                  <a:lnTo>
                    <a:pt x="121" y="1133"/>
                  </a:lnTo>
                  <a:lnTo>
                    <a:pt x="125" y="1028"/>
                  </a:lnTo>
                  <a:lnTo>
                    <a:pt x="129" y="945"/>
                  </a:lnTo>
                  <a:lnTo>
                    <a:pt x="126" y="835"/>
                  </a:lnTo>
                  <a:lnTo>
                    <a:pt x="123" y="720"/>
                  </a:lnTo>
                  <a:lnTo>
                    <a:pt x="117" y="613"/>
                  </a:lnTo>
                  <a:lnTo>
                    <a:pt x="109" y="504"/>
                  </a:lnTo>
                  <a:lnTo>
                    <a:pt x="94" y="392"/>
                  </a:lnTo>
                  <a:lnTo>
                    <a:pt x="78" y="288"/>
                  </a:lnTo>
                  <a:lnTo>
                    <a:pt x="61" y="182"/>
                  </a:lnTo>
                  <a:lnTo>
                    <a:pt x="38" y="86"/>
                  </a:lnTo>
                  <a:lnTo>
                    <a:pt x="30" y="60"/>
                  </a:lnTo>
                  <a:lnTo>
                    <a:pt x="153" y="0"/>
                  </a:lnTo>
                  <a:lnTo>
                    <a:pt x="165" y="51"/>
                  </a:lnTo>
                  <a:close/>
                </a:path>
              </a:pathLst>
            </a:custGeom>
            <a:solidFill>
              <a:srgbClr val="C06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Comic Sans MS" panose="030F0702030302020204" pitchFamily="66" charset="0"/>
              </a:endParaRPr>
            </a:p>
          </p:txBody>
        </p:sp>
        <p:sp>
          <p:nvSpPr>
            <p:cNvPr id="49" name="Freeform 47"/>
            <p:cNvSpPr>
              <a:spLocks/>
            </p:cNvSpPr>
            <p:nvPr/>
          </p:nvSpPr>
          <p:spPr bwMode="auto">
            <a:xfrm>
              <a:off x="4703" y="281"/>
              <a:ext cx="75" cy="546"/>
            </a:xfrm>
            <a:custGeom>
              <a:avLst/>
              <a:gdLst>
                <a:gd name="T0" fmla="*/ 51 w 223"/>
                <a:gd name="T1" fmla="*/ 0 h 1638"/>
                <a:gd name="T2" fmla="*/ 57 w 223"/>
                <a:gd name="T3" fmla="*/ 32 h 1638"/>
                <a:gd name="T4" fmla="*/ 62 w 223"/>
                <a:gd name="T5" fmla="*/ 64 h 1638"/>
                <a:gd name="T6" fmla="*/ 67 w 223"/>
                <a:gd name="T7" fmla="*/ 102 h 1638"/>
                <a:gd name="T8" fmla="*/ 70 w 223"/>
                <a:gd name="T9" fmla="*/ 133 h 1638"/>
                <a:gd name="T10" fmla="*/ 72 w 223"/>
                <a:gd name="T11" fmla="*/ 169 h 1638"/>
                <a:gd name="T12" fmla="*/ 74 w 223"/>
                <a:gd name="T13" fmla="*/ 199 h 1638"/>
                <a:gd name="T14" fmla="*/ 75 w 223"/>
                <a:gd name="T15" fmla="*/ 239 h 1638"/>
                <a:gd name="T16" fmla="*/ 74 w 223"/>
                <a:gd name="T17" fmla="*/ 278 h 1638"/>
                <a:gd name="T18" fmla="*/ 73 w 223"/>
                <a:gd name="T19" fmla="*/ 318 h 1638"/>
                <a:gd name="T20" fmla="*/ 72 w 223"/>
                <a:gd name="T21" fmla="*/ 350 h 1638"/>
                <a:gd name="T22" fmla="*/ 69 w 223"/>
                <a:gd name="T23" fmla="*/ 378 h 1638"/>
                <a:gd name="T24" fmla="*/ 65 w 223"/>
                <a:gd name="T25" fmla="*/ 413 h 1638"/>
                <a:gd name="T26" fmla="*/ 61 w 223"/>
                <a:gd name="T27" fmla="*/ 445 h 1638"/>
                <a:gd name="T28" fmla="*/ 55 w 223"/>
                <a:gd name="T29" fmla="*/ 480 h 1638"/>
                <a:gd name="T30" fmla="*/ 49 w 223"/>
                <a:gd name="T31" fmla="*/ 514 h 1638"/>
                <a:gd name="T32" fmla="*/ 41 w 223"/>
                <a:gd name="T33" fmla="*/ 546 h 1638"/>
                <a:gd name="T34" fmla="*/ 0 w 223"/>
                <a:gd name="T35" fmla="*/ 527 h 1638"/>
                <a:gd name="T36" fmla="*/ 7 w 223"/>
                <a:gd name="T37" fmla="*/ 506 h 1638"/>
                <a:gd name="T38" fmla="*/ 14 w 223"/>
                <a:gd name="T39" fmla="*/ 473 h 1638"/>
                <a:gd name="T40" fmla="*/ 19 w 223"/>
                <a:gd name="T41" fmla="*/ 440 h 1638"/>
                <a:gd name="T42" fmla="*/ 24 w 223"/>
                <a:gd name="T43" fmla="*/ 402 h 1638"/>
                <a:gd name="T44" fmla="*/ 27 w 223"/>
                <a:gd name="T45" fmla="*/ 367 h 1638"/>
                <a:gd name="T46" fmla="*/ 30 w 223"/>
                <a:gd name="T47" fmla="*/ 333 h 1638"/>
                <a:gd name="T48" fmla="*/ 31 w 223"/>
                <a:gd name="T49" fmla="*/ 298 h 1638"/>
                <a:gd name="T50" fmla="*/ 33 w 223"/>
                <a:gd name="T51" fmla="*/ 270 h 1638"/>
                <a:gd name="T52" fmla="*/ 32 w 223"/>
                <a:gd name="T53" fmla="*/ 233 h 1638"/>
                <a:gd name="T54" fmla="*/ 31 w 223"/>
                <a:gd name="T55" fmla="*/ 195 h 1638"/>
                <a:gd name="T56" fmla="*/ 29 w 223"/>
                <a:gd name="T57" fmla="*/ 159 h 1638"/>
                <a:gd name="T58" fmla="*/ 26 w 223"/>
                <a:gd name="T59" fmla="*/ 123 h 1638"/>
                <a:gd name="T60" fmla="*/ 21 w 223"/>
                <a:gd name="T61" fmla="*/ 86 h 1638"/>
                <a:gd name="T62" fmla="*/ 15 w 223"/>
                <a:gd name="T63" fmla="*/ 51 h 1638"/>
                <a:gd name="T64" fmla="*/ 9 w 223"/>
                <a:gd name="T65" fmla="*/ 19 h 1638"/>
                <a:gd name="T66" fmla="*/ 51 w 223"/>
                <a:gd name="T67" fmla="*/ 0 h 163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23" h="1638">
                  <a:moveTo>
                    <a:pt x="153" y="0"/>
                  </a:moveTo>
                  <a:lnTo>
                    <a:pt x="169" y="95"/>
                  </a:lnTo>
                  <a:lnTo>
                    <a:pt x="185" y="193"/>
                  </a:lnTo>
                  <a:lnTo>
                    <a:pt x="198" y="305"/>
                  </a:lnTo>
                  <a:lnTo>
                    <a:pt x="209" y="398"/>
                  </a:lnTo>
                  <a:lnTo>
                    <a:pt x="215" y="506"/>
                  </a:lnTo>
                  <a:lnTo>
                    <a:pt x="220" y="598"/>
                  </a:lnTo>
                  <a:lnTo>
                    <a:pt x="223" y="716"/>
                  </a:lnTo>
                  <a:lnTo>
                    <a:pt x="221" y="834"/>
                  </a:lnTo>
                  <a:lnTo>
                    <a:pt x="217" y="954"/>
                  </a:lnTo>
                  <a:lnTo>
                    <a:pt x="213" y="1049"/>
                  </a:lnTo>
                  <a:lnTo>
                    <a:pt x="206" y="1133"/>
                  </a:lnTo>
                  <a:lnTo>
                    <a:pt x="194" y="1238"/>
                  </a:lnTo>
                  <a:lnTo>
                    <a:pt x="182" y="1334"/>
                  </a:lnTo>
                  <a:lnTo>
                    <a:pt x="165" y="1441"/>
                  </a:lnTo>
                  <a:lnTo>
                    <a:pt x="145" y="1541"/>
                  </a:lnTo>
                  <a:lnTo>
                    <a:pt x="122" y="1638"/>
                  </a:lnTo>
                  <a:lnTo>
                    <a:pt x="0" y="1582"/>
                  </a:lnTo>
                  <a:lnTo>
                    <a:pt x="22" y="1519"/>
                  </a:lnTo>
                  <a:lnTo>
                    <a:pt x="41" y="1418"/>
                  </a:lnTo>
                  <a:lnTo>
                    <a:pt x="57" y="1321"/>
                  </a:lnTo>
                  <a:lnTo>
                    <a:pt x="70" y="1206"/>
                  </a:lnTo>
                  <a:lnTo>
                    <a:pt x="81" y="1101"/>
                  </a:lnTo>
                  <a:lnTo>
                    <a:pt x="89" y="998"/>
                  </a:lnTo>
                  <a:lnTo>
                    <a:pt x="93" y="893"/>
                  </a:lnTo>
                  <a:lnTo>
                    <a:pt x="97" y="810"/>
                  </a:lnTo>
                  <a:lnTo>
                    <a:pt x="94" y="700"/>
                  </a:lnTo>
                  <a:lnTo>
                    <a:pt x="91" y="585"/>
                  </a:lnTo>
                  <a:lnTo>
                    <a:pt x="85" y="478"/>
                  </a:lnTo>
                  <a:lnTo>
                    <a:pt x="77" y="369"/>
                  </a:lnTo>
                  <a:lnTo>
                    <a:pt x="62" y="257"/>
                  </a:lnTo>
                  <a:lnTo>
                    <a:pt x="46" y="153"/>
                  </a:lnTo>
                  <a:lnTo>
                    <a:pt x="26" y="58"/>
                  </a:lnTo>
                  <a:lnTo>
                    <a:pt x="153" y="0"/>
                  </a:lnTo>
                  <a:close/>
                </a:path>
              </a:pathLst>
            </a:custGeom>
            <a:solidFill>
              <a:srgbClr val="C06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Comic Sans MS" panose="030F0702030302020204" pitchFamily="66" charset="0"/>
              </a:endParaRPr>
            </a:p>
          </p:txBody>
        </p:sp>
        <p:sp>
          <p:nvSpPr>
            <p:cNvPr id="50" name="Freeform 48"/>
            <p:cNvSpPr>
              <a:spLocks/>
            </p:cNvSpPr>
            <p:nvPr/>
          </p:nvSpPr>
          <p:spPr bwMode="auto">
            <a:xfrm>
              <a:off x="4618" y="323"/>
              <a:ext cx="63" cy="463"/>
            </a:xfrm>
            <a:custGeom>
              <a:avLst/>
              <a:gdLst>
                <a:gd name="T0" fmla="*/ 44 w 190"/>
                <a:gd name="T1" fmla="*/ 0 h 1387"/>
                <a:gd name="T2" fmla="*/ 51 w 190"/>
                <a:gd name="T3" fmla="*/ 25 h 1387"/>
                <a:gd name="T4" fmla="*/ 55 w 190"/>
                <a:gd name="T5" fmla="*/ 62 h 1387"/>
                <a:gd name="T6" fmla="*/ 59 w 190"/>
                <a:gd name="T7" fmla="*/ 93 h 1387"/>
                <a:gd name="T8" fmla="*/ 60 w 190"/>
                <a:gd name="T9" fmla="*/ 130 h 1387"/>
                <a:gd name="T10" fmla="*/ 62 w 190"/>
                <a:gd name="T11" fmla="*/ 160 h 1387"/>
                <a:gd name="T12" fmla="*/ 63 w 190"/>
                <a:gd name="T13" fmla="*/ 200 h 1387"/>
                <a:gd name="T14" fmla="*/ 63 w 190"/>
                <a:gd name="T15" fmla="*/ 239 h 1387"/>
                <a:gd name="T16" fmla="*/ 61 w 190"/>
                <a:gd name="T17" fmla="*/ 279 h 1387"/>
                <a:gd name="T18" fmla="*/ 60 w 190"/>
                <a:gd name="T19" fmla="*/ 311 h 1387"/>
                <a:gd name="T20" fmla="*/ 58 w 190"/>
                <a:gd name="T21" fmla="*/ 339 h 1387"/>
                <a:gd name="T22" fmla="*/ 54 w 190"/>
                <a:gd name="T23" fmla="*/ 374 h 1387"/>
                <a:gd name="T24" fmla="*/ 50 w 190"/>
                <a:gd name="T25" fmla="*/ 406 h 1387"/>
                <a:gd name="T26" fmla="*/ 44 w 190"/>
                <a:gd name="T27" fmla="*/ 442 h 1387"/>
                <a:gd name="T28" fmla="*/ 41 w 190"/>
                <a:gd name="T29" fmla="*/ 463 h 1387"/>
                <a:gd name="T30" fmla="*/ 0 w 190"/>
                <a:gd name="T31" fmla="*/ 444 h 1387"/>
                <a:gd name="T32" fmla="*/ 3 w 190"/>
                <a:gd name="T33" fmla="*/ 434 h 1387"/>
                <a:gd name="T34" fmla="*/ 8 w 190"/>
                <a:gd name="T35" fmla="*/ 402 h 1387"/>
                <a:gd name="T36" fmla="*/ 13 w 190"/>
                <a:gd name="T37" fmla="*/ 363 h 1387"/>
                <a:gd name="T38" fmla="*/ 16 w 190"/>
                <a:gd name="T39" fmla="*/ 328 h 1387"/>
                <a:gd name="T40" fmla="*/ 19 w 190"/>
                <a:gd name="T41" fmla="*/ 294 h 1387"/>
                <a:gd name="T42" fmla="*/ 20 w 190"/>
                <a:gd name="T43" fmla="*/ 259 h 1387"/>
                <a:gd name="T44" fmla="*/ 22 w 190"/>
                <a:gd name="T45" fmla="*/ 231 h 1387"/>
                <a:gd name="T46" fmla="*/ 21 w 190"/>
                <a:gd name="T47" fmla="*/ 194 h 1387"/>
                <a:gd name="T48" fmla="*/ 20 w 190"/>
                <a:gd name="T49" fmla="*/ 156 h 1387"/>
                <a:gd name="T50" fmla="*/ 18 w 190"/>
                <a:gd name="T51" fmla="*/ 120 h 1387"/>
                <a:gd name="T52" fmla="*/ 15 w 190"/>
                <a:gd name="T53" fmla="*/ 84 h 1387"/>
                <a:gd name="T54" fmla="*/ 10 w 190"/>
                <a:gd name="T55" fmla="*/ 46 h 1387"/>
                <a:gd name="T56" fmla="*/ 2 w 190"/>
                <a:gd name="T57" fmla="*/ 17 h 1387"/>
                <a:gd name="T58" fmla="*/ 44 w 190"/>
                <a:gd name="T59" fmla="*/ 0 h 13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90" h="1387">
                  <a:moveTo>
                    <a:pt x="134" y="0"/>
                  </a:moveTo>
                  <a:lnTo>
                    <a:pt x="153" y="75"/>
                  </a:lnTo>
                  <a:lnTo>
                    <a:pt x="166" y="187"/>
                  </a:lnTo>
                  <a:lnTo>
                    <a:pt x="177" y="280"/>
                  </a:lnTo>
                  <a:lnTo>
                    <a:pt x="182" y="388"/>
                  </a:lnTo>
                  <a:lnTo>
                    <a:pt x="188" y="480"/>
                  </a:lnTo>
                  <a:lnTo>
                    <a:pt x="190" y="598"/>
                  </a:lnTo>
                  <a:lnTo>
                    <a:pt x="189" y="716"/>
                  </a:lnTo>
                  <a:lnTo>
                    <a:pt x="185" y="836"/>
                  </a:lnTo>
                  <a:lnTo>
                    <a:pt x="181" y="931"/>
                  </a:lnTo>
                  <a:lnTo>
                    <a:pt x="174" y="1015"/>
                  </a:lnTo>
                  <a:lnTo>
                    <a:pt x="162" y="1120"/>
                  </a:lnTo>
                  <a:lnTo>
                    <a:pt x="150" y="1216"/>
                  </a:lnTo>
                  <a:lnTo>
                    <a:pt x="133" y="1323"/>
                  </a:lnTo>
                  <a:lnTo>
                    <a:pt x="125" y="1387"/>
                  </a:lnTo>
                  <a:lnTo>
                    <a:pt x="0" y="1331"/>
                  </a:lnTo>
                  <a:lnTo>
                    <a:pt x="8" y="1300"/>
                  </a:lnTo>
                  <a:lnTo>
                    <a:pt x="25" y="1203"/>
                  </a:lnTo>
                  <a:lnTo>
                    <a:pt x="38" y="1088"/>
                  </a:lnTo>
                  <a:lnTo>
                    <a:pt x="49" y="983"/>
                  </a:lnTo>
                  <a:lnTo>
                    <a:pt x="57" y="880"/>
                  </a:lnTo>
                  <a:lnTo>
                    <a:pt x="61" y="775"/>
                  </a:lnTo>
                  <a:lnTo>
                    <a:pt x="65" y="692"/>
                  </a:lnTo>
                  <a:lnTo>
                    <a:pt x="62" y="582"/>
                  </a:lnTo>
                  <a:lnTo>
                    <a:pt x="59" y="467"/>
                  </a:lnTo>
                  <a:lnTo>
                    <a:pt x="53" y="360"/>
                  </a:lnTo>
                  <a:lnTo>
                    <a:pt x="45" y="251"/>
                  </a:lnTo>
                  <a:lnTo>
                    <a:pt x="30" y="139"/>
                  </a:lnTo>
                  <a:lnTo>
                    <a:pt x="6" y="52"/>
                  </a:lnTo>
                  <a:lnTo>
                    <a:pt x="134" y="0"/>
                  </a:lnTo>
                  <a:close/>
                </a:path>
              </a:pathLst>
            </a:custGeom>
            <a:solidFill>
              <a:srgbClr val="C06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Comic Sans MS" panose="030F0702030302020204" pitchFamily="66" charset="0"/>
              </a:endParaRPr>
            </a:p>
          </p:txBody>
        </p:sp>
        <p:sp>
          <p:nvSpPr>
            <p:cNvPr id="51" name="Freeform 49"/>
            <p:cNvSpPr>
              <a:spLocks/>
            </p:cNvSpPr>
            <p:nvPr/>
          </p:nvSpPr>
          <p:spPr bwMode="auto">
            <a:xfrm>
              <a:off x="4535" y="354"/>
              <a:ext cx="61" cy="395"/>
            </a:xfrm>
            <a:custGeom>
              <a:avLst/>
              <a:gdLst>
                <a:gd name="T0" fmla="*/ 50 w 182"/>
                <a:gd name="T1" fmla="*/ 0 h 1184"/>
                <a:gd name="T2" fmla="*/ 54 w 182"/>
                <a:gd name="T3" fmla="*/ 23 h 1184"/>
                <a:gd name="T4" fmla="*/ 56 w 182"/>
                <a:gd name="T5" fmla="*/ 49 h 1184"/>
                <a:gd name="T6" fmla="*/ 60 w 182"/>
                <a:gd name="T7" fmla="*/ 87 h 1184"/>
                <a:gd name="T8" fmla="*/ 60 w 182"/>
                <a:gd name="T9" fmla="*/ 116 h 1184"/>
                <a:gd name="T10" fmla="*/ 61 w 182"/>
                <a:gd name="T11" fmla="*/ 155 h 1184"/>
                <a:gd name="T12" fmla="*/ 60 w 182"/>
                <a:gd name="T13" fmla="*/ 195 h 1184"/>
                <a:gd name="T14" fmla="*/ 59 w 182"/>
                <a:gd name="T15" fmla="*/ 235 h 1184"/>
                <a:gd name="T16" fmla="*/ 58 w 182"/>
                <a:gd name="T17" fmla="*/ 267 h 1184"/>
                <a:gd name="T18" fmla="*/ 55 w 182"/>
                <a:gd name="T19" fmla="*/ 295 h 1184"/>
                <a:gd name="T20" fmla="*/ 51 w 182"/>
                <a:gd name="T21" fmla="*/ 330 h 1184"/>
                <a:gd name="T22" fmla="*/ 47 w 182"/>
                <a:gd name="T23" fmla="*/ 362 h 1184"/>
                <a:gd name="T24" fmla="*/ 42 w 182"/>
                <a:gd name="T25" fmla="*/ 395 h 1184"/>
                <a:gd name="T26" fmla="*/ 0 w 182"/>
                <a:gd name="T27" fmla="*/ 375 h 1184"/>
                <a:gd name="T28" fmla="*/ 5 w 182"/>
                <a:gd name="T29" fmla="*/ 357 h 1184"/>
                <a:gd name="T30" fmla="*/ 10 w 182"/>
                <a:gd name="T31" fmla="*/ 319 h 1184"/>
                <a:gd name="T32" fmla="*/ 13 w 182"/>
                <a:gd name="T33" fmla="*/ 284 h 1184"/>
                <a:gd name="T34" fmla="*/ 16 w 182"/>
                <a:gd name="T35" fmla="*/ 250 h 1184"/>
                <a:gd name="T36" fmla="*/ 17 w 182"/>
                <a:gd name="T37" fmla="*/ 214 h 1184"/>
                <a:gd name="T38" fmla="*/ 19 w 182"/>
                <a:gd name="T39" fmla="*/ 186 h 1184"/>
                <a:gd name="T40" fmla="*/ 18 w 182"/>
                <a:gd name="T41" fmla="*/ 150 h 1184"/>
                <a:gd name="T42" fmla="*/ 18 w 182"/>
                <a:gd name="T43" fmla="*/ 111 h 1184"/>
                <a:gd name="T44" fmla="*/ 16 w 182"/>
                <a:gd name="T45" fmla="*/ 75 h 1184"/>
                <a:gd name="T46" fmla="*/ 12 w 182"/>
                <a:gd name="T47" fmla="*/ 40 h 1184"/>
                <a:gd name="T48" fmla="*/ 7 w 182"/>
                <a:gd name="T49" fmla="*/ 20 h 1184"/>
                <a:gd name="T50" fmla="*/ 50 w 182"/>
                <a:gd name="T51" fmla="*/ 0 h 118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82" h="1184">
                  <a:moveTo>
                    <a:pt x="149" y="0"/>
                  </a:moveTo>
                  <a:lnTo>
                    <a:pt x="161" y="68"/>
                  </a:lnTo>
                  <a:lnTo>
                    <a:pt x="168" y="147"/>
                  </a:lnTo>
                  <a:lnTo>
                    <a:pt x="178" y="261"/>
                  </a:lnTo>
                  <a:lnTo>
                    <a:pt x="179" y="348"/>
                  </a:lnTo>
                  <a:lnTo>
                    <a:pt x="182" y="466"/>
                  </a:lnTo>
                  <a:lnTo>
                    <a:pt x="180" y="584"/>
                  </a:lnTo>
                  <a:lnTo>
                    <a:pt x="176" y="704"/>
                  </a:lnTo>
                  <a:lnTo>
                    <a:pt x="172" y="799"/>
                  </a:lnTo>
                  <a:lnTo>
                    <a:pt x="165" y="883"/>
                  </a:lnTo>
                  <a:lnTo>
                    <a:pt x="153" y="988"/>
                  </a:lnTo>
                  <a:lnTo>
                    <a:pt x="141" y="1084"/>
                  </a:lnTo>
                  <a:lnTo>
                    <a:pt x="124" y="1184"/>
                  </a:lnTo>
                  <a:lnTo>
                    <a:pt x="0" y="1123"/>
                  </a:lnTo>
                  <a:lnTo>
                    <a:pt x="16" y="1071"/>
                  </a:lnTo>
                  <a:lnTo>
                    <a:pt x="29" y="955"/>
                  </a:lnTo>
                  <a:lnTo>
                    <a:pt x="40" y="851"/>
                  </a:lnTo>
                  <a:lnTo>
                    <a:pt x="48" y="748"/>
                  </a:lnTo>
                  <a:lnTo>
                    <a:pt x="52" y="642"/>
                  </a:lnTo>
                  <a:lnTo>
                    <a:pt x="56" y="559"/>
                  </a:lnTo>
                  <a:lnTo>
                    <a:pt x="53" y="450"/>
                  </a:lnTo>
                  <a:lnTo>
                    <a:pt x="53" y="333"/>
                  </a:lnTo>
                  <a:lnTo>
                    <a:pt x="49" y="225"/>
                  </a:lnTo>
                  <a:lnTo>
                    <a:pt x="36" y="119"/>
                  </a:lnTo>
                  <a:lnTo>
                    <a:pt x="21" y="60"/>
                  </a:lnTo>
                  <a:lnTo>
                    <a:pt x="149" y="0"/>
                  </a:lnTo>
                  <a:close/>
                </a:path>
              </a:pathLst>
            </a:custGeom>
            <a:solidFill>
              <a:srgbClr val="E07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Comic Sans MS" panose="030F0702030302020204" pitchFamily="66" charset="0"/>
              </a:endParaRPr>
            </a:p>
          </p:txBody>
        </p:sp>
        <p:sp>
          <p:nvSpPr>
            <p:cNvPr id="52" name="Freeform 50"/>
            <p:cNvSpPr>
              <a:spLocks/>
            </p:cNvSpPr>
            <p:nvPr/>
          </p:nvSpPr>
          <p:spPr bwMode="auto">
            <a:xfrm>
              <a:off x="4451" y="400"/>
              <a:ext cx="51" cy="308"/>
            </a:xfrm>
            <a:custGeom>
              <a:avLst/>
              <a:gdLst>
                <a:gd name="T0" fmla="*/ 43 w 153"/>
                <a:gd name="T1" fmla="*/ 0 h 925"/>
                <a:gd name="T2" fmla="*/ 47 w 153"/>
                <a:gd name="T3" fmla="*/ 27 h 925"/>
                <a:gd name="T4" fmla="*/ 48 w 153"/>
                <a:gd name="T5" fmla="*/ 56 h 925"/>
                <a:gd name="T6" fmla="*/ 50 w 153"/>
                <a:gd name="T7" fmla="*/ 86 h 925"/>
                <a:gd name="T8" fmla="*/ 51 w 153"/>
                <a:gd name="T9" fmla="*/ 126 h 925"/>
                <a:gd name="T10" fmla="*/ 51 w 153"/>
                <a:gd name="T11" fmla="*/ 165 h 925"/>
                <a:gd name="T12" fmla="*/ 49 w 153"/>
                <a:gd name="T13" fmla="*/ 205 h 925"/>
                <a:gd name="T14" fmla="*/ 48 w 153"/>
                <a:gd name="T15" fmla="*/ 236 h 925"/>
                <a:gd name="T16" fmla="*/ 46 w 153"/>
                <a:gd name="T17" fmla="*/ 264 h 925"/>
                <a:gd name="T18" fmla="*/ 45 w 153"/>
                <a:gd name="T19" fmla="*/ 293 h 925"/>
                <a:gd name="T20" fmla="*/ 44 w 153"/>
                <a:gd name="T21" fmla="*/ 308 h 925"/>
                <a:gd name="T22" fmla="*/ 0 w 153"/>
                <a:gd name="T23" fmla="*/ 285 h 925"/>
                <a:gd name="T24" fmla="*/ 4 w 153"/>
                <a:gd name="T25" fmla="*/ 254 h 925"/>
                <a:gd name="T26" fmla="*/ 7 w 153"/>
                <a:gd name="T27" fmla="*/ 219 h 925"/>
                <a:gd name="T28" fmla="*/ 8 w 153"/>
                <a:gd name="T29" fmla="*/ 184 h 925"/>
                <a:gd name="T30" fmla="*/ 9 w 153"/>
                <a:gd name="T31" fmla="*/ 157 h 925"/>
                <a:gd name="T32" fmla="*/ 10 w 153"/>
                <a:gd name="T33" fmla="*/ 116 h 925"/>
                <a:gd name="T34" fmla="*/ 8 w 153"/>
                <a:gd name="T35" fmla="*/ 82 h 925"/>
                <a:gd name="T36" fmla="*/ 5 w 153"/>
                <a:gd name="T37" fmla="*/ 46 h 925"/>
                <a:gd name="T38" fmla="*/ 2 w 153"/>
                <a:gd name="T39" fmla="*/ 19 h 925"/>
                <a:gd name="T40" fmla="*/ 43 w 153"/>
                <a:gd name="T41" fmla="*/ 0 h 92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53" h="925">
                  <a:moveTo>
                    <a:pt x="129" y="0"/>
                  </a:moveTo>
                  <a:lnTo>
                    <a:pt x="141" y="80"/>
                  </a:lnTo>
                  <a:lnTo>
                    <a:pt x="145" y="167"/>
                  </a:lnTo>
                  <a:lnTo>
                    <a:pt x="151" y="259"/>
                  </a:lnTo>
                  <a:lnTo>
                    <a:pt x="153" y="377"/>
                  </a:lnTo>
                  <a:lnTo>
                    <a:pt x="152" y="495"/>
                  </a:lnTo>
                  <a:lnTo>
                    <a:pt x="148" y="615"/>
                  </a:lnTo>
                  <a:lnTo>
                    <a:pt x="144" y="710"/>
                  </a:lnTo>
                  <a:lnTo>
                    <a:pt x="137" y="794"/>
                  </a:lnTo>
                  <a:lnTo>
                    <a:pt x="136" y="879"/>
                  </a:lnTo>
                  <a:lnTo>
                    <a:pt x="132" y="925"/>
                  </a:lnTo>
                  <a:lnTo>
                    <a:pt x="0" y="857"/>
                  </a:lnTo>
                  <a:lnTo>
                    <a:pt x="12" y="762"/>
                  </a:lnTo>
                  <a:lnTo>
                    <a:pt x="20" y="659"/>
                  </a:lnTo>
                  <a:lnTo>
                    <a:pt x="24" y="554"/>
                  </a:lnTo>
                  <a:lnTo>
                    <a:pt x="28" y="471"/>
                  </a:lnTo>
                  <a:lnTo>
                    <a:pt x="29" y="349"/>
                  </a:lnTo>
                  <a:lnTo>
                    <a:pt x="25" y="245"/>
                  </a:lnTo>
                  <a:lnTo>
                    <a:pt x="16" y="139"/>
                  </a:lnTo>
                  <a:lnTo>
                    <a:pt x="5" y="56"/>
                  </a:lnTo>
                  <a:lnTo>
                    <a:pt x="129" y="0"/>
                  </a:lnTo>
                  <a:close/>
                </a:path>
              </a:pathLst>
            </a:custGeom>
            <a:solidFill>
              <a:srgbClr val="FF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Comic Sans MS" panose="030F0702030302020204" pitchFamily="66" charset="0"/>
              </a:endParaRPr>
            </a:p>
          </p:txBody>
        </p:sp>
        <p:sp>
          <p:nvSpPr>
            <p:cNvPr id="53" name="Freeform 51"/>
            <p:cNvSpPr>
              <a:spLocks/>
            </p:cNvSpPr>
            <p:nvPr/>
          </p:nvSpPr>
          <p:spPr bwMode="auto">
            <a:xfrm>
              <a:off x="4364" y="440"/>
              <a:ext cx="48" cy="224"/>
            </a:xfrm>
            <a:custGeom>
              <a:avLst/>
              <a:gdLst>
                <a:gd name="T0" fmla="*/ 43 w 145"/>
                <a:gd name="T1" fmla="*/ 0 h 673"/>
                <a:gd name="T2" fmla="*/ 47 w 145"/>
                <a:gd name="T3" fmla="*/ 41 h 673"/>
                <a:gd name="T4" fmla="*/ 48 w 145"/>
                <a:gd name="T5" fmla="*/ 80 h 673"/>
                <a:gd name="T6" fmla="*/ 48 w 145"/>
                <a:gd name="T7" fmla="*/ 119 h 673"/>
                <a:gd name="T8" fmla="*/ 46 w 145"/>
                <a:gd name="T9" fmla="*/ 159 h 673"/>
                <a:gd name="T10" fmla="*/ 45 w 145"/>
                <a:gd name="T11" fmla="*/ 191 h 673"/>
                <a:gd name="T12" fmla="*/ 40 w 145"/>
                <a:gd name="T13" fmla="*/ 224 h 673"/>
                <a:gd name="T14" fmla="*/ 0 w 145"/>
                <a:gd name="T15" fmla="*/ 205 h 673"/>
                <a:gd name="T16" fmla="*/ 4 w 145"/>
                <a:gd name="T17" fmla="*/ 174 h 673"/>
                <a:gd name="T18" fmla="*/ 5 w 145"/>
                <a:gd name="T19" fmla="*/ 139 h 673"/>
                <a:gd name="T20" fmla="*/ 7 w 145"/>
                <a:gd name="T21" fmla="*/ 112 h 673"/>
                <a:gd name="T22" fmla="*/ 6 w 145"/>
                <a:gd name="T23" fmla="*/ 71 h 673"/>
                <a:gd name="T24" fmla="*/ 5 w 145"/>
                <a:gd name="T25" fmla="*/ 37 h 673"/>
                <a:gd name="T26" fmla="*/ 2 w 145"/>
                <a:gd name="T27" fmla="*/ 19 h 673"/>
                <a:gd name="T28" fmla="*/ 43 w 145"/>
                <a:gd name="T29" fmla="*/ 0 h 67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45" h="673">
                  <a:moveTo>
                    <a:pt x="129" y="0"/>
                  </a:moveTo>
                  <a:lnTo>
                    <a:pt x="143" y="123"/>
                  </a:lnTo>
                  <a:lnTo>
                    <a:pt x="145" y="241"/>
                  </a:lnTo>
                  <a:lnTo>
                    <a:pt x="144" y="359"/>
                  </a:lnTo>
                  <a:lnTo>
                    <a:pt x="140" y="479"/>
                  </a:lnTo>
                  <a:lnTo>
                    <a:pt x="136" y="574"/>
                  </a:lnTo>
                  <a:lnTo>
                    <a:pt x="120" y="673"/>
                  </a:lnTo>
                  <a:lnTo>
                    <a:pt x="0" y="617"/>
                  </a:lnTo>
                  <a:lnTo>
                    <a:pt x="12" y="523"/>
                  </a:lnTo>
                  <a:lnTo>
                    <a:pt x="16" y="418"/>
                  </a:lnTo>
                  <a:lnTo>
                    <a:pt x="20" y="335"/>
                  </a:lnTo>
                  <a:lnTo>
                    <a:pt x="17" y="213"/>
                  </a:lnTo>
                  <a:lnTo>
                    <a:pt x="14" y="110"/>
                  </a:lnTo>
                  <a:lnTo>
                    <a:pt x="5" y="56"/>
                  </a:lnTo>
                  <a:lnTo>
                    <a:pt x="129" y="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Comic Sans MS" panose="030F0702030302020204" pitchFamily="66" charset="0"/>
              </a:endParaRPr>
            </a:p>
          </p:txBody>
        </p:sp>
        <p:sp>
          <p:nvSpPr>
            <p:cNvPr id="54" name="Freeform 52"/>
            <p:cNvSpPr>
              <a:spLocks/>
            </p:cNvSpPr>
            <p:nvPr/>
          </p:nvSpPr>
          <p:spPr bwMode="auto">
            <a:xfrm>
              <a:off x="4282" y="474"/>
              <a:ext cx="46" cy="150"/>
            </a:xfrm>
            <a:custGeom>
              <a:avLst/>
              <a:gdLst>
                <a:gd name="T0" fmla="*/ 45 w 138"/>
                <a:gd name="T1" fmla="*/ 22 h 450"/>
                <a:gd name="T2" fmla="*/ 46 w 138"/>
                <a:gd name="T3" fmla="*/ 60 h 450"/>
                <a:gd name="T4" fmla="*/ 45 w 138"/>
                <a:gd name="T5" fmla="*/ 98 h 450"/>
                <a:gd name="T6" fmla="*/ 43 w 138"/>
                <a:gd name="T7" fmla="*/ 131 h 450"/>
                <a:gd name="T8" fmla="*/ 40 w 138"/>
                <a:gd name="T9" fmla="*/ 150 h 450"/>
                <a:gd name="T10" fmla="*/ 0 w 138"/>
                <a:gd name="T11" fmla="*/ 133 h 450"/>
                <a:gd name="T12" fmla="*/ 3 w 138"/>
                <a:gd name="T13" fmla="*/ 92 h 450"/>
                <a:gd name="T14" fmla="*/ 3 w 138"/>
                <a:gd name="T15" fmla="*/ 55 h 450"/>
                <a:gd name="T16" fmla="*/ 3 w 138"/>
                <a:gd name="T17" fmla="*/ 20 h 450"/>
                <a:gd name="T18" fmla="*/ 43 w 138"/>
                <a:gd name="T19" fmla="*/ 0 h 450"/>
                <a:gd name="T20" fmla="*/ 45 w 138"/>
                <a:gd name="T21" fmla="*/ 22 h 4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8" h="450">
                  <a:moveTo>
                    <a:pt x="135" y="66"/>
                  </a:moveTo>
                  <a:lnTo>
                    <a:pt x="138" y="181"/>
                  </a:lnTo>
                  <a:lnTo>
                    <a:pt x="136" y="295"/>
                  </a:lnTo>
                  <a:lnTo>
                    <a:pt x="130" y="394"/>
                  </a:lnTo>
                  <a:lnTo>
                    <a:pt x="121" y="450"/>
                  </a:lnTo>
                  <a:lnTo>
                    <a:pt x="0" y="398"/>
                  </a:lnTo>
                  <a:lnTo>
                    <a:pt x="8" y="277"/>
                  </a:lnTo>
                  <a:lnTo>
                    <a:pt x="9" y="166"/>
                  </a:lnTo>
                  <a:lnTo>
                    <a:pt x="9" y="61"/>
                  </a:lnTo>
                  <a:lnTo>
                    <a:pt x="130" y="0"/>
                  </a:lnTo>
                  <a:lnTo>
                    <a:pt x="135" y="66"/>
                  </a:lnTo>
                  <a:close/>
                </a:path>
              </a:pathLst>
            </a:custGeom>
            <a:solidFill>
              <a:srgbClr val="FFE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Comic Sans MS" panose="030F0702030302020204" pitchFamily="66" charset="0"/>
              </a:endParaRPr>
            </a:p>
          </p:txBody>
        </p:sp>
      </p:grpSp>
      <p:sp>
        <p:nvSpPr>
          <p:cNvPr id="55" name="Text Box 53"/>
          <p:cNvSpPr txBox="1">
            <a:spLocks noChangeArrowheads="1"/>
          </p:cNvSpPr>
          <p:nvPr/>
        </p:nvSpPr>
        <p:spPr bwMode="auto">
          <a:xfrm>
            <a:off x="8231168" y="4252193"/>
            <a:ext cx="457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fontAlgn="base">
              <a:spcBef>
                <a:spcPct val="50000"/>
              </a:spcBef>
              <a:spcAft>
                <a:spcPct val="0"/>
              </a:spcAft>
            </a:pPr>
            <a:r>
              <a:rPr kumimoji="1" lang="zh-CN" altLang="en-US" sz="2400" b="1">
                <a:solidFill>
                  <a:srgbClr val="000000"/>
                </a:solidFill>
                <a:latin typeface="Times New Roman" panose="02020603050405020304" pitchFamily="18" charset="0"/>
                <a:ea typeface="楷体_GB2312" pitchFamily="49" charset="-122"/>
              </a:rPr>
              <a:t>输出</a:t>
            </a:r>
            <a:endParaRPr kumimoji="1" lang="zh-CN" altLang="en-US" sz="2400">
              <a:solidFill>
                <a:srgbClr val="000000"/>
              </a:solidFill>
              <a:latin typeface="Times New Roman" panose="02020603050405020304" pitchFamily="18" charset="0"/>
            </a:endParaRPr>
          </a:p>
        </p:txBody>
      </p:sp>
      <p:sp>
        <p:nvSpPr>
          <p:cNvPr id="56" name="Text Box 54"/>
          <p:cNvSpPr txBox="1">
            <a:spLocks noChangeArrowheads="1"/>
          </p:cNvSpPr>
          <p:nvPr/>
        </p:nvSpPr>
        <p:spPr bwMode="auto">
          <a:xfrm>
            <a:off x="458768" y="4252193"/>
            <a:ext cx="457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fontAlgn="base">
              <a:spcBef>
                <a:spcPct val="50000"/>
              </a:spcBef>
              <a:spcAft>
                <a:spcPct val="0"/>
              </a:spcAft>
            </a:pPr>
            <a:r>
              <a:rPr kumimoji="1" lang="zh-CN" altLang="en-US" sz="2400" b="1">
                <a:solidFill>
                  <a:srgbClr val="000000"/>
                </a:solidFill>
                <a:latin typeface="Times New Roman" panose="02020603050405020304" pitchFamily="18" charset="0"/>
                <a:ea typeface="楷体_GB2312" pitchFamily="49" charset="-122"/>
              </a:rPr>
              <a:t>输出</a:t>
            </a:r>
            <a:endParaRPr kumimoji="1" lang="zh-CN" altLang="en-US" sz="2400">
              <a:solidFill>
                <a:srgbClr val="000000"/>
              </a:solidFill>
              <a:latin typeface="Times New Roman" panose="02020603050405020304" pitchFamily="18" charset="0"/>
            </a:endParaRPr>
          </a:p>
        </p:txBody>
      </p:sp>
      <p:sp>
        <p:nvSpPr>
          <p:cNvPr id="58" name="Text Box 56"/>
          <p:cNvSpPr txBox="1">
            <a:spLocks noChangeArrowheads="1"/>
          </p:cNvSpPr>
          <p:nvPr/>
        </p:nvSpPr>
        <p:spPr bwMode="auto">
          <a:xfrm>
            <a:off x="1468418" y="4129955"/>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defRPr/>
            </a:pPr>
            <a:r>
              <a:rPr kumimoji="1" lang="en-US" altLang="zh-CN" sz="2400" b="1" i="1">
                <a:solidFill>
                  <a:srgbClr val="FFFFFF"/>
                </a:solidFill>
                <a:effectLst>
                  <a:outerShdw blurRad="38100" dist="38100" dir="2700000" algn="tl">
                    <a:srgbClr val="C0C0C0"/>
                  </a:outerShdw>
                </a:effectLst>
                <a:latin typeface="Times New Roman" panose="02020603050405020304" pitchFamily="18" charset="0"/>
              </a:rPr>
              <a:t>f</a:t>
            </a:r>
            <a:r>
              <a:rPr kumimoji="1" lang="en-US" altLang="zh-CN" sz="2400" b="1" i="1" baseline="-25000">
                <a:solidFill>
                  <a:srgbClr val="FFFFFF"/>
                </a:solidFill>
                <a:effectLst>
                  <a:outerShdw blurRad="38100" dist="38100" dir="2700000" algn="tl">
                    <a:srgbClr val="C0C0C0"/>
                  </a:outerShdw>
                </a:effectLst>
                <a:latin typeface="Times New Roman" panose="02020603050405020304" pitchFamily="18" charset="0"/>
              </a:rPr>
              <a:t>i</a:t>
            </a:r>
            <a:r>
              <a:rPr kumimoji="1" lang="en-US" altLang="zh-CN" sz="2400" b="1" i="1">
                <a:solidFill>
                  <a:srgbClr val="FFFFFF"/>
                </a:solidFill>
                <a:effectLst>
                  <a:outerShdw blurRad="38100" dist="38100" dir="2700000" algn="tl">
                    <a:srgbClr val="C0C0C0"/>
                  </a:outerShdw>
                </a:effectLst>
                <a:latin typeface="Times New Roman" panose="02020603050405020304" pitchFamily="18" charset="0"/>
              </a:rPr>
              <a:t>(X,S)</a:t>
            </a:r>
          </a:p>
        </p:txBody>
      </p:sp>
      <p:sp>
        <p:nvSpPr>
          <p:cNvPr id="59" name="Line 57"/>
          <p:cNvSpPr>
            <a:spLocks noChangeShapeType="1"/>
          </p:cNvSpPr>
          <p:nvPr/>
        </p:nvSpPr>
        <p:spPr bwMode="auto">
          <a:xfrm flipH="1">
            <a:off x="2549506" y="2761530"/>
            <a:ext cx="1366837" cy="1439863"/>
          </a:xfrm>
          <a:prstGeom prst="line">
            <a:avLst/>
          </a:prstGeom>
          <a:noFill/>
          <a:ln w="25400">
            <a:solidFill>
              <a:srgbClr val="FF0000"/>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latin typeface="Comic Sans MS" panose="030F0702030302020204" pitchFamily="66" charset="0"/>
            </a:endParaRPr>
          </a:p>
        </p:txBody>
      </p:sp>
    </p:spTree>
    <p:extLst>
      <p:ext uri="{BB962C8B-B14F-4D97-AF65-F5344CB8AC3E}">
        <p14:creationId xmlns:p14="http://schemas.microsoft.com/office/powerpoint/2010/main" val="320446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ox(out)">
                                      <p:cBhvr>
                                        <p:cTn id="12" dur="500"/>
                                        <p:tgtEl>
                                          <p:spTgt spid="21"/>
                                        </p:tgtEl>
                                      </p:cBhvr>
                                    </p:animEffect>
                                  </p:childTnLst>
                                </p:cTn>
                              </p:par>
                            </p:childTnLst>
                          </p:cTn>
                        </p:par>
                        <p:par>
                          <p:cTn id="13" fill="hold">
                            <p:stCondLst>
                              <p:cond delay="500"/>
                            </p:stCondLst>
                            <p:childTnLst>
                              <p:par>
                                <p:cTn id="14" presetID="4" presetClass="entr" presetSubtype="32"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box(out)">
                                      <p:cBhvr>
                                        <p:cTn id="16" dur="500"/>
                                        <p:tgtEl>
                                          <p:spTgt spid="22"/>
                                        </p:tgtEl>
                                      </p:cBhvr>
                                    </p:animEffect>
                                  </p:childTnLst>
                                </p:cTn>
                              </p:par>
                            </p:childTnLst>
                          </p:cTn>
                        </p:par>
                        <p:par>
                          <p:cTn id="17" fill="hold">
                            <p:stCondLst>
                              <p:cond delay="1000"/>
                            </p:stCondLst>
                            <p:childTnLst>
                              <p:par>
                                <p:cTn id="18" presetID="4" presetClass="entr" presetSubtype="32"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box(out)">
                                      <p:cBhvr>
                                        <p:cTn id="20" dur="500"/>
                                        <p:tgtEl>
                                          <p:spTgt spid="23"/>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left)">
                                      <p:cBhvr>
                                        <p:cTn id="24" dur="500"/>
                                        <p:tgtEl>
                                          <p:spTgt spid="24"/>
                                        </p:tgtEl>
                                      </p:cBhvr>
                                    </p:animEffect>
                                  </p:childTnLst>
                                </p:cTn>
                              </p:par>
                            </p:childTnLst>
                          </p:cTn>
                        </p:par>
                        <p:par>
                          <p:cTn id="25" fill="hold">
                            <p:stCondLst>
                              <p:cond delay="2000"/>
                            </p:stCondLst>
                            <p:childTnLst>
                              <p:par>
                                <p:cTn id="26" presetID="4" presetClass="entr" presetSubtype="32" fill="hold" grpId="0"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box(out)">
                                      <p:cBhvr>
                                        <p:cTn id="28" dur="500"/>
                                        <p:tgtEl>
                                          <p:spTgt spid="25"/>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500"/>
                                        <p:tgtEl>
                                          <p:spTgt spid="26"/>
                                        </p:tgtEl>
                                      </p:cBhvr>
                                    </p:animEffect>
                                  </p:childTnLst>
                                </p:cTn>
                              </p:par>
                            </p:childTnLst>
                          </p:cTn>
                        </p:par>
                        <p:par>
                          <p:cTn id="33" fill="hold">
                            <p:stCondLst>
                              <p:cond delay="3000"/>
                            </p:stCondLst>
                            <p:childTnLst>
                              <p:par>
                                <p:cTn id="34" presetID="4" presetClass="entr" presetSubtype="32" fill="hold" grpId="0" nodeType="after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box(out)">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box(out)">
                                      <p:cBhvr>
                                        <p:cTn id="41" dur="500"/>
                                        <p:tgtEl>
                                          <p:spTgt spid="30"/>
                                        </p:tgtEl>
                                      </p:cBhvr>
                                    </p:animEffect>
                                  </p:childTnLst>
                                </p:cTn>
                              </p:par>
                            </p:childTnLst>
                          </p:cTn>
                        </p:par>
                      </p:childTnLst>
                    </p:cTn>
                  </p:par>
                  <p:par>
                    <p:cTn id="42" fill="hold">
                      <p:stCondLst>
                        <p:cond delay="indefinite"/>
                      </p:stCondLst>
                      <p:childTnLst>
                        <p:par>
                          <p:cTn id="43" fill="hold">
                            <p:stCondLst>
                              <p:cond delay="0"/>
                            </p:stCondLst>
                            <p:childTnLst>
                              <p:par>
                                <p:cTn id="44" presetID="17" presetClass="entr" presetSubtype="1"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p:cTn id="46" dur="500" fill="hold"/>
                                        <p:tgtEl>
                                          <p:spTgt spid="5"/>
                                        </p:tgtEl>
                                        <p:attrNameLst>
                                          <p:attrName>ppt_x</p:attrName>
                                        </p:attrNameLst>
                                      </p:cBhvr>
                                      <p:tavLst>
                                        <p:tav tm="0">
                                          <p:val>
                                            <p:strVal val="#ppt_x"/>
                                          </p:val>
                                        </p:tav>
                                        <p:tav tm="100000">
                                          <p:val>
                                            <p:strVal val="#ppt_x"/>
                                          </p:val>
                                        </p:tav>
                                      </p:tavLst>
                                    </p:anim>
                                    <p:anim calcmode="lin" valueType="num">
                                      <p:cBhvr>
                                        <p:cTn id="47" dur="500" fill="hold"/>
                                        <p:tgtEl>
                                          <p:spTgt spid="5"/>
                                        </p:tgtEl>
                                        <p:attrNameLst>
                                          <p:attrName>ppt_y</p:attrName>
                                        </p:attrNameLst>
                                      </p:cBhvr>
                                      <p:tavLst>
                                        <p:tav tm="0">
                                          <p:val>
                                            <p:strVal val="#ppt_y-#ppt_h/2"/>
                                          </p:val>
                                        </p:tav>
                                        <p:tav tm="100000">
                                          <p:val>
                                            <p:strVal val="#ppt_y"/>
                                          </p:val>
                                        </p:tav>
                                      </p:tavLst>
                                    </p:anim>
                                    <p:anim calcmode="lin" valueType="num">
                                      <p:cBhvr>
                                        <p:cTn id="48" dur="500" fill="hold"/>
                                        <p:tgtEl>
                                          <p:spTgt spid="5"/>
                                        </p:tgtEl>
                                        <p:attrNameLst>
                                          <p:attrName>ppt_w</p:attrName>
                                        </p:attrNameLst>
                                      </p:cBhvr>
                                      <p:tavLst>
                                        <p:tav tm="0">
                                          <p:val>
                                            <p:strVal val="#ppt_w"/>
                                          </p:val>
                                        </p:tav>
                                        <p:tav tm="100000">
                                          <p:val>
                                            <p:strVal val="#ppt_w"/>
                                          </p:val>
                                        </p:tav>
                                      </p:tavLst>
                                    </p:anim>
                                    <p:anim calcmode="lin" valueType="num">
                                      <p:cBhvr>
                                        <p:cTn id="49" dur="500" fill="hold"/>
                                        <p:tgtEl>
                                          <p:spTgt spid="5"/>
                                        </p:tgtEl>
                                        <p:attrNameLst>
                                          <p:attrName>ppt_h</p:attrName>
                                        </p:attrNameLst>
                                      </p:cBhvr>
                                      <p:tavLst>
                                        <p:tav tm="0">
                                          <p:val>
                                            <p:fltVal val="0"/>
                                          </p:val>
                                        </p:tav>
                                        <p:tav tm="100000">
                                          <p:val>
                                            <p:strVal val="#ppt_h"/>
                                          </p:val>
                                        </p:tav>
                                      </p:tavLst>
                                    </p:anim>
                                  </p:childTnLst>
                                </p:cTn>
                              </p:par>
                            </p:childTnLst>
                          </p:cTn>
                        </p:par>
                        <p:par>
                          <p:cTn id="50" fill="hold">
                            <p:stCondLst>
                              <p:cond delay="500"/>
                            </p:stCondLst>
                            <p:childTnLst>
                              <p:par>
                                <p:cTn id="51" presetID="22" presetClass="entr" presetSubtype="1" fill="hold" grpId="0" nodeType="after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wipe(up)">
                                      <p:cBhvr>
                                        <p:cTn id="53" dur="500"/>
                                        <p:tgtEl>
                                          <p:spTgt spid="28"/>
                                        </p:tgtEl>
                                      </p:cBhvr>
                                    </p:animEffect>
                                  </p:childTnLst>
                                </p:cTn>
                              </p:par>
                            </p:childTnLst>
                          </p:cTn>
                        </p:par>
                        <p:par>
                          <p:cTn id="54" fill="hold">
                            <p:stCondLst>
                              <p:cond delay="1000"/>
                            </p:stCondLst>
                            <p:childTnLst>
                              <p:par>
                                <p:cTn id="55" presetID="4" presetClass="entr" presetSubtype="32" fill="hold" grpId="0" nodeType="after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box(out)">
                                      <p:cBhvr>
                                        <p:cTn id="57" dur="500"/>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17" presetClass="entr" presetSubtype="1" fill="hold" grpId="0" nodeType="clickEffect">
                                  <p:stCondLst>
                                    <p:cond delay="0"/>
                                  </p:stCondLst>
                                  <p:childTnLst>
                                    <p:set>
                                      <p:cBhvr>
                                        <p:cTn id="61" dur="1" fill="hold">
                                          <p:stCondLst>
                                            <p:cond delay="0"/>
                                          </p:stCondLst>
                                        </p:cTn>
                                        <p:tgtEl>
                                          <p:spTgt spid="32"/>
                                        </p:tgtEl>
                                        <p:attrNameLst>
                                          <p:attrName>style.visibility</p:attrName>
                                        </p:attrNameLst>
                                      </p:cBhvr>
                                      <p:to>
                                        <p:strVal val="visible"/>
                                      </p:to>
                                    </p:set>
                                    <p:anim calcmode="lin" valueType="num">
                                      <p:cBhvr>
                                        <p:cTn id="62" dur="500" fill="hold"/>
                                        <p:tgtEl>
                                          <p:spTgt spid="32"/>
                                        </p:tgtEl>
                                        <p:attrNameLst>
                                          <p:attrName>ppt_x</p:attrName>
                                        </p:attrNameLst>
                                      </p:cBhvr>
                                      <p:tavLst>
                                        <p:tav tm="0">
                                          <p:val>
                                            <p:strVal val="#ppt_x"/>
                                          </p:val>
                                        </p:tav>
                                        <p:tav tm="100000">
                                          <p:val>
                                            <p:strVal val="#ppt_x"/>
                                          </p:val>
                                        </p:tav>
                                      </p:tavLst>
                                    </p:anim>
                                    <p:anim calcmode="lin" valueType="num">
                                      <p:cBhvr>
                                        <p:cTn id="63" dur="500" fill="hold"/>
                                        <p:tgtEl>
                                          <p:spTgt spid="32"/>
                                        </p:tgtEl>
                                        <p:attrNameLst>
                                          <p:attrName>ppt_y</p:attrName>
                                        </p:attrNameLst>
                                      </p:cBhvr>
                                      <p:tavLst>
                                        <p:tav tm="0">
                                          <p:val>
                                            <p:strVal val="#ppt_y-#ppt_h/2"/>
                                          </p:val>
                                        </p:tav>
                                        <p:tav tm="100000">
                                          <p:val>
                                            <p:strVal val="#ppt_y"/>
                                          </p:val>
                                        </p:tav>
                                      </p:tavLst>
                                    </p:anim>
                                    <p:anim calcmode="lin" valueType="num">
                                      <p:cBhvr>
                                        <p:cTn id="64" dur="500" fill="hold"/>
                                        <p:tgtEl>
                                          <p:spTgt spid="32"/>
                                        </p:tgtEl>
                                        <p:attrNameLst>
                                          <p:attrName>ppt_w</p:attrName>
                                        </p:attrNameLst>
                                      </p:cBhvr>
                                      <p:tavLst>
                                        <p:tav tm="0">
                                          <p:val>
                                            <p:strVal val="#ppt_w"/>
                                          </p:val>
                                        </p:tav>
                                        <p:tav tm="100000">
                                          <p:val>
                                            <p:strVal val="#ppt_w"/>
                                          </p:val>
                                        </p:tav>
                                      </p:tavLst>
                                    </p:anim>
                                    <p:anim calcmode="lin" valueType="num">
                                      <p:cBhvr>
                                        <p:cTn id="65" dur="500" fill="hold"/>
                                        <p:tgtEl>
                                          <p:spTgt spid="32"/>
                                        </p:tgtEl>
                                        <p:attrNameLst>
                                          <p:attrName>ppt_h</p:attrName>
                                        </p:attrNameLst>
                                      </p:cBhvr>
                                      <p:tavLst>
                                        <p:tav tm="0">
                                          <p:val>
                                            <p:fltVal val="0"/>
                                          </p:val>
                                        </p:tav>
                                        <p:tav tm="100000">
                                          <p:val>
                                            <p:strVal val="#ppt_h"/>
                                          </p:val>
                                        </p:tav>
                                      </p:tavLst>
                                    </p:anim>
                                  </p:childTnLst>
                                </p:cTn>
                              </p:par>
                            </p:childTnLst>
                          </p:cTn>
                        </p:par>
                        <p:par>
                          <p:cTn id="66" fill="hold">
                            <p:stCondLst>
                              <p:cond delay="500"/>
                            </p:stCondLst>
                            <p:childTnLst>
                              <p:par>
                                <p:cTn id="67" presetID="4" presetClass="entr" presetSubtype="32" fill="hold" grpId="0" nodeType="after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box(out)">
                                      <p:cBhvr>
                                        <p:cTn id="69" dur="500"/>
                                        <p:tgtEl>
                                          <p:spTgt spid="31"/>
                                        </p:tgtEl>
                                      </p:cBhvr>
                                    </p:animEffect>
                                  </p:childTnLst>
                                </p:cTn>
                              </p:par>
                            </p:childTnLst>
                          </p:cTn>
                        </p:par>
                        <p:par>
                          <p:cTn id="70" fill="hold">
                            <p:stCondLst>
                              <p:cond delay="1000"/>
                            </p:stCondLst>
                            <p:childTnLst>
                              <p:par>
                                <p:cTn id="71" presetID="18" presetClass="entr" presetSubtype="6" fill="hold" grpId="0"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strips(downRight)">
                                      <p:cBhvr>
                                        <p:cTn id="73" dur="500"/>
                                        <p:tgtEl>
                                          <p:spTgt spid="33"/>
                                        </p:tgtEl>
                                      </p:cBhvr>
                                    </p:animEffect>
                                  </p:childTnLst>
                                </p:cTn>
                              </p:par>
                            </p:childTnLst>
                          </p:cTn>
                        </p:par>
                        <p:par>
                          <p:cTn id="74" fill="hold">
                            <p:stCondLst>
                              <p:cond delay="1500"/>
                            </p:stCondLst>
                            <p:childTnLst>
                              <p:par>
                                <p:cTn id="75" presetID="22" presetClass="entr" presetSubtype="8"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left)">
                                      <p:cBhvr>
                                        <p:cTn id="77" dur="500"/>
                                        <p:tgtEl>
                                          <p:spTgt spid="3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59"/>
                                        </p:tgtEl>
                                        <p:attrNameLst>
                                          <p:attrName>style.visibility</p:attrName>
                                        </p:attrNameLst>
                                      </p:cBhvr>
                                      <p:to>
                                        <p:strVal val="visible"/>
                                      </p:to>
                                    </p:set>
                                    <p:animEffect transition="in" filter="wipe(up)">
                                      <p:cBhvr>
                                        <p:cTn id="82" dur="500"/>
                                        <p:tgtEl>
                                          <p:spTgt spid="59"/>
                                        </p:tgtEl>
                                      </p:cBhvr>
                                    </p:animEffect>
                                  </p:childTnLst>
                                </p:cTn>
                              </p:par>
                            </p:childTnLst>
                          </p:cTn>
                        </p:par>
                        <p:par>
                          <p:cTn id="83" fill="hold">
                            <p:stCondLst>
                              <p:cond delay="500"/>
                            </p:stCondLst>
                            <p:childTnLst>
                              <p:par>
                                <p:cTn id="84" presetID="4" presetClass="entr" presetSubtype="32" fill="hold" grpId="0" nodeType="afterEffect">
                                  <p:stCondLst>
                                    <p:cond delay="0"/>
                                  </p:stCondLst>
                                  <p:childTnLst>
                                    <p:set>
                                      <p:cBhvr>
                                        <p:cTn id="85" dur="1" fill="hold">
                                          <p:stCondLst>
                                            <p:cond delay="0"/>
                                          </p:stCondLst>
                                        </p:cTn>
                                        <p:tgtEl>
                                          <p:spTgt spid="58"/>
                                        </p:tgtEl>
                                        <p:attrNameLst>
                                          <p:attrName>style.visibility</p:attrName>
                                        </p:attrNameLst>
                                      </p:cBhvr>
                                      <p:to>
                                        <p:strVal val="visible"/>
                                      </p:to>
                                    </p:set>
                                    <p:animEffect transition="in" filter="box(out)">
                                      <p:cBhvr>
                                        <p:cTn id="86" dur="500"/>
                                        <p:tgtEl>
                                          <p:spTgt spid="58"/>
                                        </p:tgtEl>
                                      </p:cBhvr>
                                    </p:animEffect>
                                  </p:childTnLst>
                                </p:cTn>
                              </p:par>
                            </p:childTnLst>
                          </p:cTn>
                        </p:par>
                        <p:par>
                          <p:cTn id="87" fill="hold">
                            <p:stCondLst>
                              <p:cond delay="1000"/>
                            </p:stCondLst>
                            <p:childTnLst>
                              <p:par>
                                <p:cTn id="88" presetID="22" presetClass="entr" presetSubtype="2" fill="hold" nodeType="after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wipe(right)">
                                      <p:cBhvr>
                                        <p:cTn id="90" dur="500"/>
                                        <p:tgtEl>
                                          <p:spTgt spid="45"/>
                                        </p:tgtEl>
                                      </p:cBhvr>
                                    </p:animEffect>
                                  </p:childTnLst>
                                  <p:subTnLst>
                                    <p:audio>
                                      <p:cMediaNode>
                                        <p:cTn display="0" masterRel="sameClick">
                                          <p:stCondLst>
                                            <p:cond evt="begin" delay="0">
                                              <p:tn val="88"/>
                                            </p:cond>
                                          </p:stCondLst>
                                          <p:endCondLst>
                                            <p:cond evt="onStopAudio" delay="0">
                                              <p:tgtEl>
                                                <p:sldTgt/>
                                              </p:tgtEl>
                                            </p:cond>
                                          </p:endCondLst>
                                        </p:cTn>
                                        <p:tgtEl>
                                          <p:sndTgt r:embed="rId3" name="CHIMES.WAV"/>
                                        </p:tgtEl>
                                      </p:cMediaNode>
                                    </p:audio>
                                  </p:subTnLst>
                                </p:cTn>
                              </p:par>
                              <p:par>
                                <p:cTn id="91" presetID="22" presetClass="entr" presetSubtype="2" fill="hold" grpId="0" nodeType="withEffect">
                                  <p:stCondLst>
                                    <p:cond delay="0"/>
                                  </p:stCondLst>
                                  <p:childTnLst>
                                    <p:set>
                                      <p:cBhvr>
                                        <p:cTn id="92" dur="1" fill="hold">
                                          <p:stCondLst>
                                            <p:cond delay="0"/>
                                          </p:stCondLst>
                                        </p:cTn>
                                        <p:tgtEl>
                                          <p:spTgt spid="56"/>
                                        </p:tgtEl>
                                        <p:attrNameLst>
                                          <p:attrName>style.visibility</p:attrName>
                                        </p:attrNameLst>
                                      </p:cBhvr>
                                      <p:to>
                                        <p:strVal val="visible"/>
                                      </p:to>
                                    </p:set>
                                    <p:animEffect transition="in" filter="wipe(right)">
                                      <p:cBhvr>
                                        <p:cTn id="93" dur="500"/>
                                        <p:tgtEl>
                                          <p:spTgt spid="56"/>
                                        </p:tgtEl>
                                      </p:cBhvr>
                                    </p:animEffect>
                                  </p:childTnLst>
                                </p:cTn>
                              </p:par>
                              <p:par>
                                <p:cTn id="94" presetID="22" presetClass="entr" presetSubtype="8" fill="hold" nodeType="withEffect">
                                  <p:stCondLst>
                                    <p:cond delay="0"/>
                                  </p:stCondLst>
                                  <p:childTnLst>
                                    <p:set>
                                      <p:cBhvr>
                                        <p:cTn id="95" dur="1" fill="hold">
                                          <p:stCondLst>
                                            <p:cond delay="0"/>
                                          </p:stCondLst>
                                        </p:cTn>
                                        <p:tgtEl>
                                          <p:spTgt spid="35"/>
                                        </p:tgtEl>
                                        <p:attrNameLst>
                                          <p:attrName>style.visibility</p:attrName>
                                        </p:attrNameLst>
                                      </p:cBhvr>
                                      <p:to>
                                        <p:strVal val="visible"/>
                                      </p:to>
                                    </p:set>
                                    <p:animEffect transition="in" filter="wipe(left)">
                                      <p:cBhvr>
                                        <p:cTn id="96" dur="500"/>
                                        <p:tgtEl>
                                          <p:spTgt spid="35"/>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55"/>
                                        </p:tgtEl>
                                        <p:attrNameLst>
                                          <p:attrName>style.visibility</p:attrName>
                                        </p:attrNameLst>
                                      </p:cBhvr>
                                      <p:to>
                                        <p:strVal val="visible"/>
                                      </p:to>
                                    </p:set>
                                    <p:animEffect transition="in" filter="wipe(left)">
                                      <p:cBhvr>
                                        <p:cTn id="9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utoUpdateAnimBg="0"/>
      <p:bldP spid="22" grpId="0" autoUpdateAnimBg="0"/>
      <p:bldP spid="23" grpId="0" autoUpdateAnimBg="0"/>
      <p:bldP spid="24" grpId="0" autoUpdateAnimBg="0"/>
      <p:bldP spid="25" grpId="0" autoUpdateAnimBg="0"/>
      <p:bldP spid="26" grpId="0" autoUpdateAnimBg="0"/>
      <p:bldP spid="27" grpId="0" autoUpdateAnimBg="0"/>
      <p:bldP spid="28" grpId="0" animBg="1"/>
      <p:bldP spid="29" grpId="0" autoUpdateAnimBg="0"/>
      <p:bldP spid="30" grpId="0" autoUpdateAnimBg="0"/>
      <p:bldP spid="31" grpId="0" autoUpdateAnimBg="0"/>
      <p:bldP spid="32" grpId="0" animBg="1"/>
      <p:bldP spid="33" grpId="0" animBg="1"/>
      <p:bldP spid="34" grpId="0" autoUpdateAnimBg="0"/>
      <p:bldP spid="55" grpId="0" autoUpdateAnimBg="0"/>
      <p:bldP spid="56" grpId="0" autoUpdateAnimBg="0"/>
      <p:bldP spid="58" grpId="0" autoUpdateAnimBg="0"/>
      <p:bldP spid="5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对象的定义</a:t>
            </a:r>
          </a:p>
        </p:txBody>
      </p:sp>
      <p:sp>
        <p:nvSpPr>
          <p:cNvPr id="3" name="内容占位符 2"/>
          <p:cNvSpPr>
            <a:spLocks noGrp="1"/>
          </p:cNvSpPr>
          <p:nvPr>
            <p:ph idx="1"/>
          </p:nvPr>
        </p:nvSpPr>
        <p:spPr>
          <a:xfrm>
            <a:off x="731347" y="3271100"/>
            <a:ext cx="7920037" cy="2941163"/>
          </a:xfrm>
        </p:spPr>
        <p:txBody>
          <a:bodyPr/>
          <a:lstStyle/>
          <a:p>
            <a:r>
              <a:rPr lang="zh-CN" altLang="en-US" dirty="0"/>
              <a:t>对象是</a:t>
            </a:r>
            <a:r>
              <a:rPr lang="zh-CN" altLang="en-US" dirty="0">
                <a:solidFill>
                  <a:srgbClr val="0000FF"/>
                </a:solidFill>
              </a:rPr>
              <a:t>封装了数据结构及可以施加在这些数据结构上的操作的封装体</a:t>
            </a:r>
            <a:r>
              <a:rPr lang="zh-CN" altLang="en-US" dirty="0"/>
              <a:t>，这个封装体有可以唯一地标识它的名字，而且向外界提供一组服务</a:t>
            </a:r>
            <a:r>
              <a:rPr lang="en-US" altLang="zh-CN" dirty="0"/>
              <a:t>(</a:t>
            </a:r>
            <a:r>
              <a:rPr lang="zh-CN" altLang="en-US" dirty="0"/>
              <a:t>即公有的操作</a:t>
            </a:r>
            <a:r>
              <a:rPr lang="en-US" altLang="zh-CN" dirty="0"/>
              <a:t>)</a:t>
            </a:r>
            <a:r>
              <a:rPr lang="zh-CN" altLang="en-US" dirty="0"/>
              <a:t>。</a:t>
            </a:r>
            <a:endParaRPr lang="en-US" altLang="zh-CN" dirty="0"/>
          </a:p>
          <a:p>
            <a:r>
              <a:rPr lang="zh-CN" altLang="en-US" dirty="0"/>
              <a:t>对象中的数据表示对象的状态，一个对象的状态只能由该对象的操作来改变。</a:t>
            </a:r>
          </a:p>
        </p:txBody>
      </p:sp>
      <p:pic>
        <p:nvPicPr>
          <p:cNvPr id="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1195" y="1350168"/>
            <a:ext cx="4624192" cy="180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482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对象的特点</a:t>
            </a:r>
          </a:p>
        </p:txBody>
      </p:sp>
      <p:sp>
        <p:nvSpPr>
          <p:cNvPr id="3" name="内容占位符 2"/>
          <p:cNvSpPr>
            <a:spLocks noGrp="1"/>
          </p:cNvSpPr>
          <p:nvPr>
            <p:ph idx="1"/>
          </p:nvPr>
        </p:nvSpPr>
        <p:spPr/>
        <p:txBody>
          <a:bodyPr/>
          <a:lstStyle/>
          <a:p>
            <a:r>
              <a:rPr lang="en-US" altLang="zh-CN" dirty="0"/>
              <a:t>(1) </a:t>
            </a:r>
            <a:r>
              <a:rPr lang="zh-CN" altLang="en-US" dirty="0"/>
              <a:t>以数据为中心。</a:t>
            </a:r>
          </a:p>
          <a:p>
            <a:r>
              <a:rPr lang="en-US" altLang="zh-CN" dirty="0"/>
              <a:t>(2) </a:t>
            </a:r>
            <a:r>
              <a:rPr lang="zh-CN" altLang="en-US" dirty="0"/>
              <a:t>对象是主动的。</a:t>
            </a:r>
            <a:endParaRPr lang="en-US" altLang="zh-CN" dirty="0"/>
          </a:p>
          <a:p>
            <a:r>
              <a:rPr lang="en-US" altLang="zh-CN" dirty="0"/>
              <a:t>(3) </a:t>
            </a:r>
            <a:r>
              <a:rPr lang="zh-CN" altLang="en-US" dirty="0"/>
              <a:t>实现了数据封装。</a:t>
            </a:r>
            <a:endParaRPr lang="en-US" altLang="zh-CN" dirty="0"/>
          </a:p>
          <a:p>
            <a:r>
              <a:rPr lang="en-US" altLang="zh-CN" dirty="0"/>
              <a:t>(4) </a:t>
            </a:r>
            <a:r>
              <a:rPr lang="zh-CN" altLang="en-US" dirty="0"/>
              <a:t>本质上具有并行性。</a:t>
            </a:r>
            <a:endParaRPr lang="en-US" altLang="zh-CN" dirty="0"/>
          </a:p>
          <a:p>
            <a:r>
              <a:rPr lang="en-US" altLang="zh-CN" dirty="0"/>
              <a:t>(5) </a:t>
            </a:r>
            <a:r>
              <a:rPr lang="zh-CN" altLang="en-US" dirty="0"/>
              <a:t>模块独立性好。</a:t>
            </a:r>
          </a:p>
        </p:txBody>
      </p:sp>
    </p:spTree>
    <p:extLst>
      <p:ext uri="{BB962C8B-B14F-4D97-AF65-F5344CB8AC3E}">
        <p14:creationId xmlns:p14="http://schemas.microsoft.com/office/powerpoint/2010/main" val="479581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9.2.2 </a:t>
            </a:r>
            <a:r>
              <a:rPr lang="zh-CN" altLang="en-US" dirty="0"/>
              <a:t>类（</a:t>
            </a:r>
            <a:r>
              <a:rPr lang="en-US" altLang="zh-CN" dirty="0"/>
              <a:t>class</a:t>
            </a:r>
            <a:r>
              <a:rPr lang="zh-CN" altLang="en-US" dirty="0"/>
              <a:t>）</a:t>
            </a:r>
          </a:p>
        </p:txBody>
      </p:sp>
      <p:sp>
        <p:nvSpPr>
          <p:cNvPr id="3" name="内容占位符 2"/>
          <p:cNvSpPr>
            <a:spLocks noGrp="1"/>
          </p:cNvSpPr>
          <p:nvPr>
            <p:ph idx="1"/>
          </p:nvPr>
        </p:nvSpPr>
        <p:spPr/>
        <p:txBody>
          <a:bodyPr/>
          <a:lstStyle/>
          <a:p>
            <a:r>
              <a:rPr lang="zh-CN" altLang="en-US" dirty="0"/>
              <a:t>类又称</a:t>
            </a:r>
            <a:r>
              <a:rPr lang="zh-CN" altLang="en-US" dirty="0">
                <a:solidFill>
                  <a:srgbClr val="0000FF"/>
                </a:solidFill>
              </a:rPr>
              <a:t>对象类</a:t>
            </a:r>
            <a:r>
              <a:rPr lang="zh-CN" altLang="en-US" dirty="0"/>
              <a:t>，是一组具有相同属性和相同操作的</a:t>
            </a:r>
            <a:r>
              <a:rPr lang="zh-CN" altLang="en-US" dirty="0">
                <a:solidFill>
                  <a:srgbClr val="0000FF"/>
                </a:solidFill>
              </a:rPr>
              <a:t>对象的集合</a:t>
            </a:r>
            <a:r>
              <a:rPr lang="zh-CN" altLang="en-US" dirty="0"/>
              <a:t>。一个类的每个对象都是类的实例</a:t>
            </a:r>
            <a:r>
              <a:rPr lang="en-US" altLang="zh-CN" dirty="0"/>
              <a:t>(instance) </a:t>
            </a:r>
            <a:r>
              <a:rPr lang="zh-CN" altLang="en-US" dirty="0"/>
              <a:t>，它们都可以使用类中提供的函数。</a:t>
            </a:r>
          </a:p>
        </p:txBody>
      </p:sp>
      <p:pic>
        <p:nvPicPr>
          <p:cNvPr id="3076" name="Picture 4" descr="“object and class in java”的图片搜索结果&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040" y="3346515"/>
            <a:ext cx="6364932" cy="2580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64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9.2.3 </a:t>
            </a:r>
            <a:r>
              <a:rPr lang="zh-CN" altLang="en-US" dirty="0"/>
              <a:t>实例（</a:t>
            </a:r>
            <a:r>
              <a:rPr lang="en-US" altLang="zh-CN" dirty="0"/>
              <a:t>instance</a:t>
            </a:r>
            <a:r>
              <a:rPr lang="zh-CN" altLang="en-US" dirty="0"/>
              <a:t>）</a:t>
            </a:r>
          </a:p>
        </p:txBody>
      </p:sp>
      <p:sp>
        <p:nvSpPr>
          <p:cNvPr id="3" name="内容占位符 2"/>
          <p:cNvSpPr>
            <a:spLocks noGrp="1"/>
          </p:cNvSpPr>
          <p:nvPr>
            <p:ph idx="1"/>
          </p:nvPr>
        </p:nvSpPr>
        <p:spPr/>
        <p:txBody>
          <a:bodyPr/>
          <a:lstStyle/>
          <a:p>
            <a:r>
              <a:rPr lang="zh-CN" altLang="en-US" dirty="0"/>
              <a:t>由某个特定的类所描述的一个具体的对象 </a:t>
            </a:r>
          </a:p>
        </p:txBody>
      </p:sp>
      <p:grpSp>
        <p:nvGrpSpPr>
          <p:cNvPr id="4" name="Group 3"/>
          <p:cNvGrpSpPr>
            <a:grpSpLocks/>
          </p:cNvGrpSpPr>
          <p:nvPr/>
        </p:nvGrpSpPr>
        <p:grpSpPr bwMode="auto">
          <a:xfrm>
            <a:off x="1196258" y="2266755"/>
            <a:ext cx="6543675" cy="3582987"/>
            <a:chOff x="793" y="1344"/>
            <a:chExt cx="4122" cy="2257"/>
          </a:xfrm>
        </p:grpSpPr>
        <p:sp useBgFill="1">
          <p:nvSpPr>
            <p:cNvPr id="5" name="AutoShape 4"/>
            <p:cNvSpPr>
              <a:spLocks noChangeArrowheads="1"/>
            </p:cNvSpPr>
            <p:nvPr/>
          </p:nvSpPr>
          <p:spPr bwMode="auto">
            <a:xfrm>
              <a:off x="3651" y="2432"/>
              <a:ext cx="401" cy="283"/>
            </a:xfrm>
            <a:prstGeom prst="rightArrow">
              <a:avLst>
                <a:gd name="adj1" fmla="val 50000"/>
                <a:gd name="adj2" fmla="val 35424"/>
              </a:avLst>
            </a:prstGeom>
            <a:ln w="9525">
              <a:solidFill>
                <a:srgbClr val="333399"/>
              </a:solidFill>
              <a:miter lim="800000"/>
              <a:headEnd/>
              <a:tailEnd/>
            </a:ln>
            <a:effectLst>
              <a:outerShdw dist="35921" dir="2700000" algn="ctr" rotWithShape="0">
                <a:srgbClr val="808080"/>
              </a:outerShdw>
            </a:effectLst>
          </p:spPr>
          <p:txBody>
            <a:bodyPr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endParaRPr lang="zh-CN" altLang="en-US"/>
            </a:p>
          </p:txBody>
        </p:sp>
        <p:grpSp>
          <p:nvGrpSpPr>
            <p:cNvPr id="6" name="Group 5"/>
            <p:cNvGrpSpPr>
              <a:grpSpLocks/>
            </p:cNvGrpSpPr>
            <p:nvPr/>
          </p:nvGrpSpPr>
          <p:grpSpPr bwMode="auto">
            <a:xfrm>
              <a:off x="4130" y="1344"/>
              <a:ext cx="785" cy="2257"/>
              <a:chOff x="4130" y="1344"/>
              <a:chExt cx="785" cy="2257"/>
            </a:xfrm>
          </p:grpSpPr>
          <p:sp>
            <p:nvSpPr>
              <p:cNvPr id="32" name="AutoShape 6"/>
              <p:cNvSpPr>
                <a:spLocks noChangeArrowheads="1"/>
              </p:cNvSpPr>
              <p:nvPr/>
            </p:nvSpPr>
            <p:spPr bwMode="auto">
              <a:xfrm>
                <a:off x="4130" y="1358"/>
                <a:ext cx="785" cy="2243"/>
              </a:xfrm>
              <a:prstGeom prst="roundRect">
                <a:avLst>
                  <a:gd name="adj" fmla="val 16667"/>
                </a:avLst>
              </a:prstGeom>
              <a:solidFill>
                <a:srgbClr val="CCFFCC"/>
              </a:solidFill>
              <a:ln w="12700">
                <a:solidFill>
                  <a:srgbClr val="006666"/>
                </a:solidFill>
                <a:round/>
                <a:headEnd/>
                <a:tailEnd/>
              </a:ln>
              <a:effectLst>
                <a:outerShdw dist="107763" dir="2700000" algn="ctr" rotWithShape="0">
                  <a:srgbClr val="808080"/>
                </a:outerShdw>
              </a:effectLst>
            </p:spPr>
            <p:txBody>
              <a:bodyPr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endParaRPr lang="zh-CN" altLang="en-US"/>
              </a:p>
            </p:txBody>
          </p:sp>
          <p:sp>
            <p:nvSpPr>
              <p:cNvPr id="33" name="Text Box 7"/>
              <p:cNvSpPr txBox="1">
                <a:spLocks noChangeArrowheads="1"/>
              </p:cNvSpPr>
              <p:nvPr/>
            </p:nvSpPr>
            <p:spPr bwMode="auto">
              <a:xfrm>
                <a:off x="4163" y="1697"/>
                <a:ext cx="662" cy="1035"/>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6666"/>
                    </a:solidFill>
                    <a:miter lim="800000"/>
                    <a:headEnd/>
                    <a:tailEnd/>
                  </a14:hiddenLine>
                </a:ext>
              </a:extLst>
            </p:spPr>
            <p:txBody>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zh-CN" altLang="en-US" sz="1400" b="1">
                    <a:solidFill>
                      <a:schemeClr val="tx2"/>
                    </a:solidFill>
                    <a:latin typeface="Times New Roman" panose="02020603050405020304" pitchFamily="18" charset="0"/>
                    <a:ea typeface="黑体" panose="02010609060101010101" pitchFamily="49" charset="-122"/>
                  </a:rPr>
                  <a:t>姓名</a:t>
                </a:r>
              </a:p>
              <a:p>
                <a:pPr algn="ctr" eaLnBrk="1" hangingPunct="1"/>
                <a:r>
                  <a:rPr lang="zh-CN" altLang="en-US" sz="1400" b="1">
                    <a:solidFill>
                      <a:schemeClr val="tx2"/>
                    </a:solidFill>
                    <a:latin typeface="Times New Roman" panose="02020603050405020304" pitchFamily="18" charset="0"/>
                    <a:ea typeface="黑体" panose="02010609060101010101" pitchFamily="49" charset="-122"/>
                  </a:rPr>
                  <a:t>性别</a:t>
                </a:r>
              </a:p>
              <a:p>
                <a:pPr algn="ctr" eaLnBrk="1" hangingPunct="1"/>
                <a:r>
                  <a:rPr lang="zh-CN" altLang="en-US" sz="1400" b="1">
                    <a:solidFill>
                      <a:schemeClr val="tx2"/>
                    </a:solidFill>
                    <a:latin typeface="Times New Roman" panose="02020603050405020304" pitchFamily="18" charset="0"/>
                    <a:ea typeface="黑体" panose="02010609060101010101" pitchFamily="49" charset="-122"/>
                  </a:rPr>
                  <a:t>籍贯</a:t>
                </a:r>
              </a:p>
              <a:p>
                <a:pPr algn="ctr" eaLnBrk="1" hangingPunct="1"/>
                <a:r>
                  <a:rPr lang="zh-CN" altLang="en-US" sz="1400" b="1">
                    <a:solidFill>
                      <a:schemeClr val="tx2"/>
                    </a:solidFill>
                    <a:latin typeface="Times New Roman" panose="02020603050405020304" pitchFamily="18" charset="0"/>
                    <a:ea typeface="黑体" panose="02010609060101010101" pitchFamily="49" charset="-122"/>
                  </a:rPr>
                  <a:t>专业</a:t>
                </a:r>
              </a:p>
              <a:p>
                <a:pPr algn="ctr" eaLnBrk="1" hangingPunct="1"/>
                <a:r>
                  <a:rPr lang="zh-CN" altLang="en-US" sz="1400" b="1">
                    <a:solidFill>
                      <a:schemeClr val="tx2"/>
                    </a:solidFill>
                    <a:latin typeface="Times New Roman" panose="02020603050405020304" pitchFamily="18" charset="0"/>
                    <a:ea typeface="黑体" panose="02010609060101010101" pitchFamily="49" charset="-122"/>
                  </a:rPr>
                  <a:t>出生年月</a:t>
                </a:r>
              </a:p>
              <a:p>
                <a:pPr algn="ctr" eaLnBrk="1" hangingPunct="1"/>
                <a:r>
                  <a:rPr lang="zh-CN" altLang="en-US" sz="1400" b="1">
                    <a:solidFill>
                      <a:schemeClr val="tx2"/>
                    </a:solidFill>
                    <a:latin typeface="Times New Roman" panose="02020603050405020304" pitchFamily="18" charset="0"/>
                    <a:ea typeface="黑体" panose="02010609060101010101" pitchFamily="49" charset="-122"/>
                  </a:rPr>
                  <a:t>住址</a:t>
                </a:r>
                <a:endParaRPr lang="zh-CN" altLang="en-US" sz="2800" b="1">
                  <a:solidFill>
                    <a:schemeClr val="tx2"/>
                  </a:solidFill>
                  <a:latin typeface="Times New Roman" panose="02020603050405020304" pitchFamily="18" charset="0"/>
                  <a:ea typeface="仿宋_GB2312" pitchFamily="49" charset="-122"/>
                </a:endParaRPr>
              </a:p>
            </p:txBody>
          </p:sp>
          <p:sp>
            <p:nvSpPr>
              <p:cNvPr id="34" name="Line 8"/>
              <p:cNvSpPr>
                <a:spLocks noChangeShapeType="1"/>
              </p:cNvSpPr>
              <p:nvPr/>
            </p:nvSpPr>
            <p:spPr bwMode="auto">
              <a:xfrm>
                <a:off x="4130" y="1660"/>
                <a:ext cx="785" cy="0"/>
              </a:xfrm>
              <a:prstGeom prst="line">
                <a:avLst/>
              </a:prstGeom>
              <a:noFill/>
              <a:ln w="12700">
                <a:solidFill>
                  <a:srgbClr val="006666"/>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5" name="Line 9"/>
              <p:cNvSpPr>
                <a:spLocks noChangeShapeType="1"/>
              </p:cNvSpPr>
              <p:nvPr/>
            </p:nvSpPr>
            <p:spPr bwMode="auto">
              <a:xfrm>
                <a:off x="4130" y="2773"/>
                <a:ext cx="785" cy="0"/>
              </a:xfrm>
              <a:prstGeom prst="line">
                <a:avLst/>
              </a:prstGeom>
              <a:noFill/>
              <a:ln w="12700">
                <a:solidFill>
                  <a:srgbClr val="006666"/>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6" name="Text Box 10"/>
              <p:cNvSpPr txBox="1">
                <a:spLocks noChangeArrowheads="1"/>
              </p:cNvSpPr>
              <p:nvPr/>
            </p:nvSpPr>
            <p:spPr bwMode="auto">
              <a:xfrm>
                <a:off x="4326" y="2856"/>
                <a:ext cx="393" cy="745"/>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6666"/>
                    </a:solidFill>
                    <a:miter lim="800000"/>
                    <a:headEnd/>
                    <a:tailEnd/>
                  </a14:hiddenLine>
                </a:ext>
              </a:extLst>
            </p:spPr>
            <p:txBody>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just" eaLnBrk="1" hangingPunct="1"/>
                <a:r>
                  <a:rPr lang="zh-CN" altLang="en-US" sz="1400" b="1">
                    <a:solidFill>
                      <a:srgbClr val="9F3FDF"/>
                    </a:solidFill>
                    <a:latin typeface="Times New Roman" panose="02020603050405020304" pitchFamily="18" charset="0"/>
                    <a:ea typeface="黑体" panose="02010609060101010101" pitchFamily="49" charset="-122"/>
                  </a:rPr>
                  <a:t>看书</a:t>
                </a:r>
              </a:p>
              <a:p>
                <a:pPr algn="just" eaLnBrk="1" hangingPunct="1"/>
                <a:r>
                  <a:rPr lang="zh-CN" altLang="en-US" sz="1400" b="1">
                    <a:solidFill>
                      <a:srgbClr val="9F3FDF"/>
                    </a:solidFill>
                    <a:latin typeface="Times New Roman" panose="02020603050405020304" pitchFamily="18" charset="0"/>
                    <a:ea typeface="黑体" panose="02010609060101010101" pitchFamily="49" charset="-122"/>
                  </a:rPr>
                  <a:t>实验</a:t>
                </a:r>
              </a:p>
              <a:p>
                <a:pPr algn="just" eaLnBrk="1" hangingPunct="1"/>
                <a:r>
                  <a:rPr lang="zh-CN" altLang="en-US" sz="1400" b="1">
                    <a:solidFill>
                      <a:srgbClr val="9F3FDF"/>
                    </a:solidFill>
                    <a:latin typeface="Times New Roman" panose="02020603050405020304" pitchFamily="18" charset="0"/>
                    <a:ea typeface="黑体" panose="02010609060101010101" pitchFamily="49" charset="-122"/>
                  </a:rPr>
                  <a:t>上课</a:t>
                </a:r>
              </a:p>
              <a:p>
                <a:pPr algn="just" eaLnBrk="1" hangingPunct="1"/>
                <a:r>
                  <a:rPr lang="zh-CN" altLang="en-US" sz="1400" b="1">
                    <a:solidFill>
                      <a:srgbClr val="9F3FDF"/>
                    </a:solidFill>
                    <a:latin typeface="Times New Roman" panose="02020603050405020304" pitchFamily="18" charset="0"/>
                    <a:ea typeface="黑体" panose="02010609060101010101" pitchFamily="49" charset="-122"/>
                  </a:rPr>
                  <a:t>运动</a:t>
                </a:r>
                <a:endParaRPr lang="zh-CN" altLang="en-US" sz="2800" b="1">
                  <a:solidFill>
                    <a:srgbClr val="9F3FDF"/>
                  </a:solidFill>
                  <a:latin typeface="Times New Roman" panose="02020603050405020304" pitchFamily="18" charset="0"/>
                  <a:ea typeface="黑体" panose="02010609060101010101" pitchFamily="49" charset="-122"/>
                </a:endParaRPr>
              </a:p>
            </p:txBody>
          </p:sp>
          <p:sp>
            <p:nvSpPr>
              <p:cNvPr id="37" name="Text Box 11"/>
              <p:cNvSpPr txBox="1">
                <a:spLocks noChangeArrowheads="1"/>
              </p:cNvSpPr>
              <p:nvPr/>
            </p:nvSpPr>
            <p:spPr bwMode="auto">
              <a:xfrm>
                <a:off x="4308" y="2659"/>
                <a:ext cx="432" cy="191"/>
              </a:xfrm>
              <a:prstGeom prst="rect">
                <a:avLst/>
              </a:prstGeom>
              <a:solidFill>
                <a:srgbClr val="CCFFCC"/>
              </a:solidFill>
              <a:ln>
                <a:noFill/>
              </a:ln>
              <a:extLst>
                <a:ext uri="{91240B29-F687-4F45-9708-019B960494DF}">
                  <a14:hiddenLine xmlns:a14="http://schemas.microsoft.com/office/drawing/2010/main" w="9525">
                    <a:solidFill>
                      <a:srgbClr val="006666"/>
                    </a:solidFill>
                    <a:miter lim="800000"/>
                    <a:headEnd/>
                    <a:tailEnd/>
                  </a14:hiddenLine>
                </a:ext>
              </a:extLst>
            </p:spPr>
            <p:txBody>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zh-CN" altLang="en-US" sz="1400" b="1" dirty="0">
                    <a:solidFill>
                      <a:srgbClr val="9F3FDF"/>
                    </a:solidFill>
                    <a:latin typeface="Times New Roman" panose="02020603050405020304" pitchFamily="18" charset="0"/>
                    <a:ea typeface="黑体" panose="02010609060101010101" pitchFamily="49" charset="-122"/>
                  </a:rPr>
                  <a:t>方法</a:t>
                </a:r>
                <a:endParaRPr lang="zh-CN" altLang="en-US" sz="2800" b="1" dirty="0">
                  <a:solidFill>
                    <a:srgbClr val="9F3FDF"/>
                  </a:solidFill>
                  <a:latin typeface="Times New Roman" panose="02020603050405020304" pitchFamily="18" charset="0"/>
                  <a:ea typeface="仿宋_GB2312" pitchFamily="49" charset="-122"/>
                </a:endParaRPr>
              </a:p>
            </p:txBody>
          </p:sp>
          <p:sp>
            <p:nvSpPr>
              <p:cNvPr id="38" name="Text Box 12"/>
              <p:cNvSpPr txBox="1">
                <a:spLocks noChangeArrowheads="1"/>
              </p:cNvSpPr>
              <p:nvPr/>
            </p:nvSpPr>
            <p:spPr bwMode="auto">
              <a:xfrm>
                <a:off x="4326" y="1536"/>
                <a:ext cx="400" cy="170"/>
              </a:xfrm>
              <a:prstGeom prst="rect">
                <a:avLst/>
              </a:prstGeom>
              <a:solidFill>
                <a:srgbClr val="CCFFCC"/>
              </a:solidFill>
              <a:ln>
                <a:noFill/>
              </a:ln>
              <a:extLst>
                <a:ext uri="{91240B29-F687-4F45-9708-019B960494DF}">
                  <a14:hiddenLine xmlns:a14="http://schemas.microsoft.com/office/drawing/2010/main" w="9525">
                    <a:solidFill>
                      <a:srgbClr val="006666"/>
                    </a:solidFill>
                    <a:miter lim="800000"/>
                    <a:headEnd/>
                    <a:tailEnd/>
                  </a14:hiddenLine>
                </a:ext>
              </a:extLst>
            </p:spPr>
            <p:txBody>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just" eaLnBrk="1" hangingPunct="1"/>
                <a:r>
                  <a:rPr lang="zh-CN" altLang="en-US" sz="1400" b="1">
                    <a:solidFill>
                      <a:schemeClr val="accent2"/>
                    </a:solidFill>
                    <a:latin typeface="Times New Roman" panose="02020603050405020304" pitchFamily="18" charset="0"/>
                    <a:ea typeface="黑体" panose="02010609060101010101" pitchFamily="49" charset="-122"/>
                  </a:rPr>
                  <a:t>属性</a:t>
                </a:r>
                <a:endParaRPr lang="zh-CN" altLang="en-US" sz="2800" b="1">
                  <a:solidFill>
                    <a:schemeClr val="accent2"/>
                  </a:solidFill>
                  <a:latin typeface="Times New Roman" panose="02020603050405020304" pitchFamily="18" charset="0"/>
                  <a:ea typeface="仿宋_GB2312" pitchFamily="49" charset="-122"/>
                </a:endParaRPr>
              </a:p>
            </p:txBody>
          </p:sp>
          <p:sp>
            <p:nvSpPr>
              <p:cNvPr id="39" name="Text Box 13"/>
              <p:cNvSpPr txBox="1">
                <a:spLocks noChangeArrowheads="1"/>
              </p:cNvSpPr>
              <p:nvPr/>
            </p:nvSpPr>
            <p:spPr bwMode="auto">
              <a:xfrm>
                <a:off x="4319" y="1344"/>
                <a:ext cx="421" cy="249"/>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6666"/>
                    </a:solidFill>
                    <a:miter lim="800000"/>
                    <a:headEnd/>
                    <a:tailEnd/>
                  </a14:hiddenLine>
                </a:ext>
              </a:extLst>
            </p:spPr>
            <p:txBody>
              <a:bodyPr/>
              <a:lstStyle/>
              <a:p>
                <a:pPr algn="just" eaLnBrk="1" hangingPunct="1">
                  <a:defRPr/>
                </a:pPr>
                <a:r>
                  <a:rPr lang="zh-CN" altLang="en-US" b="1">
                    <a:effectLst>
                      <a:outerShdw blurRad="38100" dist="38100" dir="2700000" algn="tl">
                        <a:srgbClr val="C0C0C0"/>
                      </a:outerShdw>
                    </a:effectLst>
                    <a:latin typeface="Times New Roman" panose="02020603050405020304" pitchFamily="18" charset="0"/>
                    <a:ea typeface="楷体_GB2312" pitchFamily="49" charset="-122"/>
                  </a:rPr>
                  <a:t>学生</a:t>
                </a:r>
              </a:p>
            </p:txBody>
          </p:sp>
        </p:grpSp>
        <p:grpSp>
          <p:nvGrpSpPr>
            <p:cNvPr id="7" name="Group 14"/>
            <p:cNvGrpSpPr>
              <a:grpSpLocks/>
            </p:cNvGrpSpPr>
            <p:nvPr/>
          </p:nvGrpSpPr>
          <p:grpSpPr bwMode="auto">
            <a:xfrm>
              <a:off x="793" y="1344"/>
              <a:ext cx="2748" cy="2257"/>
              <a:chOff x="793" y="1344"/>
              <a:chExt cx="2748" cy="2257"/>
            </a:xfrm>
          </p:grpSpPr>
          <p:sp>
            <p:nvSpPr>
              <p:cNvPr id="8" name="AutoShape 15"/>
              <p:cNvSpPr>
                <a:spLocks noChangeArrowheads="1"/>
              </p:cNvSpPr>
              <p:nvPr/>
            </p:nvSpPr>
            <p:spPr bwMode="auto">
              <a:xfrm>
                <a:off x="2756" y="1358"/>
                <a:ext cx="785" cy="2243"/>
              </a:xfrm>
              <a:prstGeom prst="roundRect">
                <a:avLst>
                  <a:gd name="adj" fmla="val 16667"/>
                </a:avLst>
              </a:prstGeom>
              <a:solidFill>
                <a:srgbClr val="CCFFFF"/>
              </a:solidFill>
              <a:ln w="12700">
                <a:solidFill>
                  <a:srgbClr val="006666"/>
                </a:solidFill>
                <a:round/>
                <a:headEnd/>
                <a:tailEnd/>
              </a:ln>
              <a:effectLst>
                <a:outerShdw dist="107763" dir="2700000" algn="ctr" rotWithShape="0">
                  <a:srgbClr val="808080"/>
                </a:outerShdw>
              </a:effectLst>
            </p:spPr>
            <p:txBody>
              <a:bodyPr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endParaRPr lang="zh-CN" altLang="en-US"/>
              </a:p>
            </p:txBody>
          </p:sp>
          <p:sp>
            <p:nvSpPr>
              <p:cNvPr id="9" name="AutoShape 16"/>
              <p:cNvSpPr>
                <a:spLocks noChangeArrowheads="1"/>
              </p:cNvSpPr>
              <p:nvPr/>
            </p:nvSpPr>
            <p:spPr bwMode="auto">
              <a:xfrm>
                <a:off x="1774" y="1358"/>
                <a:ext cx="786" cy="2243"/>
              </a:xfrm>
              <a:prstGeom prst="roundRect">
                <a:avLst>
                  <a:gd name="adj" fmla="val 16667"/>
                </a:avLst>
              </a:prstGeom>
              <a:solidFill>
                <a:srgbClr val="CCFFFF"/>
              </a:solidFill>
              <a:ln w="12700">
                <a:solidFill>
                  <a:srgbClr val="006666"/>
                </a:solidFill>
                <a:round/>
                <a:headEnd/>
                <a:tailEnd/>
              </a:ln>
              <a:effectLst>
                <a:outerShdw dist="107763" dir="2700000" algn="ctr" rotWithShape="0">
                  <a:srgbClr val="808080"/>
                </a:outerShdw>
              </a:effectLst>
            </p:spPr>
            <p:txBody>
              <a:bodyPr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endParaRPr lang="zh-CN" altLang="en-US"/>
              </a:p>
            </p:txBody>
          </p:sp>
          <p:sp>
            <p:nvSpPr>
              <p:cNvPr id="10" name="AutoShape 17"/>
              <p:cNvSpPr>
                <a:spLocks noChangeArrowheads="1"/>
              </p:cNvSpPr>
              <p:nvPr/>
            </p:nvSpPr>
            <p:spPr bwMode="auto">
              <a:xfrm>
                <a:off x="793" y="1358"/>
                <a:ext cx="785" cy="2243"/>
              </a:xfrm>
              <a:prstGeom prst="roundRect">
                <a:avLst>
                  <a:gd name="adj" fmla="val 16667"/>
                </a:avLst>
              </a:prstGeom>
              <a:solidFill>
                <a:srgbClr val="CCFFFF"/>
              </a:solidFill>
              <a:ln w="12700">
                <a:solidFill>
                  <a:srgbClr val="006666"/>
                </a:solidFill>
                <a:round/>
                <a:headEnd/>
                <a:tailEnd/>
              </a:ln>
              <a:effectLst>
                <a:outerShdw dist="107763" dir="2700000" algn="ctr" rotWithShape="0">
                  <a:srgbClr val="808080"/>
                </a:outerShdw>
              </a:effectLst>
            </p:spPr>
            <p:txBody>
              <a:bodyPr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endParaRPr lang="zh-CN" altLang="en-US"/>
              </a:p>
            </p:txBody>
          </p:sp>
          <p:sp>
            <p:nvSpPr>
              <p:cNvPr id="11" name="Text Box 18"/>
              <p:cNvSpPr txBox="1">
                <a:spLocks noChangeArrowheads="1"/>
              </p:cNvSpPr>
              <p:nvPr/>
            </p:nvSpPr>
            <p:spPr bwMode="auto">
              <a:xfrm>
                <a:off x="793" y="1697"/>
                <a:ext cx="785" cy="1076"/>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6666"/>
                    </a:solidFill>
                    <a:miter lim="800000"/>
                    <a:headEnd/>
                    <a:tailEnd/>
                  </a14:hiddenLine>
                </a:ext>
              </a:extLst>
            </p:spPr>
            <p:txBody>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zh-CN" altLang="en-US" sz="1400" b="1">
                    <a:solidFill>
                      <a:srgbClr val="000080"/>
                    </a:solidFill>
                    <a:latin typeface="Times New Roman" panose="02020603050405020304" pitchFamily="18" charset="0"/>
                  </a:rPr>
                  <a:t>李杰</a:t>
                </a:r>
              </a:p>
              <a:p>
                <a:pPr algn="ctr" eaLnBrk="1" hangingPunct="1"/>
                <a:r>
                  <a:rPr lang="zh-CN" altLang="en-US" sz="1400" b="1">
                    <a:solidFill>
                      <a:srgbClr val="000080"/>
                    </a:solidFill>
                    <a:latin typeface="Times New Roman" panose="02020603050405020304" pitchFamily="18" charset="0"/>
                  </a:rPr>
                  <a:t>男</a:t>
                </a:r>
              </a:p>
              <a:p>
                <a:pPr algn="ctr" eaLnBrk="1" hangingPunct="1"/>
                <a:r>
                  <a:rPr lang="zh-CN" altLang="en-US" sz="1400" b="1">
                    <a:solidFill>
                      <a:srgbClr val="000080"/>
                    </a:solidFill>
                    <a:latin typeface="Times New Roman" panose="02020603050405020304" pitchFamily="18" charset="0"/>
                  </a:rPr>
                  <a:t>广东</a:t>
                </a:r>
              </a:p>
              <a:p>
                <a:pPr algn="ctr" eaLnBrk="1" hangingPunct="1"/>
                <a:r>
                  <a:rPr lang="zh-CN" altLang="en-US" sz="1400" b="1">
                    <a:solidFill>
                      <a:srgbClr val="000080"/>
                    </a:solidFill>
                    <a:latin typeface="Times New Roman" panose="02020603050405020304" pitchFamily="18" charset="0"/>
                  </a:rPr>
                  <a:t>软件</a:t>
                </a:r>
              </a:p>
              <a:p>
                <a:pPr algn="ctr" eaLnBrk="1" hangingPunct="1"/>
                <a:r>
                  <a:rPr lang="en-US" altLang="zh-CN" sz="1400" b="1">
                    <a:solidFill>
                      <a:srgbClr val="000080"/>
                    </a:solidFill>
                    <a:latin typeface="Times New Roman" panose="02020603050405020304" pitchFamily="18" charset="0"/>
                  </a:rPr>
                  <a:t>1980.4</a:t>
                </a:r>
              </a:p>
              <a:p>
                <a:pPr algn="ctr" eaLnBrk="1" hangingPunct="1"/>
                <a:r>
                  <a:rPr lang="en-US" altLang="zh-CN" sz="1400" b="1">
                    <a:solidFill>
                      <a:srgbClr val="000080"/>
                    </a:solidFill>
                    <a:latin typeface="Times New Roman" panose="02020603050405020304" pitchFamily="18" charset="0"/>
                  </a:rPr>
                  <a:t>9#</a:t>
                </a:r>
                <a:r>
                  <a:rPr lang="zh-CN" altLang="en-US" sz="1400" b="1">
                    <a:solidFill>
                      <a:srgbClr val="000080"/>
                    </a:solidFill>
                    <a:latin typeface="Times New Roman" panose="02020603050405020304" pitchFamily="18" charset="0"/>
                  </a:rPr>
                  <a:t>楼</a:t>
                </a:r>
                <a:r>
                  <a:rPr lang="en-US" altLang="zh-CN" sz="1400" b="1">
                    <a:solidFill>
                      <a:srgbClr val="000080"/>
                    </a:solidFill>
                    <a:latin typeface="Times New Roman" panose="02020603050405020304" pitchFamily="18" charset="0"/>
                  </a:rPr>
                  <a:t>129</a:t>
                </a:r>
                <a:r>
                  <a:rPr lang="zh-CN" altLang="en-US" sz="1400" b="1">
                    <a:solidFill>
                      <a:srgbClr val="000080"/>
                    </a:solidFill>
                    <a:latin typeface="Times New Roman" panose="02020603050405020304" pitchFamily="18" charset="0"/>
                  </a:rPr>
                  <a:t>室</a:t>
                </a:r>
                <a:endParaRPr lang="zh-CN" altLang="en-US" sz="2800" b="1">
                  <a:latin typeface="Times New Roman" panose="02020603050405020304" pitchFamily="18" charset="0"/>
                  <a:ea typeface="仿宋_GB2312" pitchFamily="49" charset="-122"/>
                </a:endParaRPr>
              </a:p>
            </p:txBody>
          </p:sp>
          <p:sp>
            <p:nvSpPr>
              <p:cNvPr id="12" name="Text Box 19"/>
              <p:cNvSpPr txBox="1">
                <a:spLocks noChangeArrowheads="1"/>
              </p:cNvSpPr>
              <p:nvPr/>
            </p:nvSpPr>
            <p:spPr bwMode="auto">
              <a:xfrm>
                <a:off x="989" y="2856"/>
                <a:ext cx="393" cy="745"/>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6666"/>
                    </a:solidFill>
                    <a:miter lim="800000"/>
                    <a:headEnd/>
                    <a:tailEnd/>
                  </a14:hiddenLine>
                </a:ext>
              </a:extLst>
            </p:spPr>
            <p:txBody>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just" eaLnBrk="1" hangingPunct="1"/>
                <a:r>
                  <a:rPr lang="zh-CN" altLang="en-US" sz="1400" b="1">
                    <a:solidFill>
                      <a:srgbClr val="9F3FDF"/>
                    </a:solidFill>
                    <a:latin typeface="Times New Roman" panose="02020603050405020304" pitchFamily="18" charset="0"/>
                  </a:rPr>
                  <a:t>看书</a:t>
                </a:r>
              </a:p>
              <a:p>
                <a:pPr algn="just" eaLnBrk="1" hangingPunct="1"/>
                <a:r>
                  <a:rPr lang="zh-CN" altLang="en-US" sz="1400" b="1">
                    <a:solidFill>
                      <a:srgbClr val="9F3FDF"/>
                    </a:solidFill>
                    <a:latin typeface="Times New Roman" panose="02020603050405020304" pitchFamily="18" charset="0"/>
                  </a:rPr>
                  <a:t>实验</a:t>
                </a:r>
              </a:p>
              <a:p>
                <a:pPr algn="just" eaLnBrk="1" hangingPunct="1"/>
                <a:r>
                  <a:rPr lang="zh-CN" altLang="en-US" sz="1400" b="1">
                    <a:solidFill>
                      <a:srgbClr val="9F3FDF"/>
                    </a:solidFill>
                    <a:latin typeface="Times New Roman" panose="02020603050405020304" pitchFamily="18" charset="0"/>
                  </a:rPr>
                  <a:t>上课</a:t>
                </a:r>
              </a:p>
              <a:p>
                <a:pPr algn="just" eaLnBrk="1" hangingPunct="1"/>
                <a:r>
                  <a:rPr lang="zh-CN" altLang="en-US" sz="1400" b="1">
                    <a:solidFill>
                      <a:srgbClr val="9F3FDF"/>
                    </a:solidFill>
                    <a:latin typeface="Times New Roman" panose="02020603050405020304" pitchFamily="18" charset="0"/>
                  </a:rPr>
                  <a:t>运动</a:t>
                </a:r>
                <a:endParaRPr lang="zh-CN" altLang="en-US" sz="2800" b="1">
                  <a:solidFill>
                    <a:srgbClr val="9F3FDF"/>
                  </a:solidFill>
                  <a:latin typeface="Times New Roman" panose="02020603050405020304" pitchFamily="18" charset="0"/>
                  <a:ea typeface="仿宋_GB2312" pitchFamily="49" charset="-122"/>
                </a:endParaRPr>
              </a:p>
            </p:txBody>
          </p:sp>
          <p:sp>
            <p:nvSpPr>
              <p:cNvPr id="13" name="Text Box 20"/>
              <p:cNvSpPr txBox="1">
                <a:spLocks noChangeArrowheads="1"/>
              </p:cNvSpPr>
              <p:nvPr/>
            </p:nvSpPr>
            <p:spPr bwMode="auto">
              <a:xfrm>
                <a:off x="1735" y="1697"/>
                <a:ext cx="857" cy="1201"/>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6666"/>
                    </a:solidFill>
                    <a:miter lim="800000"/>
                    <a:headEnd/>
                    <a:tailEnd/>
                  </a14:hiddenLine>
                </a:ext>
              </a:extLst>
            </p:spPr>
            <p:txBody>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zh-CN" altLang="en-US" sz="1400" b="1">
                    <a:solidFill>
                      <a:srgbClr val="000080"/>
                    </a:solidFill>
                    <a:latin typeface="Times New Roman" panose="02020603050405020304" pitchFamily="18" charset="0"/>
                  </a:rPr>
                  <a:t>王辉</a:t>
                </a:r>
              </a:p>
              <a:p>
                <a:pPr algn="ctr" eaLnBrk="1" hangingPunct="1"/>
                <a:r>
                  <a:rPr lang="zh-CN" altLang="en-US" sz="1400" b="1">
                    <a:solidFill>
                      <a:srgbClr val="000080"/>
                    </a:solidFill>
                    <a:latin typeface="Times New Roman" panose="02020603050405020304" pitchFamily="18" charset="0"/>
                  </a:rPr>
                  <a:t>男</a:t>
                </a:r>
              </a:p>
              <a:p>
                <a:pPr algn="ctr" eaLnBrk="1" hangingPunct="1"/>
                <a:r>
                  <a:rPr lang="zh-CN" altLang="en-US" sz="1400" b="1">
                    <a:solidFill>
                      <a:srgbClr val="000080"/>
                    </a:solidFill>
                    <a:latin typeface="Times New Roman" panose="02020603050405020304" pitchFamily="18" charset="0"/>
                  </a:rPr>
                  <a:t>湖南</a:t>
                </a:r>
              </a:p>
              <a:p>
                <a:pPr algn="ctr" eaLnBrk="1" hangingPunct="1"/>
                <a:r>
                  <a:rPr lang="zh-CN" altLang="en-US" sz="1400" b="1">
                    <a:solidFill>
                      <a:srgbClr val="000080"/>
                    </a:solidFill>
                    <a:latin typeface="Times New Roman" panose="02020603050405020304" pitchFamily="18" charset="0"/>
                  </a:rPr>
                  <a:t>计算机控制</a:t>
                </a:r>
              </a:p>
              <a:p>
                <a:pPr algn="ctr" eaLnBrk="1" hangingPunct="1"/>
                <a:r>
                  <a:rPr lang="en-US" altLang="zh-CN" sz="1400" b="1">
                    <a:solidFill>
                      <a:srgbClr val="000080"/>
                    </a:solidFill>
                    <a:latin typeface="Times New Roman" panose="02020603050405020304" pitchFamily="18" charset="0"/>
                  </a:rPr>
                  <a:t>1979.1</a:t>
                </a:r>
              </a:p>
              <a:p>
                <a:pPr algn="ctr" eaLnBrk="1" hangingPunct="1"/>
                <a:r>
                  <a:rPr lang="en-US" altLang="zh-CN" sz="1400" b="1">
                    <a:solidFill>
                      <a:srgbClr val="000080"/>
                    </a:solidFill>
                    <a:latin typeface="Times New Roman" panose="02020603050405020304" pitchFamily="18" charset="0"/>
                  </a:rPr>
                  <a:t>9#</a:t>
                </a:r>
                <a:r>
                  <a:rPr lang="zh-CN" altLang="en-US" sz="1400" b="1">
                    <a:solidFill>
                      <a:srgbClr val="000080"/>
                    </a:solidFill>
                    <a:latin typeface="Times New Roman" panose="02020603050405020304" pitchFamily="18" charset="0"/>
                  </a:rPr>
                  <a:t>楼</a:t>
                </a:r>
                <a:r>
                  <a:rPr lang="en-US" altLang="zh-CN" sz="1400" b="1">
                    <a:solidFill>
                      <a:srgbClr val="000080"/>
                    </a:solidFill>
                    <a:latin typeface="Times New Roman" panose="02020603050405020304" pitchFamily="18" charset="0"/>
                  </a:rPr>
                  <a:t>320</a:t>
                </a:r>
                <a:r>
                  <a:rPr lang="zh-CN" altLang="en-US" sz="1400" b="1">
                    <a:solidFill>
                      <a:srgbClr val="000080"/>
                    </a:solidFill>
                    <a:latin typeface="Times New Roman" panose="02020603050405020304" pitchFamily="18" charset="0"/>
                  </a:rPr>
                  <a:t>室</a:t>
                </a:r>
                <a:endParaRPr lang="zh-CN" altLang="en-US" sz="2800" b="1">
                  <a:latin typeface="Times New Roman" panose="02020603050405020304" pitchFamily="18" charset="0"/>
                  <a:ea typeface="仿宋_GB2312" pitchFamily="49" charset="-122"/>
                </a:endParaRPr>
              </a:p>
            </p:txBody>
          </p:sp>
          <p:sp>
            <p:nvSpPr>
              <p:cNvPr id="14" name="Text Box 21"/>
              <p:cNvSpPr txBox="1">
                <a:spLocks noChangeArrowheads="1"/>
              </p:cNvSpPr>
              <p:nvPr/>
            </p:nvSpPr>
            <p:spPr bwMode="auto">
              <a:xfrm>
                <a:off x="2821" y="1697"/>
                <a:ext cx="687" cy="1201"/>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6666"/>
                    </a:solidFill>
                    <a:miter lim="800000"/>
                    <a:headEnd/>
                    <a:tailEnd/>
                  </a14:hiddenLine>
                </a:ext>
              </a:extLst>
            </p:spPr>
            <p:txBody>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zh-CN" altLang="en-US" sz="1400" b="1">
                    <a:solidFill>
                      <a:srgbClr val="000080"/>
                    </a:solidFill>
                    <a:latin typeface="Times New Roman" panose="02020603050405020304" pitchFamily="18" charset="0"/>
                  </a:rPr>
                  <a:t>杨芳</a:t>
                </a:r>
              </a:p>
              <a:p>
                <a:pPr algn="ctr" eaLnBrk="1" hangingPunct="1"/>
                <a:r>
                  <a:rPr lang="zh-CN" altLang="en-US" sz="1400" b="1">
                    <a:solidFill>
                      <a:srgbClr val="000080"/>
                    </a:solidFill>
                    <a:latin typeface="Times New Roman" panose="02020603050405020304" pitchFamily="18" charset="0"/>
                  </a:rPr>
                  <a:t>女</a:t>
                </a:r>
              </a:p>
              <a:p>
                <a:pPr algn="ctr" eaLnBrk="1" hangingPunct="1"/>
                <a:r>
                  <a:rPr lang="zh-CN" altLang="en-US" sz="1400" b="1">
                    <a:solidFill>
                      <a:srgbClr val="000080"/>
                    </a:solidFill>
                    <a:latin typeface="Times New Roman" panose="02020603050405020304" pitchFamily="18" charset="0"/>
                  </a:rPr>
                  <a:t>北京</a:t>
                </a:r>
              </a:p>
              <a:p>
                <a:pPr algn="ctr" eaLnBrk="1" hangingPunct="1"/>
                <a:r>
                  <a:rPr lang="zh-CN" altLang="en-US" sz="1400" b="1">
                    <a:solidFill>
                      <a:srgbClr val="000080"/>
                    </a:solidFill>
                    <a:latin typeface="Times New Roman" panose="02020603050405020304" pitchFamily="18" charset="0"/>
                  </a:rPr>
                  <a:t>系统结构</a:t>
                </a:r>
              </a:p>
              <a:p>
                <a:pPr algn="ctr" eaLnBrk="1" hangingPunct="1"/>
                <a:r>
                  <a:rPr lang="en-US" altLang="zh-CN" sz="1400" b="1">
                    <a:solidFill>
                      <a:srgbClr val="000080"/>
                    </a:solidFill>
                    <a:latin typeface="Times New Roman" panose="02020603050405020304" pitchFamily="18" charset="0"/>
                  </a:rPr>
                  <a:t>1979.12</a:t>
                </a:r>
              </a:p>
              <a:p>
                <a:pPr algn="ctr" eaLnBrk="1" hangingPunct="1"/>
                <a:r>
                  <a:rPr lang="en-US" altLang="zh-CN" sz="1400" b="1">
                    <a:solidFill>
                      <a:srgbClr val="000080"/>
                    </a:solidFill>
                    <a:latin typeface="Times New Roman" panose="02020603050405020304" pitchFamily="18" charset="0"/>
                  </a:rPr>
                  <a:t>5#</a:t>
                </a:r>
                <a:r>
                  <a:rPr lang="zh-CN" altLang="en-US" sz="1400" b="1">
                    <a:solidFill>
                      <a:srgbClr val="000080"/>
                    </a:solidFill>
                    <a:latin typeface="Times New Roman" panose="02020603050405020304" pitchFamily="18" charset="0"/>
                  </a:rPr>
                  <a:t>楼</a:t>
                </a:r>
                <a:r>
                  <a:rPr lang="en-US" altLang="zh-CN" sz="1400" b="1">
                    <a:solidFill>
                      <a:srgbClr val="000080"/>
                    </a:solidFill>
                    <a:latin typeface="Times New Roman" panose="02020603050405020304" pitchFamily="18" charset="0"/>
                  </a:rPr>
                  <a:t>418</a:t>
                </a:r>
                <a:r>
                  <a:rPr lang="zh-CN" altLang="en-US" sz="1400" b="1">
                    <a:solidFill>
                      <a:srgbClr val="000080"/>
                    </a:solidFill>
                    <a:latin typeface="Times New Roman" panose="02020603050405020304" pitchFamily="18" charset="0"/>
                  </a:rPr>
                  <a:t>室</a:t>
                </a:r>
                <a:endParaRPr lang="zh-CN" altLang="en-US" sz="2800" b="1">
                  <a:latin typeface="Times New Roman" panose="02020603050405020304" pitchFamily="18" charset="0"/>
                  <a:ea typeface="仿宋_GB2312" pitchFamily="49" charset="-122"/>
                </a:endParaRPr>
              </a:p>
            </p:txBody>
          </p:sp>
          <p:sp>
            <p:nvSpPr>
              <p:cNvPr id="15" name="Line 22"/>
              <p:cNvSpPr>
                <a:spLocks noChangeShapeType="1"/>
              </p:cNvSpPr>
              <p:nvPr/>
            </p:nvSpPr>
            <p:spPr bwMode="auto">
              <a:xfrm>
                <a:off x="793" y="1660"/>
                <a:ext cx="785" cy="0"/>
              </a:xfrm>
              <a:prstGeom prst="line">
                <a:avLst/>
              </a:prstGeom>
              <a:noFill/>
              <a:ln w="12700">
                <a:solidFill>
                  <a:srgbClr val="006666"/>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6" name="Text Box 23"/>
              <p:cNvSpPr txBox="1">
                <a:spLocks noChangeArrowheads="1"/>
              </p:cNvSpPr>
              <p:nvPr/>
            </p:nvSpPr>
            <p:spPr bwMode="auto">
              <a:xfrm>
                <a:off x="1015" y="1536"/>
                <a:ext cx="400" cy="170"/>
              </a:xfrm>
              <a:prstGeom prst="rect">
                <a:avLst/>
              </a:prstGeom>
              <a:solidFill>
                <a:srgbClr val="CCFFFF"/>
              </a:solidFill>
              <a:ln>
                <a:noFill/>
              </a:ln>
              <a:extLst>
                <a:ext uri="{91240B29-F687-4F45-9708-019B960494DF}">
                  <a14:hiddenLine xmlns:a14="http://schemas.microsoft.com/office/drawing/2010/main" w="9525">
                    <a:solidFill>
                      <a:srgbClr val="006666"/>
                    </a:solidFill>
                    <a:miter lim="800000"/>
                    <a:headEnd/>
                    <a:tailEnd/>
                  </a14:hiddenLine>
                </a:ext>
              </a:extLst>
            </p:spPr>
            <p:txBody>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just" eaLnBrk="1" hangingPunct="1"/>
                <a:r>
                  <a:rPr lang="zh-CN" altLang="en-US" sz="1400" b="1">
                    <a:solidFill>
                      <a:schemeClr val="accent2"/>
                    </a:solidFill>
                    <a:latin typeface="Times New Roman" panose="02020603050405020304" pitchFamily="18" charset="0"/>
                    <a:ea typeface="黑体" panose="02010609060101010101" pitchFamily="49" charset="-122"/>
                  </a:rPr>
                  <a:t>属性</a:t>
                </a:r>
                <a:endParaRPr lang="zh-CN" altLang="en-US" sz="2800" b="1">
                  <a:solidFill>
                    <a:schemeClr val="accent2"/>
                  </a:solidFill>
                  <a:latin typeface="Times New Roman" panose="02020603050405020304" pitchFamily="18" charset="0"/>
                  <a:ea typeface="仿宋_GB2312" pitchFamily="49" charset="-122"/>
                </a:endParaRPr>
              </a:p>
            </p:txBody>
          </p:sp>
          <p:sp>
            <p:nvSpPr>
              <p:cNvPr id="17" name="Line 24"/>
              <p:cNvSpPr>
                <a:spLocks noChangeShapeType="1"/>
              </p:cNvSpPr>
              <p:nvPr/>
            </p:nvSpPr>
            <p:spPr bwMode="auto">
              <a:xfrm>
                <a:off x="1774" y="1660"/>
                <a:ext cx="786" cy="0"/>
              </a:xfrm>
              <a:prstGeom prst="line">
                <a:avLst/>
              </a:prstGeom>
              <a:noFill/>
              <a:ln w="12700">
                <a:solidFill>
                  <a:srgbClr val="006666"/>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 name="Line 25"/>
              <p:cNvSpPr>
                <a:spLocks noChangeShapeType="1"/>
              </p:cNvSpPr>
              <p:nvPr/>
            </p:nvSpPr>
            <p:spPr bwMode="auto">
              <a:xfrm>
                <a:off x="2756" y="1660"/>
                <a:ext cx="785" cy="0"/>
              </a:xfrm>
              <a:prstGeom prst="line">
                <a:avLst/>
              </a:prstGeom>
              <a:noFill/>
              <a:ln w="12700">
                <a:solidFill>
                  <a:srgbClr val="006666"/>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 name="Line 26"/>
              <p:cNvSpPr>
                <a:spLocks noChangeShapeType="1"/>
              </p:cNvSpPr>
              <p:nvPr/>
            </p:nvSpPr>
            <p:spPr bwMode="auto">
              <a:xfrm>
                <a:off x="793" y="2773"/>
                <a:ext cx="785" cy="0"/>
              </a:xfrm>
              <a:prstGeom prst="line">
                <a:avLst/>
              </a:prstGeom>
              <a:noFill/>
              <a:ln w="12700">
                <a:solidFill>
                  <a:srgbClr val="006666"/>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 name="Line 27"/>
              <p:cNvSpPr>
                <a:spLocks noChangeShapeType="1"/>
              </p:cNvSpPr>
              <p:nvPr/>
            </p:nvSpPr>
            <p:spPr bwMode="auto">
              <a:xfrm>
                <a:off x="1774" y="2773"/>
                <a:ext cx="786" cy="0"/>
              </a:xfrm>
              <a:prstGeom prst="line">
                <a:avLst/>
              </a:prstGeom>
              <a:noFill/>
              <a:ln w="12700">
                <a:solidFill>
                  <a:srgbClr val="006666"/>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 name="Line 28"/>
              <p:cNvSpPr>
                <a:spLocks noChangeShapeType="1"/>
              </p:cNvSpPr>
              <p:nvPr/>
            </p:nvSpPr>
            <p:spPr bwMode="auto">
              <a:xfrm>
                <a:off x="2756" y="2773"/>
                <a:ext cx="785" cy="0"/>
              </a:xfrm>
              <a:prstGeom prst="line">
                <a:avLst/>
              </a:prstGeom>
              <a:noFill/>
              <a:ln w="12700">
                <a:solidFill>
                  <a:srgbClr val="006666"/>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2" name="Text Box 29"/>
              <p:cNvSpPr txBox="1">
                <a:spLocks noChangeArrowheads="1"/>
              </p:cNvSpPr>
              <p:nvPr/>
            </p:nvSpPr>
            <p:spPr bwMode="auto">
              <a:xfrm>
                <a:off x="1997" y="1536"/>
                <a:ext cx="399" cy="170"/>
              </a:xfrm>
              <a:prstGeom prst="rect">
                <a:avLst/>
              </a:prstGeom>
              <a:solidFill>
                <a:srgbClr val="CCFFFF"/>
              </a:solidFill>
              <a:ln>
                <a:noFill/>
              </a:ln>
              <a:extLst>
                <a:ext uri="{91240B29-F687-4F45-9708-019B960494DF}">
                  <a14:hiddenLine xmlns:a14="http://schemas.microsoft.com/office/drawing/2010/main" w="9525">
                    <a:solidFill>
                      <a:srgbClr val="006666"/>
                    </a:solidFill>
                    <a:miter lim="800000"/>
                    <a:headEnd/>
                    <a:tailEnd/>
                  </a14:hiddenLine>
                </a:ext>
              </a:extLst>
            </p:spPr>
            <p:txBody>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just" eaLnBrk="1" hangingPunct="1"/>
                <a:r>
                  <a:rPr lang="zh-CN" altLang="en-US" sz="1400" b="1">
                    <a:solidFill>
                      <a:schemeClr val="accent2"/>
                    </a:solidFill>
                    <a:latin typeface="Times New Roman" panose="02020603050405020304" pitchFamily="18" charset="0"/>
                    <a:ea typeface="黑体" panose="02010609060101010101" pitchFamily="49" charset="-122"/>
                  </a:rPr>
                  <a:t>属性</a:t>
                </a:r>
                <a:endParaRPr lang="zh-CN" altLang="en-US" sz="2800" b="1">
                  <a:solidFill>
                    <a:schemeClr val="accent2"/>
                  </a:solidFill>
                  <a:latin typeface="Times New Roman" panose="02020603050405020304" pitchFamily="18" charset="0"/>
                  <a:ea typeface="仿宋_GB2312" pitchFamily="49" charset="-122"/>
                </a:endParaRPr>
              </a:p>
            </p:txBody>
          </p:sp>
          <p:sp>
            <p:nvSpPr>
              <p:cNvPr id="23" name="Text Box 30"/>
              <p:cNvSpPr txBox="1">
                <a:spLocks noChangeArrowheads="1"/>
              </p:cNvSpPr>
              <p:nvPr/>
            </p:nvSpPr>
            <p:spPr bwMode="auto">
              <a:xfrm>
                <a:off x="2978" y="1536"/>
                <a:ext cx="399" cy="170"/>
              </a:xfrm>
              <a:prstGeom prst="rect">
                <a:avLst/>
              </a:prstGeom>
              <a:solidFill>
                <a:srgbClr val="CCFFFF"/>
              </a:solidFill>
              <a:ln>
                <a:noFill/>
              </a:ln>
              <a:extLst>
                <a:ext uri="{91240B29-F687-4F45-9708-019B960494DF}">
                  <a14:hiddenLine xmlns:a14="http://schemas.microsoft.com/office/drawing/2010/main" w="9525">
                    <a:solidFill>
                      <a:srgbClr val="006666"/>
                    </a:solidFill>
                    <a:miter lim="800000"/>
                    <a:headEnd/>
                    <a:tailEnd/>
                  </a14:hiddenLine>
                </a:ext>
              </a:extLst>
            </p:spPr>
            <p:txBody>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just" eaLnBrk="1" hangingPunct="1"/>
                <a:r>
                  <a:rPr lang="zh-CN" altLang="en-US" sz="1400" b="1">
                    <a:solidFill>
                      <a:schemeClr val="accent2"/>
                    </a:solidFill>
                    <a:latin typeface="Times New Roman" panose="02020603050405020304" pitchFamily="18" charset="0"/>
                    <a:ea typeface="黑体" panose="02010609060101010101" pitchFamily="49" charset="-122"/>
                  </a:rPr>
                  <a:t>属性</a:t>
                </a:r>
                <a:endParaRPr lang="zh-CN" altLang="en-US" sz="2800" b="1">
                  <a:solidFill>
                    <a:schemeClr val="accent2"/>
                  </a:solidFill>
                  <a:latin typeface="Times New Roman" panose="02020603050405020304" pitchFamily="18" charset="0"/>
                  <a:ea typeface="仿宋_GB2312" pitchFamily="49" charset="-122"/>
                </a:endParaRPr>
              </a:p>
            </p:txBody>
          </p:sp>
          <p:sp>
            <p:nvSpPr>
              <p:cNvPr id="24" name="Text Box 31"/>
              <p:cNvSpPr txBox="1">
                <a:spLocks noChangeArrowheads="1"/>
              </p:cNvSpPr>
              <p:nvPr/>
            </p:nvSpPr>
            <p:spPr bwMode="auto">
              <a:xfrm>
                <a:off x="1971" y="2856"/>
                <a:ext cx="392" cy="745"/>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6666"/>
                    </a:solidFill>
                    <a:miter lim="800000"/>
                    <a:headEnd/>
                    <a:tailEnd/>
                  </a14:hiddenLine>
                </a:ext>
              </a:extLst>
            </p:spPr>
            <p:txBody>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just" eaLnBrk="1" hangingPunct="1"/>
                <a:r>
                  <a:rPr lang="zh-CN" altLang="en-US" sz="1400" b="1">
                    <a:solidFill>
                      <a:srgbClr val="9F3FDF"/>
                    </a:solidFill>
                    <a:latin typeface="Times New Roman" panose="02020603050405020304" pitchFamily="18" charset="0"/>
                  </a:rPr>
                  <a:t>看书</a:t>
                </a:r>
              </a:p>
              <a:p>
                <a:pPr algn="just" eaLnBrk="1" hangingPunct="1"/>
                <a:r>
                  <a:rPr lang="zh-CN" altLang="en-US" sz="1400" b="1">
                    <a:solidFill>
                      <a:srgbClr val="9F3FDF"/>
                    </a:solidFill>
                    <a:latin typeface="Times New Roman" panose="02020603050405020304" pitchFamily="18" charset="0"/>
                  </a:rPr>
                  <a:t>实验</a:t>
                </a:r>
              </a:p>
              <a:p>
                <a:pPr algn="just" eaLnBrk="1" hangingPunct="1"/>
                <a:r>
                  <a:rPr lang="zh-CN" altLang="en-US" sz="1400" b="1">
                    <a:solidFill>
                      <a:srgbClr val="9F3FDF"/>
                    </a:solidFill>
                    <a:latin typeface="Times New Roman" panose="02020603050405020304" pitchFamily="18" charset="0"/>
                  </a:rPr>
                  <a:t>上课</a:t>
                </a:r>
              </a:p>
              <a:p>
                <a:pPr algn="just" eaLnBrk="1" hangingPunct="1"/>
                <a:r>
                  <a:rPr lang="zh-CN" altLang="en-US" sz="1400" b="1">
                    <a:solidFill>
                      <a:srgbClr val="9F3FDF"/>
                    </a:solidFill>
                    <a:latin typeface="Times New Roman" panose="02020603050405020304" pitchFamily="18" charset="0"/>
                  </a:rPr>
                  <a:t>运动</a:t>
                </a:r>
                <a:endParaRPr lang="zh-CN" altLang="en-US" sz="2800" b="1">
                  <a:solidFill>
                    <a:srgbClr val="9F3FDF"/>
                  </a:solidFill>
                  <a:latin typeface="Times New Roman" panose="02020603050405020304" pitchFamily="18" charset="0"/>
                  <a:ea typeface="仿宋_GB2312" pitchFamily="49" charset="-122"/>
                </a:endParaRPr>
              </a:p>
            </p:txBody>
          </p:sp>
          <p:sp>
            <p:nvSpPr>
              <p:cNvPr id="25" name="Text Box 32"/>
              <p:cNvSpPr txBox="1">
                <a:spLocks noChangeArrowheads="1"/>
              </p:cNvSpPr>
              <p:nvPr/>
            </p:nvSpPr>
            <p:spPr bwMode="auto">
              <a:xfrm>
                <a:off x="1973" y="2659"/>
                <a:ext cx="432" cy="191"/>
              </a:xfrm>
              <a:prstGeom prst="rect">
                <a:avLst/>
              </a:prstGeom>
              <a:solidFill>
                <a:srgbClr val="CCFFFF"/>
              </a:solidFill>
              <a:ln>
                <a:noFill/>
              </a:ln>
              <a:extLst>
                <a:ext uri="{91240B29-F687-4F45-9708-019B960494DF}">
                  <a14:hiddenLine xmlns:a14="http://schemas.microsoft.com/office/drawing/2010/main" w="9525">
                    <a:solidFill>
                      <a:srgbClr val="006666"/>
                    </a:solidFill>
                    <a:miter lim="800000"/>
                    <a:headEnd/>
                    <a:tailEnd/>
                  </a14:hiddenLine>
                </a:ext>
              </a:extLst>
            </p:spPr>
            <p:txBody>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zh-CN" altLang="en-US" sz="1400" b="1" dirty="0">
                    <a:solidFill>
                      <a:srgbClr val="9F3FDF"/>
                    </a:solidFill>
                    <a:latin typeface="Times New Roman" panose="02020603050405020304" pitchFamily="18" charset="0"/>
                    <a:ea typeface="黑体" panose="02010609060101010101" pitchFamily="49" charset="-122"/>
                  </a:rPr>
                  <a:t>方法</a:t>
                </a:r>
                <a:endParaRPr lang="zh-CN" altLang="en-US" sz="2800" b="1" dirty="0">
                  <a:solidFill>
                    <a:srgbClr val="9F3FDF"/>
                  </a:solidFill>
                  <a:latin typeface="Times New Roman" panose="02020603050405020304" pitchFamily="18" charset="0"/>
                  <a:ea typeface="仿宋_GB2312" pitchFamily="49" charset="-122"/>
                </a:endParaRPr>
              </a:p>
            </p:txBody>
          </p:sp>
          <p:sp>
            <p:nvSpPr>
              <p:cNvPr id="26" name="Text Box 33"/>
              <p:cNvSpPr txBox="1">
                <a:spLocks noChangeArrowheads="1"/>
              </p:cNvSpPr>
              <p:nvPr/>
            </p:nvSpPr>
            <p:spPr bwMode="auto">
              <a:xfrm>
                <a:off x="2985" y="2856"/>
                <a:ext cx="392" cy="745"/>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6666"/>
                    </a:solidFill>
                    <a:miter lim="800000"/>
                    <a:headEnd/>
                    <a:tailEnd/>
                  </a14:hiddenLine>
                </a:ext>
              </a:extLst>
            </p:spPr>
            <p:txBody>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just" eaLnBrk="1" hangingPunct="1"/>
                <a:r>
                  <a:rPr lang="zh-CN" altLang="en-US" sz="1400" b="1">
                    <a:solidFill>
                      <a:srgbClr val="9F3FDF"/>
                    </a:solidFill>
                    <a:latin typeface="Times New Roman" panose="02020603050405020304" pitchFamily="18" charset="0"/>
                  </a:rPr>
                  <a:t>看书</a:t>
                </a:r>
              </a:p>
              <a:p>
                <a:pPr algn="just" eaLnBrk="1" hangingPunct="1"/>
                <a:r>
                  <a:rPr lang="zh-CN" altLang="en-US" sz="1400" b="1">
                    <a:solidFill>
                      <a:srgbClr val="9F3FDF"/>
                    </a:solidFill>
                    <a:latin typeface="Times New Roman" panose="02020603050405020304" pitchFamily="18" charset="0"/>
                  </a:rPr>
                  <a:t>实验</a:t>
                </a:r>
              </a:p>
              <a:p>
                <a:pPr algn="just" eaLnBrk="1" hangingPunct="1"/>
                <a:r>
                  <a:rPr lang="zh-CN" altLang="en-US" sz="1400" b="1">
                    <a:solidFill>
                      <a:srgbClr val="9F3FDF"/>
                    </a:solidFill>
                    <a:latin typeface="Times New Roman" panose="02020603050405020304" pitchFamily="18" charset="0"/>
                  </a:rPr>
                  <a:t>上课</a:t>
                </a:r>
              </a:p>
              <a:p>
                <a:pPr algn="just" eaLnBrk="1" hangingPunct="1"/>
                <a:r>
                  <a:rPr lang="zh-CN" altLang="en-US" sz="1400" b="1">
                    <a:solidFill>
                      <a:srgbClr val="9F3FDF"/>
                    </a:solidFill>
                    <a:latin typeface="Times New Roman" panose="02020603050405020304" pitchFamily="18" charset="0"/>
                  </a:rPr>
                  <a:t>运动</a:t>
                </a:r>
                <a:endParaRPr lang="zh-CN" altLang="en-US" sz="2800" b="1">
                  <a:solidFill>
                    <a:srgbClr val="9F3FDF"/>
                  </a:solidFill>
                  <a:latin typeface="Times New Roman" panose="02020603050405020304" pitchFamily="18" charset="0"/>
                  <a:ea typeface="仿宋_GB2312" pitchFamily="49" charset="-122"/>
                </a:endParaRPr>
              </a:p>
            </p:txBody>
          </p:sp>
          <p:sp>
            <p:nvSpPr>
              <p:cNvPr id="27" name="Text Box 34"/>
              <p:cNvSpPr txBox="1">
                <a:spLocks noChangeArrowheads="1"/>
              </p:cNvSpPr>
              <p:nvPr/>
            </p:nvSpPr>
            <p:spPr bwMode="auto">
              <a:xfrm>
                <a:off x="2947" y="2659"/>
                <a:ext cx="432" cy="191"/>
              </a:xfrm>
              <a:prstGeom prst="rect">
                <a:avLst/>
              </a:prstGeom>
              <a:solidFill>
                <a:srgbClr val="CCFFFF"/>
              </a:solidFill>
              <a:ln>
                <a:noFill/>
              </a:ln>
              <a:extLst>
                <a:ext uri="{91240B29-F687-4F45-9708-019B960494DF}">
                  <a14:hiddenLine xmlns:a14="http://schemas.microsoft.com/office/drawing/2010/main" w="9525">
                    <a:solidFill>
                      <a:srgbClr val="006666"/>
                    </a:solidFill>
                    <a:miter lim="800000"/>
                    <a:headEnd/>
                    <a:tailEnd/>
                  </a14:hiddenLine>
                </a:ext>
              </a:extLst>
            </p:spPr>
            <p:txBody>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zh-CN" altLang="en-US" sz="1400" b="1" dirty="0">
                    <a:solidFill>
                      <a:srgbClr val="9F3FDF"/>
                    </a:solidFill>
                    <a:latin typeface="Times New Roman" panose="02020603050405020304" pitchFamily="18" charset="0"/>
                    <a:ea typeface="黑体" panose="02010609060101010101" pitchFamily="49" charset="-122"/>
                  </a:rPr>
                  <a:t>方法</a:t>
                </a:r>
                <a:endParaRPr lang="zh-CN" altLang="en-US" sz="2800" b="1" dirty="0">
                  <a:solidFill>
                    <a:srgbClr val="9F3FDF"/>
                  </a:solidFill>
                  <a:latin typeface="Times New Roman" panose="02020603050405020304" pitchFamily="18" charset="0"/>
                  <a:ea typeface="仿宋_GB2312" pitchFamily="49" charset="-122"/>
                </a:endParaRPr>
              </a:p>
            </p:txBody>
          </p:sp>
          <p:sp>
            <p:nvSpPr>
              <p:cNvPr id="28" name="Text Box 35"/>
              <p:cNvSpPr txBox="1">
                <a:spLocks noChangeArrowheads="1"/>
              </p:cNvSpPr>
              <p:nvPr/>
            </p:nvSpPr>
            <p:spPr bwMode="auto">
              <a:xfrm>
                <a:off x="975" y="1344"/>
                <a:ext cx="421" cy="271"/>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6666"/>
                    </a:solidFill>
                    <a:miter lim="800000"/>
                    <a:headEnd/>
                    <a:tailEnd/>
                  </a14:hiddenLine>
                </a:ext>
              </a:extLst>
            </p:spPr>
            <p:txBody>
              <a:bodyPr/>
              <a:lstStyle/>
              <a:p>
                <a:pPr algn="just" eaLnBrk="1" hangingPunct="1">
                  <a:defRPr/>
                </a:pPr>
                <a:r>
                  <a:rPr lang="zh-CN" altLang="en-US" b="1">
                    <a:effectLst>
                      <a:outerShdw blurRad="38100" dist="38100" dir="2700000" algn="tl">
                        <a:srgbClr val="C0C0C0"/>
                      </a:outerShdw>
                    </a:effectLst>
                    <a:latin typeface="Times New Roman" panose="02020603050405020304" pitchFamily="18" charset="0"/>
                    <a:ea typeface="楷体_GB2312" pitchFamily="49" charset="-122"/>
                  </a:rPr>
                  <a:t>李杰</a:t>
                </a:r>
              </a:p>
            </p:txBody>
          </p:sp>
          <p:sp>
            <p:nvSpPr>
              <p:cNvPr id="29" name="Text Box 36"/>
              <p:cNvSpPr txBox="1">
                <a:spLocks noChangeArrowheads="1"/>
              </p:cNvSpPr>
              <p:nvPr/>
            </p:nvSpPr>
            <p:spPr bwMode="auto">
              <a:xfrm>
                <a:off x="2971" y="1344"/>
                <a:ext cx="455" cy="249"/>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6666"/>
                    </a:solidFill>
                    <a:miter lim="800000"/>
                    <a:headEnd/>
                    <a:tailEnd/>
                  </a14:hiddenLine>
                </a:ext>
              </a:extLst>
            </p:spPr>
            <p:txBody>
              <a:bodyPr/>
              <a:lstStyle/>
              <a:p>
                <a:pPr algn="just" eaLnBrk="1" hangingPunct="1">
                  <a:defRPr/>
                </a:pPr>
                <a:r>
                  <a:rPr lang="zh-CN" altLang="en-US" b="1">
                    <a:effectLst>
                      <a:outerShdw blurRad="38100" dist="38100" dir="2700000" algn="tl">
                        <a:srgbClr val="C0C0C0"/>
                      </a:outerShdw>
                    </a:effectLst>
                    <a:latin typeface="Times New Roman" panose="02020603050405020304" pitchFamily="18" charset="0"/>
                    <a:ea typeface="楷体_GB2312" pitchFamily="49" charset="-122"/>
                  </a:rPr>
                  <a:t>杨芳</a:t>
                </a:r>
              </a:p>
            </p:txBody>
          </p:sp>
          <p:sp>
            <p:nvSpPr>
              <p:cNvPr id="30" name="Text Box 37"/>
              <p:cNvSpPr txBox="1">
                <a:spLocks noChangeArrowheads="1"/>
              </p:cNvSpPr>
              <p:nvPr/>
            </p:nvSpPr>
            <p:spPr bwMode="auto">
              <a:xfrm>
                <a:off x="1958" y="1344"/>
                <a:ext cx="420" cy="249"/>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6666"/>
                    </a:solidFill>
                    <a:miter lim="800000"/>
                    <a:headEnd/>
                    <a:tailEnd/>
                  </a14:hiddenLine>
                </a:ext>
              </a:extLst>
            </p:spPr>
            <p:txBody>
              <a:bodyPr/>
              <a:lstStyle/>
              <a:p>
                <a:pPr algn="just" eaLnBrk="1" hangingPunct="1">
                  <a:defRPr/>
                </a:pPr>
                <a:r>
                  <a:rPr lang="zh-CN" altLang="en-US" b="1">
                    <a:effectLst>
                      <a:outerShdw blurRad="38100" dist="38100" dir="2700000" algn="tl">
                        <a:srgbClr val="C0C0C0"/>
                      </a:outerShdw>
                    </a:effectLst>
                    <a:latin typeface="Times New Roman" panose="02020603050405020304" pitchFamily="18" charset="0"/>
                    <a:ea typeface="楷体_GB2312" pitchFamily="49" charset="-122"/>
                  </a:rPr>
                  <a:t>王辉</a:t>
                </a:r>
              </a:p>
            </p:txBody>
          </p:sp>
          <p:sp>
            <p:nvSpPr>
              <p:cNvPr id="31" name="Text Box 38"/>
              <p:cNvSpPr txBox="1">
                <a:spLocks noChangeArrowheads="1"/>
              </p:cNvSpPr>
              <p:nvPr/>
            </p:nvSpPr>
            <p:spPr bwMode="auto">
              <a:xfrm>
                <a:off x="975" y="2659"/>
                <a:ext cx="432" cy="191"/>
              </a:xfrm>
              <a:prstGeom prst="rect">
                <a:avLst/>
              </a:prstGeom>
              <a:solidFill>
                <a:srgbClr val="CCFFFF"/>
              </a:solidFill>
              <a:ln>
                <a:noFill/>
              </a:ln>
              <a:extLst>
                <a:ext uri="{91240B29-F687-4F45-9708-019B960494DF}">
                  <a14:hiddenLine xmlns:a14="http://schemas.microsoft.com/office/drawing/2010/main" w="9525">
                    <a:solidFill>
                      <a:srgbClr val="006666"/>
                    </a:solidFill>
                    <a:miter lim="800000"/>
                    <a:headEnd/>
                    <a:tailEnd/>
                  </a14:hiddenLine>
                </a:ext>
              </a:extLst>
            </p:spPr>
            <p:txBody>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zh-CN" altLang="en-US" sz="1400" b="1" dirty="0">
                    <a:solidFill>
                      <a:srgbClr val="9F3FDF"/>
                    </a:solidFill>
                    <a:latin typeface="Times New Roman" panose="02020603050405020304" pitchFamily="18" charset="0"/>
                    <a:ea typeface="黑体" panose="02010609060101010101" pitchFamily="49" charset="-122"/>
                  </a:rPr>
                  <a:t>方法</a:t>
                </a:r>
                <a:endParaRPr lang="zh-CN" altLang="en-US" sz="2800" b="1" dirty="0">
                  <a:solidFill>
                    <a:srgbClr val="9F3FDF"/>
                  </a:solidFill>
                  <a:latin typeface="Times New Roman" panose="02020603050405020304" pitchFamily="18" charset="0"/>
                  <a:ea typeface="仿宋_GB2312" pitchFamily="49" charset="-122"/>
                </a:endParaRPr>
              </a:p>
            </p:txBody>
          </p:sp>
        </p:grpSp>
      </p:grpSp>
    </p:spTree>
    <p:extLst>
      <p:ext uri="{BB962C8B-B14F-4D97-AF65-F5344CB8AC3E}">
        <p14:creationId xmlns:p14="http://schemas.microsoft.com/office/powerpoint/2010/main" val="3574069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ea"/>
              </a:rPr>
              <a:t>结构化设计方法</a:t>
            </a:r>
            <a:r>
              <a:rPr lang="zh-CN" altLang="en-US" dirty="0"/>
              <a:t>的问题</a:t>
            </a:r>
          </a:p>
        </p:txBody>
      </p:sp>
      <p:sp>
        <p:nvSpPr>
          <p:cNvPr id="19" name="内容占位符 18"/>
          <p:cNvSpPr>
            <a:spLocks noGrp="1"/>
          </p:cNvSpPr>
          <p:nvPr>
            <p:ph idx="1"/>
          </p:nvPr>
        </p:nvSpPr>
        <p:spPr>
          <a:xfrm>
            <a:off x="684213" y="3465088"/>
            <a:ext cx="7920037" cy="2268962"/>
          </a:xfrm>
        </p:spPr>
        <p:txBody>
          <a:bodyPr/>
          <a:lstStyle/>
          <a:p>
            <a:r>
              <a:rPr lang="zh-CN" altLang="en-US" dirty="0">
                <a:latin typeface="+mn-ea"/>
              </a:rPr>
              <a:t>传统的结构化设计方法</a:t>
            </a:r>
            <a:r>
              <a:rPr lang="zh-CN" altLang="en-US" dirty="0">
                <a:solidFill>
                  <a:srgbClr val="000000"/>
                </a:solidFill>
              </a:rPr>
              <a:t>是面向过程的，将</a:t>
            </a:r>
            <a:r>
              <a:rPr lang="zh-CN" altLang="en-US" dirty="0">
                <a:solidFill>
                  <a:srgbClr val="0000FF"/>
                </a:solidFill>
              </a:rPr>
              <a:t>数据和处理过程分离，</a:t>
            </a:r>
            <a:r>
              <a:rPr lang="zh-CN" altLang="en-US" dirty="0">
                <a:solidFill>
                  <a:srgbClr val="000000"/>
                </a:solidFill>
              </a:rPr>
              <a:t>求解过程是先对现实世界问题分析，建立起问题空间的逻辑模型，再通过一系列复杂的转换和算法，构造计算机系统，获得解空间。</a:t>
            </a:r>
          </a:p>
          <a:p>
            <a:endParaRPr lang="zh-CN" altLang="en-US" dirty="0"/>
          </a:p>
        </p:txBody>
      </p:sp>
      <p:grpSp>
        <p:nvGrpSpPr>
          <p:cNvPr id="21" name="组合 20"/>
          <p:cNvGrpSpPr/>
          <p:nvPr/>
        </p:nvGrpSpPr>
        <p:grpSpPr>
          <a:xfrm>
            <a:off x="642221" y="1572889"/>
            <a:ext cx="8004019" cy="1614531"/>
            <a:chOff x="492324" y="1445687"/>
            <a:chExt cx="8004019" cy="1614531"/>
          </a:xfrm>
        </p:grpSpPr>
        <p:sp>
          <p:nvSpPr>
            <p:cNvPr id="5" name="Text Box 22"/>
            <p:cNvSpPr txBox="1">
              <a:spLocks noChangeArrowheads="1"/>
            </p:cNvSpPr>
            <p:nvPr/>
          </p:nvSpPr>
          <p:spPr bwMode="black">
            <a:xfrm>
              <a:off x="3095343" y="2693355"/>
              <a:ext cx="2926325" cy="36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仿宋_GB2312" pitchFamily="49" charset="-122"/>
                </a:rPr>
                <a:t>计算机系统求解问题的过程</a:t>
              </a:r>
            </a:p>
          </p:txBody>
        </p:sp>
        <p:cxnSp>
          <p:nvCxnSpPr>
            <p:cNvPr id="7" name="AutoShape 24"/>
            <p:cNvCxnSpPr>
              <a:cxnSpLocks noChangeShapeType="1"/>
            </p:cNvCxnSpPr>
            <p:nvPr/>
          </p:nvCxnSpPr>
          <p:spPr bwMode="black">
            <a:xfrm>
              <a:off x="1695810" y="2017465"/>
              <a:ext cx="910016" cy="0"/>
            </a:xfrm>
            <a:prstGeom prst="straightConnector1">
              <a:avLst/>
            </a:prstGeom>
            <a:noFill/>
            <a:ln w="19050">
              <a:solidFill>
                <a:srgbClr val="9F3FDF"/>
              </a:solidFill>
              <a:round/>
              <a:headEnd/>
              <a:tailEnd type="triangle" w="med" len="med"/>
            </a:ln>
            <a:effectLst>
              <a:outerShdw dist="35921" dir="2700000" algn="ctr" rotWithShape="0">
                <a:srgbClr val="808080"/>
              </a:outerShdw>
            </a:effectLst>
            <a:extLst>
              <a:ext uri="{909E8E84-426E-40DD-AFC4-6F175D3DCCD1}">
                <a14:hiddenFill xmlns:a14="http://schemas.microsoft.com/office/drawing/2010/main">
                  <a:noFill/>
                </a14:hiddenFill>
              </a:ext>
            </a:extLst>
          </p:spPr>
        </p:cxnSp>
        <p:cxnSp>
          <p:nvCxnSpPr>
            <p:cNvPr id="8" name="AutoShape 25"/>
            <p:cNvCxnSpPr>
              <a:cxnSpLocks noChangeShapeType="1"/>
            </p:cNvCxnSpPr>
            <p:nvPr/>
          </p:nvCxnSpPr>
          <p:spPr bwMode="black">
            <a:xfrm>
              <a:off x="4124303" y="2017465"/>
              <a:ext cx="1238335" cy="0"/>
            </a:xfrm>
            <a:prstGeom prst="straightConnector1">
              <a:avLst/>
            </a:prstGeom>
            <a:noFill/>
            <a:ln w="19050">
              <a:solidFill>
                <a:srgbClr val="000000"/>
              </a:solidFill>
              <a:round/>
              <a:headEnd/>
              <a:tailEnd type="triangle" w="med" len="med"/>
            </a:ln>
            <a:effectLst>
              <a:outerShdw dist="35921" dir="2700000" algn="ctr" rotWithShape="0">
                <a:srgbClr val="808080"/>
              </a:outerShdw>
            </a:effectLst>
            <a:extLst>
              <a:ext uri="{909E8E84-426E-40DD-AFC4-6F175D3DCCD1}">
                <a14:hiddenFill xmlns:a14="http://schemas.microsoft.com/office/drawing/2010/main">
                  <a:noFill/>
                </a14:hiddenFill>
              </a:ext>
            </a:extLst>
          </p:spPr>
        </p:cxnSp>
        <p:cxnSp>
          <p:nvCxnSpPr>
            <p:cNvPr id="9" name="AutoShape 26"/>
            <p:cNvCxnSpPr>
              <a:cxnSpLocks noChangeShapeType="1"/>
            </p:cNvCxnSpPr>
            <p:nvPr/>
          </p:nvCxnSpPr>
          <p:spPr bwMode="black">
            <a:xfrm>
              <a:off x="6795467" y="2017465"/>
              <a:ext cx="1085341" cy="0"/>
            </a:xfrm>
            <a:prstGeom prst="straightConnector1">
              <a:avLst/>
            </a:prstGeom>
            <a:noFill/>
            <a:ln w="19050">
              <a:solidFill>
                <a:srgbClr val="FFA900"/>
              </a:solidFill>
              <a:round/>
              <a:headEnd/>
              <a:tailEnd type="triangle" w="med" len="med"/>
            </a:ln>
            <a:effectLst>
              <a:outerShdw dist="35921" dir="2700000" algn="ctr" rotWithShape="0">
                <a:srgbClr val="808080"/>
              </a:outerShdw>
            </a:effectLst>
            <a:extLst>
              <a:ext uri="{909E8E84-426E-40DD-AFC4-6F175D3DCCD1}">
                <a14:hiddenFill xmlns:a14="http://schemas.microsoft.com/office/drawing/2010/main">
                  <a:noFill/>
                </a14:hiddenFill>
              </a:ext>
            </a:extLst>
          </p:spPr>
        </p:cxnSp>
        <p:sp>
          <p:nvSpPr>
            <p:cNvPr id="10" name="Oval 27"/>
            <p:cNvSpPr>
              <a:spLocks noChangeArrowheads="1"/>
            </p:cNvSpPr>
            <p:nvPr/>
          </p:nvSpPr>
          <p:spPr bwMode="black">
            <a:xfrm>
              <a:off x="2748573" y="1445687"/>
              <a:ext cx="1202648" cy="1145208"/>
            </a:xfrm>
            <a:prstGeom prst="ellipse">
              <a:avLst/>
            </a:prstGeom>
            <a:solidFill>
              <a:srgbClr val="9F3FDF"/>
            </a:solidFill>
            <a:ln w="19050" algn="ctr">
              <a:solidFill>
                <a:srgbClr val="9F3FDF"/>
              </a:solidFill>
              <a:round/>
              <a:headEnd/>
              <a:tailEnd/>
            </a:ln>
            <a:effectLst>
              <a:outerShdw dist="35921" dir="2700000" algn="ctr" rotWithShape="0">
                <a:srgbClr val="808080"/>
              </a:outerShdw>
            </a:effectLst>
          </p:spPr>
          <p:txBody>
            <a:bodyPr anchor="ct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a:ln>
                    <a:noFill/>
                  </a:ln>
                  <a:solidFill>
                    <a:srgbClr val="FFFFFF"/>
                  </a:solidFill>
                  <a:effectLst/>
                  <a:uLnTx/>
                  <a:uFillTx/>
                  <a:latin typeface="Times New Roman" panose="02020603050405020304" pitchFamily="18" charset="0"/>
                  <a:ea typeface="楷体_GB2312" pitchFamily="49" charset="-122"/>
                </a:rPr>
                <a:t>问题</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a:ln>
                    <a:noFill/>
                  </a:ln>
                  <a:solidFill>
                    <a:srgbClr val="FFFFFF"/>
                  </a:solidFill>
                  <a:effectLst/>
                  <a:uLnTx/>
                  <a:uFillTx/>
                  <a:latin typeface="Times New Roman" panose="02020603050405020304" pitchFamily="18" charset="0"/>
                  <a:ea typeface="楷体_GB2312" pitchFamily="49" charset="-122"/>
                </a:rPr>
                <a:t>空间</a:t>
              </a:r>
            </a:p>
          </p:txBody>
        </p:sp>
        <p:sp>
          <p:nvSpPr>
            <p:cNvPr id="11" name="Text Box 28"/>
            <p:cNvSpPr txBox="1">
              <a:spLocks noChangeArrowheads="1"/>
            </p:cNvSpPr>
            <p:nvPr/>
          </p:nvSpPr>
          <p:spPr bwMode="black">
            <a:xfrm>
              <a:off x="1767183" y="1615898"/>
              <a:ext cx="640580" cy="36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仿宋_GB2312" pitchFamily="49" charset="-122"/>
                </a:rPr>
                <a:t>限定</a:t>
              </a:r>
            </a:p>
          </p:txBody>
        </p:sp>
        <p:sp>
          <p:nvSpPr>
            <p:cNvPr id="12" name="Text Box 29"/>
            <p:cNvSpPr txBox="1">
              <a:spLocks noChangeArrowheads="1"/>
            </p:cNvSpPr>
            <p:nvPr/>
          </p:nvSpPr>
          <p:spPr bwMode="black">
            <a:xfrm>
              <a:off x="3981555" y="1615898"/>
              <a:ext cx="1555949" cy="36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仿宋_GB2312" pitchFamily="49" charset="-122"/>
                </a:rPr>
                <a:t>抽象、符号化</a:t>
              </a:r>
            </a:p>
          </p:txBody>
        </p:sp>
        <p:sp>
          <p:nvSpPr>
            <p:cNvPr id="13" name="Text Box 30"/>
            <p:cNvSpPr txBox="1">
              <a:spLocks noChangeArrowheads="1"/>
            </p:cNvSpPr>
            <p:nvPr/>
          </p:nvSpPr>
          <p:spPr bwMode="black">
            <a:xfrm>
              <a:off x="6789451" y="1615897"/>
              <a:ext cx="1097372" cy="36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仿宋_GB2312" pitchFamily="49" charset="-122"/>
                </a:rPr>
                <a:t>机器求解</a:t>
              </a:r>
            </a:p>
          </p:txBody>
        </p:sp>
        <p:sp useBgFill="1">
          <p:nvSpPr>
            <p:cNvPr id="14" name="Text Box 31"/>
            <p:cNvSpPr txBox="1">
              <a:spLocks noChangeArrowheads="1"/>
            </p:cNvSpPr>
            <p:nvPr/>
          </p:nvSpPr>
          <p:spPr bwMode="black">
            <a:xfrm>
              <a:off x="492324" y="1581195"/>
              <a:ext cx="1117000" cy="841141"/>
            </a:xfrm>
            <a:prstGeom prst="rect">
              <a:avLst/>
            </a:prstGeom>
            <a:ln w="19050" algn="ctr">
              <a:solidFill>
                <a:srgbClr val="9F3FDF"/>
              </a:solidFill>
              <a:miter lim="800000"/>
              <a:headEnd/>
              <a:tailEnd/>
            </a:ln>
            <a:effectLst>
              <a:outerShdw dist="35921" dir="2700000" algn="ctr" rotWithShape="0">
                <a:srgbClr val="808080"/>
              </a:outerShdw>
            </a:effec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a:ln>
                    <a:noFill/>
                  </a:ln>
                  <a:solidFill>
                    <a:srgbClr val="9F3FDF"/>
                  </a:solidFill>
                  <a:effectLst>
                    <a:outerShdw blurRad="38100" dist="38100" dir="2700000" algn="tl">
                      <a:srgbClr val="C0C0C0"/>
                    </a:outerShdw>
                  </a:effectLst>
                  <a:uLnTx/>
                  <a:uFillTx/>
                  <a:latin typeface="Times New Roman" panose="02020603050405020304" pitchFamily="18" charset="0"/>
                  <a:ea typeface="楷体_GB2312" pitchFamily="49" charset="-122"/>
                </a:rPr>
                <a:t>现实世</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a:ln>
                    <a:noFill/>
                  </a:ln>
                  <a:solidFill>
                    <a:srgbClr val="9F3FDF"/>
                  </a:solidFill>
                  <a:effectLst>
                    <a:outerShdw blurRad="38100" dist="38100" dir="2700000" algn="tl">
                      <a:srgbClr val="C0C0C0"/>
                    </a:outerShdw>
                  </a:effectLst>
                  <a:uLnTx/>
                  <a:uFillTx/>
                  <a:latin typeface="Times New Roman" panose="02020603050405020304" pitchFamily="18" charset="0"/>
                  <a:ea typeface="楷体_GB2312" pitchFamily="49" charset="-122"/>
                </a:rPr>
                <a:t>界问题</a:t>
              </a:r>
            </a:p>
          </p:txBody>
        </p:sp>
        <p:sp useBgFill="1">
          <p:nvSpPr>
            <p:cNvPr id="15" name="Text Box 32"/>
            <p:cNvSpPr txBox="1">
              <a:spLocks noChangeArrowheads="1"/>
            </p:cNvSpPr>
            <p:nvPr/>
          </p:nvSpPr>
          <p:spPr bwMode="black">
            <a:xfrm>
              <a:off x="7989589" y="1769584"/>
              <a:ext cx="506754" cy="475931"/>
            </a:xfrm>
            <a:prstGeom prst="rect">
              <a:avLst/>
            </a:prstGeom>
            <a:ln w="19050" algn="ctr">
              <a:solidFill>
                <a:srgbClr val="FFA900"/>
              </a:solidFill>
              <a:miter lim="800000"/>
              <a:headEnd/>
              <a:tailEnd/>
            </a:ln>
            <a:effectLst>
              <a:outerShdw dist="35921" dir="2700000" algn="ctr" rotWithShape="0">
                <a:srgbClr val="808080"/>
              </a:outerShdw>
            </a:effec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a:ln>
                    <a:noFill/>
                  </a:ln>
                  <a:solidFill>
                    <a:srgbClr val="FFA900"/>
                  </a:solidFill>
                  <a:effectLst>
                    <a:outerShdw blurRad="38100" dist="38100" dir="2700000" algn="tl">
                      <a:srgbClr val="C0C0C0"/>
                    </a:outerShdw>
                  </a:effectLst>
                  <a:uLnTx/>
                  <a:uFillTx/>
                  <a:latin typeface="Times New Roman" panose="02020603050405020304" pitchFamily="18" charset="0"/>
                  <a:ea typeface="楷体_GB2312" pitchFamily="49" charset="-122"/>
                </a:rPr>
                <a:t>解</a:t>
              </a:r>
            </a:p>
          </p:txBody>
        </p:sp>
        <p:sp>
          <p:nvSpPr>
            <p:cNvPr id="16" name="Oval 33"/>
            <p:cNvSpPr>
              <a:spLocks noChangeArrowheads="1"/>
            </p:cNvSpPr>
            <p:nvPr/>
          </p:nvSpPr>
          <p:spPr bwMode="black">
            <a:xfrm>
              <a:off x="5537504" y="1445687"/>
              <a:ext cx="1149118" cy="1145208"/>
            </a:xfrm>
            <a:prstGeom prst="ellipse">
              <a:avLst/>
            </a:prstGeom>
            <a:solidFill>
              <a:srgbClr val="FFA900"/>
            </a:solidFill>
            <a:ln w="19050" algn="ctr">
              <a:solidFill>
                <a:srgbClr val="FFA900"/>
              </a:solidFill>
              <a:round/>
              <a:headEnd/>
              <a:tailEnd/>
            </a:ln>
            <a:effectLst>
              <a:outerShdw dist="35921" dir="2700000" algn="ctr" rotWithShape="0">
                <a:srgbClr val="808080"/>
              </a:outerShdw>
            </a:effectLst>
          </p:spPr>
          <p:txBody>
            <a:bodyPr anchor="ct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a:ln>
                    <a:noFill/>
                  </a:ln>
                  <a:solidFill>
                    <a:srgbClr val="FFFFFF"/>
                  </a:solidFill>
                  <a:effectLst/>
                  <a:uLnTx/>
                  <a:uFillTx/>
                  <a:latin typeface="Times New Roman" panose="02020603050405020304" pitchFamily="18" charset="0"/>
                  <a:ea typeface="楷体_GB2312" pitchFamily="49" charset="-122"/>
                </a:rPr>
                <a:t>解</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a:ln>
                    <a:noFill/>
                  </a:ln>
                  <a:solidFill>
                    <a:srgbClr val="FFFFFF"/>
                  </a:solidFill>
                  <a:effectLst/>
                  <a:uLnTx/>
                  <a:uFillTx/>
                  <a:latin typeface="Times New Roman" panose="02020603050405020304" pitchFamily="18" charset="0"/>
                  <a:ea typeface="楷体_GB2312" pitchFamily="49" charset="-122"/>
                </a:rPr>
                <a:t>空间</a:t>
              </a:r>
            </a:p>
          </p:txBody>
        </p:sp>
      </p:grpSp>
    </p:spTree>
    <p:extLst>
      <p:ext uri="{BB962C8B-B14F-4D97-AF65-F5344CB8AC3E}">
        <p14:creationId xmlns:p14="http://schemas.microsoft.com/office/powerpoint/2010/main" val="256342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Effect transition="in" filter="randombar(horizontal)">
                                      <p:cBhvr>
                                        <p:cTn id="12"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9.2.4 </a:t>
            </a:r>
            <a:r>
              <a:rPr lang="zh-CN" altLang="en-US" dirty="0"/>
              <a:t>消息（</a:t>
            </a:r>
            <a:r>
              <a:rPr lang="en-US" altLang="zh-CN" dirty="0"/>
              <a:t>Message</a:t>
            </a:r>
            <a:r>
              <a:rPr lang="zh-CN" altLang="en-US" dirty="0"/>
              <a:t>）</a:t>
            </a:r>
            <a:r>
              <a:rPr lang="en-US" altLang="zh-CN" dirty="0"/>
              <a:t> </a:t>
            </a:r>
            <a:endParaRPr lang="zh-CN" altLang="en-US" dirty="0"/>
          </a:p>
        </p:txBody>
      </p:sp>
      <p:pic>
        <p:nvPicPr>
          <p:cNvPr id="5" name="Picture 4" descr="“Message passing”的图片搜索结果&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8049" y="1689410"/>
            <a:ext cx="4162426" cy="3647846"/>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3"/>
          <a:stretch>
            <a:fillRect/>
          </a:stretch>
        </p:blipFill>
        <p:spPr>
          <a:xfrm>
            <a:off x="488721" y="1689410"/>
            <a:ext cx="3943350" cy="3724275"/>
          </a:xfrm>
          <a:prstGeom prst="rect">
            <a:avLst/>
          </a:prstGeom>
        </p:spPr>
      </p:pic>
    </p:spTree>
    <p:extLst>
      <p:ext uri="{BB962C8B-B14F-4D97-AF65-F5344CB8AC3E}">
        <p14:creationId xmlns:p14="http://schemas.microsoft.com/office/powerpoint/2010/main" val="128273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消息的定义</a:t>
            </a:r>
          </a:p>
        </p:txBody>
      </p:sp>
      <p:sp>
        <p:nvSpPr>
          <p:cNvPr id="3" name="内容占位符 2"/>
          <p:cNvSpPr>
            <a:spLocks noGrp="1"/>
          </p:cNvSpPr>
          <p:nvPr>
            <p:ph idx="1"/>
          </p:nvPr>
        </p:nvSpPr>
        <p:spPr/>
        <p:txBody>
          <a:bodyPr/>
          <a:lstStyle/>
          <a:p>
            <a:r>
              <a:rPr lang="zh-CN" altLang="en-US" dirty="0"/>
              <a:t>消息是对象之间通信的手段，是一个对象要求另一对象执行类中定义的某个操作的规格说明</a:t>
            </a:r>
          </a:p>
          <a:p>
            <a:endParaRPr lang="zh-CN" altLang="en-US" dirty="0"/>
          </a:p>
        </p:txBody>
      </p:sp>
      <p:grpSp>
        <p:nvGrpSpPr>
          <p:cNvPr id="42" name="Group 4"/>
          <p:cNvGrpSpPr>
            <a:grpSpLocks/>
          </p:cNvGrpSpPr>
          <p:nvPr/>
        </p:nvGrpSpPr>
        <p:grpSpPr bwMode="auto">
          <a:xfrm>
            <a:off x="1189190" y="2860632"/>
            <a:ext cx="1752600" cy="1584325"/>
            <a:chOff x="1323" y="1269"/>
            <a:chExt cx="2133" cy="1908"/>
          </a:xfrm>
        </p:grpSpPr>
        <p:sp>
          <p:nvSpPr>
            <p:cNvPr id="43" name="Oval 5"/>
            <p:cNvSpPr>
              <a:spLocks noChangeArrowheads="1"/>
            </p:cNvSpPr>
            <p:nvPr/>
          </p:nvSpPr>
          <p:spPr bwMode="auto">
            <a:xfrm>
              <a:off x="1326" y="1269"/>
              <a:ext cx="2031" cy="1908"/>
            </a:xfrm>
            <a:prstGeom prst="ellipse">
              <a:avLst/>
            </a:prstGeom>
            <a:solidFill>
              <a:srgbClr val="CCFFFF"/>
            </a:solidFill>
            <a:ln w="9525" algn="ctr">
              <a:solidFill>
                <a:srgbClr val="000000"/>
              </a:solidFill>
              <a:round/>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defTabSz="914400" eaLnBrk="1" fontAlgn="base" latinLnBrk="0" hangingPunct="1">
                <a:lnSpc>
                  <a:spcPct val="100000"/>
                </a:lnSpc>
                <a:spcBef>
                  <a:spcPct val="20000"/>
                </a:spcBef>
                <a:spcAft>
                  <a:spcPct val="0"/>
                </a:spcAft>
                <a:buClr>
                  <a:srgbClr val="FF3300"/>
                </a:buClr>
                <a:buSzPct val="70000"/>
                <a:buFont typeface="Wingdings" panose="05000000000000000000" pitchFamily="2" charset="2"/>
                <a:buChar char="n"/>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a typeface="宋体" panose="02010600030101010101" pitchFamily="2" charset="-122"/>
              </a:endParaRPr>
            </a:p>
          </p:txBody>
        </p:sp>
        <p:sp>
          <p:nvSpPr>
            <p:cNvPr id="44" name="Oval 6"/>
            <p:cNvSpPr>
              <a:spLocks noChangeArrowheads="1"/>
            </p:cNvSpPr>
            <p:nvPr/>
          </p:nvSpPr>
          <p:spPr bwMode="auto">
            <a:xfrm>
              <a:off x="1863" y="1764"/>
              <a:ext cx="960" cy="912"/>
            </a:xfrm>
            <a:prstGeom prst="ellipse">
              <a:avLst/>
            </a:prstGeom>
            <a:solidFill>
              <a:srgbClr val="7E9CE8"/>
            </a:solidFill>
            <a:ln w="9525" algn="ctr">
              <a:solidFill>
                <a:srgbClr val="000000"/>
              </a:solidFill>
              <a:round/>
              <a:headEnd/>
              <a:tailEnd/>
            </a:ln>
          </p:spPr>
          <p:txBody>
            <a:bodyPr wrap="none"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defTabSz="914400" eaLnBrk="1" fontAlgn="base" latinLnBrk="0" hangingPunct="1">
                <a:lnSpc>
                  <a:spcPct val="100000"/>
                </a:lnSpc>
                <a:spcBef>
                  <a:spcPct val="20000"/>
                </a:spcBef>
                <a:spcAft>
                  <a:spcPct val="0"/>
                </a:spcAft>
                <a:buClr>
                  <a:srgbClr val="FF3300"/>
                </a:buClr>
                <a:buSzPct val="70000"/>
                <a:buFont typeface="Wingdings" panose="05000000000000000000" pitchFamily="2" charset="2"/>
                <a:buChar char="n"/>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a typeface="宋体" panose="02010600030101010101" pitchFamily="2" charset="-122"/>
              </a:endParaRPr>
            </a:p>
          </p:txBody>
        </p:sp>
        <p:sp>
          <p:nvSpPr>
            <p:cNvPr id="45" name="Text Box 7"/>
            <p:cNvSpPr txBox="1">
              <a:spLocks noChangeArrowheads="1"/>
            </p:cNvSpPr>
            <p:nvPr/>
          </p:nvSpPr>
          <p:spPr bwMode="auto">
            <a:xfrm>
              <a:off x="1872" y="1948"/>
              <a:ext cx="960"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46" name="Line 8"/>
            <p:cNvSpPr>
              <a:spLocks noChangeShapeType="1"/>
            </p:cNvSpPr>
            <p:nvPr/>
          </p:nvSpPr>
          <p:spPr bwMode="auto">
            <a:xfrm flipV="1">
              <a:off x="2352" y="2688"/>
              <a:ext cx="0" cy="4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sp>
          <p:nvSpPr>
            <p:cNvPr id="47" name="Line 9"/>
            <p:cNvSpPr>
              <a:spLocks noChangeShapeType="1"/>
            </p:cNvSpPr>
            <p:nvPr/>
          </p:nvSpPr>
          <p:spPr bwMode="auto">
            <a:xfrm>
              <a:off x="2832" y="2208"/>
              <a:ext cx="52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sp>
          <p:nvSpPr>
            <p:cNvPr id="48" name="Line 10"/>
            <p:cNvSpPr>
              <a:spLocks noChangeShapeType="1"/>
            </p:cNvSpPr>
            <p:nvPr/>
          </p:nvSpPr>
          <p:spPr bwMode="auto">
            <a:xfrm>
              <a:off x="2688" y="2544"/>
              <a:ext cx="336" cy="3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sp>
          <p:nvSpPr>
            <p:cNvPr id="49" name="Line 11"/>
            <p:cNvSpPr>
              <a:spLocks noChangeShapeType="1"/>
            </p:cNvSpPr>
            <p:nvPr/>
          </p:nvSpPr>
          <p:spPr bwMode="auto">
            <a:xfrm flipV="1">
              <a:off x="1632" y="2496"/>
              <a:ext cx="336" cy="3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sp>
          <p:nvSpPr>
            <p:cNvPr id="50" name="Text Box 12"/>
            <p:cNvSpPr txBox="1">
              <a:spLocks noChangeArrowheads="1"/>
            </p:cNvSpPr>
            <p:nvPr/>
          </p:nvSpPr>
          <p:spPr bwMode="auto">
            <a:xfrm>
              <a:off x="2235" y="1393"/>
              <a:ext cx="815"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zh-CN" sz="1600" b="1" i="0" u="none" strike="noStrike" kern="0" cap="none" spc="0" normalizeH="0" baseline="0" noProof="0">
                <a:ln>
                  <a:noFill/>
                </a:ln>
                <a:solidFill>
                  <a:srgbClr val="000000"/>
                </a:solidFill>
                <a:effectLst/>
                <a:uLnTx/>
                <a:uFillTx/>
                <a:latin typeface="Arial Narrow" panose="020B0606020202030204" pitchFamily="34" charset="0"/>
                <a:ea typeface="宋体" panose="02010600030101010101" pitchFamily="2" charset="-122"/>
              </a:endParaRPr>
            </a:p>
          </p:txBody>
        </p:sp>
        <p:sp>
          <p:nvSpPr>
            <p:cNvPr id="51" name="Text Box 13"/>
            <p:cNvSpPr txBox="1">
              <a:spLocks noChangeArrowheads="1"/>
            </p:cNvSpPr>
            <p:nvPr/>
          </p:nvSpPr>
          <p:spPr bwMode="auto">
            <a:xfrm>
              <a:off x="2641" y="1802"/>
              <a:ext cx="815"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zh-CN" sz="1600" b="1" i="0" u="none" strike="noStrike" kern="0" cap="none" spc="0" normalizeH="0" baseline="0" noProof="0">
                <a:ln>
                  <a:noFill/>
                </a:ln>
                <a:solidFill>
                  <a:srgbClr val="000000"/>
                </a:solidFill>
                <a:effectLst/>
                <a:uLnTx/>
                <a:uFillTx/>
                <a:latin typeface="Arial Narrow" panose="020B0606020202030204" pitchFamily="34" charset="0"/>
                <a:ea typeface="宋体" panose="02010600030101010101" pitchFamily="2" charset="-122"/>
              </a:endParaRPr>
            </a:p>
          </p:txBody>
        </p:sp>
        <p:sp>
          <p:nvSpPr>
            <p:cNvPr id="52" name="Text Box 14"/>
            <p:cNvSpPr txBox="1">
              <a:spLocks noChangeArrowheads="1"/>
            </p:cNvSpPr>
            <p:nvPr/>
          </p:nvSpPr>
          <p:spPr bwMode="auto">
            <a:xfrm>
              <a:off x="2631" y="2351"/>
              <a:ext cx="815"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zh-CN" sz="1600" b="1" i="0" u="none" strike="noStrike" kern="0" cap="none" spc="0" normalizeH="0" baseline="0" noProof="0">
                <a:ln>
                  <a:noFill/>
                </a:ln>
                <a:solidFill>
                  <a:srgbClr val="000000"/>
                </a:solidFill>
                <a:effectLst/>
                <a:uLnTx/>
                <a:uFillTx/>
                <a:latin typeface="Arial Narrow" panose="020B0606020202030204" pitchFamily="34" charset="0"/>
                <a:ea typeface="宋体" panose="02010600030101010101" pitchFamily="2" charset="-122"/>
              </a:endParaRPr>
            </a:p>
          </p:txBody>
        </p:sp>
        <p:sp>
          <p:nvSpPr>
            <p:cNvPr id="53" name="Line 15"/>
            <p:cNvSpPr>
              <a:spLocks noChangeShapeType="1"/>
            </p:cNvSpPr>
            <p:nvPr/>
          </p:nvSpPr>
          <p:spPr bwMode="auto">
            <a:xfrm>
              <a:off x="1323" y="2208"/>
              <a:ext cx="52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sp>
          <p:nvSpPr>
            <p:cNvPr id="54" name="Line 16"/>
            <p:cNvSpPr>
              <a:spLocks noChangeShapeType="1"/>
            </p:cNvSpPr>
            <p:nvPr/>
          </p:nvSpPr>
          <p:spPr bwMode="auto">
            <a:xfrm flipV="1">
              <a:off x="2352" y="1278"/>
              <a:ext cx="0" cy="4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sp>
          <p:nvSpPr>
            <p:cNvPr id="55" name="Line 17"/>
            <p:cNvSpPr>
              <a:spLocks noChangeShapeType="1"/>
            </p:cNvSpPr>
            <p:nvPr/>
          </p:nvSpPr>
          <p:spPr bwMode="auto">
            <a:xfrm flipV="1">
              <a:off x="2640" y="1485"/>
              <a:ext cx="336" cy="3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sp>
          <p:nvSpPr>
            <p:cNvPr id="56" name="Line 18"/>
            <p:cNvSpPr>
              <a:spLocks noChangeShapeType="1"/>
            </p:cNvSpPr>
            <p:nvPr/>
          </p:nvSpPr>
          <p:spPr bwMode="auto">
            <a:xfrm>
              <a:off x="1710" y="1497"/>
              <a:ext cx="336" cy="3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sp>
          <p:nvSpPr>
            <p:cNvPr id="57" name="Text Box 19"/>
            <p:cNvSpPr txBox="1">
              <a:spLocks noChangeArrowheads="1"/>
            </p:cNvSpPr>
            <p:nvPr/>
          </p:nvSpPr>
          <p:spPr bwMode="auto">
            <a:xfrm>
              <a:off x="2239" y="2765"/>
              <a:ext cx="815"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zh-CN" sz="1600" b="1" i="0" u="none" strike="noStrike" kern="0" cap="none" spc="0" normalizeH="0" baseline="0" noProof="0">
                <a:ln>
                  <a:noFill/>
                </a:ln>
                <a:solidFill>
                  <a:srgbClr val="000000"/>
                </a:solidFill>
                <a:effectLst/>
                <a:uLnTx/>
                <a:uFillTx/>
                <a:latin typeface="Arial Narrow" panose="020B0606020202030204" pitchFamily="34" charset="0"/>
                <a:ea typeface="宋体" panose="02010600030101010101" pitchFamily="2" charset="-122"/>
              </a:endParaRPr>
            </a:p>
          </p:txBody>
        </p:sp>
      </p:grpSp>
      <p:grpSp>
        <p:nvGrpSpPr>
          <p:cNvPr id="58" name="Group 20"/>
          <p:cNvGrpSpPr>
            <a:grpSpLocks/>
          </p:cNvGrpSpPr>
          <p:nvPr/>
        </p:nvGrpSpPr>
        <p:grpSpPr bwMode="auto">
          <a:xfrm>
            <a:off x="5832170" y="2860632"/>
            <a:ext cx="1752600" cy="1584325"/>
            <a:chOff x="1323" y="1269"/>
            <a:chExt cx="2133" cy="1908"/>
          </a:xfrm>
        </p:grpSpPr>
        <p:sp>
          <p:nvSpPr>
            <p:cNvPr id="59" name="Oval 21"/>
            <p:cNvSpPr>
              <a:spLocks noChangeArrowheads="1"/>
            </p:cNvSpPr>
            <p:nvPr/>
          </p:nvSpPr>
          <p:spPr bwMode="auto">
            <a:xfrm>
              <a:off x="1326" y="1269"/>
              <a:ext cx="2031" cy="1908"/>
            </a:xfrm>
            <a:prstGeom prst="ellipse">
              <a:avLst/>
            </a:prstGeom>
            <a:solidFill>
              <a:srgbClr val="CCFFFF"/>
            </a:solidFill>
            <a:ln w="9525" algn="ctr">
              <a:solidFill>
                <a:srgbClr val="000000"/>
              </a:solidFill>
              <a:round/>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defTabSz="914400" eaLnBrk="1" fontAlgn="base" latinLnBrk="0" hangingPunct="1">
                <a:lnSpc>
                  <a:spcPct val="100000"/>
                </a:lnSpc>
                <a:spcBef>
                  <a:spcPct val="20000"/>
                </a:spcBef>
                <a:spcAft>
                  <a:spcPct val="0"/>
                </a:spcAft>
                <a:buClr>
                  <a:srgbClr val="FF3300"/>
                </a:buClr>
                <a:buSzPct val="70000"/>
                <a:buFont typeface="Wingdings" panose="05000000000000000000" pitchFamily="2" charset="2"/>
                <a:buChar char="n"/>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a typeface="宋体" panose="02010600030101010101" pitchFamily="2" charset="-122"/>
              </a:endParaRPr>
            </a:p>
          </p:txBody>
        </p:sp>
        <p:sp>
          <p:nvSpPr>
            <p:cNvPr id="60" name="Oval 22"/>
            <p:cNvSpPr>
              <a:spLocks noChangeArrowheads="1"/>
            </p:cNvSpPr>
            <p:nvPr/>
          </p:nvSpPr>
          <p:spPr bwMode="auto">
            <a:xfrm>
              <a:off x="1863" y="1764"/>
              <a:ext cx="960" cy="912"/>
            </a:xfrm>
            <a:prstGeom prst="ellipse">
              <a:avLst/>
            </a:prstGeom>
            <a:solidFill>
              <a:srgbClr val="7E9CE8"/>
            </a:solidFill>
            <a:ln w="9525" algn="ctr">
              <a:solidFill>
                <a:srgbClr val="000000"/>
              </a:solidFill>
              <a:round/>
              <a:headEnd/>
              <a:tailEnd/>
            </a:ln>
          </p:spPr>
          <p:txBody>
            <a:bodyPr wrap="none"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defTabSz="914400" eaLnBrk="1" fontAlgn="base" latinLnBrk="0" hangingPunct="1">
                <a:lnSpc>
                  <a:spcPct val="100000"/>
                </a:lnSpc>
                <a:spcBef>
                  <a:spcPct val="20000"/>
                </a:spcBef>
                <a:spcAft>
                  <a:spcPct val="0"/>
                </a:spcAft>
                <a:buClr>
                  <a:srgbClr val="FF3300"/>
                </a:buClr>
                <a:buSzPct val="70000"/>
                <a:buFont typeface="Wingdings" panose="05000000000000000000" pitchFamily="2" charset="2"/>
                <a:buChar char="n"/>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a typeface="宋体" panose="02010600030101010101" pitchFamily="2" charset="-122"/>
              </a:endParaRPr>
            </a:p>
          </p:txBody>
        </p:sp>
        <p:sp>
          <p:nvSpPr>
            <p:cNvPr id="61" name="Text Box 23"/>
            <p:cNvSpPr txBox="1">
              <a:spLocks noChangeArrowheads="1"/>
            </p:cNvSpPr>
            <p:nvPr/>
          </p:nvSpPr>
          <p:spPr bwMode="auto">
            <a:xfrm>
              <a:off x="1872" y="1948"/>
              <a:ext cx="960"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62" name="Line 24"/>
            <p:cNvSpPr>
              <a:spLocks noChangeShapeType="1"/>
            </p:cNvSpPr>
            <p:nvPr/>
          </p:nvSpPr>
          <p:spPr bwMode="auto">
            <a:xfrm flipV="1">
              <a:off x="2352" y="2688"/>
              <a:ext cx="0" cy="4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sp>
          <p:nvSpPr>
            <p:cNvPr id="63" name="Line 25"/>
            <p:cNvSpPr>
              <a:spLocks noChangeShapeType="1"/>
            </p:cNvSpPr>
            <p:nvPr/>
          </p:nvSpPr>
          <p:spPr bwMode="auto">
            <a:xfrm>
              <a:off x="2832" y="2208"/>
              <a:ext cx="52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sp>
          <p:nvSpPr>
            <p:cNvPr id="64" name="Line 26"/>
            <p:cNvSpPr>
              <a:spLocks noChangeShapeType="1"/>
            </p:cNvSpPr>
            <p:nvPr/>
          </p:nvSpPr>
          <p:spPr bwMode="auto">
            <a:xfrm>
              <a:off x="2688" y="2544"/>
              <a:ext cx="336" cy="3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sp>
          <p:nvSpPr>
            <p:cNvPr id="65" name="Line 27"/>
            <p:cNvSpPr>
              <a:spLocks noChangeShapeType="1"/>
            </p:cNvSpPr>
            <p:nvPr/>
          </p:nvSpPr>
          <p:spPr bwMode="auto">
            <a:xfrm flipV="1">
              <a:off x="1632" y="2496"/>
              <a:ext cx="336" cy="3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sp>
          <p:nvSpPr>
            <p:cNvPr id="66" name="Text Box 28"/>
            <p:cNvSpPr txBox="1">
              <a:spLocks noChangeArrowheads="1"/>
            </p:cNvSpPr>
            <p:nvPr/>
          </p:nvSpPr>
          <p:spPr bwMode="auto">
            <a:xfrm>
              <a:off x="2235" y="1393"/>
              <a:ext cx="815"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zh-CN" sz="1600" b="1" i="0" u="none" strike="noStrike" kern="0" cap="none" spc="0" normalizeH="0" baseline="0" noProof="0">
                <a:ln>
                  <a:noFill/>
                </a:ln>
                <a:solidFill>
                  <a:srgbClr val="000000"/>
                </a:solidFill>
                <a:effectLst/>
                <a:uLnTx/>
                <a:uFillTx/>
                <a:latin typeface="Arial Narrow" panose="020B0606020202030204" pitchFamily="34" charset="0"/>
                <a:ea typeface="宋体" panose="02010600030101010101" pitchFamily="2" charset="-122"/>
              </a:endParaRPr>
            </a:p>
          </p:txBody>
        </p:sp>
        <p:sp>
          <p:nvSpPr>
            <p:cNvPr id="67" name="Text Box 29"/>
            <p:cNvSpPr txBox="1">
              <a:spLocks noChangeArrowheads="1"/>
            </p:cNvSpPr>
            <p:nvPr/>
          </p:nvSpPr>
          <p:spPr bwMode="auto">
            <a:xfrm>
              <a:off x="2641" y="1802"/>
              <a:ext cx="815"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zh-CN" sz="1600" b="1" i="0" u="none" strike="noStrike" kern="0" cap="none" spc="0" normalizeH="0" baseline="0" noProof="0">
                <a:ln>
                  <a:noFill/>
                </a:ln>
                <a:solidFill>
                  <a:srgbClr val="000000"/>
                </a:solidFill>
                <a:effectLst/>
                <a:uLnTx/>
                <a:uFillTx/>
                <a:latin typeface="Arial Narrow" panose="020B0606020202030204" pitchFamily="34" charset="0"/>
                <a:ea typeface="宋体" panose="02010600030101010101" pitchFamily="2" charset="-122"/>
              </a:endParaRPr>
            </a:p>
          </p:txBody>
        </p:sp>
        <p:sp>
          <p:nvSpPr>
            <p:cNvPr id="68" name="Text Box 30"/>
            <p:cNvSpPr txBox="1">
              <a:spLocks noChangeArrowheads="1"/>
            </p:cNvSpPr>
            <p:nvPr/>
          </p:nvSpPr>
          <p:spPr bwMode="auto">
            <a:xfrm>
              <a:off x="2631" y="2351"/>
              <a:ext cx="815"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zh-CN" sz="1600" b="1" i="0" u="none" strike="noStrike" kern="0" cap="none" spc="0" normalizeH="0" baseline="0" noProof="0">
                <a:ln>
                  <a:noFill/>
                </a:ln>
                <a:solidFill>
                  <a:srgbClr val="000000"/>
                </a:solidFill>
                <a:effectLst/>
                <a:uLnTx/>
                <a:uFillTx/>
                <a:latin typeface="Arial Narrow" panose="020B0606020202030204" pitchFamily="34" charset="0"/>
                <a:ea typeface="宋体" panose="02010600030101010101" pitchFamily="2" charset="-122"/>
              </a:endParaRPr>
            </a:p>
          </p:txBody>
        </p:sp>
        <p:sp>
          <p:nvSpPr>
            <p:cNvPr id="69" name="Line 31"/>
            <p:cNvSpPr>
              <a:spLocks noChangeShapeType="1"/>
            </p:cNvSpPr>
            <p:nvPr/>
          </p:nvSpPr>
          <p:spPr bwMode="auto">
            <a:xfrm>
              <a:off x="1323" y="2208"/>
              <a:ext cx="52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sp>
          <p:nvSpPr>
            <p:cNvPr id="70" name="Line 32"/>
            <p:cNvSpPr>
              <a:spLocks noChangeShapeType="1"/>
            </p:cNvSpPr>
            <p:nvPr/>
          </p:nvSpPr>
          <p:spPr bwMode="auto">
            <a:xfrm flipV="1">
              <a:off x="2352" y="1278"/>
              <a:ext cx="0" cy="4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sp>
          <p:nvSpPr>
            <p:cNvPr id="71" name="Line 33"/>
            <p:cNvSpPr>
              <a:spLocks noChangeShapeType="1"/>
            </p:cNvSpPr>
            <p:nvPr/>
          </p:nvSpPr>
          <p:spPr bwMode="auto">
            <a:xfrm flipV="1">
              <a:off x="2640" y="1485"/>
              <a:ext cx="336" cy="3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sp>
          <p:nvSpPr>
            <p:cNvPr id="72" name="Line 34"/>
            <p:cNvSpPr>
              <a:spLocks noChangeShapeType="1"/>
            </p:cNvSpPr>
            <p:nvPr/>
          </p:nvSpPr>
          <p:spPr bwMode="auto">
            <a:xfrm>
              <a:off x="1710" y="1497"/>
              <a:ext cx="336" cy="3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sp>
          <p:nvSpPr>
            <p:cNvPr id="73" name="Text Box 35"/>
            <p:cNvSpPr txBox="1">
              <a:spLocks noChangeArrowheads="1"/>
            </p:cNvSpPr>
            <p:nvPr/>
          </p:nvSpPr>
          <p:spPr bwMode="auto">
            <a:xfrm>
              <a:off x="2239" y="2765"/>
              <a:ext cx="815"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endParaRPr kumimoji="0" lang="zh-CN" altLang="zh-CN" sz="1600" b="1" i="0" u="none" strike="noStrike" kern="0" cap="none" spc="0" normalizeH="0" baseline="0" noProof="0">
                <a:ln>
                  <a:noFill/>
                </a:ln>
                <a:solidFill>
                  <a:srgbClr val="000000"/>
                </a:solidFill>
                <a:effectLst/>
                <a:uLnTx/>
                <a:uFillTx/>
                <a:latin typeface="Arial Narrow" panose="020B0606020202030204" pitchFamily="34" charset="0"/>
                <a:ea typeface="宋体" panose="02010600030101010101" pitchFamily="2" charset="-122"/>
              </a:endParaRPr>
            </a:p>
          </p:txBody>
        </p:sp>
      </p:grpSp>
      <p:sp>
        <p:nvSpPr>
          <p:cNvPr id="74" name="Text Box 36"/>
          <p:cNvSpPr txBox="1">
            <a:spLocks noChangeArrowheads="1"/>
          </p:cNvSpPr>
          <p:nvPr/>
        </p:nvSpPr>
        <p:spPr bwMode="auto">
          <a:xfrm>
            <a:off x="1189190" y="2436770"/>
            <a:ext cx="1828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en-US" altLang="zh-CN" sz="1800" b="0">
                <a:solidFill>
                  <a:srgbClr val="000000"/>
                </a:solidFill>
                <a:latin typeface="华文细黑" panose="02010600040101010101" pitchFamily="2" charset="-122"/>
                <a:ea typeface="华文细黑" panose="02010600040101010101" pitchFamily="2" charset="-122"/>
              </a:rPr>
              <a:t>Bank</a:t>
            </a:r>
            <a:r>
              <a:rPr lang="zh-CN" altLang="en-US" sz="1800" b="0">
                <a:solidFill>
                  <a:srgbClr val="000000"/>
                </a:solidFill>
                <a:latin typeface="华文细黑" panose="02010600040101010101" pitchFamily="2" charset="-122"/>
                <a:ea typeface="华文细黑" panose="02010600040101010101" pitchFamily="2" charset="-122"/>
              </a:rPr>
              <a:t>对象</a:t>
            </a:r>
          </a:p>
        </p:txBody>
      </p:sp>
      <p:sp>
        <p:nvSpPr>
          <p:cNvPr id="75" name="Text Box 37"/>
          <p:cNvSpPr txBox="1">
            <a:spLocks noChangeArrowheads="1"/>
          </p:cNvSpPr>
          <p:nvPr/>
        </p:nvSpPr>
        <p:spPr bwMode="auto">
          <a:xfrm>
            <a:off x="5746445" y="2436770"/>
            <a:ext cx="1828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en-US" altLang="zh-CN" sz="1800" b="0" dirty="0">
                <a:solidFill>
                  <a:srgbClr val="000000"/>
                </a:solidFill>
                <a:latin typeface="华文细黑" panose="02010600040101010101" pitchFamily="2" charset="-122"/>
                <a:ea typeface="华文细黑" panose="02010600040101010101" pitchFamily="2" charset="-122"/>
              </a:rPr>
              <a:t>Account</a:t>
            </a:r>
            <a:r>
              <a:rPr lang="zh-CN" altLang="en-US" sz="1800" b="0" dirty="0">
                <a:solidFill>
                  <a:srgbClr val="000000"/>
                </a:solidFill>
                <a:latin typeface="华文细黑" panose="02010600040101010101" pitchFamily="2" charset="-122"/>
                <a:ea typeface="华文细黑" panose="02010600040101010101" pitchFamily="2" charset="-122"/>
              </a:rPr>
              <a:t>对象</a:t>
            </a:r>
          </a:p>
        </p:txBody>
      </p:sp>
      <p:sp>
        <p:nvSpPr>
          <p:cNvPr id="78" name="Line 40"/>
          <p:cNvSpPr>
            <a:spLocks noChangeShapeType="1"/>
          </p:cNvSpPr>
          <p:nvPr/>
        </p:nvSpPr>
        <p:spPr bwMode="auto">
          <a:xfrm>
            <a:off x="2990850" y="3622632"/>
            <a:ext cx="2590800" cy="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sp>
        <p:nvSpPr>
          <p:cNvPr id="80" name="Text Box 41"/>
          <p:cNvSpPr txBox="1">
            <a:spLocks noChangeArrowheads="1"/>
          </p:cNvSpPr>
          <p:nvPr/>
        </p:nvSpPr>
        <p:spPr bwMode="auto">
          <a:xfrm>
            <a:off x="2511112" y="3174183"/>
            <a:ext cx="37544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en-US" altLang="zh-CN" sz="1800" dirty="0">
                <a:solidFill>
                  <a:srgbClr val="000000"/>
                </a:solidFill>
                <a:ea typeface="宋体" panose="02010600030101010101" pitchFamily="2" charset="-122"/>
              </a:rPr>
              <a:t>myAccount.withdraw(150.0)</a:t>
            </a:r>
          </a:p>
        </p:txBody>
      </p:sp>
      <p:sp>
        <p:nvSpPr>
          <p:cNvPr id="81" name="Text Box 38"/>
          <p:cNvSpPr txBox="1">
            <a:spLocks noChangeArrowheads="1"/>
          </p:cNvSpPr>
          <p:nvPr/>
        </p:nvSpPr>
        <p:spPr bwMode="auto">
          <a:xfrm>
            <a:off x="1009650" y="4642329"/>
            <a:ext cx="3454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fontAlgn="base">
              <a:spcBef>
                <a:spcPct val="50000"/>
              </a:spcBef>
              <a:spcAft>
                <a:spcPct val="0"/>
              </a:spcAft>
              <a:buClrTx/>
              <a:buSzTx/>
              <a:buFontTx/>
              <a:buNone/>
            </a:pPr>
            <a:r>
              <a:rPr lang="en-US" altLang="zh-CN" sz="1800" b="0" dirty="0">
                <a:solidFill>
                  <a:srgbClr val="000000"/>
                </a:solidFill>
                <a:latin typeface="华文细黑" panose="02010600040101010101" pitchFamily="2" charset="-122"/>
                <a:ea typeface="华文细黑" panose="02010600040101010101" pitchFamily="2" charset="-122"/>
              </a:rPr>
              <a:t>Bank</a:t>
            </a:r>
            <a:r>
              <a:rPr lang="zh-CN" altLang="en-US" sz="1800" b="0" dirty="0">
                <a:solidFill>
                  <a:srgbClr val="000000"/>
                </a:solidFill>
                <a:latin typeface="华文细黑" panose="02010600040101010101" pitchFamily="2" charset="-122"/>
                <a:ea typeface="华文细黑" panose="02010600040101010101" pitchFamily="2" charset="-122"/>
              </a:rPr>
              <a:t>对象发送信息“</a:t>
            </a:r>
            <a:r>
              <a:rPr lang="en-US" altLang="zh-CN" sz="1800" b="0" dirty="0">
                <a:solidFill>
                  <a:srgbClr val="000000"/>
                </a:solidFill>
                <a:latin typeface="华文细黑" panose="02010600040101010101" pitchFamily="2" charset="-122"/>
                <a:ea typeface="华文细黑" panose="02010600040101010101" pitchFamily="2" charset="-122"/>
              </a:rPr>
              <a:t>withdraw 150.00”</a:t>
            </a:r>
            <a:r>
              <a:rPr lang="zh-CN" altLang="en-US" sz="1800" b="0" dirty="0">
                <a:solidFill>
                  <a:srgbClr val="000000"/>
                </a:solidFill>
                <a:latin typeface="华文细黑" panose="02010600040101010101" pitchFamily="2" charset="-122"/>
                <a:ea typeface="华文细黑" panose="02010600040101010101" pitchFamily="2" charset="-122"/>
              </a:rPr>
              <a:t>给</a:t>
            </a:r>
            <a:r>
              <a:rPr lang="en-US" altLang="zh-CN" sz="1800" b="0" dirty="0">
                <a:solidFill>
                  <a:srgbClr val="000000"/>
                </a:solidFill>
                <a:latin typeface="华文细黑" panose="02010600040101010101" pitchFamily="2" charset="-122"/>
                <a:ea typeface="华文细黑" panose="02010600040101010101" pitchFamily="2" charset="-122"/>
              </a:rPr>
              <a:t>Account</a:t>
            </a:r>
            <a:r>
              <a:rPr lang="zh-CN" altLang="en-US" sz="1800" b="0" dirty="0">
                <a:solidFill>
                  <a:srgbClr val="000000"/>
                </a:solidFill>
                <a:latin typeface="华文细黑" panose="02010600040101010101" pitchFamily="2" charset="-122"/>
                <a:ea typeface="华文细黑" panose="02010600040101010101" pitchFamily="2" charset="-122"/>
              </a:rPr>
              <a:t>对象</a:t>
            </a:r>
          </a:p>
        </p:txBody>
      </p:sp>
      <p:sp>
        <p:nvSpPr>
          <p:cNvPr id="82" name="Text Box 39"/>
          <p:cNvSpPr txBox="1">
            <a:spLocks noChangeArrowheads="1"/>
          </p:cNvSpPr>
          <p:nvPr/>
        </p:nvSpPr>
        <p:spPr bwMode="auto">
          <a:xfrm>
            <a:off x="4848561" y="4642329"/>
            <a:ext cx="37560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fontAlgn="base">
              <a:spcBef>
                <a:spcPct val="50000"/>
              </a:spcBef>
              <a:spcAft>
                <a:spcPct val="0"/>
              </a:spcAft>
              <a:buClrTx/>
              <a:buSzTx/>
              <a:buFontTx/>
              <a:buNone/>
            </a:pPr>
            <a:r>
              <a:rPr lang="en-US" altLang="zh-CN" sz="1800" b="0" dirty="0">
                <a:solidFill>
                  <a:srgbClr val="000000"/>
                </a:solidFill>
                <a:latin typeface="华文细黑" panose="02010600040101010101" pitchFamily="2" charset="-122"/>
                <a:ea typeface="华文细黑" panose="02010600040101010101" pitchFamily="2" charset="-122"/>
              </a:rPr>
              <a:t>Account</a:t>
            </a:r>
            <a:r>
              <a:rPr lang="zh-CN" altLang="en-US" sz="1800" b="0" dirty="0">
                <a:solidFill>
                  <a:srgbClr val="000000"/>
                </a:solidFill>
                <a:latin typeface="华文细黑" panose="02010600040101010101" pitchFamily="2" charset="-122"/>
                <a:ea typeface="华文细黑" panose="02010600040101010101" pitchFamily="2" charset="-122"/>
              </a:rPr>
              <a:t>对象响应，调用它的取款操作。该操作减少账户余额</a:t>
            </a:r>
            <a:r>
              <a:rPr lang="en-US" altLang="zh-CN" sz="1800" b="0" dirty="0">
                <a:solidFill>
                  <a:srgbClr val="000000"/>
                </a:solidFill>
                <a:latin typeface="华文细黑" panose="02010600040101010101" pitchFamily="2" charset="-122"/>
                <a:ea typeface="华文细黑" panose="02010600040101010101" pitchFamily="2" charset="-122"/>
              </a:rPr>
              <a:t>150.00</a:t>
            </a:r>
          </a:p>
        </p:txBody>
      </p:sp>
      <p:sp>
        <p:nvSpPr>
          <p:cNvPr id="83" name="Text Box 39"/>
          <p:cNvSpPr txBox="1">
            <a:spLocks noChangeArrowheads="1"/>
          </p:cNvSpPr>
          <p:nvPr/>
        </p:nvSpPr>
        <p:spPr bwMode="auto">
          <a:xfrm>
            <a:off x="764898" y="5541468"/>
            <a:ext cx="77586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fontAlgn="base">
              <a:spcBef>
                <a:spcPct val="50000"/>
              </a:spcBef>
              <a:spcAft>
                <a:spcPct val="0"/>
              </a:spcAft>
              <a:buClrTx/>
              <a:buSzTx/>
              <a:buFontTx/>
              <a:buNone/>
            </a:pPr>
            <a:r>
              <a:rPr lang="zh-CN" altLang="en-US" sz="2000" b="0" dirty="0">
                <a:solidFill>
                  <a:srgbClr val="0000FF"/>
                </a:solidFill>
                <a:latin typeface="华文细黑" panose="02010600040101010101" pitchFamily="2" charset="-122"/>
                <a:ea typeface="华文细黑" panose="02010600040101010101" pitchFamily="2" charset="-122"/>
              </a:rPr>
              <a:t>可以理解为：在</a:t>
            </a:r>
            <a:r>
              <a:rPr lang="en-US" altLang="zh-CN" sz="2000" b="0" dirty="0">
                <a:solidFill>
                  <a:srgbClr val="0000FF"/>
                </a:solidFill>
                <a:latin typeface="华文细黑" panose="02010600040101010101" pitchFamily="2" charset="-122"/>
                <a:ea typeface="华文细黑" panose="02010600040101010101" pitchFamily="2" charset="-122"/>
              </a:rPr>
              <a:t>Bank</a:t>
            </a:r>
            <a:r>
              <a:rPr lang="zh-CN" altLang="en-US" sz="2000" b="0" dirty="0">
                <a:solidFill>
                  <a:srgbClr val="0000FF"/>
                </a:solidFill>
                <a:latin typeface="华文细黑" panose="02010600040101010101" pitchFamily="2" charset="-122"/>
                <a:ea typeface="华文细黑" panose="02010600040101010101" pitchFamily="2" charset="-122"/>
              </a:rPr>
              <a:t>对象中，调用</a:t>
            </a:r>
            <a:r>
              <a:rPr lang="en-US" altLang="zh-CN" sz="2000" b="0" dirty="0">
                <a:solidFill>
                  <a:srgbClr val="0000FF"/>
                </a:solidFill>
                <a:latin typeface="华文细黑" panose="02010600040101010101" pitchFamily="2" charset="-122"/>
                <a:ea typeface="华文细黑" panose="02010600040101010101" pitchFamily="2" charset="-122"/>
              </a:rPr>
              <a:t>Account</a:t>
            </a:r>
            <a:r>
              <a:rPr lang="zh-CN" altLang="en-US" sz="2000" b="0" dirty="0">
                <a:solidFill>
                  <a:srgbClr val="0000FF"/>
                </a:solidFill>
                <a:latin typeface="华文细黑" panose="02010600040101010101" pitchFamily="2" charset="-122"/>
                <a:ea typeface="华文细黑" panose="02010600040101010101" pitchFamily="2" charset="-122"/>
              </a:rPr>
              <a:t>对象的</a:t>
            </a:r>
            <a:r>
              <a:rPr lang="en-US" altLang="zh-CN" sz="2000" b="0" dirty="0">
                <a:solidFill>
                  <a:srgbClr val="0000FF"/>
                </a:solidFill>
                <a:latin typeface="华文细黑" panose="02010600040101010101" pitchFamily="2" charset="-122"/>
                <a:ea typeface="华文细黑" panose="02010600040101010101" pitchFamily="2" charset="-122"/>
              </a:rPr>
              <a:t>withdraw</a:t>
            </a:r>
            <a:r>
              <a:rPr lang="zh-CN" altLang="en-US" sz="2000" b="0" dirty="0">
                <a:solidFill>
                  <a:srgbClr val="0000FF"/>
                </a:solidFill>
                <a:latin typeface="华文细黑" panose="02010600040101010101" pitchFamily="2" charset="-122"/>
                <a:ea typeface="华文细黑" panose="02010600040101010101" pitchFamily="2" charset="-122"/>
              </a:rPr>
              <a:t>方法</a:t>
            </a:r>
            <a:endParaRPr lang="en-US" altLang="zh-CN" sz="2000" b="0" dirty="0">
              <a:solidFill>
                <a:srgbClr val="0000FF"/>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63330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randombar(horizontal)">
                                      <p:cBhvr>
                                        <p:cTn id="7" dur="500"/>
                                        <p:tgtEl>
                                          <p:spTgt spid="42"/>
                                        </p:tgtEl>
                                      </p:cBhvr>
                                    </p:animEffect>
                                  </p:childTnLst>
                                </p:cTn>
                              </p:par>
                              <p:par>
                                <p:cTn id="8" presetID="14" presetClass="entr" presetSubtype="10" fill="hold"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randombar(horizontal)">
                                      <p:cBhvr>
                                        <p:cTn id="10" dur="500"/>
                                        <p:tgtEl>
                                          <p:spTgt spid="5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animEffect transition="in" filter="randombar(horizontal)">
                                      <p:cBhvr>
                                        <p:cTn id="13" dur="500"/>
                                        <p:tgtEl>
                                          <p:spTgt spid="7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randombar(horizontal)">
                                      <p:cBhvr>
                                        <p:cTn id="16" dur="500"/>
                                        <p:tgtEl>
                                          <p:spTgt spid="75"/>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randombar(horizontal)">
                                      <p:cBhvr>
                                        <p:cTn id="19" dur="500"/>
                                        <p:tgtEl>
                                          <p:spTgt spid="7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80"/>
                                        </p:tgtEl>
                                        <p:attrNameLst>
                                          <p:attrName>style.visibility</p:attrName>
                                        </p:attrNameLst>
                                      </p:cBhvr>
                                      <p:to>
                                        <p:strVal val="visible"/>
                                      </p:to>
                                    </p:set>
                                    <p:animEffect transition="in" filter="randombar(horizontal)">
                                      <p:cBhvr>
                                        <p:cTn id="22" dur="500"/>
                                        <p:tgtEl>
                                          <p:spTgt spid="80"/>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81"/>
                                        </p:tgtEl>
                                        <p:attrNameLst>
                                          <p:attrName>style.visibility</p:attrName>
                                        </p:attrNameLst>
                                      </p:cBhvr>
                                      <p:to>
                                        <p:strVal val="visible"/>
                                      </p:to>
                                    </p:set>
                                    <p:animEffect transition="in" filter="randombar(horizontal)">
                                      <p:cBhvr>
                                        <p:cTn id="25" dur="500"/>
                                        <p:tgtEl>
                                          <p:spTgt spid="8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82"/>
                                        </p:tgtEl>
                                        <p:attrNameLst>
                                          <p:attrName>style.visibility</p:attrName>
                                        </p:attrNameLst>
                                      </p:cBhvr>
                                      <p:to>
                                        <p:strVal val="visible"/>
                                      </p:to>
                                    </p:set>
                                    <p:animEffect transition="in" filter="randombar(horizontal)">
                                      <p:cBhvr>
                                        <p:cTn id="28" dur="500"/>
                                        <p:tgtEl>
                                          <p:spTgt spid="82"/>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83"/>
                                        </p:tgtEl>
                                        <p:attrNameLst>
                                          <p:attrName>style.visibility</p:attrName>
                                        </p:attrNameLst>
                                      </p:cBhvr>
                                      <p:to>
                                        <p:strVal val="visible"/>
                                      </p:to>
                                    </p:set>
                                    <p:animEffect transition="in" filter="randombar(horizontal)">
                                      <p:cBhvr>
                                        <p:cTn id="3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8" grpId="0" animBg="1"/>
      <p:bldP spid="80" grpId="0"/>
      <p:bldP spid="81" grpId="0"/>
      <p:bldP spid="82" grpId="0"/>
      <p:bldP spid="8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消息由三部分组成</a:t>
            </a:r>
          </a:p>
        </p:txBody>
      </p:sp>
      <p:sp>
        <p:nvSpPr>
          <p:cNvPr id="3" name="内容占位符 2"/>
          <p:cNvSpPr>
            <a:spLocks noGrp="1"/>
          </p:cNvSpPr>
          <p:nvPr>
            <p:ph idx="1"/>
          </p:nvPr>
        </p:nvSpPr>
        <p:spPr/>
        <p:txBody>
          <a:bodyPr/>
          <a:lstStyle/>
          <a:p>
            <a:r>
              <a:rPr lang="zh-CN" altLang="en-US" dirty="0"/>
              <a:t>（</a:t>
            </a:r>
            <a:r>
              <a:rPr lang="en-US" altLang="zh-CN" dirty="0"/>
              <a:t>1</a:t>
            </a:r>
            <a:r>
              <a:rPr lang="zh-CN" altLang="en-US" dirty="0"/>
              <a:t>）接收消息的对象</a:t>
            </a:r>
          </a:p>
          <a:p>
            <a:r>
              <a:rPr lang="zh-CN" altLang="en-US" dirty="0"/>
              <a:t>（</a:t>
            </a:r>
            <a:r>
              <a:rPr lang="en-US" altLang="zh-CN" dirty="0"/>
              <a:t>2</a:t>
            </a:r>
            <a:r>
              <a:rPr lang="zh-CN" altLang="en-US" dirty="0"/>
              <a:t>）消息标识符（即消息名）</a:t>
            </a:r>
          </a:p>
          <a:p>
            <a:r>
              <a:rPr lang="zh-CN" altLang="en-US" dirty="0"/>
              <a:t>（</a:t>
            </a:r>
            <a:r>
              <a:rPr lang="en-US" altLang="zh-CN" dirty="0"/>
              <a:t>3</a:t>
            </a:r>
            <a:r>
              <a:rPr lang="zh-CN" altLang="en-US" dirty="0"/>
              <a:t>）零个或多个变元</a:t>
            </a:r>
          </a:p>
          <a:p>
            <a:r>
              <a:rPr lang="zh-CN" altLang="en-US" dirty="0"/>
              <a:t>例如：</a:t>
            </a:r>
            <a:endParaRPr lang="en-US" altLang="zh-CN" dirty="0"/>
          </a:p>
          <a:p>
            <a:pPr lvl="1"/>
            <a:r>
              <a:rPr lang="en-US" altLang="zh-CN" dirty="0" err="1"/>
              <a:t>MyCircle.Show</a:t>
            </a:r>
            <a:r>
              <a:rPr lang="en-US" altLang="zh-CN" dirty="0"/>
              <a:t> (Green) </a:t>
            </a:r>
            <a:r>
              <a:rPr lang="zh-CN" altLang="en-US" dirty="0"/>
              <a:t>；其中</a:t>
            </a:r>
            <a:r>
              <a:rPr lang="en-US" altLang="zh-CN" dirty="0" err="1"/>
              <a:t>MyCircle</a:t>
            </a:r>
            <a:r>
              <a:rPr lang="zh-CN" altLang="en-US" dirty="0"/>
              <a:t>是接收消息的对象的名字， </a:t>
            </a:r>
            <a:r>
              <a:rPr lang="en-US" altLang="zh-CN" dirty="0">
                <a:solidFill>
                  <a:srgbClr val="0000FF"/>
                </a:solidFill>
              </a:rPr>
              <a:t>Show </a:t>
            </a:r>
            <a:r>
              <a:rPr lang="zh-CN" altLang="en-US" dirty="0">
                <a:solidFill>
                  <a:srgbClr val="0000FF"/>
                </a:solidFill>
              </a:rPr>
              <a:t>是消息名</a:t>
            </a:r>
            <a:r>
              <a:rPr lang="zh-CN" altLang="en-US" dirty="0"/>
              <a:t>，</a:t>
            </a:r>
            <a:r>
              <a:rPr lang="en-US" altLang="zh-CN" dirty="0"/>
              <a:t>Green</a:t>
            </a:r>
            <a:r>
              <a:rPr lang="zh-CN" altLang="en-US" dirty="0"/>
              <a:t>是消息的变元。</a:t>
            </a:r>
            <a:endParaRPr lang="en-US" altLang="zh-CN" dirty="0"/>
          </a:p>
          <a:p>
            <a:pPr lvl="1"/>
            <a:endParaRPr lang="en-US" altLang="zh-CN" dirty="0">
              <a:solidFill>
                <a:srgbClr val="000000"/>
              </a:solidFill>
              <a:ea typeface="宋体" panose="02010600030101010101" pitchFamily="2" charset="-122"/>
            </a:endParaRPr>
          </a:p>
          <a:p>
            <a:pPr lvl="1"/>
            <a:endParaRPr lang="zh-CN" altLang="en-US" dirty="0"/>
          </a:p>
          <a:p>
            <a:endParaRPr lang="zh-CN" altLang="en-US" dirty="0"/>
          </a:p>
        </p:txBody>
      </p:sp>
    </p:spTree>
    <p:extLst>
      <p:ext uri="{BB962C8B-B14F-4D97-AF65-F5344CB8AC3E}">
        <p14:creationId xmlns:p14="http://schemas.microsoft.com/office/powerpoint/2010/main" val="2176805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9.2.5 </a:t>
            </a:r>
            <a:r>
              <a:rPr lang="zh-CN" altLang="en-US" dirty="0"/>
              <a:t>方法和属性</a:t>
            </a:r>
          </a:p>
        </p:txBody>
      </p:sp>
      <p:sp>
        <p:nvSpPr>
          <p:cNvPr id="3" name="内容占位符 2"/>
          <p:cNvSpPr>
            <a:spLocks noGrp="1"/>
          </p:cNvSpPr>
          <p:nvPr>
            <p:ph idx="1"/>
          </p:nvPr>
        </p:nvSpPr>
        <p:spPr/>
        <p:txBody>
          <a:bodyPr/>
          <a:lstStyle/>
          <a:p>
            <a:r>
              <a:rPr lang="zh-CN" altLang="en-US" dirty="0"/>
              <a:t>方法（</a:t>
            </a:r>
            <a:r>
              <a:rPr lang="en-US" altLang="zh-CN" dirty="0"/>
              <a:t>Method</a:t>
            </a:r>
            <a:r>
              <a:rPr lang="zh-CN" altLang="en-US" dirty="0"/>
              <a:t>）就是对象所能执行的操作，也就是类中所定义的服务。</a:t>
            </a:r>
            <a:endParaRPr lang="en-US" altLang="zh-CN" dirty="0"/>
          </a:p>
          <a:p>
            <a:r>
              <a:rPr lang="zh-CN" altLang="en-US" dirty="0"/>
              <a:t>属性（</a:t>
            </a:r>
            <a:r>
              <a:rPr lang="en-US" altLang="zh-CN" dirty="0"/>
              <a:t>Attribute</a:t>
            </a:r>
            <a:r>
              <a:rPr lang="zh-CN" altLang="en-US" dirty="0"/>
              <a:t>）就是类中所定义的数据，它是对客观世界实体所具有的性质的抽象。类的每个实例都有自己特有的属性值。</a:t>
            </a:r>
          </a:p>
        </p:txBody>
      </p:sp>
    </p:spTree>
    <p:extLst>
      <p:ext uri="{BB962C8B-B14F-4D97-AF65-F5344CB8AC3E}">
        <p14:creationId xmlns:p14="http://schemas.microsoft.com/office/powerpoint/2010/main" val="3391135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9.2.6 </a:t>
            </a:r>
            <a:r>
              <a:rPr lang="zh-CN" altLang="en-US" dirty="0"/>
              <a:t>封装（</a:t>
            </a:r>
            <a:r>
              <a:rPr lang="en-US" altLang="zh-CN" dirty="0"/>
              <a:t>encapsulation</a:t>
            </a:r>
            <a:r>
              <a:rPr lang="zh-CN" altLang="en-US" dirty="0"/>
              <a:t>）</a:t>
            </a:r>
          </a:p>
        </p:txBody>
      </p:sp>
      <p:pic>
        <p:nvPicPr>
          <p:cNvPr id="4" name="Picture 2" descr="“encapsulation”的图片搜索结果&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106" y="1374463"/>
            <a:ext cx="7344799" cy="4677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247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封装举例</a:t>
            </a:r>
          </a:p>
        </p:txBody>
      </p:sp>
      <p:grpSp>
        <p:nvGrpSpPr>
          <p:cNvPr id="26" name="Group 4"/>
          <p:cNvGrpSpPr>
            <a:grpSpLocks/>
          </p:cNvGrpSpPr>
          <p:nvPr/>
        </p:nvGrpSpPr>
        <p:grpSpPr bwMode="auto">
          <a:xfrm>
            <a:off x="1070382" y="2286000"/>
            <a:ext cx="3371850" cy="3028950"/>
            <a:chOff x="1323" y="1269"/>
            <a:chExt cx="2124" cy="1908"/>
          </a:xfrm>
        </p:grpSpPr>
        <p:sp>
          <p:nvSpPr>
            <p:cNvPr id="27" name="Oval 5"/>
            <p:cNvSpPr>
              <a:spLocks noChangeArrowheads="1"/>
            </p:cNvSpPr>
            <p:nvPr/>
          </p:nvSpPr>
          <p:spPr bwMode="auto">
            <a:xfrm>
              <a:off x="1326" y="1269"/>
              <a:ext cx="2031" cy="1908"/>
            </a:xfrm>
            <a:prstGeom prst="ellipse">
              <a:avLst/>
            </a:prstGeom>
            <a:solidFill>
              <a:srgbClr val="CCFFFF"/>
            </a:solidFill>
            <a:ln w="9525" algn="ctr">
              <a:solidFill>
                <a:srgbClr val="000000"/>
              </a:solidFill>
              <a:round/>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defTabSz="914400" eaLnBrk="1" fontAlgn="base" latinLnBrk="0" hangingPunct="1">
                <a:lnSpc>
                  <a:spcPct val="100000"/>
                </a:lnSpc>
                <a:spcBef>
                  <a:spcPct val="20000"/>
                </a:spcBef>
                <a:spcAft>
                  <a:spcPct val="0"/>
                </a:spcAft>
                <a:buClr>
                  <a:srgbClr val="FF3300"/>
                </a:buClr>
                <a:buSzPct val="70000"/>
                <a:buFont typeface="Wingdings" panose="05000000000000000000" pitchFamily="2" charset="2"/>
                <a:buChar char="n"/>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a typeface="宋体" panose="02010600030101010101" pitchFamily="2" charset="-122"/>
              </a:endParaRPr>
            </a:p>
          </p:txBody>
        </p:sp>
        <p:sp>
          <p:nvSpPr>
            <p:cNvPr id="28" name="Oval 6"/>
            <p:cNvSpPr>
              <a:spLocks noChangeArrowheads="1"/>
            </p:cNvSpPr>
            <p:nvPr/>
          </p:nvSpPr>
          <p:spPr bwMode="auto">
            <a:xfrm>
              <a:off x="1863" y="1764"/>
              <a:ext cx="960" cy="912"/>
            </a:xfrm>
            <a:prstGeom prst="ellipse">
              <a:avLst/>
            </a:prstGeom>
            <a:solidFill>
              <a:srgbClr val="7E9CE8"/>
            </a:solidFill>
            <a:ln w="9525" algn="ctr">
              <a:solidFill>
                <a:srgbClr val="000000"/>
              </a:solidFill>
              <a:round/>
              <a:headEnd/>
              <a:tailEnd/>
            </a:ln>
          </p:spPr>
          <p:txBody>
            <a:bodyPr wrap="none"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defTabSz="914400" eaLnBrk="1" fontAlgn="base" latinLnBrk="0" hangingPunct="1">
                <a:lnSpc>
                  <a:spcPct val="100000"/>
                </a:lnSpc>
                <a:spcBef>
                  <a:spcPct val="20000"/>
                </a:spcBef>
                <a:spcAft>
                  <a:spcPct val="0"/>
                </a:spcAft>
                <a:buClr>
                  <a:srgbClr val="FF3300"/>
                </a:buClr>
                <a:buSzPct val="70000"/>
                <a:buFont typeface="Wingdings" panose="05000000000000000000" pitchFamily="2" charset="2"/>
                <a:buChar char="n"/>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a typeface="宋体" panose="02010600030101010101" pitchFamily="2" charset="-122"/>
              </a:endParaRPr>
            </a:p>
          </p:txBody>
        </p:sp>
        <p:sp>
          <p:nvSpPr>
            <p:cNvPr id="29" name="Text Box 7"/>
            <p:cNvSpPr txBox="1">
              <a:spLocks noChangeArrowheads="1"/>
            </p:cNvSpPr>
            <p:nvPr/>
          </p:nvSpPr>
          <p:spPr bwMode="auto">
            <a:xfrm>
              <a:off x="1872" y="1947"/>
              <a:ext cx="96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123456</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Jim</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300.00</a:t>
              </a:r>
            </a:p>
          </p:txBody>
        </p:sp>
        <p:sp>
          <p:nvSpPr>
            <p:cNvPr id="30" name="Line 8"/>
            <p:cNvSpPr>
              <a:spLocks noChangeShapeType="1"/>
            </p:cNvSpPr>
            <p:nvPr/>
          </p:nvSpPr>
          <p:spPr bwMode="auto">
            <a:xfrm flipV="1">
              <a:off x="2352" y="2688"/>
              <a:ext cx="0" cy="4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sp>
          <p:nvSpPr>
            <p:cNvPr id="31" name="Line 9"/>
            <p:cNvSpPr>
              <a:spLocks noChangeShapeType="1"/>
            </p:cNvSpPr>
            <p:nvPr/>
          </p:nvSpPr>
          <p:spPr bwMode="auto">
            <a:xfrm>
              <a:off x="2832" y="2208"/>
              <a:ext cx="52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sp>
          <p:nvSpPr>
            <p:cNvPr id="32" name="Line 10"/>
            <p:cNvSpPr>
              <a:spLocks noChangeShapeType="1"/>
            </p:cNvSpPr>
            <p:nvPr/>
          </p:nvSpPr>
          <p:spPr bwMode="auto">
            <a:xfrm>
              <a:off x="2688" y="2544"/>
              <a:ext cx="336" cy="3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sp>
          <p:nvSpPr>
            <p:cNvPr id="33" name="Line 11"/>
            <p:cNvSpPr>
              <a:spLocks noChangeShapeType="1"/>
            </p:cNvSpPr>
            <p:nvPr/>
          </p:nvSpPr>
          <p:spPr bwMode="auto">
            <a:xfrm flipV="1">
              <a:off x="1632" y="2496"/>
              <a:ext cx="336" cy="3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sp>
          <p:nvSpPr>
            <p:cNvPr id="34" name="Text Box 12"/>
            <p:cNvSpPr txBox="1">
              <a:spLocks noChangeArrowheads="1"/>
            </p:cNvSpPr>
            <p:nvPr/>
          </p:nvSpPr>
          <p:spPr bwMode="auto">
            <a:xfrm>
              <a:off x="2235" y="1392"/>
              <a:ext cx="8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Narrow" panose="020B0606020202030204" pitchFamily="34" charset="0"/>
                  <a:ea typeface="宋体" panose="02010600030101010101" pitchFamily="2" charset="-122"/>
                </a:rPr>
                <a:t>Deposit()</a:t>
              </a:r>
            </a:p>
          </p:txBody>
        </p:sp>
        <p:sp>
          <p:nvSpPr>
            <p:cNvPr id="35" name="Text Box 13"/>
            <p:cNvSpPr txBox="1">
              <a:spLocks noChangeArrowheads="1"/>
            </p:cNvSpPr>
            <p:nvPr/>
          </p:nvSpPr>
          <p:spPr bwMode="auto">
            <a:xfrm>
              <a:off x="2598" y="1804"/>
              <a:ext cx="8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1600" b="1" i="0" u="none" strike="noStrike" kern="0" cap="none" spc="0" normalizeH="0" baseline="0" noProof="0" dirty="0">
                  <a:ln>
                    <a:noFill/>
                  </a:ln>
                  <a:solidFill>
                    <a:srgbClr val="000000"/>
                  </a:solidFill>
                  <a:effectLst/>
                  <a:uLnTx/>
                  <a:uFillTx/>
                  <a:latin typeface="Arial Narrow" panose="020B0606020202030204" pitchFamily="34" charset="0"/>
                  <a:ea typeface="宋体" panose="02010600030101010101" pitchFamily="2" charset="-122"/>
                </a:rPr>
                <a:t>withdraw()</a:t>
              </a:r>
            </a:p>
          </p:txBody>
        </p:sp>
        <p:sp>
          <p:nvSpPr>
            <p:cNvPr id="36" name="Text Box 14"/>
            <p:cNvSpPr txBox="1">
              <a:spLocks noChangeArrowheads="1"/>
            </p:cNvSpPr>
            <p:nvPr/>
          </p:nvSpPr>
          <p:spPr bwMode="auto">
            <a:xfrm>
              <a:off x="2631" y="2352"/>
              <a:ext cx="8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Narrow" panose="020B0606020202030204" pitchFamily="34" charset="0"/>
                  <a:ea typeface="宋体" panose="02010600030101010101" pitchFamily="2" charset="-122"/>
                </a:rPr>
                <a:t>getOwner()</a:t>
              </a:r>
            </a:p>
          </p:txBody>
        </p:sp>
        <p:sp>
          <p:nvSpPr>
            <p:cNvPr id="37" name="Line 15"/>
            <p:cNvSpPr>
              <a:spLocks noChangeShapeType="1"/>
            </p:cNvSpPr>
            <p:nvPr/>
          </p:nvSpPr>
          <p:spPr bwMode="auto">
            <a:xfrm>
              <a:off x="1323" y="2208"/>
              <a:ext cx="52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sp>
          <p:nvSpPr>
            <p:cNvPr id="38" name="Line 16"/>
            <p:cNvSpPr>
              <a:spLocks noChangeShapeType="1"/>
            </p:cNvSpPr>
            <p:nvPr/>
          </p:nvSpPr>
          <p:spPr bwMode="auto">
            <a:xfrm flipV="1">
              <a:off x="2352" y="1278"/>
              <a:ext cx="0" cy="4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sp>
          <p:nvSpPr>
            <p:cNvPr id="39" name="Line 17"/>
            <p:cNvSpPr>
              <a:spLocks noChangeShapeType="1"/>
            </p:cNvSpPr>
            <p:nvPr/>
          </p:nvSpPr>
          <p:spPr bwMode="auto">
            <a:xfrm flipV="1">
              <a:off x="2640" y="1485"/>
              <a:ext cx="336" cy="3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sp>
          <p:nvSpPr>
            <p:cNvPr id="40" name="Line 18"/>
            <p:cNvSpPr>
              <a:spLocks noChangeShapeType="1"/>
            </p:cNvSpPr>
            <p:nvPr/>
          </p:nvSpPr>
          <p:spPr bwMode="auto">
            <a:xfrm>
              <a:off x="1710" y="1497"/>
              <a:ext cx="336" cy="3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sp>
          <p:nvSpPr>
            <p:cNvPr id="41" name="Text Box 19"/>
            <p:cNvSpPr txBox="1">
              <a:spLocks noChangeArrowheads="1"/>
            </p:cNvSpPr>
            <p:nvPr/>
          </p:nvSpPr>
          <p:spPr bwMode="auto">
            <a:xfrm>
              <a:off x="2238" y="2764"/>
              <a:ext cx="8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Narrow" panose="020B0606020202030204" pitchFamily="34" charset="0"/>
                  <a:ea typeface="宋体" panose="02010600030101010101" pitchFamily="2" charset="-122"/>
                </a:rPr>
                <a:t>setOwner()</a:t>
              </a:r>
            </a:p>
          </p:txBody>
        </p:sp>
      </p:grpSp>
      <p:sp>
        <p:nvSpPr>
          <p:cNvPr id="42" name="AutoShape 20"/>
          <p:cNvSpPr>
            <a:spLocks noChangeArrowheads="1"/>
          </p:cNvSpPr>
          <p:nvPr/>
        </p:nvSpPr>
        <p:spPr bwMode="auto">
          <a:xfrm>
            <a:off x="841782" y="2438400"/>
            <a:ext cx="1219200" cy="609600"/>
          </a:xfrm>
          <a:prstGeom prst="wedgeRoundRectCallout">
            <a:avLst>
              <a:gd name="adj1" fmla="val 77995"/>
              <a:gd name="adj2" fmla="val 127343"/>
              <a:gd name="adj3" fmla="val 16667"/>
            </a:avLst>
          </a:prstGeom>
          <a:solidFill>
            <a:srgbClr val="0000FF"/>
          </a:solidFill>
          <a:ln w="9525" algn="ctr">
            <a:solidFill>
              <a:srgbClr val="000000"/>
            </a:solidFill>
            <a:miter lim="800000"/>
            <a:headEnd/>
            <a:tailEnd/>
          </a:ln>
        </p:spPr>
        <p:txBody>
          <a:bodyPr anchor="ct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rPr>
              <a:t>属性值</a:t>
            </a:r>
          </a:p>
        </p:txBody>
      </p:sp>
      <p:sp>
        <p:nvSpPr>
          <p:cNvPr id="43" name="AutoShape 21"/>
          <p:cNvSpPr>
            <a:spLocks noChangeArrowheads="1"/>
          </p:cNvSpPr>
          <p:nvPr/>
        </p:nvSpPr>
        <p:spPr bwMode="auto">
          <a:xfrm>
            <a:off x="3051582" y="5410200"/>
            <a:ext cx="1066800" cy="609600"/>
          </a:xfrm>
          <a:prstGeom prst="wedgeRoundRectCallout">
            <a:avLst>
              <a:gd name="adj1" fmla="val -33630"/>
              <a:gd name="adj2" fmla="val -87759"/>
              <a:gd name="adj3" fmla="val 16667"/>
            </a:avLst>
          </a:prstGeom>
          <a:solidFill>
            <a:srgbClr val="0000FF"/>
          </a:solidFill>
          <a:ln w="9525" algn="ctr">
            <a:solidFill>
              <a:srgbClr val="000000"/>
            </a:solidFill>
            <a:miter lim="800000"/>
            <a:headEnd/>
            <a:tailEnd/>
          </a:ln>
        </p:spPr>
        <p:txBody>
          <a:bodyPr anchor="ct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rPr>
              <a:t>操作</a:t>
            </a:r>
          </a:p>
        </p:txBody>
      </p:sp>
      <p:sp>
        <p:nvSpPr>
          <p:cNvPr id="44" name="AutoShape 22"/>
          <p:cNvSpPr>
            <a:spLocks noChangeArrowheads="1"/>
          </p:cNvSpPr>
          <p:nvPr/>
        </p:nvSpPr>
        <p:spPr bwMode="auto">
          <a:xfrm>
            <a:off x="2932519" y="1295400"/>
            <a:ext cx="3810000" cy="838200"/>
          </a:xfrm>
          <a:prstGeom prst="wedgeRoundRectCallout">
            <a:avLst>
              <a:gd name="adj1" fmla="val -40917"/>
              <a:gd name="adj2" fmla="val 68750"/>
              <a:gd name="adj3" fmla="val 16667"/>
            </a:avLst>
          </a:prstGeom>
          <a:solidFill>
            <a:srgbClr val="0000FF"/>
          </a:solidFill>
          <a:ln w="9525" algn="ctr">
            <a:solidFill>
              <a:srgbClr val="000000"/>
            </a:solidFill>
            <a:miter lim="800000"/>
            <a:headEnd/>
            <a:tailEnd/>
          </a:ln>
        </p:spPr>
        <p:txBody>
          <a:bodyPr anchor="ct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rPr>
              <a:t>对象中的数据被隐藏，仅能通过调用对象的函数才能操纵数据。</a:t>
            </a:r>
          </a:p>
        </p:txBody>
      </p:sp>
      <p:sp>
        <p:nvSpPr>
          <p:cNvPr id="45" name="矩形 44"/>
          <p:cNvSpPr/>
          <p:nvPr/>
        </p:nvSpPr>
        <p:spPr>
          <a:xfrm>
            <a:off x="4689883" y="2595702"/>
            <a:ext cx="3869656" cy="707886"/>
          </a:xfrm>
          <a:prstGeom prst="rect">
            <a:avLst/>
          </a:prstGeom>
        </p:spPr>
        <p:txBody>
          <a:bodyPr wrap="square">
            <a:spAutoFit/>
          </a:bodyPr>
          <a:lstStyle/>
          <a:p>
            <a:pPr lvl="0"/>
            <a:r>
              <a:rPr lang="zh-CN" altLang="en-US" sz="2000" kern="0" dirty="0">
                <a:latin typeface="华文细黑" panose="02010600040101010101" pitchFamily="2" charset="-122"/>
                <a:ea typeface="华文细黑" panose="02010600040101010101" pitchFamily="2" charset="-122"/>
              </a:rPr>
              <a:t>封装是指把数据和实现操作的代码集中起来放在对象内部</a:t>
            </a:r>
            <a:endParaRPr kumimoji="0" lang="en-US" altLang="zh-CN" sz="200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endParaRPr>
          </a:p>
        </p:txBody>
      </p:sp>
      <p:sp>
        <p:nvSpPr>
          <p:cNvPr id="46" name="矩形 45"/>
          <p:cNvSpPr/>
          <p:nvPr/>
        </p:nvSpPr>
        <p:spPr>
          <a:xfrm>
            <a:off x="4727984" y="3957000"/>
            <a:ext cx="3831556" cy="70788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zh-CN" sz="200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封装</a:t>
            </a:r>
            <a:r>
              <a:rPr kumimoji="0" lang="zh-CN" altLang="en-US" sz="200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就是</a:t>
            </a:r>
            <a:r>
              <a:rPr kumimoji="0" lang="zh-CN" altLang="zh-CN" sz="200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信息隐藏，通过封装对外界隐藏对象的实现细节。</a:t>
            </a:r>
            <a:r>
              <a:rPr kumimoji="0" lang="en-US" altLang="zh-CN" sz="200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 </a:t>
            </a:r>
            <a:endParaRPr kumimoji="0" lang="zh-CN" altLang="en-US" sz="160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22441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randombar(horizontal)">
                                      <p:cBhvr>
                                        <p:cTn id="7" dur="500"/>
                                        <p:tgtEl>
                                          <p:spTgt spid="4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randombar(horizontal)">
                                      <p:cBhvr>
                                        <p:cTn id="1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9.2.7 </a:t>
            </a:r>
            <a:r>
              <a:rPr lang="zh-CN" altLang="en-US" dirty="0"/>
              <a:t>继承</a:t>
            </a:r>
            <a:r>
              <a:rPr lang="en-US" altLang="zh-CN" dirty="0"/>
              <a:t>Inheritance</a:t>
            </a:r>
            <a:endParaRPr lang="zh-CN" altLang="en-US" dirty="0"/>
          </a:p>
        </p:txBody>
      </p:sp>
      <p:sp>
        <p:nvSpPr>
          <p:cNvPr id="3" name="内容占位符 2"/>
          <p:cNvSpPr>
            <a:spLocks noGrp="1"/>
          </p:cNvSpPr>
          <p:nvPr>
            <p:ph idx="1"/>
          </p:nvPr>
        </p:nvSpPr>
        <p:spPr/>
        <p:txBody>
          <a:bodyPr/>
          <a:lstStyle/>
          <a:p>
            <a:r>
              <a:rPr lang="zh-CN" altLang="en-US" dirty="0"/>
              <a:t>继承是子类自动地共享基类中定义的数据和方法的机制。</a:t>
            </a:r>
          </a:p>
        </p:txBody>
      </p:sp>
      <p:grpSp>
        <p:nvGrpSpPr>
          <p:cNvPr id="163" name="Group 3"/>
          <p:cNvGrpSpPr>
            <a:grpSpLocks/>
          </p:cNvGrpSpPr>
          <p:nvPr/>
        </p:nvGrpSpPr>
        <p:grpSpPr bwMode="auto">
          <a:xfrm>
            <a:off x="1681932" y="2399941"/>
            <a:ext cx="2362200" cy="1371600"/>
            <a:chOff x="1056" y="672"/>
            <a:chExt cx="1488" cy="864"/>
          </a:xfrm>
        </p:grpSpPr>
        <p:sp>
          <p:nvSpPr>
            <p:cNvPr id="164" name="Text Box 4"/>
            <p:cNvSpPr txBox="1">
              <a:spLocks noChangeArrowheads="1"/>
            </p:cNvSpPr>
            <p:nvPr/>
          </p:nvSpPr>
          <p:spPr bwMode="auto">
            <a:xfrm>
              <a:off x="1056" y="672"/>
              <a:ext cx="14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rPr>
                <a:t>类</a:t>
              </a:r>
              <a:r>
                <a:rPr kumimoji="1" lang="en-US" altLang="zh-CN" sz="2400" b="1"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rPr>
                <a:t>A</a:t>
              </a:r>
            </a:p>
          </p:txBody>
        </p:sp>
        <p:sp>
          <p:nvSpPr>
            <p:cNvPr id="165" name="Text Box 5"/>
            <p:cNvSpPr txBox="1">
              <a:spLocks noChangeArrowheads="1"/>
            </p:cNvSpPr>
            <p:nvPr/>
          </p:nvSpPr>
          <p:spPr bwMode="auto">
            <a:xfrm>
              <a:off x="1056" y="960"/>
              <a:ext cx="1488" cy="2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rPr>
                <a:t>A</a:t>
              </a:r>
              <a:r>
                <a:rPr kumimoji="1" lang="zh-CN" altLang="en-US" sz="2000" b="1"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rPr>
                <a:t>的操作</a:t>
              </a:r>
            </a:p>
          </p:txBody>
        </p:sp>
        <p:sp>
          <p:nvSpPr>
            <p:cNvPr id="166" name="Text Box 6"/>
            <p:cNvSpPr txBox="1">
              <a:spLocks noChangeArrowheads="1"/>
            </p:cNvSpPr>
            <p:nvPr/>
          </p:nvSpPr>
          <p:spPr bwMode="auto">
            <a:xfrm>
              <a:off x="1056" y="1248"/>
              <a:ext cx="1488" cy="2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rPr>
                <a:t>A</a:t>
              </a:r>
              <a:r>
                <a:rPr kumimoji="1" lang="zh-CN" altLang="en-US" sz="2000" b="1"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rPr>
                <a:t>的变量</a:t>
              </a:r>
            </a:p>
          </p:txBody>
        </p:sp>
      </p:grpSp>
      <p:sp>
        <p:nvSpPr>
          <p:cNvPr id="167" name="Text Box 8"/>
          <p:cNvSpPr txBox="1">
            <a:spLocks noChangeArrowheads="1"/>
          </p:cNvSpPr>
          <p:nvPr/>
        </p:nvSpPr>
        <p:spPr bwMode="auto">
          <a:xfrm>
            <a:off x="4653732" y="2399941"/>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algn="ctr" fontAlgn="base">
              <a:spcBef>
                <a:spcPct val="50000"/>
              </a:spcBef>
              <a:spcAft>
                <a:spcPct val="0"/>
              </a:spcAft>
              <a:buClrTx/>
              <a:buFontTx/>
              <a:buNone/>
            </a:pPr>
            <a:r>
              <a:rPr kumimoji="1" lang="en-US" altLang="zh-CN" sz="2400">
                <a:solidFill>
                  <a:srgbClr val="0000CC"/>
                </a:solidFill>
                <a:latin typeface="华文细黑" panose="02010600040101010101" pitchFamily="2" charset="-122"/>
                <a:ea typeface="华文细黑" panose="02010600040101010101" pitchFamily="2" charset="-122"/>
              </a:rPr>
              <a:t>A</a:t>
            </a:r>
            <a:r>
              <a:rPr kumimoji="1" lang="zh-CN" altLang="en-US" sz="2400">
                <a:solidFill>
                  <a:srgbClr val="0000CC"/>
                </a:solidFill>
                <a:latin typeface="华文细黑" panose="02010600040101010101" pitchFamily="2" charset="-122"/>
                <a:ea typeface="华文细黑" panose="02010600040101010101" pitchFamily="2" charset="-122"/>
              </a:rPr>
              <a:t>的实例</a:t>
            </a:r>
            <a:r>
              <a:rPr kumimoji="1" lang="en-US" altLang="zh-CN" sz="2400">
                <a:solidFill>
                  <a:srgbClr val="0000CC"/>
                </a:solidFill>
                <a:latin typeface="华文细黑" panose="02010600040101010101" pitchFamily="2" charset="-122"/>
                <a:ea typeface="华文细黑" panose="02010600040101010101" pitchFamily="2" charset="-122"/>
              </a:rPr>
              <a:t>a1</a:t>
            </a:r>
          </a:p>
        </p:txBody>
      </p:sp>
      <p:sp>
        <p:nvSpPr>
          <p:cNvPr id="168" name="Text Box 9"/>
          <p:cNvSpPr txBox="1">
            <a:spLocks noChangeArrowheads="1"/>
          </p:cNvSpPr>
          <p:nvPr/>
        </p:nvSpPr>
        <p:spPr bwMode="auto">
          <a:xfrm>
            <a:off x="4653732" y="2857141"/>
            <a:ext cx="3048000" cy="457200"/>
          </a:xfrm>
          <a:prstGeom prst="rect">
            <a:avLst/>
          </a:prstGeom>
          <a:noFill/>
          <a:ln w="952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algn="ctr" fontAlgn="base">
              <a:spcBef>
                <a:spcPct val="50000"/>
              </a:spcBef>
              <a:spcAft>
                <a:spcPct val="0"/>
              </a:spcAft>
              <a:buClrTx/>
              <a:buFontTx/>
              <a:buNone/>
            </a:pPr>
            <a:r>
              <a:rPr kumimoji="1" lang="zh-CN" altLang="en-US" sz="2000">
                <a:solidFill>
                  <a:srgbClr val="0000CC"/>
                </a:solidFill>
                <a:latin typeface="华文细黑" panose="02010600040101010101" pitchFamily="2" charset="-122"/>
                <a:ea typeface="华文细黑" panose="02010600040101010101" pitchFamily="2" charset="-122"/>
              </a:rPr>
              <a:t>类</a:t>
            </a:r>
            <a:r>
              <a:rPr kumimoji="1" lang="en-US" altLang="zh-CN" sz="2000">
                <a:solidFill>
                  <a:srgbClr val="0000CC"/>
                </a:solidFill>
                <a:latin typeface="华文细黑" panose="02010600040101010101" pitchFamily="2" charset="-122"/>
                <a:ea typeface="华文细黑" panose="02010600040101010101" pitchFamily="2" charset="-122"/>
              </a:rPr>
              <a:t>A</a:t>
            </a:r>
          </a:p>
        </p:txBody>
      </p:sp>
      <p:sp>
        <p:nvSpPr>
          <p:cNvPr id="169" name="Text Box 10"/>
          <p:cNvSpPr txBox="1">
            <a:spLocks noChangeArrowheads="1"/>
          </p:cNvSpPr>
          <p:nvPr/>
        </p:nvSpPr>
        <p:spPr bwMode="auto">
          <a:xfrm>
            <a:off x="4653732" y="3314341"/>
            <a:ext cx="3048000" cy="457200"/>
          </a:xfrm>
          <a:prstGeom prst="rect">
            <a:avLst/>
          </a:prstGeom>
          <a:noFill/>
          <a:ln w="952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algn="ctr" fontAlgn="base">
              <a:spcBef>
                <a:spcPct val="50000"/>
              </a:spcBef>
              <a:spcAft>
                <a:spcPct val="0"/>
              </a:spcAft>
              <a:buClrTx/>
              <a:buFontTx/>
              <a:buNone/>
            </a:pPr>
            <a:r>
              <a:rPr kumimoji="1" lang="en-US" altLang="zh-CN" sz="2000">
                <a:solidFill>
                  <a:srgbClr val="0000CC"/>
                </a:solidFill>
                <a:latin typeface="华文细黑" panose="02010600040101010101" pitchFamily="2" charset="-122"/>
                <a:ea typeface="华文细黑" panose="02010600040101010101" pitchFamily="2" charset="-122"/>
              </a:rPr>
              <a:t>A</a:t>
            </a:r>
            <a:r>
              <a:rPr kumimoji="1" lang="zh-CN" altLang="en-US" sz="2000">
                <a:solidFill>
                  <a:srgbClr val="0000CC"/>
                </a:solidFill>
                <a:latin typeface="华文细黑" panose="02010600040101010101" pitchFamily="2" charset="-122"/>
                <a:ea typeface="华文细黑" panose="02010600040101010101" pitchFamily="2" charset="-122"/>
              </a:rPr>
              <a:t>的实例变量</a:t>
            </a:r>
          </a:p>
        </p:txBody>
      </p:sp>
      <p:sp>
        <p:nvSpPr>
          <p:cNvPr id="170" name="Oval 11"/>
          <p:cNvSpPr>
            <a:spLocks noChangeArrowheads="1"/>
          </p:cNvSpPr>
          <p:nvPr/>
        </p:nvSpPr>
        <p:spPr bwMode="auto">
          <a:xfrm>
            <a:off x="4766445" y="3046054"/>
            <a:ext cx="107950" cy="107950"/>
          </a:xfrm>
          <a:prstGeom prst="ellipse">
            <a:avLst/>
          </a:prstGeom>
          <a:solidFill>
            <a:srgbClr val="FFE2C5"/>
          </a:solidFill>
          <a:ln w="9525">
            <a:solidFill>
              <a:srgbClr val="FFE2C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endParaRPr>
          </a:p>
        </p:txBody>
      </p:sp>
      <p:sp>
        <p:nvSpPr>
          <p:cNvPr id="171" name="Freeform 12"/>
          <p:cNvSpPr>
            <a:spLocks/>
          </p:cNvSpPr>
          <p:nvPr/>
        </p:nvSpPr>
        <p:spPr bwMode="auto">
          <a:xfrm>
            <a:off x="3663132" y="2628541"/>
            <a:ext cx="1143000" cy="457200"/>
          </a:xfrm>
          <a:custGeom>
            <a:avLst/>
            <a:gdLst>
              <a:gd name="T0" fmla="*/ 1814512500 w 720"/>
              <a:gd name="T1" fmla="*/ 725805000 h 288"/>
              <a:gd name="T2" fmla="*/ 1330642500 w 720"/>
              <a:gd name="T3" fmla="*/ 604837500 h 288"/>
              <a:gd name="T4" fmla="*/ 967740000 w 720"/>
              <a:gd name="T5" fmla="*/ 120967500 h 288"/>
              <a:gd name="T6" fmla="*/ 604837500 w 720"/>
              <a:gd name="T7" fmla="*/ 0 h 288"/>
              <a:gd name="T8" fmla="*/ 241935000 w 720"/>
              <a:gd name="T9" fmla="*/ 120967500 h 288"/>
              <a:gd name="T10" fmla="*/ 0 w 720"/>
              <a:gd name="T11" fmla="*/ 362902500 h 2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0" h="288">
                <a:moveTo>
                  <a:pt x="720" y="288"/>
                </a:moveTo>
                <a:cubicBezTo>
                  <a:pt x="652" y="284"/>
                  <a:pt x="584" y="280"/>
                  <a:pt x="528" y="240"/>
                </a:cubicBezTo>
                <a:cubicBezTo>
                  <a:pt x="472" y="200"/>
                  <a:pt x="432" y="88"/>
                  <a:pt x="384" y="48"/>
                </a:cubicBezTo>
                <a:cubicBezTo>
                  <a:pt x="336" y="8"/>
                  <a:pt x="288" y="0"/>
                  <a:pt x="240" y="0"/>
                </a:cubicBezTo>
                <a:cubicBezTo>
                  <a:pt x="192" y="0"/>
                  <a:pt x="136" y="24"/>
                  <a:pt x="96" y="48"/>
                </a:cubicBezTo>
                <a:cubicBezTo>
                  <a:pt x="56" y="72"/>
                  <a:pt x="28" y="108"/>
                  <a:pt x="0" y="144"/>
                </a:cubicBezTo>
              </a:path>
            </a:pathLst>
          </a:custGeom>
          <a:noFill/>
          <a:ln w="31750">
            <a:solidFill>
              <a:srgbClr val="FFE2C5"/>
            </a:solidFill>
            <a:round/>
            <a:headEnd/>
            <a:tailEnd type="arrow"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grpSp>
        <p:nvGrpSpPr>
          <p:cNvPr id="172" name="Group 13"/>
          <p:cNvGrpSpPr>
            <a:grpSpLocks/>
          </p:cNvGrpSpPr>
          <p:nvPr/>
        </p:nvGrpSpPr>
        <p:grpSpPr bwMode="auto">
          <a:xfrm>
            <a:off x="1681932" y="3860307"/>
            <a:ext cx="2362200" cy="1828800"/>
            <a:chOff x="1056" y="1776"/>
            <a:chExt cx="1488" cy="1152"/>
          </a:xfrm>
        </p:grpSpPr>
        <p:sp>
          <p:nvSpPr>
            <p:cNvPr id="173" name="Text Box 14"/>
            <p:cNvSpPr txBox="1">
              <a:spLocks noChangeArrowheads="1"/>
            </p:cNvSpPr>
            <p:nvPr/>
          </p:nvSpPr>
          <p:spPr bwMode="auto">
            <a:xfrm>
              <a:off x="1056" y="1776"/>
              <a:ext cx="14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spAutoFit/>
            </a:bodyP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rPr>
                <a:t>类</a:t>
              </a:r>
              <a:r>
                <a:rPr kumimoji="1" lang="en-US" altLang="zh-CN" sz="2000" b="1"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rPr>
                <a:t>B</a:t>
              </a:r>
              <a:r>
                <a:rPr kumimoji="1" lang="zh-CN" altLang="en-US" sz="2000" b="1"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rPr>
                <a:t>：</a:t>
              </a:r>
              <a:r>
                <a:rPr kumimoji="1" lang="en-US" altLang="zh-CN" sz="2000" b="1"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rPr>
                <a:t>A</a:t>
              </a:r>
              <a:r>
                <a:rPr kumimoji="1" lang="zh-CN" altLang="en-US" sz="2000" b="1"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rPr>
                <a:t>的子类</a:t>
              </a:r>
            </a:p>
          </p:txBody>
        </p:sp>
        <p:sp>
          <p:nvSpPr>
            <p:cNvPr id="174" name="Text Box 15"/>
            <p:cNvSpPr txBox="1">
              <a:spLocks noChangeArrowheads="1"/>
            </p:cNvSpPr>
            <p:nvPr/>
          </p:nvSpPr>
          <p:spPr bwMode="auto">
            <a:xfrm>
              <a:off x="1056" y="2352"/>
              <a:ext cx="1488" cy="2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rPr>
                <a:t>B</a:t>
              </a:r>
              <a:r>
                <a:rPr kumimoji="1" lang="zh-CN" altLang="en-US" sz="2000" b="1"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rPr>
                <a:t>的操作</a:t>
              </a:r>
            </a:p>
          </p:txBody>
        </p:sp>
        <p:sp>
          <p:nvSpPr>
            <p:cNvPr id="175" name="Text Box 16"/>
            <p:cNvSpPr txBox="1">
              <a:spLocks noChangeArrowheads="1"/>
            </p:cNvSpPr>
            <p:nvPr/>
          </p:nvSpPr>
          <p:spPr bwMode="auto">
            <a:xfrm>
              <a:off x="1056" y="2640"/>
              <a:ext cx="1488" cy="2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rPr>
                <a:t> B</a:t>
              </a:r>
              <a:r>
                <a:rPr kumimoji="1" lang="zh-CN" altLang="en-US" sz="2000" b="1"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rPr>
                <a:t>的变量</a:t>
              </a:r>
            </a:p>
          </p:txBody>
        </p:sp>
        <p:sp>
          <p:nvSpPr>
            <p:cNvPr id="176" name="Text Box 17"/>
            <p:cNvSpPr txBox="1">
              <a:spLocks noChangeArrowheads="1"/>
            </p:cNvSpPr>
            <p:nvPr/>
          </p:nvSpPr>
          <p:spPr bwMode="auto">
            <a:xfrm>
              <a:off x="1056" y="2064"/>
              <a:ext cx="1488" cy="2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rPr>
                <a:t>从</a:t>
              </a:r>
              <a:r>
                <a:rPr kumimoji="1" lang="en-US" altLang="zh-CN" sz="2000" b="1"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rPr>
                <a:t>A</a:t>
              </a:r>
              <a:r>
                <a:rPr kumimoji="1" lang="zh-CN" altLang="en-US" sz="2000" b="1"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rPr>
                <a:t>继承的特性</a:t>
              </a:r>
            </a:p>
          </p:txBody>
        </p:sp>
        <p:sp>
          <p:nvSpPr>
            <p:cNvPr id="177" name="Oval 18"/>
            <p:cNvSpPr>
              <a:spLocks noChangeArrowheads="1"/>
            </p:cNvSpPr>
            <p:nvPr/>
          </p:nvSpPr>
          <p:spPr bwMode="auto">
            <a:xfrm>
              <a:off x="1128" y="2160"/>
              <a:ext cx="68" cy="6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rIns="36000" anchor="ct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endParaRPr>
            </a:p>
          </p:txBody>
        </p:sp>
      </p:grpSp>
      <p:sp>
        <p:nvSpPr>
          <p:cNvPr id="178" name="Freeform 19"/>
          <p:cNvSpPr>
            <a:spLocks/>
          </p:cNvSpPr>
          <p:nvPr/>
        </p:nvSpPr>
        <p:spPr bwMode="auto">
          <a:xfrm>
            <a:off x="1440632" y="2512144"/>
            <a:ext cx="546100" cy="2005522"/>
          </a:xfrm>
          <a:custGeom>
            <a:avLst/>
            <a:gdLst>
              <a:gd name="T0" fmla="*/ 624998750 w 344"/>
              <a:gd name="T1" fmla="*/ 2147483646 h 1400"/>
              <a:gd name="T2" fmla="*/ 141128750 w 344"/>
              <a:gd name="T3" fmla="*/ 2147483646 h 1400"/>
              <a:gd name="T4" fmla="*/ 20161250 w 344"/>
              <a:gd name="T5" fmla="*/ 2147483646 h 1400"/>
              <a:gd name="T6" fmla="*/ 20161250 w 344"/>
              <a:gd name="T7" fmla="*/ 1471771250 h 1400"/>
              <a:gd name="T8" fmla="*/ 141128750 w 344"/>
              <a:gd name="T9" fmla="*/ 262096250 h 1400"/>
              <a:gd name="T10" fmla="*/ 504031250 w 344"/>
              <a:gd name="T11" fmla="*/ 20161250 h 1400"/>
              <a:gd name="T12" fmla="*/ 866933750 w 344"/>
              <a:gd name="T13" fmla="*/ 383063750 h 14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4" h="1400">
                <a:moveTo>
                  <a:pt x="248" y="1400"/>
                </a:moveTo>
                <a:cubicBezTo>
                  <a:pt x="172" y="1380"/>
                  <a:pt x="96" y="1360"/>
                  <a:pt x="56" y="1304"/>
                </a:cubicBezTo>
                <a:cubicBezTo>
                  <a:pt x="16" y="1248"/>
                  <a:pt x="16" y="1184"/>
                  <a:pt x="8" y="1064"/>
                </a:cubicBezTo>
                <a:cubicBezTo>
                  <a:pt x="0" y="944"/>
                  <a:pt x="0" y="744"/>
                  <a:pt x="8" y="584"/>
                </a:cubicBezTo>
                <a:cubicBezTo>
                  <a:pt x="16" y="424"/>
                  <a:pt x="24" y="200"/>
                  <a:pt x="56" y="104"/>
                </a:cubicBezTo>
                <a:cubicBezTo>
                  <a:pt x="88" y="8"/>
                  <a:pt x="152" y="0"/>
                  <a:pt x="200" y="8"/>
                </a:cubicBezTo>
                <a:cubicBezTo>
                  <a:pt x="248" y="16"/>
                  <a:pt x="296" y="84"/>
                  <a:pt x="344" y="152"/>
                </a:cubicBezTo>
              </a:path>
            </a:pathLst>
          </a:custGeom>
          <a:noFill/>
          <a:ln w="31750">
            <a:solidFill>
              <a:srgbClr val="000000"/>
            </a:solidFill>
            <a:round/>
            <a:headEnd/>
            <a:tailEnd type="arrow"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grpSp>
        <p:nvGrpSpPr>
          <p:cNvPr id="179" name="Group 20"/>
          <p:cNvGrpSpPr>
            <a:grpSpLocks/>
          </p:cNvGrpSpPr>
          <p:nvPr/>
        </p:nvGrpSpPr>
        <p:grpSpPr bwMode="auto">
          <a:xfrm>
            <a:off x="4653732" y="3860307"/>
            <a:ext cx="3048000" cy="1828800"/>
            <a:chOff x="1056" y="1776"/>
            <a:chExt cx="1488" cy="1152"/>
          </a:xfrm>
        </p:grpSpPr>
        <p:sp>
          <p:nvSpPr>
            <p:cNvPr id="180" name="Text Box 21"/>
            <p:cNvSpPr txBox="1">
              <a:spLocks noChangeArrowheads="1"/>
            </p:cNvSpPr>
            <p:nvPr/>
          </p:nvSpPr>
          <p:spPr bwMode="auto">
            <a:xfrm>
              <a:off x="1056" y="1776"/>
              <a:ext cx="14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spAutoFit/>
            </a:bodyP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000" i="0" u="none" strike="noStrike" kern="0" cap="none" spc="0" normalizeH="0" baseline="0" noProof="0">
                  <a:ln>
                    <a:noFill/>
                  </a:ln>
                  <a:solidFill>
                    <a:srgbClr val="0000CC"/>
                  </a:solidFill>
                  <a:effectLst/>
                  <a:uLnTx/>
                  <a:uFillTx/>
                  <a:latin typeface="华文细黑" panose="02010600040101010101" pitchFamily="2" charset="-122"/>
                  <a:ea typeface="华文细黑" panose="02010600040101010101" pitchFamily="2" charset="-122"/>
                </a:rPr>
                <a:t>B</a:t>
              </a:r>
              <a:r>
                <a:rPr kumimoji="1" lang="zh-CN" altLang="en-US" sz="2000" i="0" u="none" strike="noStrike" kern="0" cap="none" spc="0" normalizeH="0" baseline="0" noProof="0">
                  <a:ln>
                    <a:noFill/>
                  </a:ln>
                  <a:solidFill>
                    <a:srgbClr val="0000CC"/>
                  </a:solidFill>
                  <a:effectLst/>
                  <a:uLnTx/>
                  <a:uFillTx/>
                  <a:latin typeface="华文细黑" panose="02010600040101010101" pitchFamily="2" charset="-122"/>
                  <a:ea typeface="华文细黑" panose="02010600040101010101" pitchFamily="2" charset="-122"/>
                </a:rPr>
                <a:t>的实例</a:t>
              </a:r>
              <a:r>
                <a:rPr kumimoji="1" lang="en-US" altLang="zh-CN" sz="2000" i="0" u="none" strike="noStrike" kern="0" cap="none" spc="0" normalizeH="0" baseline="0" noProof="0">
                  <a:ln>
                    <a:noFill/>
                  </a:ln>
                  <a:solidFill>
                    <a:srgbClr val="0000CC"/>
                  </a:solidFill>
                  <a:effectLst/>
                  <a:uLnTx/>
                  <a:uFillTx/>
                  <a:latin typeface="华文细黑" panose="02010600040101010101" pitchFamily="2" charset="-122"/>
                  <a:ea typeface="华文细黑" panose="02010600040101010101" pitchFamily="2" charset="-122"/>
                </a:rPr>
                <a:t>b1</a:t>
              </a:r>
            </a:p>
          </p:txBody>
        </p:sp>
        <p:sp>
          <p:nvSpPr>
            <p:cNvPr id="181" name="Text Box 22"/>
            <p:cNvSpPr txBox="1">
              <a:spLocks noChangeArrowheads="1"/>
            </p:cNvSpPr>
            <p:nvPr/>
          </p:nvSpPr>
          <p:spPr bwMode="auto">
            <a:xfrm>
              <a:off x="1056" y="2352"/>
              <a:ext cx="1488" cy="288"/>
            </a:xfrm>
            <a:prstGeom prst="rect">
              <a:avLst/>
            </a:prstGeom>
            <a:noFill/>
            <a:ln w="952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000" i="0" u="none" strike="noStrike" kern="0" cap="none" spc="0" normalizeH="0" baseline="0" noProof="0" dirty="0">
                  <a:ln>
                    <a:noFill/>
                  </a:ln>
                  <a:solidFill>
                    <a:srgbClr val="0000CC"/>
                  </a:solidFill>
                  <a:effectLst/>
                  <a:uLnTx/>
                  <a:uFillTx/>
                  <a:latin typeface="华文细黑" panose="02010600040101010101" pitchFamily="2" charset="-122"/>
                  <a:ea typeface="华文细黑" panose="02010600040101010101" pitchFamily="2" charset="-122"/>
                </a:rPr>
                <a:t> </a:t>
              </a:r>
              <a:r>
                <a:rPr kumimoji="1" lang="zh-CN" altLang="en-US" sz="2000" i="0" u="none" strike="noStrike" kern="0" cap="none" spc="0" normalizeH="0" baseline="0" noProof="0" dirty="0">
                  <a:ln>
                    <a:noFill/>
                  </a:ln>
                  <a:solidFill>
                    <a:srgbClr val="0000CC"/>
                  </a:solidFill>
                  <a:effectLst/>
                  <a:uLnTx/>
                  <a:uFillTx/>
                  <a:latin typeface="华文细黑" panose="02010600040101010101" pitchFamily="2" charset="-122"/>
                  <a:ea typeface="华文细黑" panose="02010600040101010101" pitchFamily="2" charset="-122"/>
                </a:rPr>
                <a:t>继承来的</a:t>
              </a:r>
              <a:r>
                <a:rPr kumimoji="1" lang="en-US" altLang="zh-CN" sz="2000" i="0" u="none" strike="noStrike" kern="0" cap="none" spc="0" normalizeH="0" baseline="0" noProof="0" dirty="0">
                  <a:ln>
                    <a:noFill/>
                  </a:ln>
                  <a:solidFill>
                    <a:srgbClr val="0000CC"/>
                  </a:solidFill>
                  <a:effectLst/>
                  <a:uLnTx/>
                  <a:uFillTx/>
                  <a:latin typeface="华文细黑" panose="02010600040101010101" pitchFamily="2" charset="-122"/>
                  <a:ea typeface="华文细黑" panose="02010600040101010101" pitchFamily="2" charset="-122"/>
                </a:rPr>
                <a:t>A</a:t>
              </a:r>
              <a:r>
                <a:rPr kumimoji="1" lang="zh-CN" altLang="en-US" sz="2000" i="0" u="none" strike="noStrike" kern="0" cap="none" spc="0" normalizeH="0" baseline="0" noProof="0" dirty="0">
                  <a:ln>
                    <a:noFill/>
                  </a:ln>
                  <a:solidFill>
                    <a:srgbClr val="0000CC"/>
                  </a:solidFill>
                  <a:effectLst/>
                  <a:uLnTx/>
                  <a:uFillTx/>
                  <a:latin typeface="华文细黑" panose="02010600040101010101" pitchFamily="2" charset="-122"/>
                  <a:ea typeface="华文细黑" panose="02010600040101010101" pitchFamily="2" charset="-122"/>
                </a:rPr>
                <a:t>的实例变量</a:t>
              </a:r>
            </a:p>
          </p:txBody>
        </p:sp>
        <p:sp>
          <p:nvSpPr>
            <p:cNvPr id="182" name="Text Box 23"/>
            <p:cNvSpPr txBox="1">
              <a:spLocks noChangeArrowheads="1"/>
            </p:cNvSpPr>
            <p:nvPr/>
          </p:nvSpPr>
          <p:spPr bwMode="auto">
            <a:xfrm>
              <a:off x="1056" y="2640"/>
              <a:ext cx="1488" cy="288"/>
            </a:xfrm>
            <a:prstGeom prst="rect">
              <a:avLst/>
            </a:prstGeom>
            <a:noFill/>
            <a:ln w="952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zh-CN" altLang="en-US" sz="2000" i="0" u="none" strike="noStrike" kern="0" cap="none" spc="0" normalizeH="0" baseline="0" noProof="0">
                  <a:ln>
                    <a:noFill/>
                  </a:ln>
                  <a:solidFill>
                    <a:srgbClr val="0000CC"/>
                  </a:solidFill>
                  <a:effectLst/>
                  <a:uLnTx/>
                  <a:uFillTx/>
                  <a:latin typeface="华文细黑" panose="02010600040101010101" pitchFamily="2" charset="-122"/>
                  <a:ea typeface="华文细黑" panose="02010600040101010101" pitchFamily="2" charset="-122"/>
                </a:rPr>
                <a:t>继承来的</a:t>
              </a:r>
              <a:r>
                <a:rPr kumimoji="1" lang="en-US" altLang="zh-CN" sz="2000" i="0" u="none" strike="noStrike" kern="0" cap="none" spc="0" normalizeH="0" baseline="0" noProof="0">
                  <a:ln>
                    <a:noFill/>
                  </a:ln>
                  <a:solidFill>
                    <a:srgbClr val="0000CC"/>
                  </a:solidFill>
                  <a:effectLst/>
                  <a:uLnTx/>
                  <a:uFillTx/>
                  <a:latin typeface="华文细黑" panose="02010600040101010101" pitchFamily="2" charset="-122"/>
                  <a:ea typeface="华文细黑" panose="02010600040101010101" pitchFamily="2" charset="-122"/>
                </a:rPr>
                <a:t>B</a:t>
              </a:r>
              <a:r>
                <a:rPr kumimoji="1" lang="zh-CN" altLang="en-US" sz="2000" i="0" u="none" strike="noStrike" kern="0" cap="none" spc="0" normalizeH="0" baseline="0" noProof="0">
                  <a:ln>
                    <a:noFill/>
                  </a:ln>
                  <a:solidFill>
                    <a:srgbClr val="0000CC"/>
                  </a:solidFill>
                  <a:effectLst/>
                  <a:uLnTx/>
                  <a:uFillTx/>
                  <a:latin typeface="华文细黑" panose="02010600040101010101" pitchFamily="2" charset="-122"/>
                  <a:ea typeface="华文细黑" panose="02010600040101010101" pitchFamily="2" charset="-122"/>
                </a:rPr>
                <a:t>的实例变量</a:t>
              </a:r>
            </a:p>
          </p:txBody>
        </p:sp>
        <p:sp>
          <p:nvSpPr>
            <p:cNvPr id="183" name="Text Box 24"/>
            <p:cNvSpPr txBox="1">
              <a:spLocks noChangeArrowheads="1"/>
            </p:cNvSpPr>
            <p:nvPr/>
          </p:nvSpPr>
          <p:spPr bwMode="auto">
            <a:xfrm>
              <a:off x="1056" y="2064"/>
              <a:ext cx="1488" cy="288"/>
            </a:xfrm>
            <a:prstGeom prst="rect">
              <a:avLst/>
            </a:prstGeom>
            <a:noFill/>
            <a:ln w="952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36000"/>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zh-CN" altLang="en-US" sz="2000" i="0" u="none" strike="noStrike" kern="0" cap="none" spc="0" normalizeH="0" baseline="0" noProof="0">
                  <a:ln>
                    <a:noFill/>
                  </a:ln>
                  <a:solidFill>
                    <a:srgbClr val="0000CC"/>
                  </a:solidFill>
                  <a:effectLst/>
                  <a:uLnTx/>
                  <a:uFillTx/>
                  <a:latin typeface="华文细黑" panose="02010600040101010101" pitchFamily="2" charset="-122"/>
                  <a:ea typeface="华文细黑" panose="02010600040101010101" pitchFamily="2" charset="-122"/>
                </a:rPr>
                <a:t>类</a:t>
              </a:r>
              <a:r>
                <a:rPr kumimoji="1" lang="en-US" altLang="zh-CN" sz="2000" i="0" u="none" strike="noStrike" kern="0" cap="none" spc="0" normalizeH="0" baseline="0" noProof="0">
                  <a:ln>
                    <a:noFill/>
                  </a:ln>
                  <a:solidFill>
                    <a:srgbClr val="0000CC"/>
                  </a:solidFill>
                  <a:effectLst/>
                  <a:uLnTx/>
                  <a:uFillTx/>
                  <a:latin typeface="华文细黑" panose="02010600040101010101" pitchFamily="2" charset="-122"/>
                  <a:ea typeface="华文细黑" panose="02010600040101010101" pitchFamily="2" charset="-122"/>
                </a:rPr>
                <a:t>B</a:t>
              </a:r>
            </a:p>
          </p:txBody>
        </p:sp>
        <p:sp>
          <p:nvSpPr>
            <p:cNvPr id="184" name="Oval 25"/>
            <p:cNvSpPr>
              <a:spLocks noChangeArrowheads="1"/>
            </p:cNvSpPr>
            <p:nvPr/>
          </p:nvSpPr>
          <p:spPr bwMode="auto">
            <a:xfrm>
              <a:off x="1128" y="2160"/>
              <a:ext cx="68" cy="68"/>
            </a:xfrm>
            <a:prstGeom prst="ellipse">
              <a:avLst/>
            </a:prstGeom>
            <a:solidFill>
              <a:srgbClr val="FFE2C5"/>
            </a:solidFill>
            <a:ln w="9525">
              <a:solidFill>
                <a:srgbClr val="FFE2C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rIns="36000" anchor="ct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endParaRPr>
            </a:p>
          </p:txBody>
        </p:sp>
      </p:grpSp>
      <p:sp>
        <p:nvSpPr>
          <p:cNvPr id="185" name="Freeform 26"/>
          <p:cNvSpPr>
            <a:spLocks/>
          </p:cNvSpPr>
          <p:nvPr/>
        </p:nvSpPr>
        <p:spPr bwMode="auto">
          <a:xfrm>
            <a:off x="3934595" y="4088907"/>
            <a:ext cx="914400" cy="457200"/>
          </a:xfrm>
          <a:custGeom>
            <a:avLst/>
            <a:gdLst>
              <a:gd name="T0" fmla="*/ 1161288000 w 720"/>
              <a:gd name="T1" fmla="*/ 725805000 h 288"/>
              <a:gd name="T2" fmla="*/ 851611200 w 720"/>
              <a:gd name="T3" fmla="*/ 604837500 h 288"/>
              <a:gd name="T4" fmla="*/ 619353600 w 720"/>
              <a:gd name="T5" fmla="*/ 120967500 h 288"/>
              <a:gd name="T6" fmla="*/ 387096000 w 720"/>
              <a:gd name="T7" fmla="*/ 0 h 288"/>
              <a:gd name="T8" fmla="*/ 154838400 w 720"/>
              <a:gd name="T9" fmla="*/ 120967500 h 288"/>
              <a:gd name="T10" fmla="*/ 0 w 720"/>
              <a:gd name="T11" fmla="*/ 362902500 h 2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0" h="288">
                <a:moveTo>
                  <a:pt x="720" y="288"/>
                </a:moveTo>
                <a:cubicBezTo>
                  <a:pt x="652" y="284"/>
                  <a:pt x="584" y="280"/>
                  <a:pt x="528" y="240"/>
                </a:cubicBezTo>
                <a:cubicBezTo>
                  <a:pt x="472" y="200"/>
                  <a:pt x="432" y="88"/>
                  <a:pt x="384" y="48"/>
                </a:cubicBezTo>
                <a:cubicBezTo>
                  <a:pt x="336" y="8"/>
                  <a:pt x="288" y="0"/>
                  <a:pt x="240" y="0"/>
                </a:cubicBezTo>
                <a:cubicBezTo>
                  <a:pt x="192" y="0"/>
                  <a:pt x="136" y="24"/>
                  <a:pt x="96" y="48"/>
                </a:cubicBezTo>
                <a:cubicBezTo>
                  <a:pt x="56" y="72"/>
                  <a:pt x="28" y="108"/>
                  <a:pt x="0" y="144"/>
                </a:cubicBezTo>
              </a:path>
            </a:pathLst>
          </a:custGeom>
          <a:noFill/>
          <a:ln w="31750">
            <a:solidFill>
              <a:srgbClr val="FFE2C5"/>
            </a:solidFill>
            <a:round/>
            <a:headEnd/>
            <a:tailEnd type="arrow"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86" name="矩形 185"/>
          <p:cNvSpPr/>
          <p:nvPr/>
        </p:nvSpPr>
        <p:spPr>
          <a:xfrm>
            <a:off x="1325202" y="5821332"/>
            <a:ext cx="7555273" cy="400110"/>
          </a:xfrm>
          <a:prstGeom prst="rect">
            <a:avLst/>
          </a:prstGeom>
        </p:spPr>
        <p:txBody>
          <a:bodyPr wrap="none">
            <a:spAutoFit/>
          </a:bodyPr>
          <a:lstStyle/>
          <a:p>
            <a:r>
              <a:rPr lang="zh-CN" altLang="en-US" sz="2000" dirty="0">
                <a:solidFill>
                  <a:srgbClr val="0000FF"/>
                </a:solidFill>
                <a:latin typeface="华文细黑" panose="02010600040101010101" pitchFamily="2" charset="-122"/>
                <a:ea typeface="华文细黑" panose="02010600040101010101" pitchFamily="2" charset="-122"/>
              </a:rPr>
              <a:t>注意：对象并不从类中复制所定义的方法，方法放到共享区域。</a:t>
            </a:r>
          </a:p>
        </p:txBody>
      </p:sp>
    </p:spTree>
    <p:extLst>
      <p:ext uri="{BB962C8B-B14F-4D97-AF65-F5344CB8AC3E}">
        <p14:creationId xmlns:p14="http://schemas.microsoft.com/office/powerpoint/2010/main" val="2645394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继承具有传递性</a:t>
            </a:r>
          </a:p>
        </p:txBody>
      </p:sp>
      <p:sp>
        <p:nvSpPr>
          <p:cNvPr id="4" name="内容占位符 3"/>
          <p:cNvSpPr>
            <a:spLocks noGrp="1"/>
          </p:cNvSpPr>
          <p:nvPr>
            <p:ph idx="1"/>
          </p:nvPr>
        </p:nvSpPr>
        <p:spPr/>
        <p:txBody>
          <a:bodyPr/>
          <a:lstStyle/>
          <a:p>
            <a:r>
              <a:rPr lang="zh-CN" altLang="en-US" dirty="0"/>
              <a:t>继承具有传递性，即一个类实际上继承了它所在的类等级中在它上层的全部基类的所有描述</a:t>
            </a:r>
          </a:p>
        </p:txBody>
      </p:sp>
      <p:sp>
        <p:nvSpPr>
          <p:cNvPr id="8" name="Rectangle 5"/>
          <p:cNvSpPr>
            <a:spLocks noChangeArrowheads="1"/>
          </p:cNvSpPr>
          <p:nvPr/>
        </p:nvSpPr>
        <p:spPr bwMode="auto">
          <a:xfrm>
            <a:off x="2210593" y="2395717"/>
            <a:ext cx="1079500" cy="144463"/>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endParaRPr>
          </a:p>
        </p:txBody>
      </p:sp>
      <p:pic>
        <p:nvPicPr>
          <p:cNvPr id="5" name="图片 4"/>
          <p:cNvPicPr>
            <a:picLocks noChangeAspect="1"/>
          </p:cNvPicPr>
          <p:nvPr/>
        </p:nvPicPr>
        <p:blipFill>
          <a:blip r:embed="rId2"/>
          <a:stretch>
            <a:fillRect/>
          </a:stretch>
        </p:blipFill>
        <p:spPr>
          <a:xfrm>
            <a:off x="1488943" y="2540180"/>
            <a:ext cx="5986511" cy="3391675"/>
          </a:xfrm>
          <a:prstGeom prst="rect">
            <a:avLst/>
          </a:prstGeom>
        </p:spPr>
      </p:pic>
    </p:spTree>
    <p:extLst>
      <p:ext uri="{BB962C8B-B14F-4D97-AF65-F5344CB8AC3E}">
        <p14:creationId xmlns:p14="http://schemas.microsoft.com/office/powerpoint/2010/main" val="3348712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单继承与多重继承</a:t>
            </a:r>
          </a:p>
        </p:txBody>
      </p:sp>
      <p:sp>
        <p:nvSpPr>
          <p:cNvPr id="3" name="内容占位符 2"/>
          <p:cNvSpPr>
            <a:spLocks noGrp="1"/>
          </p:cNvSpPr>
          <p:nvPr>
            <p:ph idx="1"/>
          </p:nvPr>
        </p:nvSpPr>
        <p:spPr/>
        <p:txBody>
          <a:bodyPr/>
          <a:lstStyle/>
          <a:p>
            <a:r>
              <a:rPr lang="zh-CN" altLang="en-US" dirty="0"/>
              <a:t>单继承：一个类只允许有一个父类，即类等级为树形结构。</a:t>
            </a:r>
          </a:p>
          <a:p>
            <a:r>
              <a:rPr lang="zh-CN" altLang="en-US" dirty="0"/>
              <a:t>多继承：一个类允许有多个父类</a:t>
            </a:r>
          </a:p>
          <a:p>
            <a:endParaRPr lang="zh-CN" altLang="en-US" dirty="0"/>
          </a:p>
        </p:txBody>
      </p:sp>
      <p:grpSp>
        <p:nvGrpSpPr>
          <p:cNvPr id="5" name="Group 29"/>
          <p:cNvGrpSpPr>
            <a:grpSpLocks/>
          </p:cNvGrpSpPr>
          <p:nvPr/>
        </p:nvGrpSpPr>
        <p:grpSpPr bwMode="auto">
          <a:xfrm>
            <a:off x="5715099" y="3573462"/>
            <a:ext cx="2663825" cy="1511300"/>
            <a:chOff x="2813" y="816"/>
            <a:chExt cx="1135" cy="678"/>
          </a:xfrm>
        </p:grpSpPr>
        <p:sp>
          <p:nvSpPr>
            <p:cNvPr id="6" name="AutoShape 30"/>
            <p:cNvSpPr>
              <a:spLocks noChangeArrowheads="1"/>
            </p:cNvSpPr>
            <p:nvPr/>
          </p:nvSpPr>
          <p:spPr bwMode="auto">
            <a:xfrm>
              <a:off x="3509" y="816"/>
              <a:ext cx="439" cy="262"/>
            </a:xfrm>
            <a:prstGeom prst="roundRect">
              <a:avLst>
                <a:gd name="adj" fmla="val 16667"/>
              </a:avLst>
            </a:prstGeom>
            <a:solidFill>
              <a:srgbClr val="FFFFFF"/>
            </a:solidFill>
            <a:ln w="12700">
              <a:solidFill>
                <a:srgbClr val="006666"/>
              </a:solidFill>
              <a:round/>
              <a:headEnd/>
              <a:tailEnd/>
            </a:ln>
            <a:effectLst>
              <a:outerShdw dist="35921" dir="2700000" algn="ctr" rotWithShape="0">
                <a:srgbClr val="808080"/>
              </a:outerShdw>
            </a:effectLst>
          </p:spPr>
          <p:txBody>
            <a:bodyPr anchor="ct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7" name="Text Box 31"/>
            <p:cNvSpPr txBox="1">
              <a:spLocks noChangeArrowheads="1"/>
            </p:cNvSpPr>
            <p:nvPr/>
          </p:nvSpPr>
          <p:spPr bwMode="auto">
            <a:xfrm>
              <a:off x="3557" y="816"/>
              <a:ext cx="360" cy="144"/>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6666"/>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0"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退休者</a:t>
              </a:r>
              <a:endParaRPr kumimoji="0"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仿宋_GB2312" pitchFamily="49" charset="-122"/>
              </a:endParaRPr>
            </a:p>
          </p:txBody>
        </p:sp>
        <p:sp>
          <p:nvSpPr>
            <p:cNvPr id="8" name="Line 32"/>
            <p:cNvSpPr>
              <a:spLocks noChangeShapeType="1"/>
            </p:cNvSpPr>
            <p:nvPr/>
          </p:nvSpPr>
          <p:spPr bwMode="auto">
            <a:xfrm>
              <a:off x="3509" y="941"/>
              <a:ext cx="439" cy="0"/>
            </a:xfrm>
            <a:prstGeom prst="line">
              <a:avLst/>
            </a:prstGeom>
            <a:noFill/>
            <a:ln w="12700">
              <a:solidFill>
                <a:srgbClr val="006666"/>
              </a:solidFill>
              <a:round/>
              <a:headEnd/>
              <a:tailEnd/>
            </a:ln>
            <a:extLst>
              <a:ext uri="{909E8E84-426E-40DD-AFC4-6F175D3DCCD1}">
                <a14:hiddenFill xmlns:a14="http://schemas.microsoft.com/office/drawing/2010/main">
                  <a:noFill/>
                </a14:hiddenFill>
              </a:ext>
            </a:ex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9" name="Line 33"/>
            <p:cNvSpPr>
              <a:spLocks noChangeShapeType="1"/>
            </p:cNvSpPr>
            <p:nvPr/>
          </p:nvSpPr>
          <p:spPr bwMode="auto">
            <a:xfrm>
              <a:off x="3509" y="1013"/>
              <a:ext cx="439" cy="0"/>
            </a:xfrm>
            <a:prstGeom prst="line">
              <a:avLst/>
            </a:prstGeom>
            <a:noFill/>
            <a:ln w="12700">
              <a:solidFill>
                <a:srgbClr val="006666"/>
              </a:solidFill>
              <a:round/>
              <a:headEnd/>
              <a:tailEnd/>
            </a:ln>
            <a:extLst>
              <a:ext uri="{909E8E84-426E-40DD-AFC4-6F175D3DCCD1}">
                <a14:hiddenFill xmlns:a14="http://schemas.microsoft.com/office/drawing/2010/main">
                  <a:noFill/>
                </a14:hiddenFill>
              </a:ext>
            </a:ex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0" name="AutoShape 34"/>
            <p:cNvSpPr>
              <a:spLocks noChangeArrowheads="1"/>
            </p:cNvSpPr>
            <p:nvPr/>
          </p:nvSpPr>
          <p:spPr bwMode="auto">
            <a:xfrm>
              <a:off x="2813" y="816"/>
              <a:ext cx="439" cy="262"/>
            </a:xfrm>
            <a:prstGeom prst="roundRect">
              <a:avLst>
                <a:gd name="adj" fmla="val 16667"/>
              </a:avLst>
            </a:prstGeom>
            <a:solidFill>
              <a:srgbClr val="FFFFFF"/>
            </a:solidFill>
            <a:ln w="12700">
              <a:solidFill>
                <a:srgbClr val="006666"/>
              </a:solidFill>
              <a:round/>
              <a:headEnd/>
              <a:tailEnd/>
            </a:ln>
            <a:effectLst>
              <a:outerShdw dist="35921" dir="2700000" algn="ctr" rotWithShape="0">
                <a:srgbClr val="808080"/>
              </a:outerShdw>
            </a:effectLst>
          </p:spPr>
          <p:txBody>
            <a:bodyPr anchor="ct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11" name="Text Box 35"/>
            <p:cNvSpPr txBox="1">
              <a:spLocks noChangeArrowheads="1"/>
            </p:cNvSpPr>
            <p:nvPr/>
          </p:nvSpPr>
          <p:spPr bwMode="auto">
            <a:xfrm>
              <a:off x="2909" y="816"/>
              <a:ext cx="288" cy="144"/>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6666"/>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0"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教师</a:t>
              </a:r>
              <a:endParaRPr kumimoji="0"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仿宋_GB2312" pitchFamily="49" charset="-122"/>
              </a:endParaRPr>
            </a:p>
          </p:txBody>
        </p:sp>
        <p:sp>
          <p:nvSpPr>
            <p:cNvPr id="12" name="Line 36"/>
            <p:cNvSpPr>
              <a:spLocks noChangeShapeType="1"/>
            </p:cNvSpPr>
            <p:nvPr/>
          </p:nvSpPr>
          <p:spPr bwMode="auto">
            <a:xfrm>
              <a:off x="2813" y="941"/>
              <a:ext cx="439" cy="0"/>
            </a:xfrm>
            <a:prstGeom prst="line">
              <a:avLst/>
            </a:prstGeom>
            <a:noFill/>
            <a:ln w="12700">
              <a:solidFill>
                <a:srgbClr val="006666"/>
              </a:solidFill>
              <a:round/>
              <a:headEnd/>
              <a:tailEnd/>
            </a:ln>
            <a:extLst>
              <a:ext uri="{909E8E84-426E-40DD-AFC4-6F175D3DCCD1}">
                <a14:hiddenFill xmlns:a14="http://schemas.microsoft.com/office/drawing/2010/main">
                  <a:noFill/>
                </a14:hiddenFill>
              </a:ext>
            </a:ex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3" name="Line 37"/>
            <p:cNvSpPr>
              <a:spLocks noChangeShapeType="1"/>
            </p:cNvSpPr>
            <p:nvPr/>
          </p:nvSpPr>
          <p:spPr bwMode="auto">
            <a:xfrm>
              <a:off x="2813" y="1013"/>
              <a:ext cx="439" cy="0"/>
            </a:xfrm>
            <a:prstGeom prst="line">
              <a:avLst/>
            </a:prstGeom>
            <a:noFill/>
            <a:ln w="12700">
              <a:solidFill>
                <a:srgbClr val="006666"/>
              </a:solidFill>
              <a:round/>
              <a:headEnd/>
              <a:tailEnd/>
            </a:ln>
            <a:extLst>
              <a:ext uri="{909E8E84-426E-40DD-AFC4-6F175D3DCCD1}">
                <a14:hiddenFill xmlns:a14="http://schemas.microsoft.com/office/drawing/2010/main">
                  <a:noFill/>
                </a14:hiddenFill>
              </a:ext>
            </a:ex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4" name="AutoShape 38"/>
            <p:cNvSpPr>
              <a:spLocks noChangeArrowheads="1"/>
            </p:cNvSpPr>
            <p:nvPr/>
          </p:nvSpPr>
          <p:spPr bwMode="auto">
            <a:xfrm>
              <a:off x="3173" y="1232"/>
              <a:ext cx="439" cy="262"/>
            </a:xfrm>
            <a:prstGeom prst="roundRect">
              <a:avLst>
                <a:gd name="adj" fmla="val 16667"/>
              </a:avLst>
            </a:prstGeom>
            <a:solidFill>
              <a:srgbClr val="FFFFFF"/>
            </a:solidFill>
            <a:ln w="12700">
              <a:solidFill>
                <a:srgbClr val="006666"/>
              </a:solidFill>
              <a:round/>
              <a:headEnd/>
              <a:tailEnd/>
            </a:ln>
            <a:effectLst>
              <a:outerShdw dist="35921" dir="2700000" algn="ctr" rotWithShape="0">
                <a:srgbClr val="808080"/>
              </a:outerShdw>
            </a:effectLst>
          </p:spPr>
          <p:txBody>
            <a:bodyPr anchor="ct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15" name="Text Box 39"/>
            <p:cNvSpPr txBox="1">
              <a:spLocks noChangeArrowheads="1"/>
            </p:cNvSpPr>
            <p:nvPr/>
          </p:nvSpPr>
          <p:spPr bwMode="auto">
            <a:xfrm>
              <a:off x="3197" y="1225"/>
              <a:ext cx="432" cy="144"/>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6666"/>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0"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退休教师</a:t>
              </a:r>
              <a:endParaRPr kumimoji="0"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仿宋_GB2312" pitchFamily="49" charset="-122"/>
              </a:endParaRPr>
            </a:p>
          </p:txBody>
        </p:sp>
        <p:sp>
          <p:nvSpPr>
            <p:cNvPr id="16" name="Line 40"/>
            <p:cNvSpPr>
              <a:spLocks noChangeShapeType="1"/>
            </p:cNvSpPr>
            <p:nvPr/>
          </p:nvSpPr>
          <p:spPr bwMode="auto">
            <a:xfrm>
              <a:off x="3173" y="1340"/>
              <a:ext cx="439" cy="0"/>
            </a:xfrm>
            <a:prstGeom prst="line">
              <a:avLst/>
            </a:prstGeom>
            <a:noFill/>
            <a:ln w="12700">
              <a:solidFill>
                <a:srgbClr val="006666"/>
              </a:solidFill>
              <a:round/>
              <a:headEnd/>
              <a:tailEnd/>
            </a:ln>
            <a:extLst>
              <a:ext uri="{909E8E84-426E-40DD-AFC4-6F175D3DCCD1}">
                <a14:hiddenFill xmlns:a14="http://schemas.microsoft.com/office/drawing/2010/main">
                  <a:noFill/>
                </a14:hiddenFill>
              </a:ext>
            </a:ex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7" name="Line 41"/>
            <p:cNvSpPr>
              <a:spLocks noChangeShapeType="1"/>
            </p:cNvSpPr>
            <p:nvPr/>
          </p:nvSpPr>
          <p:spPr bwMode="auto">
            <a:xfrm>
              <a:off x="3173" y="1417"/>
              <a:ext cx="439" cy="0"/>
            </a:xfrm>
            <a:prstGeom prst="line">
              <a:avLst/>
            </a:prstGeom>
            <a:noFill/>
            <a:ln w="12700">
              <a:solidFill>
                <a:srgbClr val="006666"/>
              </a:solidFill>
              <a:round/>
              <a:headEnd/>
              <a:tailEnd/>
            </a:ln>
            <a:extLst>
              <a:ext uri="{909E8E84-426E-40DD-AFC4-6F175D3DCCD1}">
                <a14:hiddenFill xmlns:a14="http://schemas.microsoft.com/office/drawing/2010/main">
                  <a:noFill/>
                </a14:hiddenFill>
              </a:ext>
            </a:ex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8" name="Line 42"/>
            <p:cNvSpPr>
              <a:spLocks noChangeShapeType="1"/>
            </p:cNvSpPr>
            <p:nvPr/>
          </p:nvSpPr>
          <p:spPr bwMode="auto">
            <a:xfrm flipH="1" flipV="1">
              <a:off x="3173" y="1100"/>
              <a:ext cx="96" cy="120"/>
            </a:xfrm>
            <a:prstGeom prst="line">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9" name="Line 43"/>
            <p:cNvSpPr>
              <a:spLocks noChangeShapeType="1"/>
            </p:cNvSpPr>
            <p:nvPr/>
          </p:nvSpPr>
          <p:spPr bwMode="auto">
            <a:xfrm flipV="1">
              <a:off x="3485" y="1100"/>
              <a:ext cx="96" cy="120"/>
            </a:xfrm>
            <a:prstGeom prst="line">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grpSp>
      <p:grpSp>
        <p:nvGrpSpPr>
          <p:cNvPr id="45" name="组合 44"/>
          <p:cNvGrpSpPr/>
          <p:nvPr/>
        </p:nvGrpSpPr>
        <p:grpSpPr>
          <a:xfrm>
            <a:off x="1065012" y="3409926"/>
            <a:ext cx="3719263" cy="1903468"/>
            <a:chOff x="1065012" y="3409926"/>
            <a:chExt cx="3719263" cy="1903468"/>
          </a:xfrm>
        </p:grpSpPr>
        <p:sp>
          <p:nvSpPr>
            <p:cNvPr id="21" name="Line 5"/>
            <p:cNvSpPr>
              <a:spLocks noChangeShapeType="1"/>
            </p:cNvSpPr>
            <p:nvPr/>
          </p:nvSpPr>
          <p:spPr bwMode="auto">
            <a:xfrm flipV="1">
              <a:off x="1745369" y="4052025"/>
              <a:ext cx="804818" cy="547925"/>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22" name="Line 6"/>
            <p:cNvSpPr>
              <a:spLocks noChangeShapeType="1"/>
            </p:cNvSpPr>
            <p:nvPr/>
          </p:nvSpPr>
          <p:spPr bwMode="auto">
            <a:xfrm flipV="1">
              <a:off x="2515195" y="4120516"/>
              <a:ext cx="174960" cy="410944"/>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23" name="Line 7"/>
            <p:cNvSpPr>
              <a:spLocks noChangeShapeType="1"/>
            </p:cNvSpPr>
            <p:nvPr/>
          </p:nvSpPr>
          <p:spPr bwMode="auto">
            <a:xfrm flipH="1" flipV="1">
              <a:off x="3180044" y="4052025"/>
              <a:ext cx="769826" cy="547925"/>
            </a:xfrm>
            <a:prstGeom prst="line">
              <a:avLst/>
            </a:prstGeom>
            <a:noFill/>
            <a:ln w="12700">
              <a:solidFill>
                <a:srgbClr val="0000CC"/>
              </a:solidFill>
              <a:round/>
              <a:headEnd/>
              <a:tailEnd type="triangle" w="med" len="med"/>
            </a:ln>
            <a:extLst>
              <a:ext uri="{909E8E84-426E-40DD-AFC4-6F175D3DCCD1}">
                <a14:hiddenFill xmlns:a14="http://schemas.microsoft.com/office/drawing/2010/main">
                  <a:noFill/>
                </a14:hiddenFill>
              </a:ext>
            </a:ex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24" name="Line 8"/>
            <p:cNvSpPr>
              <a:spLocks noChangeShapeType="1"/>
            </p:cNvSpPr>
            <p:nvPr/>
          </p:nvSpPr>
          <p:spPr bwMode="auto">
            <a:xfrm flipH="1" flipV="1">
              <a:off x="3040076" y="4120516"/>
              <a:ext cx="139968" cy="410944"/>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25" name="AutoShape 9"/>
            <p:cNvSpPr>
              <a:spLocks noChangeArrowheads="1"/>
            </p:cNvSpPr>
            <p:nvPr/>
          </p:nvSpPr>
          <p:spPr bwMode="auto">
            <a:xfrm>
              <a:off x="2550187" y="3409926"/>
              <a:ext cx="629858" cy="710590"/>
            </a:xfrm>
            <a:prstGeom prst="roundRect">
              <a:avLst>
                <a:gd name="adj" fmla="val 16667"/>
              </a:avLst>
            </a:prstGeom>
            <a:solidFill>
              <a:srgbClr val="FFFFFF"/>
            </a:solidFill>
            <a:ln w="12700">
              <a:solidFill>
                <a:srgbClr val="006666"/>
              </a:solidFill>
              <a:round/>
              <a:headEnd/>
              <a:tailEnd/>
            </a:ln>
            <a:effectLst>
              <a:outerShdw dist="35921" dir="2700000" algn="ctr" rotWithShape="0">
                <a:srgbClr val="808080"/>
              </a:outerShdw>
            </a:effectLst>
          </p:spPr>
          <p:txBody>
            <a:bodyPr anchor="ct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26" name="Text Box 10"/>
            <p:cNvSpPr txBox="1">
              <a:spLocks noChangeArrowheads="1"/>
            </p:cNvSpPr>
            <p:nvPr/>
          </p:nvSpPr>
          <p:spPr bwMode="auto">
            <a:xfrm>
              <a:off x="2566822" y="3421341"/>
              <a:ext cx="750192" cy="410944"/>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6666"/>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0" lang="zh-CN" altLang="en-US" sz="16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汽车</a:t>
              </a:r>
              <a:endParaRPr kumimoji="0" lang="zh-CN" altLang="en-US" sz="3200" b="1" i="0" u="none" strike="noStrike" kern="0" cap="none" spc="0" normalizeH="0" baseline="0" noProof="0" dirty="0">
                <a:ln>
                  <a:noFill/>
                </a:ln>
                <a:solidFill>
                  <a:srgbClr val="000000"/>
                </a:solidFill>
                <a:effectLst/>
                <a:uLnTx/>
                <a:uFillTx/>
                <a:latin typeface="Times New Roman" panose="02020603050405020304" pitchFamily="18" charset="0"/>
                <a:ea typeface="仿宋_GB2312" pitchFamily="49" charset="-122"/>
              </a:endParaRPr>
            </a:p>
          </p:txBody>
        </p:sp>
        <p:sp>
          <p:nvSpPr>
            <p:cNvPr id="27" name="Line 11"/>
            <p:cNvSpPr>
              <a:spLocks noChangeShapeType="1"/>
            </p:cNvSpPr>
            <p:nvPr/>
          </p:nvSpPr>
          <p:spPr bwMode="auto">
            <a:xfrm>
              <a:off x="2550187" y="3709572"/>
              <a:ext cx="640064" cy="0"/>
            </a:xfrm>
            <a:prstGeom prst="line">
              <a:avLst/>
            </a:prstGeom>
            <a:noFill/>
            <a:ln w="12700">
              <a:solidFill>
                <a:srgbClr val="006666"/>
              </a:solidFill>
              <a:round/>
              <a:headEnd/>
              <a:tailEnd/>
            </a:ln>
            <a:extLst>
              <a:ext uri="{909E8E84-426E-40DD-AFC4-6F175D3DCCD1}">
                <a14:hiddenFill xmlns:a14="http://schemas.microsoft.com/office/drawing/2010/main">
                  <a:noFill/>
                </a14:hiddenFill>
              </a:ext>
            </a:ex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28" name="Line 12"/>
            <p:cNvSpPr>
              <a:spLocks noChangeShapeType="1"/>
            </p:cNvSpPr>
            <p:nvPr/>
          </p:nvSpPr>
          <p:spPr bwMode="auto">
            <a:xfrm>
              <a:off x="2550187" y="3915044"/>
              <a:ext cx="640064" cy="0"/>
            </a:xfrm>
            <a:prstGeom prst="line">
              <a:avLst/>
            </a:prstGeom>
            <a:noFill/>
            <a:ln w="12700">
              <a:solidFill>
                <a:srgbClr val="006666"/>
              </a:solidFill>
              <a:round/>
              <a:headEnd/>
              <a:tailEnd/>
            </a:ln>
            <a:extLst>
              <a:ext uri="{909E8E84-426E-40DD-AFC4-6F175D3DCCD1}">
                <a14:hiddenFill xmlns:a14="http://schemas.microsoft.com/office/drawing/2010/main">
                  <a:noFill/>
                </a14:hiddenFill>
              </a:ext>
            </a:ex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29" name="AutoShape 13"/>
            <p:cNvSpPr>
              <a:spLocks noChangeArrowheads="1"/>
            </p:cNvSpPr>
            <p:nvPr/>
          </p:nvSpPr>
          <p:spPr bwMode="auto">
            <a:xfrm>
              <a:off x="2060297" y="4559997"/>
              <a:ext cx="640064" cy="753397"/>
            </a:xfrm>
            <a:prstGeom prst="roundRect">
              <a:avLst>
                <a:gd name="adj" fmla="val 16667"/>
              </a:avLst>
            </a:prstGeom>
            <a:solidFill>
              <a:srgbClr val="FFFFFF"/>
            </a:solidFill>
            <a:ln w="12700">
              <a:solidFill>
                <a:srgbClr val="006666"/>
              </a:solidFill>
              <a:round/>
              <a:headEnd/>
              <a:tailEnd/>
            </a:ln>
            <a:effectLst>
              <a:outerShdw dist="35921" dir="2700000" algn="ctr" rotWithShape="0">
                <a:srgbClr val="808080"/>
              </a:outerShdw>
            </a:effectLst>
          </p:spPr>
          <p:txBody>
            <a:bodyPr anchor="ct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30" name="Text Box 14"/>
            <p:cNvSpPr txBox="1">
              <a:spLocks noChangeArrowheads="1"/>
            </p:cNvSpPr>
            <p:nvPr/>
          </p:nvSpPr>
          <p:spPr bwMode="auto">
            <a:xfrm>
              <a:off x="1979791" y="4605806"/>
              <a:ext cx="824698" cy="410944"/>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6666"/>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0" lang="zh-CN" altLang="en-US" sz="16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运货车</a:t>
              </a:r>
              <a:endParaRPr kumimoji="0" lang="zh-CN" altLang="en-US" sz="3200" b="1" i="0" u="none" strike="noStrike" kern="0" cap="none" spc="0" normalizeH="0" baseline="0" noProof="0" dirty="0">
                <a:ln>
                  <a:noFill/>
                </a:ln>
                <a:solidFill>
                  <a:srgbClr val="000000"/>
                </a:solidFill>
                <a:effectLst/>
                <a:uLnTx/>
                <a:uFillTx/>
                <a:latin typeface="Times New Roman" panose="02020603050405020304" pitchFamily="18" charset="0"/>
                <a:ea typeface="仿宋_GB2312" pitchFamily="49" charset="-122"/>
              </a:endParaRPr>
            </a:p>
          </p:txBody>
        </p:sp>
        <p:sp>
          <p:nvSpPr>
            <p:cNvPr id="31" name="Line 15"/>
            <p:cNvSpPr>
              <a:spLocks noChangeShapeType="1"/>
            </p:cNvSpPr>
            <p:nvPr/>
          </p:nvSpPr>
          <p:spPr bwMode="auto">
            <a:xfrm>
              <a:off x="2060297" y="4902450"/>
              <a:ext cx="640064" cy="0"/>
            </a:xfrm>
            <a:prstGeom prst="line">
              <a:avLst/>
            </a:prstGeom>
            <a:noFill/>
            <a:ln w="12700">
              <a:solidFill>
                <a:srgbClr val="006666"/>
              </a:solidFill>
              <a:round/>
              <a:headEnd/>
              <a:tailEnd/>
            </a:ln>
            <a:extLst>
              <a:ext uri="{909E8E84-426E-40DD-AFC4-6F175D3DCCD1}">
                <a14:hiddenFill xmlns:a14="http://schemas.microsoft.com/office/drawing/2010/main">
                  <a:noFill/>
                </a14:hiddenFill>
              </a:ext>
            </a:ex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32" name="Line 16"/>
            <p:cNvSpPr>
              <a:spLocks noChangeShapeType="1"/>
            </p:cNvSpPr>
            <p:nvPr/>
          </p:nvSpPr>
          <p:spPr bwMode="auto">
            <a:xfrm>
              <a:off x="2060297" y="5107922"/>
              <a:ext cx="640064" cy="0"/>
            </a:xfrm>
            <a:prstGeom prst="line">
              <a:avLst/>
            </a:prstGeom>
            <a:noFill/>
            <a:ln w="12700">
              <a:solidFill>
                <a:srgbClr val="006666"/>
              </a:solidFill>
              <a:round/>
              <a:headEnd/>
              <a:tailEnd/>
            </a:ln>
            <a:extLst>
              <a:ext uri="{909E8E84-426E-40DD-AFC4-6F175D3DCCD1}">
                <a14:hiddenFill xmlns:a14="http://schemas.microsoft.com/office/drawing/2010/main">
                  <a:noFill/>
                </a14:hiddenFill>
              </a:ext>
            </a:ex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33" name="AutoShape 17"/>
            <p:cNvSpPr>
              <a:spLocks noChangeArrowheads="1"/>
            </p:cNvSpPr>
            <p:nvPr/>
          </p:nvSpPr>
          <p:spPr bwMode="auto">
            <a:xfrm>
              <a:off x="2994878" y="4559997"/>
              <a:ext cx="640064" cy="753397"/>
            </a:xfrm>
            <a:prstGeom prst="roundRect">
              <a:avLst>
                <a:gd name="adj" fmla="val 16667"/>
              </a:avLst>
            </a:prstGeom>
            <a:solidFill>
              <a:srgbClr val="FFFFFF"/>
            </a:solidFill>
            <a:ln w="12700">
              <a:solidFill>
                <a:srgbClr val="006666"/>
              </a:solidFill>
              <a:round/>
              <a:headEnd/>
              <a:tailEnd/>
            </a:ln>
            <a:effectLst>
              <a:outerShdw dist="35921" dir="2700000" algn="ctr" rotWithShape="0">
                <a:srgbClr val="808080"/>
              </a:outerShdw>
            </a:effectLst>
          </p:spPr>
          <p:txBody>
            <a:bodyPr anchor="ct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34" name="Text Box 18"/>
            <p:cNvSpPr txBox="1">
              <a:spLocks noChangeArrowheads="1"/>
            </p:cNvSpPr>
            <p:nvPr/>
          </p:nvSpPr>
          <p:spPr bwMode="auto">
            <a:xfrm>
              <a:off x="2966053" y="4587947"/>
              <a:ext cx="815340" cy="410944"/>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6666"/>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0" lang="zh-CN" altLang="en-US" sz="16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救火车</a:t>
              </a:r>
              <a:endParaRPr kumimoji="0" lang="zh-CN" altLang="en-US" sz="3200" b="1" i="0" u="none" strike="noStrike" kern="0" cap="none" spc="0" normalizeH="0" baseline="0" noProof="0" dirty="0">
                <a:ln>
                  <a:noFill/>
                </a:ln>
                <a:solidFill>
                  <a:srgbClr val="000000"/>
                </a:solidFill>
                <a:effectLst/>
                <a:uLnTx/>
                <a:uFillTx/>
                <a:latin typeface="Times New Roman" panose="02020603050405020304" pitchFamily="18" charset="0"/>
                <a:ea typeface="仿宋_GB2312" pitchFamily="49" charset="-122"/>
              </a:endParaRPr>
            </a:p>
          </p:txBody>
        </p:sp>
        <p:sp>
          <p:nvSpPr>
            <p:cNvPr id="35" name="Line 19"/>
            <p:cNvSpPr>
              <a:spLocks noChangeShapeType="1"/>
            </p:cNvSpPr>
            <p:nvPr/>
          </p:nvSpPr>
          <p:spPr bwMode="auto">
            <a:xfrm>
              <a:off x="2994878" y="4902450"/>
              <a:ext cx="640064" cy="0"/>
            </a:xfrm>
            <a:prstGeom prst="line">
              <a:avLst/>
            </a:prstGeom>
            <a:noFill/>
            <a:ln w="12700">
              <a:solidFill>
                <a:srgbClr val="006666"/>
              </a:solidFill>
              <a:round/>
              <a:headEnd/>
              <a:tailEnd/>
            </a:ln>
            <a:extLst>
              <a:ext uri="{909E8E84-426E-40DD-AFC4-6F175D3DCCD1}">
                <a14:hiddenFill xmlns:a14="http://schemas.microsoft.com/office/drawing/2010/main">
                  <a:noFill/>
                </a14:hiddenFill>
              </a:ext>
            </a:ex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36" name="Line 20"/>
            <p:cNvSpPr>
              <a:spLocks noChangeShapeType="1"/>
            </p:cNvSpPr>
            <p:nvPr/>
          </p:nvSpPr>
          <p:spPr bwMode="auto">
            <a:xfrm>
              <a:off x="2994878" y="5107922"/>
              <a:ext cx="640064" cy="0"/>
            </a:xfrm>
            <a:prstGeom prst="line">
              <a:avLst/>
            </a:prstGeom>
            <a:noFill/>
            <a:ln w="12700">
              <a:solidFill>
                <a:srgbClr val="006666"/>
              </a:solidFill>
              <a:round/>
              <a:headEnd/>
              <a:tailEnd/>
            </a:ln>
            <a:extLst>
              <a:ext uri="{909E8E84-426E-40DD-AFC4-6F175D3DCCD1}">
                <a14:hiddenFill xmlns:a14="http://schemas.microsoft.com/office/drawing/2010/main">
                  <a:noFill/>
                </a14:hiddenFill>
              </a:ext>
            </a:ex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37" name="AutoShape 21"/>
            <p:cNvSpPr>
              <a:spLocks noChangeArrowheads="1"/>
            </p:cNvSpPr>
            <p:nvPr/>
          </p:nvSpPr>
          <p:spPr bwMode="auto">
            <a:xfrm>
              <a:off x="1140297" y="4559997"/>
              <a:ext cx="640064" cy="753397"/>
            </a:xfrm>
            <a:prstGeom prst="roundRect">
              <a:avLst>
                <a:gd name="adj" fmla="val 16667"/>
              </a:avLst>
            </a:prstGeom>
            <a:solidFill>
              <a:srgbClr val="FFFFFF"/>
            </a:solidFill>
            <a:ln w="12700">
              <a:solidFill>
                <a:srgbClr val="006666"/>
              </a:solidFill>
              <a:round/>
              <a:headEnd/>
              <a:tailEnd/>
            </a:ln>
            <a:effectLst>
              <a:outerShdw dist="35921" dir="2700000" algn="ctr" rotWithShape="0">
                <a:srgbClr val="808080"/>
              </a:outerShdw>
            </a:effectLst>
          </p:spPr>
          <p:txBody>
            <a:bodyPr anchor="ct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38" name="Text Box 22"/>
            <p:cNvSpPr txBox="1">
              <a:spLocks noChangeArrowheads="1"/>
            </p:cNvSpPr>
            <p:nvPr/>
          </p:nvSpPr>
          <p:spPr bwMode="auto">
            <a:xfrm>
              <a:off x="1065012" y="4587283"/>
              <a:ext cx="845111" cy="410944"/>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6666"/>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0" lang="zh-CN" altLang="en-US" sz="16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小轿车</a:t>
              </a:r>
              <a:endParaRPr kumimoji="0" lang="zh-CN" altLang="en-US" b="1" i="0" u="none" strike="noStrike" kern="0" cap="none" spc="0" normalizeH="0" baseline="0" noProof="0" dirty="0">
                <a:ln>
                  <a:noFill/>
                </a:ln>
                <a:solidFill>
                  <a:srgbClr val="000000"/>
                </a:solidFill>
                <a:effectLst/>
                <a:uLnTx/>
                <a:uFillTx/>
                <a:latin typeface="Times New Roman" panose="02020603050405020304" pitchFamily="18" charset="0"/>
                <a:ea typeface="仿宋_GB2312" pitchFamily="49" charset="-122"/>
              </a:endParaRPr>
            </a:p>
          </p:txBody>
        </p:sp>
        <p:sp>
          <p:nvSpPr>
            <p:cNvPr id="39" name="Line 23"/>
            <p:cNvSpPr>
              <a:spLocks noChangeShapeType="1"/>
            </p:cNvSpPr>
            <p:nvPr/>
          </p:nvSpPr>
          <p:spPr bwMode="auto">
            <a:xfrm>
              <a:off x="1140297" y="4942403"/>
              <a:ext cx="640064" cy="0"/>
            </a:xfrm>
            <a:prstGeom prst="line">
              <a:avLst/>
            </a:prstGeom>
            <a:noFill/>
            <a:ln w="12700">
              <a:solidFill>
                <a:srgbClr val="006666"/>
              </a:solidFill>
              <a:round/>
              <a:headEnd/>
              <a:tailEnd/>
            </a:ln>
            <a:extLst>
              <a:ext uri="{909E8E84-426E-40DD-AFC4-6F175D3DCCD1}">
                <a14:hiddenFill xmlns:a14="http://schemas.microsoft.com/office/drawing/2010/main">
                  <a:noFill/>
                </a14:hiddenFill>
              </a:ext>
            </a:ex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40" name="Line 24"/>
            <p:cNvSpPr>
              <a:spLocks noChangeShapeType="1"/>
            </p:cNvSpPr>
            <p:nvPr/>
          </p:nvSpPr>
          <p:spPr bwMode="auto">
            <a:xfrm>
              <a:off x="1150503" y="5147875"/>
              <a:ext cx="640064" cy="0"/>
            </a:xfrm>
            <a:prstGeom prst="line">
              <a:avLst/>
            </a:prstGeom>
            <a:noFill/>
            <a:ln w="12700">
              <a:solidFill>
                <a:srgbClr val="006666"/>
              </a:solidFill>
              <a:round/>
              <a:headEnd/>
              <a:tailEnd/>
            </a:ln>
            <a:extLst>
              <a:ext uri="{909E8E84-426E-40DD-AFC4-6F175D3DCCD1}">
                <a14:hiddenFill xmlns:a14="http://schemas.microsoft.com/office/drawing/2010/main">
                  <a:noFill/>
                </a14:hiddenFill>
              </a:ext>
            </a:ex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41" name="AutoShape 25"/>
            <p:cNvSpPr>
              <a:spLocks noChangeArrowheads="1"/>
            </p:cNvSpPr>
            <p:nvPr/>
          </p:nvSpPr>
          <p:spPr bwMode="auto">
            <a:xfrm>
              <a:off x="3949870" y="4559997"/>
              <a:ext cx="640064" cy="753397"/>
            </a:xfrm>
            <a:prstGeom prst="roundRect">
              <a:avLst>
                <a:gd name="adj" fmla="val 16667"/>
              </a:avLst>
            </a:prstGeom>
            <a:solidFill>
              <a:srgbClr val="FFFFFF"/>
            </a:solidFill>
            <a:ln w="12700">
              <a:solidFill>
                <a:srgbClr val="0000FF"/>
              </a:solidFill>
              <a:round/>
              <a:headEnd/>
              <a:tailEnd/>
            </a:ln>
            <a:effectLst>
              <a:outerShdw dist="35921" dir="2700000" algn="ctr" rotWithShape="0">
                <a:srgbClr val="808080"/>
              </a:outerShdw>
            </a:effectLst>
          </p:spPr>
          <p:txBody>
            <a:bodyPr anchor="ct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42" name="Text Box 26"/>
            <p:cNvSpPr txBox="1">
              <a:spLocks noChangeArrowheads="1"/>
            </p:cNvSpPr>
            <p:nvPr/>
          </p:nvSpPr>
          <p:spPr bwMode="auto">
            <a:xfrm>
              <a:off x="3899268" y="4605806"/>
              <a:ext cx="885007" cy="410944"/>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6666"/>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0" lang="zh-CN" altLang="en-US" sz="1600" b="1" i="0" u="none" strike="noStrike" kern="0" cap="none" spc="0" normalizeH="0" baseline="0" noProof="0" dirty="0">
                  <a:ln>
                    <a:noFill/>
                  </a:ln>
                  <a:solidFill>
                    <a:srgbClr val="000080"/>
                  </a:solidFill>
                  <a:effectLst/>
                  <a:uLnTx/>
                  <a:uFillTx/>
                  <a:latin typeface="Times New Roman" panose="02020603050405020304" pitchFamily="18" charset="0"/>
                  <a:ea typeface="宋体" panose="02010600030101010101" pitchFamily="2" charset="-122"/>
                </a:rPr>
                <a:t>起重车</a:t>
              </a:r>
              <a:endParaRPr kumimoji="0" lang="zh-CN" altLang="en-US" sz="3200" b="1" i="0" u="none" strike="noStrike" kern="0" cap="none" spc="0" normalizeH="0" baseline="0" noProof="0" dirty="0">
                <a:ln>
                  <a:noFill/>
                </a:ln>
                <a:solidFill>
                  <a:srgbClr val="000000"/>
                </a:solidFill>
                <a:effectLst/>
                <a:uLnTx/>
                <a:uFillTx/>
                <a:latin typeface="Times New Roman" panose="02020603050405020304" pitchFamily="18" charset="0"/>
                <a:ea typeface="仿宋_GB2312" pitchFamily="49" charset="-122"/>
              </a:endParaRPr>
            </a:p>
          </p:txBody>
        </p:sp>
        <p:sp>
          <p:nvSpPr>
            <p:cNvPr id="43" name="Line 27"/>
            <p:cNvSpPr>
              <a:spLocks noChangeShapeType="1"/>
            </p:cNvSpPr>
            <p:nvPr/>
          </p:nvSpPr>
          <p:spPr bwMode="auto">
            <a:xfrm>
              <a:off x="3949870" y="4902450"/>
              <a:ext cx="640064"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44" name="Line 28"/>
            <p:cNvSpPr>
              <a:spLocks noChangeShapeType="1"/>
            </p:cNvSpPr>
            <p:nvPr/>
          </p:nvSpPr>
          <p:spPr bwMode="auto">
            <a:xfrm>
              <a:off x="3949870" y="5107922"/>
              <a:ext cx="640064"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grpSp>
      <p:sp>
        <p:nvSpPr>
          <p:cNvPr id="46" name="矩形 45"/>
          <p:cNvSpPr/>
          <p:nvPr/>
        </p:nvSpPr>
        <p:spPr>
          <a:xfrm>
            <a:off x="2313088" y="5496307"/>
            <a:ext cx="877163" cy="369332"/>
          </a:xfrm>
          <a:prstGeom prst="rect">
            <a:avLst/>
          </a:prstGeom>
        </p:spPr>
        <p:txBody>
          <a:bodyPr wrap="none">
            <a:spAutoFit/>
          </a:bodyPr>
          <a:lstStyle/>
          <a:p>
            <a:r>
              <a:rPr lang="zh-CN" altLang="en-US" dirty="0">
                <a:solidFill>
                  <a:srgbClr val="0000FF"/>
                </a:solidFill>
                <a:latin typeface="华文细黑" panose="02010600040101010101" pitchFamily="2" charset="-122"/>
                <a:ea typeface="华文细黑" panose="02010600040101010101" pitchFamily="2" charset="-122"/>
              </a:rPr>
              <a:t>单继承</a:t>
            </a:r>
          </a:p>
        </p:txBody>
      </p:sp>
      <p:sp>
        <p:nvSpPr>
          <p:cNvPr id="47" name="矩形 46"/>
          <p:cNvSpPr/>
          <p:nvPr/>
        </p:nvSpPr>
        <p:spPr>
          <a:xfrm>
            <a:off x="6684706" y="5490066"/>
            <a:ext cx="1107996" cy="369332"/>
          </a:xfrm>
          <a:prstGeom prst="rect">
            <a:avLst/>
          </a:prstGeom>
        </p:spPr>
        <p:txBody>
          <a:bodyPr wrap="none">
            <a:spAutoFit/>
          </a:bodyPr>
          <a:lstStyle/>
          <a:p>
            <a:r>
              <a:rPr lang="zh-CN" altLang="en-US" dirty="0">
                <a:solidFill>
                  <a:srgbClr val="0000FF"/>
                </a:solidFill>
                <a:latin typeface="华文细黑" panose="02010600040101010101" pitchFamily="2" charset="-122"/>
                <a:ea typeface="华文细黑" panose="02010600040101010101" pitchFamily="2" charset="-122"/>
              </a:rPr>
              <a:t>多重继承</a:t>
            </a:r>
          </a:p>
        </p:txBody>
      </p:sp>
    </p:spTree>
    <p:extLst>
      <p:ext uri="{BB962C8B-B14F-4D97-AF65-F5344CB8AC3E}">
        <p14:creationId xmlns:p14="http://schemas.microsoft.com/office/powerpoint/2010/main" val="1843295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randombar(horizontal)">
                                      <p:cBhvr>
                                        <p:cTn id="10" dur="500"/>
                                        <p:tgtEl>
                                          <p:spTgt spid="4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randombar(horizontal)">
                                      <p:cBhvr>
                                        <p:cTn id="13" dur="500"/>
                                        <p:tgtEl>
                                          <p:spTgt spid="46"/>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8" dur="500"/>
                                        <p:tgtEl>
                                          <p:spTgt spid="3">
                                            <p:txEl>
                                              <p:pRg st="1" end="1"/>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randombar(horizontal)">
                                      <p:cBhvr>
                                        <p:cTn id="21" dur="500"/>
                                        <p:tgtEl>
                                          <p:spTgt spid="5"/>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randombar(horizontal)">
                                      <p:cBhvr>
                                        <p:cTn id="2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9.2.8 </a:t>
            </a:r>
            <a:r>
              <a:rPr lang="zh-CN" altLang="en-US" dirty="0"/>
              <a:t>多态</a:t>
            </a:r>
            <a:r>
              <a:rPr lang="en-US" altLang="zh-CN" dirty="0"/>
              <a:t>Polymorphism</a:t>
            </a:r>
            <a:endParaRPr lang="zh-CN" altLang="en-US" dirty="0"/>
          </a:p>
        </p:txBody>
      </p:sp>
      <p:sp>
        <p:nvSpPr>
          <p:cNvPr id="3" name="内容占位符 2"/>
          <p:cNvSpPr>
            <a:spLocks noGrp="1"/>
          </p:cNvSpPr>
          <p:nvPr>
            <p:ph idx="1"/>
          </p:nvPr>
        </p:nvSpPr>
        <p:spPr/>
        <p:txBody>
          <a:bodyPr/>
          <a:lstStyle/>
          <a:p>
            <a:r>
              <a:rPr lang="zh-CN" altLang="en-US" dirty="0"/>
              <a:t>多态是指对象根据所接受的消息而做出动作，同样的消息为不同的对象接受时可导致完全不同的行动。</a:t>
            </a:r>
          </a:p>
        </p:txBody>
      </p:sp>
      <p:sp>
        <p:nvSpPr>
          <p:cNvPr id="4" name="AutoShape 4" descr="“polymorphism”的图片搜索结果&quot;"/>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037" y="3155945"/>
            <a:ext cx="5185798" cy="257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818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ea"/>
              </a:rPr>
              <a:t>结构化设计方法</a:t>
            </a:r>
            <a:r>
              <a:rPr lang="zh-CN" altLang="en-US" dirty="0"/>
              <a:t>的问题</a:t>
            </a:r>
          </a:p>
        </p:txBody>
      </p:sp>
      <p:sp>
        <p:nvSpPr>
          <p:cNvPr id="3" name="内容占位符 2"/>
          <p:cNvSpPr>
            <a:spLocks noGrp="1"/>
          </p:cNvSpPr>
          <p:nvPr>
            <p:ph idx="1"/>
          </p:nvPr>
        </p:nvSpPr>
        <p:spPr/>
        <p:txBody>
          <a:bodyPr/>
          <a:lstStyle/>
          <a:p>
            <a:r>
              <a:rPr lang="zh-CN" altLang="en-US" dirty="0"/>
              <a:t>由于</a:t>
            </a:r>
            <a:r>
              <a:rPr lang="zh-CN" altLang="en-US" dirty="0">
                <a:solidFill>
                  <a:srgbClr val="0000FF"/>
                </a:solidFill>
              </a:rPr>
              <a:t>问题空间与解空间的模型、描述方式的不同</a:t>
            </a:r>
            <a:r>
              <a:rPr lang="zh-CN" altLang="en-US" dirty="0"/>
              <a:t>，存在着复杂的转换过程，</a:t>
            </a:r>
            <a:r>
              <a:rPr lang="zh-CN" altLang="en-US" dirty="0">
                <a:solidFill>
                  <a:srgbClr val="0000FF"/>
                </a:solidFill>
              </a:rPr>
              <a:t>需求变化就更难适应</a:t>
            </a:r>
            <a:r>
              <a:rPr lang="zh-CN" altLang="en-US" dirty="0"/>
              <a:t>。</a:t>
            </a:r>
          </a:p>
          <a:p>
            <a:endParaRPr lang="zh-CN" altLang="en-US" dirty="0"/>
          </a:p>
        </p:txBody>
      </p:sp>
      <p:sp>
        <p:nvSpPr>
          <p:cNvPr id="4" name="Oval 3"/>
          <p:cNvSpPr>
            <a:spLocks noChangeArrowheads="1"/>
          </p:cNvSpPr>
          <p:nvPr/>
        </p:nvSpPr>
        <p:spPr bwMode="black">
          <a:xfrm>
            <a:off x="1555880" y="3743178"/>
            <a:ext cx="3236913" cy="1144587"/>
          </a:xfrm>
          <a:prstGeom prst="ellipse">
            <a:avLst/>
          </a:prstGeom>
          <a:solidFill>
            <a:srgbClr val="9F3FDF"/>
          </a:solidFill>
          <a:ln w="19050" algn="ctr">
            <a:solidFill>
              <a:srgbClr val="9F3FDF"/>
            </a:solidFill>
            <a:round/>
            <a:headEnd/>
            <a:tailEnd/>
          </a:ln>
          <a:effectLst>
            <a:outerShdw dist="35921" dir="2700000" algn="ctr" rotWithShape="0">
              <a:srgbClr val="808080"/>
            </a:outerShdw>
          </a:effectLst>
        </p:spPr>
        <p:txBody>
          <a:bodyPr anchor="ct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fontAlgn="base">
              <a:spcBef>
                <a:spcPct val="0"/>
              </a:spcBef>
              <a:spcAft>
                <a:spcPct val="0"/>
              </a:spcAft>
            </a:pPr>
            <a:r>
              <a:rPr lang="zh-CN" altLang="en-US" sz="2400" b="1">
                <a:solidFill>
                  <a:srgbClr val="FFFFFF"/>
                </a:solidFill>
                <a:latin typeface="Times New Roman" panose="02020603050405020304" pitchFamily="18" charset="0"/>
                <a:ea typeface="楷体_GB2312" pitchFamily="49" charset="-122"/>
              </a:rPr>
              <a:t>问题空间对象</a:t>
            </a:r>
          </a:p>
          <a:p>
            <a:pPr algn="ctr" fontAlgn="base">
              <a:spcBef>
                <a:spcPct val="0"/>
              </a:spcBef>
              <a:spcAft>
                <a:spcPct val="0"/>
              </a:spcAft>
            </a:pPr>
            <a:r>
              <a:rPr lang="zh-CN" altLang="en-US" sz="2400" b="1">
                <a:solidFill>
                  <a:srgbClr val="FFFFFF"/>
                </a:solidFill>
                <a:latin typeface="Times New Roman" panose="02020603050405020304" pitchFamily="18" charset="0"/>
                <a:ea typeface="楷体_GB2312" pitchFamily="49" charset="-122"/>
              </a:rPr>
              <a:t>行为丰富</a:t>
            </a:r>
          </a:p>
        </p:txBody>
      </p:sp>
      <p:grpSp>
        <p:nvGrpSpPr>
          <p:cNvPr id="5" name="Group 4"/>
          <p:cNvGrpSpPr>
            <a:grpSpLocks/>
          </p:cNvGrpSpPr>
          <p:nvPr/>
        </p:nvGrpSpPr>
        <p:grpSpPr bwMode="auto">
          <a:xfrm>
            <a:off x="3640268" y="2798615"/>
            <a:ext cx="2808287" cy="1079500"/>
            <a:chOff x="2154" y="1162"/>
            <a:chExt cx="1497" cy="680"/>
          </a:xfrm>
        </p:grpSpPr>
        <p:sp>
          <p:nvSpPr>
            <p:cNvPr id="6" name="Text Box 5"/>
            <p:cNvSpPr txBox="1">
              <a:spLocks noChangeArrowheads="1"/>
            </p:cNvSpPr>
            <p:nvPr/>
          </p:nvSpPr>
          <p:spPr bwMode="black">
            <a:xfrm>
              <a:off x="2493" y="1162"/>
              <a:ext cx="841"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仿宋_GB2312" pitchFamily="49" charset="-122"/>
                </a:rPr>
                <a:t>复杂的算法</a:t>
              </a:r>
            </a:p>
          </p:txBody>
        </p:sp>
        <p:sp useBgFill="1">
          <p:nvSpPr>
            <p:cNvPr id="7" name="AutoShape 6"/>
            <p:cNvSpPr>
              <a:spLocks noChangeArrowheads="1"/>
            </p:cNvSpPr>
            <p:nvPr/>
          </p:nvSpPr>
          <p:spPr bwMode="black">
            <a:xfrm flipH="1">
              <a:off x="2154" y="1479"/>
              <a:ext cx="1497" cy="363"/>
            </a:xfrm>
            <a:prstGeom prst="curvedDownArrow">
              <a:avLst>
                <a:gd name="adj1" fmla="val 61974"/>
                <a:gd name="adj2" fmla="val 129752"/>
                <a:gd name="adj3" fmla="val 33333"/>
              </a:avLst>
            </a:prstGeom>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grpSp>
      <p:sp>
        <p:nvSpPr>
          <p:cNvPr id="8" name="Oval 7"/>
          <p:cNvSpPr>
            <a:spLocks noChangeArrowheads="1"/>
          </p:cNvSpPr>
          <p:nvPr/>
        </p:nvSpPr>
        <p:spPr bwMode="black">
          <a:xfrm>
            <a:off x="5589718" y="3743178"/>
            <a:ext cx="2514600" cy="1144587"/>
          </a:xfrm>
          <a:prstGeom prst="ellipse">
            <a:avLst/>
          </a:prstGeom>
          <a:solidFill>
            <a:srgbClr val="FFA900"/>
          </a:solidFill>
          <a:ln w="19050" algn="ctr">
            <a:solidFill>
              <a:srgbClr val="FFA900"/>
            </a:solidFill>
            <a:round/>
            <a:headEnd/>
            <a:tailEnd/>
          </a:ln>
          <a:effectLst>
            <a:outerShdw dist="35921" dir="2700000" algn="ctr" rotWithShape="0">
              <a:srgbClr val="808080"/>
            </a:outerShdw>
          </a:effectLst>
        </p:spPr>
        <p:txBody>
          <a:bodyPr anchor="ct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fontAlgn="base">
              <a:spcBef>
                <a:spcPct val="0"/>
              </a:spcBef>
              <a:spcAft>
                <a:spcPct val="0"/>
              </a:spcAft>
            </a:pPr>
            <a:r>
              <a:rPr lang="zh-CN" altLang="en-US" sz="2400" b="1">
                <a:solidFill>
                  <a:srgbClr val="FFFFFF"/>
                </a:solidFill>
                <a:latin typeface="Times New Roman" panose="02020603050405020304" pitchFamily="18" charset="0"/>
                <a:ea typeface="楷体_GB2312" pitchFamily="49" charset="-122"/>
              </a:rPr>
              <a:t>解空间对象</a:t>
            </a:r>
          </a:p>
          <a:p>
            <a:pPr algn="ctr" fontAlgn="base">
              <a:spcBef>
                <a:spcPct val="0"/>
              </a:spcBef>
              <a:spcAft>
                <a:spcPct val="0"/>
              </a:spcAft>
            </a:pPr>
            <a:r>
              <a:rPr lang="zh-CN" altLang="en-US" sz="2400" b="1">
                <a:solidFill>
                  <a:srgbClr val="FFFFFF"/>
                </a:solidFill>
                <a:latin typeface="Times New Roman" panose="02020603050405020304" pitchFamily="18" charset="0"/>
                <a:ea typeface="楷体_GB2312" pitchFamily="49" charset="-122"/>
              </a:rPr>
              <a:t>行为简单</a:t>
            </a:r>
          </a:p>
        </p:txBody>
      </p:sp>
      <p:sp>
        <p:nvSpPr>
          <p:cNvPr id="10" name="Text Box 8"/>
          <p:cNvSpPr txBox="1">
            <a:spLocks noChangeArrowheads="1"/>
          </p:cNvSpPr>
          <p:nvPr/>
        </p:nvSpPr>
        <p:spPr bwMode="black">
          <a:xfrm>
            <a:off x="4093497" y="5054306"/>
            <a:ext cx="19431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1" hangingPunct="1">
              <a:defRPr/>
            </a:pPr>
            <a:r>
              <a:rPr lang="zh-CN" altLang="en-US" sz="2400" b="1" dirty="0">
                <a:effectLst>
                  <a:outerShdw blurRad="38100" dist="38100" dir="2700000" algn="tl">
                    <a:srgbClr val="C0C0C0"/>
                  </a:outerShdw>
                </a:effectLst>
                <a:latin typeface="Times New Roman" panose="02020603050405020304" pitchFamily="18" charset="0"/>
                <a:ea typeface="黑体" panose="02010609060101010101" pitchFamily="49" charset="-122"/>
              </a:rPr>
              <a:t>语义断层</a:t>
            </a:r>
          </a:p>
        </p:txBody>
      </p:sp>
    </p:spTree>
    <p:extLst>
      <p:ext uri="{BB962C8B-B14F-4D97-AF65-F5344CB8AC3E}">
        <p14:creationId xmlns:p14="http://schemas.microsoft.com/office/powerpoint/2010/main" val="55673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right)">
                                      <p:cBhvr>
                                        <p:cTn id="20" dur="500"/>
                                        <p:tgtEl>
                                          <p:spTgt spid="5"/>
                                        </p:tgtEl>
                                      </p:cBhvr>
                                    </p:animEffect>
                                  </p:childTnLst>
                                  <p:subTnLst>
                                    <p:audio>
                                      <p:cMediaNode>
                                        <p:cTn display="0" masterRel="sameClick">
                                          <p:stCondLst>
                                            <p:cond evt="begin" delay="0">
                                              <p:tn val="18"/>
                                            </p:cond>
                                          </p:stCondLst>
                                          <p:endCondLst>
                                            <p:cond evt="onStopAudio" delay="0">
                                              <p:tgtEl>
                                                <p:sldTgt/>
                                              </p:tgtEl>
                                            </p:cond>
                                          </p:endCondLst>
                                        </p:cTn>
                                        <p:tgtEl>
                                          <p:sndTgt r:embed="rId2" name="voltage.wav"/>
                                        </p:tgtEl>
                                      </p:cMediaNode>
                                    </p:audio>
                                  </p:subTnLst>
                                </p:cTn>
                              </p:par>
                            </p:childTnLst>
                          </p:cTn>
                        </p:par>
                        <p:par>
                          <p:cTn id="21" fill="hold">
                            <p:stCondLst>
                              <p:cond delay="500"/>
                            </p:stCondLst>
                            <p:childTnLst>
                              <p:par>
                                <p:cTn id="22" presetID="55"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1000" fill="hold"/>
                                        <p:tgtEl>
                                          <p:spTgt spid="10"/>
                                        </p:tgtEl>
                                        <p:attrNameLst>
                                          <p:attrName>ppt_w</p:attrName>
                                        </p:attrNameLst>
                                      </p:cBhvr>
                                      <p:tavLst>
                                        <p:tav tm="0">
                                          <p:val>
                                            <p:strVal val="#ppt_w*0.70"/>
                                          </p:val>
                                        </p:tav>
                                        <p:tav tm="100000">
                                          <p:val>
                                            <p:strVal val="#ppt_w"/>
                                          </p:val>
                                        </p:tav>
                                      </p:tavLst>
                                    </p:anim>
                                    <p:anim calcmode="lin" valueType="num">
                                      <p:cBhvr>
                                        <p:cTn id="25" dur="1000" fill="hold"/>
                                        <p:tgtEl>
                                          <p:spTgt spid="10"/>
                                        </p:tgtEl>
                                        <p:attrNameLst>
                                          <p:attrName>ppt_h</p:attrName>
                                        </p:attrNameLst>
                                      </p:cBhvr>
                                      <p:tavLst>
                                        <p:tav tm="0">
                                          <p:val>
                                            <p:strVal val="#ppt_h"/>
                                          </p:val>
                                        </p:tav>
                                        <p:tav tm="100000">
                                          <p:val>
                                            <p:strVal val="#ppt_h"/>
                                          </p:val>
                                        </p:tav>
                                      </p:tavLst>
                                    </p:anim>
                                    <p:animEffect transition="in" filter="fade">
                                      <p:cBhvr>
                                        <p:cTn id="2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9.2.9 </a:t>
            </a:r>
            <a:r>
              <a:rPr lang="zh-CN" altLang="en-US" dirty="0"/>
              <a:t>重载（</a:t>
            </a:r>
            <a:r>
              <a:rPr lang="en-US" altLang="zh-CN" dirty="0"/>
              <a:t>overloading</a:t>
            </a:r>
            <a:r>
              <a:rPr lang="zh-CN" altLang="en-US" dirty="0"/>
              <a:t>）</a:t>
            </a:r>
          </a:p>
        </p:txBody>
      </p:sp>
      <p:sp>
        <p:nvSpPr>
          <p:cNvPr id="3" name="内容占位符 2"/>
          <p:cNvSpPr>
            <a:spLocks noGrp="1"/>
          </p:cNvSpPr>
          <p:nvPr>
            <p:ph idx="1"/>
          </p:nvPr>
        </p:nvSpPr>
        <p:spPr/>
        <p:txBody>
          <a:bodyPr/>
          <a:lstStyle/>
          <a:p>
            <a:r>
              <a:rPr lang="zh-CN" altLang="en-US" dirty="0">
                <a:solidFill>
                  <a:prstClr val="black"/>
                </a:solidFill>
              </a:rPr>
              <a:t>（</a:t>
            </a:r>
            <a:r>
              <a:rPr lang="en-US" altLang="zh-CN" dirty="0">
                <a:solidFill>
                  <a:prstClr val="black"/>
                </a:solidFill>
              </a:rPr>
              <a:t>1</a:t>
            </a:r>
            <a:r>
              <a:rPr lang="zh-CN" altLang="en-US" dirty="0">
                <a:solidFill>
                  <a:prstClr val="black"/>
                </a:solidFill>
              </a:rPr>
              <a:t>）</a:t>
            </a:r>
            <a:r>
              <a:rPr lang="zh-CN" altLang="zh-CN" dirty="0">
                <a:solidFill>
                  <a:prstClr val="black"/>
                </a:solidFill>
                <a:latin typeface="宋体" panose="02010600030101010101" pitchFamily="2" charset="-122"/>
              </a:rPr>
              <a:t>函数重载</a:t>
            </a:r>
            <a:r>
              <a:rPr lang="zh-CN" altLang="en-US" dirty="0">
                <a:solidFill>
                  <a:prstClr val="black"/>
                </a:solidFill>
                <a:latin typeface="宋体" panose="02010600030101010101" pitchFamily="2" charset="-122"/>
              </a:rPr>
              <a:t>：</a:t>
            </a:r>
            <a:r>
              <a:rPr lang="zh-CN" altLang="zh-CN" dirty="0">
                <a:solidFill>
                  <a:prstClr val="black"/>
                </a:solidFill>
                <a:latin typeface="宋体" panose="02010600030101010101" pitchFamily="2" charset="-122"/>
              </a:rPr>
              <a:t>是指在同一作用域内的若干个参数特征不同的函数可以使用相同的函数名；</a:t>
            </a:r>
            <a:endParaRPr lang="en-US" altLang="zh-CN" dirty="0">
              <a:solidFill>
                <a:prstClr val="black"/>
              </a:solidFill>
              <a:latin typeface="宋体" panose="02010600030101010101" pitchFamily="2" charset="-122"/>
            </a:endParaRPr>
          </a:p>
          <a:p>
            <a:r>
              <a:rPr lang="zh-CN" altLang="en-US" dirty="0">
                <a:solidFill>
                  <a:prstClr val="black"/>
                </a:solidFill>
              </a:rPr>
              <a:t>（</a:t>
            </a:r>
            <a:r>
              <a:rPr lang="en-US" altLang="zh-CN" dirty="0">
                <a:solidFill>
                  <a:prstClr val="black"/>
                </a:solidFill>
              </a:rPr>
              <a:t>2</a:t>
            </a:r>
            <a:r>
              <a:rPr lang="zh-CN" altLang="en-US" dirty="0">
                <a:solidFill>
                  <a:prstClr val="black"/>
                </a:solidFill>
              </a:rPr>
              <a:t>）</a:t>
            </a:r>
            <a:r>
              <a:rPr lang="zh-CN" altLang="zh-CN" dirty="0">
                <a:solidFill>
                  <a:prstClr val="black"/>
                </a:solidFill>
                <a:latin typeface="宋体" panose="02010600030101010101" pitchFamily="2" charset="-122"/>
              </a:rPr>
              <a:t>运算符重载</a:t>
            </a:r>
            <a:r>
              <a:rPr lang="zh-CN" altLang="en-US" dirty="0">
                <a:solidFill>
                  <a:prstClr val="black"/>
                </a:solidFill>
                <a:latin typeface="宋体" panose="02010600030101010101" pitchFamily="2" charset="-122"/>
              </a:rPr>
              <a:t>：</a:t>
            </a:r>
            <a:r>
              <a:rPr lang="zh-CN" altLang="zh-CN" dirty="0">
                <a:solidFill>
                  <a:prstClr val="black"/>
                </a:solidFill>
                <a:latin typeface="宋体" panose="02010600030101010101" pitchFamily="2" charset="-122"/>
              </a:rPr>
              <a:t>是指同一个运算符可以施加于不同类型的操作数上面。</a:t>
            </a:r>
            <a:endParaRPr lang="en-US" altLang="zh-CN" dirty="0">
              <a:solidFill>
                <a:prstClr val="black"/>
              </a:solidFill>
              <a:latin typeface="宋体" panose="02010600030101010101" pitchFamily="2" charset="-122"/>
            </a:endParaRPr>
          </a:p>
          <a:p>
            <a:endParaRPr lang="en-US" altLang="zh-CN" dirty="0"/>
          </a:p>
          <a:p>
            <a:endParaRPr lang="zh-CN" altLang="en-US" dirty="0"/>
          </a:p>
        </p:txBody>
      </p:sp>
    </p:spTree>
    <p:extLst>
      <p:ext uri="{BB962C8B-B14F-4D97-AF65-F5344CB8AC3E}">
        <p14:creationId xmlns:p14="http://schemas.microsoft.com/office/powerpoint/2010/main" val="226737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t>9.3 </a:t>
            </a:r>
            <a:r>
              <a:rPr lang="zh-CN" altLang="en-US" dirty="0"/>
              <a:t>面向对象模型</a:t>
            </a:r>
            <a:endParaRPr lang="zh-CN" altLang="en-US" dirty="0">
              <a:latin typeface="+mj-ea"/>
            </a:endParaRPr>
          </a:p>
        </p:txBody>
      </p:sp>
      <p:pic>
        <p:nvPicPr>
          <p:cNvPr id="4" name="图片 3"/>
          <p:cNvPicPr>
            <a:picLocks noChangeAspect="1"/>
          </p:cNvPicPr>
          <p:nvPr/>
        </p:nvPicPr>
        <p:blipFill>
          <a:blip r:embed="rId2"/>
          <a:stretch>
            <a:fillRect/>
          </a:stretch>
        </p:blipFill>
        <p:spPr>
          <a:xfrm>
            <a:off x="2484300" y="2612697"/>
            <a:ext cx="4175399" cy="2997528"/>
          </a:xfrm>
          <a:prstGeom prst="rect">
            <a:avLst/>
          </a:prstGeom>
        </p:spPr>
      </p:pic>
    </p:spTree>
    <p:extLst>
      <p:ext uri="{BB962C8B-B14F-4D97-AF65-F5344CB8AC3E}">
        <p14:creationId xmlns:p14="http://schemas.microsoft.com/office/powerpoint/2010/main" val="44452655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面向对象方法需要建立三种形式的模型</a:t>
            </a:r>
          </a:p>
        </p:txBody>
      </p:sp>
      <p:sp>
        <p:nvSpPr>
          <p:cNvPr id="6" name="Line 4"/>
          <p:cNvSpPr>
            <a:spLocks noChangeShapeType="1"/>
          </p:cNvSpPr>
          <p:nvPr/>
        </p:nvSpPr>
        <p:spPr bwMode="black">
          <a:xfrm>
            <a:off x="3257386" y="2622878"/>
            <a:ext cx="0" cy="169200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7" name="Line 5"/>
          <p:cNvSpPr>
            <a:spLocks noChangeShapeType="1"/>
          </p:cNvSpPr>
          <p:nvPr/>
        </p:nvSpPr>
        <p:spPr bwMode="black">
          <a:xfrm flipH="1">
            <a:off x="2215298" y="4337347"/>
            <a:ext cx="1042087" cy="80010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8" name="Line 6"/>
          <p:cNvSpPr>
            <a:spLocks noChangeShapeType="1"/>
          </p:cNvSpPr>
          <p:nvPr/>
        </p:nvSpPr>
        <p:spPr bwMode="black">
          <a:xfrm>
            <a:off x="3257386" y="4337347"/>
            <a:ext cx="1980000" cy="0"/>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9" name="Text Box 7"/>
          <p:cNvSpPr txBox="1">
            <a:spLocks noChangeArrowheads="1"/>
          </p:cNvSpPr>
          <p:nvPr/>
        </p:nvSpPr>
        <p:spPr bwMode="black">
          <a:xfrm>
            <a:off x="2108036" y="1521121"/>
            <a:ext cx="2513012" cy="1138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仿宋_GB2312" pitchFamily="49" charset="-122"/>
              </a:rPr>
              <a:t>功能模型</a:t>
            </a:r>
            <a:endParaRPr kumimoji="0" lang="en-US" altLang="zh-CN" sz="24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仿宋_GB2312" pitchFamily="49"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仿宋_GB2312" pitchFamily="49" charset="-122"/>
              </a:rPr>
              <a:t>（描述系统功能）</a:t>
            </a:r>
            <a:endParaRPr kumimoji="0" lang="en-US" altLang="zh-CN" sz="24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仿宋_GB2312" pitchFamily="49"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lang="zh-CN" altLang="en-US" b="1" kern="0" dirty="0">
                <a:solidFill>
                  <a:srgbClr val="000000"/>
                </a:solidFill>
                <a:effectLst>
                  <a:outerShdw blurRad="38100" dist="38100" dir="2700000" algn="tl">
                    <a:srgbClr val="000000">
                      <a:alpha val="43137"/>
                    </a:srgbClr>
                  </a:outerShdw>
                </a:effectLst>
                <a:latin typeface="Times New Roman" panose="02020603050405020304" pitchFamily="18" charset="0"/>
                <a:ea typeface="仿宋_GB2312" pitchFamily="49" charset="-122"/>
              </a:rPr>
              <a:t>用</a:t>
            </a:r>
            <a:r>
              <a:rPr lang="en-US" altLang="zh-CN" b="1" kern="0" dirty="0">
                <a:solidFill>
                  <a:srgbClr val="000000"/>
                </a:solidFill>
                <a:effectLst>
                  <a:outerShdw blurRad="38100" dist="38100" dir="2700000" algn="tl">
                    <a:srgbClr val="000000">
                      <a:alpha val="43137"/>
                    </a:srgbClr>
                  </a:outerShdw>
                </a:effectLst>
                <a:latin typeface="Times New Roman" panose="02020603050405020304" pitchFamily="18" charset="0"/>
                <a:ea typeface="仿宋_GB2312" pitchFamily="49" charset="-122"/>
              </a:rPr>
              <a:t>UML</a:t>
            </a:r>
            <a:r>
              <a:rPr lang="zh-CN" altLang="en-US" b="1" kern="0" dirty="0">
                <a:solidFill>
                  <a:srgbClr val="000000"/>
                </a:solidFill>
                <a:effectLst>
                  <a:outerShdw blurRad="38100" dist="38100" dir="2700000" algn="tl">
                    <a:srgbClr val="000000">
                      <a:alpha val="43137"/>
                    </a:srgbClr>
                  </a:outerShdw>
                </a:effectLst>
                <a:latin typeface="Times New Roman" panose="02020603050405020304" pitchFamily="18" charset="0"/>
                <a:ea typeface="仿宋_GB2312" pitchFamily="49" charset="-122"/>
              </a:rPr>
              <a:t>用例图表达</a:t>
            </a:r>
            <a:endParaRPr kumimoji="0" lang="zh-CN" altLang="en-US"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仿宋_GB2312" pitchFamily="49" charset="-122"/>
            </a:endParaRPr>
          </a:p>
        </p:txBody>
      </p:sp>
      <p:sp>
        <p:nvSpPr>
          <p:cNvPr id="10" name="Text Box 8"/>
          <p:cNvSpPr txBox="1">
            <a:spLocks noChangeArrowheads="1"/>
          </p:cNvSpPr>
          <p:nvPr/>
        </p:nvSpPr>
        <p:spPr bwMode="black">
          <a:xfrm>
            <a:off x="236374" y="5137447"/>
            <a:ext cx="4210049"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仿宋_GB2312" pitchFamily="49" charset="-122"/>
              </a:rPr>
              <a:t>动态模型</a:t>
            </a:r>
            <a:endParaRPr kumimoji="0" lang="en-US" altLang="zh-CN"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仿宋_GB2312" pitchFamily="49"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仿宋_GB2312" pitchFamily="49" charset="-122"/>
              </a:rPr>
              <a:t>（描述系统控制结构）</a:t>
            </a:r>
            <a:endParaRPr kumimoji="0" lang="en-US" altLang="zh-CN"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仿宋_GB2312" pitchFamily="49"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lang="zh-CN" altLang="en-US" b="1" kern="0" dirty="0">
                <a:solidFill>
                  <a:srgbClr val="000000"/>
                </a:solidFill>
                <a:effectLst>
                  <a:outerShdw blurRad="38100" dist="38100" dir="2700000" algn="tl">
                    <a:srgbClr val="000000">
                      <a:alpha val="43137"/>
                    </a:srgbClr>
                  </a:outerShdw>
                </a:effectLst>
                <a:latin typeface="Times New Roman" panose="02020603050405020304" pitchFamily="18" charset="0"/>
                <a:ea typeface="仿宋_GB2312" pitchFamily="49" charset="-122"/>
              </a:rPr>
              <a:t>用</a:t>
            </a:r>
            <a:r>
              <a:rPr lang="en-US" altLang="zh-CN" b="1" kern="0" dirty="0">
                <a:solidFill>
                  <a:srgbClr val="000000"/>
                </a:solidFill>
                <a:effectLst>
                  <a:outerShdw blurRad="38100" dist="38100" dir="2700000" algn="tl">
                    <a:srgbClr val="000000">
                      <a:alpha val="43137"/>
                    </a:srgbClr>
                  </a:outerShdw>
                </a:effectLst>
                <a:latin typeface="Times New Roman" panose="02020603050405020304" pitchFamily="18" charset="0"/>
                <a:ea typeface="仿宋_GB2312" pitchFamily="49" charset="-122"/>
              </a:rPr>
              <a:t>UML</a:t>
            </a:r>
            <a:r>
              <a:rPr lang="zh-CN" altLang="en-US" b="1" kern="0" dirty="0">
                <a:solidFill>
                  <a:srgbClr val="000000"/>
                </a:solidFill>
                <a:effectLst>
                  <a:outerShdw blurRad="38100" dist="38100" dir="2700000" algn="tl">
                    <a:srgbClr val="000000">
                      <a:alpha val="43137"/>
                    </a:srgbClr>
                  </a:outerShdw>
                </a:effectLst>
                <a:latin typeface="Times New Roman" panose="02020603050405020304" pitchFamily="18" charset="0"/>
                <a:ea typeface="仿宋_GB2312" pitchFamily="49" charset="-122"/>
              </a:rPr>
              <a:t>状态图、活动图、顺序图等表达</a:t>
            </a:r>
            <a:endParaRPr kumimoji="0" lang="zh-CN" altLang="en-US"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仿宋_GB2312" pitchFamily="49" charset="-122"/>
            </a:endParaRPr>
          </a:p>
        </p:txBody>
      </p:sp>
      <p:sp>
        <p:nvSpPr>
          <p:cNvPr id="11" name="Text Box 9"/>
          <p:cNvSpPr txBox="1">
            <a:spLocks noChangeArrowheads="1"/>
          </p:cNvSpPr>
          <p:nvPr/>
        </p:nvSpPr>
        <p:spPr bwMode="black">
          <a:xfrm>
            <a:off x="5562435" y="3784896"/>
            <a:ext cx="3063874" cy="1138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仿宋_GB2312" pitchFamily="49" charset="-122"/>
              </a:rPr>
              <a:t>对象模型</a:t>
            </a:r>
            <a:endParaRPr kumimoji="0" lang="en-US" altLang="zh-CN"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仿宋_GB2312" pitchFamily="49"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仿宋_GB2312" pitchFamily="49" charset="-122"/>
              </a:rPr>
              <a:t>（描述系统数据结构）</a:t>
            </a:r>
            <a:endParaRPr kumimoji="0" lang="en-US" altLang="zh-CN"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仿宋_GB2312" pitchFamily="49"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b="1" i="0" u="none" strike="noStrike" kern="0" cap="none" spc="0" normalizeH="0" baseline="0" noProof="0" dirty="0">
                <a:ln>
                  <a:noFill/>
                </a:ln>
                <a:effectLst>
                  <a:outerShdw blurRad="38100" dist="38100" dir="2700000" algn="tl">
                    <a:srgbClr val="C0C0C0"/>
                  </a:outerShdw>
                </a:effectLst>
                <a:uLnTx/>
                <a:uFillTx/>
                <a:latin typeface="Times New Roman" panose="02020603050405020304" pitchFamily="18" charset="0"/>
                <a:ea typeface="仿宋_GB2312" pitchFamily="49" charset="-122"/>
              </a:rPr>
              <a:t>用</a:t>
            </a:r>
            <a:r>
              <a:rPr kumimoji="0" lang="en-US" altLang="zh-CN" b="1" i="0" u="none" strike="noStrike" kern="0" cap="none" spc="0" normalizeH="0" baseline="0" noProof="0" dirty="0">
                <a:ln>
                  <a:noFill/>
                </a:ln>
                <a:effectLst>
                  <a:outerShdw blurRad="38100" dist="38100" dir="2700000" algn="tl">
                    <a:srgbClr val="C0C0C0"/>
                  </a:outerShdw>
                </a:effectLst>
                <a:uLnTx/>
                <a:uFillTx/>
                <a:latin typeface="Times New Roman" panose="02020603050405020304" pitchFamily="18" charset="0"/>
                <a:ea typeface="仿宋_GB2312" pitchFamily="49" charset="-122"/>
              </a:rPr>
              <a:t>UML</a:t>
            </a:r>
            <a:r>
              <a:rPr kumimoji="0" lang="zh-CN" altLang="en-US" b="1" i="0" u="none" strike="noStrike" kern="0" cap="none" spc="0" normalizeH="0" baseline="0" noProof="0" dirty="0">
                <a:ln>
                  <a:noFill/>
                </a:ln>
                <a:effectLst>
                  <a:outerShdw blurRad="38100" dist="38100" dir="2700000" algn="tl">
                    <a:srgbClr val="C0C0C0"/>
                  </a:outerShdw>
                </a:effectLst>
                <a:uLnTx/>
                <a:uFillTx/>
                <a:latin typeface="Times New Roman" panose="02020603050405020304" pitchFamily="18" charset="0"/>
                <a:ea typeface="仿宋_GB2312" pitchFamily="49" charset="-122"/>
              </a:rPr>
              <a:t>类图表达</a:t>
            </a:r>
          </a:p>
        </p:txBody>
      </p:sp>
      <p:sp>
        <p:nvSpPr>
          <p:cNvPr id="12" name="AutoShape 10"/>
          <p:cNvSpPr>
            <a:spLocks noChangeArrowheads="1"/>
          </p:cNvSpPr>
          <p:nvPr/>
        </p:nvSpPr>
        <p:spPr bwMode="black">
          <a:xfrm>
            <a:off x="5894813" y="3858716"/>
            <a:ext cx="358775" cy="341312"/>
          </a:xfrm>
          <a:prstGeom prst="star5">
            <a:avLst/>
          </a:prstGeom>
          <a:solidFill>
            <a:srgbClr val="FF0000"/>
          </a:solidFill>
          <a:ln>
            <a:noFill/>
          </a:ln>
          <a:effectLst>
            <a:prstShdw prst="shdw17" dist="17961" dir="2700000">
              <a:srgbClr val="FF0000">
                <a:gamma/>
                <a:shade val="60000"/>
                <a:invGamma/>
              </a:srgbClr>
            </a:prstShdw>
          </a:effectLst>
          <a:extLst>
            <a:ext uri="{91240B29-F687-4F45-9708-019B960494DF}">
              <a14:hiddenLine xmlns:a14="http://schemas.microsoft.com/office/drawing/2010/main" w="19050" algn="ctr">
                <a:solidFill>
                  <a:schemeClr val="tx1"/>
                </a:solidFill>
                <a:miter lim="800000"/>
                <a:headEnd/>
                <a:tailEnd/>
              </a14:hiddenLine>
            </a:ext>
          </a:extLst>
        </p:spPr>
        <p:txBody>
          <a:bodyPr anchor="ctr">
            <a:spAutoFit/>
          </a:bodyPr>
          <a:lstStyle/>
          <a:p>
            <a:pPr fontAlgn="base">
              <a:spcBef>
                <a:spcPct val="0"/>
              </a:spcBef>
              <a:spcAft>
                <a:spcPct val="0"/>
              </a:spcAft>
              <a:defRPr/>
            </a:pPr>
            <a:endParaRPr lang="zh-CN" altLang="en-US">
              <a:solidFill>
                <a:srgbClr val="000000"/>
              </a:solidFill>
              <a:latin typeface="Comic Sans MS" panose="030F0702030302020204" pitchFamily="66" charset="0"/>
            </a:endParaRPr>
          </a:p>
        </p:txBody>
      </p:sp>
      <p:sp>
        <p:nvSpPr>
          <p:cNvPr id="13" name="矩形 12"/>
          <p:cNvSpPr/>
          <p:nvPr/>
        </p:nvSpPr>
        <p:spPr>
          <a:xfrm>
            <a:off x="4247386" y="2836574"/>
            <a:ext cx="4572000" cy="707886"/>
          </a:xfrm>
          <a:prstGeom prst="rect">
            <a:avLst/>
          </a:prstGeom>
        </p:spPr>
        <p:txBody>
          <a:bodyPr>
            <a:spAutoFit/>
          </a:bodyPr>
          <a:lstStyle/>
          <a:p>
            <a:pPr eaLnBrk="0" fontAlgn="base" hangingPunct="0">
              <a:spcBef>
                <a:spcPts val="600"/>
              </a:spcBef>
              <a:spcAft>
                <a:spcPct val="0"/>
              </a:spcAft>
              <a:buClr>
                <a:srgbClr val="0066CC"/>
              </a:buClr>
            </a:pPr>
            <a:r>
              <a:rPr lang="zh-CN" altLang="en-US" sz="2000" dirty="0">
                <a:latin typeface="华文细黑" panose="02010600040101010101" pitchFamily="2" charset="-122"/>
                <a:ea typeface="华文细黑" panose="02010600040101010101" pitchFamily="2" charset="-122"/>
              </a:rPr>
              <a:t>面向对象方法强调</a:t>
            </a:r>
            <a:r>
              <a:rPr lang="zh-CN" altLang="en-US" sz="2000" dirty="0">
                <a:solidFill>
                  <a:srgbClr val="0000FF"/>
                </a:solidFill>
                <a:latin typeface="华文细黑" panose="02010600040101010101" pitchFamily="2" charset="-122"/>
                <a:ea typeface="华文细黑" panose="02010600040101010101" pitchFamily="2" charset="-122"/>
              </a:rPr>
              <a:t>围绕对象</a:t>
            </a:r>
            <a:r>
              <a:rPr lang="zh-CN" altLang="en-US" sz="2000" dirty="0">
                <a:latin typeface="华文细黑" panose="02010600040101010101" pitchFamily="2" charset="-122"/>
                <a:ea typeface="华文细黑" panose="02010600040101010101" pitchFamily="2" charset="-122"/>
              </a:rPr>
              <a:t>而不是围绕功能</a:t>
            </a:r>
            <a:r>
              <a:rPr lang="zh-CN" altLang="en-US" sz="2000" dirty="0">
                <a:solidFill>
                  <a:srgbClr val="0000FF"/>
                </a:solidFill>
                <a:latin typeface="华文细黑" panose="02010600040101010101" pitchFamily="2" charset="-122"/>
                <a:ea typeface="华文细黑" panose="02010600040101010101" pitchFamily="2" charset="-122"/>
              </a:rPr>
              <a:t>来构造系统</a:t>
            </a:r>
          </a:p>
        </p:txBody>
      </p:sp>
      <p:sp>
        <p:nvSpPr>
          <p:cNvPr id="15" name="矩形 14"/>
          <p:cNvSpPr/>
          <p:nvPr/>
        </p:nvSpPr>
        <p:spPr>
          <a:xfrm>
            <a:off x="4247386" y="5150329"/>
            <a:ext cx="4500857" cy="707886"/>
          </a:xfrm>
          <a:prstGeom prst="rect">
            <a:avLst/>
          </a:prstGeom>
        </p:spPr>
        <p:txBody>
          <a:bodyPr wrap="square">
            <a:spAutoFit/>
          </a:bodyPr>
          <a:lstStyle/>
          <a:p>
            <a:r>
              <a:rPr lang="zh-CN" altLang="en-US" sz="2000" dirty="0">
                <a:solidFill>
                  <a:srgbClr val="0000FF"/>
                </a:solidFill>
                <a:latin typeface="华文细黑" panose="02010600040101010101" pitchFamily="2" charset="-122"/>
                <a:ea typeface="华文细黑" panose="02010600040101010101" pitchFamily="2" charset="-122"/>
              </a:rPr>
              <a:t>对象模型为建立动态模型和功能模型，提供了实质性的框架</a:t>
            </a:r>
          </a:p>
        </p:txBody>
      </p:sp>
    </p:spTree>
    <p:extLst>
      <p:ext uri="{BB962C8B-B14F-4D97-AF65-F5344CB8AC3E}">
        <p14:creationId xmlns:p14="http://schemas.microsoft.com/office/powerpoint/2010/main" val="2981252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2000" fill="hold" nodeType="afterEffect">
                                  <p:stCondLst>
                                    <p:cond delay="0"/>
                                  </p:stCondLst>
                                  <p:childTnLst>
                                    <p:anim calcmode="discrete" valueType="str">
                                      <p:cBhvr>
                                        <p:cTn id="9" dur="1000" fill="hold"/>
                                        <p:tgtEl>
                                          <p:spTgt spid="12"/>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randombar(horizontal)">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randombar(horizontal)">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一般的建模顺序</a:t>
            </a:r>
          </a:p>
        </p:txBody>
      </p:sp>
      <p:sp>
        <p:nvSpPr>
          <p:cNvPr id="3" name="内容占位符 2"/>
          <p:cNvSpPr>
            <a:spLocks noGrp="1"/>
          </p:cNvSpPr>
          <p:nvPr>
            <p:ph idx="1"/>
          </p:nvPr>
        </p:nvSpPr>
        <p:spPr>
          <a:xfrm>
            <a:off x="684213" y="2978870"/>
            <a:ext cx="7920037" cy="2934289"/>
          </a:xfrm>
        </p:spPr>
        <p:txBody>
          <a:bodyPr/>
          <a:lstStyle/>
          <a:p>
            <a:r>
              <a:rPr lang="zh-CN" altLang="en-US" dirty="0"/>
              <a:t>① 对象模型（</a:t>
            </a:r>
            <a:r>
              <a:rPr lang="en-US" altLang="zh-CN" dirty="0"/>
              <a:t>object model ,OM) </a:t>
            </a:r>
            <a:r>
              <a:rPr lang="zh-CN" altLang="en-US" dirty="0"/>
              <a:t>：定义实体，描述系统数据，定义“对谁做”</a:t>
            </a:r>
          </a:p>
          <a:p>
            <a:r>
              <a:rPr lang="zh-CN" altLang="en-US" dirty="0"/>
              <a:t>② 动态模型（ </a:t>
            </a:r>
            <a:r>
              <a:rPr lang="en-US" altLang="zh-CN" dirty="0"/>
              <a:t>dynamic  model ,DM) </a:t>
            </a:r>
            <a:r>
              <a:rPr lang="zh-CN" altLang="en-US" dirty="0"/>
              <a:t>：描述系统控制结构，规定“何时做” </a:t>
            </a:r>
          </a:p>
          <a:p>
            <a:r>
              <a:rPr lang="zh-CN" altLang="en-US" dirty="0"/>
              <a:t>③ 功能模型（ </a:t>
            </a:r>
            <a:r>
              <a:rPr lang="en-US" altLang="zh-CN" dirty="0"/>
              <a:t>functional model ,FM) </a:t>
            </a:r>
            <a:r>
              <a:rPr lang="zh-CN" altLang="en-US" dirty="0"/>
              <a:t>：描述系统功能，指明系统应“做什么”</a:t>
            </a:r>
          </a:p>
          <a:p>
            <a:endParaRPr lang="zh-CN" alt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792" y="1649464"/>
            <a:ext cx="7594878" cy="111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7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t>9.4 </a:t>
            </a:r>
            <a:r>
              <a:rPr lang="zh-CN" altLang="en-US" dirty="0"/>
              <a:t>对象模型</a:t>
            </a:r>
            <a:endParaRPr lang="zh-CN" altLang="en-US" dirty="0">
              <a:latin typeface="+mj-ea"/>
            </a:endParaRPr>
          </a:p>
        </p:txBody>
      </p:sp>
      <p:pic>
        <p:nvPicPr>
          <p:cNvPr id="16388" name="Picture 4" descr="“class diagram”的图片搜索结果&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3406" y="2581473"/>
            <a:ext cx="4937188" cy="3104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40196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对象模型的表达</a:t>
            </a:r>
          </a:p>
        </p:txBody>
      </p:sp>
      <p:sp>
        <p:nvSpPr>
          <p:cNvPr id="3" name="内容占位符 2"/>
          <p:cNvSpPr>
            <a:spLocks noGrp="1"/>
          </p:cNvSpPr>
          <p:nvPr>
            <p:ph idx="1"/>
          </p:nvPr>
        </p:nvSpPr>
        <p:spPr/>
        <p:txBody>
          <a:bodyPr/>
          <a:lstStyle/>
          <a:p>
            <a:r>
              <a:rPr lang="zh-CN" altLang="en-US" dirty="0"/>
              <a:t>对象模型表示静态的结构化的系统的“数据”性质。</a:t>
            </a:r>
            <a:endParaRPr lang="en-US" altLang="zh-CN" dirty="0"/>
          </a:p>
          <a:p>
            <a:r>
              <a:rPr lang="zh-CN" altLang="en-US" dirty="0"/>
              <a:t>它是对模拟客观世界实体的对象以及对象彼此间的关系的映射，描述了系统的静态结构。</a:t>
            </a:r>
            <a:endParaRPr lang="en-US" altLang="zh-CN" dirty="0"/>
          </a:p>
          <a:p>
            <a:r>
              <a:rPr lang="zh-CN" altLang="en-US" dirty="0"/>
              <a:t>采用统一建模语言</a:t>
            </a:r>
            <a:r>
              <a:rPr lang="en-US" altLang="zh-CN" sz="2400" dirty="0">
                <a:solidFill>
                  <a:srgbClr val="0000FF"/>
                </a:solidFill>
              </a:rPr>
              <a:t>UML</a:t>
            </a:r>
            <a:r>
              <a:rPr lang="zh-CN" altLang="en-US" dirty="0">
                <a:solidFill>
                  <a:srgbClr val="0000FF"/>
                </a:solidFill>
              </a:rPr>
              <a:t>类图</a:t>
            </a:r>
            <a:r>
              <a:rPr lang="zh-CN" altLang="en-US" dirty="0"/>
              <a:t>表达对象模型</a:t>
            </a:r>
          </a:p>
        </p:txBody>
      </p:sp>
    </p:spTree>
    <p:extLst>
      <p:ext uri="{BB962C8B-B14F-4D97-AF65-F5344CB8AC3E}">
        <p14:creationId xmlns:p14="http://schemas.microsoft.com/office/powerpoint/2010/main" val="149473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统一建模语言</a:t>
            </a:r>
            <a:r>
              <a:rPr lang="en-US" altLang="zh-CN" dirty="0"/>
              <a:t>(UML)</a:t>
            </a:r>
          </a:p>
        </p:txBody>
      </p:sp>
      <p:graphicFrame>
        <p:nvGraphicFramePr>
          <p:cNvPr id="4" name="Object 4"/>
          <p:cNvGraphicFramePr>
            <a:graphicFrameLocks noChangeAspect="1"/>
          </p:cNvGraphicFramePr>
          <p:nvPr>
            <p:extLst>
              <p:ext uri="{D42A27DB-BD31-4B8C-83A1-F6EECF244321}">
                <p14:modId xmlns:p14="http://schemas.microsoft.com/office/powerpoint/2010/main" val="71446349"/>
              </p:ext>
            </p:extLst>
          </p:nvPr>
        </p:nvGraphicFramePr>
        <p:xfrm>
          <a:off x="504334" y="1527143"/>
          <a:ext cx="8168327" cy="3253704"/>
        </p:xfrm>
        <a:graphic>
          <a:graphicData uri="http://schemas.openxmlformats.org/presentationml/2006/ole">
            <mc:AlternateContent xmlns:mc="http://schemas.openxmlformats.org/markup-compatibility/2006">
              <mc:Choice xmlns:v="urn:schemas-microsoft-com:vml" Requires="v">
                <p:oleObj spid="_x0000_s10374" name="幻灯片" r:id="rId3" imgW="7199421" imgH="3427323" progId="PowerPoint.Slide.8">
                  <p:embed/>
                </p:oleObj>
              </mc:Choice>
              <mc:Fallback>
                <p:oleObj name="幻灯片" r:id="rId3" imgW="7199421" imgH="3427323" progId="PowerPoint.Slide.8">
                  <p:embed/>
                  <p:pic>
                    <p:nvPicPr>
                      <p:cNvPr id="0" name=""/>
                      <p:cNvPicPr>
                        <a:picLocks noChangeAspect="1" noChangeArrowheads="1"/>
                      </p:cNvPicPr>
                      <p:nvPr/>
                    </p:nvPicPr>
                    <p:blipFill>
                      <a:blip r:embed="rId4"/>
                      <a:srcRect t="10722" b="15755"/>
                      <a:stretch>
                        <a:fillRect/>
                      </a:stretch>
                    </p:blipFill>
                    <p:spPr bwMode="auto">
                      <a:xfrm>
                        <a:off x="504334" y="1527143"/>
                        <a:ext cx="8168327" cy="3253704"/>
                      </a:xfrm>
                      <a:prstGeom prst="rect">
                        <a:avLst/>
                      </a:prstGeom>
                      <a:noFill/>
                      <a:ln>
                        <a:noFill/>
                      </a:ln>
                      <a:effectLst/>
                    </p:spPr>
                  </p:pic>
                </p:oleObj>
              </mc:Fallback>
            </mc:AlternateContent>
          </a:graphicData>
        </a:graphic>
      </p:graphicFrame>
      <p:sp>
        <p:nvSpPr>
          <p:cNvPr id="5" name="矩形 4"/>
          <p:cNvSpPr/>
          <p:nvPr/>
        </p:nvSpPr>
        <p:spPr>
          <a:xfrm>
            <a:off x="438345" y="5020741"/>
            <a:ext cx="8337869" cy="830997"/>
          </a:xfrm>
          <a:prstGeom prst="rect">
            <a:avLst/>
          </a:prstGeom>
        </p:spPr>
        <p:txBody>
          <a:bodyPr wrap="square">
            <a:spAutoFit/>
          </a:bodyPr>
          <a:lstStyle/>
          <a:p>
            <a:pPr marL="342900" indent="-342900" eaLnBrk="0" fontAlgn="base" hangingPunct="0">
              <a:spcBef>
                <a:spcPts val="600"/>
              </a:spcBef>
              <a:spcAft>
                <a:spcPct val="20000"/>
              </a:spcAft>
              <a:buClr>
                <a:srgbClr val="800000"/>
              </a:buClr>
              <a:buFont typeface="Wingdings" pitchFamily="2" charset="2"/>
              <a:buChar char="§"/>
            </a:pPr>
            <a:r>
              <a:rPr lang="zh-CN" altLang="en-US" sz="2400" kern="0" dirty="0">
                <a:solidFill>
                  <a:srgbClr val="000000"/>
                </a:solidFill>
                <a:latin typeface="华文细黑" panose="02010600040101010101" pitchFamily="2" charset="-122"/>
                <a:ea typeface="华文细黑" panose="02010600040101010101" pitchFamily="2" charset="-122"/>
              </a:rPr>
              <a:t>目前版本是</a:t>
            </a:r>
            <a:r>
              <a:rPr lang="en-US" altLang="zh-CN" sz="2400" kern="0" dirty="0">
                <a:solidFill>
                  <a:srgbClr val="000000"/>
                </a:solidFill>
                <a:latin typeface="华文细黑" panose="02010600040101010101" pitchFamily="2" charset="-122"/>
                <a:ea typeface="华文细黑" panose="02010600040101010101" pitchFamily="2" charset="-122"/>
              </a:rPr>
              <a:t>2.5.1, </a:t>
            </a:r>
            <a:r>
              <a:rPr lang="zh-CN" altLang="en-US" sz="2400" kern="0" dirty="0">
                <a:solidFill>
                  <a:srgbClr val="000000"/>
                </a:solidFill>
                <a:latin typeface="华文细黑" panose="02010600040101010101" pitchFamily="2" charset="-122"/>
                <a:ea typeface="华文细黑" panose="02010600040101010101" pitchFamily="2" charset="-122"/>
              </a:rPr>
              <a:t>公布日期</a:t>
            </a:r>
            <a:r>
              <a:rPr lang="en-US" altLang="zh-CN" sz="2400" kern="0" dirty="0">
                <a:solidFill>
                  <a:srgbClr val="000000"/>
                </a:solidFill>
                <a:latin typeface="华文细黑" panose="02010600040101010101" pitchFamily="2" charset="-122"/>
                <a:ea typeface="华文细黑" panose="02010600040101010101" pitchFamily="2" charset="-122"/>
              </a:rPr>
              <a:t>: December 2017</a:t>
            </a:r>
            <a:r>
              <a:rPr lang="zh-CN" altLang="en-US" sz="2400" kern="0" dirty="0">
                <a:solidFill>
                  <a:srgbClr val="000000"/>
                </a:solidFill>
                <a:latin typeface="华文细黑" panose="02010600040101010101" pitchFamily="2" charset="-122"/>
                <a:ea typeface="华文细黑" panose="02010600040101010101" pitchFamily="2" charset="-122"/>
              </a:rPr>
              <a:t>（资料来源</a:t>
            </a:r>
            <a:r>
              <a:rPr lang="en-US" altLang="zh-CN" sz="2400" kern="0" dirty="0">
                <a:solidFill>
                  <a:srgbClr val="000000"/>
                </a:solidFill>
                <a:latin typeface="华文细黑" panose="02010600040101010101" pitchFamily="2" charset="-122"/>
                <a:ea typeface="华文细黑" panose="02010600040101010101" pitchFamily="2" charset="-122"/>
              </a:rPr>
              <a:t>https://www.omg.org/spec/UML/</a:t>
            </a:r>
            <a:r>
              <a:rPr lang="zh-CN" altLang="en-US" sz="2400" kern="0" dirty="0">
                <a:solidFill>
                  <a:srgbClr val="000000"/>
                </a:solidFill>
                <a:latin typeface="华文细黑" panose="02010600040101010101" pitchFamily="2" charset="-122"/>
                <a:ea typeface="华文细黑" panose="02010600040101010101" pitchFamily="2" charset="-122"/>
              </a:rPr>
              <a:t>）</a:t>
            </a:r>
            <a:endParaRPr lang="en-US" altLang="zh-CN" sz="2400" kern="0" dirty="0">
              <a:solidFill>
                <a:srgbClr val="000000"/>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7319185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UML</a:t>
            </a:r>
            <a:r>
              <a:rPr lang="zh-CN" altLang="en-US" dirty="0"/>
              <a:t>语法描述</a:t>
            </a:r>
          </a:p>
        </p:txBody>
      </p:sp>
      <p:sp>
        <p:nvSpPr>
          <p:cNvPr id="29" name="Rectangle 429"/>
          <p:cNvSpPr>
            <a:spLocks noChangeArrowheads="1"/>
          </p:cNvSpPr>
          <p:nvPr/>
        </p:nvSpPr>
        <p:spPr bwMode="auto">
          <a:xfrm>
            <a:off x="1050944" y="1830358"/>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kumimoji="1">
                <a:solidFill>
                  <a:schemeClr val="tx1"/>
                </a:solidFill>
                <a:latin typeface="Times New Roman" panose="02020603050405020304" pitchFamily="18" charset="0"/>
                <a:ea typeface="ＭＳ Ｐゴシック" panose="020B0600070205080204"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ＭＳ Ｐゴシック" panose="020B0600070205080204"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ＭＳ Ｐゴシック" panose="020B0600070205080204"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ＭＳ Ｐゴシック" panose="020B0600070205080204"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ＭＳ Ｐゴシック" panose="020B0600070205080204" pitchFamily="34" charset="-128"/>
              </a:defRPr>
            </a:lvl9pPr>
          </a:lstStyle>
          <a:p>
            <a:pPr marL="533400" marR="0" lvl="1" indent="0" defTabSz="914400" eaLnBrk="1" fontAlgn="auto" latinLnBrk="0" hangingPunct="1">
              <a:lnSpc>
                <a:spcPct val="100000"/>
              </a:lnSpc>
              <a:spcBef>
                <a:spcPct val="0"/>
              </a:spcBef>
              <a:spcAft>
                <a:spcPts val="0"/>
              </a:spcAft>
              <a:buClrTx/>
              <a:buSzTx/>
              <a:buFontTx/>
              <a:buNone/>
              <a:tabLst/>
              <a:defRPr/>
            </a:pPr>
            <a:endParaRPr kumimoji="1" lang="en-US" altLang="ja-JP"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auto" latinLnBrk="0" hangingPunct="1">
              <a:lnSpc>
                <a:spcPct val="100000"/>
              </a:lnSpc>
              <a:spcBef>
                <a:spcPct val="20000"/>
              </a:spcBef>
              <a:spcAft>
                <a:spcPts val="0"/>
              </a:spcAft>
              <a:buClr>
                <a:srgbClr val="000066"/>
              </a:buClr>
              <a:buSzTx/>
              <a:buFont typeface="Wingdings" panose="05000000000000000000" pitchFamily="2" charset="2"/>
              <a:buNone/>
              <a:tabLst/>
              <a:defRPr/>
            </a:pPr>
            <a:endParaRPr kumimoji="1" lang="en-US" altLang="ja-JP"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 name="Rectangle 430"/>
          <p:cNvSpPr>
            <a:spLocks noChangeArrowheads="1"/>
          </p:cNvSpPr>
          <p:nvPr/>
        </p:nvSpPr>
        <p:spPr bwMode="auto">
          <a:xfrm>
            <a:off x="5067283" y="2990820"/>
            <a:ext cx="169703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zh-CN" altLang="en-US" sz="3200" b="1" i="1">
              <a:solidFill>
                <a:srgbClr val="0000FF"/>
              </a:solidFill>
              <a:effectLst>
                <a:outerShdw blurRad="38100" dist="38100" dir="2700000" algn="tl">
                  <a:srgbClr val="000000">
                    <a:alpha val="43137"/>
                  </a:srgbClr>
                </a:outerShdw>
              </a:effectLst>
              <a:latin typeface="Times New Roman" panose="02020603050405020304" pitchFamily="18" charset="0"/>
            </a:endParaRPr>
          </a:p>
        </p:txBody>
      </p:sp>
      <p:sp>
        <p:nvSpPr>
          <p:cNvPr id="31" name="Rectangle 431"/>
          <p:cNvSpPr>
            <a:spLocks noChangeArrowheads="1"/>
          </p:cNvSpPr>
          <p:nvPr/>
        </p:nvSpPr>
        <p:spPr bwMode="auto">
          <a:xfrm>
            <a:off x="5427645" y="1982758"/>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zh-CN" altLang="en-US" sz="3200" b="1" i="1">
              <a:solidFill>
                <a:srgbClr val="0000FF"/>
              </a:solidFill>
              <a:effectLst>
                <a:outerShdw blurRad="38100" dist="38100" dir="2700000" algn="tl">
                  <a:srgbClr val="000000">
                    <a:alpha val="43137"/>
                  </a:srgbClr>
                </a:outerShdw>
              </a:effectLst>
              <a:latin typeface="Times New Roman" panose="02020603050405020304" pitchFamily="18" charset="0"/>
            </a:endParaRPr>
          </a:p>
        </p:txBody>
      </p:sp>
      <p:sp>
        <p:nvSpPr>
          <p:cNvPr id="32" name="Rectangle 615"/>
          <p:cNvSpPr>
            <a:spLocks noChangeArrowheads="1"/>
          </p:cNvSpPr>
          <p:nvPr/>
        </p:nvSpPr>
        <p:spPr bwMode="auto">
          <a:xfrm>
            <a:off x="1065231" y="1806545"/>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kumimoji="1">
                <a:solidFill>
                  <a:schemeClr val="tx1"/>
                </a:solidFill>
                <a:latin typeface="Times New Roman" panose="02020603050405020304" pitchFamily="18" charset="0"/>
                <a:ea typeface="ＭＳ Ｐゴシック" panose="020B0600070205080204"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ＭＳ Ｐゴシック" panose="020B0600070205080204"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ＭＳ Ｐゴシック" panose="020B0600070205080204"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ＭＳ Ｐゴシック" panose="020B0600070205080204"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ＭＳ Ｐゴシック" panose="020B0600070205080204" pitchFamily="34" charset="-128"/>
              </a:defRPr>
            </a:lvl9pPr>
          </a:lstStyle>
          <a:p>
            <a:pPr marL="533400" marR="0" lvl="1" indent="0" defTabSz="914400" eaLnBrk="1" fontAlgn="auto" latinLnBrk="0" hangingPunct="1">
              <a:lnSpc>
                <a:spcPct val="100000"/>
              </a:lnSpc>
              <a:spcBef>
                <a:spcPct val="0"/>
              </a:spcBef>
              <a:spcAft>
                <a:spcPts val="0"/>
              </a:spcAft>
              <a:buClrTx/>
              <a:buSzTx/>
              <a:buFontTx/>
              <a:buNone/>
              <a:tabLst/>
              <a:defRPr/>
            </a:pPr>
            <a:endParaRPr kumimoji="1" lang="en-US" altLang="ja-JP"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auto" latinLnBrk="0" hangingPunct="1">
              <a:lnSpc>
                <a:spcPct val="100000"/>
              </a:lnSpc>
              <a:spcBef>
                <a:spcPct val="20000"/>
              </a:spcBef>
              <a:spcAft>
                <a:spcPts val="0"/>
              </a:spcAft>
              <a:buClr>
                <a:srgbClr val="000066"/>
              </a:buClr>
              <a:buSzTx/>
              <a:buFont typeface="Wingdings" panose="05000000000000000000" pitchFamily="2" charset="2"/>
              <a:buNone/>
              <a:tabLst/>
              <a:defRPr/>
            </a:pPr>
            <a:endParaRPr kumimoji="1" lang="en-US" altLang="ja-JP"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pic>
        <p:nvPicPr>
          <p:cNvPr id="33" name="Picture 6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4544" y="1327120"/>
            <a:ext cx="942975" cy="41910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6794" y="2416145"/>
            <a:ext cx="720725" cy="681038"/>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6706" y="3630583"/>
            <a:ext cx="2114550" cy="83820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7256" y="4173508"/>
            <a:ext cx="863600" cy="6096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7" name="Group 747"/>
          <p:cNvGraphicFramePr>
            <a:graphicFrameLocks noGrp="1"/>
          </p:cNvGraphicFramePr>
          <p:nvPr>
            <p:extLst>
              <p:ext uri="{D42A27DB-BD31-4B8C-83A1-F6EECF244321}">
                <p14:modId xmlns:p14="http://schemas.microsoft.com/office/powerpoint/2010/main" val="1767116186"/>
              </p:ext>
            </p:extLst>
          </p:nvPr>
        </p:nvGraphicFramePr>
        <p:xfrm>
          <a:off x="546119" y="1249333"/>
          <a:ext cx="3676650" cy="4814888"/>
        </p:xfrm>
        <a:graphic>
          <a:graphicData uri="http://schemas.openxmlformats.org/drawingml/2006/table">
            <a:tbl>
              <a:tblPr/>
              <a:tblGrid>
                <a:gridCol w="495300">
                  <a:extLst>
                    <a:ext uri="{9D8B030D-6E8A-4147-A177-3AD203B41FA5}">
                      <a16:colId xmlns:a16="http://schemas.microsoft.com/office/drawing/2014/main" val="20000"/>
                    </a:ext>
                  </a:extLst>
                </a:gridCol>
                <a:gridCol w="2054225">
                  <a:extLst>
                    <a:ext uri="{9D8B030D-6E8A-4147-A177-3AD203B41FA5}">
                      <a16:colId xmlns:a16="http://schemas.microsoft.com/office/drawing/2014/main" val="20001"/>
                    </a:ext>
                  </a:extLst>
                </a:gridCol>
                <a:gridCol w="1127125">
                  <a:extLst>
                    <a:ext uri="{9D8B030D-6E8A-4147-A177-3AD203B41FA5}">
                      <a16:colId xmlns:a16="http://schemas.microsoft.com/office/drawing/2014/main" val="20002"/>
                    </a:ext>
                  </a:extLst>
                </a:gridCol>
              </a:tblGrid>
              <a:tr h="563530">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rPr>
                        <a:t>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rPr>
                        <a:t>是对一组具有相同属性、相同操作、相同关系和相同语义的对象的描述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6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567">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对象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6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511">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接口</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是描述了一个类或构件的一个服务的操作集</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6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3575">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协作</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定义了一个交互，它是由一组共同工作以提供某种协作行为的角色和其他元素构成的一个群体</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6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4172">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用例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是对一组动作序列的描述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6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16511">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主动类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对象至少拥有一个进程或线程的类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6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16511">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构件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是系统中物理的、可替代的部件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6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16511">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参与者</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在系统外部与系统直接交互的人或事物</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600" b="0" i="0" u="none" strike="noStrike" cap="none" normalizeH="0" baseline="0" dirty="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pic>
        <p:nvPicPr>
          <p:cNvPr id="38" name="Picture 6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82969" y="2982883"/>
            <a:ext cx="863600" cy="4714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9" name="Group 748"/>
          <p:cNvGraphicFramePr>
            <a:graphicFrameLocks/>
          </p:cNvGraphicFramePr>
          <p:nvPr>
            <p:extLst>
              <p:ext uri="{D42A27DB-BD31-4B8C-83A1-F6EECF244321}">
                <p14:modId xmlns:p14="http://schemas.microsoft.com/office/powerpoint/2010/main" val="1513456167"/>
              </p:ext>
            </p:extLst>
          </p:nvPr>
        </p:nvGraphicFramePr>
        <p:xfrm>
          <a:off x="4435458" y="1249333"/>
          <a:ext cx="4246562" cy="4814888"/>
        </p:xfrm>
        <a:graphic>
          <a:graphicData uri="http://schemas.openxmlformats.org/drawingml/2006/table">
            <a:tbl>
              <a:tblPr/>
              <a:tblGrid>
                <a:gridCol w="895350">
                  <a:extLst>
                    <a:ext uri="{9D8B030D-6E8A-4147-A177-3AD203B41FA5}">
                      <a16:colId xmlns:a16="http://schemas.microsoft.com/office/drawing/2014/main" val="20000"/>
                    </a:ext>
                  </a:extLst>
                </a:gridCol>
                <a:gridCol w="2044700">
                  <a:extLst>
                    <a:ext uri="{9D8B030D-6E8A-4147-A177-3AD203B41FA5}">
                      <a16:colId xmlns:a16="http://schemas.microsoft.com/office/drawing/2014/main" val="20001"/>
                    </a:ext>
                  </a:extLst>
                </a:gridCol>
                <a:gridCol w="1306512">
                  <a:extLst>
                    <a:ext uri="{9D8B030D-6E8A-4147-A177-3AD203B41FA5}">
                      <a16:colId xmlns:a16="http://schemas.microsoft.com/office/drawing/2014/main" val="20002"/>
                    </a:ext>
                  </a:extLst>
                </a:gridCol>
              </a:tblGrid>
              <a:tr h="557213">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节点</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是在运行时存在的物理元素</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交互</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它由在特定语境中共同完成一定任务的一组对象间交换的消息组成</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025">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状态机</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它描述了一个对象或一个交互在生命期内响应事件所经历的状态序列</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8650">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包</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把元素组织成组的机制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9600">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注释事物</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是</a:t>
                      </a:r>
                      <a:r>
                        <a:rPr kumimoji="1" lang="en-US" altLang="zh-CN"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UML</a:t>
                      </a: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模型的解释部分</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依赖</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一条可能有方向的虚线</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关联</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一条实线，可能有方向</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7200">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泛化</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一条带有空心箭头的实线</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7200">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实现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tabLst/>
                      </a:pPr>
                      <a:r>
                        <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一条带有空心箭头的虚线</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66"/>
                        </a:buClr>
                        <a:buFont typeface="Wingdings" panose="05000000000000000000" pitchFamily="2" charset="2"/>
                        <a:defRPr kumimoji="1" sz="1800" kern="1200">
                          <a:solidFill>
                            <a:schemeClr val="tx1"/>
                          </a:solidFill>
                          <a:latin typeface="Times New Roman" panose="02020603050405020304" pitchFamily="18" charset="0"/>
                          <a:ea typeface="宋体" panose="02010600030101010101" pitchFamily="2" charset="-122"/>
                          <a:cs typeface=""/>
                        </a:defRPr>
                      </a:lvl1pPr>
                      <a:lvl2pPr marL="457200" algn="l" defTabSz="914400" rtl="0" eaLnBrk="1" latinLnBrk="0" hangingPunct="1">
                        <a:spcBef>
                          <a:spcPct val="20000"/>
                        </a:spcBef>
                        <a:buClr>
                          <a:srgbClr val="000066"/>
                        </a:buClr>
                        <a:buFont typeface="Wingdings" panose="05000000000000000000" pitchFamily="2" charset="2"/>
                        <a:defRPr kumimoji="1" sz="1600" kern="1200">
                          <a:solidFill>
                            <a:schemeClr val="tx1"/>
                          </a:solidFill>
                          <a:latin typeface="Times New Roman" panose="02020603050405020304" pitchFamily="18" charset="0"/>
                          <a:ea typeface="宋体" panose="02010600030101010101" pitchFamily="2" charset="-122"/>
                          <a:cs typeface=""/>
                        </a:defRPr>
                      </a:lvl2pPr>
                      <a:lvl3pPr marL="914400" algn="l" defTabSz="914400" rtl="0" eaLnBrk="1" latinLnBrk="0" hangingPunct="1">
                        <a:spcBef>
                          <a:spcPct val="20000"/>
                        </a:spcBef>
                        <a:buClr>
                          <a:srgbClr val="000066"/>
                        </a:buClr>
                        <a:buFont typeface="Wingdings" panose="05000000000000000000" pitchFamily="2" charset="2"/>
                        <a:defRPr kumimoji="1" sz="1400" kern="1200">
                          <a:solidFill>
                            <a:schemeClr val="tx1"/>
                          </a:solidFill>
                          <a:latin typeface="Times New Roman" panose="02020603050405020304" pitchFamily="18" charset="0"/>
                          <a:ea typeface="宋体" panose="02010600030101010101" pitchFamily="2" charset="-122"/>
                          <a:cs typeface=""/>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34" charset="-128"/>
                          <a:cs typeface=""/>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34" charset="-128"/>
                          <a:cs typeface=""/>
                        </a:defRPr>
                      </a:lvl9p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1" lang="zh-CN" altLang="en-US" sz="1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40" name="Picture 68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5416149"/>
            <a:ext cx="842963"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68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75545" y="1196945"/>
            <a:ext cx="7810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8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48570" y="2035145"/>
            <a:ext cx="628650" cy="20955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8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02520" y="2568545"/>
            <a:ext cx="10096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8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77133" y="3101945"/>
            <a:ext cx="720725" cy="55721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9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12058" y="3863945"/>
            <a:ext cx="719137" cy="31273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9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22631" y="4854545"/>
            <a:ext cx="1104900" cy="481013"/>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9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38281" y="1830358"/>
            <a:ext cx="2828925" cy="381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8" name="Object 743"/>
          <p:cNvGraphicFramePr>
            <a:graphicFrameLocks noChangeAspect="1"/>
          </p:cNvGraphicFramePr>
          <p:nvPr>
            <p:extLst>
              <p:ext uri="{D42A27DB-BD31-4B8C-83A1-F6EECF244321}">
                <p14:modId xmlns:p14="http://schemas.microsoft.com/office/powerpoint/2010/main" val="3913289139"/>
              </p:ext>
            </p:extLst>
          </p:nvPr>
        </p:nvGraphicFramePr>
        <p:xfrm>
          <a:off x="7583470" y="4378295"/>
          <a:ext cx="838200" cy="247650"/>
        </p:xfrm>
        <a:graphic>
          <a:graphicData uri="http://schemas.openxmlformats.org/presentationml/2006/ole">
            <mc:AlternateContent xmlns:mc="http://schemas.openxmlformats.org/markup-compatibility/2006">
              <mc:Choice xmlns:v="urn:schemas-microsoft-com:vml" Requires="v">
                <p:oleObj spid="_x0000_s11594" name="ビットマップ イメージ" r:id="rId16" imgW="838095" imgH="247685" progId="Paint.Picture">
                  <p:embed/>
                </p:oleObj>
              </mc:Choice>
              <mc:Fallback>
                <p:oleObj name="ビットマップ イメージ" r:id="rId16" imgW="838095" imgH="247685" progId="Paint.Picture">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583470" y="4378295"/>
                        <a:ext cx="838200"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744"/>
          <p:cNvGraphicFramePr>
            <a:graphicFrameLocks noChangeAspect="1"/>
          </p:cNvGraphicFramePr>
          <p:nvPr>
            <p:extLst>
              <p:ext uri="{D42A27DB-BD31-4B8C-83A1-F6EECF244321}">
                <p14:modId xmlns:p14="http://schemas.microsoft.com/office/powerpoint/2010/main" val="3082417575"/>
              </p:ext>
            </p:extLst>
          </p:nvPr>
        </p:nvGraphicFramePr>
        <p:xfrm>
          <a:off x="7583470" y="4911695"/>
          <a:ext cx="866775" cy="161925"/>
        </p:xfrm>
        <a:graphic>
          <a:graphicData uri="http://schemas.openxmlformats.org/presentationml/2006/ole">
            <mc:AlternateContent xmlns:mc="http://schemas.openxmlformats.org/markup-compatibility/2006">
              <mc:Choice xmlns:v="urn:schemas-microsoft-com:vml" Requires="v">
                <p:oleObj spid="_x0000_s11595" name="ビットマップ イメージ" r:id="rId18" imgW="866896" imgH="161990" progId="Paint.Picture">
                  <p:embed/>
                </p:oleObj>
              </mc:Choice>
              <mc:Fallback>
                <p:oleObj name="ビットマップ イメージ" r:id="rId18" imgW="866896" imgH="161990" progId="Paint.Picture">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583470" y="4911695"/>
                        <a:ext cx="86677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 name="Object 745"/>
          <p:cNvGraphicFramePr>
            <a:graphicFrameLocks noChangeAspect="1"/>
          </p:cNvGraphicFramePr>
          <p:nvPr>
            <p:extLst>
              <p:ext uri="{D42A27DB-BD31-4B8C-83A1-F6EECF244321}">
                <p14:modId xmlns:p14="http://schemas.microsoft.com/office/powerpoint/2010/main" val="585558407"/>
              </p:ext>
            </p:extLst>
          </p:nvPr>
        </p:nvGraphicFramePr>
        <p:xfrm>
          <a:off x="7589820" y="5214908"/>
          <a:ext cx="876300" cy="247650"/>
        </p:xfrm>
        <a:graphic>
          <a:graphicData uri="http://schemas.openxmlformats.org/presentationml/2006/ole">
            <mc:AlternateContent xmlns:mc="http://schemas.openxmlformats.org/markup-compatibility/2006">
              <mc:Choice xmlns:v="urn:schemas-microsoft-com:vml" Requires="v">
                <p:oleObj spid="_x0000_s11596" name="ビットマップ イメージ" r:id="rId20" imgW="876190" imgH="247685" progId="Paint.Picture">
                  <p:embed/>
                </p:oleObj>
              </mc:Choice>
              <mc:Fallback>
                <p:oleObj name="ビットマップ イメージ" r:id="rId20" imgW="876190" imgH="247685" progId="Paint.Picture">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589820" y="5214908"/>
                        <a:ext cx="876300"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 name="Object 746"/>
          <p:cNvGraphicFramePr>
            <a:graphicFrameLocks noChangeAspect="1"/>
          </p:cNvGraphicFramePr>
          <p:nvPr>
            <p:extLst>
              <p:ext uri="{D42A27DB-BD31-4B8C-83A1-F6EECF244321}">
                <p14:modId xmlns:p14="http://schemas.microsoft.com/office/powerpoint/2010/main" val="910802814"/>
              </p:ext>
            </p:extLst>
          </p:nvPr>
        </p:nvGraphicFramePr>
        <p:xfrm>
          <a:off x="7589820" y="5719733"/>
          <a:ext cx="819150" cy="323850"/>
        </p:xfrm>
        <a:graphic>
          <a:graphicData uri="http://schemas.openxmlformats.org/presentationml/2006/ole">
            <mc:AlternateContent xmlns:mc="http://schemas.openxmlformats.org/markup-compatibility/2006">
              <mc:Choice xmlns:v="urn:schemas-microsoft-com:vml" Requires="v">
                <p:oleObj spid="_x0000_s11597" name="ビットマップ イメージ" r:id="rId22" imgW="819048" imgH="323981" progId="Paint.Picture">
                  <p:embed/>
                </p:oleObj>
              </mc:Choice>
              <mc:Fallback>
                <p:oleObj name="ビットマップ イメージ" r:id="rId22" imgW="819048" imgH="323981" progId="Paint.Picture">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589820" y="5719733"/>
                        <a:ext cx="8191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987919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9.4.1 </a:t>
            </a:r>
            <a:r>
              <a:rPr lang="zh-CN" altLang="en-US" dirty="0"/>
              <a:t>类图</a:t>
            </a:r>
          </a:p>
        </p:txBody>
      </p:sp>
      <p:grpSp>
        <p:nvGrpSpPr>
          <p:cNvPr id="18" name="Group 3">
            <a:extLst>
              <a:ext uri="{FF2B5EF4-FFF2-40B4-BE49-F238E27FC236}">
                <a16:creationId xmlns:a16="http://schemas.microsoft.com/office/drawing/2014/main" id="{66A116BF-37E5-4FCF-B37F-A31E8A587EBA}"/>
              </a:ext>
            </a:extLst>
          </p:cNvPr>
          <p:cNvGrpSpPr>
            <a:grpSpLocks/>
          </p:cNvGrpSpPr>
          <p:nvPr/>
        </p:nvGrpSpPr>
        <p:grpSpPr bwMode="auto">
          <a:xfrm>
            <a:off x="2376340" y="1852690"/>
            <a:ext cx="3886200" cy="3733800"/>
            <a:chOff x="1920" y="1536"/>
            <a:chExt cx="2448" cy="2400"/>
          </a:xfrm>
        </p:grpSpPr>
        <p:sp>
          <p:nvSpPr>
            <p:cNvPr id="19" name="Rectangle 4">
              <a:extLst>
                <a:ext uri="{FF2B5EF4-FFF2-40B4-BE49-F238E27FC236}">
                  <a16:creationId xmlns:a16="http://schemas.microsoft.com/office/drawing/2014/main" id="{B83CBEC6-4AB2-4D39-AE11-F6548EA0B03E}"/>
                </a:ext>
              </a:extLst>
            </p:cNvPr>
            <p:cNvSpPr>
              <a:spLocks noChangeArrowheads="1"/>
            </p:cNvSpPr>
            <p:nvPr/>
          </p:nvSpPr>
          <p:spPr bwMode="auto">
            <a:xfrm>
              <a:off x="1920" y="1536"/>
              <a:ext cx="2448" cy="24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 typeface="Wingdings" panose="05000000000000000000" pitchFamily="2" charset="2"/>
                <a:buChar char="Ø"/>
                <a:tabLst/>
                <a:defRPr/>
              </a:pPr>
              <a:endParaRPr kumimoji="0" lang="zh-CN" altLang="en-US" sz="24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sp>
          <p:nvSpPr>
            <p:cNvPr id="20" name="Text Box 5">
              <a:extLst>
                <a:ext uri="{FF2B5EF4-FFF2-40B4-BE49-F238E27FC236}">
                  <a16:creationId xmlns:a16="http://schemas.microsoft.com/office/drawing/2014/main" id="{164667F0-9CA5-4991-88A6-87063BBF3AD9}"/>
                </a:ext>
              </a:extLst>
            </p:cNvPr>
            <p:cNvSpPr txBox="1">
              <a:spLocks noChangeArrowheads="1"/>
            </p:cNvSpPr>
            <p:nvPr/>
          </p:nvSpPr>
          <p:spPr bwMode="auto">
            <a:xfrm>
              <a:off x="2392" y="1643"/>
              <a:ext cx="1456" cy="23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Arial Narrow" panose="020B0606020202030204" pitchFamily="34" charset="0"/>
                  <a:ea typeface="宋体" panose="02010600030101010101" pitchFamily="2" charset="-122"/>
                </a:rPr>
                <a:t>Account</a:t>
              </a:r>
            </a:p>
          </p:txBody>
        </p:sp>
        <p:sp>
          <p:nvSpPr>
            <p:cNvPr id="21" name="Text Box 6">
              <a:extLst>
                <a:ext uri="{FF2B5EF4-FFF2-40B4-BE49-F238E27FC236}">
                  <a16:creationId xmlns:a16="http://schemas.microsoft.com/office/drawing/2014/main" id="{18A5FA96-AA38-4F1C-A720-E0E86108D9F5}"/>
                </a:ext>
              </a:extLst>
            </p:cNvPr>
            <p:cNvSpPr txBox="1">
              <a:spLocks noChangeArrowheads="1"/>
            </p:cNvSpPr>
            <p:nvPr/>
          </p:nvSpPr>
          <p:spPr bwMode="auto">
            <a:xfrm>
              <a:off x="1956" y="2046"/>
              <a:ext cx="1857" cy="57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Narrow" panose="020B0606020202030204" pitchFamily="34" charset="0"/>
                  <a:ea typeface="宋体" panose="02010600030101010101" pitchFamily="2" charset="-122"/>
                </a:rPr>
                <a:t>-number:String</a:t>
              </a:r>
            </a:p>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Narrow" panose="020B0606020202030204" pitchFamily="34" charset="0"/>
                  <a:ea typeface="宋体" panose="02010600030101010101" pitchFamily="2" charset="-122"/>
                </a:rPr>
                <a:t>-owner:String</a:t>
              </a:r>
            </a:p>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Narrow" panose="020B0606020202030204" pitchFamily="34" charset="0"/>
                  <a:ea typeface="宋体" panose="02010600030101010101" pitchFamily="2" charset="-122"/>
                </a:rPr>
                <a:t>-balance:double=0.0</a:t>
              </a:r>
            </a:p>
          </p:txBody>
        </p:sp>
        <p:sp>
          <p:nvSpPr>
            <p:cNvPr id="22" name="Text Box 7">
              <a:extLst>
                <a:ext uri="{FF2B5EF4-FFF2-40B4-BE49-F238E27FC236}">
                  <a16:creationId xmlns:a16="http://schemas.microsoft.com/office/drawing/2014/main" id="{BB08F01C-EEDA-42C2-84E5-E3AF6D378CDC}"/>
                </a:ext>
              </a:extLst>
            </p:cNvPr>
            <p:cNvSpPr txBox="1">
              <a:spLocks noChangeArrowheads="1"/>
            </p:cNvSpPr>
            <p:nvPr/>
          </p:nvSpPr>
          <p:spPr bwMode="auto">
            <a:xfrm>
              <a:off x="1959" y="2684"/>
              <a:ext cx="2380" cy="110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Arial Narrow" panose="020B0606020202030204" pitchFamily="34" charset="0"/>
                  <a:ea typeface="宋体" panose="02010600030101010101" pitchFamily="2" charset="-122"/>
                </a:rPr>
                <a:t>+deposit(</a:t>
              </a:r>
              <a:r>
                <a:rPr kumimoji="0" lang="en-US" altLang="zh-CN" sz="1800" b="0" i="0" u="none" strike="noStrike" kern="0" cap="none" spc="0" normalizeH="0" baseline="0" noProof="0" dirty="0" err="1">
                  <a:ln>
                    <a:noFill/>
                  </a:ln>
                  <a:solidFill>
                    <a:srgbClr val="000000"/>
                  </a:solidFill>
                  <a:effectLst/>
                  <a:uLnTx/>
                  <a:uFillTx/>
                  <a:latin typeface="Arial Narrow" panose="020B0606020202030204" pitchFamily="34" charset="0"/>
                  <a:ea typeface="宋体" panose="02010600030101010101" pitchFamily="2" charset="-122"/>
                </a:rPr>
                <a:t>amount:double</a:t>
              </a:r>
              <a:r>
                <a:rPr kumimoji="0" lang="en-US" altLang="zh-CN" sz="1800" b="1" i="0" u="none" strike="noStrike" kern="0" cap="none" spc="0" normalizeH="0" baseline="0" noProof="0" dirty="0">
                  <a:ln>
                    <a:noFill/>
                  </a:ln>
                  <a:solidFill>
                    <a:srgbClr val="000000"/>
                  </a:solidFill>
                  <a:effectLst/>
                  <a:uLnTx/>
                  <a:uFillTx/>
                  <a:latin typeface="Arial Narrow" panose="020B0606020202030204" pitchFamily="34" charset="0"/>
                  <a:ea typeface="宋体" panose="02010600030101010101" pitchFamily="2" charset="-122"/>
                </a:rPr>
                <a:t>)</a:t>
              </a:r>
            </a:p>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Arial Narrow" panose="020B0606020202030204" pitchFamily="34" charset="0"/>
                  <a:ea typeface="宋体" panose="02010600030101010101" pitchFamily="2" charset="-122"/>
                </a:rPr>
                <a:t>+withdraw(</a:t>
              </a:r>
              <a:r>
                <a:rPr kumimoji="0" lang="en-US" altLang="zh-CN" sz="1800" b="0" i="0" u="none" strike="noStrike" kern="0" cap="none" spc="0" normalizeH="0" baseline="0" noProof="0" dirty="0" err="1">
                  <a:ln>
                    <a:noFill/>
                  </a:ln>
                  <a:solidFill>
                    <a:srgbClr val="000000"/>
                  </a:solidFill>
                  <a:effectLst/>
                  <a:uLnTx/>
                  <a:uFillTx/>
                  <a:latin typeface="Arial Narrow" panose="020B0606020202030204" pitchFamily="34" charset="0"/>
                  <a:ea typeface="宋体" panose="02010600030101010101" pitchFamily="2" charset="-122"/>
                </a:rPr>
                <a:t>amount:double</a:t>
              </a:r>
              <a:r>
                <a:rPr kumimoji="0" lang="en-US" altLang="zh-CN" sz="1800" b="1" i="0" u="none" strike="noStrike" kern="0" cap="none" spc="0" normalizeH="0" baseline="0" noProof="0" dirty="0">
                  <a:ln>
                    <a:noFill/>
                  </a:ln>
                  <a:solidFill>
                    <a:srgbClr val="000000"/>
                  </a:solidFill>
                  <a:effectLst/>
                  <a:uLnTx/>
                  <a:uFillTx/>
                  <a:latin typeface="Arial Narrow" panose="020B0606020202030204" pitchFamily="34" charset="0"/>
                  <a:ea typeface="宋体" panose="02010600030101010101" pitchFamily="2" charset="-122"/>
                </a:rPr>
                <a:t>)</a:t>
              </a:r>
            </a:p>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Arial Narrow" panose="020B0606020202030204" pitchFamily="34" charset="0"/>
                  <a:ea typeface="宋体" panose="02010600030101010101" pitchFamily="2" charset="-122"/>
                </a:rPr>
                <a:t>+</a:t>
              </a:r>
              <a:r>
                <a:rPr kumimoji="0" lang="en-US" altLang="zh-CN" sz="1800" b="1" i="0" u="none" strike="noStrike" kern="0" cap="none" spc="0" normalizeH="0" baseline="0" noProof="0" dirty="0" err="1">
                  <a:ln>
                    <a:noFill/>
                  </a:ln>
                  <a:solidFill>
                    <a:srgbClr val="000000"/>
                  </a:solidFill>
                  <a:effectLst/>
                  <a:uLnTx/>
                  <a:uFillTx/>
                  <a:latin typeface="Arial Narrow" panose="020B0606020202030204" pitchFamily="34" charset="0"/>
                  <a:ea typeface="宋体" panose="02010600030101010101" pitchFamily="2" charset="-122"/>
                </a:rPr>
                <a:t>getNumber</a:t>
              </a:r>
              <a:r>
                <a:rPr kumimoji="0" lang="en-US" altLang="zh-CN" sz="1800" b="1" i="0" u="none" strike="noStrike" kern="0" cap="none" spc="0" normalizeH="0" baseline="0" noProof="0" dirty="0">
                  <a:ln>
                    <a:noFill/>
                  </a:ln>
                  <a:solidFill>
                    <a:srgbClr val="000000"/>
                  </a:solidFill>
                  <a:effectLst/>
                  <a:uLnTx/>
                  <a:uFillTx/>
                  <a:latin typeface="Arial Narrow" panose="020B0606020202030204" pitchFamily="34" charset="0"/>
                  <a:ea typeface="宋体" panose="02010600030101010101" pitchFamily="2" charset="-122"/>
                </a:rPr>
                <a:t>():</a:t>
              </a:r>
              <a:r>
                <a:rPr kumimoji="0" lang="en-US" altLang="zh-CN" sz="1800" b="0" i="0" u="none" strike="noStrike" kern="0" cap="none" spc="0" normalizeH="0" baseline="0" noProof="0" dirty="0">
                  <a:ln>
                    <a:noFill/>
                  </a:ln>
                  <a:solidFill>
                    <a:srgbClr val="000000"/>
                  </a:solidFill>
                  <a:effectLst/>
                  <a:uLnTx/>
                  <a:uFillTx/>
                  <a:latin typeface="Arial Narrow" panose="020B0606020202030204" pitchFamily="34" charset="0"/>
                  <a:ea typeface="宋体" panose="02010600030101010101" pitchFamily="2" charset="-122"/>
                </a:rPr>
                <a:t>String </a:t>
              </a:r>
            </a:p>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Arial Narrow" panose="020B0606020202030204" pitchFamily="34" charset="0"/>
                  <a:ea typeface="宋体" panose="02010600030101010101" pitchFamily="2" charset="-122"/>
                </a:rPr>
                <a:t>+</a:t>
              </a:r>
              <a:r>
                <a:rPr kumimoji="0" lang="en-US" altLang="zh-CN" sz="1800" b="1" i="0" u="none" strike="noStrike" kern="0" cap="none" spc="0" normalizeH="0" baseline="0" noProof="0" dirty="0" err="1">
                  <a:ln>
                    <a:noFill/>
                  </a:ln>
                  <a:solidFill>
                    <a:srgbClr val="000000"/>
                  </a:solidFill>
                  <a:effectLst/>
                  <a:uLnTx/>
                  <a:uFillTx/>
                  <a:latin typeface="Arial Narrow" panose="020B0606020202030204" pitchFamily="34" charset="0"/>
                  <a:ea typeface="宋体" panose="02010600030101010101" pitchFamily="2" charset="-122"/>
                </a:rPr>
                <a:t>getOwner</a:t>
              </a:r>
              <a:r>
                <a:rPr kumimoji="0" lang="en-US" altLang="zh-CN" sz="1800" b="1" i="0" u="none" strike="noStrike" kern="0" cap="none" spc="0" normalizeH="0" baseline="0" noProof="0" dirty="0">
                  <a:ln>
                    <a:noFill/>
                  </a:ln>
                  <a:solidFill>
                    <a:srgbClr val="000000"/>
                  </a:solidFill>
                  <a:effectLst/>
                  <a:uLnTx/>
                  <a:uFillTx/>
                  <a:latin typeface="Arial Narrow" panose="020B0606020202030204" pitchFamily="34" charset="0"/>
                  <a:ea typeface="宋体" panose="02010600030101010101" pitchFamily="2" charset="-122"/>
                </a:rPr>
                <a:t>():</a:t>
              </a:r>
              <a:r>
                <a:rPr kumimoji="0" lang="en-US" altLang="zh-CN" sz="1800" b="0" i="0" u="none" strike="noStrike" kern="0" cap="none" spc="0" normalizeH="0" baseline="0" noProof="0" dirty="0">
                  <a:ln>
                    <a:noFill/>
                  </a:ln>
                  <a:solidFill>
                    <a:srgbClr val="000000"/>
                  </a:solidFill>
                  <a:effectLst/>
                  <a:uLnTx/>
                  <a:uFillTx/>
                  <a:latin typeface="Arial Narrow" panose="020B0606020202030204" pitchFamily="34" charset="0"/>
                  <a:ea typeface="宋体" panose="02010600030101010101" pitchFamily="2" charset="-122"/>
                </a:rPr>
                <a:t>String </a:t>
              </a:r>
            </a:p>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Arial Narrow" panose="020B0606020202030204" pitchFamily="34" charset="0"/>
                  <a:ea typeface="宋体" panose="02010600030101010101" pitchFamily="2" charset="-122"/>
                </a:rPr>
                <a:t>+</a:t>
              </a:r>
              <a:r>
                <a:rPr kumimoji="0" lang="en-US" altLang="zh-CN" sz="1800" b="1" i="0" u="none" strike="noStrike" kern="0" cap="none" spc="0" normalizeH="0" baseline="0" noProof="0" dirty="0" err="1">
                  <a:ln>
                    <a:noFill/>
                  </a:ln>
                  <a:solidFill>
                    <a:srgbClr val="000000"/>
                  </a:solidFill>
                  <a:effectLst/>
                  <a:uLnTx/>
                  <a:uFillTx/>
                  <a:latin typeface="Arial Narrow" panose="020B0606020202030204" pitchFamily="34" charset="0"/>
                  <a:ea typeface="宋体" panose="02010600030101010101" pitchFamily="2" charset="-122"/>
                </a:rPr>
                <a:t>getBalance</a:t>
              </a:r>
              <a:r>
                <a:rPr kumimoji="0" lang="en-US" altLang="zh-CN" sz="1800" b="1" i="0" u="none" strike="noStrike" kern="0" cap="none" spc="0" normalizeH="0" baseline="0" noProof="0" dirty="0">
                  <a:ln>
                    <a:noFill/>
                  </a:ln>
                  <a:solidFill>
                    <a:srgbClr val="000000"/>
                  </a:solidFill>
                  <a:effectLst/>
                  <a:uLnTx/>
                  <a:uFillTx/>
                  <a:latin typeface="Arial Narrow" panose="020B0606020202030204" pitchFamily="34" charset="0"/>
                  <a:ea typeface="宋体" panose="02010600030101010101" pitchFamily="2" charset="-122"/>
                </a:rPr>
                <a:t>():</a:t>
              </a:r>
              <a:r>
                <a:rPr kumimoji="0" lang="en-US" altLang="zh-CN" sz="1800" b="0" i="0" u="none" strike="noStrike" kern="0" cap="none" spc="0" normalizeH="0" baseline="0" noProof="0" dirty="0">
                  <a:ln>
                    <a:noFill/>
                  </a:ln>
                  <a:solidFill>
                    <a:srgbClr val="000000"/>
                  </a:solidFill>
                  <a:effectLst/>
                  <a:uLnTx/>
                  <a:uFillTx/>
                  <a:latin typeface="Arial Narrow" panose="020B0606020202030204" pitchFamily="34" charset="0"/>
                  <a:ea typeface="宋体" panose="02010600030101010101" pitchFamily="2" charset="-122"/>
                </a:rPr>
                <a:t>double </a:t>
              </a:r>
            </a:p>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Arial Narrow" panose="020B0606020202030204" pitchFamily="34" charset="0"/>
                  <a:ea typeface="宋体" panose="02010600030101010101" pitchFamily="2" charset="-122"/>
                </a:rPr>
                <a:t>+</a:t>
              </a:r>
              <a:r>
                <a:rPr kumimoji="0" lang="en-US" altLang="zh-CN" sz="1800" b="1" i="0" u="none" strike="noStrike" kern="0" cap="none" spc="0" normalizeH="0" baseline="0" noProof="0" dirty="0" err="1">
                  <a:ln>
                    <a:noFill/>
                  </a:ln>
                  <a:solidFill>
                    <a:srgbClr val="000000"/>
                  </a:solidFill>
                  <a:effectLst/>
                  <a:uLnTx/>
                  <a:uFillTx/>
                  <a:latin typeface="Arial Narrow" panose="020B0606020202030204" pitchFamily="34" charset="0"/>
                  <a:ea typeface="宋体" panose="02010600030101010101" pitchFamily="2" charset="-122"/>
                </a:rPr>
                <a:t>setOwner</a:t>
              </a:r>
              <a:r>
                <a:rPr kumimoji="0" lang="en-US" altLang="zh-CN" sz="1800" b="1" i="0" u="none" strike="noStrike" kern="0" cap="none" spc="0" normalizeH="0" baseline="0" noProof="0" dirty="0">
                  <a:ln>
                    <a:noFill/>
                  </a:ln>
                  <a:solidFill>
                    <a:srgbClr val="000000"/>
                  </a:solidFill>
                  <a:effectLst/>
                  <a:uLnTx/>
                  <a:uFillTx/>
                  <a:latin typeface="Arial Narrow" panose="020B0606020202030204" pitchFamily="34" charset="0"/>
                  <a:ea typeface="宋体" panose="02010600030101010101" pitchFamily="2" charset="-122"/>
                </a:rPr>
                <a:t>(</a:t>
              </a:r>
              <a:r>
                <a:rPr kumimoji="0" lang="en-US" altLang="zh-CN" sz="1800" b="0" i="0" u="none" strike="noStrike" kern="0" cap="none" spc="0" normalizeH="0" baseline="0" noProof="0" dirty="0" err="1">
                  <a:ln>
                    <a:noFill/>
                  </a:ln>
                  <a:solidFill>
                    <a:srgbClr val="000000"/>
                  </a:solidFill>
                  <a:effectLst/>
                  <a:uLnTx/>
                  <a:uFillTx/>
                  <a:latin typeface="Arial Narrow" panose="020B0606020202030204" pitchFamily="34" charset="0"/>
                  <a:ea typeface="宋体" panose="02010600030101010101" pitchFamily="2" charset="-122"/>
                </a:rPr>
                <a:t>theOwner:String</a:t>
              </a:r>
              <a:r>
                <a:rPr kumimoji="0" lang="en-US" altLang="zh-CN" sz="1800" b="1" i="0" u="none" strike="noStrike" kern="0" cap="none" spc="0" normalizeH="0" baseline="0" noProof="0" dirty="0">
                  <a:ln>
                    <a:noFill/>
                  </a:ln>
                  <a:solidFill>
                    <a:srgbClr val="000000"/>
                  </a:solidFill>
                  <a:effectLst/>
                  <a:uLnTx/>
                  <a:uFillTx/>
                  <a:latin typeface="Arial Narrow" panose="020B0606020202030204" pitchFamily="34" charset="0"/>
                  <a:ea typeface="宋体" panose="02010600030101010101" pitchFamily="2" charset="-122"/>
                </a:rPr>
                <a:t>)</a:t>
              </a:r>
            </a:p>
          </p:txBody>
        </p:sp>
        <p:sp>
          <p:nvSpPr>
            <p:cNvPr id="23" name="Line 9">
              <a:extLst>
                <a:ext uri="{FF2B5EF4-FFF2-40B4-BE49-F238E27FC236}">
                  <a16:creationId xmlns:a16="http://schemas.microsoft.com/office/drawing/2014/main" id="{273E96FD-8D3C-44B0-BA7C-17706A5FA51E}"/>
                </a:ext>
              </a:extLst>
            </p:cNvPr>
            <p:cNvSpPr>
              <a:spLocks noChangeShapeType="1"/>
            </p:cNvSpPr>
            <p:nvPr/>
          </p:nvSpPr>
          <p:spPr bwMode="auto">
            <a:xfrm>
              <a:off x="1920" y="2016"/>
              <a:ext cx="244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FF3300"/>
                </a:solidFill>
                <a:effectLst/>
                <a:uLnTx/>
                <a:uFillTx/>
                <a:latin typeface="Arial" panose="020B0604020202020204" pitchFamily="34" charset="0"/>
              </a:endParaRPr>
            </a:p>
          </p:txBody>
        </p:sp>
        <p:sp>
          <p:nvSpPr>
            <p:cNvPr id="24" name="Line 10">
              <a:extLst>
                <a:ext uri="{FF2B5EF4-FFF2-40B4-BE49-F238E27FC236}">
                  <a16:creationId xmlns:a16="http://schemas.microsoft.com/office/drawing/2014/main" id="{04E24389-7A02-409A-8C9A-DDAB12DAF54E}"/>
                </a:ext>
              </a:extLst>
            </p:cNvPr>
            <p:cNvSpPr>
              <a:spLocks noChangeShapeType="1"/>
            </p:cNvSpPr>
            <p:nvPr/>
          </p:nvSpPr>
          <p:spPr bwMode="auto">
            <a:xfrm>
              <a:off x="1920" y="2640"/>
              <a:ext cx="244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FF3300"/>
                </a:solidFill>
                <a:effectLst/>
                <a:uLnTx/>
                <a:uFillTx/>
                <a:latin typeface="Arial" panose="020B0604020202020204" pitchFamily="34" charset="0"/>
              </a:endParaRPr>
            </a:p>
          </p:txBody>
        </p:sp>
      </p:grpSp>
      <p:sp>
        <p:nvSpPr>
          <p:cNvPr id="25" name="AutoShape 11">
            <a:extLst>
              <a:ext uri="{FF2B5EF4-FFF2-40B4-BE49-F238E27FC236}">
                <a16:creationId xmlns:a16="http://schemas.microsoft.com/office/drawing/2014/main" id="{C3E5CD95-9F15-4EC5-AFE8-9A1DC3C3FDD9}"/>
              </a:ext>
            </a:extLst>
          </p:cNvPr>
          <p:cNvSpPr>
            <a:spLocks/>
          </p:cNvSpPr>
          <p:nvPr/>
        </p:nvSpPr>
        <p:spPr bwMode="auto">
          <a:xfrm>
            <a:off x="1995340" y="1914603"/>
            <a:ext cx="304800" cy="685800"/>
          </a:xfrm>
          <a:prstGeom prst="leftBrace">
            <a:avLst>
              <a:gd name="adj1" fmla="val 18750"/>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 typeface="Wingdings" panose="05000000000000000000" pitchFamily="2" charset="2"/>
              <a:buChar char="Ø"/>
              <a:tabLst/>
              <a:defRPr/>
            </a:pPr>
            <a:endParaRPr kumimoji="0" lang="zh-CN" altLang="en-US" sz="24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sp>
        <p:nvSpPr>
          <p:cNvPr id="26" name="Text Box 12">
            <a:extLst>
              <a:ext uri="{FF2B5EF4-FFF2-40B4-BE49-F238E27FC236}">
                <a16:creationId xmlns:a16="http://schemas.microsoft.com/office/drawing/2014/main" id="{DAAFB231-B7C3-488A-BED5-C8C3FDF1690C}"/>
              </a:ext>
            </a:extLst>
          </p:cNvPr>
          <p:cNvSpPr txBox="1">
            <a:spLocks noChangeArrowheads="1"/>
          </p:cNvSpPr>
          <p:nvPr/>
        </p:nvSpPr>
        <p:spPr bwMode="auto">
          <a:xfrm>
            <a:off x="699940" y="2005090"/>
            <a:ext cx="1219200"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名称分栏</a:t>
            </a:r>
          </a:p>
        </p:txBody>
      </p:sp>
      <p:sp>
        <p:nvSpPr>
          <p:cNvPr id="27" name="Text Box 13">
            <a:extLst>
              <a:ext uri="{FF2B5EF4-FFF2-40B4-BE49-F238E27FC236}">
                <a16:creationId xmlns:a16="http://schemas.microsoft.com/office/drawing/2014/main" id="{FE0896EB-EF5D-4779-86DE-38C02B271920}"/>
              </a:ext>
            </a:extLst>
          </p:cNvPr>
          <p:cNvSpPr txBox="1">
            <a:spLocks noChangeArrowheads="1"/>
          </p:cNvSpPr>
          <p:nvPr/>
        </p:nvSpPr>
        <p:spPr bwMode="auto">
          <a:xfrm>
            <a:off x="714228" y="2857578"/>
            <a:ext cx="1219200" cy="3667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属性分栏</a:t>
            </a:r>
          </a:p>
        </p:txBody>
      </p:sp>
      <p:sp>
        <p:nvSpPr>
          <p:cNvPr id="28" name="Text Box 14">
            <a:extLst>
              <a:ext uri="{FF2B5EF4-FFF2-40B4-BE49-F238E27FC236}">
                <a16:creationId xmlns:a16="http://schemas.microsoft.com/office/drawing/2014/main" id="{828E96AF-7C4B-488C-A452-39FC5B3A0D19}"/>
              </a:ext>
            </a:extLst>
          </p:cNvPr>
          <p:cNvSpPr txBox="1">
            <a:spLocks noChangeArrowheads="1"/>
          </p:cNvSpPr>
          <p:nvPr/>
        </p:nvSpPr>
        <p:spPr bwMode="auto">
          <a:xfrm>
            <a:off x="733278" y="4433965"/>
            <a:ext cx="1219200"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操作分栏</a:t>
            </a:r>
          </a:p>
        </p:txBody>
      </p:sp>
      <p:sp>
        <p:nvSpPr>
          <p:cNvPr id="29" name="AutoShape 15">
            <a:extLst>
              <a:ext uri="{FF2B5EF4-FFF2-40B4-BE49-F238E27FC236}">
                <a16:creationId xmlns:a16="http://schemas.microsoft.com/office/drawing/2014/main" id="{0C69CDB2-9EE0-4863-88B0-8CF3E822A399}"/>
              </a:ext>
            </a:extLst>
          </p:cNvPr>
          <p:cNvSpPr>
            <a:spLocks/>
          </p:cNvSpPr>
          <p:nvPr/>
        </p:nvSpPr>
        <p:spPr bwMode="auto">
          <a:xfrm>
            <a:off x="1995340" y="2690890"/>
            <a:ext cx="304800" cy="838200"/>
          </a:xfrm>
          <a:prstGeom prst="leftBrace">
            <a:avLst>
              <a:gd name="adj1" fmla="val 22917"/>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 typeface="Wingdings" panose="05000000000000000000" pitchFamily="2" charset="2"/>
              <a:buChar char="Ø"/>
              <a:tabLst/>
              <a:defRPr/>
            </a:pPr>
            <a:endParaRPr kumimoji="0" lang="zh-CN" altLang="en-US" sz="24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sp>
        <p:nvSpPr>
          <p:cNvPr id="30" name="AutoShape 16">
            <a:extLst>
              <a:ext uri="{FF2B5EF4-FFF2-40B4-BE49-F238E27FC236}">
                <a16:creationId xmlns:a16="http://schemas.microsoft.com/office/drawing/2014/main" id="{5DDEB2C8-154E-4954-A63A-B62B12FE4A44}"/>
              </a:ext>
            </a:extLst>
          </p:cNvPr>
          <p:cNvSpPr>
            <a:spLocks/>
          </p:cNvSpPr>
          <p:nvPr/>
        </p:nvSpPr>
        <p:spPr bwMode="auto">
          <a:xfrm>
            <a:off x="1933428" y="3529090"/>
            <a:ext cx="381000" cy="2057400"/>
          </a:xfrm>
          <a:prstGeom prst="leftBrace">
            <a:avLst>
              <a:gd name="adj1" fmla="val 45000"/>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 typeface="Wingdings" panose="05000000000000000000" pitchFamily="2" charset="2"/>
              <a:buChar char="Ø"/>
              <a:tabLst/>
              <a:defRPr/>
            </a:pPr>
            <a:endParaRPr kumimoji="0" lang="zh-CN" altLang="en-US" sz="24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sp>
        <p:nvSpPr>
          <p:cNvPr id="31" name="Text Box 17">
            <a:extLst>
              <a:ext uri="{FF2B5EF4-FFF2-40B4-BE49-F238E27FC236}">
                <a16:creationId xmlns:a16="http://schemas.microsoft.com/office/drawing/2014/main" id="{37258951-3B6B-4C24-9DCF-3545DD6ADE43}"/>
              </a:ext>
            </a:extLst>
          </p:cNvPr>
          <p:cNvSpPr txBox="1">
            <a:spLocks noChangeArrowheads="1"/>
          </p:cNvSpPr>
          <p:nvPr/>
        </p:nvSpPr>
        <p:spPr bwMode="auto">
          <a:xfrm>
            <a:off x="2842183" y="5688758"/>
            <a:ext cx="1524000" cy="3667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rPr>
              <a:t>可见性修饰</a:t>
            </a:r>
          </a:p>
        </p:txBody>
      </p:sp>
      <p:sp>
        <p:nvSpPr>
          <p:cNvPr id="33" name="Text Box 19">
            <a:extLst>
              <a:ext uri="{FF2B5EF4-FFF2-40B4-BE49-F238E27FC236}">
                <a16:creationId xmlns:a16="http://schemas.microsoft.com/office/drawing/2014/main" id="{7849C18A-E7CF-4DB6-84E8-89FD300C06BF}"/>
              </a:ext>
            </a:extLst>
          </p:cNvPr>
          <p:cNvSpPr txBox="1">
            <a:spLocks noChangeArrowheads="1"/>
          </p:cNvSpPr>
          <p:nvPr/>
        </p:nvSpPr>
        <p:spPr bwMode="auto">
          <a:xfrm>
            <a:off x="2528740" y="1243090"/>
            <a:ext cx="1219200"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1"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rPr>
              <a:t>类名称</a:t>
            </a:r>
          </a:p>
        </p:txBody>
      </p:sp>
      <p:sp>
        <p:nvSpPr>
          <p:cNvPr id="34" name="Text Box 21">
            <a:extLst>
              <a:ext uri="{FF2B5EF4-FFF2-40B4-BE49-F238E27FC236}">
                <a16:creationId xmlns:a16="http://schemas.microsoft.com/office/drawing/2014/main" id="{2EAB2800-1121-44FE-ADCF-8282A6599421}"/>
              </a:ext>
            </a:extLst>
          </p:cNvPr>
          <p:cNvSpPr txBox="1">
            <a:spLocks noChangeArrowheads="1"/>
          </p:cNvSpPr>
          <p:nvPr/>
        </p:nvSpPr>
        <p:spPr bwMode="auto">
          <a:xfrm>
            <a:off x="6745664" y="3210003"/>
            <a:ext cx="1584000" cy="3667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1800" b="1"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rPr>
              <a:t>初始值</a:t>
            </a:r>
          </a:p>
        </p:txBody>
      </p:sp>
      <p:sp>
        <p:nvSpPr>
          <p:cNvPr id="37" name="Line 25">
            <a:extLst>
              <a:ext uri="{FF2B5EF4-FFF2-40B4-BE49-F238E27FC236}">
                <a16:creationId xmlns:a16="http://schemas.microsoft.com/office/drawing/2014/main" id="{AF8B16DF-4A4F-4384-A8B8-BB93038E9528}"/>
              </a:ext>
            </a:extLst>
          </p:cNvPr>
          <p:cNvSpPr>
            <a:spLocks noChangeShapeType="1"/>
          </p:cNvSpPr>
          <p:nvPr/>
        </p:nvSpPr>
        <p:spPr bwMode="auto">
          <a:xfrm>
            <a:off x="3138339" y="1547890"/>
            <a:ext cx="764357" cy="648552"/>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0" hangingPunct="0"/>
            <a:endParaRPr lang="zh-CN" altLang="en-US" sz="2400" b="1">
              <a:solidFill>
                <a:srgbClr val="FF3300"/>
              </a:solidFill>
              <a:latin typeface="Arial" panose="020B0604020202020204" pitchFamily="34" charset="0"/>
            </a:endParaRPr>
          </a:p>
        </p:txBody>
      </p:sp>
      <p:sp>
        <p:nvSpPr>
          <p:cNvPr id="38" name="Line 26">
            <a:extLst>
              <a:ext uri="{FF2B5EF4-FFF2-40B4-BE49-F238E27FC236}">
                <a16:creationId xmlns:a16="http://schemas.microsoft.com/office/drawing/2014/main" id="{604DAD3C-48CD-42DB-9037-1E7A02008300}"/>
              </a:ext>
            </a:extLst>
          </p:cNvPr>
          <p:cNvSpPr>
            <a:spLocks noChangeShapeType="1"/>
          </p:cNvSpPr>
          <p:nvPr/>
        </p:nvSpPr>
        <p:spPr bwMode="auto">
          <a:xfrm flipH="1">
            <a:off x="4357540" y="3410028"/>
            <a:ext cx="2286000"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sz="2400" b="1">
              <a:solidFill>
                <a:srgbClr val="FF3300"/>
              </a:solidFill>
              <a:latin typeface="Arial" panose="020B0604020202020204" pitchFamily="34" charset="0"/>
            </a:endParaRPr>
          </a:p>
        </p:txBody>
      </p:sp>
      <p:sp>
        <p:nvSpPr>
          <p:cNvPr id="40" name="Oval 28">
            <a:extLst>
              <a:ext uri="{FF2B5EF4-FFF2-40B4-BE49-F238E27FC236}">
                <a16:creationId xmlns:a16="http://schemas.microsoft.com/office/drawing/2014/main" id="{F865E7F3-A9FC-46A6-9E6C-02C254C5195B}"/>
              </a:ext>
            </a:extLst>
          </p:cNvPr>
          <p:cNvSpPr>
            <a:spLocks noChangeArrowheads="1"/>
          </p:cNvSpPr>
          <p:nvPr/>
        </p:nvSpPr>
        <p:spPr bwMode="auto">
          <a:xfrm>
            <a:off x="2404915" y="5054955"/>
            <a:ext cx="381000" cy="381000"/>
          </a:xfrm>
          <a:prstGeom prst="ellipse">
            <a:avLst/>
          </a:prstGeom>
          <a:noFill/>
          <a:ln w="28575" algn="ctr">
            <a:solidFill>
              <a:srgbClr val="FF3300"/>
            </a:solidFill>
            <a:prstDash val="sysDot"/>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 typeface="Wingdings" panose="05000000000000000000" pitchFamily="2" charset="2"/>
              <a:buChar char="Ø"/>
              <a:tabLst/>
              <a:defRPr/>
            </a:pPr>
            <a:endParaRPr kumimoji="0" lang="zh-CN" altLang="en-US" sz="24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sp>
        <p:nvSpPr>
          <p:cNvPr id="41" name="Line 29">
            <a:extLst>
              <a:ext uri="{FF2B5EF4-FFF2-40B4-BE49-F238E27FC236}">
                <a16:creationId xmlns:a16="http://schemas.microsoft.com/office/drawing/2014/main" id="{2330CE63-7C25-4579-B714-BF2AE989946B}"/>
              </a:ext>
            </a:extLst>
          </p:cNvPr>
          <p:cNvSpPr>
            <a:spLocks noChangeShapeType="1"/>
          </p:cNvSpPr>
          <p:nvPr/>
        </p:nvSpPr>
        <p:spPr bwMode="auto">
          <a:xfrm flipH="1" flipV="1">
            <a:off x="2691351" y="5302896"/>
            <a:ext cx="457200" cy="45720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sz="2400" b="1">
              <a:solidFill>
                <a:srgbClr val="FF3300"/>
              </a:solidFill>
              <a:latin typeface="Arial" panose="020B0604020202020204" pitchFamily="34" charset="0"/>
            </a:endParaRPr>
          </a:p>
        </p:txBody>
      </p:sp>
      <p:sp>
        <p:nvSpPr>
          <p:cNvPr id="42" name="矩形 41"/>
          <p:cNvSpPr/>
          <p:nvPr/>
        </p:nvSpPr>
        <p:spPr>
          <a:xfrm>
            <a:off x="6745664" y="1778058"/>
            <a:ext cx="1584000" cy="6463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kern="0" dirty="0">
                <a:solidFill>
                  <a:srgbClr val="0000FF"/>
                </a:solidFill>
                <a:latin typeface="Arial" panose="020B0604020202020204" pitchFamily="34" charset="0"/>
                <a:ea typeface="宋体" panose="02010600030101010101" pitchFamily="2" charset="-122"/>
              </a:rPr>
              <a:t>抽象类类名称需要斜体</a:t>
            </a:r>
          </a:p>
        </p:txBody>
      </p:sp>
      <p:sp>
        <p:nvSpPr>
          <p:cNvPr id="43" name="矩形 42"/>
          <p:cNvSpPr/>
          <p:nvPr/>
        </p:nvSpPr>
        <p:spPr>
          <a:xfrm>
            <a:off x="6745664" y="4477512"/>
            <a:ext cx="1584000" cy="6463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kern="0" dirty="0">
                <a:solidFill>
                  <a:srgbClr val="0000FF"/>
                </a:solidFill>
                <a:latin typeface="Arial" panose="020B0604020202020204" pitchFamily="34" charset="0"/>
                <a:ea typeface="宋体" panose="02010600030101010101" pitchFamily="2" charset="-122"/>
              </a:rPr>
              <a:t>抽象方法需要斜体</a:t>
            </a:r>
          </a:p>
        </p:txBody>
      </p:sp>
    </p:spTree>
    <p:extLst>
      <p:ext uri="{BB962C8B-B14F-4D97-AF65-F5344CB8AC3E}">
        <p14:creationId xmlns:p14="http://schemas.microsoft.com/office/powerpoint/2010/main" val="7325599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9.4.2 </a:t>
            </a:r>
            <a:r>
              <a:rPr lang="zh-CN" altLang="en-US" dirty="0"/>
              <a:t>对象图</a:t>
            </a:r>
          </a:p>
        </p:txBody>
      </p:sp>
      <p:grpSp>
        <p:nvGrpSpPr>
          <p:cNvPr id="4" name="Group 3">
            <a:extLst>
              <a:ext uri="{FF2B5EF4-FFF2-40B4-BE49-F238E27FC236}">
                <a16:creationId xmlns:a16="http://schemas.microsoft.com/office/drawing/2014/main" id="{9D2A74A8-A41D-4D16-AD24-2E424CC45FFB}"/>
              </a:ext>
            </a:extLst>
          </p:cNvPr>
          <p:cNvGrpSpPr>
            <a:grpSpLocks/>
          </p:cNvGrpSpPr>
          <p:nvPr/>
        </p:nvGrpSpPr>
        <p:grpSpPr bwMode="auto">
          <a:xfrm>
            <a:off x="3201393" y="2672928"/>
            <a:ext cx="3519487" cy="1752600"/>
            <a:chOff x="3063" y="1392"/>
            <a:chExt cx="2217" cy="1104"/>
          </a:xfrm>
        </p:grpSpPr>
        <p:sp>
          <p:nvSpPr>
            <p:cNvPr id="5" name="Rectangle 4">
              <a:extLst>
                <a:ext uri="{FF2B5EF4-FFF2-40B4-BE49-F238E27FC236}">
                  <a16:creationId xmlns:a16="http://schemas.microsoft.com/office/drawing/2014/main" id="{036358BE-833D-4B71-BB9C-1A716920BBE2}"/>
                </a:ext>
              </a:extLst>
            </p:cNvPr>
            <p:cNvSpPr>
              <a:spLocks noChangeArrowheads="1"/>
            </p:cNvSpPr>
            <p:nvPr/>
          </p:nvSpPr>
          <p:spPr bwMode="auto">
            <a:xfrm>
              <a:off x="3063" y="1392"/>
              <a:ext cx="2217" cy="1104"/>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 typeface="Wingdings" panose="05000000000000000000" pitchFamily="2" charset="2"/>
                <a:buChar char="Ø"/>
                <a:tabLst/>
                <a:defRPr/>
              </a:pPr>
              <a:endParaRPr kumimoji="0" lang="zh-CN" altLang="en-US" sz="24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sp>
          <p:nvSpPr>
            <p:cNvPr id="6" name="Text Box 5">
              <a:extLst>
                <a:ext uri="{FF2B5EF4-FFF2-40B4-BE49-F238E27FC236}">
                  <a16:creationId xmlns:a16="http://schemas.microsoft.com/office/drawing/2014/main" id="{32C95EF8-C048-4EF8-89AB-720B17587810}"/>
                </a:ext>
              </a:extLst>
            </p:cNvPr>
            <p:cNvSpPr txBox="1">
              <a:spLocks noChangeArrowheads="1"/>
            </p:cNvSpPr>
            <p:nvPr/>
          </p:nvSpPr>
          <p:spPr bwMode="auto">
            <a:xfrm>
              <a:off x="3354" y="1440"/>
              <a:ext cx="1680"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800" b="1" i="0" u="sng" strike="noStrike" kern="0" cap="none" spc="0" normalizeH="0" baseline="0" noProof="0" dirty="0" err="1">
                  <a:ln>
                    <a:noFill/>
                  </a:ln>
                  <a:solidFill>
                    <a:srgbClr val="000000"/>
                  </a:solidFill>
                  <a:effectLst/>
                  <a:uLnTx/>
                  <a:uFillTx/>
                  <a:latin typeface="Arial Narrow" panose="020B0606020202030204" pitchFamily="34" charset="0"/>
                  <a:ea typeface="宋体" panose="02010600030101010101" pitchFamily="2" charset="-122"/>
                </a:rPr>
                <a:t>JimsAccount:Account</a:t>
              </a:r>
              <a:endParaRPr kumimoji="0" lang="en-US" altLang="zh-CN" sz="1800" b="1" i="0" u="sng" strike="noStrike" kern="0" cap="none" spc="0" normalizeH="0" baseline="0" noProof="0" dirty="0">
                <a:ln>
                  <a:noFill/>
                </a:ln>
                <a:solidFill>
                  <a:srgbClr val="000000"/>
                </a:solidFill>
                <a:effectLst/>
                <a:uLnTx/>
                <a:uFillTx/>
                <a:latin typeface="Arial Narrow" panose="020B0606020202030204" pitchFamily="34" charset="0"/>
                <a:ea typeface="宋体" panose="02010600030101010101" pitchFamily="2" charset="-122"/>
              </a:endParaRPr>
            </a:p>
          </p:txBody>
        </p:sp>
        <p:sp>
          <p:nvSpPr>
            <p:cNvPr id="7" name="Text Box 6">
              <a:extLst>
                <a:ext uri="{FF2B5EF4-FFF2-40B4-BE49-F238E27FC236}">
                  <a16:creationId xmlns:a16="http://schemas.microsoft.com/office/drawing/2014/main" id="{2D780C23-BAC5-4924-A8EF-95FF17D88F06}"/>
                </a:ext>
              </a:extLst>
            </p:cNvPr>
            <p:cNvSpPr txBox="1">
              <a:spLocks noChangeArrowheads="1"/>
            </p:cNvSpPr>
            <p:nvPr/>
          </p:nvSpPr>
          <p:spPr bwMode="auto">
            <a:xfrm>
              <a:off x="3072" y="1796"/>
              <a:ext cx="2208" cy="57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Narrow" panose="020B0606020202030204" pitchFamily="34" charset="0"/>
                  <a:ea typeface="宋体" panose="02010600030101010101" pitchFamily="2" charset="-122"/>
                </a:rPr>
                <a:t>accoutNumber:String=“123456”</a:t>
              </a:r>
            </a:p>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Narrow" panose="020B0606020202030204" pitchFamily="34" charset="0"/>
                  <a:ea typeface="宋体" panose="02010600030101010101" pitchFamily="2" charset="-122"/>
                </a:rPr>
                <a:t>owner:String=“Jim”</a:t>
              </a:r>
            </a:p>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Narrow" panose="020B0606020202030204" pitchFamily="34" charset="0"/>
                  <a:ea typeface="宋体" panose="02010600030101010101" pitchFamily="2" charset="-122"/>
                </a:rPr>
                <a:t>balance:double=300.00</a:t>
              </a:r>
            </a:p>
          </p:txBody>
        </p:sp>
        <p:sp>
          <p:nvSpPr>
            <p:cNvPr id="8" name="Line 7">
              <a:extLst>
                <a:ext uri="{FF2B5EF4-FFF2-40B4-BE49-F238E27FC236}">
                  <a16:creationId xmlns:a16="http://schemas.microsoft.com/office/drawing/2014/main" id="{44EBC7C1-5048-4DCF-9145-D532427D27AF}"/>
                </a:ext>
              </a:extLst>
            </p:cNvPr>
            <p:cNvSpPr>
              <a:spLocks noChangeShapeType="1"/>
            </p:cNvSpPr>
            <p:nvPr/>
          </p:nvSpPr>
          <p:spPr bwMode="auto">
            <a:xfrm>
              <a:off x="3072" y="1728"/>
              <a:ext cx="220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FF3300"/>
                </a:solidFill>
                <a:effectLst/>
                <a:uLnTx/>
                <a:uFillTx/>
              </a:endParaRPr>
            </a:p>
          </p:txBody>
        </p:sp>
      </p:grpSp>
      <p:sp>
        <p:nvSpPr>
          <p:cNvPr id="9" name="AutoShape 8">
            <a:extLst>
              <a:ext uri="{FF2B5EF4-FFF2-40B4-BE49-F238E27FC236}">
                <a16:creationId xmlns:a16="http://schemas.microsoft.com/office/drawing/2014/main" id="{5C76A49D-F2C6-46D7-A6F7-3FABCEE550EB}"/>
              </a:ext>
            </a:extLst>
          </p:cNvPr>
          <p:cNvSpPr>
            <a:spLocks/>
          </p:cNvSpPr>
          <p:nvPr/>
        </p:nvSpPr>
        <p:spPr bwMode="auto">
          <a:xfrm rot="5400000">
            <a:off x="4396780" y="1796628"/>
            <a:ext cx="381000" cy="1219200"/>
          </a:xfrm>
          <a:prstGeom prst="leftBrace">
            <a:avLst>
              <a:gd name="adj1" fmla="val 26667"/>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 typeface="Wingdings" panose="05000000000000000000" pitchFamily="2" charset="2"/>
              <a:buChar char="Ø"/>
              <a:tabLst/>
              <a:defRPr/>
            </a:pPr>
            <a:endParaRPr kumimoji="0" lang="zh-CN" altLang="en-US" sz="24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sp>
        <p:nvSpPr>
          <p:cNvPr id="10" name="Text Box 9">
            <a:extLst>
              <a:ext uri="{FF2B5EF4-FFF2-40B4-BE49-F238E27FC236}">
                <a16:creationId xmlns:a16="http://schemas.microsoft.com/office/drawing/2014/main" id="{870F4994-EA88-4CE6-9948-F09BFD4005BB}"/>
              </a:ext>
            </a:extLst>
          </p:cNvPr>
          <p:cNvSpPr txBox="1">
            <a:spLocks noChangeArrowheads="1"/>
          </p:cNvSpPr>
          <p:nvPr/>
        </p:nvSpPr>
        <p:spPr bwMode="auto">
          <a:xfrm>
            <a:off x="3901480" y="1772816"/>
            <a:ext cx="1219200" cy="3667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1"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rPr>
              <a:t>对象名称</a:t>
            </a:r>
          </a:p>
        </p:txBody>
      </p:sp>
      <p:sp>
        <p:nvSpPr>
          <p:cNvPr id="11" name="AutoShape 10">
            <a:extLst>
              <a:ext uri="{FF2B5EF4-FFF2-40B4-BE49-F238E27FC236}">
                <a16:creationId xmlns:a16="http://schemas.microsoft.com/office/drawing/2014/main" id="{B8DCED7E-0EAD-44E7-85A1-CC687D6052B8}"/>
              </a:ext>
            </a:extLst>
          </p:cNvPr>
          <p:cNvSpPr>
            <a:spLocks/>
          </p:cNvSpPr>
          <p:nvPr/>
        </p:nvSpPr>
        <p:spPr bwMode="auto">
          <a:xfrm rot="5400000">
            <a:off x="5425480" y="1987128"/>
            <a:ext cx="381000" cy="838200"/>
          </a:xfrm>
          <a:prstGeom prst="leftBrace">
            <a:avLst>
              <a:gd name="adj1" fmla="val 18333"/>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 typeface="Wingdings" panose="05000000000000000000" pitchFamily="2" charset="2"/>
              <a:buChar char="Ø"/>
              <a:tabLst/>
              <a:defRPr/>
            </a:pPr>
            <a:endParaRPr kumimoji="0" lang="zh-CN" altLang="en-US" sz="24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sp>
        <p:nvSpPr>
          <p:cNvPr id="12" name="Text Box 11">
            <a:extLst>
              <a:ext uri="{FF2B5EF4-FFF2-40B4-BE49-F238E27FC236}">
                <a16:creationId xmlns:a16="http://schemas.microsoft.com/office/drawing/2014/main" id="{1CBA1CCB-2CBD-4235-9EF8-585CED507B1D}"/>
              </a:ext>
            </a:extLst>
          </p:cNvPr>
          <p:cNvSpPr txBox="1">
            <a:spLocks noChangeArrowheads="1"/>
          </p:cNvSpPr>
          <p:nvPr/>
        </p:nvSpPr>
        <p:spPr bwMode="auto">
          <a:xfrm>
            <a:off x="5044480" y="1772816"/>
            <a:ext cx="1219200" cy="3667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1"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rPr>
              <a:t>类名称</a:t>
            </a:r>
          </a:p>
        </p:txBody>
      </p:sp>
      <p:sp>
        <p:nvSpPr>
          <p:cNvPr id="13" name="AutoShape 12">
            <a:extLst>
              <a:ext uri="{FF2B5EF4-FFF2-40B4-BE49-F238E27FC236}">
                <a16:creationId xmlns:a16="http://schemas.microsoft.com/office/drawing/2014/main" id="{2CADD205-C7F1-4637-A19E-CC46F8F4A912}"/>
              </a:ext>
            </a:extLst>
          </p:cNvPr>
          <p:cNvSpPr>
            <a:spLocks/>
          </p:cNvSpPr>
          <p:nvPr/>
        </p:nvSpPr>
        <p:spPr bwMode="auto">
          <a:xfrm rot="5400000">
            <a:off x="3444280" y="4425528"/>
            <a:ext cx="457200" cy="609600"/>
          </a:xfrm>
          <a:prstGeom prst="rightBrace">
            <a:avLst>
              <a:gd name="adj1" fmla="val 11111"/>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 typeface="Wingdings" panose="05000000000000000000" pitchFamily="2" charset="2"/>
              <a:buChar char="Ø"/>
              <a:tabLst/>
              <a:defRPr/>
            </a:pPr>
            <a:endParaRPr kumimoji="0" lang="zh-CN" altLang="en-US" sz="24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sp>
        <p:nvSpPr>
          <p:cNvPr id="14" name="AutoShape 13">
            <a:extLst>
              <a:ext uri="{FF2B5EF4-FFF2-40B4-BE49-F238E27FC236}">
                <a16:creationId xmlns:a16="http://schemas.microsoft.com/office/drawing/2014/main" id="{02298780-A735-4682-9B94-4E5556905061}"/>
              </a:ext>
            </a:extLst>
          </p:cNvPr>
          <p:cNvSpPr>
            <a:spLocks/>
          </p:cNvSpPr>
          <p:nvPr/>
        </p:nvSpPr>
        <p:spPr bwMode="auto">
          <a:xfrm rot="5400000">
            <a:off x="4130080" y="4425528"/>
            <a:ext cx="457200" cy="609600"/>
          </a:xfrm>
          <a:prstGeom prst="rightBrace">
            <a:avLst>
              <a:gd name="adj1" fmla="val 11111"/>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 typeface="Wingdings" panose="05000000000000000000" pitchFamily="2" charset="2"/>
              <a:buChar char="Ø"/>
              <a:tabLst/>
              <a:defRPr/>
            </a:pPr>
            <a:endParaRPr kumimoji="0" lang="zh-CN" altLang="en-US" sz="24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sp>
        <p:nvSpPr>
          <p:cNvPr id="15" name="AutoShape 14">
            <a:extLst>
              <a:ext uri="{FF2B5EF4-FFF2-40B4-BE49-F238E27FC236}">
                <a16:creationId xmlns:a16="http://schemas.microsoft.com/office/drawing/2014/main" id="{8957680B-2C21-4939-9B06-A86C38838AF1}"/>
              </a:ext>
            </a:extLst>
          </p:cNvPr>
          <p:cNvSpPr>
            <a:spLocks/>
          </p:cNvSpPr>
          <p:nvPr/>
        </p:nvSpPr>
        <p:spPr bwMode="auto">
          <a:xfrm rot="5400000">
            <a:off x="4815880" y="4425528"/>
            <a:ext cx="457200" cy="609600"/>
          </a:xfrm>
          <a:prstGeom prst="rightBrace">
            <a:avLst>
              <a:gd name="adj1" fmla="val 11111"/>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 typeface="Wingdings" panose="05000000000000000000" pitchFamily="2" charset="2"/>
              <a:buChar char="Ø"/>
              <a:tabLst/>
              <a:defRPr/>
            </a:pPr>
            <a:endParaRPr kumimoji="0" lang="zh-CN" altLang="en-US" sz="24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sp>
        <p:nvSpPr>
          <p:cNvPr id="16" name="Text Box 15">
            <a:extLst>
              <a:ext uri="{FF2B5EF4-FFF2-40B4-BE49-F238E27FC236}">
                <a16:creationId xmlns:a16="http://schemas.microsoft.com/office/drawing/2014/main" id="{B7C538BF-537C-4E3C-9B01-B298CD199872}"/>
              </a:ext>
            </a:extLst>
          </p:cNvPr>
          <p:cNvSpPr txBox="1">
            <a:spLocks noChangeArrowheads="1"/>
          </p:cNvSpPr>
          <p:nvPr/>
        </p:nvSpPr>
        <p:spPr bwMode="auto">
          <a:xfrm>
            <a:off x="2834680" y="4897016"/>
            <a:ext cx="1219200" cy="3667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1"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rPr>
              <a:t>属性名称</a:t>
            </a:r>
          </a:p>
        </p:txBody>
      </p:sp>
      <p:sp>
        <p:nvSpPr>
          <p:cNvPr id="17" name="Text Box 16">
            <a:extLst>
              <a:ext uri="{FF2B5EF4-FFF2-40B4-BE49-F238E27FC236}">
                <a16:creationId xmlns:a16="http://schemas.microsoft.com/office/drawing/2014/main" id="{3F2CF750-6042-4FAE-ABFA-380358961573}"/>
              </a:ext>
            </a:extLst>
          </p:cNvPr>
          <p:cNvSpPr txBox="1">
            <a:spLocks noChangeArrowheads="1"/>
          </p:cNvSpPr>
          <p:nvPr/>
        </p:nvSpPr>
        <p:spPr bwMode="auto">
          <a:xfrm>
            <a:off x="3825280" y="4897016"/>
            <a:ext cx="1219200" cy="3667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属性类型</a:t>
            </a:r>
          </a:p>
        </p:txBody>
      </p:sp>
      <p:sp>
        <p:nvSpPr>
          <p:cNvPr id="18" name="Text Box 17">
            <a:extLst>
              <a:ext uri="{FF2B5EF4-FFF2-40B4-BE49-F238E27FC236}">
                <a16:creationId xmlns:a16="http://schemas.microsoft.com/office/drawing/2014/main" id="{5BD73C40-E744-4951-965F-F0A2C9D586C2}"/>
              </a:ext>
            </a:extLst>
          </p:cNvPr>
          <p:cNvSpPr txBox="1">
            <a:spLocks noChangeArrowheads="1"/>
          </p:cNvSpPr>
          <p:nvPr/>
        </p:nvSpPr>
        <p:spPr bwMode="auto">
          <a:xfrm>
            <a:off x="4815880" y="4882728"/>
            <a:ext cx="1219200"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属性值</a:t>
            </a:r>
          </a:p>
        </p:txBody>
      </p:sp>
      <p:sp>
        <p:nvSpPr>
          <p:cNvPr id="19" name="AutoShape 18">
            <a:extLst>
              <a:ext uri="{FF2B5EF4-FFF2-40B4-BE49-F238E27FC236}">
                <a16:creationId xmlns:a16="http://schemas.microsoft.com/office/drawing/2014/main" id="{FF879422-0E74-4D8C-9E6E-E7A488658E04}"/>
              </a:ext>
            </a:extLst>
          </p:cNvPr>
          <p:cNvSpPr>
            <a:spLocks/>
          </p:cNvSpPr>
          <p:nvPr/>
        </p:nvSpPr>
        <p:spPr bwMode="auto">
          <a:xfrm>
            <a:off x="2815630" y="2682453"/>
            <a:ext cx="304800" cy="533400"/>
          </a:xfrm>
          <a:prstGeom prst="leftBrace">
            <a:avLst>
              <a:gd name="adj1" fmla="val 14583"/>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 typeface="Wingdings" panose="05000000000000000000" pitchFamily="2" charset="2"/>
              <a:buChar char="Ø"/>
              <a:tabLst/>
              <a:defRPr/>
            </a:pPr>
            <a:endParaRPr kumimoji="0" lang="zh-CN" altLang="en-US" sz="24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sp>
        <p:nvSpPr>
          <p:cNvPr id="20" name="AutoShape 19">
            <a:extLst>
              <a:ext uri="{FF2B5EF4-FFF2-40B4-BE49-F238E27FC236}">
                <a16:creationId xmlns:a16="http://schemas.microsoft.com/office/drawing/2014/main" id="{2E14B811-432D-4497-866E-000605AD781F}"/>
              </a:ext>
            </a:extLst>
          </p:cNvPr>
          <p:cNvSpPr>
            <a:spLocks/>
          </p:cNvSpPr>
          <p:nvPr/>
        </p:nvSpPr>
        <p:spPr bwMode="auto">
          <a:xfrm>
            <a:off x="2758480" y="3282528"/>
            <a:ext cx="304800" cy="1066800"/>
          </a:xfrm>
          <a:prstGeom prst="leftBrace">
            <a:avLst>
              <a:gd name="adj1" fmla="val 29167"/>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 typeface="Wingdings" panose="05000000000000000000" pitchFamily="2" charset="2"/>
              <a:buChar char="Ø"/>
              <a:tabLst/>
              <a:defRPr/>
            </a:pPr>
            <a:endParaRPr kumimoji="0" lang="zh-CN" altLang="en-US" sz="24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sp>
        <p:nvSpPr>
          <p:cNvPr id="21" name="Text Box 20">
            <a:extLst>
              <a:ext uri="{FF2B5EF4-FFF2-40B4-BE49-F238E27FC236}">
                <a16:creationId xmlns:a16="http://schemas.microsoft.com/office/drawing/2014/main" id="{07E4000F-1337-41D0-BE42-366E41A9C525}"/>
              </a:ext>
            </a:extLst>
          </p:cNvPr>
          <p:cNvSpPr txBox="1">
            <a:spLocks noChangeArrowheads="1"/>
          </p:cNvSpPr>
          <p:nvPr/>
        </p:nvSpPr>
        <p:spPr bwMode="auto">
          <a:xfrm>
            <a:off x="1691680" y="2811041"/>
            <a:ext cx="1219200" cy="3667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1"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rPr>
              <a:t>名称分栏</a:t>
            </a:r>
          </a:p>
        </p:txBody>
      </p:sp>
      <p:sp>
        <p:nvSpPr>
          <p:cNvPr id="22" name="Text Box 21">
            <a:extLst>
              <a:ext uri="{FF2B5EF4-FFF2-40B4-BE49-F238E27FC236}">
                <a16:creationId xmlns:a16="http://schemas.microsoft.com/office/drawing/2014/main" id="{D499FF7F-B3A5-45EB-9BDA-EC10A09FE30E}"/>
              </a:ext>
            </a:extLst>
          </p:cNvPr>
          <p:cNvSpPr txBox="1">
            <a:spLocks noChangeArrowheads="1"/>
          </p:cNvSpPr>
          <p:nvPr/>
        </p:nvSpPr>
        <p:spPr bwMode="auto">
          <a:xfrm>
            <a:off x="1691680" y="3601616"/>
            <a:ext cx="1219200" cy="3667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属性分栏</a:t>
            </a:r>
          </a:p>
        </p:txBody>
      </p:sp>
    </p:spTree>
    <p:extLst>
      <p:ext uri="{BB962C8B-B14F-4D97-AF65-F5344CB8AC3E}">
        <p14:creationId xmlns:p14="http://schemas.microsoft.com/office/powerpoint/2010/main" val="3722270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传统软件工程方法学</a:t>
            </a:r>
          </a:p>
        </p:txBody>
      </p:sp>
      <p:sp>
        <p:nvSpPr>
          <p:cNvPr id="3" name="内容占位符 2"/>
          <p:cNvSpPr>
            <a:spLocks noGrp="1"/>
          </p:cNvSpPr>
          <p:nvPr>
            <p:ph idx="1"/>
          </p:nvPr>
        </p:nvSpPr>
        <p:spPr/>
        <p:txBody>
          <a:bodyPr/>
          <a:lstStyle/>
          <a:p>
            <a:r>
              <a:rPr lang="zh-CN" altLang="en-US" dirty="0"/>
              <a:t>以</a:t>
            </a:r>
            <a:r>
              <a:rPr lang="zh-CN" altLang="en-US" dirty="0">
                <a:solidFill>
                  <a:srgbClr val="0000FF"/>
                </a:solidFill>
              </a:rPr>
              <a:t>结构化程序设计为基础</a:t>
            </a:r>
            <a:r>
              <a:rPr lang="zh-CN" altLang="en-US" dirty="0"/>
              <a:t>的传统软件工程方法学，部分缓解了软件危机， 适用于中、小规模的项目开发；</a:t>
            </a:r>
            <a:endParaRPr lang="en-US" altLang="zh-CN" dirty="0"/>
          </a:p>
          <a:p>
            <a:r>
              <a:rPr lang="zh-CN" altLang="en-US" dirty="0"/>
              <a:t>缺点：</a:t>
            </a:r>
            <a:endParaRPr lang="en-US" altLang="zh-CN" dirty="0"/>
          </a:p>
          <a:p>
            <a:pPr lvl="1"/>
            <a:r>
              <a:rPr lang="zh-CN" altLang="en-US" dirty="0"/>
              <a:t>不太适应规模大、特别复杂的项目；</a:t>
            </a:r>
          </a:p>
          <a:p>
            <a:pPr lvl="1"/>
            <a:r>
              <a:rPr lang="zh-CN" altLang="en-US" dirty="0"/>
              <a:t>难以解决软件重用的问题；</a:t>
            </a:r>
          </a:p>
          <a:p>
            <a:pPr lvl="1"/>
            <a:r>
              <a:rPr lang="zh-CN" altLang="en-US" dirty="0"/>
              <a:t>难以适应需求的变化；</a:t>
            </a:r>
          </a:p>
          <a:p>
            <a:pPr lvl="1"/>
            <a:r>
              <a:rPr lang="zh-CN" altLang="en-US" dirty="0"/>
              <a:t>难以彻底解决维护问题。</a:t>
            </a:r>
          </a:p>
          <a:p>
            <a:endParaRPr lang="zh-CN" altLang="en-US" dirty="0"/>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381200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6" dur="500"/>
                                        <p:tgtEl>
                                          <p:spTgt spid="3">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对象链接</a:t>
            </a:r>
          </a:p>
        </p:txBody>
      </p:sp>
      <p:sp>
        <p:nvSpPr>
          <p:cNvPr id="3" name="内容占位符 2"/>
          <p:cNvSpPr>
            <a:spLocks noGrp="1"/>
          </p:cNvSpPr>
          <p:nvPr>
            <p:ph idx="1"/>
          </p:nvPr>
        </p:nvSpPr>
        <p:spPr>
          <a:xfrm>
            <a:off x="684213" y="1412875"/>
            <a:ext cx="7920037" cy="1188923"/>
          </a:xfrm>
        </p:spPr>
        <p:txBody>
          <a:bodyPr/>
          <a:lstStyle/>
          <a:p>
            <a:r>
              <a:rPr lang="zh-CN" altLang="en-US" sz="2400" dirty="0"/>
              <a:t>当一个对象承载到另一个对象的对象引用时，产生链接，链接是两个对象之间的语义联系，它允许消息从一个对象发送到另一个对象。</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en-US" altLang="zh-CN" sz="2400" dirty="0"/>
              <a:t>Java</a:t>
            </a:r>
            <a:r>
              <a:rPr lang="zh-CN" altLang="en-US" sz="2400" dirty="0"/>
              <a:t>把链接实现为对象引用，</a:t>
            </a:r>
            <a:r>
              <a:rPr lang="en-US" altLang="zh-CN" sz="2400" dirty="0"/>
              <a:t>C++</a:t>
            </a:r>
            <a:r>
              <a:rPr lang="zh-CN" altLang="en-US" sz="2400" dirty="0"/>
              <a:t>为指针或引用；或者通过在对象中直接包含另一个对象来实现链接。</a:t>
            </a:r>
          </a:p>
          <a:p>
            <a:endParaRPr lang="zh-CN" altLang="en-US" sz="2400" dirty="0"/>
          </a:p>
          <a:p>
            <a:endParaRPr lang="zh-CN" altLang="en-US" dirty="0"/>
          </a:p>
        </p:txBody>
      </p:sp>
      <p:grpSp>
        <p:nvGrpSpPr>
          <p:cNvPr id="28" name="组合 27"/>
          <p:cNvGrpSpPr/>
          <p:nvPr/>
        </p:nvGrpSpPr>
        <p:grpSpPr>
          <a:xfrm>
            <a:off x="1187777" y="2728087"/>
            <a:ext cx="6179880" cy="2440529"/>
            <a:chOff x="1234911" y="3013947"/>
            <a:chExt cx="6179880" cy="2440529"/>
          </a:xfrm>
        </p:grpSpPr>
        <p:sp>
          <p:nvSpPr>
            <p:cNvPr id="4" name="Rectangle 4">
              <a:extLst>
                <a:ext uri="{FF2B5EF4-FFF2-40B4-BE49-F238E27FC236}">
                  <a16:creationId xmlns:a16="http://schemas.microsoft.com/office/drawing/2014/main" id="{0C72A837-EAC0-4C60-A1D9-40035B36922F}"/>
                </a:ext>
              </a:extLst>
            </p:cNvPr>
            <p:cNvSpPr>
              <a:spLocks noChangeArrowheads="1"/>
            </p:cNvSpPr>
            <p:nvPr/>
          </p:nvSpPr>
          <p:spPr bwMode="auto">
            <a:xfrm>
              <a:off x="1234911" y="4190693"/>
              <a:ext cx="2401630" cy="400110"/>
            </a:xfrm>
            <a:prstGeom prst="rect">
              <a:avLst/>
            </a:prstGeom>
            <a:solidFill>
              <a:schemeClr val="bg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algn="ctr" defTabSz="914400" eaLnBrk="1" fontAlgn="auto" latinLnBrk="0" hangingPunct="1">
                <a:lnSpc>
                  <a:spcPct val="100000"/>
                </a:lnSpc>
                <a:spcBef>
                  <a:spcPct val="20000"/>
                </a:spcBef>
                <a:spcAft>
                  <a:spcPts val="0"/>
                </a:spcAft>
                <a:buClr>
                  <a:srgbClr val="FF3300"/>
                </a:buClr>
                <a:buSzPct val="70000"/>
                <a:buFont typeface="Wingdings" panose="05000000000000000000" pitchFamily="2" charset="2"/>
                <a:buNone/>
                <a:tabLst/>
                <a:defRPr/>
              </a:pPr>
              <a:r>
                <a:rPr kumimoji="0" lang="en-US" altLang="zh-CN" sz="2000" b="0" i="0" u="sng" strike="noStrike" kern="0" cap="none" spc="0" normalizeH="0" baseline="0" noProof="0" dirty="0">
                  <a:ln>
                    <a:noFill/>
                  </a:ln>
                  <a:solidFill>
                    <a:srgbClr val="000000"/>
                  </a:solidFill>
                  <a:effectLst/>
                  <a:uLnTx/>
                  <a:uFillTx/>
                  <a:latin typeface="华文细黑" panose="02010600040101010101" pitchFamily="2" charset="-122"/>
                  <a:ea typeface="华文细黑" panose="02010600040101010101" pitchFamily="2" charset="-122"/>
                  <a:cs typeface="Arial" panose="020B0604020202020204" pitchFamily="34" charset="0"/>
                </a:rPr>
                <a:t> </a:t>
              </a:r>
              <a:r>
                <a:rPr kumimoji="0" lang="en-US" altLang="zh-CN" sz="2000" b="0" i="0" u="sng" strike="noStrike" kern="0" cap="none" spc="0" normalizeH="0" baseline="0" noProof="0" dirty="0" err="1">
                  <a:ln>
                    <a:noFill/>
                  </a:ln>
                  <a:solidFill>
                    <a:srgbClr val="000000"/>
                  </a:solidFill>
                  <a:effectLst/>
                  <a:uLnTx/>
                  <a:uFillTx/>
                  <a:latin typeface="华文细黑" panose="02010600040101010101" pitchFamily="2" charset="-122"/>
                  <a:ea typeface="华文细黑" panose="02010600040101010101" pitchFamily="2" charset="-122"/>
                  <a:cs typeface="Arial" panose="020B0604020202020204" pitchFamily="34" charset="0"/>
                </a:rPr>
                <a:t>bookClub:Club</a:t>
              </a:r>
              <a:endParaRPr kumimoji="0" lang="en-US" altLang="zh-CN" sz="2000" b="0" i="0" u="sng" strike="noStrike" kern="0" cap="none" spc="0" normalizeH="0" baseline="0" noProof="0" dirty="0">
                <a:ln>
                  <a:noFill/>
                </a:ln>
                <a:solidFill>
                  <a:srgbClr val="000000"/>
                </a:solidFill>
                <a:effectLst/>
                <a:uLnTx/>
                <a:uFillTx/>
                <a:latin typeface="华文细黑" panose="02010600040101010101" pitchFamily="2" charset="-122"/>
                <a:ea typeface="华文细黑" panose="02010600040101010101" pitchFamily="2" charset="-122"/>
                <a:cs typeface="Arial" panose="020B0604020202020204" pitchFamily="34" charset="0"/>
              </a:endParaRPr>
            </a:p>
          </p:txBody>
        </p:sp>
        <p:sp>
          <p:nvSpPr>
            <p:cNvPr id="5" name="Rectangle 5">
              <a:extLst>
                <a:ext uri="{FF2B5EF4-FFF2-40B4-BE49-F238E27FC236}">
                  <a16:creationId xmlns:a16="http://schemas.microsoft.com/office/drawing/2014/main" id="{22D3BA2C-CF82-446B-B75C-DB6A19CF675C}"/>
                </a:ext>
              </a:extLst>
            </p:cNvPr>
            <p:cNvSpPr>
              <a:spLocks noChangeArrowheads="1"/>
            </p:cNvSpPr>
            <p:nvPr/>
          </p:nvSpPr>
          <p:spPr bwMode="auto">
            <a:xfrm>
              <a:off x="5433591" y="3494403"/>
              <a:ext cx="1981200" cy="400110"/>
            </a:xfrm>
            <a:prstGeom prst="rect">
              <a:avLst/>
            </a:prstGeom>
            <a:solidFill>
              <a:schemeClr val="bg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algn="ctr" defTabSz="914400" eaLnBrk="1" fontAlgn="auto" latinLnBrk="0" hangingPunct="1">
                <a:lnSpc>
                  <a:spcPct val="100000"/>
                </a:lnSpc>
                <a:spcBef>
                  <a:spcPct val="20000"/>
                </a:spcBef>
                <a:spcAft>
                  <a:spcPts val="0"/>
                </a:spcAft>
                <a:buClr>
                  <a:srgbClr val="FF3300"/>
                </a:buClr>
                <a:buSzPct val="70000"/>
                <a:buFont typeface="Wingdings" panose="05000000000000000000" pitchFamily="2" charset="2"/>
                <a:buNone/>
                <a:tabLst/>
                <a:defRPr/>
              </a:pPr>
              <a:r>
                <a:rPr kumimoji="0" lang="zh-CN" altLang="en-US" sz="2000" b="0" i="0" u="sng"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rPr>
                <a:t>张三</a:t>
              </a:r>
              <a:r>
                <a:rPr kumimoji="0" lang="en-US" altLang="zh-CN" sz="2000" b="0" i="0" u="sng"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rPr>
                <a:t>:Person</a:t>
              </a:r>
            </a:p>
          </p:txBody>
        </p:sp>
        <p:cxnSp>
          <p:nvCxnSpPr>
            <p:cNvPr id="6" name="AutoShape 6">
              <a:extLst>
                <a:ext uri="{FF2B5EF4-FFF2-40B4-BE49-F238E27FC236}">
                  <a16:creationId xmlns:a16="http://schemas.microsoft.com/office/drawing/2014/main" id="{6FFB31A7-99B5-4308-A7AD-A3E90770EE9F}"/>
                </a:ext>
              </a:extLst>
            </p:cNvPr>
            <p:cNvCxnSpPr>
              <a:cxnSpLocks noChangeShapeType="1"/>
              <a:stCxn id="4" idx="3"/>
              <a:endCxn id="5" idx="1"/>
            </p:cNvCxnSpPr>
            <p:nvPr/>
          </p:nvCxnSpPr>
          <p:spPr bwMode="auto">
            <a:xfrm flipV="1">
              <a:off x="3636541" y="3694458"/>
              <a:ext cx="1797050" cy="69629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Rectangle 7">
              <a:extLst>
                <a:ext uri="{FF2B5EF4-FFF2-40B4-BE49-F238E27FC236}">
                  <a16:creationId xmlns:a16="http://schemas.microsoft.com/office/drawing/2014/main" id="{787FD7FF-FE88-4F25-A9FD-E8468C004CD9}"/>
                </a:ext>
              </a:extLst>
            </p:cNvPr>
            <p:cNvSpPr>
              <a:spLocks noChangeArrowheads="1"/>
            </p:cNvSpPr>
            <p:nvPr/>
          </p:nvSpPr>
          <p:spPr bwMode="auto">
            <a:xfrm>
              <a:off x="5433591" y="4194956"/>
              <a:ext cx="1981200" cy="400110"/>
            </a:xfrm>
            <a:prstGeom prst="rect">
              <a:avLst/>
            </a:prstGeom>
            <a:solidFill>
              <a:schemeClr val="bg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algn="ctr" defTabSz="914400" eaLnBrk="1" fontAlgn="auto" latinLnBrk="0" hangingPunct="1">
                <a:lnSpc>
                  <a:spcPct val="100000"/>
                </a:lnSpc>
                <a:spcBef>
                  <a:spcPct val="20000"/>
                </a:spcBef>
                <a:spcAft>
                  <a:spcPts val="0"/>
                </a:spcAft>
                <a:buClr>
                  <a:srgbClr val="FF3300"/>
                </a:buClr>
                <a:buSzPct val="70000"/>
                <a:buFont typeface="Wingdings" panose="05000000000000000000" pitchFamily="2" charset="2"/>
                <a:buNone/>
                <a:tabLst/>
                <a:defRPr/>
              </a:pPr>
              <a:r>
                <a:rPr kumimoji="0" lang="zh-CN" altLang="en-US" sz="2000" b="0" i="0" u="sng" strike="noStrike" kern="0" cap="none" spc="0" normalizeH="0" baseline="0" noProof="0" dirty="0">
                  <a:ln>
                    <a:noFill/>
                  </a:ln>
                  <a:solidFill>
                    <a:srgbClr val="000000"/>
                  </a:solidFill>
                  <a:effectLst/>
                  <a:uLnTx/>
                  <a:uFillTx/>
                  <a:latin typeface="华文细黑" panose="02010600040101010101" pitchFamily="2" charset="-122"/>
                  <a:ea typeface="华文细黑" panose="02010600040101010101" pitchFamily="2" charset="-122"/>
                </a:rPr>
                <a:t>李四</a:t>
              </a:r>
              <a:r>
                <a:rPr kumimoji="0" lang="en-US" altLang="zh-CN" sz="2000" b="0" i="0" u="sng" strike="noStrike" kern="0" cap="none" spc="0" normalizeH="0" baseline="0" noProof="0" dirty="0">
                  <a:ln>
                    <a:noFill/>
                  </a:ln>
                  <a:solidFill>
                    <a:srgbClr val="000000"/>
                  </a:solidFill>
                  <a:effectLst/>
                  <a:uLnTx/>
                  <a:uFillTx/>
                  <a:latin typeface="华文细黑" panose="02010600040101010101" pitchFamily="2" charset="-122"/>
                  <a:ea typeface="华文细黑" panose="02010600040101010101" pitchFamily="2" charset="-122"/>
                </a:rPr>
                <a:t>:Person</a:t>
              </a:r>
            </a:p>
          </p:txBody>
        </p:sp>
        <p:sp>
          <p:nvSpPr>
            <p:cNvPr id="8" name="Rectangle 8">
              <a:extLst>
                <a:ext uri="{FF2B5EF4-FFF2-40B4-BE49-F238E27FC236}">
                  <a16:creationId xmlns:a16="http://schemas.microsoft.com/office/drawing/2014/main" id="{EE1336A6-EBCF-4225-BD64-8792BCA4B025}"/>
                </a:ext>
              </a:extLst>
            </p:cNvPr>
            <p:cNvSpPr>
              <a:spLocks noChangeArrowheads="1"/>
            </p:cNvSpPr>
            <p:nvPr/>
          </p:nvSpPr>
          <p:spPr bwMode="auto">
            <a:xfrm>
              <a:off x="5433591" y="4895509"/>
              <a:ext cx="1981200" cy="400110"/>
            </a:xfrm>
            <a:prstGeom prst="rect">
              <a:avLst/>
            </a:prstGeom>
            <a:solidFill>
              <a:schemeClr val="bg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algn="ctr" defTabSz="914400" eaLnBrk="1" fontAlgn="auto" latinLnBrk="0" hangingPunct="1">
                <a:lnSpc>
                  <a:spcPct val="100000"/>
                </a:lnSpc>
                <a:spcBef>
                  <a:spcPct val="20000"/>
                </a:spcBef>
                <a:spcAft>
                  <a:spcPts val="0"/>
                </a:spcAft>
                <a:buClr>
                  <a:srgbClr val="FF3300"/>
                </a:buClr>
                <a:buSzPct val="70000"/>
                <a:buFont typeface="Wingdings" panose="05000000000000000000" pitchFamily="2" charset="2"/>
                <a:buNone/>
                <a:tabLst/>
                <a:defRPr/>
              </a:pPr>
              <a:r>
                <a:rPr kumimoji="0" lang="zh-CN" altLang="en-US" sz="2000" b="0" i="0" u="sng"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rPr>
                <a:t>王二</a:t>
              </a:r>
              <a:r>
                <a:rPr kumimoji="0" lang="en-US" altLang="zh-CN" sz="2000" b="0" i="0" u="sng"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rPr>
                <a:t>:Person</a:t>
              </a:r>
            </a:p>
          </p:txBody>
        </p:sp>
        <p:cxnSp>
          <p:nvCxnSpPr>
            <p:cNvPr id="9" name="AutoShape 9">
              <a:extLst>
                <a:ext uri="{FF2B5EF4-FFF2-40B4-BE49-F238E27FC236}">
                  <a16:creationId xmlns:a16="http://schemas.microsoft.com/office/drawing/2014/main" id="{613F16FD-C336-4A37-9514-EDFDF10725E4}"/>
                </a:ext>
              </a:extLst>
            </p:cNvPr>
            <p:cNvCxnSpPr>
              <a:cxnSpLocks noChangeShapeType="1"/>
              <a:stCxn id="4" idx="3"/>
              <a:endCxn id="7" idx="1"/>
            </p:cNvCxnSpPr>
            <p:nvPr/>
          </p:nvCxnSpPr>
          <p:spPr bwMode="auto">
            <a:xfrm>
              <a:off x="3636541" y="4390748"/>
              <a:ext cx="1797050" cy="4263"/>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AutoShape 10">
              <a:extLst>
                <a:ext uri="{FF2B5EF4-FFF2-40B4-BE49-F238E27FC236}">
                  <a16:creationId xmlns:a16="http://schemas.microsoft.com/office/drawing/2014/main" id="{0A6A4840-63CF-4A42-9610-D556DCC72D83}"/>
                </a:ext>
              </a:extLst>
            </p:cNvPr>
            <p:cNvCxnSpPr>
              <a:cxnSpLocks noChangeShapeType="1"/>
              <a:stCxn id="4" idx="3"/>
              <a:endCxn id="8" idx="1"/>
            </p:cNvCxnSpPr>
            <p:nvPr/>
          </p:nvCxnSpPr>
          <p:spPr bwMode="auto">
            <a:xfrm>
              <a:off x="3636541" y="4390748"/>
              <a:ext cx="1797050" cy="704816"/>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 Box 11">
              <a:extLst>
                <a:ext uri="{FF2B5EF4-FFF2-40B4-BE49-F238E27FC236}">
                  <a16:creationId xmlns:a16="http://schemas.microsoft.com/office/drawing/2014/main" id="{E9A611C1-9BB6-4AF6-87F9-FA88034AAE10}"/>
                </a:ext>
              </a:extLst>
            </p:cNvPr>
            <p:cNvSpPr txBox="1">
              <a:spLocks noChangeArrowheads="1"/>
            </p:cNvSpPr>
            <p:nvPr/>
          </p:nvSpPr>
          <p:spPr bwMode="auto">
            <a:xfrm>
              <a:off x="4066016" y="3410822"/>
              <a:ext cx="15128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chairperson</a:t>
              </a:r>
            </a:p>
          </p:txBody>
        </p:sp>
        <p:sp>
          <p:nvSpPr>
            <p:cNvPr id="12" name="Text Box 12">
              <a:extLst>
                <a:ext uri="{FF2B5EF4-FFF2-40B4-BE49-F238E27FC236}">
                  <a16:creationId xmlns:a16="http://schemas.microsoft.com/office/drawing/2014/main" id="{312AF7A9-1E6B-4F4D-B230-7BA882D83ED0}"/>
                </a:ext>
              </a:extLst>
            </p:cNvPr>
            <p:cNvSpPr txBox="1">
              <a:spLocks noChangeArrowheads="1"/>
            </p:cNvSpPr>
            <p:nvPr/>
          </p:nvSpPr>
          <p:spPr bwMode="auto">
            <a:xfrm>
              <a:off x="4066016" y="4078870"/>
              <a:ext cx="15128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secretary</a:t>
              </a:r>
            </a:p>
          </p:txBody>
        </p:sp>
        <p:sp>
          <p:nvSpPr>
            <p:cNvPr id="13" name="Text Box 13">
              <a:extLst>
                <a:ext uri="{FF2B5EF4-FFF2-40B4-BE49-F238E27FC236}">
                  <a16:creationId xmlns:a16="http://schemas.microsoft.com/office/drawing/2014/main" id="{4984F8A2-FA5D-477E-8774-45BD5FCE9012}"/>
                </a:ext>
              </a:extLst>
            </p:cNvPr>
            <p:cNvSpPr txBox="1">
              <a:spLocks noChangeArrowheads="1"/>
            </p:cNvSpPr>
            <p:nvPr/>
          </p:nvSpPr>
          <p:spPr bwMode="auto">
            <a:xfrm>
              <a:off x="4066016" y="4912208"/>
              <a:ext cx="15128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member</a:t>
              </a:r>
            </a:p>
          </p:txBody>
        </p:sp>
        <p:sp>
          <p:nvSpPr>
            <p:cNvPr id="14" name="Text Box 14">
              <a:extLst>
                <a:ext uri="{FF2B5EF4-FFF2-40B4-BE49-F238E27FC236}">
                  <a16:creationId xmlns:a16="http://schemas.microsoft.com/office/drawing/2014/main" id="{0F303550-3170-4B26-896B-45515CA28F4D}"/>
                </a:ext>
              </a:extLst>
            </p:cNvPr>
            <p:cNvSpPr txBox="1">
              <a:spLocks noChangeArrowheads="1"/>
            </p:cNvSpPr>
            <p:nvPr/>
          </p:nvSpPr>
          <p:spPr bwMode="auto">
            <a:xfrm>
              <a:off x="2559924" y="3013947"/>
              <a:ext cx="15128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000" b="1"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rPr>
                <a:t>角色名称</a:t>
              </a:r>
            </a:p>
          </p:txBody>
        </p:sp>
        <p:sp>
          <p:nvSpPr>
            <p:cNvPr id="15" name="Line 15">
              <a:extLst>
                <a:ext uri="{FF2B5EF4-FFF2-40B4-BE49-F238E27FC236}">
                  <a16:creationId xmlns:a16="http://schemas.microsoft.com/office/drawing/2014/main" id="{2F2D7F06-8E05-4081-88B8-516B8AA5F422}"/>
                </a:ext>
              </a:extLst>
            </p:cNvPr>
            <p:cNvSpPr>
              <a:spLocks noChangeShapeType="1"/>
            </p:cNvSpPr>
            <p:nvPr/>
          </p:nvSpPr>
          <p:spPr bwMode="auto">
            <a:xfrm>
              <a:off x="3995316" y="3152321"/>
              <a:ext cx="504825" cy="287338"/>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400" b="1">
                <a:solidFill>
                  <a:srgbClr val="FF3300"/>
                </a:solidFill>
                <a:latin typeface="Arial" panose="020B0604020202020204" pitchFamily="34" charset="0"/>
              </a:endParaRPr>
            </a:p>
          </p:txBody>
        </p:sp>
        <p:sp>
          <p:nvSpPr>
            <p:cNvPr id="16" name="Text Box 16">
              <a:extLst>
                <a:ext uri="{FF2B5EF4-FFF2-40B4-BE49-F238E27FC236}">
                  <a16:creationId xmlns:a16="http://schemas.microsoft.com/office/drawing/2014/main" id="{3CD628F3-F939-4B4B-9D3F-BADE491B8EF3}"/>
                </a:ext>
              </a:extLst>
            </p:cNvPr>
            <p:cNvSpPr txBox="1">
              <a:spLocks noChangeArrowheads="1"/>
            </p:cNvSpPr>
            <p:nvPr/>
          </p:nvSpPr>
          <p:spPr bwMode="auto">
            <a:xfrm>
              <a:off x="2559924" y="5057601"/>
              <a:ext cx="15128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000" b="1"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rPr>
                <a:t>双向链接</a:t>
              </a:r>
            </a:p>
          </p:txBody>
        </p:sp>
        <p:sp>
          <p:nvSpPr>
            <p:cNvPr id="17" name="Line 17">
              <a:extLst>
                <a:ext uri="{FF2B5EF4-FFF2-40B4-BE49-F238E27FC236}">
                  <a16:creationId xmlns:a16="http://schemas.microsoft.com/office/drawing/2014/main" id="{31FCE97B-0A79-4952-B669-CB86FEA082D4}"/>
                </a:ext>
              </a:extLst>
            </p:cNvPr>
            <p:cNvSpPr>
              <a:spLocks noChangeShapeType="1"/>
            </p:cNvSpPr>
            <p:nvPr/>
          </p:nvSpPr>
          <p:spPr bwMode="auto">
            <a:xfrm flipV="1">
              <a:off x="3852441" y="4701996"/>
              <a:ext cx="503237" cy="576262"/>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400" b="1">
                <a:solidFill>
                  <a:srgbClr val="FF3300"/>
                </a:solidFill>
                <a:latin typeface="Arial" panose="020B0604020202020204" pitchFamily="34" charset="0"/>
              </a:endParaRPr>
            </a:p>
          </p:txBody>
        </p:sp>
      </p:grpSp>
    </p:spTree>
    <p:extLst>
      <p:ext uri="{BB962C8B-B14F-4D97-AF65-F5344CB8AC3E}">
        <p14:creationId xmlns:p14="http://schemas.microsoft.com/office/powerpoint/2010/main" val="225850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randombar(horizontal)">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9.4.3 </a:t>
            </a:r>
            <a:r>
              <a:rPr lang="zh-CN" altLang="en-US" dirty="0"/>
              <a:t>关联</a:t>
            </a:r>
          </a:p>
        </p:txBody>
      </p:sp>
      <p:sp>
        <p:nvSpPr>
          <p:cNvPr id="5" name="Rectangle 4">
            <a:extLst>
              <a:ext uri="{FF2B5EF4-FFF2-40B4-BE49-F238E27FC236}">
                <a16:creationId xmlns:a16="http://schemas.microsoft.com/office/drawing/2014/main" id="{85994A99-543B-431D-B433-3B3667D5F253}"/>
              </a:ext>
            </a:extLst>
          </p:cNvPr>
          <p:cNvSpPr>
            <a:spLocks noChangeArrowheads="1"/>
          </p:cNvSpPr>
          <p:nvPr/>
        </p:nvSpPr>
        <p:spPr bwMode="auto">
          <a:xfrm>
            <a:off x="1524000" y="2483082"/>
            <a:ext cx="1676400" cy="492443"/>
          </a:xfrm>
          <a:prstGeom prst="rect">
            <a:avLst/>
          </a:prstGeom>
          <a:noFill/>
          <a:ln w="9525" algn="ctr">
            <a:solidFill>
              <a:srgbClr val="000000"/>
            </a:solidFill>
            <a:miter lim="800000"/>
            <a:headEnd/>
            <a:tailEnd/>
          </a:ln>
          <a:effectLst/>
        </p:spPr>
        <p:txBody>
          <a:bodyPr anchor="ct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algn="ctr" defTabSz="914400" eaLnBrk="1" fontAlgn="auto" latinLnBrk="0" hangingPunct="1">
              <a:lnSpc>
                <a:spcPct val="100000"/>
              </a:lnSpc>
              <a:spcBef>
                <a:spcPct val="20000"/>
              </a:spcBef>
              <a:spcAft>
                <a:spcPts val="0"/>
              </a:spcAft>
              <a:buClr>
                <a:srgbClr val="FF3300"/>
              </a:buClr>
              <a:buSzPct val="70000"/>
              <a:buFont typeface="Wingdings" panose="05000000000000000000" pitchFamily="2" charset="2"/>
              <a:buNone/>
              <a:tabLst/>
              <a:defRPr/>
            </a:pPr>
            <a:r>
              <a:rPr kumimoji="0" lang="en-US" altLang="zh-CN" sz="2600" b="0" i="0" u="none" strike="noStrike" kern="0" cap="none" spc="0" normalizeH="0" baseline="0" noProof="0" dirty="0">
                <a:ln>
                  <a:noFill/>
                </a:ln>
                <a:solidFill>
                  <a:srgbClr val="000000"/>
                </a:solidFill>
                <a:effectLst/>
                <a:uLnTx/>
                <a:uFillTx/>
                <a:cs typeface="Arial" panose="020B0604020202020204" pitchFamily="34" charset="0"/>
              </a:rPr>
              <a:t>Company</a:t>
            </a:r>
          </a:p>
        </p:txBody>
      </p:sp>
      <p:sp>
        <p:nvSpPr>
          <p:cNvPr id="6" name="Rectangle 5">
            <a:extLst>
              <a:ext uri="{FF2B5EF4-FFF2-40B4-BE49-F238E27FC236}">
                <a16:creationId xmlns:a16="http://schemas.microsoft.com/office/drawing/2014/main" id="{A53B5EB3-53A0-4399-BC8F-63AD890E51E6}"/>
              </a:ext>
            </a:extLst>
          </p:cNvPr>
          <p:cNvSpPr>
            <a:spLocks noChangeArrowheads="1"/>
          </p:cNvSpPr>
          <p:nvPr/>
        </p:nvSpPr>
        <p:spPr bwMode="auto">
          <a:xfrm>
            <a:off x="6172200" y="2480065"/>
            <a:ext cx="1447800" cy="498475"/>
          </a:xfrm>
          <a:prstGeom prst="rect">
            <a:avLst/>
          </a:prstGeom>
          <a:noFill/>
          <a:ln w="9525" algn="ctr">
            <a:solidFill>
              <a:srgbClr val="000000"/>
            </a:solidFill>
            <a:miter lim="800000"/>
            <a:headEnd/>
            <a:tailEnd/>
          </a:ln>
          <a:effectLst/>
        </p:spPr>
        <p:txBody>
          <a:bodyPr anchor="ct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algn="ctr" defTabSz="914400" eaLnBrk="1" fontAlgn="auto" latinLnBrk="0" hangingPunct="1">
              <a:lnSpc>
                <a:spcPct val="100000"/>
              </a:lnSpc>
              <a:spcBef>
                <a:spcPct val="20000"/>
              </a:spcBef>
              <a:spcAft>
                <a:spcPts val="0"/>
              </a:spcAft>
              <a:buClr>
                <a:srgbClr val="FF3300"/>
              </a:buClr>
              <a:buSzPct val="70000"/>
              <a:buFont typeface="Wingdings" panose="05000000000000000000" pitchFamily="2" charset="2"/>
              <a:buNone/>
              <a:tabLst/>
              <a:defRPr/>
            </a:pPr>
            <a:r>
              <a:rPr kumimoji="0" lang="en-US" altLang="zh-CN" sz="2600" b="0" i="0" u="none" strike="noStrike" kern="0" cap="none" spc="0" normalizeH="0" baseline="0" noProof="0">
                <a:ln>
                  <a:noFill/>
                </a:ln>
                <a:solidFill>
                  <a:srgbClr val="000000"/>
                </a:solidFill>
                <a:effectLst/>
                <a:uLnTx/>
                <a:uFillTx/>
                <a:cs typeface="Arial" panose="020B0604020202020204" pitchFamily="34" charset="0"/>
              </a:rPr>
              <a:t>Person</a:t>
            </a:r>
          </a:p>
        </p:txBody>
      </p:sp>
      <p:cxnSp>
        <p:nvCxnSpPr>
          <p:cNvPr id="7" name="AutoShape 6">
            <a:extLst>
              <a:ext uri="{FF2B5EF4-FFF2-40B4-BE49-F238E27FC236}">
                <a16:creationId xmlns:a16="http://schemas.microsoft.com/office/drawing/2014/main" id="{A558992F-E494-4C72-992B-3FC7216B66AA}"/>
              </a:ext>
            </a:extLst>
          </p:cNvPr>
          <p:cNvCxnSpPr>
            <a:cxnSpLocks noChangeShapeType="1"/>
            <a:stCxn id="5" idx="3"/>
            <a:endCxn id="6" idx="1"/>
          </p:cNvCxnSpPr>
          <p:nvPr/>
        </p:nvCxnSpPr>
        <p:spPr bwMode="auto">
          <a:xfrm flipV="1">
            <a:off x="3200400" y="2729303"/>
            <a:ext cx="2971800" cy="1"/>
          </a:xfrm>
          <a:prstGeom prst="straightConnector1">
            <a:avLst/>
          </a:prstGeom>
          <a:noFill/>
          <a:ln w="19050">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 Box 7">
            <a:extLst>
              <a:ext uri="{FF2B5EF4-FFF2-40B4-BE49-F238E27FC236}">
                <a16:creationId xmlns:a16="http://schemas.microsoft.com/office/drawing/2014/main" id="{731DC2A2-3FEA-43DF-8259-0F1BC99687AA}"/>
              </a:ext>
            </a:extLst>
          </p:cNvPr>
          <p:cNvSpPr txBox="1">
            <a:spLocks noChangeArrowheads="1"/>
          </p:cNvSpPr>
          <p:nvPr/>
        </p:nvSpPr>
        <p:spPr bwMode="auto">
          <a:xfrm>
            <a:off x="3733800" y="2251465"/>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employs</a:t>
            </a:r>
          </a:p>
        </p:txBody>
      </p:sp>
      <p:sp>
        <p:nvSpPr>
          <p:cNvPr id="9" name="Text Box 8">
            <a:extLst>
              <a:ext uri="{FF2B5EF4-FFF2-40B4-BE49-F238E27FC236}">
                <a16:creationId xmlns:a16="http://schemas.microsoft.com/office/drawing/2014/main" id="{2F379EF8-620F-4440-AAE7-311BAD39C8DE}"/>
              </a:ext>
            </a:extLst>
          </p:cNvPr>
          <p:cNvSpPr txBox="1">
            <a:spLocks noChangeArrowheads="1"/>
          </p:cNvSpPr>
          <p:nvPr/>
        </p:nvSpPr>
        <p:spPr bwMode="auto">
          <a:xfrm>
            <a:off x="3200400" y="2708665"/>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1</a:t>
            </a:r>
          </a:p>
        </p:txBody>
      </p:sp>
      <p:sp>
        <p:nvSpPr>
          <p:cNvPr id="10" name="Text Box 9">
            <a:extLst>
              <a:ext uri="{FF2B5EF4-FFF2-40B4-BE49-F238E27FC236}">
                <a16:creationId xmlns:a16="http://schemas.microsoft.com/office/drawing/2014/main" id="{D2DEA396-9834-4C2D-BB15-6F66B00FCB01}"/>
              </a:ext>
            </a:extLst>
          </p:cNvPr>
          <p:cNvSpPr txBox="1">
            <a:spLocks noChangeArrowheads="1"/>
          </p:cNvSpPr>
          <p:nvPr/>
        </p:nvSpPr>
        <p:spPr bwMode="auto">
          <a:xfrm>
            <a:off x="5791200" y="2708665"/>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t>
            </a:r>
          </a:p>
        </p:txBody>
      </p:sp>
      <p:sp>
        <p:nvSpPr>
          <p:cNvPr id="11" name="Text Box 10">
            <a:extLst>
              <a:ext uri="{FF2B5EF4-FFF2-40B4-BE49-F238E27FC236}">
                <a16:creationId xmlns:a16="http://schemas.microsoft.com/office/drawing/2014/main" id="{599C7449-C029-411D-9497-C80102FC35F4}"/>
              </a:ext>
            </a:extLst>
          </p:cNvPr>
          <p:cNvSpPr txBox="1">
            <a:spLocks noChangeArrowheads="1"/>
          </p:cNvSpPr>
          <p:nvPr/>
        </p:nvSpPr>
        <p:spPr bwMode="auto">
          <a:xfrm>
            <a:off x="2133600" y="1641865"/>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algn="ctr"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zh-CN" altLang="en-US" sz="1800" b="1"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rPr>
              <a:t>关联名称</a:t>
            </a:r>
          </a:p>
        </p:txBody>
      </p:sp>
      <p:sp>
        <p:nvSpPr>
          <p:cNvPr id="12" name="Text Box 11">
            <a:extLst>
              <a:ext uri="{FF2B5EF4-FFF2-40B4-BE49-F238E27FC236}">
                <a16:creationId xmlns:a16="http://schemas.microsoft.com/office/drawing/2014/main" id="{B46BD054-8470-408C-AFFA-4E5C844E756A}"/>
              </a:ext>
            </a:extLst>
          </p:cNvPr>
          <p:cNvSpPr txBox="1">
            <a:spLocks noChangeArrowheads="1"/>
          </p:cNvSpPr>
          <p:nvPr/>
        </p:nvSpPr>
        <p:spPr bwMode="auto">
          <a:xfrm>
            <a:off x="4953000" y="1565665"/>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algn="ctr"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zh-CN" altLang="en-US" sz="18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导航性</a:t>
            </a:r>
          </a:p>
        </p:txBody>
      </p:sp>
      <p:sp>
        <p:nvSpPr>
          <p:cNvPr id="13" name="Text Box 12">
            <a:extLst>
              <a:ext uri="{FF2B5EF4-FFF2-40B4-BE49-F238E27FC236}">
                <a16:creationId xmlns:a16="http://schemas.microsoft.com/office/drawing/2014/main" id="{02DBAAA2-BC7A-49C3-AD95-A554FEC1D3C8}"/>
              </a:ext>
            </a:extLst>
          </p:cNvPr>
          <p:cNvSpPr txBox="1">
            <a:spLocks noChangeArrowheads="1"/>
          </p:cNvSpPr>
          <p:nvPr/>
        </p:nvSpPr>
        <p:spPr bwMode="auto">
          <a:xfrm>
            <a:off x="2819400" y="3332553"/>
            <a:ext cx="1143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algn="ctr"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zh-CN" altLang="en-US" sz="18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多重性</a:t>
            </a:r>
          </a:p>
        </p:txBody>
      </p:sp>
      <p:sp>
        <p:nvSpPr>
          <p:cNvPr id="14" name="Line 13">
            <a:extLst>
              <a:ext uri="{FF2B5EF4-FFF2-40B4-BE49-F238E27FC236}">
                <a16:creationId xmlns:a16="http://schemas.microsoft.com/office/drawing/2014/main" id="{5260C5A1-FDA6-48F2-B324-7C0F17AFE397}"/>
              </a:ext>
            </a:extLst>
          </p:cNvPr>
          <p:cNvSpPr>
            <a:spLocks noChangeShapeType="1"/>
          </p:cNvSpPr>
          <p:nvPr/>
        </p:nvSpPr>
        <p:spPr bwMode="auto">
          <a:xfrm>
            <a:off x="3124200" y="1870465"/>
            <a:ext cx="685800" cy="45720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zh-CN" altLang="en-US" sz="2400" b="1">
              <a:solidFill>
                <a:srgbClr val="FF3300"/>
              </a:solidFill>
              <a:latin typeface="Arial" panose="020B0604020202020204" pitchFamily="34" charset="0"/>
            </a:endParaRPr>
          </a:p>
        </p:txBody>
      </p:sp>
      <p:sp>
        <p:nvSpPr>
          <p:cNvPr id="15" name="Line 14">
            <a:extLst>
              <a:ext uri="{FF2B5EF4-FFF2-40B4-BE49-F238E27FC236}">
                <a16:creationId xmlns:a16="http://schemas.microsoft.com/office/drawing/2014/main" id="{E0004E41-EC7C-4C36-B97C-30A7AC65CC7C}"/>
              </a:ext>
            </a:extLst>
          </p:cNvPr>
          <p:cNvSpPr>
            <a:spLocks noChangeShapeType="1"/>
          </p:cNvSpPr>
          <p:nvPr/>
        </p:nvSpPr>
        <p:spPr bwMode="auto">
          <a:xfrm>
            <a:off x="5486400" y="1946665"/>
            <a:ext cx="609600" cy="68580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zh-CN" altLang="en-US" sz="2400" b="1">
              <a:solidFill>
                <a:srgbClr val="FF3300"/>
              </a:solidFill>
              <a:latin typeface="Arial" panose="020B0604020202020204" pitchFamily="34" charset="0"/>
            </a:endParaRPr>
          </a:p>
        </p:txBody>
      </p:sp>
      <p:sp>
        <p:nvSpPr>
          <p:cNvPr id="16" name="Line 15">
            <a:extLst>
              <a:ext uri="{FF2B5EF4-FFF2-40B4-BE49-F238E27FC236}">
                <a16:creationId xmlns:a16="http://schemas.microsoft.com/office/drawing/2014/main" id="{E7AA583F-11C8-4FAD-A1F5-504853BE091B}"/>
              </a:ext>
            </a:extLst>
          </p:cNvPr>
          <p:cNvSpPr>
            <a:spLocks noChangeShapeType="1"/>
          </p:cNvSpPr>
          <p:nvPr/>
        </p:nvSpPr>
        <p:spPr bwMode="auto">
          <a:xfrm flipV="1">
            <a:off x="3352800" y="3013465"/>
            <a:ext cx="0" cy="30480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zh-CN" altLang="en-US" sz="2400" b="1">
              <a:solidFill>
                <a:srgbClr val="FF3300"/>
              </a:solidFill>
              <a:latin typeface="Arial" panose="020B0604020202020204" pitchFamily="34" charset="0"/>
            </a:endParaRPr>
          </a:p>
        </p:txBody>
      </p:sp>
      <p:sp>
        <p:nvSpPr>
          <p:cNvPr id="17" name="Rectangle 16">
            <a:extLst>
              <a:ext uri="{FF2B5EF4-FFF2-40B4-BE49-F238E27FC236}">
                <a16:creationId xmlns:a16="http://schemas.microsoft.com/office/drawing/2014/main" id="{C9B96BF8-30B8-4CB4-84E5-C52BD7A30B0F}"/>
              </a:ext>
            </a:extLst>
          </p:cNvPr>
          <p:cNvSpPr>
            <a:spLocks noChangeArrowheads="1"/>
          </p:cNvSpPr>
          <p:nvPr/>
        </p:nvSpPr>
        <p:spPr bwMode="auto">
          <a:xfrm>
            <a:off x="1524000" y="4616682"/>
            <a:ext cx="1600200" cy="492443"/>
          </a:xfrm>
          <a:prstGeom prst="rect">
            <a:avLst/>
          </a:prstGeom>
          <a:noFill/>
          <a:ln w="9525" algn="ctr">
            <a:solidFill>
              <a:srgbClr val="000000"/>
            </a:solidFill>
            <a:miter lim="800000"/>
            <a:headEnd/>
            <a:tailEnd/>
          </a:ln>
          <a:effectLst/>
        </p:spPr>
        <p:txBody>
          <a:bodyPr anchor="ct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algn="ctr" defTabSz="914400" eaLnBrk="1" fontAlgn="auto" latinLnBrk="0" hangingPunct="1">
              <a:lnSpc>
                <a:spcPct val="100000"/>
              </a:lnSpc>
              <a:spcBef>
                <a:spcPct val="20000"/>
              </a:spcBef>
              <a:spcAft>
                <a:spcPts val="0"/>
              </a:spcAft>
              <a:buClr>
                <a:srgbClr val="FF3300"/>
              </a:buClr>
              <a:buSzPct val="70000"/>
              <a:buFont typeface="Wingdings" panose="05000000000000000000" pitchFamily="2" charset="2"/>
              <a:buNone/>
              <a:tabLst/>
              <a:defRPr/>
            </a:pPr>
            <a:r>
              <a:rPr kumimoji="0" lang="en-US" altLang="zh-CN" sz="2600" b="0" i="0" u="none" strike="noStrike" kern="0" cap="none" spc="0" normalizeH="0" baseline="0" noProof="0">
                <a:ln>
                  <a:noFill/>
                </a:ln>
                <a:solidFill>
                  <a:srgbClr val="000000"/>
                </a:solidFill>
                <a:effectLst/>
                <a:uLnTx/>
                <a:uFillTx/>
                <a:cs typeface="Arial" panose="020B0604020202020204" pitchFamily="34" charset="0"/>
              </a:rPr>
              <a:t>Company</a:t>
            </a:r>
          </a:p>
        </p:txBody>
      </p:sp>
      <p:sp>
        <p:nvSpPr>
          <p:cNvPr id="18" name="Rectangle 17">
            <a:extLst>
              <a:ext uri="{FF2B5EF4-FFF2-40B4-BE49-F238E27FC236}">
                <a16:creationId xmlns:a16="http://schemas.microsoft.com/office/drawing/2014/main" id="{CD9F29A6-0A10-4D3F-9E1E-E3930E2BE837}"/>
              </a:ext>
            </a:extLst>
          </p:cNvPr>
          <p:cNvSpPr>
            <a:spLocks noChangeArrowheads="1"/>
          </p:cNvSpPr>
          <p:nvPr/>
        </p:nvSpPr>
        <p:spPr bwMode="auto">
          <a:xfrm>
            <a:off x="6248400" y="4613665"/>
            <a:ext cx="1447800" cy="498475"/>
          </a:xfrm>
          <a:prstGeom prst="rect">
            <a:avLst/>
          </a:prstGeom>
          <a:noFill/>
          <a:ln w="9525" algn="ctr">
            <a:solidFill>
              <a:srgbClr val="000000"/>
            </a:solidFill>
            <a:miter lim="800000"/>
            <a:headEnd/>
            <a:tailEnd/>
          </a:ln>
          <a:effectLst/>
        </p:spPr>
        <p:txBody>
          <a:bodyPr anchor="ct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algn="ctr" defTabSz="914400" eaLnBrk="1" fontAlgn="auto" latinLnBrk="0" hangingPunct="1">
              <a:lnSpc>
                <a:spcPct val="100000"/>
              </a:lnSpc>
              <a:spcBef>
                <a:spcPct val="20000"/>
              </a:spcBef>
              <a:spcAft>
                <a:spcPts val="0"/>
              </a:spcAft>
              <a:buClr>
                <a:srgbClr val="FF3300"/>
              </a:buClr>
              <a:buSzPct val="70000"/>
              <a:buFont typeface="Wingdings" panose="05000000000000000000" pitchFamily="2" charset="2"/>
              <a:buNone/>
              <a:tabLst/>
              <a:defRPr/>
            </a:pPr>
            <a:r>
              <a:rPr kumimoji="0" lang="en-US" altLang="zh-CN" sz="2600" b="0" i="0" u="none" strike="noStrike" kern="0" cap="none" spc="0" normalizeH="0" baseline="0" noProof="0">
                <a:ln>
                  <a:noFill/>
                </a:ln>
                <a:solidFill>
                  <a:srgbClr val="000000"/>
                </a:solidFill>
                <a:effectLst/>
                <a:uLnTx/>
                <a:uFillTx/>
                <a:cs typeface="Arial" panose="020B0604020202020204" pitchFamily="34" charset="0"/>
              </a:rPr>
              <a:t>Person</a:t>
            </a:r>
          </a:p>
        </p:txBody>
      </p:sp>
      <p:cxnSp>
        <p:nvCxnSpPr>
          <p:cNvPr id="19" name="AutoShape 18">
            <a:extLst>
              <a:ext uri="{FF2B5EF4-FFF2-40B4-BE49-F238E27FC236}">
                <a16:creationId xmlns:a16="http://schemas.microsoft.com/office/drawing/2014/main" id="{6056E628-B5F2-4842-B044-594B203970AC}"/>
              </a:ext>
            </a:extLst>
          </p:cNvPr>
          <p:cNvCxnSpPr>
            <a:cxnSpLocks noChangeShapeType="1"/>
            <a:stCxn id="17" idx="3"/>
            <a:endCxn id="18" idx="1"/>
          </p:cNvCxnSpPr>
          <p:nvPr/>
        </p:nvCxnSpPr>
        <p:spPr bwMode="auto">
          <a:xfrm flipV="1">
            <a:off x="3124200" y="4862903"/>
            <a:ext cx="3124200" cy="1"/>
          </a:xfrm>
          <a:prstGeom prst="straightConnector1">
            <a:avLst/>
          </a:prstGeom>
          <a:noFill/>
          <a:ln w="19050">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 Box 19">
            <a:extLst>
              <a:ext uri="{FF2B5EF4-FFF2-40B4-BE49-F238E27FC236}">
                <a16:creationId xmlns:a16="http://schemas.microsoft.com/office/drawing/2014/main" id="{6BA728E2-E700-4019-A9C2-140B8F49E9EF}"/>
              </a:ext>
            </a:extLst>
          </p:cNvPr>
          <p:cNvSpPr txBox="1">
            <a:spLocks noChangeArrowheads="1"/>
          </p:cNvSpPr>
          <p:nvPr/>
        </p:nvSpPr>
        <p:spPr bwMode="auto">
          <a:xfrm>
            <a:off x="3124200" y="4475553"/>
            <a:ext cx="1143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employer</a:t>
            </a:r>
          </a:p>
        </p:txBody>
      </p:sp>
      <p:sp>
        <p:nvSpPr>
          <p:cNvPr id="21" name="Text Box 20">
            <a:extLst>
              <a:ext uri="{FF2B5EF4-FFF2-40B4-BE49-F238E27FC236}">
                <a16:creationId xmlns:a16="http://schemas.microsoft.com/office/drawing/2014/main" id="{54B7EDEC-B777-4F71-A69F-151776235112}"/>
              </a:ext>
            </a:extLst>
          </p:cNvPr>
          <p:cNvSpPr txBox="1">
            <a:spLocks noChangeArrowheads="1"/>
          </p:cNvSpPr>
          <p:nvPr/>
        </p:nvSpPr>
        <p:spPr bwMode="auto">
          <a:xfrm>
            <a:off x="3124200" y="4842265"/>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1</a:t>
            </a:r>
          </a:p>
        </p:txBody>
      </p:sp>
      <p:sp>
        <p:nvSpPr>
          <p:cNvPr id="22" name="Text Box 21">
            <a:extLst>
              <a:ext uri="{FF2B5EF4-FFF2-40B4-BE49-F238E27FC236}">
                <a16:creationId xmlns:a16="http://schemas.microsoft.com/office/drawing/2014/main" id="{C06D8857-50C4-4887-90A4-6B2EA9282714}"/>
              </a:ext>
            </a:extLst>
          </p:cNvPr>
          <p:cNvSpPr txBox="1">
            <a:spLocks noChangeArrowheads="1"/>
          </p:cNvSpPr>
          <p:nvPr/>
        </p:nvSpPr>
        <p:spPr bwMode="auto">
          <a:xfrm>
            <a:off x="5943600" y="4842265"/>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t>
            </a:r>
          </a:p>
        </p:txBody>
      </p:sp>
      <p:sp>
        <p:nvSpPr>
          <p:cNvPr id="23" name="Text Box 22">
            <a:extLst>
              <a:ext uri="{FF2B5EF4-FFF2-40B4-BE49-F238E27FC236}">
                <a16:creationId xmlns:a16="http://schemas.microsoft.com/office/drawing/2014/main" id="{FBEDFAF7-12A8-472B-82C4-6E87494EC905}"/>
              </a:ext>
            </a:extLst>
          </p:cNvPr>
          <p:cNvSpPr txBox="1">
            <a:spLocks noChangeArrowheads="1"/>
          </p:cNvSpPr>
          <p:nvPr/>
        </p:nvSpPr>
        <p:spPr bwMode="auto">
          <a:xfrm>
            <a:off x="1076325" y="3896908"/>
            <a:ext cx="1971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algn="ctr"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lang="zh-CN" altLang="en-US" sz="1800" kern="0" dirty="0">
                <a:solidFill>
                  <a:srgbClr val="0000FF"/>
                </a:solidFill>
              </a:rPr>
              <a:t>关联的</a:t>
            </a:r>
            <a:r>
              <a:rPr kumimoji="0" lang="zh-CN" altLang="en-US" sz="1800" b="1"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rPr>
              <a:t>角色名称</a:t>
            </a:r>
          </a:p>
        </p:txBody>
      </p:sp>
      <p:sp>
        <p:nvSpPr>
          <p:cNvPr id="24" name="Text Box 23">
            <a:extLst>
              <a:ext uri="{FF2B5EF4-FFF2-40B4-BE49-F238E27FC236}">
                <a16:creationId xmlns:a16="http://schemas.microsoft.com/office/drawing/2014/main" id="{57652F60-2B6A-4575-838D-10760B6326F5}"/>
              </a:ext>
            </a:extLst>
          </p:cNvPr>
          <p:cNvSpPr txBox="1">
            <a:spLocks noChangeArrowheads="1"/>
          </p:cNvSpPr>
          <p:nvPr/>
        </p:nvSpPr>
        <p:spPr bwMode="auto">
          <a:xfrm>
            <a:off x="2743200" y="5466153"/>
            <a:ext cx="1143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algn="ctr"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zh-CN" altLang="en-US" sz="18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多重性</a:t>
            </a:r>
          </a:p>
        </p:txBody>
      </p:sp>
      <p:sp>
        <p:nvSpPr>
          <p:cNvPr id="25" name="Line 24">
            <a:extLst>
              <a:ext uri="{FF2B5EF4-FFF2-40B4-BE49-F238E27FC236}">
                <a16:creationId xmlns:a16="http://schemas.microsoft.com/office/drawing/2014/main" id="{AE442DC2-BB6D-4700-808C-04A64A40F57E}"/>
              </a:ext>
            </a:extLst>
          </p:cNvPr>
          <p:cNvSpPr>
            <a:spLocks noChangeShapeType="1"/>
          </p:cNvSpPr>
          <p:nvPr/>
        </p:nvSpPr>
        <p:spPr bwMode="auto">
          <a:xfrm>
            <a:off x="3048000" y="4080265"/>
            <a:ext cx="685800" cy="45720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zh-CN" altLang="en-US" sz="2400" b="1">
              <a:solidFill>
                <a:srgbClr val="FF3300"/>
              </a:solidFill>
              <a:latin typeface="Arial" panose="020B0604020202020204" pitchFamily="34" charset="0"/>
            </a:endParaRPr>
          </a:p>
        </p:txBody>
      </p:sp>
      <p:sp>
        <p:nvSpPr>
          <p:cNvPr id="26" name="Line 25">
            <a:extLst>
              <a:ext uri="{FF2B5EF4-FFF2-40B4-BE49-F238E27FC236}">
                <a16:creationId xmlns:a16="http://schemas.microsoft.com/office/drawing/2014/main" id="{930E1E3E-E918-4E2B-98A5-3D089E8E403A}"/>
              </a:ext>
            </a:extLst>
          </p:cNvPr>
          <p:cNvSpPr>
            <a:spLocks noChangeShapeType="1"/>
          </p:cNvSpPr>
          <p:nvPr/>
        </p:nvSpPr>
        <p:spPr bwMode="auto">
          <a:xfrm flipV="1">
            <a:off x="3276600" y="5147065"/>
            <a:ext cx="0" cy="30480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zh-CN" altLang="en-US" sz="2400" b="1">
              <a:solidFill>
                <a:srgbClr val="FF3300"/>
              </a:solidFill>
              <a:latin typeface="Arial" panose="020B0604020202020204" pitchFamily="34" charset="0"/>
            </a:endParaRPr>
          </a:p>
        </p:txBody>
      </p:sp>
      <p:sp>
        <p:nvSpPr>
          <p:cNvPr id="27" name="Text Box 26">
            <a:extLst>
              <a:ext uri="{FF2B5EF4-FFF2-40B4-BE49-F238E27FC236}">
                <a16:creationId xmlns:a16="http://schemas.microsoft.com/office/drawing/2014/main" id="{090F936A-72E7-4DC9-8ABC-9A2C30FAE70A}"/>
              </a:ext>
            </a:extLst>
          </p:cNvPr>
          <p:cNvSpPr txBox="1">
            <a:spLocks noChangeArrowheads="1"/>
          </p:cNvSpPr>
          <p:nvPr/>
        </p:nvSpPr>
        <p:spPr bwMode="auto">
          <a:xfrm>
            <a:off x="5029200" y="4461265"/>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employee</a:t>
            </a:r>
          </a:p>
        </p:txBody>
      </p:sp>
      <p:sp>
        <p:nvSpPr>
          <p:cNvPr id="28" name="Text Box 27">
            <a:extLst>
              <a:ext uri="{FF2B5EF4-FFF2-40B4-BE49-F238E27FC236}">
                <a16:creationId xmlns:a16="http://schemas.microsoft.com/office/drawing/2014/main" id="{500581AD-2266-4CDB-8A4E-786FC93C90C5}"/>
              </a:ext>
            </a:extLst>
          </p:cNvPr>
          <p:cNvSpPr txBox="1">
            <a:spLocks noChangeArrowheads="1"/>
          </p:cNvSpPr>
          <p:nvPr/>
        </p:nvSpPr>
        <p:spPr bwMode="auto">
          <a:xfrm>
            <a:off x="4953000" y="3789753"/>
            <a:ext cx="1143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algn="ctr"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zh-CN" altLang="en-US" sz="18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导航性</a:t>
            </a:r>
          </a:p>
        </p:txBody>
      </p:sp>
      <p:sp>
        <p:nvSpPr>
          <p:cNvPr id="29" name="Line 28">
            <a:extLst>
              <a:ext uri="{FF2B5EF4-FFF2-40B4-BE49-F238E27FC236}">
                <a16:creationId xmlns:a16="http://schemas.microsoft.com/office/drawing/2014/main" id="{169C1CB2-BDA3-4757-BCAC-0748A9E4B91B}"/>
              </a:ext>
            </a:extLst>
          </p:cNvPr>
          <p:cNvSpPr>
            <a:spLocks noChangeShapeType="1"/>
          </p:cNvSpPr>
          <p:nvPr/>
        </p:nvSpPr>
        <p:spPr bwMode="auto">
          <a:xfrm>
            <a:off x="5638800" y="4080265"/>
            <a:ext cx="609600" cy="68580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zh-CN" altLang="en-US" sz="2400" b="1">
              <a:solidFill>
                <a:srgbClr val="FF3300"/>
              </a:solidFill>
              <a:latin typeface="Arial" panose="020B0604020202020204" pitchFamily="34" charset="0"/>
            </a:endParaRPr>
          </a:p>
        </p:txBody>
      </p:sp>
    </p:spTree>
    <p:extLst>
      <p:ext uri="{BB962C8B-B14F-4D97-AF65-F5344CB8AC3E}">
        <p14:creationId xmlns:p14="http://schemas.microsoft.com/office/powerpoint/2010/main" val="230735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linds(horizontal)">
                                      <p:cBhvr>
                                        <p:cTn id="31" dur="500"/>
                                        <p:tgtEl>
                                          <p:spTgt spid="13"/>
                                        </p:tgtEl>
                                      </p:cBhvr>
                                    </p:animEffect>
                                  </p:childTnLst>
                                </p:cTn>
                              </p:par>
                              <p:par>
                                <p:cTn id="32" presetID="3" presetClass="entr" presetSubtype="1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linds(horizontal)">
                                      <p:cBhvr>
                                        <p:cTn id="34" dur="500"/>
                                        <p:tgtEl>
                                          <p:spTgt spid="14"/>
                                        </p:tgtEl>
                                      </p:cBhvr>
                                    </p:animEffect>
                                  </p:childTnLst>
                                </p:cTn>
                              </p:par>
                              <p:par>
                                <p:cTn id="35" presetID="3" presetClass="entr" presetSubtype="1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par>
                                <p:cTn id="38" presetID="3" presetClass="entr" presetSubtype="1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linds(horizontal)">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blinds(horizontal)">
                                      <p:cBhvr>
                                        <p:cTn id="45" dur="500"/>
                                        <p:tgtEl>
                                          <p:spTgt spid="17"/>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blinds(horizontal)">
                                      <p:cBhvr>
                                        <p:cTn id="48" dur="500"/>
                                        <p:tgtEl>
                                          <p:spTgt spid="18"/>
                                        </p:tgtEl>
                                      </p:cBhvr>
                                    </p:animEffect>
                                  </p:childTnLst>
                                </p:cTn>
                              </p:par>
                              <p:par>
                                <p:cTn id="49" presetID="3" presetClass="entr" presetSubtype="10"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blinds(horizontal)">
                                      <p:cBhvr>
                                        <p:cTn id="51" dur="500"/>
                                        <p:tgtEl>
                                          <p:spTgt spid="19"/>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blinds(horizontal)">
                                      <p:cBhvr>
                                        <p:cTn id="54" dur="500"/>
                                        <p:tgtEl>
                                          <p:spTgt spid="20"/>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blinds(horizontal)">
                                      <p:cBhvr>
                                        <p:cTn id="57" dur="500"/>
                                        <p:tgtEl>
                                          <p:spTgt spid="21"/>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blinds(horizontal)">
                                      <p:cBhvr>
                                        <p:cTn id="60" dur="500"/>
                                        <p:tgtEl>
                                          <p:spTgt spid="22"/>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blinds(horizontal)">
                                      <p:cBhvr>
                                        <p:cTn id="63" dur="500"/>
                                        <p:tgtEl>
                                          <p:spTgt spid="23"/>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blinds(horizontal)">
                                      <p:cBhvr>
                                        <p:cTn id="66" dur="500"/>
                                        <p:tgtEl>
                                          <p:spTgt spid="24"/>
                                        </p:tgtEl>
                                      </p:cBhvr>
                                    </p:animEffect>
                                  </p:childTnLst>
                                </p:cTn>
                              </p:par>
                              <p:par>
                                <p:cTn id="67" presetID="3" presetClass="entr" presetSubtype="10" fill="hold"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blinds(horizontal)">
                                      <p:cBhvr>
                                        <p:cTn id="69" dur="500"/>
                                        <p:tgtEl>
                                          <p:spTgt spid="25"/>
                                        </p:tgtEl>
                                      </p:cBhvr>
                                    </p:animEffect>
                                  </p:childTnLst>
                                </p:cTn>
                              </p:par>
                              <p:par>
                                <p:cTn id="70" presetID="3" presetClass="entr" presetSubtype="10" fill="hold"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blinds(horizontal)">
                                      <p:cBhvr>
                                        <p:cTn id="72" dur="500"/>
                                        <p:tgtEl>
                                          <p:spTgt spid="26"/>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blinds(horizontal)">
                                      <p:cBhvr>
                                        <p:cTn id="75" dur="500"/>
                                        <p:tgtEl>
                                          <p:spTgt spid="27"/>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blinds(horizontal)">
                                      <p:cBhvr>
                                        <p:cTn id="78" dur="500"/>
                                        <p:tgtEl>
                                          <p:spTgt spid="28"/>
                                        </p:tgtEl>
                                      </p:cBhvr>
                                    </p:animEffect>
                                  </p:childTnLst>
                                </p:cTn>
                              </p:par>
                              <p:par>
                                <p:cTn id="79" presetID="3" presetClass="entr" presetSubtype="10" fill="hold" nodeType="with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blinds(horizontal)">
                                      <p:cBhvr>
                                        <p:cTn id="8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p:bldP spid="10" grpId="0"/>
      <p:bldP spid="11" grpId="0"/>
      <p:bldP spid="12" grpId="0"/>
      <p:bldP spid="13" grpId="0"/>
      <p:bldP spid="17" grpId="0" animBg="1"/>
      <p:bldP spid="18" grpId="0" animBg="1"/>
      <p:bldP spid="20" grpId="0"/>
      <p:bldP spid="21" grpId="0"/>
      <p:bldP spid="22" grpId="0"/>
      <p:bldP spid="23" grpId="0"/>
      <p:bldP spid="24" grpId="0"/>
      <p:bldP spid="27" grpId="0"/>
      <p:bldP spid="2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关联的导航性</a:t>
            </a:r>
          </a:p>
        </p:txBody>
      </p:sp>
      <p:sp>
        <p:nvSpPr>
          <p:cNvPr id="3" name="内容占位符 2"/>
          <p:cNvSpPr>
            <a:spLocks noGrp="1"/>
          </p:cNvSpPr>
          <p:nvPr>
            <p:ph idx="1"/>
          </p:nvPr>
        </p:nvSpPr>
        <p:spPr/>
        <p:txBody>
          <a:bodyPr/>
          <a:lstStyle/>
          <a:p>
            <a:r>
              <a:rPr lang="zh-CN" altLang="en-US" dirty="0"/>
              <a:t>如果关系没有箭头，那么它是双向的，导航性表明消息仅能够在箭头的方向上传递。</a:t>
            </a:r>
          </a:p>
        </p:txBody>
      </p:sp>
      <p:sp>
        <p:nvSpPr>
          <p:cNvPr id="5" name="Rectangle 4">
            <a:extLst>
              <a:ext uri="{FF2B5EF4-FFF2-40B4-BE49-F238E27FC236}">
                <a16:creationId xmlns:a16="http://schemas.microsoft.com/office/drawing/2014/main" id="{ADC0B43B-C8E2-41E8-8A32-B005E74587EC}"/>
              </a:ext>
            </a:extLst>
          </p:cNvPr>
          <p:cNvSpPr>
            <a:spLocks noChangeArrowheads="1"/>
          </p:cNvSpPr>
          <p:nvPr/>
        </p:nvSpPr>
        <p:spPr bwMode="auto">
          <a:xfrm>
            <a:off x="1376313" y="3383200"/>
            <a:ext cx="1824087" cy="461665"/>
          </a:xfrm>
          <a:prstGeom prst="rect">
            <a:avLst/>
          </a:prstGeom>
          <a:solidFill>
            <a:schemeClr val="bg1"/>
          </a:solidFill>
          <a:ln w="9525" algn="ctr">
            <a:solidFill>
              <a:srgbClr val="000000"/>
            </a:solidFill>
            <a:miter lim="800000"/>
            <a:headEnd/>
            <a:tailEnd/>
          </a:ln>
          <a:effectLst/>
        </p:spPr>
        <p:txBody>
          <a:bodyPr wrap="square" anchor="ct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algn="ctr" defTabSz="914400" eaLnBrk="1" fontAlgn="auto" latinLnBrk="0" hangingPunct="1">
              <a:lnSpc>
                <a:spcPct val="100000"/>
              </a:lnSpc>
              <a:spcBef>
                <a:spcPct val="20000"/>
              </a:spcBef>
              <a:spcAft>
                <a:spcPts val="0"/>
              </a:spcAft>
              <a:buClr>
                <a:srgbClr val="FF3300"/>
              </a:buClr>
              <a:buSzPct val="70000"/>
              <a:buFont typeface="Wingdings" panose="05000000000000000000" pitchFamily="2" charset="2"/>
              <a:buNone/>
              <a:tabLst/>
              <a:defRPr/>
            </a:pPr>
            <a:r>
              <a:rPr kumimoji="0" lang="en-US" altLang="zh-CN" b="0" i="0" u="none" strike="noStrike" kern="0" cap="none" spc="0" normalizeH="0" baseline="0" noProof="0" dirty="0">
                <a:ln>
                  <a:noFill/>
                </a:ln>
                <a:solidFill>
                  <a:srgbClr val="000000"/>
                </a:solidFill>
                <a:effectLst/>
                <a:uLnTx/>
                <a:uFillTx/>
                <a:latin typeface="华文细黑" panose="02010600040101010101" pitchFamily="2" charset="-122"/>
                <a:ea typeface="华文细黑" panose="02010600040101010101" pitchFamily="2" charset="-122"/>
              </a:rPr>
              <a:t>Order</a:t>
            </a:r>
          </a:p>
        </p:txBody>
      </p:sp>
      <p:sp>
        <p:nvSpPr>
          <p:cNvPr id="6" name="Rectangle 5">
            <a:extLst>
              <a:ext uri="{FF2B5EF4-FFF2-40B4-BE49-F238E27FC236}">
                <a16:creationId xmlns:a16="http://schemas.microsoft.com/office/drawing/2014/main" id="{E35DFE6D-C9F7-4488-B13B-C6C0EF659831}"/>
              </a:ext>
            </a:extLst>
          </p:cNvPr>
          <p:cNvSpPr>
            <a:spLocks noChangeArrowheads="1"/>
          </p:cNvSpPr>
          <p:nvPr/>
        </p:nvSpPr>
        <p:spPr bwMode="auto">
          <a:xfrm>
            <a:off x="5943600" y="3383200"/>
            <a:ext cx="1447800" cy="461665"/>
          </a:xfrm>
          <a:prstGeom prst="rect">
            <a:avLst/>
          </a:prstGeom>
          <a:solidFill>
            <a:schemeClr val="bg1"/>
          </a:solidFill>
          <a:ln w="9525" algn="ctr">
            <a:solidFill>
              <a:srgbClr val="000000"/>
            </a:solidFill>
            <a:miter lim="800000"/>
            <a:headEnd/>
            <a:tailEnd/>
          </a:ln>
          <a:effectLst/>
        </p:spPr>
        <p:txBody>
          <a:bodyPr anchor="ct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algn="ctr" defTabSz="914400" eaLnBrk="1" fontAlgn="auto" latinLnBrk="0" hangingPunct="1">
              <a:lnSpc>
                <a:spcPct val="100000"/>
              </a:lnSpc>
              <a:spcBef>
                <a:spcPct val="20000"/>
              </a:spcBef>
              <a:spcAft>
                <a:spcPts val="0"/>
              </a:spcAft>
              <a:buClr>
                <a:srgbClr val="FF3300"/>
              </a:buClr>
              <a:buSzPct val="70000"/>
              <a:buFont typeface="Wingdings" panose="05000000000000000000" pitchFamily="2" charset="2"/>
              <a:buNone/>
              <a:tabLst/>
              <a:defRPr/>
            </a:pPr>
            <a:r>
              <a:rPr kumimoji="0" lang="en-US" altLang="zh-CN" b="0" i="0" u="none" strike="noStrike" kern="0" cap="none" spc="0" normalizeH="0" baseline="0" noProof="0" dirty="0">
                <a:ln>
                  <a:noFill/>
                </a:ln>
                <a:solidFill>
                  <a:srgbClr val="000000"/>
                </a:solidFill>
                <a:effectLst/>
                <a:uLnTx/>
                <a:uFillTx/>
                <a:latin typeface="华文细黑" panose="02010600040101010101" pitchFamily="2" charset="-122"/>
                <a:ea typeface="华文细黑" panose="02010600040101010101" pitchFamily="2" charset="-122"/>
              </a:rPr>
              <a:t>Product</a:t>
            </a:r>
          </a:p>
        </p:txBody>
      </p:sp>
      <p:cxnSp>
        <p:nvCxnSpPr>
          <p:cNvPr id="7" name="AutoShape 6">
            <a:extLst>
              <a:ext uri="{FF2B5EF4-FFF2-40B4-BE49-F238E27FC236}">
                <a16:creationId xmlns:a16="http://schemas.microsoft.com/office/drawing/2014/main" id="{1F481CB1-684B-4799-9011-DBF97A97E102}"/>
              </a:ext>
            </a:extLst>
          </p:cNvPr>
          <p:cNvCxnSpPr>
            <a:cxnSpLocks noChangeShapeType="1"/>
            <a:stCxn id="5" idx="3"/>
            <a:endCxn id="6" idx="1"/>
          </p:cNvCxnSpPr>
          <p:nvPr/>
        </p:nvCxnSpPr>
        <p:spPr bwMode="auto">
          <a:xfrm>
            <a:off x="3200400" y="3614033"/>
            <a:ext cx="2743200" cy="0"/>
          </a:xfrm>
          <a:prstGeom prst="straightConnector1">
            <a:avLst/>
          </a:prstGeom>
          <a:noFill/>
          <a:ln w="19050">
            <a:solidFill>
              <a:srgbClr val="0000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 Box 7">
            <a:extLst>
              <a:ext uri="{FF2B5EF4-FFF2-40B4-BE49-F238E27FC236}">
                <a16:creationId xmlns:a16="http://schemas.microsoft.com/office/drawing/2014/main" id="{1E3A7E85-987A-42C2-92A5-4D77DAF661D4}"/>
              </a:ext>
            </a:extLst>
          </p:cNvPr>
          <p:cNvSpPr txBox="1">
            <a:spLocks noChangeArrowheads="1"/>
          </p:cNvSpPr>
          <p:nvPr/>
        </p:nvSpPr>
        <p:spPr bwMode="auto">
          <a:xfrm>
            <a:off x="5562600" y="3288595"/>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t>
            </a:r>
          </a:p>
        </p:txBody>
      </p:sp>
      <p:sp>
        <p:nvSpPr>
          <p:cNvPr id="9" name="Text Box 8">
            <a:extLst>
              <a:ext uri="{FF2B5EF4-FFF2-40B4-BE49-F238E27FC236}">
                <a16:creationId xmlns:a16="http://schemas.microsoft.com/office/drawing/2014/main" id="{3EB8809E-757D-40EA-813C-FEF37F35D013}"/>
              </a:ext>
            </a:extLst>
          </p:cNvPr>
          <p:cNvSpPr txBox="1">
            <a:spLocks noChangeArrowheads="1"/>
          </p:cNvSpPr>
          <p:nvPr/>
        </p:nvSpPr>
        <p:spPr bwMode="auto">
          <a:xfrm>
            <a:off x="3167063" y="3226682"/>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t>
            </a:r>
          </a:p>
        </p:txBody>
      </p:sp>
      <p:sp>
        <p:nvSpPr>
          <p:cNvPr id="10" name="AutoShape 9">
            <a:extLst>
              <a:ext uri="{FF2B5EF4-FFF2-40B4-BE49-F238E27FC236}">
                <a16:creationId xmlns:a16="http://schemas.microsoft.com/office/drawing/2014/main" id="{12E537FD-ECA9-4671-9080-8EE781E63584}"/>
              </a:ext>
            </a:extLst>
          </p:cNvPr>
          <p:cNvSpPr>
            <a:spLocks noChangeArrowheads="1"/>
          </p:cNvSpPr>
          <p:nvPr/>
        </p:nvSpPr>
        <p:spPr bwMode="auto">
          <a:xfrm>
            <a:off x="3733800" y="3115557"/>
            <a:ext cx="1752600" cy="381000"/>
          </a:xfrm>
          <a:prstGeom prst="rightArrow">
            <a:avLst>
              <a:gd name="adj1" fmla="val 50000"/>
              <a:gd name="adj2" fmla="val 115000"/>
            </a:avLst>
          </a:prstGeom>
          <a:solidFill>
            <a:schemeClr val="accent5">
              <a:lumMod val="20000"/>
              <a:lumOff val="80000"/>
            </a:schemeClr>
          </a:solidFill>
          <a:ln w="9525" algn="ctr">
            <a:solidFill>
              <a:srgbClr val="000000"/>
            </a:solidFill>
            <a:miter lim="800000"/>
            <a:headEnd/>
            <a:tailEnd/>
          </a:ln>
          <a:effectLst/>
        </p:spPr>
        <p:txBody>
          <a:bodyPr wrap="none" anchor="ct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 typeface="Wingdings" panose="05000000000000000000" pitchFamily="2" charset="2"/>
              <a:buChar char="Ø"/>
              <a:tabLst/>
              <a:defRPr/>
            </a:pPr>
            <a:endParaRPr kumimoji="0" lang="zh-CN" altLang="en-US" sz="24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sp>
        <p:nvSpPr>
          <p:cNvPr id="11" name="AutoShape 10">
            <a:extLst>
              <a:ext uri="{FF2B5EF4-FFF2-40B4-BE49-F238E27FC236}">
                <a16:creationId xmlns:a16="http://schemas.microsoft.com/office/drawing/2014/main" id="{987468C8-B014-49DB-AA8C-FEA16CF04CED}"/>
              </a:ext>
            </a:extLst>
          </p:cNvPr>
          <p:cNvSpPr>
            <a:spLocks noChangeArrowheads="1"/>
          </p:cNvSpPr>
          <p:nvPr/>
        </p:nvSpPr>
        <p:spPr bwMode="auto">
          <a:xfrm>
            <a:off x="3581400" y="3744207"/>
            <a:ext cx="1676400" cy="381000"/>
          </a:xfrm>
          <a:prstGeom prst="leftArrow">
            <a:avLst>
              <a:gd name="adj1" fmla="val 50000"/>
              <a:gd name="adj2" fmla="val 110000"/>
            </a:avLst>
          </a:prstGeom>
          <a:solidFill>
            <a:schemeClr val="accent5">
              <a:lumMod val="20000"/>
              <a:lumOff val="80000"/>
            </a:schemeClr>
          </a:solidFill>
          <a:ln w="9525" algn="ctr">
            <a:solidFill>
              <a:srgbClr val="000000"/>
            </a:solidFill>
            <a:miter lim="800000"/>
            <a:headEnd/>
            <a:tailEnd/>
          </a:ln>
          <a:effectLst/>
        </p:spPr>
        <p:txBody>
          <a:bodyPr wrap="none" anchor="ct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 typeface="Wingdings" panose="05000000000000000000" pitchFamily="2" charset="2"/>
              <a:buChar char="Ø"/>
              <a:tabLst/>
              <a:defRPr/>
            </a:pPr>
            <a:endParaRPr kumimoji="0" lang="zh-CN" altLang="en-US" sz="24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sp>
        <p:nvSpPr>
          <p:cNvPr id="12" name="Line 11">
            <a:extLst>
              <a:ext uri="{FF2B5EF4-FFF2-40B4-BE49-F238E27FC236}">
                <a16:creationId xmlns:a16="http://schemas.microsoft.com/office/drawing/2014/main" id="{37B7771A-1DBA-4878-AB85-73CC6D87F0EB}"/>
              </a:ext>
            </a:extLst>
          </p:cNvPr>
          <p:cNvSpPr>
            <a:spLocks noChangeShapeType="1"/>
          </p:cNvSpPr>
          <p:nvPr/>
        </p:nvSpPr>
        <p:spPr bwMode="auto">
          <a:xfrm>
            <a:off x="4267200" y="3725157"/>
            <a:ext cx="45720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FF3300"/>
              </a:solidFill>
              <a:effectLst/>
              <a:uLnTx/>
              <a:uFillTx/>
              <a:latin typeface="Arial" panose="020B0604020202020204" pitchFamily="34" charset="0"/>
            </a:endParaRPr>
          </a:p>
        </p:txBody>
      </p:sp>
      <p:sp>
        <p:nvSpPr>
          <p:cNvPr id="13" name="Line 12">
            <a:extLst>
              <a:ext uri="{FF2B5EF4-FFF2-40B4-BE49-F238E27FC236}">
                <a16:creationId xmlns:a16="http://schemas.microsoft.com/office/drawing/2014/main" id="{B6CD1F1B-ECD7-4A1E-81FC-4FFDD691A5AF}"/>
              </a:ext>
            </a:extLst>
          </p:cNvPr>
          <p:cNvSpPr>
            <a:spLocks noChangeShapeType="1"/>
          </p:cNvSpPr>
          <p:nvPr/>
        </p:nvSpPr>
        <p:spPr bwMode="auto">
          <a:xfrm flipH="1">
            <a:off x="4267200" y="3725157"/>
            <a:ext cx="457200" cy="457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FF3300"/>
              </a:solidFill>
              <a:effectLst/>
              <a:uLnTx/>
              <a:uFillTx/>
              <a:latin typeface="Arial" panose="020B0604020202020204" pitchFamily="34" charset="0"/>
            </a:endParaRPr>
          </a:p>
        </p:txBody>
      </p:sp>
      <p:sp>
        <p:nvSpPr>
          <p:cNvPr id="14" name="Text Box 13">
            <a:extLst>
              <a:ext uri="{FF2B5EF4-FFF2-40B4-BE49-F238E27FC236}">
                <a16:creationId xmlns:a16="http://schemas.microsoft.com/office/drawing/2014/main" id="{8394BA14-95B5-46ED-94B5-98E97FC55AFE}"/>
              </a:ext>
            </a:extLst>
          </p:cNvPr>
          <p:cNvSpPr txBox="1">
            <a:spLocks noChangeArrowheads="1"/>
          </p:cNvSpPr>
          <p:nvPr/>
        </p:nvSpPr>
        <p:spPr bwMode="auto">
          <a:xfrm>
            <a:off x="3733800" y="2825045"/>
            <a:ext cx="1447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algn="ctr"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zh-CN" altLang="en-US" sz="1800" b="1" i="0" u="none" strike="noStrike" kern="0" cap="none" spc="0" normalizeH="0" baseline="0" noProof="0" dirty="0">
                <a:ln>
                  <a:noFill/>
                </a:ln>
                <a:solidFill>
                  <a:srgbClr val="FF3300"/>
                </a:solidFill>
                <a:effectLst/>
                <a:uLnTx/>
                <a:uFillTx/>
                <a:latin typeface="Arial" panose="020B0604020202020204" pitchFamily="34" charset="0"/>
                <a:ea typeface="宋体" panose="02010600030101010101" pitchFamily="2" charset="-122"/>
              </a:rPr>
              <a:t>可导航的</a:t>
            </a:r>
          </a:p>
        </p:txBody>
      </p:sp>
      <p:sp>
        <p:nvSpPr>
          <p:cNvPr id="15" name="Text Box 14">
            <a:extLst>
              <a:ext uri="{FF2B5EF4-FFF2-40B4-BE49-F238E27FC236}">
                <a16:creationId xmlns:a16="http://schemas.microsoft.com/office/drawing/2014/main" id="{25AD66EF-9DA7-46F3-9499-0912DA5C399B}"/>
              </a:ext>
            </a:extLst>
          </p:cNvPr>
          <p:cNvSpPr txBox="1">
            <a:spLocks noChangeArrowheads="1"/>
          </p:cNvSpPr>
          <p:nvPr/>
        </p:nvSpPr>
        <p:spPr bwMode="auto">
          <a:xfrm>
            <a:off x="3810000" y="4054564"/>
            <a:ext cx="1447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algn="ctr"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zh-CN" altLang="en-US" sz="1800" b="1" i="0" u="none" strike="noStrike" kern="0" cap="none" spc="0" normalizeH="0" baseline="0" noProof="0" dirty="0">
                <a:ln>
                  <a:noFill/>
                </a:ln>
                <a:solidFill>
                  <a:srgbClr val="FF3300"/>
                </a:solidFill>
                <a:effectLst/>
                <a:uLnTx/>
                <a:uFillTx/>
                <a:latin typeface="Arial" panose="020B0604020202020204" pitchFamily="34" charset="0"/>
                <a:ea typeface="宋体" panose="02010600030101010101" pitchFamily="2" charset="-122"/>
              </a:rPr>
              <a:t>不可导航的</a:t>
            </a:r>
          </a:p>
        </p:txBody>
      </p:sp>
      <p:sp>
        <p:nvSpPr>
          <p:cNvPr id="16" name="AutoShape 15">
            <a:extLst>
              <a:ext uri="{FF2B5EF4-FFF2-40B4-BE49-F238E27FC236}">
                <a16:creationId xmlns:a16="http://schemas.microsoft.com/office/drawing/2014/main" id="{F6448A07-DD8A-4909-987B-621ABFBAEB6C}"/>
              </a:ext>
            </a:extLst>
          </p:cNvPr>
          <p:cNvSpPr>
            <a:spLocks noChangeArrowheads="1"/>
          </p:cNvSpPr>
          <p:nvPr/>
        </p:nvSpPr>
        <p:spPr bwMode="auto">
          <a:xfrm>
            <a:off x="5181599" y="2332921"/>
            <a:ext cx="3585329" cy="706436"/>
          </a:xfrm>
          <a:prstGeom prst="wedgeRoundRectCallout">
            <a:avLst>
              <a:gd name="adj1" fmla="val -46250"/>
              <a:gd name="adj2" fmla="val 62796"/>
              <a:gd name="adj3" fmla="val 16667"/>
            </a:avLst>
          </a:prstGeom>
          <a:solidFill>
            <a:schemeClr val="bg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fontAlgn="auto">
              <a:spcAft>
                <a:spcPts val="0"/>
              </a:spcAft>
              <a:buNone/>
            </a:pPr>
            <a:r>
              <a:rPr lang="zh-CN" altLang="en-US" sz="1800" b="0" kern="0" dirty="0">
                <a:solidFill>
                  <a:srgbClr val="0000FF"/>
                </a:solidFill>
                <a:latin typeface="华文细黑" panose="02010600040101010101" pitchFamily="2" charset="-122"/>
                <a:ea typeface="华文细黑" panose="02010600040101010101" pitchFamily="2" charset="-122"/>
              </a:rPr>
              <a:t>对象</a:t>
            </a:r>
            <a:r>
              <a:rPr lang="en-US" altLang="zh-CN" sz="1800" b="0" kern="0" dirty="0">
                <a:solidFill>
                  <a:srgbClr val="0000FF"/>
                </a:solidFill>
                <a:latin typeface="华文细黑" panose="02010600040101010101" pitchFamily="2" charset="-122"/>
                <a:ea typeface="华文细黑" panose="02010600040101010101" pitchFamily="2" charset="-122"/>
              </a:rPr>
              <a:t>Order</a:t>
            </a:r>
            <a:r>
              <a:rPr lang="zh-CN" altLang="en-US" sz="1800" b="0" kern="0" dirty="0">
                <a:solidFill>
                  <a:srgbClr val="0000FF"/>
                </a:solidFill>
                <a:latin typeface="华文细黑" panose="02010600040101010101" pitchFamily="2" charset="-122"/>
                <a:ea typeface="华文细黑" panose="02010600040101010101" pitchFamily="2" charset="-122"/>
              </a:rPr>
              <a:t>能够向对象</a:t>
            </a:r>
            <a:r>
              <a:rPr lang="en-US" altLang="zh-CN" sz="1800" b="0" kern="0" dirty="0">
                <a:solidFill>
                  <a:srgbClr val="0000FF"/>
                </a:solidFill>
                <a:latin typeface="华文细黑" panose="02010600040101010101" pitchFamily="2" charset="-122"/>
                <a:ea typeface="华文细黑" panose="02010600040101010101" pitchFamily="2" charset="-122"/>
              </a:rPr>
              <a:t>Product</a:t>
            </a:r>
            <a:r>
              <a:rPr lang="zh-CN" altLang="en-US" sz="1800" b="0" kern="0" dirty="0">
                <a:solidFill>
                  <a:srgbClr val="0000FF"/>
                </a:solidFill>
                <a:latin typeface="华文细黑" panose="02010600040101010101" pitchFamily="2" charset="-122"/>
                <a:ea typeface="华文细黑" panose="02010600040101010101" pitchFamily="2" charset="-122"/>
              </a:rPr>
              <a:t>发送消息，但消息不能反向发送。</a:t>
            </a:r>
          </a:p>
        </p:txBody>
      </p:sp>
      <p:sp>
        <p:nvSpPr>
          <p:cNvPr id="17" name="Rectangle 16">
            <a:extLst>
              <a:ext uri="{FF2B5EF4-FFF2-40B4-BE49-F238E27FC236}">
                <a16:creationId xmlns:a16="http://schemas.microsoft.com/office/drawing/2014/main" id="{15299899-486B-41CA-94EB-DB1B510E397C}"/>
              </a:ext>
            </a:extLst>
          </p:cNvPr>
          <p:cNvSpPr>
            <a:spLocks noChangeArrowheads="1"/>
          </p:cNvSpPr>
          <p:nvPr/>
        </p:nvSpPr>
        <p:spPr bwMode="auto">
          <a:xfrm>
            <a:off x="1376313" y="5067386"/>
            <a:ext cx="1824087" cy="461665"/>
          </a:xfrm>
          <a:prstGeom prst="rect">
            <a:avLst/>
          </a:prstGeom>
          <a:noFill/>
          <a:ln w="9525" algn="ctr">
            <a:solidFill>
              <a:srgbClr val="000000"/>
            </a:solidFill>
            <a:miter lim="800000"/>
            <a:headEnd/>
            <a:tailEnd/>
          </a:ln>
          <a:effectLst/>
        </p:spPr>
        <p:txBody>
          <a:bodyPr wrap="square" anchor="ct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algn="ctr" defTabSz="914400" eaLnBrk="1" fontAlgn="auto" latinLnBrk="0" hangingPunct="1">
              <a:lnSpc>
                <a:spcPct val="100000"/>
              </a:lnSpc>
              <a:spcBef>
                <a:spcPct val="20000"/>
              </a:spcBef>
              <a:spcAft>
                <a:spcPts val="0"/>
              </a:spcAft>
              <a:buClr>
                <a:srgbClr val="FF3300"/>
              </a:buClr>
              <a:buSzPct val="70000"/>
              <a:buFont typeface="Wingdings" panose="05000000000000000000" pitchFamily="2" charset="2"/>
              <a:buNone/>
              <a:tabLst/>
              <a:defRPr/>
            </a:pPr>
            <a:r>
              <a:rPr kumimoji="0" lang="en-US" altLang="zh-CN" b="0" i="0" u="none" strike="noStrike" kern="0" cap="none" spc="0" normalizeH="0" baseline="0" noProof="0" dirty="0">
                <a:ln>
                  <a:noFill/>
                </a:ln>
                <a:solidFill>
                  <a:srgbClr val="000000"/>
                </a:solidFill>
                <a:effectLst/>
                <a:uLnTx/>
                <a:uFillTx/>
                <a:latin typeface="华文细黑" panose="02010600040101010101" pitchFamily="2" charset="-122"/>
                <a:ea typeface="华文细黑" panose="02010600040101010101" pitchFamily="2" charset="-122"/>
              </a:rPr>
              <a:t>Company</a:t>
            </a:r>
          </a:p>
        </p:txBody>
      </p:sp>
      <p:sp>
        <p:nvSpPr>
          <p:cNvPr id="18" name="Rectangle 17">
            <a:extLst>
              <a:ext uri="{FF2B5EF4-FFF2-40B4-BE49-F238E27FC236}">
                <a16:creationId xmlns:a16="http://schemas.microsoft.com/office/drawing/2014/main" id="{41B8A29F-FF6E-4BE2-AE81-F06D6635CA29}"/>
              </a:ext>
            </a:extLst>
          </p:cNvPr>
          <p:cNvSpPr>
            <a:spLocks noChangeArrowheads="1"/>
          </p:cNvSpPr>
          <p:nvPr/>
        </p:nvSpPr>
        <p:spPr bwMode="auto">
          <a:xfrm>
            <a:off x="5943600" y="5067386"/>
            <a:ext cx="1447800" cy="461665"/>
          </a:xfrm>
          <a:prstGeom prst="rect">
            <a:avLst/>
          </a:prstGeom>
          <a:noFill/>
          <a:ln w="9525" algn="ctr">
            <a:solidFill>
              <a:srgbClr val="000000"/>
            </a:solidFill>
            <a:miter lim="800000"/>
            <a:headEnd/>
            <a:tailEnd/>
          </a:ln>
          <a:effectLst/>
        </p:spPr>
        <p:txBody>
          <a:bodyPr anchor="ct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algn="ctr" defTabSz="914400" eaLnBrk="1" fontAlgn="auto" latinLnBrk="0" hangingPunct="1">
              <a:lnSpc>
                <a:spcPct val="100000"/>
              </a:lnSpc>
              <a:spcBef>
                <a:spcPct val="20000"/>
              </a:spcBef>
              <a:spcAft>
                <a:spcPts val="0"/>
              </a:spcAft>
              <a:buClr>
                <a:srgbClr val="FF3300"/>
              </a:buClr>
              <a:buSzPct val="70000"/>
              <a:buFont typeface="Wingdings" panose="05000000000000000000" pitchFamily="2" charset="2"/>
              <a:buNone/>
              <a:tabLst/>
              <a:defRPr/>
            </a:pPr>
            <a:r>
              <a:rPr kumimoji="0" lang="en-US" altLang="zh-CN" b="0"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rPr>
              <a:t>Person</a:t>
            </a:r>
          </a:p>
        </p:txBody>
      </p:sp>
      <p:cxnSp>
        <p:nvCxnSpPr>
          <p:cNvPr id="19" name="AutoShape 18">
            <a:extLst>
              <a:ext uri="{FF2B5EF4-FFF2-40B4-BE49-F238E27FC236}">
                <a16:creationId xmlns:a16="http://schemas.microsoft.com/office/drawing/2014/main" id="{3502DF18-4F97-4EE5-AEAB-31D8AFF457E2}"/>
              </a:ext>
            </a:extLst>
          </p:cNvPr>
          <p:cNvCxnSpPr>
            <a:cxnSpLocks noChangeShapeType="1"/>
            <a:stCxn id="17" idx="3"/>
            <a:endCxn id="18" idx="1"/>
          </p:cNvCxnSpPr>
          <p:nvPr/>
        </p:nvCxnSpPr>
        <p:spPr bwMode="auto">
          <a:xfrm>
            <a:off x="3200400" y="5298219"/>
            <a:ext cx="2743200" cy="0"/>
          </a:xfrm>
          <a:prstGeom prst="straightConnector1">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 Box 19">
            <a:extLst>
              <a:ext uri="{FF2B5EF4-FFF2-40B4-BE49-F238E27FC236}">
                <a16:creationId xmlns:a16="http://schemas.microsoft.com/office/drawing/2014/main" id="{C49690B4-7C5D-4C67-A104-7E714B2BA593}"/>
              </a:ext>
            </a:extLst>
          </p:cNvPr>
          <p:cNvSpPr txBox="1">
            <a:spLocks noChangeArrowheads="1"/>
          </p:cNvSpPr>
          <p:nvPr/>
        </p:nvSpPr>
        <p:spPr bwMode="auto">
          <a:xfrm>
            <a:off x="3200400" y="5277581"/>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1</a:t>
            </a:r>
          </a:p>
        </p:txBody>
      </p:sp>
      <p:sp>
        <p:nvSpPr>
          <p:cNvPr id="21" name="Text Box 20">
            <a:extLst>
              <a:ext uri="{FF2B5EF4-FFF2-40B4-BE49-F238E27FC236}">
                <a16:creationId xmlns:a16="http://schemas.microsoft.com/office/drawing/2014/main" id="{2BA1CB38-F54A-4B61-887E-CC566B04183B}"/>
              </a:ext>
            </a:extLst>
          </p:cNvPr>
          <p:cNvSpPr txBox="1">
            <a:spLocks noChangeArrowheads="1"/>
          </p:cNvSpPr>
          <p:nvPr/>
        </p:nvSpPr>
        <p:spPr bwMode="auto">
          <a:xfrm>
            <a:off x="5638800" y="5277581"/>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t>
            </a:r>
          </a:p>
        </p:txBody>
      </p:sp>
      <p:sp>
        <p:nvSpPr>
          <p:cNvPr id="22" name="AutoShape 21">
            <a:extLst>
              <a:ext uri="{FF2B5EF4-FFF2-40B4-BE49-F238E27FC236}">
                <a16:creationId xmlns:a16="http://schemas.microsoft.com/office/drawing/2014/main" id="{98D383CF-C1C6-43AE-BC7B-79D50EAB7893}"/>
              </a:ext>
            </a:extLst>
          </p:cNvPr>
          <p:cNvSpPr>
            <a:spLocks noChangeArrowheads="1"/>
          </p:cNvSpPr>
          <p:nvPr/>
        </p:nvSpPr>
        <p:spPr bwMode="auto">
          <a:xfrm>
            <a:off x="3810000" y="4806093"/>
            <a:ext cx="1752600" cy="381000"/>
          </a:xfrm>
          <a:prstGeom prst="rightArrow">
            <a:avLst>
              <a:gd name="adj1" fmla="val 50000"/>
              <a:gd name="adj2" fmla="val 115000"/>
            </a:avLst>
          </a:prstGeom>
          <a:solidFill>
            <a:schemeClr val="accent5">
              <a:lumMod val="20000"/>
              <a:lumOff val="80000"/>
            </a:schemeClr>
          </a:solidFill>
          <a:ln w="9525" algn="ctr">
            <a:solidFill>
              <a:srgbClr val="000000"/>
            </a:solidFill>
            <a:miter lim="800000"/>
            <a:headEnd/>
            <a:tailEnd/>
          </a:ln>
          <a:effectLst/>
        </p:spPr>
        <p:txBody>
          <a:bodyPr wrap="none" anchor="ct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 typeface="Wingdings" panose="05000000000000000000" pitchFamily="2" charset="2"/>
              <a:buChar char="Ø"/>
              <a:tabLst/>
              <a:defRPr/>
            </a:pPr>
            <a:endParaRPr kumimoji="0" lang="zh-CN" altLang="en-US" sz="24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sp>
        <p:nvSpPr>
          <p:cNvPr id="23" name="AutoShape 22">
            <a:extLst>
              <a:ext uri="{FF2B5EF4-FFF2-40B4-BE49-F238E27FC236}">
                <a16:creationId xmlns:a16="http://schemas.microsoft.com/office/drawing/2014/main" id="{FEB1EF0F-1AE6-4C6D-A2BE-5F33632F7399}"/>
              </a:ext>
            </a:extLst>
          </p:cNvPr>
          <p:cNvSpPr>
            <a:spLocks noChangeArrowheads="1"/>
          </p:cNvSpPr>
          <p:nvPr/>
        </p:nvSpPr>
        <p:spPr bwMode="auto">
          <a:xfrm>
            <a:off x="3733800" y="5415693"/>
            <a:ext cx="1676400" cy="381000"/>
          </a:xfrm>
          <a:prstGeom prst="leftArrow">
            <a:avLst>
              <a:gd name="adj1" fmla="val 50000"/>
              <a:gd name="adj2" fmla="val 110000"/>
            </a:avLst>
          </a:prstGeom>
          <a:solidFill>
            <a:schemeClr val="accent5">
              <a:lumMod val="20000"/>
              <a:lumOff val="80000"/>
            </a:schemeClr>
          </a:solidFill>
          <a:ln w="9525" algn="ctr">
            <a:solidFill>
              <a:srgbClr val="000000"/>
            </a:solidFill>
            <a:miter lim="800000"/>
            <a:headEnd/>
            <a:tailEnd/>
          </a:ln>
          <a:effectLst/>
        </p:spPr>
        <p:txBody>
          <a:bodyPr wrap="none" anchor="ct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 typeface="Wingdings" panose="05000000000000000000" pitchFamily="2" charset="2"/>
              <a:buChar char="Ø"/>
              <a:tabLst/>
              <a:defRPr/>
            </a:pPr>
            <a:endParaRPr kumimoji="0" lang="zh-CN" altLang="en-US" sz="24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sp>
        <p:nvSpPr>
          <p:cNvPr id="24" name="Text Box 23">
            <a:extLst>
              <a:ext uri="{FF2B5EF4-FFF2-40B4-BE49-F238E27FC236}">
                <a16:creationId xmlns:a16="http://schemas.microsoft.com/office/drawing/2014/main" id="{B73F82A5-548F-46DD-87A7-A72389811BFF}"/>
              </a:ext>
            </a:extLst>
          </p:cNvPr>
          <p:cNvSpPr txBox="1">
            <a:spLocks noChangeArrowheads="1"/>
          </p:cNvSpPr>
          <p:nvPr/>
        </p:nvSpPr>
        <p:spPr bwMode="auto">
          <a:xfrm>
            <a:off x="3779363" y="4573092"/>
            <a:ext cx="1447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algn="ctr"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zh-CN" altLang="en-US" sz="1800" b="1" i="0" u="none" strike="noStrike" kern="0" cap="none" spc="0" normalizeH="0" baseline="0" noProof="0" dirty="0">
                <a:ln>
                  <a:noFill/>
                </a:ln>
                <a:solidFill>
                  <a:srgbClr val="FF3300"/>
                </a:solidFill>
                <a:effectLst/>
                <a:uLnTx/>
                <a:uFillTx/>
                <a:latin typeface="Arial" panose="020B0604020202020204" pitchFamily="34" charset="0"/>
                <a:ea typeface="宋体" panose="02010600030101010101" pitchFamily="2" charset="-122"/>
              </a:rPr>
              <a:t>可导航的</a:t>
            </a:r>
          </a:p>
        </p:txBody>
      </p:sp>
      <p:sp>
        <p:nvSpPr>
          <p:cNvPr id="25" name="Text Box 24">
            <a:extLst>
              <a:ext uri="{FF2B5EF4-FFF2-40B4-BE49-F238E27FC236}">
                <a16:creationId xmlns:a16="http://schemas.microsoft.com/office/drawing/2014/main" id="{ABDADC9C-0BCA-4DD3-B76D-1BE6CD15AA11}"/>
              </a:ext>
            </a:extLst>
          </p:cNvPr>
          <p:cNvSpPr txBox="1">
            <a:spLocks noChangeArrowheads="1"/>
          </p:cNvSpPr>
          <p:nvPr/>
        </p:nvSpPr>
        <p:spPr bwMode="auto">
          <a:xfrm>
            <a:off x="3920331" y="5707601"/>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algn="ctr"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zh-CN" altLang="en-US" sz="1800" b="1" i="0" u="none" strike="noStrike" kern="0" cap="none" spc="0" normalizeH="0" baseline="0" noProof="0" dirty="0">
                <a:ln>
                  <a:noFill/>
                </a:ln>
                <a:solidFill>
                  <a:srgbClr val="FF3300"/>
                </a:solidFill>
                <a:effectLst/>
                <a:uLnTx/>
                <a:uFillTx/>
                <a:latin typeface="Arial" panose="020B0604020202020204" pitchFamily="34" charset="0"/>
                <a:ea typeface="宋体" panose="02010600030101010101" pitchFamily="2" charset="-122"/>
              </a:rPr>
              <a:t>可导航的</a:t>
            </a:r>
          </a:p>
        </p:txBody>
      </p:sp>
      <p:sp>
        <p:nvSpPr>
          <p:cNvPr id="26" name="AutoShape 25">
            <a:extLst>
              <a:ext uri="{FF2B5EF4-FFF2-40B4-BE49-F238E27FC236}">
                <a16:creationId xmlns:a16="http://schemas.microsoft.com/office/drawing/2014/main" id="{DBA430A0-F867-4339-A2A3-EC2897691C2C}"/>
              </a:ext>
            </a:extLst>
          </p:cNvPr>
          <p:cNvSpPr>
            <a:spLocks noChangeArrowheads="1"/>
          </p:cNvSpPr>
          <p:nvPr/>
        </p:nvSpPr>
        <p:spPr bwMode="auto">
          <a:xfrm>
            <a:off x="432913" y="4132201"/>
            <a:ext cx="3418362" cy="863449"/>
          </a:xfrm>
          <a:prstGeom prst="wedgeRoundRectCallout">
            <a:avLst>
              <a:gd name="adj1" fmla="val 61166"/>
              <a:gd name="adj2" fmla="val 52701"/>
              <a:gd name="adj3" fmla="val 16667"/>
            </a:avLst>
          </a:prstGeom>
          <a:solidFill>
            <a:schemeClr val="bg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fontAlgn="auto">
              <a:spcAft>
                <a:spcPts val="0"/>
              </a:spcAft>
              <a:buNone/>
            </a:pPr>
            <a:r>
              <a:rPr lang="zh-CN" altLang="en-US" sz="1800" b="0" kern="0" dirty="0">
                <a:solidFill>
                  <a:srgbClr val="0000FF"/>
                </a:solidFill>
                <a:latin typeface="华文细黑" panose="02010600040101010101" pitchFamily="2" charset="-122"/>
                <a:ea typeface="华文细黑" panose="02010600040101010101" pitchFamily="2" charset="-122"/>
              </a:rPr>
              <a:t>对象</a:t>
            </a:r>
            <a:r>
              <a:rPr lang="en-US" altLang="zh-CN" sz="1800" b="0" kern="0" dirty="0">
                <a:solidFill>
                  <a:srgbClr val="0000FF"/>
                </a:solidFill>
                <a:latin typeface="华文细黑" panose="02010600040101010101" pitchFamily="2" charset="-122"/>
                <a:ea typeface="华文细黑" panose="02010600040101010101" pitchFamily="2" charset="-122"/>
              </a:rPr>
              <a:t>Company</a:t>
            </a:r>
            <a:r>
              <a:rPr lang="zh-CN" altLang="en-US" sz="1800" b="0" kern="0" dirty="0">
                <a:solidFill>
                  <a:srgbClr val="0000FF"/>
                </a:solidFill>
                <a:latin typeface="华文细黑" panose="02010600040101010101" pitchFamily="2" charset="-122"/>
                <a:ea typeface="华文细黑" panose="02010600040101010101" pitchFamily="2" charset="-122"/>
              </a:rPr>
              <a:t>能够向对象</a:t>
            </a:r>
            <a:r>
              <a:rPr lang="en-US" altLang="zh-CN" sz="1800" b="0" kern="0" dirty="0">
                <a:solidFill>
                  <a:srgbClr val="0000FF"/>
                </a:solidFill>
                <a:latin typeface="华文细黑" panose="02010600040101010101" pitchFamily="2" charset="-122"/>
                <a:ea typeface="华文细黑" panose="02010600040101010101" pitchFamily="2" charset="-122"/>
              </a:rPr>
              <a:t>Person</a:t>
            </a:r>
            <a:r>
              <a:rPr lang="zh-CN" altLang="en-US" sz="1800" b="0" kern="0" dirty="0">
                <a:solidFill>
                  <a:srgbClr val="0000FF"/>
                </a:solidFill>
                <a:latin typeface="华文细黑" panose="02010600040101010101" pitchFamily="2" charset="-122"/>
                <a:ea typeface="华文细黑" panose="02010600040101010101" pitchFamily="2" charset="-122"/>
              </a:rPr>
              <a:t>发送消息，对象</a:t>
            </a:r>
            <a:r>
              <a:rPr lang="en-US" altLang="zh-CN" sz="1800" b="0" kern="0" dirty="0">
                <a:solidFill>
                  <a:srgbClr val="0000FF"/>
                </a:solidFill>
                <a:latin typeface="华文细黑" panose="02010600040101010101" pitchFamily="2" charset="-122"/>
                <a:ea typeface="华文细黑" panose="02010600040101010101" pitchFamily="2" charset="-122"/>
              </a:rPr>
              <a:t>Person</a:t>
            </a:r>
            <a:r>
              <a:rPr lang="zh-CN" altLang="en-US" sz="1800" b="0" kern="0" dirty="0">
                <a:solidFill>
                  <a:srgbClr val="0000FF"/>
                </a:solidFill>
                <a:latin typeface="华文细黑" panose="02010600040101010101" pitchFamily="2" charset="-122"/>
                <a:ea typeface="华文细黑" panose="02010600040101010101" pitchFamily="2" charset="-122"/>
              </a:rPr>
              <a:t>也能够向</a:t>
            </a:r>
            <a:r>
              <a:rPr lang="en-US" altLang="zh-CN" sz="1800" b="0" kern="0" dirty="0">
                <a:solidFill>
                  <a:srgbClr val="0000FF"/>
                </a:solidFill>
                <a:latin typeface="华文细黑" panose="02010600040101010101" pitchFamily="2" charset="-122"/>
                <a:ea typeface="华文细黑" panose="02010600040101010101" pitchFamily="2" charset="-122"/>
              </a:rPr>
              <a:t>Company</a:t>
            </a:r>
            <a:r>
              <a:rPr lang="zh-CN" altLang="en-US" sz="1800" b="0" kern="0" dirty="0">
                <a:solidFill>
                  <a:srgbClr val="0000FF"/>
                </a:solidFill>
                <a:latin typeface="华文细黑" panose="02010600040101010101" pitchFamily="2" charset="-122"/>
                <a:ea typeface="华文细黑" panose="02010600040101010101" pitchFamily="2" charset="-122"/>
              </a:rPr>
              <a:t>发送消息。</a:t>
            </a:r>
          </a:p>
        </p:txBody>
      </p:sp>
    </p:spTree>
    <p:extLst>
      <p:ext uri="{BB962C8B-B14F-4D97-AF65-F5344CB8AC3E}">
        <p14:creationId xmlns:p14="http://schemas.microsoft.com/office/powerpoint/2010/main" val="292801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strVal val="#ppt_w*0.05"/>
                                          </p:val>
                                        </p:tav>
                                        <p:tav tm="100000">
                                          <p:val>
                                            <p:strVal val="#ppt_w"/>
                                          </p:val>
                                        </p:tav>
                                      </p:tavLst>
                                    </p:anim>
                                    <p:anim calcmode="lin" valueType="num">
                                      <p:cBhvr>
                                        <p:cTn id="8" dur="500" fill="hold"/>
                                        <p:tgtEl>
                                          <p:spTgt spid="16"/>
                                        </p:tgtEl>
                                        <p:attrNameLst>
                                          <p:attrName>ppt_h</p:attrName>
                                        </p:attrNameLst>
                                      </p:cBhvr>
                                      <p:tavLst>
                                        <p:tav tm="0">
                                          <p:val>
                                            <p:strVal val="#ppt_h"/>
                                          </p:val>
                                        </p:tav>
                                        <p:tav tm="100000">
                                          <p:val>
                                            <p:strVal val="#ppt_h"/>
                                          </p:val>
                                        </p:tav>
                                      </p:tavLst>
                                    </p:anim>
                                    <p:anim calcmode="lin" valueType="num">
                                      <p:cBhvr>
                                        <p:cTn id="9" dur="500" fill="hold"/>
                                        <p:tgtEl>
                                          <p:spTgt spid="16"/>
                                        </p:tgtEl>
                                        <p:attrNameLst>
                                          <p:attrName>ppt_x</p:attrName>
                                        </p:attrNameLst>
                                      </p:cBhvr>
                                      <p:tavLst>
                                        <p:tav tm="0">
                                          <p:val>
                                            <p:strVal val="#ppt_x-.2"/>
                                          </p:val>
                                        </p:tav>
                                        <p:tav tm="100000">
                                          <p:val>
                                            <p:strVal val="#ppt_x"/>
                                          </p:val>
                                        </p:tav>
                                      </p:tavLst>
                                    </p:anim>
                                    <p:anim calcmode="lin" valueType="num">
                                      <p:cBhvr>
                                        <p:cTn id="10" dur="500" fill="hold"/>
                                        <p:tgtEl>
                                          <p:spTgt spid="16"/>
                                        </p:tgtEl>
                                        <p:attrNameLst>
                                          <p:attrName>ppt_y</p:attrName>
                                        </p:attrNameLst>
                                      </p:cBhvr>
                                      <p:tavLst>
                                        <p:tav tm="0">
                                          <p:val>
                                            <p:strVal val="#ppt_y"/>
                                          </p:val>
                                        </p:tav>
                                        <p:tav tm="100000">
                                          <p:val>
                                            <p:strVal val="#ppt_y"/>
                                          </p:val>
                                        </p:tav>
                                      </p:tavLst>
                                    </p:anim>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p:cTn id="16" dur="500" fill="hold"/>
                                        <p:tgtEl>
                                          <p:spTgt spid="26"/>
                                        </p:tgtEl>
                                        <p:attrNameLst>
                                          <p:attrName>ppt_w</p:attrName>
                                        </p:attrNameLst>
                                      </p:cBhvr>
                                      <p:tavLst>
                                        <p:tav tm="0">
                                          <p:val>
                                            <p:strVal val="#ppt_w*0.05"/>
                                          </p:val>
                                        </p:tav>
                                        <p:tav tm="100000">
                                          <p:val>
                                            <p:strVal val="#ppt_w"/>
                                          </p:val>
                                        </p:tav>
                                      </p:tavLst>
                                    </p:anim>
                                    <p:anim calcmode="lin" valueType="num">
                                      <p:cBhvr>
                                        <p:cTn id="17" dur="500" fill="hold"/>
                                        <p:tgtEl>
                                          <p:spTgt spid="26"/>
                                        </p:tgtEl>
                                        <p:attrNameLst>
                                          <p:attrName>ppt_h</p:attrName>
                                        </p:attrNameLst>
                                      </p:cBhvr>
                                      <p:tavLst>
                                        <p:tav tm="0">
                                          <p:val>
                                            <p:strVal val="#ppt_h"/>
                                          </p:val>
                                        </p:tav>
                                        <p:tav tm="100000">
                                          <p:val>
                                            <p:strVal val="#ppt_h"/>
                                          </p:val>
                                        </p:tav>
                                      </p:tavLst>
                                    </p:anim>
                                    <p:anim calcmode="lin" valueType="num">
                                      <p:cBhvr>
                                        <p:cTn id="18" dur="500" fill="hold"/>
                                        <p:tgtEl>
                                          <p:spTgt spid="26"/>
                                        </p:tgtEl>
                                        <p:attrNameLst>
                                          <p:attrName>ppt_x</p:attrName>
                                        </p:attrNameLst>
                                      </p:cBhvr>
                                      <p:tavLst>
                                        <p:tav tm="0">
                                          <p:val>
                                            <p:strVal val="#ppt_x-.2"/>
                                          </p:val>
                                        </p:tav>
                                        <p:tav tm="100000">
                                          <p:val>
                                            <p:strVal val="#ppt_x"/>
                                          </p:val>
                                        </p:tav>
                                      </p:tavLst>
                                    </p:anim>
                                    <p:anim calcmode="lin" valueType="num">
                                      <p:cBhvr>
                                        <p:cTn id="19" dur="500" fill="hold"/>
                                        <p:tgtEl>
                                          <p:spTgt spid="26"/>
                                        </p:tgtEl>
                                        <p:attrNameLst>
                                          <p:attrName>ppt_y</p:attrName>
                                        </p:attrNameLst>
                                      </p:cBhvr>
                                      <p:tavLst>
                                        <p:tav tm="0">
                                          <p:val>
                                            <p:strVal val="#ppt_y"/>
                                          </p:val>
                                        </p:tav>
                                        <p:tav tm="100000">
                                          <p:val>
                                            <p:strVal val="#ppt_y"/>
                                          </p:val>
                                        </p:tav>
                                      </p:tavLst>
                                    </p:anim>
                                    <p:animEffect transition="in" filter="fade">
                                      <p:cBhvr>
                                        <p:cTn id="2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关联的多重性语义</a:t>
            </a:r>
          </a:p>
        </p:txBody>
      </p:sp>
      <p:sp>
        <p:nvSpPr>
          <p:cNvPr id="4" name="Rectangle 3">
            <a:extLst>
              <a:ext uri="{FF2B5EF4-FFF2-40B4-BE49-F238E27FC236}">
                <a16:creationId xmlns:a16="http://schemas.microsoft.com/office/drawing/2014/main" id="{76DA2F80-9478-483A-AD18-AFD7146AB0B4}"/>
              </a:ext>
            </a:extLst>
          </p:cNvPr>
          <p:cNvSpPr>
            <a:spLocks noChangeArrowheads="1"/>
          </p:cNvSpPr>
          <p:nvPr/>
        </p:nvSpPr>
        <p:spPr bwMode="auto">
          <a:xfrm>
            <a:off x="1112361" y="2580881"/>
            <a:ext cx="1849615" cy="492443"/>
          </a:xfrm>
          <a:prstGeom prst="rect">
            <a:avLst/>
          </a:prstGeom>
          <a:solidFill>
            <a:schemeClr val="bg1"/>
          </a:solidFill>
          <a:ln w="9525" algn="ctr">
            <a:solidFill>
              <a:srgbClr val="000000"/>
            </a:solidFill>
            <a:miter lim="800000"/>
            <a:headEnd/>
            <a:tailEnd/>
          </a:ln>
          <a:effectLst/>
        </p:spPr>
        <p:txBody>
          <a:bodyPr wrap="square" anchor="ct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algn="ctr" defTabSz="914400" eaLnBrk="1" fontAlgn="auto" latinLnBrk="0" hangingPunct="1">
              <a:lnSpc>
                <a:spcPct val="100000"/>
              </a:lnSpc>
              <a:spcBef>
                <a:spcPct val="20000"/>
              </a:spcBef>
              <a:spcAft>
                <a:spcPts val="0"/>
              </a:spcAft>
              <a:buClr>
                <a:srgbClr val="FF3300"/>
              </a:buClr>
              <a:buSzPct val="70000"/>
              <a:buFont typeface="Wingdings" panose="05000000000000000000" pitchFamily="2" charset="2"/>
              <a:buNone/>
              <a:tabLst/>
              <a:defRPr/>
            </a:pPr>
            <a:r>
              <a:rPr kumimoji="0" lang="en-US" altLang="zh-CN" sz="2600" b="0" i="0" u="none" strike="noStrike" kern="0" cap="none" spc="0" normalizeH="0" baseline="0" noProof="0">
                <a:ln>
                  <a:noFill/>
                </a:ln>
                <a:solidFill>
                  <a:srgbClr val="000000"/>
                </a:solidFill>
                <a:effectLst/>
                <a:uLnTx/>
                <a:uFillTx/>
                <a:cs typeface="Arial" panose="020B0604020202020204" pitchFamily="34" charset="0"/>
              </a:rPr>
              <a:t>Company</a:t>
            </a:r>
          </a:p>
        </p:txBody>
      </p:sp>
      <p:sp>
        <p:nvSpPr>
          <p:cNvPr id="5" name="Rectangle 4">
            <a:extLst>
              <a:ext uri="{FF2B5EF4-FFF2-40B4-BE49-F238E27FC236}">
                <a16:creationId xmlns:a16="http://schemas.microsoft.com/office/drawing/2014/main" id="{B22A4E18-7DCB-4807-B57E-9D33ABD87BEA}"/>
              </a:ext>
            </a:extLst>
          </p:cNvPr>
          <p:cNvSpPr>
            <a:spLocks noChangeArrowheads="1"/>
          </p:cNvSpPr>
          <p:nvPr/>
        </p:nvSpPr>
        <p:spPr bwMode="auto">
          <a:xfrm>
            <a:off x="6191002" y="2577864"/>
            <a:ext cx="2245988" cy="498475"/>
          </a:xfrm>
          <a:prstGeom prst="rect">
            <a:avLst/>
          </a:prstGeom>
          <a:solidFill>
            <a:schemeClr val="bg1"/>
          </a:solidFill>
          <a:ln w="9525" algn="ctr">
            <a:solidFill>
              <a:srgbClr val="000000"/>
            </a:solidFill>
            <a:miter lim="800000"/>
            <a:headEnd/>
            <a:tailEnd/>
          </a:ln>
          <a:effectLst/>
        </p:spPr>
        <p:txBody>
          <a:bodyPr wrap="square" anchor="ct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algn="ctr" defTabSz="914400" eaLnBrk="1" fontAlgn="auto" latinLnBrk="0" hangingPunct="1">
              <a:lnSpc>
                <a:spcPct val="100000"/>
              </a:lnSpc>
              <a:spcBef>
                <a:spcPct val="20000"/>
              </a:spcBef>
              <a:spcAft>
                <a:spcPts val="0"/>
              </a:spcAft>
              <a:buClr>
                <a:srgbClr val="FF3300"/>
              </a:buClr>
              <a:buSzPct val="70000"/>
              <a:buFont typeface="Wingdings" panose="05000000000000000000" pitchFamily="2" charset="2"/>
              <a:buNone/>
              <a:tabLst/>
              <a:defRPr/>
            </a:pPr>
            <a:r>
              <a:rPr kumimoji="0" lang="en-US" altLang="zh-CN" sz="2600" b="0" i="0" u="none" strike="noStrike" kern="0" cap="none" spc="0" normalizeH="0" baseline="0" noProof="0">
                <a:ln>
                  <a:noFill/>
                </a:ln>
                <a:solidFill>
                  <a:srgbClr val="000000"/>
                </a:solidFill>
                <a:effectLst/>
                <a:uLnTx/>
                <a:uFillTx/>
                <a:cs typeface="Arial" panose="020B0604020202020204" pitchFamily="34" charset="0"/>
              </a:rPr>
              <a:t>Person</a:t>
            </a:r>
          </a:p>
        </p:txBody>
      </p:sp>
      <p:cxnSp>
        <p:nvCxnSpPr>
          <p:cNvPr id="6" name="AutoShape 5">
            <a:extLst>
              <a:ext uri="{FF2B5EF4-FFF2-40B4-BE49-F238E27FC236}">
                <a16:creationId xmlns:a16="http://schemas.microsoft.com/office/drawing/2014/main" id="{9CF39ED2-7D86-454E-A4E9-AA9DFA7F694B}"/>
              </a:ext>
            </a:extLst>
          </p:cNvPr>
          <p:cNvCxnSpPr>
            <a:cxnSpLocks noChangeShapeType="1"/>
            <a:stCxn id="4" idx="3"/>
            <a:endCxn id="5" idx="1"/>
          </p:cNvCxnSpPr>
          <p:nvPr/>
        </p:nvCxnSpPr>
        <p:spPr bwMode="auto">
          <a:xfrm flipV="1">
            <a:off x="2961976" y="2827102"/>
            <a:ext cx="3229026" cy="1"/>
          </a:xfrm>
          <a:prstGeom prst="straightConnector1">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 Box 6">
            <a:extLst>
              <a:ext uri="{FF2B5EF4-FFF2-40B4-BE49-F238E27FC236}">
                <a16:creationId xmlns:a16="http://schemas.microsoft.com/office/drawing/2014/main" id="{36505292-95CE-41A9-A0EA-8AA786FEA0F7}"/>
              </a:ext>
            </a:extLst>
          </p:cNvPr>
          <p:cNvSpPr txBox="1">
            <a:spLocks noChangeArrowheads="1"/>
          </p:cNvSpPr>
          <p:nvPr/>
        </p:nvSpPr>
        <p:spPr bwMode="auto">
          <a:xfrm>
            <a:off x="5069433" y="2507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employee</a:t>
            </a:r>
          </a:p>
        </p:txBody>
      </p:sp>
      <p:sp>
        <p:nvSpPr>
          <p:cNvPr id="8" name="Text Box 7">
            <a:extLst>
              <a:ext uri="{FF2B5EF4-FFF2-40B4-BE49-F238E27FC236}">
                <a16:creationId xmlns:a16="http://schemas.microsoft.com/office/drawing/2014/main" id="{31280627-332D-47A2-98F2-366932DFFBDD}"/>
              </a:ext>
            </a:extLst>
          </p:cNvPr>
          <p:cNvSpPr txBox="1">
            <a:spLocks noChangeArrowheads="1"/>
          </p:cNvSpPr>
          <p:nvPr/>
        </p:nvSpPr>
        <p:spPr bwMode="auto">
          <a:xfrm>
            <a:off x="3018536" y="2806464"/>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1</a:t>
            </a:r>
          </a:p>
        </p:txBody>
      </p:sp>
      <p:sp>
        <p:nvSpPr>
          <p:cNvPr id="9" name="Text Box 8">
            <a:extLst>
              <a:ext uri="{FF2B5EF4-FFF2-40B4-BE49-F238E27FC236}">
                <a16:creationId xmlns:a16="http://schemas.microsoft.com/office/drawing/2014/main" id="{07E77EB3-B61B-4130-AC75-115181220438}"/>
              </a:ext>
            </a:extLst>
          </p:cNvPr>
          <p:cNvSpPr txBox="1">
            <a:spLocks noChangeArrowheads="1"/>
          </p:cNvSpPr>
          <p:nvPr/>
        </p:nvSpPr>
        <p:spPr bwMode="auto">
          <a:xfrm>
            <a:off x="5844908" y="2813957"/>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7</a:t>
            </a:r>
          </a:p>
        </p:txBody>
      </p:sp>
      <p:sp>
        <p:nvSpPr>
          <p:cNvPr id="10" name="Rectangle 9">
            <a:extLst>
              <a:ext uri="{FF2B5EF4-FFF2-40B4-BE49-F238E27FC236}">
                <a16:creationId xmlns:a16="http://schemas.microsoft.com/office/drawing/2014/main" id="{F6B74CFE-C745-41F9-8627-E47C6E8A2E67}"/>
              </a:ext>
            </a:extLst>
          </p:cNvPr>
          <p:cNvSpPr>
            <a:spLocks noChangeArrowheads="1"/>
          </p:cNvSpPr>
          <p:nvPr/>
        </p:nvSpPr>
        <p:spPr bwMode="auto">
          <a:xfrm>
            <a:off x="6191002" y="4458893"/>
            <a:ext cx="2245988" cy="492443"/>
          </a:xfrm>
          <a:prstGeom prst="rect">
            <a:avLst/>
          </a:prstGeom>
          <a:solidFill>
            <a:schemeClr val="bg1"/>
          </a:solidFill>
          <a:ln w="9525" algn="ctr">
            <a:solidFill>
              <a:srgbClr val="000000"/>
            </a:solidFill>
            <a:miter lim="800000"/>
            <a:headEnd/>
            <a:tailEnd/>
          </a:ln>
          <a:effectLst/>
        </p:spPr>
        <p:txBody>
          <a:bodyPr wrap="square" anchor="ct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algn="ctr" defTabSz="914400" eaLnBrk="1" fontAlgn="auto" latinLnBrk="0" hangingPunct="1">
              <a:lnSpc>
                <a:spcPct val="100000"/>
              </a:lnSpc>
              <a:spcBef>
                <a:spcPct val="20000"/>
              </a:spcBef>
              <a:spcAft>
                <a:spcPts val="0"/>
              </a:spcAft>
              <a:buClr>
                <a:srgbClr val="FF3300"/>
              </a:buClr>
              <a:buSzPct val="70000"/>
              <a:buFont typeface="Wingdings" panose="05000000000000000000" pitchFamily="2" charset="2"/>
              <a:buNone/>
              <a:tabLst/>
              <a:defRPr/>
            </a:pPr>
            <a:r>
              <a:rPr kumimoji="0" lang="en-US" altLang="zh-CN" sz="2600" b="0" i="0" u="none" strike="noStrike" kern="0" cap="none" spc="0" normalizeH="0" baseline="0" noProof="0">
                <a:ln>
                  <a:noFill/>
                </a:ln>
                <a:solidFill>
                  <a:srgbClr val="000000"/>
                </a:solidFill>
                <a:effectLst/>
                <a:uLnTx/>
                <a:uFillTx/>
                <a:cs typeface="Arial" panose="020B0604020202020204" pitchFamily="34" charset="0"/>
              </a:rPr>
              <a:t>BankAccount</a:t>
            </a:r>
          </a:p>
        </p:txBody>
      </p:sp>
      <p:sp>
        <p:nvSpPr>
          <p:cNvPr id="11" name="Line 10">
            <a:extLst>
              <a:ext uri="{FF2B5EF4-FFF2-40B4-BE49-F238E27FC236}">
                <a16:creationId xmlns:a16="http://schemas.microsoft.com/office/drawing/2014/main" id="{4C9F176D-2D2D-4C2C-B82A-CBE6A43ED265}"/>
              </a:ext>
            </a:extLst>
          </p:cNvPr>
          <p:cNvSpPr>
            <a:spLocks noChangeShapeType="1"/>
          </p:cNvSpPr>
          <p:nvPr/>
        </p:nvSpPr>
        <p:spPr bwMode="auto">
          <a:xfrm>
            <a:off x="6595814" y="3077926"/>
            <a:ext cx="0" cy="1371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FF3300"/>
              </a:solidFill>
              <a:effectLst/>
              <a:uLnTx/>
              <a:uFillTx/>
              <a:latin typeface="Arial" panose="020B0604020202020204" pitchFamily="34" charset="0"/>
            </a:endParaRPr>
          </a:p>
        </p:txBody>
      </p:sp>
      <p:sp>
        <p:nvSpPr>
          <p:cNvPr id="12" name="Line 11">
            <a:extLst>
              <a:ext uri="{FF2B5EF4-FFF2-40B4-BE49-F238E27FC236}">
                <a16:creationId xmlns:a16="http://schemas.microsoft.com/office/drawing/2014/main" id="{C53598BE-9ADA-4B00-B13A-627B19D040BC}"/>
              </a:ext>
            </a:extLst>
          </p:cNvPr>
          <p:cNvSpPr>
            <a:spLocks noChangeShapeType="1"/>
          </p:cNvSpPr>
          <p:nvPr/>
        </p:nvSpPr>
        <p:spPr bwMode="auto">
          <a:xfrm>
            <a:off x="7605464" y="3077926"/>
            <a:ext cx="0" cy="1371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FF3300"/>
              </a:solidFill>
              <a:effectLst/>
              <a:uLnTx/>
              <a:uFillTx/>
              <a:latin typeface="Arial" panose="020B0604020202020204" pitchFamily="34" charset="0"/>
            </a:endParaRPr>
          </a:p>
        </p:txBody>
      </p:sp>
      <p:sp>
        <p:nvSpPr>
          <p:cNvPr id="13" name="Text Box 12">
            <a:extLst>
              <a:ext uri="{FF2B5EF4-FFF2-40B4-BE49-F238E27FC236}">
                <a16:creationId xmlns:a16="http://schemas.microsoft.com/office/drawing/2014/main" id="{FAF5200E-AB6B-470C-871D-D0F30F33E3B9}"/>
              </a:ext>
            </a:extLst>
          </p:cNvPr>
          <p:cNvSpPr txBox="1">
            <a:spLocks noChangeArrowheads="1"/>
          </p:cNvSpPr>
          <p:nvPr/>
        </p:nvSpPr>
        <p:spPr bwMode="auto">
          <a:xfrm>
            <a:off x="3018536" y="2515951"/>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employer</a:t>
            </a:r>
          </a:p>
        </p:txBody>
      </p:sp>
      <p:sp>
        <p:nvSpPr>
          <p:cNvPr id="14" name="Text Box 13">
            <a:extLst>
              <a:ext uri="{FF2B5EF4-FFF2-40B4-BE49-F238E27FC236}">
                <a16:creationId xmlns:a16="http://schemas.microsoft.com/office/drawing/2014/main" id="{C4BBC34F-7121-4126-B009-AB5B25106CF1}"/>
              </a:ext>
            </a:extLst>
          </p:cNvPr>
          <p:cNvSpPr txBox="1">
            <a:spLocks noChangeArrowheads="1"/>
          </p:cNvSpPr>
          <p:nvPr/>
        </p:nvSpPr>
        <p:spPr bwMode="auto">
          <a:xfrm>
            <a:off x="6538664" y="3063639"/>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1</a:t>
            </a:r>
          </a:p>
        </p:txBody>
      </p:sp>
      <p:sp>
        <p:nvSpPr>
          <p:cNvPr id="15" name="Text Box 14">
            <a:extLst>
              <a:ext uri="{FF2B5EF4-FFF2-40B4-BE49-F238E27FC236}">
                <a16:creationId xmlns:a16="http://schemas.microsoft.com/office/drawing/2014/main" id="{0C9DB976-1772-402C-8858-B443568EDC8E}"/>
              </a:ext>
            </a:extLst>
          </p:cNvPr>
          <p:cNvSpPr txBox="1">
            <a:spLocks noChangeArrowheads="1"/>
          </p:cNvSpPr>
          <p:nvPr/>
        </p:nvSpPr>
        <p:spPr bwMode="auto">
          <a:xfrm>
            <a:off x="7605464" y="3049351"/>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1..*</a:t>
            </a:r>
          </a:p>
        </p:txBody>
      </p:sp>
      <p:sp>
        <p:nvSpPr>
          <p:cNvPr id="16" name="Text Box 15">
            <a:extLst>
              <a:ext uri="{FF2B5EF4-FFF2-40B4-BE49-F238E27FC236}">
                <a16:creationId xmlns:a16="http://schemas.microsoft.com/office/drawing/2014/main" id="{CF5A9CE1-F303-46EA-A96E-B11C1B66CEE2}"/>
              </a:ext>
            </a:extLst>
          </p:cNvPr>
          <p:cNvSpPr txBox="1">
            <a:spLocks noChangeArrowheads="1"/>
          </p:cNvSpPr>
          <p:nvPr/>
        </p:nvSpPr>
        <p:spPr bwMode="auto">
          <a:xfrm>
            <a:off x="5852864" y="3582751"/>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owner</a:t>
            </a:r>
          </a:p>
        </p:txBody>
      </p:sp>
      <p:sp>
        <p:nvSpPr>
          <p:cNvPr id="17" name="Text Box 16">
            <a:extLst>
              <a:ext uri="{FF2B5EF4-FFF2-40B4-BE49-F238E27FC236}">
                <a16:creationId xmlns:a16="http://schemas.microsoft.com/office/drawing/2014/main" id="{8603D972-0B84-4448-B13C-49343755AC4E}"/>
              </a:ext>
            </a:extLst>
          </p:cNvPr>
          <p:cNvSpPr txBox="1">
            <a:spLocks noChangeArrowheads="1"/>
          </p:cNvSpPr>
          <p:nvPr/>
        </p:nvSpPr>
        <p:spPr bwMode="auto">
          <a:xfrm>
            <a:off x="7529264" y="3582751"/>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operator</a:t>
            </a:r>
          </a:p>
        </p:txBody>
      </p:sp>
      <p:sp>
        <p:nvSpPr>
          <p:cNvPr id="18" name="Text Box 17">
            <a:extLst>
              <a:ext uri="{FF2B5EF4-FFF2-40B4-BE49-F238E27FC236}">
                <a16:creationId xmlns:a16="http://schemas.microsoft.com/office/drawing/2014/main" id="{59669D77-B445-4A4B-AAD6-8D571282A582}"/>
              </a:ext>
            </a:extLst>
          </p:cNvPr>
          <p:cNvSpPr txBox="1">
            <a:spLocks noChangeArrowheads="1"/>
          </p:cNvSpPr>
          <p:nvPr/>
        </p:nvSpPr>
        <p:spPr bwMode="auto">
          <a:xfrm>
            <a:off x="7529264" y="4054239"/>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0..*</a:t>
            </a:r>
          </a:p>
        </p:txBody>
      </p:sp>
      <p:sp>
        <p:nvSpPr>
          <p:cNvPr id="19" name="Text Box 18">
            <a:extLst>
              <a:ext uri="{FF2B5EF4-FFF2-40B4-BE49-F238E27FC236}">
                <a16:creationId xmlns:a16="http://schemas.microsoft.com/office/drawing/2014/main" id="{0D449A32-025F-4920-8267-79D834E25E8B}"/>
              </a:ext>
            </a:extLst>
          </p:cNvPr>
          <p:cNvSpPr txBox="1">
            <a:spLocks noChangeArrowheads="1"/>
          </p:cNvSpPr>
          <p:nvPr/>
        </p:nvSpPr>
        <p:spPr bwMode="auto">
          <a:xfrm>
            <a:off x="6538664" y="4054239"/>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0..*</a:t>
            </a:r>
          </a:p>
        </p:txBody>
      </p:sp>
      <p:sp>
        <p:nvSpPr>
          <p:cNvPr id="26" name="矩形 25"/>
          <p:cNvSpPr/>
          <p:nvPr/>
        </p:nvSpPr>
        <p:spPr>
          <a:xfrm>
            <a:off x="1035916" y="3291615"/>
            <a:ext cx="4870120" cy="707886"/>
          </a:xfrm>
          <a:prstGeom prst="rect">
            <a:avLst/>
          </a:prstGeom>
        </p:spPr>
        <p:txBody>
          <a:bodyPr wrap="square">
            <a:spAutoFit/>
          </a:bodyPr>
          <a:lstStyle/>
          <a:p>
            <a:pPr lvl="0"/>
            <a:r>
              <a:rPr lang="zh-CN" altLang="en-US" sz="2000" dirty="0">
                <a:solidFill>
                  <a:srgbClr val="0000FF"/>
                </a:solidFill>
                <a:latin typeface="华文细黑" panose="02010600040101010101" pitchFamily="2" charset="-122"/>
                <a:ea typeface="华文细黑" panose="02010600040101010101" pitchFamily="2" charset="-122"/>
              </a:rPr>
              <a:t>一个</a:t>
            </a:r>
            <a:r>
              <a:rPr lang="en-US" altLang="zh-CN" sz="2000" dirty="0">
                <a:solidFill>
                  <a:srgbClr val="0000FF"/>
                </a:solidFill>
                <a:latin typeface="华文细黑" panose="02010600040101010101" pitchFamily="2" charset="-122"/>
                <a:ea typeface="华文细黑" panose="02010600040101010101" pitchFamily="2" charset="-122"/>
              </a:rPr>
              <a:t>Company</a:t>
            </a:r>
            <a:r>
              <a:rPr lang="zh-CN" altLang="en-US" sz="2000" dirty="0">
                <a:solidFill>
                  <a:srgbClr val="0000FF"/>
                </a:solidFill>
                <a:latin typeface="华文细黑" panose="02010600040101010101" pitchFamily="2" charset="-122"/>
                <a:ea typeface="华文细黑" panose="02010600040101010101" pitchFamily="2" charset="-122"/>
              </a:rPr>
              <a:t>恰有</a:t>
            </a:r>
            <a:r>
              <a:rPr lang="en-US" altLang="zh-CN" sz="2000" dirty="0">
                <a:solidFill>
                  <a:srgbClr val="0000FF"/>
                </a:solidFill>
                <a:latin typeface="华文细黑" panose="02010600040101010101" pitchFamily="2" charset="-122"/>
                <a:ea typeface="华文细黑" panose="02010600040101010101" pitchFamily="2" charset="-122"/>
              </a:rPr>
              <a:t>7</a:t>
            </a:r>
            <a:r>
              <a:rPr lang="zh-CN" altLang="en-US" sz="2000" dirty="0">
                <a:solidFill>
                  <a:srgbClr val="0000FF"/>
                </a:solidFill>
                <a:latin typeface="华文细黑" panose="02010600040101010101" pitchFamily="2" charset="-122"/>
                <a:ea typeface="华文细黑" panose="02010600040101010101" pitchFamily="2" charset="-122"/>
              </a:rPr>
              <a:t>个</a:t>
            </a:r>
            <a:r>
              <a:rPr lang="en-US" altLang="zh-CN" sz="2000" dirty="0">
                <a:solidFill>
                  <a:srgbClr val="0000FF"/>
                </a:solidFill>
                <a:latin typeface="华文细黑" panose="02010600040101010101" pitchFamily="2" charset="-122"/>
                <a:ea typeface="华文细黑" panose="02010600040101010101" pitchFamily="2" charset="-122"/>
              </a:rPr>
              <a:t>employee;</a:t>
            </a:r>
          </a:p>
          <a:p>
            <a:pPr lvl="0"/>
            <a:r>
              <a:rPr lang="zh-CN" altLang="en-US" sz="2000" dirty="0">
                <a:solidFill>
                  <a:srgbClr val="0000FF"/>
                </a:solidFill>
                <a:latin typeface="华文细黑" panose="02010600040101010101" pitchFamily="2" charset="-122"/>
                <a:ea typeface="华文细黑" panose="02010600040101010101" pitchFamily="2" charset="-122"/>
              </a:rPr>
              <a:t>一个</a:t>
            </a:r>
            <a:r>
              <a:rPr lang="en-US" altLang="zh-CN" sz="2000" dirty="0">
                <a:solidFill>
                  <a:srgbClr val="0000FF"/>
                </a:solidFill>
                <a:latin typeface="华文细黑" panose="02010600040101010101" pitchFamily="2" charset="-122"/>
                <a:ea typeface="华文细黑" panose="02010600040101010101" pitchFamily="2" charset="-122"/>
              </a:rPr>
              <a:t>Person</a:t>
            </a:r>
            <a:r>
              <a:rPr lang="zh-CN" altLang="en-US" sz="2000" dirty="0">
                <a:solidFill>
                  <a:srgbClr val="0000FF"/>
                </a:solidFill>
                <a:latin typeface="华文细黑" panose="02010600040101010101" pitchFamily="2" charset="-122"/>
                <a:ea typeface="华文细黑" panose="02010600040101010101" pitchFamily="2" charset="-122"/>
              </a:rPr>
              <a:t>恰能被一个</a:t>
            </a:r>
            <a:r>
              <a:rPr lang="en-US" altLang="zh-CN" sz="2000" dirty="0">
                <a:solidFill>
                  <a:srgbClr val="0000FF"/>
                </a:solidFill>
                <a:latin typeface="华文细黑" panose="02010600040101010101" pitchFamily="2" charset="-122"/>
                <a:ea typeface="华文细黑" panose="02010600040101010101" pitchFamily="2" charset="-122"/>
              </a:rPr>
              <a:t>Company</a:t>
            </a:r>
            <a:r>
              <a:rPr lang="zh-CN" altLang="en-US" sz="2000" dirty="0">
                <a:solidFill>
                  <a:srgbClr val="0000FF"/>
                </a:solidFill>
                <a:latin typeface="华文细黑" panose="02010600040101010101" pitchFamily="2" charset="-122"/>
                <a:ea typeface="华文细黑" panose="02010600040101010101" pitchFamily="2" charset="-122"/>
              </a:rPr>
              <a:t>所雇用；</a:t>
            </a:r>
          </a:p>
        </p:txBody>
      </p:sp>
      <p:sp>
        <p:nvSpPr>
          <p:cNvPr id="27" name="矩形 26"/>
          <p:cNvSpPr/>
          <p:nvPr/>
        </p:nvSpPr>
        <p:spPr>
          <a:xfrm>
            <a:off x="2358110" y="5194060"/>
            <a:ext cx="6522365" cy="707886"/>
          </a:xfrm>
          <a:prstGeom prst="rect">
            <a:avLst/>
          </a:prstGeom>
        </p:spPr>
        <p:txBody>
          <a:bodyPr wrap="square">
            <a:spAutoFit/>
          </a:bodyPr>
          <a:lstStyle/>
          <a:p>
            <a:r>
              <a:rPr lang="zh-CN" altLang="en-US" sz="2000" dirty="0">
                <a:solidFill>
                  <a:srgbClr val="0000FF"/>
                </a:solidFill>
                <a:latin typeface="华文细黑" panose="02010600040101010101" pitchFamily="2" charset="-122"/>
                <a:ea typeface="华文细黑" panose="02010600040101010101" pitchFamily="2" charset="-122"/>
              </a:rPr>
              <a:t>一个</a:t>
            </a:r>
            <a:r>
              <a:rPr lang="en-US" altLang="zh-CN" sz="2000" dirty="0" err="1">
                <a:solidFill>
                  <a:srgbClr val="0000FF"/>
                </a:solidFill>
                <a:latin typeface="华文细黑" panose="02010600040101010101" pitchFamily="2" charset="-122"/>
                <a:ea typeface="华文细黑" panose="02010600040101010101" pitchFamily="2" charset="-122"/>
              </a:rPr>
              <a:t>BankAccount</a:t>
            </a:r>
            <a:r>
              <a:rPr lang="zh-CN" altLang="en-US" sz="2000" dirty="0">
                <a:solidFill>
                  <a:srgbClr val="0000FF"/>
                </a:solidFill>
                <a:latin typeface="华文细黑" panose="02010600040101010101" pitchFamily="2" charset="-122"/>
                <a:ea typeface="华文细黑" panose="02010600040101010101" pitchFamily="2" charset="-122"/>
              </a:rPr>
              <a:t>恰有一个</a:t>
            </a:r>
            <a:r>
              <a:rPr lang="en-US" altLang="zh-CN" sz="2000" dirty="0">
                <a:solidFill>
                  <a:srgbClr val="0000FF"/>
                </a:solidFill>
                <a:latin typeface="华文细黑" panose="02010600040101010101" pitchFamily="2" charset="-122"/>
                <a:ea typeface="华文细黑" panose="02010600040101010101" pitchFamily="2" charset="-122"/>
              </a:rPr>
              <a:t>owner;</a:t>
            </a:r>
          </a:p>
          <a:p>
            <a:r>
              <a:rPr lang="zh-CN" altLang="en-US" sz="2000" dirty="0">
                <a:solidFill>
                  <a:srgbClr val="0000FF"/>
                </a:solidFill>
                <a:latin typeface="华文细黑" panose="02010600040101010101" pitchFamily="2" charset="-122"/>
                <a:ea typeface="华文细黑" panose="02010600040101010101" pitchFamily="2" charset="-122"/>
              </a:rPr>
              <a:t>一个</a:t>
            </a:r>
            <a:r>
              <a:rPr lang="en-US" altLang="zh-CN" sz="2000" dirty="0" err="1">
                <a:solidFill>
                  <a:srgbClr val="0000FF"/>
                </a:solidFill>
                <a:latin typeface="华文细黑" panose="02010600040101010101" pitchFamily="2" charset="-122"/>
                <a:ea typeface="华文细黑" panose="02010600040101010101" pitchFamily="2" charset="-122"/>
              </a:rPr>
              <a:t>BankAccount</a:t>
            </a:r>
            <a:r>
              <a:rPr lang="zh-CN" altLang="en-US" sz="2000" dirty="0">
                <a:solidFill>
                  <a:srgbClr val="0000FF"/>
                </a:solidFill>
                <a:latin typeface="华文细黑" panose="02010600040101010101" pitchFamily="2" charset="-122"/>
                <a:ea typeface="华文细黑" panose="02010600040101010101" pitchFamily="2" charset="-122"/>
              </a:rPr>
              <a:t>具有一个或多个</a:t>
            </a:r>
            <a:r>
              <a:rPr lang="en-US" altLang="zh-CN" sz="2000" dirty="0">
                <a:solidFill>
                  <a:srgbClr val="0000FF"/>
                </a:solidFill>
                <a:latin typeface="华文细黑" panose="02010600040101010101" pitchFamily="2" charset="-122"/>
                <a:ea typeface="华文细黑" panose="02010600040101010101" pitchFamily="2" charset="-122"/>
              </a:rPr>
              <a:t>operator</a:t>
            </a:r>
            <a:r>
              <a:rPr lang="zh-CN" altLang="en-US" sz="2000" dirty="0">
                <a:solidFill>
                  <a:srgbClr val="0000FF"/>
                </a:solidFill>
                <a:latin typeface="华文细黑" panose="02010600040101010101" pitchFamily="2" charset="-122"/>
                <a:ea typeface="华文细黑" panose="02010600040101010101" pitchFamily="2" charset="-122"/>
              </a:rPr>
              <a:t>；</a:t>
            </a:r>
          </a:p>
        </p:txBody>
      </p:sp>
      <p:sp>
        <p:nvSpPr>
          <p:cNvPr id="28" name="矩形 27"/>
          <p:cNvSpPr/>
          <p:nvPr/>
        </p:nvSpPr>
        <p:spPr>
          <a:xfrm>
            <a:off x="3244931" y="1472256"/>
            <a:ext cx="5892142" cy="707886"/>
          </a:xfrm>
          <a:prstGeom prst="rect">
            <a:avLst/>
          </a:prstGeom>
        </p:spPr>
        <p:txBody>
          <a:bodyPr wrap="square">
            <a:spAutoFit/>
          </a:bodyPr>
          <a:lstStyle/>
          <a:p>
            <a:r>
              <a:rPr lang="zh-CN" altLang="en-US" sz="2000" dirty="0">
                <a:solidFill>
                  <a:srgbClr val="0000FF"/>
                </a:solidFill>
                <a:latin typeface="华文细黑" panose="02010600040101010101" pitchFamily="2" charset="-122"/>
                <a:ea typeface="华文细黑" panose="02010600040101010101" pitchFamily="2" charset="-122"/>
              </a:rPr>
              <a:t>一个</a:t>
            </a:r>
            <a:r>
              <a:rPr lang="en-US" altLang="zh-CN" sz="2000" dirty="0">
                <a:solidFill>
                  <a:srgbClr val="0000FF"/>
                </a:solidFill>
                <a:latin typeface="华文细黑" panose="02010600040101010101" pitchFamily="2" charset="-122"/>
                <a:ea typeface="华文细黑" panose="02010600040101010101" pitchFamily="2" charset="-122"/>
              </a:rPr>
              <a:t>Person</a:t>
            </a:r>
            <a:r>
              <a:rPr lang="zh-CN" altLang="en-US" sz="2000" dirty="0">
                <a:solidFill>
                  <a:srgbClr val="0000FF"/>
                </a:solidFill>
                <a:latin typeface="华文细黑" panose="02010600040101010101" pitchFamily="2" charset="-122"/>
                <a:ea typeface="华文细黑" panose="02010600040101010101" pitchFamily="2" charset="-122"/>
              </a:rPr>
              <a:t>可以有零个到多个</a:t>
            </a:r>
            <a:r>
              <a:rPr lang="en-US" altLang="zh-CN" sz="2000" dirty="0" err="1">
                <a:solidFill>
                  <a:srgbClr val="0000FF"/>
                </a:solidFill>
                <a:latin typeface="华文细黑" panose="02010600040101010101" pitchFamily="2" charset="-122"/>
                <a:ea typeface="华文细黑" panose="02010600040101010101" pitchFamily="2" charset="-122"/>
              </a:rPr>
              <a:t>BankAccount</a:t>
            </a:r>
            <a:r>
              <a:rPr lang="en-US" altLang="zh-CN" sz="2000" dirty="0">
                <a:solidFill>
                  <a:srgbClr val="0000FF"/>
                </a:solidFill>
                <a:latin typeface="华文细黑" panose="02010600040101010101" pitchFamily="2" charset="-122"/>
                <a:ea typeface="华文细黑" panose="02010600040101010101" pitchFamily="2" charset="-122"/>
              </a:rPr>
              <a:t>;</a:t>
            </a:r>
          </a:p>
          <a:p>
            <a:r>
              <a:rPr lang="zh-CN" altLang="en-US" sz="2000" dirty="0">
                <a:solidFill>
                  <a:srgbClr val="0000FF"/>
                </a:solidFill>
                <a:latin typeface="华文细黑" panose="02010600040101010101" pitchFamily="2" charset="-122"/>
                <a:ea typeface="华文细黑" panose="02010600040101010101" pitchFamily="2" charset="-122"/>
              </a:rPr>
              <a:t>一个</a:t>
            </a:r>
            <a:r>
              <a:rPr lang="en-US" altLang="zh-CN" sz="2000" dirty="0">
                <a:solidFill>
                  <a:srgbClr val="0000FF"/>
                </a:solidFill>
                <a:latin typeface="华文细黑" panose="02010600040101010101" pitchFamily="2" charset="-122"/>
                <a:ea typeface="华文细黑" panose="02010600040101010101" pitchFamily="2" charset="-122"/>
              </a:rPr>
              <a:t>Person</a:t>
            </a:r>
            <a:r>
              <a:rPr lang="zh-CN" altLang="en-US" sz="2000" dirty="0">
                <a:solidFill>
                  <a:srgbClr val="0000FF"/>
                </a:solidFill>
                <a:latin typeface="华文细黑" panose="02010600040101010101" pitchFamily="2" charset="-122"/>
                <a:ea typeface="华文细黑" panose="02010600040101010101" pitchFamily="2" charset="-122"/>
              </a:rPr>
              <a:t>可以操作零个到多个</a:t>
            </a:r>
            <a:r>
              <a:rPr lang="en-US" altLang="zh-CN" sz="2000" dirty="0" err="1">
                <a:solidFill>
                  <a:srgbClr val="0000FF"/>
                </a:solidFill>
                <a:latin typeface="华文细黑" panose="02010600040101010101" pitchFamily="2" charset="-122"/>
                <a:ea typeface="华文细黑" panose="02010600040101010101" pitchFamily="2" charset="-122"/>
              </a:rPr>
              <a:t>BankAccount</a:t>
            </a:r>
            <a:r>
              <a:rPr lang="zh-CN" altLang="en-US" sz="2000" dirty="0">
                <a:solidFill>
                  <a:srgbClr val="0000FF"/>
                </a:solidFill>
                <a:latin typeface="华文细黑" panose="02010600040101010101" pitchFamily="2" charset="-122"/>
                <a:ea typeface="华文细黑" panose="02010600040101010101" pitchFamily="2" charset="-122"/>
              </a:rPr>
              <a:t>。</a:t>
            </a:r>
          </a:p>
        </p:txBody>
      </p:sp>
    </p:spTree>
    <p:extLst>
      <p:ext uri="{BB962C8B-B14F-4D97-AF65-F5344CB8AC3E}">
        <p14:creationId xmlns:p14="http://schemas.microsoft.com/office/powerpoint/2010/main" val="27307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randombar(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randombar(horizontal)">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randombar(horizontal)">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自反关联（递归关联）</a:t>
            </a:r>
          </a:p>
        </p:txBody>
      </p:sp>
      <p:sp>
        <p:nvSpPr>
          <p:cNvPr id="36" name="内容占位符 35"/>
          <p:cNvSpPr>
            <a:spLocks noGrp="1"/>
          </p:cNvSpPr>
          <p:nvPr>
            <p:ph idx="1"/>
          </p:nvPr>
        </p:nvSpPr>
        <p:spPr>
          <a:xfrm>
            <a:off x="762245" y="4498060"/>
            <a:ext cx="7592521" cy="1154162"/>
          </a:xfrm>
        </p:spPr>
        <p:txBody>
          <a:bodyPr wrap="square">
            <a:spAutoFit/>
          </a:bodyPr>
          <a:lstStyle/>
          <a:p>
            <a:pPr marL="0" indent="0" eaLnBrk="1" hangingPunct="1">
              <a:buNone/>
            </a:pPr>
            <a:r>
              <a:rPr lang="zh-CN" altLang="en-US" sz="2000" kern="1200" dirty="0">
                <a:solidFill>
                  <a:srgbClr val="0000FF"/>
                </a:solidFill>
              </a:rPr>
              <a:t>每个</a:t>
            </a:r>
            <a:r>
              <a:rPr lang="en-US" altLang="zh-CN" sz="2000" kern="1200" dirty="0">
                <a:solidFill>
                  <a:srgbClr val="0000FF"/>
                </a:solidFill>
              </a:rPr>
              <a:t>Directory</a:t>
            </a:r>
            <a:r>
              <a:rPr lang="zh-CN" altLang="en-US" sz="2000" kern="1200" dirty="0">
                <a:solidFill>
                  <a:srgbClr val="0000FF"/>
                </a:solidFill>
              </a:rPr>
              <a:t>对象能够具有零个或多个</a:t>
            </a:r>
            <a:r>
              <a:rPr lang="en-US" altLang="zh-CN" sz="2000" kern="1200" dirty="0">
                <a:solidFill>
                  <a:srgbClr val="0000FF"/>
                </a:solidFill>
              </a:rPr>
              <a:t>subdirectory</a:t>
            </a:r>
            <a:r>
              <a:rPr lang="zh-CN" altLang="en-US" sz="2000" kern="1200" dirty="0">
                <a:solidFill>
                  <a:srgbClr val="0000FF"/>
                </a:solidFill>
              </a:rPr>
              <a:t>角色的</a:t>
            </a:r>
            <a:r>
              <a:rPr lang="en-US" altLang="zh-CN" sz="2000" kern="1200" dirty="0">
                <a:solidFill>
                  <a:srgbClr val="0000FF"/>
                </a:solidFill>
              </a:rPr>
              <a:t>Directory</a:t>
            </a:r>
            <a:r>
              <a:rPr lang="zh-CN" altLang="en-US" sz="2000" kern="1200" dirty="0">
                <a:solidFill>
                  <a:srgbClr val="0000FF"/>
                </a:solidFill>
              </a:rPr>
              <a:t>对象的链接</a:t>
            </a:r>
            <a:r>
              <a:rPr lang="en-US" altLang="zh-CN" sz="2000" kern="1200" dirty="0">
                <a:solidFill>
                  <a:srgbClr val="0000FF"/>
                </a:solidFill>
              </a:rPr>
              <a:t>;</a:t>
            </a:r>
          </a:p>
          <a:p>
            <a:pPr marL="0" indent="0" eaLnBrk="1" hangingPunct="1">
              <a:buNone/>
            </a:pPr>
            <a:r>
              <a:rPr lang="zh-CN" altLang="en-US" sz="2000" kern="1200" dirty="0">
                <a:solidFill>
                  <a:srgbClr val="0000FF"/>
                </a:solidFill>
              </a:rPr>
              <a:t>并且具有到零个或一个扮演</a:t>
            </a:r>
            <a:r>
              <a:rPr lang="en-US" altLang="zh-CN" sz="2000" kern="1200" dirty="0">
                <a:solidFill>
                  <a:srgbClr val="0000FF"/>
                </a:solidFill>
              </a:rPr>
              <a:t>parent</a:t>
            </a:r>
            <a:r>
              <a:rPr lang="zh-CN" altLang="en-US" sz="2000" kern="1200" dirty="0">
                <a:solidFill>
                  <a:srgbClr val="0000FF"/>
                </a:solidFill>
              </a:rPr>
              <a:t>角色的</a:t>
            </a:r>
            <a:r>
              <a:rPr lang="en-US" altLang="zh-CN" sz="2000" kern="1200" dirty="0">
                <a:solidFill>
                  <a:srgbClr val="0000FF"/>
                </a:solidFill>
              </a:rPr>
              <a:t>Directory</a:t>
            </a:r>
            <a:r>
              <a:rPr lang="zh-CN" altLang="en-US" sz="2000" kern="1200" dirty="0">
                <a:solidFill>
                  <a:srgbClr val="0000FF"/>
                </a:solidFill>
              </a:rPr>
              <a:t>对象的链接。</a:t>
            </a:r>
            <a:endParaRPr lang="en-US" altLang="zh-CN" sz="2000" kern="1200" dirty="0">
              <a:solidFill>
                <a:srgbClr val="0000FF"/>
              </a:solidFill>
            </a:endParaRPr>
          </a:p>
        </p:txBody>
      </p:sp>
      <p:sp>
        <p:nvSpPr>
          <p:cNvPr id="4" name="Rectangle 3">
            <a:extLst>
              <a:ext uri="{FF2B5EF4-FFF2-40B4-BE49-F238E27FC236}">
                <a16:creationId xmlns:a16="http://schemas.microsoft.com/office/drawing/2014/main" id="{6187288D-6680-4896-803C-97F8F6A79DDD}"/>
              </a:ext>
            </a:extLst>
          </p:cNvPr>
          <p:cNvSpPr>
            <a:spLocks noChangeArrowheads="1"/>
          </p:cNvSpPr>
          <p:nvPr/>
        </p:nvSpPr>
        <p:spPr bwMode="auto">
          <a:xfrm>
            <a:off x="2362200" y="2924846"/>
            <a:ext cx="1447800" cy="400110"/>
          </a:xfrm>
          <a:prstGeom prst="rect">
            <a:avLst/>
          </a:prstGeom>
          <a:solidFill>
            <a:schemeClr val="bg1"/>
          </a:solidFill>
          <a:ln w="9525" algn="ctr">
            <a:solidFill>
              <a:srgbClr val="000000"/>
            </a:solidFill>
            <a:miter lim="800000"/>
            <a:headEnd/>
            <a:tailEnd/>
          </a:ln>
          <a:effectLst/>
        </p:spPr>
        <p:txBody>
          <a:bodyPr anchor="ct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algn="ctr">
              <a:spcBef>
                <a:spcPct val="20000"/>
              </a:spcBef>
              <a:buClr>
                <a:srgbClr val="FF3300"/>
              </a:buClr>
              <a:buSzPct val="70000"/>
              <a:buFont typeface="Wingdings" panose="05000000000000000000" pitchFamily="2" charset="2"/>
              <a:buNone/>
              <a:defRPr/>
            </a:pPr>
            <a:r>
              <a:rPr lang="en-US" altLang="zh-CN" sz="2000" b="0" kern="0">
                <a:solidFill>
                  <a:srgbClr val="000000"/>
                </a:solidFill>
                <a:latin typeface="华文细黑" panose="02010600040101010101" pitchFamily="2" charset="-122"/>
                <a:ea typeface="华文细黑" panose="02010600040101010101" pitchFamily="2" charset="-122"/>
                <a:cs typeface="Arial" panose="020B0604020202020204" pitchFamily="34" charset="0"/>
              </a:rPr>
              <a:t>Directory</a:t>
            </a:r>
          </a:p>
        </p:txBody>
      </p:sp>
      <p:sp>
        <p:nvSpPr>
          <p:cNvPr id="5" name="Rectangle 4">
            <a:extLst>
              <a:ext uri="{FF2B5EF4-FFF2-40B4-BE49-F238E27FC236}">
                <a16:creationId xmlns:a16="http://schemas.microsoft.com/office/drawing/2014/main" id="{7EBD3BC7-0374-4AF7-B436-27C601955851}"/>
              </a:ext>
            </a:extLst>
          </p:cNvPr>
          <p:cNvSpPr>
            <a:spLocks noChangeArrowheads="1"/>
          </p:cNvSpPr>
          <p:nvPr/>
        </p:nvSpPr>
        <p:spPr bwMode="auto">
          <a:xfrm>
            <a:off x="6781800" y="2924846"/>
            <a:ext cx="1447800" cy="400110"/>
          </a:xfrm>
          <a:prstGeom prst="rect">
            <a:avLst/>
          </a:prstGeom>
          <a:solidFill>
            <a:schemeClr val="bg1"/>
          </a:solidFill>
          <a:ln w="9525" algn="ctr">
            <a:solidFill>
              <a:srgbClr val="000000"/>
            </a:solidFill>
            <a:miter lim="800000"/>
            <a:headEnd/>
            <a:tailEnd/>
          </a:ln>
          <a:effectLst/>
        </p:spPr>
        <p:txBody>
          <a:bodyPr anchor="ct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algn="ctr">
              <a:spcBef>
                <a:spcPct val="20000"/>
              </a:spcBef>
              <a:buClr>
                <a:srgbClr val="FF3300"/>
              </a:buClr>
              <a:buSzPct val="70000"/>
              <a:buFont typeface="Wingdings" panose="05000000000000000000" pitchFamily="2" charset="2"/>
              <a:buNone/>
              <a:defRPr/>
            </a:pPr>
            <a:r>
              <a:rPr lang="en-US" altLang="zh-CN" sz="2000" b="0" kern="0">
                <a:solidFill>
                  <a:srgbClr val="000000"/>
                </a:solidFill>
                <a:latin typeface="华文细黑" panose="02010600040101010101" pitchFamily="2" charset="-122"/>
                <a:ea typeface="华文细黑" panose="02010600040101010101" pitchFamily="2" charset="-122"/>
                <a:cs typeface="Arial" panose="020B0604020202020204" pitchFamily="34" charset="0"/>
              </a:rPr>
              <a:t>File</a:t>
            </a:r>
          </a:p>
        </p:txBody>
      </p:sp>
      <p:cxnSp>
        <p:nvCxnSpPr>
          <p:cNvPr id="6" name="AutoShape 5">
            <a:extLst>
              <a:ext uri="{FF2B5EF4-FFF2-40B4-BE49-F238E27FC236}">
                <a16:creationId xmlns:a16="http://schemas.microsoft.com/office/drawing/2014/main" id="{0A3B1E71-E0F5-48AE-99FA-F22530FE697C}"/>
              </a:ext>
            </a:extLst>
          </p:cNvPr>
          <p:cNvCxnSpPr>
            <a:cxnSpLocks noChangeShapeType="1"/>
            <a:stCxn id="4" idx="3"/>
            <a:endCxn id="5" idx="1"/>
          </p:cNvCxnSpPr>
          <p:nvPr/>
        </p:nvCxnSpPr>
        <p:spPr bwMode="auto">
          <a:xfrm>
            <a:off x="3810000" y="3124901"/>
            <a:ext cx="2971800" cy="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 Box 6">
            <a:extLst>
              <a:ext uri="{FF2B5EF4-FFF2-40B4-BE49-F238E27FC236}">
                <a16:creationId xmlns:a16="http://schemas.microsoft.com/office/drawing/2014/main" id="{68A79A2A-D0F0-4891-BC3F-7741E3903D72}"/>
              </a:ext>
            </a:extLst>
          </p:cNvPr>
          <p:cNvSpPr txBox="1">
            <a:spLocks noChangeArrowheads="1"/>
          </p:cNvSpPr>
          <p:nvPr/>
        </p:nvSpPr>
        <p:spPr bwMode="auto">
          <a:xfrm>
            <a:off x="3124200" y="3728152"/>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en-US" altLang="zh-CN" sz="1800" b="0"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rPr>
              <a:t>parent</a:t>
            </a:r>
          </a:p>
        </p:txBody>
      </p:sp>
      <p:sp>
        <p:nvSpPr>
          <p:cNvPr id="8" name="Text Box 7">
            <a:extLst>
              <a:ext uri="{FF2B5EF4-FFF2-40B4-BE49-F238E27FC236}">
                <a16:creationId xmlns:a16="http://schemas.microsoft.com/office/drawing/2014/main" id="{CF6BBE4C-1117-43C0-ACEF-92EB55A0974E}"/>
              </a:ext>
            </a:extLst>
          </p:cNvPr>
          <p:cNvSpPr txBox="1">
            <a:spLocks noChangeArrowheads="1"/>
          </p:cNvSpPr>
          <p:nvPr/>
        </p:nvSpPr>
        <p:spPr bwMode="auto">
          <a:xfrm>
            <a:off x="3810000" y="3104264"/>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en-US" altLang="zh-CN" sz="1800" b="0"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rPr>
              <a:t>1</a:t>
            </a:r>
          </a:p>
        </p:txBody>
      </p:sp>
      <p:sp>
        <p:nvSpPr>
          <p:cNvPr id="9" name="Text Box 8">
            <a:extLst>
              <a:ext uri="{FF2B5EF4-FFF2-40B4-BE49-F238E27FC236}">
                <a16:creationId xmlns:a16="http://schemas.microsoft.com/office/drawing/2014/main" id="{22B6A57A-61D1-44A1-A629-C4ACBF22421B}"/>
              </a:ext>
            </a:extLst>
          </p:cNvPr>
          <p:cNvSpPr txBox="1">
            <a:spLocks noChangeArrowheads="1"/>
          </p:cNvSpPr>
          <p:nvPr/>
        </p:nvSpPr>
        <p:spPr bwMode="auto">
          <a:xfrm>
            <a:off x="1371600" y="2523239"/>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en-US" altLang="zh-CN" sz="1800" b="0"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rPr>
              <a:t>subdirectory</a:t>
            </a:r>
          </a:p>
        </p:txBody>
      </p:sp>
      <p:sp>
        <p:nvSpPr>
          <p:cNvPr id="10" name="Text Box 9">
            <a:extLst>
              <a:ext uri="{FF2B5EF4-FFF2-40B4-BE49-F238E27FC236}">
                <a16:creationId xmlns:a16="http://schemas.microsoft.com/office/drawing/2014/main" id="{28DF21B7-ED38-4CBE-9F0A-1A291A69F094}"/>
              </a:ext>
            </a:extLst>
          </p:cNvPr>
          <p:cNvSpPr txBox="1">
            <a:spLocks noChangeArrowheads="1"/>
          </p:cNvSpPr>
          <p:nvPr/>
        </p:nvSpPr>
        <p:spPr bwMode="auto">
          <a:xfrm>
            <a:off x="6172200" y="3118552"/>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en-US" altLang="zh-CN" sz="1800" b="0"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rPr>
              <a:t>0..*</a:t>
            </a:r>
          </a:p>
        </p:txBody>
      </p:sp>
      <p:cxnSp>
        <p:nvCxnSpPr>
          <p:cNvPr id="11" name="AutoShape 10">
            <a:extLst>
              <a:ext uri="{FF2B5EF4-FFF2-40B4-BE49-F238E27FC236}">
                <a16:creationId xmlns:a16="http://schemas.microsoft.com/office/drawing/2014/main" id="{F7377593-1DB9-4FDF-B824-4E5BF39D11C6}"/>
              </a:ext>
            </a:extLst>
          </p:cNvPr>
          <p:cNvCxnSpPr>
            <a:cxnSpLocks noChangeShapeType="1"/>
            <a:stCxn id="4" idx="2"/>
            <a:endCxn id="4" idx="1"/>
          </p:cNvCxnSpPr>
          <p:nvPr/>
        </p:nvCxnSpPr>
        <p:spPr bwMode="auto">
          <a:xfrm rot="5400000" flipH="1">
            <a:off x="2624122" y="2862979"/>
            <a:ext cx="200055" cy="723900"/>
          </a:xfrm>
          <a:prstGeom prst="bentConnector4">
            <a:avLst>
              <a:gd name="adj1" fmla="val -444118"/>
              <a:gd name="adj2" fmla="val 174552"/>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 Box 11">
            <a:extLst>
              <a:ext uri="{FF2B5EF4-FFF2-40B4-BE49-F238E27FC236}">
                <a16:creationId xmlns:a16="http://schemas.microsoft.com/office/drawing/2014/main" id="{228C84D5-F29C-40CD-9705-65C67D93AAA8}"/>
              </a:ext>
            </a:extLst>
          </p:cNvPr>
          <p:cNvSpPr txBox="1">
            <a:spLocks noChangeArrowheads="1"/>
          </p:cNvSpPr>
          <p:nvPr/>
        </p:nvSpPr>
        <p:spPr bwMode="auto">
          <a:xfrm>
            <a:off x="3048000" y="3361439"/>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en-US" altLang="zh-CN" sz="1800" b="0"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rPr>
              <a:t>0..1</a:t>
            </a:r>
          </a:p>
        </p:txBody>
      </p:sp>
      <p:sp>
        <p:nvSpPr>
          <p:cNvPr id="13" name="Text Box 12">
            <a:extLst>
              <a:ext uri="{FF2B5EF4-FFF2-40B4-BE49-F238E27FC236}">
                <a16:creationId xmlns:a16="http://schemas.microsoft.com/office/drawing/2014/main" id="{B8D52842-9426-4315-B6EC-3DE2CA202CAF}"/>
              </a:ext>
            </a:extLst>
          </p:cNvPr>
          <p:cNvSpPr txBox="1">
            <a:spLocks noChangeArrowheads="1"/>
          </p:cNvSpPr>
          <p:nvPr/>
        </p:nvSpPr>
        <p:spPr bwMode="auto">
          <a:xfrm>
            <a:off x="1905000" y="2813752"/>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en-US" altLang="zh-CN" sz="1800" b="0"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rPr>
              <a:t>0..*</a:t>
            </a:r>
          </a:p>
        </p:txBody>
      </p:sp>
      <p:sp>
        <p:nvSpPr>
          <p:cNvPr id="14" name="Text Box 13">
            <a:extLst>
              <a:ext uri="{FF2B5EF4-FFF2-40B4-BE49-F238E27FC236}">
                <a16:creationId xmlns:a16="http://schemas.microsoft.com/office/drawing/2014/main" id="{C54F8A1C-91B8-4283-86D0-C33B80E51B6E}"/>
              </a:ext>
            </a:extLst>
          </p:cNvPr>
          <p:cNvSpPr txBox="1">
            <a:spLocks noChangeArrowheads="1"/>
          </p:cNvSpPr>
          <p:nvPr/>
        </p:nvSpPr>
        <p:spPr bwMode="auto">
          <a:xfrm>
            <a:off x="609600" y="3180464"/>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algn="ctr"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zh-CN" altLang="en-US" sz="1800" b="1"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自反关联</a:t>
            </a:r>
          </a:p>
        </p:txBody>
      </p:sp>
      <p:sp>
        <p:nvSpPr>
          <p:cNvPr id="15" name="Line 14">
            <a:extLst>
              <a:ext uri="{FF2B5EF4-FFF2-40B4-BE49-F238E27FC236}">
                <a16:creationId xmlns:a16="http://schemas.microsoft.com/office/drawing/2014/main" id="{80652825-62C8-4630-A09A-BB0F7545EDE3}"/>
              </a:ext>
            </a:extLst>
          </p:cNvPr>
          <p:cNvSpPr>
            <a:spLocks noChangeShapeType="1"/>
          </p:cNvSpPr>
          <p:nvPr/>
        </p:nvSpPr>
        <p:spPr bwMode="auto">
          <a:xfrm>
            <a:off x="1219200" y="3513839"/>
            <a:ext cx="609600" cy="38100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1" i="0" u="none" strike="noStrike" kern="0" cap="none" spc="0" normalizeH="0" baseline="0" noProof="0">
              <a:ln>
                <a:noFill/>
              </a:ln>
              <a:solidFill>
                <a:srgbClr val="FF3300"/>
              </a:solidFill>
              <a:effectLst/>
              <a:uLnTx/>
              <a:uFillTx/>
              <a:latin typeface="华文细黑" panose="02010600040101010101" pitchFamily="2" charset="-122"/>
              <a:ea typeface="华文细黑" panose="02010600040101010101" pitchFamily="2" charset="-122"/>
            </a:endParaRPr>
          </a:p>
        </p:txBody>
      </p:sp>
      <p:sp>
        <p:nvSpPr>
          <p:cNvPr id="38" name="矩形 37"/>
          <p:cNvSpPr/>
          <p:nvPr/>
        </p:nvSpPr>
        <p:spPr>
          <a:xfrm>
            <a:off x="609600" y="1837229"/>
            <a:ext cx="8063060" cy="400110"/>
          </a:xfrm>
          <a:prstGeom prst="rect">
            <a:avLst/>
          </a:prstGeom>
        </p:spPr>
        <p:txBody>
          <a:bodyPr wrap="square">
            <a:spAutoFit/>
          </a:bodyPr>
          <a:lstStyle/>
          <a:p>
            <a:pPr lvl="0" fontAlgn="base">
              <a:spcBef>
                <a:spcPts val="600"/>
              </a:spcBef>
              <a:spcAft>
                <a:spcPct val="20000"/>
              </a:spcAft>
              <a:buClr>
                <a:srgbClr val="800000"/>
              </a:buClr>
            </a:pPr>
            <a:r>
              <a:rPr lang="zh-CN" altLang="en-US" sz="2000" dirty="0">
                <a:solidFill>
                  <a:srgbClr val="0000FF"/>
                </a:solidFill>
                <a:latin typeface="华文细黑" panose="02010600040101010101" pitchFamily="2" charset="-122"/>
                <a:ea typeface="华文细黑" panose="02010600040101010101" pitchFamily="2" charset="-122"/>
              </a:rPr>
              <a:t>每个</a:t>
            </a:r>
            <a:r>
              <a:rPr lang="en-US" altLang="zh-CN" sz="2000" dirty="0">
                <a:solidFill>
                  <a:srgbClr val="0000FF"/>
                </a:solidFill>
                <a:latin typeface="华文细黑" panose="02010600040101010101" pitchFamily="2" charset="-122"/>
                <a:ea typeface="华文细黑" panose="02010600040101010101" pitchFamily="2" charset="-122"/>
              </a:rPr>
              <a:t>Directory</a:t>
            </a:r>
            <a:r>
              <a:rPr lang="zh-CN" altLang="en-US" sz="2000" dirty="0">
                <a:solidFill>
                  <a:srgbClr val="0000FF"/>
                </a:solidFill>
                <a:latin typeface="华文细黑" panose="02010600040101010101" pitchFamily="2" charset="-122"/>
                <a:ea typeface="华文细黑" panose="02010600040101010101" pitchFamily="2" charset="-122"/>
              </a:rPr>
              <a:t>对象关联零个或多个</a:t>
            </a:r>
            <a:r>
              <a:rPr lang="en-US" altLang="zh-CN" sz="2000" dirty="0">
                <a:solidFill>
                  <a:srgbClr val="0000FF"/>
                </a:solidFill>
                <a:latin typeface="华文细黑" panose="02010600040101010101" pitchFamily="2" charset="-122"/>
                <a:ea typeface="华文细黑" panose="02010600040101010101" pitchFamily="2" charset="-122"/>
              </a:rPr>
              <a:t>File</a:t>
            </a:r>
            <a:r>
              <a:rPr lang="zh-CN" altLang="en-US" sz="2000" dirty="0">
                <a:solidFill>
                  <a:srgbClr val="0000FF"/>
                </a:solidFill>
                <a:latin typeface="华文细黑" panose="02010600040101010101" pitchFamily="2" charset="-122"/>
                <a:ea typeface="华文细黑" panose="02010600040101010101" pitchFamily="2" charset="-122"/>
              </a:rPr>
              <a:t>对象</a:t>
            </a:r>
          </a:p>
        </p:txBody>
      </p:sp>
    </p:spTree>
    <p:extLst>
      <p:ext uri="{BB962C8B-B14F-4D97-AF65-F5344CB8AC3E}">
        <p14:creationId xmlns:p14="http://schemas.microsoft.com/office/powerpoint/2010/main" val="391599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randombar(horizontal)">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6">
                                            <p:txEl>
                                              <p:pRg st="0" end="0"/>
                                            </p:txEl>
                                          </p:spTgt>
                                        </p:tgtEl>
                                        <p:attrNameLst>
                                          <p:attrName>style.visibility</p:attrName>
                                        </p:attrNameLst>
                                      </p:cBhvr>
                                      <p:to>
                                        <p:strVal val="visible"/>
                                      </p:to>
                                    </p:set>
                                    <p:animEffect transition="in" filter="randombar(horizontal)">
                                      <p:cBhvr>
                                        <p:cTn id="12" dur="500"/>
                                        <p:tgtEl>
                                          <p:spTgt spid="3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6">
                                            <p:txEl>
                                              <p:pRg st="1" end="1"/>
                                            </p:txEl>
                                          </p:spTgt>
                                        </p:tgtEl>
                                        <p:attrNameLst>
                                          <p:attrName>style.visibility</p:attrName>
                                        </p:attrNameLst>
                                      </p:cBhvr>
                                      <p:to>
                                        <p:strVal val="visible"/>
                                      </p:to>
                                    </p:set>
                                    <p:animEffect transition="in" filter="randombar(horizontal)">
                                      <p:cBhvr>
                                        <p:cTn id="17" dur="500"/>
                                        <p:tgtEl>
                                          <p:spTgt spid="3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uild="p"/>
      <p:bldP spid="3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自反关联（递归关联）</a:t>
            </a:r>
          </a:p>
        </p:txBody>
      </p:sp>
      <p:sp>
        <p:nvSpPr>
          <p:cNvPr id="4" name="Rectangle 3">
            <a:extLst>
              <a:ext uri="{FF2B5EF4-FFF2-40B4-BE49-F238E27FC236}">
                <a16:creationId xmlns:a16="http://schemas.microsoft.com/office/drawing/2014/main" id="{6187288D-6680-4896-803C-97F8F6A79DDD}"/>
              </a:ext>
            </a:extLst>
          </p:cNvPr>
          <p:cNvSpPr>
            <a:spLocks noChangeArrowheads="1"/>
          </p:cNvSpPr>
          <p:nvPr/>
        </p:nvSpPr>
        <p:spPr bwMode="auto">
          <a:xfrm>
            <a:off x="2362200" y="1812483"/>
            <a:ext cx="1447800" cy="400110"/>
          </a:xfrm>
          <a:prstGeom prst="rect">
            <a:avLst/>
          </a:prstGeom>
          <a:solidFill>
            <a:schemeClr val="bg1"/>
          </a:solidFill>
          <a:ln w="9525" algn="ctr">
            <a:solidFill>
              <a:srgbClr val="0000FF"/>
            </a:solidFill>
            <a:miter lim="800000"/>
            <a:headEnd/>
            <a:tailEnd/>
          </a:ln>
          <a:effectLst/>
        </p:spPr>
        <p:txBody>
          <a:bodyPr anchor="ct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algn="ctr">
              <a:spcBef>
                <a:spcPct val="20000"/>
              </a:spcBef>
              <a:buClr>
                <a:srgbClr val="FF3300"/>
              </a:buClr>
              <a:buSzPct val="70000"/>
              <a:buFont typeface="Wingdings" panose="05000000000000000000" pitchFamily="2" charset="2"/>
              <a:buNone/>
              <a:defRPr/>
            </a:pPr>
            <a:r>
              <a:rPr lang="en-US" altLang="zh-CN" sz="2000" b="0" kern="0">
                <a:solidFill>
                  <a:srgbClr val="0000FF"/>
                </a:solidFill>
                <a:latin typeface="华文细黑" panose="02010600040101010101" pitchFamily="2" charset="-122"/>
                <a:ea typeface="华文细黑" panose="02010600040101010101" pitchFamily="2" charset="-122"/>
                <a:cs typeface="Arial" panose="020B0604020202020204" pitchFamily="34" charset="0"/>
              </a:rPr>
              <a:t>Directory</a:t>
            </a:r>
          </a:p>
        </p:txBody>
      </p:sp>
      <p:sp>
        <p:nvSpPr>
          <p:cNvPr id="5" name="Rectangle 4">
            <a:extLst>
              <a:ext uri="{FF2B5EF4-FFF2-40B4-BE49-F238E27FC236}">
                <a16:creationId xmlns:a16="http://schemas.microsoft.com/office/drawing/2014/main" id="{7EBD3BC7-0374-4AF7-B436-27C601955851}"/>
              </a:ext>
            </a:extLst>
          </p:cNvPr>
          <p:cNvSpPr>
            <a:spLocks noChangeArrowheads="1"/>
          </p:cNvSpPr>
          <p:nvPr/>
        </p:nvSpPr>
        <p:spPr bwMode="auto">
          <a:xfrm>
            <a:off x="6781800" y="1812483"/>
            <a:ext cx="1447800" cy="400110"/>
          </a:xfrm>
          <a:prstGeom prst="rect">
            <a:avLst/>
          </a:prstGeom>
          <a:solidFill>
            <a:schemeClr val="bg1"/>
          </a:solidFill>
          <a:ln w="9525" algn="ctr">
            <a:solidFill>
              <a:srgbClr val="0000FF"/>
            </a:solidFill>
            <a:miter lim="800000"/>
            <a:headEnd/>
            <a:tailEnd/>
          </a:ln>
          <a:effectLst/>
        </p:spPr>
        <p:txBody>
          <a:bodyPr anchor="ct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algn="ctr">
              <a:spcBef>
                <a:spcPct val="20000"/>
              </a:spcBef>
              <a:buClr>
                <a:srgbClr val="FF3300"/>
              </a:buClr>
              <a:buSzPct val="70000"/>
              <a:buFont typeface="Wingdings" panose="05000000000000000000" pitchFamily="2" charset="2"/>
              <a:buNone/>
              <a:defRPr/>
            </a:pPr>
            <a:r>
              <a:rPr lang="en-US" altLang="zh-CN" sz="2000" b="0" kern="0">
                <a:solidFill>
                  <a:srgbClr val="0000FF"/>
                </a:solidFill>
                <a:latin typeface="华文细黑" panose="02010600040101010101" pitchFamily="2" charset="-122"/>
                <a:ea typeface="华文细黑" panose="02010600040101010101" pitchFamily="2" charset="-122"/>
                <a:cs typeface="Arial" panose="020B0604020202020204" pitchFamily="34" charset="0"/>
              </a:rPr>
              <a:t>File</a:t>
            </a:r>
          </a:p>
        </p:txBody>
      </p:sp>
      <p:cxnSp>
        <p:nvCxnSpPr>
          <p:cNvPr id="6" name="AutoShape 5">
            <a:extLst>
              <a:ext uri="{FF2B5EF4-FFF2-40B4-BE49-F238E27FC236}">
                <a16:creationId xmlns:a16="http://schemas.microsoft.com/office/drawing/2014/main" id="{0A3B1E71-E0F5-48AE-99FA-F22530FE697C}"/>
              </a:ext>
            </a:extLst>
          </p:cNvPr>
          <p:cNvCxnSpPr>
            <a:cxnSpLocks noChangeShapeType="1"/>
            <a:stCxn id="4" idx="3"/>
            <a:endCxn id="5" idx="1"/>
          </p:cNvCxnSpPr>
          <p:nvPr/>
        </p:nvCxnSpPr>
        <p:spPr bwMode="auto">
          <a:xfrm>
            <a:off x="3810000" y="2012538"/>
            <a:ext cx="2971800" cy="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 Box 6">
            <a:extLst>
              <a:ext uri="{FF2B5EF4-FFF2-40B4-BE49-F238E27FC236}">
                <a16:creationId xmlns:a16="http://schemas.microsoft.com/office/drawing/2014/main" id="{68A79A2A-D0F0-4891-BC3F-7741E3903D72}"/>
              </a:ext>
            </a:extLst>
          </p:cNvPr>
          <p:cNvSpPr txBox="1">
            <a:spLocks noChangeArrowheads="1"/>
          </p:cNvSpPr>
          <p:nvPr/>
        </p:nvSpPr>
        <p:spPr bwMode="auto">
          <a:xfrm>
            <a:off x="3124200" y="2615789"/>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en-US" altLang="zh-CN" sz="1800"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parent</a:t>
            </a:r>
          </a:p>
        </p:txBody>
      </p:sp>
      <p:sp>
        <p:nvSpPr>
          <p:cNvPr id="8" name="Text Box 7">
            <a:extLst>
              <a:ext uri="{FF2B5EF4-FFF2-40B4-BE49-F238E27FC236}">
                <a16:creationId xmlns:a16="http://schemas.microsoft.com/office/drawing/2014/main" id="{CF6BBE4C-1117-43C0-ACEF-92EB55A0974E}"/>
              </a:ext>
            </a:extLst>
          </p:cNvPr>
          <p:cNvSpPr txBox="1">
            <a:spLocks noChangeArrowheads="1"/>
          </p:cNvSpPr>
          <p:nvPr/>
        </p:nvSpPr>
        <p:spPr bwMode="auto">
          <a:xfrm>
            <a:off x="3810000" y="1991901"/>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en-US" altLang="zh-CN" sz="1800" b="0" i="0" u="none" strike="noStrike" kern="0" cap="none" spc="0" normalizeH="0" baseline="0" noProof="0">
                <a:ln>
                  <a:noFill/>
                </a:ln>
                <a:solidFill>
                  <a:srgbClr val="0000FF"/>
                </a:solidFill>
                <a:effectLst/>
                <a:uLnTx/>
                <a:uFillTx/>
                <a:latin typeface="华文细黑" panose="02010600040101010101" pitchFamily="2" charset="-122"/>
                <a:ea typeface="华文细黑" panose="02010600040101010101" pitchFamily="2" charset="-122"/>
              </a:rPr>
              <a:t>1</a:t>
            </a:r>
          </a:p>
        </p:txBody>
      </p:sp>
      <p:sp>
        <p:nvSpPr>
          <p:cNvPr id="9" name="Text Box 8">
            <a:extLst>
              <a:ext uri="{FF2B5EF4-FFF2-40B4-BE49-F238E27FC236}">
                <a16:creationId xmlns:a16="http://schemas.microsoft.com/office/drawing/2014/main" id="{22B6A57A-61D1-44A1-A629-C4ACBF22421B}"/>
              </a:ext>
            </a:extLst>
          </p:cNvPr>
          <p:cNvSpPr txBox="1">
            <a:spLocks noChangeArrowheads="1"/>
          </p:cNvSpPr>
          <p:nvPr/>
        </p:nvSpPr>
        <p:spPr bwMode="auto">
          <a:xfrm>
            <a:off x="1371600" y="1410876"/>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en-US" altLang="zh-CN" sz="1800"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subdirectory</a:t>
            </a:r>
          </a:p>
        </p:txBody>
      </p:sp>
      <p:sp>
        <p:nvSpPr>
          <p:cNvPr id="10" name="Text Box 9">
            <a:extLst>
              <a:ext uri="{FF2B5EF4-FFF2-40B4-BE49-F238E27FC236}">
                <a16:creationId xmlns:a16="http://schemas.microsoft.com/office/drawing/2014/main" id="{28DF21B7-ED38-4CBE-9F0A-1A291A69F094}"/>
              </a:ext>
            </a:extLst>
          </p:cNvPr>
          <p:cNvSpPr txBox="1">
            <a:spLocks noChangeArrowheads="1"/>
          </p:cNvSpPr>
          <p:nvPr/>
        </p:nvSpPr>
        <p:spPr bwMode="auto">
          <a:xfrm>
            <a:off x="6172200" y="2006189"/>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en-US" altLang="zh-CN" sz="1800" b="0" i="0" u="none" strike="noStrike" kern="0" cap="none" spc="0" normalizeH="0" baseline="0" noProof="0">
                <a:ln>
                  <a:noFill/>
                </a:ln>
                <a:solidFill>
                  <a:srgbClr val="0000FF"/>
                </a:solidFill>
                <a:effectLst/>
                <a:uLnTx/>
                <a:uFillTx/>
                <a:latin typeface="华文细黑" panose="02010600040101010101" pitchFamily="2" charset="-122"/>
                <a:ea typeface="华文细黑" panose="02010600040101010101" pitchFamily="2" charset="-122"/>
              </a:rPr>
              <a:t>0..*</a:t>
            </a:r>
          </a:p>
        </p:txBody>
      </p:sp>
      <p:cxnSp>
        <p:nvCxnSpPr>
          <p:cNvPr id="11" name="AutoShape 10">
            <a:extLst>
              <a:ext uri="{FF2B5EF4-FFF2-40B4-BE49-F238E27FC236}">
                <a16:creationId xmlns:a16="http://schemas.microsoft.com/office/drawing/2014/main" id="{F7377593-1DB9-4FDF-B824-4E5BF39D11C6}"/>
              </a:ext>
            </a:extLst>
          </p:cNvPr>
          <p:cNvCxnSpPr>
            <a:cxnSpLocks noChangeShapeType="1"/>
            <a:stCxn id="4" idx="2"/>
            <a:endCxn id="4" idx="1"/>
          </p:cNvCxnSpPr>
          <p:nvPr/>
        </p:nvCxnSpPr>
        <p:spPr bwMode="auto">
          <a:xfrm rot="5400000" flipH="1">
            <a:off x="2624122" y="1750616"/>
            <a:ext cx="200055" cy="723900"/>
          </a:xfrm>
          <a:prstGeom prst="bentConnector4">
            <a:avLst>
              <a:gd name="adj1" fmla="val -458253"/>
              <a:gd name="adj2" fmla="val 131579"/>
            </a:avLst>
          </a:prstGeom>
          <a:noFill/>
          <a:ln w="952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 Box 11">
            <a:extLst>
              <a:ext uri="{FF2B5EF4-FFF2-40B4-BE49-F238E27FC236}">
                <a16:creationId xmlns:a16="http://schemas.microsoft.com/office/drawing/2014/main" id="{228C84D5-F29C-40CD-9705-65C67D93AAA8}"/>
              </a:ext>
            </a:extLst>
          </p:cNvPr>
          <p:cNvSpPr txBox="1">
            <a:spLocks noChangeArrowheads="1"/>
          </p:cNvSpPr>
          <p:nvPr/>
        </p:nvSpPr>
        <p:spPr bwMode="auto">
          <a:xfrm>
            <a:off x="3048000" y="2249076"/>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en-US" altLang="zh-CN" sz="1800" b="0" i="0" u="none" strike="noStrike" kern="0" cap="none" spc="0" normalizeH="0" baseline="0" noProof="0">
                <a:ln>
                  <a:noFill/>
                </a:ln>
                <a:solidFill>
                  <a:srgbClr val="0000FF"/>
                </a:solidFill>
                <a:effectLst/>
                <a:uLnTx/>
                <a:uFillTx/>
                <a:latin typeface="华文细黑" panose="02010600040101010101" pitchFamily="2" charset="-122"/>
                <a:ea typeface="华文细黑" panose="02010600040101010101" pitchFamily="2" charset="-122"/>
              </a:rPr>
              <a:t>0..1</a:t>
            </a:r>
          </a:p>
        </p:txBody>
      </p:sp>
      <p:sp>
        <p:nvSpPr>
          <p:cNvPr id="13" name="Text Box 12">
            <a:extLst>
              <a:ext uri="{FF2B5EF4-FFF2-40B4-BE49-F238E27FC236}">
                <a16:creationId xmlns:a16="http://schemas.microsoft.com/office/drawing/2014/main" id="{B8D52842-9426-4315-B6EC-3DE2CA202CAF}"/>
              </a:ext>
            </a:extLst>
          </p:cNvPr>
          <p:cNvSpPr txBox="1">
            <a:spLocks noChangeArrowheads="1"/>
          </p:cNvSpPr>
          <p:nvPr/>
        </p:nvSpPr>
        <p:spPr bwMode="auto">
          <a:xfrm>
            <a:off x="1905000" y="1701389"/>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en-US" altLang="zh-CN" sz="1800" b="0" i="0" u="none" strike="noStrike" kern="0" cap="none" spc="0" normalizeH="0" baseline="0" noProof="0">
                <a:ln>
                  <a:noFill/>
                </a:ln>
                <a:solidFill>
                  <a:srgbClr val="0000FF"/>
                </a:solidFill>
                <a:effectLst/>
                <a:uLnTx/>
                <a:uFillTx/>
                <a:latin typeface="华文细黑" panose="02010600040101010101" pitchFamily="2" charset="-122"/>
                <a:ea typeface="华文细黑" panose="02010600040101010101" pitchFamily="2" charset="-122"/>
              </a:rPr>
              <a:t>0..*</a:t>
            </a:r>
          </a:p>
        </p:txBody>
      </p:sp>
      <p:grpSp>
        <p:nvGrpSpPr>
          <p:cNvPr id="16" name="Group 16">
            <a:extLst>
              <a:ext uri="{FF2B5EF4-FFF2-40B4-BE49-F238E27FC236}">
                <a16:creationId xmlns:a16="http://schemas.microsoft.com/office/drawing/2014/main" id="{56A0CD6E-9258-45B4-8BFE-2456BE73AECC}"/>
              </a:ext>
            </a:extLst>
          </p:cNvPr>
          <p:cNvGrpSpPr>
            <a:grpSpLocks/>
          </p:cNvGrpSpPr>
          <p:nvPr/>
        </p:nvGrpSpPr>
        <p:grpSpPr bwMode="auto">
          <a:xfrm>
            <a:off x="609600" y="3525427"/>
            <a:ext cx="8038531" cy="2501901"/>
            <a:chOff x="120" y="2319"/>
            <a:chExt cx="5197" cy="1576"/>
          </a:xfrm>
          <a:solidFill>
            <a:schemeClr val="bg1"/>
          </a:solidFill>
        </p:grpSpPr>
        <p:sp>
          <p:nvSpPr>
            <p:cNvPr id="17" name="Rectangle 17">
              <a:extLst>
                <a:ext uri="{FF2B5EF4-FFF2-40B4-BE49-F238E27FC236}">
                  <a16:creationId xmlns:a16="http://schemas.microsoft.com/office/drawing/2014/main" id="{1BAADFAF-C26E-409F-972F-CAAF20E09A49}"/>
                </a:ext>
              </a:extLst>
            </p:cNvPr>
            <p:cNvSpPr>
              <a:spLocks noChangeArrowheads="1"/>
            </p:cNvSpPr>
            <p:nvPr/>
          </p:nvSpPr>
          <p:spPr bwMode="auto">
            <a:xfrm>
              <a:off x="1440" y="2504"/>
              <a:ext cx="1008" cy="233"/>
            </a:xfrm>
            <a:prstGeom prst="rect">
              <a:avLst/>
            </a:prstGeom>
            <a:grp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algn="ctr">
                <a:spcBef>
                  <a:spcPct val="20000"/>
                </a:spcBef>
                <a:buClr>
                  <a:srgbClr val="FF3300"/>
                </a:buClr>
                <a:buSzPct val="70000"/>
                <a:buFont typeface="Wingdings" panose="05000000000000000000" pitchFamily="2" charset="2"/>
                <a:buNone/>
                <a:defRPr/>
              </a:pPr>
              <a:r>
                <a:rPr lang="en-US" altLang="zh-CN" sz="1800" b="0" u="sng" kern="0">
                  <a:solidFill>
                    <a:srgbClr val="000000"/>
                  </a:solidFill>
                  <a:latin typeface="华文细黑" panose="02010600040101010101" pitchFamily="2" charset="-122"/>
                  <a:ea typeface="华文细黑" panose="02010600040101010101" pitchFamily="2" charset="-122"/>
                  <a:cs typeface="Arial" panose="020B0604020202020204" pitchFamily="34" charset="0"/>
                </a:rPr>
                <a:t>C:Directory</a:t>
              </a:r>
            </a:p>
          </p:txBody>
        </p:sp>
        <p:sp>
          <p:nvSpPr>
            <p:cNvPr id="18" name="Rectangle 18">
              <a:extLst>
                <a:ext uri="{FF2B5EF4-FFF2-40B4-BE49-F238E27FC236}">
                  <a16:creationId xmlns:a16="http://schemas.microsoft.com/office/drawing/2014/main" id="{80BABBD2-70DC-4A35-9791-A5CF1C8EB0E7}"/>
                </a:ext>
              </a:extLst>
            </p:cNvPr>
            <p:cNvSpPr>
              <a:spLocks noChangeArrowheads="1"/>
            </p:cNvSpPr>
            <p:nvPr/>
          </p:nvSpPr>
          <p:spPr bwMode="auto">
            <a:xfrm>
              <a:off x="192" y="3117"/>
              <a:ext cx="1584" cy="233"/>
            </a:xfrm>
            <a:prstGeom prst="rect">
              <a:avLst/>
            </a:prstGeom>
            <a:grp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algn="ctr">
                <a:spcBef>
                  <a:spcPct val="20000"/>
                </a:spcBef>
                <a:buClr>
                  <a:srgbClr val="FF3300"/>
                </a:buClr>
                <a:buSzPct val="70000"/>
                <a:buFont typeface="Wingdings" panose="05000000000000000000" pitchFamily="2" charset="2"/>
                <a:buNone/>
                <a:defRPr/>
              </a:pPr>
              <a:r>
                <a:rPr lang="en-US" altLang="zh-CN" sz="1800" b="0" u="sng" kern="0">
                  <a:solidFill>
                    <a:srgbClr val="000000"/>
                  </a:solidFill>
                  <a:latin typeface="华文细黑" panose="02010600040101010101" pitchFamily="2" charset="-122"/>
                  <a:ea typeface="华文细黑" panose="02010600040101010101" pitchFamily="2" charset="-122"/>
                  <a:cs typeface="Arial" panose="020B0604020202020204" pitchFamily="34" charset="0"/>
                </a:rPr>
                <a:t>Windows:Directory</a:t>
              </a:r>
            </a:p>
          </p:txBody>
        </p:sp>
        <p:sp>
          <p:nvSpPr>
            <p:cNvPr id="19" name="Rectangle 19">
              <a:extLst>
                <a:ext uri="{FF2B5EF4-FFF2-40B4-BE49-F238E27FC236}">
                  <a16:creationId xmlns:a16="http://schemas.microsoft.com/office/drawing/2014/main" id="{6F577109-A767-4B02-9C3A-48CBF3AF5D6E}"/>
                </a:ext>
              </a:extLst>
            </p:cNvPr>
            <p:cNvSpPr>
              <a:spLocks noChangeArrowheads="1"/>
            </p:cNvSpPr>
            <p:nvPr/>
          </p:nvSpPr>
          <p:spPr bwMode="auto">
            <a:xfrm>
              <a:off x="1920" y="3114"/>
              <a:ext cx="2064" cy="233"/>
            </a:xfrm>
            <a:prstGeom prst="rect">
              <a:avLst/>
            </a:prstGeom>
            <a:grp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algn="ctr">
                <a:spcBef>
                  <a:spcPct val="20000"/>
                </a:spcBef>
                <a:buClr>
                  <a:srgbClr val="FF3300"/>
                </a:buClr>
                <a:buSzPct val="70000"/>
                <a:buFont typeface="Wingdings" panose="05000000000000000000" pitchFamily="2" charset="2"/>
                <a:buNone/>
                <a:defRPr/>
              </a:pPr>
              <a:r>
                <a:rPr lang="en-US" altLang="zh-CN" sz="1800" b="0" u="sng" kern="0">
                  <a:solidFill>
                    <a:srgbClr val="000000"/>
                  </a:solidFill>
                  <a:latin typeface="华文细黑" panose="02010600040101010101" pitchFamily="2" charset="-122"/>
                  <a:ea typeface="华文细黑" panose="02010600040101010101" pitchFamily="2" charset="-122"/>
                  <a:cs typeface="Arial" panose="020B0604020202020204" pitchFamily="34" charset="0"/>
                </a:rPr>
                <a:t>My Documents:Directory</a:t>
              </a:r>
            </a:p>
          </p:txBody>
        </p:sp>
        <p:sp>
          <p:nvSpPr>
            <p:cNvPr id="20" name="Rectangle 20">
              <a:extLst>
                <a:ext uri="{FF2B5EF4-FFF2-40B4-BE49-F238E27FC236}">
                  <a16:creationId xmlns:a16="http://schemas.microsoft.com/office/drawing/2014/main" id="{16459372-B672-42CB-9177-07AF8EF66577}"/>
                </a:ext>
              </a:extLst>
            </p:cNvPr>
            <p:cNvSpPr>
              <a:spLocks noChangeArrowheads="1"/>
            </p:cNvSpPr>
            <p:nvPr/>
          </p:nvSpPr>
          <p:spPr bwMode="auto">
            <a:xfrm>
              <a:off x="120" y="3662"/>
              <a:ext cx="1728" cy="233"/>
            </a:xfrm>
            <a:prstGeom prst="rect">
              <a:avLst/>
            </a:prstGeom>
            <a:grp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algn="ctr">
                <a:spcBef>
                  <a:spcPct val="20000"/>
                </a:spcBef>
                <a:buClr>
                  <a:srgbClr val="FF3300"/>
                </a:buClr>
                <a:buSzPct val="70000"/>
                <a:buFont typeface="Wingdings" panose="05000000000000000000" pitchFamily="2" charset="2"/>
                <a:buNone/>
                <a:defRPr/>
              </a:pPr>
              <a:r>
                <a:rPr lang="en-US" altLang="zh-CN" sz="1800" b="0" u="sng" kern="0">
                  <a:solidFill>
                    <a:srgbClr val="000000"/>
                  </a:solidFill>
                  <a:latin typeface="华文细黑" panose="02010600040101010101" pitchFamily="2" charset="-122"/>
                  <a:ea typeface="华文细黑" panose="02010600040101010101" pitchFamily="2" charset="-122"/>
                  <a:cs typeface="Arial" panose="020B0604020202020204" pitchFamily="34" charset="0"/>
                </a:rPr>
                <a:t>Command:Directory</a:t>
              </a:r>
            </a:p>
          </p:txBody>
        </p:sp>
        <p:sp>
          <p:nvSpPr>
            <p:cNvPr id="21" name="Rectangle 21">
              <a:extLst>
                <a:ext uri="{FF2B5EF4-FFF2-40B4-BE49-F238E27FC236}">
                  <a16:creationId xmlns:a16="http://schemas.microsoft.com/office/drawing/2014/main" id="{89D2B99F-C6FB-4E78-88E9-F2E69BBDF319}"/>
                </a:ext>
              </a:extLst>
            </p:cNvPr>
            <p:cNvSpPr>
              <a:spLocks noChangeArrowheads="1"/>
            </p:cNvSpPr>
            <p:nvPr/>
          </p:nvSpPr>
          <p:spPr bwMode="auto">
            <a:xfrm>
              <a:off x="4128" y="2319"/>
              <a:ext cx="1189" cy="233"/>
            </a:xfrm>
            <a:prstGeom prst="rect">
              <a:avLst/>
            </a:prstGeom>
            <a:grp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algn="ctr">
                <a:spcBef>
                  <a:spcPct val="20000"/>
                </a:spcBef>
                <a:buClr>
                  <a:srgbClr val="FF3300"/>
                </a:buClr>
                <a:buSzPct val="70000"/>
                <a:buFont typeface="Wingdings" panose="05000000000000000000" pitchFamily="2" charset="2"/>
                <a:buNone/>
                <a:defRPr/>
              </a:pPr>
              <a:r>
                <a:rPr lang="en-US" altLang="zh-CN" sz="1800" b="0" u="sng" kern="0">
                  <a:solidFill>
                    <a:srgbClr val="000000"/>
                  </a:solidFill>
                  <a:latin typeface="华文细黑" panose="02010600040101010101" pitchFamily="2" charset="-122"/>
                  <a:ea typeface="华文细黑" panose="02010600040101010101" pitchFamily="2" charset="-122"/>
                  <a:cs typeface="Arial" panose="020B0604020202020204" pitchFamily="34" charset="0"/>
                </a:rPr>
                <a:t>autoexec:File</a:t>
              </a:r>
            </a:p>
          </p:txBody>
        </p:sp>
        <p:sp>
          <p:nvSpPr>
            <p:cNvPr id="22" name="Rectangle 22">
              <a:extLst>
                <a:ext uri="{FF2B5EF4-FFF2-40B4-BE49-F238E27FC236}">
                  <a16:creationId xmlns:a16="http://schemas.microsoft.com/office/drawing/2014/main" id="{FFB1B54E-9054-4D21-BD24-FDB9E80628C0}"/>
                </a:ext>
              </a:extLst>
            </p:cNvPr>
            <p:cNvSpPr>
              <a:spLocks noChangeArrowheads="1"/>
            </p:cNvSpPr>
            <p:nvPr/>
          </p:nvSpPr>
          <p:spPr bwMode="auto">
            <a:xfrm>
              <a:off x="4128" y="2799"/>
              <a:ext cx="1189" cy="233"/>
            </a:xfrm>
            <a:prstGeom prst="rect">
              <a:avLst/>
            </a:prstGeom>
            <a:grp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algn="ctr">
                <a:spcBef>
                  <a:spcPct val="20000"/>
                </a:spcBef>
                <a:buClr>
                  <a:srgbClr val="FF3300"/>
                </a:buClr>
                <a:buSzPct val="70000"/>
                <a:buFont typeface="Wingdings" panose="05000000000000000000" pitchFamily="2" charset="2"/>
                <a:buNone/>
                <a:defRPr/>
              </a:pPr>
              <a:r>
                <a:rPr lang="en-US" altLang="zh-CN" sz="1800" b="0" u="sng" kern="0">
                  <a:solidFill>
                    <a:srgbClr val="000000"/>
                  </a:solidFill>
                  <a:latin typeface="华文细黑" panose="02010600040101010101" pitchFamily="2" charset="-122"/>
                  <a:ea typeface="华文细黑" panose="02010600040101010101" pitchFamily="2" charset="-122"/>
                  <a:cs typeface="Arial" panose="020B0604020202020204" pitchFamily="34" charset="0"/>
                </a:rPr>
                <a:t>config:File</a:t>
              </a:r>
            </a:p>
          </p:txBody>
        </p:sp>
        <p:sp>
          <p:nvSpPr>
            <p:cNvPr id="23" name="Rectangle 23">
              <a:extLst>
                <a:ext uri="{FF2B5EF4-FFF2-40B4-BE49-F238E27FC236}">
                  <a16:creationId xmlns:a16="http://schemas.microsoft.com/office/drawing/2014/main" id="{2A7EDCFB-4A4F-4EBC-B085-4B67E90FB129}"/>
                </a:ext>
              </a:extLst>
            </p:cNvPr>
            <p:cNvSpPr>
              <a:spLocks noChangeArrowheads="1"/>
            </p:cNvSpPr>
            <p:nvPr/>
          </p:nvSpPr>
          <p:spPr bwMode="auto">
            <a:xfrm>
              <a:off x="4128" y="3589"/>
              <a:ext cx="1189" cy="233"/>
            </a:xfrm>
            <a:prstGeom prst="rect">
              <a:avLst/>
            </a:prstGeom>
            <a:grp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algn="ctr">
                <a:spcBef>
                  <a:spcPct val="20000"/>
                </a:spcBef>
                <a:buClr>
                  <a:srgbClr val="FF3300"/>
                </a:buClr>
                <a:buSzPct val="70000"/>
                <a:buFont typeface="Wingdings" panose="05000000000000000000" pitchFamily="2" charset="2"/>
                <a:buNone/>
                <a:defRPr/>
              </a:pPr>
              <a:r>
                <a:rPr lang="en-US" altLang="zh-CN" sz="1800" b="0" u="sng" kern="0">
                  <a:solidFill>
                    <a:srgbClr val="000000"/>
                  </a:solidFill>
                  <a:latin typeface="华文细黑" panose="02010600040101010101" pitchFamily="2" charset="-122"/>
                  <a:ea typeface="华文细黑" panose="02010600040101010101" pitchFamily="2" charset="-122"/>
                  <a:cs typeface="Arial" panose="020B0604020202020204" pitchFamily="34" charset="0"/>
                </a:rPr>
                <a:t>ToJohn:File</a:t>
              </a:r>
            </a:p>
          </p:txBody>
        </p:sp>
        <p:cxnSp>
          <p:nvCxnSpPr>
            <p:cNvPr id="24" name="AutoShape 24">
              <a:extLst>
                <a:ext uri="{FF2B5EF4-FFF2-40B4-BE49-F238E27FC236}">
                  <a16:creationId xmlns:a16="http://schemas.microsoft.com/office/drawing/2014/main" id="{EA72735C-7437-4109-B322-025FA0A6A1DB}"/>
                </a:ext>
              </a:extLst>
            </p:cNvPr>
            <p:cNvCxnSpPr>
              <a:cxnSpLocks noChangeShapeType="1"/>
              <a:stCxn id="17" idx="2"/>
              <a:endCxn id="18" idx="0"/>
            </p:cNvCxnSpPr>
            <p:nvPr/>
          </p:nvCxnSpPr>
          <p:spPr bwMode="auto">
            <a:xfrm rot="5400000">
              <a:off x="1274" y="2447"/>
              <a:ext cx="380" cy="960"/>
            </a:xfrm>
            <a:prstGeom prst="bentConnector3">
              <a:avLst>
                <a:gd name="adj1" fmla="val 50000"/>
              </a:avLst>
            </a:prstGeom>
            <a:grp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25">
              <a:extLst>
                <a:ext uri="{FF2B5EF4-FFF2-40B4-BE49-F238E27FC236}">
                  <a16:creationId xmlns:a16="http://schemas.microsoft.com/office/drawing/2014/main" id="{BF4BDAF1-312F-41BF-94DF-3494B4278EED}"/>
                </a:ext>
              </a:extLst>
            </p:cNvPr>
            <p:cNvCxnSpPr>
              <a:cxnSpLocks noChangeShapeType="1"/>
              <a:stCxn id="17" idx="2"/>
              <a:endCxn id="19" idx="0"/>
            </p:cNvCxnSpPr>
            <p:nvPr/>
          </p:nvCxnSpPr>
          <p:spPr bwMode="auto">
            <a:xfrm rot="16200000" flipH="1">
              <a:off x="2259" y="2422"/>
              <a:ext cx="377" cy="1008"/>
            </a:xfrm>
            <a:prstGeom prst="bentConnector3">
              <a:avLst>
                <a:gd name="adj1" fmla="val 50000"/>
              </a:avLst>
            </a:prstGeom>
            <a:grp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26">
              <a:extLst>
                <a:ext uri="{FF2B5EF4-FFF2-40B4-BE49-F238E27FC236}">
                  <a16:creationId xmlns:a16="http://schemas.microsoft.com/office/drawing/2014/main" id="{34057527-D0C5-4A8A-B0A3-2FCADEBC7FAB}"/>
                </a:ext>
              </a:extLst>
            </p:cNvPr>
            <p:cNvCxnSpPr>
              <a:cxnSpLocks noChangeShapeType="1"/>
              <a:stCxn id="18" idx="2"/>
              <a:endCxn id="20" idx="0"/>
            </p:cNvCxnSpPr>
            <p:nvPr/>
          </p:nvCxnSpPr>
          <p:spPr bwMode="auto">
            <a:xfrm>
              <a:off x="984" y="3350"/>
              <a:ext cx="0" cy="312"/>
            </a:xfrm>
            <a:prstGeom prst="straightConnector1">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27">
              <a:extLst>
                <a:ext uri="{FF2B5EF4-FFF2-40B4-BE49-F238E27FC236}">
                  <a16:creationId xmlns:a16="http://schemas.microsoft.com/office/drawing/2014/main" id="{244DD1D9-FECE-4940-ACCB-39C08E3B2133}"/>
                </a:ext>
              </a:extLst>
            </p:cNvPr>
            <p:cNvCxnSpPr>
              <a:cxnSpLocks noChangeShapeType="1"/>
              <a:stCxn id="17" idx="3"/>
              <a:endCxn id="21" idx="1"/>
            </p:cNvCxnSpPr>
            <p:nvPr/>
          </p:nvCxnSpPr>
          <p:spPr bwMode="auto">
            <a:xfrm flipV="1">
              <a:off x="2448" y="2436"/>
              <a:ext cx="1680" cy="185"/>
            </a:xfrm>
            <a:prstGeom prst="bentConnector3">
              <a:avLst>
                <a:gd name="adj1" fmla="val 50000"/>
              </a:avLst>
            </a:prstGeom>
            <a:grp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28">
              <a:extLst>
                <a:ext uri="{FF2B5EF4-FFF2-40B4-BE49-F238E27FC236}">
                  <a16:creationId xmlns:a16="http://schemas.microsoft.com/office/drawing/2014/main" id="{8BC95B56-29DD-4E65-BFED-1064FCF7F436}"/>
                </a:ext>
              </a:extLst>
            </p:cNvPr>
            <p:cNvCxnSpPr>
              <a:cxnSpLocks noChangeShapeType="1"/>
              <a:stCxn id="17" idx="3"/>
              <a:endCxn id="22" idx="1"/>
            </p:cNvCxnSpPr>
            <p:nvPr/>
          </p:nvCxnSpPr>
          <p:spPr bwMode="auto">
            <a:xfrm>
              <a:off x="2448" y="2621"/>
              <a:ext cx="1680" cy="295"/>
            </a:xfrm>
            <a:prstGeom prst="bentConnector3">
              <a:avLst>
                <a:gd name="adj1" fmla="val 50000"/>
              </a:avLst>
            </a:prstGeom>
            <a:grp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29">
              <a:extLst>
                <a:ext uri="{FF2B5EF4-FFF2-40B4-BE49-F238E27FC236}">
                  <a16:creationId xmlns:a16="http://schemas.microsoft.com/office/drawing/2014/main" id="{7C99139F-EC21-4A40-953D-783321A5386A}"/>
                </a:ext>
              </a:extLst>
            </p:cNvPr>
            <p:cNvCxnSpPr>
              <a:cxnSpLocks noChangeShapeType="1"/>
              <a:stCxn id="19" idx="2"/>
              <a:endCxn id="23" idx="1"/>
            </p:cNvCxnSpPr>
            <p:nvPr/>
          </p:nvCxnSpPr>
          <p:spPr bwMode="auto">
            <a:xfrm rot="16200000" flipH="1">
              <a:off x="3361" y="2938"/>
              <a:ext cx="359" cy="1176"/>
            </a:xfrm>
            <a:prstGeom prst="bentConnector2">
              <a:avLst/>
            </a:prstGeom>
            <a:grp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1" name="AutoShape 31">
            <a:extLst>
              <a:ext uri="{FF2B5EF4-FFF2-40B4-BE49-F238E27FC236}">
                <a16:creationId xmlns:a16="http://schemas.microsoft.com/office/drawing/2014/main" id="{98B4428E-5DE4-4B8F-AF8E-175EFFEB46DB}"/>
              </a:ext>
            </a:extLst>
          </p:cNvPr>
          <p:cNvSpPr>
            <a:spLocks noChangeArrowheads="1"/>
          </p:cNvSpPr>
          <p:nvPr/>
        </p:nvSpPr>
        <p:spPr bwMode="auto">
          <a:xfrm>
            <a:off x="4191000" y="3053790"/>
            <a:ext cx="609600" cy="524173"/>
          </a:xfrm>
          <a:prstGeom prst="downArrow">
            <a:avLst>
              <a:gd name="adj1" fmla="val 50000"/>
              <a:gd name="adj2" fmla="val 25000"/>
            </a:avLst>
          </a:prstGeom>
          <a:noFill/>
          <a:ln w="9525" algn="ctr">
            <a:solidFill>
              <a:srgbClr val="000000"/>
            </a:solidFill>
            <a:miter lim="800000"/>
            <a:headEnd/>
            <a:tailEnd/>
          </a:ln>
          <a:effectLst/>
        </p:spPr>
        <p:txBody>
          <a:bodyPr anchor="ct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 typeface="Wingdings" panose="05000000000000000000" pitchFamily="2" charset="2"/>
              <a:buChar char="Ø"/>
              <a:tabLst/>
              <a:defRPr/>
            </a:pPr>
            <a:endParaRPr kumimoji="0" lang="zh-CN" altLang="en-US" sz="2400" b="1" i="0" u="none" strike="noStrike" kern="0" cap="none" spc="0" normalizeH="0" baseline="0" noProof="0">
              <a:ln>
                <a:noFill/>
              </a:ln>
              <a:solidFill>
                <a:srgbClr val="FF3300"/>
              </a:solidFill>
              <a:effectLst/>
              <a:uLnTx/>
              <a:uFillTx/>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29159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checkerboard(across)">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限定关联 </a:t>
            </a:r>
          </a:p>
        </p:txBody>
      </p:sp>
      <p:sp>
        <p:nvSpPr>
          <p:cNvPr id="5" name="Rectangle 8"/>
          <p:cNvSpPr>
            <a:spLocks noChangeArrowheads="1"/>
          </p:cNvSpPr>
          <p:nvPr/>
        </p:nvSpPr>
        <p:spPr bwMode="auto">
          <a:xfrm>
            <a:off x="930390" y="4529269"/>
            <a:ext cx="1117600" cy="466725"/>
          </a:xfrm>
          <a:prstGeom prst="rect">
            <a:avLst/>
          </a:prstGeom>
          <a:solidFill>
            <a:srgbClr val="FFFFFF"/>
          </a:solidFill>
          <a:ln w="9525">
            <a:solidFill>
              <a:srgbClr val="000000"/>
            </a:solidFill>
            <a:miter lim="800000"/>
            <a:headEnd/>
            <a:tailEnd/>
          </a:ln>
        </p:spPr>
        <p:txBody>
          <a:bodyPr lIns="0" tIns="0" rIns="0" bIns="0"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r>
              <a:rPr lang="en-US" altLang="zh-CN" sz="3000" b="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File</a:t>
            </a:r>
          </a:p>
        </p:txBody>
      </p:sp>
      <p:sp>
        <p:nvSpPr>
          <p:cNvPr id="6" name="Rectangle 9"/>
          <p:cNvSpPr>
            <a:spLocks noChangeArrowheads="1"/>
          </p:cNvSpPr>
          <p:nvPr/>
        </p:nvSpPr>
        <p:spPr bwMode="auto">
          <a:xfrm>
            <a:off x="930390" y="4988056"/>
            <a:ext cx="1117600" cy="360363"/>
          </a:xfrm>
          <a:prstGeom prst="rect">
            <a:avLst/>
          </a:prstGeom>
          <a:solidFill>
            <a:srgbClr val="FFFFFF"/>
          </a:solidFill>
          <a:ln w="9525">
            <a:solidFill>
              <a:srgbClr val="000000"/>
            </a:solidFill>
            <a:miter lim="800000"/>
            <a:headEnd/>
            <a:tailEnd/>
          </a:ln>
        </p:spPr>
        <p:txBody>
          <a:bodyPr lIns="55778" tIns="27889" rIns="55778" bIns="27889"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zh-CN"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7" name="Rectangle 43"/>
          <p:cNvSpPr>
            <a:spLocks noChangeArrowheads="1"/>
          </p:cNvSpPr>
          <p:nvPr/>
        </p:nvSpPr>
        <p:spPr bwMode="auto">
          <a:xfrm>
            <a:off x="689090" y="1705106"/>
            <a:ext cx="1871662" cy="460277"/>
          </a:xfrm>
          <a:prstGeom prst="rect">
            <a:avLst/>
          </a:prstGeom>
          <a:solidFill>
            <a:srgbClr val="FFFFFF"/>
          </a:solidFill>
          <a:ln w="9525">
            <a:solidFill>
              <a:srgbClr val="000000"/>
            </a:solidFill>
            <a:miter lim="800000"/>
            <a:headEnd/>
            <a:tailEnd/>
          </a:ln>
        </p:spPr>
        <p:txBody>
          <a:bodyPr wrap="none" lIns="0" tIns="0" rIns="0" bIns="0"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r>
              <a:rPr lang="en-US" altLang="zh-CN" sz="28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Catalog</a:t>
            </a:r>
            <a:endParaRPr lang="en-US" altLang="zh-CN" sz="3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Rectangle 44"/>
          <p:cNvSpPr>
            <a:spLocks noChangeArrowheads="1"/>
          </p:cNvSpPr>
          <p:nvPr/>
        </p:nvSpPr>
        <p:spPr bwMode="auto">
          <a:xfrm>
            <a:off x="689090" y="2162306"/>
            <a:ext cx="1871662" cy="317500"/>
          </a:xfrm>
          <a:prstGeom prst="rect">
            <a:avLst/>
          </a:prstGeom>
          <a:solidFill>
            <a:srgbClr val="FFFFFF"/>
          </a:solidFill>
          <a:ln w="9525">
            <a:solidFill>
              <a:srgbClr val="000000"/>
            </a:solidFill>
            <a:miter lim="800000"/>
            <a:headEnd/>
            <a:tailEnd/>
          </a:ln>
        </p:spPr>
        <p:txBody>
          <a:bodyPr lIns="55778" tIns="27889" rIns="55778" bIns="27889"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zh-CN"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 name="Line 49"/>
          <p:cNvSpPr>
            <a:spLocks noChangeShapeType="1"/>
          </p:cNvSpPr>
          <p:nvPr/>
        </p:nvSpPr>
        <p:spPr bwMode="auto">
          <a:xfrm flipH="1">
            <a:off x="1495540" y="2489332"/>
            <a:ext cx="3175" cy="20399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0" name="Text Box 52"/>
          <p:cNvSpPr txBox="1">
            <a:spLocks noChangeArrowheads="1"/>
          </p:cNvSpPr>
          <p:nvPr/>
        </p:nvSpPr>
        <p:spPr bwMode="auto">
          <a:xfrm>
            <a:off x="1095490" y="2713169"/>
            <a:ext cx="319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78" tIns="27889" rIns="55778" bIns="27889"/>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endParaRPr kumimoji="0" lang="en-US" altLang="zh-CN"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1" name="Text Box 53"/>
          <p:cNvSpPr txBox="1">
            <a:spLocks noChangeArrowheads="1"/>
          </p:cNvSpPr>
          <p:nvPr/>
        </p:nvSpPr>
        <p:spPr bwMode="auto">
          <a:xfrm>
            <a:off x="1085965" y="4270506"/>
            <a:ext cx="1506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0" lang="en-US" altLang="zh-CN"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2" name="Rectangle 8"/>
          <p:cNvSpPr>
            <a:spLocks noChangeArrowheads="1"/>
          </p:cNvSpPr>
          <p:nvPr/>
        </p:nvSpPr>
        <p:spPr bwMode="auto">
          <a:xfrm>
            <a:off x="2742576" y="4538696"/>
            <a:ext cx="2389187" cy="431800"/>
          </a:xfrm>
          <a:prstGeom prst="rect">
            <a:avLst/>
          </a:prstGeom>
          <a:solidFill>
            <a:srgbClr val="FFFFFF"/>
          </a:solidFill>
          <a:ln w="9525">
            <a:solidFill>
              <a:srgbClr val="000000"/>
            </a:solidFill>
            <a:miter lim="800000"/>
            <a:headEnd/>
            <a:tailEnd/>
          </a:ln>
        </p:spPr>
        <p:txBody>
          <a:bodyPr wrap="square" lIns="0" tIns="0" rIns="0" bIns="0"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itchFamily="18" charset="0"/>
              </a:rPr>
              <a:t>File</a:t>
            </a:r>
            <a:endParaRPr kumimoji="0" lang="en-US" altLang="zh-CN" sz="2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3" name="Rectangle 9"/>
          <p:cNvSpPr>
            <a:spLocks noChangeArrowheads="1"/>
          </p:cNvSpPr>
          <p:nvPr/>
        </p:nvSpPr>
        <p:spPr bwMode="auto">
          <a:xfrm>
            <a:off x="2742576" y="4972181"/>
            <a:ext cx="2389187" cy="358775"/>
          </a:xfrm>
          <a:prstGeom prst="rect">
            <a:avLst/>
          </a:prstGeom>
          <a:solidFill>
            <a:srgbClr val="FFFFFF"/>
          </a:solidFill>
          <a:ln w="9525">
            <a:solidFill>
              <a:srgbClr val="000000"/>
            </a:solidFill>
            <a:miter lim="800000"/>
            <a:headEnd/>
            <a:tailEnd/>
          </a:ln>
        </p:spPr>
        <p:txBody>
          <a:bodyPr lIns="55778" tIns="27889" rIns="55778" bIns="27889"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zh-CN"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4" name="Rectangle 43"/>
          <p:cNvSpPr>
            <a:spLocks noChangeArrowheads="1"/>
          </p:cNvSpPr>
          <p:nvPr/>
        </p:nvSpPr>
        <p:spPr bwMode="auto">
          <a:xfrm>
            <a:off x="2755276" y="1714533"/>
            <a:ext cx="2376487" cy="455613"/>
          </a:xfrm>
          <a:prstGeom prst="rect">
            <a:avLst/>
          </a:prstGeom>
          <a:solidFill>
            <a:srgbClr val="FFFFFF"/>
          </a:solidFill>
          <a:ln w="9525">
            <a:solidFill>
              <a:srgbClr val="000000"/>
            </a:solidFill>
            <a:miter lim="800000"/>
            <a:headEnd/>
            <a:tailEnd/>
          </a:ln>
        </p:spPr>
        <p:txBody>
          <a:bodyPr wrap="none" lIns="0" tIns="0" rIns="0" bIns="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itchFamily="18" charset="0"/>
              </a:rPr>
              <a:t>Catalog</a:t>
            </a:r>
            <a:endParaRPr kumimoji="0" lang="en-US" altLang="zh-CN" sz="2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5" name="Rectangle 44"/>
          <p:cNvSpPr>
            <a:spLocks noChangeArrowheads="1"/>
          </p:cNvSpPr>
          <p:nvPr/>
        </p:nvSpPr>
        <p:spPr bwMode="auto">
          <a:xfrm>
            <a:off x="2755276" y="2165383"/>
            <a:ext cx="2376487" cy="315913"/>
          </a:xfrm>
          <a:prstGeom prst="rect">
            <a:avLst/>
          </a:prstGeom>
          <a:solidFill>
            <a:srgbClr val="FFFFFF"/>
          </a:solidFill>
          <a:ln w="9525">
            <a:solidFill>
              <a:srgbClr val="000000"/>
            </a:solidFill>
            <a:miter lim="800000"/>
            <a:headEnd/>
            <a:tailEnd/>
          </a:ln>
        </p:spPr>
        <p:txBody>
          <a:bodyPr lIns="55778" tIns="27889" rIns="55778" bIns="27889"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zh-CN"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6" name="Line 49"/>
          <p:cNvSpPr>
            <a:spLocks noChangeShapeType="1"/>
          </p:cNvSpPr>
          <p:nvPr/>
        </p:nvSpPr>
        <p:spPr bwMode="auto">
          <a:xfrm>
            <a:off x="3923676" y="2851183"/>
            <a:ext cx="1587" cy="17129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8" name="Text Box 52"/>
          <p:cNvSpPr txBox="1">
            <a:spLocks noChangeArrowheads="1"/>
          </p:cNvSpPr>
          <p:nvPr/>
        </p:nvSpPr>
        <p:spPr bwMode="auto">
          <a:xfrm>
            <a:off x="3522038" y="2986121"/>
            <a:ext cx="319088"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78" tIns="27889" rIns="55778" bIns="27889"/>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endParaRPr kumimoji="0" lang="en-US" altLang="zh-CN" sz="2400" b="1"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endParaRPr>
          </a:p>
        </p:txBody>
      </p:sp>
      <p:sp>
        <p:nvSpPr>
          <p:cNvPr id="19" name="Text Box 53"/>
          <p:cNvSpPr txBox="1">
            <a:spLocks noChangeArrowheads="1"/>
          </p:cNvSpPr>
          <p:nvPr/>
        </p:nvSpPr>
        <p:spPr bwMode="auto">
          <a:xfrm>
            <a:off x="3535332" y="4160969"/>
            <a:ext cx="1891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endParaRPr kumimoji="0" lang="en-US" altLang="zh-CN" sz="2400" b="1"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endParaRPr>
          </a:p>
        </p:txBody>
      </p:sp>
      <p:sp>
        <p:nvSpPr>
          <p:cNvPr id="20" name="Rectangle 50"/>
          <p:cNvSpPr>
            <a:spLocks noChangeArrowheads="1"/>
          </p:cNvSpPr>
          <p:nvPr/>
        </p:nvSpPr>
        <p:spPr bwMode="auto">
          <a:xfrm>
            <a:off x="3153738" y="2481296"/>
            <a:ext cx="1571625" cy="369887"/>
          </a:xfrm>
          <a:prstGeom prst="rect">
            <a:avLst/>
          </a:prstGeom>
          <a:solidFill>
            <a:srgbClr val="FFFFFF"/>
          </a:solidFill>
          <a:ln w="9525">
            <a:solidFill>
              <a:srgbClr val="000000"/>
            </a:solidFill>
            <a:miter lim="800000"/>
            <a:headEnd/>
            <a:tailEnd/>
          </a:ln>
        </p:spPr>
        <p:txBody>
          <a:bodyPr lIns="0" tIns="0" rIns="0" bIns="0"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Times New Roman" pitchFamily="18" charset="0"/>
              </a:rPr>
              <a:t>fileName</a:t>
            </a:r>
            <a:endParaRPr kumimoji="0" lang="en-US" altLang="zh-CN"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1" name="矩形 20"/>
          <p:cNvSpPr/>
          <p:nvPr/>
        </p:nvSpPr>
        <p:spPr>
          <a:xfrm>
            <a:off x="5608752" y="1616345"/>
            <a:ext cx="3368561" cy="707886"/>
          </a:xfrm>
          <a:prstGeom prst="rect">
            <a:avLst/>
          </a:prstGeom>
        </p:spPr>
        <p:txBody>
          <a:bodyPr wrap="square">
            <a:spAutoFit/>
          </a:bodyPr>
          <a:lstStyle/>
          <a:p>
            <a:pPr lvl="0" fontAlgn="base">
              <a:spcBef>
                <a:spcPts val="1200"/>
              </a:spcBef>
              <a:spcAft>
                <a:spcPct val="0"/>
              </a:spcAft>
            </a:pPr>
            <a:r>
              <a:rPr lang="zh-CN" altLang="zh-CN" sz="2000" dirty="0">
                <a:solidFill>
                  <a:srgbClr val="000000"/>
                </a:solidFill>
                <a:latin typeface="华文细黑" panose="02010600040101010101" pitchFamily="2" charset="-122"/>
                <a:ea typeface="华文细黑" panose="02010600040101010101" pitchFamily="2" charset="-122"/>
              </a:rPr>
              <a:t>限定的语法表明，</a:t>
            </a:r>
            <a:r>
              <a:rPr lang="en-US" altLang="zh-CN" sz="2000" dirty="0" err="1">
                <a:solidFill>
                  <a:srgbClr val="000000"/>
                </a:solidFill>
                <a:latin typeface="华文细黑" panose="02010600040101010101" pitchFamily="2" charset="-122"/>
                <a:ea typeface="华文细黑" panose="02010600040101010101" pitchFamily="2" charset="-122"/>
              </a:rPr>
              <a:t>fileName</a:t>
            </a:r>
            <a:r>
              <a:rPr lang="zh-CN" altLang="zh-CN" sz="2000" dirty="0">
                <a:solidFill>
                  <a:srgbClr val="000000"/>
                </a:solidFill>
                <a:latin typeface="华文细黑" panose="02010600040101010101" pitchFamily="2" charset="-122"/>
                <a:ea typeface="华文细黑" panose="02010600040101010101" pitchFamily="2" charset="-122"/>
              </a:rPr>
              <a:t>在其目录内</a:t>
            </a:r>
            <a:r>
              <a:rPr lang="zh-CN" altLang="en-US" sz="2000" dirty="0">
                <a:solidFill>
                  <a:srgbClr val="000000"/>
                </a:solidFill>
                <a:latin typeface="华文细黑" panose="02010600040101010101" pitchFamily="2" charset="-122"/>
                <a:ea typeface="华文细黑" panose="02010600040101010101" pitchFamily="2" charset="-122"/>
              </a:rPr>
              <a:t>具有</a:t>
            </a:r>
            <a:r>
              <a:rPr lang="zh-CN" altLang="zh-CN" sz="2000" dirty="0">
                <a:solidFill>
                  <a:srgbClr val="000000"/>
                </a:solidFill>
                <a:latin typeface="华文细黑" panose="02010600040101010101" pitchFamily="2" charset="-122"/>
                <a:ea typeface="华文细黑" panose="02010600040101010101" pitchFamily="2" charset="-122"/>
              </a:rPr>
              <a:t>唯一</a:t>
            </a:r>
            <a:r>
              <a:rPr lang="zh-CN" altLang="en-US" sz="2000" dirty="0">
                <a:solidFill>
                  <a:srgbClr val="000000"/>
                </a:solidFill>
                <a:latin typeface="华文细黑" panose="02010600040101010101" pitchFamily="2" charset="-122"/>
                <a:ea typeface="华文细黑" panose="02010600040101010101" pitchFamily="2" charset="-122"/>
              </a:rPr>
              <a:t>性</a:t>
            </a:r>
            <a:r>
              <a:rPr lang="zh-CN" altLang="zh-CN" sz="2000" dirty="0">
                <a:solidFill>
                  <a:srgbClr val="000000"/>
                </a:solidFill>
                <a:latin typeface="华文细黑" panose="02010600040101010101" pitchFamily="2" charset="-122"/>
                <a:ea typeface="华文细黑" panose="02010600040101010101" pitchFamily="2" charset="-122"/>
              </a:rPr>
              <a:t>。</a:t>
            </a:r>
            <a:endParaRPr lang="en-US" altLang="zh-CN" sz="2000" dirty="0">
              <a:solidFill>
                <a:srgbClr val="000000"/>
              </a:solidFill>
              <a:latin typeface="华文细黑" panose="02010600040101010101" pitchFamily="2" charset="-122"/>
              <a:ea typeface="华文细黑" panose="02010600040101010101" pitchFamily="2" charset="-122"/>
            </a:endParaRPr>
          </a:p>
        </p:txBody>
      </p:sp>
      <p:sp>
        <p:nvSpPr>
          <p:cNvPr id="22" name="矩形 21"/>
          <p:cNvSpPr/>
          <p:nvPr/>
        </p:nvSpPr>
        <p:spPr>
          <a:xfrm>
            <a:off x="5608751" y="2927888"/>
            <a:ext cx="3271723" cy="2185214"/>
          </a:xfrm>
          <a:prstGeom prst="rect">
            <a:avLst/>
          </a:prstGeom>
        </p:spPr>
        <p:txBody>
          <a:bodyPr wrap="square">
            <a:spAutoFit/>
          </a:bodyPr>
          <a:lstStyle/>
          <a:p>
            <a:pPr fontAlgn="base">
              <a:spcBef>
                <a:spcPts val="1200"/>
              </a:spcBef>
              <a:spcAft>
                <a:spcPct val="0"/>
              </a:spcAft>
            </a:pPr>
            <a:r>
              <a:rPr lang="zh-CN" altLang="en-US" dirty="0">
                <a:solidFill>
                  <a:srgbClr val="000000"/>
                </a:solidFill>
                <a:latin typeface="华文细黑" panose="02010600040101010101" pitchFamily="2" charset="-122"/>
                <a:ea typeface="华文细黑" panose="02010600040101010101" pitchFamily="2" charset="-122"/>
              </a:rPr>
              <a:t>因此，查找一个文件的方法</a:t>
            </a:r>
            <a:r>
              <a:rPr lang="en-US" altLang="zh-CN" dirty="0">
                <a:solidFill>
                  <a:srgbClr val="000000"/>
                </a:solidFill>
                <a:latin typeface="华文细黑" panose="02010600040101010101" pitchFamily="2" charset="-122"/>
                <a:ea typeface="华文细黑" panose="02010600040101010101" pitchFamily="2" charset="-122"/>
              </a:rPr>
              <a:t>:  1) </a:t>
            </a:r>
            <a:r>
              <a:rPr lang="zh-CN" altLang="en-US" dirty="0">
                <a:solidFill>
                  <a:srgbClr val="000000"/>
                </a:solidFill>
                <a:latin typeface="华文细黑" panose="02010600040101010101" pitchFamily="2" charset="-122"/>
                <a:ea typeface="华文细黑" panose="02010600040101010101" pitchFamily="2" charset="-122"/>
              </a:rPr>
              <a:t>确定目录对象，</a:t>
            </a:r>
            <a:r>
              <a:rPr lang="en-US" altLang="zh-CN" dirty="0">
                <a:solidFill>
                  <a:srgbClr val="000000"/>
                </a:solidFill>
                <a:latin typeface="华文细黑" panose="02010600040101010101" pitchFamily="2" charset="-122"/>
                <a:ea typeface="华文细黑" panose="02010600040101010101" pitchFamily="2" charset="-122"/>
              </a:rPr>
              <a:t>2</a:t>
            </a:r>
            <a:r>
              <a:rPr lang="zh-CN" altLang="en-US" dirty="0">
                <a:solidFill>
                  <a:srgbClr val="000000"/>
                </a:solidFill>
                <a:latin typeface="华文细黑" panose="02010600040101010101" pitchFamily="2" charset="-122"/>
                <a:ea typeface="华文细黑" panose="02010600040101010101" pitchFamily="2" charset="-122"/>
              </a:rPr>
              <a:t>）然后在该目录内查找指定的文件名。</a:t>
            </a:r>
          </a:p>
          <a:p>
            <a:pPr fontAlgn="base">
              <a:spcBef>
                <a:spcPts val="1200"/>
              </a:spcBef>
              <a:spcAft>
                <a:spcPct val="0"/>
              </a:spcAft>
            </a:pPr>
            <a:r>
              <a:rPr lang="zh-CN" altLang="en-US" dirty="0">
                <a:solidFill>
                  <a:srgbClr val="000000"/>
                </a:solidFill>
                <a:latin typeface="华文细黑" panose="02010600040101010101" pitchFamily="2" charset="-122"/>
                <a:ea typeface="华文细黑" panose="02010600040101010101" pitchFamily="2" charset="-122"/>
              </a:rPr>
              <a:t>由于目录加文件名可唯一地确定一个文件对象，因此，限定词“</a:t>
            </a:r>
            <a:r>
              <a:rPr lang="en-US" altLang="zh-CN" dirty="0" err="1">
                <a:solidFill>
                  <a:srgbClr val="000000"/>
                </a:solidFill>
                <a:latin typeface="华文细黑" panose="02010600040101010101" pitchFamily="2" charset="-122"/>
                <a:ea typeface="华文细黑" panose="02010600040101010101" pitchFamily="2" charset="-122"/>
              </a:rPr>
              <a:t>fileName</a:t>
            </a:r>
            <a:r>
              <a:rPr lang="en-US" altLang="zh-CN" dirty="0">
                <a:solidFill>
                  <a:srgbClr val="000000"/>
                </a:solidFill>
                <a:latin typeface="华文细黑" panose="02010600040101010101" pitchFamily="2" charset="-122"/>
                <a:ea typeface="华文细黑" panose="02010600040101010101" pitchFamily="2" charset="-122"/>
              </a:rPr>
              <a:t>”</a:t>
            </a:r>
            <a:r>
              <a:rPr lang="zh-CN" altLang="en-US" dirty="0">
                <a:solidFill>
                  <a:srgbClr val="000000"/>
                </a:solidFill>
                <a:latin typeface="华文细黑" panose="02010600040101010101" pitchFamily="2" charset="-122"/>
                <a:ea typeface="华文细黑" panose="02010600040101010101" pitchFamily="2" charset="-122"/>
              </a:rPr>
              <a:t>应该放在靠近</a:t>
            </a:r>
            <a:r>
              <a:rPr lang="en-US" altLang="zh-CN" dirty="0">
                <a:solidFill>
                  <a:srgbClr val="000000"/>
                </a:solidFill>
                <a:latin typeface="华文细黑" panose="02010600040101010101" pitchFamily="2" charset="-122"/>
                <a:ea typeface="华文细黑" panose="02010600040101010101" pitchFamily="2" charset="-122"/>
              </a:rPr>
              <a:t>Catalog</a:t>
            </a:r>
            <a:r>
              <a:rPr lang="zh-CN" altLang="en-US" dirty="0">
                <a:solidFill>
                  <a:srgbClr val="000000"/>
                </a:solidFill>
                <a:latin typeface="华文细黑" panose="02010600040101010101" pitchFamily="2" charset="-122"/>
                <a:ea typeface="华文细黑" panose="02010600040101010101" pitchFamily="2" charset="-122"/>
              </a:rPr>
              <a:t>类的那一端。</a:t>
            </a:r>
          </a:p>
        </p:txBody>
      </p:sp>
    </p:spTree>
    <p:extLst>
      <p:ext uri="{BB962C8B-B14F-4D97-AF65-F5344CB8AC3E}">
        <p14:creationId xmlns:p14="http://schemas.microsoft.com/office/powerpoint/2010/main" val="676971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randombar(horizontal)">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关联类</a:t>
            </a:r>
          </a:p>
        </p:txBody>
      </p:sp>
      <p:sp>
        <p:nvSpPr>
          <p:cNvPr id="3" name="内容占位符 2"/>
          <p:cNvSpPr>
            <a:spLocks noGrp="1"/>
          </p:cNvSpPr>
          <p:nvPr>
            <p:ph idx="1"/>
          </p:nvPr>
        </p:nvSpPr>
        <p:spPr>
          <a:xfrm>
            <a:off x="684213" y="1412875"/>
            <a:ext cx="7920037" cy="906119"/>
          </a:xfrm>
        </p:spPr>
        <p:txBody>
          <a:bodyPr/>
          <a:lstStyle/>
          <a:p>
            <a:r>
              <a:rPr lang="zh-CN" altLang="en-US" dirty="0"/>
              <a:t>当两个类间具有多对多关系时，有时存在一些属性，它们不能简单地放入任何一个类中。</a:t>
            </a:r>
          </a:p>
          <a:p>
            <a:endParaRPr lang="zh-CN" altLang="en-US" dirty="0"/>
          </a:p>
        </p:txBody>
      </p:sp>
      <p:sp>
        <p:nvSpPr>
          <p:cNvPr id="5" name="Rectangle 5">
            <a:extLst>
              <a:ext uri="{FF2B5EF4-FFF2-40B4-BE49-F238E27FC236}">
                <a16:creationId xmlns:a16="http://schemas.microsoft.com/office/drawing/2014/main" id="{51B3B62B-617E-4626-8FA6-67763AF556D3}"/>
              </a:ext>
            </a:extLst>
          </p:cNvPr>
          <p:cNvSpPr>
            <a:spLocks noChangeArrowheads="1"/>
          </p:cNvSpPr>
          <p:nvPr/>
        </p:nvSpPr>
        <p:spPr bwMode="auto">
          <a:xfrm>
            <a:off x="1600986" y="2729029"/>
            <a:ext cx="1447800" cy="400110"/>
          </a:xfrm>
          <a:prstGeom prst="rect">
            <a:avLst/>
          </a:prstGeom>
          <a:solidFill>
            <a:schemeClr val="bg1"/>
          </a:solidFill>
          <a:ln w="9525" algn="ctr">
            <a:solidFill>
              <a:srgbClr val="000000"/>
            </a:solidFill>
            <a:miter lim="800000"/>
            <a:headEnd/>
            <a:tailEnd/>
          </a:ln>
          <a:effectLst/>
        </p:spPr>
        <p:txBody>
          <a:bodyPr anchor="ct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algn="ctr">
              <a:spcBef>
                <a:spcPct val="20000"/>
              </a:spcBef>
              <a:buClr>
                <a:srgbClr val="FF3300"/>
              </a:buClr>
              <a:buSzPct val="70000"/>
              <a:buFont typeface="Wingdings" panose="05000000000000000000" pitchFamily="2" charset="2"/>
              <a:buNone/>
              <a:defRPr/>
            </a:pPr>
            <a:r>
              <a:rPr lang="en-US" altLang="zh-CN" sz="2000" b="0" kern="0">
                <a:solidFill>
                  <a:srgbClr val="000000"/>
                </a:solidFill>
                <a:latin typeface="华文细黑" panose="02010600040101010101" pitchFamily="2" charset="-122"/>
                <a:ea typeface="华文细黑" panose="02010600040101010101" pitchFamily="2" charset="-122"/>
              </a:rPr>
              <a:t>Company</a:t>
            </a:r>
          </a:p>
        </p:txBody>
      </p:sp>
      <p:sp>
        <p:nvSpPr>
          <p:cNvPr id="6" name="Rectangle 6">
            <a:extLst>
              <a:ext uri="{FF2B5EF4-FFF2-40B4-BE49-F238E27FC236}">
                <a16:creationId xmlns:a16="http://schemas.microsoft.com/office/drawing/2014/main" id="{46CE4C10-DAFF-49E6-ABBE-AF8BBCA54B54}"/>
              </a:ext>
            </a:extLst>
          </p:cNvPr>
          <p:cNvSpPr>
            <a:spLocks noChangeArrowheads="1"/>
          </p:cNvSpPr>
          <p:nvPr/>
        </p:nvSpPr>
        <p:spPr bwMode="auto">
          <a:xfrm>
            <a:off x="5868186" y="2729029"/>
            <a:ext cx="1447800" cy="400110"/>
          </a:xfrm>
          <a:prstGeom prst="rect">
            <a:avLst/>
          </a:prstGeom>
          <a:solidFill>
            <a:schemeClr val="bg1"/>
          </a:solidFill>
          <a:ln w="9525" algn="ctr">
            <a:solidFill>
              <a:srgbClr val="000000"/>
            </a:solidFill>
            <a:miter lim="800000"/>
            <a:headEnd/>
            <a:tailEnd/>
          </a:ln>
          <a:effectLst/>
        </p:spPr>
        <p:txBody>
          <a:bodyPr anchor="ct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algn="ctr">
              <a:spcBef>
                <a:spcPct val="20000"/>
              </a:spcBef>
              <a:buClr>
                <a:srgbClr val="FF3300"/>
              </a:buClr>
              <a:buSzPct val="70000"/>
              <a:buFont typeface="Wingdings" panose="05000000000000000000" pitchFamily="2" charset="2"/>
              <a:buNone/>
              <a:defRPr/>
            </a:pPr>
            <a:r>
              <a:rPr lang="en-US" altLang="zh-CN" sz="2000" b="0" kern="0">
                <a:solidFill>
                  <a:srgbClr val="000000"/>
                </a:solidFill>
                <a:latin typeface="华文细黑" panose="02010600040101010101" pitchFamily="2" charset="-122"/>
                <a:ea typeface="华文细黑" panose="02010600040101010101" pitchFamily="2" charset="-122"/>
              </a:rPr>
              <a:t>Person</a:t>
            </a:r>
          </a:p>
        </p:txBody>
      </p:sp>
      <p:cxnSp>
        <p:nvCxnSpPr>
          <p:cNvPr id="7" name="AutoShape 7">
            <a:extLst>
              <a:ext uri="{FF2B5EF4-FFF2-40B4-BE49-F238E27FC236}">
                <a16:creationId xmlns:a16="http://schemas.microsoft.com/office/drawing/2014/main" id="{060364C5-7A49-493F-BAC5-2E25D795A6F5}"/>
              </a:ext>
            </a:extLst>
          </p:cNvPr>
          <p:cNvCxnSpPr>
            <a:cxnSpLocks noChangeShapeType="1"/>
            <a:stCxn id="5" idx="3"/>
            <a:endCxn id="6" idx="1"/>
          </p:cNvCxnSpPr>
          <p:nvPr/>
        </p:nvCxnSpPr>
        <p:spPr bwMode="auto">
          <a:xfrm>
            <a:off x="3048786" y="2929084"/>
            <a:ext cx="2819400" cy="0"/>
          </a:xfrm>
          <a:prstGeom prst="straightConnector1">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 Box 8">
            <a:extLst>
              <a:ext uri="{FF2B5EF4-FFF2-40B4-BE49-F238E27FC236}">
                <a16:creationId xmlns:a16="http://schemas.microsoft.com/office/drawing/2014/main" id="{0EC43BF3-D48C-485F-A479-CC1A7CC44B00}"/>
              </a:ext>
            </a:extLst>
          </p:cNvPr>
          <p:cNvSpPr txBox="1">
            <a:spLocks noChangeArrowheads="1"/>
          </p:cNvSpPr>
          <p:nvPr/>
        </p:nvSpPr>
        <p:spPr bwMode="auto">
          <a:xfrm>
            <a:off x="3124986" y="2741760"/>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en-US" altLang="zh-CN" sz="1800" b="0"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rPr>
              <a:t>*</a:t>
            </a:r>
          </a:p>
        </p:txBody>
      </p:sp>
      <p:sp>
        <p:nvSpPr>
          <p:cNvPr id="9" name="Text Box 9">
            <a:extLst>
              <a:ext uri="{FF2B5EF4-FFF2-40B4-BE49-F238E27FC236}">
                <a16:creationId xmlns:a16="http://schemas.microsoft.com/office/drawing/2014/main" id="{49D14363-37E7-453C-8A07-E9690315AA4E}"/>
              </a:ext>
            </a:extLst>
          </p:cNvPr>
          <p:cNvSpPr txBox="1">
            <a:spLocks noChangeArrowheads="1"/>
          </p:cNvSpPr>
          <p:nvPr/>
        </p:nvSpPr>
        <p:spPr bwMode="auto">
          <a:xfrm>
            <a:off x="5563386" y="2741760"/>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en-US" altLang="zh-CN" sz="1800" b="0"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rPr>
              <a:t>*</a:t>
            </a:r>
          </a:p>
        </p:txBody>
      </p:sp>
      <p:sp>
        <p:nvSpPr>
          <p:cNvPr id="10" name="Rectangle 10">
            <a:extLst>
              <a:ext uri="{FF2B5EF4-FFF2-40B4-BE49-F238E27FC236}">
                <a16:creationId xmlns:a16="http://schemas.microsoft.com/office/drawing/2014/main" id="{E015998D-32DD-486C-8F65-FFBFB04F0300}"/>
              </a:ext>
            </a:extLst>
          </p:cNvPr>
          <p:cNvSpPr>
            <a:spLocks noChangeArrowheads="1"/>
          </p:cNvSpPr>
          <p:nvPr/>
        </p:nvSpPr>
        <p:spPr bwMode="auto">
          <a:xfrm>
            <a:off x="1600986" y="4211755"/>
            <a:ext cx="1447800" cy="400110"/>
          </a:xfrm>
          <a:prstGeom prst="rect">
            <a:avLst/>
          </a:prstGeom>
          <a:solidFill>
            <a:schemeClr val="bg1"/>
          </a:solidFill>
          <a:ln w="9525" algn="ctr">
            <a:solidFill>
              <a:srgbClr val="000000"/>
            </a:solidFill>
            <a:miter lim="800000"/>
            <a:headEnd/>
            <a:tailEnd/>
          </a:ln>
          <a:effectLst/>
        </p:spPr>
        <p:txBody>
          <a:bodyPr anchor="ct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algn="ctr">
              <a:spcBef>
                <a:spcPct val="20000"/>
              </a:spcBef>
              <a:buClr>
                <a:srgbClr val="FF3300"/>
              </a:buClr>
              <a:buSzPct val="70000"/>
              <a:buFont typeface="Wingdings" panose="05000000000000000000" pitchFamily="2" charset="2"/>
              <a:buNone/>
              <a:defRPr/>
            </a:pPr>
            <a:r>
              <a:rPr lang="en-US" altLang="zh-CN" sz="2000" b="0" kern="0">
                <a:solidFill>
                  <a:srgbClr val="000000"/>
                </a:solidFill>
                <a:latin typeface="华文细黑" panose="02010600040101010101" pitchFamily="2" charset="-122"/>
                <a:ea typeface="华文细黑" panose="02010600040101010101" pitchFamily="2" charset="-122"/>
              </a:rPr>
              <a:t>Company</a:t>
            </a:r>
          </a:p>
        </p:txBody>
      </p:sp>
      <p:sp>
        <p:nvSpPr>
          <p:cNvPr id="11" name="Rectangle 11">
            <a:extLst>
              <a:ext uri="{FF2B5EF4-FFF2-40B4-BE49-F238E27FC236}">
                <a16:creationId xmlns:a16="http://schemas.microsoft.com/office/drawing/2014/main" id="{18DF540C-7E92-4952-8A3A-0BA734932C4B}"/>
              </a:ext>
            </a:extLst>
          </p:cNvPr>
          <p:cNvSpPr>
            <a:spLocks noChangeArrowheads="1"/>
          </p:cNvSpPr>
          <p:nvPr/>
        </p:nvSpPr>
        <p:spPr bwMode="auto">
          <a:xfrm>
            <a:off x="5868186" y="4211754"/>
            <a:ext cx="1447800" cy="400110"/>
          </a:xfrm>
          <a:prstGeom prst="rect">
            <a:avLst/>
          </a:prstGeom>
          <a:solidFill>
            <a:schemeClr val="bg1"/>
          </a:solidFill>
          <a:ln w="9525" algn="ctr">
            <a:solidFill>
              <a:srgbClr val="000000"/>
            </a:solidFill>
            <a:miter lim="800000"/>
            <a:headEnd/>
            <a:tailEnd/>
          </a:ln>
          <a:effectLst/>
        </p:spPr>
        <p:txBody>
          <a:bodyPr anchor="ct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algn="ctr">
              <a:spcBef>
                <a:spcPct val="20000"/>
              </a:spcBef>
              <a:buClr>
                <a:srgbClr val="FF3300"/>
              </a:buClr>
              <a:buSzPct val="70000"/>
              <a:buFont typeface="Wingdings" panose="05000000000000000000" pitchFamily="2" charset="2"/>
              <a:buNone/>
              <a:defRPr/>
            </a:pPr>
            <a:r>
              <a:rPr lang="en-US" altLang="zh-CN" sz="2000" b="0" kern="0">
                <a:solidFill>
                  <a:srgbClr val="000000"/>
                </a:solidFill>
                <a:latin typeface="华文细黑" panose="02010600040101010101" pitchFamily="2" charset="-122"/>
                <a:ea typeface="华文细黑" panose="02010600040101010101" pitchFamily="2" charset="-122"/>
              </a:rPr>
              <a:t>Person</a:t>
            </a:r>
          </a:p>
        </p:txBody>
      </p:sp>
      <p:cxnSp>
        <p:nvCxnSpPr>
          <p:cNvPr id="12" name="AutoShape 12">
            <a:extLst>
              <a:ext uri="{FF2B5EF4-FFF2-40B4-BE49-F238E27FC236}">
                <a16:creationId xmlns:a16="http://schemas.microsoft.com/office/drawing/2014/main" id="{CE744EC1-34D8-4EEC-908D-D4089A9C293C}"/>
              </a:ext>
            </a:extLst>
          </p:cNvPr>
          <p:cNvCxnSpPr>
            <a:cxnSpLocks noChangeShapeType="1"/>
            <a:stCxn id="10" idx="3"/>
            <a:endCxn id="11" idx="1"/>
          </p:cNvCxnSpPr>
          <p:nvPr/>
        </p:nvCxnSpPr>
        <p:spPr bwMode="auto">
          <a:xfrm flipV="1">
            <a:off x="3048786" y="4411809"/>
            <a:ext cx="2819400" cy="1"/>
          </a:xfrm>
          <a:prstGeom prst="straightConnector1">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 Box 13">
            <a:extLst>
              <a:ext uri="{FF2B5EF4-FFF2-40B4-BE49-F238E27FC236}">
                <a16:creationId xmlns:a16="http://schemas.microsoft.com/office/drawing/2014/main" id="{C6DB9B1B-6892-4677-937F-1BBA15B57C09}"/>
              </a:ext>
            </a:extLst>
          </p:cNvPr>
          <p:cNvSpPr txBox="1">
            <a:spLocks noChangeArrowheads="1"/>
          </p:cNvSpPr>
          <p:nvPr/>
        </p:nvSpPr>
        <p:spPr bwMode="auto">
          <a:xfrm>
            <a:off x="3124986" y="4224485"/>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en-US" altLang="zh-CN" sz="1800" b="0"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rPr>
              <a:t>*</a:t>
            </a:r>
          </a:p>
        </p:txBody>
      </p:sp>
      <p:sp>
        <p:nvSpPr>
          <p:cNvPr id="14" name="Text Box 14">
            <a:extLst>
              <a:ext uri="{FF2B5EF4-FFF2-40B4-BE49-F238E27FC236}">
                <a16:creationId xmlns:a16="http://schemas.microsoft.com/office/drawing/2014/main" id="{574C0306-AAD5-440F-8FC1-99BF4F6EA285}"/>
              </a:ext>
            </a:extLst>
          </p:cNvPr>
          <p:cNvSpPr txBox="1">
            <a:spLocks noChangeArrowheads="1"/>
          </p:cNvSpPr>
          <p:nvPr/>
        </p:nvSpPr>
        <p:spPr bwMode="auto">
          <a:xfrm>
            <a:off x="5563386" y="4224485"/>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en-US" altLang="zh-CN" sz="1800" b="0"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rPr>
              <a:t>*</a:t>
            </a:r>
          </a:p>
        </p:txBody>
      </p:sp>
      <p:sp>
        <p:nvSpPr>
          <p:cNvPr id="15" name="Rectangle 15">
            <a:extLst>
              <a:ext uri="{FF2B5EF4-FFF2-40B4-BE49-F238E27FC236}">
                <a16:creationId xmlns:a16="http://schemas.microsoft.com/office/drawing/2014/main" id="{83455041-67BE-4F39-972A-19155EFFDFE0}"/>
              </a:ext>
            </a:extLst>
          </p:cNvPr>
          <p:cNvSpPr>
            <a:spLocks noChangeArrowheads="1"/>
          </p:cNvSpPr>
          <p:nvPr/>
        </p:nvSpPr>
        <p:spPr bwMode="auto">
          <a:xfrm>
            <a:off x="3505986" y="4807965"/>
            <a:ext cx="1980414" cy="849312"/>
          </a:xfrm>
          <a:prstGeom prst="rect">
            <a:avLst/>
          </a:prstGeom>
          <a:solidFill>
            <a:schemeClr val="bg1"/>
          </a:solidFill>
          <a:ln w="9525" algn="ctr">
            <a:solidFill>
              <a:srgbClr val="000000"/>
            </a:solidFill>
            <a:miter lim="800000"/>
            <a:headEnd/>
            <a:tailEnd/>
          </a:ln>
          <a:effectLst/>
        </p:spPr>
        <p:txBody>
          <a:bodyPr wrap="none" anchor="ct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algn="ctr">
              <a:spcBef>
                <a:spcPct val="20000"/>
              </a:spcBef>
              <a:buClr>
                <a:srgbClr val="FF3300"/>
              </a:buClr>
              <a:buSzPct val="70000"/>
              <a:buFont typeface="Wingdings" panose="05000000000000000000" pitchFamily="2" charset="2"/>
              <a:buNone/>
              <a:defRPr/>
            </a:pPr>
            <a:endParaRPr lang="zh-CN" altLang="zh-CN" sz="2600" b="0" kern="0">
              <a:solidFill>
                <a:srgbClr val="000000"/>
              </a:solidFill>
              <a:latin typeface="华文细黑" panose="02010600040101010101" pitchFamily="2" charset="-122"/>
              <a:ea typeface="华文细黑" panose="02010600040101010101" pitchFamily="2" charset="-122"/>
            </a:endParaRPr>
          </a:p>
        </p:txBody>
      </p:sp>
      <p:sp>
        <p:nvSpPr>
          <p:cNvPr id="16" name="Text Box 16">
            <a:extLst>
              <a:ext uri="{FF2B5EF4-FFF2-40B4-BE49-F238E27FC236}">
                <a16:creationId xmlns:a16="http://schemas.microsoft.com/office/drawing/2014/main" id="{78B86989-7EDA-4BE4-A8CF-6954768A2CA6}"/>
              </a:ext>
            </a:extLst>
          </p:cNvPr>
          <p:cNvSpPr txBox="1">
            <a:spLocks noChangeArrowheads="1"/>
          </p:cNvSpPr>
          <p:nvPr/>
        </p:nvSpPr>
        <p:spPr bwMode="auto">
          <a:xfrm>
            <a:off x="3658386" y="5270647"/>
            <a:ext cx="1905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en-US" altLang="zh-CN" sz="1800" b="0"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rPr>
              <a:t>salary: double</a:t>
            </a:r>
          </a:p>
        </p:txBody>
      </p:sp>
      <p:sp>
        <p:nvSpPr>
          <p:cNvPr id="17" name="Text Box 17">
            <a:extLst>
              <a:ext uri="{FF2B5EF4-FFF2-40B4-BE49-F238E27FC236}">
                <a16:creationId xmlns:a16="http://schemas.microsoft.com/office/drawing/2014/main" id="{723EC502-DDB5-4F76-A757-CD34DDEFD3E0}"/>
              </a:ext>
            </a:extLst>
          </p:cNvPr>
          <p:cNvSpPr txBox="1">
            <a:spLocks noChangeArrowheads="1"/>
          </p:cNvSpPr>
          <p:nvPr/>
        </p:nvSpPr>
        <p:spPr bwMode="auto">
          <a:xfrm>
            <a:off x="4115586" y="4813447"/>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en-US" altLang="zh-CN" sz="2400" b="0"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rPr>
              <a:t>Job</a:t>
            </a:r>
          </a:p>
        </p:txBody>
      </p:sp>
      <p:sp>
        <p:nvSpPr>
          <p:cNvPr id="18" name="Line 18">
            <a:extLst>
              <a:ext uri="{FF2B5EF4-FFF2-40B4-BE49-F238E27FC236}">
                <a16:creationId xmlns:a16="http://schemas.microsoft.com/office/drawing/2014/main" id="{ED4B5FB9-9743-4ACE-8BC6-8F9F17D7EEB1}"/>
              </a:ext>
            </a:extLst>
          </p:cNvPr>
          <p:cNvSpPr>
            <a:spLocks noChangeShapeType="1"/>
          </p:cNvSpPr>
          <p:nvPr/>
        </p:nvSpPr>
        <p:spPr bwMode="auto">
          <a:xfrm flipV="1">
            <a:off x="3505986" y="5237310"/>
            <a:ext cx="1980414" cy="1342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FF3300"/>
              </a:solidFill>
              <a:effectLst/>
              <a:uLnTx/>
              <a:uFillTx/>
              <a:latin typeface="华文细黑" panose="02010600040101010101" pitchFamily="2" charset="-122"/>
              <a:ea typeface="华文细黑" panose="02010600040101010101" pitchFamily="2" charset="-122"/>
            </a:endParaRPr>
          </a:p>
        </p:txBody>
      </p:sp>
      <p:sp>
        <p:nvSpPr>
          <p:cNvPr id="19" name="Line 19">
            <a:extLst>
              <a:ext uri="{FF2B5EF4-FFF2-40B4-BE49-F238E27FC236}">
                <a16:creationId xmlns:a16="http://schemas.microsoft.com/office/drawing/2014/main" id="{F43F775D-BF9B-4E5A-9CD2-983FD7A2C07D}"/>
              </a:ext>
            </a:extLst>
          </p:cNvPr>
          <p:cNvSpPr>
            <a:spLocks noChangeShapeType="1"/>
          </p:cNvSpPr>
          <p:nvPr/>
        </p:nvSpPr>
        <p:spPr bwMode="auto">
          <a:xfrm>
            <a:off x="4420386" y="4432447"/>
            <a:ext cx="0" cy="381000"/>
          </a:xfrm>
          <a:prstGeom prst="line">
            <a:avLst/>
          </a:prstGeom>
          <a:noFill/>
          <a:ln w="285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FF3300"/>
              </a:solidFill>
              <a:effectLst/>
              <a:uLnTx/>
              <a:uFillTx/>
              <a:latin typeface="华文细黑" panose="02010600040101010101" pitchFamily="2" charset="-122"/>
              <a:ea typeface="华文细黑" panose="02010600040101010101" pitchFamily="2" charset="-122"/>
            </a:endParaRPr>
          </a:p>
        </p:txBody>
      </p:sp>
      <p:sp>
        <p:nvSpPr>
          <p:cNvPr id="20" name="AutoShape 20">
            <a:extLst>
              <a:ext uri="{FF2B5EF4-FFF2-40B4-BE49-F238E27FC236}">
                <a16:creationId xmlns:a16="http://schemas.microsoft.com/office/drawing/2014/main" id="{CE223628-09FE-40A0-9ED6-58EB501C9B81}"/>
              </a:ext>
            </a:extLst>
          </p:cNvPr>
          <p:cNvSpPr>
            <a:spLocks noChangeArrowheads="1"/>
          </p:cNvSpPr>
          <p:nvPr/>
        </p:nvSpPr>
        <p:spPr bwMode="auto">
          <a:xfrm>
            <a:off x="4115586" y="3408360"/>
            <a:ext cx="609600" cy="524173"/>
          </a:xfrm>
          <a:prstGeom prst="downArrow">
            <a:avLst>
              <a:gd name="adj1" fmla="val 50000"/>
              <a:gd name="adj2" fmla="val 25000"/>
            </a:avLst>
          </a:prstGeom>
          <a:solidFill>
            <a:schemeClr val="bg1"/>
          </a:solidFill>
          <a:ln w="9525" algn="ctr">
            <a:solidFill>
              <a:srgbClr val="000000"/>
            </a:solidFill>
            <a:miter lim="800000"/>
            <a:headEnd/>
            <a:tailEnd/>
          </a:ln>
          <a:effectLst/>
        </p:spPr>
        <p:txBody>
          <a:bodyPr anchor="ct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 typeface="Wingdings" panose="05000000000000000000" pitchFamily="2" charset="2"/>
              <a:buChar char="Ø"/>
              <a:tabLst/>
              <a:defRPr/>
            </a:pPr>
            <a:endParaRPr kumimoji="0" lang="zh-CN" altLang="en-US" sz="2400" b="1" i="0" u="none" strike="noStrike" kern="0" cap="none" spc="0" normalizeH="0" baseline="0" noProof="0">
              <a:ln>
                <a:noFill/>
              </a:ln>
              <a:solidFill>
                <a:srgbClr val="FF3300"/>
              </a:solidFill>
              <a:effectLst/>
              <a:uLnTx/>
              <a:uFillTx/>
              <a:latin typeface="华文细黑" panose="02010600040101010101" pitchFamily="2" charset="-122"/>
              <a:ea typeface="华文细黑" panose="02010600040101010101" pitchFamily="2" charset="-122"/>
            </a:endParaRPr>
          </a:p>
        </p:txBody>
      </p:sp>
      <p:sp>
        <p:nvSpPr>
          <p:cNvPr id="21" name="Text Box 21">
            <a:extLst>
              <a:ext uri="{FF2B5EF4-FFF2-40B4-BE49-F238E27FC236}">
                <a16:creationId xmlns:a16="http://schemas.microsoft.com/office/drawing/2014/main" id="{473BA485-7DBA-4E16-B047-4353839C42F0}"/>
              </a:ext>
            </a:extLst>
          </p:cNvPr>
          <p:cNvSpPr txBox="1">
            <a:spLocks noChangeArrowheads="1"/>
          </p:cNvSpPr>
          <p:nvPr/>
        </p:nvSpPr>
        <p:spPr bwMode="auto">
          <a:xfrm>
            <a:off x="1857081" y="5050675"/>
            <a:ext cx="1295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defTabSz="914400" fontAlgn="base" latinLnBrk="0">
              <a:lnSpc>
                <a:spcPct val="100000"/>
              </a:lnSpc>
              <a:spcBef>
                <a:spcPts val="600"/>
              </a:spcBef>
              <a:spcAft>
                <a:spcPct val="20000"/>
              </a:spcAft>
              <a:buClr>
                <a:srgbClr val="800000"/>
              </a:buClr>
              <a:buSzPct val="70000"/>
              <a:buNone/>
              <a:tabLst/>
              <a:defRPr/>
            </a:pPr>
            <a:r>
              <a:rPr lang="zh-CN" altLang="en-US" sz="2000" b="0" dirty="0">
                <a:solidFill>
                  <a:srgbClr val="0000FF"/>
                </a:solidFill>
                <a:latin typeface="华文细黑" panose="02010600040101010101" pitchFamily="2" charset="-122"/>
                <a:ea typeface="华文细黑" panose="02010600040101010101" pitchFamily="2" charset="-122"/>
              </a:rPr>
              <a:t>关联类</a:t>
            </a:r>
          </a:p>
        </p:txBody>
      </p:sp>
      <p:sp>
        <p:nvSpPr>
          <p:cNvPr id="22" name="Text Box 22">
            <a:extLst>
              <a:ext uri="{FF2B5EF4-FFF2-40B4-BE49-F238E27FC236}">
                <a16:creationId xmlns:a16="http://schemas.microsoft.com/office/drawing/2014/main" id="{79CF741B-395C-4743-A450-FF2281F93309}"/>
              </a:ext>
            </a:extLst>
          </p:cNvPr>
          <p:cNvSpPr txBox="1">
            <a:spLocks noChangeArrowheads="1"/>
          </p:cNvSpPr>
          <p:nvPr/>
        </p:nvSpPr>
        <p:spPr bwMode="auto">
          <a:xfrm>
            <a:off x="5715786" y="4916704"/>
            <a:ext cx="2286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defTabSz="914400" fontAlgn="base" latinLnBrk="0">
              <a:lnSpc>
                <a:spcPct val="100000"/>
              </a:lnSpc>
              <a:spcBef>
                <a:spcPts val="600"/>
              </a:spcBef>
              <a:spcAft>
                <a:spcPct val="20000"/>
              </a:spcAft>
              <a:buClr>
                <a:srgbClr val="800000"/>
              </a:buClr>
              <a:buSzPct val="70000"/>
              <a:buNone/>
              <a:tabLst/>
              <a:defRPr/>
            </a:pPr>
            <a:r>
              <a:rPr lang="zh-CN" altLang="en-US" sz="2000" b="0" dirty="0">
                <a:solidFill>
                  <a:srgbClr val="0000FF"/>
                </a:solidFill>
                <a:latin typeface="华文细黑" panose="02010600040101010101" pitchFamily="2" charset="-122"/>
                <a:ea typeface="华文细黑" panose="02010600040101010101" pitchFamily="2" charset="-122"/>
              </a:rPr>
              <a:t>关联类由类、关联和虚线组成</a:t>
            </a:r>
          </a:p>
        </p:txBody>
      </p:sp>
    </p:spTree>
    <p:extLst>
      <p:ext uri="{BB962C8B-B14F-4D97-AF65-F5344CB8AC3E}">
        <p14:creationId xmlns:p14="http://schemas.microsoft.com/office/powerpoint/2010/main" val="2149892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par>
                                <p:cTn id="20" presetID="3" presetClass="entr" presetSubtype="1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linds(horizontal)">
                                      <p:cBhvr>
                                        <p:cTn id="28" dur="500"/>
                                        <p:tgtEl>
                                          <p:spTgt spid="11"/>
                                        </p:tgtEl>
                                      </p:cBhvr>
                                    </p:animEffect>
                                  </p:childTnLst>
                                </p:cTn>
                              </p:par>
                              <p:par>
                                <p:cTn id="29" presetID="3" presetClass="entr" presetSubtype="1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linds(horizontal)">
                                      <p:cBhvr>
                                        <p:cTn id="31" dur="500"/>
                                        <p:tgtEl>
                                          <p:spTgt spid="1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linds(horizontal)">
                                      <p:cBhvr>
                                        <p:cTn id="34" dur="500"/>
                                        <p:tgtEl>
                                          <p:spTgt spid="13"/>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linds(horizontal)">
                                      <p:cBhvr>
                                        <p:cTn id="40" dur="500"/>
                                        <p:tgtEl>
                                          <p:spTgt spid="15"/>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linds(horizontal)">
                                      <p:cBhvr>
                                        <p:cTn id="43" dur="500"/>
                                        <p:tgtEl>
                                          <p:spTgt spid="16"/>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linds(horizontal)">
                                      <p:cBhvr>
                                        <p:cTn id="46" dur="500"/>
                                        <p:tgtEl>
                                          <p:spTgt spid="17"/>
                                        </p:tgtEl>
                                      </p:cBhvr>
                                    </p:animEffect>
                                  </p:childTnLst>
                                </p:cTn>
                              </p:par>
                              <p:par>
                                <p:cTn id="47" presetID="3" presetClass="entr" presetSubtype="1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blinds(horizontal)">
                                      <p:cBhvr>
                                        <p:cTn id="49" dur="500"/>
                                        <p:tgtEl>
                                          <p:spTgt spid="18"/>
                                        </p:tgtEl>
                                      </p:cBhvr>
                                    </p:animEffect>
                                  </p:childTnLst>
                                </p:cTn>
                              </p:par>
                              <p:par>
                                <p:cTn id="50" presetID="3" presetClass="entr" presetSubtype="1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linds(horizontal)">
                                      <p:cBhvr>
                                        <p:cTn id="52" dur="500"/>
                                        <p:tgtEl>
                                          <p:spTgt spid="19"/>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blinds(horizontal)">
                                      <p:cBhvr>
                                        <p:cTn id="55" dur="500"/>
                                        <p:tgtEl>
                                          <p:spTgt spid="21"/>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blinds(horizontal)">
                                      <p:cBhvr>
                                        <p:cTn id="5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p:bldP spid="10" grpId="0" animBg="1"/>
      <p:bldP spid="11" grpId="0" animBg="1"/>
      <p:bldP spid="13" grpId="0"/>
      <p:bldP spid="14" grpId="0"/>
      <p:bldP spid="15" grpId="0" animBg="1"/>
      <p:bldP spid="16" grpId="0"/>
      <p:bldP spid="17" grpId="0"/>
      <p:bldP spid="21" grpId="0"/>
      <p:bldP spid="2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9.4.4 </a:t>
            </a:r>
            <a:r>
              <a:rPr lang="zh-CN" altLang="en-US" dirty="0"/>
              <a:t>聚合</a:t>
            </a:r>
            <a:r>
              <a:rPr lang="en-US" altLang="zh-CN" dirty="0"/>
              <a:t>(aggregation)</a:t>
            </a:r>
            <a:endParaRPr lang="zh-CN" altLang="en-US" dirty="0"/>
          </a:p>
        </p:txBody>
      </p:sp>
      <p:sp>
        <p:nvSpPr>
          <p:cNvPr id="4" name="Text Box 82"/>
          <p:cNvSpPr txBox="1">
            <a:spLocks noChangeArrowheads="1"/>
          </p:cNvSpPr>
          <p:nvPr/>
        </p:nvSpPr>
        <p:spPr bwMode="auto">
          <a:xfrm>
            <a:off x="534988" y="2924844"/>
            <a:ext cx="7969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Tx/>
              <a:buNone/>
            </a:pPr>
            <a:r>
              <a:rPr lang="zh-CN" altLang="en-US" sz="2800" b="1" dirty="0">
                <a:solidFill>
                  <a:srgbClr val="000000"/>
                </a:solidFill>
                <a:latin typeface="微软雅黑" panose="020B0503020204020204" pitchFamily="34" charset="-122"/>
                <a:ea typeface="微软雅黑" panose="020B0503020204020204" pitchFamily="34" charset="-122"/>
              </a:rPr>
              <a:t>聚合</a:t>
            </a:r>
          </a:p>
        </p:txBody>
      </p:sp>
      <p:sp>
        <p:nvSpPr>
          <p:cNvPr id="5" name="Rectangle 76"/>
          <p:cNvSpPr>
            <a:spLocks noChangeArrowheads="1"/>
          </p:cNvSpPr>
          <p:nvPr/>
        </p:nvSpPr>
        <p:spPr bwMode="auto">
          <a:xfrm>
            <a:off x="684213" y="1986631"/>
            <a:ext cx="4773612" cy="503238"/>
          </a:xfrm>
          <a:prstGeom prst="rect">
            <a:avLst/>
          </a:prstGeom>
          <a:solidFill>
            <a:srgbClr val="FFFFFF"/>
          </a:solidFill>
          <a:ln w="9525">
            <a:solidFill>
              <a:srgbClr val="000000"/>
            </a:solidFill>
            <a:miter lim="800000"/>
            <a:headEnd/>
            <a:tailEnd/>
          </a:ln>
        </p:spPr>
        <p:txBody>
          <a:bodyPr wrap="none" lIns="72000" tIns="36000" rIns="72000" bIns="36000"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EnvController</a:t>
            </a:r>
            <a:endParaRPr kumimoji="0" lang="en-US" altLang="zh-CN" sz="2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6" name="Rectangle 77"/>
          <p:cNvSpPr>
            <a:spLocks noChangeArrowheads="1"/>
          </p:cNvSpPr>
          <p:nvPr/>
        </p:nvSpPr>
        <p:spPr bwMode="auto">
          <a:xfrm>
            <a:off x="684213" y="2491456"/>
            <a:ext cx="4773612" cy="431800"/>
          </a:xfrm>
          <a:prstGeom prst="rect">
            <a:avLst/>
          </a:prstGeom>
          <a:solidFill>
            <a:srgbClr val="FFFFFF"/>
          </a:solidFill>
          <a:ln w="9525">
            <a:solidFill>
              <a:srgbClr val="000000"/>
            </a:solidFill>
            <a:miter lim="800000"/>
            <a:headEnd/>
            <a:tailEnd/>
          </a:ln>
        </p:spPr>
        <p:txBody>
          <a:bodyPr lIns="0" tIns="0" rIns="0" bIns="0"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2800" b="1" i="1"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7" name="Rectangle 76"/>
          <p:cNvSpPr>
            <a:spLocks noChangeArrowheads="1"/>
          </p:cNvSpPr>
          <p:nvPr/>
        </p:nvSpPr>
        <p:spPr bwMode="auto">
          <a:xfrm>
            <a:off x="685800" y="3929731"/>
            <a:ext cx="1441450" cy="504825"/>
          </a:xfrm>
          <a:prstGeom prst="rect">
            <a:avLst/>
          </a:prstGeom>
          <a:solidFill>
            <a:srgbClr val="FFFFFF"/>
          </a:solidFill>
          <a:ln w="9525">
            <a:solidFill>
              <a:srgbClr val="000000"/>
            </a:solidFill>
            <a:miter lim="800000"/>
            <a:headEnd/>
            <a:tailEnd/>
          </a:ln>
        </p:spPr>
        <p:txBody>
          <a:bodyPr lIns="0" tIns="36000" rIns="0" bIns="36000"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Light</a:t>
            </a:r>
          </a:p>
        </p:txBody>
      </p:sp>
      <p:sp>
        <p:nvSpPr>
          <p:cNvPr id="8" name="Rectangle 77"/>
          <p:cNvSpPr>
            <a:spLocks noChangeArrowheads="1"/>
          </p:cNvSpPr>
          <p:nvPr/>
        </p:nvSpPr>
        <p:spPr bwMode="auto">
          <a:xfrm>
            <a:off x="685800" y="4436144"/>
            <a:ext cx="1441450" cy="430212"/>
          </a:xfrm>
          <a:prstGeom prst="rect">
            <a:avLst/>
          </a:prstGeom>
          <a:solidFill>
            <a:srgbClr val="FFFFFF"/>
          </a:solidFill>
          <a:ln w="9525">
            <a:solidFill>
              <a:srgbClr val="000000"/>
            </a:solidFill>
            <a:miter lim="800000"/>
            <a:headEnd/>
            <a:tailEnd/>
          </a:ln>
        </p:spPr>
        <p:txBody>
          <a:bodyPr lIns="0" tIns="0" rIns="0" bIns="0"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2800" b="1" i="1"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9" name="Rectangle 76"/>
          <p:cNvSpPr>
            <a:spLocks noChangeArrowheads="1"/>
          </p:cNvSpPr>
          <p:nvPr/>
        </p:nvSpPr>
        <p:spPr bwMode="auto">
          <a:xfrm>
            <a:off x="2384425" y="3931319"/>
            <a:ext cx="1441450" cy="503237"/>
          </a:xfrm>
          <a:prstGeom prst="rect">
            <a:avLst/>
          </a:prstGeom>
          <a:solidFill>
            <a:srgbClr val="FFFFFF"/>
          </a:solidFill>
          <a:ln w="9525">
            <a:solidFill>
              <a:srgbClr val="000000"/>
            </a:solidFill>
            <a:miter lim="800000"/>
            <a:headEnd/>
            <a:tailEnd/>
          </a:ln>
        </p:spPr>
        <p:txBody>
          <a:bodyPr lIns="0" tIns="36000" rIns="0" bIns="36000"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Heater</a:t>
            </a:r>
          </a:p>
        </p:txBody>
      </p:sp>
      <p:sp>
        <p:nvSpPr>
          <p:cNvPr id="10" name="Rectangle 77"/>
          <p:cNvSpPr>
            <a:spLocks noChangeArrowheads="1"/>
          </p:cNvSpPr>
          <p:nvPr/>
        </p:nvSpPr>
        <p:spPr bwMode="auto">
          <a:xfrm>
            <a:off x="2384425" y="4436144"/>
            <a:ext cx="1441450" cy="431800"/>
          </a:xfrm>
          <a:prstGeom prst="rect">
            <a:avLst/>
          </a:prstGeom>
          <a:solidFill>
            <a:srgbClr val="FFFFFF"/>
          </a:solidFill>
          <a:ln w="9525">
            <a:solidFill>
              <a:srgbClr val="000000"/>
            </a:solidFill>
            <a:miter lim="800000"/>
            <a:headEnd/>
            <a:tailEnd/>
          </a:ln>
        </p:spPr>
        <p:txBody>
          <a:bodyPr lIns="0" tIns="0" rIns="0" bIns="0"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2800" b="1" i="1"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1" name="Rectangle 76"/>
          <p:cNvSpPr>
            <a:spLocks noChangeArrowheads="1"/>
          </p:cNvSpPr>
          <p:nvPr/>
        </p:nvSpPr>
        <p:spPr bwMode="auto">
          <a:xfrm>
            <a:off x="4070350" y="3931319"/>
            <a:ext cx="1438275" cy="503237"/>
          </a:xfrm>
          <a:prstGeom prst="rect">
            <a:avLst/>
          </a:prstGeom>
          <a:solidFill>
            <a:srgbClr val="FFFFFF"/>
          </a:solidFill>
          <a:ln w="9525">
            <a:solidFill>
              <a:srgbClr val="000000"/>
            </a:solidFill>
            <a:miter lim="800000"/>
            <a:headEnd/>
            <a:tailEnd/>
          </a:ln>
        </p:spPr>
        <p:txBody>
          <a:bodyPr lIns="0" tIns="36000" rIns="0" bIns="36000"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Cooler</a:t>
            </a:r>
          </a:p>
        </p:txBody>
      </p:sp>
      <p:sp>
        <p:nvSpPr>
          <p:cNvPr id="12" name="Rectangle 77"/>
          <p:cNvSpPr>
            <a:spLocks noChangeArrowheads="1"/>
          </p:cNvSpPr>
          <p:nvPr/>
        </p:nvSpPr>
        <p:spPr bwMode="auto">
          <a:xfrm>
            <a:off x="4070350" y="4436144"/>
            <a:ext cx="1438275" cy="431800"/>
          </a:xfrm>
          <a:prstGeom prst="rect">
            <a:avLst/>
          </a:prstGeom>
          <a:solidFill>
            <a:srgbClr val="FFFFFF"/>
          </a:solidFill>
          <a:ln w="9525">
            <a:solidFill>
              <a:srgbClr val="000000"/>
            </a:solidFill>
            <a:miter lim="800000"/>
            <a:headEnd/>
            <a:tailEnd/>
          </a:ln>
        </p:spPr>
        <p:txBody>
          <a:bodyPr lIns="0" tIns="0" rIns="0" bIns="0"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2800" b="1" i="1"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3" name="AutoShape 5"/>
          <p:cNvSpPr>
            <a:spLocks noChangeArrowheads="1"/>
          </p:cNvSpPr>
          <p:nvPr/>
        </p:nvSpPr>
        <p:spPr bwMode="auto">
          <a:xfrm>
            <a:off x="1349375" y="2921669"/>
            <a:ext cx="250825" cy="252412"/>
          </a:xfrm>
          <a:prstGeom prst="diamond">
            <a:avLst/>
          </a:prstGeom>
          <a:solidFill>
            <a:srgbClr val="FFFFFF"/>
          </a:solidFill>
          <a:ln w="9525">
            <a:solidFill>
              <a:srgbClr val="000000"/>
            </a:solidFill>
            <a:miter lim="800000"/>
            <a:headEnd/>
            <a:tailEnd/>
          </a:ln>
        </p:spPr>
        <p:txBody>
          <a:bodyPr lIns="0" tIns="0" rIns="0" bIns="0"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4" name="AutoShape 6"/>
          <p:cNvSpPr>
            <a:spLocks noChangeArrowheads="1"/>
          </p:cNvSpPr>
          <p:nvPr/>
        </p:nvSpPr>
        <p:spPr bwMode="auto">
          <a:xfrm>
            <a:off x="2987675" y="2918494"/>
            <a:ext cx="250825" cy="252412"/>
          </a:xfrm>
          <a:prstGeom prst="diamond">
            <a:avLst/>
          </a:prstGeom>
          <a:solidFill>
            <a:srgbClr val="FFFFFF"/>
          </a:solidFill>
          <a:ln w="9525">
            <a:solidFill>
              <a:srgbClr val="000000"/>
            </a:solidFill>
            <a:miter lim="800000"/>
            <a:headEnd/>
            <a:tailEnd/>
          </a:ln>
        </p:spPr>
        <p:txBody>
          <a:bodyPr lIns="0" tIns="0" rIns="0" bIns="0"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5" name="Text Box 7"/>
          <p:cNvSpPr txBox="1">
            <a:spLocks noChangeArrowheads="1"/>
          </p:cNvSpPr>
          <p:nvPr/>
        </p:nvSpPr>
        <p:spPr bwMode="auto">
          <a:xfrm>
            <a:off x="3279775" y="3151856"/>
            <a:ext cx="215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t>
            </a:r>
          </a:p>
        </p:txBody>
      </p:sp>
      <p:sp>
        <p:nvSpPr>
          <p:cNvPr id="16" name="Text Box 8"/>
          <p:cNvSpPr txBox="1">
            <a:spLocks noChangeArrowheads="1"/>
          </p:cNvSpPr>
          <p:nvPr/>
        </p:nvSpPr>
        <p:spPr bwMode="auto">
          <a:xfrm>
            <a:off x="4899025" y="3583656"/>
            <a:ext cx="180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1</a:t>
            </a:r>
          </a:p>
        </p:txBody>
      </p:sp>
      <p:sp>
        <p:nvSpPr>
          <p:cNvPr id="17" name="Text Box 9"/>
          <p:cNvSpPr txBox="1">
            <a:spLocks noChangeArrowheads="1"/>
          </p:cNvSpPr>
          <p:nvPr/>
        </p:nvSpPr>
        <p:spPr bwMode="auto">
          <a:xfrm>
            <a:off x="1619250" y="3139156"/>
            <a:ext cx="142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t>
            </a:r>
          </a:p>
        </p:txBody>
      </p:sp>
      <p:sp>
        <p:nvSpPr>
          <p:cNvPr id="18" name="Text Box 10"/>
          <p:cNvSpPr txBox="1">
            <a:spLocks noChangeArrowheads="1"/>
          </p:cNvSpPr>
          <p:nvPr/>
        </p:nvSpPr>
        <p:spPr bwMode="auto">
          <a:xfrm>
            <a:off x="3206750" y="3597944"/>
            <a:ext cx="180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1</a:t>
            </a:r>
          </a:p>
        </p:txBody>
      </p:sp>
      <p:sp>
        <p:nvSpPr>
          <p:cNvPr id="19" name="AutoShape 12"/>
          <p:cNvSpPr>
            <a:spLocks noChangeArrowheads="1"/>
          </p:cNvSpPr>
          <p:nvPr/>
        </p:nvSpPr>
        <p:spPr bwMode="auto">
          <a:xfrm>
            <a:off x="4651375" y="2918494"/>
            <a:ext cx="254000" cy="252412"/>
          </a:xfrm>
          <a:prstGeom prst="diamond">
            <a:avLst/>
          </a:prstGeom>
          <a:solidFill>
            <a:srgbClr val="FFFFFF"/>
          </a:solidFill>
          <a:ln w="9525">
            <a:solidFill>
              <a:srgbClr val="000000"/>
            </a:solidFill>
            <a:miter lim="800000"/>
            <a:headEnd/>
            <a:tailEnd/>
          </a:ln>
        </p:spPr>
        <p:txBody>
          <a:bodyPr lIns="0" tIns="0" rIns="0" bIns="0"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0" name="Line 13"/>
          <p:cNvSpPr>
            <a:spLocks noChangeShapeType="1"/>
          </p:cNvSpPr>
          <p:nvPr/>
        </p:nvSpPr>
        <p:spPr bwMode="auto">
          <a:xfrm>
            <a:off x="1466850" y="3153444"/>
            <a:ext cx="0" cy="7191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21" name="Line 14"/>
          <p:cNvSpPr>
            <a:spLocks noChangeShapeType="1"/>
          </p:cNvSpPr>
          <p:nvPr/>
        </p:nvSpPr>
        <p:spPr bwMode="auto">
          <a:xfrm>
            <a:off x="3105150" y="3196306"/>
            <a:ext cx="0" cy="7191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22" name="Line 15"/>
          <p:cNvSpPr>
            <a:spLocks noChangeShapeType="1"/>
          </p:cNvSpPr>
          <p:nvPr/>
        </p:nvSpPr>
        <p:spPr bwMode="auto">
          <a:xfrm>
            <a:off x="4775200" y="3196306"/>
            <a:ext cx="0" cy="7191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23" name="Text Box 25"/>
          <p:cNvSpPr txBox="1">
            <a:spLocks noChangeArrowheads="1"/>
          </p:cNvSpPr>
          <p:nvPr/>
        </p:nvSpPr>
        <p:spPr bwMode="auto">
          <a:xfrm>
            <a:off x="1619250" y="3629694"/>
            <a:ext cx="142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t>
            </a:r>
          </a:p>
        </p:txBody>
      </p:sp>
      <p:sp>
        <p:nvSpPr>
          <p:cNvPr id="24" name="Text Box 26"/>
          <p:cNvSpPr txBox="1">
            <a:spLocks noChangeArrowheads="1"/>
          </p:cNvSpPr>
          <p:nvPr/>
        </p:nvSpPr>
        <p:spPr bwMode="auto">
          <a:xfrm>
            <a:off x="4972050" y="3137569"/>
            <a:ext cx="17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t>
            </a:r>
          </a:p>
        </p:txBody>
      </p:sp>
      <p:sp>
        <p:nvSpPr>
          <p:cNvPr id="25" name="AutoShape 26"/>
          <p:cNvSpPr>
            <a:spLocks noChangeArrowheads="1"/>
          </p:cNvSpPr>
          <p:nvPr/>
        </p:nvSpPr>
        <p:spPr bwMode="auto">
          <a:xfrm>
            <a:off x="5702301" y="1702468"/>
            <a:ext cx="2668702" cy="1314107"/>
          </a:xfrm>
          <a:prstGeom prst="wedgeRectCallout">
            <a:avLst>
              <a:gd name="adj1" fmla="val -76852"/>
              <a:gd name="adj2" fmla="val 48731"/>
            </a:avLst>
          </a:prstGeom>
          <a:solidFill>
            <a:srgbClr val="FFFFFF"/>
          </a:solidFill>
          <a:ln w="9525">
            <a:solidFill>
              <a:srgbClr val="000000"/>
            </a:solidFill>
            <a:miter lim="800000"/>
            <a:headEnd/>
            <a:tailEnd/>
          </a:ln>
        </p:spPr>
        <p:txBody>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a:ln>
                  <a:noFill/>
                </a:ln>
                <a:solidFill>
                  <a:srgbClr val="0000CC"/>
                </a:solidFill>
                <a:effectLst/>
                <a:uLnTx/>
                <a:uFillTx/>
                <a:latin typeface="Arial" panose="020B0604020202020204" pitchFamily="34" charset="0"/>
                <a:ea typeface="宋体" panose="02010600030101010101" pitchFamily="2" charset="-122"/>
              </a:rPr>
              <a:t>* </a:t>
            </a:r>
            <a:r>
              <a:rPr kumimoji="0" lang="zh-CN" altLang="en-US" sz="2000" b="1" i="0" u="none" strike="noStrike" kern="0" cap="none" spc="0" normalizeH="0" baseline="0" noProof="0" dirty="0">
                <a:ln>
                  <a:noFill/>
                </a:ln>
                <a:solidFill>
                  <a:srgbClr val="0000CC"/>
                </a:solidFill>
                <a:effectLst/>
                <a:uLnTx/>
                <a:uFillTx/>
                <a:latin typeface="Arial" panose="020B0604020202020204" pitchFamily="34" charset="0"/>
                <a:ea typeface="宋体" panose="02010600030101010101" pitchFamily="2" charset="-122"/>
              </a:rPr>
              <a:t>表示</a:t>
            </a:r>
            <a:r>
              <a:rPr kumimoji="0" lang="en-US" altLang="zh-CN" sz="2000" b="1" i="0" u="none" strike="noStrike" kern="0" cap="none" spc="0" normalizeH="0" baseline="0" noProof="0" dirty="0">
                <a:ln>
                  <a:noFill/>
                </a:ln>
                <a:solidFill>
                  <a:srgbClr val="0000CC"/>
                </a:solidFill>
                <a:effectLst/>
                <a:uLnTx/>
                <a:uFillTx/>
                <a:latin typeface="Arial" panose="020B0604020202020204" pitchFamily="34" charset="0"/>
                <a:ea typeface="宋体" panose="02010600030101010101" pitchFamily="2" charset="-122"/>
              </a:rPr>
              <a:t>Cooler </a:t>
            </a:r>
            <a:r>
              <a:rPr kumimoji="0" lang="zh-CN" altLang="en-US" sz="2000" b="1" i="0" u="none" strike="noStrike" kern="0" cap="none" spc="0" normalizeH="0" baseline="0" noProof="0" dirty="0">
                <a:ln>
                  <a:noFill/>
                </a:ln>
                <a:solidFill>
                  <a:srgbClr val="0000CC"/>
                </a:solidFill>
                <a:effectLst/>
                <a:uLnTx/>
                <a:uFillTx/>
                <a:latin typeface="Arial" panose="020B0604020202020204" pitchFamily="34" charset="0"/>
                <a:ea typeface="宋体" panose="02010600030101010101" pitchFamily="2" charset="-122"/>
              </a:rPr>
              <a:t>不是</a:t>
            </a:r>
            <a:r>
              <a:rPr kumimoji="0" lang="en-US" altLang="zh-CN" sz="2000" b="1" i="0" u="none" strike="noStrike" kern="0" cap="none" spc="0" normalizeH="0" baseline="0" noProof="0" dirty="0" err="1">
                <a:ln>
                  <a:noFill/>
                </a:ln>
                <a:solidFill>
                  <a:srgbClr val="0000CC"/>
                </a:solidFill>
                <a:effectLst/>
                <a:uLnTx/>
                <a:uFillTx/>
                <a:latin typeface="Arial" panose="020B0604020202020204" pitchFamily="34" charset="0"/>
                <a:ea typeface="宋体" panose="02010600030101010101" pitchFamily="2" charset="-122"/>
              </a:rPr>
              <a:t>EnvController</a:t>
            </a:r>
            <a:r>
              <a:rPr kumimoji="0" lang="zh-CN" altLang="en-US" sz="2000" b="1" i="0" u="none" strike="noStrike" kern="0" cap="none" spc="0" normalizeH="0" baseline="0" noProof="0" dirty="0">
                <a:ln>
                  <a:noFill/>
                </a:ln>
                <a:solidFill>
                  <a:srgbClr val="0000CC"/>
                </a:solidFill>
                <a:effectLst/>
                <a:uLnTx/>
                <a:uFillTx/>
                <a:latin typeface="Arial" panose="020B0604020202020204" pitchFamily="34" charset="0"/>
                <a:ea typeface="宋体" panose="02010600030101010101" pitchFamily="2" charset="-122"/>
              </a:rPr>
              <a:t>的物理部分，即非物理包含</a:t>
            </a:r>
            <a:endParaRPr kumimoji="0" lang="en-US" altLang="zh-CN" sz="2000" b="1" i="0" u="none" strike="noStrike" kern="0" cap="none" spc="0" normalizeH="0" baseline="0" noProof="0" dirty="0">
              <a:ln>
                <a:noFill/>
              </a:ln>
              <a:solidFill>
                <a:srgbClr val="0000CC"/>
              </a:solidFill>
              <a:effectLst/>
              <a:uLnTx/>
              <a:uFillTx/>
              <a:latin typeface="Arial" panose="020B0604020202020204" pitchFamily="34" charset="0"/>
              <a:ea typeface="宋体" panose="02010600030101010101" pitchFamily="2" charset="-122"/>
            </a:endParaRPr>
          </a:p>
        </p:txBody>
      </p:sp>
      <p:sp>
        <p:nvSpPr>
          <p:cNvPr id="26" name="矩形 25"/>
          <p:cNvSpPr/>
          <p:nvPr/>
        </p:nvSpPr>
        <p:spPr>
          <a:xfrm>
            <a:off x="684212" y="4979366"/>
            <a:ext cx="8016727" cy="830997"/>
          </a:xfrm>
          <a:prstGeom prst="rect">
            <a:avLst/>
          </a:prstGeom>
        </p:spPr>
        <p:txBody>
          <a:bodyPr wrap="square">
            <a:spAutoFit/>
          </a:bodyPr>
          <a:lstStyle/>
          <a:p>
            <a:r>
              <a:rPr lang="zh-CN" altLang="en-US" sz="2400" dirty="0">
                <a:latin typeface="华文细黑" panose="02010600040101010101" pitchFamily="2" charset="-122"/>
                <a:ea typeface="华文细黑" panose="02010600040101010101" pitchFamily="2" charset="-122"/>
              </a:rPr>
              <a:t>如果在聚合关系中处于</a:t>
            </a:r>
            <a:r>
              <a:rPr lang="zh-CN" altLang="en-US" sz="2400" dirty="0">
                <a:solidFill>
                  <a:srgbClr val="0000FF"/>
                </a:solidFill>
                <a:latin typeface="华文细黑" panose="02010600040101010101" pitchFamily="2" charset="-122"/>
                <a:ea typeface="华文细黑" panose="02010600040101010101" pitchFamily="2" charset="-122"/>
              </a:rPr>
              <a:t>部分方的对象可同时参与多个处于整体方对象的构成，则该聚集称为共享聚合</a:t>
            </a:r>
            <a:r>
              <a:rPr lang="zh-CN" altLang="en-US" sz="2400" dirty="0">
                <a:latin typeface="华文细黑" panose="02010600040101010101" pitchFamily="2" charset="-122"/>
                <a:ea typeface="华文细黑" panose="02010600040101010101" pitchFamily="2" charset="-122"/>
              </a:rPr>
              <a:t>。</a:t>
            </a:r>
          </a:p>
        </p:txBody>
      </p:sp>
    </p:spTree>
    <p:extLst>
      <p:ext uri="{BB962C8B-B14F-4D97-AF65-F5344CB8AC3E}">
        <p14:creationId xmlns:p14="http://schemas.microsoft.com/office/powerpoint/2010/main" val="296038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Bottom)">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9.4.5 </a:t>
            </a:r>
            <a:r>
              <a:rPr lang="zh-CN" altLang="en-US" dirty="0"/>
              <a:t>组合</a:t>
            </a:r>
            <a:r>
              <a:rPr lang="en-US" altLang="zh-CN" dirty="0"/>
              <a:t>(composition)</a:t>
            </a:r>
            <a:endParaRPr lang="zh-CN" altLang="en-US" dirty="0"/>
          </a:p>
        </p:txBody>
      </p:sp>
      <p:sp>
        <p:nvSpPr>
          <p:cNvPr id="3" name="内容占位符 2"/>
          <p:cNvSpPr>
            <a:spLocks noGrp="1"/>
          </p:cNvSpPr>
          <p:nvPr>
            <p:ph idx="1"/>
          </p:nvPr>
        </p:nvSpPr>
        <p:spPr>
          <a:xfrm>
            <a:off x="755651" y="4281243"/>
            <a:ext cx="7737900" cy="1275007"/>
          </a:xfrm>
        </p:spPr>
        <p:txBody>
          <a:bodyPr/>
          <a:lstStyle/>
          <a:p>
            <a:r>
              <a:rPr lang="zh-CN" altLang="en-US" sz="2400" dirty="0"/>
              <a:t>组合端的记号为</a:t>
            </a:r>
            <a:r>
              <a:rPr lang="en-US" altLang="zh-CN" sz="2400" dirty="0"/>
              <a:t>1</a:t>
            </a:r>
            <a:r>
              <a:rPr lang="zh-CN" altLang="en-US" sz="2400" dirty="0"/>
              <a:t>，表示整体拥有部分；一个部分对象仅仅对应于</a:t>
            </a:r>
            <a:r>
              <a:rPr lang="en-US" altLang="zh-CN" sz="2400" dirty="0"/>
              <a:t>1</a:t>
            </a:r>
            <a:r>
              <a:rPr lang="zh-CN" altLang="en-US" sz="2400" dirty="0"/>
              <a:t>个整体对象；该整体对象如果不存在，则部分对象也就没有存在的必要</a:t>
            </a:r>
          </a:p>
          <a:p>
            <a:endParaRPr lang="zh-CN" altLang="en-US" sz="2400" dirty="0"/>
          </a:p>
        </p:txBody>
      </p:sp>
      <p:grpSp>
        <p:nvGrpSpPr>
          <p:cNvPr id="4" name="Group 27"/>
          <p:cNvGrpSpPr>
            <a:grpSpLocks/>
          </p:cNvGrpSpPr>
          <p:nvPr/>
        </p:nvGrpSpPr>
        <p:grpSpPr bwMode="auto">
          <a:xfrm>
            <a:off x="755650" y="1388818"/>
            <a:ext cx="7275513" cy="2592388"/>
            <a:chOff x="476" y="2387"/>
            <a:chExt cx="4583" cy="1633"/>
          </a:xfrm>
        </p:grpSpPr>
        <p:sp>
          <p:nvSpPr>
            <p:cNvPr id="5" name="Text Box 20"/>
            <p:cNvSpPr txBox="1">
              <a:spLocks noChangeArrowheads="1"/>
            </p:cNvSpPr>
            <p:nvPr/>
          </p:nvSpPr>
          <p:spPr bwMode="auto">
            <a:xfrm>
              <a:off x="2449" y="2743"/>
              <a:ext cx="36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黑体" panose="02010609060101010101" pitchFamily="49" charset="-122"/>
                </a:rPr>
                <a:t>组合</a:t>
              </a:r>
            </a:p>
          </p:txBody>
        </p:sp>
        <p:sp>
          <p:nvSpPr>
            <p:cNvPr id="6" name="Rectangle 3"/>
            <p:cNvSpPr>
              <a:spLocks noChangeArrowheads="1"/>
            </p:cNvSpPr>
            <p:nvPr/>
          </p:nvSpPr>
          <p:spPr bwMode="auto">
            <a:xfrm>
              <a:off x="476" y="2477"/>
              <a:ext cx="1858" cy="272"/>
            </a:xfrm>
            <a:prstGeom prst="rect">
              <a:avLst/>
            </a:prstGeom>
            <a:solidFill>
              <a:srgbClr val="FFFFFF"/>
            </a:solidFill>
            <a:ln w="9525">
              <a:solidFill>
                <a:srgbClr val="000000"/>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Monster</a:t>
              </a:r>
            </a:p>
          </p:txBody>
        </p:sp>
        <p:sp>
          <p:nvSpPr>
            <p:cNvPr id="7" name="Rectangle 4"/>
            <p:cNvSpPr>
              <a:spLocks noChangeArrowheads="1"/>
            </p:cNvSpPr>
            <p:nvPr/>
          </p:nvSpPr>
          <p:spPr bwMode="auto">
            <a:xfrm>
              <a:off x="476" y="2750"/>
              <a:ext cx="1858" cy="1270"/>
            </a:xfrm>
            <a:prstGeom prst="rect">
              <a:avLst/>
            </a:prstGeom>
            <a:solidFill>
              <a:srgbClr val="FFFFFF"/>
            </a:solidFill>
            <a:ln w="9525">
              <a:solidFill>
                <a:srgbClr val="000000"/>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2400" b="1" i="1"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8" name="AutoShape 9"/>
            <p:cNvSpPr>
              <a:spLocks noChangeArrowheads="1"/>
            </p:cNvSpPr>
            <p:nvPr/>
          </p:nvSpPr>
          <p:spPr bwMode="auto">
            <a:xfrm>
              <a:off x="2334" y="2614"/>
              <a:ext cx="136" cy="136"/>
            </a:xfrm>
            <a:prstGeom prst="diamond">
              <a:avLst/>
            </a:prstGeom>
            <a:solidFill>
              <a:srgbClr val="000000"/>
            </a:solidFill>
            <a:ln w="9525">
              <a:solidFill>
                <a:srgbClr val="000000"/>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9" name="Line 10"/>
            <p:cNvSpPr>
              <a:spLocks noChangeShapeType="1"/>
            </p:cNvSpPr>
            <p:nvPr/>
          </p:nvSpPr>
          <p:spPr bwMode="auto">
            <a:xfrm flipV="1">
              <a:off x="2470" y="2675"/>
              <a:ext cx="17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0" name="Line 11"/>
            <p:cNvSpPr>
              <a:spLocks noChangeShapeType="1"/>
            </p:cNvSpPr>
            <p:nvPr/>
          </p:nvSpPr>
          <p:spPr bwMode="auto">
            <a:xfrm>
              <a:off x="2425" y="3273"/>
              <a:ext cx="176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1" name="AutoShape 12"/>
            <p:cNvSpPr>
              <a:spLocks noChangeArrowheads="1"/>
            </p:cNvSpPr>
            <p:nvPr/>
          </p:nvSpPr>
          <p:spPr bwMode="auto">
            <a:xfrm>
              <a:off x="2334" y="3203"/>
              <a:ext cx="136" cy="136"/>
            </a:xfrm>
            <a:prstGeom prst="diamond">
              <a:avLst/>
            </a:prstGeom>
            <a:solidFill>
              <a:srgbClr val="FFFFFF"/>
            </a:solidFill>
            <a:ln w="9525">
              <a:solidFill>
                <a:srgbClr val="000000"/>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2" name="Text Box 13"/>
            <p:cNvSpPr txBox="1">
              <a:spLocks noChangeArrowheads="1"/>
            </p:cNvSpPr>
            <p:nvPr/>
          </p:nvSpPr>
          <p:spPr bwMode="auto">
            <a:xfrm>
              <a:off x="2515" y="2387"/>
              <a:ext cx="2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1</a:t>
              </a:r>
            </a:p>
          </p:txBody>
        </p:sp>
        <p:sp>
          <p:nvSpPr>
            <p:cNvPr id="13" name="Text Box 14"/>
            <p:cNvSpPr txBox="1">
              <a:spLocks noChangeArrowheads="1"/>
            </p:cNvSpPr>
            <p:nvPr/>
          </p:nvSpPr>
          <p:spPr bwMode="auto">
            <a:xfrm>
              <a:off x="3514" y="2387"/>
              <a:ext cx="2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1</a:t>
              </a:r>
            </a:p>
          </p:txBody>
        </p:sp>
        <p:sp>
          <p:nvSpPr>
            <p:cNvPr id="14" name="Text Box 15"/>
            <p:cNvSpPr txBox="1">
              <a:spLocks noChangeArrowheads="1"/>
            </p:cNvSpPr>
            <p:nvPr/>
          </p:nvSpPr>
          <p:spPr bwMode="auto">
            <a:xfrm>
              <a:off x="2515" y="3049"/>
              <a:ext cx="2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1</a:t>
              </a:r>
            </a:p>
          </p:txBody>
        </p:sp>
        <p:sp>
          <p:nvSpPr>
            <p:cNvPr id="15" name="Text Box 16"/>
            <p:cNvSpPr txBox="1">
              <a:spLocks noChangeArrowheads="1"/>
            </p:cNvSpPr>
            <p:nvPr/>
          </p:nvSpPr>
          <p:spPr bwMode="auto">
            <a:xfrm>
              <a:off x="3514" y="3049"/>
              <a:ext cx="2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4</a:t>
              </a:r>
            </a:p>
          </p:txBody>
        </p:sp>
        <p:sp>
          <p:nvSpPr>
            <p:cNvPr id="16" name="Rectangle 18"/>
            <p:cNvSpPr>
              <a:spLocks noChangeArrowheads="1"/>
            </p:cNvSpPr>
            <p:nvPr/>
          </p:nvSpPr>
          <p:spPr bwMode="auto">
            <a:xfrm>
              <a:off x="3831" y="2523"/>
              <a:ext cx="1226" cy="317"/>
            </a:xfrm>
            <a:prstGeom prst="rect">
              <a:avLst/>
            </a:prstGeom>
            <a:solidFill>
              <a:srgbClr val="FFFFFF"/>
            </a:solidFill>
            <a:ln w="9525">
              <a:solidFill>
                <a:srgbClr val="000000"/>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Head</a:t>
              </a:r>
            </a:p>
          </p:txBody>
        </p:sp>
        <p:sp>
          <p:nvSpPr>
            <p:cNvPr id="17" name="Rectangle 21"/>
            <p:cNvSpPr>
              <a:spLocks noChangeArrowheads="1"/>
            </p:cNvSpPr>
            <p:nvPr/>
          </p:nvSpPr>
          <p:spPr bwMode="auto">
            <a:xfrm>
              <a:off x="3831" y="3084"/>
              <a:ext cx="1226" cy="346"/>
            </a:xfrm>
            <a:prstGeom prst="rect">
              <a:avLst/>
            </a:prstGeom>
            <a:solidFill>
              <a:srgbClr val="FFFFFF"/>
            </a:solidFill>
            <a:ln w="9525">
              <a:solidFill>
                <a:srgbClr val="000000"/>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Arm</a:t>
              </a:r>
            </a:p>
          </p:txBody>
        </p:sp>
        <p:sp>
          <p:nvSpPr>
            <p:cNvPr id="18" name="Line 11"/>
            <p:cNvSpPr>
              <a:spLocks noChangeShapeType="1"/>
            </p:cNvSpPr>
            <p:nvPr/>
          </p:nvSpPr>
          <p:spPr bwMode="auto">
            <a:xfrm>
              <a:off x="2427" y="3817"/>
              <a:ext cx="176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9" name="AutoShape 12"/>
            <p:cNvSpPr>
              <a:spLocks noChangeArrowheads="1"/>
            </p:cNvSpPr>
            <p:nvPr/>
          </p:nvSpPr>
          <p:spPr bwMode="auto">
            <a:xfrm>
              <a:off x="2336" y="3747"/>
              <a:ext cx="136" cy="136"/>
            </a:xfrm>
            <a:prstGeom prst="diamond">
              <a:avLst/>
            </a:prstGeom>
            <a:solidFill>
              <a:srgbClr val="FFFFFF"/>
            </a:solidFill>
            <a:ln w="9525">
              <a:solidFill>
                <a:srgbClr val="000000"/>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0" name="Text Box 15"/>
            <p:cNvSpPr txBox="1">
              <a:spLocks noChangeArrowheads="1"/>
            </p:cNvSpPr>
            <p:nvPr/>
          </p:nvSpPr>
          <p:spPr bwMode="auto">
            <a:xfrm>
              <a:off x="2517" y="3593"/>
              <a:ext cx="2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1</a:t>
              </a:r>
            </a:p>
          </p:txBody>
        </p:sp>
        <p:sp>
          <p:nvSpPr>
            <p:cNvPr id="21" name="Text Box 16"/>
            <p:cNvSpPr txBox="1">
              <a:spLocks noChangeArrowheads="1"/>
            </p:cNvSpPr>
            <p:nvPr/>
          </p:nvSpPr>
          <p:spPr bwMode="auto">
            <a:xfrm>
              <a:off x="3514" y="3593"/>
              <a:ext cx="3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6</a:t>
              </a:r>
            </a:p>
          </p:txBody>
        </p:sp>
        <p:sp>
          <p:nvSpPr>
            <p:cNvPr id="22" name="Rectangle 21"/>
            <p:cNvSpPr>
              <a:spLocks noChangeArrowheads="1"/>
            </p:cNvSpPr>
            <p:nvPr/>
          </p:nvSpPr>
          <p:spPr bwMode="auto">
            <a:xfrm>
              <a:off x="3833" y="3628"/>
              <a:ext cx="1226" cy="346"/>
            </a:xfrm>
            <a:prstGeom prst="rect">
              <a:avLst/>
            </a:prstGeom>
            <a:solidFill>
              <a:srgbClr val="FFFFFF"/>
            </a:solidFill>
            <a:ln w="9525">
              <a:solidFill>
                <a:srgbClr val="000000"/>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Leg</a:t>
              </a:r>
            </a:p>
          </p:txBody>
        </p:sp>
      </p:grpSp>
    </p:spTree>
    <p:extLst>
      <p:ext uri="{BB962C8B-B14F-4D97-AF65-F5344CB8AC3E}">
        <p14:creationId xmlns:p14="http://schemas.microsoft.com/office/powerpoint/2010/main" val="114474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面向对象方法学</a:t>
            </a:r>
          </a:p>
        </p:txBody>
      </p:sp>
      <p:sp>
        <p:nvSpPr>
          <p:cNvPr id="3" name="内容占位符 2"/>
          <p:cNvSpPr>
            <a:spLocks noGrp="1"/>
          </p:cNvSpPr>
          <p:nvPr>
            <p:ph idx="1"/>
          </p:nvPr>
        </p:nvSpPr>
        <p:spPr/>
        <p:txBody>
          <a:bodyPr/>
          <a:lstStyle/>
          <a:p>
            <a:r>
              <a:rPr lang="zh-CN" altLang="en-US" dirty="0"/>
              <a:t>面向对象方法学按人类习惯的思维，以</a:t>
            </a:r>
            <a:r>
              <a:rPr lang="zh-CN" altLang="en-US" dirty="0">
                <a:solidFill>
                  <a:srgbClr val="0000FF"/>
                </a:solidFill>
              </a:rPr>
              <a:t>现实世界中客观存在的事物（即对象）为中心</a:t>
            </a:r>
            <a:r>
              <a:rPr lang="zh-CN" altLang="en-US" dirty="0"/>
              <a:t>来思考和认识问题。</a:t>
            </a:r>
          </a:p>
          <a:p>
            <a:r>
              <a:rPr lang="zh-CN" altLang="en-US" dirty="0"/>
              <a:t>以易于理解的方式表达软件系统，建立问题域模型，</a:t>
            </a:r>
            <a:r>
              <a:rPr lang="zh-CN" altLang="en-US" dirty="0">
                <a:solidFill>
                  <a:srgbClr val="0000FF"/>
                </a:solidFill>
              </a:rPr>
              <a:t>使设计出的软件尽可能直接地描述现实世界</a:t>
            </a:r>
            <a:r>
              <a:rPr lang="zh-CN" altLang="en-US" dirty="0"/>
              <a:t>，具有更好的可维护性</a:t>
            </a:r>
          </a:p>
          <a:p>
            <a:endParaRPr lang="zh-CN" altLang="en-US" dirty="0"/>
          </a:p>
        </p:txBody>
      </p:sp>
    </p:spTree>
    <p:extLst>
      <p:ext uri="{BB962C8B-B14F-4D97-AF65-F5344CB8AC3E}">
        <p14:creationId xmlns:p14="http://schemas.microsoft.com/office/powerpoint/2010/main" val="124811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组合的限制</a:t>
            </a:r>
          </a:p>
        </p:txBody>
      </p:sp>
      <p:sp>
        <p:nvSpPr>
          <p:cNvPr id="4" name="Text Box 19"/>
          <p:cNvSpPr txBox="1">
            <a:spLocks noChangeArrowheads="1"/>
          </p:cNvSpPr>
          <p:nvPr/>
        </p:nvSpPr>
        <p:spPr bwMode="auto">
          <a:xfrm>
            <a:off x="2897188" y="3132151"/>
            <a:ext cx="14862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Tx/>
              <a:buNone/>
            </a:pPr>
            <a:r>
              <a:rPr lang="zh-CN" altLang="en-US" sz="2400" dirty="0">
                <a:solidFill>
                  <a:srgbClr val="000000"/>
                </a:solidFill>
                <a:latin typeface="微软雅黑" panose="020B0503020204020204" pitchFamily="34" charset="-122"/>
                <a:ea typeface="微软雅黑" panose="020B0503020204020204" pitchFamily="34" charset="-122"/>
              </a:rPr>
              <a:t>左端的</a:t>
            </a:r>
            <a:r>
              <a:rPr lang="en-US" altLang="zh-CN" sz="2400" dirty="0">
                <a:solidFill>
                  <a:srgbClr val="000000"/>
                </a:solidFill>
                <a:latin typeface="微软雅黑" panose="020B0503020204020204" pitchFamily="34" charset="-122"/>
                <a:ea typeface="微软雅黑" panose="020B0503020204020204" pitchFamily="34" charset="-122"/>
              </a:rPr>
              <a:t>1</a:t>
            </a:r>
            <a:r>
              <a:rPr lang="zh-CN" altLang="en-US" sz="2400" dirty="0">
                <a:solidFill>
                  <a:srgbClr val="000000"/>
                </a:solidFill>
                <a:latin typeface="微软雅黑" panose="020B0503020204020204" pitchFamily="34" charset="-122"/>
                <a:ea typeface="微软雅黑" panose="020B0503020204020204" pitchFamily="34" charset="-122"/>
              </a:rPr>
              <a:t>代表专属</a:t>
            </a:r>
          </a:p>
        </p:txBody>
      </p:sp>
      <p:sp>
        <p:nvSpPr>
          <p:cNvPr id="5" name="Text Box 20"/>
          <p:cNvSpPr txBox="1">
            <a:spLocks noChangeArrowheads="1"/>
          </p:cNvSpPr>
          <p:nvPr/>
        </p:nvSpPr>
        <p:spPr bwMode="auto">
          <a:xfrm>
            <a:off x="2952750" y="2179651"/>
            <a:ext cx="628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Tx/>
              <a:buNone/>
            </a:pPr>
            <a:r>
              <a:rPr lang="zh-CN" altLang="en-US" sz="2400" dirty="0">
                <a:solidFill>
                  <a:srgbClr val="000000"/>
                </a:solidFill>
                <a:latin typeface="微软雅黑" panose="020B0503020204020204" pitchFamily="34" charset="-122"/>
                <a:ea typeface="微软雅黑" panose="020B0503020204020204" pitchFamily="34" charset="-122"/>
              </a:rPr>
              <a:t>组合</a:t>
            </a:r>
          </a:p>
        </p:txBody>
      </p:sp>
      <p:sp>
        <p:nvSpPr>
          <p:cNvPr id="6" name="Rectangle 3"/>
          <p:cNvSpPr>
            <a:spLocks noChangeArrowheads="1"/>
          </p:cNvSpPr>
          <p:nvPr/>
        </p:nvSpPr>
        <p:spPr bwMode="auto">
          <a:xfrm>
            <a:off x="755650" y="1757376"/>
            <a:ext cx="2014538" cy="431800"/>
          </a:xfrm>
          <a:prstGeom prst="rect">
            <a:avLst/>
          </a:prstGeom>
          <a:solidFill>
            <a:srgbClr val="FFFFFF"/>
          </a:solidFill>
          <a:ln w="9525">
            <a:solidFill>
              <a:srgbClr val="000000"/>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FoodItem</a:t>
            </a:r>
          </a:p>
        </p:txBody>
      </p:sp>
      <p:sp>
        <p:nvSpPr>
          <p:cNvPr id="7" name="Rectangle 4"/>
          <p:cNvSpPr>
            <a:spLocks noChangeArrowheads="1"/>
          </p:cNvSpPr>
          <p:nvPr/>
        </p:nvSpPr>
        <p:spPr bwMode="auto">
          <a:xfrm>
            <a:off x="755650" y="2190764"/>
            <a:ext cx="2014538" cy="1150937"/>
          </a:xfrm>
          <a:prstGeom prst="rect">
            <a:avLst/>
          </a:prstGeom>
          <a:solidFill>
            <a:srgbClr val="FFFFFF"/>
          </a:solidFill>
          <a:ln w="9525">
            <a:solidFill>
              <a:srgbClr val="000000"/>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2400" b="1" i="1"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8" name="AutoShape 9"/>
          <p:cNvSpPr>
            <a:spLocks noChangeArrowheads="1"/>
          </p:cNvSpPr>
          <p:nvPr/>
        </p:nvSpPr>
        <p:spPr bwMode="auto">
          <a:xfrm>
            <a:off x="2770188" y="1974864"/>
            <a:ext cx="215900" cy="215900"/>
          </a:xfrm>
          <a:prstGeom prst="diamond">
            <a:avLst/>
          </a:prstGeom>
          <a:solidFill>
            <a:srgbClr val="000000"/>
          </a:solidFill>
          <a:ln w="9525">
            <a:solidFill>
              <a:srgbClr val="000000"/>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9" name="Line 10"/>
          <p:cNvSpPr>
            <a:spLocks noChangeShapeType="1"/>
          </p:cNvSpPr>
          <p:nvPr/>
        </p:nvSpPr>
        <p:spPr bwMode="auto">
          <a:xfrm flipV="1">
            <a:off x="2986088" y="2071701"/>
            <a:ext cx="27114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0" name="Line 11"/>
          <p:cNvSpPr>
            <a:spLocks noChangeShapeType="1"/>
          </p:cNvSpPr>
          <p:nvPr/>
        </p:nvSpPr>
        <p:spPr bwMode="auto">
          <a:xfrm>
            <a:off x="2914650" y="3021026"/>
            <a:ext cx="28082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1" name="AutoShape 12"/>
          <p:cNvSpPr>
            <a:spLocks noChangeArrowheads="1"/>
          </p:cNvSpPr>
          <p:nvPr/>
        </p:nvSpPr>
        <p:spPr bwMode="auto">
          <a:xfrm>
            <a:off x="2770188" y="2909901"/>
            <a:ext cx="215900" cy="215900"/>
          </a:xfrm>
          <a:prstGeom prst="diamond">
            <a:avLst/>
          </a:prstGeom>
          <a:solidFill>
            <a:srgbClr val="000000"/>
          </a:solidFill>
          <a:ln w="9525">
            <a:solidFill>
              <a:srgbClr val="000000"/>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2" name="Text Box 13"/>
          <p:cNvSpPr txBox="1">
            <a:spLocks noChangeArrowheads="1"/>
          </p:cNvSpPr>
          <p:nvPr/>
        </p:nvSpPr>
        <p:spPr bwMode="auto">
          <a:xfrm>
            <a:off x="3057525" y="1614501"/>
            <a:ext cx="360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1</a:t>
            </a:r>
          </a:p>
        </p:txBody>
      </p:sp>
      <p:sp>
        <p:nvSpPr>
          <p:cNvPr id="13" name="Text Box 14"/>
          <p:cNvSpPr txBox="1">
            <a:spLocks noChangeArrowheads="1"/>
          </p:cNvSpPr>
          <p:nvPr/>
        </p:nvSpPr>
        <p:spPr bwMode="auto">
          <a:xfrm>
            <a:off x="4283075" y="1614501"/>
            <a:ext cx="792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1..23</a:t>
            </a:r>
          </a:p>
        </p:txBody>
      </p:sp>
      <p:sp>
        <p:nvSpPr>
          <p:cNvPr id="14" name="Text Box 15"/>
          <p:cNvSpPr txBox="1">
            <a:spLocks noChangeArrowheads="1"/>
          </p:cNvSpPr>
          <p:nvPr/>
        </p:nvSpPr>
        <p:spPr bwMode="auto">
          <a:xfrm>
            <a:off x="3057525" y="2665426"/>
            <a:ext cx="360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1</a:t>
            </a:r>
          </a:p>
        </p:txBody>
      </p:sp>
      <p:sp>
        <p:nvSpPr>
          <p:cNvPr id="15" name="Text Box 16"/>
          <p:cNvSpPr txBox="1">
            <a:spLocks noChangeArrowheads="1"/>
          </p:cNvSpPr>
          <p:nvPr/>
        </p:nvSpPr>
        <p:spPr bwMode="auto">
          <a:xfrm>
            <a:off x="4643438" y="2665426"/>
            <a:ext cx="360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1</a:t>
            </a:r>
          </a:p>
        </p:txBody>
      </p:sp>
      <p:grpSp>
        <p:nvGrpSpPr>
          <p:cNvPr id="16" name="Group 17"/>
          <p:cNvGrpSpPr>
            <a:grpSpLocks/>
          </p:cNvGrpSpPr>
          <p:nvPr/>
        </p:nvGrpSpPr>
        <p:grpSpPr bwMode="auto">
          <a:xfrm>
            <a:off x="5146675" y="1614501"/>
            <a:ext cx="3097213" cy="935038"/>
            <a:chOff x="3061" y="1117"/>
            <a:chExt cx="1951" cy="589"/>
          </a:xfrm>
        </p:grpSpPr>
        <p:sp>
          <p:nvSpPr>
            <p:cNvPr id="17" name="Rectangle 18"/>
            <p:cNvSpPr>
              <a:spLocks noChangeArrowheads="1"/>
            </p:cNvSpPr>
            <p:nvPr/>
          </p:nvSpPr>
          <p:spPr bwMode="auto">
            <a:xfrm>
              <a:off x="3061" y="1117"/>
              <a:ext cx="1951" cy="317"/>
            </a:xfrm>
            <a:prstGeom prst="rect">
              <a:avLst/>
            </a:prstGeom>
            <a:solidFill>
              <a:srgbClr val="FFFFFF"/>
            </a:solidFill>
            <a:ln w="9525">
              <a:solidFill>
                <a:srgbClr val="000000"/>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VitaminContent</a:t>
              </a:r>
            </a:p>
          </p:txBody>
        </p:sp>
        <p:sp>
          <p:nvSpPr>
            <p:cNvPr id="18" name="Rectangle 19"/>
            <p:cNvSpPr>
              <a:spLocks noChangeArrowheads="1"/>
            </p:cNvSpPr>
            <p:nvPr/>
          </p:nvSpPr>
          <p:spPr bwMode="auto">
            <a:xfrm>
              <a:off x="3061" y="1439"/>
              <a:ext cx="1951" cy="267"/>
            </a:xfrm>
            <a:prstGeom prst="rect">
              <a:avLst/>
            </a:prstGeom>
            <a:solidFill>
              <a:srgbClr val="FFFFFF"/>
            </a:solidFill>
            <a:ln w="9525">
              <a:solidFill>
                <a:srgbClr val="000000"/>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2800" b="1" i="1"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pSp>
      <p:grpSp>
        <p:nvGrpSpPr>
          <p:cNvPr id="19" name="Group 20"/>
          <p:cNvGrpSpPr>
            <a:grpSpLocks/>
          </p:cNvGrpSpPr>
          <p:nvPr/>
        </p:nvGrpSpPr>
        <p:grpSpPr bwMode="auto">
          <a:xfrm>
            <a:off x="5146675" y="2720989"/>
            <a:ext cx="3097213" cy="909637"/>
            <a:chOff x="3061" y="1814"/>
            <a:chExt cx="1951" cy="573"/>
          </a:xfrm>
        </p:grpSpPr>
        <p:sp>
          <p:nvSpPr>
            <p:cNvPr id="20" name="Rectangle 21"/>
            <p:cNvSpPr>
              <a:spLocks noChangeArrowheads="1"/>
            </p:cNvSpPr>
            <p:nvPr/>
          </p:nvSpPr>
          <p:spPr bwMode="auto">
            <a:xfrm>
              <a:off x="3061" y="1814"/>
              <a:ext cx="1951" cy="346"/>
            </a:xfrm>
            <a:prstGeom prst="rect">
              <a:avLst/>
            </a:prstGeom>
            <a:solidFill>
              <a:srgbClr val="FFFFFF"/>
            </a:solidFill>
            <a:ln w="9525">
              <a:solidFill>
                <a:srgbClr val="000000"/>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CaloricEquivalent</a:t>
              </a:r>
            </a:p>
          </p:txBody>
        </p:sp>
        <p:sp>
          <p:nvSpPr>
            <p:cNvPr id="21" name="Rectangle 22"/>
            <p:cNvSpPr>
              <a:spLocks noChangeArrowheads="1"/>
            </p:cNvSpPr>
            <p:nvPr/>
          </p:nvSpPr>
          <p:spPr bwMode="auto">
            <a:xfrm>
              <a:off x="3061" y="2165"/>
              <a:ext cx="1951" cy="222"/>
            </a:xfrm>
            <a:prstGeom prst="rect">
              <a:avLst/>
            </a:prstGeom>
            <a:solidFill>
              <a:srgbClr val="FFFFFF"/>
            </a:solidFill>
            <a:ln w="9525">
              <a:solidFill>
                <a:srgbClr val="000000"/>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2800" b="1" i="1"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pSp>
      <p:sp>
        <p:nvSpPr>
          <p:cNvPr id="22" name="TextBox 2"/>
          <p:cNvSpPr txBox="1">
            <a:spLocks noChangeArrowheads="1"/>
          </p:cNvSpPr>
          <p:nvPr/>
        </p:nvSpPr>
        <p:spPr bwMode="auto">
          <a:xfrm>
            <a:off x="755650" y="4244988"/>
            <a:ext cx="756126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base" hangingPunct="1">
              <a:spcBef>
                <a:spcPts val="600"/>
              </a:spcBef>
              <a:spcAft>
                <a:spcPts val="600"/>
              </a:spcAft>
              <a:buFontTx/>
              <a:buNone/>
            </a:pPr>
            <a:r>
              <a:rPr lang="zh-CN" altLang="en-US" sz="2400" dirty="0">
                <a:solidFill>
                  <a:srgbClr val="000000"/>
                </a:solidFill>
                <a:latin typeface="华文细黑" panose="02010600040101010101" pitchFamily="2" charset="-122"/>
                <a:ea typeface="华文细黑" panose="02010600040101010101" pitchFamily="2" charset="-122"/>
              </a:rPr>
              <a:t>提示编程人员，如果要销毁</a:t>
            </a:r>
            <a:r>
              <a:rPr lang="en-US" altLang="zh-CN" sz="2400" dirty="0" err="1">
                <a:solidFill>
                  <a:srgbClr val="000000"/>
                </a:solidFill>
                <a:latin typeface="华文细黑" panose="02010600040101010101" pitchFamily="2" charset="-122"/>
                <a:ea typeface="华文细黑" panose="02010600040101010101" pitchFamily="2" charset="-122"/>
              </a:rPr>
              <a:t>FoodItem</a:t>
            </a:r>
            <a:r>
              <a:rPr lang="zh-CN" altLang="en-US" sz="2400" dirty="0">
                <a:solidFill>
                  <a:srgbClr val="000000"/>
                </a:solidFill>
                <a:latin typeface="华文细黑" panose="02010600040101010101" pitchFamily="2" charset="-122"/>
                <a:ea typeface="华文细黑" panose="02010600040101010101" pitchFamily="2" charset="-122"/>
              </a:rPr>
              <a:t>对象，则一定要同时销毁</a:t>
            </a:r>
            <a:r>
              <a:rPr lang="en-US" altLang="zh-CN" sz="2400" dirty="0" err="1">
                <a:solidFill>
                  <a:srgbClr val="000000"/>
                </a:solidFill>
                <a:latin typeface="华文细黑" panose="02010600040101010101" pitchFamily="2" charset="-122"/>
                <a:ea typeface="华文细黑" panose="02010600040101010101" pitchFamily="2" charset="-122"/>
              </a:rPr>
              <a:t>VitaminContent</a:t>
            </a:r>
            <a:r>
              <a:rPr lang="zh-CN" altLang="en-US" sz="2400" dirty="0">
                <a:solidFill>
                  <a:srgbClr val="000000"/>
                </a:solidFill>
                <a:latin typeface="华文细黑" panose="02010600040101010101" pitchFamily="2" charset="-122"/>
                <a:ea typeface="华文细黑" panose="02010600040101010101" pitchFamily="2" charset="-122"/>
              </a:rPr>
              <a:t>对象和</a:t>
            </a:r>
            <a:r>
              <a:rPr lang="en-US" altLang="zh-CN" sz="2400" dirty="0" err="1">
                <a:solidFill>
                  <a:srgbClr val="000000"/>
                </a:solidFill>
                <a:latin typeface="华文细黑" panose="02010600040101010101" pitchFamily="2" charset="-122"/>
                <a:ea typeface="华文细黑" panose="02010600040101010101" pitchFamily="2" charset="-122"/>
              </a:rPr>
              <a:t>CaloricEquivalent</a:t>
            </a:r>
            <a:r>
              <a:rPr lang="zh-CN" altLang="en-US" sz="2400" dirty="0">
                <a:solidFill>
                  <a:srgbClr val="000000"/>
                </a:solidFill>
                <a:latin typeface="华文细黑" panose="02010600040101010101" pitchFamily="2" charset="-122"/>
                <a:ea typeface="华文细黑" panose="02010600040101010101" pitchFamily="2" charset="-122"/>
              </a:rPr>
              <a:t>对象</a:t>
            </a:r>
            <a:endParaRPr lang="en-US" altLang="zh-CN" sz="2400" dirty="0">
              <a:solidFill>
                <a:srgbClr val="000000"/>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661722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randombar(horizontal)">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9.4.6 </a:t>
            </a:r>
            <a:r>
              <a:rPr lang="zh-CN" altLang="en-US" dirty="0"/>
              <a:t>泛化</a:t>
            </a:r>
            <a:r>
              <a:rPr lang="en-US" altLang="zh-CN" dirty="0"/>
              <a:t>(Generalization)</a:t>
            </a:r>
            <a:endParaRPr lang="zh-CN" altLang="en-US" dirty="0"/>
          </a:p>
        </p:txBody>
      </p:sp>
      <p:sp>
        <p:nvSpPr>
          <p:cNvPr id="3" name="内容占位符 2"/>
          <p:cNvSpPr>
            <a:spLocks noGrp="1"/>
          </p:cNvSpPr>
          <p:nvPr>
            <p:ph idx="1"/>
          </p:nvPr>
        </p:nvSpPr>
        <p:spPr/>
        <p:txBody>
          <a:bodyPr/>
          <a:lstStyle/>
          <a:p>
            <a:r>
              <a:rPr lang="en-US" altLang="zh-CN" dirty="0"/>
              <a:t>UML</a:t>
            </a:r>
            <a:r>
              <a:rPr lang="zh-CN" altLang="en-US" dirty="0"/>
              <a:t>中的泛化关系就是通常所说的继承关系</a:t>
            </a:r>
          </a:p>
        </p:txBody>
      </p:sp>
      <p:pic>
        <p:nvPicPr>
          <p:cNvPr id="20" name="Picture 4" descr="rj9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4752" y="2130457"/>
            <a:ext cx="6049963" cy="4086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AutoShape 5"/>
          <p:cNvSpPr>
            <a:spLocks noChangeArrowheads="1"/>
          </p:cNvSpPr>
          <p:nvPr/>
        </p:nvSpPr>
        <p:spPr bwMode="auto">
          <a:xfrm>
            <a:off x="6008802" y="1995813"/>
            <a:ext cx="1225550" cy="447675"/>
          </a:xfrm>
          <a:prstGeom prst="wedgeRectCallout">
            <a:avLst>
              <a:gd name="adj1" fmla="val -145108"/>
              <a:gd name="adj2" fmla="val 79728"/>
            </a:avLst>
          </a:prstGeom>
          <a:solidFill>
            <a:srgbClr val="E1F4FF"/>
          </a:solidFill>
          <a:ln w="9525">
            <a:solidFill>
              <a:srgbClr val="000000"/>
            </a:solidFill>
            <a:miter lim="800000"/>
            <a:headEnd/>
            <a:tailEnd/>
          </a:ln>
          <a:effectLst>
            <a:outerShdw dist="107763" dir="2700000" algn="ctr" rotWithShape="0">
              <a:srgbClr val="DDDDDD">
                <a:alpha val="50000"/>
              </a:srgbClr>
            </a:outerShdw>
          </a:effectLst>
        </p:spPr>
        <p:txBody>
          <a:bodyP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附加标记</a:t>
            </a:r>
          </a:p>
        </p:txBody>
      </p:sp>
      <p:sp>
        <p:nvSpPr>
          <p:cNvPr id="22" name="AutoShape 6"/>
          <p:cNvSpPr>
            <a:spLocks noChangeArrowheads="1"/>
          </p:cNvSpPr>
          <p:nvPr/>
        </p:nvSpPr>
        <p:spPr bwMode="auto">
          <a:xfrm>
            <a:off x="3705340" y="5515300"/>
            <a:ext cx="863600" cy="447675"/>
          </a:xfrm>
          <a:prstGeom prst="wedgeRectCallout">
            <a:avLst>
              <a:gd name="adj1" fmla="val -137866"/>
              <a:gd name="adj2" fmla="val 6028"/>
            </a:avLst>
          </a:prstGeom>
          <a:solidFill>
            <a:srgbClr val="E1F4FF"/>
          </a:solidFill>
          <a:ln w="9525">
            <a:solidFill>
              <a:srgbClr val="000000"/>
            </a:solidFill>
            <a:miter lim="800000"/>
            <a:headEnd/>
            <a:tailEnd/>
          </a:ln>
          <a:effectLst>
            <a:outerShdw dist="107763" dir="2700000" algn="ctr" rotWithShape="0">
              <a:srgbClr val="DDDDDD">
                <a:alpha val="50000"/>
              </a:srgbClr>
            </a:outerShdw>
          </a:effectLst>
        </p:spPr>
        <p:txBody>
          <a:bodyP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注释</a:t>
            </a:r>
          </a:p>
        </p:txBody>
      </p:sp>
      <p:sp>
        <p:nvSpPr>
          <p:cNvPr id="23" name="AutoShape 7"/>
          <p:cNvSpPr>
            <a:spLocks noChangeArrowheads="1"/>
          </p:cNvSpPr>
          <p:nvPr/>
        </p:nvSpPr>
        <p:spPr bwMode="auto">
          <a:xfrm>
            <a:off x="6008802" y="3148338"/>
            <a:ext cx="1225550" cy="447675"/>
          </a:xfrm>
          <a:prstGeom prst="wedgeRectCallout">
            <a:avLst>
              <a:gd name="adj1" fmla="val -145877"/>
              <a:gd name="adj2" fmla="val 58671"/>
            </a:avLst>
          </a:prstGeom>
          <a:solidFill>
            <a:srgbClr val="E1F4FF"/>
          </a:solidFill>
          <a:ln w="9525">
            <a:solidFill>
              <a:srgbClr val="000000"/>
            </a:solidFill>
            <a:miter lim="800000"/>
            <a:headEnd/>
            <a:tailEnd/>
          </a:ln>
          <a:effectLst>
            <a:outerShdw dist="107763" dir="2700000" algn="ctr" rotWithShape="0">
              <a:srgbClr val="DDDDDD">
                <a:alpha val="50000"/>
              </a:srgbClr>
            </a:outerShdw>
          </a:effectLst>
        </p:spPr>
        <p:txBody>
          <a:bodyP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普通泛化</a:t>
            </a:r>
          </a:p>
        </p:txBody>
      </p:sp>
    </p:spTree>
    <p:extLst>
      <p:ext uri="{BB962C8B-B14F-4D97-AF65-F5344CB8AC3E}">
        <p14:creationId xmlns:p14="http://schemas.microsoft.com/office/powerpoint/2010/main" val="35943602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受限泛化（</a:t>
            </a:r>
            <a:r>
              <a:rPr lang="en-US" altLang="zh-CN" dirty="0"/>
              <a:t>1</a:t>
            </a:r>
            <a:r>
              <a:rPr lang="zh-CN" altLang="en-US" dirty="0"/>
              <a:t>）</a:t>
            </a:r>
          </a:p>
        </p:txBody>
      </p:sp>
      <p:sp>
        <p:nvSpPr>
          <p:cNvPr id="23" name="内容占位符 22"/>
          <p:cNvSpPr>
            <a:spLocks noGrp="1"/>
          </p:cNvSpPr>
          <p:nvPr>
            <p:ph idx="1"/>
          </p:nvPr>
        </p:nvSpPr>
        <p:spPr/>
        <p:txBody>
          <a:bodyPr/>
          <a:lstStyle/>
          <a:p>
            <a:r>
              <a:rPr lang="zh-CN" altLang="en-US" sz="2400" dirty="0"/>
              <a:t>可以给泛化关系附加约束条件，以进一步说明该泛化关系的使用方法或扩充方法，这样的泛化关系称为受限泛化。预定义的约束有</a:t>
            </a:r>
            <a:r>
              <a:rPr lang="en-US" altLang="zh-CN" sz="2400" dirty="0"/>
              <a:t>4</a:t>
            </a:r>
            <a:r>
              <a:rPr lang="zh-CN" altLang="en-US" sz="2400" dirty="0"/>
              <a:t>种： </a:t>
            </a:r>
            <a:r>
              <a:rPr lang="zh-CN" altLang="en-US" sz="2400" dirty="0">
                <a:solidFill>
                  <a:srgbClr val="0000FF"/>
                </a:solidFill>
              </a:rPr>
              <a:t>多重、不相交、完全和不完全</a:t>
            </a:r>
            <a:r>
              <a:rPr lang="zh-CN" altLang="en-US" sz="2400" dirty="0"/>
              <a:t>。</a:t>
            </a:r>
          </a:p>
        </p:txBody>
      </p:sp>
      <p:pic>
        <p:nvPicPr>
          <p:cNvPr id="50" name="Picture 4" descr="rj1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7987" y="2784001"/>
            <a:ext cx="6135898" cy="3352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13036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受限泛化（</a:t>
            </a:r>
            <a:r>
              <a:rPr lang="en-US" altLang="zh-CN" dirty="0"/>
              <a:t>2</a:t>
            </a:r>
            <a:r>
              <a:rPr lang="zh-CN" altLang="en-US" dirty="0"/>
              <a:t>）</a:t>
            </a:r>
          </a:p>
        </p:txBody>
      </p:sp>
      <p:grpSp>
        <p:nvGrpSpPr>
          <p:cNvPr id="20" name="Group 3"/>
          <p:cNvGrpSpPr>
            <a:grpSpLocks/>
          </p:cNvGrpSpPr>
          <p:nvPr/>
        </p:nvGrpSpPr>
        <p:grpSpPr bwMode="auto">
          <a:xfrm>
            <a:off x="3492500" y="1700213"/>
            <a:ext cx="1641475" cy="1206500"/>
            <a:chOff x="1791" y="519"/>
            <a:chExt cx="862" cy="584"/>
          </a:xfrm>
        </p:grpSpPr>
        <p:sp>
          <p:nvSpPr>
            <p:cNvPr id="21" name="Rectangle 4"/>
            <p:cNvSpPr>
              <a:spLocks noChangeArrowheads="1"/>
            </p:cNvSpPr>
            <p:nvPr/>
          </p:nvSpPr>
          <p:spPr bwMode="auto">
            <a:xfrm>
              <a:off x="1791" y="519"/>
              <a:ext cx="862" cy="290"/>
            </a:xfrm>
            <a:prstGeom prst="rect">
              <a:avLst/>
            </a:prstGeom>
            <a:solidFill>
              <a:srgbClr val="FFFFFF"/>
            </a:solidFill>
            <a:ln w="9525">
              <a:solidFill>
                <a:srgbClr val="000000"/>
              </a:solidFill>
              <a:miter lim="800000"/>
              <a:headEnd/>
              <a:tailEnd/>
            </a:ln>
          </p:spPr>
          <p:txBody>
            <a:bodyPr lIns="0" tIns="0" rIns="0" bIns="0"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Plan</a:t>
              </a:r>
            </a:p>
          </p:txBody>
        </p:sp>
        <p:sp>
          <p:nvSpPr>
            <p:cNvPr id="22" name="Rectangle 5"/>
            <p:cNvSpPr>
              <a:spLocks noChangeArrowheads="1"/>
            </p:cNvSpPr>
            <p:nvPr/>
          </p:nvSpPr>
          <p:spPr bwMode="auto">
            <a:xfrm>
              <a:off x="1791" y="782"/>
              <a:ext cx="862" cy="321"/>
            </a:xfrm>
            <a:prstGeom prst="rect">
              <a:avLst/>
            </a:prstGeom>
            <a:solidFill>
              <a:srgbClr val="FFFFFF"/>
            </a:solidFill>
            <a:ln w="9525">
              <a:solidFill>
                <a:srgbClr val="000000"/>
              </a:solidFill>
              <a:miter lim="800000"/>
              <a:headEnd/>
              <a:tailEnd/>
            </a:ln>
          </p:spPr>
          <p:txBody>
            <a:bodyPr lIns="0" tIns="0" rIns="0" bIns="0"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2800" b="1" i="1"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pSp>
      <p:grpSp>
        <p:nvGrpSpPr>
          <p:cNvPr id="23" name="Group 6"/>
          <p:cNvGrpSpPr>
            <a:grpSpLocks/>
          </p:cNvGrpSpPr>
          <p:nvPr/>
        </p:nvGrpSpPr>
        <p:grpSpPr bwMode="auto">
          <a:xfrm>
            <a:off x="538163" y="4895850"/>
            <a:ext cx="3817937" cy="1109663"/>
            <a:chOff x="-234" y="2515"/>
            <a:chExt cx="2314" cy="566"/>
          </a:xfrm>
        </p:grpSpPr>
        <p:sp>
          <p:nvSpPr>
            <p:cNvPr id="24" name="Rectangle 7"/>
            <p:cNvSpPr>
              <a:spLocks noChangeArrowheads="1"/>
            </p:cNvSpPr>
            <p:nvPr/>
          </p:nvSpPr>
          <p:spPr bwMode="auto">
            <a:xfrm>
              <a:off x="-234" y="2515"/>
              <a:ext cx="2314" cy="290"/>
            </a:xfrm>
            <a:prstGeom prst="rect">
              <a:avLst/>
            </a:prstGeom>
            <a:solidFill>
              <a:srgbClr val="FFFFFF"/>
            </a:solidFill>
            <a:ln w="9525">
              <a:solidFill>
                <a:srgbClr val="000000"/>
              </a:solidFill>
              <a:miter lim="800000"/>
              <a:headEnd/>
              <a:tailEnd/>
            </a:ln>
          </p:spPr>
          <p:txBody>
            <a:bodyPr lIns="0" tIns="0" rIns="0" bIns="0"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FruitGrowingPlan</a:t>
              </a:r>
            </a:p>
          </p:txBody>
        </p:sp>
        <p:sp>
          <p:nvSpPr>
            <p:cNvPr id="25" name="Rectangle 8"/>
            <p:cNvSpPr>
              <a:spLocks noChangeArrowheads="1"/>
            </p:cNvSpPr>
            <p:nvPr/>
          </p:nvSpPr>
          <p:spPr bwMode="auto">
            <a:xfrm>
              <a:off x="-234" y="2760"/>
              <a:ext cx="2314" cy="321"/>
            </a:xfrm>
            <a:prstGeom prst="rect">
              <a:avLst/>
            </a:prstGeom>
            <a:solidFill>
              <a:srgbClr val="FFFFFF"/>
            </a:solidFill>
            <a:ln w="9525">
              <a:solidFill>
                <a:srgbClr val="000000"/>
              </a:solidFill>
              <a:miter lim="800000"/>
              <a:headEnd/>
              <a:tailEnd/>
            </a:ln>
          </p:spPr>
          <p:txBody>
            <a:bodyPr lIns="0" tIns="0" rIns="0" bIns="0"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2800" b="1" i="1"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pSp>
      <p:sp>
        <p:nvSpPr>
          <p:cNvPr id="26" name="Line 9"/>
          <p:cNvSpPr>
            <a:spLocks noChangeShapeType="1"/>
          </p:cNvSpPr>
          <p:nvPr/>
        </p:nvSpPr>
        <p:spPr bwMode="auto">
          <a:xfrm>
            <a:off x="2413000" y="3327400"/>
            <a:ext cx="42481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27" name="Line 10"/>
          <p:cNvSpPr>
            <a:spLocks noChangeShapeType="1"/>
          </p:cNvSpPr>
          <p:nvPr/>
        </p:nvSpPr>
        <p:spPr bwMode="auto">
          <a:xfrm>
            <a:off x="6661150" y="3327400"/>
            <a:ext cx="0" cy="269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28" name="AutoShape 11"/>
          <p:cNvSpPr>
            <a:spLocks noChangeArrowheads="1"/>
          </p:cNvSpPr>
          <p:nvPr/>
        </p:nvSpPr>
        <p:spPr bwMode="auto">
          <a:xfrm>
            <a:off x="4284663" y="2913063"/>
            <a:ext cx="360362" cy="403225"/>
          </a:xfrm>
          <a:prstGeom prst="upArrow">
            <a:avLst>
              <a:gd name="adj1" fmla="val 0"/>
              <a:gd name="adj2" fmla="val 68825"/>
            </a:avLst>
          </a:prstGeom>
          <a:solidFill>
            <a:srgbClr val="BBE0E3"/>
          </a:solidFill>
          <a:ln w="9525">
            <a:solidFill>
              <a:srgbClr val="000000"/>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9" name="Text Box 12"/>
          <p:cNvSpPr txBox="1">
            <a:spLocks noChangeArrowheads="1"/>
          </p:cNvSpPr>
          <p:nvPr/>
        </p:nvSpPr>
        <p:spPr bwMode="auto">
          <a:xfrm>
            <a:off x="4787900" y="2955925"/>
            <a:ext cx="2665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{incomplete, disjoint}</a:t>
            </a:r>
          </a:p>
        </p:txBody>
      </p:sp>
      <p:sp>
        <p:nvSpPr>
          <p:cNvPr id="30" name="Text Box 13"/>
          <p:cNvSpPr txBox="1">
            <a:spLocks noChangeArrowheads="1"/>
          </p:cNvSpPr>
          <p:nvPr/>
        </p:nvSpPr>
        <p:spPr bwMode="auto">
          <a:xfrm>
            <a:off x="2844800" y="4573588"/>
            <a:ext cx="1727200"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t>
            </a: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incomplete</a:t>
            </a:r>
            <a:r>
              <a:rPr kumimoji="0" lang="en-US" altLang="zh-CN"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t>
            </a:r>
          </a:p>
        </p:txBody>
      </p:sp>
      <p:grpSp>
        <p:nvGrpSpPr>
          <p:cNvPr id="31" name="Group 14"/>
          <p:cNvGrpSpPr>
            <a:grpSpLocks/>
          </p:cNvGrpSpPr>
          <p:nvPr/>
        </p:nvGrpSpPr>
        <p:grpSpPr bwMode="auto">
          <a:xfrm>
            <a:off x="827088" y="3617913"/>
            <a:ext cx="2881312" cy="865187"/>
            <a:chOff x="204" y="1719"/>
            <a:chExt cx="1542" cy="583"/>
          </a:xfrm>
        </p:grpSpPr>
        <p:sp>
          <p:nvSpPr>
            <p:cNvPr id="32" name="Rectangle 15"/>
            <p:cNvSpPr>
              <a:spLocks noChangeArrowheads="1"/>
            </p:cNvSpPr>
            <p:nvPr/>
          </p:nvSpPr>
          <p:spPr bwMode="auto">
            <a:xfrm>
              <a:off x="204" y="1719"/>
              <a:ext cx="1542" cy="290"/>
            </a:xfrm>
            <a:prstGeom prst="rect">
              <a:avLst/>
            </a:prstGeom>
            <a:solidFill>
              <a:srgbClr val="FFFFFF"/>
            </a:solidFill>
            <a:ln w="9525">
              <a:solidFill>
                <a:srgbClr val="000000"/>
              </a:solidFill>
              <a:miter lim="800000"/>
              <a:headEnd/>
              <a:tailEnd/>
            </a:ln>
          </p:spPr>
          <p:txBody>
            <a:bodyPr lIns="0" tIns="0" rIns="0" bIns="0"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GrowingPlan</a:t>
              </a:r>
            </a:p>
          </p:txBody>
        </p:sp>
        <p:sp>
          <p:nvSpPr>
            <p:cNvPr id="33" name="Rectangle 16"/>
            <p:cNvSpPr>
              <a:spLocks noChangeArrowheads="1"/>
            </p:cNvSpPr>
            <p:nvPr/>
          </p:nvSpPr>
          <p:spPr bwMode="auto">
            <a:xfrm>
              <a:off x="204" y="1981"/>
              <a:ext cx="1542" cy="321"/>
            </a:xfrm>
            <a:prstGeom prst="rect">
              <a:avLst/>
            </a:prstGeom>
            <a:solidFill>
              <a:srgbClr val="FFFFFF"/>
            </a:solidFill>
            <a:ln w="9525">
              <a:solidFill>
                <a:srgbClr val="000000"/>
              </a:solidFill>
              <a:miter lim="800000"/>
              <a:headEnd/>
              <a:tailEnd/>
            </a:ln>
          </p:spPr>
          <p:txBody>
            <a:bodyPr lIns="0" tIns="0" rIns="0" bIns="0"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2800" b="1" i="1"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pSp>
      <p:grpSp>
        <p:nvGrpSpPr>
          <p:cNvPr id="34" name="Group 17"/>
          <p:cNvGrpSpPr>
            <a:grpSpLocks/>
          </p:cNvGrpSpPr>
          <p:nvPr/>
        </p:nvGrpSpPr>
        <p:grpSpPr bwMode="auto">
          <a:xfrm>
            <a:off x="5005388" y="3589338"/>
            <a:ext cx="3167062" cy="882650"/>
            <a:chOff x="2563" y="1773"/>
            <a:chExt cx="1995" cy="595"/>
          </a:xfrm>
        </p:grpSpPr>
        <p:sp>
          <p:nvSpPr>
            <p:cNvPr id="35" name="Rectangle 18"/>
            <p:cNvSpPr>
              <a:spLocks noChangeArrowheads="1"/>
            </p:cNvSpPr>
            <p:nvPr/>
          </p:nvSpPr>
          <p:spPr bwMode="auto">
            <a:xfrm>
              <a:off x="2563" y="1773"/>
              <a:ext cx="1995" cy="290"/>
            </a:xfrm>
            <a:prstGeom prst="rect">
              <a:avLst/>
            </a:prstGeom>
            <a:solidFill>
              <a:srgbClr val="FFFFFF"/>
            </a:solidFill>
            <a:ln w="9525">
              <a:solidFill>
                <a:srgbClr val="000000"/>
              </a:solidFill>
              <a:miter lim="800000"/>
              <a:headEnd/>
              <a:tailEnd/>
            </a:ln>
          </p:spPr>
          <p:txBody>
            <a:bodyPr lIns="0" tIns="0" rIns="0" bIns="0"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GardeningPlan</a:t>
              </a:r>
            </a:p>
          </p:txBody>
        </p:sp>
        <p:sp>
          <p:nvSpPr>
            <p:cNvPr id="36" name="Rectangle 19"/>
            <p:cNvSpPr>
              <a:spLocks noChangeArrowheads="1"/>
            </p:cNvSpPr>
            <p:nvPr/>
          </p:nvSpPr>
          <p:spPr bwMode="auto">
            <a:xfrm>
              <a:off x="2563" y="2047"/>
              <a:ext cx="1995" cy="321"/>
            </a:xfrm>
            <a:prstGeom prst="rect">
              <a:avLst/>
            </a:prstGeom>
            <a:solidFill>
              <a:srgbClr val="FFFFFF"/>
            </a:solidFill>
            <a:ln w="9525">
              <a:solidFill>
                <a:srgbClr val="000000"/>
              </a:solidFill>
              <a:miter lim="800000"/>
              <a:headEnd/>
              <a:tailEnd/>
            </a:ln>
          </p:spPr>
          <p:txBody>
            <a:bodyPr lIns="0" tIns="0" rIns="0" bIns="0"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2800" b="1" i="1"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pSp>
      <p:sp>
        <p:nvSpPr>
          <p:cNvPr id="37" name="Line 20"/>
          <p:cNvSpPr>
            <a:spLocks noChangeShapeType="1"/>
          </p:cNvSpPr>
          <p:nvPr/>
        </p:nvSpPr>
        <p:spPr bwMode="auto">
          <a:xfrm>
            <a:off x="2413000" y="3359150"/>
            <a:ext cx="0" cy="2714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38" name="AutoShape 21"/>
          <p:cNvSpPr>
            <a:spLocks noChangeArrowheads="1"/>
          </p:cNvSpPr>
          <p:nvPr/>
        </p:nvSpPr>
        <p:spPr bwMode="auto">
          <a:xfrm>
            <a:off x="2217738" y="4503738"/>
            <a:ext cx="360362" cy="403225"/>
          </a:xfrm>
          <a:prstGeom prst="upArrow">
            <a:avLst>
              <a:gd name="adj1" fmla="val 0"/>
              <a:gd name="adj2" fmla="val 68825"/>
            </a:avLst>
          </a:prstGeom>
          <a:solidFill>
            <a:srgbClr val="BBE0E3"/>
          </a:solidFill>
          <a:ln w="9525">
            <a:solidFill>
              <a:srgbClr val="000000"/>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pSp>
        <p:nvGrpSpPr>
          <p:cNvPr id="39" name="组合 9"/>
          <p:cNvGrpSpPr>
            <a:grpSpLocks/>
          </p:cNvGrpSpPr>
          <p:nvPr/>
        </p:nvGrpSpPr>
        <p:grpSpPr bwMode="auto">
          <a:xfrm>
            <a:off x="4572000" y="3342431"/>
            <a:ext cx="4465638" cy="2629762"/>
            <a:chOff x="4572000" y="3342465"/>
            <a:chExt cx="4465637" cy="2630018"/>
          </a:xfrm>
        </p:grpSpPr>
        <p:sp>
          <p:nvSpPr>
            <p:cNvPr id="40" name="Rectangle 22"/>
            <p:cNvSpPr>
              <a:spLocks noChangeArrowheads="1"/>
            </p:cNvSpPr>
            <p:nvPr/>
          </p:nvSpPr>
          <p:spPr bwMode="auto">
            <a:xfrm>
              <a:off x="4572000" y="4956820"/>
              <a:ext cx="446563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a:ln>
                    <a:noFill/>
                  </a:ln>
                  <a:solidFill>
                    <a:srgbClr val="0000CC"/>
                  </a:solidFill>
                  <a:effectLst/>
                  <a:uLnTx/>
                  <a:uFillTx/>
                  <a:latin typeface="Arial" panose="020B0604020202020204" pitchFamily="34" charset="0"/>
                  <a:ea typeface="黑体" panose="02010609060101010101" pitchFamily="49" charset="-122"/>
                </a:rPr>
                <a:t>Incomplete</a:t>
              </a:r>
              <a:r>
                <a:rPr kumimoji="0" lang="zh-CN" altLang="en-US" sz="2000" b="1"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rPr>
                <a:t>意味着除了</a:t>
              </a:r>
              <a:r>
                <a:rPr kumimoji="0" lang="en-US" altLang="zh-CN" sz="2000" b="1" i="0" u="none" strike="noStrike" kern="0" cap="none" spc="0" normalizeH="0" baseline="0" noProof="0" dirty="0" err="1">
                  <a:ln>
                    <a:noFill/>
                  </a:ln>
                  <a:solidFill>
                    <a:srgbClr val="000000"/>
                  </a:solidFill>
                  <a:effectLst/>
                  <a:uLnTx/>
                  <a:uFillTx/>
                  <a:latin typeface="Arial" panose="020B0604020202020204" pitchFamily="34" charset="0"/>
                  <a:ea typeface="黑体" panose="02010609060101010101" pitchFamily="49" charset="-122"/>
                </a:rPr>
                <a:t>GrowingPlan</a:t>
              </a:r>
              <a:r>
                <a:rPr kumimoji="0" lang="zh-CN" altLang="en-US" sz="2000" b="1"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rPr>
                <a:t>， </a:t>
              </a:r>
              <a:endParaRPr kumimoji="0" lang="en-US" altLang="zh-CN" sz="2000" b="1"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err="1">
                  <a:ln>
                    <a:noFill/>
                  </a:ln>
                  <a:solidFill>
                    <a:srgbClr val="000000"/>
                  </a:solidFill>
                  <a:effectLst/>
                  <a:uLnTx/>
                  <a:uFillTx/>
                  <a:latin typeface="Arial" panose="020B0604020202020204" pitchFamily="34" charset="0"/>
                  <a:ea typeface="黑体" panose="02010609060101010101" pitchFamily="49" charset="-122"/>
                </a:rPr>
                <a:t>GardeningPlan</a:t>
              </a:r>
              <a:r>
                <a:rPr kumimoji="0" lang="zh-CN" altLang="en-US" sz="2000" b="1"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rPr>
                <a:t>以外，还可能有其它</a:t>
              </a:r>
              <a:endParaRPr kumimoji="0" lang="en-US" altLang="zh-CN" sz="2000" b="1"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rPr>
                <a:t>类型的</a:t>
              </a:r>
              <a:r>
                <a:rPr kumimoji="0" lang="en-US" altLang="zh-CN" sz="2000" b="1"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rPr>
                <a:t>Plan</a:t>
              </a:r>
              <a:r>
                <a:rPr kumimoji="0" lang="zh-CN" altLang="en-US" sz="2000" b="1"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rPr>
                <a:t>。</a:t>
              </a:r>
            </a:p>
          </p:txBody>
        </p:sp>
        <p:cxnSp>
          <p:nvCxnSpPr>
            <p:cNvPr id="41" name="直接箭头连接符 40"/>
            <p:cNvCxnSpPr/>
            <p:nvPr/>
          </p:nvCxnSpPr>
          <p:spPr>
            <a:xfrm flipV="1">
              <a:off x="5435600" y="3342465"/>
              <a:ext cx="0" cy="1719930"/>
            </a:xfrm>
            <a:prstGeom prst="straightConnector1">
              <a:avLst/>
            </a:prstGeom>
            <a:noFill/>
            <a:ln w="9525" cap="flat" cmpd="sng" algn="ctr">
              <a:solidFill>
                <a:srgbClr val="C00000"/>
              </a:solidFill>
              <a:prstDash val="solid"/>
              <a:tailEnd type="arrow"/>
            </a:ln>
            <a:effectLst/>
          </p:spPr>
        </p:cxnSp>
      </p:grpSp>
      <p:sp>
        <p:nvSpPr>
          <p:cNvPr id="43" name="矩形 5"/>
          <p:cNvSpPr>
            <a:spLocks noChangeArrowheads="1"/>
          </p:cNvSpPr>
          <p:nvPr/>
        </p:nvSpPr>
        <p:spPr bwMode="auto">
          <a:xfrm>
            <a:off x="5514680" y="1241424"/>
            <a:ext cx="333163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a:ln>
                  <a:noFill/>
                </a:ln>
                <a:solidFill>
                  <a:srgbClr val="0000CC"/>
                </a:solidFill>
                <a:effectLst/>
                <a:uLnTx/>
                <a:uFillTx/>
                <a:latin typeface="Arial" panose="020B0604020202020204" pitchFamily="34" charset="0"/>
                <a:ea typeface="黑体" panose="02010609060101010101" pitchFamily="49" charset="-122"/>
              </a:rPr>
              <a:t>disjoint</a:t>
            </a:r>
            <a:r>
              <a:rPr kumimoji="0" lang="zh-CN" altLang="en-US" sz="2000" b="1"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rPr>
              <a:t>意味着一个</a:t>
            </a:r>
            <a:endParaRPr kumimoji="0" lang="en-US" altLang="zh-CN" sz="2000" b="1"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err="1">
                <a:ln>
                  <a:noFill/>
                </a:ln>
                <a:solidFill>
                  <a:srgbClr val="000000"/>
                </a:solidFill>
                <a:effectLst/>
                <a:uLnTx/>
                <a:uFillTx/>
                <a:latin typeface="Arial" panose="020B0604020202020204" pitchFamily="34" charset="0"/>
                <a:ea typeface="黑体" panose="02010609060101010101" pitchFamily="49" charset="-122"/>
              </a:rPr>
              <a:t>GrowingPlan</a:t>
            </a:r>
            <a:r>
              <a:rPr kumimoji="0" lang="zh-CN" altLang="en-US" sz="2000" b="1"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rPr>
              <a:t>对象，</a:t>
            </a:r>
            <a:endParaRPr kumimoji="0" lang="en-US" altLang="zh-CN" sz="2000" b="1"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rPr>
              <a:t>不可能也是 </a:t>
            </a:r>
            <a:endParaRPr kumimoji="0" lang="en-US" altLang="zh-CN" sz="2000" b="1"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err="1">
                <a:ln>
                  <a:noFill/>
                </a:ln>
                <a:solidFill>
                  <a:srgbClr val="000000"/>
                </a:solidFill>
                <a:effectLst/>
                <a:uLnTx/>
                <a:uFillTx/>
                <a:latin typeface="Arial" panose="020B0604020202020204" pitchFamily="34" charset="0"/>
                <a:ea typeface="黑体" panose="02010609060101010101" pitchFamily="49" charset="-122"/>
              </a:rPr>
              <a:t>GardeningPlan</a:t>
            </a:r>
            <a:r>
              <a:rPr kumimoji="0" lang="zh-CN" altLang="en-US" sz="2000" b="1"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rPr>
              <a:t>对象。</a:t>
            </a:r>
          </a:p>
        </p:txBody>
      </p:sp>
      <p:cxnSp>
        <p:nvCxnSpPr>
          <p:cNvPr id="44" name="直接箭头连接符 43"/>
          <p:cNvCxnSpPr/>
          <p:nvPr/>
        </p:nvCxnSpPr>
        <p:spPr bwMode="auto">
          <a:xfrm>
            <a:off x="6886821" y="2536823"/>
            <a:ext cx="0" cy="577850"/>
          </a:xfrm>
          <a:prstGeom prst="straightConnector1">
            <a:avLst/>
          </a:prstGeom>
          <a:noFill/>
          <a:ln w="25400" cap="flat" cmpd="sng" algn="ctr">
            <a:solidFill>
              <a:srgbClr val="C00000"/>
            </a:solidFill>
            <a:prstDash val="solid"/>
            <a:tailEnd type="arrow"/>
          </a:ln>
          <a:effectLst/>
        </p:spPr>
      </p:cxnSp>
    </p:spTree>
    <p:extLst>
      <p:ext uri="{BB962C8B-B14F-4D97-AF65-F5344CB8AC3E}">
        <p14:creationId xmlns:p14="http://schemas.microsoft.com/office/powerpoint/2010/main" val="167896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1000" fill="hold"/>
                                        <p:tgtEl>
                                          <p:spTgt spid="39"/>
                                        </p:tgtEl>
                                        <p:attrNameLst>
                                          <p:attrName>ppt_w</p:attrName>
                                        </p:attrNameLst>
                                      </p:cBhvr>
                                      <p:tavLst>
                                        <p:tav tm="0">
                                          <p:val>
                                            <p:fltVal val="0"/>
                                          </p:val>
                                        </p:tav>
                                        <p:tav tm="100000">
                                          <p:val>
                                            <p:strVal val="#ppt_w"/>
                                          </p:val>
                                        </p:tav>
                                      </p:tavLst>
                                    </p:anim>
                                    <p:anim calcmode="lin" valueType="num">
                                      <p:cBhvr>
                                        <p:cTn id="8" dur="1000" fill="hold"/>
                                        <p:tgtEl>
                                          <p:spTgt spid="39"/>
                                        </p:tgtEl>
                                        <p:attrNameLst>
                                          <p:attrName>ppt_h</p:attrName>
                                        </p:attrNameLst>
                                      </p:cBhvr>
                                      <p:tavLst>
                                        <p:tav tm="0">
                                          <p:val>
                                            <p:fltVal val="0"/>
                                          </p:val>
                                        </p:tav>
                                        <p:tav tm="100000">
                                          <p:val>
                                            <p:strVal val="#ppt_h"/>
                                          </p:val>
                                        </p:tav>
                                      </p:tavLst>
                                    </p:anim>
                                    <p:anim calcmode="lin" valueType="num">
                                      <p:cBhvr>
                                        <p:cTn id="9" dur="1000" fill="hold"/>
                                        <p:tgtEl>
                                          <p:spTgt spid="39"/>
                                        </p:tgtEl>
                                        <p:attrNameLst>
                                          <p:attrName>style.rotation</p:attrName>
                                        </p:attrNameLst>
                                      </p:cBhvr>
                                      <p:tavLst>
                                        <p:tav tm="0">
                                          <p:val>
                                            <p:fltVal val="90"/>
                                          </p:val>
                                        </p:tav>
                                        <p:tav tm="100000">
                                          <p:val>
                                            <p:fltVal val="0"/>
                                          </p:val>
                                        </p:tav>
                                      </p:tavLst>
                                    </p:anim>
                                    <p:animEffect transition="in" filter="fade">
                                      <p:cBhvr>
                                        <p:cTn id="10" dur="10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randombar(horizontal)">
                                      <p:cBhvr>
                                        <p:cTn id="15" dur="500"/>
                                        <p:tgtEl>
                                          <p:spTgt spid="43"/>
                                        </p:tgtEl>
                                      </p:cBhvr>
                                    </p:animEffect>
                                  </p:childTnLst>
                                </p:cTn>
                              </p:par>
                              <p:par>
                                <p:cTn id="16" presetID="14" presetClass="entr" presetSubtype="10" fill="hold" nodeType="with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randombar(horizontal)">
                                      <p:cBhvr>
                                        <p:cTn id="1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受限泛化（</a:t>
            </a:r>
            <a:r>
              <a:rPr lang="en-US" altLang="zh-CN" dirty="0"/>
              <a:t>3</a:t>
            </a:r>
            <a:r>
              <a:rPr lang="zh-CN" altLang="en-US" dirty="0"/>
              <a:t>）</a:t>
            </a:r>
          </a:p>
        </p:txBody>
      </p:sp>
      <p:grpSp>
        <p:nvGrpSpPr>
          <p:cNvPr id="4" name="Group 4"/>
          <p:cNvGrpSpPr>
            <a:grpSpLocks/>
          </p:cNvGrpSpPr>
          <p:nvPr/>
        </p:nvGrpSpPr>
        <p:grpSpPr bwMode="auto">
          <a:xfrm>
            <a:off x="2333640" y="1686267"/>
            <a:ext cx="4751388" cy="2520950"/>
            <a:chOff x="3375" y="495"/>
            <a:chExt cx="2385" cy="1105"/>
          </a:xfrm>
        </p:grpSpPr>
        <p:sp>
          <p:nvSpPr>
            <p:cNvPr id="5" name="Rectangle 5"/>
            <p:cNvSpPr>
              <a:spLocks noChangeArrowheads="1"/>
            </p:cNvSpPr>
            <p:nvPr/>
          </p:nvSpPr>
          <p:spPr bwMode="auto">
            <a:xfrm>
              <a:off x="4799" y="956"/>
              <a:ext cx="961"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{complete}</a:t>
              </a:r>
            </a:p>
          </p:txBody>
        </p:sp>
        <p:grpSp>
          <p:nvGrpSpPr>
            <p:cNvPr id="6" name="Group 6"/>
            <p:cNvGrpSpPr>
              <a:grpSpLocks/>
            </p:cNvGrpSpPr>
            <p:nvPr/>
          </p:nvGrpSpPr>
          <p:grpSpPr bwMode="auto">
            <a:xfrm>
              <a:off x="3375" y="495"/>
              <a:ext cx="1686" cy="1105"/>
              <a:chOff x="3375" y="887"/>
              <a:chExt cx="1686" cy="1105"/>
            </a:xfrm>
          </p:grpSpPr>
          <p:sp>
            <p:nvSpPr>
              <p:cNvPr id="7" name="Rectangle 7"/>
              <p:cNvSpPr>
                <a:spLocks noChangeArrowheads="1"/>
              </p:cNvSpPr>
              <p:nvPr/>
            </p:nvSpPr>
            <p:spPr bwMode="auto">
              <a:xfrm>
                <a:off x="4014" y="887"/>
                <a:ext cx="348" cy="274"/>
              </a:xfrm>
              <a:prstGeom prst="rect">
                <a:avLst/>
              </a:prstGeom>
              <a:solidFill>
                <a:srgbClr val="FFFFFF"/>
              </a:solidFill>
              <a:ln w="9525">
                <a:solidFill>
                  <a:srgbClr val="000000"/>
                </a:solidFill>
                <a:miter lim="800000"/>
                <a:headEnd/>
                <a:tailEnd/>
              </a:ln>
              <a:effectLst>
                <a:outerShdw dist="35921" dir="2700000" algn="ctr" rotWithShape="0">
                  <a:srgbClr val="DDDDDD"/>
                </a:outerShdw>
              </a:effec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800" b="1" i="0" u="none" strike="noStrike" kern="0" cap="none" spc="0" normalizeH="0" baseline="0" noProof="0">
                    <a:ln>
                      <a:noFill/>
                    </a:ln>
                    <a:solidFill>
                      <a:srgbClr val="E40000"/>
                    </a:solidFill>
                    <a:effectLst/>
                    <a:uLnTx/>
                    <a:uFillTx/>
                    <a:latin typeface="Times New Roman" panose="02020603050405020304" pitchFamily="18" charset="0"/>
                    <a:ea typeface="宋体" panose="02010600030101010101" pitchFamily="2" charset="-122"/>
                  </a:rPr>
                  <a:t>人</a:t>
                </a:r>
                <a:endParaRPr kumimoji="1" lang="zh-CN" altLang="en-US" sz="2400" b="0" i="0" u="none" strike="noStrike" kern="0" cap="none" spc="0" normalizeH="0" baseline="0" noProof="0">
                  <a:ln>
                    <a:noFill/>
                  </a:ln>
                  <a:solidFill>
                    <a:srgbClr val="E40000"/>
                  </a:solidFill>
                  <a:effectLst/>
                  <a:uLnTx/>
                  <a:uFillTx/>
                  <a:latin typeface="Times New Roman" panose="02020603050405020304" pitchFamily="18" charset="0"/>
                  <a:ea typeface="宋体" panose="02010600030101010101" pitchFamily="2" charset="-122"/>
                </a:endParaRPr>
              </a:p>
            </p:txBody>
          </p:sp>
          <p:sp>
            <p:nvSpPr>
              <p:cNvPr id="8" name="Rectangle 8"/>
              <p:cNvSpPr>
                <a:spLocks noChangeArrowheads="1"/>
              </p:cNvSpPr>
              <p:nvPr/>
            </p:nvSpPr>
            <p:spPr bwMode="auto">
              <a:xfrm>
                <a:off x="4530" y="1718"/>
                <a:ext cx="531" cy="274"/>
              </a:xfrm>
              <a:prstGeom prst="rect">
                <a:avLst/>
              </a:prstGeom>
              <a:solidFill>
                <a:srgbClr val="FFFFFF"/>
              </a:solidFill>
              <a:ln w="9525">
                <a:solidFill>
                  <a:srgbClr val="000000"/>
                </a:solidFill>
                <a:miter lim="800000"/>
                <a:headEnd/>
                <a:tailEnd/>
              </a:ln>
              <a:effectLst>
                <a:outerShdw dist="35921" dir="2700000" algn="ctr" rotWithShape="0">
                  <a:srgbClr val="DDDDDD"/>
                </a:outerShdw>
              </a:effec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800" b="1" i="0" u="none" strike="noStrike" kern="0" cap="none" spc="0" normalizeH="0" baseline="0" noProof="0">
                    <a:ln>
                      <a:noFill/>
                    </a:ln>
                    <a:solidFill>
                      <a:srgbClr val="E40000"/>
                    </a:solidFill>
                    <a:effectLst/>
                    <a:uLnTx/>
                    <a:uFillTx/>
                    <a:latin typeface="Times New Roman" panose="02020603050405020304" pitchFamily="18" charset="0"/>
                    <a:ea typeface="宋体" panose="02010600030101010101" pitchFamily="2" charset="-122"/>
                  </a:rPr>
                  <a:t>女人</a:t>
                </a:r>
                <a:endParaRPr kumimoji="1" lang="zh-CN" altLang="en-US" sz="2400" b="0" i="0" u="none" strike="noStrike" kern="0" cap="none" spc="0" normalizeH="0" baseline="0" noProof="0">
                  <a:ln>
                    <a:noFill/>
                  </a:ln>
                  <a:solidFill>
                    <a:srgbClr val="E40000"/>
                  </a:solidFill>
                  <a:effectLst/>
                  <a:uLnTx/>
                  <a:uFillTx/>
                  <a:latin typeface="Times New Roman" panose="02020603050405020304" pitchFamily="18" charset="0"/>
                  <a:ea typeface="宋体" panose="02010600030101010101" pitchFamily="2" charset="-122"/>
                </a:endParaRPr>
              </a:p>
            </p:txBody>
          </p:sp>
          <p:sp>
            <p:nvSpPr>
              <p:cNvPr id="9" name="Rectangle 9"/>
              <p:cNvSpPr>
                <a:spLocks noChangeArrowheads="1"/>
              </p:cNvSpPr>
              <p:nvPr/>
            </p:nvSpPr>
            <p:spPr bwMode="auto">
              <a:xfrm>
                <a:off x="3375" y="1718"/>
                <a:ext cx="531" cy="274"/>
              </a:xfrm>
              <a:prstGeom prst="rect">
                <a:avLst/>
              </a:prstGeom>
              <a:solidFill>
                <a:srgbClr val="FFFFFF"/>
              </a:solidFill>
              <a:ln w="9525">
                <a:solidFill>
                  <a:srgbClr val="000000"/>
                </a:solidFill>
                <a:miter lim="800000"/>
                <a:headEnd/>
                <a:tailEnd/>
              </a:ln>
              <a:effectLst>
                <a:outerShdw dist="35921" dir="2700000" algn="ctr" rotWithShape="0">
                  <a:srgbClr val="DDDDDD"/>
                </a:outerShdw>
              </a:effec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800" b="1" i="0" u="none" strike="noStrike" kern="0" cap="none" spc="0" normalizeH="0" baseline="0" noProof="0">
                    <a:ln>
                      <a:noFill/>
                    </a:ln>
                    <a:solidFill>
                      <a:srgbClr val="E40000"/>
                    </a:solidFill>
                    <a:effectLst/>
                    <a:uLnTx/>
                    <a:uFillTx/>
                    <a:latin typeface="Times New Roman" panose="02020603050405020304" pitchFamily="18" charset="0"/>
                    <a:ea typeface="宋体" panose="02010600030101010101" pitchFamily="2" charset="-122"/>
                  </a:rPr>
                  <a:t>男人</a:t>
                </a:r>
                <a:endParaRPr kumimoji="1" lang="zh-CN" altLang="en-US" sz="2400" b="0" i="0" u="none" strike="noStrike" kern="0" cap="none" spc="0" normalizeH="0" baseline="0" noProof="0">
                  <a:ln>
                    <a:noFill/>
                  </a:ln>
                  <a:solidFill>
                    <a:srgbClr val="E40000"/>
                  </a:solidFill>
                  <a:effectLst/>
                  <a:uLnTx/>
                  <a:uFillTx/>
                  <a:latin typeface="Times New Roman" panose="02020603050405020304" pitchFamily="18" charset="0"/>
                  <a:ea typeface="宋体" panose="02010600030101010101" pitchFamily="2" charset="-122"/>
                </a:endParaRPr>
              </a:p>
            </p:txBody>
          </p:sp>
          <p:grpSp>
            <p:nvGrpSpPr>
              <p:cNvPr id="10" name="Group 10"/>
              <p:cNvGrpSpPr>
                <a:grpSpLocks/>
              </p:cNvGrpSpPr>
              <p:nvPr/>
            </p:nvGrpSpPr>
            <p:grpSpPr bwMode="auto">
              <a:xfrm>
                <a:off x="3632" y="1182"/>
                <a:ext cx="1170" cy="536"/>
                <a:chOff x="3449" y="1182"/>
                <a:chExt cx="1481" cy="618"/>
              </a:xfrm>
            </p:grpSpPr>
            <p:sp>
              <p:nvSpPr>
                <p:cNvPr id="12" name="Line 11"/>
                <p:cNvSpPr>
                  <a:spLocks noChangeShapeType="1"/>
                </p:cNvSpPr>
                <p:nvPr/>
              </p:nvSpPr>
              <p:spPr bwMode="auto">
                <a:xfrm>
                  <a:off x="4196" y="1302"/>
                  <a:ext cx="0" cy="24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3" name="Line 12"/>
                <p:cNvSpPr>
                  <a:spLocks noChangeShapeType="1"/>
                </p:cNvSpPr>
                <p:nvPr/>
              </p:nvSpPr>
              <p:spPr bwMode="auto">
                <a:xfrm>
                  <a:off x="3449" y="1548"/>
                  <a:ext cx="148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4" name="AutoShape 13"/>
                <p:cNvSpPr>
                  <a:spLocks noChangeArrowheads="1"/>
                </p:cNvSpPr>
                <p:nvPr/>
              </p:nvSpPr>
              <p:spPr bwMode="auto">
                <a:xfrm>
                  <a:off x="4131" y="1182"/>
                  <a:ext cx="119" cy="119"/>
                </a:xfrm>
                <a:prstGeom prst="triangle">
                  <a:avLst>
                    <a:gd name="adj" fmla="val 50000"/>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15" name="Line 14"/>
                <p:cNvSpPr>
                  <a:spLocks noChangeShapeType="1"/>
                </p:cNvSpPr>
                <p:nvPr/>
              </p:nvSpPr>
              <p:spPr bwMode="auto">
                <a:xfrm>
                  <a:off x="3455" y="1539"/>
                  <a:ext cx="0" cy="25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6" name="Line 15"/>
                <p:cNvSpPr>
                  <a:spLocks noChangeShapeType="1"/>
                </p:cNvSpPr>
                <p:nvPr/>
              </p:nvSpPr>
              <p:spPr bwMode="auto">
                <a:xfrm>
                  <a:off x="4922" y="1544"/>
                  <a:ext cx="0" cy="25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grpSp>
        </p:grpSp>
      </p:grpSp>
      <p:sp>
        <p:nvSpPr>
          <p:cNvPr id="17" name="Rectangle 22"/>
          <p:cNvSpPr>
            <a:spLocks noChangeArrowheads="1"/>
          </p:cNvSpPr>
          <p:nvPr/>
        </p:nvSpPr>
        <p:spPr bwMode="auto">
          <a:xfrm>
            <a:off x="898802" y="4767946"/>
            <a:ext cx="73194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a:ln>
                  <a:noFill/>
                </a:ln>
                <a:solidFill>
                  <a:srgbClr val="0000CC"/>
                </a:solidFill>
                <a:effectLst/>
                <a:uLnTx/>
                <a:uFillTx/>
                <a:latin typeface="Arial" panose="020B0604020202020204" pitchFamily="34" charset="0"/>
                <a:ea typeface="黑体" panose="02010609060101010101" pitchFamily="49" charset="-122"/>
              </a:rPr>
              <a:t>complete</a:t>
            </a:r>
            <a:r>
              <a:rPr kumimoji="0" lang="zh-CN" altLang="en-US" sz="2000" b="1" i="0" u="none" strike="noStrike" kern="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rPr>
              <a:t>意味着除了男人，女人以外，不可能有其它类型的人。</a:t>
            </a:r>
          </a:p>
        </p:txBody>
      </p:sp>
    </p:spTree>
    <p:extLst>
      <p:ext uri="{BB962C8B-B14F-4D97-AF65-F5344CB8AC3E}">
        <p14:creationId xmlns:p14="http://schemas.microsoft.com/office/powerpoint/2010/main" val="10914094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限制可以用到多处</a:t>
            </a:r>
          </a:p>
        </p:txBody>
      </p:sp>
      <p:sp>
        <p:nvSpPr>
          <p:cNvPr id="4" name="矩形 3"/>
          <p:cNvSpPr/>
          <p:nvPr/>
        </p:nvSpPr>
        <p:spPr>
          <a:xfrm>
            <a:off x="374652" y="1219498"/>
            <a:ext cx="8556626" cy="461665"/>
          </a:xfrm>
          <a:prstGeom prst="rect">
            <a:avLst/>
          </a:prstGeom>
        </p:spPr>
        <p:txBody>
          <a:bodyPr wrap="square">
            <a:spAutoFit/>
          </a:bodyPr>
          <a:lstStyle/>
          <a:p>
            <a:r>
              <a:rPr lang="en-US" altLang="zh-CN" sz="2400" dirty="0">
                <a:solidFill>
                  <a:srgbClr val="0000FF"/>
                </a:solidFill>
                <a:latin typeface="华文细黑" panose="02010600040101010101" pitchFamily="2" charset="-122"/>
                <a:ea typeface="华文细黑" panose="02010600040101010101" pitchFamily="2" charset="-122"/>
              </a:rPr>
              <a:t>constraint</a:t>
            </a:r>
            <a:r>
              <a:rPr lang="zh-CN" altLang="en-US" sz="2400" dirty="0">
                <a:solidFill>
                  <a:srgbClr val="0000FF"/>
                </a:solidFill>
                <a:latin typeface="华文细黑" panose="02010600040101010101" pitchFamily="2" charset="-122"/>
                <a:ea typeface="华文细黑" panose="02010600040101010101" pitchFamily="2" charset="-122"/>
              </a:rPr>
              <a:t>可应用到单独的类，类之间的关联，关联的参与者</a:t>
            </a:r>
          </a:p>
        </p:txBody>
      </p:sp>
      <p:sp>
        <p:nvSpPr>
          <p:cNvPr id="5" name="Rectangle 2"/>
          <p:cNvSpPr>
            <a:spLocks noChangeArrowheads="1"/>
          </p:cNvSpPr>
          <p:nvPr/>
        </p:nvSpPr>
        <p:spPr bwMode="auto">
          <a:xfrm>
            <a:off x="2197100" y="2554288"/>
            <a:ext cx="4103688" cy="374650"/>
          </a:xfrm>
          <a:prstGeom prst="rect">
            <a:avLst/>
          </a:prstGeom>
          <a:solidFill>
            <a:srgbClr val="FFFFFF"/>
          </a:solidFill>
          <a:ln w="9525">
            <a:solidFill>
              <a:srgbClr val="000000"/>
            </a:solidFill>
            <a:miter lim="800000"/>
            <a:headEnd/>
            <a:tailEnd/>
          </a:ln>
        </p:spPr>
        <p:txBody>
          <a:bodyPr lIns="0" tIns="0" rIns="0" bIns="0"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EnvController</a:t>
            </a:r>
            <a:endParaRPr kumimoji="0" lang="en-US" altLang="zh-CN"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6" name="Rectangle 3"/>
          <p:cNvSpPr>
            <a:spLocks noChangeArrowheads="1"/>
          </p:cNvSpPr>
          <p:nvPr/>
        </p:nvSpPr>
        <p:spPr bwMode="auto">
          <a:xfrm>
            <a:off x="2197100" y="2935288"/>
            <a:ext cx="4103688" cy="288925"/>
          </a:xfrm>
          <a:prstGeom prst="rect">
            <a:avLst/>
          </a:prstGeom>
          <a:solidFill>
            <a:srgbClr val="FFFFFF"/>
          </a:solidFill>
          <a:ln w="9525">
            <a:solidFill>
              <a:srgbClr val="000000"/>
            </a:solidFill>
            <a:miter lim="800000"/>
            <a:headEnd/>
            <a:tailEnd/>
          </a:ln>
        </p:spPr>
        <p:txBody>
          <a:bodyPr wrap="none" lIns="0" tIns="0" rIns="0" bIns="0"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1800" b="1" i="1"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7" name="Text Box 4"/>
          <p:cNvSpPr txBox="1">
            <a:spLocks noChangeArrowheads="1"/>
          </p:cNvSpPr>
          <p:nvPr/>
        </p:nvSpPr>
        <p:spPr bwMode="auto">
          <a:xfrm>
            <a:off x="2413000" y="3344863"/>
            <a:ext cx="503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000" b="1" i="0" u="none" strike="noStrike" kern="0" cap="none" spc="0" normalizeH="0" baseline="0" noProof="0">
                <a:ln>
                  <a:noFill/>
                </a:ln>
                <a:solidFill>
                  <a:srgbClr val="0000CC"/>
                </a:solidFill>
                <a:effectLst/>
                <a:uLnTx/>
                <a:uFillTx/>
                <a:latin typeface="Arial" panose="020B0604020202020204" pitchFamily="34" charset="0"/>
                <a:ea typeface="宋体" panose="02010600030101010101" pitchFamily="2" charset="-122"/>
              </a:rPr>
              <a:t>1..7</a:t>
            </a:r>
          </a:p>
        </p:txBody>
      </p:sp>
      <p:sp>
        <p:nvSpPr>
          <p:cNvPr id="8" name="Rectangle 5"/>
          <p:cNvSpPr>
            <a:spLocks noChangeArrowheads="1"/>
          </p:cNvSpPr>
          <p:nvPr/>
        </p:nvSpPr>
        <p:spPr bwMode="auto">
          <a:xfrm>
            <a:off x="684213" y="4632325"/>
            <a:ext cx="1566862" cy="374650"/>
          </a:xfrm>
          <a:prstGeom prst="rect">
            <a:avLst/>
          </a:prstGeom>
          <a:solidFill>
            <a:srgbClr val="FFFFFF"/>
          </a:solidFill>
          <a:ln w="9525">
            <a:solidFill>
              <a:srgbClr val="000000"/>
            </a:solidFill>
            <a:miter lim="800000"/>
            <a:headEnd/>
            <a:tailEnd/>
          </a:ln>
        </p:spPr>
        <p:txBody>
          <a:bodyPr lIns="0" tIns="0" rIns="0" bIns="0"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Heater</a:t>
            </a:r>
          </a:p>
        </p:txBody>
      </p:sp>
      <p:sp>
        <p:nvSpPr>
          <p:cNvPr id="9" name="Rectangle 6"/>
          <p:cNvSpPr>
            <a:spLocks noChangeArrowheads="1"/>
          </p:cNvSpPr>
          <p:nvPr/>
        </p:nvSpPr>
        <p:spPr bwMode="auto">
          <a:xfrm>
            <a:off x="684213" y="5006975"/>
            <a:ext cx="1566862" cy="282575"/>
          </a:xfrm>
          <a:prstGeom prst="rect">
            <a:avLst/>
          </a:prstGeom>
          <a:solidFill>
            <a:srgbClr val="FFFFFF"/>
          </a:solidFill>
          <a:ln w="9525">
            <a:solidFill>
              <a:srgbClr val="000000"/>
            </a:solidFill>
            <a:miter lim="800000"/>
            <a:headEnd/>
            <a:tailEnd/>
          </a:ln>
        </p:spPr>
        <p:txBody>
          <a:bodyPr lIns="0" tIns="0" rIns="0" bIns="0"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1800" b="1" i="1"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0" name="Rectangle 7"/>
          <p:cNvSpPr>
            <a:spLocks noChangeArrowheads="1"/>
          </p:cNvSpPr>
          <p:nvPr/>
        </p:nvSpPr>
        <p:spPr bwMode="auto">
          <a:xfrm>
            <a:off x="3222625" y="4613275"/>
            <a:ext cx="1566863" cy="374650"/>
          </a:xfrm>
          <a:prstGeom prst="rect">
            <a:avLst/>
          </a:prstGeom>
          <a:solidFill>
            <a:srgbClr val="FFFFFF"/>
          </a:solidFill>
          <a:ln w="9525">
            <a:solidFill>
              <a:srgbClr val="000000"/>
            </a:solidFill>
            <a:miter lim="800000"/>
            <a:headEnd/>
            <a:tailEnd/>
          </a:ln>
        </p:spPr>
        <p:txBody>
          <a:bodyPr lIns="0" tIns="0" rIns="0" bIns="0"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Cooler</a:t>
            </a:r>
          </a:p>
        </p:txBody>
      </p:sp>
      <p:sp>
        <p:nvSpPr>
          <p:cNvPr id="11" name="Rectangle 8"/>
          <p:cNvSpPr>
            <a:spLocks noChangeArrowheads="1"/>
          </p:cNvSpPr>
          <p:nvPr/>
        </p:nvSpPr>
        <p:spPr bwMode="auto">
          <a:xfrm>
            <a:off x="3222625" y="4987925"/>
            <a:ext cx="1566863" cy="282575"/>
          </a:xfrm>
          <a:prstGeom prst="rect">
            <a:avLst/>
          </a:prstGeom>
          <a:solidFill>
            <a:srgbClr val="FFFFFF"/>
          </a:solidFill>
          <a:ln w="9525">
            <a:solidFill>
              <a:srgbClr val="000000"/>
            </a:solidFill>
            <a:miter lim="800000"/>
            <a:headEnd/>
            <a:tailEnd/>
          </a:ln>
        </p:spPr>
        <p:txBody>
          <a:bodyPr lIns="0" tIns="0" rIns="0" bIns="0"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1800" b="1" i="1"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2" name="Rectangle 9"/>
          <p:cNvSpPr>
            <a:spLocks noChangeArrowheads="1"/>
          </p:cNvSpPr>
          <p:nvPr/>
        </p:nvSpPr>
        <p:spPr bwMode="auto">
          <a:xfrm>
            <a:off x="6030913" y="4603750"/>
            <a:ext cx="1566862" cy="374650"/>
          </a:xfrm>
          <a:prstGeom prst="rect">
            <a:avLst/>
          </a:prstGeom>
          <a:solidFill>
            <a:srgbClr val="FFFFFF"/>
          </a:solidFill>
          <a:ln w="9525">
            <a:solidFill>
              <a:srgbClr val="000000"/>
            </a:solidFill>
            <a:miter lim="800000"/>
            <a:headEnd/>
            <a:tailEnd/>
          </a:ln>
        </p:spPr>
        <p:txBody>
          <a:bodyPr lIns="0" tIns="0" rIns="0" bIns="0"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Light</a:t>
            </a:r>
          </a:p>
        </p:txBody>
      </p:sp>
      <p:sp>
        <p:nvSpPr>
          <p:cNvPr id="13" name="Rectangle 10"/>
          <p:cNvSpPr>
            <a:spLocks noChangeArrowheads="1"/>
          </p:cNvSpPr>
          <p:nvPr/>
        </p:nvSpPr>
        <p:spPr bwMode="auto">
          <a:xfrm>
            <a:off x="6030913" y="4978400"/>
            <a:ext cx="1566862" cy="282575"/>
          </a:xfrm>
          <a:prstGeom prst="rect">
            <a:avLst/>
          </a:prstGeom>
          <a:solidFill>
            <a:srgbClr val="FFFFFF"/>
          </a:solidFill>
          <a:ln w="9525">
            <a:solidFill>
              <a:srgbClr val="000000"/>
            </a:solidFill>
            <a:miter lim="800000"/>
            <a:headEnd/>
            <a:tailEnd/>
          </a:ln>
        </p:spPr>
        <p:txBody>
          <a:bodyPr lIns="0" tIns="0" rIns="0" bIns="0"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1800" b="1" i="1"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4" name="Line 11"/>
          <p:cNvSpPr>
            <a:spLocks noChangeShapeType="1"/>
          </p:cNvSpPr>
          <p:nvPr/>
        </p:nvSpPr>
        <p:spPr bwMode="auto">
          <a:xfrm flipH="1">
            <a:off x="2063751" y="3228975"/>
            <a:ext cx="1119363" cy="137001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5" name="Line 12"/>
          <p:cNvSpPr>
            <a:spLocks noChangeShapeType="1"/>
          </p:cNvSpPr>
          <p:nvPr/>
        </p:nvSpPr>
        <p:spPr bwMode="auto">
          <a:xfrm flipH="1">
            <a:off x="3997324" y="3224213"/>
            <a:ext cx="0" cy="13747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6" name="Line 13"/>
          <p:cNvSpPr>
            <a:spLocks noChangeShapeType="1"/>
          </p:cNvSpPr>
          <p:nvPr/>
        </p:nvSpPr>
        <p:spPr bwMode="auto">
          <a:xfrm>
            <a:off x="5335590" y="3259931"/>
            <a:ext cx="1031872" cy="12707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7" name="Text Box 14"/>
          <p:cNvSpPr txBox="1">
            <a:spLocks noChangeArrowheads="1"/>
          </p:cNvSpPr>
          <p:nvPr/>
        </p:nvSpPr>
        <p:spPr bwMode="auto">
          <a:xfrm>
            <a:off x="1819275" y="4322763"/>
            <a:ext cx="503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000" b="1" i="0" u="none" strike="noStrike" kern="0" cap="none" spc="0" normalizeH="0" baseline="0" noProof="0" dirty="0">
                <a:ln>
                  <a:noFill/>
                </a:ln>
                <a:solidFill>
                  <a:srgbClr val="0000CC"/>
                </a:solidFill>
                <a:effectLst/>
                <a:uLnTx/>
                <a:uFillTx/>
                <a:latin typeface="Arial" panose="020B0604020202020204" pitchFamily="34" charset="0"/>
                <a:ea typeface="宋体" panose="02010600030101010101" pitchFamily="2" charset="-122"/>
              </a:rPr>
              <a:t>1</a:t>
            </a:r>
          </a:p>
        </p:txBody>
      </p:sp>
      <p:sp>
        <p:nvSpPr>
          <p:cNvPr id="18" name="Text Box 15"/>
          <p:cNvSpPr txBox="1">
            <a:spLocks noChangeArrowheads="1"/>
          </p:cNvSpPr>
          <p:nvPr/>
        </p:nvSpPr>
        <p:spPr bwMode="auto">
          <a:xfrm>
            <a:off x="4068763" y="3362325"/>
            <a:ext cx="5032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000" b="1" i="0" u="none" strike="noStrike" kern="0" cap="none" spc="0" normalizeH="0" baseline="0" noProof="0">
                <a:ln>
                  <a:noFill/>
                </a:ln>
                <a:solidFill>
                  <a:srgbClr val="0000CC"/>
                </a:solidFill>
                <a:effectLst/>
                <a:uLnTx/>
                <a:uFillTx/>
                <a:latin typeface="Arial" panose="020B0604020202020204" pitchFamily="34" charset="0"/>
                <a:ea typeface="宋体" panose="02010600030101010101" pitchFamily="2" charset="-122"/>
              </a:rPr>
              <a:t>1..7</a:t>
            </a:r>
          </a:p>
        </p:txBody>
      </p:sp>
      <p:sp>
        <p:nvSpPr>
          <p:cNvPr id="19" name="Text Box 16"/>
          <p:cNvSpPr txBox="1">
            <a:spLocks noChangeArrowheads="1"/>
          </p:cNvSpPr>
          <p:nvPr/>
        </p:nvSpPr>
        <p:spPr bwMode="auto">
          <a:xfrm>
            <a:off x="4122738" y="4322763"/>
            <a:ext cx="5032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000" b="1" i="0" u="none" strike="noStrike" kern="0" cap="none" spc="0" normalizeH="0" baseline="0" noProof="0" dirty="0">
                <a:ln>
                  <a:noFill/>
                </a:ln>
                <a:solidFill>
                  <a:srgbClr val="0000CC"/>
                </a:solidFill>
                <a:effectLst/>
                <a:uLnTx/>
                <a:uFillTx/>
                <a:latin typeface="Arial" panose="020B0604020202020204" pitchFamily="34" charset="0"/>
                <a:ea typeface="宋体" panose="02010600030101010101" pitchFamily="2" charset="-122"/>
              </a:rPr>
              <a:t>1</a:t>
            </a:r>
          </a:p>
        </p:txBody>
      </p:sp>
      <p:sp>
        <p:nvSpPr>
          <p:cNvPr id="20" name="Text Box 17"/>
          <p:cNvSpPr txBox="1">
            <a:spLocks noChangeArrowheads="1"/>
          </p:cNvSpPr>
          <p:nvPr/>
        </p:nvSpPr>
        <p:spPr bwMode="auto">
          <a:xfrm>
            <a:off x="5653088" y="3400425"/>
            <a:ext cx="5032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000" b="1" i="0" u="none" strike="noStrike" kern="0" cap="none" spc="0" normalizeH="0" baseline="0" noProof="0">
                <a:ln>
                  <a:noFill/>
                </a:ln>
                <a:solidFill>
                  <a:srgbClr val="0000CC"/>
                </a:solidFill>
                <a:effectLst/>
                <a:uLnTx/>
                <a:uFillTx/>
                <a:latin typeface="Arial" panose="020B0604020202020204" pitchFamily="34" charset="0"/>
                <a:ea typeface="宋体" panose="02010600030101010101" pitchFamily="2" charset="-122"/>
              </a:rPr>
              <a:t>1</a:t>
            </a:r>
          </a:p>
        </p:txBody>
      </p:sp>
      <p:sp>
        <p:nvSpPr>
          <p:cNvPr id="21" name="Text Box 18"/>
          <p:cNvSpPr txBox="1">
            <a:spLocks noChangeArrowheads="1"/>
          </p:cNvSpPr>
          <p:nvPr/>
        </p:nvSpPr>
        <p:spPr bwMode="auto">
          <a:xfrm>
            <a:off x="6440488" y="4294188"/>
            <a:ext cx="5032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000" b="1" i="0" u="none" strike="noStrike" kern="0" cap="none" spc="0" normalizeH="0" baseline="0" noProof="0">
                <a:ln>
                  <a:noFill/>
                </a:ln>
                <a:solidFill>
                  <a:srgbClr val="0000CC"/>
                </a:solidFill>
                <a:effectLst/>
                <a:uLnTx/>
                <a:uFillTx/>
                <a:latin typeface="Arial" panose="020B0604020202020204" pitchFamily="34" charset="0"/>
                <a:ea typeface="宋体" panose="02010600030101010101" pitchFamily="2" charset="-122"/>
              </a:rPr>
              <a:t>*</a:t>
            </a:r>
          </a:p>
        </p:txBody>
      </p:sp>
      <p:sp>
        <p:nvSpPr>
          <p:cNvPr id="22" name="Text Box 19"/>
          <p:cNvSpPr txBox="1">
            <a:spLocks noChangeArrowheads="1"/>
          </p:cNvSpPr>
          <p:nvPr/>
        </p:nvSpPr>
        <p:spPr bwMode="auto">
          <a:xfrm>
            <a:off x="5940425" y="3359150"/>
            <a:ext cx="1295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+Controller</a:t>
            </a:r>
          </a:p>
        </p:txBody>
      </p:sp>
      <p:sp>
        <p:nvSpPr>
          <p:cNvPr id="23" name="Text Box 20"/>
          <p:cNvSpPr txBox="1">
            <a:spLocks noChangeArrowheads="1"/>
          </p:cNvSpPr>
          <p:nvPr/>
        </p:nvSpPr>
        <p:spPr bwMode="auto">
          <a:xfrm>
            <a:off x="6367463" y="3963988"/>
            <a:ext cx="7921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+light</a:t>
            </a:r>
          </a:p>
        </p:txBody>
      </p:sp>
      <p:sp>
        <p:nvSpPr>
          <p:cNvPr id="24" name="Text Box 21"/>
          <p:cNvSpPr txBox="1">
            <a:spLocks noChangeArrowheads="1"/>
          </p:cNvSpPr>
          <p:nvPr/>
        </p:nvSpPr>
        <p:spPr bwMode="auto">
          <a:xfrm>
            <a:off x="4068763" y="4065588"/>
            <a:ext cx="1295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+activates</a:t>
            </a:r>
          </a:p>
        </p:txBody>
      </p:sp>
      <p:sp>
        <p:nvSpPr>
          <p:cNvPr id="25" name="Text Box 22"/>
          <p:cNvSpPr txBox="1">
            <a:spLocks noChangeArrowheads="1"/>
          </p:cNvSpPr>
          <p:nvPr/>
        </p:nvSpPr>
        <p:spPr bwMode="auto">
          <a:xfrm>
            <a:off x="1187450" y="4006850"/>
            <a:ext cx="1295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+activates</a:t>
            </a:r>
          </a:p>
        </p:txBody>
      </p:sp>
      <p:sp>
        <p:nvSpPr>
          <p:cNvPr id="26" name="Text Box 23"/>
          <p:cNvSpPr txBox="1">
            <a:spLocks noChangeArrowheads="1"/>
          </p:cNvSpPr>
          <p:nvPr/>
        </p:nvSpPr>
        <p:spPr bwMode="auto">
          <a:xfrm>
            <a:off x="2784476" y="4220369"/>
            <a:ext cx="865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{XOR}</a:t>
            </a:r>
          </a:p>
        </p:txBody>
      </p:sp>
      <p:sp>
        <p:nvSpPr>
          <p:cNvPr id="27" name="Line 24"/>
          <p:cNvSpPr>
            <a:spLocks noChangeShapeType="1"/>
          </p:cNvSpPr>
          <p:nvPr/>
        </p:nvSpPr>
        <p:spPr bwMode="auto">
          <a:xfrm>
            <a:off x="2555875" y="4210050"/>
            <a:ext cx="269875" cy="158750"/>
          </a:xfrm>
          <a:prstGeom prst="line">
            <a:avLst/>
          </a:prstGeom>
          <a:noFill/>
          <a:ln w="25400">
            <a:solidFill>
              <a:srgbClr val="0000FF"/>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28" name="Line 25"/>
          <p:cNvSpPr>
            <a:spLocks noChangeShapeType="1"/>
          </p:cNvSpPr>
          <p:nvPr/>
        </p:nvSpPr>
        <p:spPr bwMode="auto">
          <a:xfrm flipH="1">
            <a:off x="3557587" y="4210051"/>
            <a:ext cx="439737" cy="133350"/>
          </a:xfrm>
          <a:prstGeom prst="line">
            <a:avLst/>
          </a:prstGeom>
          <a:noFill/>
          <a:ln w="25400">
            <a:solidFill>
              <a:srgbClr val="0000FF"/>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29" name="Line 26"/>
          <p:cNvSpPr>
            <a:spLocks noChangeShapeType="1"/>
          </p:cNvSpPr>
          <p:nvPr/>
        </p:nvSpPr>
        <p:spPr bwMode="auto">
          <a:xfrm>
            <a:off x="4194175" y="2309654"/>
            <a:ext cx="0" cy="252412"/>
          </a:xfrm>
          <a:prstGeom prst="line">
            <a:avLst/>
          </a:prstGeom>
          <a:noFill/>
          <a:ln w="15875">
            <a:solidFill>
              <a:srgbClr val="0000FF"/>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30" name="Line 27"/>
          <p:cNvSpPr>
            <a:spLocks noChangeShapeType="1"/>
          </p:cNvSpPr>
          <p:nvPr/>
        </p:nvSpPr>
        <p:spPr bwMode="auto">
          <a:xfrm>
            <a:off x="4016375" y="5259388"/>
            <a:ext cx="1588" cy="433387"/>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31" name="Line 28"/>
          <p:cNvSpPr>
            <a:spLocks noChangeShapeType="1"/>
          </p:cNvSpPr>
          <p:nvPr/>
        </p:nvSpPr>
        <p:spPr bwMode="auto">
          <a:xfrm>
            <a:off x="6831013" y="5260975"/>
            <a:ext cx="1587" cy="433388"/>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32" name="Text Box 31"/>
          <p:cNvSpPr txBox="1">
            <a:spLocks noChangeArrowheads="1"/>
          </p:cNvSpPr>
          <p:nvPr/>
        </p:nvSpPr>
        <p:spPr bwMode="auto">
          <a:xfrm>
            <a:off x="684214" y="5918041"/>
            <a:ext cx="465137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buFontTx/>
              <a:buNone/>
            </a:pPr>
            <a:r>
              <a:rPr lang="zh-CN" altLang="en-US" sz="1600" dirty="0">
                <a:solidFill>
                  <a:srgbClr val="0000CC"/>
                </a:solidFill>
                <a:latin typeface="华文细黑" panose="02010600040101010101" pitchFamily="2" charset="-122"/>
                <a:ea typeface="华文细黑" panose="02010600040101010101" pitchFamily="2" charset="-122"/>
              </a:rPr>
              <a:t>注释： </a:t>
            </a:r>
            <a:r>
              <a:rPr lang="en-US" altLang="zh-CN" sz="1600" dirty="0">
                <a:solidFill>
                  <a:srgbClr val="0000CC"/>
                </a:solidFill>
                <a:latin typeface="华文细黑" panose="02010600040101010101" pitchFamily="2" charset="-122"/>
                <a:ea typeface="华文细黑" panose="02010600040101010101" pitchFamily="2" charset="-122"/>
              </a:rPr>
              <a:t>Cooler</a:t>
            </a:r>
            <a:r>
              <a:rPr lang="zh-CN" altLang="en-US" sz="1600" dirty="0">
                <a:solidFill>
                  <a:srgbClr val="0000CC"/>
                </a:solidFill>
                <a:latin typeface="华文细黑" panose="02010600040101010101" pitchFamily="2" charset="-122"/>
                <a:ea typeface="华文细黑" panose="02010600040101010101" pitchFamily="2" charset="-122"/>
              </a:rPr>
              <a:t>对象重启时间应该在关闭</a:t>
            </a:r>
            <a:r>
              <a:rPr lang="en-US" altLang="zh-CN" sz="1600" dirty="0">
                <a:solidFill>
                  <a:srgbClr val="0000CC"/>
                </a:solidFill>
                <a:latin typeface="华文细黑" panose="02010600040101010101" pitchFamily="2" charset="-122"/>
                <a:ea typeface="华文细黑" panose="02010600040101010101" pitchFamily="2" charset="-122"/>
              </a:rPr>
              <a:t>5</a:t>
            </a:r>
            <a:r>
              <a:rPr lang="zh-CN" altLang="en-US" sz="1600" dirty="0">
                <a:solidFill>
                  <a:srgbClr val="0000CC"/>
                </a:solidFill>
                <a:latin typeface="华文细黑" panose="02010600040101010101" pitchFamily="2" charset="-122"/>
                <a:ea typeface="华文细黑" panose="02010600040101010101" pitchFamily="2" charset="-122"/>
              </a:rPr>
              <a:t>分钟以后</a:t>
            </a:r>
          </a:p>
        </p:txBody>
      </p:sp>
      <p:sp>
        <p:nvSpPr>
          <p:cNvPr id="33" name="AutoShape 32"/>
          <p:cNvSpPr>
            <a:spLocks noChangeArrowheads="1"/>
          </p:cNvSpPr>
          <p:nvPr/>
        </p:nvSpPr>
        <p:spPr bwMode="auto">
          <a:xfrm>
            <a:off x="1636713" y="5491163"/>
            <a:ext cx="3800475" cy="358775"/>
          </a:xfrm>
          <a:prstGeom prst="foldedCorner">
            <a:avLst>
              <a:gd name="adj" fmla="val 12500"/>
            </a:avLst>
          </a:prstGeom>
          <a:solidFill>
            <a:srgbClr val="FFFFFF"/>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{restart time &gt;= (shutdowm time+5 minutes)}</a:t>
            </a:r>
          </a:p>
        </p:txBody>
      </p:sp>
      <p:sp>
        <p:nvSpPr>
          <p:cNvPr id="34" name="AutoShape 33"/>
          <p:cNvSpPr>
            <a:spLocks noChangeArrowheads="1"/>
          </p:cNvSpPr>
          <p:nvPr/>
        </p:nvSpPr>
        <p:spPr bwMode="auto">
          <a:xfrm>
            <a:off x="5868988" y="5491163"/>
            <a:ext cx="1871662" cy="358775"/>
          </a:xfrm>
          <a:prstGeom prst="foldedCorner">
            <a:avLst>
              <a:gd name="adj" fmla="val 12500"/>
            </a:avLst>
          </a:prstGeom>
          <a:solidFill>
            <a:srgbClr val="FFFFFF"/>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{uniquely indexed}</a:t>
            </a:r>
          </a:p>
        </p:txBody>
      </p:sp>
      <p:sp>
        <p:nvSpPr>
          <p:cNvPr id="35" name="AutoShape 34"/>
          <p:cNvSpPr>
            <a:spLocks noChangeArrowheads="1"/>
          </p:cNvSpPr>
          <p:nvPr/>
        </p:nvSpPr>
        <p:spPr bwMode="auto">
          <a:xfrm>
            <a:off x="2409825" y="1905000"/>
            <a:ext cx="3602038" cy="358775"/>
          </a:xfrm>
          <a:prstGeom prst="foldedCorner">
            <a:avLst>
              <a:gd name="adj" fmla="val 12500"/>
            </a:avLst>
          </a:prstGeom>
          <a:solidFill>
            <a:srgbClr val="FFFFFF"/>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{system quantity = 0-7}</a:t>
            </a:r>
          </a:p>
        </p:txBody>
      </p:sp>
      <p:sp>
        <p:nvSpPr>
          <p:cNvPr id="36" name="Text Box 35"/>
          <p:cNvSpPr txBox="1">
            <a:spLocks noChangeArrowheads="1"/>
          </p:cNvSpPr>
          <p:nvPr/>
        </p:nvSpPr>
        <p:spPr bwMode="auto">
          <a:xfrm>
            <a:off x="5673726" y="5918041"/>
            <a:ext cx="305117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fontAlgn="base">
              <a:spcBef>
                <a:spcPct val="0"/>
              </a:spcBef>
              <a:spcAft>
                <a:spcPct val="0"/>
              </a:spcAft>
              <a:buFontTx/>
              <a:buNone/>
              <a:defRPr sz="1600">
                <a:solidFill>
                  <a:srgbClr val="0000CC"/>
                </a:solidFill>
                <a:latin typeface="华文细黑" panose="02010600040101010101" pitchFamily="2" charset="-122"/>
                <a:ea typeface="华文细黑" panose="02010600040101010101" pitchFamily="2" charset="-122"/>
              </a:defRPr>
            </a:lvl1pPr>
            <a:lvl2pPr marL="742950" indent="-285750" eaLnBrk="0" hangingPunct="0">
              <a:spcBef>
                <a:spcPct val="20000"/>
              </a:spcBef>
              <a:buChar char="–"/>
              <a:defRPr sz="2800">
                <a:latin typeface="Arial" panose="020B0604020202020204" pitchFamily="34" charset="0"/>
                <a:ea typeface="宋体" panose="02010600030101010101" pitchFamily="2" charset="-122"/>
              </a:defRPr>
            </a:lvl2pPr>
            <a:lvl3pPr marL="1143000" indent="-228600" eaLnBrk="0" hangingPunct="0">
              <a:spcBef>
                <a:spcPct val="20000"/>
              </a:spcBef>
              <a:buChar char="•"/>
              <a:defRPr sz="2400">
                <a:latin typeface="Arial" panose="020B0604020202020204" pitchFamily="34" charset="0"/>
                <a:ea typeface="宋体" panose="02010600030101010101" pitchFamily="2" charset="-122"/>
              </a:defRPr>
            </a:lvl3pPr>
            <a:lvl4pPr marL="1600200" indent="-228600" eaLnBrk="0" hangingPunct="0">
              <a:spcBef>
                <a:spcPct val="20000"/>
              </a:spcBef>
              <a:buChar char="–"/>
              <a:defRPr sz="2000">
                <a:latin typeface="Arial" panose="020B0604020202020204" pitchFamily="34" charset="0"/>
                <a:ea typeface="宋体" panose="02010600030101010101" pitchFamily="2" charset="-122"/>
              </a:defRPr>
            </a:lvl4pPr>
            <a:lvl5pPr marL="2057400" indent="-228600" eaLnBrk="0" hangingPunct="0">
              <a:spcBef>
                <a:spcPct val="20000"/>
              </a:spcBef>
              <a:buChar char="»"/>
              <a:defRPr sz="2000">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9pPr>
          </a:lstStyle>
          <a:p>
            <a:r>
              <a:rPr lang="zh-CN" altLang="en-US" dirty="0"/>
              <a:t>注释：灯对象要有唯一的标识</a:t>
            </a:r>
          </a:p>
        </p:txBody>
      </p:sp>
      <p:sp>
        <p:nvSpPr>
          <p:cNvPr id="37" name="Text Box 36"/>
          <p:cNvSpPr txBox="1">
            <a:spLocks noChangeArrowheads="1"/>
          </p:cNvSpPr>
          <p:nvPr/>
        </p:nvSpPr>
        <p:spPr bwMode="auto">
          <a:xfrm>
            <a:off x="368302" y="3458488"/>
            <a:ext cx="211454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buFontTx/>
              <a:buNone/>
            </a:pPr>
            <a:r>
              <a:rPr lang="en-US" altLang="zh-CN" sz="1600" dirty="0">
                <a:solidFill>
                  <a:srgbClr val="0000CC"/>
                </a:solidFill>
                <a:latin typeface="华文细黑" panose="02010600040101010101" pitchFamily="2" charset="-122"/>
                <a:ea typeface="华文细黑" panose="02010600040101010101" pitchFamily="2" charset="-122"/>
              </a:rPr>
              <a:t>XOR: </a:t>
            </a:r>
            <a:r>
              <a:rPr lang="zh-CN" altLang="en-US" sz="1600" dirty="0">
                <a:solidFill>
                  <a:srgbClr val="0000CC"/>
                </a:solidFill>
                <a:latin typeface="华文细黑" panose="02010600040101010101" pitchFamily="2" charset="-122"/>
                <a:ea typeface="华文细黑" panose="02010600040101010101" pitchFamily="2" charset="-122"/>
              </a:rPr>
              <a:t>不能同时激活</a:t>
            </a:r>
            <a:r>
              <a:rPr lang="en-US" altLang="zh-CN" sz="1600" dirty="0">
                <a:solidFill>
                  <a:srgbClr val="0000CC"/>
                </a:solidFill>
                <a:latin typeface="华文细黑" panose="02010600040101010101" pitchFamily="2" charset="-122"/>
                <a:ea typeface="华文细黑" panose="02010600040101010101" pitchFamily="2" charset="-122"/>
              </a:rPr>
              <a:t>Heater</a:t>
            </a:r>
            <a:r>
              <a:rPr lang="zh-CN" altLang="en-US" sz="1600" dirty="0">
                <a:solidFill>
                  <a:srgbClr val="0000CC"/>
                </a:solidFill>
                <a:latin typeface="华文细黑" panose="02010600040101010101" pitchFamily="2" charset="-122"/>
                <a:ea typeface="华文细黑" panose="02010600040101010101" pitchFamily="2" charset="-122"/>
              </a:rPr>
              <a:t>与</a:t>
            </a:r>
            <a:r>
              <a:rPr lang="en-US" altLang="zh-CN" sz="1600" dirty="0">
                <a:solidFill>
                  <a:srgbClr val="0000CC"/>
                </a:solidFill>
                <a:latin typeface="华文细黑" panose="02010600040101010101" pitchFamily="2" charset="-122"/>
                <a:ea typeface="华文细黑" panose="02010600040101010101" pitchFamily="2" charset="-122"/>
              </a:rPr>
              <a:t>Cooler</a:t>
            </a:r>
            <a:r>
              <a:rPr lang="zh-CN" altLang="en-US" sz="1600" dirty="0">
                <a:solidFill>
                  <a:srgbClr val="0000CC"/>
                </a:solidFill>
                <a:latin typeface="华文细黑" panose="02010600040101010101" pitchFamily="2" charset="-122"/>
                <a:ea typeface="华文细黑" panose="02010600040101010101" pitchFamily="2" charset="-122"/>
              </a:rPr>
              <a:t>对象</a:t>
            </a:r>
          </a:p>
        </p:txBody>
      </p:sp>
      <p:sp>
        <p:nvSpPr>
          <p:cNvPr id="38" name="Text Box 30"/>
          <p:cNvSpPr txBox="1">
            <a:spLocks noChangeArrowheads="1"/>
          </p:cNvSpPr>
          <p:nvPr/>
        </p:nvSpPr>
        <p:spPr bwMode="auto">
          <a:xfrm>
            <a:off x="6413500" y="2162334"/>
            <a:ext cx="23685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fontAlgn="base">
              <a:spcBef>
                <a:spcPct val="0"/>
              </a:spcBef>
              <a:spcAft>
                <a:spcPct val="0"/>
              </a:spcAft>
              <a:buFontTx/>
              <a:buNone/>
              <a:defRPr sz="1600">
                <a:solidFill>
                  <a:srgbClr val="0000CC"/>
                </a:solidFill>
                <a:latin typeface="华文细黑" panose="02010600040101010101" pitchFamily="2" charset="-122"/>
                <a:ea typeface="华文细黑" panose="02010600040101010101" pitchFamily="2" charset="-122"/>
              </a:defRPr>
            </a:lvl1pPr>
            <a:lvl2pPr marL="742950" indent="-285750" eaLnBrk="0" hangingPunct="0">
              <a:spcBef>
                <a:spcPct val="20000"/>
              </a:spcBef>
              <a:buChar char="–"/>
              <a:defRPr sz="2800">
                <a:latin typeface="Arial" panose="020B0604020202020204" pitchFamily="34" charset="0"/>
                <a:ea typeface="宋体" panose="02010600030101010101" pitchFamily="2" charset="-122"/>
              </a:defRPr>
            </a:lvl2pPr>
            <a:lvl3pPr marL="1143000" indent="-228600" eaLnBrk="0" hangingPunct="0">
              <a:spcBef>
                <a:spcPct val="20000"/>
              </a:spcBef>
              <a:buChar char="•"/>
              <a:defRPr sz="2400">
                <a:latin typeface="Arial" panose="020B0604020202020204" pitchFamily="34" charset="0"/>
                <a:ea typeface="宋体" panose="02010600030101010101" pitchFamily="2" charset="-122"/>
              </a:defRPr>
            </a:lvl3pPr>
            <a:lvl4pPr marL="1600200" indent="-228600" eaLnBrk="0" hangingPunct="0">
              <a:spcBef>
                <a:spcPct val="20000"/>
              </a:spcBef>
              <a:buChar char="–"/>
              <a:defRPr sz="2000">
                <a:latin typeface="Arial" panose="020B0604020202020204" pitchFamily="34" charset="0"/>
                <a:ea typeface="宋体" panose="02010600030101010101" pitchFamily="2" charset="-122"/>
              </a:defRPr>
            </a:lvl4pPr>
            <a:lvl5pPr marL="2057400" indent="-228600" eaLnBrk="0" hangingPunct="0">
              <a:spcBef>
                <a:spcPct val="20000"/>
              </a:spcBef>
              <a:buChar char="»"/>
              <a:defRPr sz="2000">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9pPr>
          </a:lstStyle>
          <a:p>
            <a:r>
              <a:rPr lang="zh-CN" altLang="en-US" dirty="0"/>
              <a:t>系统中，不会创建多于</a:t>
            </a:r>
            <a:r>
              <a:rPr lang="en-US" altLang="zh-CN" dirty="0"/>
              <a:t>7</a:t>
            </a:r>
            <a:r>
              <a:rPr lang="zh-CN" altLang="en-US" dirty="0"/>
              <a:t>个 </a:t>
            </a:r>
            <a:r>
              <a:rPr lang="en-US" altLang="zh-CN" dirty="0" err="1"/>
              <a:t>EnvirController</a:t>
            </a:r>
            <a:r>
              <a:rPr lang="zh-CN" altLang="en-US" dirty="0"/>
              <a:t>实例</a:t>
            </a:r>
          </a:p>
        </p:txBody>
      </p:sp>
    </p:spTree>
    <p:extLst>
      <p:ext uri="{BB962C8B-B14F-4D97-AF65-F5344CB8AC3E}">
        <p14:creationId xmlns:p14="http://schemas.microsoft.com/office/powerpoint/2010/main" val="2925824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1000" fill="hold"/>
                                        <p:tgtEl>
                                          <p:spTgt spid="37"/>
                                        </p:tgtEl>
                                        <p:attrNameLst>
                                          <p:attrName>ppt_w</p:attrName>
                                        </p:attrNameLst>
                                      </p:cBhvr>
                                      <p:tavLst>
                                        <p:tav tm="0">
                                          <p:val>
                                            <p:fltVal val="0"/>
                                          </p:val>
                                        </p:tav>
                                        <p:tav tm="100000">
                                          <p:val>
                                            <p:strVal val="#ppt_w"/>
                                          </p:val>
                                        </p:tav>
                                      </p:tavLst>
                                    </p:anim>
                                    <p:anim calcmode="lin" valueType="num">
                                      <p:cBhvr>
                                        <p:cTn id="13" dur="1000" fill="hold"/>
                                        <p:tgtEl>
                                          <p:spTgt spid="37"/>
                                        </p:tgtEl>
                                        <p:attrNameLst>
                                          <p:attrName>ppt_h</p:attrName>
                                        </p:attrNameLst>
                                      </p:cBhvr>
                                      <p:tavLst>
                                        <p:tav tm="0">
                                          <p:val>
                                            <p:fltVal val="0"/>
                                          </p:val>
                                        </p:tav>
                                        <p:tav tm="100000">
                                          <p:val>
                                            <p:strVal val="#ppt_h"/>
                                          </p:val>
                                        </p:tav>
                                      </p:tavLst>
                                    </p:anim>
                                    <p:anim calcmode="lin" valueType="num">
                                      <p:cBhvr>
                                        <p:cTn id="14" dur="1000" fill="hold"/>
                                        <p:tgtEl>
                                          <p:spTgt spid="37"/>
                                        </p:tgtEl>
                                        <p:attrNameLst>
                                          <p:attrName>style.rotation</p:attrName>
                                        </p:attrNameLst>
                                      </p:cBhvr>
                                      <p:tavLst>
                                        <p:tav tm="0">
                                          <p:val>
                                            <p:fltVal val="90"/>
                                          </p:val>
                                        </p:tav>
                                        <p:tav tm="100000">
                                          <p:val>
                                            <p:fltVal val="0"/>
                                          </p:val>
                                        </p:tav>
                                      </p:tavLst>
                                    </p:anim>
                                    <p:animEffect transition="in" filter="fade">
                                      <p:cBhvr>
                                        <p:cTn id="15" dur="1000"/>
                                        <p:tgtEl>
                                          <p:spTgt spid="37"/>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1000"/>
                                        <p:tgtEl>
                                          <p:spTgt spid="32"/>
                                        </p:tgtEl>
                                      </p:cBhvr>
                                    </p:animEffect>
                                    <p:anim calcmode="lin" valueType="num">
                                      <p:cBhvr>
                                        <p:cTn id="21" dur="1000" fill="hold"/>
                                        <p:tgtEl>
                                          <p:spTgt spid="32"/>
                                        </p:tgtEl>
                                        <p:attrNameLst>
                                          <p:attrName>ppt_x</p:attrName>
                                        </p:attrNameLst>
                                      </p:cBhvr>
                                      <p:tavLst>
                                        <p:tav tm="0">
                                          <p:val>
                                            <p:strVal val="#ppt_x"/>
                                          </p:val>
                                        </p:tav>
                                        <p:tav tm="100000">
                                          <p:val>
                                            <p:strVal val="#ppt_x"/>
                                          </p:val>
                                        </p:tav>
                                      </p:tavLst>
                                    </p:anim>
                                    <p:anim calcmode="lin" valueType="num">
                                      <p:cBhvr>
                                        <p:cTn id="22"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000"/>
                                        <p:tgtEl>
                                          <p:spTgt spid="36"/>
                                        </p:tgtEl>
                                      </p:cBhvr>
                                    </p:animEffect>
                                    <p:anim calcmode="lin" valueType="num">
                                      <p:cBhvr>
                                        <p:cTn id="28" dur="1000" fill="hold"/>
                                        <p:tgtEl>
                                          <p:spTgt spid="36"/>
                                        </p:tgtEl>
                                        <p:attrNameLst>
                                          <p:attrName>ppt_x</p:attrName>
                                        </p:attrNameLst>
                                      </p:cBhvr>
                                      <p:tavLst>
                                        <p:tav tm="0">
                                          <p:val>
                                            <p:strVal val="#ppt_x"/>
                                          </p:val>
                                        </p:tav>
                                        <p:tav tm="100000">
                                          <p:val>
                                            <p:strVal val="#ppt_x"/>
                                          </p:val>
                                        </p:tav>
                                      </p:tavLst>
                                    </p:anim>
                                    <p:anim calcmode="lin" valueType="num">
                                      <p:cBhvr>
                                        <p:cTn id="2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grpId="0" nodeType="clickEffect">
                                  <p:stCondLst>
                                    <p:cond delay="0"/>
                                  </p:stCondLst>
                                  <p:childTnLst>
                                    <p:set>
                                      <p:cBhvr>
                                        <p:cTn id="33" dur="1" fill="hold">
                                          <p:stCondLst>
                                            <p:cond delay="0"/>
                                          </p:stCondLst>
                                        </p:cTn>
                                        <p:tgtEl>
                                          <p:spTgt spid="38"/>
                                        </p:tgtEl>
                                        <p:attrNameLst>
                                          <p:attrName>style.visibility</p:attrName>
                                        </p:attrNameLst>
                                      </p:cBhvr>
                                      <p:to>
                                        <p:strVal val="visible"/>
                                      </p:to>
                                    </p:set>
                                    <p:anim calcmode="lin" valueType="num">
                                      <p:cBhvr>
                                        <p:cTn id="34" dur="1000" fill="hold"/>
                                        <p:tgtEl>
                                          <p:spTgt spid="38"/>
                                        </p:tgtEl>
                                        <p:attrNameLst>
                                          <p:attrName>ppt_w</p:attrName>
                                        </p:attrNameLst>
                                      </p:cBhvr>
                                      <p:tavLst>
                                        <p:tav tm="0">
                                          <p:val>
                                            <p:fltVal val="0"/>
                                          </p:val>
                                        </p:tav>
                                        <p:tav tm="100000">
                                          <p:val>
                                            <p:strVal val="#ppt_w"/>
                                          </p:val>
                                        </p:tav>
                                      </p:tavLst>
                                    </p:anim>
                                    <p:anim calcmode="lin" valueType="num">
                                      <p:cBhvr>
                                        <p:cTn id="35" dur="1000" fill="hold"/>
                                        <p:tgtEl>
                                          <p:spTgt spid="38"/>
                                        </p:tgtEl>
                                        <p:attrNameLst>
                                          <p:attrName>ppt_h</p:attrName>
                                        </p:attrNameLst>
                                      </p:cBhvr>
                                      <p:tavLst>
                                        <p:tav tm="0">
                                          <p:val>
                                            <p:fltVal val="0"/>
                                          </p:val>
                                        </p:tav>
                                        <p:tav tm="100000">
                                          <p:val>
                                            <p:strVal val="#ppt_h"/>
                                          </p:val>
                                        </p:tav>
                                      </p:tavLst>
                                    </p:anim>
                                    <p:anim calcmode="lin" valueType="num">
                                      <p:cBhvr>
                                        <p:cTn id="36" dur="1000" fill="hold"/>
                                        <p:tgtEl>
                                          <p:spTgt spid="38"/>
                                        </p:tgtEl>
                                        <p:attrNameLst>
                                          <p:attrName>style.rotation</p:attrName>
                                        </p:attrNameLst>
                                      </p:cBhvr>
                                      <p:tavLst>
                                        <p:tav tm="0">
                                          <p:val>
                                            <p:fltVal val="90"/>
                                          </p:val>
                                        </p:tav>
                                        <p:tav tm="100000">
                                          <p:val>
                                            <p:fltVal val="0"/>
                                          </p:val>
                                        </p:tav>
                                      </p:tavLst>
                                    </p:anim>
                                    <p:animEffect transition="in" filter="fade">
                                      <p:cBhvr>
                                        <p:cTn id="37"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2" grpId="0"/>
      <p:bldP spid="36" grpId="0"/>
      <p:bldP spid="37" grpId="0"/>
      <p:bldP spid="3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9.4.6 </a:t>
            </a:r>
            <a:r>
              <a:rPr lang="zh-CN" altLang="en-US" dirty="0"/>
              <a:t>依赖</a:t>
            </a:r>
          </a:p>
        </p:txBody>
      </p:sp>
      <p:sp>
        <p:nvSpPr>
          <p:cNvPr id="3" name="内容占位符 2"/>
          <p:cNvSpPr>
            <a:spLocks noGrp="1"/>
          </p:cNvSpPr>
          <p:nvPr>
            <p:ph idx="1"/>
          </p:nvPr>
        </p:nvSpPr>
        <p:spPr>
          <a:xfrm>
            <a:off x="684213" y="1412875"/>
            <a:ext cx="7920037" cy="1387475"/>
          </a:xfrm>
        </p:spPr>
        <p:txBody>
          <a:bodyPr/>
          <a:lstStyle/>
          <a:p>
            <a:r>
              <a:rPr lang="zh-CN" altLang="en-US" sz="2400" dirty="0"/>
              <a:t>依赖表示两个或多个建模元素之间的关系，对于一个元素</a:t>
            </a:r>
            <a:r>
              <a:rPr lang="en-US" altLang="zh-CN" sz="2400" dirty="0"/>
              <a:t>(</a:t>
            </a:r>
            <a:r>
              <a:rPr lang="zh-CN" altLang="en-US" sz="2400" dirty="0"/>
              <a:t>提供者</a:t>
            </a:r>
            <a:r>
              <a:rPr lang="en-US" altLang="zh-CN" sz="2400" dirty="0"/>
              <a:t>)</a:t>
            </a:r>
            <a:r>
              <a:rPr lang="zh-CN" altLang="en-US" sz="2400" dirty="0"/>
              <a:t>的改变可能影响其他元素</a:t>
            </a:r>
            <a:r>
              <a:rPr lang="en-US" altLang="zh-CN" sz="2400" dirty="0"/>
              <a:t>(</a:t>
            </a:r>
            <a:r>
              <a:rPr lang="zh-CN" altLang="en-US" sz="2400" dirty="0"/>
              <a:t>客户</a:t>
            </a:r>
            <a:r>
              <a:rPr lang="en-US" altLang="zh-CN" sz="2400" dirty="0"/>
              <a:t>)</a:t>
            </a:r>
            <a:r>
              <a:rPr lang="zh-CN" altLang="en-US" sz="2400" dirty="0"/>
              <a:t>。</a:t>
            </a:r>
            <a:endParaRPr lang="en-US" altLang="zh-CN" sz="2400" dirty="0"/>
          </a:p>
          <a:p>
            <a:endParaRPr lang="en-US" altLang="zh-CN" dirty="0"/>
          </a:p>
          <a:p>
            <a:endParaRPr lang="en-US" altLang="zh-CN" dirty="0"/>
          </a:p>
          <a:p>
            <a:endParaRPr lang="en-US" altLang="zh-CN" dirty="0"/>
          </a:p>
          <a:p>
            <a:endParaRPr lang="en-US" altLang="zh-CN" sz="2400" dirty="0"/>
          </a:p>
          <a:p>
            <a:r>
              <a:rPr lang="zh-CN" altLang="en-US" sz="2400" dirty="0"/>
              <a:t>虚线上的标签表示依赖的种类，</a:t>
            </a:r>
            <a:r>
              <a:rPr lang="en-US" altLang="zh-CN" sz="2400" dirty="0"/>
              <a:t>UML2.0</a:t>
            </a:r>
            <a:r>
              <a:rPr lang="zh-CN" altLang="en-US" sz="2400" dirty="0"/>
              <a:t>中除了</a:t>
            </a:r>
            <a:r>
              <a:rPr lang="en-US" altLang="zh-CN" sz="2400" dirty="0"/>
              <a:t>《use》</a:t>
            </a:r>
            <a:r>
              <a:rPr lang="zh-CN" altLang="en-US" sz="2400" dirty="0"/>
              <a:t>外，还有</a:t>
            </a:r>
            <a:r>
              <a:rPr lang="en-US" altLang="zh-CN" sz="2400" dirty="0"/>
              <a:t>access</a:t>
            </a:r>
            <a:r>
              <a:rPr lang="zh-CN" altLang="en-US" sz="2400" dirty="0"/>
              <a:t>、</a:t>
            </a:r>
            <a:r>
              <a:rPr lang="en-US" altLang="zh-CN" sz="2400" dirty="0"/>
              <a:t>bind</a:t>
            </a:r>
            <a:r>
              <a:rPr lang="zh-CN" altLang="en-US" sz="2400" dirty="0"/>
              <a:t>、</a:t>
            </a:r>
            <a:r>
              <a:rPr lang="en-US" altLang="zh-CN" sz="2400" dirty="0"/>
              <a:t>call</a:t>
            </a:r>
            <a:r>
              <a:rPr lang="zh-CN" altLang="en-US" sz="2400" dirty="0"/>
              <a:t>、</a:t>
            </a:r>
            <a:r>
              <a:rPr lang="en-US" altLang="zh-CN" sz="2400" dirty="0"/>
              <a:t>create</a:t>
            </a:r>
            <a:r>
              <a:rPr lang="zh-CN" altLang="en-US" sz="2400" dirty="0"/>
              <a:t>、</a:t>
            </a:r>
            <a:r>
              <a:rPr lang="en-US" altLang="zh-CN" sz="2400" dirty="0"/>
              <a:t>derive</a:t>
            </a:r>
            <a:r>
              <a:rPr lang="zh-CN" altLang="en-US" sz="2400" dirty="0"/>
              <a:t>、</a:t>
            </a:r>
            <a:r>
              <a:rPr lang="en-US" altLang="zh-CN" sz="2400" dirty="0"/>
              <a:t>instantiate</a:t>
            </a:r>
            <a:r>
              <a:rPr lang="zh-CN" altLang="en-US" sz="2400" dirty="0"/>
              <a:t>、</a:t>
            </a:r>
            <a:r>
              <a:rPr lang="en-US" altLang="zh-CN" sz="2400" dirty="0"/>
              <a:t>permit</a:t>
            </a:r>
            <a:r>
              <a:rPr lang="zh-CN" altLang="en-US" sz="2400" dirty="0"/>
              <a:t>、</a:t>
            </a:r>
            <a:r>
              <a:rPr lang="en-US" altLang="zh-CN" sz="2400" dirty="0"/>
              <a:t>realize</a:t>
            </a:r>
            <a:r>
              <a:rPr lang="zh-CN" altLang="en-US" sz="2400" dirty="0"/>
              <a:t>、</a:t>
            </a:r>
            <a:r>
              <a:rPr lang="en-US" altLang="zh-CN" sz="2400" dirty="0"/>
              <a:t>refine</a:t>
            </a:r>
            <a:r>
              <a:rPr lang="zh-CN" altLang="en-US" sz="2400" dirty="0"/>
              <a:t>、</a:t>
            </a:r>
            <a:r>
              <a:rPr lang="en-US" altLang="zh-CN" sz="2400" dirty="0"/>
              <a:t>send</a:t>
            </a:r>
            <a:r>
              <a:rPr lang="zh-CN" altLang="en-US" sz="2400" dirty="0"/>
              <a:t>、</a:t>
            </a:r>
            <a:r>
              <a:rPr lang="en-US" altLang="zh-CN" sz="2400" dirty="0"/>
              <a:t>substitute</a:t>
            </a:r>
            <a:r>
              <a:rPr lang="zh-CN" altLang="en-US" sz="2400" dirty="0"/>
              <a:t>、</a:t>
            </a:r>
            <a:r>
              <a:rPr lang="en-US" altLang="zh-CN" sz="2400" dirty="0"/>
              <a:t>trace</a:t>
            </a:r>
            <a:r>
              <a:rPr lang="zh-CN" altLang="en-US" sz="2400" dirty="0"/>
              <a:t>。</a:t>
            </a:r>
            <a:endParaRPr lang="en-US" altLang="zh-CN" sz="2400" dirty="0"/>
          </a:p>
          <a:p>
            <a:endParaRPr lang="en-US" altLang="zh-CN" dirty="0"/>
          </a:p>
          <a:p>
            <a:endParaRPr lang="zh-CN" altLang="en-US" dirty="0"/>
          </a:p>
          <a:p>
            <a:endParaRPr lang="zh-CN" altLang="en-US" dirty="0"/>
          </a:p>
        </p:txBody>
      </p:sp>
      <p:sp>
        <p:nvSpPr>
          <p:cNvPr id="4" name="Rectangle 5">
            <a:extLst>
              <a:ext uri="{FF2B5EF4-FFF2-40B4-BE49-F238E27FC236}">
                <a16:creationId xmlns:a16="http://schemas.microsoft.com/office/drawing/2014/main" id="{996A736A-AF1D-4773-B8F0-D3E446437598}"/>
              </a:ext>
            </a:extLst>
          </p:cNvPr>
          <p:cNvSpPr>
            <a:spLocks noChangeArrowheads="1"/>
          </p:cNvSpPr>
          <p:nvPr/>
        </p:nvSpPr>
        <p:spPr bwMode="auto">
          <a:xfrm>
            <a:off x="2265363" y="2489869"/>
            <a:ext cx="1676400" cy="1524000"/>
          </a:xfrm>
          <a:prstGeom prst="rect">
            <a:avLst/>
          </a:prstGeom>
          <a:solidFill>
            <a:srgbClr val="CC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 typeface="Wingdings" panose="05000000000000000000" pitchFamily="2" charset="2"/>
              <a:buChar char="Ø"/>
              <a:tabLst/>
              <a:defRPr/>
            </a:pPr>
            <a:endParaRPr kumimoji="0" lang="zh-CN" altLang="en-US" sz="24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sp>
        <p:nvSpPr>
          <p:cNvPr id="5" name="Text Box 6">
            <a:extLst>
              <a:ext uri="{FF2B5EF4-FFF2-40B4-BE49-F238E27FC236}">
                <a16:creationId xmlns:a16="http://schemas.microsoft.com/office/drawing/2014/main" id="{7C0A3496-306C-49C7-B12F-D46039D82E22}"/>
              </a:ext>
            </a:extLst>
          </p:cNvPr>
          <p:cNvSpPr txBox="1">
            <a:spLocks noChangeArrowheads="1"/>
          </p:cNvSpPr>
          <p:nvPr/>
        </p:nvSpPr>
        <p:spPr bwMode="auto">
          <a:xfrm>
            <a:off x="2465388" y="2537494"/>
            <a:ext cx="1295400"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algn="ctr" fontAlgn="base">
              <a:spcAft>
                <a:spcPct val="0"/>
              </a:spcAft>
              <a:buFontTx/>
              <a:buNone/>
            </a:pPr>
            <a:r>
              <a:rPr lang="en-US" altLang="zh-CN" sz="1800">
                <a:solidFill>
                  <a:srgbClr val="000000"/>
                </a:solidFill>
                <a:latin typeface="Arial Narrow" panose="020B0606020202030204" pitchFamily="34" charset="0"/>
              </a:rPr>
              <a:t>A</a:t>
            </a:r>
          </a:p>
        </p:txBody>
      </p:sp>
      <p:sp>
        <p:nvSpPr>
          <p:cNvPr id="6" name="Line 7">
            <a:extLst>
              <a:ext uri="{FF2B5EF4-FFF2-40B4-BE49-F238E27FC236}">
                <a16:creationId xmlns:a16="http://schemas.microsoft.com/office/drawing/2014/main" id="{C9F7DBBF-C61B-4036-8D1F-B3CF7129C3B6}"/>
              </a:ext>
            </a:extLst>
          </p:cNvPr>
          <p:cNvSpPr>
            <a:spLocks noChangeShapeType="1"/>
          </p:cNvSpPr>
          <p:nvPr/>
        </p:nvSpPr>
        <p:spPr bwMode="auto">
          <a:xfrm>
            <a:off x="2274888" y="2947069"/>
            <a:ext cx="16668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FF3300"/>
              </a:solidFill>
              <a:effectLst/>
              <a:uLnTx/>
              <a:uFillTx/>
            </a:endParaRPr>
          </a:p>
        </p:txBody>
      </p:sp>
      <p:sp>
        <p:nvSpPr>
          <p:cNvPr id="7" name="Text Box 8">
            <a:extLst>
              <a:ext uri="{FF2B5EF4-FFF2-40B4-BE49-F238E27FC236}">
                <a16:creationId xmlns:a16="http://schemas.microsoft.com/office/drawing/2014/main" id="{9C60501A-A035-4FF8-B01E-CF8B302A2493}"/>
              </a:ext>
            </a:extLst>
          </p:cNvPr>
          <p:cNvSpPr txBox="1">
            <a:spLocks noChangeArrowheads="1"/>
          </p:cNvSpPr>
          <p:nvPr/>
        </p:nvSpPr>
        <p:spPr bwMode="auto">
          <a:xfrm>
            <a:off x="2314576" y="3021682"/>
            <a:ext cx="1474787" cy="91598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en-US" altLang="zh-CN" sz="1800">
                <a:solidFill>
                  <a:srgbClr val="000000"/>
                </a:solidFill>
                <a:latin typeface="Arial Narrow" panose="020B0606020202030204" pitchFamily="34" charset="0"/>
              </a:rPr>
              <a:t>foo(b:B)</a:t>
            </a:r>
          </a:p>
          <a:p>
            <a:pPr fontAlgn="base">
              <a:spcBef>
                <a:spcPct val="0"/>
              </a:spcBef>
              <a:spcAft>
                <a:spcPct val="0"/>
              </a:spcAft>
              <a:buFontTx/>
              <a:buNone/>
            </a:pPr>
            <a:r>
              <a:rPr lang="en-US" altLang="zh-CN" sz="1800">
                <a:solidFill>
                  <a:srgbClr val="000000"/>
                </a:solidFill>
                <a:latin typeface="Arial Narrow" panose="020B0606020202030204" pitchFamily="34" charset="0"/>
              </a:rPr>
              <a:t>bar():B</a:t>
            </a:r>
          </a:p>
          <a:p>
            <a:pPr fontAlgn="base">
              <a:spcBef>
                <a:spcPct val="0"/>
              </a:spcBef>
              <a:spcAft>
                <a:spcPct val="0"/>
              </a:spcAft>
              <a:buFontTx/>
              <a:buNone/>
            </a:pPr>
            <a:r>
              <a:rPr lang="en-US" altLang="zh-CN" sz="1800">
                <a:solidFill>
                  <a:srgbClr val="000000"/>
                </a:solidFill>
                <a:latin typeface="Arial Narrow" panose="020B0606020202030204" pitchFamily="34" charset="0"/>
              </a:rPr>
              <a:t>doSomthing()</a:t>
            </a:r>
          </a:p>
        </p:txBody>
      </p:sp>
      <p:sp>
        <p:nvSpPr>
          <p:cNvPr id="8" name="Rectangle 9">
            <a:extLst>
              <a:ext uri="{FF2B5EF4-FFF2-40B4-BE49-F238E27FC236}">
                <a16:creationId xmlns:a16="http://schemas.microsoft.com/office/drawing/2014/main" id="{A34B27B4-4FBE-49CE-AC5A-57E7EFD2CEBF}"/>
              </a:ext>
            </a:extLst>
          </p:cNvPr>
          <p:cNvSpPr>
            <a:spLocks noChangeArrowheads="1"/>
          </p:cNvSpPr>
          <p:nvPr/>
        </p:nvSpPr>
        <p:spPr bwMode="auto">
          <a:xfrm>
            <a:off x="5541963" y="2948657"/>
            <a:ext cx="1524000" cy="376237"/>
          </a:xfrm>
          <a:prstGeom prst="rect">
            <a:avLst/>
          </a:prstGeom>
          <a:solidFill>
            <a:srgbClr val="CC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algn="ctr">
              <a:buClr>
                <a:srgbClr val="FF3300"/>
              </a:buClr>
              <a:buSzPct val="70000"/>
              <a:buFont typeface="Wingdings" panose="05000000000000000000" pitchFamily="2" charset="2"/>
              <a:buNone/>
              <a:defRPr/>
            </a:pPr>
            <a:r>
              <a:rPr lang="en-US" altLang="zh-CN" sz="1800" kern="0">
                <a:solidFill>
                  <a:srgbClr val="000000"/>
                </a:solidFill>
                <a:latin typeface="Arial Narrow" panose="020B0606020202030204" pitchFamily="34" charset="0"/>
              </a:rPr>
              <a:t>B</a:t>
            </a:r>
          </a:p>
        </p:txBody>
      </p:sp>
      <p:sp>
        <p:nvSpPr>
          <p:cNvPr id="9" name="Line 10">
            <a:extLst>
              <a:ext uri="{FF2B5EF4-FFF2-40B4-BE49-F238E27FC236}">
                <a16:creationId xmlns:a16="http://schemas.microsoft.com/office/drawing/2014/main" id="{1E6E07BB-AD0C-4B03-AB14-680DCD4EEECA}"/>
              </a:ext>
            </a:extLst>
          </p:cNvPr>
          <p:cNvSpPr>
            <a:spLocks noChangeShapeType="1"/>
          </p:cNvSpPr>
          <p:nvPr/>
        </p:nvSpPr>
        <p:spPr bwMode="auto">
          <a:xfrm>
            <a:off x="3941763" y="3099469"/>
            <a:ext cx="1600200" cy="0"/>
          </a:xfrm>
          <a:prstGeom prst="line">
            <a:avLst/>
          </a:prstGeom>
          <a:noFill/>
          <a:ln w="28575">
            <a:solidFill>
              <a:srgbClr val="000000"/>
            </a:solidFill>
            <a:prstDash val="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FF3300"/>
              </a:solidFill>
              <a:effectLst/>
              <a:uLnTx/>
              <a:uFillTx/>
            </a:endParaRPr>
          </a:p>
        </p:txBody>
      </p:sp>
      <p:sp>
        <p:nvSpPr>
          <p:cNvPr id="10" name="Text Box 11">
            <a:extLst>
              <a:ext uri="{FF2B5EF4-FFF2-40B4-BE49-F238E27FC236}">
                <a16:creationId xmlns:a16="http://schemas.microsoft.com/office/drawing/2014/main" id="{E7F7BB2C-9031-403A-9320-3B4DD74576E1}"/>
              </a:ext>
            </a:extLst>
          </p:cNvPr>
          <p:cNvSpPr txBox="1">
            <a:spLocks noChangeArrowheads="1"/>
          </p:cNvSpPr>
          <p:nvPr/>
        </p:nvSpPr>
        <p:spPr bwMode="auto">
          <a:xfrm>
            <a:off x="4132263" y="2690688"/>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342900" marR="0" lvl="0" indent="-342900" algn="ctr" defTabSz="914400" eaLnBrk="1" fontAlgn="auto" latinLnBrk="0" hangingPunct="1">
              <a:lnSpc>
                <a:spcPct val="100000"/>
              </a:lnSpc>
              <a:spcBef>
                <a:spcPct val="50000"/>
              </a:spcBef>
              <a:spcAft>
                <a:spcPts val="0"/>
              </a:spcAft>
              <a:buClr>
                <a:srgbClr val="FF3300"/>
              </a:buClr>
              <a:buSzPct val="70000"/>
              <a:buFont typeface="Wingdings" panose="05000000000000000000" pitchFamily="2" charset="2"/>
              <a:buNone/>
              <a:tabLst/>
              <a:defRPr/>
            </a:pPr>
            <a:r>
              <a:rPr kumimoji="0" lang="en-US" altLang="zh-CN" sz="1800" b="0"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rPr>
              <a:t>&lt;&lt;use&gt;&gt;</a:t>
            </a:r>
          </a:p>
        </p:txBody>
      </p:sp>
      <p:sp>
        <p:nvSpPr>
          <p:cNvPr id="11" name="Text Box 12">
            <a:extLst>
              <a:ext uri="{FF2B5EF4-FFF2-40B4-BE49-F238E27FC236}">
                <a16:creationId xmlns:a16="http://schemas.microsoft.com/office/drawing/2014/main" id="{2C2CBB54-5189-4469-A192-BF5CC8F5BDCA}"/>
              </a:ext>
            </a:extLst>
          </p:cNvPr>
          <p:cNvSpPr txBox="1">
            <a:spLocks noChangeArrowheads="1"/>
          </p:cNvSpPr>
          <p:nvPr/>
        </p:nvSpPr>
        <p:spPr bwMode="auto">
          <a:xfrm>
            <a:off x="7065963" y="2961357"/>
            <a:ext cx="1219200" cy="3667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1"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rPr>
              <a:t>提供者</a:t>
            </a:r>
          </a:p>
        </p:txBody>
      </p:sp>
      <p:sp>
        <p:nvSpPr>
          <p:cNvPr id="12" name="Text Box 13">
            <a:extLst>
              <a:ext uri="{FF2B5EF4-FFF2-40B4-BE49-F238E27FC236}">
                <a16:creationId xmlns:a16="http://schemas.microsoft.com/office/drawing/2014/main" id="{450170AD-67CB-4784-9F88-098056171DE9}"/>
              </a:ext>
            </a:extLst>
          </p:cNvPr>
          <p:cNvSpPr txBox="1">
            <a:spLocks noChangeArrowheads="1"/>
          </p:cNvSpPr>
          <p:nvPr/>
        </p:nvSpPr>
        <p:spPr bwMode="auto">
          <a:xfrm>
            <a:off x="1122363" y="2947069"/>
            <a:ext cx="1219200"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客户</a:t>
            </a:r>
          </a:p>
        </p:txBody>
      </p:sp>
    </p:spTree>
    <p:extLst>
      <p:ext uri="{BB962C8B-B14F-4D97-AF65-F5344CB8AC3E}">
        <p14:creationId xmlns:p14="http://schemas.microsoft.com/office/powerpoint/2010/main" val="9403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randombar(horizontal)">
                                      <p:cBhvr>
                                        <p:cTn id="24" dur="500"/>
                                        <p:tgtEl>
                                          <p:spTgt spid="8"/>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randombar(horizontal)">
                                      <p:cBhvr>
                                        <p:cTn id="27" dur="500"/>
                                        <p:tgtEl>
                                          <p:spTgt spid="9"/>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randombar(horizontal)">
                                      <p:cBhvr>
                                        <p:cTn id="30" dur="500"/>
                                        <p:tgtEl>
                                          <p:spTgt spid="10"/>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randombar(horizontal)">
                                      <p:cBhvr>
                                        <p:cTn id="33" dur="500"/>
                                        <p:tgtEl>
                                          <p:spTgt spid="11"/>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randombar(horizontal)">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randombar(horizontal)">
                                      <p:cBhvr>
                                        <p:cTn id="4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p:bldP spid="6" grpId="0" animBg="1"/>
      <p:bldP spid="7" grpId="0"/>
      <p:bldP spid="8" grpId="0" animBg="1"/>
      <p:bldP spid="9" grpId="0" animBg="1"/>
      <p:bldP spid="10" grpId="0"/>
      <p:bldP spid="11" grpId="0"/>
      <p:bldP spid="1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9.4.7 </a:t>
            </a:r>
            <a:r>
              <a:rPr lang="zh-CN" altLang="en-US" dirty="0"/>
              <a:t>细化（</a:t>
            </a:r>
            <a:r>
              <a:rPr lang="en-US" altLang="zh-CN" dirty="0"/>
              <a:t>refinement</a:t>
            </a:r>
            <a:r>
              <a:rPr lang="zh-CN" altLang="en-US" dirty="0"/>
              <a:t>）</a:t>
            </a:r>
          </a:p>
        </p:txBody>
      </p:sp>
      <p:sp>
        <p:nvSpPr>
          <p:cNvPr id="3" name="内容占位符 2"/>
          <p:cNvSpPr>
            <a:spLocks noGrp="1"/>
          </p:cNvSpPr>
          <p:nvPr>
            <p:ph idx="1"/>
          </p:nvPr>
        </p:nvSpPr>
        <p:spPr>
          <a:xfrm>
            <a:off x="684213" y="1412875"/>
            <a:ext cx="7920037" cy="3130845"/>
          </a:xfrm>
        </p:spPr>
        <p:txBody>
          <a:bodyPr/>
          <a:lstStyle/>
          <a:p>
            <a:r>
              <a:rPr lang="zh-CN" altLang="en-US" dirty="0"/>
              <a:t>细化（</a:t>
            </a:r>
            <a:r>
              <a:rPr lang="en-US" altLang="zh-CN" dirty="0"/>
              <a:t>refinement</a:t>
            </a:r>
            <a:r>
              <a:rPr lang="zh-CN" altLang="en-US" dirty="0"/>
              <a:t>）是对同一事物不同级别的两种描述之间的一种关系</a:t>
            </a:r>
          </a:p>
        </p:txBody>
      </p:sp>
      <p:pic>
        <p:nvPicPr>
          <p:cNvPr id="4" name="Picture 4" descr="rj10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006" y="3723226"/>
            <a:ext cx="6985000" cy="97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5"/>
          <p:cNvSpPr>
            <a:spLocks noChangeArrowheads="1"/>
          </p:cNvSpPr>
          <p:nvPr/>
        </p:nvSpPr>
        <p:spPr bwMode="auto">
          <a:xfrm>
            <a:off x="3898410" y="2793426"/>
            <a:ext cx="1871663" cy="720725"/>
          </a:xfrm>
          <a:prstGeom prst="wedgeRectCallout">
            <a:avLst>
              <a:gd name="adj1" fmla="val -62130"/>
              <a:gd name="adj2" fmla="val 144273"/>
            </a:avLst>
          </a:prstGeom>
          <a:solidFill>
            <a:srgbClr val="E1F4FF"/>
          </a:solidFill>
          <a:ln w="9525">
            <a:solidFill>
              <a:srgbClr val="000000"/>
            </a:solidFill>
            <a:miter lim="800000"/>
            <a:headEnd/>
            <a:tailEnd/>
          </a:ln>
          <a:effectLst>
            <a:outerShdw dist="107763" dir="2700000" algn="ctr" rotWithShape="0">
              <a:srgbClr val="DDDDDD">
                <a:alpha val="50000"/>
              </a:srgbClr>
            </a:outerShdw>
          </a:effectLst>
        </p:spPr>
        <p:txBody>
          <a:bodyP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注意是虚线，</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实线就成了泛化</a:t>
            </a:r>
          </a:p>
        </p:txBody>
      </p:sp>
      <p:sp>
        <p:nvSpPr>
          <p:cNvPr id="11" name="矩形 10"/>
          <p:cNvSpPr/>
          <p:nvPr/>
        </p:nvSpPr>
        <p:spPr>
          <a:xfrm>
            <a:off x="1066006" y="4972342"/>
            <a:ext cx="7304996" cy="461665"/>
          </a:xfrm>
          <a:prstGeom prst="rect">
            <a:avLst/>
          </a:prstGeom>
        </p:spPr>
        <p:txBody>
          <a:bodyPr wrap="square">
            <a:spAutoFit/>
          </a:bodyPr>
          <a:lstStyle/>
          <a:p>
            <a:r>
              <a:rPr lang="zh-CN" altLang="en-US" sz="2400" dirty="0">
                <a:solidFill>
                  <a:srgbClr val="0000FF"/>
                </a:solidFill>
                <a:latin typeface="华文细黑" panose="02010600040101010101" pitchFamily="2" charset="-122"/>
                <a:ea typeface="华文细黑" panose="02010600040101010101" pitchFamily="2" charset="-122"/>
              </a:rPr>
              <a:t>以上表示：设计类是在分析类的基础上更详细的描述</a:t>
            </a:r>
          </a:p>
        </p:txBody>
      </p:sp>
    </p:spTree>
    <p:extLst>
      <p:ext uri="{BB962C8B-B14F-4D97-AF65-F5344CB8AC3E}">
        <p14:creationId xmlns:p14="http://schemas.microsoft.com/office/powerpoint/2010/main" val="11109812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t>9.5 </a:t>
            </a:r>
            <a:r>
              <a:rPr lang="zh-CN" altLang="en-US" dirty="0"/>
              <a:t>动态模型</a:t>
            </a:r>
            <a:endParaRPr lang="zh-CN" altLang="en-US" dirty="0">
              <a:latin typeface="+mj-ea"/>
            </a:endParaRPr>
          </a:p>
        </p:txBody>
      </p:sp>
      <p:pic>
        <p:nvPicPr>
          <p:cNvPr id="17412" name="Picture 4" descr="“state diagram”的图片搜索结果&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3141" y="2538760"/>
            <a:ext cx="5377717" cy="3717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96546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动态模型的概念</a:t>
            </a:r>
          </a:p>
        </p:txBody>
      </p:sp>
      <p:sp>
        <p:nvSpPr>
          <p:cNvPr id="3" name="内容占位符 2"/>
          <p:cNvSpPr>
            <a:spLocks noGrp="1"/>
          </p:cNvSpPr>
          <p:nvPr>
            <p:ph idx="1"/>
          </p:nvPr>
        </p:nvSpPr>
        <p:spPr/>
        <p:txBody>
          <a:bodyPr/>
          <a:lstStyle/>
          <a:p>
            <a:r>
              <a:rPr lang="zh-CN" altLang="en-US" dirty="0"/>
              <a:t>动态模型表示瞬时的、行为化的系统的“控制”性质，它规定了</a:t>
            </a:r>
            <a:r>
              <a:rPr lang="zh-CN" altLang="en-US" dirty="0">
                <a:solidFill>
                  <a:srgbClr val="0000FF"/>
                </a:solidFill>
              </a:rPr>
              <a:t>对象模型中的对象的合法变化序列</a:t>
            </a:r>
            <a:r>
              <a:rPr lang="zh-CN" altLang="en-US" dirty="0"/>
              <a:t>。</a:t>
            </a:r>
            <a:endParaRPr lang="en-US" altLang="zh-CN" dirty="0"/>
          </a:p>
          <a:p>
            <a:r>
              <a:rPr lang="zh-CN" altLang="en-US" dirty="0"/>
              <a:t>通常采用</a:t>
            </a:r>
            <a:r>
              <a:rPr lang="en-US" altLang="zh-CN" dirty="0"/>
              <a:t>UML</a:t>
            </a:r>
            <a:r>
              <a:rPr lang="zh-CN" altLang="en-US" dirty="0"/>
              <a:t>的状态图表达</a:t>
            </a:r>
          </a:p>
        </p:txBody>
      </p:sp>
    </p:spTree>
    <p:extLst>
      <p:ext uri="{BB962C8B-B14F-4D97-AF65-F5344CB8AC3E}">
        <p14:creationId xmlns:p14="http://schemas.microsoft.com/office/powerpoint/2010/main" val="2512481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ea"/>
              </a:rPr>
              <a:t>结构化设计方法</a:t>
            </a:r>
            <a:r>
              <a:rPr lang="zh-CN" altLang="en-US" dirty="0"/>
              <a:t>与面向对象方法学对比</a:t>
            </a:r>
          </a:p>
        </p:txBody>
      </p:sp>
      <p:pic>
        <p:nvPicPr>
          <p:cNvPr id="4" name="图片 3"/>
          <p:cNvPicPr>
            <a:picLocks noChangeAspect="1"/>
          </p:cNvPicPr>
          <p:nvPr/>
        </p:nvPicPr>
        <p:blipFill>
          <a:blip r:embed="rId2"/>
          <a:stretch>
            <a:fillRect/>
          </a:stretch>
        </p:blipFill>
        <p:spPr>
          <a:xfrm>
            <a:off x="529881" y="1266940"/>
            <a:ext cx="8057249" cy="4522756"/>
          </a:xfrm>
          <a:prstGeom prst="rect">
            <a:avLst/>
          </a:prstGeom>
        </p:spPr>
      </p:pic>
      <p:sp>
        <p:nvSpPr>
          <p:cNvPr id="6" name="矩形 5"/>
          <p:cNvSpPr/>
          <p:nvPr/>
        </p:nvSpPr>
        <p:spPr>
          <a:xfrm>
            <a:off x="1421469" y="5274561"/>
            <a:ext cx="2236510" cy="400110"/>
          </a:xfrm>
          <a:prstGeom prst="rect">
            <a:avLst/>
          </a:prstGeom>
        </p:spPr>
        <p:txBody>
          <a:bodyPr wrap="none">
            <a:spAutoFit/>
          </a:bodyPr>
          <a:lstStyle/>
          <a:p>
            <a:r>
              <a:rPr kumimoji="1" lang="zh-CN" altLang="en-US" sz="2000" kern="0" dirty="0">
                <a:solidFill>
                  <a:srgbClr val="000000"/>
                </a:solidFill>
                <a:latin typeface="华文细黑" panose="02010600040101010101" pitchFamily="2" charset="-122"/>
                <a:ea typeface="华文细黑" panose="02010600040101010101" pitchFamily="2" charset="-122"/>
              </a:rPr>
              <a:t>取款，存款，交易</a:t>
            </a:r>
            <a:endParaRPr lang="zh-CN" altLang="en-US" dirty="0"/>
          </a:p>
        </p:txBody>
      </p:sp>
      <p:sp>
        <p:nvSpPr>
          <p:cNvPr id="8" name="矩形 7"/>
          <p:cNvSpPr/>
          <p:nvPr/>
        </p:nvSpPr>
        <p:spPr>
          <a:xfrm>
            <a:off x="5097923" y="5274561"/>
            <a:ext cx="2236510" cy="400110"/>
          </a:xfrm>
          <a:prstGeom prst="rect">
            <a:avLst/>
          </a:prstGeom>
        </p:spPr>
        <p:txBody>
          <a:bodyPr wrap="none">
            <a:spAutoFit/>
          </a:bodyPr>
          <a:lstStyle/>
          <a:p>
            <a:r>
              <a:rPr kumimoji="1" lang="zh-CN" altLang="en-US" sz="2000" kern="0" dirty="0">
                <a:solidFill>
                  <a:srgbClr val="000000"/>
                </a:solidFill>
                <a:latin typeface="华文细黑" panose="02010600040101010101" pitchFamily="2" charset="-122"/>
                <a:ea typeface="华文细黑" panose="02010600040101010101" pitchFamily="2" charset="-122"/>
              </a:rPr>
              <a:t>顾客，钞票，账户</a:t>
            </a:r>
            <a:endParaRPr lang="zh-CN" altLang="en-US" dirty="0"/>
          </a:p>
        </p:txBody>
      </p:sp>
    </p:spTree>
    <p:extLst>
      <p:ext uri="{BB962C8B-B14F-4D97-AF65-F5344CB8AC3E}">
        <p14:creationId xmlns:p14="http://schemas.microsoft.com/office/powerpoint/2010/main" val="24055958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动态模型三要素</a:t>
            </a:r>
          </a:p>
        </p:txBody>
      </p:sp>
      <p:sp>
        <p:nvSpPr>
          <p:cNvPr id="3" name="内容占位符 2"/>
          <p:cNvSpPr>
            <a:spLocks noGrp="1"/>
          </p:cNvSpPr>
          <p:nvPr>
            <p:ph idx="1"/>
          </p:nvPr>
        </p:nvSpPr>
        <p:spPr>
          <a:xfrm>
            <a:off x="684213" y="1412875"/>
            <a:ext cx="7920037" cy="3036577"/>
          </a:xfrm>
        </p:spPr>
        <p:txBody>
          <a:bodyPr/>
          <a:lstStyle/>
          <a:p>
            <a:r>
              <a:rPr lang="zh-CN" altLang="en-US" dirty="0"/>
              <a:t>事件 </a:t>
            </a:r>
            <a:r>
              <a:rPr lang="en-US" altLang="zh-CN" dirty="0"/>
              <a:t>(event)</a:t>
            </a:r>
            <a:r>
              <a:rPr lang="zh-CN" altLang="en-US" dirty="0"/>
              <a:t>：引发 </a:t>
            </a:r>
            <a:r>
              <a:rPr lang="en-US" altLang="zh-CN" dirty="0"/>
              <a:t>object </a:t>
            </a:r>
            <a:r>
              <a:rPr lang="zh-CN" altLang="en-US" dirty="0"/>
              <a:t>状态改变的控制信息（瞬时）</a:t>
            </a:r>
          </a:p>
          <a:p>
            <a:r>
              <a:rPr lang="zh-CN" altLang="en-US" dirty="0"/>
              <a:t>状态</a:t>
            </a:r>
            <a:r>
              <a:rPr lang="en-US" altLang="zh-CN" dirty="0"/>
              <a:t>(status)</a:t>
            </a:r>
            <a:r>
              <a:rPr lang="zh-CN" altLang="en-US" dirty="0"/>
              <a:t> ：即 </a:t>
            </a:r>
            <a:r>
              <a:rPr lang="en-US" altLang="zh-CN" dirty="0"/>
              <a:t>object </a:t>
            </a:r>
            <a:r>
              <a:rPr lang="zh-CN" altLang="en-US" dirty="0"/>
              <a:t>的 </a:t>
            </a:r>
            <a:r>
              <a:rPr lang="en-US" altLang="zh-CN" dirty="0"/>
              <a:t>attributes </a:t>
            </a:r>
            <a:r>
              <a:rPr lang="zh-CN" altLang="en-US" dirty="0"/>
              <a:t>所处的情形（可持续）</a:t>
            </a:r>
          </a:p>
          <a:p>
            <a:r>
              <a:rPr lang="zh-CN" altLang="en-US" dirty="0"/>
              <a:t>行为</a:t>
            </a:r>
            <a:r>
              <a:rPr lang="en-US" altLang="zh-CN" dirty="0"/>
              <a:t>(action)</a:t>
            </a:r>
            <a:r>
              <a:rPr lang="zh-CN" altLang="en-US" dirty="0"/>
              <a:t> ： </a:t>
            </a:r>
            <a:r>
              <a:rPr lang="en-US" altLang="zh-CN" dirty="0"/>
              <a:t>Object </a:t>
            </a:r>
            <a:r>
              <a:rPr lang="zh-CN" altLang="en-US" dirty="0"/>
              <a:t>要达到某种 </a:t>
            </a:r>
            <a:r>
              <a:rPr lang="en-US" altLang="zh-CN" dirty="0"/>
              <a:t>status </a:t>
            </a:r>
            <a:r>
              <a:rPr lang="zh-CN" altLang="en-US" dirty="0"/>
              <a:t>所做的操作（耗时）</a:t>
            </a:r>
          </a:p>
          <a:p>
            <a:endParaRPr lang="zh-CN" altLang="en-US" dirty="0"/>
          </a:p>
        </p:txBody>
      </p:sp>
      <p:grpSp>
        <p:nvGrpSpPr>
          <p:cNvPr id="4" name="Group 4"/>
          <p:cNvGrpSpPr>
            <a:grpSpLocks/>
          </p:cNvGrpSpPr>
          <p:nvPr/>
        </p:nvGrpSpPr>
        <p:grpSpPr bwMode="auto">
          <a:xfrm>
            <a:off x="1041515" y="4736789"/>
            <a:ext cx="7489825" cy="1143000"/>
            <a:chOff x="864" y="3098"/>
            <a:chExt cx="4718" cy="720"/>
          </a:xfrm>
        </p:grpSpPr>
        <p:sp>
          <p:nvSpPr>
            <p:cNvPr id="5" name="Oval 5"/>
            <p:cNvSpPr>
              <a:spLocks noChangeArrowheads="1"/>
            </p:cNvSpPr>
            <p:nvPr/>
          </p:nvSpPr>
          <p:spPr bwMode="auto">
            <a:xfrm>
              <a:off x="864" y="3242"/>
              <a:ext cx="144" cy="144"/>
            </a:xfrm>
            <a:prstGeom prst="ellipse">
              <a:avLst/>
            </a:prstGeom>
            <a:solidFill>
              <a:srgbClr val="E4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grpSp>
          <p:nvGrpSpPr>
            <p:cNvPr id="6" name="Group 6"/>
            <p:cNvGrpSpPr>
              <a:grpSpLocks/>
            </p:cNvGrpSpPr>
            <p:nvPr/>
          </p:nvGrpSpPr>
          <p:grpSpPr bwMode="auto">
            <a:xfrm>
              <a:off x="1008" y="3098"/>
              <a:ext cx="816" cy="250"/>
              <a:chOff x="816" y="1968"/>
              <a:chExt cx="816" cy="250"/>
            </a:xfrm>
          </p:grpSpPr>
          <p:sp>
            <p:nvSpPr>
              <p:cNvPr id="41" name="Line 7"/>
              <p:cNvSpPr>
                <a:spLocks noChangeShapeType="1"/>
              </p:cNvSpPr>
              <p:nvPr/>
            </p:nvSpPr>
            <p:spPr bwMode="auto">
              <a:xfrm>
                <a:off x="816" y="2183"/>
                <a:ext cx="816" cy="0"/>
              </a:xfrm>
              <a:prstGeom prst="line">
                <a:avLst/>
              </a:prstGeom>
              <a:noFill/>
              <a:ln w="25400">
                <a:solidFill>
                  <a:srgbClr val="000000"/>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42" name="Text Box 8"/>
              <p:cNvSpPr txBox="1">
                <a:spLocks noChangeArrowheads="1"/>
              </p:cNvSpPr>
              <p:nvPr/>
            </p:nvSpPr>
            <p:spPr bwMode="auto">
              <a:xfrm>
                <a:off x="816" y="1968"/>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Event 0</a:t>
                </a:r>
              </a:p>
            </p:txBody>
          </p:sp>
        </p:grpSp>
        <p:grpSp>
          <p:nvGrpSpPr>
            <p:cNvPr id="7" name="Group 9"/>
            <p:cNvGrpSpPr>
              <a:grpSpLocks/>
            </p:cNvGrpSpPr>
            <p:nvPr/>
          </p:nvGrpSpPr>
          <p:grpSpPr bwMode="auto">
            <a:xfrm>
              <a:off x="1824" y="3098"/>
              <a:ext cx="960" cy="454"/>
              <a:chOff x="1632" y="1968"/>
              <a:chExt cx="960" cy="454"/>
            </a:xfrm>
          </p:grpSpPr>
          <p:grpSp>
            <p:nvGrpSpPr>
              <p:cNvPr id="31" name="Group 10"/>
              <p:cNvGrpSpPr>
                <a:grpSpLocks/>
              </p:cNvGrpSpPr>
              <p:nvPr/>
            </p:nvGrpSpPr>
            <p:grpSpPr bwMode="auto">
              <a:xfrm>
                <a:off x="1632" y="1968"/>
                <a:ext cx="958" cy="454"/>
                <a:chOff x="1632" y="1968"/>
                <a:chExt cx="958" cy="454"/>
              </a:xfrm>
            </p:grpSpPr>
            <p:grpSp>
              <p:nvGrpSpPr>
                <p:cNvPr id="33" name="Group 11"/>
                <p:cNvGrpSpPr>
                  <a:grpSpLocks/>
                </p:cNvGrpSpPr>
                <p:nvPr/>
              </p:nvGrpSpPr>
              <p:grpSpPr bwMode="auto">
                <a:xfrm>
                  <a:off x="2409" y="1968"/>
                  <a:ext cx="181" cy="453"/>
                  <a:chOff x="1360" y="1360"/>
                  <a:chExt cx="227" cy="453"/>
                </a:xfrm>
              </p:grpSpPr>
              <p:sp>
                <p:nvSpPr>
                  <p:cNvPr id="39" name="Arc 12"/>
                  <p:cNvSpPr>
                    <a:spLocks/>
                  </p:cNvSpPr>
                  <p:nvPr/>
                </p:nvSpPr>
                <p:spPr bwMode="auto">
                  <a:xfrm>
                    <a:off x="1360" y="1360"/>
                    <a:ext cx="227" cy="227"/>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40" name="Arc 13"/>
                  <p:cNvSpPr>
                    <a:spLocks/>
                  </p:cNvSpPr>
                  <p:nvPr/>
                </p:nvSpPr>
                <p:spPr bwMode="auto">
                  <a:xfrm flipV="1">
                    <a:off x="1360" y="1586"/>
                    <a:ext cx="227" cy="227"/>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grpSp>
            <p:grpSp>
              <p:nvGrpSpPr>
                <p:cNvPr id="34" name="Group 14"/>
                <p:cNvGrpSpPr>
                  <a:grpSpLocks/>
                </p:cNvGrpSpPr>
                <p:nvPr/>
              </p:nvGrpSpPr>
              <p:grpSpPr bwMode="auto">
                <a:xfrm flipH="1">
                  <a:off x="1632" y="1968"/>
                  <a:ext cx="181" cy="453"/>
                  <a:chOff x="1360" y="1360"/>
                  <a:chExt cx="227" cy="453"/>
                </a:xfrm>
              </p:grpSpPr>
              <p:sp>
                <p:nvSpPr>
                  <p:cNvPr id="37" name="Arc 15"/>
                  <p:cNvSpPr>
                    <a:spLocks/>
                  </p:cNvSpPr>
                  <p:nvPr/>
                </p:nvSpPr>
                <p:spPr bwMode="auto">
                  <a:xfrm>
                    <a:off x="1360" y="1360"/>
                    <a:ext cx="227" cy="227"/>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38" name="Arc 16"/>
                  <p:cNvSpPr>
                    <a:spLocks/>
                  </p:cNvSpPr>
                  <p:nvPr/>
                </p:nvSpPr>
                <p:spPr bwMode="auto">
                  <a:xfrm flipV="1">
                    <a:off x="1360" y="1586"/>
                    <a:ext cx="227" cy="227"/>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grpSp>
            <p:sp>
              <p:nvSpPr>
                <p:cNvPr id="35" name="Line 17"/>
                <p:cNvSpPr>
                  <a:spLocks noChangeShapeType="1"/>
                </p:cNvSpPr>
                <p:nvPr/>
              </p:nvSpPr>
              <p:spPr bwMode="auto">
                <a:xfrm>
                  <a:off x="1798" y="1968"/>
                  <a:ext cx="6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36" name="Line 18"/>
                <p:cNvSpPr>
                  <a:spLocks noChangeShapeType="1"/>
                </p:cNvSpPr>
                <p:nvPr/>
              </p:nvSpPr>
              <p:spPr bwMode="auto">
                <a:xfrm>
                  <a:off x="1798" y="2422"/>
                  <a:ext cx="6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grpSp>
          <p:sp>
            <p:nvSpPr>
              <p:cNvPr id="32" name="Text Box 19"/>
              <p:cNvSpPr txBox="1">
                <a:spLocks noChangeArrowheads="1"/>
              </p:cNvSpPr>
              <p:nvPr/>
            </p:nvSpPr>
            <p:spPr bwMode="auto">
              <a:xfrm>
                <a:off x="1632" y="1990"/>
                <a:ext cx="960" cy="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bIns="0">
                <a:spAutoFit/>
              </a:bodyP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algn="ctr" defTabSz="914400" eaLnBrk="1" fontAlgn="base" latinLnBrk="0" hangingPunct="1">
                  <a:lnSpc>
                    <a:spcPct val="9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Status 1</a:t>
                </a:r>
              </a:p>
              <a:p>
                <a:pPr marL="0" marR="0" lvl="0" indent="0" algn="ctr" defTabSz="914400" eaLnBrk="1" fontAlgn="base" latinLnBrk="0" hangingPunct="1">
                  <a:lnSpc>
                    <a:spcPct val="9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do: Action 1</a:t>
                </a:r>
              </a:p>
            </p:txBody>
          </p:sp>
        </p:grpSp>
        <p:grpSp>
          <p:nvGrpSpPr>
            <p:cNvPr id="8" name="Group 20"/>
            <p:cNvGrpSpPr>
              <a:grpSpLocks/>
            </p:cNvGrpSpPr>
            <p:nvPr/>
          </p:nvGrpSpPr>
          <p:grpSpPr bwMode="auto">
            <a:xfrm>
              <a:off x="3600" y="3098"/>
              <a:ext cx="960" cy="454"/>
              <a:chOff x="1632" y="1968"/>
              <a:chExt cx="960" cy="454"/>
            </a:xfrm>
          </p:grpSpPr>
          <p:grpSp>
            <p:nvGrpSpPr>
              <p:cNvPr id="21" name="Group 21"/>
              <p:cNvGrpSpPr>
                <a:grpSpLocks/>
              </p:cNvGrpSpPr>
              <p:nvPr/>
            </p:nvGrpSpPr>
            <p:grpSpPr bwMode="auto">
              <a:xfrm>
                <a:off x="1632" y="1968"/>
                <a:ext cx="958" cy="454"/>
                <a:chOff x="1632" y="1968"/>
                <a:chExt cx="958" cy="454"/>
              </a:xfrm>
            </p:grpSpPr>
            <p:grpSp>
              <p:nvGrpSpPr>
                <p:cNvPr id="23" name="Group 22"/>
                <p:cNvGrpSpPr>
                  <a:grpSpLocks/>
                </p:cNvGrpSpPr>
                <p:nvPr/>
              </p:nvGrpSpPr>
              <p:grpSpPr bwMode="auto">
                <a:xfrm>
                  <a:off x="2409" y="1968"/>
                  <a:ext cx="181" cy="453"/>
                  <a:chOff x="1360" y="1360"/>
                  <a:chExt cx="227" cy="453"/>
                </a:xfrm>
              </p:grpSpPr>
              <p:sp>
                <p:nvSpPr>
                  <p:cNvPr id="29" name="Arc 23"/>
                  <p:cNvSpPr>
                    <a:spLocks/>
                  </p:cNvSpPr>
                  <p:nvPr/>
                </p:nvSpPr>
                <p:spPr bwMode="auto">
                  <a:xfrm>
                    <a:off x="1360" y="1360"/>
                    <a:ext cx="227" cy="227"/>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30" name="Arc 24"/>
                  <p:cNvSpPr>
                    <a:spLocks/>
                  </p:cNvSpPr>
                  <p:nvPr/>
                </p:nvSpPr>
                <p:spPr bwMode="auto">
                  <a:xfrm flipV="1">
                    <a:off x="1360" y="1586"/>
                    <a:ext cx="227" cy="227"/>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grpSp>
            <p:grpSp>
              <p:nvGrpSpPr>
                <p:cNvPr id="24" name="Group 25"/>
                <p:cNvGrpSpPr>
                  <a:grpSpLocks/>
                </p:cNvGrpSpPr>
                <p:nvPr/>
              </p:nvGrpSpPr>
              <p:grpSpPr bwMode="auto">
                <a:xfrm flipH="1">
                  <a:off x="1632" y="1968"/>
                  <a:ext cx="181" cy="453"/>
                  <a:chOff x="1360" y="1360"/>
                  <a:chExt cx="227" cy="453"/>
                </a:xfrm>
              </p:grpSpPr>
              <p:sp>
                <p:nvSpPr>
                  <p:cNvPr id="27" name="Arc 26"/>
                  <p:cNvSpPr>
                    <a:spLocks/>
                  </p:cNvSpPr>
                  <p:nvPr/>
                </p:nvSpPr>
                <p:spPr bwMode="auto">
                  <a:xfrm>
                    <a:off x="1360" y="1360"/>
                    <a:ext cx="227" cy="227"/>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28" name="Arc 27"/>
                  <p:cNvSpPr>
                    <a:spLocks/>
                  </p:cNvSpPr>
                  <p:nvPr/>
                </p:nvSpPr>
                <p:spPr bwMode="auto">
                  <a:xfrm flipV="1">
                    <a:off x="1360" y="1586"/>
                    <a:ext cx="227" cy="227"/>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grpSp>
            <p:sp>
              <p:nvSpPr>
                <p:cNvPr id="25" name="Line 28"/>
                <p:cNvSpPr>
                  <a:spLocks noChangeShapeType="1"/>
                </p:cNvSpPr>
                <p:nvPr/>
              </p:nvSpPr>
              <p:spPr bwMode="auto">
                <a:xfrm>
                  <a:off x="1798" y="1968"/>
                  <a:ext cx="6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26" name="Line 29"/>
                <p:cNvSpPr>
                  <a:spLocks noChangeShapeType="1"/>
                </p:cNvSpPr>
                <p:nvPr/>
              </p:nvSpPr>
              <p:spPr bwMode="auto">
                <a:xfrm>
                  <a:off x="1798" y="2422"/>
                  <a:ext cx="6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grpSp>
          <p:sp>
            <p:nvSpPr>
              <p:cNvPr id="22" name="Text Box 30"/>
              <p:cNvSpPr txBox="1">
                <a:spLocks noChangeArrowheads="1"/>
              </p:cNvSpPr>
              <p:nvPr/>
            </p:nvSpPr>
            <p:spPr bwMode="auto">
              <a:xfrm>
                <a:off x="1632" y="1990"/>
                <a:ext cx="960" cy="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bIns="0">
                <a:spAutoFit/>
              </a:bodyP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algn="ctr" defTabSz="914400" eaLnBrk="1" fontAlgn="base" latinLnBrk="0" hangingPunct="1">
                  <a:lnSpc>
                    <a:spcPct val="9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Status 2</a:t>
                </a:r>
              </a:p>
              <a:p>
                <a:pPr marL="0" marR="0" lvl="0" indent="0" algn="ctr" defTabSz="914400" eaLnBrk="1" fontAlgn="base" latinLnBrk="0" hangingPunct="1">
                  <a:lnSpc>
                    <a:spcPct val="9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do: Action 2</a:t>
                </a:r>
              </a:p>
            </p:txBody>
          </p:sp>
        </p:grpSp>
        <p:grpSp>
          <p:nvGrpSpPr>
            <p:cNvPr id="9" name="Group 31"/>
            <p:cNvGrpSpPr>
              <a:grpSpLocks/>
            </p:cNvGrpSpPr>
            <p:nvPr/>
          </p:nvGrpSpPr>
          <p:grpSpPr bwMode="auto">
            <a:xfrm>
              <a:off x="2784" y="3098"/>
              <a:ext cx="816" cy="250"/>
              <a:chOff x="816" y="1968"/>
              <a:chExt cx="816" cy="250"/>
            </a:xfrm>
          </p:grpSpPr>
          <p:sp>
            <p:nvSpPr>
              <p:cNvPr id="19" name="Line 32"/>
              <p:cNvSpPr>
                <a:spLocks noChangeShapeType="1"/>
              </p:cNvSpPr>
              <p:nvPr/>
            </p:nvSpPr>
            <p:spPr bwMode="auto">
              <a:xfrm>
                <a:off x="816" y="2183"/>
                <a:ext cx="816" cy="0"/>
              </a:xfrm>
              <a:prstGeom prst="line">
                <a:avLst/>
              </a:prstGeom>
              <a:noFill/>
              <a:ln w="25400">
                <a:solidFill>
                  <a:srgbClr val="000000"/>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20" name="Text Box 33"/>
              <p:cNvSpPr txBox="1">
                <a:spLocks noChangeArrowheads="1"/>
              </p:cNvSpPr>
              <p:nvPr/>
            </p:nvSpPr>
            <p:spPr bwMode="auto">
              <a:xfrm>
                <a:off x="816" y="1968"/>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Event 1</a:t>
                </a:r>
              </a:p>
            </p:txBody>
          </p:sp>
        </p:grpSp>
        <p:grpSp>
          <p:nvGrpSpPr>
            <p:cNvPr id="10" name="Group 34"/>
            <p:cNvGrpSpPr>
              <a:grpSpLocks/>
            </p:cNvGrpSpPr>
            <p:nvPr/>
          </p:nvGrpSpPr>
          <p:grpSpPr bwMode="auto">
            <a:xfrm>
              <a:off x="4560" y="3098"/>
              <a:ext cx="816" cy="250"/>
              <a:chOff x="816" y="1968"/>
              <a:chExt cx="816" cy="250"/>
            </a:xfrm>
          </p:grpSpPr>
          <p:sp>
            <p:nvSpPr>
              <p:cNvPr id="17" name="Line 35"/>
              <p:cNvSpPr>
                <a:spLocks noChangeShapeType="1"/>
              </p:cNvSpPr>
              <p:nvPr/>
            </p:nvSpPr>
            <p:spPr bwMode="auto">
              <a:xfrm>
                <a:off x="816" y="2183"/>
                <a:ext cx="816" cy="0"/>
              </a:xfrm>
              <a:prstGeom prst="line">
                <a:avLst/>
              </a:prstGeom>
              <a:noFill/>
              <a:ln w="25400">
                <a:solidFill>
                  <a:srgbClr val="000000"/>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8" name="Text Box 36"/>
              <p:cNvSpPr txBox="1">
                <a:spLocks noChangeArrowheads="1"/>
              </p:cNvSpPr>
              <p:nvPr/>
            </p:nvSpPr>
            <p:spPr bwMode="auto">
              <a:xfrm>
                <a:off x="816" y="1968"/>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Event 2</a:t>
                </a:r>
              </a:p>
            </p:txBody>
          </p:sp>
        </p:grpSp>
        <p:grpSp>
          <p:nvGrpSpPr>
            <p:cNvPr id="11" name="Group 37"/>
            <p:cNvGrpSpPr>
              <a:grpSpLocks/>
            </p:cNvGrpSpPr>
            <p:nvPr/>
          </p:nvGrpSpPr>
          <p:grpSpPr bwMode="auto">
            <a:xfrm>
              <a:off x="5376" y="3194"/>
              <a:ext cx="206" cy="206"/>
              <a:chOff x="2665" y="2999"/>
              <a:chExt cx="206" cy="206"/>
            </a:xfrm>
          </p:grpSpPr>
          <p:sp>
            <p:nvSpPr>
              <p:cNvPr id="15" name="Oval 38"/>
              <p:cNvSpPr>
                <a:spLocks noChangeArrowheads="1"/>
              </p:cNvSpPr>
              <p:nvPr/>
            </p:nvSpPr>
            <p:spPr bwMode="auto">
              <a:xfrm>
                <a:off x="2688" y="3024"/>
                <a:ext cx="144" cy="144"/>
              </a:xfrm>
              <a:prstGeom prst="ellipse">
                <a:avLst/>
              </a:prstGeom>
              <a:solidFill>
                <a:srgbClr val="E4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16" name="Oval 39"/>
              <p:cNvSpPr>
                <a:spLocks noChangeArrowheads="1"/>
              </p:cNvSpPr>
              <p:nvPr/>
            </p:nvSpPr>
            <p:spPr bwMode="auto">
              <a:xfrm>
                <a:off x="2665" y="2999"/>
                <a:ext cx="206" cy="206"/>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grpSp>
        <p:sp>
          <p:nvSpPr>
            <p:cNvPr id="12" name="AutoShape 40"/>
            <p:cNvSpPr>
              <a:spLocks noChangeArrowheads="1"/>
            </p:cNvSpPr>
            <p:nvPr/>
          </p:nvSpPr>
          <p:spPr bwMode="auto">
            <a:xfrm flipV="1">
              <a:off x="1008" y="3461"/>
              <a:ext cx="528" cy="336"/>
            </a:xfrm>
            <a:prstGeom prst="wedgeEllipseCallout">
              <a:avLst>
                <a:gd name="adj1" fmla="val -61366"/>
                <a:gd name="adj2" fmla="val 102972"/>
              </a:avLst>
            </a:prstGeom>
            <a:noFill/>
            <a:ln w="9525">
              <a:solidFill>
                <a:srgbClr val="FFE2C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Start</a:t>
              </a:r>
            </a:p>
          </p:txBody>
        </p:sp>
        <p:sp>
          <p:nvSpPr>
            <p:cNvPr id="13" name="AutoShape 41"/>
            <p:cNvSpPr>
              <a:spLocks noChangeArrowheads="1"/>
            </p:cNvSpPr>
            <p:nvPr/>
          </p:nvSpPr>
          <p:spPr bwMode="auto">
            <a:xfrm flipV="1">
              <a:off x="4704" y="3482"/>
              <a:ext cx="528" cy="336"/>
            </a:xfrm>
            <a:prstGeom prst="wedgeEllipseCallout">
              <a:avLst>
                <a:gd name="adj1" fmla="val 93560"/>
                <a:gd name="adj2" fmla="val 78569"/>
              </a:avLst>
            </a:prstGeom>
            <a:noFill/>
            <a:ln w="9525">
              <a:solidFill>
                <a:srgbClr val="FFE2C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End</a:t>
              </a:r>
            </a:p>
          </p:txBody>
        </p:sp>
        <p:sp>
          <p:nvSpPr>
            <p:cNvPr id="14" name="Text Box 42"/>
            <p:cNvSpPr txBox="1">
              <a:spLocks noChangeArrowheads="1"/>
            </p:cNvSpPr>
            <p:nvPr/>
          </p:nvSpPr>
          <p:spPr bwMode="auto">
            <a:xfrm>
              <a:off x="2784" y="3314"/>
              <a:ext cx="8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[Condition 1]</a:t>
              </a:r>
            </a:p>
          </p:txBody>
        </p:sp>
      </p:grpSp>
    </p:spTree>
    <p:extLst>
      <p:ext uri="{BB962C8B-B14F-4D97-AF65-F5344CB8AC3E}">
        <p14:creationId xmlns:p14="http://schemas.microsoft.com/office/powerpoint/2010/main" val="292800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t>9.6 </a:t>
            </a:r>
            <a:r>
              <a:rPr lang="zh-CN" altLang="en-US" dirty="0"/>
              <a:t>功能模型</a:t>
            </a:r>
            <a:endParaRPr lang="zh-CN" altLang="en-US" dirty="0">
              <a:latin typeface="+mj-ea"/>
            </a:endParaRPr>
          </a:p>
        </p:txBody>
      </p:sp>
      <p:pic>
        <p:nvPicPr>
          <p:cNvPr id="18436" name="Picture 4" descr="“use case  diagram”的图片搜索结果&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433" y="2615632"/>
            <a:ext cx="3455133" cy="3351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7339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功能模型的相关概念</a:t>
            </a:r>
          </a:p>
        </p:txBody>
      </p:sp>
      <p:sp>
        <p:nvSpPr>
          <p:cNvPr id="3" name="内容占位符 2"/>
          <p:cNvSpPr>
            <a:spLocks noGrp="1"/>
          </p:cNvSpPr>
          <p:nvPr>
            <p:ph idx="1"/>
          </p:nvPr>
        </p:nvSpPr>
        <p:spPr/>
        <p:txBody>
          <a:bodyPr/>
          <a:lstStyle/>
          <a:p>
            <a:r>
              <a:rPr lang="zh-CN" altLang="en-US" dirty="0"/>
              <a:t>功能模型表示变化的系统的“功能”性质，它指明系统应该“做什么”，因此更直接地反映了用户对目标系统的需求。</a:t>
            </a:r>
            <a:endParaRPr lang="en-US" altLang="zh-CN" dirty="0"/>
          </a:p>
          <a:p>
            <a:r>
              <a:rPr lang="zh-CN" altLang="en-US" dirty="0"/>
              <a:t>除数据流图外，</a:t>
            </a:r>
            <a:r>
              <a:rPr lang="en-US" altLang="zh-CN" dirty="0"/>
              <a:t>UML</a:t>
            </a:r>
            <a:r>
              <a:rPr lang="zh-CN" altLang="en-US" dirty="0"/>
              <a:t>提供的用例图是进行需求分析和建立功能模型的强有力工具。</a:t>
            </a:r>
            <a:endParaRPr lang="en-US" altLang="zh-CN" dirty="0"/>
          </a:p>
          <a:p>
            <a:r>
              <a:rPr lang="zh-CN" altLang="en-US" dirty="0"/>
              <a:t>在</a:t>
            </a:r>
            <a:r>
              <a:rPr lang="en-US" altLang="zh-CN" dirty="0"/>
              <a:t>UML</a:t>
            </a:r>
            <a:r>
              <a:rPr lang="zh-CN" altLang="en-US" dirty="0"/>
              <a:t>中把用用例图建立起来的系统模型称为用例模型。</a:t>
            </a:r>
          </a:p>
          <a:p>
            <a:r>
              <a:rPr lang="zh-CN" altLang="en-US" dirty="0"/>
              <a:t>用例模型描述的是外部行为者</a:t>
            </a:r>
            <a:r>
              <a:rPr lang="en-US" altLang="zh-CN" dirty="0"/>
              <a:t>(actor</a:t>
            </a:r>
            <a:r>
              <a:rPr lang="zh-CN" altLang="en-US" dirty="0"/>
              <a:t>）所理解的系统功能。是其他视图的核心和基础。</a:t>
            </a:r>
          </a:p>
          <a:p>
            <a:endParaRPr lang="zh-CN" altLang="en-US" dirty="0"/>
          </a:p>
        </p:txBody>
      </p:sp>
    </p:spTree>
    <p:extLst>
      <p:ext uri="{BB962C8B-B14F-4D97-AF65-F5344CB8AC3E}">
        <p14:creationId xmlns:p14="http://schemas.microsoft.com/office/powerpoint/2010/main" val="330657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9.6.1 </a:t>
            </a:r>
            <a:r>
              <a:rPr lang="zh-CN" altLang="en-US" dirty="0"/>
              <a:t>用例图</a:t>
            </a:r>
          </a:p>
        </p:txBody>
      </p:sp>
      <p:sp>
        <p:nvSpPr>
          <p:cNvPr id="3" name="内容占位符 2"/>
          <p:cNvSpPr>
            <a:spLocks noGrp="1"/>
          </p:cNvSpPr>
          <p:nvPr>
            <p:ph idx="1"/>
          </p:nvPr>
        </p:nvSpPr>
        <p:spPr/>
        <p:txBody>
          <a:bodyPr/>
          <a:lstStyle/>
          <a:p>
            <a:r>
              <a:rPr lang="zh-CN" altLang="en-US" sz="2400" dirty="0"/>
              <a:t>用例图包含的模型元素有系统、行为者（参与者）、用例及用例之间的关系。</a:t>
            </a:r>
          </a:p>
          <a:p>
            <a:endParaRPr lang="zh-CN" altLang="en-US" dirty="0"/>
          </a:p>
        </p:txBody>
      </p:sp>
      <p:sp>
        <p:nvSpPr>
          <p:cNvPr id="8" name="Rectangle 6"/>
          <p:cNvSpPr>
            <a:spLocks noChangeArrowheads="1"/>
          </p:cNvSpPr>
          <p:nvPr/>
        </p:nvSpPr>
        <p:spPr bwMode="auto">
          <a:xfrm>
            <a:off x="0" y="277501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endParaRPr>
          </a:p>
        </p:txBody>
      </p:sp>
      <p:pic>
        <p:nvPicPr>
          <p:cNvPr id="9" name="Picture 5" descr="rj1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67241" y="2376553"/>
            <a:ext cx="3294847" cy="3817773"/>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8"/>
          <p:cNvSpPr>
            <a:spLocks noChangeArrowheads="1"/>
          </p:cNvSpPr>
          <p:nvPr/>
        </p:nvSpPr>
        <p:spPr bwMode="auto">
          <a:xfrm>
            <a:off x="7596188" y="2808354"/>
            <a:ext cx="914400" cy="609600"/>
          </a:xfrm>
          <a:prstGeom prst="wedgeRectCallout">
            <a:avLst>
              <a:gd name="adj1" fmla="val -43750"/>
              <a:gd name="adj2" fmla="val 7000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endParaRPr>
          </a:p>
        </p:txBody>
      </p:sp>
      <p:sp>
        <p:nvSpPr>
          <p:cNvPr id="11" name="AutoShape 9"/>
          <p:cNvSpPr>
            <a:spLocks noChangeArrowheads="1"/>
          </p:cNvSpPr>
          <p:nvPr/>
        </p:nvSpPr>
        <p:spPr bwMode="auto">
          <a:xfrm>
            <a:off x="6295030" y="2075193"/>
            <a:ext cx="2377630" cy="1531639"/>
          </a:xfrm>
          <a:prstGeom prst="wedgeRoundRectCallout">
            <a:avLst>
              <a:gd name="adj1" fmla="val -72101"/>
              <a:gd name="adj2" fmla="val 30267"/>
              <a:gd name="adj3" fmla="val 16667"/>
            </a:avLst>
          </a:prstGeom>
          <a:noFill/>
          <a:ln w="9525"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fontAlgn="base">
              <a:spcBef>
                <a:spcPct val="0"/>
              </a:spcBef>
              <a:spcAft>
                <a:spcPct val="0"/>
              </a:spcAft>
            </a:pPr>
            <a:r>
              <a:rPr kumimoji="0" lang="zh-CN" altLang="en-US" sz="160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方框代表系统，方框的边线</a:t>
            </a:r>
            <a:r>
              <a:rPr lang="zh-CN" altLang="en-US" sz="1600" kern="0" dirty="0">
                <a:solidFill>
                  <a:srgbClr val="0000FF"/>
                </a:solidFill>
                <a:latin typeface="华文细黑" panose="02010600040101010101" pitchFamily="2" charset="-122"/>
                <a:ea typeface="华文细黑" panose="02010600040101010101" pitchFamily="2" charset="-122"/>
              </a:rPr>
              <a:t>表示系统边界，描述该系统功能的用例置于方框内，代表外部实体的行为者置于方框外</a:t>
            </a:r>
            <a:endParaRPr kumimoji="0" lang="zh-CN" altLang="en-US" sz="160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endParaRPr>
          </a:p>
        </p:txBody>
      </p:sp>
      <p:sp>
        <p:nvSpPr>
          <p:cNvPr id="12" name="AutoShape 10"/>
          <p:cNvSpPr>
            <a:spLocks noChangeArrowheads="1"/>
          </p:cNvSpPr>
          <p:nvPr/>
        </p:nvSpPr>
        <p:spPr bwMode="auto">
          <a:xfrm>
            <a:off x="6295030" y="3868846"/>
            <a:ext cx="2377630" cy="1777810"/>
          </a:xfrm>
          <a:prstGeom prst="wedgeRoundRectCallout">
            <a:avLst>
              <a:gd name="adj1" fmla="val -85851"/>
              <a:gd name="adj2" fmla="val -21248"/>
              <a:gd name="adj3" fmla="val 16667"/>
            </a:avLst>
          </a:prstGeom>
          <a:noFill/>
          <a:ln w="9525"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zh-CN" altLang="en-US" sz="1600" kern="0" dirty="0">
                <a:solidFill>
                  <a:srgbClr val="0000FF"/>
                </a:solidFill>
                <a:latin typeface="华文细黑" panose="02010600040101010101" pitchFamily="2" charset="-122"/>
                <a:ea typeface="华文细黑" panose="02010600040101010101" pitchFamily="2" charset="-122"/>
              </a:rPr>
              <a:t>椭圆代表用例，表示用户可见的系统功能；</a:t>
            </a:r>
            <a:endParaRPr lang="en-US" altLang="zh-CN" sz="1600" kern="0" dirty="0">
              <a:solidFill>
                <a:srgbClr val="0000FF"/>
              </a:solidFill>
              <a:latin typeface="华文细黑" panose="02010600040101010101" pitchFamily="2" charset="-122"/>
              <a:ea typeface="华文细黑" panose="02010600040101010101" pitchFamily="2" charset="-122"/>
            </a:endParaRPr>
          </a:p>
          <a:p>
            <a:pPr fontAlgn="base">
              <a:spcBef>
                <a:spcPct val="0"/>
              </a:spcBef>
              <a:spcAft>
                <a:spcPct val="0"/>
              </a:spcAft>
            </a:pPr>
            <a:r>
              <a:rPr lang="zh-CN" altLang="en-US" sz="1600" kern="0" dirty="0">
                <a:solidFill>
                  <a:srgbClr val="0000FF"/>
                </a:solidFill>
                <a:latin typeface="华文细黑" panose="02010600040101010101" pitchFamily="2" charset="-122"/>
                <a:ea typeface="华文细黑" panose="02010600040101010101" pitchFamily="2" charset="-122"/>
              </a:rPr>
              <a:t>用例总是被行为者启动的，并向行为者提供可识别的值；</a:t>
            </a:r>
            <a:endParaRPr lang="en-US" altLang="zh-CN" sz="1600" kern="0" dirty="0">
              <a:solidFill>
                <a:srgbClr val="0000FF"/>
              </a:solidFill>
              <a:latin typeface="华文细黑" panose="02010600040101010101" pitchFamily="2" charset="-122"/>
              <a:ea typeface="华文细黑" panose="02010600040101010101" pitchFamily="2" charset="-122"/>
            </a:endParaRPr>
          </a:p>
          <a:p>
            <a:pPr fontAlgn="base">
              <a:spcBef>
                <a:spcPct val="0"/>
              </a:spcBef>
              <a:spcAft>
                <a:spcPct val="0"/>
              </a:spcAft>
            </a:pPr>
            <a:r>
              <a:rPr lang="zh-CN" altLang="en-US" sz="1600" kern="0" dirty="0">
                <a:solidFill>
                  <a:srgbClr val="0000FF"/>
                </a:solidFill>
                <a:latin typeface="华文细黑" panose="02010600040101010101" pitchFamily="2" charset="-122"/>
                <a:ea typeface="华文细黑" panose="02010600040101010101" pitchFamily="2" charset="-122"/>
              </a:rPr>
              <a:t>用例必须是完整的</a:t>
            </a:r>
          </a:p>
        </p:txBody>
      </p:sp>
      <p:sp>
        <p:nvSpPr>
          <p:cNvPr id="13" name="AutoShape 11"/>
          <p:cNvSpPr>
            <a:spLocks noChangeArrowheads="1"/>
          </p:cNvSpPr>
          <p:nvPr/>
        </p:nvSpPr>
        <p:spPr bwMode="auto">
          <a:xfrm>
            <a:off x="518474" y="2376554"/>
            <a:ext cx="2048767" cy="2261434"/>
          </a:xfrm>
          <a:prstGeom prst="wedgeRoundRectCallout">
            <a:avLst>
              <a:gd name="adj1" fmla="val 65985"/>
              <a:gd name="adj2" fmla="val -20142"/>
              <a:gd name="adj3" fmla="val 16667"/>
            </a:avLst>
          </a:prstGeom>
          <a:noFill/>
          <a:ln w="9525"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zh-CN" altLang="en-US" sz="1600" kern="0" dirty="0">
                <a:solidFill>
                  <a:srgbClr val="0000FF"/>
                </a:solidFill>
                <a:latin typeface="华文细黑" panose="02010600040101010101" pitchFamily="2" charset="-122"/>
                <a:ea typeface="华文细黑" panose="02010600040101010101" pitchFamily="2" charset="-122"/>
              </a:rPr>
              <a:t>行为者是指与系统交互的人或其他系统，它代表外部实体。</a:t>
            </a:r>
            <a:endParaRPr lang="en-US" altLang="zh-CN" sz="1600" kern="0" dirty="0">
              <a:solidFill>
                <a:srgbClr val="0000FF"/>
              </a:solidFill>
              <a:latin typeface="华文细黑" panose="02010600040101010101" pitchFamily="2" charset="-122"/>
              <a:ea typeface="华文细黑" panose="02010600040101010101" pitchFamily="2" charset="-122"/>
            </a:endParaRPr>
          </a:p>
          <a:p>
            <a:pPr fontAlgn="base">
              <a:spcBef>
                <a:spcPct val="0"/>
              </a:spcBef>
              <a:spcAft>
                <a:spcPct val="0"/>
              </a:spcAft>
            </a:pPr>
            <a:r>
              <a:rPr lang="zh-CN" altLang="en-US" sz="1600" kern="0" dirty="0">
                <a:solidFill>
                  <a:srgbClr val="0000FF"/>
                </a:solidFill>
                <a:latin typeface="华文细黑" panose="02010600040101010101" pitchFamily="2" charset="-122"/>
                <a:ea typeface="华文细黑" panose="02010600040101010101" pitchFamily="2" charset="-122"/>
              </a:rPr>
              <a:t>使用用例并且与系统交互的任何人或物都是行为者</a:t>
            </a:r>
          </a:p>
        </p:txBody>
      </p:sp>
    </p:spTree>
    <p:extLst>
      <p:ext uri="{BB962C8B-B14F-4D97-AF65-F5344CB8AC3E}">
        <p14:creationId xmlns:p14="http://schemas.microsoft.com/office/powerpoint/2010/main" val="124101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参与者泛化</a:t>
            </a:r>
          </a:p>
        </p:txBody>
      </p:sp>
      <p:sp>
        <p:nvSpPr>
          <p:cNvPr id="5" name="内容占位符 4"/>
          <p:cNvSpPr>
            <a:spLocks noGrp="1"/>
          </p:cNvSpPr>
          <p:nvPr>
            <p:ph idx="1"/>
          </p:nvPr>
        </p:nvSpPr>
        <p:spPr/>
        <p:txBody>
          <a:bodyPr/>
          <a:lstStyle/>
          <a:p>
            <a:r>
              <a:rPr lang="zh-CN" altLang="en-US" dirty="0"/>
              <a:t>一般参与者和特殊参与者之间的泛化关系。使用参与者泛化可以简化问题。</a:t>
            </a:r>
            <a:endParaRPr lang="zh-CN" altLang="en-US" sz="2400" dirty="0"/>
          </a:p>
          <a:p>
            <a:endParaRPr lang="zh-CN" altLang="en-US" dirty="0"/>
          </a:p>
        </p:txBody>
      </p:sp>
      <p:graphicFrame>
        <p:nvGraphicFramePr>
          <p:cNvPr id="14" name="Object 3">
            <a:extLst>
              <a:ext uri="{FF2B5EF4-FFF2-40B4-BE49-F238E27FC236}">
                <a16:creationId xmlns:a16="http://schemas.microsoft.com/office/drawing/2014/main" id="{757E43C6-1E12-4B51-A8E9-A7AFB7C2423F}"/>
              </a:ext>
            </a:extLst>
          </p:cNvPr>
          <p:cNvGraphicFramePr>
            <a:graphicFrameLocks noChangeAspect="1"/>
          </p:cNvGraphicFramePr>
          <p:nvPr>
            <p:extLst>
              <p:ext uri="{D42A27DB-BD31-4B8C-83A1-F6EECF244321}">
                <p14:modId xmlns:p14="http://schemas.microsoft.com/office/powerpoint/2010/main" val="1880744639"/>
              </p:ext>
            </p:extLst>
          </p:nvPr>
        </p:nvGraphicFramePr>
        <p:xfrm>
          <a:off x="4232635" y="2420606"/>
          <a:ext cx="4495800" cy="3773487"/>
        </p:xfrm>
        <a:graphic>
          <a:graphicData uri="http://schemas.openxmlformats.org/presentationml/2006/ole">
            <mc:AlternateContent xmlns:mc="http://schemas.openxmlformats.org/markup-compatibility/2006">
              <mc:Choice xmlns:v="urn:schemas-microsoft-com:vml" Requires="v">
                <p:oleObj spid="_x0000_s12388" name="幻灯片" r:id="rId3" imgW="7136814" imgH="3019068" progId="PowerPoint.Slide.8">
                  <p:embed/>
                </p:oleObj>
              </mc:Choice>
              <mc:Fallback>
                <p:oleObj name="幻灯片" r:id="rId3" imgW="7136814" imgH="3019068" progId="PowerPoint.Slide.8">
                  <p:embed/>
                  <p:pic>
                    <p:nvPicPr>
                      <p:cNvPr id="0" name=""/>
                      <p:cNvPicPr>
                        <a:picLocks noChangeAspect="1" noChangeArrowheads="1"/>
                      </p:cNvPicPr>
                      <p:nvPr/>
                    </p:nvPicPr>
                    <p:blipFill>
                      <a:blip r:embed="rId4"/>
                      <a:srcRect l="47044" t="14676" r="1852" b="16110"/>
                      <a:stretch>
                        <a:fillRect/>
                      </a:stretch>
                    </p:blipFill>
                    <p:spPr bwMode="auto">
                      <a:xfrm>
                        <a:off x="4232635" y="2420606"/>
                        <a:ext cx="4495800" cy="3773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5">
            <a:extLst>
              <a:ext uri="{FF2B5EF4-FFF2-40B4-BE49-F238E27FC236}">
                <a16:creationId xmlns:a16="http://schemas.microsoft.com/office/drawing/2014/main" id="{C73ED224-1202-4C4F-84CA-D227DE88C486}"/>
              </a:ext>
            </a:extLst>
          </p:cNvPr>
          <p:cNvGraphicFramePr>
            <a:graphicFrameLocks noChangeAspect="1"/>
          </p:cNvGraphicFramePr>
          <p:nvPr>
            <p:extLst>
              <p:ext uri="{D42A27DB-BD31-4B8C-83A1-F6EECF244321}">
                <p14:modId xmlns:p14="http://schemas.microsoft.com/office/powerpoint/2010/main" val="913369937"/>
              </p:ext>
            </p:extLst>
          </p:nvPr>
        </p:nvGraphicFramePr>
        <p:xfrm>
          <a:off x="498835" y="3073139"/>
          <a:ext cx="3200400" cy="2743199"/>
        </p:xfrm>
        <a:graphic>
          <a:graphicData uri="http://schemas.openxmlformats.org/presentationml/2006/ole">
            <mc:AlternateContent xmlns:mc="http://schemas.openxmlformats.org/markup-compatibility/2006">
              <mc:Choice xmlns:v="urn:schemas-microsoft-com:vml" Requires="v">
                <p:oleObj spid="_x0000_s12389" name="幻灯片" r:id="rId5" imgW="8105851" imgH="3429000" progId="PowerPoint.Slide.8">
                  <p:embed/>
                </p:oleObj>
              </mc:Choice>
              <mc:Fallback>
                <p:oleObj name="幻灯片" r:id="rId5" imgW="8105851" imgH="3429000" progId="PowerPoint.Slid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l="1724" t="20024" r="57564" b="17780"/>
                      <a:stretch>
                        <a:fillRect/>
                      </a:stretch>
                    </p:blipFill>
                    <p:spPr bwMode="auto">
                      <a:xfrm>
                        <a:off x="498835" y="3073139"/>
                        <a:ext cx="3200400" cy="2743199"/>
                      </a:xfrm>
                      <a:prstGeom prst="rect">
                        <a:avLst/>
                      </a:prstGeom>
                      <a:noFill/>
                      <a:ln>
                        <a:noFill/>
                      </a:ln>
                      <a:effectLst/>
                    </p:spPr>
                  </p:pic>
                </p:oleObj>
              </mc:Fallback>
            </mc:AlternateContent>
          </a:graphicData>
        </a:graphic>
      </p:graphicFrame>
      <p:sp>
        <p:nvSpPr>
          <p:cNvPr id="16" name="AutoShape 6">
            <a:extLst>
              <a:ext uri="{FF2B5EF4-FFF2-40B4-BE49-F238E27FC236}">
                <a16:creationId xmlns:a16="http://schemas.microsoft.com/office/drawing/2014/main" id="{0CFEE18B-5AD1-4B2E-BCA4-4AB80289B5D5}"/>
              </a:ext>
            </a:extLst>
          </p:cNvPr>
          <p:cNvSpPr>
            <a:spLocks noChangeArrowheads="1"/>
          </p:cNvSpPr>
          <p:nvPr/>
        </p:nvSpPr>
        <p:spPr bwMode="auto">
          <a:xfrm>
            <a:off x="3775435" y="4212893"/>
            <a:ext cx="533400" cy="457200"/>
          </a:xfrm>
          <a:prstGeom prst="rightArrow">
            <a:avLst>
              <a:gd name="adj1" fmla="val 50000"/>
              <a:gd name="adj2" fmla="val 29167"/>
            </a:avLst>
          </a:prstGeom>
          <a:solidFill>
            <a:srgbClr val="CCCC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 typeface="Wingdings" panose="05000000000000000000" pitchFamily="2" charset="2"/>
              <a:buChar char="Ø"/>
              <a:tabLst/>
              <a:defRPr/>
            </a:pPr>
            <a:endParaRPr kumimoji="0" lang="zh-CN" altLang="en-US" sz="24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471882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1+#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用例泛化</a:t>
            </a:r>
          </a:p>
        </p:txBody>
      </p:sp>
      <p:graphicFrame>
        <p:nvGraphicFramePr>
          <p:cNvPr id="4" name="Object 3">
            <a:extLst>
              <a:ext uri="{FF2B5EF4-FFF2-40B4-BE49-F238E27FC236}">
                <a16:creationId xmlns:a16="http://schemas.microsoft.com/office/drawing/2014/main" id="{8C7A4F80-A6EF-4AE6-9BC7-16C7B6B3EBCF}"/>
              </a:ext>
            </a:extLst>
          </p:cNvPr>
          <p:cNvGraphicFramePr>
            <a:graphicFrameLocks noChangeAspect="1"/>
          </p:cNvGraphicFramePr>
          <p:nvPr>
            <p:extLst>
              <p:ext uri="{D42A27DB-BD31-4B8C-83A1-F6EECF244321}">
                <p14:modId xmlns:p14="http://schemas.microsoft.com/office/powerpoint/2010/main" val="1426927330"/>
              </p:ext>
            </p:extLst>
          </p:nvPr>
        </p:nvGraphicFramePr>
        <p:xfrm>
          <a:off x="1755742" y="2003982"/>
          <a:ext cx="4205288" cy="2971800"/>
        </p:xfrm>
        <a:graphic>
          <a:graphicData uri="http://schemas.openxmlformats.org/presentationml/2006/ole">
            <mc:AlternateContent xmlns:mc="http://schemas.openxmlformats.org/markup-compatibility/2006">
              <mc:Choice xmlns:v="urn:schemas-microsoft-com:vml" Requires="v">
                <p:oleObj spid="_x0000_s13363" name="幻灯片" r:id="rId3" imgW="4572097" imgH="3429005" progId="PowerPoint.Slide.8">
                  <p:embed/>
                </p:oleObj>
              </mc:Choice>
              <mc:Fallback>
                <p:oleObj name="幻灯片" r:id="rId3" imgW="4572097" imgH="3429005" progId="PowerPoint.Slid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8333" t="24445" r="13333" b="28889"/>
                      <a:stretch>
                        <a:fillRect/>
                      </a:stretch>
                    </p:blipFill>
                    <p:spPr bwMode="auto">
                      <a:xfrm>
                        <a:off x="1755742" y="2003982"/>
                        <a:ext cx="4205288" cy="297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AutoShape 9">
            <a:extLst>
              <a:ext uri="{FF2B5EF4-FFF2-40B4-BE49-F238E27FC236}">
                <a16:creationId xmlns:a16="http://schemas.microsoft.com/office/drawing/2014/main" id="{752C8403-8D2E-4235-B533-937CDBD53E93}"/>
              </a:ext>
            </a:extLst>
          </p:cNvPr>
          <p:cNvSpPr>
            <a:spLocks noChangeArrowheads="1"/>
          </p:cNvSpPr>
          <p:nvPr/>
        </p:nvSpPr>
        <p:spPr bwMode="auto">
          <a:xfrm>
            <a:off x="2042474" y="1546782"/>
            <a:ext cx="1295400" cy="533400"/>
          </a:xfrm>
          <a:prstGeom prst="wedgeRoundRectCallout">
            <a:avLst>
              <a:gd name="adj1" fmla="val 90723"/>
              <a:gd name="adj2" fmla="val 195883"/>
              <a:gd name="adj3" fmla="val 16667"/>
            </a:avLst>
          </a:prstGeom>
          <a:solidFill>
            <a:srgbClr val="0000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rPr>
              <a:t>一般用例</a:t>
            </a:r>
          </a:p>
        </p:txBody>
      </p:sp>
      <p:sp>
        <p:nvSpPr>
          <p:cNvPr id="6" name="AutoShape 10">
            <a:extLst>
              <a:ext uri="{FF2B5EF4-FFF2-40B4-BE49-F238E27FC236}">
                <a16:creationId xmlns:a16="http://schemas.microsoft.com/office/drawing/2014/main" id="{A01F58C8-7BF9-42DA-A94A-A5D8809E4670}"/>
              </a:ext>
            </a:extLst>
          </p:cNvPr>
          <p:cNvSpPr>
            <a:spLocks noChangeArrowheads="1"/>
          </p:cNvSpPr>
          <p:nvPr/>
        </p:nvSpPr>
        <p:spPr bwMode="auto">
          <a:xfrm>
            <a:off x="1882219" y="5056695"/>
            <a:ext cx="1371600" cy="533400"/>
          </a:xfrm>
          <a:prstGeom prst="wedgeRoundRectCallout">
            <a:avLst>
              <a:gd name="adj1" fmla="val 59196"/>
              <a:gd name="adj2" fmla="val -157744"/>
              <a:gd name="adj3" fmla="val 16667"/>
            </a:avLst>
          </a:prstGeom>
          <a:solidFill>
            <a:srgbClr val="0000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rPr>
              <a:t>特殊用例</a:t>
            </a:r>
          </a:p>
        </p:txBody>
      </p:sp>
      <p:sp>
        <p:nvSpPr>
          <p:cNvPr id="7" name="AutoShape 11">
            <a:extLst>
              <a:ext uri="{FF2B5EF4-FFF2-40B4-BE49-F238E27FC236}">
                <a16:creationId xmlns:a16="http://schemas.microsoft.com/office/drawing/2014/main" id="{A4CCF075-16DB-4675-AC32-BEC612D3BD00}"/>
              </a:ext>
            </a:extLst>
          </p:cNvPr>
          <p:cNvSpPr>
            <a:spLocks noChangeArrowheads="1"/>
          </p:cNvSpPr>
          <p:nvPr/>
        </p:nvSpPr>
        <p:spPr bwMode="auto">
          <a:xfrm>
            <a:off x="6112645" y="2914847"/>
            <a:ext cx="1371600" cy="533400"/>
          </a:xfrm>
          <a:prstGeom prst="wedgeRoundRectCallout">
            <a:avLst>
              <a:gd name="adj1" fmla="val -169273"/>
              <a:gd name="adj2" fmla="val 49196"/>
              <a:gd name="adj3" fmla="val 16667"/>
            </a:avLst>
          </a:prstGeom>
          <a:solidFill>
            <a:srgbClr val="0000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rPr>
              <a:t>用例泛化</a:t>
            </a:r>
          </a:p>
        </p:txBody>
      </p:sp>
    </p:spTree>
    <p:extLst>
      <p:ext uri="{BB962C8B-B14F-4D97-AF65-F5344CB8AC3E}">
        <p14:creationId xmlns:p14="http://schemas.microsoft.com/office/powerpoint/2010/main" val="1392017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ppt_w*0.05"/>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anim calcmode="lin" valueType="num">
                                      <p:cBhvr>
                                        <p:cTn id="9" dur="500" fill="hold"/>
                                        <p:tgtEl>
                                          <p:spTgt spid="5"/>
                                        </p:tgtEl>
                                        <p:attrNameLst>
                                          <p:attrName>ppt_x</p:attrName>
                                        </p:attrNameLst>
                                      </p:cBhvr>
                                      <p:tavLst>
                                        <p:tav tm="0">
                                          <p:val>
                                            <p:strVal val="#ppt_x-.2"/>
                                          </p:val>
                                        </p:tav>
                                        <p:tav tm="100000">
                                          <p:val>
                                            <p:strVal val="#ppt_x"/>
                                          </p:val>
                                        </p:tav>
                                      </p:tavLst>
                                    </p:anim>
                                    <p:anim calcmode="lin" valueType="num">
                                      <p:cBhvr>
                                        <p:cTn id="10" dur="500" fill="hold"/>
                                        <p:tgtEl>
                                          <p:spTgt spid="5"/>
                                        </p:tgtEl>
                                        <p:attrNameLst>
                                          <p:attrName>ppt_y</p:attrName>
                                        </p:attrNameLst>
                                      </p:cBhvr>
                                      <p:tavLst>
                                        <p:tav tm="0">
                                          <p:val>
                                            <p:strVal val="#ppt_y"/>
                                          </p:val>
                                        </p:tav>
                                        <p:tav tm="100000">
                                          <p:val>
                                            <p:strVal val="#ppt_y"/>
                                          </p:val>
                                        </p:tav>
                                      </p:tavLst>
                                    </p:anim>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strVal val="#ppt_w*0.05"/>
                                          </p:val>
                                        </p:tav>
                                        <p:tav tm="100000">
                                          <p:val>
                                            <p:strVal val="#ppt_w"/>
                                          </p:val>
                                        </p:tav>
                                      </p:tavLst>
                                    </p:anim>
                                    <p:anim calcmode="lin" valueType="num">
                                      <p:cBhvr>
                                        <p:cTn id="17" dur="500" fill="hold"/>
                                        <p:tgtEl>
                                          <p:spTgt spid="7"/>
                                        </p:tgtEl>
                                        <p:attrNameLst>
                                          <p:attrName>ppt_h</p:attrName>
                                        </p:attrNameLst>
                                      </p:cBhvr>
                                      <p:tavLst>
                                        <p:tav tm="0">
                                          <p:val>
                                            <p:strVal val="#ppt_h"/>
                                          </p:val>
                                        </p:tav>
                                        <p:tav tm="100000">
                                          <p:val>
                                            <p:strVal val="#ppt_h"/>
                                          </p:val>
                                        </p:tav>
                                      </p:tavLst>
                                    </p:anim>
                                    <p:anim calcmode="lin" valueType="num">
                                      <p:cBhvr>
                                        <p:cTn id="18" dur="500" fill="hold"/>
                                        <p:tgtEl>
                                          <p:spTgt spid="7"/>
                                        </p:tgtEl>
                                        <p:attrNameLst>
                                          <p:attrName>ppt_x</p:attrName>
                                        </p:attrNameLst>
                                      </p:cBhvr>
                                      <p:tavLst>
                                        <p:tav tm="0">
                                          <p:val>
                                            <p:strVal val="#ppt_x-.2"/>
                                          </p:val>
                                        </p:tav>
                                        <p:tav tm="100000">
                                          <p:val>
                                            <p:strVal val="#ppt_x"/>
                                          </p:val>
                                        </p:tav>
                                      </p:tavLst>
                                    </p:anim>
                                    <p:anim calcmode="lin" valueType="num">
                                      <p:cBhvr>
                                        <p:cTn id="19" dur="500" fill="hold"/>
                                        <p:tgtEl>
                                          <p:spTgt spid="7"/>
                                        </p:tgtEl>
                                        <p:attrNameLst>
                                          <p:attrName>ppt_y</p:attrName>
                                        </p:attrNameLst>
                                      </p:cBhvr>
                                      <p:tavLst>
                                        <p:tav tm="0">
                                          <p:val>
                                            <p:strVal val="#ppt_y"/>
                                          </p:val>
                                        </p:tav>
                                        <p:tav tm="100000">
                                          <p:val>
                                            <p:strVal val="#ppt_y"/>
                                          </p:val>
                                        </p:tav>
                                      </p:tavLst>
                                    </p:anim>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strVal val="#ppt_w*0.05"/>
                                          </p:val>
                                        </p:tav>
                                        <p:tav tm="100000">
                                          <p:val>
                                            <p:strVal val="#ppt_w"/>
                                          </p:val>
                                        </p:tav>
                                      </p:tavLst>
                                    </p:anim>
                                    <p:anim calcmode="lin" valueType="num">
                                      <p:cBhvr>
                                        <p:cTn id="26" dur="500" fill="hold"/>
                                        <p:tgtEl>
                                          <p:spTgt spid="6"/>
                                        </p:tgtEl>
                                        <p:attrNameLst>
                                          <p:attrName>ppt_h</p:attrName>
                                        </p:attrNameLst>
                                      </p:cBhvr>
                                      <p:tavLst>
                                        <p:tav tm="0">
                                          <p:val>
                                            <p:strVal val="#ppt_h"/>
                                          </p:val>
                                        </p:tav>
                                        <p:tav tm="100000">
                                          <p:val>
                                            <p:strVal val="#ppt_h"/>
                                          </p:val>
                                        </p:tav>
                                      </p:tavLst>
                                    </p:anim>
                                    <p:anim calcmode="lin" valueType="num">
                                      <p:cBhvr>
                                        <p:cTn id="27" dur="500" fill="hold"/>
                                        <p:tgtEl>
                                          <p:spTgt spid="6"/>
                                        </p:tgtEl>
                                        <p:attrNameLst>
                                          <p:attrName>ppt_x</p:attrName>
                                        </p:attrNameLst>
                                      </p:cBhvr>
                                      <p:tavLst>
                                        <p:tav tm="0">
                                          <p:val>
                                            <p:strVal val="#ppt_x-.2"/>
                                          </p:val>
                                        </p:tav>
                                        <p:tav tm="100000">
                                          <p:val>
                                            <p:strVal val="#ppt_x"/>
                                          </p:val>
                                        </p:tav>
                                      </p:tavLst>
                                    </p:anim>
                                    <p:anim calcmode="lin" valueType="num">
                                      <p:cBhvr>
                                        <p:cTn id="28" dur="500" fill="hold"/>
                                        <p:tgtEl>
                                          <p:spTgt spid="6"/>
                                        </p:tgtEl>
                                        <p:attrNameLst>
                                          <p:attrName>ppt_y</p:attrName>
                                        </p:attrNameLst>
                                      </p:cBhvr>
                                      <p:tavLst>
                                        <p:tav tm="0">
                                          <p:val>
                                            <p:strVal val="#ppt_y"/>
                                          </p:val>
                                        </p:tav>
                                        <p:tav tm="100000">
                                          <p:val>
                                            <p:strVal val="#ppt_y"/>
                                          </p:val>
                                        </p:tav>
                                      </p:tavLst>
                                    </p:anim>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用例包含</a:t>
            </a:r>
            <a:r>
              <a:rPr lang="en-US" altLang="zh-CN" dirty="0"/>
              <a:t>《include》</a:t>
            </a:r>
            <a:endParaRPr lang="zh-CN" altLang="en-US" dirty="0"/>
          </a:p>
        </p:txBody>
      </p:sp>
      <p:sp>
        <p:nvSpPr>
          <p:cNvPr id="3" name="内容占位符 2"/>
          <p:cNvSpPr>
            <a:spLocks noGrp="1"/>
          </p:cNvSpPr>
          <p:nvPr>
            <p:ph idx="1"/>
          </p:nvPr>
        </p:nvSpPr>
        <p:spPr/>
        <p:txBody>
          <a:bodyPr/>
          <a:lstStyle/>
          <a:p>
            <a:pPr>
              <a:spcBef>
                <a:spcPts val="0"/>
              </a:spcBef>
            </a:pPr>
            <a:r>
              <a:rPr lang="zh-CN" altLang="en-US" sz="2400" dirty="0"/>
              <a:t>将包含用例称为基用用例，被包含用例称为内含用例，基础用例执行到包含点，那么执行传递给内含用例，当内含用例完成时，控制再次返回基础用例。</a:t>
            </a:r>
            <a:endParaRPr lang="en-US" altLang="zh-CN" sz="2400" dirty="0"/>
          </a:p>
          <a:p>
            <a:pPr>
              <a:spcBef>
                <a:spcPts val="0"/>
              </a:spcBef>
            </a:pPr>
            <a:r>
              <a:rPr lang="zh-CN" altLang="en-US" sz="2400" dirty="0"/>
              <a:t>内含用例就像是子程序，基础用例是调用者</a:t>
            </a:r>
          </a:p>
          <a:p>
            <a:endParaRPr lang="zh-CN" altLang="en-US" dirty="0"/>
          </a:p>
        </p:txBody>
      </p:sp>
      <p:graphicFrame>
        <p:nvGraphicFramePr>
          <p:cNvPr id="4" name="Object 3">
            <a:extLst>
              <a:ext uri="{FF2B5EF4-FFF2-40B4-BE49-F238E27FC236}">
                <a16:creationId xmlns:a16="http://schemas.microsoft.com/office/drawing/2014/main" id="{A508393D-704A-4B66-8371-0D4F3F81D1AB}"/>
              </a:ext>
            </a:extLst>
          </p:cNvPr>
          <p:cNvGraphicFramePr>
            <a:graphicFrameLocks noChangeAspect="1"/>
          </p:cNvGraphicFramePr>
          <p:nvPr>
            <p:extLst>
              <p:ext uri="{D42A27DB-BD31-4B8C-83A1-F6EECF244321}">
                <p14:modId xmlns:p14="http://schemas.microsoft.com/office/powerpoint/2010/main" val="2116202716"/>
              </p:ext>
            </p:extLst>
          </p:nvPr>
        </p:nvGraphicFramePr>
        <p:xfrm>
          <a:off x="904188" y="3139125"/>
          <a:ext cx="7162800" cy="2973371"/>
        </p:xfrm>
        <a:graphic>
          <a:graphicData uri="http://schemas.openxmlformats.org/presentationml/2006/ole">
            <mc:AlternateContent xmlns:mc="http://schemas.openxmlformats.org/markup-compatibility/2006">
              <mc:Choice xmlns:v="urn:schemas-microsoft-com:vml" Requires="v">
                <p:oleObj spid="_x0000_s14387" name="幻灯片" r:id="rId3" imgW="5762549" imgH="3429000" progId="PowerPoint.Slide.8">
                  <p:embed/>
                </p:oleObj>
              </mc:Choice>
              <mc:Fallback>
                <p:oleObj name="幻灯片" r:id="rId3" imgW="5762549" imgH="3429000" progId="PowerPoint.Slid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1888" t="15852" b="17569"/>
                      <a:stretch>
                        <a:fillRect/>
                      </a:stretch>
                    </p:blipFill>
                    <p:spPr bwMode="auto">
                      <a:xfrm>
                        <a:off x="904188" y="3139125"/>
                        <a:ext cx="7162800" cy="2973371"/>
                      </a:xfrm>
                      <a:prstGeom prst="rect">
                        <a:avLst/>
                      </a:prstGeom>
                      <a:noFill/>
                      <a:ln>
                        <a:noFill/>
                      </a:ln>
                      <a:effectLst/>
                    </p:spPr>
                  </p:pic>
                </p:oleObj>
              </mc:Fallback>
            </mc:AlternateContent>
          </a:graphicData>
        </a:graphic>
      </p:graphicFrame>
      <p:sp>
        <p:nvSpPr>
          <p:cNvPr id="5" name="AutoShape 4">
            <a:extLst>
              <a:ext uri="{FF2B5EF4-FFF2-40B4-BE49-F238E27FC236}">
                <a16:creationId xmlns:a16="http://schemas.microsoft.com/office/drawing/2014/main" id="{FD573817-C10D-4762-B956-9E9F1C580C6F}"/>
              </a:ext>
            </a:extLst>
          </p:cNvPr>
          <p:cNvSpPr>
            <a:spLocks noChangeArrowheads="1"/>
          </p:cNvSpPr>
          <p:nvPr/>
        </p:nvSpPr>
        <p:spPr bwMode="auto">
          <a:xfrm>
            <a:off x="1056588" y="3216897"/>
            <a:ext cx="1295400" cy="609600"/>
          </a:xfrm>
          <a:prstGeom prst="wedgeRoundRectCallout">
            <a:avLst>
              <a:gd name="adj1" fmla="val 55904"/>
              <a:gd name="adj2" fmla="val 83417"/>
              <a:gd name="adj3" fmla="val 16667"/>
            </a:avLst>
          </a:prstGeom>
          <a:solidFill>
            <a:srgbClr val="0000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zh-CN" altLang="en-US" sz="1800" b="1"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rPr>
              <a:t>基础用例</a:t>
            </a:r>
          </a:p>
        </p:txBody>
      </p:sp>
      <p:sp>
        <p:nvSpPr>
          <p:cNvPr id="6" name="AutoShape 5">
            <a:extLst>
              <a:ext uri="{FF2B5EF4-FFF2-40B4-BE49-F238E27FC236}">
                <a16:creationId xmlns:a16="http://schemas.microsoft.com/office/drawing/2014/main" id="{257375E5-8734-461F-A1FC-86C25F97AD24}"/>
              </a:ext>
            </a:extLst>
          </p:cNvPr>
          <p:cNvSpPr>
            <a:spLocks noChangeArrowheads="1"/>
          </p:cNvSpPr>
          <p:nvPr/>
        </p:nvSpPr>
        <p:spPr bwMode="auto">
          <a:xfrm>
            <a:off x="7076388" y="3902697"/>
            <a:ext cx="1295400" cy="609600"/>
          </a:xfrm>
          <a:prstGeom prst="wedgeRoundRectCallout">
            <a:avLst>
              <a:gd name="adj1" fmla="val -41787"/>
              <a:gd name="adj2" fmla="val 66407"/>
              <a:gd name="adj3" fmla="val 16667"/>
            </a:avLst>
          </a:prstGeom>
          <a:solidFill>
            <a:srgbClr val="0000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zh-CN" altLang="en-US" sz="1800" b="1"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rPr>
              <a:t>内含用例</a:t>
            </a:r>
          </a:p>
        </p:txBody>
      </p:sp>
      <p:sp>
        <p:nvSpPr>
          <p:cNvPr id="7" name="AutoShape 6">
            <a:extLst>
              <a:ext uri="{FF2B5EF4-FFF2-40B4-BE49-F238E27FC236}">
                <a16:creationId xmlns:a16="http://schemas.microsoft.com/office/drawing/2014/main" id="{5DED6D8F-096B-4432-A8ED-78CBF9C33927}"/>
              </a:ext>
            </a:extLst>
          </p:cNvPr>
          <p:cNvSpPr>
            <a:spLocks noChangeArrowheads="1"/>
          </p:cNvSpPr>
          <p:nvPr/>
        </p:nvSpPr>
        <p:spPr bwMode="auto">
          <a:xfrm>
            <a:off x="7040219" y="3148551"/>
            <a:ext cx="1295400" cy="609600"/>
          </a:xfrm>
          <a:prstGeom prst="wedgeRoundRectCallout">
            <a:avLst>
              <a:gd name="adj1" fmla="val -148033"/>
              <a:gd name="adj2" fmla="val 109706"/>
              <a:gd name="adj3" fmla="val 16667"/>
            </a:avLst>
          </a:prstGeom>
          <a:solidFill>
            <a:srgbClr val="0000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zh-CN" altLang="en-US" sz="1800" b="1"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rPr>
              <a:t>包含关系</a:t>
            </a:r>
          </a:p>
        </p:txBody>
      </p:sp>
    </p:spTree>
    <p:extLst>
      <p:ext uri="{BB962C8B-B14F-4D97-AF65-F5344CB8AC3E}">
        <p14:creationId xmlns:p14="http://schemas.microsoft.com/office/powerpoint/2010/main" val="254168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54" presetClass="entr" presetSubtype="0" accel="10000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strVal val="#ppt_w*0.05"/>
                                          </p:val>
                                        </p:tav>
                                        <p:tav tm="100000">
                                          <p:val>
                                            <p:strVal val="#ppt_w"/>
                                          </p:val>
                                        </p:tav>
                                      </p:tavLst>
                                    </p:anim>
                                    <p:anim calcmode="lin" valueType="num">
                                      <p:cBhvr>
                                        <p:cTn id="23" dur="500" fill="hold"/>
                                        <p:tgtEl>
                                          <p:spTgt spid="5"/>
                                        </p:tgtEl>
                                        <p:attrNameLst>
                                          <p:attrName>ppt_h</p:attrName>
                                        </p:attrNameLst>
                                      </p:cBhvr>
                                      <p:tavLst>
                                        <p:tav tm="0">
                                          <p:val>
                                            <p:strVal val="#ppt_h"/>
                                          </p:val>
                                        </p:tav>
                                        <p:tav tm="100000">
                                          <p:val>
                                            <p:strVal val="#ppt_h"/>
                                          </p:val>
                                        </p:tav>
                                      </p:tavLst>
                                    </p:anim>
                                    <p:anim calcmode="lin" valueType="num">
                                      <p:cBhvr>
                                        <p:cTn id="24" dur="500" fill="hold"/>
                                        <p:tgtEl>
                                          <p:spTgt spid="5"/>
                                        </p:tgtEl>
                                        <p:attrNameLst>
                                          <p:attrName>ppt_x</p:attrName>
                                        </p:attrNameLst>
                                      </p:cBhvr>
                                      <p:tavLst>
                                        <p:tav tm="0">
                                          <p:val>
                                            <p:strVal val="#ppt_x-.2"/>
                                          </p:val>
                                        </p:tav>
                                        <p:tav tm="100000">
                                          <p:val>
                                            <p:strVal val="#ppt_x"/>
                                          </p:val>
                                        </p:tav>
                                      </p:tavLst>
                                    </p:anim>
                                    <p:anim calcmode="lin" valueType="num">
                                      <p:cBhvr>
                                        <p:cTn id="25" dur="500" fill="hold"/>
                                        <p:tgtEl>
                                          <p:spTgt spid="5"/>
                                        </p:tgtEl>
                                        <p:attrNameLst>
                                          <p:attrName>ppt_y</p:attrName>
                                        </p:attrNameLst>
                                      </p:cBhvr>
                                      <p:tavLst>
                                        <p:tav tm="0">
                                          <p:val>
                                            <p:strVal val="#ppt_y"/>
                                          </p:val>
                                        </p:tav>
                                        <p:tav tm="100000">
                                          <p:val>
                                            <p:strVal val="#ppt_y"/>
                                          </p:val>
                                        </p:tav>
                                      </p:tavLst>
                                    </p:anim>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80">
                                          <p:stCondLst>
                                            <p:cond delay="0"/>
                                          </p:stCondLst>
                                        </p:cTn>
                                        <p:tgtEl>
                                          <p:spTgt spid="7"/>
                                        </p:tgtEl>
                                      </p:cBhvr>
                                    </p:animEffect>
                                    <p:anim calcmode="lin" valueType="num">
                                      <p:cBhvr>
                                        <p:cTn id="3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7" dur="26">
                                          <p:stCondLst>
                                            <p:cond delay="650"/>
                                          </p:stCondLst>
                                        </p:cTn>
                                        <p:tgtEl>
                                          <p:spTgt spid="7"/>
                                        </p:tgtEl>
                                      </p:cBhvr>
                                      <p:to x="100000" y="60000"/>
                                    </p:animScale>
                                    <p:animScale>
                                      <p:cBhvr>
                                        <p:cTn id="38" dur="166" decel="50000">
                                          <p:stCondLst>
                                            <p:cond delay="676"/>
                                          </p:stCondLst>
                                        </p:cTn>
                                        <p:tgtEl>
                                          <p:spTgt spid="7"/>
                                        </p:tgtEl>
                                      </p:cBhvr>
                                      <p:to x="100000" y="100000"/>
                                    </p:animScale>
                                    <p:animScale>
                                      <p:cBhvr>
                                        <p:cTn id="39" dur="26">
                                          <p:stCondLst>
                                            <p:cond delay="1312"/>
                                          </p:stCondLst>
                                        </p:cTn>
                                        <p:tgtEl>
                                          <p:spTgt spid="7"/>
                                        </p:tgtEl>
                                      </p:cBhvr>
                                      <p:to x="100000" y="80000"/>
                                    </p:animScale>
                                    <p:animScale>
                                      <p:cBhvr>
                                        <p:cTn id="40" dur="166" decel="50000">
                                          <p:stCondLst>
                                            <p:cond delay="1338"/>
                                          </p:stCondLst>
                                        </p:cTn>
                                        <p:tgtEl>
                                          <p:spTgt spid="7"/>
                                        </p:tgtEl>
                                      </p:cBhvr>
                                      <p:to x="100000" y="100000"/>
                                    </p:animScale>
                                    <p:animScale>
                                      <p:cBhvr>
                                        <p:cTn id="41" dur="26">
                                          <p:stCondLst>
                                            <p:cond delay="1642"/>
                                          </p:stCondLst>
                                        </p:cTn>
                                        <p:tgtEl>
                                          <p:spTgt spid="7"/>
                                        </p:tgtEl>
                                      </p:cBhvr>
                                      <p:to x="100000" y="90000"/>
                                    </p:animScale>
                                    <p:animScale>
                                      <p:cBhvr>
                                        <p:cTn id="42" dur="166" decel="50000">
                                          <p:stCondLst>
                                            <p:cond delay="1668"/>
                                          </p:stCondLst>
                                        </p:cTn>
                                        <p:tgtEl>
                                          <p:spTgt spid="7"/>
                                        </p:tgtEl>
                                      </p:cBhvr>
                                      <p:to x="100000" y="100000"/>
                                    </p:animScale>
                                    <p:animScale>
                                      <p:cBhvr>
                                        <p:cTn id="43" dur="26">
                                          <p:stCondLst>
                                            <p:cond delay="1808"/>
                                          </p:stCondLst>
                                        </p:cTn>
                                        <p:tgtEl>
                                          <p:spTgt spid="7"/>
                                        </p:tgtEl>
                                      </p:cBhvr>
                                      <p:to x="100000" y="95000"/>
                                    </p:animScale>
                                    <p:animScale>
                                      <p:cBhvr>
                                        <p:cTn id="44" dur="166" decel="50000">
                                          <p:stCondLst>
                                            <p:cond delay="1834"/>
                                          </p:stCondLst>
                                        </p:cTn>
                                        <p:tgtEl>
                                          <p:spTgt spid="7"/>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54" presetClass="entr" presetSubtype="0" accel="10000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p:cTn id="49" dur="500" fill="hold"/>
                                        <p:tgtEl>
                                          <p:spTgt spid="6"/>
                                        </p:tgtEl>
                                        <p:attrNameLst>
                                          <p:attrName>ppt_w</p:attrName>
                                        </p:attrNameLst>
                                      </p:cBhvr>
                                      <p:tavLst>
                                        <p:tav tm="0">
                                          <p:val>
                                            <p:strVal val="#ppt_w*0.05"/>
                                          </p:val>
                                        </p:tav>
                                        <p:tav tm="100000">
                                          <p:val>
                                            <p:strVal val="#ppt_w"/>
                                          </p:val>
                                        </p:tav>
                                      </p:tavLst>
                                    </p:anim>
                                    <p:anim calcmode="lin" valueType="num">
                                      <p:cBhvr>
                                        <p:cTn id="50" dur="500" fill="hold"/>
                                        <p:tgtEl>
                                          <p:spTgt spid="6"/>
                                        </p:tgtEl>
                                        <p:attrNameLst>
                                          <p:attrName>ppt_h</p:attrName>
                                        </p:attrNameLst>
                                      </p:cBhvr>
                                      <p:tavLst>
                                        <p:tav tm="0">
                                          <p:val>
                                            <p:strVal val="#ppt_h"/>
                                          </p:val>
                                        </p:tav>
                                        <p:tav tm="100000">
                                          <p:val>
                                            <p:strVal val="#ppt_h"/>
                                          </p:val>
                                        </p:tav>
                                      </p:tavLst>
                                    </p:anim>
                                    <p:anim calcmode="lin" valueType="num">
                                      <p:cBhvr>
                                        <p:cTn id="51" dur="500" fill="hold"/>
                                        <p:tgtEl>
                                          <p:spTgt spid="6"/>
                                        </p:tgtEl>
                                        <p:attrNameLst>
                                          <p:attrName>ppt_x</p:attrName>
                                        </p:attrNameLst>
                                      </p:cBhvr>
                                      <p:tavLst>
                                        <p:tav tm="0">
                                          <p:val>
                                            <p:strVal val="#ppt_x-.2"/>
                                          </p:val>
                                        </p:tav>
                                        <p:tav tm="100000">
                                          <p:val>
                                            <p:strVal val="#ppt_x"/>
                                          </p:val>
                                        </p:tav>
                                      </p:tavLst>
                                    </p:anim>
                                    <p:anim calcmode="lin" valueType="num">
                                      <p:cBhvr>
                                        <p:cTn id="52" dur="500" fill="hold"/>
                                        <p:tgtEl>
                                          <p:spTgt spid="6"/>
                                        </p:tgtEl>
                                        <p:attrNameLst>
                                          <p:attrName>ppt_y</p:attrName>
                                        </p:attrNameLst>
                                      </p:cBhvr>
                                      <p:tavLst>
                                        <p:tav tm="0">
                                          <p:val>
                                            <p:strVal val="#ppt_y"/>
                                          </p:val>
                                        </p:tav>
                                        <p:tav tm="100000">
                                          <p:val>
                                            <p:strVal val="#ppt_y"/>
                                          </p:val>
                                        </p:tav>
                                      </p:tavLst>
                                    </p:anim>
                                    <p:animEffect transition="in" filter="fade">
                                      <p:cBhvr>
                                        <p:cTn id="5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用例扩展</a:t>
            </a:r>
            <a:r>
              <a:rPr lang="en-US" altLang="zh-CN" dirty="0"/>
              <a:t>《extend》</a:t>
            </a:r>
            <a:endParaRPr lang="zh-CN" altLang="en-US" dirty="0"/>
          </a:p>
        </p:txBody>
      </p:sp>
      <p:sp>
        <p:nvSpPr>
          <p:cNvPr id="3" name="内容占位符 2"/>
          <p:cNvSpPr>
            <a:spLocks noGrp="1"/>
          </p:cNvSpPr>
          <p:nvPr>
            <p:ph idx="1"/>
          </p:nvPr>
        </p:nvSpPr>
        <p:spPr/>
        <p:txBody>
          <a:bodyPr/>
          <a:lstStyle/>
          <a:p>
            <a:r>
              <a:rPr lang="zh-CN" altLang="en-US" dirty="0"/>
              <a:t>扩展</a:t>
            </a:r>
            <a:r>
              <a:rPr lang="en-US" altLang="zh-CN" dirty="0"/>
              <a:t>(extend)</a:t>
            </a:r>
            <a:r>
              <a:rPr lang="zh-CN" altLang="en-US" dirty="0"/>
              <a:t>关系给用例添加增量行为。</a:t>
            </a:r>
          </a:p>
        </p:txBody>
      </p:sp>
      <p:graphicFrame>
        <p:nvGraphicFramePr>
          <p:cNvPr id="4" name="Object 3">
            <a:extLst>
              <a:ext uri="{FF2B5EF4-FFF2-40B4-BE49-F238E27FC236}">
                <a16:creationId xmlns:a16="http://schemas.microsoft.com/office/drawing/2014/main" id="{B501C97B-66E0-4BA2-8684-7476BBBE6BFA}"/>
              </a:ext>
            </a:extLst>
          </p:cNvPr>
          <p:cNvGraphicFramePr>
            <a:graphicFrameLocks noChangeAspect="1"/>
          </p:cNvGraphicFramePr>
          <p:nvPr>
            <p:extLst>
              <p:ext uri="{D42A27DB-BD31-4B8C-83A1-F6EECF244321}">
                <p14:modId xmlns:p14="http://schemas.microsoft.com/office/powerpoint/2010/main" val="2553918569"/>
              </p:ext>
            </p:extLst>
          </p:nvPr>
        </p:nvGraphicFramePr>
        <p:xfrm>
          <a:off x="1351286" y="2381250"/>
          <a:ext cx="6248400" cy="3352800"/>
        </p:xfrm>
        <a:graphic>
          <a:graphicData uri="http://schemas.openxmlformats.org/presentationml/2006/ole">
            <mc:AlternateContent xmlns:mc="http://schemas.openxmlformats.org/markup-compatibility/2006">
              <mc:Choice xmlns:v="urn:schemas-microsoft-com:vml" Requires="v">
                <p:oleObj spid="_x0000_s15411" name="幻灯片" r:id="rId3" imgW="5184490" imgH="3086031" progId="PowerPoint.Slide.8">
                  <p:embed/>
                </p:oleObj>
              </mc:Choice>
              <mc:Fallback>
                <p:oleObj name="幻灯片" r:id="rId3" imgW="5184490" imgH="3086031" progId="PowerPoint.Slide.8">
                  <p:embed/>
                  <p:pic>
                    <p:nvPicPr>
                      <p:cNvPr id="0" name=""/>
                      <p:cNvPicPr>
                        <a:picLocks noChangeAspect="1" noChangeArrowheads="1"/>
                      </p:cNvPicPr>
                      <p:nvPr/>
                    </p:nvPicPr>
                    <p:blipFill>
                      <a:blip r:embed="rId4"/>
                      <a:srcRect l="6018" t="15852" r="9294" b="19940"/>
                      <a:stretch>
                        <a:fillRect/>
                      </a:stretch>
                    </p:blipFill>
                    <p:spPr bwMode="auto">
                      <a:xfrm>
                        <a:off x="1351286" y="2381250"/>
                        <a:ext cx="6248400" cy="335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AutoShape 4">
            <a:extLst>
              <a:ext uri="{FF2B5EF4-FFF2-40B4-BE49-F238E27FC236}">
                <a16:creationId xmlns:a16="http://schemas.microsoft.com/office/drawing/2014/main" id="{34D0A635-D469-4FFC-8A77-DB13EB7AD099}"/>
              </a:ext>
            </a:extLst>
          </p:cNvPr>
          <p:cNvSpPr>
            <a:spLocks noChangeArrowheads="1"/>
          </p:cNvSpPr>
          <p:nvPr/>
        </p:nvSpPr>
        <p:spPr bwMode="auto">
          <a:xfrm>
            <a:off x="6685286" y="3448050"/>
            <a:ext cx="1295400" cy="609600"/>
          </a:xfrm>
          <a:prstGeom prst="wedgeRoundRectCallout">
            <a:avLst>
              <a:gd name="adj1" fmla="val -41787"/>
              <a:gd name="adj2" fmla="val 66407"/>
              <a:gd name="adj3" fmla="val 16667"/>
            </a:avLst>
          </a:prstGeom>
          <a:solidFill>
            <a:srgbClr val="0000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zh-CN" altLang="en-US" sz="1800" b="1"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rPr>
              <a:t>扩展用例</a:t>
            </a:r>
          </a:p>
        </p:txBody>
      </p:sp>
      <p:sp>
        <p:nvSpPr>
          <p:cNvPr id="6" name="AutoShape 5">
            <a:extLst>
              <a:ext uri="{FF2B5EF4-FFF2-40B4-BE49-F238E27FC236}">
                <a16:creationId xmlns:a16="http://schemas.microsoft.com/office/drawing/2014/main" id="{EBF8D5EC-1AC5-4071-BD82-4B4473CB06F4}"/>
              </a:ext>
            </a:extLst>
          </p:cNvPr>
          <p:cNvSpPr>
            <a:spLocks noChangeArrowheads="1"/>
          </p:cNvSpPr>
          <p:nvPr/>
        </p:nvSpPr>
        <p:spPr bwMode="auto">
          <a:xfrm>
            <a:off x="1732286" y="2762250"/>
            <a:ext cx="1295400" cy="609600"/>
          </a:xfrm>
          <a:prstGeom prst="wedgeRoundRectCallout">
            <a:avLst>
              <a:gd name="adj1" fmla="val 46444"/>
              <a:gd name="adj2" fmla="val 66407"/>
              <a:gd name="adj3" fmla="val 16667"/>
            </a:avLst>
          </a:prstGeom>
          <a:solidFill>
            <a:srgbClr val="0000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zh-CN" altLang="en-US" sz="1800" b="1"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rPr>
              <a:t>基础用例</a:t>
            </a:r>
          </a:p>
        </p:txBody>
      </p:sp>
      <p:sp>
        <p:nvSpPr>
          <p:cNvPr id="7" name="AutoShape 6">
            <a:extLst>
              <a:ext uri="{FF2B5EF4-FFF2-40B4-BE49-F238E27FC236}">
                <a16:creationId xmlns:a16="http://schemas.microsoft.com/office/drawing/2014/main" id="{DFFE1CE2-593F-418E-BB3D-F27EC2E07A49}"/>
              </a:ext>
            </a:extLst>
          </p:cNvPr>
          <p:cNvSpPr>
            <a:spLocks noChangeArrowheads="1"/>
          </p:cNvSpPr>
          <p:nvPr/>
        </p:nvSpPr>
        <p:spPr bwMode="auto">
          <a:xfrm>
            <a:off x="5161286" y="2914650"/>
            <a:ext cx="1295400" cy="609600"/>
          </a:xfrm>
          <a:prstGeom prst="wedgeRoundRectCallout">
            <a:avLst>
              <a:gd name="adj1" fmla="val -41787"/>
              <a:gd name="adj2" fmla="val 66407"/>
              <a:gd name="adj3" fmla="val 16667"/>
            </a:avLst>
          </a:prstGeom>
          <a:solidFill>
            <a:srgbClr val="0000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buChar char="Ø"/>
              <a:defRPr sz="2400" b="1">
                <a:solidFill>
                  <a:srgbClr val="FF3300"/>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zh-CN" altLang="en-US" sz="1800" b="1"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rPr>
              <a:t>扩展关系</a:t>
            </a:r>
          </a:p>
        </p:txBody>
      </p:sp>
    </p:spTree>
    <p:extLst>
      <p:ext uri="{BB962C8B-B14F-4D97-AF65-F5344CB8AC3E}">
        <p14:creationId xmlns:p14="http://schemas.microsoft.com/office/powerpoint/2010/main" val="111543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4" presetClass="entr" presetSubtype="0" accel="10000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strVal val="#ppt_w*0.05"/>
                                          </p:val>
                                        </p:tav>
                                        <p:tav tm="100000">
                                          <p:val>
                                            <p:strVal val="#ppt_w"/>
                                          </p:val>
                                        </p:tav>
                                      </p:tavLst>
                                    </p:anim>
                                    <p:anim calcmode="lin" valueType="num">
                                      <p:cBhvr>
                                        <p:cTn id="13" dur="500" fill="hold"/>
                                        <p:tgtEl>
                                          <p:spTgt spid="6"/>
                                        </p:tgtEl>
                                        <p:attrNameLst>
                                          <p:attrName>ppt_h</p:attrName>
                                        </p:attrNameLst>
                                      </p:cBhvr>
                                      <p:tavLst>
                                        <p:tav tm="0">
                                          <p:val>
                                            <p:strVal val="#ppt_h"/>
                                          </p:val>
                                        </p:tav>
                                        <p:tav tm="100000">
                                          <p:val>
                                            <p:strVal val="#ppt_h"/>
                                          </p:val>
                                        </p:tav>
                                      </p:tavLst>
                                    </p:anim>
                                    <p:anim calcmode="lin" valueType="num">
                                      <p:cBhvr>
                                        <p:cTn id="14" dur="500" fill="hold"/>
                                        <p:tgtEl>
                                          <p:spTgt spid="6"/>
                                        </p:tgtEl>
                                        <p:attrNameLst>
                                          <p:attrName>ppt_x</p:attrName>
                                        </p:attrNameLst>
                                      </p:cBhvr>
                                      <p:tavLst>
                                        <p:tav tm="0">
                                          <p:val>
                                            <p:strVal val="#ppt_x-.2"/>
                                          </p:val>
                                        </p:tav>
                                        <p:tav tm="100000">
                                          <p:val>
                                            <p:strVal val="#ppt_x"/>
                                          </p:val>
                                        </p:tav>
                                      </p:tavLst>
                                    </p:anim>
                                    <p:anim calcmode="lin" valueType="num">
                                      <p:cBhvr>
                                        <p:cTn id="15" dur="500" fill="hold"/>
                                        <p:tgtEl>
                                          <p:spTgt spid="6"/>
                                        </p:tgtEl>
                                        <p:attrNameLst>
                                          <p:attrName>ppt_y</p:attrName>
                                        </p:attrNameLst>
                                      </p:cBhvr>
                                      <p:tavLst>
                                        <p:tav tm="0">
                                          <p:val>
                                            <p:strVal val="#ppt_y"/>
                                          </p:val>
                                        </p:tav>
                                        <p:tav tm="100000">
                                          <p:val>
                                            <p:strVal val="#ppt_y"/>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4" presetClass="entr" presetSubtype="0" accel="10000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strVal val="#ppt_w*0.05"/>
                                          </p:val>
                                        </p:tav>
                                        <p:tav tm="100000">
                                          <p:val>
                                            <p:strVal val="#ppt_w"/>
                                          </p:val>
                                        </p:tav>
                                      </p:tavLst>
                                    </p:anim>
                                    <p:anim calcmode="lin" valueType="num">
                                      <p:cBhvr>
                                        <p:cTn id="22" dur="500" fill="hold"/>
                                        <p:tgtEl>
                                          <p:spTgt spid="5"/>
                                        </p:tgtEl>
                                        <p:attrNameLst>
                                          <p:attrName>ppt_h</p:attrName>
                                        </p:attrNameLst>
                                      </p:cBhvr>
                                      <p:tavLst>
                                        <p:tav tm="0">
                                          <p:val>
                                            <p:strVal val="#ppt_h"/>
                                          </p:val>
                                        </p:tav>
                                        <p:tav tm="100000">
                                          <p:val>
                                            <p:strVal val="#ppt_h"/>
                                          </p:val>
                                        </p:tav>
                                      </p:tavLst>
                                    </p:anim>
                                    <p:anim calcmode="lin" valueType="num">
                                      <p:cBhvr>
                                        <p:cTn id="23" dur="500" fill="hold"/>
                                        <p:tgtEl>
                                          <p:spTgt spid="5"/>
                                        </p:tgtEl>
                                        <p:attrNameLst>
                                          <p:attrName>ppt_x</p:attrName>
                                        </p:attrNameLst>
                                      </p:cBhvr>
                                      <p:tavLst>
                                        <p:tav tm="0">
                                          <p:val>
                                            <p:strVal val="#ppt_x-.2"/>
                                          </p:val>
                                        </p:tav>
                                        <p:tav tm="100000">
                                          <p:val>
                                            <p:strVal val="#ppt_x"/>
                                          </p:val>
                                        </p:tav>
                                      </p:tavLst>
                                    </p:anim>
                                    <p:anim calcmode="lin" valueType="num">
                                      <p:cBhvr>
                                        <p:cTn id="24" dur="500" fill="hold"/>
                                        <p:tgtEl>
                                          <p:spTgt spid="5"/>
                                        </p:tgtEl>
                                        <p:attrNameLst>
                                          <p:attrName>ppt_y</p:attrName>
                                        </p:attrNameLst>
                                      </p:cBhvr>
                                      <p:tavLst>
                                        <p:tav tm="0">
                                          <p:val>
                                            <p:strVal val="#ppt_y"/>
                                          </p:val>
                                        </p:tav>
                                        <p:tav tm="100000">
                                          <p:val>
                                            <p:strVal val="#ppt_y"/>
                                          </p:val>
                                        </p:tav>
                                      </p:tavLst>
                                    </p:anim>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80">
                                          <p:stCondLst>
                                            <p:cond delay="0"/>
                                          </p:stCondLst>
                                        </p:cTn>
                                        <p:tgtEl>
                                          <p:spTgt spid="7"/>
                                        </p:tgtEl>
                                      </p:cBhvr>
                                    </p:animEffect>
                                    <p:anim calcmode="lin" valueType="num">
                                      <p:cBhvr>
                                        <p:cTn id="31"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6" dur="26">
                                          <p:stCondLst>
                                            <p:cond delay="650"/>
                                          </p:stCondLst>
                                        </p:cTn>
                                        <p:tgtEl>
                                          <p:spTgt spid="7"/>
                                        </p:tgtEl>
                                      </p:cBhvr>
                                      <p:to x="100000" y="60000"/>
                                    </p:animScale>
                                    <p:animScale>
                                      <p:cBhvr>
                                        <p:cTn id="37" dur="166" decel="50000">
                                          <p:stCondLst>
                                            <p:cond delay="676"/>
                                          </p:stCondLst>
                                        </p:cTn>
                                        <p:tgtEl>
                                          <p:spTgt spid="7"/>
                                        </p:tgtEl>
                                      </p:cBhvr>
                                      <p:to x="100000" y="100000"/>
                                    </p:animScale>
                                    <p:animScale>
                                      <p:cBhvr>
                                        <p:cTn id="38" dur="26">
                                          <p:stCondLst>
                                            <p:cond delay="1312"/>
                                          </p:stCondLst>
                                        </p:cTn>
                                        <p:tgtEl>
                                          <p:spTgt spid="7"/>
                                        </p:tgtEl>
                                      </p:cBhvr>
                                      <p:to x="100000" y="80000"/>
                                    </p:animScale>
                                    <p:animScale>
                                      <p:cBhvr>
                                        <p:cTn id="39" dur="166" decel="50000">
                                          <p:stCondLst>
                                            <p:cond delay="1338"/>
                                          </p:stCondLst>
                                        </p:cTn>
                                        <p:tgtEl>
                                          <p:spTgt spid="7"/>
                                        </p:tgtEl>
                                      </p:cBhvr>
                                      <p:to x="100000" y="100000"/>
                                    </p:animScale>
                                    <p:animScale>
                                      <p:cBhvr>
                                        <p:cTn id="40" dur="26">
                                          <p:stCondLst>
                                            <p:cond delay="1642"/>
                                          </p:stCondLst>
                                        </p:cTn>
                                        <p:tgtEl>
                                          <p:spTgt spid="7"/>
                                        </p:tgtEl>
                                      </p:cBhvr>
                                      <p:to x="100000" y="90000"/>
                                    </p:animScale>
                                    <p:animScale>
                                      <p:cBhvr>
                                        <p:cTn id="41" dur="166" decel="50000">
                                          <p:stCondLst>
                                            <p:cond delay="1668"/>
                                          </p:stCondLst>
                                        </p:cTn>
                                        <p:tgtEl>
                                          <p:spTgt spid="7"/>
                                        </p:tgtEl>
                                      </p:cBhvr>
                                      <p:to x="100000" y="100000"/>
                                    </p:animScale>
                                    <p:animScale>
                                      <p:cBhvr>
                                        <p:cTn id="42" dur="26">
                                          <p:stCondLst>
                                            <p:cond delay="1808"/>
                                          </p:stCondLst>
                                        </p:cTn>
                                        <p:tgtEl>
                                          <p:spTgt spid="7"/>
                                        </p:tgtEl>
                                      </p:cBhvr>
                                      <p:to x="100000" y="95000"/>
                                    </p:animScale>
                                    <p:animScale>
                                      <p:cBhvr>
                                        <p:cTn id="43"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用例关联关系示例</a:t>
            </a:r>
          </a:p>
        </p:txBody>
      </p:sp>
      <p:sp>
        <p:nvSpPr>
          <p:cNvPr id="3" name="内容占位符 2"/>
          <p:cNvSpPr>
            <a:spLocks noGrp="1"/>
          </p:cNvSpPr>
          <p:nvPr>
            <p:ph idx="1"/>
          </p:nvPr>
        </p:nvSpPr>
        <p:spPr>
          <a:xfrm>
            <a:off x="768169" y="1604393"/>
            <a:ext cx="3671855" cy="4438188"/>
          </a:xfrm>
        </p:spPr>
        <p:txBody>
          <a:bodyPr/>
          <a:lstStyle/>
          <a:p>
            <a:r>
              <a:rPr lang="zh-CN" altLang="en-US" sz="2400" dirty="0">
                <a:latin typeface="Times New Roman" panose="02020603050405020304" pitchFamily="18" charset="0"/>
              </a:rPr>
              <a:t>短途</a:t>
            </a:r>
            <a:r>
              <a:rPr lang="zh-CN" altLang="en-US" sz="2400" dirty="0">
                <a:solidFill>
                  <a:srgbClr val="0000FF"/>
                </a:solidFill>
                <a:latin typeface="Times New Roman" panose="02020603050405020304" pitchFamily="18" charset="0"/>
              </a:rPr>
              <a:t>旅行</a:t>
            </a:r>
            <a:r>
              <a:rPr lang="zh-CN" altLang="en-US" sz="2400" dirty="0">
                <a:latin typeface="Times New Roman" panose="02020603050405020304" pitchFamily="18" charset="0"/>
              </a:rPr>
              <a:t>但汽车的油不足以应付全部路程</a:t>
            </a:r>
            <a:endParaRPr lang="en-US" altLang="zh-CN" sz="2400" dirty="0">
              <a:latin typeface="Times New Roman" panose="02020603050405020304" pitchFamily="18" charset="0"/>
            </a:endParaRPr>
          </a:p>
          <a:p>
            <a:r>
              <a:rPr lang="zh-CN" altLang="en-US" sz="2400" dirty="0">
                <a:solidFill>
                  <a:srgbClr val="0000FF"/>
                </a:solidFill>
                <a:latin typeface="Times New Roman" panose="02020603050405020304" pitchFamily="18" charset="0"/>
              </a:rPr>
              <a:t>为汽车加油</a:t>
            </a:r>
            <a:r>
              <a:rPr lang="zh-CN" altLang="en-US" sz="2400" dirty="0">
                <a:latin typeface="Times New Roman" panose="02020603050405020304" pitchFamily="18" charset="0"/>
              </a:rPr>
              <a:t>的动作在旅行的每个场景</a:t>
            </a:r>
            <a:r>
              <a:rPr lang="en-US" altLang="zh-CN" sz="2400" dirty="0">
                <a:latin typeface="Times New Roman" panose="02020603050405020304" pitchFamily="18" charset="0"/>
              </a:rPr>
              <a:t>(</a:t>
            </a:r>
            <a:r>
              <a:rPr lang="zh-CN" altLang="en-US" sz="2400" dirty="0">
                <a:latin typeface="Times New Roman" panose="02020603050405020304" pitchFamily="18" charset="0"/>
              </a:rPr>
              <a:t>事件流</a:t>
            </a:r>
            <a:r>
              <a:rPr lang="en-US" altLang="zh-CN" sz="2400" dirty="0">
                <a:latin typeface="Times New Roman" panose="02020603050405020304" pitchFamily="18" charset="0"/>
              </a:rPr>
              <a:t>)</a:t>
            </a:r>
            <a:r>
              <a:rPr lang="zh-CN" altLang="en-US" sz="2400" dirty="0">
                <a:latin typeface="Times New Roman" panose="02020603050405020304" pitchFamily="18" charset="0"/>
              </a:rPr>
              <a:t>中都会出现，不加油就不会完成旅行</a:t>
            </a:r>
            <a:r>
              <a:rPr lang="en-US" altLang="zh-CN" sz="2400" dirty="0">
                <a:latin typeface="Times New Roman" panose="02020603050405020304" pitchFamily="18" charset="0"/>
              </a:rPr>
              <a:t>;</a:t>
            </a:r>
          </a:p>
          <a:p>
            <a:r>
              <a:rPr lang="zh-CN" altLang="en-US" sz="2400" dirty="0">
                <a:solidFill>
                  <a:srgbClr val="0000FF"/>
                </a:solidFill>
                <a:latin typeface="Times New Roman" panose="02020603050405020304" pitchFamily="18" charset="0"/>
              </a:rPr>
              <a:t>吃饭</a:t>
            </a:r>
            <a:r>
              <a:rPr lang="zh-CN" altLang="en-US" sz="2400" dirty="0">
                <a:latin typeface="Times New Roman" panose="02020603050405020304" pitchFamily="18" charset="0"/>
              </a:rPr>
              <a:t>则可以由司机决定是否进行，不吃饭不会影响旅行的完成</a:t>
            </a:r>
            <a:endParaRPr lang="zh-CN" altLang="en-US" sz="2400" dirty="0"/>
          </a:p>
          <a:p>
            <a:endParaRPr lang="zh-CN" altLang="en-US" sz="2400" dirty="0"/>
          </a:p>
        </p:txBody>
      </p:sp>
      <p:pic>
        <p:nvPicPr>
          <p:cNvPr id="4" name="图片 3"/>
          <p:cNvPicPr>
            <a:picLocks noChangeAspect="1"/>
          </p:cNvPicPr>
          <p:nvPr/>
        </p:nvPicPr>
        <p:blipFill>
          <a:blip r:embed="rId2"/>
          <a:stretch>
            <a:fillRect/>
          </a:stretch>
        </p:blipFill>
        <p:spPr>
          <a:xfrm>
            <a:off x="4558506" y="1737407"/>
            <a:ext cx="3805277" cy="3175794"/>
          </a:xfrm>
          <a:prstGeom prst="rect">
            <a:avLst/>
          </a:prstGeom>
        </p:spPr>
      </p:pic>
    </p:spTree>
    <p:extLst>
      <p:ext uri="{BB962C8B-B14F-4D97-AF65-F5344CB8AC3E}">
        <p14:creationId xmlns:p14="http://schemas.microsoft.com/office/powerpoint/2010/main" val="334194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CD7B2A3-B04E-4F37-8AF7-A5BDCB39BDDF}"/>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图中</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之间，</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5</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6</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之间分别是什么关系？</a:t>
            </a:r>
          </a:p>
        </p:txBody>
      </p:sp>
      <p:sp>
        <p:nvSpPr>
          <p:cNvPr id="5" name="文本框 4">
            <a:extLst>
              <a:ext uri="{FF2B5EF4-FFF2-40B4-BE49-F238E27FC236}">
                <a16:creationId xmlns:a16="http://schemas.microsoft.com/office/drawing/2014/main" id="{FE03C870-9A16-44B2-B6DD-DEE8AA9E8461}"/>
              </a:ext>
            </a:extLst>
          </p:cNvPr>
          <p:cNvSpPr txBox="1"/>
          <p:nvPr>
            <p:custDataLst>
              <p:tags r:id="rId3"/>
            </p:custDataLst>
          </p:nvPr>
        </p:nvSpPr>
        <p:spPr>
          <a:xfrm>
            <a:off x="1828800" y="25765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扩展，包含 </a:t>
            </a:r>
          </a:p>
        </p:txBody>
      </p:sp>
      <p:sp>
        <p:nvSpPr>
          <p:cNvPr id="6" name="文本框 5">
            <a:extLst>
              <a:ext uri="{FF2B5EF4-FFF2-40B4-BE49-F238E27FC236}">
                <a16:creationId xmlns:a16="http://schemas.microsoft.com/office/drawing/2014/main" id="{5A4E19DF-E86A-4200-A793-1761C86EA62D}"/>
              </a:ext>
            </a:extLst>
          </p:cNvPr>
          <p:cNvSpPr txBox="1"/>
          <p:nvPr>
            <p:custDataLst>
              <p:tags r:id="rId4"/>
            </p:custDataLst>
          </p:nvPr>
        </p:nvSpPr>
        <p:spPr>
          <a:xfrm>
            <a:off x="1828800" y="34337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包含，扩展</a:t>
            </a:r>
          </a:p>
        </p:txBody>
      </p:sp>
      <p:sp>
        <p:nvSpPr>
          <p:cNvPr id="7" name="文本框 6">
            <a:extLst>
              <a:ext uri="{FF2B5EF4-FFF2-40B4-BE49-F238E27FC236}">
                <a16:creationId xmlns:a16="http://schemas.microsoft.com/office/drawing/2014/main" id="{F00E647A-9B73-41EB-B5AC-A518A51855AB}"/>
              </a:ext>
            </a:extLst>
          </p:cNvPr>
          <p:cNvSpPr txBox="1"/>
          <p:nvPr>
            <p:custDataLst>
              <p:tags r:id="rId5"/>
            </p:custDataLst>
          </p:nvPr>
        </p:nvSpPr>
        <p:spPr>
          <a:xfrm>
            <a:off x="1828800" y="42910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扩展，扩展</a:t>
            </a:r>
          </a:p>
        </p:txBody>
      </p:sp>
      <p:sp>
        <p:nvSpPr>
          <p:cNvPr id="8" name="文本框 7">
            <a:extLst>
              <a:ext uri="{FF2B5EF4-FFF2-40B4-BE49-F238E27FC236}">
                <a16:creationId xmlns:a16="http://schemas.microsoft.com/office/drawing/2014/main" id="{F7E321F6-A8A9-4341-87FD-9E504204284B}"/>
              </a:ext>
            </a:extLst>
          </p:cNvPr>
          <p:cNvSpPr txBox="1"/>
          <p:nvPr>
            <p:custDataLst>
              <p:tags r:id="rId6"/>
            </p:custDataLst>
          </p:nvPr>
        </p:nvSpPr>
        <p:spPr>
          <a:xfrm>
            <a:off x="1828800" y="51482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包含、包含</a:t>
            </a:r>
          </a:p>
        </p:txBody>
      </p:sp>
      <p:sp>
        <p:nvSpPr>
          <p:cNvPr id="9" name="椭圆 8">
            <a:extLst>
              <a:ext uri="{FF2B5EF4-FFF2-40B4-BE49-F238E27FC236}">
                <a16:creationId xmlns:a16="http://schemas.microsoft.com/office/drawing/2014/main" id="{E497B5D9-5408-4667-99D3-C661BC014AE5}"/>
              </a:ext>
            </a:extLst>
          </p:cNvPr>
          <p:cNvSpPr>
            <a:spLocks noChangeAspect="1"/>
          </p:cNvSpPr>
          <p:nvPr>
            <p:custDataLst>
              <p:tags r:id="rId7"/>
            </p:custDataLst>
          </p:nvPr>
        </p:nvSpPr>
        <p:spPr>
          <a:xfrm>
            <a:off x="1114425" y="26408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58B7D28E-04BB-4DA3-A1BB-C79D36F1BAAB}"/>
              </a:ext>
            </a:extLst>
          </p:cNvPr>
          <p:cNvSpPr>
            <a:spLocks noChangeAspect="1"/>
          </p:cNvSpPr>
          <p:nvPr>
            <p:custDataLst>
              <p:tags r:id="rId8"/>
            </p:custDataLst>
          </p:nvPr>
        </p:nvSpPr>
        <p:spPr>
          <a:xfrm>
            <a:off x="1114425" y="34980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B976FDBB-698E-4140-8112-E714DD4A2109}"/>
              </a:ext>
            </a:extLst>
          </p:cNvPr>
          <p:cNvSpPr>
            <a:spLocks noChangeAspect="1"/>
          </p:cNvSpPr>
          <p:nvPr>
            <p:custDataLst>
              <p:tags r:id="rId9"/>
            </p:custDataLst>
          </p:nvPr>
        </p:nvSpPr>
        <p:spPr>
          <a:xfrm>
            <a:off x="1114425" y="43553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7F758B83-211B-41DE-A80E-E63116E8353E}"/>
              </a:ext>
            </a:extLst>
          </p:cNvPr>
          <p:cNvSpPr>
            <a:spLocks noChangeAspect="1"/>
          </p:cNvSpPr>
          <p:nvPr>
            <p:custDataLst>
              <p:tags r:id="rId10"/>
            </p:custDataLst>
          </p:nvPr>
        </p:nvSpPr>
        <p:spPr>
          <a:xfrm>
            <a:off x="1114425" y="52125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047F1FD5-B703-4EFC-9F55-EC5A73BC7EFF}"/>
              </a:ext>
            </a:extLst>
          </p:cNvPr>
          <p:cNvSpPr/>
          <p:nvPr>
            <p:custDataLst>
              <p:tags r:id="rId11"/>
            </p:custDataLst>
          </p:nvPr>
        </p:nvSpPr>
        <p:spPr>
          <a:xfrm>
            <a:off x="7534275" y="5670472"/>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20" name="内容占位符 3">
            <a:extLst>
              <a:ext uri="{FF2B5EF4-FFF2-40B4-BE49-F238E27FC236}">
                <a16:creationId xmlns:a16="http://schemas.microsoft.com/office/drawing/2014/main" id="{BBFACC5F-5690-42FC-BDD2-E9E59C036F11}"/>
              </a:ext>
            </a:extLst>
          </p:cNvPr>
          <p:cNvPicPr>
            <a:picLocks noChangeAspect="1"/>
          </p:cNvPicPr>
          <p:nvPr/>
        </p:nvPicPr>
        <p:blipFill>
          <a:blip r:embed="rId19"/>
          <a:stretch>
            <a:fillRect/>
          </a:stretch>
        </p:blipFill>
        <p:spPr>
          <a:xfrm>
            <a:off x="3547559" y="2331789"/>
            <a:ext cx="5266241" cy="3437267"/>
          </a:xfrm>
          <a:prstGeom prst="rect">
            <a:avLst/>
          </a:prstGeom>
        </p:spPr>
      </p:pic>
      <p:grpSp>
        <p:nvGrpSpPr>
          <p:cNvPr id="18" name="组合 17">
            <a:extLst>
              <a:ext uri="{FF2B5EF4-FFF2-40B4-BE49-F238E27FC236}">
                <a16:creationId xmlns:a16="http://schemas.microsoft.com/office/drawing/2014/main" id="{5FBB7FDB-958B-4ABA-AC45-CD1FBDC28A94}"/>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72D0DA62-B764-4965-B901-2BB6D60852A5}"/>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9AE8E288-01A1-40AF-9220-BCC13C6FA7FC}"/>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D5780137-41AA-4810-8AF3-9A99C60E30BB}"/>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79B6FCD0-7BEB-4FEA-93BE-09ABD820D998}"/>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60C2B16D-AA06-493E-A071-62E8883C41E6}"/>
              </a:ext>
            </a:extLst>
          </p:cNvPr>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102861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ea"/>
              </a:rPr>
              <a:t>结构化设计方法</a:t>
            </a:r>
            <a:r>
              <a:rPr lang="zh-CN" altLang="en-US" dirty="0"/>
              <a:t>与面向对象方法学对比</a:t>
            </a:r>
          </a:p>
        </p:txBody>
      </p:sp>
      <p:pic>
        <p:nvPicPr>
          <p:cNvPr id="7" name="图片 6"/>
          <p:cNvPicPr>
            <a:picLocks noChangeAspect="1"/>
          </p:cNvPicPr>
          <p:nvPr/>
        </p:nvPicPr>
        <p:blipFill>
          <a:blip r:embed="rId2"/>
          <a:stretch>
            <a:fillRect/>
          </a:stretch>
        </p:blipFill>
        <p:spPr>
          <a:xfrm>
            <a:off x="936306" y="1393105"/>
            <a:ext cx="7244400" cy="3997996"/>
          </a:xfrm>
          <a:prstGeom prst="rect">
            <a:avLst/>
          </a:prstGeom>
        </p:spPr>
      </p:pic>
      <p:sp>
        <p:nvSpPr>
          <p:cNvPr id="5" name="矩形 4"/>
          <p:cNvSpPr/>
          <p:nvPr/>
        </p:nvSpPr>
        <p:spPr>
          <a:xfrm>
            <a:off x="584887" y="5523387"/>
            <a:ext cx="8097200" cy="4001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0" i="0" u="none" strike="noStrike" kern="0" cap="none" spc="0" normalizeH="0" baseline="0" noProof="0" dirty="0">
                <a:ln>
                  <a:noFill/>
                </a:ln>
                <a:solidFill>
                  <a:srgbClr val="000000"/>
                </a:solidFill>
                <a:effectLst/>
                <a:uLnTx/>
                <a:uFillTx/>
                <a:latin typeface="华文细黑" panose="02010600040101010101" pitchFamily="2" charset="-122"/>
                <a:ea typeface="华文细黑" panose="02010600040101010101" pitchFamily="2" charset="-122"/>
              </a:rPr>
              <a:t>面向对象方法学以数据为主线，把</a:t>
            </a:r>
            <a:r>
              <a:rPr kumimoji="1" lang="zh-CN" altLang="en-US" sz="2000" b="0" i="0" u="none" strike="noStrike" kern="0" cap="none" spc="0" normalizeH="0" baseline="0" noProof="0" dirty="0">
                <a:ln>
                  <a:noFill/>
                </a:ln>
                <a:solidFill>
                  <a:srgbClr val="0000CC"/>
                </a:solidFill>
                <a:effectLst/>
                <a:uLnTx/>
                <a:uFillTx/>
                <a:latin typeface="华文细黑" panose="02010600040101010101" pitchFamily="2" charset="-122"/>
                <a:ea typeface="华文细黑" panose="02010600040101010101" pitchFamily="2" charset="-122"/>
              </a:rPr>
              <a:t>数据</a:t>
            </a:r>
            <a:r>
              <a:rPr kumimoji="1" lang="zh-CN" altLang="en-US" sz="2000" b="0" i="0" u="none" strike="noStrike" kern="0" cap="none" spc="0" normalizeH="0" baseline="0" noProof="0" dirty="0">
                <a:ln>
                  <a:noFill/>
                </a:ln>
                <a:solidFill>
                  <a:srgbClr val="000000"/>
                </a:solidFill>
                <a:effectLst/>
                <a:uLnTx/>
                <a:uFillTx/>
                <a:latin typeface="华文细黑" panose="02010600040101010101" pitchFamily="2" charset="-122"/>
                <a:ea typeface="华文细黑" panose="02010600040101010101" pitchFamily="2" charset="-122"/>
              </a:rPr>
              <a:t>和</a:t>
            </a:r>
            <a:r>
              <a:rPr kumimoji="1" lang="zh-CN" altLang="en-US" sz="2000" b="0" i="0" u="none" strike="noStrike" kern="0" cap="none" spc="0" normalizeH="0" baseline="0" noProof="0" dirty="0">
                <a:ln>
                  <a:noFill/>
                </a:ln>
                <a:solidFill>
                  <a:srgbClr val="0000CC"/>
                </a:solidFill>
                <a:effectLst/>
                <a:uLnTx/>
                <a:uFillTx/>
                <a:latin typeface="华文细黑" panose="02010600040101010101" pitchFamily="2" charset="-122"/>
                <a:ea typeface="华文细黑" panose="02010600040101010101" pitchFamily="2" charset="-122"/>
              </a:rPr>
              <a:t>处理</a:t>
            </a:r>
            <a:r>
              <a:rPr kumimoji="1" lang="zh-CN" altLang="en-US" sz="2000" b="0" i="0" u="none" strike="noStrike" kern="0" cap="none" spc="0" normalizeH="0" baseline="0" noProof="0" dirty="0">
                <a:ln>
                  <a:noFill/>
                </a:ln>
                <a:solidFill>
                  <a:srgbClr val="000000"/>
                </a:solidFill>
                <a:effectLst/>
                <a:uLnTx/>
                <a:uFillTx/>
                <a:latin typeface="华文细黑" panose="02010600040101010101" pitchFamily="2" charset="-122"/>
                <a:ea typeface="华文细黑" panose="02010600040101010101" pitchFamily="2" charset="-122"/>
              </a:rPr>
              <a:t>结合构成统一体</a:t>
            </a:r>
            <a:r>
              <a:rPr kumimoji="1" lang="en-US" altLang="zh-CN" sz="2000" kern="0" dirty="0">
                <a:solidFill>
                  <a:srgbClr val="000000"/>
                </a:solidFill>
                <a:latin typeface="华文细黑" panose="02010600040101010101" pitchFamily="2" charset="-122"/>
                <a:ea typeface="华文细黑" panose="02010600040101010101" pitchFamily="2" charset="-122"/>
              </a:rPr>
              <a:t>—</a:t>
            </a:r>
            <a:r>
              <a:rPr kumimoji="1" lang="zh-CN" altLang="en-US" sz="2000" b="0" i="0" u="none" strike="noStrike" kern="0" cap="none" spc="0" normalizeH="0" baseline="0" noProof="0" dirty="0">
                <a:ln>
                  <a:noFill/>
                </a:ln>
                <a:solidFill>
                  <a:srgbClr val="000000"/>
                </a:solidFill>
                <a:effectLst/>
                <a:uLnTx/>
                <a:uFillTx/>
                <a:latin typeface="华文细黑" panose="02010600040101010101" pitchFamily="2" charset="-122"/>
                <a:ea typeface="华文细黑" panose="02010600040101010101" pitchFamily="2" charset="-122"/>
              </a:rPr>
              <a:t>对象</a:t>
            </a:r>
            <a:endParaRPr kumimoji="0" lang="zh-CN" altLang="en-US" sz="1600" b="0" i="0" u="none" strike="noStrike" kern="0" cap="none" spc="0" normalizeH="0" baseline="0" noProof="0" dirty="0">
              <a:ln>
                <a:noFill/>
              </a:ln>
              <a:solidFill>
                <a:sysClr val="windowText" lastClr="000000"/>
              </a:solidFill>
              <a:effectLst/>
              <a:uLnTx/>
              <a:uFillTx/>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41413256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AE9AC96-FD8A-42E7-9E89-8AE48CD87052}"/>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能够参与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吗？</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能够参与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吗？</a:t>
            </a:r>
          </a:p>
        </p:txBody>
      </p:sp>
      <p:sp>
        <p:nvSpPr>
          <p:cNvPr id="5" name="文本框 4">
            <a:extLst>
              <a:ext uri="{FF2B5EF4-FFF2-40B4-BE49-F238E27FC236}">
                <a16:creationId xmlns:a16="http://schemas.microsoft.com/office/drawing/2014/main" id="{51355B98-6CD0-4787-B2DD-2B11D48F3F5C}"/>
              </a:ext>
            </a:extLst>
          </p:cNvPr>
          <p:cNvSpPr txBox="1"/>
          <p:nvPr>
            <p:custDataLst>
              <p:tags r:id="rId3"/>
            </p:custDataLst>
          </p:nvPr>
        </p:nvSpPr>
        <p:spPr>
          <a:xfrm>
            <a:off x="1828800" y="26146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可以，不可以</a:t>
            </a:r>
          </a:p>
        </p:txBody>
      </p:sp>
      <p:sp>
        <p:nvSpPr>
          <p:cNvPr id="6" name="文本框 5">
            <a:extLst>
              <a:ext uri="{FF2B5EF4-FFF2-40B4-BE49-F238E27FC236}">
                <a16:creationId xmlns:a16="http://schemas.microsoft.com/office/drawing/2014/main" id="{0E777BAC-FE2C-423D-8FFB-C8EE5F6C3B49}"/>
              </a:ext>
            </a:extLst>
          </p:cNvPr>
          <p:cNvSpPr txBox="1"/>
          <p:nvPr>
            <p:custDataLst>
              <p:tags r:id="rId4"/>
            </p:custDataLst>
          </p:nvPr>
        </p:nvSpPr>
        <p:spPr>
          <a:xfrm>
            <a:off x="1828800" y="34718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不可以，可以</a:t>
            </a:r>
          </a:p>
        </p:txBody>
      </p:sp>
      <p:sp>
        <p:nvSpPr>
          <p:cNvPr id="7" name="文本框 6">
            <a:extLst>
              <a:ext uri="{FF2B5EF4-FFF2-40B4-BE49-F238E27FC236}">
                <a16:creationId xmlns:a16="http://schemas.microsoft.com/office/drawing/2014/main" id="{139DDDFE-758B-43C1-A96A-30972A5C7B87}"/>
              </a:ext>
            </a:extLst>
          </p:cNvPr>
          <p:cNvSpPr txBox="1"/>
          <p:nvPr>
            <p:custDataLst>
              <p:tags r:id="rId5"/>
            </p:custDataLst>
          </p:nvPr>
        </p:nvSpPr>
        <p:spPr>
          <a:xfrm>
            <a:off x="1828800" y="43291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可以、可以</a:t>
            </a:r>
          </a:p>
        </p:txBody>
      </p:sp>
      <p:sp>
        <p:nvSpPr>
          <p:cNvPr id="8" name="文本框 7">
            <a:extLst>
              <a:ext uri="{FF2B5EF4-FFF2-40B4-BE49-F238E27FC236}">
                <a16:creationId xmlns:a16="http://schemas.microsoft.com/office/drawing/2014/main" id="{52A48890-ECCD-409B-B446-79B0CF431D64}"/>
              </a:ext>
            </a:extLst>
          </p:cNvPr>
          <p:cNvSpPr txBox="1"/>
          <p:nvPr>
            <p:custDataLst>
              <p:tags r:id="rId6"/>
            </p:custDataLst>
          </p:nvPr>
        </p:nvSpPr>
        <p:spPr>
          <a:xfrm>
            <a:off x="1828800" y="51863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不可以、不可以</a:t>
            </a:r>
          </a:p>
        </p:txBody>
      </p:sp>
      <p:sp>
        <p:nvSpPr>
          <p:cNvPr id="9" name="椭圆 8">
            <a:extLst>
              <a:ext uri="{FF2B5EF4-FFF2-40B4-BE49-F238E27FC236}">
                <a16:creationId xmlns:a16="http://schemas.microsoft.com/office/drawing/2014/main" id="{533F7623-2D41-4D19-80E0-73727577DE09}"/>
              </a:ext>
            </a:extLst>
          </p:cNvPr>
          <p:cNvSpPr>
            <a:spLocks noChangeAspect="1"/>
          </p:cNvSpPr>
          <p:nvPr>
            <p:custDataLst>
              <p:tags r:id="rId7"/>
            </p:custDataLst>
          </p:nvPr>
        </p:nvSpPr>
        <p:spPr>
          <a:xfrm>
            <a:off x="1114425" y="26789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9EAE35F0-9438-4871-B20B-C69A4093032D}"/>
              </a:ext>
            </a:extLst>
          </p:cNvPr>
          <p:cNvSpPr>
            <a:spLocks noChangeAspect="1"/>
          </p:cNvSpPr>
          <p:nvPr>
            <p:custDataLst>
              <p:tags r:id="rId8"/>
            </p:custDataLst>
          </p:nvPr>
        </p:nvSpPr>
        <p:spPr>
          <a:xfrm>
            <a:off x="1114425" y="35361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112F63BE-5A43-42A4-B4D9-28F3DC7EF17A}"/>
              </a:ext>
            </a:extLst>
          </p:cNvPr>
          <p:cNvSpPr>
            <a:spLocks noChangeAspect="1"/>
          </p:cNvSpPr>
          <p:nvPr>
            <p:custDataLst>
              <p:tags r:id="rId9"/>
            </p:custDataLst>
          </p:nvPr>
        </p:nvSpPr>
        <p:spPr>
          <a:xfrm>
            <a:off x="1114425" y="43934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E5DA7D09-3304-4322-8D72-B9808ED8988B}"/>
              </a:ext>
            </a:extLst>
          </p:cNvPr>
          <p:cNvSpPr>
            <a:spLocks noChangeAspect="1"/>
          </p:cNvSpPr>
          <p:nvPr>
            <p:custDataLst>
              <p:tags r:id="rId10"/>
            </p:custDataLst>
          </p:nvPr>
        </p:nvSpPr>
        <p:spPr>
          <a:xfrm>
            <a:off x="1114425" y="52506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2D638AC5-8EC1-4143-A2D1-0CD8CAEEACC4}"/>
              </a:ext>
            </a:extLst>
          </p:cNvPr>
          <p:cNvSpPr/>
          <p:nvPr>
            <p:custDataLst>
              <p:tags r:id="rId11"/>
            </p:custDataLst>
          </p:nvPr>
        </p:nvSpPr>
        <p:spPr>
          <a:xfrm>
            <a:off x="7534275" y="569992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20" name="内容占位符 3">
            <a:extLst>
              <a:ext uri="{FF2B5EF4-FFF2-40B4-BE49-F238E27FC236}">
                <a16:creationId xmlns:a16="http://schemas.microsoft.com/office/drawing/2014/main" id="{BCF3EEC2-8E88-40BA-AF5E-42FB3262B756}"/>
              </a:ext>
            </a:extLst>
          </p:cNvPr>
          <p:cNvPicPr>
            <a:picLocks noChangeAspect="1"/>
          </p:cNvPicPr>
          <p:nvPr/>
        </p:nvPicPr>
        <p:blipFill>
          <a:blip r:embed="rId19"/>
          <a:stretch>
            <a:fillRect/>
          </a:stretch>
        </p:blipFill>
        <p:spPr>
          <a:xfrm>
            <a:off x="4034379" y="2361242"/>
            <a:ext cx="5266241" cy="3437267"/>
          </a:xfrm>
          <a:prstGeom prst="rect">
            <a:avLst/>
          </a:prstGeom>
        </p:spPr>
      </p:pic>
      <p:grpSp>
        <p:nvGrpSpPr>
          <p:cNvPr id="18" name="组合 17">
            <a:extLst>
              <a:ext uri="{FF2B5EF4-FFF2-40B4-BE49-F238E27FC236}">
                <a16:creationId xmlns:a16="http://schemas.microsoft.com/office/drawing/2014/main" id="{AA076B93-C736-441C-A2A9-40054172B29F}"/>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E2098960-E7AB-418C-8DA8-AC8E7CE4DBAD}"/>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18C511DD-839D-43F1-BAD2-B7985F2B375A}"/>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6AD7110F-BA12-4627-A9F2-0BA01530008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DD1F72F0-863F-42E0-9909-A35251BD24E8}"/>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3A0095DA-6DDB-4C60-BCCF-61CDCC64E9FF}"/>
              </a:ext>
            </a:extLst>
          </p:cNvPr>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5767997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96DA724-600D-4952-AA2B-0E2CB62FCE72}"/>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如果右图中缺少了</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，那么</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是否仍然是个完整的用例？</a:t>
            </a:r>
          </a:p>
        </p:txBody>
      </p:sp>
      <p:sp>
        <p:nvSpPr>
          <p:cNvPr id="5" name="文本框 4">
            <a:extLst>
              <a:ext uri="{FF2B5EF4-FFF2-40B4-BE49-F238E27FC236}">
                <a16:creationId xmlns:a16="http://schemas.microsoft.com/office/drawing/2014/main" id="{83DE4D0D-A501-4275-82B1-92F95EEC38E1}"/>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是的 </a:t>
            </a:r>
          </a:p>
        </p:txBody>
      </p:sp>
      <p:sp>
        <p:nvSpPr>
          <p:cNvPr id="6" name="文本框 5">
            <a:extLst>
              <a:ext uri="{FF2B5EF4-FFF2-40B4-BE49-F238E27FC236}">
                <a16:creationId xmlns:a16="http://schemas.microsoft.com/office/drawing/2014/main" id="{CC839128-3D2F-4B07-B7BB-427BAE5F742B}"/>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不是</a:t>
            </a:r>
          </a:p>
        </p:txBody>
      </p:sp>
      <p:sp>
        <p:nvSpPr>
          <p:cNvPr id="9" name="椭圆 8">
            <a:extLst>
              <a:ext uri="{FF2B5EF4-FFF2-40B4-BE49-F238E27FC236}">
                <a16:creationId xmlns:a16="http://schemas.microsoft.com/office/drawing/2014/main" id="{7AB3C9FD-9907-4624-A0C0-C99EB6D2D2AF}"/>
              </a:ext>
            </a:extLst>
          </p:cNvPr>
          <p:cNvSpPr>
            <a:spLocks noChangeAspect="1"/>
          </p:cNvSpPr>
          <p:nvPr>
            <p:custDataLst>
              <p:tags r:id="rId5"/>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0E646246-81ED-4183-B304-AC3E6C494F88}"/>
              </a:ext>
            </a:extLst>
          </p:cNvPr>
          <p:cNvSpPr>
            <a:spLocks noChangeAspect="1"/>
          </p:cNvSpPr>
          <p:nvPr>
            <p:custDataLst>
              <p:tags r:id="rId6"/>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1C70E353-9F43-4A1F-86A3-53A924CEFEEA}"/>
              </a:ext>
            </a:extLst>
          </p:cNvPr>
          <p:cNvSpPr/>
          <p:nvPr>
            <p:custDataLst>
              <p:tags r:id="rId7"/>
            </p:custDataLst>
          </p:nvPr>
        </p:nvSpPr>
        <p:spPr>
          <a:xfrm>
            <a:off x="7458075" y="54911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20" name="内容占位符 3">
            <a:extLst>
              <a:ext uri="{FF2B5EF4-FFF2-40B4-BE49-F238E27FC236}">
                <a16:creationId xmlns:a16="http://schemas.microsoft.com/office/drawing/2014/main" id="{1F08983A-4FF0-496E-922A-BE2420EA7B23}"/>
              </a:ext>
            </a:extLst>
          </p:cNvPr>
          <p:cNvPicPr>
            <a:picLocks noChangeAspect="1"/>
          </p:cNvPicPr>
          <p:nvPr/>
        </p:nvPicPr>
        <p:blipFill>
          <a:blip r:embed="rId15"/>
          <a:stretch>
            <a:fillRect/>
          </a:stretch>
        </p:blipFill>
        <p:spPr>
          <a:xfrm>
            <a:off x="2963359" y="2046752"/>
            <a:ext cx="5266241" cy="3437267"/>
          </a:xfrm>
          <a:prstGeom prst="rect">
            <a:avLst/>
          </a:prstGeom>
        </p:spPr>
      </p:pic>
      <p:grpSp>
        <p:nvGrpSpPr>
          <p:cNvPr id="18" name="组合 17">
            <a:extLst>
              <a:ext uri="{FF2B5EF4-FFF2-40B4-BE49-F238E27FC236}">
                <a16:creationId xmlns:a16="http://schemas.microsoft.com/office/drawing/2014/main" id="{40A01303-BD95-4314-9D6B-FF39F32F213C}"/>
              </a:ext>
            </a:extLst>
          </p:cNvPr>
          <p:cNvGrpSpPr/>
          <p:nvPr>
            <p:custDataLst>
              <p:tags r:id="rId8"/>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4CF1ED6B-802B-4B85-B78B-16D28CC4C5FB}"/>
                </a:ext>
              </a:extLst>
            </p:cNvPr>
            <p:cNvSpPr/>
            <p:nvPr>
              <p:custDataLst>
                <p:tags r:id="rId10"/>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EA3B1B39-6245-4153-8A23-CCF324EE183B}"/>
                </a:ext>
              </a:extLst>
            </p:cNvPr>
            <p:cNvSpPr/>
            <p:nvPr>
              <p:custDataLst>
                <p:tags r:id="rId11"/>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2D59856B-1214-4BAC-A4F2-14ACFC91C11F}"/>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1E371224-2F6C-4212-AA17-81E49FD513AD}"/>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1B6865DE-6C4D-4579-8F9B-7293C38E02B2}"/>
              </a:ext>
            </a:extLst>
          </p:cNvPr>
          <p:cNvPicPr>
            <a:picLocks/>
          </p:cNvPicPr>
          <p:nvPr>
            <p:custDataLst>
              <p:tags r:id="rId9"/>
            </p:custDataLst>
          </p:nvPr>
        </p:nvPicPr>
        <p:blipFill>
          <a:blip r:embed="rId16">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3963817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用例之间的关系练习</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226" y="1248791"/>
            <a:ext cx="1571258" cy="249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0500" y="1248791"/>
            <a:ext cx="3609975"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2482" y="2807142"/>
            <a:ext cx="3367026" cy="3205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83139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0969" y="2950066"/>
            <a:ext cx="3238500" cy="306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dirty="0"/>
              <a:t>用例之间的关系练习</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1202113"/>
            <a:ext cx="1949450" cy="2599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3950" y="1202114"/>
            <a:ext cx="3873113" cy="2836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86005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用例描述</a:t>
            </a:r>
          </a:p>
        </p:txBody>
      </p:sp>
      <p:graphicFrame>
        <p:nvGraphicFramePr>
          <p:cNvPr id="4" name="Group 3"/>
          <p:cNvGraphicFramePr>
            <a:graphicFrameLocks/>
          </p:cNvGraphicFramePr>
          <p:nvPr>
            <p:extLst>
              <p:ext uri="{D42A27DB-BD31-4B8C-83A1-F6EECF244321}">
                <p14:modId xmlns:p14="http://schemas.microsoft.com/office/powerpoint/2010/main" val="1078674820"/>
              </p:ext>
            </p:extLst>
          </p:nvPr>
        </p:nvGraphicFramePr>
        <p:xfrm>
          <a:off x="395926" y="1323746"/>
          <a:ext cx="8484549" cy="4793410"/>
        </p:xfrm>
        <a:graphic>
          <a:graphicData uri="http://schemas.openxmlformats.org/drawingml/2006/table">
            <a:tbl>
              <a:tblPr/>
              <a:tblGrid>
                <a:gridCol w="1935604">
                  <a:extLst>
                    <a:ext uri="{9D8B030D-6E8A-4147-A177-3AD203B41FA5}">
                      <a16:colId xmlns:a16="http://schemas.microsoft.com/office/drawing/2014/main" val="20000"/>
                    </a:ext>
                  </a:extLst>
                </a:gridCol>
                <a:gridCol w="6548945">
                  <a:extLst>
                    <a:ext uri="{9D8B030D-6E8A-4147-A177-3AD203B41FA5}">
                      <a16:colId xmlns:a16="http://schemas.microsoft.com/office/drawing/2014/main" val="20001"/>
                    </a:ext>
                  </a:extLst>
                </a:gridCol>
              </a:tblGrid>
              <a:tr h="474843">
                <a:tc>
                  <a:txBody>
                    <a:bodyPr/>
                    <a:lstStyle>
                      <a:lvl1pPr marL="0" algn="l" defTabSz="914400" rtl="0" eaLnBrk="1" latinLnBrk="0" hangingPunct="1">
                        <a:spcBef>
                          <a:spcPct val="20000"/>
                        </a:spcBef>
                        <a:buClr>
                          <a:schemeClr val="hlink"/>
                        </a:buClr>
                        <a:buFont typeface="Wingdings" panose="05000000000000000000" pitchFamily="2" charset="2"/>
                        <a:defRPr sz="2800" kern="1200">
                          <a:solidFill>
                            <a:schemeClr val="tx1"/>
                          </a:solidFill>
                          <a:latin typeface="Comic Sans MS" panose="030F0702030302020204" pitchFamily="66"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sz="2400" kern="1200">
                          <a:solidFill>
                            <a:schemeClr val="tx1"/>
                          </a:solidFill>
                          <a:latin typeface="Comic Sans MS" panose="030F0702030302020204" pitchFamily="66"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sz="2000" kern="1200">
                          <a:solidFill>
                            <a:schemeClr val="tx1"/>
                          </a:solidFill>
                          <a:latin typeface="Comic Sans MS" panose="030F0702030302020204" pitchFamily="66"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sz="1800" kern="1200">
                          <a:solidFill>
                            <a:schemeClr val="tx1"/>
                          </a:solidFill>
                          <a:latin typeface="Comic Sans MS" panose="030F0702030302020204" pitchFamily="66"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用例名称</a:t>
                      </a:r>
                    </a:p>
                  </a:txBody>
                  <a:tcPr marT="45713" marB="45713"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sz="2800" kern="1200">
                          <a:solidFill>
                            <a:schemeClr val="tx1"/>
                          </a:solidFill>
                          <a:latin typeface="Comic Sans MS" panose="030F0702030302020204" pitchFamily="66"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sz="2400" kern="1200">
                          <a:solidFill>
                            <a:schemeClr val="tx1"/>
                          </a:solidFill>
                          <a:latin typeface="Comic Sans MS" panose="030F0702030302020204" pitchFamily="66"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sz="2000" kern="1200">
                          <a:solidFill>
                            <a:schemeClr val="tx1"/>
                          </a:solidFill>
                          <a:latin typeface="Comic Sans MS" panose="030F0702030302020204" pitchFamily="66"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sz="1800" kern="1200">
                          <a:solidFill>
                            <a:schemeClr val="tx1"/>
                          </a:solidFill>
                          <a:latin typeface="Comic Sans MS" panose="030F0702030302020204" pitchFamily="66"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产生新订单</a:t>
                      </a:r>
                    </a:p>
                  </a:txBody>
                  <a:tcPr marT="45713" marB="45713"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4843">
                <a:tc>
                  <a:txBody>
                    <a:bodyPr/>
                    <a:lstStyle>
                      <a:lvl1pPr marL="0" algn="l" defTabSz="914400" rtl="0" eaLnBrk="1" latinLnBrk="0" hangingPunct="1">
                        <a:spcBef>
                          <a:spcPct val="20000"/>
                        </a:spcBef>
                        <a:buClr>
                          <a:schemeClr val="hlink"/>
                        </a:buClr>
                        <a:buFont typeface="Wingdings" panose="05000000000000000000" pitchFamily="2" charset="2"/>
                        <a:defRPr sz="2800" kern="1200">
                          <a:solidFill>
                            <a:schemeClr val="tx1"/>
                          </a:solidFill>
                          <a:latin typeface="Comic Sans MS" panose="030F0702030302020204" pitchFamily="66"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sz="2400" kern="1200">
                          <a:solidFill>
                            <a:schemeClr val="tx1"/>
                          </a:solidFill>
                          <a:latin typeface="Comic Sans MS" panose="030F0702030302020204" pitchFamily="66"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sz="2000" kern="1200">
                          <a:solidFill>
                            <a:schemeClr val="tx1"/>
                          </a:solidFill>
                          <a:latin typeface="Comic Sans MS" panose="030F0702030302020204" pitchFamily="66"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sz="1800" kern="1200">
                          <a:solidFill>
                            <a:schemeClr val="tx1"/>
                          </a:solidFill>
                          <a:latin typeface="Comic Sans MS" panose="030F0702030302020204" pitchFamily="66"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场景</a:t>
                      </a:r>
                    </a:p>
                  </a:txBody>
                  <a:tcPr marT="45713" marB="45713"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sz="2800" kern="1200">
                          <a:solidFill>
                            <a:schemeClr val="tx1"/>
                          </a:solidFill>
                          <a:latin typeface="Comic Sans MS" panose="030F0702030302020204" pitchFamily="66"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sz="2400" kern="1200">
                          <a:solidFill>
                            <a:schemeClr val="tx1"/>
                          </a:solidFill>
                          <a:latin typeface="Comic Sans MS" panose="030F0702030302020204" pitchFamily="66"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sz="2000" kern="1200">
                          <a:solidFill>
                            <a:schemeClr val="tx1"/>
                          </a:solidFill>
                          <a:latin typeface="Comic Sans MS" panose="030F0702030302020204" pitchFamily="66"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sz="1800" kern="1200">
                          <a:solidFill>
                            <a:schemeClr val="tx1"/>
                          </a:solidFill>
                          <a:latin typeface="Comic Sans MS" panose="030F0702030302020204" pitchFamily="66"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创建新的电话订单</a:t>
                      </a:r>
                    </a:p>
                  </a:txBody>
                  <a:tcPr marT="45713" marB="45713"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4843">
                <a:tc>
                  <a:txBody>
                    <a:bodyPr/>
                    <a:lstStyle>
                      <a:lvl1pPr marL="0" algn="l" defTabSz="914400" rtl="0" eaLnBrk="1" latinLnBrk="0" hangingPunct="1">
                        <a:spcBef>
                          <a:spcPct val="20000"/>
                        </a:spcBef>
                        <a:buClr>
                          <a:schemeClr val="hlink"/>
                        </a:buClr>
                        <a:buFont typeface="Wingdings" panose="05000000000000000000" pitchFamily="2" charset="2"/>
                        <a:defRPr sz="2800" kern="1200">
                          <a:solidFill>
                            <a:schemeClr val="tx1"/>
                          </a:solidFill>
                          <a:latin typeface="Comic Sans MS" panose="030F0702030302020204" pitchFamily="66"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sz="2400" kern="1200">
                          <a:solidFill>
                            <a:schemeClr val="tx1"/>
                          </a:solidFill>
                          <a:latin typeface="Comic Sans MS" panose="030F0702030302020204" pitchFamily="66"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sz="2000" kern="1200">
                          <a:solidFill>
                            <a:schemeClr val="tx1"/>
                          </a:solidFill>
                          <a:latin typeface="Comic Sans MS" panose="030F0702030302020204" pitchFamily="66"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sz="1800" kern="1200">
                          <a:solidFill>
                            <a:schemeClr val="tx1"/>
                          </a:solidFill>
                          <a:latin typeface="Comic Sans MS" panose="030F0702030302020204" pitchFamily="66"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触发事件</a:t>
                      </a:r>
                    </a:p>
                  </a:txBody>
                  <a:tcPr marT="45713" marB="45713"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sz="2800" kern="1200">
                          <a:solidFill>
                            <a:schemeClr val="tx1"/>
                          </a:solidFill>
                          <a:latin typeface="Comic Sans MS" panose="030F0702030302020204" pitchFamily="66"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sz="2400" kern="1200">
                          <a:solidFill>
                            <a:schemeClr val="tx1"/>
                          </a:solidFill>
                          <a:latin typeface="Comic Sans MS" panose="030F0702030302020204" pitchFamily="66"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sz="2000" kern="1200">
                          <a:solidFill>
                            <a:schemeClr val="tx1"/>
                          </a:solidFill>
                          <a:latin typeface="Comic Sans MS" panose="030F0702030302020204" pitchFamily="66"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sz="1800" kern="1200">
                          <a:solidFill>
                            <a:schemeClr val="tx1"/>
                          </a:solidFill>
                          <a:latin typeface="Comic Sans MS" panose="030F0702030302020204" pitchFamily="66"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客户致电公司，购买目录中的商品</a:t>
                      </a:r>
                    </a:p>
                  </a:txBody>
                  <a:tcPr marT="45713" marB="45713"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21825">
                <a:tc>
                  <a:txBody>
                    <a:bodyPr/>
                    <a:lstStyle>
                      <a:lvl1pPr marL="0" algn="l" defTabSz="914400" rtl="0" eaLnBrk="1" latinLnBrk="0" hangingPunct="1">
                        <a:spcBef>
                          <a:spcPct val="20000"/>
                        </a:spcBef>
                        <a:buClr>
                          <a:schemeClr val="hlink"/>
                        </a:buClr>
                        <a:buFont typeface="Wingdings" panose="05000000000000000000" pitchFamily="2" charset="2"/>
                        <a:defRPr sz="2800" kern="1200">
                          <a:solidFill>
                            <a:schemeClr val="tx1"/>
                          </a:solidFill>
                          <a:latin typeface="Comic Sans MS" panose="030F0702030302020204" pitchFamily="66"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sz="2400" kern="1200">
                          <a:solidFill>
                            <a:schemeClr val="tx1"/>
                          </a:solidFill>
                          <a:latin typeface="Comic Sans MS" panose="030F0702030302020204" pitchFamily="66"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sz="2000" kern="1200">
                          <a:solidFill>
                            <a:schemeClr val="tx1"/>
                          </a:solidFill>
                          <a:latin typeface="Comic Sans MS" panose="030F0702030302020204" pitchFamily="66"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sz="1800" kern="1200">
                          <a:solidFill>
                            <a:schemeClr val="tx1"/>
                          </a:solidFill>
                          <a:latin typeface="Comic Sans MS" panose="030F0702030302020204" pitchFamily="66"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简单描述</a:t>
                      </a:r>
                    </a:p>
                  </a:txBody>
                  <a:tcPr marT="45713" marB="45713"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sz="2800" kern="1200">
                          <a:solidFill>
                            <a:schemeClr val="tx1"/>
                          </a:solidFill>
                          <a:latin typeface="Comic Sans MS" panose="030F0702030302020204" pitchFamily="66"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sz="2400" kern="1200">
                          <a:solidFill>
                            <a:schemeClr val="tx1"/>
                          </a:solidFill>
                          <a:latin typeface="Comic Sans MS" panose="030F0702030302020204" pitchFamily="66"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sz="2000" kern="1200">
                          <a:solidFill>
                            <a:schemeClr val="tx1"/>
                          </a:solidFill>
                          <a:latin typeface="Comic Sans MS" panose="030F0702030302020204" pitchFamily="66"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sz="1800" kern="1200">
                          <a:solidFill>
                            <a:schemeClr val="tx1"/>
                          </a:solidFill>
                          <a:latin typeface="Comic Sans MS" panose="030F0702030302020204" pitchFamily="66"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当客户电话订购时，订货登记员和系统会检验客户信息，创建一个新订单，将各商品加入订单中，检验支付款项，创建这个订单交易，最后完成订单。</a:t>
                      </a:r>
                    </a:p>
                  </a:txBody>
                  <a:tcPr marT="45713" marB="45713"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4843">
                <a:tc>
                  <a:txBody>
                    <a:bodyPr/>
                    <a:lstStyle>
                      <a:lvl1pPr marL="0" algn="l" defTabSz="914400" rtl="0" eaLnBrk="1" latinLnBrk="0" hangingPunct="1">
                        <a:spcBef>
                          <a:spcPct val="20000"/>
                        </a:spcBef>
                        <a:buClr>
                          <a:schemeClr val="hlink"/>
                        </a:buClr>
                        <a:buFont typeface="Wingdings" panose="05000000000000000000" pitchFamily="2" charset="2"/>
                        <a:defRPr sz="2800" kern="1200">
                          <a:solidFill>
                            <a:schemeClr val="tx1"/>
                          </a:solidFill>
                          <a:latin typeface="Comic Sans MS" panose="030F0702030302020204" pitchFamily="66"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sz="2400" kern="1200">
                          <a:solidFill>
                            <a:schemeClr val="tx1"/>
                          </a:solidFill>
                          <a:latin typeface="Comic Sans MS" panose="030F0702030302020204" pitchFamily="66"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sz="2000" kern="1200">
                          <a:solidFill>
                            <a:schemeClr val="tx1"/>
                          </a:solidFill>
                          <a:latin typeface="Comic Sans MS" panose="030F0702030302020204" pitchFamily="66"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sz="1800" kern="1200">
                          <a:solidFill>
                            <a:schemeClr val="tx1"/>
                          </a:solidFill>
                          <a:latin typeface="Comic Sans MS" panose="030F0702030302020204" pitchFamily="66"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参与者</a:t>
                      </a:r>
                    </a:p>
                  </a:txBody>
                  <a:tcPr marT="45713" marB="45713"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sz="2800" kern="1200">
                          <a:solidFill>
                            <a:schemeClr val="tx1"/>
                          </a:solidFill>
                          <a:latin typeface="Comic Sans MS" panose="030F0702030302020204" pitchFamily="66"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sz="2400" kern="1200">
                          <a:solidFill>
                            <a:schemeClr val="tx1"/>
                          </a:solidFill>
                          <a:latin typeface="Comic Sans MS" panose="030F0702030302020204" pitchFamily="66"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sz="2000" kern="1200">
                          <a:solidFill>
                            <a:schemeClr val="tx1"/>
                          </a:solidFill>
                          <a:latin typeface="Comic Sans MS" panose="030F0702030302020204" pitchFamily="66"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sz="1800" kern="1200">
                          <a:solidFill>
                            <a:schemeClr val="tx1"/>
                          </a:solidFill>
                          <a:latin typeface="Comic Sans MS" panose="030F0702030302020204" pitchFamily="66"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电话销售职员</a:t>
                      </a:r>
                    </a:p>
                  </a:txBody>
                  <a:tcPr marT="45713" marB="45713"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4843">
                <a:tc>
                  <a:txBody>
                    <a:bodyPr/>
                    <a:lstStyle>
                      <a:lvl1pPr marL="0" algn="l" defTabSz="914400" rtl="0" eaLnBrk="1" latinLnBrk="0" hangingPunct="1">
                        <a:spcBef>
                          <a:spcPct val="20000"/>
                        </a:spcBef>
                        <a:buClr>
                          <a:schemeClr val="hlink"/>
                        </a:buClr>
                        <a:buFont typeface="Wingdings" panose="05000000000000000000" pitchFamily="2" charset="2"/>
                        <a:defRPr sz="2800" kern="1200">
                          <a:solidFill>
                            <a:schemeClr val="tx1"/>
                          </a:solidFill>
                          <a:latin typeface="Comic Sans MS" panose="030F0702030302020204" pitchFamily="66"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sz="2400" kern="1200">
                          <a:solidFill>
                            <a:schemeClr val="tx1"/>
                          </a:solidFill>
                          <a:latin typeface="Comic Sans MS" panose="030F0702030302020204" pitchFamily="66"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sz="2000" kern="1200">
                          <a:solidFill>
                            <a:schemeClr val="tx1"/>
                          </a:solidFill>
                          <a:latin typeface="Comic Sans MS" panose="030F0702030302020204" pitchFamily="66"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sz="1800" kern="1200">
                          <a:solidFill>
                            <a:schemeClr val="tx1"/>
                          </a:solidFill>
                          <a:latin typeface="Comic Sans MS" panose="030F0702030302020204" pitchFamily="66"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相关用例</a:t>
                      </a:r>
                    </a:p>
                  </a:txBody>
                  <a:tcPr marT="45713" marB="45713"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sz="2800" kern="1200">
                          <a:solidFill>
                            <a:schemeClr val="tx1"/>
                          </a:solidFill>
                          <a:latin typeface="Comic Sans MS" panose="030F0702030302020204" pitchFamily="66"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sz="2400" kern="1200">
                          <a:solidFill>
                            <a:schemeClr val="tx1"/>
                          </a:solidFill>
                          <a:latin typeface="Comic Sans MS" panose="030F0702030302020204" pitchFamily="66"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sz="2000" kern="1200">
                          <a:solidFill>
                            <a:schemeClr val="tx1"/>
                          </a:solidFill>
                          <a:latin typeface="Comic Sans MS" panose="030F0702030302020204" pitchFamily="66"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sz="1800" kern="1200">
                          <a:solidFill>
                            <a:schemeClr val="tx1"/>
                          </a:solidFill>
                          <a:latin typeface="Comic Sans MS" panose="030F0702030302020204" pitchFamily="66"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包括查看商品可用性</a:t>
                      </a:r>
                    </a:p>
                  </a:txBody>
                  <a:tcPr marT="45713" marB="45713"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413369">
                <a:tc>
                  <a:txBody>
                    <a:bodyPr/>
                    <a:lstStyle>
                      <a:lvl1pPr marL="0" algn="l" defTabSz="914400" rtl="0" eaLnBrk="1" latinLnBrk="0" hangingPunct="1">
                        <a:spcBef>
                          <a:spcPct val="20000"/>
                        </a:spcBef>
                        <a:buClr>
                          <a:schemeClr val="hlink"/>
                        </a:buClr>
                        <a:buFont typeface="Wingdings" panose="05000000000000000000" pitchFamily="2" charset="2"/>
                        <a:defRPr sz="2800" kern="1200">
                          <a:solidFill>
                            <a:schemeClr val="tx1"/>
                          </a:solidFill>
                          <a:latin typeface="Comic Sans MS" panose="030F0702030302020204" pitchFamily="66"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sz="2400" kern="1200">
                          <a:solidFill>
                            <a:schemeClr val="tx1"/>
                          </a:solidFill>
                          <a:latin typeface="Comic Sans MS" panose="030F0702030302020204" pitchFamily="66"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sz="2000" kern="1200">
                          <a:solidFill>
                            <a:schemeClr val="tx1"/>
                          </a:solidFill>
                          <a:latin typeface="Comic Sans MS" panose="030F0702030302020204" pitchFamily="66"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sz="1800" kern="1200">
                          <a:solidFill>
                            <a:schemeClr val="tx1"/>
                          </a:solidFill>
                          <a:latin typeface="Comic Sans MS" panose="030F0702030302020204" pitchFamily="66"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系统相关者</a:t>
                      </a:r>
                    </a:p>
                  </a:txBody>
                  <a:tcPr marT="45713" marB="45713"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hlink"/>
                        </a:buClr>
                        <a:buFont typeface="Wingdings" panose="05000000000000000000" pitchFamily="2" charset="2"/>
                        <a:defRPr sz="2800" kern="1200">
                          <a:solidFill>
                            <a:schemeClr val="tx1"/>
                          </a:solidFill>
                          <a:latin typeface="Comic Sans MS" panose="030F0702030302020204" pitchFamily="66" charset="0"/>
                          <a:ea typeface="宋体" panose="02010600030101010101" pitchFamily="2" charset="-122"/>
                        </a:defRPr>
                      </a:lvl1pPr>
                      <a:lvl2pPr marL="457200" algn="l" defTabSz="914400" rtl="0" eaLnBrk="1" latinLnBrk="0" hangingPunct="1">
                        <a:spcBef>
                          <a:spcPct val="20000"/>
                        </a:spcBef>
                        <a:buClr>
                          <a:schemeClr val="tx2"/>
                        </a:buClr>
                        <a:buSzPct val="85000"/>
                        <a:buFont typeface="Wingdings" panose="05000000000000000000" pitchFamily="2" charset="2"/>
                        <a:defRPr sz="2400" kern="1200">
                          <a:solidFill>
                            <a:schemeClr val="tx1"/>
                          </a:solidFill>
                          <a:latin typeface="Comic Sans MS" panose="030F0702030302020204" pitchFamily="66" charset="0"/>
                          <a:ea typeface="宋体" panose="02010600030101010101" pitchFamily="2" charset="-122"/>
                        </a:defRPr>
                      </a:lvl2pPr>
                      <a:lvl3pPr marL="914400" algn="l" defTabSz="914400" rtl="0" eaLnBrk="1" latinLnBrk="0" hangingPunct="1">
                        <a:spcBef>
                          <a:spcPct val="20000"/>
                        </a:spcBef>
                        <a:buClr>
                          <a:schemeClr val="hlink"/>
                        </a:buClr>
                        <a:buSzPct val="95000"/>
                        <a:buFont typeface="Wingdings 2" panose="05020102010507070707" pitchFamily="18" charset="2"/>
                        <a:defRPr sz="2000" kern="1200">
                          <a:solidFill>
                            <a:schemeClr val="tx1"/>
                          </a:solidFill>
                          <a:latin typeface="Comic Sans MS" panose="030F0702030302020204" pitchFamily="66" charset="0"/>
                          <a:ea typeface="宋体" panose="02010600030101010101" pitchFamily="2" charset="-122"/>
                        </a:defRPr>
                      </a:lvl3pPr>
                      <a:lvl4pPr marL="1371600" algn="l" defTabSz="914400" rtl="0" eaLnBrk="1" latinLnBrk="0" hangingPunct="1">
                        <a:spcBef>
                          <a:spcPct val="20000"/>
                        </a:spcBef>
                        <a:buClr>
                          <a:schemeClr val="tx2"/>
                        </a:buClr>
                        <a:buSzPct val="90000"/>
                        <a:buFont typeface="Wingdings" panose="05000000000000000000" pitchFamily="2" charset="2"/>
                        <a:defRPr sz="1800" kern="1200">
                          <a:solidFill>
                            <a:schemeClr val="tx1"/>
                          </a:solidFill>
                          <a:latin typeface="Comic Sans MS" panose="030F0702030302020204" pitchFamily="66" charset="0"/>
                          <a:ea typeface="宋体" panose="02010600030101010101" pitchFamily="2" charset="-122"/>
                        </a:defRPr>
                      </a:lvl4pPr>
                      <a:lvl5pPr marL="1828800" algn="l" defTabSz="914400" rtl="0" eaLnBrk="1" latinLnBrk="0" hangingPunct="1">
                        <a:spcBef>
                          <a:spcPct val="20000"/>
                        </a:spcBef>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buClr>
                          <a:schemeClr val="hlink"/>
                        </a:buClr>
                        <a:buFont typeface="Wingdings 2" panose="05020102010507070707" pitchFamily="18" charset="2"/>
                        <a:defRPr sz="1800" kern="1200">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销售部：提供主要定义</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运输部：检验信息内容是否足够满足要求</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市场部：收集客户统计资料研究购买模式</a:t>
                      </a:r>
                    </a:p>
                  </a:txBody>
                  <a:tcPr marT="45713" marB="45713"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858162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用例描述</a:t>
            </a:r>
          </a:p>
        </p:txBody>
      </p:sp>
      <p:graphicFrame>
        <p:nvGraphicFramePr>
          <p:cNvPr id="6" name="Group 3"/>
          <p:cNvGraphicFramePr>
            <a:graphicFrameLocks noGrp="1"/>
          </p:cNvGraphicFramePr>
          <p:nvPr>
            <p:ph idx="1"/>
            <p:extLst>
              <p:ext uri="{D42A27DB-BD31-4B8C-83A1-F6EECF244321}">
                <p14:modId xmlns:p14="http://schemas.microsoft.com/office/powerpoint/2010/main" val="3824849598"/>
              </p:ext>
            </p:extLst>
          </p:nvPr>
        </p:nvGraphicFramePr>
        <p:xfrm>
          <a:off x="236537" y="1348032"/>
          <a:ext cx="8643937" cy="4623396"/>
        </p:xfrm>
        <a:graphic>
          <a:graphicData uri="http://schemas.openxmlformats.org/drawingml/2006/table">
            <a:tbl>
              <a:tblPr/>
              <a:tblGrid>
                <a:gridCol w="1528173">
                  <a:extLst>
                    <a:ext uri="{9D8B030D-6E8A-4147-A177-3AD203B41FA5}">
                      <a16:colId xmlns:a16="http://schemas.microsoft.com/office/drawing/2014/main" val="20000"/>
                    </a:ext>
                  </a:extLst>
                </a:gridCol>
                <a:gridCol w="4234452">
                  <a:extLst>
                    <a:ext uri="{9D8B030D-6E8A-4147-A177-3AD203B41FA5}">
                      <a16:colId xmlns:a16="http://schemas.microsoft.com/office/drawing/2014/main" val="20001"/>
                    </a:ext>
                  </a:extLst>
                </a:gridCol>
                <a:gridCol w="2881312">
                  <a:extLst>
                    <a:ext uri="{9D8B030D-6E8A-4147-A177-3AD203B41FA5}">
                      <a16:colId xmlns:a16="http://schemas.microsoft.com/office/drawing/2014/main" val="20002"/>
                    </a:ext>
                  </a:extLst>
                </a:gridCol>
              </a:tblGrid>
              <a:tr h="255587">
                <a:tc>
                  <a:txBody>
                    <a:bodyPr/>
                    <a:lstStyle>
                      <a:lvl1pPr>
                        <a:spcBef>
                          <a:spcPct val="20000"/>
                        </a:spcBef>
                        <a:buClr>
                          <a:schemeClr val="hlink"/>
                        </a:buClr>
                        <a:buFont typeface="Wingdings" panose="05000000000000000000" pitchFamily="2" charset="2"/>
                        <a:defRPr sz="2800">
                          <a:solidFill>
                            <a:schemeClr val="tx1"/>
                          </a:solidFill>
                          <a:latin typeface="Comic Sans MS" panose="030F0702030302020204" pitchFamily="66"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Comic Sans MS" panose="030F0702030302020204" pitchFamily="66"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Comic Sans MS" panose="030F0702030302020204" pitchFamily="66"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Comic Sans MS" panose="030F0702030302020204" pitchFamily="66"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前提条件</a:t>
                      </a:r>
                    </a:p>
                  </a:txBody>
                  <a:tcPr marT="45711" marB="45711"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hlink"/>
                        </a:buClr>
                        <a:buFont typeface="Wingdings" panose="05000000000000000000" pitchFamily="2" charset="2"/>
                        <a:defRPr sz="2800">
                          <a:solidFill>
                            <a:schemeClr val="tx1"/>
                          </a:solidFill>
                          <a:latin typeface="Comic Sans MS" panose="030F0702030302020204" pitchFamily="66"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Comic Sans MS" panose="030F0702030302020204" pitchFamily="66"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Comic Sans MS" panose="030F0702030302020204" pitchFamily="66"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Comic Sans MS" panose="030F0702030302020204" pitchFamily="66"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客户必须存在；目录、产品以及库存条目对于需求项必须存在</a:t>
                      </a:r>
                    </a:p>
                  </a:txBody>
                  <a:tcPr marT="45711" marB="45711"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588558">
                <a:tc>
                  <a:txBody>
                    <a:bodyPr/>
                    <a:lstStyle>
                      <a:lvl1pPr>
                        <a:spcBef>
                          <a:spcPct val="20000"/>
                        </a:spcBef>
                        <a:buClr>
                          <a:schemeClr val="hlink"/>
                        </a:buClr>
                        <a:buFont typeface="Wingdings" panose="05000000000000000000" pitchFamily="2" charset="2"/>
                        <a:defRPr sz="2800">
                          <a:solidFill>
                            <a:schemeClr val="tx1"/>
                          </a:solidFill>
                          <a:latin typeface="Comic Sans MS" panose="030F0702030302020204" pitchFamily="66"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Comic Sans MS" panose="030F0702030302020204" pitchFamily="66"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Comic Sans MS" panose="030F0702030302020204" pitchFamily="66"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Comic Sans MS" panose="030F0702030302020204" pitchFamily="66"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后续条件</a:t>
                      </a:r>
                    </a:p>
                  </a:txBody>
                  <a:tcPr marT="45711" marB="45711"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hlink"/>
                        </a:buClr>
                        <a:buFont typeface="Wingdings" panose="05000000000000000000" pitchFamily="2" charset="2"/>
                        <a:defRPr sz="2800">
                          <a:solidFill>
                            <a:schemeClr val="tx1"/>
                          </a:solidFill>
                          <a:latin typeface="Comic Sans MS" panose="030F0702030302020204" pitchFamily="66"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Comic Sans MS" panose="030F0702030302020204" pitchFamily="66"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Comic Sans MS" panose="030F0702030302020204" pitchFamily="66"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Comic Sans MS" panose="030F0702030302020204" pitchFamily="66"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订单和订单排列条目必须创建；对于订单支付必须创建订单交易；手头的库存条目数量必须实时更新；订单必须于某个客户相关联；</a:t>
                      </a:r>
                    </a:p>
                  </a:txBody>
                  <a:tcPr marT="45711" marB="45711"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1"/>
                  </a:ext>
                </a:extLst>
              </a:tr>
              <a:tr h="336312">
                <a:tc>
                  <a:txBody>
                    <a:bodyPr/>
                    <a:lstStyle>
                      <a:lvl1pPr>
                        <a:spcBef>
                          <a:spcPct val="20000"/>
                        </a:spcBef>
                        <a:buClr>
                          <a:schemeClr val="hlink"/>
                        </a:buClr>
                        <a:buFont typeface="Wingdings" panose="05000000000000000000" pitchFamily="2" charset="2"/>
                        <a:defRPr sz="2800">
                          <a:solidFill>
                            <a:schemeClr val="tx1"/>
                          </a:solidFill>
                          <a:latin typeface="Comic Sans MS" panose="030F0702030302020204" pitchFamily="66"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Comic Sans MS" panose="030F0702030302020204" pitchFamily="66"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Comic Sans MS" panose="030F0702030302020204" pitchFamily="66"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Comic Sans MS" panose="030F0702030302020204" pitchFamily="66"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11" marB="45711"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Comic Sans MS" panose="030F0702030302020204" pitchFamily="66"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Comic Sans MS" panose="030F0702030302020204" pitchFamily="66"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Comic Sans MS" panose="030F0702030302020204" pitchFamily="66"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Comic Sans MS" panose="030F0702030302020204" pitchFamily="66"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基本事件流</a:t>
                      </a:r>
                    </a:p>
                  </a:txBody>
                  <a:tcPr marT="45711" marB="45711"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Comic Sans MS" panose="030F0702030302020204" pitchFamily="66"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Comic Sans MS" panose="030F0702030302020204" pitchFamily="66"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Comic Sans MS" panose="030F0702030302020204" pitchFamily="66"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Comic Sans MS" panose="030F0702030302020204" pitchFamily="66"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11" marB="45711"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63264">
                <a:tc>
                  <a:txBody>
                    <a:bodyPr/>
                    <a:lstStyle>
                      <a:lvl1pPr>
                        <a:spcBef>
                          <a:spcPct val="20000"/>
                        </a:spcBef>
                        <a:buClr>
                          <a:schemeClr val="hlink"/>
                        </a:buClr>
                        <a:buFont typeface="Wingdings" panose="05000000000000000000" pitchFamily="2" charset="2"/>
                        <a:defRPr sz="2800">
                          <a:solidFill>
                            <a:schemeClr val="tx1"/>
                          </a:solidFill>
                          <a:latin typeface="Comic Sans MS" panose="030F0702030302020204" pitchFamily="66"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Comic Sans MS" panose="030F0702030302020204" pitchFamily="66"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Comic Sans MS" panose="030F0702030302020204" pitchFamily="66"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Comic Sans MS" panose="030F0702030302020204" pitchFamily="66"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事件流</a:t>
                      </a:r>
                    </a:p>
                  </a:txBody>
                  <a:tcPr marT="45711" marB="45711"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Comic Sans MS" panose="030F0702030302020204" pitchFamily="66"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Comic Sans MS" panose="030F0702030302020204" pitchFamily="66"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Comic Sans MS" panose="030F0702030302020204" pitchFamily="66"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Comic Sans MS" panose="030F0702030302020204" pitchFamily="66"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1</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、销售职员接听电话，与客户建立连接</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2</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、职员检验客户信息</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3</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、职员创建一个新订单</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4</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、客户要求在订单中加入条目</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5</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、职员检验条目（商品可用性用例）</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6</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、职员将条目加入订单</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7</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、重复</a:t>
                      </a: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4-6</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8</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、客户只是订单结束，职员输入订单结束</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9</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、客户提交款项，职员输入数值。</a:t>
                      </a:r>
                    </a:p>
                  </a:txBody>
                  <a:tcPr marT="45711" marB="45711"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Comic Sans MS" panose="030F0702030302020204" pitchFamily="66"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Comic Sans MS" panose="030F0702030302020204" pitchFamily="66"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Comic Sans MS" panose="030F0702030302020204" pitchFamily="66"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Comic Sans MS" panose="030F0702030302020204" pitchFamily="66"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3.1 </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创建新订单</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5.1 </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显示条目信息</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6.1 </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添加创建订单条目</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8.1 </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完成订单</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8.2 </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计算总数</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9.1 </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检验所付款项</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9.2 </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创建订单交易</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9.3 </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提交订单</a:t>
                      </a:r>
                    </a:p>
                  </a:txBody>
                  <a:tcPr marT="45711" marB="45711"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093908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用例描述</a:t>
            </a:r>
          </a:p>
        </p:txBody>
      </p:sp>
      <p:graphicFrame>
        <p:nvGraphicFramePr>
          <p:cNvPr id="4" name="表格 3"/>
          <p:cNvGraphicFramePr>
            <a:graphicFrameLocks noGrp="1"/>
          </p:cNvGraphicFramePr>
          <p:nvPr>
            <p:extLst>
              <p:ext uri="{D42A27DB-BD31-4B8C-83A1-F6EECF244321}">
                <p14:modId xmlns:p14="http://schemas.microsoft.com/office/powerpoint/2010/main" val="1200834123"/>
              </p:ext>
            </p:extLst>
          </p:nvPr>
        </p:nvGraphicFramePr>
        <p:xfrm>
          <a:off x="365942" y="1346888"/>
          <a:ext cx="8385127" cy="4648560"/>
        </p:xfrm>
        <a:graphic>
          <a:graphicData uri="http://schemas.openxmlformats.org/drawingml/2006/table">
            <a:tbl>
              <a:tblPr/>
              <a:tblGrid>
                <a:gridCol w="1186913">
                  <a:extLst>
                    <a:ext uri="{9D8B030D-6E8A-4147-A177-3AD203B41FA5}">
                      <a16:colId xmlns:a16="http://schemas.microsoft.com/office/drawing/2014/main" val="20000"/>
                    </a:ext>
                  </a:extLst>
                </a:gridCol>
                <a:gridCol w="7198214">
                  <a:extLst>
                    <a:ext uri="{9D8B030D-6E8A-4147-A177-3AD203B41FA5}">
                      <a16:colId xmlns:a16="http://schemas.microsoft.com/office/drawing/2014/main" val="20001"/>
                    </a:ext>
                  </a:extLst>
                </a:gridCol>
              </a:tblGrid>
              <a:tr h="4648560">
                <a:tc>
                  <a:txBody>
                    <a:bodyPr/>
                    <a:lstStyle>
                      <a:lvl1pPr>
                        <a:spcBef>
                          <a:spcPct val="20000"/>
                        </a:spcBef>
                        <a:buClr>
                          <a:schemeClr val="hlink"/>
                        </a:buClr>
                        <a:buFont typeface="Wingdings" panose="05000000000000000000" pitchFamily="2" charset="2"/>
                        <a:defRPr sz="2800">
                          <a:solidFill>
                            <a:schemeClr val="tx1"/>
                          </a:solidFill>
                          <a:latin typeface="Comic Sans MS" panose="030F0702030302020204" pitchFamily="66"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Comic Sans MS" panose="030F0702030302020204" pitchFamily="66"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Comic Sans MS" panose="030F0702030302020204" pitchFamily="66"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Comic Sans MS" panose="030F0702030302020204" pitchFamily="66"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异常情况</a:t>
                      </a:r>
                    </a:p>
                  </a:txBody>
                  <a:tcPr marT="45726" marB="45726"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Comic Sans MS" panose="030F0702030302020204" pitchFamily="66"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Comic Sans MS" panose="030F0702030302020204" pitchFamily="66"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Comic Sans MS" panose="030F0702030302020204" pitchFamily="66"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Comic Sans MS" panose="030F0702030302020204" pitchFamily="66"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2.1 </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如果客户不存在，职员暂停该用例，调用“维护客户信息”用例</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2.2 </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如果客户有信用卡，职员将该客户连接客户服务代表</a:t>
                      </a:r>
                      <a:endPar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4.1 </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如果有条目没有现货，客户可以</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A</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、选择不购买该条目，或者</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B</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、将该条目作为延期交货条目添加</a:t>
                      </a:r>
                      <a:endPar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9.1 </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如果由于信用卡无效，客户所付款项被拒绝，那么：</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A</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、取消订单，或者</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B</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、订单挂起、直到收到支票</a:t>
                      </a:r>
                    </a:p>
                  </a:txBody>
                  <a:tcPr marT="45726" marB="45726"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655223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9.6.2 </a:t>
            </a:r>
            <a:r>
              <a:rPr lang="zh-CN" altLang="en-US" dirty="0"/>
              <a:t>用例建模</a:t>
            </a:r>
          </a:p>
        </p:txBody>
      </p:sp>
      <p:sp>
        <p:nvSpPr>
          <p:cNvPr id="3" name="内容占位符 2"/>
          <p:cNvSpPr>
            <a:spLocks noGrp="1"/>
          </p:cNvSpPr>
          <p:nvPr>
            <p:ph idx="1"/>
          </p:nvPr>
        </p:nvSpPr>
        <p:spPr/>
        <p:txBody>
          <a:bodyPr/>
          <a:lstStyle/>
          <a:p>
            <a:r>
              <a:rPr lang="zh-CN" altLang="en-US" dirty="0"/>
              <a:t>一个用例模型由若干幅用例图组成。创建用例模型的工作包括：定义系统，寻找行为者和用例，描述用例，定义用例之间的关系，确认模型。其中，寻找行为者和用例是关键。</a:t>
            </a:r>
          </a:p>
          <a:p>
            <a:endParaRPr lang="zh-CN" altLang="en-US" dirty="0"/>
          </a:p>
        </p:txBody>
      </p:sp>
    </p:spTree>
    <p:extLst>
      <p:ext uri="{BB962C8B-B14F-4D97-AF65-F5344CB8AC3E}">
        <p14:creationId xmlns:p14="http://schemas.microsoft.com/office/powerpoint/2010/main" val="39922157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用例建模例</a:t>
            </a:r>
          </a:p>
        </p:txBody>
      </p:sp>
      <p:pic>
        <p:nvPicPr>
          <p:cNvPr id="4" name="Picture 2">
            <a:extLst>
              <a:ext uri="{FF2B5EF4-FFF2-40B4-BE49-F238E27FC236}">
                <a16:creationId xmlns:a16="http://schemas.microsoft.com/office/drawing/2014/main" id="{244F04E7-1A4C-4FEB-872E-69BE3E455764}"/>
              </a:ext>
            </a:extLst>
          </p:cNvPr>
          <p:cNvPicPr>
            <a:picLocks noChangeAspect="1" noChangeArrowheads="1"/>
          </p:cNvPicPr>
          <p:nvPr/>
        </p:nvPicPr>
        <p:blipFill>
          <a:blip r:embed="rId2"/>
          <a:srcRect/>
          <a:stretch>
            <a:fillRect/>
          </a:stretch>
        </p:blipFill>
        <p:spPr bwMode="auto">
          <a:xfrm>
            <a:off x="1034501" y="1313282"/>
            <a:ext cx="6831013" cy="4785862"/>
          </a:xfrm>
          <a:prstGeom prst="rect">
            <a:avLst/>
          </a:prstGeom>
          <a:noFill/>
          <a:ln w="9525">
            <a:noFill/>
            <a:miter lim="800000"/>
            <a:headEnd/>
            <a:tailEnd/>
          </a:ln>
          <a:effectLst/>
        </p:spPr>
      </p:pic>
    </p:spTree>
    <p:extLst>
      <p:ext uri="{BB962C8B-B14F-4D97-AF65-F5344CB8AC3E}">
        <p14:creationId xmlns:p14="http://schemas.microsoft.com/office/powerpoint/2010/main" val="10847931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t>9.7 </a:t>
            </a:r>
            <a:r>
              <a:rPr lang="zh-CN" altLang="en-US" dirty="0"/>
              <a:t>三种模型之间的关系</a:t>
            </a:r>
            <a:endParaRPr lang="zh-CN" altLang="en-US" dirty="0">
              <a:latin typeface="+mj-ea"/>
            </a:endParaRPr>
          </a:p>
        </p:txBody>
      </p:sp>
      <p:pic>
        <p:nvPicPr>
          <p:cNvPr id="6" name="Picture 4" descr="“class diagram”的图片搜索结果&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289" y="2906252"/>
            <a:ext cx="2731590" cy="2412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use case  diagram”的图片搜索结果&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586" y="2906252"/>
            <a:ext cx="2468749" cy="2412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state diagram”的图片搜索结果&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6937" y="2906252"/>
            <a:ext cx="2959591" cy="241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17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面向对象技术的发展简史</a:t>
            </a:r>
            <a:endParaRPr lang="zh-CN" altLang="en-US" sz="2800" dirty="0"/>
          </a:p>
        </p:txBody>
      </p:sp>
      <p:sp>
        <p:nvSpPr>
          <p:cNvPr id="3" name="内容占位符 2"/>
          <p:cNvSpPr>
            <a:spLocks noGrp="1"/>
          </p:cNvSpPr>
          <p:nvPr>
            <p:ph idx="1"/>
          </p:nvPr>
        </p:nvSpPr>
        <p:spPr>
          <a:xfrm>
            <a:off x="684213" y="1412876"/>
            <a:ext cx="7920037" cy="4629706"/>
          </a:xfrm>
        </p:spPr>
        <p:txBody>
          <a:bodyPr/>
          <a:lstStyle/>
          <a:p>
            <a:r>
              <a:rPr lang="zh-CN" altLang="en-US" dirty="0">
                <a:solidFill>
                  <a:srgbClr val="0000FF"/>
                </a:solidFill>
              </a:rPr>
              <a:t>初始阶段：</a:t>
            </a:r>
            <a:r>
              <a:rPr lang="zh-CN" altLang="en-US" dirty="0"/>
              <a:t>上世纪 </a:t>
            </a:r>
            <a:r>
              <a:rPr lang="en-US" altLang="zh-CN" dirty="0"/>
              <a:t>60 </a:t>
            </a:r>
            <a:r>
              <a:rPr lang="zh-CN" altLang="en-US" dirty="0"/>
              <a:t>年代，</a:t>
            </a:r>
            <a:r>
              <a:rPr lang="en-US" altLang="zh-CN" dirty="0"/>
              <a:t>Simula67 </a:t>
            </a:r>
            <a:r>
              <a:rPr lang="zh-CN" altLang="en-US" dirty="0"/>
              <a:t>语言首次引入类和对象；</a:t>
            </a:r>
            <a:r>
              <a:rPr lang="en-US" altLang="zh-CN" dirty="0"/>
              <a:t>70 </a:t>
            </a:r>
            <a:r>
              <a:rPr lang="zh-CN" altLang="en-US" dirty="0"/>
              <a:t>年代中期 </a:t>
            </a:r>
            <a:r>
              <a:rPr lang="en-US" altLang="zh-CN" dirty="0" err="1"/>
              <a:t>SmalltaIk</a:t>
            </a:r>
            <a:r>
              <a:rPr lang="en-US" altLang="zh-CN" dirty="0"/>
              <a:t> </a:t>
            </a:r>
            <a:r>
              <a:rPr lang="zh-CN" altLang="en-US" dirty="0"/>
              <a:t>语言具备了面向对象语言的各种特征。</a:t>
            </a:r>
          </a:p>
          <a:p>
            <a:r>
              <a:rPr lang="zh-CN" altLang="en-US" dirty="0">
                <a:solidFill>
                  <a:srgbClr val="0000FF"/>
                </a:solidFill>
              </a:rPr>
              <a:t>发展阶段：</a:t>
            </a:r>
            <a:r>
              <a:rPr lang="en-US" altLang="zh-CN" dirty="0"/>
              <a:t>80</a:t>
            </a:r>
            <a:r>
              <a:rPr lang="zh-CN" altLang="en-US" dirty="0"/>
              <a:t>年代中期到</a:t>
            </a:r>
            <a:r>
              <a:rPr lang="en-US" altLang="zh-CN" dirty="0"/>
              <a:t>90</a:t>
            </a:r>
            <a:r>
              <a:rPr lang="zh-CN" altLang="en-US" dirty="0"/>
              <a:t>年代，大批面向对象编程语言（</a:t>
            </a:r>
            <a:r>
              <a:rPr lang="en-US" altLang="zh-CN" dirty="0"/>
              <a:t>Object Oriented Programming Language</a:t>
            </a:r>
            <a:r>
              <a:rPr lang="zh-CN" altLang="en-US" dirty="0"/>
              <a:t>，</a:t>
            </a:r>
            <a:r>
              <a:rPr lang="en-US" altLang="zh-CN" dirty="0">
                <a:solidFill>
                  <a:srgbClr val="0000FF"/>
                </a:solidFill>
              </a:rPr>
              <a:t>OOPL</a:t>
            </a:r>
            <a:r>
              <a:rPr lang="zh-CN" altLang="en-US" dirty="0"/>
              <a:t>）涌现。如</a:t>
            </a:r>
            <a:r>
              <a:rPr lang="en-US" altLang="zh-CN" dirty="0">
                <a:solidFill>
                  <a:srgbClr val="0000FF"/>
                </a:solidFill>
              </a:rPr>
              <a:t>C++</a:t>
            </a:r>
            <a:r>
              <a:rPr lang="zh-CN" altLang="en-US" dirty="0"/>
              <a:t>、</a:t>
            </a:r>
            <a:r>
              <a:rPr lang="en-US" altLang="zh-CN" dirty="0"/>
              <a:t>Object-C</a:t>
            </a:r>
            <a:r>
              <a:rPr lang="zh-CN" altLang="en-US" dirty="0"/>
              <a:t>、</a:t>
            </a:r>
            <a:r>
              <a:rPr lang="en-US" altLang="zh-CN" dirty="0"/>
              <a:t>Eiffel Object Pascal </a:t>
            </a:r>
            <a:r>
              <a:rPr lang="zh-CN" altLang="en-US" dirty="0"/>
              <a:t>、</a:t>
            </a:r>
            <a:r>
              <a:rPr lang="en-US" altLang="zh-CN" dirty="0"/>
              <a:t>Actor</a:t>
            </a:r>
            <a:r>
              <a:rPr lang="zh-CN" altLang="en-US" dirty="0"/>
              <a:t>，</a:t>
            </a:r>
            <a:r>
              <a:rPr lang="en-US" altLang="zh-CN" dirty="0">
                <a:solidFill>
                  <a:srgbClr val="0000FF"/>
                </a:solidFill>
              </a:rPr>
              <a:t>Java</a:t>
            </a:r>
            <a:r>
              <a:rPr lang="zh-CN" altLang="en-US" dirty="0"/>
              <a:t>；</a:t>
            </a:r>
            <a:endParaRPr lang="en-US" altLang="zh-CN" dirty="0"/>
          </a:p>
          <a:p>
            <a:r>
              <a:rPr lang="zh-CN" altLang="en-US" dirty="0">
                <a:solidFill>
                  <a:srgbClr val="0000FF"/>
                </a:solidFill>
              </a:rPr>
              <a:t>成熟阶段：</a:t>
            </a:r>
            <a:r>
              <a:rPr lang="zh-CN" altLang="en-US" dirty="0"/>
              <a:t>全面开展面向对象分析（</a:t>
            </a:r>
            <a:r>
              <a:rPr lang="en-US" altLang="zh-CN" dirty="0"/>
              <a:t> Object Oriented Analysis</a:t>
            </a:r>
            <a:r>
              <a:rPr lang="zh-CN" altLang="en-US" dirty="0"/>
              <a:t>，</a:t>
            </a:r>
            <a:r>
              <a:rPr lang="en-US" altLang="zh-CN" dirty="0"/>
              <a:t>OOA</a:t>
            </a:r>
            <a:r>
              <a:rPr lang="zh-CN" altLang="en-US" dirty="0"/>
              <a:t>）和面向对象设计（</a:t>
            </a:r>
            <a:r>
              <a:rPr lang="en-US" altLang="zh-CN" dirty="0"/>
              <a:t>Object Oriented Design</a:t>
            </a:r>
            <a:r>
              <a:rPr lang="zh-CN" altLang="en-US" dirty="0"/>
              <a:t>，</a:t>
            </a:r>
            <a:r>
              <a:rPr lang="en-US" altLang="zh-CN" dirty="0"/>
              <a:t>OOD</a:t>
            </a:r>
            <a:r>
              <a:rPr lang="zh-CN" altLang="en-US" dirty="0"/>
              <a:t>）的研究。</a:t>
            </a:r>
          </a:p>
          <a:p>
            <a:endParaRPr lang="zh-CN" altLang="en-US" sz="2400" dirty="0"/>
          </a:p>
        </p:txBody>
      </p:sp>
    </p:spTree>
    <p:extLst>
      <p:ext uri="{BB962C8B-B14F-4D97-AF65-F5344CB8AC3E}">
        <p14:creationId xmlns:p14="http://schemas.microsoft.com/office/powerpoint/2010/main" val="3035152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三种模型的侧重点</a:t>
            </a:r>
          </a:p>
        </p:txBody>
      </p:sp>
      <p:sp>
        <p:nvSpPr>
          <p:cNvPr id="3" name="内容占位符 2"/>
          <p:cNvSpPr>
            <a:spLocks noGrp="1"/>
          </p:cNvSpPr>
          <p:nvPr>
            <p:ph idx="1"/>
          </p:nvPr>
        </p:nvSpPr>
        <p:spPr/>
        <p:txBody>
          <a:bodyPr/>
          <a:lstStyle/>
          <a:p>
            <a:r>
              <a:rPr lang="zh-CN" altLang="en-US" sz="2400" dirty="0"/>
              <a:t>对象模型</a:t>
            </a:r>
            <a:r>
              <a:rPr lang="zh-CN" altLang="en-US" sz="2400" dirty="0">
                <a:solidFill>
                  <a:srgbClr val="0000FF"/>
                </a:solidFill>
              </a:rPr>
              <a:t>定义了做事情的实体</a:t>
            </a:r>
            <a:r>
              <a:rPr lang="en-US" altLang="zh-CN" sz="2400" dirty="0"/>
              <a:t>,</a:t>
            </a:r>
            <a:r>
              <a:rPr lang="zh-CN" altLang="en-US" sz="2400" dirty="0">
                <a:solidFill>
                  <a:srgbClr val="0000FF"/>
                </a:solidFill>
              </a:rPr>
              <a:t>描述了动态模型、功能模型所操作的数据结构</a:t>
            </a:r>
            <a:r>
              <a:rPr lang="zh-CN" altLang="en-US" sz="2400" dirty="0"/>
              <a:t>。对象模型中的操作对应于动态模型中事件和功能模型中的函数。</a:t>
            </a:r>
          </a:p>
          <a:p>
            <a:r>
              <a:rPr lang="zh-CN" altLang="en-US" sz="2400" dirty="0">
                <a:solidFill>
                  <a:srgbClr val="0000FF"/>
                </a:solidFill>
              </a:rPr>
              <a:t>动态模型描述了对象的控制结构</a:t>
            </a:r>
            <a:r>
              <a:rPr lang="zh-CN" altLang="en-US" sz="2400" dirty="0"/>
              <a:t>，它明确规定了什么时候</a:t>
            </a:r>
            <a:r>
              <a:rPr lang="en-US" altLang="zh-CN" sz="2400" dirty="0"/>
              <a:t>(</a:t>
            </a:r>
            <a:r>
              <a:rPr lang="zh-CN" altLang="en-US" sz="2400" dirty="0"/>
              <a:t>即在何种状态下接受了什么事件触发</a:t>
            </a:r>
            <a:r>
              <a:rPr lang="en-US" altLang="zh-CN" sz="2400" dirty="0"/>
              <a:t>)</a:t>
            </a:r>
            <a:r>
              <a:rPr lang="zh-CN" altLang="en-US" sz="2400" dirty="0"/>
              <a:t>做</a:t>
            </a:r>
            <a:r>
              <a:rPr lang="en-US" altLang="zh-CN" sz="2400" dirty="0"/>
              <a:t>;</a:t>
            </a:r>
            <a:r>
              <a:rPr lang="zh-CN" altLang="en-US" sz="2400" dirty="0"/>
              <a:t>。</a:t>
            </a:r>
          </a:p>
          <a:p>
            <a:r>
              <a:rPr lang="zh-CN" altLang="en-US" sz="2400" dirty="0">
                <a:solidFill>
                  <a:srgbClr val="0000FF"/>
                </a:solidFill>
              </a:rPr>
              <a:t>功能模型指明了系统应该“做什么”</a:t>
            </a:r>
            <a:r>
              <a:rPr lang="zh-CN" altLang="en-US" sz="2400" dirty="0"/>
              <a:t>，由数据流图和用例图组成，描述了对象模型中操作的含义、动态模型中动作的意义以及对象模型中约束的意义。</a:t>
            </a:r>
          </a:p>
          <a:p>
            <a:endParaRPr lang="zh-CN" altLang="en-US" dirty="0"/>
          </a:p>
        </p:txBody>
      </p:sp>
    </p:spTree>
    <p:extLst>
      <p:ext uri="{BB962C8B-B14F-4D97-AF65-F5344CB8AC3E}">
        <p14:creationId xmlns:p14="http://schemas.microsoft.com/office/powerpoint/2010/main" val="363336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三种模型建立的顺序</a:t>
            </a:r>
          </a:p>
        </p:txBody>
      </p:sp>
      <p:sp>
        <p:nvSpPr>
          <p:cNvPr id="37" name="Text Box 2"/>
          <p:cNvSpPr txBox="1">
            <a:spLocks noChangeArrowheads="1"/>
          </p:cNvSpPr>
          <p:nvPr/>
        </p:nvSpPr>
        <p:spPr bwMode="auto">
          <a:xfrm>
            <a:off x="1985963" y="1542070"/>
            <a:ext cx="804862"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OM</a:t>
            </a:r>
          </a:p>
        </p:txBody>
      </p:sp>
      <p:sp>
        <p:nvSpPr>
          <p:cNvPr id="38" name="Text Box 3"/>
          <p:cNvSpPr txBox="1">
            <a:spLocks noChangeArrowheads="1"/>
          </p:cNvSpPr>
          <p:nvPr/>
        </p:nvSpPr>
        <p:spPr bwMode="auto">
          <a:xfrm>
            <a:off x="4332288" y="1542070"/>
            <a:ext cx="804862"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DM</a:t>
            </a:r>
          </a:p>
        </p:txBody>
      </p:sp>
      <p:sp>
        <p:nvSpPr>
          <p:cNvPr id="39" name="Text Box 4"/>
          <p:cNvSpPr txBox="1">
            <a:spLocks noChangeArrowheads="1"/>
          </p:cNvSpPr>
          <p:nvPr/>
        </p:nvSpPr>
        <p:spPr bwMode="auto">
          <a:xfrm>
            <a:off x="6613525" y="1542070"/>
            <a:ext cx="804863"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FM</a:t>
            </a:r>
          </a:p>
        </p:txBody>
      </p:sp>
      <p:sp>
        <p:nvSpPr>
          <p:cNvPr id="40" name="Line 5"/>
          <p:cNvSpPr>
            <a:spLocks noChangeShapeType="1"/>
          </p:cNvSpPr>
          <p:nvPr/>
        </p:nvSpPr>
        <p:spPr bwMode="auto">
          <a:xfrm>
            <a:off x="2790825" y="1761145"/>
            <a:ext cx="1541463" cy="0"/>
          </a:xfrm>
          <a:prstGeom prst="line">
            <a:avLst/>
          </a:prstGeom>
          <a:noFill/>
          <a:ln w="9525">
            <a:solidFill>
              <a:srgbClr val="000000"/>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41" name="Line 6"/>
          <p:cNvSpPr>
            <a:spLocks noChangeShapeType="1"/>
          </p:cNvSpPr>
          <p:nvPr/>
        </p:nvSpPr>
        <p:spPr bwMode="auto">
          <a:xfrm>
            <a:off x="5137150" y="1761145"/>
            <a:ext cx="1476375" cy="0"/>
          </a:xfrm>
          <a:prstGeom prst="line">
            <a:avLst/>
          </a:prstGeom>
          <a:noFill/>
          <a:ln w="9525">
            <a:solidFill>
              <a:srgbClr val="000000"/>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grpSp>
        <p:nvGrpSpPr>
          <p:cNvPr id="42" name="Group 7"/>
          <p:cNvGrpSpPr>
            <a:grpSpLocks/>
          </p:cNvGrpSpPr>
          <p:nvPr/>
        </p:nvGrpSpPr>
        <p:grpSpPr bwMode="auto">
          <a:xfrm>
            <a:off x="2387600" y="1237270"/>
            <a:ext cx="4627563" cy="304800"/>
            <a:chOff x="1008" y="960"/>
            <a:chExt cx="3312" cy="240"/>
          </a:xfrm>
        </p:grpSpPr>
        <p:sp>
          <p:nvSpPr>
            <p:cNvPr id="43" name="Line 8"/>
            <p:cNvSpPr>
              <a:spLocks noChangeShapeType="1"/>
            </p:cNvSpPr>
            <p:nvPr/>
          </p:nvSpPr>
          <p:spPr bwMode="auto">
            <a:xfrm>
              <a:off x="1008" y="960"/>
              <a:ext cx="0" cy="240"/>
            </a:xfrm>
            <a:prstGeom prst="line">
              <a:avLst/>
            </a:prstGeom>
            <a:noFill/>
            <a:ln w="9525">
              <a:solidFill>
                <a:srgbClr val="000000"/>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44" name="Line 9"/>
            <p:cNvSpPr>
              <a:spLocks noChangeShapeType="1"/>
            </p:cNvSpPr>
            <p:nvPr/>
          </p:nvSpPr>
          <p:spPr bwMode="auto">
            <a:xfrm>
              <a:off x="1008" y="960"/>
              <a:ext cx="33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45" name="Line 10"/>
            <p:cNvSpPr>
              <a:spLocks noChangeShapeType="1"/>
            </p:cNvSpPr>
            <p:nvPr/>
          </p:nvSpPr>
          <p:spPr bwMode="auto">
            <a:xfrm>
              <a:off x="4320" y="960"/>
              <a:ext cx="0" cy="24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grpSp>
      <p:sp>
        <p:nvSpPr>
          <p:cNvPr id="46" name="Text Box 11"/>
          <p:cNvSpPr txBox="1">
            <a:spLocks noChangeArrowheads="1"/>
          </p:cNvSpPr>
          <p:nvPr/>
        </p:nvSpPr>
        <p:spPr bwMode="auto">
          <a:xfrm>
            <a:off x="1985963" y="1967520"/>
            <a:ext cx="804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algn="ctr" fontAlgn="base">
              <a:spcBef>
                <a:spcPct val="50000"/>
              </a:spcBef>
              <a:spcAft>
                <a:spcPct val="0"/>
              </a:spcAft>
              <a:buClrTx/>
              <a:buFontTx/>
              <a:buNone/>
            </a:pPr>
            <a:r>
              <a:rPr kumimoji="1" lang="en-US" altLang="zh-CN" sz="1600" b="1">
                <a:solidFill>
                  <a:srgbClr val="000000"/>
                </a:solidFill>
                <a:latin typeface="Times New Roman" panose="02020603050405020304" pitchFamily="18" charset="0"/>
              </a:rPr>
              <a:t>Object</a:t>
            </a:r>
          </a:p>
        </p:txBody>
      </p:sp>
      <p:sp>
        <p:nvSpPr>
          <p:cNvPr id="47" name="Text Box 12"/>
          <p:cNvSpPr txBox="1">
            <a:spLocks noChangeArrowheads="1"/>
          </p:cNvSpPr>
          <p:nvPr/>
        </p:nvSpPr>
        <p:spPr bwMode="auto">
          <a:xfrm>
            <a:off x="4332288" y="1967520"/>
            <a:ext cx="804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algn="ctr" fontAlgn="base">
              <a:spcBef>
                <a:spcPct val="50000"/>
              </a:spcBef>
              <a:spcAft>
                <a:spcPct val="0"/>
              </a:spcAft>
              <a:buClrTx/>
              <a:buFontTx/>
              <a:buNone/>
            </a:pPr>
            <a:r>
              <a:rPr kumimoji="1" lang="en-US" altLang="zh-CN" sz="1600" b="1">
                <a:solidFill>
                  <a:srgbClr val="000000"/>
                </a:solidFill>
                <a:latin typeface="Times New Roman" panose="02020603050405020304" pitchFamily="18" charset="0"/>
              </a:rPr>
              <a:t>DM</a:t>
            </a:r>
          </a:p>
        </p:txBody>
      </p:sp>
      <p:sp>
        <p:nvSpPr>
          <p:cNvPr id="48" name="Line 13"/>
          <p:cNvSpPr>
            <a:spLocks noChangeShapeType="1"/>
          </p:cNvSpPr>
          <p:nvPr/>
        </p:nvSpPr>
        <p:spPr bwMode="auto">
          <a:xfrm>
            <a:off x="2755900" y="2153258"/>
            <a:ext cx="1743075" cy="0"/>
          </a:xfrm>
          <a:prstGeom prst="line">
            <a:avLst/>
          </a:prstGeom>
          <a:noFill/>
          <a:ln w="9525">
            <a:solidFill>
              <a:srgbClr val="000000"/>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49" name="Text Box 14"/>
          <p:cNvSpPr txBox="1">
            <a:spLocks noChangeArrowheads="1"/>
          </p:cNvSpPr>
          <p:nvPr/>
        </p:nvSpPr>
        <p:spPr bwMode="auto">
          <a:xfrm>
            <a:off x="4400550" y="2211995"/>
            <a:ext cx="736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algn="ctr" fontAlgn="base">
              <a:spcBef>
                <a:spcPct val="50000"/>
              </a:spcBef>
              <a:spcAft>
                <a:spcPct val="0"/>
              </a:spcAft>
              <a:buClrTx/>
              <a:buFontTx/>
              <a:buNone/>
            </a:pPr>
            <a:r>
              <a:rPr kumimoji="1" lang="en-US" altLang="zh-CN" sz="1600" b="1">
                <a:solidFill>
                  <a:srgbClr val="000000"/>
                </a:solidFill>
                <a:latin typeface="Times New Roman" panose="02020603050405020304" pitchFamily="18" charset="0"/>
              </a:rPr>
              <a:t>Action</a:t>
            </a:r>
          </a:p>
        </p:txBody>
      </p:sp>
      <p:sp>
        <p:nvSpPr>
          <p:cNvPr id="50" name="Text Box 15"/>
          <p:cNvSpPr txBox="1">
            <a:spLocks noChangeArrowheads="1"/>
          </p:cNvSpPr>
          <p:nvPr/>
        </p:nvSpPr>
        <p:spPr bwMode="auto">
          <a:xfrm>
            <a:off x="6613525" y="1967520"/>
            <a:ext cx="804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algn="ctr" fontAlgn="base">
              <a:spcBef>
                <a:spcPct val="50000"/>
              </a:spcBef>
              <a:spcAft>
                <a:spcPct val="0"/>
              </a:spcAft>
              <a:buClrTx/>
              <a:buFontTx/>
              <a:buNone/>
            </a:pPr>
            <a:r>
              <a:rPr kumimoji="1" lang="en-US" altLang="zh-CN" sz="1600" b="1">
                <a:solidFill>
                  <a:srgbClr val="000000"/>
                </a:solidFill>
                <a:latin typeface="Times New Roman" panose="02020603050405020304" pitchFamily="18" charset="0"/>
              </a:rPr>
              <a:t>Process</a:t>
            </a:r>
          </a:p>
        </p:txBody>
      </p:sp>
      <p:sp>
        <p:nvSpPr>
          <p:cNvPr id="51" name="Text Box 16"/>
          <p:cNvSpPr txBox="1">
            <a:spLocks noChangeArrowheads="1"/>
          </p:cNvSpPr>
          <p:nvPr/>
        </p:nvSpPr>
        <p:spPr bwMode="auto">
          <a:xfrm>
            <a:off x="1985963" y="2211995"/>
            <a:ext cx="804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algn="ctr" fontAlgn="base">
              <a:spcBef>
                <a:spcPct val="50000"/>
              </a:spcBef>
              <a:spcAft>
                <a:spcPct val="0"/>
              </a:spcAft>
              <a:buClrTx/>
              <a:buFontTx/>
              <a:buNone/>
            </a:pPr>
            <a:r>
              <a:rPr kumimoji="1" lang="en-US" altLang="zh-CN" sz="1600" b="1">
                <a:solidFill>
                  <a:srgbClr val="000000"/>
                </a:solidFill>
                <a:latin typeface="Times New Roman" panose="02020603050405020304" pitchFamily="18" charset="0"/>
              </a:rPr>
              <a:t>Method</a:t>
            </a:r>
          </a:p>
        </p:txBody>
      </p:sp>
      <p:sp>
        <p:nvSpPr>
          <p:cNvPr id="52" name="Line 17"/>
          <p:cNvSpPr>
            <a:spLocks noChangeShapeType="1"/>
          </p:cNvSpPr>
          <p:nvPr/>
        </p:nvSpPr>
        <p:spPr bwMode="auto">
          <a:xfrm>
            <a:off x="2790825" y="2373920"/>
            <a:ext cx="1609725" cy="0"/>
          </a:xfrm>
          <a:prstGeom prst="line">
            <a:avLst/>
          </a:prstGeom>
          <a:noFill/>
          <a:ln w="9525">
            <a:solidFill>
              <a:srgbClr val="000000"/>
            </a:solidFill>
            <a:round/>
            <a:headEnd type="arrow"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53" name="Arc 18"/>
          <p:cNvSpPr>
            <a:spLocks/>
          </p:cNvSpPr>
          <p:nvPr/>
        </p:nvSpPr>
        <p:spPr bwMode="auto">
          <a:xfrm flipV="1">
            <a:off x="5105400" y="2121508"/>
            <a:ext cx="1543050" cy="277812"/>
          </a:xfrm>
          <a:custGeom>
            <a:avLst/>
            <a:gdLst>
              <a:gd name="T0" fmla="*/ 0 w 21600"/>
              <a:gd name="T1" fmla="*/ 0 h 21600"/>
              <a:gd name="T2" fmla="*/ 110231634 w 21600"/>
              <a:gd name="T3" fmla="*/ 3573125 h 21600"/>
              <a:gd name="T4" fmla="*/ 0 w 21600"/>
              <a:gd name="T5" fmla="*/ 3573125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9525">
            <a:solidFill>
              <a:srgbClr val="000000"/>
            </a:solidFill>
            <a:round/>
            <a:headEnd/>
            <a:tailEnd type="arrow"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54" name="Arc 19"/>
          <p:cNvSpPr>
            <a:spLocks/>
          </p:cNvSpPr>
          <p:nvPr/>
        </p:nvSpPr>
        <p:spPr bwMode="auto">
          <a:xfrm flipV="1">
            <a:off x="2474913" y="2243745"/>
            <a:ext cx="4243387" cy="576263"/>
          </a:xfrm>
          <a:custGeom>
            <a:avLst/>
            <a:gdLst>
              <a:gd name="T0" fmla="*/ 0 w 40776"/>
              <a:gd name="T1" fmla="*/ 8297707 h 21600"/>
              <a:gd name="T2" fmla="*/ 441591457 w 40776"/>
              <a:gd name="T3" fmla="*/ 15374030 h 21600"/>
              <a:gd name="T4" fmla="*/ 207670169 w 40776"/>
              <a:gd name="T5" fmla="*/ 15374030 h 21600"/>
              <a:gd name="T6" fmla="*/ 0 60000 65536"/>
              <a:gd name="T7" fmla="*/ 0 60000 65536"/>
              <a:gd name="T8" fmla="*/ 0 60000 65536"/>
            </a:gdLst>
            <a:ahLst/>
            <a:cxnLst>
              <a:cxn ang="T6">
                <a:pos x="T0" y="T1"/>
              </a:cxn>
              <a:cxn ang="T7">
                <a:pos x="T2" y="T3"/>
              </a:cxn>
              <a:cxn ang="T8">
                <a:pos x="T4" y="T5"/>
              </a:cxn>
            </a:cxnLst>
            <a:rect l="0" t="0" r="r" b="b"/>
            <a:pathLst>
              <a:path w="40776" h="21600" fill="none" extrusionOk="0">
                <a:moveTo>
                  <a:pt x="0" y="11658"/>
                </a:moveTo>
                <a:cubicBezTo>
                  <a:pt x="3713" y="4495"/>
                  <a:pt x="11108" y="-1"/>
                  <a:pt x="19176" y="0"/>
                </a:cubicBezTo>
                <a:cubicBezTo>
                  <a:pt x="31105" y="0"/>
                  <a:pt x="40776" y="9670"/>
                  <a:pt x="40776" y="21600"/>
                </a:cubicBezTo>
              </a:path>
              <a:path w="40776" h="21600" stroke="0" extrusionOk="0">
                <a:moveTo>
                  <a:pt x="0" y="11658"/>
                </a:moveTo>
                <a:cubicBezTo>
                  <a:pt x="3713" y="4495"/>
                  <a:pt x="11108" y="-1"/>
                  <a:pt x="19176" y="0"/>
                </a:cubicBezTo>
                <a:cubicBezTo>
                  <a:pt x="31105" y="0"/>
                  <a:pt x="40776" y="9670"/>
                  <a:pt x="40776" y="21600"/>
                </a:cubicBezTo>
                <a:lnTo>
                  <a:pt x="19176" y="21600"/>
                </a:lnTo>
                <a:lnTo>
                  <a:pt x="0" y="11658"/>
                </a:lnTo>
                <a:close/>
              </a:path>
            </a:pathLst>
          </a:custGeom>
          <a:noFill/>
          <a:ln w="9525">
            <a:solidFill>
              <a:srgbClr val="000000"/>
            </a:solidFill>
            <a:round/>
            <a:headEnd type="arrow"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55" name="Text Box 20"/>
          <p:cNvSpPr txBox="1">
            <a:spLocks noChangeArrowheads="1"/>
          </p:cNvSpPr>
          <p:nvPr/>
        </p:nvSpPr>
        <p:spPr bwMode="auto">
          <a:xfrm>
            <a:off x="6613525" y="2272320"/>
            <a:ext cx="80486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algn="ctr" fontAlgn="base">
              <a:lnSpc>
                <a:spcPct val="90000"/>
              </a:lnSpc>
              <a:spcBef>
                <a:spcPct val="0"/>
              </a:spcBef>
              <a:spcAft>
                <a:spcPct val="0"/>
              </a:spcAft>
              <a:buClrTx/>
              <a:buFontTx/>
              <a:buNone/>
            </a:pPr>
            <a:r>
              <a:rPr kumimoji="1" lang="en-US" altLang="zh-CN" sz="1600" b="1">
                <a:solidFill>
                  <a:srgbClr val="000000"/>
                </a:solidFill>
                <a:latin typeface="Times New Roman" panose="02020603050405020304" pitchFamily="18" charset="0"/>
              </a:rPr>
              <a:t>Data storage</a:t>
            </a:r>
          </a:p>
        </p:txBody>
      </p:sp>
      <p:sp>
        <p:nvSpPr>
          <p:cNvPr id="56" name="Arc 21"/>
          <p:cNvSpPr>
            <a:spLocks/>
          </p:cNvSpPr>
          <p:nvPr/>
        </p:nvSpPr>
        <p:spPr bwMode="auto">
          <a:xfrm flipV="1">
            <a:off x="1717675" y="2150083"/>
            <a:ext cx="5230813" cy="974725"/>
          </a:xfrm>
          <a:custGeom>
            <a:avLst/>
            <a:gdLst>
              <a:gd name="T0" fmla="*/ 42611281 w 41079"/>
              <a:gd name="T1" fmla="*/ 29760026 h 31925"/>
              <a:gd name="T2" fmla="*/ 666067934 w 41079"/>
              <a:gd name="T3" fmla="*/ 11433242 h 31925"/>
              <a:gd name="T4" fmla="*/ 350229282 w 41079"/>
              <a:gd name="T5" fmla="*/ 20135208 h 31925"/>
              <a:gd name="T6" fmla="*/ 0 60000 65536"/>
              <a:gd name="T7" fmla="*/ 0 60000 65536"/>
              <a:gd name="T8" fmla="*/ 0 60000 65536"/>
            </a:gdLst>
            <a:ahLst/>
            <a:cxnLst>
              <a:cxn ang="T6">
                <a:pos x="T0" y="T1"/>
              </a:cxn>
              <a:cxn ang="T7">
                <a:pos x="T2" y="T3"/>
              </a:cxn>
              <a:cxn ang="T8">
                <a:pos x="T4" y="T5"/>
              </a:cxn>
            </a:cxnLst>
            <a:rect l="0" t="0" r="r" b="b"/>
            <a:pathLst>
              <a:path w="41079" h="31925" fill="none" extrusionOk="0">
                <a:moveTo>
                  <a:pt x="2627" y="31925"/>
                </a:moveTo>
                <a:cubicBezTo>
                  <a:pt x="903" y="28756"/>
                  <a:pt x="0" y="25207"/>
                  <a:pt x="0" y="21600"/>
                </a:cubicBezTo>
                <a:cubicBezTo>
                  <a:pt x="0" y="9670"/>
                  <a:pt x="9670" y="0"/>
                  <a:pt x="21600" y="0"/>
                </a:cubicBezTo>
                <a:cubicBezTo>
                  <a:pt x="29911" y="-1"/>
                  <a:pt x="37486" y="4769"/>
                  <a:pt x="41078" y="12265"/>
                </a:cubicBezTo>
              </a:path>
              <a:path w="41079" h="31925" stroke="0" extrusionOk="0">
                <a:moveTo>
                  <a:pt x="2627" y="31925"/>
                </a:moveTo>
                <a:cubicBezTo>
                  <a:pt x="903" y="28756"/>
                  <a:pt x="0" y="25207"/>
                  <a:pt x="0" y="21600"/>
                </a:cubicBezTo>
                <a:cubicBezTo>
                  <a:pt x="0" y="9670"/>
                  <a:pt x="9670" y="0"/>
                  <a:pt x="21600" y="0"/>
                </a:cubicBezTo>
                <a:cubicBezTo>
                  <a:pt x="29911" y="-1"/>
                  <a:pt x="37486" y="4769"/>
                  <a:pt x="41078" y="12265"/>
                </a:cubicBezTo>
                <a:lnTo>
                  <a:pt x="21600" y="21600"/>
                </a:lnTo>
                <a:lnTo>
                  <a:pt x="2627" y="31925"/>
                </a:lnTo>
                <a:close/>
              </a:path>
            </a:pathLst>
          </a:custGeom>
          <a:noFill/>
          <a:ln w="9525">
            <a:solidFill>
              <a:srgbClr val="000000"/>
            </a:solidFill>
            <a:round/>
            <a:headEnd type="arrow"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57" name="Text Box 22"/>
          <p:cNvSpPr txBox="1">
            <a:spLocks noChangeArrowheads="1"/>
          </p:cNvSpPr>
          <p:nvPr/>
        </p:nvSpPr>
        <p:spPr bwMode="auto">
          <a:xfrm>
            <a:off x="6680200" y="2820008"/>
            <a:ext cx="804863"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algn="ctr" fontAlgn="base">
              <a:lnSpc>
                <a:spcPct val="80000"/>
              </a:lnSpc>
              <a:spcBef>
                <a:spcPct val="50000"/>
              </a:spcBef>
              <a:spcAft>
                <a:spcPct val="0"/>
              </a:spcAft>
              <a:buClrTx/>
              <a:buFontTx/>
              <a:buNone/>
            </a:pPr>
            <a:r>
              <a:rPr kumimoji="1" lang="en-US" altLang="zh-CN" sz="1600" b="1">
                <a:solidFill>
                  <a:srgbClr val="000000"/>
                </a:solidFill>
                <a:latin typeface="Times New Roman" panose="02020603050405020304" pitchFamily="18" charset="0"/>
              </a:rPr>
              <a:t>Data flow</a:t>
            </a:r>
          </a:p>
        </p:txBody>
      </p:sp>
      <p:sp>
        <p:nvSpPr>
          <p:cNvPr id="58" name="Text Box 23"/>
          <p:cNvSpPr txBox="1">
            <a:spLocks noChangeArrowheads="1"/>
          </p:cNvSpPr>
          <p:nvPr/>
        </p:nvSpPr>
        <p:spPr bwMode="auto">
          <a:xfrm>
            <a:off x="1985963" y="2942245"/>
            <a:ext cx="8715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algn="ctr" fontAlgn="base">
              <a:spcBef>
                <a:spcPct val="50000"/>
              </a:spcBef>
              <a:spcAft>
                <a:spcPct val="0"/>
              </a:spcAft>
              <a:buClrTx/>
              <a:buFontTx/>
              <a:buNone/>
            </a:pPr>
            <a:r>
              <a:rPr kumimoji="1" lang="en-US" altLang="zh-CN" sz="1600" b="1">
                <a:solidFill>
                  <a:srgbClr val="000000"/>
                </a:solidFill>
                <a:latin typeface="Times New Roman" panose="02020603050405020304" pitchFamily="18" charset="0"/>
              </a:rPr>
              <a:t>Attribute</a:t>
            </a:r>
          </a:p>
        </p:txBody>
      </p:sp>
      <p:sp>
        <p:nvSpPr>
          <p:cNvPr id="59" name="Arc 24"/>
          <p:cNvSpPr>
            <a:spLocks/>
          </p:cNvSpPr>
          <p:nvPr/>
        </p:nvSpPr>
        <p:spPr bwMode="auto">
          <a:xfrm flipV="1">
            <a:off x="2376488" y="3186720"/>
            <a:ext cx="4456112" cy="271463"/>
          </a:xfrm>
          <a:custGeom>
            <a:avLst/>
            <a:gdLst>
              <a:gd name="T0" fmla="*/ 0 w 42811"/>
              <a:gd name="T1" fmla="*/ 2767251 h 21600"/>
              <a:gd name="T2" fmla="*/ 463827852 w 42811"/>
              <a:gd name="T3" fmla="*/ 3411674 h 21600"/>
              <a:gd name="T4" fmla="*/ 229806664 w 42811"/>
              <a:gd name="T5" fmla="*/ 3411674 h 21600"/>
              <a:gd name="T6" fmla="*/ 0 60000 65536"/>
              <a:gd name="T7" fmla="*/ 0 60000 65536"/>
              <a:gd name="T8" fmla="*/ 0 60000 65536"/>
            </a:gdLst>
            <a:ahLst/>
            <a:cxnLst>
              <a:cxn ang="T6">
                <a:pos x="T0" y="T1"/>
              </a:cxn>
              <a:cxn ang="T7">
                <a:pos x="T2" y="T3"/>
              </a:cxn>
              <a:cxn ang="T8">
                <a:pos x="T4" y="T5"/>
              </a:cxn>
            </a:cxnLst>
            <a:rect l="0" t="0" r="r" b="b"/>
            <a:pathLst>
              <a:path w="42811" h="21600" fill="none" extrusionOk="0">
                <a:moveTo>
                  <a:pt x="-1" y="17519"/>
                </a:moveTo>
                <a:cubicBezTo>
                  <a:pt x="1956" y="7350"/>
                  <a:pt x="10854" y="-1"/>
                  <a:pt x="21211" y="0"/>
                </a:cubicBezTo>
                <a:cubicBezTo>
                  <a:pt x="33140" y="0"/>
                  <a:pt x="42811" y="9670"/>
                  <a:pt x="42811" y="21600"/>
                </a:cubicBezTo>
              </a:path>
              <a:path w="42811" h="21600" stroke="0" extrusionOk="0">
                <a:moveTo>
                  <a:pt x="-1" y="17519"/>
                </a:moveTo>
                <a:cubicBezTo>
                  <a:pt x="1956" y="7350"/>
                  <a:pt x="10854" y="-1"/>
                  <a:pt x="21211" y="0"/>
                </a:cubicBezTo>
                <a:cubicBezTo>
                  <a:pt x="33140" y="0"/>
                  <a:pt x="42811" y="9670"/>
                  <a:pt x="42811" y="21600"/>
                </a:cubicBezTo>
                <a:lnTo>
                  <a:pt x="21211" y="21600"/>
                </a:lnTo>
                <a:lnTo>
                  <a:pt x="-1" y="17519"/>
                </a:lnTo>
                <a:close/>
              </a:path>
            </a:pathLst>
          </a:custGeom>
          <a:noFill/>
          <a:ln w="9525">
            <a:solidFill>
              <a:srgbClr val="000000"/>
            </a:solidFill>
            <a:round/>
            <a:headEnd type="arrow"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60" name="Arc 25"/>
          <p:cNvSpPr>
            <a:spLocks/>
          </p:cNvSpPr>
          <p:nvPr/>
        </p:nvSpPr>
        <p:spPr bwMode="auto">
          <a:xfrm rot="5400000" flipV="1">
            <a:off x="1602581" y="2065152"/>
            <a:ext cx="1343025" cy="1512888"/>
          </a:xfrm>
          <a:custGeom>
            <a:avLst/>
            <a:gdLst>
              <a:gd name="T0" fmla="*/ 0 w 40718"/>
              <a:gd name="T1" fmla="*/ 23639740 h 33435"/>
              <a:gd name="T2" fmla="*/ 40456328 w 40718"/>
              <a:gd name="T3" fmla="*/ 68456112 h 33435"/>
              <a:gd name="T4" fmla="*/ 20798780 w 40718"/>
              <a:gd name="T5" fmla="*/ 44224655 h 33435"/>
              <a:gd name="T6" fmla="*/ 0 60000 65536"/>
              <a:gd name="T7" fmla="*/ 0 60000 65536"/>
              <a:gd name="T8" fmla="*/ 0 60000 65536"/>
            </a:gdLst>
            <a:ahLst/>
            <a:cxnLst>
              <a:cxn ang="T6">
                <a:pos x="T0" y="T1"/>
              </a:cxn>
              <a:cxn ang="T7">
                <a:pos x="T2" y="T3"/>
              </a:cxn>
              <a:cxn ang="T8">
                <a:pos x="T4" y="T5"/>
              </a:cxn>
            </a:cxnLst>
            <a:rect l="0" t="0" r="r" b="b"/>
            <a:pathLst>
              <a:path w="40718" h="33435" fill="none" extrusionOk="0">
                <a:moveTo>
                  <a:pt x="0" y="11546"/>
                </a:moveTo>
                <a:cubicBezTo>
                  <a:pt x="3734" y="4445"/>
                  <a:pt x="11095" y="-1"/>
                  <a:pt x="19118" y="0"/>
                </a:cubicBezTo>
                <a:cubicBezTo>
                  <a:pt x="31047" y="0"/>
                  <a:pt x="40718" y="9670"/>
                  <a:pt x="40718" y="21600"/>
                </a:cubicBezTo>
                <a:cubicBezTo>
                  <a:pt x="40718" y="25804"/>
                  <a:pt x="39490" y="29917"/>
                  <a:pt x="37187" y="33435"/>
                </a:cubicBezTo>
              </a:path>
              <a:path w="40718" h="33435" stroke="0" extrusionOk="0">
                <a:moveTo>
                  <a:pt x="0" y="11546"/>
                </a:moveTo>
                <a:cubicBezTo>
                  <a:pt x="3734" y="4445"/>
                  <a:pt x="11095" y="-1"/>
                  <a:pt x="19118" y="0"/>
                </a:cubicBezTo>
                <a:cubicBezTo>
                  <a:pt x="31047" y="0"/>
                  <a:pt x="40718" y="9670"/>
                  <a:pt x="40718" y="21600"/>
                </a:cubicBezTo>
                <a:cubicBezTo>
                  <a:pt x="40718" y="25804"/>
                  <a:pt x="39490" y="29917"/>
                  <a:pt x="37187" y="33435"/>
                </a:cubicBezTo>
                <a:lnTo>
                  <a:pt x="19118" y="21600"/>
                </a:lnTo>
                <a:lnTo>
                  <a:pt x="0" y="11546"/>
                </a:lnTo>
                <a:close/>
              </a:path>
            </a:pathLst>
          </a:custGeom>
          <a:noFill/>
          <a:ln w="9525">
            <a:solidFill>
              <a:srgbClr val="000000"/>
            </a:solidFill>
            <a:round/>
            <a:headEnd type="arrow" w="sm"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61" name="Text Box 26"/>
          <p:cNvSpPr txBox="1">
            <a:spLocks noChangeArrowheads="1"/>
          </p:cNvSpPr>
          <p:nvPr/>
        </p:nvSpPr>
        <p:spPr bwMode="auto">
          <a:xfrm>
            <a:off x="4332288" y="2454883"/>
            <a:ext cx="804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algn="ctr" fontAlgn="base">
              <a:spcBef>
                <a:spcPct val="50000"/>
              </a:spcBef>
              <a:spcAft>
                <a:spcPct val="0"/>
              </a:spcAft>
              <a:buClrTx/>
              <a:buFontTx/>
              <a:buNone/>
            </a:pPr>
            <a:r>
              <a:rPr kumimoji="1" lang="en-US" altLang="zh-CN" sz="1600" b="1">
                <a:solidFill>
                  <a:srgbClr val="000000"/>
                </a:solidFill>
                <a:latin typeface="Times New Roman" panose="02020603050405020304" pitchFamily="18" charset="0"/>
              </a:rPr>
              <a:t>Event</a:t>
            </a:r>
          </a:p>
        </p:txBody>
      </p:sp>
      <p:sp>
        <p:nvSpPr>
          <p:cNvPr id="62" name="Arc 27"/>
          <p:cNvSpPr>
            <a:spLocks/>
          </p:cNvSpPr>
          <p:nvPr/>
        </p:nvSpPr>
        <p:spPr bwMode="auto">
          <a:xfrm flipV="1">
            <a:off x="5070475" y="2218345"/>
            <a:ext cx="1579563" cy="423863"/>
          </a:xfrm>
          <a:custGeom>
            <a:avLst/>
            <a:gdLst>
              <a:gd name="T0" fmla="*/ 0 w 21600"/>
              <a:gd name="T1" fmla="*/ 0 h 21600"/>
              <a:gd name="T2" fmla="*/ 115510151 w 21600"/>
              <a:gd name="T3" fmla="*/ 8317585 h 21600"/>
              <a:gd name="T4" fmla="*/ 0 w 21600"/>
              <a:gd name="T5" fmla="*/ 8317585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9525">
            <a:solidFill>
              <a:srgbClr val="000000"/>
            </a:solidFill>
            <a:round/>
            <a:headEnd type="arrow"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63" name="Text Box 28"/>
          <p:cNvSpPr txBox="1">
            <a:spLocks noChangeArrowheads="1"/>
          </p:cNvSpPr>
          <p:nvPr/>
        </p:nvSpPr>
        <p:spPr bwMode="auto">
          <a:xfrm>
            <a:off x="755650" y="3721100"/>
            <a:ext cx="3810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fontAlgn="base">
              <a:spcBef>
                <a:spcPct val="50000"/>
              </a:spcBef>
              <a:spcAft>
                <a:spcPct val="0"/>
              </a:spcAft>
              <a:buClrTx/>
              <a:buFontTx/>
              <a:buNone/>
            </a:pPr>
            <a:r>
              <a:rPr kumimoji="1" lang="en-US" altLang="zh-CN" sz="1800" dirty="0">
                <a:solidFill>
                  <a:srgbClr val="000000"/>
                </a:solidFill>
                <a:latin typeface="华文细黑" panose="02010600040101010101" pitchFamily="2" charset="-122"/>
                <a:ea typeface="华文细黑" panose="02010600040101010101" pitchFamily="2" charset="-122"/>
              </a:rPr>
              <a:t>1. </a:t>
            </a:r>
            <a:r>
              <a:rPr kumimoji="1" lang="zh-CN" altLang="en-US" sz="1800" dirty="0">
                <a:solidFill>
                  <a:srgbClr val="000000"/>
                </a:solidFill>
                <a:latin typeface="华文细黑" panose="02010600040101010101" pitchFamily="2" charset="-122"/>
                <a:ea typeface="华文细黑" panose="02010600040101010101" pitchFamily="2" charset="-122"/>
              </a:rPr>
              <a:t>对每个</a:t>
            </a:r>
            <a:r>
              <a:rPr kumimoji="1" lang="en-US" altLang="zh-CN" sz="1800" dirty="0">
                <a:solidFill>
                  <a:srgbClr val="000000"/>
                </a:solidFill>
                <a:latin typeface="华文细黑" panose="02010600040101010101" pitchFamily="2" charset="-122"/>
                <a:ea typeface="华文细黑" panose="02010600040101010101" pitchFamily="2" charset="-122"/>
              </a:rPr>
              <a:t>object (class) </a:t>
            </a:r>
            <a:r>
              <a:rPr kumimoji="1" lang="zh-CN" altLang="en-US" sz="1800" dirty="0">
                <a:solidFill>
                  <a:srgbClr val="000000"/>
                </a:solidFill>
                <a:latin typeface="华文细黑" panose="02010600040101010101" pitchFamily="2" charset="-122"/>
                <a:ea typeface="华文细黑" panose="02010600040101010101" pitchFamily="2" charset="-122"/>
              </a:rPr>
              <a:t>建立</a:t>
            </a:r>
            <a:r>
              <a:rPr kumimoji="1" lang="en-US" altLang="zh-CN" sz="1800" dirty="0">
                <a:solidFill>
                  <a:srgbClr val="000000"/>
                </a:solidFill>
                <a:latin typeface="华文细黑" panose="02010600040101010101" pitchFamily="2" charset="-122"/>
                <a:ea typeface="华文细黑" panose="02010600040101010101" pitchFamily="2" charset="-122"/>
              </a:rPr>
              <a:t>DM</a:t>
            </a:r>
          </a:p>
        </p:txBody>
      </p:sp>
      <p:sp>
        <p:nvSpPr>
          <p:cNvPr id="64" name="Text Box 29"/>
          <p:cNvSpPr txBox="1">
            <a:spLocks noChangeArrowheads="1"/>
          </p:cNvSpPr>
          <p:nvPr/>
        </p:nvSpPr>
        <p:spPr bwMode="auto">
          <a:xfrm>
            <a:off x="755650" y="4065588"/>
            <a:ext cx="3810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92100" indent="-292100">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indent="0" eaLnBrk="0" fontAlgn="base" hangingPunct="0">
              <a:spcBef>
                <a:spcPts val="0"/>
              </a:spcBef>
              <a:spcAft>
                <a:spcPct val="20000"/>
              </a:spcAft>
              <a:buClr>
                <a:srgbClr val="800000"/>
              </a:buClr>
              <a:buNone/>
            </a:pPr>
            <a:r>
              <a:rPr lang="en-US" altLang="zh-CN" sz="1800" dirty="0">
                <a:latin typeface="华文细黑" panose="02010600040101010101" pitchFamily="2" charset="-122"/>
                <a:ea typeface="华文细黑" panose="02010600040101010101" pitchFamily="2" charset="-122"/>
              </a:rPr>
              <a:t>2. Action</a:t>
            </a:r>
            <a:r>
              <a:rPr lang="zh-CN" altLang="zh-CN" sz="1800" dirty="0">
                <a:latin typeface="华文细黑" panose="02010600040101010101" pitchFamily="2" charset="-122"/>
                <a:ea typeface="华文细黑" panose="02010600040101010101" pitchFamily="2" charset="-122"/>
              </a:rPr>
              <a:t>对应</a:t>
            </a:r>
            <a:r>
              <a:rPr lang="en-US" altLang="zh-CN" sz="1800" dirty="0">
                <a:latin typeface="华文细黑" panose="02010600040101010101" pitchFamily="2" charset="-122"/>
                <a:ea typeface="华文细黑" panose="02010600040101010101" pitchFamily="2" charset="-122"/>
              </a:rPr>
              <a:t>DFD</a:t>
            </a:r>
            <a:r>
              <a:rPr lang="zh-CN" altLang="zh-CN" sz="1800" dirty="0">
                <a:latin typeface="华文细黑" panose="02010600040101010101" pitchFamily="2" charset="-122"/>
                <a:ea typeface="华文细黑" panose="02010600040101010101" pitchFamily="2" charset="-122"/>
              </a:rPr>
              <a:t>中的 </a:t>
            </a:r>
            <a:r>
              <a:rPr lang="en-US" altLang="zh-CN" sz="1800" dirty="0">
                <a:latin typeface="华文细黑" panose="02010600040101010101" pitchFamily="2" charset="-122"/>
                <a:ea typeface="华文细黑" panose="02010600040101010101" pitchFamily="2" charset="-122"/>
              </a:rPr>
              <a:t>process </a:t>
            </a:r>
            <a:r>
              <a:rPr lang="zh-CN" altLang="en-US" sz="1800" dirty="0">
                <a:latin typeface="华文细黑" panose="02010600040101010101" pitchFamily="2" charset="-122"/>
                <a:ea typeface="华文细黑" panose="02010600040101010101" pitchFamily="2" charset="-122"/>
              </a:rPr>
              <a:t>以及</a:t>
            </a:r>
            <a:r>
              <a:rPr lang="en-US" altLang="zh-CN" sz="1800" dirty="0">
                <a:latin typeface="华文细黑" panose="02010600040101010101" pitchFamily="2" charset="-122"/>
                <a:ea typeface="华文细黑" panose="02010600040101010101" pitchFamily="2" charset="-122"/>
              </a:rPr>
              <a:t>OM</a:t>
            </a:r>
            <a:r>
              <a:rPr lang="zh-CN" altLang="en-US" sz="1800" dirty="0">
                <a:latin typeface="华文细黑" panose="02010600040101010101" pitchFamily="2" charset="-122"/>
                <a:ea typeface="华文细黑" panose="02010600040101010101" pitchFamily="2" charset="-122"/>
              </a:rPr>
              <a:t>中的 </a:t>
            </a:r>
            <a:r>
              <a:rPr lang="en-US" altLang="zh-CN" sz="1800" dirty="0">
                <a:latin typeface="华文细黑" panose="02010600040101010101" pitchFamily="2" charset="-122"/>
                <a:ea typeface="华文细黑" panose="02010600040101010101" pitchFamily="2" charset="-122"/>
              </a:rPr>
              <a:t>method</a:t>
            </a:r>
          </a:p>
        </p:txBody>
      </p:sp>
      <p:sp>
        <p:nvSpPr>
          <p:cNvPr id="65" name="Text Box 30"/>
          <p:cNvSpPr txBox="1">
            <a:spLocks noChangeArrowheads="1"/>
          </p:cNvSpPr>
          <p:nvPr/>
        </p:nvSpPr>
        <p:spPr bwMode="auto">
          <a:xfrm>
            <a:off x="755650" y="4749800"/>
            <a:ext cx="3810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92100" indent="-292100">
              <a:spcBef>
                <a:spcPct val="20000"/>
              </a:spcBef>
              <a:buClr>
                <a:schemeClr val="hlink"/>
              </a:buClr>
              <a:buFont typeface="Wingdings" panose="05000000000000000000" pitchFamily="2" charset="2"/>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Comic Sans MS" panose="030F0702030302020204" pitchFamily="66" charset="0"/>
                <a:ea typeface="宋体" panose="02010600030101010101" pitchFamily="2" charset="-122"/>
              </a:defRPr>
            </a:lvl9pPr>
          </a:lstStyle>
          <a:p>
            <a:pPr marL="0" indent="0" eaLnBrk="0" fontAlgn="base" hangingPunct="0">
              <a:spcBef>
                <a:spcPts val="0"/>
              </a:spcBef>
              <a:spcAft>
                <a:spcPct val="20000"/>
              </a:spcAft>
              <a:buClr>
                <a:srgbClr val="800000"/>
              </a:buClr>
              <a:buNone/>
            </a:pPr>
            <a:r>
              <a:rPr lang="en-US" altLang="zh-CN" sz="1800" dirty="0">
                <a:latin typeface="华文细黑" panose="02010600040101010101" pitchFamily="2" charset="-122"/>
                <a:ea typeface="华文细黑" panose="02010600040101010101" pitchFamily="2" charset="-122"/>
              </a:rPr>
              <a:t>3. FM</a:t>
            </a:r>
            <a:r>
              <a:rPr lang="zh-CN" altLang="zh-CN" sz="1800" dirty="0">
                <a:latin typeface="华文细黑" panose="02010600040101010101" pitchFamily="2" charset="-122"/>
                <a:ea typeface="华文细黑" panose="02010600040101010101" pitchFamily="2" charset="-122"/>
              </a:rPr>
              <a:t>中的 </a:t>
            </a:r>
            <a:r>
              <a:rPr lang="en-US" altLang="zh-CN" sz="1800" dirty="0">
                <a:latin typeface="华文细黑" panose="02010600040101010101" pitchFamily="2" charset="-122"/>
                <a:ea typeface="华文细黑" panose="02010600040101010101" pitchFamily="2" charset="-122"/>
              </a:rPr>
              <a:t>process </a:t>
            </a:r>
            <a:r>
              <a:rPr lang="zh-CN" altLang="en-US" sz="1800" dirty="0">
                <a:latin typeface="华文细黑" panose="02010600040101010101" pitchFamily="2" charset="-122"/>
                <a:ea typeface="华文细黑" panose="02010600040101010101" pitchFamily="2" charset="-122"/>
              </a:rPr>
              <a:t>对应</a:t>
            </a:r>
            <a:r>
              <a:rPr lang="en-US" altLang="zh-CN" sz="1800" dirty="0">
                <a:latin typeface="华文细黑" panose="02010600040101010101" pitchFamily="2" charset="-122"/>
                <a:ea typeface="华文细黑" panose="02010600040101010101" pitchFamily="2" charset="-122"/>
              </a:rPr>
              <a:t>OM</a:t>
            </a:r>
            <a:r>
              <a:rPr lang="zh-CN" altLang="en-US" sz="1800" dirty="0">
                <a:latin typeface="华文细黑" panose="02010600040101010101" pitchFamily="2" charset="-122"/>
                <a:ea typeface="华文细黑" panose="02010600040101010101" pitchFamily="2" charset="-122"/>
              </a:rPr>
              <a:t>中的</a:t>
            </a:r>
            <a:r>
              <a:rPr lang="en-US" altLang="zh-CN" sz="1800" dirty="0">
                <a:latin typeface="华文细黑" panose="02010600040101010101" pitchFamily="2" charset="-122"/>
                <a:ea typeface="华文细黑" panose="02010600040101010101" pitchFamily="2" charset="-122"/>
              </a:rPr>
              <a:t>method</a:t>
            </a:r>
          </a:p>
        </p:txBody>
      </p:sp>
      <p:sp>
        <p:nvSpPr>
          <p:cNvPr id="66" name="Text Box 31"/>
          <p:cNvSpPr txBox="1">
            <a:spLocks noChangeArrowheads="1"/>
          </p:cNvSpPr>
          <p:nvPr/>
        </p:nvSpPr>
        <p:spPr bwMode="auto">
          <a:xfrm>
            <a:off x="755650" y="5473700"/>
            <a:ext cx="3810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indent="0" eaLnBrk="0" fontAlgn="base" hangingPunct="0">
              <a:spcBef>
                <a:spcPts val="0"/>
              </a:spcBef>
              <a:spcAft>
                <a:spcPct val="20000"/>
              </a:spcAft>
              <a:buClr>
                <a:srgbClr val="800000"/>
              </a:buClr>
              <a:buFont typeface="Wingdings" panose="05000000000000000000" pitchFamily="2" charset="2"/>
              <a:buNone/>
              <a:defRPr>
                <a:latin typeface="华文细黑" panose="02010600040101010101" pitchFamily="2" charset="-122"/>
                <a:ea typeface="华文细黑" panose="02010600040101010101" pitchFamily="2" charset="-122"/>
              </a:defRPr>
            </a:lvl1pPr>
            <a:lvl2pPr marL="742950" indent="-285750">
              <a:spcBef>
                <a:spcPct val="20000"/>
              </a:spcBef>
              <a:buClr>
                <a:schemeClr val="tx2"/>
              </a:buClr>
              <a:buSzPct val="85000"/>
              <a:buFont typeface="Wingdings" panose="05000000000000000000" pitchFamily="2" charset="2"/>
              <a:buChar char="Ø"/>
              <a:defRPr sz="2800">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latin typeface="Comic Sans MS" panose="030F0702030302020204" pitchFamily="66" charset="0"/>
                <a:ea typeface="宋体" panose="02010600030101010101" pitchFamily="2" charset="-122"/>
              </a:defRPr>
            </a:lvl9pPr>
          </a:lstStyle>
          <a:p>
            <a:r>
              <a:rPr lang="en-US" altLang="zh-CN" dirty="0"/>
              <a:t>4. FM</a:t>
            </a:r>
            <a:r>
              <a:rPr lang="zh-CN" altLang="zh-CN" dirty="0"/>
              <a:t>中的数据存储及数据的源/终点对应</a:t>
            </a:r>
            <a:r>
              <a:rPr lang="en-US" altLang="zh-CN" dirty="0"/>
              <a:t>OM</a:t>
            </a:r>
            <a:r>
              <a:rPr lang="zh-CN" altLang="zh-CN" dirty="0"/>
              <a:t>中的 </a:t>
            </a:r>
            <a:r>
              <a:rPr lang="en-US" altLang="zh-CN" dirty="0"/>
              <a:t>object</a:t>
            </a:r>
          </a:p>
        </p:txBody>
      </p:sp>
      <p:sp>
        <p:nvSpPr>
          <p:cNvPr id="67" name="Text Box 32"/>
          <p:cNvSpPr txBox="1">
            <a:spLocks noChangeArrowheads="1"/>
          </p:cNvSpPr>
          <p:nvPr/>
        </p:nvSpPr>
        <p:spPr bwMode="auto">
          <a:xfrm>
            <a:off x="4870450" y="3684588"/>
            <a:ext cx="3581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indent="0" eaLnBrk="0" fontAlgn="base" hangingPunct="0">
              <a:spcBef>
                <a:spcPts val="0"/>
              </a:spcBef>
              <a:spcAft>
                <a:spcPct val="20000"/>
              </a:spcAft>
              <a:buClr>
                <a:srgbClr val="800000"/>
              </a:buClr>
              <a:buFont typeface="Wingdings" panose="05000000000000000000" pitchFamily="2" charset="2"/>
              <a:buNone/>
              <a:defRPr>
                <a:latin typeface="华文细黑" panose="02010600040101010101" pitchFamily="2" charset="-122"/>
                <a:ea typeface="华文细黑" panose="02010600040101010101" pitchFamily="2" charset="-122"/>
              </a:defRPr>
            </a:lvl1pPr>
            <a:lvl2pPr marL="742950" indent="-285750">
              <a:spcBef>
                <a:spcPct val="20000"/>
              </a:spcBef>
              <a:buClr>
                <a:schemeClr val="tx2"/>
              </a:buClr>
              <a:buSzPct val="85000"/>
              <a:buFont typeface="Wingdings" panose="05000000000000000000" pitchFamily="2" charset="2"/>
              <a:buChar char="Ø"/>
              <a:defRPr sz="2800">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latin typeface="Comic Sans MS" panose="030F0702030302020204" pitchFamily="66" charset="0"/>
                <a:ea typeface="宋体" panose="02010600030101010101" pitchFamily="2" charset="-122"/>
              </a:defRPr>
            </a:lvl9pPr>
          </a:lstStyle>
          <a:p>
            <a:r>
              <a:rPr lang="en-US" altLang="zh-CN" dirty="0"/>
              <a:t>5. FM</a:t>
            </a:r>
            <a:r>
              <a:rPr lang="zh-CN" altLang="zh-CN" dirty="0"/>
              <a:t>中的数据流对应</a:t>
            </a:r>
            <a:r>
              <a:rPr lang="en-US" altLang="zh-CN" dirty="0"/>
              <a:t>OM</a:t>
            </a:r>
            <a:r>
              <a:rPr lang="zh-CN" altLang="zh-CN" dirty="0"/>
              <a:t>中的</a:t>
            </a:r>
            <a:r>
              <a:rPr lang="en-US" altLang="zh-CN" dirty="0"/>
              <a:t>attribute</a:t>
            </a:r>
            <a:r>
              <a:rPr lang="zh-CN" altLang="en-US" dirty="0"/>
              <a:t>，或是整个 </a:t>
            </a:r>
            <a:r>
              <a:rPr lang="en-US" altLang="zh-CN" dirty="0"/>
              <a:t>object</a:t>
            </a:r>
          </a:p>
        </p:txBody>
      </p:sp>
      <p:sp>
        <p:nvSpPr>
          <p:cNvPr id="68" name="Text Box 33"/>
          <p:cNvSpPr txBox="1">
            <a:spLocks noChangeArrowheads="1"/>
          </p:cNvSpPr>
          <p:nvPr/>
        </p:nvSpPr>
        <p:spPr bwMode="auto">
          <a:xfrm>
            <a:off x="4870450" y="4371975"/>
            <a:ext cx="3581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indent="0" eaLnBrk="0" fontAlgn="base" hangingPunct="0">
              <a:spcBef>
                <a:spcPts val="0"/>
              </a:spcBef>
              <a:spcAft>
                <a:spcPct val="20000"/>
              </a:spcAft>
              <a:buClr>
                <a:srgbClr val="800000"/>
              </a:buClr>
              <a:buFont typeface="Wingdings" panose="05000000000000000000" pitchFamily="2" charset="2"/>
              <a:buNone/>
              <a:defRPr>
                <a:latin typeface="华文细黑" panose="02010600040101010101" pitchFamily="2" charset="-122"/>
                <a:ea typeface="华文细黑" panose="02010600040101010101" pitchFamily="2" charset="-122"/>
              </a:defRPr>
            </a:lvl1pPr>
            <a:lvl2pPr marL="742950" indent="-285750">
              <a:spcBef>
                <a:spcPct val="20000"/>
              </a:spcBef>
              <a:buClr>
                <a:schemeClr val="tx2"/>
              </a:buClr>
              <a:buSzPct val="85000"/>
              <a:buFont typeface="Wingdings" panose="05000000000000000000" pitchFamily="2" charset="2"/>
              <a:buChar char="Ø"/>
              <a:defRPr sz="2800">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latin typeface="Comic Sans MS" panose="030F0702030302020204" pitchFamily="66" charset="0"/>
                <a:ea typeface="宋体" panose="02010600030101010101" pitchFamily="2" charset="-122"/>
              </a:defRPr>
            </a:lvl9pPr>
          </a:lstStyle>
          <a:p>
            <a:r>
              <a:rPr lang="en-US" altLang="zh-CN" dirty="0"/>
              <a:t>6. FM</a:t>
            </a:r>
            <a:r>
              <a:rPr lang="zh-CN" altLang="zh-CN" dirty="0"/>
              <a:t>中的 </a:t>
            </a:r>
            <a:r>
              <a:rPr lang="en-US" altLang="zh-CN" dirty="0"/>
              <a:t>process </a:t>
            </a:r>
            <a:r>
              <a:rPr lang="zh-CN" altLang="en-US" dirty="0"/>
              <a:t>产生</a:t>
            </a:r>
            <a:r>
              <a:rPr lang="en-US" altLang="zh-CN" dirty="0"/>
              <a:t>DM</a:t>
            </a:r>
            <a:r>
              <a:rPr lang="zh-CN" altLang="en-US" dirty="0"/>
              <a:t>中的 </a:t>
            </a:r>
            <a:r>
              <a:rPr lang="en-US" altLang="zh-CN" dirty="0"/>
              <a:t>event</a:t>
            </a:r>
          </a:p>
        </p:txBody>
      </p:sp>
      <p:sp>
        <p:nvSpPr>
          <p:cNvPr id="69" name="Text Box 34"/>
          <p:cNvSpPr txBox="1">
            <a:spLocks noChangeArrowheads="1"/>
          </p:cNvSpPr>
          <p:nvPr/>
        </p:nvSpPr>
        <p:spPr bwMode="auto">
          <a:xfrm>
            <a:off x="4870450" y="5056188"/>
            <a:ext cx="36623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indent="0" eaLnBrk="0" fontAlgn="base" hangingPunct="0">
              <a:spcBef>
                <a:spcPts val="0"/>
              </a:spcBef>
              <a:spcAft>
                <a:spcPct val="20000"/>
              </a:spcAft>
              <a:buClr>
                <a:srgbClr val="800000"/>
              </a:buClr>
              <a:buFont typeface="Wingdings" panose="05000000000000000000" pitchFamily="2" charset="2"/>
              <a:buNone/>
              <a:defRPr>
                <a:latin typeface="华文细黑" panose="02010600040101010101" pitchFamily="2" charset="-122"/>
                <a:ea typeface="华文细黑" panose="02010600040101010101" pitchFamily="2" charset="-122"/>
              </a:defRPr>
            </a:lvl1pPr>
            <a:lvl2pPr marL="742950" indent="-285750">
              <a:spcBef>
                <a:spcPct val="20000"/>
              </a:spcBef>
              <a:buClr>
                <a:schemeClr val="tx2"/>
              </a:buClr>
              <a:buSzPct val="85000"/>
              <a:buFont typeface="Wingdings" panose="05000000000000000000" pitchFamily="2" charset="2"/>
              <a:buChar char="Ø"/>
              <a:defRPr sz="2800">
                <a:latin typeface="Comic Sans MS" panose="030F0702030302020204" pitchFamily="66"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latin typeface="Comic Sans MS" panose="030F0702030302020204" pitchFamily="66"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latin typeface="Comic Sans MS" panose="030F0702030302020204" pitchFamily="66"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latin typeface="Comic Sans MS" panose="030F0702030302020204" pitchFamily="66" charset="0"/>
                <a:ea typeface="宋体" panose="02010600030101010101" pitchFamily="2" charset="-122"/>
              </a:defRPr>
            </a:lvl9pPr>
          </a:lstStyle>
          <a:p>
            <a:r>
              <a:rPr lang="en-US" altLang="zh-CN" dirty="0"/>
              <a:t>7. OM</a:t>
            </a:r>
            <a:r>
              <a:rPr lang="zh-CN" altLang="zh-CN" dirty="0"/>
              <a:t>描述了</a:t>
            </a:r>
            <a:r>
              <a:rPr lang="en-US" altLang="zh-CN" dirty="0"/>
              <a:t>FM</a:t>
            </a:r>
            <a:r>
              <a:rPr lang="zh-CN" altLang="zh-CN" dirty="0"/>
              <a:t>中的动作对象、数据存储及数据流的结构</a:t>
            </a:r>
            <a:endParaRPr lang="zh-CN" altLang="en-US" dirty="0"/>
          </a:p>
        </p:txBody>
      </p:sp>
    </p:spTree>
    <p:extLst>
      <p:ext uri="{BB962C8B-B14F-4D97-AF65-F5344CB8AC3E}">
        <p14:creationId xmlns:p14="http://schemas.microsoft.com/office/powerpoint/2010/main" val="314125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left)">
                                      <p:cBhvr>
                                        <p:cTn id="11" dur="500"/>
                                        <p:tgtEl>
                                          <p:spTgt spid="4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500"/>
                                        <p:tgtEl>
                                          <p:spTgt spid="3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left)">
                                      <p:cBhvr>
                                        <p:cTn id="19" dur="500"/>
                                        <p:tgtEl>
                                          <p:spTgt spid="4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wipe(left)">
                                      <p:cBhvr>
                                        <p:cTn id="23" dur="500"/>
                                        <p:tgtEl>
                                          <p:spTgt spid="39"/>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right)">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wipe(left)">
                                      <p:cBhvr>
                                        <p:cTn id="32" dur="500"/>
                                        <p:tgtEl>
                                          <p:spTgt spid="63"/>
                                        </p:tgtEl>
                                      </p:cBhvr>
                                    </p:animEffect>
                                  </p:childTnLst>
                                </p:cTn>
                              </p:par>
                            </p:childTnLst>
                          </p:cTn>
                        </p:par>
                        <p:par>
                          <p:cTn id="33" fill="hold">
                            <p:stCondLst>
                              <p:cond delay="500"/>
                            </p:stCondLst>
                            <p:childTnLst>
                              <p:par>
                                <p:cTn id="34" presetID="4" presetClass="entr" presetSubtype="32" fill="hold" grpId="0" nodeType="after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box(out)">
                                      <p:cBhvr>
                                        <p:cTn id="36" dur="500"/>
                                        <p:tgtEl>
                                          <p:spTgt spid="46"/>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left)">
                                      <p:cBhvr>
                                        <p:cTn id="40" dur="500"/>
                                        <p:tgtEl>
                                          <p:spTgt spid="48"/>
                                        </p:tgtEl>
                                      </p:cBhvr>
                                    </p:animEffect>
                                  </p:childTnLst>
                                </p:cTn>
                              </p:par>
                            </p:childTnLst>
                          </p:cTn>
                        </p:par>
                        <p:par>
                          <p:cTn id="41" fill="hold">
                            <p:stCondLst>
                              <p:cond delay="1500"/>
                            </p:stCondLst>
                            <p:childTnLst>
                              <p:par>
                                <p:cTn id="42" presetID="4" presetClass="entr" presetSubtype="32" fill="hold" grpId="0" nodeType="after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box(out)">
                                      <p:cBhvr>
                                        <p:cTn id="44" dur="500"/>
                                        <p:tgtEl>
                                          <p:spTgt spid="4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wipe(left)">
                                      <p:cBhvr>
                                        <p:cTn id="49" dur="500"/>
                                        <p:tgtEl>
                                          <p:spTgt spid="64"/>
                                        </p:tgtEl>
                                      </p:cBhvr>
                                    </p:animEffect>
                                  </p:childTnLst>
                                </p:cTn>
                              </p:par>
                            </p:childTnLst>
                          </p:cTn>
                        </p:par>
                        <p:par>
                          <p:cTn id="50" fill="hold">
                            <p:stCondLst>
                              <p:cond delay="500"/>
                            </p:stCondLst>
                            <p:childTnLst>
                              <p:par>
                                <p:cTn id="51" presetID="4" presetClass="entr" presetSubtype="32" fill="hold" grpId="0" nodeType="afterEffect">
                                  <p:stCondLst>
                                    <p:cond delay="0"/>
                                  </p:stCondLst>
                                  <p:childTnLst>
                                    <p:set>
                                      <p:cBhvr>
                                        <p:cTn id="52" dur="1" fill="hold">
                                          <p:stCondLst>
                                            <p:cond delay="0"/>
                                          </p:stCondLst>
                                        </p:cTn>
                                        <p:tgtEl>
                                          <p:spTgt spid="49"/>
                                        </p:tgtEl>
                                        <p:attrNameLst>
                                          <p:attrName>style.visibility</p:attrName>
                                        </p:attrNameLst>
                                      </p:cBhvr>
                                      <p:to>
                                        <p:strVal val="visible"/>
                                      </p:to>
                                    </p:set>
                                    <p:animEffect transition="in" filter="box(out)">
                                      <p:cBhvr>
                                        <p:cTn id="53" dur="500"/>
                                        <p:tgtEl>
                                          <p:spTgt spid="49"/>
                                        </p:tgtEl>
                                      </p:cBhvr>
                                    </p:animEffect>
                                  </p:childTnLst>
                                </p:cTn>
                              </p:par>
                            </p:childTnLst>
                          </p:cTn>
                        </p:par>
                        <p:par>
                          <p:cTn id="54" fill="hold">
                            <p:stCondLst>
                              <p:cond delay="1000"/>
                            </p:stCondLst>
                            <p:childTnLst>
                              <p:par>
                                <p:cTn id="55" presetID="18" presetClass="entr" presetSubtype="3"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strips(upRight)">
                                      <p:cBhvr>
                                        <p:cTn id="57" dur="500"/>
                                        <p:tgtEl>
                                          <p:spTgt spid="53"/>
                                        </p:tgtEl>
                                      </p:cBhvr>
                                    </p:animEffect>
                                  </p:childTnLst>
                                </p:cTn>
                              </p:par>
                            </p:childTnLst>
                          </p:cTn>
                        </p:par>
                        <p:par>
                          <p:cTn id="58" fill="hold">
                            <p:stCondLst>
                              <p:cond delay="1500"/>
                            </p:stCondLst>
                            <p:childTnLst>
                              <p:par>
                                <p:cTn id="59" presetID="4" presetClass="entr" presetSubtype="32" fill="hold" grpId="0" nodeType="afterEffect">
                                  <p:stCondLst>
                                    <p:cond delay="0"/>
                                  </p:stCondLst>
                                  <p:childTnLst>
                                    <p:set>
                                      <p:cBhvr>
                                        <p:cTn id="60" dur="1" fill="hold">
                                          <p:stCondLst>
                                            <p:cond delay="0"/>
                                          </p:stCondLst>
                                        </p:cTn>
                                        <p:tgtEl>
                                          <p:spTgt spid="50"/>
                                        </p:tgtEl>
                                        <p:attrNameLst>
                                          <p:attrName>style.visibility</p:attrName>
                                        </p:attrNameLst>
                                      </p:cBhvr>
                                      <p:to>
                                        <p:strVal val="visible"/>
                                      </p:to>
                                    </p:set>
                                    <p:animEffect transition="in" filter="box(out)">
                                      <p:cBhvr>
                                        <p:cTn id="61" dur="500"/>
                                        <p:tgtEl>
                                          <p:spTgt spid="50"/>
                                        </p:tgtEl>
                                      </p:cBhvr>
                                    </p:animEffect>
                                  </p:childTnLst>
                                </p:cTn>
                              </p:par>
                            </p:childTnLst>
                          </p:cTn>
                        </p:par>
                        <p:par>
                          <p:cTn id="62" fill="hold">
                            <p:stCondLst>
                              <p:cond delay="2000"/>
                            </p:stCondLst>
                            <p:childTnLst>
                              <p:par>
                                <p:cTn id="63" presetID="22" presetClass="entr" presetSubtype="2" fill="hold" grpId="0" nodeType="after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ipe(right)">
                                      <p:cBhvr>
                                        <p:cTn id="65" dur="500"/>
                                        <p:tgtEl>
                                          <p:spTgt spid="52"/>
                                        </p:tgtEl>
                                      </p:cBhvr>
                                    </p:animEffect>
                                  </p:childTnLst>
                                </p:cTn>
                              </p:par>
                            </p:childTnLst>
                          </p:cTn>
                        </p:par>
                        <p:par>
                          <p:cTn id="66" fill="hold">
                            <p:stCondLst>
                              <p:cond delay="2500"/>
                            </p:stCondLst>
                            <p:childTnLst>
                              <p:par>
                                <p:cTn id="67" presetID="4" presetClass="entr" presetSubtype="32" fill="hold" grpId="0" nodeType="after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box(out)">
                                      <p:cBhvr>
                                        <p:cTn id="69" dur="500"/>
                                        <p:tgtEl>
                                          <p:spTgt spid="5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65"/>
                                        </p:tgtEl>
                                        <p:attrNameLst>
                                          <p:attrName>style.visibility</p:attrName>
                                        </p:attrNameLst>
                                      </p:cBhvr>
                                      <p:to>
                                        <p:strVal val="visible"/>
                                      </p:to>
                                    </p:set>
                                    <p:animEffect transition="in" filter="wipe(left)">
                                      <p:cBhvr>
                                        <p:cTn id="74" dur="500"/>
                                        <p:tgtEl>
                                          <p:spTgt spid="65"/>
                                        </p:tgtEl>
                                      </p:cBhvr>
                                    </p:animEffect>
                                  </p:childTnLst>
                                </p:cTn>
                              </p:par>
                            </p:childTnLst>
                          </p:cTn>
                        </p:par>
                        <p:par>
                          <p:cTn id="75" fill="hold">
                            <p:stCondLst>
                              <p:cond delay="500"/>
                            </p:stCondLst>
                            <p:childTnLst>
                              <p:par>
                                <p:cTn id="76" presetID="22" presetClass="entr" presetSubtype="2" fill="hold" grpId="0" nodeType="afterEffect">
                                  <p:stCondLst>
                                    <p:cond delay="0"/>
                                  </p:stCondLst>
                                  <p:childTnLst>
                                    <p:set>
                                      <p:cBhvr>
                                        <p:cTn id="77" dur="1" fill="hold">
                                          <p:stCondLst>
                                            <p:cond delay="0"/>
                                          </p:stCondLst>
                                        </p:cTn>
                                        <p:tgtEl>
                                          <p:spTgt spid="54"/>
                                        </p:tgtEl>
                                        <p:attrNameLst>
                                          <p:attrName>style.visibility</p:attrName>
                                        </p:attrNameLst>
                                      </p:cBhvr>
                                      <p:to>
                                        <p:strVal val="visible"/>
                                      </p:to>
                                    </p:set>
                                    <p:animEffect transition="in" filter="wipe(right)">
                                      <p:cBhvr>
                                        <p:cTn id="78" dur="500"/>
                                        <p:tgtEl>
                                          <p:spTgt spid="54"/>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wipe(left)">
                                      <p:cBhvr>
                                        <p:cTn id="83" dur="500"/>
                                        <p:tgtEl>
                                          <p:spTgt spid="66"/>
                                        </p:tgtEl>
                                      </p:cBhvr>
                                    </p:animEffect>
                                  </p:childTnLst>
                                </p:cTn>
                              </p:par>
                            </p:childTnLst>
                          </p:cTn>
                        </p:par>
                        <p:par>
                          <p:cTn id="84" fill="hold">
                            <p:stCondLst>
                              <p:cond delay="500"/>
                            </p:stCondLst>
                            <p:childTnLst>
                              <p:par>
                                <p:cTn id="85" presetID="4" presetClass="entr" presetSubtype="32" fill="hold" grpId="0" nodeType="afterEffect">
                                  <p:stCondLst>
                                    <p:cond delay="0"/>
                                  </p:stCondLst>
                                  <p:childTnLst>
                                    <p:set>
                                      <p:cBhvr>
                                        <p:cTn id="86" dur="1" fill="hold">
                                          <p:stCondLst>
                                            <p:cond delay="0"/>
                                          </p:stCondLst>
                                        </p:cTn>
                                        <p:tgtEl>
                                          <p:spTgt spid="55"/>
                                        </p:tgtEl>
                                        <p:attrNameLst>
                                          <p:attrName>style.visibility</p:attrName>
                                        </p:attrNameLst>
                                      </p:cBhvr>
                                      <p:to>
                                        <p:strVal val="visible"/>
                                      </p:to>
                                    </p:set>
                                    <p:animEffect transition="in" filter="box(out)">
                                      <p:cBhvr>
                                        <p:cTn id="87" dur="500"/>
                                        <p:tgtEl>
                                          <p:spTgt spid="55"/>
                                        </p:tgtEl>
                                      </p:cBhvr>
                                    </p:animEffect>
                                  </p:childTnLst>
                                </p:cTn>
                              </p:par>
                            </p:childTnLst>
                          </p:cTn>
                        </p:par>
                        <p:par>
                          <p:cTn id="88" fill="hold">
                            <p:stCondLst>
                              <p:cond delay="1000"/>
                            </p:stCondLst>
                            <p:childTnLst>
                              <p:par>
                                <p:cTn id="89" presetID="18" presetClass="entr" presetSubtype="9" fill="hold" grpId="0" nodeType="afterEffect">
                                  <p:stCondLst>
                                    <p:cond delay="0"/>
                                  </p:stCondLst>
                                  <p:childTnLst>
                                    <p:set>
                                      <p:cBhvr>
                                        <p:cTn id="90" dur="1" fill="hold">
                                          <p:stCondLst>
                                            <p:cond delay="0"/>
                                          </p:stCondLst>
                                        </p:cTn>
                                        <p:tgtEl>
                                          <p:spTgt spid="56"/>
                                        </p:tgtEl>
                                        <p:attrNameLst>
                                          <p:attrName>style.visibility</p:attrName>
                                        </p:attrNameLst>
                                      </p:cBhvr>
                                      <p:to>
                                        <p:strVal val="visible"/>
                                      </p:to>
                                    </p:set>
                                    <p:animEffect transition="in" filter="strips(upLeft)">
                                      <p:cBhvr>
                                        <p:cTn id="91" dur="500"/>
                                        <p:tgtEl>
                                          <p:spTgt spid="56"/>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67"/>
                                        </p:tgtEl>
                                        <p:attrNameLst>
                                          <p:attrName>style.visibility</p:attrName>
                                        </p:attrNameLst>
                                      </p:cBhvr>
                                      <p:to>
                                        <p:strVal val="visible"/>
                                      </p:to>
                                    </p:set>
                                    <p:animEffect transition="in" filter="wipe(left)">
                                      <p:cBhvr>
                                        <p:cTn id="96" dur="500"/>
                                        <p:tgtEl>
                                          <p:spTgt spid="67"/>
                                        </p:tgtEl>
                                      </p:cBhvr>
                                    </p:animEffect>
                                  </p:childTnLst>
                                </p:cTn>
                              </p:par>
                            </p:childTnLst>
                          </p:cTn>
                        </p:par>
                        <p:par>
                          <p:cTn id="97" fill="hold">
                            <p:stCondLst>
                              <p:cond delay="500"/>
                            </p:stCondLst>
                            <p:childTnLst>
                              <p:par>
                                <p:cTn id="98" presetID="4" presetClass="entr" presetSubtype="32" fill="hold" grpId="0" nodeType="afterEffect">
                                  <p:stCondLst>
                                    <p:cond delay="0"/>
                                  </p:stCondLst>
                                  <p:childTnLst>
                                    <p:set>
                                      <p:cBhvr>
                                        <p:cTn id="99" dur="1" fill="hold">
                                          <p:stCondLst>
                                            <p:cond delay="0"/>
                                          </p:stCondLst>
                                        </p:cTn>
                                        <p:tgtEl>
                                          <p:spTgt spid="57"/>
                                        </p:tgtEl>
                                        <p:attrNameLst>
                                          <p:attrName>style.visibility</p:attrName>
                                        </p:attrNameLst>
                                      </p:cBhvr>
                                      <p:to>
                                        <p:strVal val="visible"/>
                                      </p:to>
                                    </p:set>
                                    <p:animEffect transition="in" filter="box(out)">
                                      <p:cBhvr>
                                        <p:cTn id="100" dur="500"/>
                                        <p:tgtEl>
                                          <p:spTgt spid="57"/>
                                        </p:tgtEl>
                                      </p:cBhvr>
                                    </p:animEffect>
                                  </p:childTnLst>
                                </p:cTn>
                              </p:par>
                            </p:childTnLst>
                          </p:cTn>
                        </p:par>
                        <p:par>
                          <p:cTn id="101" fill="hold">
                            <p:stCondLst>
                              <p:cond delay="1000"/>
                            </p:stCondLst>
                            <p:childTnLst>
                              <p:par>
                                <p:cTn id="102" presetID="22" presetClass="entr" presetSubtype="2" fill="hold" grpId="0" nodeType="afterEffect">
                                  <p:stCondLst>
                                    <p:cond delay="0"/>
                                  </p:stCondLst>
                                  <p:childTnLst>
                                    <p:set>
                                      <p:cBhvr>
                                        <p:cTn id="103" dur="1" fill="hold">
                                          <p:stCondLst>
                                            <p:cond delay="0"/>
                                          </p:stCondLst>
                                        </p:cTn>
                                        <p:tgtEl>
                                          <p:spTgt spid="59"/>
                                        </p:tgtEl>
                                        <p:attrNameLst>
                                          <p:attrName>style.visibility</p:attrName>
                                        </p:attrNameLst>
                                      </p:cBhvr>
                                      <p:to>
                                        <p:strVal val="visible"/>
                                      </p:to>
                                    </p:set>
                                    <p:animEffect transition="in" filter="wipe(right)">
                                      <p:cBhvr>
                                        <p:cTn id="104" dur="500"/>
                                        <p:tgtEl>
                                          <p:spTgt spid="59"/>
                                        </p:tgtEl>
                                      </p:cBhvr>
                                    </p:animEffect>
                                  </p:childTnLst>
                                </p:cTn>
                              </p:par>
                            </p:childTnLst>
                          </p:cTn>
                        </p:par>
                        <p:par>
                          <p:cTn id="105" fill="hold">
                            <p:stCondLst>
                              <p:cond delay="1500"/>
                            </p:stCondLst>
                            <p:childTnLst>
                              <p:par>
                                <p:cTn id="106" presetID="4" presetClass="entr" presetSubtype="32" fill="hold" grpId="0" nodeType="afterEffect">
                                  <p:stCondLst>
                                    <p:cond delay="0"/>
                                  </p:stCondLst>
                                  <p:childTnLst>
                                    <p:set>
                                      <p:cBhvr>
                                        <p:cTn id="107" dur="1" fill="hold">
                                          <p:stCondLst>
                                            <p:cond delay="0"/>
                                          </p:stCondLst>
                                        </p:cTn>
                                        <p:tgtEl>
                                          <p:spTgt spid="58"/>
                                        </p:tgtEl>
                                        <p:attrNameLst>
                                          <p:attrName>style.visibility</p:attrName>
                                        </p:attrNameLst>
                                      </p:cBhvr>
                                      <p:to>
                                        <p:strVal val="visible"/>
                                      </p:to>
                                    </p:set>
                                    <p:animEffect transition="in" filter="box(out)">
                                      <p:cBhvr>
                                        <p:cTn id="108" dur="500"/>
                                        <p:tgtEl>
                                          <p:spTgt spid="58"/>
                                        </p:tgtEl>
                                      </p:cBhvr>
                                    </p:animEffect>
                                  </p:childTnLst>
                                </p:cTn>
                              </p:par>
                            </p:childTnLst>
                          </p:cTn>
                        </p:par>
                        <p:par>
                          <p:cTn id="109" fill="hold">
                            <p:stCondLst>
                              <p:cond delay="2000"/>
                            </p:stCondLst>
                            <p:childTnLst>
                              <p:par>
                                <p:cTn id="110" presetID="18" presetClass="entr" presetSubtype="9" fill="hold" grpId="0" nodeType="afterEffect">
                                  <p:stCondLst>
                                    <p:cond delay="0"/>
                                  </p:stCondLst>
                                  <p:childTnLst>
                                    <p:set>
                                      <p:cBhvr>
                                        <p:cTn id="111" dur="1" fill="hold">
                                          <p:stCondLst>
                                            <p:cond delay="0"/>
                                          </p:stCondLst>
                                        </p:cTn>
                                        <p:tgtEl>
                                          <p:spTgt spid="60"/>
                                        </p:tgtEl>
                                        <p:attrNameLst>
                                          <p:attrName>style.visibility</p:attrName>
                                        </p:attrNameLst>
                                      </p:cBhvr>
                                      <p:to>
                                        <p:strVal val="visible"/>
                                      </p:to>
                                    </p:set>
                                    <p:animEffect transition="in" filter="strips(upLeft)">
                                      <p:cBhvr>
                                        <p:cTn id="112" dur="500"/>
                                        <p:tgtEl>
                                          <p:spTgt spid="60"/>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68"/>
                                        </p:tgtEl>
                                        <p:attrNameLst>
                                          <p:attrName>style.visibility</p:attrName>
                                        </p:attrNameLst>
                                      </p:cBhvr>
                                      <p:to>
                                        <p:strVal val="visible"/>
                                      </p:to>
                                    </p:set>
                                    <p:animEffect transition="in" filter="wipe(left)">
                                      <p:cBhvr>
                                        <p:cTn id="117" dur="500"/>
                                        <p:tgtEl>
                                          <p:spTgt spid="68"/>
                                        </p:tgtEl>
                                      </p:cBhvr>
                                    </p:animEffect>
                                  </p:childTnLst>
                                </p:cTn>
                              </p:par>
                            </p:childTnLst>
                          </p:cTn>
                        </p:par>
                        <p:par>
                          <p:cTn id="118" fill="hold">
                            <p:stCondLst>
                              <p:cond delay="500"/>
                            </p:stCondLst>
                            <p:childTnLst>
                              <p:par>
                                <p:cTn id="119" presetID="18" presetClass="entr" presetSubtype="12" fill="hold" grpId="0" nodeType="afterEffect">
                                  <p:stCondLst>
                                    <p:cond delay="0"/>
                                  </p:stCondLst>
                                  <p:childTnLst>
                                    <p:set>
                                      <p:cBhvr>
                                        <p:cTn id="120" dur="1" fill="hold">
                                          <p:stCondLst>
                                            <p:cond delay="0"/>
                                          </p:stCondLst>
                                        </p:cTn>
                                        <p:tgtEl>
                                          <p:spTgt spid="62"/>
                                        </p:tgtEl>
                                        <p:attrNameLst>
                                          <p:attrName>style.visibility</p:attrName>
                                        </p:attrNameLst>
                                      </p:cBhvr>
                                      <p:to>
                                        <p:strVal val="visible"/>
                                      </p:to>
                                    </p:set>
                                    <p:animEffect transition="in" filter="strips(downLeft)">
                                      <p:cBhvr>
                                        <p:cTn id="121" dur="500"/>
                                        <p:tgtEl>
                                          <p:spTgt spid="62"/>
                                        </p:tgtEl>
                                      </p:cBhvr>
                                    </p:animEffect>
                                  </p:childTnLst>
                                </p:cTn>
                              </p:par>
                            </p:childTnLst>
                          </p:cTn>
                        </p:par>
                        <p:par>
                          <p:cTn id="122" fill="hold">
                            <p:stCondLst>
                              <p:cond delay="1000"/>
                            </p:stCondLst>
                            <p:childTnLst>
                              <p:par>
                                <p:cTn id="123" presetID="4" presetClass="entr" presetSubtype="32" fill="hold" grpId="0" nodeType="afterEffect">
                                  <p:stCondLst>
                                    <p:cond delay="0"/>
                                  </p:stCondLst>
                                  <p:childTnLst>
                                    <p:set>
                                      <p:cBhvr>
                                        <p:cTn id="124" dur="1" fill="hold">
                                          <p:stCondLst>
                                            <p:cond delay="0"/>
                                          </p:stCondLst>
                                        </p:cTn>
                                        <p:tgtEl>
                                          <p:spTgt spid="61"/>
                                        </p:tgtEl>
                                        <p:attrNameLst>
                                          <p:attrName>style.visibility</p:attrName>
                                        </p:attrNameLst>
                                      </p:cBhvr>
                                      <p:to>
                                        <p:strVal val="visible"/>
                                      </p:to>
                                    </p:set>
                                    <p:animEffect transition="in" filter="box(out)">
                                      <p:cBhvr>
                                        <p:cTn id="125" dur="500"/>
                                        <p:tgtEl>
                                          <p:spTgt spid="61"/>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69"/>
                                        </p:tgtEl>
                                        <p:attrNameLst>
                                          <p:attrName>style.visibility</p:attrName>
                                        </p:attrNameLst>
                                      </p:cBhvr>
                                      <p:to>
                                        <p:strVal val="visible"/>
                                      </p:to>
                                    </p:set>
                                    <p:animEffect transition="in" filter="wipe(left)">
                                      <p:cBhvr>
                                        <p:cTn id="130"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autoUpdateAnimBg="0"/>
      <p:bldP spid="38" grpId="0" animBg="1" autoUpdateAnimBg="0"/>
      <p:bldP spid="39" grpId="0" animBg="1" autoUpdateAnimBg="0"/>
      <p:bldP spid="40" grpId="0" animBg="1"/>
      <p:bldP spid="41" grpId="0" animBg="1"/>
      <p:bldP spid="46" grpId="0" autoUpdateAnimBg="0"/>
      <p:bldP spid="47" grpId="0" autoUpdateAnimBg="0"/>
      <p:bldP spid="48" grpId="0" animBg="1"/>
      <p:bldP spid="49" grpId="0" autoUpdateAnimBg="0"/>
      <p:bldP spid="50" grpId="0" autoUpdateAnimBg="0"/>
      <p:bldP spid="51" grpId="0" autoUpdateAnimBg="0"/>
      <p:bldP spid="52" grpId="0" animBg="1"/>
      <p:bldP spid="53" grpId="0" animBg="1"/>
      <p:bldP spid="54" grpId="0" animBg="1"/>
      <p:bldP spid="55" grpId="0" autoUpdateAnimBg="0"/>
      <p:bldP spid="56" grpId="0" animBg="1"/>
      <p:bldP spid="57" grpId="0" autoUpdateAnimBg="0"/>
      <p:bldP spid="58" grpId="0" autoUpdateAnimBg="0"/>
      <p:bldP spid="59" grpId="0" animBg="1"/>
      <p:bldP spid="60" grpId="0" animBg="1"/>
      <p:bldP spid="61" grpId="0" autoUpdateAnimBg="0"/>
      <p:bldP spid="62" grpId="0" animBg="1"/>
      <p:bldP spid="63" grpId="0" autoUpdateAnimBg="0"/>
      <p:bldP spid="64" grpId="0" autoUpdateAnimBg="0"/>
      <p:bldP spid="65" grpId="0" autoUpdateAnimBg="0"/>
      <p:bldP spid="66" grpId="0" autoUpdateAnimBg="0"/>
      <p:bldP spid="67" grpId="0" autoUpdateAnimBg="0"/>
      <p:bldP spid="68" grpId="0" autoUpdateAnimBg="0"/>
      <p:bldP spid="69"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p>
        </p:txBody>
      </p:sp>
      <p:sp>
        <p:nvSpPr>
          <p:cNvPr id="3" name="内容占位符 2"/>
          <p:cNvSpPr>
            <a:spLocks noGrp="1"/>
          </p:cNvSpPr>
          <p:nvPr>
            <p:ph idx="1"/>
          </p:nvPr>
        </p:nvSpPr>
        <p:spPr/>
        <p:txBody>
          <a:bodyPr/>
          <a:lstStyle/>
          <a:p>
            <a:r>
              <a:rPr lang="en-US" altLang="zh-CN" sz="2000" dirty="0"/>
              <a:t>1.</a:t>
            </a:r>
            <a:r>
              <a:rPr lang="zh-CN" altLang="en-US" sz="2000" dirty="0"/>
              <a:t>面向对象方法学比较自然地模拟人类认识客观世界的思维方式，在结构上尽可能一致。</a:t>
            </a:r>
          </a:p>
          <a:p>
            <a:r>
              <a:rPr lang="en-US" altLang="zh-CN" sz="2000" dirty="0"/>
              <a:t>2.</a:t>
            </a:r>
            <a:r>
              <a:rPr lang="zh-CN" altLang="en-US" sz="2000" dirty="0"/>
              <a:t>系统中每个对象都属于一个特定的对象类。类是对具有相同属性和行为的一组相似对象的定义。按照子类、父类的关系，把众多的类进一步组织成一个层次系统，处于下一层次上的类可以自动继承位于上一层次的类的属性和行为。</a:t>
            </a:r>
          </a:p>
          <a:p>
            <a:r>
              <a:rPr lang="en-US" altLang="zh-CN" sz="2000" dirty="0"/>
              <a:t>3.</a:t>
            </a:r>
            <a:r>
              <a:rPr lang="zh-CN" altLang="en-US" sz="2000" dirty="0"/>
              <a:t>用面向对象观点建立系统的模型，分别是描述系统静态结构的对象模型、描述系统控制结构的动态模型以及描述系统计算结构的功能模型。其中，对象模型是最基本、最核心、最重要的。</a:t>
            </a:r>
          </a:p>
          <a:p>
            <a:r>
              <a:rPr lang="en-US" altLang="zh-CN" sz="2000" dirty="0"/>
              <a:t>4.</a:t>
            </a:r>
            <a:r>
              <a:rPr lang="zh-CN" altLang="en-US" sz="2000" dirty="0"/>
              <a:t> 使用</a:t>
            </a:r>
            <a:r>
              <a:rPr lang="en-US" altLang="zh-CN" sz="2000" dirty="0"/>
              <a:t>UML</a:t>
            </a:r>
            <a:r>
              <a:rPr lang="zh-CN" altLang="en-US" sz="2000" dirty="0"/>
              <a:t>的类图来建立对象模型</a:t>
            </a:r>
            <a:endParaRPr lang="en-US" altLang="zh-CN" sz="2000" dirty="0"/>
          </a:p>
          <a:p>
            <a:r>
              <a:rPr lang="en-US" altLang="zh-CN" sz="2000" dirty="0"/>
              <a:t>5. </a:t>
            </a:r>
            <a:r>
              <a:rPr lang="zh-CN" altLang="en-US" sz="2000" dirty="0"/>
              <a:t>使用</a:t>
            </a:r>
            <a:r>
              <a:rPr lang="en-US" altLang="zh-CN" sz="2000" dirty="0"/>
              <a:t>UML</a:t>
            </a:r>
            <a:r>
              <a:rPr lang="zh-CN" altLang="en-US" sz="2000" dirty="0"/>
              <a:t>的状态图来建立动态模型，使用数据流图或</a:t>
            </a:r>
            <a:r>
              <a:rPr lang="en-US" altLang="zh-CN" sz="2000" dirty="0"/>
              <a:t>UML</a:t>
            </a:r>
            <a:r>
              <a:rPr lang="zh-CN" altLang="en-US" sz="2000" dirty="0"/>
              <a:t>的用例图来建立功能模型</a:t>
            </a:r>
            <a:endParaRPr lang="en-US" altLang="zh-CN" sz="2000" dirty="0"/>
          </a:p>
          <a:p>
            <a:r>
              <a:rPr lang="en-US" altLang="zh-CN" sz="2000" dirty="0"/>
              <a:t>6. </a:t>
            </a:r>
            <a:r>
              <a:rPr lang="zh-CN" altLang="en-US" sz="2000" dirty="0"/>
              <a:t>在</a:t>
            </a:r>
            <a:r>
              <a:rPr lang="en-US" altLang="zh-CN" sz="2000" dirty="0"/>
              <a:t>UML</a:t>
            </a:r>
            <a:r>
              <a:rPr lang="zh-CN" altLang="en-US" sz="2000" dirty="0"/>
              <a:t>中把用用例图建立起来的系统模型称为用例模型。</a:t>
            </a:r>
          </a:p>
          <a:p>
            <a:endParaRPr lang="zh-CN" altLang="en-US" dirty="0"/>
          </a:p>
        </p:txBody>
      </p:sp>
    </p:spTree>
    <p:extLst>
      <p:ext uri="{BB962C8B-B14F-4D97-AF65-F5344CB8AC3E}">
        <p14:creationId xmlns:p14="http://schemas.microsoft.com/office/powerpoint/2010/main" val="3218082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12"/>
          <p:cNvSpPr>
            <a:spLocks noGrp="1" noChangeArrowheads="1"/>
          </p:cNvSpPr>
          <p:nvPr>
            <p:ph type="title" idx="4294967295"/>
          </p:nvPr>
        </p:nvSpPr>
        <p:spPr>
          <a:xfrm>
            <a:off x="0" y="333375"/>
            <a:ext cx="8643938" cy="792163"/>
          </a:xfrm>
        </p:spPr>
        <p:txBody>
          <a:bodyPr/>
          <a:lstStyle/>
          <a:p>
            <a:pPr eaLnBrk="1" hangingPunct="1"/>
            <a:r>
              <a:rPr lang="zh-CN" altLang="en-US" b="0" dirty="0"/>
              <a:t>本章内容</a:t>
            </a:r>
          </a:p>
        </p:txBody>
      </p:sp>
      <p:sp>
        <p:nvSpPr>
          <p:cNvPr id="67" name="Rectangle 13"/>
          <p:cNvSpPr>
            <a:spLocks noChangeArrowheads="1"/>
          </p:cNvSpPr>
          <p:nvPr/>
        </p:nvSpPr>
        <p:spPr bwMode="auto">
          <a:xfrm>
            <a:off x="1070402" y="1776116"/>
            <a:ext cx="1620000"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None/>
            </a:pPr>
            <a:r>
              <a:rPr lang="en-US" altLang="zh-CN" sz="1600" b="0" dirty="0">
                <a:solidFill>
                  <a:srgbClr val="0000FF"/>
                </a:solidFill>
                <a:latin typeface="华文细黑" panose="02010600040101010101" pitchFamily="2" charset="-122"/>
                <a:ea typeface="华文细黑" panose="02010600040101010101" pitchFamily="2" charset="-122"/>
              </a:rPr>
              <a:t>1</a:t>
            </a:r>
            <a:r>
              <a:rPr lang="zh-CN" altLang="en-US" sz="1600" b="0" dirty="0">
                <a:solidFill>
                  <a:srgbClr val="0000FF"/>
                </a:solidFill>
                <a:latin typeface="华文细黑" panose="02010600040101010101" pitchFamily="2" charset="-122"/>
                <a:ea typeface="华文细黑" panose="02010600040101010101" pitchFamily="2" charset="-122"/>
              </a:rPr>
              <a:t>、面向对象方法学概述</a:t>
            </a:r>
          </a:p>
        </p:txBody>
      </p:sp>
      <p:sp>
        <p:nvSpPr>
          <p:cNvPr id="74" name="Rectangle 19"/>
          <p:cNvSpPr>
            <a:spLocks noChangeArrowheads="1"/>
          </p:cNvSpPr>
          <p:nvPr/>
        </p:nvSpPr>
        <p:spPr bwMode="auto">
          <a:xfrm>
            <a:off x="6078811" y="1776116"/>
            <a:ext cx="1620000"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None/>
            </a:pPr>
            <a:r>
              <a:rPr lang="en-US" altLang="zh-CN" sz="1600" b="0" dirty="0">
                <a:solidFill>
                  <a:srgbClr val="0000FF"/>
                </a:solidFill>
                <a:latin typeface="华文细黑" panose="02010600040101010101" pitchFamily="2" charset="-122"/>
                <a:ea typeface="华文细黑" panose="02010600040101010101" pitchFamily="2" charset="-122"/>
              </a:rPr>
              <a:t>3 </a:t>
            </a:r>
            <a:r>
              <a:rPr lang="zh-CN" altLang="en-US" sz="1600" b="0" dirty="0">
                <a:solidFill>
                  <a:srgbClr val="0000FF"/>
                </a:solidFill>
                <a:latin typeface="华文细黑" panose="02010600040101010101" pitchFamily="2" charset="-122"/>
                <a:ea typeface="华文细黑" panose="02010600040101010101" pitchFamily="2" charset="-122"/>
              </a:rPr>
              <a:t>、面向对象模型</a:t>
            </a:r>
          </a:p>
        </p:txBody>
      </p:sp>
      <p:sp>
        <p:nvSpPr>
          <p:cNvPr id="82" name="Rectangle 19"/>
          <p:cNvSpPr>
            <a:spLocks noChangeArrowheads="1"/>
          </p:cNvSpPr>
          <p:nvPr/>
        </p:nvSpPr>
        <p:spPr bwMode="auto">
          <a:xfrm>
            <a:off x="1070402" y="3482580"/>
            <a:ext cx="1620000"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None/>
            </a:pPr>
            <a:r>
              <a:rPr lang="en-US" altLang="zh-CN" sz="1600" b="0" dirty="0">
                <a:solidFill>
                  <a:srgbClr val="0000FF"/>
                </a:solidFill>
                <a:latin typeface="华文细黑" panose="02010600040101010101" pitchFamily="2" charset="-122"/>
                <a:ea typeface="华文细黑" panose="02010600040101010101" pitchFamily="2" charset="-122"/>
              </a:rPr>
              <a:t>4 </a:t>
            </a:r>
            <a:r>
              <a:rPr lang="zh-CN" altLang="en-US" sz="1600" b="0" dirty="0">
                <a:solidFill>
                  <a:srgbClr val="0000FF"/>
                </a:solidFill>
                <a:latin typeface="华文细黑" panose="02010600040101010101" pitchFamily="2" charset="-122"/>
                <a:ea typeface="华文细黑" panose="02010600040101010101" pitchFamily="2" charset="-122"/>
              </a:rPr>
              <a:t>、对象模型</a:t>
            </a:r>
          </a:p>
        </p:txBody>
      </p:sp>
      <p:sp>
        <p:nvSpPr>
          <p:cNvPr id="83" name="Rectangle 19"/>
          <p:cNvSpPr>
            <a:spLocks noChangeArrowheads="1"/>
          </p:cNvSpPr>
          <p:nvPr/>
        </p:nvSpPr>
        <p:spPr bwMode="auto">
          <a:xfrm>
            <a:off x="3574607" y="3482580"/>
            <a:ext cx="1620000"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None/>
            </a:pPr>
            <a:r>
              <a:rPr lang="en-US" altLang="zh-CN" sz="1600" b="0" dirty="0">
                <a:solidFill>
                  <a:srgbClr val="0000FF"/>
                </a:solidFill>
                <a:latin typeface="华文细黑" panose="02010600040101010101" pitchFamily="2" charset="-122"/>
                <a:ea typeface="华文细黑" panose="02010600040101010101" pitchFamily="2" charset="-122"/>
              </a:rPr>
              <a:t>5 </a:t>
            </a:r>
            <a:r>
              <a:rPr lang="zh-CN" altLang="en-US" sz="1600" b="0" dirty="0">
                <a:solidFill>
                  <a:srgbClr val="0000FF"/>
                </a:solidFill>
                <a:latin typeface="华文细黑" panose="02010600040101010101" pitchFamily="2" charset="-122"/>
                <a:ea typeface="华文细黑" panose="02010600040101010101" pitchFamily="2" charset="-122"/>
              </a:rPr>
              <a:t>、动态模型</a:t>
            </a:r>
          </a:p>
        </p:txBody>
      </p:sp>
      <p:sp>
        <p:nvSpPr>
          <p:cNvPr id="13" name="Rectangle 14"/>
          <p:cNvSpPr>
            <a:spLocks noChangeArrowheads="1"/>
          </p:cNvSpPr>
          <p:nvPr/>
        </p:nvSpPr>
        <p:spPr bwMode="auto">
          <a:xfrm>
            <a:off x="3574607" y="1776116"/>
            <a:ext cx="1620000"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None/>
            </a:pPr>
            <a:r>
              <a:rPr lang="en-US" altLang="zh-CN" sz="1600" b="0" dirty="0">
                <a:solidFill>
                  <a:srgbClr val="0000FF"/>
                </a:solidFill>
                <a:latin typeface="华文细黑" panose="02010600040101010101" pitchFamily="2" charset="-122"/>
                <a:ea typeface="华文细黑" panose="02010600040101010101" pitchFamily="2" charset="-122"/>
              </a:rPr>
              <a:t>2 </a:t>
            </a:r>
            <a:r>
              <a:rPr lang="zh-CN" altLang="en-US" sz="1600" b="0" dirty="0">
                <a:solidFill>
                  <a:srgbClr val="0000FF"/>
                </a:solidFill>
                <a:latin typeface="华文细黑" panose="02010600040101010101" pitchFamily="2" charset="-122"/>
                <a:ea typeface="华文细黑" panose="02010600040101010101" pitchFamily="2" charset="-122"/>
              </a:rPr>
              <a:t>、面向对象的概念</a:t>
            </a:r>
          </a:p>
        </p:txBody>
      </p:sp>
      <p:cxnSp>
        <p:nvCxnSpPr>
          <p:cNvPr id="12" name="肘形连接符 11"/>
          <p:cNvCxnSpPr>
            <a:stCxn id="74" idx="2"/>
            <a:endCxn id="82" idx="0"/>
          </p:cNvCxnSpPr>
          <p:nvPr/>
        </p:nvCxnSpPr>
        <p:spPr bwMode="auto">
          <a:xfrm rot="5400000">
            <a:off x="3981432" y="575200"/>
            <a:ext cx="806351" cy="5008409"/>
          </a:xfrm>
          <a:prstGeom prst="bentConnector3">
            <a:avLst>
              <a:gd name="adj1" fmla="val 50000"/>
            </a:avLst>
          </a:prstGeom>
          <a:noFill/>
          <a:ln w="9525">
            <a:solidFill>
              <a:schemeClr val="tx1"/>
            </a:solidFill>
            <a:miter lim="800000"/>
            <a:headEnd/>
            <a:tailEnd type="triangle"/>
          </a:ln>
        </p:spPr>
      </p:cxnSp>
      <p:cxnSp>
        <p:nvCxnSpPr>
          <p:cNvPr id="16" name="直接箭头连接符 15"/>
          <p:cNvCxnSpPr>
            <a:stCxn id="82" idx="3"/>
            <a:endCxn id="83" idx="1"/>
          </p:cNvCxnSpPr>
          <p:nvPr/>
        </p:nvCxnSpPr>
        <p:spPr bwMode="auto">
          <a:xfrm>
            <a:off x="2690402" y="3932637"/>
            <a:ext cx="884205" cy="0"/>
          </a:xfrm>
          <a:prstGeom prst="straightConnector1">
            <a:avLst/>
          </a:prstGeom>
          <a:noFill/>
          <a:ln w="9525">
            <a:solidFill>
              <a:schemeClr val="tx1"/>
            </a:solidFill>
            <a:miter lim="800000"/>
            <a:headEnd/>
            <a:tailEnd type="triangle"/>
          </a:ln>
        </p:spPr>
      </p:cxnSp>
      <p:cxnSp>
        <p:nvCxnSpPr>
          <p:cNvPr id="30" name="肘形连接符 29"/>
          <p:cNvCxnSpPr>
            <a:stCxn id="67" idx="3"/>
            <a:endCxn id="13" idx="1"/>
          </p:cNvCxnSpPr>
          <p:nvPr/>
        </p:nvCxnSpPr>
        <p:spPr bwMode="auto">
          <a:xfrm>
            <a:off x="2690402" y="2226173"/>
            <a:ext cx="884205" cy="0"/>
          </a:xfrm>
          <a:prstGeom prst="straightConnector1">
            <a:avLst/>
          </a:prstGeom>
          <a:noFill/>
          <a:ln w="9525">
            <a:solidFill>
              <a:schemeClr val="tx1"/>
            </a:solidFill>
            <a:miter lim="800000"/>
            <a:headEnd/>
            <a:tailEnd type="triangle"/>
          </a:ln>
        </p:spPr>
      </p:cxnSp>
      <p:cxnSp>
        <p:nvCxnSpPr>
          <p:cNvPr id="14" name="肘形连接符 29"/>
          <p:cNvCxnSpPr>
            <a:stCxn id="13" idx="3"/>
            <a:endCxn id="74" idx="1"/>
          </p:cNvCxnSpPr>
          <p:nvPr/>
        </p:nvCxnSpPr>
        <p:spPr bwMode="auto">
          <a:xfrm>
            <a:off x="5194607" y="2226173"/>
            <a:ext cx="884204" cy="0"/>
          </a:xfrm>
          <a:prstGeom prst="straightConnector1">
            <a:avLst/>
          </a:prstGeom>
          <a:noFill/>
          <a:ln w="9525">
            <a:solidFill>
              <a:schemeClr val="tx1"/>
            </a:solidFill>
            <a:miter lim="800000"/>
            <a:headEnd/>
            <a:tailEnd type="triangle"/>
          </a:ln>
        </p:spPr>
      </p:cxnSp>
      <p:sp>
        <p:nvSpPr>
          <p:cNvPr id="15" name="Rectangle 19"/>
          <p:cNvSpPr>
            <a:spLocks noChangeArrowheads="1"/>
          </p:cNvSpPr>
          <p:nvPr/>
        </p:nvSpPr>
        <p:spPr bwMode="auto">
          <a:xfrm>
            <a:off x="6078811" y="3482580"/>
            <a:ext cx="1620000"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None/>
            </a:pPr>
            <a:r>
              <a:rPr lang="en-US" altLang="zh-CN" sz="1600" b="0" dirty="0">
                <a:solidFill>
                  <a:srgbClr val="0000FF"/>
                </a:solidFill>
                <a:latin typeface="华文细黑" panose="02010600040101010101" pitchFamily="2" charset="-122"/>
                <a:ea typeface="华文细黑" panose="02010600040101010101" pitchFamily="2" charset="-122"/>
              </a:rPr>
              <a:t>6 </a:t>
            </a:r>
            <a:r>
              <a:rPr lang="zh-CN" altLang="en-US" sz="1600" b="0" dirty="0">
                <a:solidFill>
                  <a:srgbClr val="0000FF"/>
                </a:solidFill>
                <a:latin typeface="华文细黑" panose="02010600040101010101" pitchFamily="2" charset="-122"/>
                <a:ea typeface="华文细黑" panose="02010600040101010101" pitchFamily="2" charset="-122"/>
              </a:rPr>
              <a:t>、功能模型</a:t>
            </a:r>
          </a:p>
        </p:txBody>
      </p:sp>
      <p:cxnSp>
        <p:nvCxnSpPr>
          <p:cNvPr id="17" name="直接箭头连接符 16"/>
          <p:cNvCxnSpPr>
            <a:stCxn id="83" idx="3"/>
            <a:endCxn id="15" idx="1"/>
          </p:cNvCxnSpPr>
          <p:nvPr/>
        </p:nvCxnSpPr>
        <p:spPr bwMode="auto">
          <a:xfrm>
            <a:off x="5194607" y="3932637"/>
            <a:ext cx="884204" cy="0"/>
          </a:xfrm>
          <a:prstGeom prst="straightConnector1">
            <a:avLst/>
          </a:prstGeom>
          <a:noFill/>
          <a:ln w="9525">
            <a:solidFill>
              <a:schemeClr val="tx1"/>
            </a:solidFill>
            <a:miter lim="800000"/>
            <a:headEnd/>
            <a:tailEnd type="triangle"/>
          </a:ln>
        </p:spPr>
      </p:cxnSp>
      <p:sp>
        <p:nvSpPr>
          <p:cNvPr id="18" name="Rectangle 19"/>
          <p:cNvSpPr>
            <a:spLocks noChangeArrowheads="1"/>
          </p:cNvSpPr>
          <p:nvPr/>
        </p:nvSpPr>
        <p:spPr bwMode="auto">
          <a:xfrm>
            <a:off x="3600706" y="4827488"/>
            <a:ext cx="1620000"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None/>
            </a:pPr>
            <a:r>
              <a:rPr lang="en-US" altLang="zh-CN" sz="1600" b="0" dirty="0">
                <a:solidFill>
                  <a:srgbClr val="0000FF"/>
                </a:solidFill>
                <a:latin typeface="华文细黑" panose="02010600040101010101" pitchFamily="2" charset="-122"/>
                <a:ea typeface="华文细黑" panose="02010600040101010101" pitchFamily="2" charset="-122"/>
              </a:rPr>
              <a:t>7 </a:t>
            </a:r>
            <a:r>
              <a:rPr lang="zh-CN" altLang="en-US" sz="1600" b="0" dirty="0">
                <a:solidFill>
                  <a:srgbClr val="0000FF"/>
                </a:solidFill>
                <a:latin typeface="华文细黑" panose="02010600040101010101" pitchFamily="2" charset="-122"/>
                <a:ea typeface="华文细黑" panose="02010600040101010101" pitchFamily="2" charset="-122"/>
              </a:rPr>
              <a:t>、</a:t>
            </a:r>
            <a:r>
              <a:rPr lang="en-US" altLang="zh-CN" sz="1600" b="0" dirty="0">
                <a:solidFill>
                  <a:srgbClr val="0000FF"/>
                </a:solidFill>
                <a:latin typeface="华文细黑" panose="02010600040101010101" pitchFamily="2" charset="-122"/>
                <a:ea typeface="华文细黑" panose="02010600040101010101" pitchFamily="2" charset="-122"/>
              </a:rPr>
              <a:t>3</a:t>
            </a:r>
            <a:r>
              <a:rPr lang="zh-CN" altLang="en-US" sz="1600" b="0" dirty="0">
                <a:solidFill>
                  <a:srgbClr val="0000FF"/>
                </a:solidFill>
                <a:latin typeface="华文细黑" panose="02010600040101010101" pitchFamily="2" charset="-122"/>
                <a:ea typeface="华文细黑" panose="02010600040101010101" pitchFamily="2" charset="-122"/>
              </a:rPr>
              <a:t>种模型之间的关系 </a:t>
            </a:r>
          </a:p>
        </p:txBody>
      </p:sp>
      <p:cxnSp>
        <p:nvCxnSpPr>
          <p:cNvPr id="7" name="肘形连接符 6"/>
          <p:cNvCxnSpPr>
            <a:stCxn id="15" idx="2"/>
            <a:endCxn id="18" idx="3"/>
          </p:cNvCxnSpPr>
          <p:nvPr/>
        </p:nvCxnSpPr>
        <p:spPr bwMode="auto">
          <a:xfrm rot="5400000">
            <a:off x="5607333" y="3996067"/>
            <a:ext cx="894852" cy="1668105"/>
          </a:xfrm>
          <a:prstGeom prst="bentConnector2">
            <a:avLst/>
          </a:prstGeom>
          <a:noFill/>
          <a:ln w="9525">
            <a:solidFill>
              <a:schemeClr val="tx1"/>
            </a:solidFill>
            <a:miter lim="800000"/>
            <a:headEnd/>
            <a:tailEnd type="triangle"/>
          </a:ln>
        </p:spPr>
      </p:cxnSp>
    </p:spTree>
    <p:extLst>
      <p:ext uri="{BB962C8B-B14F-4D97-AF65-F5344CB8AC3E}">
        <p14:creationId xmlns:p14="http://schemas.microsoft.com/office/powerpoint/2010/main" val="4132914915"/>
      </p:ext>
    </p:extLst>
  </p:cSld>
  <p:clrMapOvr>
    <a:masterClrMapping/>
  </p:clrMapOvr>
  <p:transition>
    <p:cut/>
  </p:transition>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1_PM Course Template">
  <a:themeElements>
    <a:clrScheme name="PM Course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M Course Template">
      <a:majorFont>
        <a:latin typeface="宋体"/>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bwMode="auto">
        <a:noFill/>
        <a:ln w="9525">
          <a:solidFill>
            <a:schemeClr val="tx1"/>
          </a:solidFill>
          <a:miter lim="800000"/>
          <a:headEnd/>
          <a:tailEnd type="triangle" w="med" len="med"/>
        </a:ln>
      </a:spPr>
      <a:bodyPr/>
      <a:lstStyle/>
    </a:lnDef>
  </a:objectDefaults>
  <a:extraClrSchemeLst>
    <a:extraClrScheme>
      <a:clrScheme name="PM Course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M Course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M Course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M Course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M Course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M Course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M Course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15481</TotalTime>
  <Words>4549</Words>
  <Application>Microsoft Office PowerPoint</Application>
  <PresentationFormat>全屏显示(4:3)</PresentationFormat>
  <Paragraphs>732</Paragraphs>
  <Slides>82</Slides>
  <Notes>5</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82</vt:i4>
      </vt:variant>
    </vt:vector>
  </HeadingPairs>
  <TitlesOfParts>
    <vt:vector size="96" baseType="lpstr">
      <vt:lpstr>华文细黑</vt:lpstr>
      <vt:lpstr>宋体</vt:lpstr>
      <vt:lpstr>Microsoft Yahei</vt:lpstr>
      <vt:lpstr>Microsoft Yahei</vt:lpstr>
      <vt:lpstr>Arial</vt:lpstr>
      <vt:lpstr>Arial Narrow</vt:lpstr>
      <vt:lpstr>Calibri</vt:lpstr>
      <vt:lpstr>Comic Sans MS</vt:lpstr>
      <vt:lpstr>Times New Roman</vt:lpstr>
      <vt:lpstr>Wingdings</vt:lpstr>
      <vt:lpstr>1_PM Course Template</vt:lpstr>
      <vt:lpstr>剪辑</vt:lpstr>
      <vt:lpstr>幻灯片</vt:lpstr>
      <vt:lpstr>ビットマップ イメージ</vt:lpstr>
      <vt:lpstr>软件工程导论SE33001</vt:lpstr>
      <vt:lpstr>结构化设计方法的问题</vt:lpstr>
      <vt:lpstr>结构化设计方法的问题</vt:lpstr>
      <vt:lpstr>传统软件工程方法学</vt:lpstr>
      <vt:lpstr>面向对象方法学</vt:lpstr>
      <vt:lpstr>结构化设计方法与面向对象方法学对比</vt:lpstr>
      <vt:lpstr>结构化设计方法与面向对象方法学对比</vt:lpstr>
      <vt:lpstr>面向对象技术的发展简史</vt:lpstr>
      <vt:lpstr>本章内容</vt:lpstr>
      <vt:lpstr>9.1 面向对象方法学概述</vt:lpstr>
      <vt:lpstr>9.1.1 面向对象技术的4个基本观点</vt:lpstr>
      <vt:lpstr>面向对象方法学的概况</vt:lpstr>
      <vt:lpstr>9.1.2 面向对象方法学的优点</vt:lpstr>
      <vt:lpstr>9.2 面向对象的概念</vt:lpstr>
      <vt:lpstr>9.2.1 对象（object）</vt:lpstr>
      <vt:lpstr>对象的定义</vt:lpstr>
      <vt:lpstr>对象的特点</vt:lpstr>
      <vt:lpstr>9.2.2 类（class）</vt:lpstr>
      <vt:lpstr>9.2.3 实例（instance）</vt:lpstr>
      <vt:lpstr>9.2.4 消息（Message） </vt:lpstr>
      <vt:lpstr>消息的定义</vt:lpstr>
      <vt:lpstr>消息由三部分组成</vt:lpstr>
      <vt:lpstr>9.2.5 方法和属性</vt:lpstr>
      <vt:lpstr>9.2.6 封装（encapsulation）</vt:lpstr>
      <vt:lpstr>封装举例</vt:lpstr>
      <vt:lpstr>9.2.7 继承Inheritance</vt:lpstr>
      <vt:lpstr>继承具有传递性</vt:lpstr>
      <vt:lpstr>单继承与多重继承</vt:lpstr>
      <vt:lpstr>9.2.8 多态Polymorphism</vt:lpstr>
      <vt:lpstr>9.2.9 重载（overloading）</vt:lpstr>
      <vt:lpstr>9.3 面向对象模型</vt:lpstr>
      <vt:lpstr>面向对象方法需要建立三种形式的模型</vt:lpstr>
      <vt:lpstr>一般的建模顺序</vt:lpstr>
      <vt:lpstr>9.4 对象模型</vt:lpstr>
      <vt:lpstr>对象模型的表达</vt:lpstr>
      <vt:lpstr>统一建模语言(UML)</vt:lpstr>
      <vt:lpstr>UML语法描述</vt:lpstr>
      <vt:lpstr>9.4.1 类图</vt:lpstr>
      <vt:lpstr>9.4.2 对象图</vt:lpstr>
      <vt:lpstr>对象链接</vt:lpstr>
      <vt:lpstr>9.4.3 关联</vt:lpstr>
      <vt:lpstr>关联的导航性</vt:lpstr>
      <vt:lpstr>关联的多重性语义</vt:lpstr>
      <vt:lpstr>自反关联（递归关联）</vt:lpstr>
      <vt:lpstr>自反关联（递归关联）</vt:lpstr>
      <vt:lpstr>限定关联 </vt:lpstr>
      <vt:lpstr>关联类</vt:lpstr>
      <vt:lpstr>9.4.4 聚合(aggregation)</vt:lpstr>
      <vt:lpstr>9.4.5 组合(composition)</vt:lpstr>
      <vt:lpstr>组合的限制</vt:lpstr>
      <vt:lpstr>9.4.6 泛化(Generalization)</vt:lpstr>
      <vt:lpstr>受限泛化（1）</vt:lpstr>
      <vt:lpstr>受限泛化（2）</vt:lpstr>
      <vt:lpstr>受限泛化（3）</vt:lpstr>
      <vt:lpstr>限制可以用到多处</vt:lpstr>
      <vt:lpstr>9.4.6 依赖</vt:lpstr>
      <vt:lpstr>9.4.7 细化（refinement）</vt:lpstr>
      <vt:lpstr>9.5 动态模型</vt:lpstr>
      <vt:lpstr>动态模型的概念</vt:lpstr>
      <vt:lpstr>动态模型三要素</vt:lpstr>
      <vt:lpstr>9.6 功能模型</vt:lpstr>
      <vt:lpstr>功能模型的相关概念</vt:lpstr>
      <vt:lpstr>9.6.1 用例图</vt:lpstr>
      <vt:lpstr>参与者泛化</vt:lpstr>
      <vt:lpstr>用例泛化</vt:lpstr>
      <vt:lpstr>用例包含《include》</vt:lpstr>
      <vt:lpstr>用例扩展《extend》</vt:lpstr>
      <vt:lpstr>用例关联关系示例</vt:lpstr>
      <vt:lpstr>PowerPoint 演示文稿</vt:lpstr>
      <vt:lpstr>PowerPoint 演示文稿</vt:lpstr>
      <vt:lpstr>PowerPoint 演示文稿</vt:lpstr>
      <vt:lpstr>用例之间的关系练习</vt:lpstr>
      <vt:lpstr>用例之间的关系练习</vt:lpstr>
      <vt:lpstr>用例描述</vt:lpstr>
      <vt:lpstr>用例描述</vt:lpstr>
      <vt:lpstr>用例描述</vt:lpstr>
      <vt:lpstr>9.6.2 用例建模</vt:lpstr>
      <vt:lpstr>用例建模例</vt:lpstr>
      <vt:lpstr>9.7 三种模型之间的关系</vt:lpstr>
      <vt:lpstr>三种模型的侧重点</vt:lpstr>
      <vt:lpstr>三种模型建立的顺序</vt:lpstr>
      <vt:lpstr>本章小结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gdxin@hit.edu.cn</dc:creator>
  <cp:lastModifiedBy>王 少博</cp:lastModifiedBy>
  <cp:revision>2331</cp:revision>
  <dcterms:created xsi:type="dcterms:W3CDTF">2019-10-20T01:03:39Z</dcterms:created>
  <dcterms:modified xsi:type="dcterms:W3CDTF">2020-01-06T13:28:17Z</dcterms:modified>
</cp:coreProperties>
</file>