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87"/>
  </p:notesMasterIdLst>
  <p:handoutMasterIdLst>
    <p:handoutMasterId r:id="rId88"/>
  </p:handoutMasterIdLst>
  <p:sldIdLst>
    <p:sldId id="835" r:id="rId2"/>
    <p:sldId id="997" r:id="rId3"/>
    <p:sldId id="1103" r:id="rId4"/>
    <p:sldId id="1105" r:id="rId5"/>
    <p:sldId id="933" r:id="rId6"/>
    <p:sldId id="637" r:id="rId7"/>
    <p:sldId id="1079" r:id="rId8"/>
    <p:sldId id="1162" r:id="rId9"/>
    <p:sldId id="1080" r:id="rId10"/>
    <p:sldId id="1074" r:id="rId11"/>
    <p:sldId id="1107" r:id="rId12"/>
    <p:sldId id="1102" r:id="rId13"/>
    <p:sldId id="1098" r:id="rId14"/>
    <p:sldId id="1076" r:id="rId15"/>
    <p:sldId id="1081" r:id="rId16"/>
    <p:sldId id="1082" r:id="rId17"/>
    <p:sldId id="1083" r:id="rId18"/>
    <p:sldId id="1084" r:id="rId19"/>
    <p:sldId id="1085" r:id="rId20"/>
    <p:sldId id="1086" r:id="rId21"/>
    <p:sldId id="1087" r:id="rId22"/>
    <p:sldId id="1088" r:id="rId23"/>
    <p:sldId id="1089" r:id="rId24"/>
    <p:sldId id="1158" r:id="rId25"/>
    <p:sldId id="1094" r:id="rId26"/>
    <p:sldId id="1090" r:id="rId27"/>
    <p:sldId id="1091" r:id="rId28"/>
    <p:sldId id="1092" r:id="rId29"/>
    <p:sldId id="1093" r:id="rId30"/>
    <p:sldId id="1095" r:id="rId31"/>
    <p:sldId id="1099" r:id="rId32"/>
    <p:sldId id="1100" r:id="rId33"/>
    <p:sldId id="1101" r:id="rId34"/>
    <p:sldId id="849" r:id="rId35"/>
    <p:sldId id="1108" r:id="rId36"/>
    <p:sldId id="1110" r:id="rId37"/>
    <p:sldId id="1109" r:id="rId38"/>
    <p:sldId id="1111" r:id="rId39"/>
    <p:sldId id="1112" r:id="rId40"/>
    <p:sldId id="1114" r:id="rId41"/>
    <p:sldId id="1113" r:id="rId42"/>
    <p:sldId id="1115" r:id="rId43"/>
    <p:sldId id="1116" r:id="rId44"/>
    <p:sldId id="1117" r:id="rId45"/>
    <p:sldId id="1119" r:id="rId46"/>
    <p:sldId id="1122" r:id="rId47"/>
    <p:sldId id="1123" r:id="rId48"/>
    <p:sldId id="1124" r:id="rId49"/>
    <p:sldId id="1125" r:id="rId50"/>
    <p:sldId id="1160" r:id="rId51"/>
    <p:sldId id="1120" r:id="rId52"/>
    <p:sldId id="1121" r:id="rId53"/>
    <p:sldId id="1118" r:id="rId54"/>
    <p:sldId id="1126" r:id="rId55"/>
    <p:sldId id="1129" r:id="rId56"/>
    <p:sldId id="1130" r:id="rId57"/>
    <p:sldId id="1131" r:id="rId58"/>
    <p:sldId id="1132" r:id="rId59"/>
    <p:sldId id="1133" r:id="rId60"/>
    <p:sldId id="1134" r:id="rId61"/>
    <p:sldId id="1137" r:id="rId62"/>
    <p:sldId id="1135" r:id="rId63"/>
    <p:sldId id="1136" r:id="rId64"/>
    <p:sldId id="1138" r:id="rId65"/>
    <p:sldId id="1139" r:id="rId66"/>
    <p:sldId id="1140" r:id="rId67"/>
    <p:sldId id="1141" r:id="rId68"/>
    <p:sldId id="1142" r:id="rId69"/>
    <p:sldId id="1143" r:id="rId70"/>
    <p:sldId id="1144" r:id="rId71"/>
    <p:sldId id="1145" r:id="rId72"/>
    <p:sldId id="1146" r:id="rId73"/>
    <p:sldId id="1147" r:id="rId74"/>
    <p:sldId id="1148" r:id="rId75"/>
    <p:sldId id="1149" r:id="rId76"/>
    <p:sldId id="1150" r:id="rId77"/>
    <p:sldId id="1151" r:id="rId78"/>
    <p:sldId id="1152" r:id="rId79"/>
    <p:sldId id="1153" r:id="rId80"/>
    <p:sldId id="1154" r:id="rId81"/>
    <p:sldId id="1155" r:id="rId82"/>
    <p:sldId id="1157" r:id="rId83"/>
    <p:sldId id="713" r:id="rId84"/>
    <p:sldId id="1156" r:id="rId85"/>
    <p:sldId id="972" r:id="rId8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9933FF"/>
    <a:srgbClr val="3D8B3D"/>
    <a:srgbClr val="FFFF00"/>
    <a:srgbClr val="9900FF"/>
    <a:srgbClr val="8080B3"/>
    <a:srgbClr val="7272AA"/>
    <a:srgbClr val="AAE2C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159" autoAdjust="0"/>
    <p:restoredTop sz="79830" autoAdjust="0"/>
  </p:normalViewPr>
  <p:slideViewPr>
    <p:cSldViewPr snapToGrid="0">
      <p:cViewPr varScale="1">
        <p:scale>
          <a:sx n="93" d="100"/>
          <a:sy n="93" d="100"/>
        </p:scale>
        <p:origin x="2208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-15378"/>
    </p:cViewPr>
  </p:sorterViewPr>
  <p:notesViewPr>
    <p:cSldViewPr snapToGrid="0">
      <p:cViewPr varScale="1">
        <p:scale>
          <a:sx n="88" d="100"/>
          <a:sy n="88" d="100"/>
        </p:scale>
        <p:origin x="26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D2F50-37DF-4A3E-BE52-EC5EDD07B819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3BADA-C239-4E8A-A370-F37806B5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41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B87A7-C528-4740-949C-D9F9A73ED628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7121B-E068-4FA3-A00D-73D274FD2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7121B-E068-4FA3-A00D-73D274FD23B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3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6DACF2-1813-4602-A8E7-2ACA6EE78976}" type="slidenum">
              <a:rPr lang="zh-CN" altLang="en-US" sz="1200">
                <a:solidFill>
                  <a:prstClr val="black"/>
                </a:solidFill>
              </a:rPr>
              <a:pPr/>
              <a:t>5</a:t>
            </a:fld>
            <a:endParaRPr lang="zh-CN" altLang="en-US" sz="1200">
              <a:solidFill>
                <a:prstClr val="black"/>
              </a:solidFill>
            </a:endParaRPr>
          </a:p>
        </p:txBody>
      </p:sp>
      <p:sp>
        <p:nvSpPr>
          <p:cNvPr id="33796" name="Rectangle 50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1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dirty="0">
                <a:solidFill>
                  <a:srgbClr val="0000CC"/>
                </a:solidFill>
                <a:latin typeface="Arial" charset="0"/>
              </a:rPr>
              <a:t>Software Architecture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93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7121B-E068-4FA3-A00D-73D274FD23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8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7121B-E068-4FA3-A00D-73D274FD23B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0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>
            <a:lvl1pPr>
              <a:defRPr sz="4000"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0" dirty="0"/>
              <a:t>输入标题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6601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9888" y="333375"/>
            <a:ext cx="2160587" cy="5400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333375"/>
            <a:ext cx="633095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826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412875"/>
            <a:ext cx="7920037" cy="4321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3262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6538" y="333375"/>
            <a:ext cx="8643937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511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663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960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5183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841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609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162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32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493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891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528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41300" y="296863"/>
            <a:ext cx="8656638" cy="828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236538" y="333375"/>
            <a:ext cx="864393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792003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Line 13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1" name="Text Box 21"/>
          <p:cNvSpPr txBox="1">
            <a:spLocks noChangeArrowheads="1"/>
          </p:cNvSpPr>
          <p:nvPr/>
        </p:nvSpPr>
        <p:spPr bwMode="auto">
          <a:xfrm>
            <a:off x="63500" y="6338990"/>
            <a:ext cx="423091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b="1" dirty="0" smtClean="0">
                <a:solidFill>
                  <a:srgbClr val="0000CC"/>
                </a:solidFill>
                <a:latin typeface="Arial"/>
              </a:rPr>
              <a:t>Object-Oriented Analysis</a:t>
            </a:r>
            <a:endParaRPr lang="en-US" altLang="zh-CN" sz="1400" b="1" dirty="0">
              <a:solidFill>
                <a:srgbClr val="0000CC"/>
              </a:solidFill>
              <a:latin typeface="Arial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 userDrawn="1"/>
        </p:nvSpPr>
        <p:spPr bwMode="auto">
          <a:xfrm>
            <a:off x="8107136" y="6338990"/>
            <a:ext cx="93889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0000CC"/>
                </a:solidFill>
                <a:latin typeface="Arial"/>
                <a:cs typeface="Aharoni" panose="02010803020104030203" pitchFamily="2" charset="-79"/>
              </a:rPr>
              <a:t>HIT</a:t>
            </a:r>
          </a:p>
        </p:txBody>
      </p:sp>
      <p:sp>
        <p:nvSpPr>
          <p:cNvPr id="10" name="Text Box 21"/>
          <p:cNvSpPr txBox="1">
            <a:spLocks noChangeArrowheads="1"/>
          </p:cNvSpPr>
          <p:nvPr userDrawn="1"/>
        </p:nvSpPr>
        <p:spPr bwMode="auto">
          <a:xfrm>
            <a:off x="4174784" y="6338990"/>
            <a:ext cx="93889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AF7AF6B0-6506-437E-8FE2-9CA089AE9D2F}" type="slidenum">
              <a:rPr lang="en-US" altLang="zh-CN" sz="1400" b="1" smtClean="0">
                <a:solidFill>
                  <a:srgbClr val="0000CC"/>
                </a:solidFill>
                <a:latin typeface="Arial"/>
                <a:cs typeface="Aharoni" panose="02010803020104030203" pitchFamily="2" charset="-79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b="1" dirty="0">
              <a:solidFill>
                <a:srgbClr val="0000CC"/>
              </a:solidFill>
              <a:latin typeface="Arial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09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ts val="300"/>
        </a:spcAft>
        <a:buClr>
          <a:srgbClr val="800000"/>
        </a:buClr>
        <a:buFont typeface="Wingdings" pitchFamily="2" charset="2"/>
        <a:buChar char="§"/>
        <a:defRPr sz="28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ts val="300"/>
        </a:spcBef>
        <a:spcAft>
          <a:spcPts val="300"/>
        </a:spcAft>
        <a:buFont typeface="Wingdings" pitchFamily="2" charset="2"/>
        <a:buChar char="Ø"/>
        <a:defRPr sz="24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ts val="300"/>
        </a:spcBef>
        <a:spcAft>
          <a:spcPts val="300"/>
        </a:spcAft>
        <a:buFont typeface="宋体" pitchFamily="2" charset="-122"/>
        <a:buChar char="–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ts val="300"/>
        </a:spcBef>
        <a:spcAft>
          <a:spcPts val="300"/>
        </a:spcAft>
        <a:buChar char="•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ts val="300"/>
        </a:spcBef>
        <a:spcAft>
          <a:spcPts val="300"/>
        </a:spcAft>
        <a:buFont typeface="Wingdings" pitchFamily="2" charset="2"/>
        <a:buChar char="ü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3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09600" y="667265"/>
            <a:ext cx="7772400" cy="1143000"/>
          </a:xfrm>
        </p:spPr>
        <p:txBody>
          <a:bodyPr/>
          <a:lstStyle/>
          <a:p>
            <a:r>
              <a:rPr lang="zh-CN" altLang="en-US" sz="3200" dirty="0"/>
              <a:t>软件工程导论</a:t>
            </a:r>
            <a:r>
              <a:rPr lang="en-US" altLang="zh-CN" sz="3200" dirty="0"/>
              <a:t>SE33001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white">
          <a:xfrm>
            <a:off x="609600" y="3071341"/>
            <a:ext cx="7993062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800000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Font typeface="宋体" panose="02010600030101010101" pitchFamily="2" charset="-12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4400" b="0" dirty="0" smtClean="0">
                <a:solidFill>
                  <a:srgbClr val="3333CC"/>
                </a:solidFill>
                <a:latin typeface="Arial"/>
                <a:ea typeface="黑体" panose="02010609060101010101" pitchFamily="49" charset="-122"/>
              </a:rPr>
              <a:t>第</a:t>
            </a:r>
            <a:r>
              <a:rPr lang="en-US" altLang="zh-CN" sz="4400" b="0" dirty="0" smtClean="0">
                <a:solidFill>
                  <a:srgbClr val="3333CC"/>
                </a:solidFill>
                <a:latin typeface="Arial"/>
                <a:ea typeface="黑体" panose="02010609060101010101" pitchFamily="49" charset="-122"/>
              </a:rPr>
              <a:t>10</a:t>
            </a:r>
            <a:r>
              <a:rPr lang="zh-CN" altLang="en-US" sz="4400" b="0" dirty="0" smtClean="0">
                <a:solidFill>
                  <a:srgbClr val="3333CC"/>
                </a:solidFill>
                <a:latin typeface="Arial"/>
                <a:ea typeface="黑体" panose="02010609060101010101" pitchFamily="49" charset="-122"/>
              </a:rPr>
              <a:t>章</a:t>
            </a:r>
            <a:r>
              <a:rPr lang="zh-CN" altLang="en-US" sz="4400" b="0" dirty="0">
                <a:solidFill>
                  <a:srgbClr val="3333CC"/>
                </a:solidFill>
                <a:latin typeface="Arial"/>
                <a:ea typeface="黑体" panose="02010609060101010101" pitchFamily="49" charset="-122"/>
              </a:rPr>
              <a:t>：</a:t>
            </a:r>
            <a:r>
              <a:rPr lang="zh-CN" altLang="en-US" sz="4400" b="0" dirty="0" smtClean="0">
                <a:solidFill>
                  <a:srgbClr val="3333CC"/>
                </a:solidFill>
                <a:latin typeface="Arial"/>
                <a:ea typeface="黑体" panose="02010609060101010101" pitchFamily="49" charset="-122"/>
              </a:rPr>
              <a:t>面向对象分析</a:t>
            </a:r>
            <a:endParaRPr lang="en-US" altLang="zh-CN" sz="4400" b="0" dirty="0" smtClean="0">
              <a:solidFill>
                <a:srgbClr val="3333CC"/>
              </a:solidFill>
              <a:latin typeface="Arial"/>
              <a:ea typeface="黑体" panose="02010609060101010101" pitchFamily="49" charset="-122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0" dirty="0" smtClean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Chapter 10</a:t>
            </a:r>
            <a:r>
              <a:rPr lang="zh-CN" altLang="en-US" b="0" dirty="0" smtClean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b="0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Object-Oriented </a:t>
            </a:r>
            <a:r>
              <a:rPr lang="en-US" altLang="zh-CN" b="0" dirty="0" smtClean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Analysis</a:t>
            </a:r>
            <a:r>
              <a:rPr lang="zh-CN" altLang="en-US" b="0" dirty="0" smtClean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b="0" dirty="0" smtClean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OOA</a:t>
            </a:r>
            <a:endParaRPr lang="en-US" altLang="zh-CN" b="0" dirty="0">
              <a:solidFill>
                <a:srgbClr val="3333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49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面向对象分析的基本过程</a:t>
            </a:r>
            <a:endParaRPr lang="zh-CN" altLang="en-US" dirty="0"/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79" y="1020030"/>
            <a:ext cx="6897594" cy="5267335"/>
          </a:xfrm>
          <a:prstGeom prst="rect">
            <a:avLst/>
          </a:prstGeom>
        </p:spPr>
      </p:pic>
      <p:sp>
        <p:nvSpPr>
          <p:cNvPr id="137" name="矩形 136"/>
          <p:cNvSpPr/>
          <p:nvPr/>
        </p:nvSpPr>
        <p:spPr>
          <a:xfrm>
            <a:off x="505606" y="2138995"/>
            <a:ext cx="123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问题识别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390088" y="4038497"/>
            <a:ext cx="1346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kern="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业务分析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390089" y="5372260"/>
            <a:ext cx="134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kern="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制定规格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 bwMode="auto">
          <a:xfrm>
            <a:off x="1737828" y="1587458"/>
            <a:ext cx="376958" cy="1572301"/>
          </a:xfrm>
          <a:prstGeom prst="leftBrac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 bwMode="auto">
          <a:xfrm>
            <a:off x="1735011" y="3387065"/>
            <a:ext cx="376958" cy="1703095"/>
          </a:xfrm>
          <a:prstGeom prst="leftBrac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 bwMode="auto">
          <a:xfrm>
            <a:off x="1735011" y="5221170"/>
            <a:ext cx="376958" cy="716829"/>
          </a:xfrm>
          <a:prstGeom prst="leftBrac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139" grpId="0"/>
      <p:bldP spid="3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/>
              <a:t>10. 2 </a:t>
            </a:r>
            <a:r>
              <a:rPr lang="zh-CN" altLang="en-US" sz="3600" dirty="0"/>
              <a:t>问题识别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43" y="2835024"/>
            <a:ext cx="4865113" cy="27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问题识别的活动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6538" y="3204002"/>
            <a:ext cx="123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问题识别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 bwMode="auto">
          <a:xfrm>
            <a:off x="1468760" y="2366683"/>
            <a:ext cx="376958" cy="1858084"/>
          </a:xfrm>
          <a:prstGeom prst="leftBrac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18" y="2176537"/>
            <a:ext cx="7010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某公司要做一个内部考勤系统，希望达成以下目标：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：规范员工的上下班、请假、外出工作等行为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：方便计算员工的薪金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：方便管理各种带薪假期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0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：了解项目背景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用一个故事来说明项目的来由，这就是项目背景。</a:t>
            </a:r>
          </a:p>
          <a:p>
            <a:r>
              <a:rPr lang="zh-CN" altLang="en-US" dirty="0"/>
              <a:t>参考的表达格式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00FF"/>
                </a:solidFill>
              </a:rPr>
              <a:t>甲方</a:t>
            </a:r>
            <a:r>
              <a:rPr lang="zh-CN" altLang="en-US" dirty="0">
                <a:solidFill>
                  <a:srgbClr val="0000FF"/>
                </a:solidFill>
              </a:rPr>
              <a:t>是一家怎样的公司</a:t>
            </a:r>
            <a:r>
              <a:rPr lang="zh-CN" altLang="en-US" dirty="0"/>
              <a:t>：</a:t>
            </a:r>
            <a:r>
              <a:rPr lang="en-US" altLang="zh-CN" dirty="0"/>
              <a:t>…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00FF"/>
                </a:solidFill>
              </a:rPr>
              <a:t>没有</a:t>
            </a:r>
            <a:r>
              <a:rPr lang="zh-CN" altLang="en-US" dirty="0">
                <a:solidFill>
                  <a:srgbClr val="0000FF"/>
                </a:solidFill>
              </a:rPr>
              <a:t>该系统之前，甲方是这样工作的</a:t>
            </a:r>
            <a:r>
              <a:rPr lang="zh-CN" altLang="en-US" dirty="0"/>
              <a:t>：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当前的工作方式，出现了这样的一些问题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导致***领导产生了做这个项目的想法，期望达到</a:t>
            </a:r>
            <a:r>
              <a:rPr lang="en-US" altLang="zh-CN" dirty="0">
                <a:solidFill>
                  <a:srgbClr val="0000FF"/>
                </a:solidFill>
              </a:rPr>
              <a:t>…</a:t>
            </a:r>
            <a:r>
              <a:rPr lang="zh-CN" altLang="en-US" dirty="0">
                <a:solidFill>
                  <a:srgbClr val="0000FF"/>
                </a:solidFill>
              </a:rPr>
              <a:t>的效果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5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考勤系统项目背景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甲方是一家软件公司，员工人数约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人，大部分是</a:t>
            </a:r>
            <a:r>
              <a:rPr lang="zh-CN" altLang="en-US" dirty="0"/>
              <a:t>软件研发人员，包括</a:t>
            </a:r>
            <a:r>
              <a:rPr lang="zh-CN" altLang="en-US" dirty="0">
                <a:solidFill>
                  <a:srgbClr val="0000FF"/>
                </a:solidFill>
              </a:rPr>
              <a:t>项目经理、软件设计师、程序员、测试工程师、实施工程师</a:t>
            </a:r>
            <a:r>
              <a:rPr lang="zh-CN" altLang="en-US" dirty="0" smtClean="0"/>
              <a:t>等，此外还</a:t>
            </a:r>
            <a:r>
              <a:rPr lang="zh-CN" altLang="en-US" dirty="0"/>
              <a:t>包括</a:t>
            </a:r>
            <a:r>
              <a:rPr lang="zh-CN" altLang="en-US" dirty="0">
                <a:solidFill>
                  <a:srgbClr val="0000FF"/>
                </a:solidFill>
              </a:rPr>
              <a:t>行政人员、财务</a:t>
            </a:r>
            <a:r>
              <a:rPr lang="zh-CN" altLang="en-US" dirty="0" smtClean="0">
                <a:solidFill>
                  <a:srgbClr val="0000FF"/>
                </a:solidFill>
              </a:rPr>
              <a:t>人员；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公司在软件研发以及日常管理上有一套成熟的管理方法</a:t>
            </a:r>
            <a:r>
              <a:rPr lang="zh-CN" altLang="en-US" dirty="0" smtClean="0"/>
              <a:t>，与</a:t>
            </a:r>
            <a:r>
              <a:rPr lang="zh-CN" altLang="en-US" dirty="0">
                <a:solidFill>
                  <a:srgbClr val="0000FF"/>
                </a:solidFill>
              </a:rPr>
              <a:t>考勤相关</a:t>
            </a:r>
            <a:r>
              <a:rPr lang="zh-CN" altLang="en-US" dirty="0"/>
              <a:t>的管理工作是这样的：</a:t>
            </a:r>
          </a:p>
          <a:p>
            <a:endParaRPr lang="zh-CN" altLang="en-US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81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考勤</a:t>
            </a:r>
            <a:r>
              <a:rPr lang="zh-CN" altLang="en-US" dirty="0"/>
              <a:t>系统项目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每位员工需要</a:t>
            </a:r>
            <a:r>
              <a:rPr lang="zh-CN" altLang="en-US" dirty="0">
                <a:solidFill>
                  <a:srgbClr val="0000FF"/>
                </a:solidFill>
              </a:rPr>
              <a:t>上午上班时打一次卡，下午下班打一次卡，中午休息不需要打卡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期间如果需要</a:t>
            </a:r>
            <a:r>
              <a:rPr lang="zh-CN" altLang="en-US" dirty="0">
                <a:solidFill>
                  <a:srgbClr val="0000FF"/>
                </a:solidFill>
              </a:rPr>
              <a:t>外出</a:t>
            </a:r>
            <a:r>
              <a:rPr lang="zh-CN" altLang="en-US" dirty="0"/>
              <a:t>工作，从公司</a:t>
            </a:r>
            <a:r>
              <a:rPr lang="zh-CN" altLang="en-US" dirty="0">
                <a:solidFill>
                  <a:srgbClr val="0000FF"/>
                </a:solidFill>
              </a:rPr>
              <a:t>出发时打一次卡，回到公司再打一次卡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员工</a:t>
            </a:r>
            <a:r>
              <a:rPr lang="zh-CN" altLang="en-US" dirty="0">
                <a:solidFill>
                  <a:srgbClr val="0000FF"/>
                </a:solidFill>
              </a:rPr>
              <a:t>请假需要填写请假条</a:t>
            </a:r>
            <a:r>
              <a:rPr lang="zh-CN" altLang="en-US" dirty="0"/>
              <a:t>，请假</a:t>
            </a:r>
            <a:r>
              <a:rPr lang="zh-CN" altLang="en-US" dirty="0">
                <a:solidFill>
                  <a:srgbClr val="0000FF"/>
                </a:solidFill>
              </a:rPr>
              <a:t>分为事假、病假、年假等多种情况</a:t>
            </a:r>
            <a:r>
              <a:rPr lang="zh-CN" altLang="en-US" dirty="0"/>
              <a:t>，请假</a:t>
            </a:r>
            <a:r>
              <a:rPr lang="zh-CN" altLang="en-US" dirty="0">
                <a:solidFill>
                  <a:srgbClr val="0000FF"/>
                </a:solidFill>
              </a:rPr>
              <a:t>需要直接领导审批</a:t>
            </a:r>
            <a:r>
              <a:rPr lang="zh-CN" altLang="en-US" dirty="0"/>
              <a:t>，甚至还</a:t>
            </a:r>
            <a:r>
              <a:rPr lang="zh-CN" altLang="en-US" dirty="0">
                <a:solidFill>
                  <a:srgbClr val="0000FF"/>
                </a:solidFill>
              </a:rPr>
              <a:t>需要高层领导的审批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行政部每天统计考勤信息，包括打卡信息，外出信息，请假信息，每月将考勤会中信息提交给财务部</a:t>
            </a:r>
          </a:p>
          <a:p>
            <a:pPr lvl="1"/>
            <a:r>
              <a:rPr lang="zh-CN" altLang="en-US" dirty="0"/>
              <a:t>财务部根据考勤汇总信息，调整员工的薪金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8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考勤</a:t>
            </a:r>
            <a:r>
              <a:rPr lang="zh-CN" altLang="en-US" dirty="0"/>
              <a:t>系统项目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这样的管理方式，出现了一些意外：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某员工想请年休假，但行政部告知该员工的当年度年休假已经休完了</a:t>
            </a:r>
            <a:r>
              <a:rPr lang="zh-CN" altLang="en-US" dirty="0"/>
              <a:t>。年休假的管理出现了问题，很可能影响员工的积极性。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某员工投诉当月薪金多扣了钱，原因是考勤统计信息有误</a:t>
            </a:r>
            <a:r>
              <a:rPr lang="zh-CN" altLang="en-US" dirty="0"/>
              <a:t>。于是财政部将责任推到行政部，行政部推诿财政部要求不明确。</a:t>
            </a:r>
          </a:p>
          <a:p>
            <a:pPr lvl="1"/>
            <a:r>
              <a:rPr lang="zh-CN" altLang="en-US" dirty="0"/>
              <a:t>某天出现紧急情况，高层领导想找员工</a:t>
            </a:r>
            <a:r>
              <a:rPr lang="en-US" altLang="zh-CN" dirty="0"/>
              <a:t>A</a:t>
            </a:r>
            <a:r>
              <a:rPr lang="zh-CN" altLang="en-US" dirty="0"/>
              <a:t>来处理，但员工</a:t>
            </a:r>
            <a:r>
              <a:rPr lang="en-US" altLang="zh-CN" dirty="0"/>
              <a:t>A</a:t>
            </a:r>
            <a:r>
              <a:rPr lang="zh-CN" altLang="en-US" dirty="0"/>
              <a:t>当天请了假，</a:t>
            </a:r>
            <a:r>
              <a:rPr lang="zh-CN" altLang="en-US" dirty="0">
                <a:solidFill>
                  <a:srgbClr val="0000FF"/>
                </a:solidFill>
              </a:rPr>
              <a:t>高层领导不知情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考勤</a:t>
            </a:r>
            <a:r>
              <a:rPr lang="zh-CN" altLang="en-US" dirty="0"/>
              <a:t>系统项目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高层领导意识到：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中层领导的某些请假审批做的不合适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请假或者外出信息不能迅速在公司范围内共享，这样很可能导致工作上的</a:t>
            </a:r>
            <a:r>
              <a:rPr lang="zh-CN" altLang="en-US" dirty="0" smtClean="0">
                <a:solidFill>
                  <a:srgbClr val="0000FF"/>
                </a:solidFill>
              </a:rPr>
              <a:t>麻烦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于是</a:t>
            </a:r>
            <a:r>
              <a:rPr lang="zh-CN" altLang="en-US" dirty="0"/>
              <a:t>高层领导萌生了要做一个考勤管理系统的想法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7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2</a:t>
            </a:r>
            <a:r>
              <a:rPr lang="zh-CN" altLang="en-US" dirty="0"/>
              <a:t>：分析项目目标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目标是指：</a:t>
            </a:r>
            <a:r>
              <a:rPr lang="zh-CN" altLang="en-US" dirty="0">
                <a:solidFill>
                  <a:srgbClr val="0000FF"/>
                </a:solidFill>
              </a:rPr>
              <a:t>实施项目所要达到的期望</a:t>
            </a:r>
            <a:r>
              <a:rPr lang="zh-CN" altLang="en-US" dirty="0" smtClean="0">
                <a:solidFill>
                  <a:srgbClr val="0000FF"/>
                </a:solidFill>
              </a:rPr>
              <a:t>结果</a:t>
            </a:r>
            <a:endParaRPr lang="zh-CN" altLang="en-US" dirty="0"/>
          </a:p>
          <a:p>
            <a:r>
              <a:rPr lang="zh-CN" altLang="en-US" dirty="0"/>
              <a:t>从项目的背景、合同、方案书等，一般能整理出系统的目标；</a:t>
            </a:r>
          </a:p>
          <a:p>
            <a:r>
              <a:rPr lang="zh-CN" altLang="en-US" dirty="0"/>
              <a:t>事实上能不能理解目标才是需求分析的关键</a:t>
            </a:r>
          </a:p>
          <a:p>
            <a:r>
              <a:rPr lang="zh-CN" altLang="en-US" dirty="0"/>
              <a:t>合同上的目标描述可能存在偏差，要充分理解目标，还必须同时高质量完成后续相关活动，才能实现对项目目标支持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81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面向对象分析的概念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412876"/>
            <a:ext cx="7920037" cy="4629706"/>
          </a:xfrm>
        </p:spPr>
        <p:txBody>
          <a:bodyPr/>
          <a:lstStyle/>
          <a:p>
            <a:r>
              <a:rPr lang="zh-CN" altLang="en-US" dirty="0"/>
              <a:t>面向对象分析</a:t>
            </a:r>
            <a:r>
              <a:rPr lang="en-US" altLang="zh-CN" sz="2400" dirty="0"/>
              <a:t>(Object-oriented </a:t>
            </a:r>
            <a:r>
              <a:rPr lang="en-US" altLang="zh-CN" sz="2400" dirty="0" smtClean="0"/>
              <a:t>Analysis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OOA)</a:t>
            </a:r>
            <a:r>
              <a:rPr lang="en-US" altLang="zh-CN" dirty="0"/>
              <a:t> </a:t>
            </a:r>
            <a:r>
              <a:rPr lang="zh-CN" altLang="en-US" dirty="0" smtClean="0"/>
              <a:t>是</a:t>
            </a:r>
            <a:r>
              <a:rPr lang="zh-CN" altLang="en-US" dirty="0">
                <a:solidFill>
                  <a:srgbClr val="0000FF"/>
                </a:solidFill>
              </a:rPr>
              <a:t>软件开发过程中的问题定义阶段</a:t>
            </a:r>
            <a:r>
              <a:rPr lang="zh-CN" altLang="en-US" dirty="0"/>
              <a:t>，抽取和整理用户需求并</a:t>
            </a:r>
            <a:r>
              <a:rPr lang="zh-CN" altLang="en-US" dirty="0">
                <a:solidFill>
                  <a:srgbClr val="0000FF"/>
                </a:solidFill>
              </a:rPr>
              <a:t>建立问题域精确模型</a:t>
            </a:r>
            <a:r>
              <a:rPr lang="zh-CN" altLang="en-US" dirty="0"/>
              <a:t>的</a:t>
            </a:r>
            <a:r>
              <a:rPr lang="zh-CN" altLang="en-US" dirty="0" smtClean="0"/>
              <a:t>过程。</a:t>
            </a:r>
            <a:endParaRPr lang="en-US" altLang="zh-CN" dirty="0"/>
          </a:p>
          <a:p>
            <a:r>
              <a:rPr lang="en-US" altLang="zh-CN" dirty="0" smtClean="0"/>
              <a:t>OOA</a:t>
            </a:r>
            <a:r>
              <a:rPr lang="zh-CN" altLang="en-US" dirty="0" smtClean="0">
                <a:solidFill>
                  <a:srgbClr val="0000FF"/>
                </a:solidFill>
              </a:rPr>
              <a:t>关键</a:t>
            </a:r>
            <a:r>
              <a:rPr lang="zh-CN" altLang="en-US" dirty="0">
                <a:solidFill>
                  <a:srgbClr val="0000FF"/>
                </a:solidFill>
              </a:rPr>
              <a:t>是识别出问题域内的类与</a:t>
            </a:r>
            <a:r>
              <a:rPr lang="zh-CN" altLang="en-US" dirty="0" smtClean="0">
                <a:solidFill>
                  <a:srgbClr val="0000FF"/>
                </a:solidFill>
              </a:rPr>
              <a:t>对象。因此</a:t>
            </a:r>
            <a:r>
              <a:rPr lang="zh-CN" altLang="en-US" dirty="0" smtClean="0"/>
              <a:t>核心问题是：如何找到不同层面的类？如何设计类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zh-CN" altLang="en-US" dirty="0"/>
              <a:t>域用三种模型表达：</a:t>
            </a:r>
            <a:r>
              <a:rPr lang="zh-CN" altLang="en-US" dirty="0">
                <a:solidFill>
                  <a:srgbClr val="0000FF"/>
                </a:solidFill>
              </a:rPr>
              <a:t>对象模型</a:t>
            </a:r>
            <a:r>
              <a:rPr lang="zh-CN" altLang="en-US" dirty="0" smtClean="0">
                <a:solidFill>
                  <a:srgbClr val="0000FF"/>
                </a:solidFill>
              </a:rPr>
              <a:t>、动态模型</a:t>
            </a:r>
            <a:r>
              <a:rPr lang="zh-CN" altLang="en-US" dirty="0">
                <a:solidFill>
                  <a:srgbClr val="0000FF"/>
                </a:solidFill>
              </a:rPr>
              <a:t>和功能模型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对象模型</a:t>
            </a:r>
            <a:r>
              <a:rPr lang="zh-CN" altLang="en-US" dirty="0"/>
              <a:t>是最基本、最重要、最核心的。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51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分析考勤系统的目标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甲方高层领导提出本系统的如下目标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规范</a:t>
            </a:r>
            <a:r>
              <a:rPr lang="zh-CN" altLang="en-US" dirty="0"/>
              <a:t>员工的上下班、请假、外出工作等行为</a:t>
            </a:r>
          </a:p>
          <a:p>
            <a:pPr lvl="1"/>
            <a:r>
              <a:rPr lang="zh-CN" altLang="en-US" dirty="0"/>
              <a:t>方便计算员工的薪金</a:t>
            </a:r>
          </a:p>
          <a:p>
            <a:pPr lvl="1"/>
            <a:r>
              <a:rPr lang="zh-CN" altLang="en-US" dirty="0"/>
              <a:t>方便管理各种带薪假期。</a:t>
            </a:r>
          </a:p>
          <a:p>
            <a:r>
              <a:rPr lang="zh-CN" altLang="en-US" dirty="0"/>
              <a:t>但根据实际经验，为甲方补充如下目标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共享员工的请假及外出的信息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01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：分析相关者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相关者</a:t>
            </a:r>
            <a:r>
              <a:rPr lang="zh-CN" altLang="en-US" dirty="0" smtClean="0"/>
              <a:t>又称为</a:t>
            </a:r>
            <a:r>
              <a:rPr lang="zh-CN" altLang="en-US" dirty="0" smtClean="0">
                <a:solidFill>
                  <a:srgbClr val="0000FF"/>
                </a:solidFill>
              </a:rPr>
              <a:t>涉众、利益相关者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类相关者：</a:t>
            </a:r>
            <a:r>
              <a:rPr lang="zh-CN" altLang="en-US" dirty="0">
                <a:solidFill>
                  <a:srgbClr val="0000FF"/>
                </a:solidFill>
              </a:rPr>
              <a:t>系统的用户</a:t>
            </a:r>
            <a:r>
              <a:rPr lang="zh-CN" altLang="en-US" dirty="0"/>
              <a:t>，即使用该系统的人</a:t>
            </a:r>
          </a:p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类相关者：</a:t>
            </a:r>
            <a:r>
              <a:rPr lang="zh-CN" altLang="en-US" dirty="0">
                <a:solidFill>
                  <a:srgbClr val="0000FF"/>
                </a:solidFill>
              </a:rPr>
              <a:t>对该项目有商业决策权的人</a:t>
            </a:r>
            <a:r>
              <a:rPr lang="zh-CN" altLang="en-US" dirty="0"/>
              <a:t>。如客户的高层领导，他对项目付款、验收等有</a:t>
            </a:r>
            <a:r>
              <a:rPr lang="zh-CN" altLang="en-US" dirty="0" smtClean="0"/>
              <a:t>决定权。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类相关者：</a:t>
            </a:r>
            <a:r>
              <a:rPr lang="zh-CN" altLang="en-US" dirty="0">
                <a:solidFill>
                  <a:srgbClr val="0000FF"/>
                </a:solidFill>
              </a:rPr>
              <a:t>对项目的成功有影响的第三方</a:t>
            </a:r>
            <a:r>
              <a:rPr lang="zh-CN" altLang="en-US" dirty="0" smtClean="0"/>
              <a:t>。</a:t>
            </a:r>
            <a:r>
              <a:rPr lang="zh-CN" altLang="en-US" dirty="0"/>
              <a:t>如本系统需要另外一个系统提供数据接口，则另外一个系统的所有者会影响本项目的成功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类相关者：</a:t>
            </a:r>
            <a:r>
              <a:rPr lang="zh-CN" altLang="en-US" dirty="0">
                <a:solidFill>
                  <a:srgbClr val="0000FF"/>
                </a:solidFill>
              </a:rPr>
              <a:t>系统会影响到的第三方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17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可以通过组织结构图相关者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实际工作中</a:t>
            </a:r>
            <a:r>
              <a:rPr lang="zh-CN" altLang="en-US" dirty="0" smtClean="0"/>
              <a:t>，相关</a:t>
            </a:r>
            <a:r>
              <a:rPr lang="zh-CN" altLang="en-US" dirty="0"/>
              <a:t>者（涉众）较多</a:t>
            </a:r>
            <a:r>
              <a:rPr lang="zh-CN" altLang="en-US" dirty="0" smtClean="0"/>
              <a:t>时可以</a:t>
            </a:r>
            <a:r>
              <a:rPr lang="zh-CN" altLang="en-US" dirty="0"/>
              <a:t>通过</a:t>
            </a:r>
            <a:r>
              <a:rPr lang="zh-CN" altLang="en-US" dirty="0">
                <a:solidFill>
                  <a:srgbClr val="0000FF"/>
                </a:solidFill>
              </a:rPr>
              <a:t>组织结构图</a:t>
            </a:r>
            <a:r>
              <a:rPr lang="zh-CN" altLang="en-US" dirty="0"/>
              <a:t>的方式</a:t>
            </a:r>
            <a:r>
              <a:rPr lang="zh-CN" altLang="en-US" dirty="0" smtClean="0"/>
              <a:t>对相关者进行表达；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zh-CN" altLang="en-US" dirty="0"/>
              <a:t>每个部门找</a:t>
            </a:r>
            <a:r>
              <a:rPr lang="zh-CN" altLang="en-US" dirty="0">
                <a:solidFill>
                  <a:srgbClr val="0000FF"/>
                </a:solidFill>
              </a:rPr>
              <a:t>典型的人员</a:t>
            </a:r>
            <a:r>
              <a:rPr lang="zh-CN" altLang="en-US" dirty="0"/>
              <a:t>进行</a:t>
            </a:r>
            <a:r>
              <a:rPr lang="zh-CN" altLang="en-US" dirty="0" smtClean="0"/>
              <a:t>分析。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8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典型的企业组织结构</a:t>
            </a:r>
            <a:endParaRPr lang="zh-CN" altLang="en-US" dirty="0"/>
          </a:p>
        </p:txBody>
      </p:sp>
      <p:pic>
        <p:nvPicPr>
          <p:cNvPr id="4" name="Picture 2" descr="https://timgsa.baidu.com/timg?image&amp;quality=80&amp;size=b9999_10000&amp;sec=1542281441099&amp;di=3f7e83308e7e72fdf946203c4f7e179a&amp;imgtype=0&amp;src=http%3A%2F%2Fwww.yuntuzhilv.com%2Fcompany%2Ftemplate%2Ftemplate_1%2Fimg%2Fframework2.jpg">
            <a:extLst>
              <a:ext uri="{FF2B5EF4-FFF2-40B4-BE49-F238E27FC236}">
                <a16:creationId xmlns="" xmlns:a16="http://schemas.microsoft.com/office/drawing/2014/main" id="{CC1F2D27-FFD3-49D0-8F79-3CF164F7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14" y="1219532"/>
            <a:ext cx="8473183" cy="47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</a:t>
            </a:r>
            <a:r>
              <a:rPr lang="zh-CN" altLang="en-US" dirty="0" smtClean="0"/>
              <a:t>系统中典型的</a:t>
            </a:r>
            <a:r>
              <a:rPr lang="zh-CN" altLang="en-US" dirty="0"/>
              <a:t>相关者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ctr" hangingPunct="1"/>
            <a:r>
              <a:rPr lang="zh-CN" altLang="zh-CN" dirty="0" smtClean="0"/>
              <a:t>普通员工</a:t>
            </a:r>
            <a:r>
              <a:rPr lang="zh-CN" altLang="en-US" dirty="0" smtClean="0"/>
              <a:t>：</a:t>
            </a:r>
            <a:r>
              <a:rPr lang="zh-CN" altLang="en-US" dirty="0"/>
              <a:t>冯难敌</a:t>
            </a:r>
            <a:r>
              <a:rPr lang="zh-CN" altLang="en-US" kern="100" dirty="0" smtClean="0">
                <a:cs typeface="Times New Roman" panose="02020603050405020304" pitchFamily="18" charset="0"/>
              </a:rPr>
              <a:t>、</a:t>
            </a:r>
            <a:r>
              <a:rPr lang="zh-CN" altLang="en-US" dirty="0"/>
              <a:t> 白寒枫</a:t>
            </a:r>
            <a:r>
              <a:rPr lang="zh-CN" altLang="en-US" kern="100" dirty="0" smtClean="0">
                <a:cs typeface="Times New Roman" panose="02020603050405020304" pitchFamily="18" charset="0"/>
              </a:rPr>
              <a:t>、</a:t>
            </a:r>
            <a:r>
              <a:rPr lang="zh-CN" altLang="en-US" dirty="0" smtClean="0"/>
              <a:t>卢一峰、</a:t>
            </a:r>
            <a:r>
              <a:rPr lang="zh-CN" altLang="en-US" dirty="0"/>
              <a:t>汤若望</a:t>
            </a:r>
            <a:endParaRPr lang="zh-CN" altLang="en-US" kern="100" dirty="0">
              <a:cs typeface="Times New Roman" panose="02020603050405020304" pitchFamily="18" charset="0"/>
            </a:endParaRPr>
          </a:p>
          <a:p>
            <a:pPr eaLnBrk="1" fontAlgn="ctr" hangingPunct="1"/>
            <a:r>
              <a:rPr lang="zh-CN" altLang="zh-CN" dirty="0" smtClean="0"/>
              <a:t>行政部员工</a:t>
            </a:r>
            <a:r>
              <a:rPr lang="zh-CN" altLang="en-US" dirty="0" smtClean="0"/>
              <a:t>：</a:t>
            </a:r>
            <a:r>
              <a:rPr lang="zh-CN" altLang="en-US" dirty="0"/>
              <a:t>苏荃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、</a:t>
            </a:r>
            <a:r>
              <a:rPr lang="zh-CN" altLang="en-US" dirty="0"/>
              <a:t>沐剑</a:t>
            </a:r>
            <a:r>
              <a:rPr lang="zh-CN" altLang="en-US" dirty="0" smtClean="0"/>
              <a:t>屏、陈珂</a:t>
            </a:r>
            <a:endParaRPr lang="en-US" altLang="zh-CN" dirty="0" smtClean="0"/>
          </a:p>
          <a:p>
            <a:pPr eaLnBrk="1" fontAlgn="ctr" hangingPunct="1"/>
            <a:r>
              <a:rPr lang="zh-CN" altLang="zh-CN" dirty="0" smtClean="0"/>
              <a:t>财务部员工</a:t>
            </a:r>
            <a:r>
              <a:rPr lang="zh-CN" altLang="en-US" dirty="0" smtClean="0"/>
              <a:t>：</a:t>
            </a:r>
            <a:r>
              <a:rPr lang="zh-CN" altLang="en-US" dirty="0"/>
              <a:t>关安基</a:t>
            </a:r>
            <a:r>
              <a:rPr lang="zh-CN" altLang="zh-CN" dirty="0" smtClean="0"/>
              <a:t>、</a:t>
            </a:r>
            <a:r>
              <a:rPr lang="zh-CN" altLang="en-US" dirty="0"/>
              <a:t>陶红英</a:t>
            </a:r>
            <a:r>
              <a:rPr lang="zh-CN" altLang="en-US" dirty="0" smtClean="0"/>
              <a:t>、</a:t>
            </a:r>
            <a:r>
              <a:rPr lang="zh-CN" altLang="en-US" dirty="0"/>
              <a:t>苏菲亚 </a:t>
            </a:r>
            <a:endParaRPr lang="en-US" altLang="zh-CN" dirty="0" smtClean="0"/>
          </a:p>
          <a:p>
            <a:pPr eaLnBrk="1" fontAlgn="ctr" hangingPunct="1"/>
            <a:r>
              <a:rPr lang="zh-CN" altLang="zh-CN" dirty="0" smtClean="0"/>
              <a:t>项目经理</a:t>
            </a:r>
            <a:r>
              <a:rPr lang="zh-CN" altLang="en-US" dirty="0" smtClean="0"/>
              <a:t>：</a:t>
            </a:r>
            <a:r>
              <a:rPr lang="zh-CN" altLang="en-US" dirty="0"/>
              <a:t>吴六奇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张康年、</a:t>
            </a:r>
            <a:r>
              <a:rPr lang="zh-CN" altLang="en-US" dirty="0"/>
              <a:t>柳燕</a:t>
            </a:r>
            <a:endParaRPr lang="zh-CN" altLang="zh-CN" dirty="0"/>
          </a:p>
          <a:p>
            <a:pPr eaLnBrk="1" fontAlgn="ctr" hangingPunct="1"/>
            <a:r>
              <a:rPr lang="zh-CN" altLang="zh-CN" dirty="0" smtClean="0"/>
              <a:t>部门经理</a:t>
            </a:r>
            <a:r>
              <a:rPr lang="zh-CN" altLang="en-US" dirty="0" smtClean="0"/>
              <a:t>：</a:t>
            </a:r>
            <a:r>
              <a:rPr lang="zh-CN" altLang="en-US" dirty="0"/>
              <a:t>韦</a:t>
            </a:r>
            <a:r>
              <a:rPr lang="zh-CN" altLang="en-US" dirty="0" smtClean="0"/>
              <a:t>春花、冯锡范、</a:t>
            </a:r>
            <a:r>
              <a:rPr lang="zh-CN" altLang="en-US" dirty="0"/>
              <a:t>洪安通</a:t>
            </a:r>
            <a:endParaRPr lang="en-US" altLang="zh-CN" dirty="0" smtClean="0"/>
          </a:p>
          <a:p>
            <a:pPr eaLnBrk="1" fontAlgn="ctr" hangingPunct="1"/>
            <a:r>
              <a:rPr lang="zh-CN" altLang="en-US" dirty="0" smtClean="0"/>
              <a:t>副总</a:t>
            </a:r>
            <a:r>
              <a:rPr lang="zh-CN" altLang="en-US" dirty="0"/>
              <a:t>经理：韦</a:t>
            </a:r>
            <a:r>
              <a:rPr lang="zh-CN" altLang="en-US" dirty="0" smtClean="0"/>
              <a:t>小宝</a:t>
            </a:r>
            <a:endParaRPr lang="en-US" altLang="zh-CN" dirty="0" smtClean="0"/>
          </a:p>
          <a:p>
            <a:pPr eaLnBrk="1" fontAlgn="ctr" hangingPunct="1"/>
            <a:r>
              <a:rPr lang="zh-CN" altLang="en-US" dirty="0" smtClean="0"/>
              <a:t>总经理</a:t>
            </a:r>
            <a:r>
              <a:rPr lang="zh-CN" altLang="en-US" dirty="0"/>
              <a:t>：陈近南</a:t>
            </a:r>
            <a:endParaRPr lang="en-US" altLang="zh-CN" dirty="0" smtClean="0"/>
          </a:p>
          <a:p>
            <a:pPr eaLnBrk="1" fontAlgn="ctr" hangingPunct="1"/>
            <a:endParaRPr lang="zh-CN" altLang="en-US" dirty="0"/>
          </a:p>
          <a:p>
            <a:pPr eaLnBrk="1" fontAlgn="ctr" hangingPunct="1"/>
            <a:endParaRPr lang="zh-CN" altLang="zh-CN" dirty="0" smtClean="0"/>
          </a:p>
          <a:p>
            <a:pPr eaLnBrk="1" fontAlgn="ctr" hangingPunct="1"/>
            <a:endParaRPr lang="en-US" altLang="zh-CN" dirty="0" smtClean="0"/>
          </a:p>
          <a:p>
            <a:pPr eaLnBrk="1" fontAlgn="ctr" hangingPunct="1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zh-CN" altLang="en-US" dirty="0"/>
              <a:t>分析相关</a:t>
            </a:r>
            <a:r>
              <a:rPr lang="zh-CN" altLang="en-US" dirty="0" smtClean="0"/>
              <a:t>者待解决的问题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在项目目标的范围内，解决</a:t>
            </a:r>
            <a:r>
              <a:rPr lang="zh-CN" altLang="en-US" dirty="0" smtClean="0"/>
              <a:t>这些相关者的</a:t>
            </a:r>
            <a:r>
              <a:rPr lang="zh-CN" altLang="en-US" dirty="0"/>
              <a:t>实际问题，满足他们的利益及利益关系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分析相关者利益及待解决问题是</a:t>
            </a:r>
            <a:r>
              <a:rPr lang="zh-CN" altLang="en-US" dirty="0"/>
              <a:t>需求分析工作的根本和基础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3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考勤系统相关</a:t>
            </a:r>
            <a:r>
              <a:rPr lang="zh-CN" altLang="en-US" dirty="0"/>
              <a:t>者待解决的问题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60850"/>
              </p:ext>
            </p:extLst>
          </p:nvPr>
        </p:nvGraphicFramePr>
        <p:xfrm>
          <a:off x="361950" y="1411000"/>
          <a:ext cx="8393112" cy="4593560"/>
        </p:xfrm>
        <a:graphic>
          <a:graphicData uri="http://schemas.openxmlformats.org/drawingml/2006/table">
            <a:tbl>
              <a:tblPr firstRow="1" firstCol="1" bandRow="1"/>
              <a:tblGrid>
                <a:gridCol w="832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74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50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6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52423" marR="5242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相关者</a:t>
                      </a:r>
                      <a:endParaRPr lang="zh-CN" sz="24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代表人物</a:t>
                      </a:r>
                    </a:p>
                  </a:txBody>
                  <a:tcPr marL="52423" marR="524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待解决的问题</a:t>
                      </a:r>
                    </a:p>
                  </a:txBody>
                  <a:tcPr marL="52423" marR="524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356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普通</a:t>
                      </a:r>
                      <a:endParaRPr lang="en-US" altLang="zh-CN" sz="20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员工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冯难敌、 白寒枫、卢一峰、汤若望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457200" lvl="0" indent="-4572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能</a:t>
                      </a: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方便地上下班打卡</a:t>
                      </a:r>
                    </a:p>
                    <a:p>
                      <a:pPr marL="457200" lvl="0" indent="-4572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能</a:t>
                      </a: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方便的请假、外出申请</a:t>
                      </a:r>
                    </a:p>
                    <a:p>
                      <a:pPr marL="457200" lvl="0" indent="-4572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能</a:t>
                      </a: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方便的查看自己的请假及外出记录</a:t>
                      </a:r>
                    </a:p>
                    <a:p>
                      <a:pPr marL="457200" lvl="0" indent="-4572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能</a:t>
                      </a: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方便的了解其他人的请假及外出</a:t>
                      </a:r>
                      <a:r>
                        <a:rPr lang="zh-CN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记录以</a:t>
                      </a: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调整好自己的工作安排</a:t>
                      </a:r>
                    </a:p>
                    <a:p>
                      <a:pPr marL="457200" lvl="0" indent="-4572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不要出现考勤记录方面的错误导致出现误扣工资、年休假无端减少等情况</a:t>
                      </a:r>
                    </a:p>
                    <a:p>
                      <a:pPr marL="457200" lvl="0" indent="-4572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能方便的查看自己的可休年假情况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11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行政部</a:t>
                      </a:r>
                      <a:endParaRPr lang="en-US" altLang="zh-CN" sz="20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员工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苏荃、沐剑屏、陈珂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</a:t>
                      </a: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统计考勤信息，并且不会出错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与财务部的“接口”尽量简单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方便管理员工的各种带薪</a:t>
                      </a:r>
                      <a:r>
                        <a:rPr lang="zh-CN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假期</a:t>
                      </a:r>
                      <a:endParaRPr lang="zh-CN" sz="20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92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考勤系统相关者待解决的问题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87636"/>
              </p:ext>
            </p:extLst>
          </p:nvPr>
        </p:nvGraphicFramePr>
        <p:xfrm>
          <a:off x="361950" y="1411000"/>
          <a:ext cx="8393112" cy="4284350"/>
        </p:xfrm>
        <a:graphic>
          <a:graphicData uri="http://schemas.openxmlformats.org/drawingml/2006/table">
            <a:tbl>
              <a:tblPr firstRow="1" firstCol="1" bandRow="1"/>
              <a:tblGrid>
                <a:gridCol w="832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74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50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52423" marR="5242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相关者</a:t>
                      </a:r>
                      <a:endParaRPr lang="zh-CN" sz="24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代表人物</a:t>
                      </a:r>
                    </a:p>
                  </a:txBody>
                  <a:tcPr marL="52423" marR="524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待解决的问题</a:t>
                      </a:r>
                    </a:p>
                  </a:txBody>
                  <a:tcPr marL="52423" marR="524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065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财务部</a:t>
                      </a:r>
                      <a:endParaRPr lang="en-US" altLang="zh-CN" sz="200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员工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关安基、陶红英、苏菲亚 </a:t>
                      </a:r>
                      <a:endParaRPr lang="zh-CN" sz="200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方便因员工考勤情况调整员工的薪金，而且不会出错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与行政部的</a:t>
                      </a:r>
                      <a:r>
                        <a:rPr lang="en-US" sz="20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20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接口</a:t>
                      </a:r>
                      <a:r>
                        <a:rPr lang="en-US" sz="20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20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尽量简单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83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endParaRPr lang="en-US" altLang="zh-CN" sz="200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经理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吴六奇，张康年、柳燕</a:t>
                      </a:r>
                      <a:endParaRPr lang="zh-CN" sz="200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项目组成员的请假信息要尽早的让他知道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由于项目突发情况，需要临时安排外出工作，相关外出申请手续尽量简单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83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部门</a:t>
                      </a:r>
                      <a:endParaRPr lang="en-US" altLang="zh-CN" sz="20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经理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韦春花、冯锡范、洪安通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方便审批部门成员的请假，外出申请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方便了解本部门及相关</a:t>
                      </a:r>
                      <a:r>
                        <a:rPr lang="zh-CN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部门员工</a:t>
                      </a: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请假</a:t>
                      </a:r>
                      <a:r>
                        <a:rPr lang="zh-CN" altLang="en-US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zh-CN" sz="20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外出</a:t>
                      </a:r>
                      <a:r>
                        <a:rPr lang="zh-CN" sz="20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情况，以便安排好工作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46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考勤系统相关者待解决的问题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86961"/>
              </p:ext>
            </p:extLst>
          </p:nvPr>
        </p:nvGraphicFramePr>
        <p:xfrm>
          <a:off x="361950" y="1411000"/>
          <a:ext cx="8393112" cy="4731702"/>
        </p:xfrm>
        <a:graphic>
          <a:graphicData uri="http://schemas.openxmlformats.org/drawingml/2006/table">
            <a:tbl>
              <a:tblPr firstRow="1" firstCol="1" bandRow="1"/>
              <a:tblGrid>
                <a:gridCol w="832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74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50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52423" marR="5242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相关者</a:t>
                      </a:r>
                      <a:endParaRPr lang="zh-CN" sz="24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代表人物</a:t>
                      </a:r>
                    </a:p>
                  </a:txBody>
                  <a:tcPr marL="52423" marR="524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待解决的问题</a:t>
                      </a:r>
                    </a:p>
                  </a:txBody>
                  <a:tcPr marL="52423" marR="524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55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副总</a:t>
                      </a:r>
                      <a:endParaRPr lang="en-US" altLang="zh-CN" sz="180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经理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韦小宝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r>
                        <a:rPr lang="zh-CN" sz="180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：所有</a:t>
                      </a: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的请假及外出，都要副总经理</a:t>
                      </a:r>
                      <a:r>
                        <a:rPr lang="zh-CN" sz="180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审批</a:t>
                      </a:r>
                      <a:r>
                        <a:rPr lang="zh-CN" altLang="en-US" sz="180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zh-CN" sz="180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天以内的请假及外出，副总经理有最终审批权。</a:t>
                      </a:r>
                      <a:endParaRPr lang="zh-CN" sz="180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方便审批请假、外出申请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方便检查部门经理是否作出合适的审批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方便了解全体员工的请假、外出情况，以安排好工作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64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80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总</a:t>
                      </a:r>
                      <a:endParaRPr lang="en-US" altLang="zh-CN" sz="180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经理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陈近南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说明：</a:t>
                      </a:r>
                      <a:r>
                        <a:rPr lang="en-US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天以上的请假或外出，需要总经理审批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方便审批请假、外出申请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方便检查部门经理、副总经理是否作出合适的审批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方便了解全体员工的请假、外出的情况，以便安排好工作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80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避免因考勤的问题而影响工作士气、工作效率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55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：分析项目范围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应该从三个角度来看项目的范围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1.</a:t>
            </a:r>
            <a:r>
              <a:rPr lang="zh-CN" altLang="en-US" dirty="0" smtClean="0">
                <a:solidFill>
                  <a:srgbClr val="0000FF"/>
                </a:solidFill>
              </a:rPr>
              <a:t>功能</a:t>
            </a:r>
            <a:r>
              <a:rPr lang="zh-CN" altLang="en-US" dirty="0" smtClean="0"/>
              <a:t>（相关者待解决的问题表格基本限定了功能）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2.</a:t>
            </a:r>
            <a:r>
              <a:rPr lang="zh-CN" altLang="en-US" dirty="0">
                <a:solidFill>
                  <a:srgbClr val="0000FF"/>
                </a:solidFill>
              </a:rPr>
              <a:t>与其他系统的关系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3.</a:t>
            </a:r>
            <a:r>
              <a:rPr lang="zh-CN" altLang="en-US" dirty="0">
                <a:solidFill>
                  <a:srgbClr val="0000FF"/>
                </a:solidFill>
              </a:rPr>
              <a:t>系统的地域使用范围</a:t>
            </a:r>
          </a:p>
          <a:p>
            <a:r>
              <a:rPr lang="zh-CN" altLang="en-US" dirty="0"/>
              <a:t>功能一开始无法清晰界定，但与其他系统的关系，系统的地域使用范围可以一开始基本确定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4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案例：考勤系统的需求分析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某公司要做一个内部考勤系统，希望达成以下目标：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：规范员工的上下班、请假、外出工作等行为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：方便计算员工的薪金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：方便管理各种带薪假期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15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分析项目范围需要注意的事项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减少与其他系统的关系</a:t>
            </a:r>
            <a:r>
              <a:rPr lang="zh-CN" altLang="en-US" dirty="0"/>
              <a:t>，最好与其他</a:t>
            </a:r>
            <a:r>
              <a:rPr lang="zh-CN" altLang="en-US" dirty="0" smtClean="0"/>
              <a:t>系统没有任何关系，此时</a:t>
            </a:r>
            <a:r>
              <a:rPr lang="zh-CN" altLang="en-US" dirty="0" smtClean="0">
                <a:solidFill>
                  <a:srgbClr val="0000FF"/>
                </a:solidFill>
              </a:rPr>
              <a:t>会</a:t>
            </a:r>
            <a:r>
              <a:rPr lang="zh-CN" altLang="en-US" dirty="0">
                <a:solidFill>
                  <a:srgbClr val="0000FF"/>
                </a:solidFill>
              </a:rPr>
              <a:t>大大</a:t>
            </a:r>
            <a:r>
              <a:rPr lang="zh-CN" altLang="en-US" dirty="0" smtClean="0">
                <a:solidFill>
                  <a:srgbClr val="0000FF"/>
                </a:solidFill>
              </a:rPr>
              <a:t>降低本系统</a:t>
            </a:r>
            <a:r>
              <a:rPr lang="zh-CN" altLang="en-US" dirty="0">
                <a:solidFill>
                  <a:srgbClr val="0000FF"/>
                </a:solidFill>
              </a:rPr>
              <a:t>的复杂度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限定系统的地域使用范围。</a:t>
            </a:r>
            <a:r>
              <a:rPr lang="zh-CN" altLang="en-US" dirty="0" smtClean="0"/>
              <a:t>例如：一</a:t>
            </a:r>
            <a:r>
              <a:rPr lang="zh-CN" altLang="en-US" dirty="0"/>
              <a:t>个系统在某办公楼内使用，还是在全国多个分公司同时使用，系统的</a:t>
            </a:r>
            <a:r>
              <a:rPr lang="zh-CN" altLang="en-US" dirty="0" smtClean="0"/>
              <a:t>要求差异巨大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17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</a:t>
            </a:r>
            <a:r>
              <a:rPr lang="zh-CN" altLang="en-US" dirty="0" smtClean="0"/>
              <a:t>系统的项目范围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功能。</a:t>
            </a:r>
            <a:r>
              <a:rPr lang="zh-CN" altLang="en-US" dirty="0" smtClean="0"/>
              <a:t>待</a:t>
            </a:r>
            <a:r>
              <a:rPr lang="zh-CN" altLang="en-US" dirty="0"/>
              <a:t>解决的问题表格基本限定了</a:t>
            </a:r>
            <a:r>
              <a:rPr lang="zh-CN" altLang="en-US" dirty="0" smtClean="0"/>
              <a:t>功能</a:t>
            </a:r>
            <a:endParaRPr lang="zh-CN" altLang="en-US" dirty="0"/>
          </a:p>
          <a:p>
            <a:r>
              <a:rPr lang="zh-CN" altLang="en-US" dirty="0">
                <a:solidFill>
                  <a:srgbClr val="0000FF"/>
                </a:solidFill>
              </a:rPr>
              <a:t>与其他系统的</a:t>
            </a:r>
            <a:r>
              <a:rPr lang="zh-CN" altLang="en-US" dirty="0" smtClean="0">
                <a:solidFill>
                  <a:srgbClr val="0000FF"/>
                </a:solidFill>
              </a:rPr>
              <a:t>关系。</a:t>
            </a:r>
            <a:r>
              <a:rPr lang="zh-CN" altLang="en-US" dirty="0" smtClean="0"/>
              <a:t>例如“</a:t>
            </a:r>
            <a:r>
              <a:rPr lang="zh-CN" altLang="en-US" dirty="0"/>
              <a:t>方便根据员工考勤情况调整薪金，而且不出错”这一利益诉求需要考虑引入</a:t>
            </a:r>
            <a:r>
              <a:rPr lang="zh-CN" altLang="en-US" dirty="0">
                <a:solidFill>
                  <a:srgbClr val="0000FF"/>
                </a:solidFill>
              </a:rPr>
              <a:t>财务接口</a:t>
            </a:r>
            <a:r>
              <a:rPr lang="zh-CN" altLang="en-US" dirty="0"/>
              <a:t>，但财务部分比较老旧，不值得为此做巨大的投入，但可以提供符合财务部要求的考勤统计报表，让财务部的同事可以进行后续的工作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系统的地域使用范围</a:t>
            </a:r>
            <a:r>
              <a:rPr lang="zh-CN" altLang="en-US" dirty="0" smtClean="0"/>
              <a:t>。办公</a:t>
            </a:r>
            <a:r>
              <a:rPr lang="zh-CN" altLang="en-US" dirty="0"/>
              <a:t>地点只有一处，</a:t>
            </a:r>
            <a:r>
              <a:rPr lang="en-US" altLang="zh-CN" dirty="0"/>
              <a:t>100</a:t>
            </a:r>
            <a:r>
              <a:rPr lang="zh-CN" altLang="en-US" dirty="0"/>
              <a:t>人左右，比较好控制。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0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</a:t>
            </a:r>
            <a:r>
              <a:rPr lang="en-US" altLang="zh-CN" dirty="0"/>
              <a:t>7</a:t>
            </a:r>
            <a:r>
              <a:rPr lang="zh-CN" altLang="en-US" dirty="0"/>
              <a:t>：思考项目成功的标准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在双赢原则的指导下，需要思考具体的项目成功</a:t>
            </a:r>
            <a:r>
              <a:rPr lang="zh-CN" altLang="en-US" dirty="0" smtClean="0"/>
              <a:t>标准，例如：</a:t>
            </a:r>
          </a:p>
          <a:p>
            <a:pPr lvl="1"/>
            <a:r>
              <a:rPr lang="zh-CN" altLang="en-US" dirty="0" smtClean="0"/>
              <a:t>实现了既定的商业目标</a:t>
            </a:r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客户提供了令之满意的收益</a:t>
            </a:r>
          </a:p>
          <a:p>
            <a:pPr lvl="1"/>
            <a:r>
              <a:rPr lang="zh-CN" altLang="en-US" dirty="0"/>
              <a:t>满足利益相关者的需求。</a:t>
            </a:r>
          </a:p>
          <a:p>
            <a:pPr lvl="1"/>
            <a:r>
              <a:rPr lang="zh-CN" altLang="en-US" dirty="0"/>
              <a:t>符合质量、成本、进度的要求。</a:t>
            </a:r>
          </a:p>
          <a:p>
            <a:pPr lvl="1"/>
            <a:r>
              <a:rPr lang="zh-CN" altLang="en-US" dirty="0"/>
              <a:t>使项目团队成员、项目的支持者感到满意</a:t>
            </a:r>
          </a:p>
          <a:p>
            <a:pPr lvl="1"/>
            <a:r>
              <a:rPr lang="zh-CN" altLang="en-US" dirty="0"/>
              <a:t>使乙方获得了利润。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27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</a:t>
            </a:r>
            <a:r>
              <a:rPr lang="zh-CN" altLang="en-US" dirty="0" smtClean="0"/>
              <a:t>系统</a:t>
            </a:r>
            <a:r>
              <a:rPr lang="zh-CN" altLang="en-US" dirty="0"/>
              <a:t>项目成功的标准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r>
              <a:rPr lang="zh-CN" altLang="en-US" dirty="0" smtClean="0"/>
              <a:t>需求全部命中，性能达到预期要求。</a:t>
            </a:r>
            <a:endParaRPr lang="zh-CN" altLang="en-US" dirty="0"/>
          </a:p>
          <a:p>
            <a:r>
              <a:rPr lang="zh-CN" altLang="en-US" dirty="0"/>
              <a:t>成本：两人月内完成</a:t>
            </a:r>
          </a:p>
          <a:p>
            <a:r>
              <a:rPr lang="zh-CN" altLang="en-US" dirty="0"/>
              <a:t>进度：</a:t>
            </a:r>
            <a:r>
              <a:rPr lang="en-US" altLang="zh-CN" dirty="0"/>
              <a:t>1</a:t>
            </a:r>
            <a:r>
              <a:rPr lang="zh-CN" altLang="en-US" dirty="0"/>
              <a:t>个月</a:t>
            </a:r>
          </a:p>
          <a:p>
            <a:r>
              <a:rPr lang="zh-CN" altLang="en-US" dirty="0"/>
              <a:t>质量</a:t>
            </a:r>
            <a:r>
              <a:rPr lang="zh-CN" altLang="en-US" dirty="0" smtClean="0"/>
              <a:t>：考勤出错率不超过</a:t>
            </a:r>
            <a:r>
              <a:rPr lang="en-US" altLang="zh-CN" dirty="0" smtClean="0"/>
              <a:t>1%</a:t>
            </a:r>
            <a:r>
              <a:rPr lang="zh-CN" altLang="en-US" dirty="0" smtClean="0"/>
              <a:t>，</a:t>
            </a:r>
            <a:r>
              <a:rPr lang="zh-CN" altLang="en-US" dirty="0"/>
              <a:t>外出审批和请假审批有效</a:t>
            </a:r>
            <a:r>
              <a:rPr lang="zh-CN" altLang="en-US" dirty="0" smtClean="0"/>
              <a:t>并共享</a:t>
            </a:r>
            <a:endParaRPr lang="zh-CN" altLang="en-US" dirty="0"/>
          </a:p>
          <a:p>
            <a:r>
              <a:rPr lang="zh-CN" altLang="en-US" dirty="0"/>
              <a:t>还可以从项目成员成长、公司技术积累等其他方面进行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40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10.3 </a:t>
            </a:r>
            <a:r>
              <a:rPr lang="zh-CN" altLang="en-US" dirty="0" smtClean="0"/>
              <a:t>业务分析</a:t>
            </a:r>
            <a:endParaRPr lang="zh-CN" altLang="en-US" dirty="0"/>
          </a:p>
        </p:txBody>
      </p:sp>
      <p:sp>
        <p:nvSpPr>
          <p:cNvPr id="3" name="AutoShape 2" descr="C:\Users\Administrator\Desktop\%E6%96%B0%E5%BB%BA%E6%96%87%E4%BB%B6%E5%A4%B9\Object-Oriented-Programming-OOP-in-Python-3_Watermark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978691"/>
            <a:ext cx="4629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业务分析阶段包括的活动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932" y="2314793"/>
            <a:ext cx="6805024" cy="22712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8459" y="3265731"/>
            <a:ext cx="1346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kern="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业务分析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 bwMode="auto">
          <a:xfrm>
            <a:off x="1578974" y="2404984"/>
            <a:ext cx="376958" cy="2153124"/>
          </a:xfrm>
          <a:prstGeom prst="leftBrac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业务分析的过程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寻找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 识别结构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 识别主题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 定义属性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 建立动态模型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 建立功能模型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 定义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12" name="Arc 5"/>
          <p:cNvSpPr>
            <a:spLocks/>
          </p:cNvSpPr>
          <p:nvPr/>
        </p:nvSpPr>
        <p:spPr bwMode="black">
          <a:xfrm>
            <a:off x="3747981" y="1484661"/>
            <a:ext cx="227013" cy="550862"/>
          </a:xfrm>
          <a:custGeom>
            <a:avLst/>
            <a:gdLst>
              <a:gd name="T0" fmla="*/ 4955 w 22082"/>
              <a:gd name="T1" fmla="*/ 0 h 43200"/>
              <a:gd name="T2" fmla="*/ 0 w 22082"/>
              <a:gd name="T3" fmla="*/ 550798 h 43200"/>
              <a:gd name="T4" fmla="*/ 4955 w 22082"/>
              <a:gd name="T5" fmla="*/ 275431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082" h="43200" fill="none" extrusionOk="0">
                <a:moveTo>
                  <a:pt x="482" y="0"/>
                </a:moveTo>
                <a:cubicBezTo>
                  <a:pt x="12411" y="0"/>
                  <a:pt x="22082" y="9670"/>
                  <a:pt x="22082" y="21600"/>
                </a:cubicBezTo>
                <a:cubicBezTo>
                  <a:pt x="22082" y="33529"/>
                  <a:pt x="12411" y="43200"/>
                  <a:pt x="482" y="43200"/>
                </a:cubicBezTo>
                <a:cubicBezTo>
                  <a:pt x="321" y="43200"/>
                  <a:pt x="160" y="43198"/>
                  <a:pt x="0" y="43194"/>
                </a:cubicBezTo>
              </a:path>
              <a:path w="22082" h="43200" stroke="0" extrusionOk="0">
                <a:moveTo>
                  <a:pt x="482" y="0"/>
                </a:moveTo>
                <a:cubicBezTo>
                  <a:pt x="12411" y="0"/>
                  <a:pt x="22082" y="9670"/>
                  <a:pt x="22082" y="21600"/>
                </a:cubicBezTo>
                <a:cubicBezTo>
                  <a:pt x="22082" y="33529"/>
                  <a:pt x="12411" y="43200"/>
                  <a:pt x="482" y="43200"/>
                </a:cubicBezTo>
                <a:cubicBezTo>
                  <a:pt x="321" y="43200"/>
                  <a:pt x="160" y="43198"/>
                  <a:pt x="0" y="43194"/>
                </a:cubicBezTo>
                <a:lnTo>
                  <a:pt x="482" y="21600"/>
                </a:lnTo>
                <a:lnTo>
                  <a:pt x="482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sysDot"/>
            <a:round/>
            <a:headEnd/>
            <a:tailEnd type="stealth" w="lg" len="lg"/>
          </a:ln>
          <a:effectLst>
            <a:prstShdw prst="shdw17" dist="17961" dir="13500000">
              <a:srgbClr val="5F268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Arc 6"/>
          <p:cNvSpPr>
            <a:spLocks/>
          </p:cNvSpPr>
          <p:nvPr/>
        </p:nvSpPr>
        <p:spPr bwMode="black">
          <a:xfrm>
            <a:off x="3747980" y="2139349"/>
            <a:ext cx="227013" cy="552450"/>
          </a:xfrm>
          <a:custGeom>
            <a:avLst/>
            <a:gdLst>
              <a:gd name="T0" fmla="*/ 4955 w 22082"/>
              <a:gd name="T1" fmla="*/ 0 h 43200"/>
              <a:gd name="T2" fmla="*/ 0 w 22082"/>
              <a:gd name="T3" fmla="*/ 552386 h 43200"/>
              <a:gd name="T4" fmla="*/ 4955 w 22082"/>
              <a:gd name="T5" fmla="*/ 276225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082" h="43200" fill="none" extrusionOk="0">
                <a:moveTo>
                  <a:pt x="482" y="0"/>
                </a:moveTo>
                <a:cubicBezTo>
                  <a:pt x="12411" y="0"/>
                  <a:pt x="22082" y="9670"/>
                  <a:pt x="22082" y="21600"/>
                </a:cubicBezTo>
                <a:cubicBezTo>
                  <a:pt x="22082" y="33529"/>
                  <a:pt x="12411" y="43200"/>
                  <a:pt x="482" y="43200"/>
                </a:cubicBezTo>
                <a:cubicBezTo>
                  <a:pt x="321" y="43200"/>
                  <a:pt x="160" y="43198"/>
                  <a:pt x="0" y="43194"/>
                </a:cubicBezTo>
              </a:path>
              <a:path w="22082" h="43200" stroke="0" extrusionOk="0">
                <a:moveTo>
                  <a:pt x="482" y="0"/>
                </a:moveTo>
                <a:cubicBezTo>
                  <a:pt x="12411" y="0"/>
                  <a:pt x="22082" y="9670"/>
                  <a:pt x="22082" y="21600"/>
                </a:cubicBezTo>
                <a:cubicBezTo>
                  <a:pt x="22082" y="33529"/>
                  <a:pt x="12411" y="43200"/>
                  <a:pt x="482" y="43200"/>
                </a:cubicBezTo>
                <a:cubicBezTo>
                  <a:pt x="321" y="43200"/>
                  <a:pt x="160" y="43198"/>
                  <a:pt x="0" y="43194"/>
                </a:cubicBezTo>
                <a:lnTo>
                  <a:pt x="482" y="21600"/>
                </a:lnTo>
                <a:lnTo>
                  <a:pt x="482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sysDot"/>
            <a:round/>
            <a:headEnd/>
            <a:tailEnd type="stealth" w="lg" len="lg"/>
          </a:ln>
          <a:effectLst>
            <a:prstShdw prst="shdw17" dist="17961" dir="13500000">
              <a:srgbClr val="5F268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Arc 7"/>
          <p:cNvSpPr>
            <a:spLocks/>
          </p:cNvSpPr>
          <p:nvPr/>
        </p:nvSpPr>
        <p:spPr bwMode="black">
          <a:xfrm>
            <a:off x="3747982" y="2774604"/>
            <a:ext cx="227013" cy="550862"/>
          </a:xfrm>
          <a:custGeom>
            <a:avLst/>
            <a:gdLst>
              <a:gd name="T0" fmla="*/ 4955 w 22082"/>
              <a:gd name="T1" fmla="*/ 0 h 43200"/>
              <a:gd name="T2" fmla="*/ 0 w 22082"/>
              <a:gd name="T3" fmla="*/ 550798 h 43200"/>
              <a:gd name="T4" fmla="*/ 4955 w 22082"/>
              <a:gd name="T5" fmla="*/ 275431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082" h="43200" fill="none" extrusionOk="0">
                <a:moveTo>
                  <a:pt x="482" y="0"/>
                </a:moveTo>
                <a:cubicBezTo>
                  <a:pt x="12411" y="0"/>
                  <a:pt x="22082" y="9670"/>
                  <a:pt x="22082" y="21600"/>
                </a:cubicBezTo>
                <a:cubicBezTo>
                  <a:pt x="22082" y="33529"/>
                  <a:pt x="12411" y="43200"/>
                  <a:pt x="482" y="43200"/>
                </a:cubicBezTo>
                <a:cubicBezTo>
                  <a:pt x="321" y="43200"/>
                  <a:pt x="160" y="43198"/>
                  <a:pt x="0" y="43194"/>
                </a:cubicBezTo>
              </a:path>
              <a:path w="22082" h="43200" stroke="0" extrusionOk="0">
                <a:moveTo>
                  <a:pt x="482" y="0"/>
                </a:moveTo>
                <a:cubicBezTo>
                  <a:pt x="12411" y="0"/>
                  <a:pt x="22082" y="9670"/>
                  <a:pt x="22082" y="21600"/>
                </a:cubicBezTo>
                <a:cubicBezTo>
                  <a:pt x="22082" y="33529"/>
                  <a:pt x="12411" y="43200"/>
                  <a:pt x="482" y="43200"/>
                </a:cubicBezTo>
                <a:cubicBezTo>
                  <a:pt x="321" y="43200"/>
                  <a:pt x="160" y="43198"/>
                  <a:pt x="0" y="43194"/>
                </a:cubicBezTo>
                <a:lnTo>
                  <a:pt x="482" y="21600"/>
                </a:lnTo>
                <a:lnTo>
                  <a:pt x="482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sysDot"/>
            <a:round/>
            <a:headEnd/>
            <a:tailEnd type="stealth" w="lg" len="lg"/>
          </a:ln>
          <a:effectLst>
            <a:prstShdw prst="shdw17" dist="17961" dir="13500000">
              <a:srgbClr val="5F268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" name="Arc 8"/>
          <p:cNvSpPr>
            <a:spLocks/>
          </p:cNvSpPr>
          <p:nvPr/>
        </p:nvSpPr>
        <p:spPr bwMode="black">
          <a:xfrm>
            <a:off x="3747983" y="3353879"/>
            <a:ext cx="227013" cy="550862"/>
          </a:xfrm>
          <a:custGeom>
            <a:avLst/>
            <a:gdLst>
              <a:gd name="T0" fmla="*/ 4955 w 22082"/>
              <a:gd name="T1" fmla="*/ 0 h 43200"/>
              <a:gd name="T2" fmla="*/ 0 w 22082"/>
              <a:gd name="T3" fmla="*/ 550798 h 43200"/>
              <a:gd name="T4" fmla="*/ 4955 w 22082"/>
              <a:gd name="T5" fmla="*/ 275431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082" h="43200" fill="none" extrusionOk="0">
                <a:moveTo>
                  <a:pt x="482" y="0"/>
                </a:moveTo>
                <a:cubicBezTo>
                  <a:pt x="12411" y="0"/>
                  <a:pt x="22082" y="9670"/>
                  <a:pt x="22082" y="21600"/>
                </a:cubicBezTo>
                <a:cubicBezTo>
                  <a:pt x="22082" y="33529"/>
                  <a:pt x="12411" y="43200"/>
                  <a:pt x="482" y="43200"/>
                </a:cubicBezTo>
                <a:cubicBezTo>
                  <a:pt x="321" y="43200"/>
                  <a:pt x="160" y="43198"/>
                  <a:pt x="0" y="43194"/>
                </a:cubicBezTo>
              </a:path>
              <a:path w="22082" h="43200" stroke="0" extrusionOk="0">
                <a:moveTo>
                  <a:pt x="482" y="0"/>
                </a:moveTo>
                <a:cubicBezTo>
                  <a:pt x="12411" y="0"/>
                  <a:pt x="22082" y="9670"/>
                  <a:pt x="22082" y="21600"/>
                </a:cubicBezTo>
                <a:cubicBezTo>
                  <a:pt x="22082" y="33529"/>
                  <a:pt x="12411" y="43200"/>
                  <a:pt x="482" y="43200"/>
                </a:cubicBezTo>
                <a:cubicBezTo>
                  <a:pt x="321" y="43200"/>
                  <a:pt x="160" y="43198"/>
                  <a:pt x="0" y="43194"/>
                </a:cubicBezTo>
                <a:lnTo>
                  <a:pt x="482" y="21600"/>
                </a:lnTo>
                <a:lnTo>
                  <a:pt x="482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sysDot"/>
            <a:round/>
            <a:headEnd/>
            <a:tailEnd type="stealth" w="lg" len="lg"/>
          </a:ln>
          <a:effectLst>
            <a:prstShdw prst="shdw17" dist="17961" dir="13500000">
              <a:srgbClr val="5F268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Arc 9"/>
          <p:cNvSpPr>
            <a:spLocks/>
          </p:cNvSpPr>
          <p:nvPr/>
        </p:nvSpPr>
        <p:spPr bwMode="black">
          <a:xfrm>
            <a:off x="3747984" y="3889455"/>
            <a:ext cx="227013" cy="552450"/>
          </a:xfrm>
          <a:custGeom>
            <a:avLst/>
            <a:gdLst>
              <a:gd name="T0" fmla="*/ 4955 w 22082"/>
              <a:gd name="T1" fmla="*/ 0 h 43200"/>
              <a:gd name="T2" fmla="*/ 0 w 22082"/>
              <a:gd name="T3" fmla="*/ 552386 h 43200"/>
              <a:gd name="T4" fmla="*/ 4955 w 22082"/>
              <a:gd name="T5" fmla="*/ 276225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082" h="43200" fill="none" extrusionOk="0">
                <a:moveTo>
                  <a:pt x="482" y="0"/>
                </a:moveTo>
                <a:cubicBezTo>
                  <a:pt x="12411" y="0"/>
                  <a:pt x="22082" y="9670"/>
                  <a:pt x="22082" y="21600"/>
                </a:cubicBezTo>
                <a:cubicBezTo>
                  <a:pt x="22082" y="33529"/>
                  <a:pt x="12411" y="43200"/>
                  <a:pt x="482" y="43200"/>
                </a:cubicBezTo>
                <a:cubicBezTo>
                  <a:pt x="321" y="43200"/>
                  <a:pt x="160" y="43198"/>
                  <a:pt x="0" y="43194"/>
                </a:cubicBezTo>
              </a:path>
              <a:path w="22082" h="43200" stroke="0" extrusionOk="0">
                <a:moveTo>
                  <a:pt x="482" y="0"/>
                </a:moveTo>
                <a:cubicBezTo>
                  <a:pt x="12411" y="0"/>
                  <a:pt x="22082" y="9670"/>
                  <a:pt x="22082" y="21600"/>
                </a:cubicBezTo>
                <a:cubicBezTo>
                  <a:pt x="22082" y="33529"/>
                  <a:pt x="12411" y="43200"/>
                  <a:pt x="482" y="43200"/>
                </a:cubicBezTo>
                <a:cubicBezTo>
                  <a:pt x="321" y="43200"/>
                  <a:pt x="160" y="43198"/>
                  <a:pt x="0" y="43194"/>
                </a:cubicBezTo>
                <a:lnTo>
                  <a:pt x="482" y="21600"/>
                </a:lnTo>
                <a:lnTo>
                  <a:pt x="482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sysDot"/>
            <a:round/>
            <a:headEnd/>
            <a:tailEnd type="stealth" w="lg" len="lg"/>
          </a:ln>
          <a:effectLst>
            <a:prstShdw prst="shdw17" dist="17961" dir="13500000">
              <a:srgbClr val="5F268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" name="Arc 10"/>
          <p:cNvSpPr>
            <a:spLocks/>
          </p:cNvSpPr>
          <p:nvPr/>
        </p:nvSpPr>
        <p:spPr bwMode="black">
          <a:xfrm>
            <a:off x="3747983" y="4414339"/>
            <a:ext cx="227013" cy="550862"/>
          </a:xfrm>
          <a:custGeom>
            <a:avLst/>
            <a:gdLst>
              <a:gd name="T0" fmla="*/ 4955 w 22082"/>
              <a:gd name="T1" fmla="*/ 0 h 43200"/>
              <a:gd name="T2" fmla="*/ 0 w 22082"/>
              <a:gd name="T3" fmla="*/ 550798 h 43200"/>
              <a:gd name="T4" fmla="*/ 4955 w 22082"/>
              <a:gd name="T5" fmla="*/ 275431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082" h="43200" fill="none" extrusionOk="0">
                <a:moveTo>
                  <a:pt x="482" y="0"/>
                </a:moveTo>
                <a:cubicBezTo>
                  <a:pt x="12411" y="0"/>
                  <a:pt x="22082" y="9670"/>
                  <a:pt x="22082" y="21600"/>
                </a:cubicBezTo>
                <a:cubicBezTo>
                  <a:pt x="22082" y="33529"/>
                  <a:pt x="12411" y="43200"/>
                  <a:pt x="482" y="43200"/>
                </a:cubicBezTo>
                <a:cubicBezTo>
                  <a:pt x="321" y="43200"/>
                  <a:pt x="160" y="43198"/>
                  <a:pt x="0" y="43194"/>
                </a:cubicBezTo>
              </a:path>
              <a:path w="22082" h="43200" stroke="0" extrusionOk="0">
                <a:moveTo>
                  <a:pt x="482" y="0"/>
                </a:moveTo>
                <a:cubicBezTo>
                  <a:pt x="12411" y="0"/>
                  <a:pt x="22082" y="9670"/>
                  <a:pt x="22082" y="21600"/>
                </a:cubicBezTo>
                <a:cubicBezTo>
                  <a:pt x="22082" y="33529"/>
                  <a:pt x="12411" y="43200"/>
                  <a:pt x="482" y="43200"/>
                </a:cubicBezTo>
                <a:cubicBezTo>
                  <a:pt x="321" y="43200"/>
                  <a:pt x="160" y="43198"/>
                  <a:pt x="0" y="43194"/>
                </a:cubicBezTo>
                <a:lnTo>
                  <a:pt x="482" y="21600"/>
                </a:lnTo>
                <a:lnTo>
                  <a:pt x="482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sysDot"/>
            <a:round/>
            <a:headEnd/>
            <a:tailEnd type="stealth" w="lg" len="lg"/>
          </a:ln>
          <a:effectLst>
            <a:prstShdw prst="shdw17" dist="17961" dir="13500000">
              <a:srgbClr val="5F268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59845" y="1618011"/>
            <a:ext cx="4244405" cy="830997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不必</a:t>
            </a:r>
            <a:r>
              <a:rPr lang="zh-CN" altLang="en-US" sz="2400" dirty="0" smtClean="0"/>
              <a:t>严格</a:t>
            </a:r>
            <a:r>
              <a:rPr lang="zh-CN" altLang="en-US" sz="2400" dirty="0"/>
              <a:t>按照</a:t>
            </a:r>
            <a:r>
              <a:rPr lang="zh-CN" altLang="en-US" sz="2400" dirty="0" smtClean="0"/>
              <a:t>顺序，</a:t>
            </a:r>
            <a:r>
              <a:rPr lang="en-US" altLang="zh-CN" sz="2400" dirty="0" smtClean="0"/>
              <a:t>OOA</a:t>
            </a:r>
            <a:r>
              <a:rPr lang="zh-CN" altLang="en-US" sz="2400" dirty="0"/>
              <a:t>不需要严格遵守自顶向下的原则</a:t>
            </a:r>
          </a:p>
        </p:txBody>
      </p:sp>
      <p:sp>
        <p:nvSpPr>
          <p:cNvPr id="22" name="矩形 21"/>
          <p:cNvSpPr/>
          <p:nvPr/>
        </p:nvSpPr>
        <p:spPr>
          <a:xfrm>
            <a:off x="4359845" y="2774604"/>
            <a:ext cx="4244405" cy="1200329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通过</a:t>
            </a:r>
            <a:r>
              <a:rPr lang="zh-CN" altLang="en-US" sz="2400" dirty="0"/>
              <a:t>划分主题把一个大型、复杂的对象模型分解成几个不同的概念范畴。</a:t>
            </a:r>
            <a:endParaRPr lang="en-US" altLang="zh-CN" sz="2400" dirty="0"/>
          </a:p>
        </p:txBody>
      </p:sp>
      <p:sp>
        <p:nvSpPr>
          <p:cNvPr id="23" name="矩形 22"/>
          <p:cNvSpPr/>
          <p:nvPr/>
        </p:nvSpPr>
        <p:spPr>
          <a:xfrm>
            <a:off x="4359845" y="4262270"/>
            <a:ext cx="4244405" cy="830997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复杂系统的模型需要反复构造多遍才能建成</a:t>
            </a:r>
          </a:p>
        </p:txBody>
      </p:sp>
    </p:spTree>
    <p:extLst>
      <p:ext uri="{BB962C8B-B14F-4D97-AF65-F5344CB8AC3E}">
        <p14:creationId xmlns:p14="http://schemas.microsoft.com/office/powerpoint/2010/main" val="327948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2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：建立对象模型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</a:rPr>
              <a:t>问题域的对象模型描述了现实世界中的“类与对象”以及它们之间的关系，表示了目标系统的静态</a:t>
            </a:r>
            <a:r>
              <a:rPr lang="zh-CN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数据结构。</a:t>
            </a:r>
            <a:endParaRPr lang="en-US" altLang="zh-CN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需求陈述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应用领域的专业知识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</a:rPr>
              <a:t>以及关于客观世界的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常识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</a:rPr>
              <a:t>，是建立对象模型时的主要信息来源</a:t>
            </a:r>
            <a:r>
              <a:rPr lang="zh-CN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r>
              <a:rPr lang="zh-CN" altLang="en-US" dirty="0" smtClean="0"/>
              <a:t>对象模型是</a:t>
            </a:r>
            <a:r>
              <a:rPr lang="zh-CN" altLang="en-US" dirty="0" smtClean="0">
                <a:solidFill>
                  <a:srgbClr val="0000FF"/>
                </a:solidFill>
              </a:rPr>
              <a:t>准确</a:t>
            </a:r>
            <a:r>
              <a:rPr lang="zh-CN" altLang="en-US" dirty="0">
                <a:solidFill>
                  <a:srgbClr val="0000FF"/>
                </a:solidFill>
              </a:rPr>
              <a:t>全面理解需求，进行业务重组的</a:t>
            </a:r>
            <a:r>
              <a:rPr lang="zh-CN" altLang="en-US" dirty="0" smtClean="0">
                <a:solidFill>
                  <a:srgbClr val="0000FF"/>
                </a:solidFill>
              </a:rPr>
              <a:t>基础，也是数据库</a:t>
            </a:r>
            <a:r>
              <a:rPr lang="zh-CN" altLang="en-US" dirty="0">
                <a:solidFill>
                  <a:srgbClr val="0000FF"/>
                </a:solidFill>
              </a:rPr>
              <a:t>设计的基础</a:t>
            </a:r>
            <a:r>
              <a:rPr lang="zh-CN" altLang="en-US" dirty="0" smtClean="0"/>
              <a:t>，对象模型</a:t>
            </a:r>
            <a:r>
              <a:rPr lang="zh-CN" altLang="en-US" dirty="0"/>
              <a:t>可导出数据库设计，包括，表，表中的字段，表的关系</a:t>
            </a:r>
            <a:r>
              <a:rPr lang="zh-CN" altLang="en-US" dirty="0" smtClean="0"/>
              <a:t>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30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组合 232"/>
          <p:cNvGrpSpPr/>
          <p:nvPr/>
        </p:nvGrpSpPr>
        <p:grpSpPr>
          <a:xfrm>
            <a:off x="4120434" y="1338470"/>
            <a:ext cx="4724400" cy="4780260"/>
            <a:chOff x="-1055074" y="1320530"/>
            <a:chExt cx="4724400" cy="4780260"/>
          </a:xfrm>
        </p:grpSpPr>
        <p:sp>
          <p:nvSpPr>
            <p:cNvPr id="142" name="Text Box 18"/>
            <p:cNvSpPr txBox="1">
              <a:spLocks noChangeArrowheads="1"/>
            </p:cNvSpPr>
            <p:nvPr/>
          </p:nvSpPr>
          <p:spPr bwMode="auto">
            <a:xfrm>
              <a:off x="-1032313" y="1328440"/>
              <a:ext cx="190500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Class-&amp;-Object</a:t>
              </a:r>
            </a:p>
          </p:txBody>
        </p:sp>
        <p:grpSp>
          <p:nvGrpSpPr>
            <p:cNvPr id="143" name="Group 19"/>
            <p:cNvGrpSpPr>
              <a:grpSpLocks/>
            </p:cNvGrpSpPr>
            <p:nvPr/>
          </p:nvGrpSpPr>
          <p:grpSpPr bwMode="auto">
            <a:xfrm>
              <a:off x="972700" y="1748837"/>
              <a:ext cx="485775" cy="585788"/>
              <a:chOff x="2208" y="1728"/>
              <a:chExt cx="480" cy="576"/>
            </a:xfrm>
          </p:grpSpPr>
          <p:sp>
            <p:nvSpPr>
              <p:cNvPr id="188" name="Rectangle 2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89" name="Rectangle 21"/>
              <p:cNvSpPr>
                <a:spLocks noChangeArrowheads="1"/>
              </p:cNvSpPr>
              <p:nvPr/>
            </p:nvSpPr>
            <p:spPr bwMode="auto">
              <a:xfrm>
                <a:off x="2208" y="1920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90" name="Rectangle 22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144" name="Group 24"/>
            <p:cNvGrpSpPr>
              <a:grpSpLocks/>
            </p:cNvGrpSpPr>
            <p:nvPr/>
          </p:nvGrpSpPr>
          <p:grpSpPr bwMode="auto">
            <a:xfrm>
              <a:off x="2419839" y="1750084"/>
              <a:ext cx="485511" cy="586468"/>
              <a:chOff x="2208" y="1728"/>
              <a:chExt cx="480" cy="576"/>
            </a:xfrm>
          </p:grpSpPr>
          <p:sp>
            <p:nvSpPr>
              <p:cNvPr id="185" name="Rectangle 25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192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86" name="Rectangle 26"/>
              <p:cNvSpPr>
                <a:spLocks noChangeArrowheads="1"/>
              </p:cNvSpPr>
              <p:nvPr/>
            </p:nvSpPr>
            <p:spPr bwMode="auto">
              <a:xfrm>
                <a:off x="2208" y="1920"/>
                <a:ext cx="480" cy="192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87" name="Rectangle 27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480" cy="192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145" name="Group 29"/>
            <p:cNvGrpSpPr>
              <a:grpSpLocks/>
            </p:cNvGrpSpPr>
            <p:nvPr/>
          </p:nvGrpSpPr>
          <p:grpSpPr bwMode="auto">
            <a:xfrm>
              <a:off x="972700" y="2826692"/>
              <a:ext cx="485775" cy="585788"/>
              <a:chOff x="2208" y="1728"/>
              <a:chExt cx="480" cy="576"/>
            </a:xfrm>
          </p:grpSpPr>
          <p:sp>
            <p:nvSpPr>
              <p:cNvPr id="182" name="Rectangle 3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83" name="Rectangle 31"/>
              <p:cNvSpPr>
                <a:spLocks noChangeArrowheads="1"/>
              </p:cNvSpPr>
              <p:nvPr/>
            </p:nvSpPr>
            <p:spPr bwMode="auto">
              <a:xfrm>
                <a:off x="2208" y="1920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84" name="Rectangle 32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146" name="Group 34"/>
            <p:cNvGrpSpPr>
              <a:grpSpLocks/>
            </p:cNvGrpSpPr>
            <p:nvPr/>
          </p:nvGrpSpPr>
          <p:grpSpPr bwMode="auto">
            <a:xfrm>
              <a:off x="-475100" y="2826692"/>
              <a:ext cx="485775" cy="585788"/>
              <a:chOff x="2208" y="1728"/>
              <a:chExt cx="480" cy="576"/>
            </a:xfrm>
          </p:grpSpPr>
          <p:sp>
            <p:nvSpPr>
              <p:cNvPr id="179" name="Rectangle 35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80" name="Rectangle 36"/>
              <p:cNvSpPr>
                <a:spLocks noChangeArrowheads="1"/>
              </p:cNvSpPr>
              <p:nvPr/>
            </p:nvSpPr>
            <p:spPr bwMode="auto">
              <a:xfrm>
                <a:off x="2208" y="1920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81" name="Rectangle 37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147" name="Group 39"/>
            <p:cNvGrpSpPr>
              <a:grpSpLocks/>
            </p:cNvGrpSpPr>
            <p:nvPr/>
          </p:nvGrpSpPr>
          <p:grpSpPr bwMode="auto">
            <a:xfrm>
              <a:off x="972700" y="3970436"/>
              <a:ext cx="485775" cy="585788"/>
              <a:chOff x="2208" y="1728"/>
              <a:chExt cx="480" cy="576"/>
            </a:xfrm>
          </p:grpSpPr>
          <p:sp>
            <p:nvSpPr>
              <p:cNvPr id="176" name="Rectangle 4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77" name="Rectangle 41"/>
              <p:cNvSpPr>
                <a:spLocks noChangeArrowheads="1"/>
              </p:cNvSpPr>
              <p:nvPr/>
            </p:nvSpPr>
            <p:spPr bwMode="auto">
              <a:xfrm>
                <a:off x="2208" y="1920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78" name="Rectangle 42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148" name="Group 44"/>
            <p:cNvGrpSpPr>
              <a:grpSpLocks/>
            </p:cNvGrpSpPr>
            <p:nvPr/>
          </p:nvGrpSpPr>
          <p:grpSpPr bwMode="auto">
            <a:xfrm>
              <a:off x="210700" y="3970436"/>
              <a:ext cx="485775" cy="585788"/>
              <a:chOff x="2208" y="1728"/>
              <a:chExt cx="480" cy="576"/>
            </a:xfrm>
          </p:grpSpPr>
          <p:sp>
            <p:nvSpPr>
              <p:cNvPr id="173" name="Rectangle 45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74" name="Rectangle 46"/>
              <p:cNvSpPr>
                <a:spLocks noChangeArrowheads="1"/>
              </p:cNvSpPr>
              <p:nvPr/>
            </p:nvSpPr>
            <p:spPr bwMode="auto">
              <a:xfrm>
                <a:off x="2208" y="1920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75" name="Rectangle 47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149" name="Group 49"/>
            <p:cNvGrpSpPr>
              <a:grpSpLocks/>
            </p:cNvGrpSpPr>
            <p:nvPr/>
          </p:nvGrpSpPr>
          <p:grpSpPr bwMode="auto">
            <a:xfrm>
              <a:off x="-551300" y="3970436"/>
              <a:ext cx="485775" cy="585788"/>
              <a:chOff x="2208" y="1728"/>
              <a:chExt cx="480" cy="576"/>
            </a:xfrm>
          </p:grpSpPr>
          <p:sp>
            <p:nvSpPr>
              <p:cNvPr id="170" name="Rectangle 5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71" name="Rectangle 51"/>
              <p:cNvSpPr>
                <a:spLocks noChangeArrowheads="1"/>
              </p:cNvSpPr>
              <p:nvPr/>
            </p:nvSpPr>
            <p:spPr bwMode="auto">
              <a:xfrm>
                <a:off x="2208" y="1920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72" name="Rectangle 52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150" name="Group 54"/>
            <p:cNvGrpSpPr>
              <a:grpSpLocks/>
            </p:cNvGrpSpPr>
            <p:nvPr/>
          </p:nvGrpSpPr>
          <p:grpSpPr bwMode="auto">
            <a:xfrm>
              <a:off x="2496700" y="2902892"/>
              <a:ext cx="485775" cy="585788"/>
              <a:chOff x="2208" y="1728"/>
              <a:chExt cx="480" cy="576"/>
            </a:xfrm>
          </p:grpSpPr>
          <p:sp>
            <p:nvSpPr>
              <p:cNvPr id="167" name="Rectangle 55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68" name="Rectangle 56"/>
              <p:cNvSpPr>
                <a:spLocks noChangeArrowheads="1"/>
              </p:cNvSpPr>
              <p:nvPr/>
            </p:nvSpPr>
            <p:spPr bwMode="auto">
              <a:xfrm>
                <a:off x="2208" y="1920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69" name="Rectangle 57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151" name="Group 59"/>
            <p:cNvGrpSpPr>
              <a:grpSpLocks/>
            </p:cNvGrpSpPr>
            <p:nvPr/>
          </p:nvGrpSpPr>
          <p:grpSpPr bwMode="auto">
            <a:xfrm>
              <a:off x="2496700" y="4199036"/>
              <a:ext cx="485775" cy="585788"/>
              <a:chOff x="2208" y="1728"/>
              <a:chExt cx="480" cy="576"/>
            </a:xfrm>
          </p:grpSpPr>
          <p:sp>
            <p:nvSpPr>
              <p:cNvPr id="164" name="Rectangle 6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65" name="Rectangle 61"/>
              <p:cNvSpPr>
                <a:spLocks noChangeArrowheads="1"/>
              </p:cNvSpPr>
              <p:nvPr/>
            </p:nvSpPr>
            <p:spPr bwMode="auto">
              <a:xfrm>
                <a:off x="2208" y="1920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66" name="Rectangle 62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152" name="Group 64"/>
            <p:cNvGrpSpPr>
              <a:grpSpLocks/>
            </p:cNvGrpSpPr>
            <p:nvPr/>
          </p:nvGrpSpPr>
          <p:grpSpPr bwMode="auto">
            <a:xfrm>
              <a:off x="-322700" y="5207148"/>
              <a:ext cx="485775" cy="585788"/>
              <a:chOff x="2208" y="1728"/>
              <a:chExt cx="480" cy="576"/>
            </a:xfrm>
          </p:grpSpPr>
          <p:sp>
            <p:nvSpPr>
              <p:cNvPr id="161" name="Rectangle 65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62" name="Rectangle 66"/>
              <p:cNvSpPr>
                <a:spLocks noChangeArrowheads="1"/>
              </p:cNvSpPr>
              <p:nvPr/>
            </p:nvSpPr>
            <p:spPr bwMode="auto">
              <a:xfrm>
                <a:off x="2208" y="1920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63" name="Rectangle 67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153" name="Group 69"/>
            <p:cNvGrpSpPr>
              <a:grpSpLocks/>
            </p:cNvGrpSpPr>
            <p:nvPr/>
          </p:nvGrpSpPr>
          <p:grpSpPr bwMode="auto">
            <a:xfrm>
              <a:off x="1353700" y="5207148"/>
              <a:ext cx="485775" cy="585788"/>
              <a:chOff x="2208" y="1728"/>
              <a:chExt cx="480" cy="576"/>
            </a:xfrm>
          </p:grpSpPr>
          <p:sp>
            <p:nvSpPr>
              <p:cNvPr id="158" name="Rectangle 7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59" name="Rectangle 71"/>
              <p:cNvSpPr>
                <a:spLocks noChangeArrowheads="1"/>
              </p:cNvSpPr>
              <p:nvPr/>
            </p:nvSpPr>
            <p:spPr bwMode="auto">
              <a:xfrm>
                <a:off x="2208" y="1920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60" name="Rectangle 72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154" name="Group 74"/>
            <p:cNvGrpSpPr>
              <a:grpSpLocks/>
            </p:cNvGrpSpPr>
            <p:nvPr/>
          </p:nvGrpSpPr>
          <p:grpSpPr bwMode="auto">
            <a:xfrm>
              <a:off x="2725300" y="5207148"/>
              <a:ext cx="485775" cy="585788"/>
              <a:chOff x="2208" y="1728"/>
              <a:chExt cx="480" cy="576"/>
            </a:xfrm>
          </p:grpSpPr>
          <p:sp>
            <p:nvSpPr>
              <p:cNvPr id="155" name="Rectangle 75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56" name="Rectangle 76"/>
              <p:cNvSpPr>
                <a:spLocks noChangeArrowheads="1"/>
              </p:cNvSpPr>
              <p:nvPr/>
            </p:nvSpPr>
            <p:spPr bwMode="auto">
              <a:xfrm>
                <a:off x="2208" y="1920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157" name="Rectangle 77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480" cy="19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sp>
          <p:nvSpPr>
            <p:cNvPr id="141" name="Rectangle 17"/>
            <p:cNvSpPr>
              <a:spLocks noChangeArrowheads="1"/>
            </p:cNvSpPr>
            <p:nvPr/>
          </p:nvSpPr>
          <p:spPr bwMode="auto">
            <a:xfrm>
              <a:off x="-1055074" y="1320530"/>
              <a:ext cx="4724400" cy="4780260"/>
            </a:xfrm>
            <a:prstGeom prst="rect">
              <a:avLst/>
            </a:prstGeom>
            <a:noFill/>
            <a:ln w="127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对象模型通常有</a:t>
            </a:r>
            <a:r>
              <a:rPr lang="en-US" altLang="zh-CN" dirty="0"/>
              <a:t>5</a:t>
            </a:r>
            <a:r>
              <a:rPr lang="zh-CN" altLang="en-US" dirty="0"/>
              <a:t>个层次</a:t>
            </a:r>
          </a:p>
        </p:txBody>
      </p:sp>
      <p:sp>
        <p:nvSpPr>
          <p:cNvPr id="296" name="内容占位符 295"/>
          <p:cNvSpPr>
            <a:spLocks noGrp="1"/>
          </p:cNvSpPr>
          <p:nvPr>
            <p:ph idx="1"/>
          </p:nvPr>
        </p:nvSpPr>
        <p:spPr>
          <a:xfrm>
            <a:off x="684214" y="1412875"/>
            <a:ext cx="3149112" cy="4321175"/>
          </a:xfrm>
        </p:spPr>
        <p:txBody>
          <a:bodyPr/>
          <a:lstStyle/>
          <a:p>
            <a:r>
              <a:rPr lang="zh-CN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五个层次：</a:t>
            </a:r>
            <a:endParaRPr lang="en-US" altLang="zh-CN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主题层</a:t>
            </a:r>
            <a:endParaRPr lang="en-US" altLang="zh-CN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类与对象层</a:t>
            </a:r>
            <a:endParaRPr lang="en-US" altLang="zh-CN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结构层</a:t>
            </a:r>
            <a:endParaRPr lang="en-US" altLang="zh-CN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属性层</a:t>
            </a:r>
            <a:endParaRPr lang="en-US" altLang="zh-CN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服务层</a:t>
            </a:r>
            <a:endParaRPr lang="en-US" altLang="zh-CN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r>
              <a:rPr lang="zh-CN" altLang="en-US" dirty="0" smtClean="0"/>
              <a:t>如果系统并非很复杂，也可以没有主题</a:t>
            </a:r>
            <a:endParaRPr lang="zh-CN" altLang="en-US" sz="3200" dirty="0"/>
          </a:p>
        </p:txBody>
      </p:sp>
      <p:grpSp>
        <p:nvGrpSpPr>
          <p:cNvPr id="232" name="组合 231"/>
          <p:cNvGrpSpPr/>
          <p:nvPr/>
        </p:nvGrpSpPr>
        <p:grpSpPr>
          <a:xfrm>
            <a:off x="4123355" y="1338469"/>
            <a:ext cx="4724401" cy="4774631"/>
            <a:chOff x="3909551" y="1313494"/>
            <a:chExt cx="4724401" cy="4774631"/>
          </a:xfrm>
        </p:grpSpPr>
        <p:sp>
          <p:nvSpPr>
            <p:cNvPr id="193" name="Text Box 81"/>
            <p:cNvSpPr txBox="1">
              <a:spLocks noChangeArrowheads="1"/>
            </p:cNvSpPr>
            <p:nvPr/>
          </p:nvSpPr>
          <p:spPr bwMode="auto">
            <a:xfrm>
              <a:off x="3924069" y="1581840"/>
              <a:ext cx="1447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</a:rPr>
                <a:t>Structure</a:t>
              </a:r>
            </a:p>
          </p:txBody>
        </p:sp>
        <p:sp>
          <p:nvSpPr>
            <p:cNvPr id="192" name="Rectangle 80"/>
            <p:cNvSpPr>
              <a:spLocks noChangeArrowheads="1"/>
            </p:cNvSpPr>
            <p:nvPr/>
          </p:nvSpPr>
          <p:spPr bwMode="auto">
            <a:xfrm>
              <a:off x="3909551" y="1313494"/>
              <a:ext cx="4724401" cy="4774631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grpSp>
          <p:nvGrpSpPr>
            <p:cNvPr id="195" name="Group 91"/>
            <p:cNvGrpSpPr>
              <a:grpSpLocks/>
            </p:cNvGrpSpPr>
            <p:nvPr/>
          </p:nvGrpSpPr>
          <p:grpSpPr bwMode="auto">
            <a:xfrm>
              <a:off x="7550961" y="3496318"/>
              <a:ext cx="206374" cy="694005"/>
              <a:chOff x="4128" y="1872"/>
              <a:chExt cx="96" cy="528"/>
            </a:xfrm>
          </p:grpSpPr>
          <p:sp>
            <p:nvSpPr>
              <p:cNvPr id="212" name="Rectangle 92"/>
              <p:cNvSpPr>
                <a:spLocks noChangeArrowheads="1"/>
              </p:cNvSpPr>
              <p:nvPr/>
            </p:nvSpPr>
            <p:spPr bwMode="auto">
              <a:xfrm>
                <a:off x="4128" y="1872"/>
                <a:ext cx="96" cy="192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13" name="Line 93"/>
              <p:cNvSpPr>
                <a:spLocks noChangeShapeType="1"/>
              </p:cNvSpPr>
              <p:nvPr/>
            </p:nvSpPr>
            <p:spPr bwMode="auto">
              <a:xfrm>
                <a:off x="4176" y="2064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sp>
          <p:nvSpPr>
            <p:cNvPr id="196" name="Line 94"/>
            <p:cNvSpPr>
              <a:spLocks noChangeShapeType="1"/>
            </p:cNvSpPr>
            <p:nvPr/>
          </p:nvSpPr>
          <p:spPr bwMode="auto">
            <a:xfrm flipH="1">
              <a:off x="7612872" y="2334625"/>
              <a:ext cx="5533" cy="56826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arrow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grpSp>
          <p:nvGrpSpPr>
            <p:cNvPr id="197" name="Group 95"/>
            <p:cNvGrpSpPr>
              <a:grpSpLocks/>
            </p:cNvGrpSpPr>
            <p:nvPr/>
          </p:nvGrpSpPr>
          <p:grpSpPr bwMode="auto">
            <a:xfrm>
              <a:off x="6418271" y="1775929"/>
              <a:ext cx="884238" cy="495365"/>
              <a:chOff x="3366" y="566"/>
              <a:chExt cx="557" cy="326"/>
            </a:xfrm>
          </p:grpSpPr>
          <p:sp>
            <p:nvSpPr>
              <p:cNvPr id="210" name="Line 96"/>
              <p:cNvSpPr>
                <a:spLocks noChangeShapeType="1"/>
              </p:cNvSpPr>
              <p:nvPr/>
            </p:nvSpPr>
            <p:spPr bwMode="auto">
              <a:xfrm>
                <a:off x="3395" y="720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11" name="Text Box 97"/>
              <p:cNvSpPr txBox="1">
                <a:spLocks noChangeArrowheads="1"/>
              </p:cNvSpPr>
              <p:nvPr/>
            </p:nvSpPr>
            <p:spPr bwMode="auto">
              <a:xfrm>
                <a:off x="3366" y="566"/>
                <a:ext cx="2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</a:rPr>
                  <a:t>1+</a:t>
                </a:r>
              </a:p>
            </p:txBody>
          </p:sp>
        </p:grpSp>
        <p:sp>
          <p:nvSpPr>
            <p:cNvPr id="198" name="Line 98"/>
            <p:cNvSpPr>
              <a:spLocks noChangeShapeType="1"/>
            </p:cNvSpPr>
            <p:nvPr/>
          </p:nvSpPr>
          <p:spPr bwMode="auto">
            <a:xfrm>
              <a:off x="6156317" y="2334626"/>
              <a:ext cx="0" cy="5190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grpSp>
          <p:nvGrpSpPr>
            <p:cNvPr id="199" name="Group 99"/>
            <p:cNvGrpSpPr>
              <a:grpSpLocks/>
            </p:cNvGrpSpPr>
            <p:nvPr/>
          </p:nvGrpSpPr>
          <p:grpSpPr bwMode="auto">
            <a:xfrm>
              <a:off x="4956168" y="2871903"/>
              <a:ext cx="914400" cy="495365"/>
              <a:chOff x="3366" y="566"/>
              <a:chExt cx="557" cy="326"/>
            </a:xfrm>
          </p:grpSpPr>
          <p:sp>
            <p:nvSpPr>
              <p:cNvPr id="208" name="Line 100"/>
              <p:cNvSpPr>
                <a:spLocks noChangeShapeType="1"/>
              </p:cNvSpPr>
              <p:nvPr/>
            </p:nvSpPr>
            <p:spPr bwMode="auto">
              <a:xfrm>
                <a:off x="3395" y="720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09" name="Text Box 101"/>
              <p:cNvSpPr txBox="1">
                <a:spLocks noChangeArrowheads="1"/>
              </p:cNvSpPr>
              <p:nvPr/>
            </p:nvSpPr>
            <p:spPr bwMode="auto">
              <a:xfrm>
                <a:off x="3366" y="566"/>
                <a:ext cx="2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</a:rPr>
                  <a:t>1+</a:t>
                </a:r>
              </a:p>
            </p:txBody>
          </p:sp>
        </p:grpSp>
        <p:grpSp>
          <p:nvGrpSpPr>
            <p:cNvPr id="200" name="Group 102"/>
            <p:cNvGrpSpPr>
              <a:grpSpLocks/>
            </p:cNvGrpSpPr>
            <p:nvPr/>
          </p:nvGrpSpPr>
          <p:grpSpPr bwMode="auto">
            <a:xfrm>
              <a:off x="4626785" y="3422590"/>
              <a:ext cx="1600200" cy="531453"/>
              <a:chOff x="2256" y="1826"/>
              <a:chExt cx="1008" cy="430"/>
            </a:xfrm>
          </p:grpSpPr>
          <p:sp>
            <p:nvSpPr>
              <p:cNvPr id="201" name="AutoShape 103"/>
              <p:cNvSpPr>
                <a:spLocks noChangeArrowheads="1"/>
              </p:cNvSpPr>
              <p:nvPr/>
            </p:nvSpPr>
            <p:spPr bwMode="auto">
              <a:xfrm>
                <a:off x="3144" y="1826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1pPr>
                <a:lvl2pPr marL="742950" indent="-28575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2pPr>
                <a:lvl3pPr marL="11430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3pPr>
                <a:lvl4pPr marL="16002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4pPr>
                <a:lvl5pPr marL="2057400" indent="-228600" algn="ctr"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Comic Sans MS" panose="030F0702030302020204" pitchFamily="66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02" name="Line 104"/>
              <p:cNvSpPr>
                <a:spLocks noChangeShapeType="1"/>
              </p:cNvSpPr>
              <p:nvPr/>
            </p:nvSpPr>
            <p:spPr bwMode="auto">
              <a:xfrm flipV="1">
                <a:off x="3194" y="1928"/>
                <a:ext cx="0" cy="96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03" name="Line 105"/>
              <p:cNvSpPr>
                <a:spLocks noChangeShapeType="1"/>
              </p:cNvSpPr>
              <p:nvPr/>
            </p:nvSpPr>
            <p:spPr bwMode="auto">
              <a:xfrm>
                <a:off x="3194" y="2016"/>
                <a:ext cx="0" cy="96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04" name="Line 106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1008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05" name="Line 107"/>
              <p:cNvSpPr>
                <a:spLocks noChangeShapeType="1"/>
              </p:cNvSpPr>
              <p:nvPr/>
            </p:nvSpPr>
            <p:spPr bwMode="auto">
              <a:xfrm>
                <a:off x="3264" y="2112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06" name="Line 108"/>
              <p:cNvSpPr>
                <a:spLocks noChangeShapeType="1"/>
              </p:cNvSpPr>
              <p:nvPr/>
            </p:nvSpPr>
            <p:spPr bwMode="auto">
              <a:xfrm>
                <a:off x="2736" y="2112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07" name="Line 109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4855384" y="4792462"/>
              <a:ext cx="3048001" cy="406817"/>
              <a:chOff x="4855384" y="4792462"/>
              <a:chExt cx="3048001" cy="406817"/>
            </a:xfrm>
          </p:grpSpPr>
          <p:sp>
            <p:nvSpPr>
              <p:cNvPr id="217" name="Line 88"/>
              <p:cNvSpPr>
                <a:spLocks noChangeShapeType="1"/>
              </p:cNvSpPr>
              <p:nvPr/>
            </p:nvSpPr>
            <p:spPr bwMode="auto">
              <a:xfrm>
                <a:off x="4872331" y="5053404"/>
                <a:ext cx="0" cy="145875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grpSp>
            <p:nvGrpSpPr>
              <p:cNvPr id="228" name="组合 227"/>
              <p:cNvGrpSpPr/>
              <p:nvPr/>
            </p:nvGrpSpPr>
            <p:grpSpPr>
              <a:xfrm>
                <a:off x="4855384" y="4792462"/>
                <a:ext cx="3048001" cy="406817"/>
                <a:chOff x="4937576" y="4792462"/>
                <a:chExt cx="3048001" cy="406817"/>
              </a:xfrm>
            </p:grpSpPr>
            <p:sp>
              <p:nvSpPr>
                <p:cNvPr id="21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7749357" y="4938336"/>
                  <a:ext cx="0" cy="10635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仿宋_GB2312" pitchFamily="49" charset="-122"/>
                  </a:endParaRPr>
                </a:p>
              </p:txBody>
            </p:sp>
            <p:sp>
              <p:nvSpPr>
                <p:cNvPr id="219" name="Line 90"/>
                <p:cNvSpPr>
                  <a:spLocks noChangeShapeType="1"/>
                </p:cNvSpPr>
                <p:nvPr/>
              </p:nvSpPr>
              <p:spPr bwMode="auto">
                <a:xfrm>
                  <a:off x="7984624" y="5053404"/>
                  <a:ext cx="0" cy="145875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仿宋_GB2312" pitchFamily="49" charset="-122"/>
                  </a:endParaRPr>
                </a:p>
              </p:txBody>
            </p:sp>
            <p:sp>
              <p:nvSpPr>
                <p:cNvPr id="216" name="Line 87"/>
                <p:cNvSpPr>
                  <a:spLocks noChangeShapeType="1"/>
                </p:cNvSpPr>
                <p:nvPr/>
              </p:nvSpPr>
              <p:spPr bwMode="auto">
                <a:xfrm>
                  <a:off x="4937576" y="5044690"/>
                  <a:ext cx="3048001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仿宋_GB2312" pitchFamily="49" charset="-122"/>
                  </a:endParaRPr>
                </a:p>
              </p:txBody>
            </p:sp>
            <p:sp>
              <p:nvSpPr>
                <p:cNvPr id="218" name="Line 89"/>
                <p:cNvSpPr>
                  <a:spLocks noChangeShapeType="1"/>
                </p:cNvSpPr>
                <p:nvPr/>
              </p:nvSpPr>
              <p:spPr bwMode="auto">
                <a:xfrm>
                  <a:off x="6613977" y="5053404"/>
                  <a:ext cx="0" cy="145875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仿宋_GB2312" pitchFamily="49" charset="-122"/>
                  </a:endParaRPr>
                </a:p>
              </p:txBody>
            </p:sp>
            <p:sp>
              <p:nvSpPr>
                <p:cNvPr id="222" name="AutoShape 103"/>
                <p:cNvSpPr>
                  <a:spLocks noChangeArrowheads="1"/>
                </p:cNvSpPr>
                <p:nvPr/>
              </p:nvSpPr>
              <p:spPr bwMode="auto">
                <a:xfrm>
                  <a:off x="7666490" y="4792462"/>
                  <a:ext cx="152400" cy="145874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sz="4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仿宋_GB2312" pitchFamily="49" charset="-122"/>
                    </a:defRPr>
                  </a:lvl1pPr>
                  <a:lvl2pPr marL="742950" indent="-285750" algn="ctr">
                    <a:defRPr sz="4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仿宋_GB2312" pitchFamily="49" charset="-122"/>
                    </a:defRPr>
                  </a:lvl2pPr>
                  <a:lvl3pPr marL="1143000" indent="-228600" algn="ctr">
                    <a:defRPr sz="4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仿宋_GB2312" pitchFamily="49" charset="-122"/>
                    </a:defRPr>
                  </a:lvl3pPr>
                  <a:lvl4pPr marL="1600200" indent="-228600" algn="ctr">
                    <a:defRPr sz="4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仿宋_GB2312" pitchFamily="49" charset="-122"/>
                    </a:defRPr>
                  </a:lvl4pPr>
                  <a:lvl5pPr marL="2057400" indent="-228600" algn="ctr">
                    <a:defRPr sz="4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仿宋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仿宋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仿宋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仿宋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仿宋_GB2312" pitchFamily="49" charset="-122"/>
                  </a:endParaRPr>
                </a:p>
              </p:txBody>
            </p:sp>
          </p:grpSp>
        </p:grpSp>
      </p:grpSp>
      <p:grpSp>
        <p:nvGrpSpPr>
          <p:cNvPr id="258" name="组合 257"/>
          <p:cNvGrpSpPr/>
          <p:nvPr/>
        </p:nvGrpSpPr>
        <p:grpSpPr>
          <a:xfrm>
            <a:off x="4137327" y="1338470"/>
            <a:ext cx="4724400" cy="4769536"/>
            <a:chOff x="3918041" y="1326498"/>
            <a:chExt cx="4724400" cy="4769536"/>
          </a:xfrm>
        </p:grpSpPr>
        <p:grpSp>
          <p:nvGrpSpPr>
            <p:cNvPr id="247" name="Group 9"/>
            <p:cNvGrpSpPr>
              <a:grpSpLocks/>
            </p:cNvGrpSpPr>
            <p:nvPr/>
          </p:nvGrpSpPr>
          <p:grpSpPr bwMode="auto">
            <a:xfrm>
              <a:off x="4127501" y="2706379"/>
              <a:ext cx="4351989" cy="3199121"/>
              <a:chOff x="1872" y="1296"/>
              <a:chExt cx="2835" cy="2784"/>
            </a:xfrm>
          </p:grpSpPr>
          <p:sp>
            <p:nvSpPr>
              <p:cNvPr id="248" name="Line 10"/>
              <p:cNvSpPr>
                <a:spLocks noChangeShapeType="1"/>
              </p:cNvSpPr>
              <p:nvPr/>
            </p:nvSpPr>
            <p:spPr bwMode="auto">
              <a:xfrm flipV="1">
                <a:off x="3816" y="1318"/>
                <a:ext cx="891" cy="8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49" name="Line 11"/>
              <p:cNvSpPr>
                <a:spLocks noChangeShapeType="1"/>
              </p:cNvSpPr>
              <p:nvPr/>
            </p:nvSpPr>
            <p:spPr bwMode="auto">
              <a:xfrm>
                <a:off x="3816" y="1326"/>
                <a:ext cx="13" cy="1766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50" name="Line 12"/>
              <p:cNvSpPr>
                <a:spLocks noChangeShapeType="1"/>
              </p:cNvSpPr>
              <p:nvPr/>
            </p:nvSpPr>
            <p:spPr bwMode="auto">
              <a:xfrm flipH="1">
                <a:off x="1872" y="3092"/>
                <a:ext cx="1941" cy="28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51" name="Line 13"/>
              <p:cNvSpPr>
                <a:spLocks noChangeShapeType="1"/>
              </p:cNvSpPr>
              <p:nvPr/>
            </p:nvSpPr>
            <p:spPr bwMode="auto">
              <a:xfrm>
                <a:off x="1872" y="3120"/>
                <a:ext cx="0" cy="96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52" name="Line 14"/>
              <p:cNvSpPr>
                <a:spLocks noChangeShapeType="1"/>
              </p:cNvSpPr>
              <p:nvPr/>
            </p:nvSpPr>
            <p:spPr bwMode="auto">
              <a:xfrm>
                <a:off x="1872" y="4080"/>
                <a:ext cx="2832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  <p:sp>
            <p:nvSpPr>
              <p:cNvPr id="253" name="Line 15"/>
              <p:cNvSpPr>
                <a:spLocks noChangeShapeType="1"/>
              </p:cNvSpPr>
              <p:nvPr/>
            </p:nvSpPr>
            <p:spPr bwMode="auto">
              <a:xfrm flipV="1">
                <a:off x="4704" y="1296"/>
                <a:ext cx="0" cy="2784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仿宋_GB2312" pitchFamily="49" charset="-122"/>
                </a:endParaRPr>
              </a:p>
            </p:txBody>
          </p:sp>
        </p:grpSp>
        <p:sp>
          <p:nvSpPr>
            <p:cNvPr id="254" name="Rectangle 8"/>
            <p:cNvSpPr>
              <a:spLocks noChangeArrowheads="1"/>
            </p:cNvSpPr>
            <p:nvPr/>
          </p:nvSpPr>
          <p:spPr bwMode="auto">
            <a:xfrm>
              <a:off x="4127501" y="2740852"/>
              <a:ext cx="2819152" cy="1911076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55" name="Rectangle 7"/>
            <p:cNvSpPr>
              <a:spLocks noChangeArrowheads="1"/>
            </p:cNvSpPr>
            <p:nvPr/>
          </p:nvSpPr>
          <p:spPr bwMode="auto">
            <a:xfrm>
              <a:off x="5665345" y="1590517"/>
              <a:ext cx="2805308" cy="1040910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56" name="Text Box 6"/>
            <p:cNvSpPr txBox="1">
              <a:spLocks noChangeArrowheads="1"/>
            </p:cNvSpPr>
            <p:nvPr/>
          </p:nvSpPr>
          <p:spPr bwMode="auto">
            <a:xfrm>
              <a:off x="3951852" y="1845973"/>
              <a:ext cx="1447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sz="1600" b="1" i="0" u="none" strike="noStrike" kern="0" cap="none" spc="0" normalizeH="0" baseline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 algn="ctr">
                <a:defRPr sz="4000" b="1"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r>
                <a:rPr lang="en-US" altLang="zh-CN" dirty="0">
                  <a:solidFill>
                    <a:srgbClr val="FF33CC"/>
                  </a:solidFill>
                </a:rPr>
                <a:t>Category</a:t>
              </a:r>
            </a:p>
          </p:txBody>
        </p:sp>
        <p:sp>
          <p:nvSpPr>
            <p:cNvPr id="257" name="Rectangle 5"/>
            <p:cNvSpPr>
              <a:spLocks noChangeArrowheads="1"/>
            </p:cNvSpPr>
            <p:nvPr/>
          </p:nvSpPr>
          <p:spPr bwMode="auto">
            <a:xfrm>
              <a:off x="3918041" y="1326498"/>
              <a:ext cx="4724400" cy="4769536"/>
            </a:xfrm>
            <a:prstGeom prst="rect">
              <a:avLst/>
            </a:prstGeom>
            <a:noFill/>
            <a:ln w="22225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4129627" y="1338470"/>
            <a:ext cx="4724400" cy="4769536"/>
            <a:chOff x="3913796" y="1318589"/>
            <a:chExt cx="4724400" cy="4769536"/>
          </a:xfrm>
        </p:grpSpPr>
        <p:sp>
          <p:nvSpPr>
            <p:cNvPr id="260" name="Rectangle 111"/>
            <p:cNvSpPr>
              <a:spLocks noChangeArrowheads="1"/>
            </p:cNvSpPr>
            <p:nvPr/>
          </p:nvSpPr>
          <p:spPr bwMode="auto">
            <a:xfrm>
              <a:off x="3913796" y="1318589"/>
              <a:ext cx="4724400" cy="4769536"/>
            </a:xfrm>
            <a:prstGeom prst="rect">
              <a:avLst/>
            </a:prstGeom>
            <a:noFill/>
            <a:ln w="22225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61" name="Text Box 112"/>
            <p:cNvSpPr txBox="1">
              <a:spLocks noChangeArrowheads="1"/>
            </p:cNvSpPr>
            <p:nvPr/>
          </p:nvSpPr>
          <p:spPr bwMode="auto">
            <a:xfrm>
              <a:off x="3950670" y="2087197"/>
              <a:ext cx="1447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</a:rPr>
                <a:t>Attribute</a:t>
              </a:r>
            </a:p>
          </p:txBody>
        </p:sp>
        <p:sp>
          <p:nvSpPr>
            <p:cNvPr id="262" name="Rectangle 113"/>
            <p:cNvSpPr>
              <a:spLocks noChangeArrowheads="1"/>
            </p:cNvSpPr>
            <p:nvPr/>
          </p:nvSpPr>
          <p:spPr bwMode="auto">
            <a:xfrm>
              <a:off x="5983067" y="2000134"/>
              <a:ext cx="381000" cy="7620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63" name="Rectangle 114"/>
            <p:cNvSpPr>
              <a:spLocks noChangeArrowheads="1"/>
            </p:cNvSpPr>
            <p:nvPr/>
          </p:nvSpPr>
          <p:spPr bwMode="auto">
            <a:xfrm>
              <a:off x="7435629" y="2000134"/>
              <a:ext cx="381000" cy="7620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64" name="Rectangle 115"/>
            <p:cNvSpPr>
              <a:spLocks noChangeArrowheads="1"/>
            </p:cNvSpPr>
            <p:nvPr/>
          </p:nvSpPr>
          <p:spPr bwMode="auto">
            <a:xfrm>
              <a:off x="4549528" y="3056746"/>
              <a:ext cx="381000" cy="7620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65" name="Rectangle 116"/>
            <p:cNvSpPr>
              <a:spLocks noChangeArrowheads="1"/>
            </p:cNvSpPr>
            <p:nvPr/>
          </p:nvSpPr>
          <p:spPr bwMode="auto">
            <a:xfrm>
              <a:off x="5989391" y="3056746"/>
              <a:ext cx="381000" cy="7620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66" name="Rectangle 117"/>
            <p:cNvSpPr>
              <a:spLocks noChangeArrowheads="1"/>
            </p:cNvSpPr>
            <p:nvPr/>
          </p:nvSpPr>
          <p:spPr bwMode="auto">
            <a:xfrm>
              <a:off x="6004393" y="4210515"/>
              <a:ext cx="381000" cy="7620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67" name="Rectangle 118"/>
            <p:cNvSpPr>
              <a:spLocks noChangeArrowheads="1"/>
            </p:cNvSpPr>
            <p:nvPr/>
          </p:nvSpPr>
          <p:spPr bwMode="auto">
            <a:xfrm>
              <a:off x="5240805" y="4210515"/>
              <a:ext cx="381000" cy="7620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68" name="Rectangle 119"/>
            <p:cNvSpPr>
              <a:spLocks noChangeArrowheads="1"/>
            </p:cNvSpPr>
            <p:nvPr/>
          </p:nvSpPr>
          <p:spPr bwMode="auto">
            <a:xfrm>
              <a:off x="4485155" y="4210515"/>
              <a:ext cx="381000" cy="7620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69" name="Rectangle 120"/>
            <p:cNvSpPr>
              <a:spLocks noChangeArrowheads="1"/>
            </p:cNvSpPr>
            <p:nvPr/>
          </p:nvSpPr>
          <p:spPr bwMode="auto">
            <a:xfrm>
              <a:off x="7518153" y="3132946"/>
              <a:ext cx="381000" cy="7620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70" name="Rectangle 121"/>
            <p:cNvSpPr>
              <a:spLocks noChangeArrowheads="1"/>
            </p:cNvSpPr>
            <p:nvPr/>
          </p:nvSpPr>
          <p:spPr bwMode="auto">
            <a:xfrm>
              <a:off x="7533155" y="4439115"/>
              <a:ext cx="381000" cy="7620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71" name="Rectangle 122"/>
            <p:cNvSpPr>
              <a:spLocks noChangeArrowheads="1"/>
            </p:cNvSpPr>
            <p:nvPr/>
          </p:nvSpPr>
          <p:spPr bwMode="auto">
            <a:xfrm>
              <a:off x="7746649" y="5439968"/>
              <a:ext cx="381000" cy="7620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72" name="Rectangle 123"/>
            <p:cNvSpPr>
              <a:spLocks noChangeArrowheads="1"/>
            </p:cNvSpPr>
            <p:nvPr/>
          </p:nvSpPr>
          <p:spPr bwMode="auto">
            <a:xfrm>
              <a:off x="6378224" y="5439968"/>
              <a:ext cx="381000" cy="7620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73" name="Rectangle 124"/>
            <p:cNvSpPr>
              <a:spLocks noChangeArrowheads="1"/>
            </p:cNvSpPr>
            <p:nvPr/>
          </p:nvSpPr>
          <p:spPr bwMode="auto">
            <a:xfrm>
              <a:off x="4704998" y="5439968"/>
              <a:ext cx="381000" cy="7620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</p:grpSp>
      <p:grpSp>
        <p:nvGrpSpPr>
          <p:cNvPr id="275" name="Group 125"/>
          <p:cNvGrpSpPr>
            <a:grpSpLocks/>
          </p:cNvGrpSpPr>
          <p:nvPr/>
        </p:nvGrpSpPr>
        <p:grpSpPr bwMode="auto">
          <a:xfrm>
            <a:off x="4129627" y="1338469"/>
            <a:ext cx="4724400" cy="4784726"/>
            <a:chOff x="-1645" y="738"/>
            <a:chExt cx="2976" cy="3014"/>
          </a:xfrm>
        </p:grpSpPr>
        <p:sp>
          <p:nvSpPr>
            <p:cNvPr id="276" name="Rectangle 126"/>
            <p:cNvSpPr>
              <a:spLocks noChangeArrowheads="1"/>
            </p:cNvSpPr>
            <p:nvPr/>
          </p:nvSpPr>
          <p:spPr bwMode="auto">
            <a:xfrm>
              <a:off x="-1645" y="738"/>
              <a:ext cx="2976" cy="3014"/>
            </a:xfrm>
            <a:prstGeom prst="rect">
              <a:avLst/>
            </a:prstGeom>
            <a:noFill/>
            <a:ln w="222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77" name="Text Box 127"/>
            <p:cNvSpPr txBox="1">
              <a:spLocks noChangeArrowheads="1"/>
            </p:cNvSpPr>
            <p:nvPr/>
          </p:nvSpPr>
          <p:spPr bwMode="auto">
            <a:xfrm>
              <a:off x="-1624" y="1375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</a:rPr>
                <a:t>Method</a:t>
              </a:r>
            </a:p>
          </p:txBody>
        </p:sp>
        <p:sp>
          <p:nvSpPr>
            <p:cNvPr id="278" name="Rectangle 128"/>
            <p:cNvSpPr>
              <a:spLocks noChangeArrowheads="1"/>
            </p:cNvSpPr>
            <p:nvPr/>
          </p:nvSpPr>
          <p:spPr bwMode="auto">
            <a:xfrm>
              <a:off x="-350" y="1289"/>
              <a:ext cx="240" cy="48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79" name="Rectangle 129"/>
            <p:cNvSpPr>
              <a:spLocks noChangeArrowheads="1"/>
            </p:cNvSpPr>
            <p:nvPr/>
          </p:nvSpPr>
          <p:spPr bwMode="auto">
            <a:xfrm>
              <a:off x="559" y="1289"/>
              <a:ext cx="240" cy="48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80" name="Rectangle 130"/>
            <p:cNvSpPr>
              <a:spLocks noChangeArrowheads="1"/>
            </p:cNvSpPr>
            <p:nvPr/>
          </p:nvSpPr>
          <p:spPr bwMode="auto">
            <a:xfrm>
              <a:off x="-345" y="1972"/>
              <a:ext cx="240" cy="48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81" name="Rectangle 131"/>
            <p:cNvSpPr>
              <a:spLocks noChangeArrowheads="1"/>
            </p:cNvSpPr>
            <p:nvPr/>
          </p:nvSpPr>
          <p:spPr bwMode="auto">
            <a:xfrm>
              <a:off x="-1252" y="1972"/>
              <a:ext cx="240" cy="48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82" name="Rectangle 132"/>
            <p:cNvSpPr>
              <a:spLocks noChangeArrowheads="1"/>
            </p:cNvSpPr>
            <p:nvPr/>
          </p:nvSpPr>
          <p:spPr bwMode="auto">
            <a:xfrm>
              <a:off x="-342" y="2692"/>
              <a:ext cx="240" cy="48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83" name="Rectangle 133"/>
            <p:cNvSpPr>
              <a:spLocks noChangeArrowheads="1"/>
            </p:cNvSpPr>
            <p:nvPr/>
          </p:nvSpPr>
          <p:spPr bwMode="auto">
            <a:xfrm>
              <a:off x="-818" y="2692"/>
              <a:ext cx="240" cy="48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84" name="Rectangle 134"/>
            <p:cNvSpPr>
              <a:spLocks noChangeArrowheads="1"/>
            </p:cNvSpPr>
            <p:nvPr/>
          </p:nvSpPr>
          <p:spPr bwMode="auto">
            <a:xfrm>
              <a:off x="-1295" y="2692"/>
              <a:ext cx="240" cy="48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85" name="Rectangle 135"/>
            <p:cNvSpPr>
              <a:spLocks noChangeArrowheads="1"/>
            </p:cNvSpPr>
            <p:nvPr/>
          </p:nvSpPr>
          <p:spPr bwMode="auto">
            <a:xfrm>
              <a:off x="618" y="2020"/>
              <a:ext cx="240" cy="48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86" name="Rectangle 136"/>
            <p:cNvSpPr>
              <a:spLocks noChangeArrowheads="1"/>
            </p:cNvSpPr>
            <p:nvPr/>
          </p:nvSpPr>
          <p:spPr bwMode="auto">
            <a:xfrm>
              <a:off x="621" y="2829"/>
              <a:ext cx="240" cy="48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87" name="Rectangle 137"/>
            <p:cNvSpPr>
              <a:spLocks noChangeArrowheads="1"/>
            </p:cNvSpPr>
            <p:nvPr/>
          </p:nvSpPr>
          <p:spPr bwMode="auto">
            <a:xfrm>
              <a:off x="766" y="3471"/>
              <a:ext cx="240" cy="48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88" name="Rectangle 138"/>
            <p:cNvSpPr>
              <a:spLocks noChangeArrowheads="1"/>
            </p:cNvSpPr>
            <p:nvPr/>
          </p:nvSpPr>
          <p:spPr bwMode="auto">
            <a:xfrm>
              <a:off x="-100" y="3471"/>
              <a:ext cx="240" cy="48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  <p:sp>
          <p:nvSpPr>
            <p:cNvPr id="289" name="Rectangle 139"/>
            <p:cNvSpPr>
              <a:spLocks noChangeArrowheads="1"/>
            </p:cNvSpPr>
            <p:nvPr/>
          </p:nvSpPr>
          <p:spPr bwMode="auto">
            <a:xfrm>
              <a:off x="-1154" y="3471"/>
              <a:ext cx="240" cy="48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1pPr>
              <a:lvl2pPr marL="742950" indent="-28575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2pPr>
              <a:lvl3pPr marL="11430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3pPr>
              <a:lvl4pPr marL="16002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4pPr>
              <a:lvl5pPr marL="2057400" indent="-228600" algn="ctr"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mic Sans MS" panose="030F0702030302020204" pitchFamily="66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2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</a:t>
            </a:r>
            <a:r>
              <a:rPr lang="zh-CN" altLang="en-US" dirty="0" smtClean="0"/>
              <a:t>系统的对象模型构建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信息管理型的系统，无非是</a:t>
            </a:r>
            <a:r>
              <a:rPr lang="zh-CN" altLang="en-US" dirty="0">
                <a:solidFill>
                  <a:srgbClr val="0000FF"/>
                </a:solidFill>
              </a:rPr>
              <a:t>对人、物、概念、事情的管理</a:t>
            </a:r>
            <a:r>
              <a:rPr lang="zh-CN" altLang="en-US" dirty="0"/>
              <a:t>。这些</a:t>
            </a:r>
            <a:r>
              <a:rPr lang="zh-CN" altLang="en-US" dirty="0">
                <a:solidFill>
                  <a:srgbClr val="0000FF"/>
                </a:solidFill>
              </a:rPr>
              <a:t>被管理的对象都可以被抽象成类</a:t>
            </a:r>
            <a:r>
              <a:rPr lang="zh-CN" altLang="en-US" dirty="0"/>
              <a:t>（包括事情也可以抽象成类）。</a:t>
            </a:r>
            <a:endParaRPr lang="en-US" altLang="zh-CN" dirty="0"/>
          </a:p>
          <a:p>
            <a:r>
              <a:rPr lang="zh-CN" altLang="en-US" dirty="0" smtClean="0"/>
              <a:t>考勤</a:t>
            </a:r>
            <a:r>
              <a:rPr lang="zh-CN" altLang="en-US" dirty="0"/>
              <a:t>系统要管理的事情主要是：</a:t>
            </a:r>
            <a:r>
              <a:rPr lang="zh-CN" altLang="en-US" dirty="0">
                <a:solidFill>
                  <a:srgbClr val="0000FF"/>
                </a:solidFill>
              </a:rPr>
              <a:t>打卡、请假、外出</a:t>
            </a:r>
            <a:r>
              <a:rPr lang="zh-CN" altLang="en-US" dirty="0"/>
              <a:t>。这三类事情全部涉及流程。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42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案例：考勤系统的需求分析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DE371D1-68D6-4D03-A329-37FE5F1B6A05}"/>
              </a:ext>
            </a:extLst>
          </p:cNvPr>
          <p:cNvSpPr txBox="1"/>
          <p:nvPr/>
        </p:nvSpPr>
        <p:spPr>
          <a:xfrm>
            <a:off x="588528" y="1381377"/>
            <a:ext cx="2883013" cy="11172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目标</a:t>
            </a:r>
            <a:r>
              <a:rPr lang="en-US" altLang="zh-CN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sz="20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规范员工的上下班、请假、外出工作等行为</a:t>
            </a:r>
            <a:endParaRPr lang="zh-CN" altLang="en-US" sz="20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7AD40A2-0E86-468E-82E5-584C52C6F2F0}"/>
              </a:ext>
            </a:extLst>
          </p:cNvPr>
          <p:cNvSpPr txBox="1"/>
          <p:nvPr/>
        </p:nvSpPr>
        <p:spPr>
          <a:xfrm>
            <a:off x="588527" y="2615356"/>
            <a:ext cx="2883013" cy="114005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 ker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目标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方便计算员工的薪金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6ADE262-D371-40EE-9EBF-0570282ACFB0}"/>
              </a:ext>
            </a:extLst>
          </p:cNvPr>
          <p:cNvSpPr txBox="1"/>
          <p:nvPr/>
        </p:nvSpPr>
        <p:spPr>
          <a:xfrm>
            <a:off x="588527" y="3927430"/>
            <a:ext cx="2883014" cy="70788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 ker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目标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方便管理各种带薪假期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DB7ED48-CDDC-40F0-BC80-C3ED9D5BE44F}"/>
              </a:ext>
            </a:extLst>
          </p:cNvPr>
          <p:cNvSpPr txBox="1"/>
          <p:nvPr/>
        </p:nvSpPr>
        <p:spPr>
          <a:xfrm>
            <a:off x="4020427" y="1381377"/>
            <a:ext cx="4513973" cy="11172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Questions: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规范谁？如何规范？几点上下班？如何请假？如何管理外出？免打卡？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BF9F202F-B128-47C1-9C7E-6340691BC46C}"/>
              </a:ext>
            </a:extLst>
          </p:cNvPr>
          <p:cNvSpPr txBox="1"/>
          <p:nvPr/>
        </p:nvSpPr>
        <p:spPr>
          <a:xfrm>
            <a:off x="4020427" y="2615357"/>
            <a:ext cx="4513973" cy="114005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Questions: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薪金和考勤如何挂钩？考勤多少天？迟到如何算？超工时算不算加班？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E4EC177-AD5D-4DBC-969B-9618C05E07B5}"/>
              </a:ext>
            </a:extLst>
          </p:cNvPr>
          <p:cNvSpPr txBox="1"/>
          <p:nvPr/>
        </p:nvSpPr>
        <p:spPr>
          <a:xfrm>
            <a:off x="4049739" y="3927430"/>
            <a:ext cx="4484661" cy="70788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Questions: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哪些假期？哪些不扣钱？如何扣钱？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5D61EB70-FB38-4F35-95B5-E6E2E7DA3CFA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 bwMode="auto">
          <a:xfrm flipH="1">
            <a:off x="3471541" y="1939992"/>
            <a:ext cx="548886" cy="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51D1589D-B73C-4DB9-8AA0-6097BB720E25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 bwMode="auto">
          <a:xfrm flipH="1">
            <a:off x="3471540" y="3185386"/>
            <a:ext cx="548887" cy="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62A41634-5532-462C-8265-329D313ED614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 bwMode="auto">
          <a:xfrm flipH="1">
            <a:off x="3471541" y="4281373"/>
            <a:ext cx="578198" cy="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EBED7A07-9C76-493F-92C6-1D842A2734CD}"/>
              </a:ext>
            </a:extLst>
          </p:cNvPr>
          <p:cNvSpPr txBox="1"/>
          <p:nvPr/>
        </p:nvSpPr>
        <p:spPr>
          <a:xfrm>
            <a:off x="588527" y="4863330"/>
            <a:ext cx="7945873" cy="8679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Questions: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工期？性能？费用？安全性？与外部系统是否有接口？限制条件？</a:t>
            </a:r>
            <a:r>
              <a:rPr lang="en-US" altLang="zh-CN" sz="20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…</a:t>
            </a:r>
            <a:endParaRPr lang="zh-CN" altLang="en-US" sz="2000" kern="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35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</a:t>
            </a:r>
            <a:r>
              <a:rPr lang="zh-CN" altLang="en-US" dirty="0" smtClean="0"/>
              <a:t>系统的对象模型构建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对“事情”的管理，</a:t>
            </a:r>
            <a:r>
              <a:rPr lang="zh-CN" altLang="en-US" dirty="0">
                <a:solidFill>
                  <a:srgbClr val="0000FF"/>
                </a:solidFill>
              </a:rPr>
              <a:t>除了管理其流程，还需要对该事情的一条或多条记录进行管理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打卡有打卡记录</a:t>
            </a:r>
          </a:p>
          <a:p>
            <a:pPr lvl="1"/>
            <a:r>
              <a:rPr lang="zh-CN" altLang="en-US" dirty="0"/>
              <a:t>请假有请假申请</a:t>
            </a:r>
          </a:p>
          <a:p>
            <a:pPr lvl="1"/>
            <a:r>
              <a:rPr lang="zh-CN" altLang="en-US" dirty="0"/>
              <a:t>外出有外出申请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通过管理这些记录，实现“事情” 的管理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3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：识别出类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39" y="1485156"/>
            <a:ext cx="8053934" cy="4405779"/>
          </a:xfrm>
          <a:prstGeom prst="rect">
            <a:avLst/>
          </a:prstGeom>
          <a:ln>
            <a:solidFill>
              <a:srgbClr val="3333CC"/>
            </a:solidFill>
          </a:ln>
        </p:spPr>
      </p:pic>
    </p:spTree>
    <p:extLst>
      <p:ext uri="{BB962C8B-B14F-4D97-AF65-F5344CB8AC3E}">
        <p14:creationId xmlns:p14="http://schemas.microsoft.com/office/powerpoint/2010/main" val="71536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r>
              <a:rPr lang="zh-CN" altLang="en-US" dirty="0"/>
              <a:t>：识别出类的主要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3" y="1329705"/>
            <a:ext cx="8357811" cy="4680570"/>
          </a:xfrm>
          <a:prstGeom prst="rect">
            <a:avLst/>
          </a:prstGeom>
          <a:ln>
            <a:solidFill>
              <a:srgbClr val="3333CC"/>
            </a:solidFill>
          </a:ln>
        </p:spPr>
      </p:pic>
    </p:spTree>
    <p:extLst>
      <p:ext uri="{BB962C8B-B14F-4D97-AF65-F5344CB8AC3E}">
        <p14:creationId xmlns:p14="http://schemas.microsoft.com/office/powerpoint/2010/main" val="6776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Step3</a:t>
            </a:r>
            <a:r>
              <a:rPr lang="zh-CN" altLang="en-US" dirty="0"/>
              <a:t>：描绘出类之间的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58" y="1354154"/>
            <a:ext cx="7555217" cy="4670847"/>
          </a:xfrm>
          <a:prstGeom prst="rect">
            <a:avLst/>
          </a:prstGeom>
          <a:ln>
            <a:solidFill>
              <a:srgbClr val="3333CC"/>
            </a:solidFill>
          </a:ln>
        </p:spPr>
      </p:pic>
    </p:spTree>
    <p:extLst>
      <p:ext uri="{BB962C8B-B14F-4D97-AF65-F5344CB8AC3E}">
        <p14:creationId xmlns:p14="http://schemas.microsoft.com/office/powerpoint/2010/main" val="297188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Step4</a:t>
            </a:r>
            <a:r>
              <a:rPr lang="zh-CN" altLang="en-US" dirty="0"/>
              <a:t>：对各类进行分析，抽象、</a:t>
            </a:r>
            <a:r>
              <a:rPr lang="zh-CN" altLang="en-US" dirty="0" smtClean="0"/>
              <a:t>整理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25" y="1818421"/>
            <a:ext cx="2350015" cy="34679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59740" y="203836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defRPr/>
            </a:pPr>
            <a:r>
              <a:rPr lang="zh-CN" altLang="en-US" sz="2000" kern="0" dirty="0">
                <a:latin typeface="华文细黑" pitchFamily="2" charset="-122"/>
                <a:ea typeface="华文细黑" pitchFamily="2" charset="-122"/>
              </a:rPr>
              <a:t>一个员工有多次打卡记录，一次打卡记录对于一个员工</a:t>
            </a:r>
            <a:r>
              <a:rPr lang="zh-CN" altLang="en-US" sz="2000" kern="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000" kern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9740" y="305890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zh-CN" altLang="en-US" sz="2000" kern="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绘制对象模型时</a:t>
            </a:r>
            <a:r>
              <a:rPr lang="zh-CN" altLang="en-US" sz="20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不需要在类中体现他们的“外键”</a:t>
            </a:r>
            <a:r>
              <a:rPr lang="zh-CN" altLang="en-US" sz="2000" kern="0" dirty="0">
                <a:latin typeface="华文细黑" pitchFamily="2" charset="-122"/>
                <a:ea typeface="华文细黑" pitchFamily="2" charset="-122"/>
              </a:rPr>
              <a:t>，需求分析阶段不需要也不应该明确这些关系的实现，何况会有其他的实现方式。</a:t>
            </a:r>
            <a:endParaRPr lang="en-US" altLang="zh-CN" sz="2000" kern="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34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：建立动态模型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0000FF"/>
                </a:solidFill>
              </a:rPr>
              <a:t>状态图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活动图、</a:t>
            </a:r>
            <a:r>
              <a:rPr lang="zh-CN" altLang="en-US" dirty="0">
                <a:solidFill>
                  <a:srgbClr val="0000FF"/>
                </a:solidFill>
              </a:rPr>
              <a:t>顺序</a:t>
            </a:r>
            <a:r>
              <a:rPr lang="zh-CN" altLang="en-US" dirty="0" smtClean="0">
                <a:solidFill>
                  <a:srgbClr val="0000FF"/>
                </a:solidFill>
              </a:rPr>
              <a:t>图</a:t>
            </a:r>
            <a:r>
              <a:rPr lang="zh-CN" altLang="en-US" dirty="0" smtClean="0"/>
              <a:t>记录</a:t>
            </a:r>
            <a:r>
              <a:rPr lang="zh-CN" altLang="en-US" dirty="0"/>
              <a:t>各种业务流程并进行优化，具体用什么图没有</a:t>
            </a:r>
            <a:r>
              <a:rPr lang="zh-CN" altLang="en-US" dirty="0" smtClean="0"/>
              <a:t>硬性规定；</a:t>
            </a:r>
            <a:endParaRPr lang="en-US" altLang="zh-CN" dirty="0" smtClean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表达清楚起见，</a:t>
            </a:r>
            <a:r>
              <a:rPr lang="zh-CN" altLang="en-US" dirty="0">
                <a:solidFill>
                  <a:srgbClr val="0000FF"/>
                </a:solidFill>
              </a:rPr>
              <a:t>可以同时采用多种图</a:t>
            </a:r>
            <a:r>
              <a:rPr lang="zh-CN" altLang="en-US" dirty="0"/>
              <a:t>，从</a:t>
            </a:r>
            <a:r>
              <a:rPr lang="zh-CN" altLang="en-US" dirty="0" smtClean="0"/>
              <a:t>不同角度</a:t>
            </a:r>
            <a:r>
              <a:rPr lang="zh-CN" altLang="en-US" dirty="0"/>
              <a:t>分析问题，也不仅限于这三种工具，例如可以使用流程图表达</a:t>
            </a:r>
            <a:r>
              <a:rPr lang="zh-CN" altLang="en-US" sz="32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25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活动图示例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76275" y="1428750"/>
            <a:ext cx="7943850" cy="4362450"/>
            <a:chOff x="480" y="768"/>
            <a:chExt cx="5025" cy="3029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099" y="1698"/>
              <a:ext cx="662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未付款</a:t>
              </a:r>
              <a:r>
                <a:rPr lang="en-US" altLang="zh-CN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580" y="1760"/>
              <a:ext cx="1102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lang="zh-CN" altLang="en-US" sz="1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已付款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</a:p>
            <a:p>
              <a:pPr algn="ctr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*[</a:t>
              </a:r>
              <a:r>
                <a:rPr lang="zh-CN" altLang="en-US" sz="1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对每一订单项</a:t>
              </a:r>
              <a:r>
                <a:rPr lang="en-US" altLang="zh-CN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112" y="2352"/>
              <a:ext cx="552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lang="zh-CN" altLang="en-US" sz="16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有货</a:t>
              </a:r>
              <a:r>
                <a:rPr lang="en-US" altLang="zh-CN" sz="16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936" y="2352"/>
              <a:ext cx="552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/>
            <a:p>
              <a:pPr algn="ctr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lang="zh-CN" altLang="en-US" sz="16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缺货</a:t>
              </a:r>
              <a:r>
                <a:rPr lang="en-US" altLang="zh-CN" sz="16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480" y="768"/>
              <a:ext cx="5025" cy="3029"/>
              <a:chOff x="480" y="768"/>
              <a:chExt cx="5025" cy="3029"/>
            </a:xfrm>
          </p:grpSpPr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>
                <a:off x="996" y="1449"/>
                <a:ext cx="993" cy="49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取消并</a:t>
                </a:r>
              </a:p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退回订单</a:t>
                </a:r>
                <a:endParaRPr kumimoji="1" lang="zh-CN" altLang="en-US" sz="24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1989" y="1667"/>
                <a:ext cx="7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 flipH="1">
                <a:off x="664" y="1697"/>
                <a:ext cx="3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" name="AutoShape 13"/>
              <p:cNvSpPr>
                <a:spLocks noChangeArrowheads="1"/>
              </p:cNvSpPr>
              <p:nvPr/>
            </p:nvSpPr>
            <p:spPr bwMode="auto">
              <a:xfrm>
                <a:off x="2761" y="1016"/>
                <a:ext cx="994" cy="309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收到订单</a:t>
                </a: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3202" y="768"/>
                <a:ext cx="0" cy="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lg" len="lg"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3202" y="1325"/>
                <a:ext cx="0" cy="1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2761" y="1511"/>
                <a:ext cx="994" cy="310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付款认可</a:t>
                </a: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3202" y="1821"/>
                <a:ext cx="0" cy="2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2761" y="2068"/>
                <a:ext cx="994" cy="371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检查</a:t>
                </a:r>
              </a:p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订单项</a:t>
                </a:r>
                <a:endParaRPr kumimoji="1" lang="zh-CN" altLang="en-US" sz="24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2100" y="2440"/>
                <a:ext cx="772" cy="1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1769" y="2626"/>
                <a:ext cx="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1769" y="2626"/>
                <a:ext cx="220" cy="1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996" y="2811"/>
                <a:ext cx="993" cy="372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 anchor="ctr" anchorCtr="1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制作并发放</a:t>
                </a:r>
              </a:p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提货单</a:t>
                </a:r>
                <a:endParaRPr kumimoji="1" lang="zh-CN" altLang="en-US" sz="24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2210" y="2626"/>
                <a:ext cx="221" cy="1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2100" y="2811"/>
                <a:ext cx="993" cy="372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更新库存</a:t>
                </a: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1658" y="3185"/>
                <a:ext cx="221" cy="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6" name="Group 26"/>
              <p:cNvGrpSpPr>
                <a:grpSpLocks/>
              </p:cNvGrpSpPr>
              <p:nvPr/>
            </p:nvGrpSpPr>
            <p:grpSpPr bwMode="auto">
              <a:xfrm>
                <a:off x="1960" y="3608"/>
                <a:ext cx="197" cy="178"/>
                <a:chOff x="7920" y="2376"/>
                <a:chExt cx="360" cy="312"/>
              </a:xfrm>
            </p:grpSpPr>
            <p:sp>
              <p:nvSpPr>
                <p:cNvPr id="46" name="Oval 27"/>
                <p:cNvSpPr>
                  <a:spLocks noChangeArrowheads="1"/>
                </p:cNvSpPr>
                <p:nvPr/>
              </p:nvSpPr>
              <p:spPr bwMode="auto">
                <a:xfrm>
                  <a:off x="7920" y="2376"/>
                  <a:ext cx="360" cy="31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7" name="AutoShape 28"/>
                <p:cNvSpPr>
                  <a:spLocks noChangeArrowheads="1"/>
                </p:cNvSpPr>
                <p:nvPr/>
              </p:nvSpPr>
              <p:spPr bwMode="auto">
                <a:xfrm>
                  <a:off x="8010" y="2457"/>
                  <a:ext cx="180" cy="156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1704" y="3433"/>
                <a:ext cx="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 flipH="1">
                <a:off x="2210" y="3185"/>
                <a:ext cx="221" cy="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2032" y="3418"/>
                <a:ext cx="0" cy="1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>
                <a:off x="3644" y="2440"/>
                <a:ext cx="772" cy="1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 flipH="1">
                <a:off x="4085" y="2626"/>
                <a:ext cx="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2" name="Line 34"/>
              <p:cNvSpPr>
                <a:spLocks noChangeShapeType="1"/>
              </p:cNvSpPr>
              <p:nvPr/>
            </p:nvSpPr>
            <p:spPr bwMode="auto">
              <a:xfrm>
                <a:off x="4527" y="2626"/>
                <a:ext cx="220" cy="1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 flipH="1">
                <a:off x="4085" y="2626"/>
                <a:ext cx="221" cy="1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4" name="AutoShape 36"/>
              <p:cNvSpPr>
                <a:spLocks noChangeArrowheads="1"/>
              </p:cNvSpPr>
              <p:nvPr/>
            </p:nvSpPr>
            <p:spPr bwMode="auto">
              <a:xfrm>
                <a:off x="3423" y="2811"/>
                <a:ext cx="993" cy="372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 anchor="ctr" anchorCtr="1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制作并发放</a:t>
                </a:r>
              </a:p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缺货单</a:t>
                </a:r>
                <a:endParaRPr kumimoji="1" lang="zh-CN" altLang="en-US" sz="24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4085" y="3185"/>
                <a:ext cx="221" cy="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36" name="Group 38"/>
              <p:cNvGrpSpPr>
                <a:grpSpLocks/>
              </p:cNvGrpSpPr>
              <p:nvPr/>
            </p:nvGrpSpPr>
            <p:grpSpPr bwMode="auto">
              <a:xfrm>
                <a:off x="4341" y="3608"/>
                <a:ext cx="216" cy="189"/>
                <a:chOff x="7920" y="2376"/>
                <a:chExt cx="360" cy="312"/>
              </a:xfrm>
            </p:grpSpPr>
            <p:sp>
              <p:nvSpPr>
                <p:cNvPr id="44" name="Oval 39"/>
                <p:cNvSpPr>
                  <a:spLocks noChangeArrowheads="1"/>
                </p:cNvSpPr>
                <p:nvPr/>
              </p:nvSpPr>
              <p:spPr bwMode="auto">
                <a:xfrm>
                  <a:off x="7920" y="2376"/>
                  <a:ext cx="360" cy="31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5" name="AutoShape 40"/>
                <p:cNvSpPr>
                  <a:spLocks noChangeArrowheads="1"/>
                </p:cNvSpPr>
                <p:nvPr/>
              </p:nvSpPr>
              <p:spPr bwMode="auto">
                <a:xfrm>
                  <a:off x="8010" y="2457"/>
                  <a:ext cx="180" cy="156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>
                <a:off x="4131" y="3433"/>
                <a:ext cx="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8" name="Line 42"/>
              <p:cNvSpPr>
                <a:spLocks noChangeShapeType="1"/>
              </p:cNvSpPr>
              <p:nvPr/>
            </p:nvSpPr>
            <p:spPr bwMode="auto">
              <a:xfrm flipH="1">
                <a:off x="4637" y="3185"/>
                <a:ext cx="221" cy="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9" name="Line 43"/>
              <p:cNvSpPr>
                <a:spLocks noChangeShapeType="1"/>
              </p:cNvSpPr>
              <p:nvPr/>
            </p:nvSpPr>
            <p:spPr bwMode="auto">
              <a:xfrm>
                <a:off x="4453" y="3433"/>
                <a:ext cx="0" cy="1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0" name="AutoShape 44"/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993" cy="372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 anchor="ctr" anchorCtr="1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制作并发放</a:t>
                </a:r>
              </a:p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采购单</a:t>
                </a:r>
                <a:endParaRPr kumimoji="1" lang="zh-CN" altLang="en-US" sz="24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41" name="Group 45"/>
              <p:cNvGrpSpPr>
                <a:grpSpLocks/>
              </p:cNvGrpSpPr>
              <p:nvPr/>
            </p:nvGrpSpPr>
            <p:grpSpPr bwMode="auto">
              <a:xfrm>
                <a:off x="480" y="1632"/>
                <a:ext cx="197" cy="178"/>
                <a:chOff x="7920" y="2376"/>
                <a:chExt cx="360" cy="312"/>
              </a:xfrm>
            </p:grpSpPr>
            <p:sp>
              <p:nvSpPr>
                <p:cNvPr id="42" name="Oval 46"/>
                <p:cNvSpPr>
                  <a:spLocks noChangeArrowheads="1"/>
                </p:cNvSpPr>
                <p:nvPr/>
              </p:nvSpPr>
              <p:spPr bwMode="auto">
                <a:xfrm>
                  <a:off x="7920" y="2376"/>
                  <a:ext cx="360" cy="31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3" name="AutoShape 47"/>
                <p:cNvSpPr>
                  <a:spLocks noChangeArrowheads="1"/>
                </p:cNvSpPr>
                <p:nvPr/>
              </p:nvSpPr>
              <p:spPr bwMode="auto">
                <a:xfrm>
                  <a:off x="8010" y="2457"/>
                  <a:ext cx="180" cy="156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89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顺序图示例</a:t>
            </a:r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27542BE-C4CA-43E0-B680-A61FCE04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2312442"/>
            <a:ext cx="2663825" cy="376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:RegistrationManager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="" xmlns:a16="http://schemas.microsoft.com/office/drawing/2014/main" id="{617DA37C-1BA6-44B0-A2A0-FF87F1AD7708}"/>
              </a:ext>
            </a:extLst>
          </p:cNvPr>
          <p:cNvGrpSpPr>
            <a:grpSpLocks/>
          </p:cNvGrpSpPr>
          <p:nvPr/>
        </p:nvGrpSpPr>
        <p:grpSpPr bwMode="auto">
          <a:xfrm>
            <a:off x="2205038" y="1837779"/>
            <a:ext cx="360362" cy="806450"/>
            <a:chOff x="884" y="1071"/>
            <a:chExt cx="227" cy="508"/>
          </a:xfrm>
        </p:grpSpPr>
        <p:sp>
          <p:nvSpPr>
            <p:cNvPr id="6" name="Oval 6">
              <a:extLst>
                <a:ext uri="{FF2B5EF4-FFF2-40B4-BE49-F238E27FC236}">
                  <a16:creationId xmlns="" xmlns:a16="http://schemas.microsoft.com/office/drawing/2014/main" id="{7B0C9C2B-18C8-4E7A-8578-8FF8889B0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071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="" xmlns:a16="http://schemas.microsoft.com/office/drawing/2014/main" id="{390E0154-5E31-436F-9961-9A5365F2E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44"/>
              <a:ext cx="2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="" xmlns:a16="http://schemas.microsoft.com/office/drawing/2014/main" id="{7F71FCB4-981D-4BFA-AED4-E6863293E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" y="1207"/>
              <a:ext cx="0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="" xmlns:a16="http://schemas.microsoft.com/office/drawing/2014/main" id="{2AC46CCB-500D-4AEF-ABF3-6A1A1725F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480"/>
              <a:ext cx="90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="" xmlns:a16="http://schemas.microsoft.com/office/drawing/2014/main" id="{A5AFE75A-4990-4816-B130-C413D71F8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" y="1489"/>
              <a:ext cx="9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Line 11">
            <a:extLst>
              <a:ext uri="{FF2B5EF4-FFF2-40B4-BE49-F238E27FC236}">
                <a16:creationId xmlns="" xmlns:a16="http://schemas.microsoft.com/office/drawing/2014/main" id="{5A2F23C1-3EA6-4876-95C5-D7B036D28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650" y="2701379"/>
            <a:ext cx="0" cy="28797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="" xmlns:a16="http://schemas.microsoft.com/office/drawing/2014/main" id="{B4DC862D-7B36-48C8-9A00-E1ADABA96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2990304"/>
            <a:ext cx="0" cy="28797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="" xmlns:a16="http://schemas.microsoft.com/office/drawing/2014/main" id="{4DA297D8-4749-4DD0-9026-0F1654EF6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2629942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:Registrar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E46F0CFF-6C54-420A-B790-C2E2C8128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3925342"/>
            <a:ext cx="1800225" cy="376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uml:Course</a:t>
            </a:r>
          </a:p>
        </p:txBody>
      </p:sp>
      <p:sp>
        <p:nvSpPr>
          <p:cNvPr id="15" name="Line 15">
            <a:extLst>
              <a:ext uri="{FF2B5EF4-FFF2-40B4-BE49-F238E27FC236}">
                <a16:creationId xmlns="" xmlns:a16="http://schemas.microsoft.com/office/drawing/2014/main" id="{A026A7EC-36A5-43E2-BD30-7CBDDB525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825" y="4314279"/>
            <a:ext cx="0" cy="13684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="" xmlns:a16="http://schemas.microsoft.com/office/drawing/2014/main" id="{135E015F-15C6-4F41-840E-7B133D2C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3349079"/>
            <a:ext cx="203200" cy="1944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="" xmlns:a16="http://schemas.microsoft.com/office/drawing/2014/main" id="{D829CC11-5356-44BA-AB62-DE87B6EE2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3349079"/>
            <a:ext cx="215900" cy="1728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="" xmlns:a16="http://schemas.microsoft.com/office/drawing/2014/main" id="{BFA3E4E9-4865-4348-BB8B-526CBE72B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3963" y="3557042"/>
            <a:ext cx="2463799" cy="7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="" xmlns:a16="http://schemas.microsoft.com/office/drawing/2014/main" id="{F6866BDA-27B6-48C0-8C71-18A238620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3133179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addCourse(“UML”)</a:t>
            </a:r>
          </a:p>
        </p:txBody>
      </p:sp>
      <p:sp>
        <p:nvSpPr>
          <p:cNvPr id="20" name="Line 20">
            <a:extLst>
              <a:ext uri="{FF2B5EF4-FFF2-40B4-BE49-F238E27FC236}">
                <a16:creationId xmlns="" xmlns:a16="http://schemas.microsoft.com/office/drawing/2014/main" id="{D8EBD249-2479-46B1-8098-F3911628B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4" y="4084092"/>
            <a:ext cx="1352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  <p:sp>
        <p:nvSpPr>
          <p:cNvPr id="21" name="Line 21">
            <a:extLst>
              <a:ext uri="{FF2B5EF4-FFF2-40B4-BE49-F238E27FC236}">
                <a16:creationId xmlns="" xmlns:a16="http://schemas.microsoft.com/office/drawing/2014/main" id="{B597B447-324D-4D9B-8D94-C19F0687E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963" y="4868317"/>
            <a:ext cx="2463799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="" xmlns:a16="http://schemas.microsoft.com/office/drawing/2014/main" id="{D16DFC62-4550-4B69-959F-DC03CD5A0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3703092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&lt;&lt;create&gt;&gt;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="" xmlns:a16="http://schemas.microsoft.com/office/drawing/2014/main" id="{37F1B4D7-EF75-4F5D-84DD-A2DE6F7D7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1477417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生命线</a:t>
            </a:r>
          </a:p>
        </p:txBody>
      </p:sp>
      <p:sp>
        <p:nvSpPr>
          <p:cNvPr id="24" name="Line 24">
            <a:extLst>
              <a:ext uri="{FF2B5EF4-FFF2-40B4-BE49-F238E27FC236}">
                <a16:creationId xmlns="" xmlns:a16="http://schemas.microsoft.com/office/drawing/2014/main" id="{056C6BA2-34B0-4C0A-B04B-F81E28501E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1809204"/>
            <a:ext cx="1192213" cy="1304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  <p:sp>
        <p:nvSpPr>
          <p:cNvPr id="25" name="Text Box 25">
            <a:extLst>
              <a:ext uri="{FF2B5EF4-FFF2-40B4-BE49-F238E27FC236}">
                <a16:creationId xmlns="" xmlns:a16="http://schemas.microsoft.com/office/drawing/2014/main" id="{91BDB5B2-5583-4392-8BAC-D25EC47C3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933404"/>
            <a:ext cx="129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激活</a:t>
            </a:r>
          </a:p>
        </p:txBody>
      </p:sp>
      <p:sp>
        <p:nvSpPr>
          <p:cNvPr id="26" name="Line 26">
            <a:extLst>
              <a:ext uri="{FF2B5EF4-FFF2-40B4-BE49-F238E27FC236}">
                <a16:creationId xmlns="" xmlns:a16="http://schemas.microsoft.com/office/drawing/2014/main" id="{F1846C97-3575-4D2E-8A6D-65C71681E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5088" y="4788942"/>
            <a:ext cx="649287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  <p:sp>
        <p:nvSpPr>
          <p:cNvPr id="27" name="Text Box 27">
            <a:extLst>
              <a:ext uri="{FF2B5EF4-FFF2-40B4-BE49-F238E27FC236}">
                <a16:creationId xmlns="" xmlns:a16="http://schemas.microsoft.com/office/drawing/2014/main" id="{10D38791-52EC-4668-AF50-B42AB99F5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2125117"/>
            <a:ext cx="1296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同步消息</a:t>
            </a:r>
          </a:p>
        </p:txBody>
      </p:sp>
      <p:sp>
        <p:nvSpPr>
          <p:cNvPr id="28" name="Line 28">
            <a:extLst>
              <a:ext uri="{FF2B5EF4-FFF2-40B4-BE49-F238E27FC236}">
                <a16:creationId xmlns="" xmlns:a16="http://schemas.microsoft.com/office/drawing/2014/main" id="{43C4D113-27F2-4B41-87EC-2CEE0123F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425" y="2485479"/>
            <a:ext cx="144463" cy="7191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="" xmlns:a16="http://schemas.microsoft.com/office/drawing/2014/main" id="{946218E2-DC36-49AC-87A8-2593A6DEE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25" y="5438229"/>
            <a:ext cx="129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返回消息</a:t>
            </a:r>
          </a:p>
        </p:txBody>
      </p:sp>
      <p:sp>
        <p:nvSpPr>
          <p:cNvPr id="30" name="Line 30">
            <a:extLst>
              <a:ext uri="{FF2B5EF4-FFF2-40B4-BE49-F238E27FC236}">
                <a16:creationId xmlns="" xmlns:a16="http://schemas.microsoft.com/office/drawing/2014/main" id="{D6541904-A4BA-443F-86C5-4D08025DC8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21074" y="4868317"/>
            <a:ext cx="95250" cy="56991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  <p:sp>
        <p:nvSpPr>
          <p:cNvPr id="31" name="AutoShape 31">
            <a:extLst>
              <a:ext uri="{FF2B5EF4-FFF2-40B4-BE49-F238E27FC236}">
                <a16:creationId xmlns="" xmlns:a16="http://schemas.microsoft.com/office/drawing/2014/main" id="{7DA41923-1E8A-48E3-B53E-3BA91C08D16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69950" y="2742655"/>
            <a:ext cx="1017587" cy="1655762"/>
          </a:xfrm>
          <a:prstGeom prst="foldedCorner">
            <a:avLst>
              <a:gd name="adj" fmla="val 1134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The Registrar selects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“add course”.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="" xmlns:a16="http://schemas.microsoft.com/office/drawing/2014/main" id="{46F46CEA-B3B7-4DDF-A2DB-18236DA58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1" y="1261517"/>
            <a:ext cx="8394699" cy="4824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 Box 33">
            <a:extLst>
              <a:ext uri="{FF2B5EF4-FFF2-40B4-BE49-F238E27FC236}">
                <a16:creationId xmlns="" xmlns:a16="http://schemas.microsoft.com/office/drawing/2014/main" id="{7BA3AB8C-7306-447A-AEC3-4B029094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318667"/>
            <a:ext cx="1944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sd addCourse</a:t>
            </a:r>
          </a:p>
        </p:txBody>
      </p:sp>
      <p:grpSp>
        <p:nvGrpSpPr>
          <p:cNvPr id="34" name="Group 34">
            <a:extLst>
              <a:ext uri="{FF2B5EF4-FFF2-40B4-BE49-F238E27FC236}">
                <a16:creationId xmlns="" xmlns:a16="http://schemas.microsoft.com/office/drawing/2014/main" id="{935C921B-14DB-4F21-AD76-E75C1BFFF0FA}"/>
              </a:ext>
            </a:extLst>
          </p:cNvPr>
          <p:cNvGrpSpPr>
            <a:grpSpLocks/>
          </p:cNvGrpSpPr>
          <p:nvPr/>
        </p:nvGrpSpPr>
        <p:grpSpPr bwMode="auto">
          <a:xfrm>
            <a:off x="406400" y="1261517"/>
            <a:ext cx="1944688" cy="431800"/>
            <a:chOff x="113" y="890"/>
            <a:chExt cx="1225" cy="272"/>
          </a:xfrm>
        </p:grpSpPr>
        <p:sp>
          <p:nvSpPr>
            <p:cNvPr id="35" name="Line 35">
              <a:extLst>
                <a:ext uri="{FF2B5EF4-FFF2-40B4-BE49-F238E27FC236}">
                  <a16:creationId xmlns="" xmlns:a16="http://schemas.microsoft.com/office/drawing/2014/main" id="{01E8F7E9-CD22-4DDD-9DBF-541552EF5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1162"/>
              <a:ext cx="1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36">
              <a:extLst>
                <a:ext uri="{FF2B5EF4-FFF2-40B4-BE49-F238E27FC236}">
                  <a16:creationId xmlns="" xmlns:a16="http://schemas.microsoft.com/office/drawing/2014/main" id="{DAA71D49-3762-4D6E-8EDE-765CEF1D6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1071"/>
              <a:ext cx="91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37">
              <a:extLst>
                <a:ext uri="{FF2B5EF4-FFF2-40B4-BE49-F238E27FC236}">
                  <a16:creationId xmlns="" xmlns:a16="http://schemas.microsoft.com/office/drawing/2014/main" id="{72FD443F-CFCD-4D7A-8203-42955E599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890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Text Box 38">
            <a:extLst>
              <a:ext uri="{FF2B5EF4-FFF2-40B4-BE49-F238E27FC236}">
                <a16:creationId xmlns="" xmlns:a16="http://schemas.microsoft.com/office/drawing/2014/main" id="{6144F894-AEF0-443D-B1F0-7BA7AEEB2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4430167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注释</a:t>
            </a:r>
          </a:p>
        </p:txBody>
      </p:sp>
      <p:sp>
        <p:nvSpPr>
          <p:cNvPr id="39" name="Line 39">
            <a:extLst>
              <a:ext uri="{FF2B5EF4-FFF2-40B4-BE49-F238E27FC236}">
                <a16:creationId xmlns="" xmlns:a16="http://schemas.microsoft.com/office/drawing/2014/main" id="{CFEC2EDC-C9E0-4745-A232-A5D0E7CD3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3025" y="4069804"/>
            <a:ext cx="0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  <p:sp>
        <p:nvSpPr>
          <p:cNvPr id="40" name="Text Box 40">
            <a:extLst>
              <a:ext uri="{FF2B5EF4-FFF2-40B4-BE49-F238E27FC236}">
                <a16:creationId xmlns="" xmlns:a16="http://schemas.microsoft.com/office/drawing/2014/main" id="{C10593ED-980C-4733-A450-7530176E8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3061742"/>
            <a:ext cx="1728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对象创建消息</a:t>
            </a:r>
          </a:p>
        </p:txBody>
      </p:sp>
      <p:sp>
        <p:nvSpPr>
          <p:cNvPr id="41" name="Line 41">
            <a:extLst>
              <a:ext uri="{FF2B5EF4-FFF2-40B4-BE49-F238E27FC236}">
                <a16:creationId xmlns="" xmlns:a16="http://schemas.microsoft.com/office/drawing/2014/main" id="{72068E7C-25F5-4C42-8B00-BB24F5DEAA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75" y="3349079"/>
            <a:ext cx="142875" cy="4333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  <p:sp>
        <p:nvSpPr>
          <p:cNvPr id="42" name="Text Box 42">
            <a:extLst>
              <a:ext uri="{FF2B5EF4-FFF2-40B4-BE49-F238E27FC236}">
                <a16:creationId xmlns="" xmlns:a16="http://schemas.microsoft.com/office/drawing/2014/main" id="{261423C8-7EFA-4ECE-A863-3134B81BE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4790529"/>
            <a:ext cx="1296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对象在该点被创建</a:t>
            </a:r>
          </a:p>
        </p:txBody>
      </p:sp>
      <p:sp>
        <p:nvSpPr>
          <p:cNvPr id="43" name="Line 43">
            <a:extLst>
              <a:ext uri="{FF2B5EF4-FFF2-40B4-BE49-F238E27FC236}">
                <a16:creationId xmlns="" xmlns:a16="http://schemas.microsoft.com/office/drawing/2014/main" id="{97A2C58B-086F-4C33-B6F4-9BB488B93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750" y="4314279"/>
            <a:ext cx="215900" cy="5476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  <p:sp>
        <p:nvSpPr>
          <p:cNvPr id="44" name="Text Box 46">
            <a:extLst>
              <a:ext uri="{FF2B5EF4-FFF2-40B4-BE49-F238E27FC236}">
                <a16:creationId xmlns="" xmlns:a16="http://schemas.microsoft.com/office/drawing/2014/main" id="{DB865ADF-1527-488B-91B2-A3097B534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3" y="1332954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顺序图名称</a:t>
            </a:r>
          </a:p>
        </p:txBody>
      </p:sp>
      <p:sp>
        <p:nvSpPr>
          <p:cNvPr id="45" name="Line 47">
            <a:extLst>
              <a:ext uri="{FF2B5EF4-FFF2-40B4-BE49-F238E27FC236}">
                <a16:creationId xmlns="" xmlns:a16="http://schemas.microsoft.com/office/drawing/2014/main" id="{28AB0B54-C4BF-44F5-9D2D-8CD7DBF50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5025" y="1513929"/>
            <a:ext cx="609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62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状态图示例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84993" y="1622425"/>
            <a:ext cx="7947025" cy="4303713"/>
            <a:chOff x="432" y="336"/>
            <a:chExt cx="4919" cy="360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809" y="3666"/>
              <a:ext cx="1574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marL="0" marR="0" lvl="0" indent="0" algn="just" defTabSz="914400" eaLnBrk="0" fontAlgn="base" latinLnBrk="0" hangingPunct="0">
                <a:lnSpc>
                  <a:spcPct val="14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电梯升降的状态机图</a:t>
              </a: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432" y="336"/>
              <a:ext cx="4919" cy="3330"/>
              <a:chOff x="432" y="336"/>
              <a:chExt cx="4919" cy="3330"/>
            </a:xfrm>
          </p:grpSpPr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>
                <a:off x="924" y="876"/>
                <a:ext cx="59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oval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8" name="Group 8"/>
              <p:cNvGrpSpPr>
                <a:grpSpLocks/>
              </p:cNvGrpSpPr>
              <p:nvPr/>
            </p:nvGrpSpPr>
            <p:grpSpPr bwMode="auto">
              <a:xfrm>
                <a:off x="3187" y="336"/>
                <a:ext cx="1180" cy="1080"/>
                <a:chOff x="3187" y="336"/>
                <a:chExt cx="1180" cy="1080"/>
              </a:xfrm>
            </p:grpSpPr>
            <p:grpSp>
              <p:nvGrpSpPr>
                <p:cNvPr id="52" name="Group 9"/>
                <p:cNvGrpSpPr>
                  <a:grpSpLocks/>
                </p:cNvGrpSpPr>
                <p:nvPr/>
              </p:nvGrpSpPr>
              <p:grpSpPr bwMode="auto">
                <a:xfrm>
                  <a:off x="3187" y="336"/>
                  <a:ext cx="1180" cy="1080"/>
                  <a:chOff x="3187" y="336"/>
                  <a:chExt cx="1180" cy="1080"/>
                </a:xfrm>
              </p:grpSpPr>
              <p:sp>
                <p:nvSpPr>
                  <p:cNvPr id="55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187" y="336"/>
                    <a:ext cx="1180" cy="108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6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187" y="696"/>
                    <a:ext cx="1180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5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453" y="391"/>
                  <a:ext cx="708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72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Moving up</a:t>
                  </a:r>
                </a:p>
              </p:txBody>
            </p:sp>
            <p:sp>
              <p:nvSpPr>
                <p:cNvPr id="5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228" y="864"/>
                  <a:ext cx="1082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72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do/moving to floor</a:t>
                  </a:r>
                </a:p>
              </p:txBody>
            </p:sp>
          </p:grpSp>
          <p:grpSp>
            <p:nvGrpSpPr>
              <p:cNvPr id="9" name="Group 14"/>
              <p:cNvGrpSpPr>
                <a:grpSpLocks/>
              </p:cNvGrpSpPr>
              <p:nvPr/>
            </p:nvGrpSpPr>
            <p:grpSpPr bwMode="auto">
              <a:xfrm>
                <a:off x="1514" y="1596"/>
                <a:ext cx="1181" cy="1080"/>
                <a:chOff x="1514" y="1596"/>
                <a:chExt cx="1181" cy="1080"/>
              </a:xfrm>
            </p:grpSpPr>
            <p:grpSp>
              <p:nvGrpSpPr>
                <p:cNvPr id="47" name="Group 15"/>
                <p:cNvGrpSpPr>
                  <a:grpSpLocks/>
                </p:cNvGrpSpPr>
                <p:nvPr/>
              </p:nvGrpSpPr>
              <p:grpSpPr bwMode="auto">
                <a:xfrm>
                  <a:off x="1514" y="1596"/>
                  <a:ext cx="1181" cy="1080"/>
                  <a:chOff x="1514" y="1596"/>
                  <a:chExt cx="1181" cy="1080"/>
                </a:xfrm>
              </p:grpSpPr>
              <p:sp>
                <p:nvSpPr>
                  <p:cNvPr id="50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1514" y="1596"/>
                    <a:ext cx="1181" cy="108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514" y="1956"/>
                    <a:ext cx="1181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12" y="1651"/>
                  <a:ext cx="985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72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Moving down</a:t>
                  </a:r>
                </a:p>
              </p:txBody>
            </p:sp>
            <p:sp>
              <p:nvSpPr>
                <p:cNvPr id="4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555" y="2124"/>
                  <a:ext cx="1083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72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do/moving to floor</a:t>
                  </a:r>
                </a:p>
              </p:txBody>
            </p: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3187" y="2136"/>
                <a:ext cx="1180" cy="1080"/>
                <a:chOff x="3187" y="2136"/>
                <a:chExt cx="1180" cy="1080"/>
              </a:xfrm>
            </p:grpSpPr>
            <p:sp>
              <p:nvSpPr>
                <p:cNvPr id="4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85" y="2191"/>
                  <a:ext cx="984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72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Idle</a:t>
                  </a:r>
                </a:p>
              </p:txBody>
            </p:sp>
            <p:sp>
              <p:nvSpPr>
                <p:cNvPr id="4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220" y="2560"/>
                  <a:ext cx="1131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72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timer=0</a:t>
                  </a:r>
                </a:p>
              </p:txBody>
            </p:sp>
            <p:sp>
              <p:nvSpPr>
                <p:cNvPr id="4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85" y="2891"/>
                  <a:ext cx="984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72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do/increase timer</a:t>
                  </a:r>
                </a:p>
              </p:txBody>
            </p:sp>
            <p:grpSp>
              <p:nvGrpSpPr>
                <p:cNvPr id="43" name="Group 24"/>
                <p:cNvGrpSpPr>
                  <a:grpSpLocks/>
                </p:cNvGrpSpPr>
                <p:nvPr/>
              </p:nvGrpSpPr>
              <p:grpSpPr bwMode="auto">
                <a:xfrm>
                  <a:off x="3187" y="2136"/>
                  <a:ext cx="1180" cy="1080"/>
                  <a:chOff x="3187" y="2136"/>
                  <a:chExt cx="1180" cy="1080"/>
                </a:xfrm>
              </p:grpSpPr>
              <p:sp>
                <p:nvSpPr>
                  <p:cNvPr id="44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3187" y="2136"/>
                    <a:ext cx="1180" cy="108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5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187" y="2496"/>
                    <a:ext cx="1180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6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187" y="2856"/>
                    <a:ext cx="1180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3777" y="1416"/>
                <a:ext cx="525" cy="720"/>
                <a:chOff x="3777" y="1416"/>
                <a:chExt cx="525" cy="720"/>
              </a:xfrm>
            </p:grpSpPr>
            <p:sp>
              <p:nvSpPr>
                <p:cNvPr id="38" name="Line 29"/>
                <p:cNvSpPr>
                  <a:spLocks noChangeShapeType="1"/>
                </p:cNvSpPr>
                <p:nvPr/>
              </p:nvSpPr>
              <p:spPr bwMode="auto">
                <a:xfrm>
                  <a:off x="3777" y="1416"/>
                  <a:ext cx="0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3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810" y="1688"/>
                  <a:ext cx="492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56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arrived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2695" y="2136"/>
                <a:ext cx="492" cy="540"/>
                <a:chOff x="2695" y="2136"/>
                <a:chExt cx="492" cy="540"/>
              </a:xfrm>
            </p:grpSpPr>
            <p:sp>
              <p:nvSpPr>
                <p:cNvPr id="3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695" y="2136"/>
                  <a:ext cx="492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56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arrived</a:t>
                  </a:r>
                </a:p>
              </p:txBody>
            </p:sp>
            <p:sp>
              <p:nvSpPr>
                <p:cNvPr id="37" name="Line 33"/>
                <p:cNvSpPr>
                  <a:spLocks noChangeShapeType="1"/>
                </p:cNvSpPr>
                <p:nvPr/>
              </p:nvSpPr>
              <p:spPr bwMode="auto">
                <a:xfrm>
                  <a:off x="2695" y="2316"/>
                  <a:ext cx="492" cy="3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2104" y="2676"/>
                <a:ext cx="1083" cy="630"/>
                <a:chOff x="2104" y="2676"/>
                <a:chExt cx="1083" cy="630"/>
              </a:xfrm>
            </p:grpSpPr>
            <p:sp>
              <p:nvSpPr>
                <p:cNvPr id="3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203" y="3036"/>
                  <a:ext cx="984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72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go down (floor)</a:t>
                  </a:r>
                </a:p>
              </p:txBody>
            </p:sp>
            <p:grpSp>
              <p:nvGrpSpPr>
                <p:cNvPr id="33" name="Group 36"/>
                <p:cNvGrpSpPr>
                  <a:grpSpLocks/>
                </p:cNvGrpSpPr>
                <p:nvPr/>
              </p:nvGrpSpPr>
              <p:grpSpPr bwMode="auto">
                <a:xfrm>
                  <a:off x="2104" y="2676"/>
                  <a:ext cx="1083" cy="360"/>
                  <a:chOff x="4860" y="12672"/>
                  <a:chExt cx="2340" cy="624"/>
                </a:xfrm>
              </p:grpSpPr>
              <p:sp>
                <p:nvSpPr>
                  <p:cNvPr id="34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60" y="13296"/>
                    <a:ext cx="23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35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60" y="12672"/>
                    <a:ext cx="0" cy="62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432" y="1506"/>
                <a:ext cx="984" cy="540"/>
                <a:chOff x="432" y="1506"/>
                <a:chExt cx="984" cy="540"/>
              </a:xfrm>
            </p:grpSpPr>
            <p:sp>
              <p:nvSpPr>
                <p:cNvPr id="30" name="AutoShape 40"/>
                <p:cNvSpPr>
                  <a:spLocks noChangeArrowheads="1"/>
                </p:cNvSpPr>
                <p:nvPr/>
              </p:nvSpPr>
              <p:spPr bwMode="auto">
                <a:xfrm>
                  <a:off x="432" y="1506"/>
                  <a:ext cx="984" cy="540"/>
                </a:xfrm>
                <a:prstGeom prst="roundRect">
                  <a:avLst>
                    <a:gd name="adj" fmla="val 16667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3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6" y="1584"/>
                  <a:ext cx="720" cy="3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Moving to </a:t>
                  </a: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First   floor</a:t>
                  </a:r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4367" y="876"/>
                <a:ext cx="984" cy="1800"/>
                <a:chOff x="4367" y="876"/>
                <a:chExt cx="984" cy="1800"/>
              </a:xfrm>
            </p:grpSpPr>
            <p:sp>
              <p:nvSpPr>
                <p:cNvPr id="2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564" y="1686"/>
                  <a:ext cx="787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56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go up(floor)</a:t>
                  </a:r>
                </a:p>
              </p:txBody>
            </p:sp>
            <p:sp>
              <p:nvSpPr>
                <p:cNvPr id="29" name="Freeform 44"/>
                <p:cNvSpPr>
                  <a:spLocks/>
                </p:cNvSpPr>
                <p:nvPr/>
              </p:nvSpPr>
              <p:spPr bwMode="auto">
                <a:xfrm>
                  <a:off x="4367" y="876"/>
                  <a:ext cx="197" cy="1800"/>
                </a:xfrm>
                <a:custGeom>
                  <a:avLst/>
                  <a:gdLst>
                    <a:gd name="T0" fmla="*/ 0 w 900"/>
                    <a:gd name="T1" fmla="*/ 3120 h 3120"/>
                    <a:gd name="T2" fmla="*/ 900 w 900"/>
                    <a:gd name="T3" fmla="*/ 3120 h 3120"/>
                    <a:gd name="T4" fmla="*/ 900 w 900"/>
                    <a:gd name="T5" fmla="*/ 0 h 3120"/>
                    <a:gd name="T6" fmla="*/ 0 w 900"/>
                    <a:gd name="T7" fmla="*/ 0 h 3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3120">
                      <a:moveTo>
                        <a:pt x="0" y="3120"/>
                      </a:moveTo>
                      <a:lnTo>
                        <a:pt x="900" y="3120"/>
                      </a:lnTo>
                      <a:lnTo>
                        <a:pt x="90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2225" cap="flat" cmpd="sng">
                  <a:solidFill>
                    <a:srgbClr val="000000"/>
                  </a:solidFill>
                  <a:prstDash val="solid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924" y="2048"/>
                <a:ext cx="2853" cy="1618"/>
                <a:chOff x="924" y="2048"/>
                <a:chExt cx="2853" cy="1618"/>
              </a:xfrm>
            </p:grpSpPr>
            <p:sp>
              <p:nvSpPr>
                <p:cNvPr id="2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09" y="3396"/>
                  <a:ext cx="984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72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[timer=time-out]</a:t>
                  </a:r>
                </a:p>
              </p:txBody>
            </p:sp>
            <p:sp>
              <p:nvSpPr>
                <p:cNvPr id="27" name="Freeform 47"/>
                <p:cNvSpPr>
                  <a:spLocks/>
                </p:cNvSpPr>
                <p:nvPr/>
              </p:nvSpPr>
              <p:spPr bwMode="auto">
                <a:xfrm>
                  <a:off x="924" y="2048"/>
                  <a:ext cx="2853" cy="1350"/>
                </a:xfrm>
                <a:custGeom>
                  <a:avLst/>
                  <a:gdLst>
                    <a:gd name="T0" fmla="*/ 5220 w 5220"/>
                    <a:gd name="T1" fmla="*/ 2028 h 2340"/>
                    <a:gd name="T2" fmla="*/ 5220 w 5220"/>
                    <a:gd name="T3" fmla="*/ 2340 h 2340"/>
                    <a:gd name="T4" fmla="*/ 0 w 5220"/>
                    <a:gd name="T5" fmla="*/ 2340 h 2340"/>
                    <a:gd name="T6" fmla="*/ 0 w 5220"/>
                    <a:gd name="T7" fmla="*/ 0 h 2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20" h="2340">
                      <a:moveTo>
                        <a:pt x="5220" y="2028"/>
                      </a:moveTo>
                      <a:lnTo>
                        <a:pt x="5220" y="2340"/>
                      </a:lnTo>
                      <a:lnTo>
                        <a:pt x="0" y="234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2225" cap="flat" cmpd="sng">
                  <a:solidFill>
                    <a:srgbClr val="000000"/>
                  </a:solidFill>
                  <a:prstDash val="solid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7" name="Group 48"/>
              <p:cNvGrpSpPr>
                <a:grpSpLocks/>
              </p:cNvGrpSpPr>
              <p:nvPr/>
            </p:nvGrpSpPr>
            <p:grpSpPr bwMode="auto">
              <a:xfrm>
                <a:off x="924" y="1056"/>
                <a:ext cx="590" cy="450"/>
                <a:chOff x="924" y="1056"/>
                <a:chExt cx="590" cy="450"/>
              </a:xfrm>
            </p:grpSpPr>
            <p:sp>
              <p:nvSpPr>
                <p:cNvPr id="24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924" y="1146"/>
                  <a:ext cx="492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56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arrived</a:t>
                  </a:r>
                </a:p>
              </p:txBody>
            </p:sp>
            <p:sp>
              <p:nvSpPr>
                <p:cNvPr id="25" name="Freeform 50"/>
                <p:cNvSpPr>
                  <a:spLocks/>
                </p:cNvSpPr>
                <p:nvPr/>
              </p:nvSpPr>
              <p:spPr bwMode="auto">
                <a:xfrm>
                  <a:off x="924" y="1056"/>
                  <a:ext cx="590" cy="450"/>
                </a:xfrm>
                <a:custGeom>
                  <a:avLst/>
                  <a:gdLst>
                    <a:gd name="T0" fmla="*/ 0 w 1080"/>
                    <a:gd name="T1" fmla="*/ 780 h 780"/>
                    <a:gd name="T2" fmla="*/ 0 w 1080"/>
                    <a:gd name="T3" fmla="*/ 0 h 780"/>
                    <a:gd name="T4" fmla="*/ 1080 w 1080"/>
                    <a:gd name="T5" fmla="*/ 0 h 7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0" h="780">
                      <a:moveTo>
                        <a:pt x="0" y="780"/>
                      </a:moveTo>
                      <a:lnTo>
                        <a:pt x="0" y="0"/>
                      </a:lnTo>
                      <a:lnTo>
                        <a:pt x="1080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8" name="Group 51"/>
              <p:cNvGrpSpPr>
                <a:grpSpLocks/>
              </p:cNvGrpSpPr>
              <p:nvPr/>
            </p:nvGrpSpPr>
            <p:grpSpPr bwMode="auto">
              <a:xfrm>
                <a:off x="2473" y="580"/>
                <a:ext cx="787" cy="296"/>
                <a:chOff x="2473" y="580"/>
                <a:chExt cx="787" cy="296"/>
              </a:xfrm>
            </p:grpSpPr>
            <p:sp>
              <p:nvSpPr>
                <p:cNvPr id="22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473" y="580"/>
                  <a:ext cx="787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56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go up(floor)</a:t>
                  </a:r>
                </a:p>
              </p:txBody>
            </p:sp>
            <p:sp>
              <p:nvSpPr>
                <p:cNvPr id="23" name="Line 53"/>
                <p:cNvSpPr>
                  <a:spLocks noChangeShapeType="1"/>
                </p:cNvSpPr>
                <p:nvPr/>
              </p:nvSpPr>
              <p:spPr bwMode="auto">
                <a:xfrm>
                  <a:off x="2498" y="876"/>
                  <a:ext cx="68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9" name="Group 54"/>
              <p:cNvGrpSpPr>
                <a:grpSpLocks/>
              </p:cNvGrpSpPr>
              <p:nvPr/>
            </p:nvGrpSpPr>
            <p:grpSpPr bwMode="auto">
              <a:xfrm>
                <a:off x="1514" y="606"/>
                <a:ext cx="984" cy="540"/>
                <a:chOff x="1514" y="606"/>
                <a:chExt cx="984" cy="540"/>
              </a:xfrm>
            </p:grpSpPr>
            <p:sp>
              <p:nvSpPr>
                <p:cNvPr id="20" name="AutoShape 55"/>
                <p:cNvSpPr>
                  <a:spLocks noChangeArrowheads="1"/>
                </p:cNvSpPr>
                <p:nvPr/>
              </p:nvSpPr>
              <p:spPr bwMode="auto">
                <a:xfrm>
                  <a:off x="1514" y="606"/>
                  <a:ext cx="984" cy="540"/>
                </a:xfrm>
                <a:prstGeom prst="roundRect">
                  <a:avLst>
                    <a:gd name="adj" fmla="val 16667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632" y="624"/>
                  <a:ext cx="720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On</a:t>
                  </a: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first   floor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96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动态模型表达方式选择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事情</a:t>
            </a:r>
            <a:r>
              <a:rPr lang="zh-CN" altLang="en-US" dirty="0">
                <a:solidFill>
                  <a:srgbClr val="0000FF"/>
                </a:solidFill>
              </a:rPr>
              <a:t>围绕某个东西开展</a:t>
            </a:r>
            <a:r>
              <a:rPr lang="zh-CN" altLang="en-US" dirty="0"/>
              <a:t>，考虑用状态机图</a:t>
            </a:r>
          </a:p>
          <a:p>
            <a:r>
              <a:rPr lang="zh-CN" altLang="en-US" dirty="0"/>
              <a:t>如果不是上述情况，考虑顺序图或者活动图</a:t>
            </a:r>
          </a:p>
          <a:p>
            <a:r>
              <a:rPr lang="zh-CN" altLang="en-US" dirty="0"/>
              <a:t>如果</a:t>
            </a:r>
            <a:r>
              <a:rPr lang="zh-CN" altLang="en-US" dirty="0">
                <a:solidFill>
                  <a:srgbClr val="0000FF"/>
                </a:solidFill>
              </a:rPr>
              <a:t>流程不复杂，可以考虑顺序图</a:t>
            </a:r>
          </a:p>
          <a:p>
            <a:r>
              <a:rPr lang="zh-CN" altLang="en-US" dirty="0"/>
              <a:t>如果</a:t>
            </a:r>
            <a:r>
              <a:rPr lang="zh-CN" altLang="en-US" dirty="0">
                <a:solidFill>
                  <a:srgbClr val="0000FF"/>
                </a:solidFill>
              </a:rPr>
              <a:t>流程复杂，可考虑活动图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47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1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8643938" cy="792163"/>
          </a:xfrm>
        </p:spPr>
        <p:txBody>
          <a:bodyPr/>
          <a:lstStyle/>
          <a:p>
            <a:pPr eaLnBrk="1" hangingPunct="1"/>
            <a:r>
              <a:rPr lang="zh-CN" altLang="en-US" b="0" dirty="0"/>
              <a:t>本章内容</a:t>
            </a:r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1274799" y="2043399"/>
            <a:ext cx="1800000" cy="9001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800000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Font typeface="宋体" panose="02010600030101010101" pitchFamily="2" charset="-12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b="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800" b="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、面向对象分析的基本过程</a:t>
            </a:r>
          </a:p>
        </p:txBody>
      </p:sp>
      <p:sp>
        <p:nvSpPr>
          <p:cNvPr id="74" name="Rectangle 19"/>
          <p:cNvSpPr>
            <a:spLocks noChangeArrowheads="1"/>
          </p:cNvSpPr>
          <p:nvPr/>
        </p:nvSpPr>
        <p:spPr bwMode="auto">
          <a:xfrm>
            <a:off x="5579004" y="4014022"/>
            <a:ext cx="1800000" cy="9001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800000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Font typeface="宋体" panose="02010600030101010101" pitchFamily="2" charset="-12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b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 </a:t>
            </a:r>
            <a:r>
              <a:rPr lang="zh-CN" altLang="en-US" sz="1800" b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、业务分析</a:t>
            </a:r>
            <a:endParaRPr lang="zh-CN" altLang="en-US" sz="1800" b="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1274799" y="4014023"/>
            <a:ext cx="1800000" cy="9001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800000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Font typeface="宋体" panose="02010600030101010101" pitchFamily="2" charset="-12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b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 </a:t>
            </a:r>
            <a:r>
              <a:rPr lang="zh-CN" altLang="en-US" sz="1800" b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、制定规格</a:t>
            </a:r>
            <a:endParaRPr lang="zh-CN" altLang="en-US" sz="1800" b="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579004" y="2043398"/>
            <a:ext cx="1800000" cy="9001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800000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Font typeface="宋体" panose="02010600030101010101" pitchFamily="2" charset="-12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b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 </a:t>
            </a:r>
            <a:r>
              <a:rPr lang="zh-CN" altLang="en-US" sz="1800" b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、问题识别</a:t>
            </a:r>
            <a:endParaRPr lang="zh-CN" altLang="en-US" sz="1800" b="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0" name="肘形连接符 29"/>
          <p:cNvCxnSpPr>
            <a:stCxn id="67" idx="3"/>
            <a:endCxn id="13" idx="1"/>
          </p:cNvCxnSpPr>
          <p:nvPr/>
        </p:nvCxnSpPr>
        <p:spPr bwMode="auto">
          <a:xfrm flipV="1">
            <a:off x="3074799" y="2493455"/>
            <a:ext cx="250420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  <p:cxnSp>
        <p:nvCxnSpPr>
          <p:cNvPr id="14" name="肘形连接符 29"/>
          <p:cNvCxnSpPr>
            <a:stCxn id="13" idx="2"/>
            <a:endCxn id="74" idx="0"/>
          </p:cNvCxnSpPr>
          <p:nvPr/>
        </p:nvCxnSpPr>
        <p:spPr bwMode="auto">
          <a:xfrm>
            <a:off x="6479004" y="2943511"/>
            <a:ext cx="0" cy="107051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  <p:cxnSp>
        <p:nvCxnSpPr>
          <p:cNvPr id="15" name="肘形连接符 29"/>
          <p:cNvCxnSpPr>
            <a:stCxn id="74" idx="1"/>
            <a:endCxn id="82" idx="3"/>
          </p:cNvCxnSpPr>
          <p:nvPr/>
        </p:nvCxnSpPr>
        <p:spPr bwMode="auto">
          <a:xfrm flipH="1">
            <a:off x="3074799" y="4464079"/>
            <a:ext cx="250420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41329149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42938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面向对象开发方法定义了三种模型来描述系统，（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</a:t>
            </a:r>
            <a:r>
              <a:rPr lang="zh-CN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）可以用状态图来表示。　</a:t>
            </a:r>
            <a:r>
              <a:rPr lang="zh-CN" altLang="zh-CN" sz="2800" dirty="0"/>
              <a:t>　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25181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对象模型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10906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功能模型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396631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动态模型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482356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类模型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31610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17335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03060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88785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7473950" y="5659460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33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</a:t>
            </a:r>
            <a:r>
              <a:rPr lang="zh-CN" altLang="en-US" dirty="0" smtClean="0"/>
              <a:t>的动态模型</a:t>
            </a:r>
            <a:r>
              <a:rPr lang="zh-CN" altLang="en-US" dirty="0"/>
              <a:t>构建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72564"/>
              </p:ext>
            </p:extLst>
          </p:nvPr>
        </p:nvGraphicFramePr>
        <p:xfrm>
          <a:off x="467544" y="1277145"/>
          <a:ext cx="8412931" cy="4876971"/>
        </p:xfrm>
        <a:graphic>
          <a:graphicData uri="http://schemas.openxmlformats.org/drawingml/2006/table">
            <a:tbl>
              <a:tblPr firstRow="1" firstCol="1" bandRow="1"/>
              <a:tblGrid>
                <a:gridCol w="4948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3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58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886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876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52423" marR="5242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相关者</a:t>
                      </a:r>
                      <a:endParaRPr lang="zh-CN" sz="12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代表人物</a:t>
                      </a:r>
                    </a:p>
                  </a:txBody>
                  <a:tcPr marL="52423" marR="524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待解决的问题</a:t>
                      </a:r>
                    </a:p>
                  </a:txBody>
                  <a:tcPr marL="52423" marR="524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普通</a:t>
                      </a:r>
                      <a:endParaRPr lang="en-US" altLang="zh-CN" sz="12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员工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冯难敌、 白寒枫、卢一峰、汤若望</a:t>
                      </a:r>
                      <a:endParaRPr lang="zh-CN" altLang="en-US" sz="12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能方便地上下班打卡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能方便的请假、外出申请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能方便的查看自己的请假及外出记录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能方便的了解其他人的请假及外出记录，以调整好自己的工作安排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不要出现考勤记录方面的错误导致出现误扣工资、年休假无端减少等情况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能方便的查看自己的可休年假情况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7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行政部</a:t>
                      </a:r>
                      <a:endParaRPr lang="en-US" altLang="zh-CN" sz="12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员工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苏荃、沐剑屏、陈珂</a:t>
                      </a:r>
                      <a:endParaRPr lang="zh-CN" altLang="en-US" sz="12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方便统计考勤信息，并且不会出错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与财务部的“接口”尽量简单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方便管理员工的各种带薪假期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财务部</a:t>
                      </a:r>
                      <a:endParaRPr lang="en-US" altLang="zh-CN" sz="12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员工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关安基、陶红英、苏菲亚 </a:t>
                      </a:r>
                      <a:endParaRPr lang="zh-CN" sz="12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方便因员工考勤情况调整员工的薪金，而且不会出错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与行政部的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尽量简单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4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endParaRPr lang="en-US" altLang="zh-CN" sz="12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经理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吴六奇，张康年、柳燕</a:t>
                      </a:r>
                      <a:endParaRPr lang="zh-CN" altLang="en-US" sz="12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项目组成员的请假信息要尽早的让他知道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由于项目突发情况，需要临时安排外出工作，相关外出申请</a:t>
                      </a:r>
                      <a:r>
                        <a:rPr lang="zh-CN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手续简单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5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部门</a:t>
                      </a:r>
                      <a:endParaRPr lang="en-US" altLang="zh-CN" sz="12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经理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韦春花、冯锡范、洪安通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方便审批部门成员的请假，外出申请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方便了解本部门及相关部门的员工的请假、外出情况，以便安排好工作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45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副总</a:t>
                      </a:r>
                      <a:endParaRPr lang="en-US" altLang="zh-CN" sz="12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经理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韦小宝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说明：</a:t>
                      </a:r>
                      <a:r>
                        <a:rPr lang="en-US" sz="12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2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天以内的请假及外出，副总经理有最终审批权。</a:t>
                      </a:r>
                      <a:r>
                        <a:rPr lang="zh-CN" sz="1200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所有请假</a:t>
                      </a:r>
                      <a:r>
                        <a:rPr lang="zh-CN" sz="12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及外出，都要副总经理审批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方便审批请假、外出申请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方便检查部门经理是否作出合适的审批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方便了解全体员工的请假、外出情况，以安排好工作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54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总</a:t>
                      </a:r>
                      <a:endParaRPr lang="en-US" altLang="zh-CN" sz="12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经理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0" kern="100" dirty="0" smtClean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陈近南</a:t>
                      </a:r>
                      <a:endParaRPr lang="zh-CN" altLang="en-US" sz="1200" b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说明：</a:t>
                      </a:r>
                      <a:r>
                        <a:rPr lang="en-US" sz="12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2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天以上的请假或外出，需要总经理审批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方便审批请假、外出申请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方便检查部门经理、副总经理是否作出合适的审批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方便了解全体员工的请假、外出的情况，以便安排好工作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避免因考勤的问题而影响工作士气、工作效率</a:t>
                      </a:r>
                    </a:p>
                  </a:txBody>
                  <a:tcPr marL="52423" marR="524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考勤系统的动态模型构建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考虑各类型的审批</a:t>
            </a:r>
            <a:r>
              <a:rPr lang="zh-CN" altLang="en-US" dirty="0"/>
              <a:t>涉及</a:t>
            </a:r>
            <a:r>
              <a:rPr lang="zh-CN" altLang="en-US" dirty="0">
                <a:solidFill>
                  <a:srgbClr val="0000FF"/>
                </a:solidFill>
              </a:rPr>
              <a:t>多个角色，多处判断，用带泳道的活动图</a:t>
            </a:r>
            <a:r>
              <a:rPr lang="zh-CN" altLang="en-US" dirty="0"/>
              <a:t>进行表达比较合适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0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考勤系统的动态模型构建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92242"/>
            <a:ext cx="7391400" cy="47358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34124" y="574344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latin typeface="华文细黑" panose="02010600040101010101" pitchFamily="2" charset="-122"/>
                <a:ea typeface="华文细黑" panose="02010600040101010101" pitchFamily="2" charset="-122"/>
              </a:rPr>
              <a:t>外出</a:t>
            </a:r>
            <a:r>
              <a:rPr lang="zh-CN" altLang="en-US" kern="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审批的动态表达（用活动图）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25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考勤系统的动态模型构建</a:t>
            </a:r>
          </a:p>
        </p:txBody>
      </p:sp>
      <p:sp>
        <p:nvSpPr>
          <p:cNvPr id="5" name="矩形 4"/>
          <p:cNvSpPr/>
          <p:nvPr/>
        </p:nvSpPr>
        <p:spPr>
          <a:xfrm>
            <a:off x="2634124" y="574344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latin typeface="华文细黑" panose="02010600040101010101" pitchFamily="2" charset="-122"/>
                <a:ea typeface="华文细黑" panose="02010600040101010101" pitchFamily="2" charset="-122"/>
              </a:rPr>
              <a:t>外出</a:t>
            </a:r>
            <a:r>
              <a:rPr lang="zh-CN" altLang="en-US" kern="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审批的动态表达（用状态图）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17" y="2056114"/>
            <a:ext cx="6535116" cy="3839728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4213" y="1412875"/>
            <a:ext cx="7920037" cy="796925"/>
          </a:xfrm>
        </p:spPr>
        <p:txBody>
          <a:bodyPr/>
          <a:lstStyle/>
          <a:p>
            <a:r>
              <a:rPr lang="zh-CN" altLang="en-US" sz="2400" dirty="0" smtClean="0"/>
              <a:t>外出</a:t>
            </a:r>
            <a:r>
              <a:rPr lang="zh-CN" altLang="en-US" sz="2400" dirty="0"/>
              <a:t>审批流程围绕 “外出申请”展开，“外出申请”在不同阶段状态不同，也可用状态图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491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动态模型构建过程中考虑的几个问题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无论多长时间都需要副总审批，</a:t>
            </a:r>
            <a:r>
              <a:rPr lang="zh-CN" altLang="en-US" dirty="0" smtClean="0">
                <a:solidFill>
                  <a:srgbClr val="0000FF"/>
                </a:solidFill>
              </a:rPr>
              <a:t>为何不</a:t>
            </a:r>
            <a:r>
              <a:rPr lang="zh-CN" altLang="en-US" dirty="0">
                <a:solidFill>
                  <a:srgbClr val="0000FF"/>
                </a:solidFill>
              </a:rPr>
              <a:t>将权利下放</a:t>
            </a:r>
            <a:r>
              <a:rPr lang="zh-CN" altLang="en-US" dirty="0" smtClean="0"/>
              <a:t>，例如</a:t>
            </a:r>
            <a:r>
              <a:rPr lang="zh-CN" altLang="en-US" dirty="0"/>
              <a:t>部门经理对一天的外出申请有审批权？</a:t>
            </a:r>
            <a:r>
              <a:rPr lang="zh-CN" altLang="en-US" dirty="0" smtClean="0"/>
              <a:t>（考虑</a:t>
            </a:r>
            <a:r>
              <a:rPr lang="zh-CN" altLang="en-US" dirty="0"/>
              <a:t>外出员工可能在别的部门承担工作，影响其他项目</a:t>
            </a:r>
            <a:r>
              <a:rPr lang="zh-CN" altLang="en-US" dirty="0" smtClean="0"/>
              <a:t>工作）</a:t>
            </a:r>
            <a:endParaRPr lang="en-US" altLang="zh-CN" dirty="0"/>
          </a:p>
          <a:p>
            <a:r>
              <a:rPr lang="zh-CN" altLang="en-US" dirty="0" smtClean="0"/>
              <a:t>每次外出都需要批准，总经理</a:t>
            </a:r>
            <a:r>
              <a:rPr lang="zh-CN" altLang="en-US" dirty="0"/>
              <a:t>外出谁批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遇突发事件，审批者不在时如何处理？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40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考勤系统的动态模型构建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13" y="1207441"/>
            <a:ext cx="8062385" cy="49171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34929" y="585619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请假审批的动态表达（用活动图）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94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考勤系统的动态模型构建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8" y="1240362"/>
            <a:ext cx="8643937" cy="4800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34929" y="585619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请假审批的动态表达（用顺序图）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722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考勤系统的动态模型构建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讨论：某请假者申请</a:t>
            </a:r>
            <a:r>
              <a:rPr lang="en-US" altLang="zh-CN" dirty="0"/>
              <a:t>5</a:t>
            </a:r>
            <a:r>
              <a:rPr lang="zh-CN" altLang="en-US" dirty="0"/>
              <a:t>天年假，各级老总已经批准，行政部门审核发现，该申请者只有</a:t>
            </a:r>
            <a:r>
              <a:rPr lang="en-US" altLang="zh-CN" dirty="0"/>
              <a:t>3</a:t>
            </a:r>
            <a:r>
              <a:rPr lang="zh-CN" altLang="en-US" dirty="0"/>
              <a:t>天年假</a:t>
            </a:r>
            <a:r>
              <a:rPr lang="zh-CN" altLang="en-US" dirty="0" smtClean="0"/>
              <a:t>可用。</a:t>
            </a:r>
            <a:endParaRPr lang="en-US" altLang="zh-CN" dirty="0" smtClean="0"/>
          </a:p>
          <a:p>
            <a:r>
              <a:rPr lang="zh-CN" altLang="en-US" dirty="0" smtClean="0"/>
              <a:t>因为一</a:t>
            </a:r>
            <a:r>
              <a:rPr lang="zh-CN" altLang="en-US" dirty="0"/>
              <a:t>次请假申请只能对应一种请假类别</a:t>
            </a:r>
            <a:r>
              <a:rPr lang="zh-CN" altLang="en-US" dirty="0" smtClean="0"/>
              <a:t>，因此，需要将这</a:t>
            </a:r>
            <a:r>
              <a:rPr lang="en-US" altLang="zh-CN" dirty="0"/>
              <a:t>5</a:t>
            </a:r>
            <a:r>
              <a:rPr lang="zh-CN" altLang="en-US" dirty="0"/>
              <a:t>天的</a:t>
            </a:r>
            <a:r>
              <a:rPr lang="zh-CN" altLang="en-US" dirty="0" smtClean="0"/>
              <a:t>请假修改为：</a:t>
            </a:r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天年假，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天事假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如何进行请假的拆分？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4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三种处理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：修改流程，让行政部在各级老总之前审核</a:t>
            </a:r>
          </a:p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：行政部发现后，可以让行政部分解</a:t>
            </a:r>
          </a:p>
          <a:p>
            <a:r>
              <a:rPr lang="zh-CN" altLang="en-US" dirty="0"/>
              <a:t>方案</a:t>
            </a:r>
            <a:r>
              <a:rPr lang="en-US" altLang="zh-CN" dirty="0"/>
              <a:t>3</a:t>
            </a:r>
            <a:r>
              <a:rPr lang="zh-CN" altLang="en-US" dirty="0"/>
              <a:t>：申请者提交申请时，系统自动判断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5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10.1 </a:t>
            </a:r>
            <a:r>
              <a:rPr lang="zh-CN" altLang="en-US" sz="3600" dirty="0" smtClean="0"/>
              <a:t>面向对象分析</a:t>
            </a:r>
            <a:r>
              <a:rPr lang="zh-CN" altLang="en-US" sz="3600" dirty="0"/>
              <a:t>的基本</a:t>
            </a:r>
            <a:r>
              <a:rPr lang="zh-CN" altLang="en-US" sz="3600" dirty="0" smtClean="0"/>
              <a:t>过程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90" y="2583800"/>
            <a:ext cx="5466620" cy="32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考勤系统的动态模型构建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分析完所有流程</a:t>
            </a:r>
            <a:r>
              <a:rPr lang="zh-CN" altLang="en-US" dirty="0" smtClean="0"/>
              <a:t>后，完善对象模型</a:t>
            </a:r>
            <a:endParaRPr lang="en-US" altLang="zh-CN" dirty="0" smtClean="0"/>
          </a:p>
          <a:p>
            <a:pPr lvl="1"/>
            <a:r>
              <a:rPr lang="zh-CN" altLang="en-US" dirty="0"/>
              <a:t>例如在“请假审批流程” 出现</a:t>
            </a:r>
            <a:r>
              <a:rPr lang="zh-CN" altLang="en-US" dirty="0">
                <a:solidFill>
                  <a:srgbClr val="0000FF"/>
                </a:solidFill>
              </a:rPr>
              <a:t>行政部</a:t>
            </a:r>
            <a:r>
              <a:rPr lang="zh-CN" altLang="en-US" dirty="0"/>
              <a:t>，</a:t>
            </a:r>
            <a:r>
              <a:rPr lang="zh-CN" altLang="en-US" dirty="0" smtClean="0"/>
              <a:t>需要返回活动</a:t>
            </a:r>
            <a:r>
              <a:rPr lang="en-US" altLang="zh-CN" dirty="0"/>
              <a:t>7</a:t>
            </a:r>
            <a:r>
              <a:rPr lang="zh-CN" altLang="en-US" dirty="0" smtClean="0"/>
              <a:t>，补充对象模型</a:t>
            </a:r>
            <a:endParaRPr lang="en-US" altLang="zh-CN" dirty="0" smtClean="0"/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一个系统，不可能一劳永逸的解决所有问题，</a:t>
            </a:r>
            <a:r>
              <a:rPr lang="zh-CN" altLang="en-US" dirty="0">
                <a:solidFill>
                  <a:srgbClr val="0000FF"/>
                </a:solidFill>
              </a:rPr>
              <a:t>必须和制度进行结合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例如，员工突然得了急病，事先无法请假。此类紧急情况，可以先电话请假，如果无法电话请假，可以在能打电话的时候尽快联系公司，事后再补相关请假手续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99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：列出执行者及其关系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执行者即使用系统的人，或者</a:t>
            </a:r>
            <a:r>
              <a:rPr lang="zh-CN" altLang="en-US" dirty="0" smtClean="0">
                <a:solidFill>
                  <a:srgbClr val="0000FF"/>
                </a:solidFill>
              </a:rPr>
              <a:t>系统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中表达为角色，分析角色之间的是否具有继承关系。</a:t>
            </a:r>
          </a:p>
          <a:p>
            <a:r>
              <a:rPr lang="zh-CN" altLang="en-US" dirty="0"/>
              <a:t>之前已经分析出来</a:t>
            </a:r>
            <a:r>
              <a:rPr lang="zh-CN" altLang="en-US" dirty="0" smtClean="0"/>
              <a:t>的相关者及其</a:t>
            </a:r>
            <a:r>
              <a:rPr lang="zh-CN" altLang="en-US" dirty="0"/>
              <a:t>期望解决的问题，是进行执行者分析的重要</a:t>
            </a:r>
            <a:r>
              <a:rPr lang="zh-CN" altLang="en-US" dirty="0" smtClean="0"/>
              <a:t>依据</a:t>
            </a:r>
            <a:endParaRPr lang="en-US" altLang="zh-CN" dirty="0" smtClean="0"/>
          </a:p>
          <a:p>
            <a:r>
              <a:rPr lang="zh-CN" altLang="en-US" dirty="0"/>
              <a:t>角色（</a:t>
            </a:r>
            <a:r>
              <a:rPr lang="en-US" altLang="zh-CN" dirty="0"/>
              <a:t>actor</a:t>
            </a:r>
            <a:r>
              <a:rPr lang="zh-CN" altLang="en-US" dirty="0"/>
              <a:t>）分析：通俗的说就是什么人使用这个</a:t>
            </a:r>
            <a:r>
              <a:rPr lang="zh-CN" altLang="en-US" dirty="0" smtClean="0"/>
              <a:t>系统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27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一人充当多角色时需要分离角色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</a:t>
            </a:r>
            <a:r>
              <a:rPr lang="zh-CN" altLang="en-US" dirty="0"/>
              <a:t>公司</a:t>
            </a:r>
            <a:r>
              <a:rPr lang="zh-CN" altLang="en-US" dirty="0">
                <a:solidFill>
                  <a:srgbClr val="0000FF"/>
                </a:solidFill>
              </a:rPr>
              <a:t>一个人</a:t>
            </a:r>
            <a:r>
              <a:rPr lang="zh-CN" altLang="en-US" dirty="0" smtClean="0">
                <a:solidFill>
                  <a:srgbClr val="0000FF"/>
                </a:solidFill>
              </a:rPr>
              <a:t>充当多</a:t>
            </a:r>
            <a:r>
              <a:rPr lang="zh-CN" altLang="en-US" dirty="0">
                <a:solidFill>
                  <a:srgbClr val="0000FF"/>
                </a:solidFill>
              </a:rPr>
              <a:t>个角色</a:t>
            </a:r>
            <a:r>
              <a:rPr lang="zh-CN" altLang="en-US" dirty="0"/>
              <a:t>，需要将角色从这个人身上分离</a:t>
            </a:r>
          </a:p>
          <a:p>
            <a:r>
              <a:rPr lang="zh-CN" altLang="en-US" dirty="0" smtClean="0"/>
              <a:t>例如：一些</a:t>
            </a:r>
            <a:r>
              <a:rPr lang="zh-CN" altLang="en-US" dirty="0"/>
              <a:t>人可能会将系统管理员的工作划归为总经理，因为总经理什么都可以做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这样</a:t>
            </a:r>
            <a:r>
              <a:rPr lang="zh-CN" altLang="en-US" dirty="0"/>
              <a:t>做不合适，一般来说系统都会有至少一名管理员，</a:t>
            </a:r>
            <a:r>
              <a:rPr lang="zh-CN" altLang="en-US" dirty="0">
                <a:solidFill>
                  <a:srgbClr val="0000FF"/>
                </a:solidFill>
              </a:rPr>
              <a:t>该管理员的主要工作是用户管理和权限管理，</a:t>
            </a:r>
            <a:r>
              <a:rPr lang="zh-CN" altLang="en-US" dirty="0"/>
              <a:t>该角色反而没有权限去操作系统的业务功能。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80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</a:t>
            </a:r>
            <a:r>
              <a:rPr lang="zh-CN" altLang="en-US" dirty="0" smtClean="0"/>
              <a:t>的角色分析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4213" y="1570038"/>
            <a:ext cx="4545012" cy="4164012"/>
          </a:xfrm>
        </p:spPr>
        <p:txBody>
          <a:bodyPr/>
          <a:lstStyle/>
          <a:p>
            <a:r>
              <a:rPr lang="en-US" altLang="zh-CN" sz="2400" dirty="0"/>
              <a:t>employee</a:t>
            </a:r>
            <a:r>
              <a:rPr lang="zh-CN" altLang="en-US" sz="2400" dirty="0"/>
              <a:t>：员工</a:t>
            </a:r>
          </a:p>
          <a:p>
            <a:r>
              <a:rPr lang="en-US" altLang="zh-CN" sz="2400" dirty="0"/>
              <a:t>finance</a:t>
            </a:r>
            <a:r>
              <a:rPr lang="zh-CN" altLang="en-US" sz="2400" dirty="0"/>
              <a:t>：财务</a:t>
            </a:r>
          </a:p>
          <a:p>
            <a:r>
              <a:rPr lang="en-US" altLang="zh-CN" sz="2400" dirty="0"/>
              <a:t>receptionist</a:t>
            </a:r>
            <a:r>
              <a:rPr lang="zh-CN" altLang="en-US" sz="2400" dirty="0"/>
              <a:t>：前台</a:t>
            </a:r>
          </a:p>
          <a:p>
            <a:r>
              <a:rPr lang="en-US" altLang="zh-CN" sz="2400" dirty="0"/>
              <a:t>manager</a:t>
            </a:r>
            <a:r>
              <a:rPr lang="zh-CN" altLang="en-US" sz="2400" dirty="0"/>
              <a:t>：经理</a:t>
            </a:r>
          </a:p>
          <a:p>
            <a:r>
              <a:rPr lang="en-US" altLang="zh-CN" sz="2400" dirty="0"/>
              <a:t>senior manager</a:t>
            </a:r>
            <a:r>
              <a:rPr lang="zh-CN" altLang="en-US" sz="2400" dirty="0"/>
              <a:t>：高级经理</a:t>
            </a:r>
          </a:p>
          <a:p>
            <a:r>
              <a:rPr lang="en-US" altLang="zh-CN" sz="2400" dirty="0"/>
              <a:t>administrator</a:t>
            </a:r>
            <a:r>
              <a:rPr lang="zh-CN" altLang="en-US" sz="2400" dirty="0"/>
              <a:t>：管理员</a:t>
            </a:r>
          </a:p>
          <a:p>
            <a:endParaRPr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CE29D78-9149-4DAD-8A8E-8BFF2B09A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7622" y="1570038"/>
            <a:ext cx="1358900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8378BA0-8E3B-4DF5-AD37-5DEBCA584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969" y="2498732"/>
            <a:ext cx="1395413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245FDB3-8FAA-4C41-A5BF-66318437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7622" y="3498864"/>
            <a:ext cx="1414463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A1FDFA1-EC2F-4576-B55F-71C17418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0630" y="2498732"/>
            <a:ext cx="1384300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803A6AC-9443-45EF-B9BE-A302FFF5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53572" y="1570038"/>
            <a:ext cx="1371600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0971D74-6BCE-46B7-9E60-861526FA1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53572" y="3570302"/>
            <a:ext cx="1420813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112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考勤系统的角色分析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角色分析：进一步分析，他们有什么关系？</a:t>
            </a:r>
          </a:p>
          <a:p>
            <a:endParaRPr lang="zh-CN" alt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="" xmlns:a16="http://schemas.microsoft.com/office/drawing/2014/main" id="{DC3217EC-B30F-4DBA-9328-B25A0D32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218" y="2027414"/>
            <a:ext cx="5184576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47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考勤系统的角色分析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系统一般需要管理员角色：负责系统的用户管理，权限管理等</a:t>
            </a:r>
            <a:r>
              <a:rPr lang="zh-CN" altLang="en-US" dirty="0" smtClean="0"/>
              <a:t>工作；</a:t>
            </a:r>
            <a:endParaRPr lang="en-US" altLang="zh-CN" dirty="0"/>
          </a:p>
          <a:p>
            <a:r>
              <a:rPr lang="zh-CN" altLang="en-US" dirty="0"/>
              <a:t>客户的高层领导一般具备管理员的</a:t>
            </a:r>
            <a:r>
              <a:rPr lang="zh-CN" altLang="en-US" dirty="0" smtClean="0"/>
              <a:t>权限；</a:t>
            </a:r>
            <a:endParaRPr lang="en-US" altLang="zh-CN" dirty="0"/>
          </a:p>
          <a:p>
            <a:r>
              <a:rPr lang="zh-CN" altLang="en-US" dirty="0"/>
              <a:t>客户的中层领导</a:t>
            </a:r>
            <a:r>
              <a:rPr lang="zh-CN" altLang="en-US" dirty="0" smtClean="0"/>
              <a:t>可能具备</a:t>
            </a:r>
            <a:r>
              <a:rPr lang="zh-CN" altLang="en-US" dirty="0"/>
              <a:t>部分管理员的</a:t>
            </a:r>
            <a:r>
              <a:rPr lang="zh-CN" altLang="en-US" dirty="0" smtClean="0"/>
              <a:t>权限；</a:t>
            </a:r>
            <a:endParaRPr lang="en-US" altLang="zh-CN" dirty="0"/>
          </a:p>
          <a:p>
            <a:r>
              <a:rPr lang="zh-CN" altLang="en-US" dirty="0"/>
              <a:t>客户的日常的工作主要由部门人员</a:t>
            </a:r>
            <a:r>
              <a:rPr lang="zh-CN" altLang="en-US" dirty="0" smtClean="0"/>
              <a:t>承担；</a:t>
            </a:r>
            <a:endParaRPr lang="en-US" altLang="zh-CN" dirty="0"/>
          </a:p>
          <a:p>
            <a:r>
              <a:rPr lang="zh-CN" altLang="en-US" dirty="0"/>
              <a:t>一个人可以有多种角色，一个角色可以对应多个</a:t>
            </a:r>
            <a:r>
              <a:rPr lang="zh-CN" altLang="en-US" dirty="0" smtClean="0"/>
              <a:t>用户；</a:t>
            </a:r>
            <a:endParaRPr lang="en-US" altLang="zh-CN" dirty="0"/>
          </a:p>
          <a:p>
            <a:r>
              <a:rPr lang="zh-CN" altLang="en-US" dirty="0"/>
              <a:t>角色继承关系表明，子类可以做父类的</a:t>
            </a:r>
            <a:r>
              <a:rPr lang="zh-CN" altLang="en-US" dirty="0" smtClean="0"/>
              <a:t>事情；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3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：建立功能模型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zh-CN" altLang="en-US" dirty="0">
                <a:solidFill>
                  <a:srgbClr val="0000FF"/>
                </a:solidFill>
              </a:rPr>
              <a:t>用例（</a:t>
            </a:r>
            <a:r>
              <a:rPr lang="en-US" altLang="zh-CN" dirty="0">
                <a:solidFill>
                  <a:srgbClr val="0000FF"/>
                </a:solidFill>
              </a:rPr>
              <a:t>use case</a:t>
            </a:r>
            <a:r>
              <a:rPr lang="zh-CN" altLang="en-US" dirty="0">
                <a:solidFill>
                  <a:srgbClr val="0000FF"/>
                </a:solidFill>
              </a:rPr>
              <a:t>），</a:t>
            </a:r>
            <a:r>
              <a:rPr lang="zh-CN" altLang="en-US" dirty="0"/>
              <a:t>把每个角色使用的功能表达出来，对每个功能进行详细描述</a:t>
            </a:r>
          </a:p>
          <a:p>
            <a:r>
              <a:rPr lang="zh-CN" altLang="en-US" dirty="0" smtClean="0"/>
              <a:t>通常动态模型中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多个步骤可以提炼为用例</a:t>
            </a:r>
            <a:r>
              <a:rPr lang="zh-CN" altLang="en-US" dirty="0"/>
              <a:t>，多个用例组合起来能支撑某个具体的业务流程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09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</a:t>
            </a:r>
            <a:r>
              <a:rPr lang="zh-CN" altLang="en-US" dirty="0" smtClean="0"/>
              <a:t>的功能模型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244F04E7-1A4C-4FEB-872E-69BE3E455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555" y="954009"/>
            <a:ext cx="7347695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4D9B637-F56B-448D-8BDA-E749F25B8BA1}"/>
              </a:ext>
            </a:extLst>
          </p:cNvPr>
          <p:cNvSpPr/>
          <p:nvPr/>
        </p:nvSpPr>
        <p:spPr>
          <a:xfrm>
            <a:off x="1712071" y="5829161"/>
            <a:ext cx="61722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清晰表达了：不同的人将会使用这个系统的什么功能</a:t>
            </a:r>
            <a:endParaRPr lang="zh-CN" altLang="en-US" sz="16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6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</a:t>
            </a:r>
            <a:r>
              <a:rPr lang="zh-CN" altLang="en-US" dirty="0" smtClean="0"/>
              <a:t>功能模型</a:t>
            </a:r>
            <a:r>
              <a:rPr lang="en-US" altLang="zh-CN" dirty="0" smtClean="0"/>
              <a:t>:</a:t>
            </a:r>
            <a:r>
              <a:rPr lang="zh-CN" altLang="en-US" dirty="0" smtClean="0"/>
              <a:t>技术</a:t>
            </a:r>
            <a:r>
              <a:rPr lang="zh-CN" altLang="en-US" dirty="0"/>
              <a:t>视角审视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697" y="922361"/>
            <a:ext cx="7016750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圆角矩形 19"/>
          <p:cNvSpPr/>
          <p:nvPr/>
        </p:nvSpPr>
        <p:spPr bwMode="auto">
          <a:xfrm>
            <a:off x="2681275" y="1171562"/>
            <a:ext cx="1285884" cy="785818"/>
          </a:xfrm>
          <a:prstGeom prst="roundRect">
            <a:avLst/>
          </a:prstGeom>
          <a:noFill/>
          <a:ln w="25400">
            <a:solidFill>
              <a:srgbClr val="FF3300"/>
            </a:solidFill>
            <a:prstDash val="sysDash"/>
            <a:round/>
            <a:headEnd/>
            <a:tailEnd type="triangle" w="med" len="med"/>
          </a:ln>
        </p:spPr>
        <p:txBody>
          <a:bodyPr wrap="non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326202" y="1210305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打卡的数据如何同步到数据库？</a:t>
            </a:r>
          </a:p>
        </p:txBody>
      </p:sp>
      <p:cxnSp>
        <p:nvCxnSpPr>
          <p:cNvPr id="22" name="肘形连接符 21"/>
          <p:cNvCxnSpPr>
            <a:stCxn id="20" idx="1"/>
          </p:cNvCxnSpPr>
          <p:nvPr/>
        </p:nvCxnSpPr>
        <p:spPr bwMode="auto">
          <a:xfrm flipH="1">
            <a:off x="2395523" y="1564471"/>
            <a:ext cx="285752" cy="1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3" name="圆角矩形 22"/>
          <p:cNvSpPr/>
          <p:nvPr/>
        </p:nvSpPr>
        <p:spPr bwMode="auto">
          <a:xfrm>
            <a:off x="3967159" y="1171562"/>
            <a:ext cx="1857388" cy="2428892"/>
          </a:xfrm>
          <a:prstGeom prst="roundRect">
            <a:avLst/>
          </a:prstGeom>
          <a:noFill/>
          <a:ln w="25400">
            <a:solidFill>
              <a:srgbClr val="FF3300"/>
            </a:solidFill>
            <a:prstDash val="sysDash"/>
            <a:round/>
            <a:headEnd/>
            <a:tailEnd type="triangle" w="med" len="med"/>
          </a:ln>
        </p:spPr>
        <p:txBody>
          <a:bodyPr wrap="non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6681803" y="125062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领导不在公司怎么办？</a:t>
            </a:r>
          </a:p>
        </p:txBody>
      </p:sp>
      <p:cxnSp>
        <p:nvCxnSpPr>
          <p:cNvPr id="25" name="肘形连接符 24"/>
          <p:cNvCxnSpPr>
            <a:stCxn id="24" idx="1"/>
          </p:cNvCxnSpPr>
          <p:nvPr/>
        </p:nvCxnSpPr>
        <p:spPr bwMode="auto">
          <a:xfrm flipH="1" flipV="1">
            <a:off x="5824547" y="1564472"/>
            <a:ext cx="857256" cy="9314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6" name="圆角矩形 25"/>
          <p:cNvSpPr/>
          <p:nvPr/>
        </p:nvSpPr>
        <p:spPr bwMode="auto">
          <a:xfrm>
            <a:off x="2895589" y="5172090"/>
            <a:ext cx="1285884" cy="928694"/>
          </a:xfrm>
          <a:prstGeom prst="roundRect">
            <a:avLst/>
          </a:prstGeom>
          <a:noFill/>
          <a:ln w="25400">
            <a:solidFill>
              <a:srgbClr val="FF3300"/>
            </a:solidFill>
            <a:prstDash val="sysDash"/>
            <a:round/>
            <a:headEnd/>
            <a:tailEnd type="triangle" w="med" len="med"/>
          </a:ln>
        </p:spPr>
        <p:txBody>
          <a:bodyPr wrap="non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TextBox 24"/>
          <p:cNvSpPr txBox="1"/>
          <p:nvPr/>
        </p:nvSpPr>
        <p:spPr>
          <a:xfrm>
            <a:off x="323821" y="552928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需要看怎样的报表？用什么做？</a:t>
            </a:r>
          </a:p>
        </p:txBody>
      </p:sp>
      <p:cxnSp>
        <p:nvCxnSpPr>
          <p:cNvPr id="28" name="肘形连接符 27"/>
          <p:cNvCxnSpPr>
            <a:stCxn id="26" idx="1"/>
            <a:endCxn id="27" idx="3"/>
          </p:cNvCxnSpPr>
          <p:nvPr/>
        </p:nvCxnSpPr>
        <p:spPr bwMode="auto">
          <a:xfrm rot="10800000" flipV="1">
            <a:off x="2395523" y="5636436"/>
            <a:ext cx="500066" cy="21600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9" name="圆角矩形 28"/>
          <p:cNvSpPr/>
          <p:nvPr/>
        </p:nvSpPr>
        <p:spPr bwMode="auto">
          <a:xfrm>
            <a:off x="4324349" y="4109070"/>
            <a:ext cx="1285884" cy="714380"/>
          </a:xfrm>
          <a:prstGeom prst="roundRect">
            <a:avLst/>
          </a:prstGeom>
          <a:noFill/>
          <a:ln w="25400">
            <a:solidFill>
              <a:srgbClr val="FF3300"/>
            </a:solidFill>
            <a:prstDash val="sysDash"/>
            <a:round/>
            <a:headEnd/>
            <a:tailEnd type="triangle" w="med" len="med"/>
          </a:ln>
        </p:spPr>
        <p:txBody>
          <a:bodyPr wrap="non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896117" y="43862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有没有财务软件？是否考虑与其对接？</a:t>
            </a:r>
          </a:p>
        </p:txBody>
      </p:sp>
      <p:cxnSp>
        <p:nvCxnSpPr>
          <p:cNvPr id="31" name="直接连接符 30"/>
          <p:cNvCxnSpPr>
            <a:stCxn id="30" idx="1"/>
            <a:endCxn id="29" idx="3"/>
          </p:cNvCxnSpPr>
          <p:nvPr/>
        </p:nvCxnSpPr>
        <p:spPr bwMode="auto">
          <a:xfrm flipH="1" flipV="1">
            <a:off x="5610233" y="4466260"/>
            <a:ext cx="1285884" cy="243178"/>
          </a:xfrm>
          <a:prstGeom prst="line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47303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 animBg="1"/>
      <p:bldP spid="24" grpId="0"/>
      <p:bldP spid="26" grpId="0" animBg="1"/>
      <p:bldP spid="27" grpId="0"/>
      <p:bldP spid="29" grpId="0" animBg="1"/>
      <p:bldP spid="3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考勤系统的功能模型</a:t>
            </a:r>
            <a:r>
              <a:rPr lang="en-US" altLang="zh-CN" dirty="0"/>
              <a:t>:</a:t>
            </a:r>
            <a:r>
              <a:rPr lang="zh-CN" altLang="en-US" dirty="0"/>
              <a:t>技术视角审视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4C1B7B8F-48FA-4731-AA41-C7E426317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1276" y="1514048"/>
            <a:ext cx="6994525" cy="3876675"/>
          </a:xfrm>
          <a:prstGeom prst="rect">
            <a:avLst/>
          </a:prstGeom>
          <a:noFill/>
          <a:ln w="3175" cmpd="sng">
            <a:solidFill>
              <a:srgbClr val="0000FF"/>
            </a:solidFill>
            <a:bevel/>
            <a:headEnd/>
            <a:tailEnd/>
          </a:ln>
          <a:effectLst/>
        </p:spPr>
      </p:pic>
      <p:sp>
        <p:nvSpPr>
          <p:cNvPr id="5" name="圆角矩形 6">
            <a:extLst>
              <a:ext uri="{FF2B5EF4-FFF2-40B4-BE49-F238E27FC236}">
                <a16:creationId xmlns="" xmlns:a16="http://schemas.microsoft.com/office/drawing/2014/main" id="{B4106611-EDC8-4A9A-AA39-B164EB61534A}"/>
              </a:ext>
            </a:extLst>
          </p:cNvPr>
          <p:cNvSpPr/>
          <p:nvPr/>
        </p:nvSpPr>
        <p:spPr bwMode="auto">
          <a:xfrm>
            <a:off x="1808142" y="1675947"/>
            <a:ext cx="1571636" cy="1143008"/>
          </a:xfrm>
          <a:prstGeom prst="roundRect">
            <a:avLst/>
          </a:prstGeom>
          <a:noFill/>
          <a:ln w="25400">
            <a:solidFill>
              <a:srgbClr val="008000"/>
            </a:solidFill>
            <a:prstDash val="sysDash"/>
            <a:round/>
            <a:headEnd/>
            <a:tailEnd type="triangle" w="med" len="med"/>
          </a:ln>
        </p:spPr>
        <p:txBody>
          <a:bodyPr wrap="none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="" xmlns:a16="http://schemas.microsoft.com/office/drawing/2014/main" id="{82523054-CB81-4C6A-BF1C-406CE94B175D}"/>
              </a:ext>
            </a:extLst>
          </p:cNvPr>
          <p:cNvSpPr txBox="1"/>
          <p:nvPr/>
        </p:nvSpPr>
        <p:spPr>
          <a:xfrm>
            <a:off x="236538" y="1675947"/>
            <a:ext cx="1571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领导不在公司可以手机上网审批</a:t>
            </a:r>
          </a:p>
        </p:txBody>
      </p:sp>
      <p:sp>
        <p:nvSpPr>
          <p:cNvPr id="7" name="圆角矩形 8">
            <a:extLst>
              <a:ext uri="{FF2B5EF4-FFF2-40B4-BE49-F238E27FC236}">
                <a16:creationId xmlns="" xmlns:a16="http://schemas.microsoft.com/office/drawing/2014/main" id="{4E9747B8-A56F-4795-8F3E-FD8243749A5E}"/>
              </a:ext>
            </a:extLst>
          </p:cNvPr>
          <p:cNvSpPr/>
          <p:nvPr/>
        </p:nvSpPr>
        <p:spPr bwMode="auto">
          <a:xfrm>
            <a:off x="3522654" y="3247583"/>
            <a:ext cx="1571636" cy="1143008"/>
          </a:xfrm>
          <a:prstGeom prst="roundRect">
            <a:avLst/>
          </a:prstGeom>
          <a:noFill/>
          <a:ln w="25400">
            <a:solidFill>
              <a:srgbClr val="008000"/>
            </a:solidFill>
            <a:prstDash val="sysDash"/>
            <a:round/>
            <a:headEnd/>
            <a:tailEnd type="triangle" w="med" len="med"/>
          </a:ln>
        </p:spPr>
        <p:txBody>
          <a:bodyPr wrap="none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="" xmlns:a16="http://schemas.microsoft.com/office/drawing/2014/main" id="{FFCC6E3B-9F5C-40F5-AE31-E3AB46AF3319}"/>
              </a:ext>
            </a:extLst>
          </p:cNvPr>
          <p:cNvSpPr txBox="1"/>
          <p:nvPr/>
        </p:nvSpPr>
        <p:spPr>
          <a:xfrm>
            <a:off x="1308076" y="4303622"/>
            <a:ext cx="2786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报表部分采用网页来做。</a:t>
            </a:r>
            <a:endParaRPr lang="en-US" altLang="zh-CN" sz="20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有财务软件，还没有搞清楚，没有针对性设计</a:t>
            </a:r>
          </a:p>
        </p:txBody>
      </p:sp>
      <p:sp>
        <p:nvSpPr>
          <p:cNvPr id="9" name="圆角矩形 10">
            <a:extLst>
              <a:ext uri="{FF2B5EF4-FFF2-40B4-BE49-F238E27FC236}">
                <a16:creationId xmlns="" xmlns:a16="http://schemas.microsoft.com/office/drawing/2014/main" id="{40A74E94-A94D-4375-84EB-1EC8128B904A}"/>
              </a:ext>
            </a:extLst>
          </p:cNvPr>
          <p:cNvSpPr/>
          <p:nvPr/>
        </p:nvSpPr>
        <p:spPr bwMode="auto">
          <a:xfrm>
            <a:off x="5737232" y="1675947"/>
            <a:ext cx="2071702" cy="3571900"/>
          </a:xfrm>
          <a:prstGeom prst="roundRect">
            <a:avLst/>
          </a:prstGeom>
          <a:noFill/>
          <a:ln w="25400">
            <a:solidFill>
              <a:srgbClr val="008000"/>
            </a:solidFill>
            <a:prstDash val="sysDash"/>
            <a:round/>
            <a:headEnd/>
            <a:tailEnd type="triangle" w="med" len="med"/>
          </a:ln>
        </p:spPr>
        <p:txBody>
          <a:bodyPr wrap="none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="" xmlns:a16="http://schemas.microsoft.com/office/drawing/2014/main" id="{596CC423-B92A-4D50-BCF4-19F904592E51}"/>
              </a:ext>
            </a:extLst>
          </p:cNvPr>
          <p:cNvSpPr txBox="1"/>
          <p:nvPr/>
        </p:nvSpPr>
        <p:spPr>
          <a:xfrm>
            <a:off x="7808934" y="1675947"/>
            <a:ext cx="1285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打卡的数据同步问题可以这样解决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C0F9B5F1-BEC1-4E6D-A251-722AAFF45C93}"/>
              </a:ext>
            </a:extLst>
          </p:cNvPr>
          <p:cNvSpPr/>
          <p:nvPr/>
        </p:nvSpPr>
        <p:spPr>
          <a:xfrm>
            <a:off x="1308076" y="5397217"/>
            <a:ext cx="7072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备注：每一个立体的矩形，表示的就是物理上或者是逻辑上的一台设备，设备之间 有物理连接的话就用线条连接，</a:t>
            </a:r>
          </a:p>
        </p:txBody>
      </p:sp>
    </p:spTree>
    <p:extLst>
      <p:ext uri="{BB962C8B-B14F-4D97-AF65-F5344CB8AC3E}">
        <p14:creationId xmlns:p14="http://schemas.microsoft.com/office/powerpoint/2010/main" val="140231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需求分析的内容框架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FE0B91D-471D-4699-8E95-62CE2FF0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79" y="1311536"/>
            <a:ext cx="6842117" cy="47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</a:t>
            </a:r>
            <a:r>
              <a:rPr lang="zh-CN" altLang="en-US" dirty="0" smtClean="0"/>
              <a:t>功能模型：最终宏观用例图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38" y="1214814"/>
            <a:ext cx="6624736" cy="49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考勤系统的功能模型：最终宏观用例图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宏观用例图清楚的说明了两个</a:t>
            </a:r>
            <a:r>
              <a:rPr lang="zh-CN" altLang="en-US" dirty="0" smtClean="0"/>
              <a:t>问题：</a:t>
            </a:r>
            <a:r>
              <a:rPr lang="zh-CN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）</a:t>
            </a:r>
            <a:r>
              <a:rPr lang="zh-CN" altLang="en-US" dirty="0" smtClean="0">
                <a:solidFill>
                  <a:srgbClr val="0000FF"/>
                </a:solidFill>
              </a:rPr>
              <a:t>什么</a:t>
            </a:r>
            <a:r>
              <a:rPr lang="zh-CN" altLang="en-US" dirty="0">
                <a:solidFill>
                  <a:srgbClr val="0000FF"/>
                </a:solidFill>
              </a:rPr>
              <a:t>人用这套</a:t>
            </a:r>
            <a:r>
              <a:rPr lang="zh-CN" altLang="en-US" dirty="0" smtClean="0">
                <a:solidFill>
                  <a:srgbClr val="0000FF"/>
                </a:solidFill>
              </a:rPr>
              <a:t>系统（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）这些</a:t>
            </a:r>
            <a:r>
              <a:rPr lang="zh-CN" altLang="en-US" dirty="0">
                <a:solidFill>
                  <a:srgbClr val="0000FF"/>
                </a:solidFill>
              </a:rPr>
              <a:t>人用</a:t>
            </a:r>
            <a:r>
              <a:rPr lang="zh-CN" altLang="en-US" dirty="0" smtClean="0">
                <a:solidFill>
                  <a:srgbClr val="0000FF"/>
                </a:solidFill>
              </a:rPr>
              <a:t>到系统</a:t>
            </a:r>
            <a:r>
              <a:rPr lang="zh-CN" altLang="en-US" dirty="0">
                <a:solidFill>
                  <a:srgbClr val="0000FF"/>
                </a:solidFill>
              </a:rPr>
              <a:t>的什么功能</a:t>
            </a:r>
          </a:p>
          <a:p>
            <a:r>
              <a:rPr lang="zh-CN" altLang="en-US" dirty="0"/>
              <a:t>宏观用例图中，用例都增加了序号，这不是</a:t>
            </a:r>
            <a:r>
              <a:rPr lang="en-US" altLang="zh-CN" dirty="0"/>
              <a:t>UML</a:t>
            </a:r>
            <a:r>
              <a:rPr lang="zh-CN" altLang="en-US" dirty="0"/>
              <a:t>的标准语法，而是方便实际</a:t>
            </a:r>
            <a:r>
              <a:rPr lang="zh-CN" altLang="en-US" dirty="0" smtClean="0"/>
              <a:t>工作，同时避免</a:t>
            </a:r>
            <a:r>
              <a:rPr lang="zh-CN" altLang="en-US" dirty="0"/>
              <a:t>用例</a:t>
            </a:r>
            <a:r>
              <a:rPr lang="zh-CN" altLang="en-US" dirty="0" smtClean="0"/>
              <a:t>重名；</a:t>
            </a:r>
            <a:endParaRPr lang="zh-CN" altLang="en-US" dirty="0"/>
          </a:p>
          <a:p>
            <a:r>
              <a:rPr lang="zh-CN" altLang="en-US" dirty="0"/>
              <a:t>如何事先已经绘制了角色的关系，为了让宏观用例图简洁，角色关系可以不</a:t>
            </a:r>
            <a:r>
              <a:rPr lang="zh-CN" altLang="en-US" dirty="0" smtClean="0"/>
              <a:t>画；</a:t>
            </a:r>
            <a:endParaRPr lang="zh-CN" altLang="en-US" dirty="0"/>
          </a:p>
          <a:p>
            <a:r>
              <a:rPr lang="zh-CN" altLang="en-US" dirty="0"/>
              <a:t>需要对宏观用例图进行</a:t>
            </a:r>
            <a:r>
              <a:rPr lang="zh-CN" altLang="en-US" dirty="0" smtClean="0"/>
              <a:t>细化；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36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考勤系统的功能模型</a:t>
            </a:r>
            <a:r>
              <a:rPr lang="zh-CN" altLang="en-US" dirty="0" smtClean="0"/>
              <a:t>：宏观</a:t>
            </a:r>
            <a:r>
              <a:rPr lang="zh-CN" altLang="en-US" dirty="0"/>
              <a:t>用</a:t>
            </a:r>
            <a:r>
              <a:rPr lang="zh-CN" altLang="en-US" dirty="0" smtClean="0"/>
              <a:t>例图细化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50" y="1283990"/>
            <a:ext cx="6408712" cy="46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5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考勤系统的功能模型</a:t>
            </a:r>
            <a:r>
              <a:rPr lang="zh-CN" altLang="en-US" dirty="0" smtClean="0"/>
              <a:t>：用例描述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对每个细化后的用例进行描述，一般采用用例表的形式。</a:t>
            </a:r>
            <a:endParaRPr lang="en-US" altLang="zh-CN" dirty="0"/>
          </a:p>
          <a:p>
            <a:r>
              <a:rPr lang="zh-CN" altLang="en-US" dirty="0"/>
              <a:t>格式要求及示例（蓝颜色表示某一栏目具体应该写什么，实际写的过程中可以删除蓝色标注部分）：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50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考勤系统的功能模型：用例描述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04137"/>
              </p:ext>
            </p:extLst>
          </p:nvPr>
        </p:nvGraphicFramePr>
        <p:xfrm>
          <a:off x="594421" y="1228724"/>
          <a:ext cx="8130478" cy="4887708"/>
        </p:xfrm>
        <a:graphic>
          <a:graphicData uri="http://schemas.openxmlformats.org/drawingml/2006/table">
            <a:tbl>
              <a:tblPr firstRow="1" firstCol="1" bandRow="1"/>
              <a:tblGrid>
                <a:gridCol w="1341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08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88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28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18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编号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05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用例编号，如</a:t>
                      </a:r>
                      <a:r>
                        <a:rPr lang="en-US" sz="105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UC-01]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用例名称，即用例图中用例的描述</a:t>
                      </a:r>
                      <a:r>
                        <a:rPr lang="en-US" sz="105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提出请假申请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8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执行者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用户、角色等</a:t>
                      </a: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普通员工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优先级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</a:t>
                      </a: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中□ 低□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8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05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简单描述本用例，重点说明执行者的目标</a:t>
                      </a:r>
                      <a:r>
                        <a:rPr lang="en-US" sz="105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普通员工录入请假的信息，能成功提出请假申请（注意不是成功请假）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66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前置条件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列出执行本用例前必须存在的系统状态，如：必须录入什么数据，必须先实现其他什么用例等。注意，除非情况特殊，不要写类似</a:t>
                      </a: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登录系统</a:t>
                      </a: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等每个用例都需要的前置条件</a:t>
                      </a: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无（不需要写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需先登录系统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之类的废话）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133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基本流程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说明在</a:t>
                      </a: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情况下，最常用的流程。通常是执行者和系统之间的交互的文字描述</a:t>
                      </a: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指示提出请假申请（顶头写表示执行者发起的动作）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2. 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显示请假申请表（缩进写表示系统的动作）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填写申请单，选择请假类别。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指示提交申请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5.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显示成功提交申请的信息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8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结束状况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列出在</a:t>
                      </a: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结束的情况下的用例结果。</a:t>
                      </a: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系统保存请假申请数据，并提示成功提交申请的信息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89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可选流程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05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说明和基本流程不同的其他可能流程。</a:t>
                      </a:r>
                      <a:r>
                        <a:rPr lang="en-US" sz="105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指示取消申请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5.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显示申请被取消的信息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（基本流程的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1-3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，加上此处的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4,5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，就是完整的可选流程）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611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异常流程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说明出错或者其他异常情况时和基本流程的不同之处。</a:t>
                      </a: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填写请假申请单，请假类别为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年假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提示提交申请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5. 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发现可年休假不足，显示相应提示。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修改请假申请单，或者取消请假申请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234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对本用例的补充说明，如业务概念，业务规则等</a:t>
                      </a:r>
                      <a:r>
                        <a:rPr lang="en-US" sz="105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请假申请单有以下内容：申请者、开始时间、结束时间、请假事由、请假类别。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申请者默认为当前用户，不可修改。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类别为：事假、病假、婚假、产假、年假、陪护假，只能而且必须选择其一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3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考勤系统的功能模型：用例描述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08495"/>
              </p:ext>
            </p:extLst>
          </p:nvPr>
        </p:nvGraphicFramePr>
        <p:xfrm>
          <a:off x="694680" y="1322859"/>
          <a:ext cx="7927033" cy="4754880"/>
        </p:xfrm>
        <a:graphic>
          <a:graphicData uri="http://schemas.openxmlformats.org/drawingml/2006/table">
            <a:tbl>
              <a:tblPr firstRow="1" firstCol="1" bandRow="1"/>
              <a:tblGrid>
                <a:gridCol w="1308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21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85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578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790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编号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用例编号，如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UC-01]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用例名称，即用例图中用例的描述</a:t>
                      </a:r>
                      <a:r>
                        <a:rPr lang="en-US" sz="2400" kern="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提出请假申请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90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执行者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用户、角色等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普通员工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优先级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中□ 低□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90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简单描述本用例，重点说明执行者的目标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普通员工录入请假的信息，能成功提出请假申请（注意不是成功请假）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14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前置条件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列出执行本用例前必须存在的系统状态，如：必须录入什么数据，必须先实现其他什么用例等。注意，除非情况特殊，不要写类似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登录系统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等每个用例都需要的前置条件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无（不需要写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需先登录系统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之类的废话）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考勤系统的功能模型：用例描述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80623"/>
              </p:ext>
            </p:extLst>
          </p:nvPr>
        </p:nvGraphicFramePr>
        <p:xfrm>
          <a:off x="647563" y="1772816"/>
          <a:ext cx="7848873" cy="3962400"/>
        </p:xfrm>
        <a:graphic>
          <a:graphicData uri="http://schemas.openxmlformats.org/drawingml/2006/table">
            <a:tbl>
              <a:tblPr firstRow="1" firstCol="1" bandRow="1"/>
              <a:tblGrid>
                <a:gridCol w="14333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155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24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基本流程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说明在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情况下，最常用的流程。通常是执行者和系统之间的交互的文字描述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指示提出请假申请（顶头写表示执行者发起的动作）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2. 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显示请假申请表（缩进写表示系统的动作）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填写申请单，选择请假类别。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指示提交申请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5.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显示成功提交申请的信息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90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结束状况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列出在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结束的情况下的用例结果。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系统保存请假申请数据，并提示成功提交申请的信息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184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可选流程</a:t>
                      </a: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说明和基本流程不同的其他可能流程。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指示取消申请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5.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显示申请被取消的信息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（基本流程的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1-3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，加上此处的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4,5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，就是完整的可选流程）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考勤系统的功能模型：用例描述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10670"/>
              </p:ext>
            </p:extLst>
          </p:nvPr>
        </p:nvGraphicFramePr>
        <p:xfrm>
          <a:off x="684213" y="1365250"/>
          <a:ext cx="7999040" cy="4754880"/>
        </p:xfrm>
        <a:graphic>
          <a:graphicData uri="http://schemas.openxmlformats.org/drawingml/2006/table">
            <a:tbl>
              <a:tblPr firstRow="1" firstCol="1" bandRow="1"/>
              <a:tblGrid>
                <a:gridCol w="1557335"/>
                <a:gridCol w="6441705"/>
              </a:tblGrid>
              <a:tr h="10243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异常流程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说明出错或者其他异常情况时和基本流程的不同之处。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填写请假申请单，请假类别为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年假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提示提交申请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5. </a:t>
                      </a: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发现可年休假不足，显示相应提示。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修改请假申请单，或者取消请假申请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1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58591" marR="5859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对本用例的补充说明，如业务概念，业务规则等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请假申请单有以下内容：申请者、开始时间、结束时间、请假事由、请假类别。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申请者默认为当前用户，不可修改。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类别为：事假、病假、婚假、产假、年假、陪护假，只能而且必须选择其一</a:t>
                      </a:r>
                    </a:p>
                  </a:txBody>
                  <a:tcPr marL="58591" marR="5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4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考勤系统的功能模型：用例描述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如果某些需求时，用例图和用例描述表达比较困难，可以选用其他方式。</a:t>
            </a:r>
            <a:endParaRPr lang="en-US" altLang="zh-CN" sz="3200" dirty="0"/>
          </a:p>
          <a:p>
            <a:pPr lvl="1"/>
            <a:r>
              <a:rPr lang="zh-CN" altLang="en-US" sz="2800" dirty="0"/>
              <a:t>可以采用文字描述</a:t>
            </a:r>
            <a:endParaRPr lang="en-US" altLang="zh-CN" sz="2800" dirty="0"/>
          </a:p>
          <a:p>
            <a:pPr lvl="1"/>
            <a:r>
              <a:rPr lang="zh-CN" altLang="en-US" sz="2800" dirty="0"/>
              <a:t>可以采用表格形式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etc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35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zh-CN" altLang="en-US" dirty="0"/>
              <a:t>分析整理非功能性需求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非功能性需求主要包括两个部分：</a:t>
            </a:r>
            <a:endParaRPr lang="en-US" altLang="zh-CN" sz="3200" dirty="0"/>
          </a:p>
          <a:p>
            <a:pPr lvl="1"/>
            <a:r>
              <a:rPr lang="zh-CN" altLang="en-US" sz="2800" dirty="0"/>
              <a:t>软件的技术架构方面的要求</a:t>
            </a:r>
            <a:endParaRPr lang="en-US" altLang="zh-CN" sz="2800" dirty="0"/>
          </a:p>
          <a:p>
            <a:pPr lvl="1"/>
            <a:r>
              <a:rPr lang="zh-CN" altLang="en-US" sz="2800" dirty="0"/>
              <a:t>安全性、易用性、性能等方面的要求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接连接符 90"/>
          <p:cNvCxnSpPr/>
          <p:nvPr/>
        </p:nvCxnSpPr>
        <p:spPr bwMode="auto">
          <a:xfrm>
            <a:off x="5389563" y="1339363"/>
            <a:ext cx="4763" cy="471487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miter lim="800000"/>
            <a:headEnd/>
            <a:tailEnd type="none" w="med" len="med"/>
          </a:ln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需求的层次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="" xmlns:a16="http://schemas.microsoft.com/office/drawing/2014/main" id="{2D51D2E2-EF68-4119-9357-516BACA625E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04850" y="1666875"/>
            <a:ext cx="76390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665ADD2-BDB2-444E-99A7-82E6FADE6A0D}"/>
              </a:ext>
            </a:extLst>
          </p:cNvPr>
          <p:cNvGrpSpPr>
            <a:grpSpLocks/>
          </p:cNvGrpSpPr>
          <p:nvPr/>
        </p:nvGrpSpPr>
        <p:grpSpPr bwMode="auto">
          <a:xfrm>
            <a:off x="1231900" y="1545738"/>
            <a:ext cx="1563688" cy="641350"/>
            <a:chOff x="774" y="1338"/>
            <a:chExt cx="769" cy="40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12111E4A-7A8A-43C9-AF30-0322F378B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1338"/>
              <a:ext cx="769" cy="40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1D5B125F-0B78-42DC-8CE9-C4ED07661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1338"/>
              <a:ext cx="769" cy="404"/>
            </a:xfrm>
            <a:prstGeom prst="ellipse">
              <a:avLst/>
            </a:prstGeom>
            <a:grp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F273E1C-76A2-431E-B356-A7E1E5F6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1698138"/>
            <a:ext cx="16605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CCCCFF"/>
              </a:buClr>
              <a:defRPr/>
            </a:pPr>
            <a:r>
              <a:rPr lang="en-US" altLang="zh-CN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zh-CN" altLang="en-US" sz="2000" dirty="0">
                <a:solidFill>
                  <a:srgbClr val="11111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业务需求</a:t>
            </a:r>
            <a:endParaRPr lang="zh-CN" altLang="en-US" sz="2000" dirty="0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1334B13C-55AC-46F9-8315-A719FA5F9CEE}"/>
              </a:ext>
            </a:extLst>
          </p:cNvPr>
          <p:cNvGrpSpPr>
            <a:grpSpLocks/>
          </p:cNvGrpSpPr>
          <p:nvPr/>
        </p:nvGrpSpPr>
        <p:grpSpPr bwMode="auto">
          <a:xfrm>
            <a:off x="5378450" y="2779226"/>
            <a:ext cx="1587500" cy="641350"/>
            <a:chOff x="3526" y="2228"/>
            <a:chExt cx="768" cy="40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26A347-10C1-4172-829F-9A671280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2228"/>
              <a:ext cx="768" cy="40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E71F0C39-B2F4-4FD1-A46D-FC4815A93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2228"/>
              <a:ext cx="768" cy="404"/>
            </a:xfrm>
            <a:prstGeom prst="ellipse">
              <a:avLst/>
            </a:prstGeom>
            <a:grp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D449864-EDE8-4E8B-AD01-B0BB24C7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2922101"/>
            <a:ext cx="18557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CCCCFF"/>
              </a:buClr>
              <a:defRPr/>
            </a:pP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业务规则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C29D9487-B3BB-410D-99E7-4C9F62192ED4}"/>
              </a:ext>
            </a:extLst>
          </p:cNvPr>
          <p:cNvGrpSpPr>
            <a:grpSpLocks/>
          </p:cNvGrpSpPr>
          <p:nvPr/>
        </p:nvGrpSpPr>
        <p:grpSpPr bwMode="auto">
          <a:xfrm>
            <a:off x="3633788" y="4654063"/>
            <a:ext cx="1457325" cy="641350"/>
            <a:chOff x="2514" y="3296"/>
            <a:chExt cx="769" cy="40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7FA3655A-BCF2-480E-B7BE-136C9B3C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296"/>
              <a:ext cx="769" cy="40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6074EF0C-F9F4-4CA9-805E-29384FDD0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296"/>
              <a:ext cx="769" cy="404"/>
            </a:xfrm>
            <a:prstGeom prst="ellipse">
              <a:avLst/>
            </a:prstGeom>
            <a:grp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97C80A5-5E1F-4B74-B290-3CC845BF7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4795351"/>
            <a:ext cx="19653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CCCCFF"/>
              </a:buClr>
              <a:defRPr/>
            </a:pPr>
            <a:r>
              <a:rPr lang="zh-CN" altLang="en-US" sz="2000">
                <a:solidFill>
                  <a:srgbClr val="11111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功能需求</a:t>
            </a:r>
            <a:endParaRPr lang="zh-CN" altLang="en-US" sz="2000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07EA4A75-253C-4DBB-A3B7-A006B7243125}"/>
              </a:ext>
            </a:extLst>
          </p:cNvPr>
          <p:cNvGrpSpPr>
            <a:grpSpLocks/>
          </p:cNvGrpSpPr>
          <p:nvPr/>
        </p:nvGrpSpPr>
        <p:grpSpPr bwMode="auto">
          <a:xfrm>
            <a:off x="1417638" y="4652476"/>
            <a:ext cx="1517650" cy="641350"/>
            <a:chOff x="895" y="3295"/>
            <a:chExt cx="769" cy="40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30A33400-6969-4270-8AF4-84F1ED83E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3295"/>
              <a:ext cx="769" cy="40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69AC840-6F40-4D7E-83C7-6DC61E937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3295"/>
              <a:ext cx="769" cy="404"/>
            </a:xfrm>
            <a:prstGeom prst="ellipse">
              <a:avLst/>
            </a:prstGeom>
            <a:grp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F4312EB-87ED-4A6D-9C54-F4EAFB6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4795351"/>
            <a:ext cx="1952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CCCCFF"/>
              </a:buClr>
              <a:defRPr/>
            </a:pPr>
            <a:r>
              <a:rPr lang="zh-CN" altLang="en-US" sz="2000">
                <a:solidFill>
                  <a:srgbClr val="11111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系统需求</a:t>
            </a:r>
            <a:endParaRPr lang="zh-CN" altLang="en-US" sz="2000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="" xmlns:a16="http://schemas.microsoft.com/office/drawing/2014/main" id="{A021DC94-F04E-4582-AB34-B69ECDF346F8}"/>
              </a:ext>
            </a:extLst>
          </p:cNvPr>
          <p:cNvSpPr>
            <a:spLocks noEditPoints="1"/>
          </p:cNvSpPr>
          <p:nvPr/>
        </p:nvSpPr>
        <p:spPr bwMode="auto">
          <a:xfrm>
            <a:off x="2935288" y="4938226"/>
            <a:ext cx="677862" cy="73025"/>
          </a:xfrm>
          <a:custGeom>
            <a:avLst/>
            <a:gdLst>
              <a:gd name="T0" fmla="*/ 34 w 7975"/>
              <a:gd name="T1" fmla="*/ 159 h 400"/>
              <a:gd name="T2" fmla="*/ 7642 w 7975"/>
              <a:gd name="T3" fmla="*/ 167 h 400"/>
              <a:gd name="T4" fmla="*/ 7675 w 7975"/>
              <a:gd name="T5" fmla="*/ 200 h 400"/>
              <a:gd name="T6" fmla="*/ 7642 w 7975"/>
              <a:gd name="T7" fmla="*/ 234 h 400"/>
              <a:gd name="T8" fmla="*/ 33 w 7975"/>
              <a:gd name="T9" fmla="*/ 226 h 400"/>
              <a:gd name="T10" fmla="*/ 0 w 7975"/>
              <a:gd name="T11" fmla="*/ 192 h 400"/>
              <a:gd name="T12" fmla="*/ 34 w 7975"/>
              <a:gd name="T13" fmla="*/ 159 h 400"/>
              <a:gd name="T14" fmla="*/ 7575 w 7975"/>
              <a:gd name="T15" fmla="*/ 0 h 400"/>
              <a:gd name="T16" fmla="*/ 7975 w 7975"/>
              <a:gd name="T17" fmla="*/ 201 h 400"/>
              <a:gd name="T18" fmla="*/ 7575 w 7975"/>
              <a:gd name="T19" fmla="*/ 400 h 400"/>
              <a:gd name="T20" fmla="*/ 7575 w 7975"/>
              <a:gd name="T21" fmla="*/ 0 h 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975"/>
              <a:gd name="T34" fmla="*/ 0 h 400"/>
              <a:gd name="T35" fmla="*/ 7975 w 7975"/>
              <a:gd name="T36" fmla="*/ 400 h 4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975" h="400">
                <a:moveTo>
                  <a:pt x="34" y="159"/>
                </a:moveTo>
                <a:lnTo>
                  <a:pt x="7642" y="167"/>
                </a:lnTo>
                <a:cubicBezTo>
                  <a:pt x="7660" y="167"/>
                  <a:pt x="7675" y="182"/>
                  <a:pt x="7675" y="200"/>
                </a:cubicBezTo>
                <a:cubicBezTo>
                  <a:pt x="7675" y="219"/>
                  <a:pt x="7660" y="234"/>
                  <a:pt x="7642" y="234"/>
                </a:cubicBezTo>
                <a:lnTo>
                  <a:pt x="33" y="226"/>
                </a:lnTo>
                <a:cubicBezTo>
                  <a:pt x="15" y="226"/>
                  <a:pt x="0" y="211"/>
                  <a:pt x="0" y="192"/>
                </a:cubicBezTo>
                <a:cubicBezTo>
                  <a:pt x="0" y="174"/>
                  <a:pt x="15" y="159"/>
                  <a:pt x="34" y="159"/>
                </a:cubicBezTo>
                <a:close/>
                <a:moveTo>
                  <a:pt x="7575" y="0"/>
                </a:moveTo>
                <a:lnTo>
                  <a:pt x="7975" y="201"/>
                </a:lnTo>
                <a:lnTo>
                  <a:pt x="7575" y="400"/>
                </a:lnTo>
                <a:lnTo>
                  <a:pt x="7575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082A9230-17F7-4D9C-8021-D10381EEF1CB}"/>
              </a:ext>
            </a:extLst>
          </p:cNvPr>
          <p:cNvGrpSpPr>
            <a:grpSpLocks/>
          </p:cNvGrpSpPr>
          <p:nvPr/>
        </p:nvGrpSpPr>
        <p:grpSpPr bwMode="auto">
          <a:xfrm>
            <a:off x="4121150" y="5562113"/>
            <a:ext cx="2587625" cy="450850"/>
            <a:chOff x="2838" y="3868"/>
            <a:chExt cx="1497" cy="284"/>
          </a:xfrm>
        </p:grpSpPr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1DF4C0AC-5452-4E16-A61F-E684F849C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3868"/>
              <a:ext cx="1497" cy="28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336738E8-31C7-442E-9B0C-43EFAB1A1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3868"/>
              <a:ext cx="1497" cy="28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8B4AC4A2-4BA8-4A71-9FC2-3C3918329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5587513"/>
            <a:ext cx="30908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CCCCFF"/>
              </a:buClr>
              <a:defRPr/>
            </a:pPr>
            <a:r>
              <a:rPr lang="zh-CN" altLang="en-US" sz="2000">
                <a:solidFill>
                  <a:srgbClr val="0000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软件需求规格说明</a:t>
            </a:r>
            <a:endParaRPr lang="zh-CN" altLang="en-US" sz="20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="" xmlns:a16="http://schemas.microsoft.com/office/drawing/2014/main" id="{6FDBC285-12BB-4179-BB05-2736B5CD20F4}"/>
              </a:ext>
            </a:extLst>
          </p:cNvPr>
          <p:cNvSpPr>
            <a:spLocks noEditPoints="1"/>
          </p:cNvSpPr>
          <p:nvPr/>
        </p:nvSpPr>
        <p:spPr bwMode="auto">
          <a:xfrm>
            <a:off x="4835525" y="5231913"/>
            <a:ext cx="441325" cy="325438"/>
          </a:xfrm>
          <a:custGeom>
            <a:avLst/>
            <a:gdLst>
              <a:gd name="T0" fmla="*/ 57 w 2680"/>
              <a:gd name="T1" fmla="*/ 10 h 1921"/>
              <a:gd name="T2" fmla="*/ 2428 w 2680"/>
              <a:gd name="T3" fmla="*/ 1700 h 1921"/>
              <a:gd name="T4" fmla="*/ 2436 w 2680"/>
              <a:gd name="T5" fmla="*/ 1747 h 1921"/>
              <a:gd name="T6" fmla="*/ 2389 w 2680"/>
              <a:gd name="T7" fmla="*/ 1754 h 1921"/>
              <a:gd name="T8" fmla="*/ 19 w 2680"/>
              <a:gd name="T9" fmla="*/ 65 h 1921"/>
              <a:gd name="T10" fmla="*/ 11 w 2680"/>
              <a:gd name="T11" fmla="*/ 18 h 1921"/>
              <a:gd name="T12" fmla="*/ 57 w 2680"/>
              <a:gd name="T13" fmla="*/ 10 h 1921"/>
              <a:gd name="T14" fmla="*/ 2470 w 2680"/>
              <a:gd name="T15" fmla="*/ 1526 h 1921"/>
              <a:gd name="T16" fmla="*/ 2680 w 2680"/>
              <a:gd name="T17" fmla="*/ 1921 h 1921"/>
              <a:gd name="T18" fmla="*/ 2238 w 2680"/>
              <a:gd name="T19" fmla="*/ 1851 h 1921"/>
              <a:gd name="T20" fmla="*/ 2470 w 2680"/>
              <a:gd name="T21" fmla="*/ 1526 h 19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80"/>
              <a:gd name="T34" fmla="*/ 0 h 1921"/>
              <a:gd name="T35" fmla="*/ 2680 w 2680"/>
              <a:gd name="T36" fmla="*/ 1921 h 19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80" h="1921">
                <a:moveTo>
                  <a:pt x="57" y="10"/>
                </a:moveTo>
                <a:lnTo>
                  <a:pt x="2428" y="1700"/>
                </a:lnTo>
                <a:cubicBezTo>
                  <a:pt x="2443" y="1711"/>
                  <a:pt x="2446" y="1732"/>
                  <a:pt x="2436" y="1747"/>
                </a:cubicBezTo>
                <a:cubicBezTo>
                  <a:pt x="2425" y="1762"/>
                  <a:pt x="2404" y="1765"/>
                  <a:pt x="2389" y="1754"/>
                </a:cubicBezTo>
                <a:lnTo>
                  <a:pt x="19" y="65"/>
                </a:lnTo>
                <a:cubicBezTo>
                  <a:pt x="4" y="54"/>
                  <a:pt x="0" y="33"/>
                  <a:pt x="11" y="18"/>
                </a:cubicBezTo>
                <a:cubicBezTo>
                  <a:pt x="22" y="3"/>
                  <a:pt x="42" y="0"/>
                  <a:pt x="57" y="10"/>
                </a:cubicBezTo>
                <a:close/>
                <a:moveTo>
                  <a:pt x="2470" y="1526"/>
                </a:moveTo>
                <a:lnTo>
                  <a:pt x="2680" y="1921"/>
                </a:lnTo>
                <a:lnTo>
                  <a:pt x="2238" y="1851"/>
                </a:lnTo>
                <a:lnTo>
                  <a:pt x="2470" y="1526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5DD5191F-F43D-4668-9375-1E75B9DE3A9B}"/>
              </a:ext>
            </a:extLst>
          </p:cNvPr>
          <p:cNvGrpSpPr>
            <a:grpSpLocks/>
          </p:cNvGrpSpPr>
          <p:nvPr/>
        </p:nvGrpSpPr>
        <p:grpSpPr bwMode="auto">
          <a:xfrm>
            <a:off x="6704013" y="4133363"/>
            <a:ext cx="2022475" cy="642938"/>
            <a:chOff x="4416" y="2996"/>
            <a:chExt cx="769" cy="40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C722B773-772F-4C4A-B3CD-4A5A715CF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96"/>
              <a:ext cx="769" cy="405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FEEEB0B4-2015-4EA4-9891-6E356ED0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96"/>
              <a:ext cx="769" cy="405"/>
            </a:xfrm>
            <a:prstGeom prst="ellipse">
              <a:avLst/>
            </a:prstGeom>
            <a:grp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9C407A51-6154-4538-800A-F2F44D3F4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4246076"/>
            <a:ext cx="2303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defRPr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CCFF"/>
              </a:buClr>
            </a:pPr>
            <a:r>
              <a:rPr lang="zh-CN" altLang="en-US" sz="2000" b="0" dirty="0">
                <a:solidFill>
                  <a:srgbClr val="11111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外部接口需求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546744A5-0769-4ED4-B919-B1B09C504A4B}"/>
              </a:ext>
            </a:extLst>
          </p:cNvPr>
          <p:cNvGrpSpPr>
            <a:grpSpLocks/>
          </p:cNvGrpSpPr>
          <p:nvPr/>
        </p:nvGrpSpPr>
        <p:grpSpPr bwMode="auto">
          <a:xfrm>
            <a:off x="1749425" y="3023701"/>
            <a:ext cx="1474788" cy="641350"/>
            <a:chOff x="1300" y="2269"/>
            <a:chExt cx="769" cy="40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C79E66A2-64CB-4E7E-A328-47A092039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2269"/>
              <a:ext cx="769" cy="40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DFBAB767-5D35-457D-B789-7C947AA8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2269"/>
              <a:ext cx="769" cy="404"/>
            </a:xfrm>
            <a:prstGeom prst="ellipse">
              <a:avLst/>
            </a:prstGeom>
            <a:grp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B6A63ABB-7B97-4012-9D5F-6244CD1B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138001"/>
            <a:ext cx="1952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CCCCFF"/>
              </a:buClr>
              <a:defRPr/>
            </a:pPr>
            <a:r>
              <a:rPr lang="zh-CN" altLang="en-US" sz="2000">
                <a:solidFill>
                  <a:srgbClr val="11111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用户需求</a:t>
            </a:r>
            <a:endParaRPr lang="zh-CN" altLang="en-US" sz="2000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03C870B-1530-49B3-9744-7E0C99067B7F}"/>
              </a:ext>
            </a:extLst>
          </p:cNvPr>
          <p:cNvGrpSpPr>
            <a:grpSpLocks/>
          </p:cNvGrpSpPr>
          <p:nvPr/>
        </p:nvGrpSpPr>
        <p:grpSpPr bwMode="auto">
          <a:xfrm>
            <a:off x="7134225" y="4842976"/>
            <a:ext cx="1452563" cy="639762"/>
            <a:chOff x="4612" y="3443"/>
            <a:chExt cx="769" cy="40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28C43881-CE27-468E-A23D-D07C63A74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3443"/>
              <a:ext cx="769" cy="403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96CCFA7D-7325-44D7-ADBB-B15227A03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3443"/>
              <a:ext cx="769" cy="403"/>
            </a:xfrm>
            <a:prstGeom prst="ellipse">
              <a:avLst/>
            </a:prstGeom>
            <a:grp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9C010A7B-2627-4B95-B846-9926FB73F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4966801"/>
            <a:ext cx="1989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CCCCFF"/>
              </a:buClr>
              <a:defRPr/>
            </a:pPr>
            <a:r>
              <a:rPr lang="zh-CN" altLang="en-US" sz="2000">
                <a:solidFill>
                  <a:srgbClr val="11111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约束条件</a:t>
            </a:r>
            <a:endParaRPr lang="zh-CN" altLang="en-US" sz="2000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B2892538-2F25-4A2B-91F5-3E2E972E8994}"/>
              </a:ext>
            </a:extLst>
          </p:cNvPr>
          <p:cNvGrpSpPr>
            <a:grpSpLocks/>
          </p:cNvGrpSpPr>
          <p:nvPr/>
        </p:nvGrpSpPr>
        <p:grpSpPr bwMode="auto">
          <a:xfrm>
            <a:off x="6610350" y="3211026"/>
            <a:ext cx="1703388" cy="930275"/>
            <a:chOff x="4268" y="2557"/>
            <a:chExt cx="769" cy="40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50FD10E6-C798-46F9-BD48-3DB484346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2557"/>
              <a:ext cx="769" cy="40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ED5253D3-5AEE-42EA-939D-B1C0011E2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2557"/>
              <a:ext cx="769" cy="404"/>
            </a:xfrm>
            <a:prstGeom prst="ellipse">
              <a:avLst/>
            </a:prstGeom>
            <a:grp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defRPr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95592BD0-6D49-40E4-852D-2940F27E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3" y="3355488"/>
            <a:ext cx="2311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  <a:buClr>
                <a:srgbClr val="CCCCFF"/>
              </a:buClr>
              <a:defRPr/>
            </a:pPr>
            <a:r>
              <a:rPr lang="zh-CN" altLang="en-US" sz="2000" dirty="0">
                <a:solidFill>
                  <a:srgbClr val="11111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非功能需求</a:t>
            </a:r>
          </a:p>
          <a:p>
            <a:pPr marL="342900" indent="-342900" algn="ctr">
              <a:lnSpc>
                <a:spcPct val="85000"/>
              </a:lnSpc>
              <a:spcBef>
                <a:spcPct val="20000"/>
              </a:spcBef>
              <a:buClr>
                <a:srgbClr val="CCCCFF"/>
              </a:buClr>
              <a:defRPr/>
            </a:pPr>
            <a:r>
              <a:rPr lang="zh-CN" altLang="en-US" sz="2000" dirty="0">
                <a:solidFill>
                  <a:srgbClr val="11111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性能需求</a:t>
            </a:r>
            <a:endParaRPr lang="zh-CN" altLang="en-US" sz="2000" dirty="0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72" name="直接箭头连接符 71"/>
          <p:cNvCxnSpPr>
            <a:stCxn id="52" idx="5"/>
            <a:endCxn id="28" idx="1"/>
          </p:cNvCxnSpPr>
          <p:nvPr/>
        </p:nvCxnSpPr>
        <p:spPr bwMode="auto">
          <a:xfrm>
            <a:off x="3008235" y="3571127"/>
            <a:ext cx="838973" cy="117686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  <p:cxnSp>
        <p:nvCxnSpPr>
          <p:cNvPr id="74" name="直接箭头连接符 73"/>
          <p:cNvCxnSpPr>
            <a:stCxn id="11" idx="4"/>
            <a:endCxn id="52" idx="0"/>
          </p:cNvCxnSpPr>
          <p:nvPr/>
        </p:nvCxnSpPr>
        <p:spPr bwMode="auto">
          <a:xfrm>
            <a:off x="2013744" y="2187088"/>
            <a:ext cx="4730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  <p:cxnSp>
        <p:nvCxnSpPr>
          <p:cNvPr id="76" name="直接箭头连接符 75"/>
          <p:cNvCxnSpPr>
            <a:stCxn id="19" idx="3"/>
            <a:endCxn id="27" idx="0"/>
          </p:cNvCxnSpPr>
          <p:nvPr/>
        </p:nvCxnSpPr>
        <p:spPr bwMode="auto">
          <a:xfrm flipH="1">
            <a:off x="4362451" y="3326652"/>
            <a:ext cx="1248483" cy="132741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  <p:cxnSp>
        <p:nvCxnSpPr>
          <p:cNvPr id="78" name="直接箭头连接符 77"/>
          <p:cNvCxnSpPr>
            <a:stCxn id="20" idx="4"/>
            <a:endCxn id="67" idx="2"/>
          </p:cNvCxnSpPr>
          <p:nvPr/>
        </p:nvCxnSpPr>
        <p:spPr bwMode="auto">
          <a:xfrm>
            <a:off x="6172200" y="3420576"/>
            <a:ext cx="438150" cy="255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  <p:cxnSp>
        <p:nvCxnSpPr>
          <p:cNvPr id="80" name="直接箭头连接符 79"/>
          <p:cNvCxnSpPr>
            <a:stCxn id="67" idx="2"/>
            <a:endCxn id="28" idx="7"/>
          </p:cNvCxnSpPr>
          <p:nvPr/>
        </p:nvCxnSpPr>
        <p:spPr bwMode="auto">
          <a:xfrm flipH="1">
            <a:off x="4877693" y="3676164"/>
            <a:ext cx="1732657" cy="107182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  <p:cxnSp>
        <p:nvCxnSpPr>
          <p:cNvPr id="82" name="直接箭头连接符 81"/>
          <p:cNvCxnSpPr/>
          <p:nvPr/>
        </p:nvCxnSpPr>
        <p:spPr bwMode="auto">
          <a:xfrm flipH="1">
            <a:off x="5530851" y="4006363"/>
            <a:ext cx="1314449" cy="15478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  <p:cxnSp>
        <p:nvCxnSpPr>
          <p:cNvPr id="87" name="直接箭头连接符 86"/>
          <p:cNvCxnSpPr>
            <a:stCxn id="47" idx="3"/>
          </p:cNvCxnSpPr>
          <p:nvPr/>
        </p:nvCxnSpPr>
        <p:spPr bwMode="auto">
          <a:xfrm flipH="1">
            <a:off x="5838825" y="4682145"/>
            <a:ext cx="1161373" cy="87203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  <p:cxnSp>
        <p:nvCxnSpPr>
          <p:cNvPr id="89" name="直接箭头连接符 88"/>
          <p:cNvCxnSpPr>
            <a:stCxn id="62" idx="2"/>
          </p:cNvCxnSpPr>
          <p:nvPr/>
        </p:nvCxnSpPr>
        <p:spPr bwMode="auto">
          <a:xfrm flipH="1">
            <a:off x="6172200" y="5162857"/>
            <a:ext cx="962025" cy="39131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  <p:cxnSp>
        <p:nvCxnSpPr>
          <p:cNvPr id="92" name="直接连接符 91"/>
          <p:cNvCxnSpPr/>
          <p:nvPr/>
        </p:nvCxnSpPr>
        <p:spPr bwMode="auto">
          <a:xfrm>
            <a:off x="671513" y="2463313"/>
            <a:ext cx="8054975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miter lim="800000"/>
            <a:headEnd/>
            <a:tailEnd type="none" w="med" len="med"/>
          </a:ln>
        </p:spPr>
      </p:cxnSp>
      <p:cxnSp>
        <p:nvCxnSpPr>
          <p:cNvPr id="96" name="直接连接符 95"/>
          <p:cNvCxnSpPr/>
          <p:nvPr/>
        </p:nvCxnSpPr>
        <p:spPr bwMode="auto">
          <a:xfrm>
            <a:off x="671512" y="4148048"/>
            <a:ext cx="8054976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miter lim="800000"/>
            <a:headEnd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97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</a:t>
            </a:r>
            <a:r>
              <a:rPr lang="zh-CN" altLang="en-US" dirty="0" smtClean="0"/>
              <a:t>的</a:t>
            </a:r>
            <a:r>
              <a:rPr lang="zh-CN" altLang="en-US" dirty="0"/>
              <a:t>非功能性需求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6" y="1295401"/>
            <a:ext cx="8564609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考勤系统的非功能性需求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安全性：</a:t>
            </a:r>
            <a:r>
              <a:rPr lang="zh-CN" altLang="en-US" dirty="0">
                <a:solidFill>
                  <a:srgbClr val="0000FF"/>
                </a:solidFill>
              </a:rPr>
              <a:t>验证和授权是否足够安全</a:t>
            </a:r>
            <a:r>
              <a:rPr lang="zh-CN" altLang="en-US" dirty="0"/>
              <a:t>？数据传输方式是否安全？</a:t>
            </a:r>
            <a:endParaRPr lang="en-US" altLang="zh-CN" dirty="0"/>
          </a:p>
          <a:p>
            <a:r>
              <a:rPr lang="zh-CN" altLang="en-US" dirty="0"/>
              <a:t>易用性：</a:t>
            </a:r>
            <a:r>
              <a:rPr lang="zh-CN" altLang="en-US" dirty="0">
                <a:solidFill>
                  <a:srgbClr val="0000FF"/>
                </a:solidFill>
              </a:rPr>
              <a:t>避免无法验证的标准</a:t>
            </a:r>
            <a:r>
              <a:rPr lang="zh-CN" altLang="en-US" dirty="0"/>
              <a:t>。例如前面</a:t>
            </a:r>
            <a:r>
              <a:rPr lang="en-US" altLang="zh-CN" dirty="0"/>
              <a:t>Email</a:t>
            </a:r>
            <a:r>
              <a:rPr lang="zh-CN" altLang="en-US" dirty="0"/>
              <a:t>通知方式就是具体化的</a:t>
            </a:r>
            <a:r>
              <a:rPr lang="zh-CN" altLang="en-US" dirty="0" smtClean="0"/>
              <a:t>体现</a:t>
            </a:r>
            <a:endParaRPr lang="en-US" altLang="zh-CN" dirty="0" smtClean="0"/>
          </a:p>
          <a:p>
            <a:r>
              <a:rPr lang="zh-CN" altLang="en-US" dirty="0"/>
              <a:t>性能：</a:t>
            </a:r>
            <a:r>
              <a:rPr lang="zh-CN" altLang="en-US" dirty="0">
                <a:solidFill>
                  <a:srgbClr val="0000FF"/>
                </a:solidFill>
              </a:rPr>
              <a:t>正常情况下，系统应具备的性能，极端情况下，系统的性能</a:t>
            </a:r>
            <a:r>
              <a:rPr lang="zh-CN" altLang="en-US" dirty="0"/>
              <a:t>。列出性能要求时，还需要列出服务器及其他硬件的配置</a:t>
            </a:r>
            <a:endParaRPr lang="en-US" altLang="zh-CN" dirty="0"/>
          </a:p>
          <a:p>
            <a:r>
              <a:rPr lang="zh-CN" altLang="en-US" dirty="0"/>
              <a:t>接口：</a:t>
            </a:r>
            <a:r>
              <a:rPr lang="zh-CN" altLang="en-US" dirty="0">
                <a:solidFill>
                  <a:srgbClr val="0000FF"/>
                </a:solidFill>
              </a:rPr>
              <a:t>尽量避免与其他系统的接口，如果不可避免，应限制单向和只读</a:t>
            </a:r>
            <a:r>
              <a:rPr lang="zh-CN" altLang="en-US" dirty="0"/>
              <a:t>，在此部分中详细定义接口的格式和要求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702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考勤系统</a:t>
            </a:r>
            <a:r>
              <a:rPr lang="zh-CN" altLang="en-US" dirty="0" smtClean="0"/>
              <a:t>的对象模型中的服务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建立了动态模型和功能模型之后，才能最终确定类中应有的服务，因为这两个子模型更明确地描述了每个类中应该提供哪些服务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事实上</a:t>
            </a:r>
            <a:r>
              <a:rPr lang="zh-CN" altLang="en-US" dirty="0"/>
              <a:t>，在确定类中应有的服务时，既要考虑该类实体的常规行为，又要考虑在本系统中特殊需要的服务。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19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10.4  </a:t>
            </a:r>
            <a:r>
              <a:rPr lang="zh-CN" altLang="en-US" dirty="0" smtClean="0"/>
              <a:t>制定规格</a:t>
            </a:r>
            <a:endParaRPr lang="zh-CN" altLang="en-US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77" y="2771666"/>
            <a:ext cx="3418245" cy="33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根据内容框架编写需求规格说明书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FE0B91D-471D-4699-8E95-62CE2FF0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39" y="1516828"/>
            <a:ext cx="7098369" cy="45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1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面向对象分析</a:t>
            </a:r>
            <a:r>
              <a:rPr lang="zh-CN" altLang="en-US" sz="2000" dirty="0"/>
              <a:t>中，主要由对象模型、动态模型和功能模型组成。</a:t>
            </a:r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面向对象分析</a:t>
            </a:r>
            <a:r>
              <a:rPr lang="zh-CN" altLang="en-US" sz="2000" dirty="0"/>
              <a:t>的关键工作，是分析、确定问题域中的对象及对象间的关系，并建立起问题域的对象模型。</a:t>
            </a:r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大型</a:t>
            </a:r>
            <a:r>
              <a:rPr lang="zh-CN" altLang="en-US" sz="2000" dirty="0"/>
              <a:t>、复杂系统的对象模型通常由下述</a:t>
            </a:r>
            <a:r>
              <a:rPr lang="en-US" altLang="zh-CN" sz="2000" dirty="0"/>
              <a:t>5</a:t>
            </a:r>
            <a:r>
              <a:rPr lang="zh-CN" altLang="en-US" sz="2000" dirty="0"/>
              <a:t>个层次组成：主题层、类与对象层、结构层、属性层和服务层</a:t>
            </a:r>
            <a:r>
              <a:rPr lang="zh-CN" altLang="en-US" sz="2000" dirty="0" smtClean="0"/>
              <a:t>。主题在不复杂的系统中可以省略；</a:t>
            </a:r>
            <a:endParaRPr lang="zh-CN" altLang="en-US" sz="2000" dirty="0"/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分析模型</a:t>
            </a:r>
            <a:r>
              <a:rPr lang="zh-CN" altLang="en-US" sz="2000" dirty="0"/>
              <a:t>是系统分析员同用户及领域专家交流时有效的通信手段。最终的模型必须得到用户和领域专家的确认。在交流和确认的过程中，原型往往能起很大的促进作用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面向对象分析的核心流程： </a:t>
            </a:r>
            <a:r>
              <a:rPr lang="zh-CN" altLang="en-US" sz="2000" dirty="0"/>
              <a:t>寻找</a:t>
            </a:r>
            <a:r>
              <a:rPr lang="zh-CN" altLang="en-US" sz="2000" dirty="0" smtClean="0"/>
              <a:t>类和对象， </a:t>
            </a:r>
            <a:r>
              <a:rPr lang="zh-CN" altLang="en-US" sz="2000" dirty="0"/>
              <a:t>识别</a:t>
            </a:r>
            <a:r>
              <a:rPr lang="zh-CN" altLang="en-US" sz="2000" dirty="0" smtClean="0"/>
              <a:t>结构， </a:t>
            </a:r>
            <a:r>
              <a:rPr lang="zh-CN" altLang="en-US" sz="2000" dirty="0"/>
              <a:t>识别</a:t>
            </a:r>
            <a:r>
              <a:rPr lang="zh-CN" altLang="en-US" sz="2000" dirty="0" smtClean="0"/>
              <a:t>主题， </a:t>
            </a:r>
            <a:r>
              <a:rPr lang="zh-CN" altLang="en-US" sz="2000" dirty="0"/>
              <a:t>定义</a:t>
            </a:r>
            <a:r>
              <a:rPr lang="zh-CN" altLang="en-US" sz="2000" dirty="0" smtClean="0"/>
              <a:t>属性， </a:t>
            </a:r>
            <a:r>
              <a:rPr lang="zh-CN" altLang="en-US" sz="2000" dirty="0"/>
              <a:t>建立</a:t>
            </a:r>
            <a:r>
              <a:rPr lang="zh-CN" altLang="en-US" sz="2000" dirty="0" smtClean="0"/>
              <a:t>动态模型， </a:t>
            </a:r>
            <a:r>
              <a:rPr lang="zh-CN" altLang="en-US" sz="2000" dirty="0"/>
              <a:t>建立</a:t>
            </a:r>
            <a:r>
              <a:rPr lang="zh-CN" altLang="en-US" sz="2000" dirty="0" smtClean="0"/>
              <a:t>功能模型， </a:t>
            </a:r>
            <a:r>
              <a:rPr lang="zh-CN" altLang="en-US" sz="2000" dirty="0"/>
              <a:t>定义</a:t>
            </a:r>
            <a:r>
              <a:rPr lang="zh-CN" altLang="en-US" sz="2000" dirty="0" smtClean="0"/>
              <a:t>服务</a:t>
            </a:r>
            <a:endParaRPr lang="en-US" altLang="zh-CN" sz="2000" dirty="0" smtClean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0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需求分析内容框架涵盖内容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业务需求</a:t>
            </a:r>
            <a:r>
              <a:rPr lang="zh-CN" altLang="en-US" dirty="0" smtClean="0"/>
              <a:t>（包括系统目标</a:t>
            </a:r>
            <a:r>
              <a:rPr lang="zh-CN" altLang="en-US" dirty="0"/>
              <a:t>、系统</a:t>
            </a:r>
            <a:r>
              <a:rPr lang="zh-CN" altLang="en-US" dirty="0" smtClean="0"/>
              <a:t>范围、特性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用户需求</a:t>
            </a:r>
            <a:r>
              <a:rPr lang="zh-CN" altLang="en-US" dirty="0" smtClean="0"/>
              <a:t>（包括涉</a:t>
            </a:r>
            <a:r>
              <a:rPr lang="zh-CN" altLang="en-US" dirty="0"/>
              <a:t>众利益及解决的问题、</a:t>
            </a:r>
            <a:r>
              <a:rPr lang="zh-CN" altLang="en-US" dirty="0">
                <a:solidFill>
                  <a:srgbClr val="0000FF"/>
                </a:solidFill>
              </a:rPr>
              <a:t>领域</a:t>
            </a:r>
            <a:r>
              <a:rPr lang="zh-CN" altLang="en-US" dirty="0" smtClean="0">
                <a:solidFill>
                  <a:srgbClr val="0000FF"/>
                </a:solidFill>
              </a:rPr>
              <a:t>模型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对象模型</a:t>
            </a:r>
            <a:r>
              <a:rPr lang="zh-CN" altLang="en-US" dirty="0"/>
              <a:t>，</a:t>
            </a:r>
            <a:r>
              <a:rPr lang="zh-CN" altLang="en-US" dirty="0" smtClean="0">
                <a:solidFill>
                  <a:srgbClr val="0000FF"/>
                </a:solidFill>
              </a:rPr>
              <a:t>业务流程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动态模型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功能需求</a:t>
            </a:r>
            <a:r>
              <a:rPr lang="zh-CN" altLang="en-US" dirty="0" smtClean="0"/>
              <a:t>（包括执行者</a:t>
            </a:r>
            <a:r>
              <a:rPr lang="zh-CN" altLang="en-US" dirty="0"/>
              <a:t>、</a:t>
            </a:r>
            <a:r>
              <a:rPr lang="zh-CN" altLang="en-US" dirty="0" smtClean="0"/>
              <a:t>用例和用例说明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功能模型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非功能需求</a:t>
            </a:r>
            <a:r>
              <a:rPr lang="zh-CN" altLang="en-US" dirty="0" smtClean="0"/>
              <a:t>（包括技术</a:t>
            </a:r>
            <a:r>
              <a:rPr lang="zh-CN" altLang="en-US" dirty="0"/>
              <a:t>架构，安全性，易用性、性能、接口等）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9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1_PM Course Template">
  <a:themeElements>
    <a:clrScheme name="PM Course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M Course Template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9525">
          <a:solidFill>
            <a:schemeClr val="tx1"/>
          </a:solidFill>
          <a:miter lim="800000"/>
          <a:headEnd/>
          <a:tailEnd type="triangle" w="med" len="med"/>
        </a:ln>
      </a:spPr>
      <a:bodyPr/>
      <a:lstStyle/>
    </a:lnDef>
  </a:objectDefaults>
  <a:extraClrSchemeLst>
    <a:extraClrScheme>
      <a:clrScheme name="PM Cours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 Cours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16439</TotalTime>
  <Words>5318</Words>
  <Application>Microsoft Office PowerPoint</Application>
  <PresentationFormat>全屏显示(4:3)</PresentationFormat>
  <Paragraphs>603</Paragraphs>
  <Slides>85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9" baseType="lpstr">
      <vt:lpstr>Aharoni</vt:lpstr>
      <vt:lpstr>Microsoft Yahei</vt:lpstr>
      <vt:lpstr>仿宋_GB2312</vt:lpstr>
      <vt:lpstr>黑体</vt:lpstr>
      <vt:lpstr>华文细黑</vt:lpstr>
      <vt:lpstr>楷体_GB2312</vt:lpstr>
      <vt:lpstr>宋体</vt:lpstr>
      <vt:lpstr>Arial</vt:lpstr>
      <vt:lpstr>Calibri</vt:lpstr>
      <vt:lpstr>Comic Sans MS</vt:lpstr>
      <vt:lpstr>Times New Roman</vt:lpstr>
      <vt:lpstr>Wingdings</vt:lpstr>
      <vt:lpstr>Wingdings 2</vt:lpstr>
      <vt:lpstr>1_PM Course Template</vt:lpstr>
      <vt:lpstr>软件工程导论SE33001</vt:lpstr>
      <vt:lpstr>面向对象分析的概念</vt:lpstr>
      <vt:lpstr>案例：考勤系统的需求分析</vt:lpstr>
      <vt:lpstr>案例：考勤系统的需求分析</vt:lpstr>
      <vt:lpstr>本章内容</vt:lpstr>
      <vt:lpstr>10.1 面向对象分析的基本过程</vt:lpstr>
      <vt:lpstr>需求分析的内容框架</vt:lpstr>
      <vt:lpstr>需求的层次</vt:lpstr>
      <vt:lpstr>需求分析内容框架涵盖内容</vt:lpstr>
      <vt:lpstr>面向对象分析的基本过程</vt:lpstr>
      <vt:lpstr>10. 2 问题识别</vt:lpstr>
      <vt:lpstr>问题识别的活动</vt:lpstr>
      <vt:lpstr>案例描述</vt:lpstr>
      <vt:lpstr>活动1：了解项目背景</vt:lpstr>
      <vt:lpstr>考勤系统项目背景</vt:lpstr>
      <vt:lpstr>考勤系统项目背景</vt:lpstr>
      <vt:lpstr>考勤系统项目背景</vt:lpstr>
      <vt:lpstr>考勤系统项目背景</vt:lpstr>
      <vt:lpstr>活动2：分析项目目标</vt:lpstr>
      <vt:lpstr>分析考勤系统的目标</vt:lpstr>
      <vt:lpstr>活动3：分析相关者</vt:lpstr>
      <vt:lpstr>可以通过组织结构图相关者</vt:lpstr>
      <vt:lpstr>典型的企业组织结构</vt:lpstr>
      <vt:lpstr>考勤系统中典型的相关者</vt:lpstr>
      <vt:lpstr>活动4：分析相关者待解决的问题</vt:lpstr>
      <vt:lpstr>考勤系统相关者待解决的问题</vt:lpstr>
      <vt:lpstr>考勤系统相关者待解决的问题</vt:lpstr>
      <vt:lpstr>考勤系统相关者待解决的问题</vt:lpstr>
      <vt:lpstr>活动5：分析项目范围</vt:lpstr>
      <vt:lpstr>分析项目范围需要注意的事项</vt:lpstr>
      <vt:lpstr>考勤系统的项目范围</vt:lpstr>
      <vt:lpstr>活动7：思考项目成功的标准</vt:lpstr>
      <vt:lpstr>考勤系统项目成功的标准</vt:lpstr>
      <vt:lpstr>10.3 业务分析</vt:lpstr>
      <vt:lpstr>业务分析阶段包括的活动</vt:lpstr>
      <vt:lpstr>业务分析的过程</vt:lpstr>
      <vt:lpstr>活动7：建立对象模型</vt:lpstr>
      <vt:lpstr>对象模型通常有5个层次</vt:lpstr>
      <vt:lpstr>考勤系统的对象模型构建</vt:lpstr>
      <vt:lpstr>考勤系统的对象模型构建</vt:lpstr>
      <vt:lpstr>Step1：识别出类</vt:lpstr>
      <vt:lpstr>Step2：识别出类的主要属性</vt:lpstr>
      <vt:lpstr>Step3：描绘出类之间的关系</vt:lpstr>
      <vt:lpstr>Step4：对各类进行分析，抽象、整理</vt:lpstr>
      <vt:lpstr>活动8：建立动态模型</vt:lpstr>
      <vt:lpstr>活动图示例</vt:lpstr>
      <vt:lpstr>顺序图示例</vt:lpstr>
      <vt:lpstr>状态图示例</vt:lpstr>
      <vt:lpstr>动态模型表达方式选择</vt:lpstr>
      <vt:lpstr>PowerPoint 演示文稿</vt:lpstr>
      <vt:lpstr>考勤系统的动态模型构建</vt:lpstr>
      <vt:lpstr>考勤系统的动态模型构建</vt:lpstr>
      <vt:lpstr>考勤系统的动态模型构建</vt:lpstr>
      <vt:lpstr>考勤系统的动态模型构建</vt:lpstr>
      <vt:lpstr>动态模型构建过程中考虑的几个问题</vt:lpstr>
      <vt:lpstr>考勤系统的动态模型构建</vt:lpstr>
      <vt:lpstr>考勤系统的动态模型构建</vt:lpstr>
      <vt:lpstr>考勤系统的动态模型构建</vt:lpstr>
      <vt:lpstr>三种处理方案</vt:lpstr>
      <vt:lpstr>考勤系统的动态模型构建</vt:lpstr>
      <vt:lpstr>活动9：列出执行者及其关系</vt:lpstr>
      <vt:lpstr>一人充当多角色时需要分离角色</vt:lpstr>
      <vt:lpstr>考勤系统的角色分析</vt:lpstr>
      <vt:lpstr>考勤系统的角色分析</vt:lpstr>
      <vt:lpstr>考勤系统的角色分析</vt:lpstr>
      <vt:lpstr>活动10：建立功能模型</vt:lpstr>
      <vt:lpstr>考勤系统的功能模型</vt:lpstr>
      <vt:lpstr>考勤系统的功能模型:技术视角审视</vt:lpstr>
      <vt:lpstr>考勤系统的功能模型:技术视角审视</vt:lpstr>
      <vt:lpstr>考勤系统的功能模型：最终宏观用例图</vt:lpstr>
      <vt:lpstr>考勤系统的功能模型：最终宏观用例图</vt:lpstr>
      <vt:lpstr>考勤系统的功能模型：宏观用例图细化</vt:lpstr>
      <vt:lpstr>考勤系统的功能模型：用例描述</vt:lpstr>
      <vt:lpstr>考勤系统的功能模型：用例描述</vt:lpstr>
      <vt:lpstr>考勤系统的功能模型：用例描述</vt:lpstr>
      <vt:lpstr>考勤系统的功能模型：用例描述</vt:lpstr>
      <vt:lpstr>考勤系统的功能模型：用例描述</vt:lpstr>
      <vt:lpstr>考勤系统的功能模型：用例描述</vt:lpstr>
      <vt:lpstr>活动11：分析整理非功能性需求</vt:lpstr>
      <vt:lpstr>考勤系统的非功能性需求</vt:lpstr>
      <vt:lpstr>考勤系统的非功能性需求</vt:lpstr>
      <vt:lpstr>考勤系统的对象模型中的服务定义</vt:lpstr>
      <vt:lpstr>10.4  制定规格</vt:lpstr>
      <vt:lpstr>根据内容框架编写需求规格说明书</vt:lpstr>
      <vt:lpstr>本章小结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gdxin@hit.edu.cn</dc:creator>
  <cp:lastModifiedBy>gdxin@hit.edu.cn</cp:lastModifiedBy>
  <cp:revision>2513</cp:revision>
  <dcterms:created xsi:type="dcterms:W3CDTF">2019-10-20T01:03:39Z</dcterms:created>
  <dcterms:modified xsi:type="dcterms:W3CDTF">2020-01-06T08:45:10Z</dcterms:modified>
</cp:coreProperties>
</file>