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7" r:id="rId2"/>
    <p:sldId id="422" r:id="rId3"/>
    <p:sldId id="423" r:id="rId4"/>
    <p:sldId id="261" r:id="rId5"/>
    <p:sldId id="262" r:id="rId6"/>
    <p:sldId id="425" r:id="rId7"/>
    <p:sldId id="426" r:id="rId8"/>
    <p:sldId id="427" r:id="rId9"/>
    <p:sldId id="268" r:id="rId10"/>
    <p:sldId id="428" r:id="rId11"/>
    <p:sldId id="429" r:id="rId12"/>
    <p:sldId id="430" r:id="rId13"/>
    <p:sldId id="431" r:id="rId14"/>
    <p:sldId id="432" r:id="rId15"/>
    <p:sldId id="434" r:id="rId16"/>
    <p:sldId id="435" r:id="rId17"/>
    <p:sldId id="436" r:id="rId18"/>
    <p:sldId id="332" r:id="rId19"/>
    <p:sldId id="444" r:id="rId20"/>
    <p:sldId id="445" r:id="rId21"/>
    <p:sldId id="437" r:id="rId22"/>
    <p:sldId id="438" r:id="rId23"/>
    <p:sldId id="439" r:id="rId24"/>
    <p:sldId id="440" r:id="rId25"/>
    <p:sldId id="441" r:id="rId26"/>
    <p:sldId id="342" r:id="rId27"/>
    <p:sldId id="442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72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21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45" autoAdjust="0"/>
    <p:restoredTop sz="84083" autoAdjust="0"/>
  </p:normalViewPr>
  <p:slideViewPr>
    <p:cSldViewPr snapToGrid="0">
      <p:cViewPr varScale="1">
        <p:scale>
          <a:sx n="74" d="100"/>
          <a:sy n="74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9EE-0373-41CB-9EEC-B3F1E1720A6E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A36E-2740-410C-A4DA-31059B836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8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7121B-E068-4FA3-A00D-73D274FD23B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8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6DACF2-1813-4602-A8E7-2ACA6EE78976}" type="slidenum">
              <a:rPr lang="zh-CN" altLang="en-US" sz="1200">
                <a:solidFill>
                  <a:prstClr val="black"/>
                </a:solidFill>
              </a:rPr>
              <a:pPr/>
              <a:t>4</a:t>
            </a:fld>
            <a:endParaRPr lang="zh-CN" altLang="en-US" sz="1200">
              <a:solidFill>
                <a:prstClr val="black"/>
              </a:solidFill>
            </a:endParaRPr>
          </a:p>
        </p:txBody>
      </p:sp>
      <p:sp>
        <p:nvSpPr>
          <p:cNvPr id="33796" name="Rectangle 5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1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>
              <a:defRPr sz="4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0" dirty="0"/>
              <a:t>输入标题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8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9888" y="333375"/>
            <a:ext cx="2160587" cy="5400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333375"/>
            <a:ext cx="633095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39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7920037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489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333375"/>
            <a:ext cx="864393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495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43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906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454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4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33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106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5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21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06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41300" y="296863"/>
            <a:ext cx="8656638" cy="828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236538" y="333375"/>
            <a:ext cx="8643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63500" y="6338990"/>
            <a:ext cx="423091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 smtClean="0">
                <a:solidFill>
                  <a:srgbClr val="0000CC"/>
                </a:solidFill>
                <a:latin typeface="Arial"/>
              </a:rPr>
              <a:t>Object-Oriented Implementation</a:t>
            </a:r>
            <a:endParaRPr lang="en-US" altLang="zh-CN" sz="1400" b="1">
              <a:solidFill>
                <a:srgbClr val="0000CC"/>
              </a:solidFill>
              <a:latin typeface="Arial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8107136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t>HIT</a:t>
            </a: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4174784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AF7AF6B0-6506-437E-8FE2-9CA089AE9D2F}" type="slidenum">
              <a:rPr lang="en-US" altLang="zh-CN" sz="1400" b="1" smtClean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>
              <a:solidFill>
                <a:srgbClr val="0000CC"/>
              </a:solidFill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37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300"/>
        </a:spcAft>
        <a:buClr>
          <a:srgbClr val="800000"/>
        </a:buClr>
        <a:buFont typeface="Wingdings" pitchFamily="2" charset="2"/>
        <a:buChar char="§"/>
        <a:defRPr sz="28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Ø"/>
        <a:defRPr sz="24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宋体" pitchFamily="2" charset="-122"/>
        <a:buChar char="–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ts val="300"/>
        </a:spcBef>
        <a:spcAft>
          <a:spcPts val="300"/>
        </a:spcAft>
        <a:buChar char="•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ü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09600" y="667265"/>
            <a:ext cx="7772400" cy="1143000"/>
          </a:xfrm>
        </p:spPr>
        <p:txBody>
          <a:bodyPr/>
          <a:lstStyle/>
          <a:p>
            <a:r>
              <a:rPr lang="zh-CN" altLang="en-US" sz="3200"/>
              <a:t>软件工程导论</a:t>
            </a:r>
            <a:r>
              <a:rPr lang="en-US" altLang="zh-CN" sz="3200"/>
              <a:t>SE33001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609600" y="3071341"/>
            <a:ext cx="7993062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4400" b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第</a:t>
            </a:r>
            <a:r>
              <a:rPr lang="en-US" altLang="zh-CN" sz="4400" b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12</a:t>
            </a:r>
            <a:r>
              <a:rPr lang="zh-CN" altLang="en-US" sz="4400" b="0" smtClean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章：面向对象实现</a:t>
            </a:r>
            <a:endParaRPr lang="en-US" altLang="zh-CN" sz="4400" b="0" smtClean="0">
              <a:solidFill>
                <a:srgbClr val="3333CC"/>
              </a:solidFill>
              <a:latin typeface="Arial"/>
              <a:ea typeface="黑体" panose="020106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Chapter 12</a:t>
            </a:r>
            <a:r>
              <a:rPr lang="zh-CN" altLang="en-US" sz="2400" b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b="0" smtClean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Object-Oriented Implementation</a:t>
            </a:r>
            <a:endParaRPr lang="en-US" altLang="zh-CN" sz="2400" b="0">
              <a:solidFill>
                <a:srgbClr val="3333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9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良好的程序设计</a:t>
            </a:r>
            <a:r>
              <a:rPr lang="zh-CN" altLang="en-US" smtClean="0"/>
              <a:t>风格有利于保证程序质量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良好</a:t>
            </a:r>
            <a:r>
              <a:rPr lang="zh-CN" altLang="en-US"/>
              <a:t>的程序设计风格，不仅能明显减少维护或扩充的开销</a:t>
            </a:r>
            <a:r>
              <a:rPr lang="zh-CN" altLang="en-US" smtClean="0"/>
              <a:t>， </a:t>
            </a:r>
            <a:r>
              <a:rPr lang="zh-CN" altLang="en-US"/>
              <a:t>而且有助于在新项目中重用已有的程序代码。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面向对象程序设计</a:t>
            </a:r>
            <a:r>
              <a:rPr lang="zh-CN" altLang="en-US">
                <a:solidFill>
                  <a:srgbClr val="FF0000"/>
                </a:solidFill>
              </a:rPr>
              <a:t>风格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既包括传统的程序设计风格准则，也包括为适应面向对象方法所特有的</a:t>
            </a:r>
            <a:r>
              <a:rPr lang="zh-CN" altLang="en-US" smtClean="0">
                <a:solidFill>
                  <a:srgbClr val="0000FF"/>
                </a:solidFill>
              </a:rPr>
              <a:t>概念</a:t>
            </a:r>
            <a:r>
              <a:rPr lang="zh-CN" altLang="en-US" smtClean="0"/>
              <a:t>而</a:t>
            </a:r>
            <a:r>
              <a:rPr lang="zh-CN" altLang="en-US"/>
              <a:t>必须遵循的一些新准则。</a:t>
            </a:r>
          </a:p>
          <a:p>
            <a:endParaRPr lang="zh-CN" altLang="en-US"/>
          </a:p>
          <a:p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12.2.1 </a:t>
            </a:r>
            <a:r>
              <a:rPr lang="zh-CN" altLang="en-US" smtClean="0"/>
              <a:t>提高代码可重用性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软件重用有多个层次，在编码阶段主要涉及代码重用问题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代码</a:t>
            </a:r>
            <a:r>
              <a:rPr lang="zh-CN" altLang="en-US"/>
              <a:t>重用一般有</a:t>
            </a:r>
            <a:r>
              <a:rPr lang="zh-CN" altLang="en-US" smtClean="0"/>
              <a:t>两种：</a:t>
            </a:r>
            <a:r>
              <a:rPr lang="zh-CN" altLang="en-US" smtClean="0">
                <a:solidFill>
                  <a:srgbClr val="0000FF"/>
                </a:solidFill>
              </a:rPr>
              <a:t>本项目</a:t>
            </a:r>
            <a:r>
              <a:rPr lang="zh-CN" altLang="en-US">
                <a:solidFill>
                  <a:srgbClr val="0000FF"/>
                </a:solidFill>
              </a:rPr>
              <a:t>内的代码</a:t>
            </a:r>
            <a:r>
              <a:rPr lang="zh-CN" altLang="en-US" smtClean="0">
                <a:solidFill>
                  <a:srgbClr val="0000FF"/>
                </a:solidFill>
              </a:rPr>
              <a:t>重用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新</a:t>
            </a:r>
            <a:r>
              <a:rPr lang="zh-CN" altLang="en-US">
                <a:solidFill>
                  <a:srgbClr val="0000FF"/>
                </a:solidFill>
              </a:rPr>
              <a:t>项目重用旧项目的</a:t>
            </a:r>
            <a:r>
              <a:rPr lang="zh-CN" altLang="en-US" smtClean="0">
                <a:solidFill>
                  <a:srgbClr val="0000FF"/>
                </a:solidFill>
              </a:rPr>
              <a:t>代码</a:t>
            </a:r>
            <a:r>
              <a:rPr lang="zh-CN" altLang="en-US" smtClean="0"/>
              <a:t>；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673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提高可重用性</a:t>
            </a:r>
            <a:r>
              <a:rPr lang="zh-CN" altLang="en-US" smtClean="0"/>
              <a:t>准则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提高方法的内聚：</a:t>
            </a:r>
            <a:r>
              <a:rPr lang="zh-CN" altLang="en-US"/>
              <a:t>一个</a:t>
            </a:r>
            <a:r>
              <a:rPr lang="zh-CN" altLang="en-US" smtClean="0"/>
              <a:t>方法（</a:t>
            </a:r>
            <a:r>
              <a:rPr lang="zh-CN" altLang="en-US"/>
              <a:t>即服务</a:t>
            </a:r>
            <a:r>
              <a:rPr lang="zh-CN" altLang="en-US" smtClean="0"/>
              <a:t>）应该</a:t>
            </a:r>
            <a:r>
              <a:rPr lang="zh-CN" altLang="en-US"/>
              <a:t>只完成单个功能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减小</a:t>
            </a:r>
            <a:r>
              <a:rPr lang="zh-CN" altLang="en-US">
                <a:solidFill>
                  <a:srgbClr val="0000FF"/>
                </a:solidFill>
              </a:rPr>
              <a:t>方法的</a:t>
            </a:r>
            <a:r>
              <a:rPr lang="zh-CN" altLang="en-US" smtClean="0">
                <a:solidFill>
                  <a:srgbClr val="0000FF"/>
                </a:solidFill>
              </a:rPr>
              <a:t>规模</a:t>
            </a:r>
            <a:r>
              <a:rPr lang="zh-CN" altLang="en-US" smtClean="0"/>
              <a:t>：应该</a:t>
            </a:r>
            <a:r>
              <a:rPr lang="zh-CN" altLang="en-US"/>
              <a:t>减小方法的规模，如果某个方法规模过大，则应该把它分解成几个更小的方法。</a:t>
            </a:r>
          </a:p>
          <a:p>
            <a:r>
              <a:rPr lang="zh-CN" altLang="en-US">
                <a:solidFill>
                  <a:srgbClr val="0000FF"/>
                </a:solidFill>
              </a:rPr>
              <a:t>保持方法的</a:t>
            </a:r>
            <a:r>
              <a:rPr lang="zh-CN" altLang="en-US" smtClean="0">
                <a:solidFill>
                  <a:srgbClr val="0000FF"/>
                </a:solidFill>
              </a:rPr>
              <a:t>一致性：</a:t>
            </a:r>
            <a:r>
              <a:rPr lang="zh-CN" altLang="en-US" smtClean="0"/>
              <a:t>功能相似</a:t>
            </a:r>
            <a:r>
              <a:rPr lang="zh-CN" altLang="en-US"/>
              <a:t>的方法应该有一致的名字、参数特征、返回值类型、使用条件及出错条件等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提高可重用性</a:t>
            </a:r>
            <a:r>
              <a:rPr lang="zh-CN" altLang="en-US" smtClean="0"/>
              <a:t>准则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把策略与实现</a:t>
            </a:r>
            <a:r>
              <a:rPr lang="zh-CN" altLang="en-US" smtClean="0">
                <a:solidFill>
                  <a:srgbClr val="0000FF"/>
                </a:solidFill>
              </a:rPr>
              <a:t>分开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如</a:t>
            </a:r>
            <a:r>
              <a:rPr lang="en-US" altLang="zh-CN"/>
              <a:t>Java</a:t>
            </a:r>
            <a:r>
              <a:rPr lang="zh-CN" altLang="en-US"/>
              <a:t>课程中的案例</a:t>
            </a:r>
            <a:r>
              <a:rPr lang="zh-CN" altLang="en-US" smtClean="0"/>
              <a:t>：</a:t>
            </a:r>
            <a:r>
              <a:rPr lang="en-US" altLang="zh-CN" smtClean="0"/>
              <a:t>Pizza</a:t>
            </a:r>
            <a:r>
              <a:rPr lang="zh-CN" altLang="en-US" smtClean="0"/>
              <a:t>工厂案例中</a:t>
            </a:r>
            <a:r>
              <a:rPr lang="en-US" altLang="zh-CN" smtClean="0"/>
              <a:t>Pizz</a:t>
            </a:r>
            <a:r>
              <a:rPr lang="zh-CN" altLang="en-US" smtClean="0"/>
              <a:t>对象的生成和使用分离；</a:t>
            </a:r>
            <a:endParaRPr lang="en-US" altLang="zh-CN" smtClean="0"/>
          </a:p>
          <a:p>
            <a:pPr lvl="1"/>
            <a:r>
              <a:rPr lang="zh-CN" altLang="en-US" smtClean="0"/>
              <a:t>一类</a:t>
            </a:r>
            <a:r>
              <a:rPr lang="zh-CN" altLang="en-US"/>
              <a:t>方法负责做出决策，提供变元，并且管理全局资源，可称为策略方法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另</a:t>
            </a:r>
            <a:r>
              <a:rPr lang="zh-CN" altLang="en-US"/>
              <a:t>一类方法负责完成具体的操作，但却并不做出是否执行这个操作的决定，也不知道为什么执行这个操作，可称为实现方法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endParaRPr lang="zh-CN" altLang="en-US">
              <a:solidFill>
                <a:srgbClr val="0000FF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提高可重用性准则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全面</a:t>
            </a:r>
            <a:r>
              <a:rPr lang="zh-CN" altLang="en-US" smtClean="0">
                <a:solidFill>
                  <a:srgbClr val="0000FF"/>
                </a:solidFill>
              </a:rPr>
              <a:t>覆盖：</a:t>
            </a:r>
            <a:r>
              <a:rPr lang="zh-CN" altLang="en-US" smtClean="0"/>
              <a:t>如果输入条件的各种组合都可能出现，应该针对</a:t>
            </a:r>
            <a:r>
              <a:rPr lang="zh-CN" altLang="en-US"/>
              <a:t>输入条件的所有组合写出方法</a:t>
            </a:r>
            <a:r>
              <a:rPr lang="zh-CN" altLang="en-US" smtClean="0"/>
              <a:t>。对</a:t>
            </a:r>
            <a:r>
              <a:rPr lang="zh-CN" altLang="en-US"/>
              <a:t>空值、极限值及界外值等异常情况也应该能够作出有意义的响应。</a:t>
            </a:r>
          </a:p>
          <a:p>
            <a:r>
              <a:rPr lang="zh-CN" altLang="en-US">
                <a:solidFill>
                  <a:srgbClr val="0000FF"/>
                </a:solidFill>
              </a:rPr>
              <a:t>尽量不使用全局信息：</a:t>
            </a:r>
            <a:r>
              <a:rPr lang="zh-CN" altLang="en-US"/>
              <a:t>应该尽量降低方法与外界的耦合程度，不使用全局信息是降低耦合度的一项主要措施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>
                <a:solidFill>
                  <a:srgbClr val="0000FF"/>
                </a:solidFill>
              </a:rPr>
              <a:t>利用继承</a:t>
            </a:r>
            <a:r>
              <a:rPr lang="zh-CN" altLang="en-US" smtClean="0">
                <a:solidFill>
                  <a:srgbClr val="0000FF"/>
                </a:solidFill>
              </a:rPr>
              <a:t>机制</a:t>
            </a:r>
            <a:r>
              <a:rPr lang="zh-CN" altLang="en-US" smtClean="0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）调用子</a:t>
            </a:r>
            <a:r>
              <a:rPr lang="zh-CN" altLang="en-US" smtClean="0">
                <a:sym typeface="Wingdings" panose="05000000000000000000" pitchFamily="2" charset="2"/>
              </a:rPr>
              <a:t>过程；（</a:t>
            </a:r>
            <a:r>
              <a:rPr lang="en-US" altLang="zh-CN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）分解因子；（</a:t>
            </a:r>
            <a:r>
              <a:rPr lang="en-US" altLang="zh-CN" smtClean="0">
                <a:sym typeface="Wingdings" panose="05000000000000000000" pitchFamily="2" charset="2"/>
              </a:rPr>
              <a:t>3</a:t>
            </a:r>
            <a:r>
              <a:rPr lang="zh-CN" altLang="en-US" smtClean="0">
                <a:sym typeface="Wingdings" panose="05000000000000000000" pitchFamily="2" charset="2"/>
              </a:rPr>
              <a:t>）使用委托（代理）</a:t>
            </a:r>
            <a:r>
              <a:rPr lang="en-US" altLang="zh-CN" smtClean="0">
                <a:sym typeface="Wingdings" panose="05000000000000000000" pitchFamily="2" charset="2"/>
              </a:rPr>
              <a:t>;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 smtClean="0">
                <a:sym typeface="Wingdings" panose="05000000000000000000" pitchFamily="2" charset="2"/>
              </a:rPr>
              <a:t>4</a:t>
            </a:r>
            <a:r>
              <a:rPr lang="zh-CN" altLang="en-US" smtClean="0">
                <a:sym typeface="Wingdings" panose="05000000000000000000" pitchFamily="2" charset="2"/>
              </a:rPr>
              <a:t>）代码封装到类中。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12.2.2 </a:t>
            </a:r>
            <a:r>
              <a:rPr lang="zh-CN" altLang="en-US" smtClean="0"/>
              <a:t>提高可扩充性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封装实现策略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把</a:t>
            </a:r>
            <a:r>
              <a:rPr lang="zh-CN" altLang="en-US"/>
              <a:t>类的</a:t>
            </a:r>
            <a:r>
              <a:rPr lang="zh-CN" altLang="en-US">
                <a:solidFill>
                  <a:srgbClr val="0000FF"/>
                </a:solidFill>
              </a:rPr>
              <a:t>实现策略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包括描述属性的数据结构、修改属性的算法等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封装起来，对外只提供公有的</a:t>
            </a:r>
            <a:r>
              <a:rPr lang="zh-CN" altLang="en-US" smtClean="0"/>
              <a:t>接口；</a:t>
            </a:r>
          </a:p>
          <a:p>
            <a:r>
              <a:rPr lang="zh-CN" altLang="en-US" smtClean="0">
                <a:solidFill>
                  <a:srgbClr val="0000FF"/>
                </a:solidFill>
              </a:rPr>
              <a:t>不要</a:t>
            </a:r>
            <a:r>
              <a:rPr lang="zh-CN" altLang="en-US">
                <a:solidFill>
                  <a:srgbClr val="0000FF"/>
                </a:solidFill>
              </a:rPr>
              <a:t>用一个方法遍历多条关联链：</a:t>
            </a:r>
            <a:r>
              <a:rPr lang="zh-CN" altLang="en-US"/>
              <a:t>一个方法应该只包含对象模型中的有限</a:t>
            </a:r>
            <a:r>
              <a:rPr lang="zh-CN" altLang="en-US" smtClean="0"/>
              <a:t>内容；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避免</a:t>
            </a:r>
            <a:r>
              <a:rPr lang="zh-CN" altLang="en-US">
                <a:solidFill>
                  <a:srgbClr val="0000FF"/>
                </a:solidFill>
              </a:rPr>
              <a:t>使用多分支</a:t>
            </a:r>
            <a:r>
              <a:rPr lang="zh-CN" altLang="en-US" smtClean="0">
                <a:solidFill>
                  <a:srgbClr val="0000FF"/>
                </a:solidFill>
              </a:rPr>
              <a:t>语句：</a:t>
            </a:r>
            <a:r>
              <a:rPr lang="zh-CN" altLang="en-US" smtClean="0"/>
              <a:t>利用多态进行分离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精心确定公有方法：</a:t>
            </a:r>
            <a:r>
              <a:rPr lang="zh-CN" altLang="en-US" smtClean="0"/>
              <a:t>公有方法</a:t>
            </a:r>
            <a:r>
              <a:rPr lang="zh-CN" altLang="en-US"/>
              <a:t>的修改往往会涉及许多其他类</a:t>
            </a:r>
            <a:r>
              <a:rPr lang="zh-CN" altLang="en-US" smtClean="0"/>
              <a:t>，因此修改的</a:t>
            </a:r>
            <a:r>
              <a:rPr lang="zh-CN" altLang="en-US"/>
              <a:t>代价通常都比较高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769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12.2.3  </a:t>
            </a:r>
            <a:r>
              <a:rPr lang="zh-CN" altLang="en-US"/>
              <a:t>提高健壮性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所谓健壮性</a:t>
            </a:r>
            <a:r>
              <a:rPr lang="zh-CN" altLang="en-US"/>
              <a:t>就是在硬件故障、输入的数据无效或操作错误等意外环境下，系统能做出适当响应的程度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对于</a:t>
            </a:r>
            <a:r>
              <a:rPr lang="zh-CN" altLang="en-US"/>
              <a:t>任何一个实用软件来说，健壮性都是不可忽略的质量指标</a:t>
            </a:r>
          </a:p>
        </p:txBody>
      </p:sp>
    </p:spTree>
    <p:extLst>
      <p:ext uri="{BB962C8B-B14F-4D97-AF65-F5344CB8AC3E}">
        <p14:creationId xmlns:p14="http://schemas.microsoft.com/office/powerpoint/2010/main" val="36374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提高健壮</a:t>
            </a:r>
            <a:r>
              <a:rPr lang="zh-CN" altLang="en-US" smtClean="0"/>
              <a:t>性应遵循的</a:t>
            </a:r>
            <a:r>
              <a:rPr lang="en-US" altLang="zh-CN" smtClean="0"/>
              <a:t>4</a:t>
            </a:r>
            <a:r>
              <a:rPr lang="zh-CN" altLang="en-US"/>
              <a:t>条规则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预防用户的操作错误：</a:t>
            </a:r>
            <a:r>
              <a:rPr lang="zh-CN" altLang="en-US"/>
              <a:t>软件系统必须具有处理用户操作错误的能力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检查参数的合法性：</a:t>
            </a:r>
            <a:r>
              <a:rPr lang="zh-CN" altLang="en-US"/>
              <a:t>检查其参数的合法性，因为用户在使用公有方法时可能违反参数的</a:t>
            </a:r>
            <a:r>
              <a:rPr lang="zh-CN" altLang="en-US" smtClean="0"/>
              <a:t>约束条件。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不要预先确定限制条件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如数组定义时需要大小，可以采用动态内存分配的数据结构。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先测试后优化：</a:t>
            </a:r>
            <a:r>
              <a:rPr lang="zh-CN" altLang="en-US"/>
              <a:t>应该在为提高效率而进行优化之前，先测试程序的性能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1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/>
              <a:t>12.3 </a:t>
            </a:r>
            <a:r>
              <a:rPr lang="zh-CN" altLang="en-US" sz="3600" smtClean="0"/>
              <a:t>测试</a:t>
            </a:r>
            <a:r>
              <a:rPr lang="zh-CN" altLang="en-US" sz="3600"/>
              <a:t>策略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2404241"/>
            <a:ext cx="583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为了充分地测试</a:t>
            </a:r>
            <a:r>
              <a:rPr lang="en-US" altLang="zh-CN"/>
              <a:t>OO</a:t>
            </a:r>
            <a:r>
              <a:rPr lang="zh-CN" altLang="en-US" smtClean="0"/>
              <a:t>系统必须</a:t>
            </a:r>
            <a:r>
              <a:rPr lang="zh-CN" altLang="en-US"/>
              <a:t>做好三件</a:t>
            </a:r>
            <a:r>
              <a:rPr lang="zh-CN" altLang="en-US" smtClean="0"/>
              <a:t>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</a:t>
            </a:r>
            <a:r>
              <a:rPr lang="zh-CN" altLang="en-US"/>
              <a:t>的定义必须</a:t>
            </a:r>
            <a:r>
              <a:rPr lang="zh-CN" altLang="en-US">
                <a:solidFill>
                  <a:srgbClr val="0000FF"/>
                </a:solidFill>
              </a:rPr>
              <a:t>扩大包括用于</a:t>
            </a:r>
            <a:r>
              <a:rPr lang="en-US" altLang="zh-CN">
                <a:solidFill>
                  <a:srgbClr val="0000FF"/>
                </a:solidFill>
              </a:rPr>
              <a:t>OOA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OOD</a:t>
            </a:r>
            <a:r>
              <a:rPr lang="zh-CN" altLang="en-US">
                <a:solidFill>
                  <a:srgbClr val="0000FF"/>
                </a:solidFill>
              </a:rPr>
              <a:t>模型的错误发现技术</a:t>
            </a:r>
          </a:p>
          <a:p>
            <a:r>
              <a:rPr lang="zh-CN" altLang="en-US">
                <a:solidFill>
                  <a:srgbClr val="0000FF"/>
                </a:solidFill>
              </a:rPr>
              <a:t>单元和集成测试策略必须有很大的改变</a:t>
            </a:r>
          </a:p>
          <a:p>
            <a:r>
              <a:rPr lang="zh-CN" altLang="en-US"/>
              <a:t>测试用例的设计必须考虑</a:t>
            </a:r>
            <a:r>
              <a:rPr lang="en-US" altLang="zh-CN">
                <a:solidFill>
                  <a:srgbClr val="0000FF"/>
                </a:solidFill>
              </a:rPr>
              <a:t>OO</a:t>
            </a:r>
            <a:r>
              <a:rPr lang="zh-CN" altLang="en-US">
                <a:solidFill>
                  <a:srgbClr val="0000FF"/>
                </a:solidFill>
              </a:rPr>
              <a:t>软件的独特特征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面向对象实现主要包括两项工作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把</a:t>
            </a:r>
            <a:r>
              <a:rPr lang="zh-CN" altLang="en-US">
                <a:solidFill>
                  <a:srgbClr val="0000FF"/>
                </a:solidFill>
              </a:rPr>
              <a:t>面向对象设计结果</a:t>
            </a:r>
            <a:r>
              <a:rPr lang="zh-CN" altLang="en-US">
                <a:solidFill>
                  <a:srgbClr val="FF0066"/>
                </a:solidFill>
              </a:rPr>
              <a:t>翻译成</a:t>
            </a:r>
            <a:r>
              <a:rPr lang="zh-CN" altLang="en-US"/>
              <a:t>用某种程序语言书写的</a:t>
            </a:r>
            <a:r>
              <a:rPr lang="zh-CN" altLang="en-US">
                <a:solidFill>
                  <a:srgbClr val="0000FF"/>
                </a:solidFill>
              </a:rPr>
              <a:t>面向对象程序；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测试</a:t>
            </a:r>
            <a:r>
              <a:rPr lang="zh-CN" altLang="en-US"/>
              <a:t>并</a:t>
            </a:r>
            <a:r>
              <a:rPr lang="zh-CN" altLang="en-US">
                <a:solidFill>
                  <a:srgbClr val="0000FF"/>
                </a:solidFill>
              </a:rPr>
              <a:t>调试</a:t>
            </a:r>
            <a:r>
              <a:rPr lang="zh-CN" altLang="en-US">
                <a:solidFill>
                  <a:srgbClr val="FF0066"/>
                </a:solidFill>
              </a:rPr>
              <a:t>面向对象的程序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扩大测试的视角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OO</a:t>
            </a:r>
            <a:r>
              <a:rPr lang="zh-CN" altLang="en-US"/>
              <a:t>软件工程范型具有演化的</a:t>
            </a:r>
            <a:r>
              <a:rPr lang="zh-CN" altLang="en-US" smtClean="0"/>
              <a:t>性质：模型</a:t>
            </a:r>
            <a:r>
              <a:rPr lang="zh-CN" altLang="en-US"/>
              <a:t>从对系统需求的非正式的表示开始，逐步演化为详细的类模型、类关联和关系、系统设计和分配，以及对象设计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因此，在</a:t>
            </a:r>
            <a:r>
              <a:rPr lang="zh-CN" altLang="en-US"/>
              <a:t>每个阶段，测试</a:t>
            </a:r>
            <a:r>
              <a:rPr lang="zh-CN" altLang="en-US" smtClean="0"/>
              <a:t>模型试图</a:t>
            </a:r>
            <a:r>
              <a:rPr lang="zh-CN" altLang="en-US"/>
              <a:t>在错误传播到下一次递进前发现错误。</a:t>
            </a:r>
          </a:p>
          <a:p>
            <a:r>
              <a:rPr lang="en-US" altLang="zh-CN"/>
              <a:t>OOA</a:t>
            </a:r>
            <a:r>
              <a:rPr lang="zh-CN" altLang="en-US"/>
              <a:t>和</a:t>
            </a:r>
            <a:r>
              <a:rPr lang="en-US" altLang="zh-CN"/>
              <a:t>OOD</a:t>
            </a:r>
            <a:r>
              <a:rPr lang="zh-CN" altLang="en-US"/>
              <a:t>模型提供了关于系统的结构和行为的实质性信息，为此，它们应该在生成代码前经受严格的</a:t>
            </a:r>
            <a:r>
              <a:rPr lang="zh-CN" altLang="en-US" smtClean="0"/>
              <a:t>复审，以保证模型的</a:t>
            </a:r>
            <a:r>
              <a:rPr lang="zh-CN" altLang="en-US"/>
              <a:t>正确性。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12.3.1  </a:t>
            </a:r>
            <a:r>
              <a:rPr lang="zh-CN" altLang="en-US"/>
              <a:t>面向对象的单元测试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考虑面向对象的软件时，单元的概念改变</a:t>
            </a:r>
            <a:r>
              <a:rPr lang="zh-CN" altLang="en-US" smtClean="0"/>
              <a:t>了，</a:t>
            </a:r>
            <a:r>
              <a:rPr lang="zh-CN" altLang="en-US" smtClean="0">
                <a:solidFill>
                  <a:srgbClr val="0000FF"/>
                </a:solidFill>
              </a:rPr>
              <a:t>最小</a:t>
            </a:r>
            <a:r>
              <a:rPr lang="zh-CN" altLang="en-US">
                <a:solidFill>
                  <a:srgbClr val="0000FF"/>
                </a:solidFill>
              </a:rPr>
              <a:t>的可测试单元是封装起来的类和对象</a:t>
            </a:r>
            <a:r>
              <a:rPr lang="zh-CN" altLang="en-US"/>
              <a:t>。</a:t>
            </a:r>
          </a:p>
          <a:p>
            <a:r>
              <a:rPr lang="zh-CN" altLang="en-US" smtClean="0"/>
              <a:t>测试</a:t>
            </a:r>
            <a:r>
              <a:rPr lang="zh-CN" altLang="en-US"/>
              <a:t>面向对象软件时，</a:t>
            </a:r>
            <a:r>
              <a:rPr lang="zh-CN" altLang="en-US" smtClean="0">
                <a:solidFill>
                  <a:srgbClr val="0000FF"/>
                </a:solidFill>
              </a:rPr>
              <a:t>不能孤立</a:t>
            </a:r>
            <a:r>
              <a:rPr lang="zh-CN" altLang="en-US">
                <a:solidFill>
                  <a:srgbClr val="0000FF"/>
                </a:solidFill>
              </a:rPr>
              <a:t>地测试单个操作，而应该把操作作为类的</a:t>
            </a:r>
            <a:r>
              <a:rPr lang="zh-CN" altLang="en-US" smtClean="0">
                <a:solidFill>
                  <a:srgbClr val="0000FF"/>
                </a:solidFill>
              </a:rPr>
              <a:t>一部分测试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传统的单元测试往往关注模块的算法细节和模块接口间的数据流动</a:t>
            </a:r>
            <a:r>
              <a:rPr lang="zh-CN" altLang="en-US" smtClean="0"/>
              <a:t>，而</a:t>
            </a:r>
            <a:r>
              <a:rPr lang="en-US" altLang="zh-CN" smtClean="0">
                <a:solidFill>
                  <a:srgbClr val="0000FF"/>
                </a:solidFill>
              </a:rPr>
              <a:t>OO</a:t>
            </a:r>
            <a:r>
              <a:rPr lang="zh-CN" altLang="en-US">
                <a:solidFill>
                  <a:srgbClr val="0000FF"/>
                </a:solidFill>
              </a:rPr>
              <a:t>软件</a:t>
            </a:r>
            <a:r>
              <a:rPr lang="zh-CN" altLang="en-US" smtClean="0">
                <a:solidFill>
                  <a:srgbClr val="0000FF"/>
                </a:solidFill>
              </a:rPr>
              <a:t>的单元测试</a:t>
            </a:r>
            <a:r>
              <a:rPr lang="zh-CN" altLang="en-US">
                <a:solidFill>
                  <a:srgbClr val="0000FF"/>
                </a:solidFill>
              </a:rPr>
              <a:t>是由封装在类中的操作和类的状态行为所</a:t>
            </a:r>
            <a:r>
              <a:rPr lang="zh-CN" altLang="en-US" smtClean="0">
                <a:solidFill>
                  <a:srgbClr val="0000FF"/>
                </a:solidFill>
              </a:rPr>
              <a:t>驱动</a:t>
            </a:r>
            <a:r>
              <a:rPr lang="zh-CN" altLang="en-US" smtClean="0"/>
              <a:t>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12.3.2  </a:t>
            </a:r>
            <a:r>
              <a:rPr lang="zh-CN" altLang="en-US"/>
              <a:t>面向对象的集成测试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面向对象的软件中不存在层次的控制结构</a:t>
            </a:r>
            <a:r>
              <a:rPr lang="zh-CN" altLang="en-US"/>
              <a:t>，传统的自顶向下或自底向上的集成策略就没有意义了</a:t>
            </a:r>
            <a:r>
              <a:rPr lang="zh-CN" altLang="en-US" smtClean="0"/>
              <a:t>。传统</a:t>
            </a:r>
            <a:r>
              <a:rPr lang="zh-CN" altLang="en-US"/>
              <a:t>的增量集成</a:t>
            </a:r>
            <a:r>
              <a:rPr lang="zh-CN" altLang="en-US" smtClean="0"/>
              <a:t>方法（</a:t>
            </a:r>
            <a:r>
              <a:rPr lang="zh-CN" altLang="en-US"/>
              <a:t>一次集成一个操作到类中</a:t>
            </a:r>
            <a:r>
              <a:rPr lang="zh-CN" altLang="en-US" smtClean="0"/>
              <a:t>），经常</a:t>
            </a:r>
            <a:r>
              <a:rPr lang="zh-CN" altLang="en-US"/>
              <a:t>是不可能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/>
              <a:t>面向对象软件的集成测试主要有下述两种不同的策略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基于</a:t>
            </a:r>
            <a:r>
              <a:rPr lang="zh-CN" altLang="en-US"/>
              <a:t>线程的测试</a:t>
            </a:r>
            <a:r>
              <a:rPr lang="en-US" altLang="zh-CN"/>
              <a:t>(thread based testing)</a:t>
            </a:r>
          </a:p>
          <a:p>
            <a:pPr lvl="1"/>
            <a:r>
              <a:rPr lang="zh-CN" altLang="en-US"/>
              <a:t>基于使用的测试</a:t>
            </a:r>
            <a:r>
              <a:rPr lang="en-US" altLang="zh-CN"/>
              <a:t>(use based testing)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基于线程的测试</a:t>
            </a:r>
            <a:r>
              <a:rPr lang="en-US" altLang="zh-CN"/>
              <a:t>(thread based testing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集成</a:t>
            </a:r>
            <a:r>
              <a:rPr lang="zh-CN" altLang="en-US" smtClean="0">
                <a:solidFill>
                  <a:srgbClr val="0000FF"/>
                </a:solidFill>
              </a:rPr>
              <a:t>对应</a:t>
            </a:r>
            <a:r>
              <a:rPr lang="zh-CN" altLang="en-US">
                <a:solidFill>
                  <a:srgbClr val="0000FF"/>
                </a:solidFill>
              </a:rPr>
              <a:t>系统的一个输入</a:t>
            </a:r>
            <a:r>
              <a:rPr lang="zh-CN" altLang="en-US" smtClean="0">
                <a:solidFill>
                  <a:srgbClr val="0000FF"/>
                </a:solidFill>
              </a:rPr>
              <a:t>或者事件</a:t>
            </a:r>
            <a:r>
              <a:rPr lang="zh-CN" altLang="en-US">
                <a:solidFill>
                  <a:srgbClr val="0000FF"/>
                </a:solidFill>
              </a:rPr>
              <a:t>所需的一组类</a:t>
            </a:r>
            <a:r>
              <a:rPr lang="zh-CN" altLang="en-US"/>
              <a:t>，每个线程被集成并分别测试，应用回归测试以保证没有产生副作用。</a:t>
            </a:r>
          </a:p>
        </p:txBody>
      </p:sp>
    </p:spTree>
    <p:extLst>
      <p:ext uri="{BB962C8B-B14F-4D97-AF65-F5344CB8AC3E}">
        <p14:creationId xmlns:p14="http://schemas.microsoft.com/office/powerpoint/2010/main" val="41827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基于使用的测试</a:t>
            </a:r>
            <a:r>
              <a:rPr lang="en-US" altLang="zh-CN"/>
              <a:t>(use based testing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通过测试那些几乎不使用服务器类的类（</a:t>
            </a:r>
            <a:r>
              <a:rPr lang="zh-CN" altLang="en-US">
                <a:solidFill>
                  <a:srgbClr val="0000FF"/>
                </a:solidFill>
              </a:rPr>
              <a:t>称为独立类</a:t>
            </a:r>
            <a:r>
              <a:rPr lang="zh-CN" altLang="en-US" smtClean="0"/>
              <a:t>）开始</a:t>
            </a:r>
            <a:r>
              <a:rPr lang="zh-CN" altLang="en-US"/>
              <a:t>构造</a:t>
            </a:r>
            <a:r>
              <a:rPr lang="zh-CN" altLang="en-US" smtClean="0"/>
              <a:t>系统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zh-CN" altLang="en-US"/>
              <a:t>独立类测试完成后</a:t>
            </a:r>
            <a:r>
              <a:rPr lang="zh-CN" altLang="en-US" smtClean="0"/>
              <a:t>，再测试下</a:t>
            </a:r>
            <a:r>
              <a:rPr lang="zh-CN" altLang="en-US"/>
              <a:t>一层的使用独立类的</a:t>
            </a:r>
            <a:r>
              <a:rPr lang="zh-CN" altLang="en-US" smtClean="0"/>
              <a:t>类（</a:t>
            </a:r>
            <a:r>
              <a:rPr lang="zh-CN" altLang="en-US"/>
              <a:t>称为依赖类</a:t>
            </a:r>
            <a:r>
              <a:rPr lang="zh-CN" altLang="en-US" smtClean="0"/>
              <a:t>）。</a:t>
            </a:r>
            <a:endParaRPr lang="en-US" altLang="zh-CN" smtClean="0"/>
          </a:p>
          <a:p>
            <a:r>
              <a:rPr lang="zh-CN" altLang="en-US" smtClean="0"/>
              <a:t>这个</a:t>
            </a:r>
            <a:r>
              <a:rPr lang="zh-CN" altLang="en-US"/>
              <a:t>依赖层次的测试序列一直持续到构造完整个系统为止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12.3.3  </a:t>
            </a:r>
            <a:r>
              <a:rPr lang="zh-CN" altLang="en-US"/>
              <a:t>面向对象的确认测试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和传统的确认测试一样，面向对象软件的确认测试也集中</a:t>
            </a:r>
            <a:r>
              <a:rPr lang="zh-CN" altLang="en-US">
                <a:solidFill>
                  <a:srgbClr val="0000FF"/>
                </a:solidFill>
              </a:rPr>
              <a:t>检查用户可见的动作和用户可识别的输出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从动态模型和描述系统行为的</a:t>
            </a:r>
            <a:r>
              <a:rPr lang="zh-CN" altLang="en-US" smtClean="0"/>
              <a:t>脚本</a:t>
            </a:r>
            <a:r>
              <a:rPr lang="zh-CN" altLang="en-US" smtClean="0">
                <a:solidFill>
                  <a:srgbClr val="0000FF"/>
                </a:solidFill>
              </a:rPr>
              <a:t>（即用例描述）</a:t>
            </a:r>
            <a:r>
              <a:rPr lang="zh-CN" altLang="en-US" smtClean="0"/>
              <a:t>可</a:t>
            </a:r>
            <a:r>
              <a:rPr lang="zh-CN" altLang="en-US"/>
              <a:t>导出确认测试用例，以发现用户交互需求可能错误的情景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黑盒测试方法也可用于设计上述确认</a:t>
            </a:r>
            <a:r>
              <a:rPr lang="zh-CN" altLang="en-US" smtClean="0"/>
              <a:t>测试用例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12.4 </a:t>
            </a:r>
            <a:r>
              <a:rPr lang="zh-CN" altLang="en-US" smtClean="0"/>
              <a:t>设计</a:t>
            </a:r>
            <a:r>
              <a:rPr lang="zh-CN" altLang="en-US"/>
              <a:t>测试用例</a:t>
            </a:r>
          </a:p>
        </p:txBody>
      </p:sp>
      <p:sp>
        <p:nvSpPr>
          <p:cNvPr id="3" name="AutoShape 2" descr="C:\Users\Administrator\Desktop\%E6%96%B0%E5%BB%BA%E6%96%87%E4%BB%B6%E5%A4%B9\Object-Oriented-Programming-OOP-in-Python-3_Watermarke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2" y="2623956"/>
            <a:ext cx="3752096" cy="36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7338" indent="-635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/>
              <a:t>传统方法的可用性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</a:t>
            </a:r>
            <a:r>
              <a:rPr lang="zh-CN" altLang="en-US"/>
              <a:t>盒测试：用于类级别的测试。测试类中封装的操作，检查类的状态以确定是否存在错误。</a:t>
            </a:r>
          </a:p>
          <a:p>
            <a:r>
              <a:rPr lang="zh-CN" altLang="en-US" smtClean="0"/>
              <a:t>黑</a:t>
            </a:r>
            <a:r>
              <a:rPr lang="zh-CN" altLang="en-US"/>
              <a:t>盒测试：用于集成测试、确认测试。</a:t>
            </a:r>
          </a:p>
        </p:txBody>
      </p:sp>
    </p:spTree>
    <p:extLst>
      <p:ext uri="{BB962C8B-B14F-4D97-AF65-F5344CB8AC3E}">
        <p14:creationId xmlns:p14="http://schemas.microsoft.com/office/powerpoint/2010/main" val="4194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7338" indent="-635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12.4.1 </a:t>
            </a:r>
            <a:r>
              <a:rPr lang="zh-CN" altLang="en-US" smtClean="0"/>
              <a:t>面向对象的单元测试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着重</a:t>
            </a:r>
            <a:r>
              <a:rPr lang="zh-CN" altLang="en-US"/>
              <a:t>测试单个类和类中封装的方法主要有：随机测试、划分测试和基于故障的测试等</a:t>
            </a:r>
            <a:r>
              <a:rPr lang="en-US" altLang="zh-CN"/>
              <a:t>3</a:t>
            </a:r>
            <a:r>
              <a:rPr lang="zh-CN" altLang="en-US"/>
              <a:t>种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>
                <a:solidFill>
                  <a:srgbClr val="0000FF"/>
                </a:solidFill>
              </a:rPr>
              <a:t>随机测试：</a:t>
            </a:r>
            <a:r>
              <a:rPr lang="zh-CN" altLang="en-US"/>
              <a:t>随机选取测试类操作序列以测试该类对象不同的生命历史</a:t>
            </a:r>
          </a:p>
          <a:p>
            <a:r>
              <a:rPr lang="zh-CN" altLang="en-US">
                <a:solidFill>
                  <a:srgbClr val="0000FF"/>
                </a:solidFill>
              </a:rPr>
              <a:t>划分</a:t>
            </a:r>
            <a:r>
              <a:rPr lang="zh-CN" altLang="en-US" smtClean="0">
                <a:solidFill>
                  <a:srgbClr val="0000FF"/>
                </a:solidFill>
              </a:rPr>
              <a:t>测试：</a:t>
            </a:r>
            <a:r>
              <a:rPr lang="zh-CN" altLang="en-US" smtClean="0"/>
              <a:t>把输入输出分类，然后设计测试用例测试每个类别；</a:t>
            </a:r>
            <a:r>
              <a:rPr lang="en-US" altLang="zh-CN"/>
              <a:t>3</a:t>
            </a:r>
            <a:r>
              <a:rPr lang="zh-CN" altLang="en-US"/>
              <a:t>种划分：状态，属性，</a:t>
            </a:r>
            <a:r>
              <a:rPr lang="zh-CN" altLang="en-US" smtClean="0"/>
              <a:t>功能</a:t>
            </a:r>
            <a:endParaRPr lang="en-US" altLang="zh-CN" smtClean="0"/>
          </a:p>
          <a:p>
            <a:r>
              <a:rPr lang="zh-CN" altLang="en-US">
                <a:solidFill>
                  <a:srgbClr val="0000FF"/>
                </a:solidFill>
              </a:rPr>
              <a:t>基于故障的测试：</a:t>
            </a:r>
            <a:r>
              <a:rPr lang="zh-CN" altLang="en-US"/>
              <a:t>与传统的错误推测法类似，首先推测软件中可能有的错误，然后设计出最可能发现这些错误的</a:t>
            </a:r>
            <a:r>
              <a:rPr lang="zh-CN" altLang="en-US" smtClean="0"/>
              <a:t>测试用例。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12.4.2  </a:t>
            </a:r>
            <a:r>
              <a:rPr lang="zh-CN" altLang="en-US" smtClean="0"/>
              <a:t>面向对象的集成测试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集成测试用例主要针对类间协作进行测试。</a:t>
            </a:r>
          </a:p>
          <a:p>
            <a:r>
              <a:rPr lang="zh-CN" altLang="en-US" smtClean="0"/>
              <a:t>测试</a:t>
            </a:r>
            <a:r>
              <a:rPr lang="zh-CN" altLang="en-US"/>
              <a:t>类间协作可运用基于使用的测试策略</a:t>
            </a:r>
            <a:r>
              <a:rPr lang="en-US" altLang="zh-CN"/>
              <a:t>, </a:t>
            </a:r>
            <a:r>
              <a:rPr lang="zh-CN" altLang="en-US"/>
              <a:t>找出相互依赖的</a:t>
            </a:r>
            <a:r>
              <a:rPr lang="zh-CN" altLang="en-US" smtClean="0"/>
              <a:t>类，然后</a:t>
            </a:r>
            <a:r>
              <a:rPr lang="zh-CN" altLang="en-US"/>
              <a:t>设计用例触发类间的各种交互</a:t>
            </a:r>
            <a:r>
              <a:rPr lang="zh-CN" altLang="en-US" smtClean="0"/>
              <a:t>序列。</a:t>
            </a:r>
            <a:endParaRPr lang="en-US" altLang="zh-CN" smtClean="0"/>
          </a:p>
          <a:p>
            <a:r>
              <a:rPr lang="zh-CN" altLang="en-US"/>
              <a:t>测试类协作可以</a:t>
            </a:r>
            <a:r>
              <a:rPr lang="zh-CN" altLang="en-US">
                <a:solidFill>
                  <a:srgbClr val="0000FF"/>
                </a:solidFill>
              </a:rPr>
              <a:t>使用随机测试方法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划分测试</a:t>
            </a:r>
            <a:r>
              <a:rPr lang="zh-CN" altLang="en-US" smtClean="0"/>
              <a:t>方法</a:t>
            </a:r>
            <a:r>
              <a:rPr lang="zh-CN" altLang="en-US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基于</a:t>
            </a:r>
            <a:r>
              <a:rPr lang="zh-CN" altLang="en-US">
                <a:solidFill>
                  <a:srgbClr val="0000FF"/>
                </a:solidFill>
              </a:rPr>
              <a:t>情景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脚本的测试和行为测试</a:t>
            </a:r>
            <a:r>
              <a:rPr lang="zh-CN" altLang="en-US"/>
              <a:t>来</a:t>
            </a:r>
            <a:r>
              <a:rPr lang="zh-CN" altLang="en-US" smtClean="0"/>
              <a:t>完成</a:t>
            </a:r>
            <a:endParaRPr lang="zh-CN" altLang="en-US"/>
          </a:p>
          <a:p>
            <a:r>
              <a:rPr lang="en-US" altLang="zh-CN"/>
              <a:t>UML</a:t>
            </a:r>
            <a:r>
              <a:rPr lang="zh-CN" altLang="en-US"/>
              <a:t>的协作图能帮助我们找出相互依赖的类和交互</a:t>
            </a:r>
            <a:r>
              <a:rPr lang="zh-CN" altLang="en-US" smtClean="0"/>
              <a:t>序列。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影响</a:t>
            </a:r>
            <a:r>
              <a:rPr lang="zh-CN" altLang="en-US"/>
              <a:t>面向对象</a:t>
            </a:r>
            <a:r>
              <a:rPr lang="zh-CN" altLang="en-US" smtClean="0"/>
              <a:t>程序</a:t>
            </a:r>
            <a:r>
              <a:rPr lang="zh-CN" altLang="en-US" smtClean="0"/>
              <a:t>质量</a:t>
            </a:r>
            <a:r>
              <a:rPr lang="zh-CN" altLang="en-US"/>
              <a:t>的因素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面向对象设计的</a:t>
            </a:r>
            <a:r>
              <a:rPr lang="zh-CN" altLang="en-US">
                <a:solidFill>
                  <a:srgbClr val="0000FF"/>
                </a:solidFill>
              </a:rPr>
              <a:t>质量</a:t>
            </a:r>
            <a:r>
              <a:rPr lang="zh-CN" altLang="en-US" smtClean="0">
                <a:solidFill>
                  <a:srgbClr val="FF0066"/>
                </a:solidFill>
              </a:rPr>
              <a:t>决定</a:t>
            </a:r>
            <a:r>
              <a:rPr lang="zh-CN" altLang="en-US" smtClean="0"/>
              <a:t>面向对象</a:t>
            </a:r>
            <a:r>
              <a:rPr lang="zh-CN" altLang="en-US"/>
              <a:t>程序的</a:t>
            </a:r>
            <a:r>
              <a:rPr lang="zh-CN" altLang="en-US" smtClean="0">
                <a:solidFill>
                  <a:srgbClr val="0000FF"/>
                </a:solidFill>
              </a:rPr>
              <a:t>质量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程序</a:t>
            </a:r>
            <a:r>
              <a:rPr lang="zh-CN" altLang="en-US">
                <a:solidFill>
                  <a:srgbClr val="0000FF"/>
                </a:solidFill>
              </a:rPr>
              <a:t>语言的特点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程序设计风格</a:t>
            </a:r>
            <a:r>
              <a:rPr lang="zh-CN" altLang="en-US"/>
              <a:t>也将对程序的可靠性、</a:t>
            </a:r>
            <a:r>
              <a:rPr lang="zh-CN" altLang="en-US">
                <a:solidFill>
                  <a:srgbClr val="FF0066"/>
                </a:solidFill>
              </a:rPr>
              <a:t>可重用性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66"/>
                </a:solidFill>
              </a:rPr>
              <a:t>可维护性</a:t>
            </a:r>
            <a:r>
              <a:rPr lang="zh-CN" altLang="en-US"/>
              <a:t>产生深远影响。</a:t>
            </a:r>
          </a:p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此外，软件测试</a:t>
            </a:r>
            <a:r>
              <a:rPr lang="zh-CN" altLang="en-US"/>
              <a:t>仍然是保证软件可靠性的主要措施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面向对象</a:t>
            </a:r>
            <a:r>
              <a:rPr lang="zh-CN" altLang="en-US"/>
              <a:t>程序中特有的</a:t>
            </a:r>
            <a:r>
              <a:rPr lang="zh-CN" altLang="en-US">
                <a:solidFill>
                  <a:srgbClr val="0000FF"/>
                </a:solidFill>
              </a:rPr>
              <a:t>封装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继承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多态</a:t>
            </a:r>
            <a:r>
              <a:rPr lang="zh-CN" altLang="en-US"/>
              <a:t>等</a:t>
            </a:r>
            <a:r>
              <a:rPr lang="zh-CN" altLang="en-US">
                <a:solidFill>
                  <a:srgbClr val="FF0066"/>
                </a:solidFill>
              </a:rPr>
              <a:t>机制</a:t>
            </a:r>
            <a:r>
              <a:rPr lang="zh-CN" altLang="en-US" smtClean="0"/>
              <a:t>，给</a:t>
            </a:r>
            <a:r>
              <a:rPr lang="zh-CN" altLang="en-US"/>
              <a:t>面向对象</a:t>
            </a:r>
            <a:r>
              <a:rPr lang="zh-CN" altLang="en-US">
                <a:solidFill>
                  <a:srgbClr val="FF0066"/>
                </a:solidFill>
              </a:rPr>
              <a:t>测试带来一些新特点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增加了</a:t>
            </a:r>
            <a:r>
              <a:rPr lang="zh-CN" altLang="en-US">
                <a:solidFill>
                  <a:srgbClr val="FF0066"/>
                </a:solidFill>
              </a:rPr>
              <a:t>测试和调试的难度</a:t>
            </a:r>
            <a:r>
              <a:rPr lang="zh-CN" altLang="en-US"/>
              <a:t>。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UML</a:t>
            </a:r>
            <a:r>
              <a:rPr lang="zh-CN" altLang="en-US"/>
              <a:t>协作</a:t>
            </a:r>
            <a:r>
              <a:rPr lang="zh-CN" altLang="en-US" smtClean="0"/>
              <a:t>图示例</a:t>
            </a:r>
            <a:endParaRPr lang="zh-CN" altLang="en-US"/>
          </a:p>
        </p:txBody>
      </p:sp>
      <p:pic>
        <p:nvPicPr>
          <p:cNvPr id="4" name="Picture 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2" y="1278193"/>
            <a:ext cx="7288828" cy="467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多</a:t>
            </a:r>
            <a:r>
              <a:rPr lang="zh-CN" altLang="en-US"/>
              <a:t>类</a:t>
            </a:r>
            <a:r>
              <a:rPr lang="zh-CN" altLang="en-US" smtClean="0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多类测试测试用例生成步骤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/>
              <a:t>) </a:t>
            </a:r>
            <a:r>
              <a:rPr lang="zh-CN" altLang="en-US"/>
              <a:t>对每个</a:t>
            </a:r>
            <a:r>
              <a:rPr lang="zh-CN" altLang="en-US">
                <a:solidFill>
                  <a:srgbClr val="0000FF"/>
                </a:solidFill>
              </a:rPr>
              <a:t>客户</a:t>
            </a:r>
            <a:r>
              <a:rPr lang="en-US" altLang="zh-CN">
                <a:solidFill>
                  <a:srgbClr val="0000FF"/>
                </a:solidFill>
              </a:rPr>
              <a:t>/UI</a:t>
            </a:r>
            <a:r>
              <a:rPr lang="zh-CN" altLang="en-US">
                <a:solidFill>
                  <a:srgbClr val="0000FF"/>
                </a:solidFill>
              </a:rPr>
              <a:t>类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为其生成一系列测试序列来覆盖所有操作。</a:t>
            </a:r>
          </a:p>
          <a:p>
            <a:r>
              <a:rPr lang="en-US" altLang="zh-CN"/>
              <a:t>2) </a:t>
            </a:r>
            <a:r>
              <a:rPr lang="zh-CN" altLang="en-US"/>
              <a:t>对这些操作所生成的每个消息，</a:t>
            </a:r>
            <a:r>
              <a:rPr lang="zh-CN" altLang="en-US">
                <a:solidFill>
                  <a:srgbClr val="0000FF"/>
                </a:solidFill>
              </a:rPr>
              <a:t>确定接收消息的协作类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服务器对象中的对应操作。</a:t>
            </a:r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0000FF"/>
                </a:solidFill>
              </a:rPr>
              <a:t>把每个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）的操作，结合进测试序列中</a:t>
            </a:r>
            <a:r>
              <a:rPr lang="zh-CN" altLang="en-US"/>
              <a:t>。对每个产生消息的操作，继续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例：储户存款操作</a:t>
            </a:r>
            <a:r>
              <a:rPr lang="zh-CN" altLang="en-US"/>
              <a:t>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r>
              <a:rPr lang="en-US" altLang="zh-CN" sz="3200" kern="1200">
                <a:solidFill>
                  <a:srgbClr val="0000FF"/>
                </a:solidFill>
                <a:latin typeface="Arial"/>
                <a:ea typeface="宋体"/>
              </a:rPr>
              <a:t>ATM</a:t>
            </a:r>
            <a:r>
              <a:rPr lang="zh-CN" altLang="en-US" sz="3200" kern="1200">
                <a:solidFill>
                  <a:srgbClr val="0000FF"/>
                </a:solidFill>
                <a:latin typeface="Arial"/>
                <a:ea typeface="宋体"/>
              </a:rPr>
              <a:t>：</a:t>
            </a:r>
            <a:r>
              <a:rPr lang="en-US" altLang="zh-CN" sz="3200" kern="1200">
                <a:solidFill>
                  <a:srgbClr val="000000"/>
                </a:solidFill>
                <a:latin typeface="Arial"/>
                <a:ea typeface="宋体"/>
              </a:rPr>
              <a:t>cardInserted.password.deposit</a:t>
            </a:r>
          </a:p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r>
              <a:rPr lang="en-US" altLang="zh-CN" sz="3200" kern="1200">
                <a:solidFill>
                  <a:srgbClr val="0000FF"/>
                </a:solidFill>
                <a:latin typeface="Arial"/>
                <a:ea typeface="宋体"/>
              </a:rPr>
              <a:t>Bank: </a:t>
            </a:r>
            <a:r>
              <a:rPr lang="en-US" altLang="zh-CN" sz="3200" kern="1200">
                <a:solidFill>
                  <a:srgbClr val="000000"/>
                </a:solidFill>
                <a:latin typeface="Arial"/>
                <a:ea typeface="宋体"/>
              </a:rPr>
              <a:t>verifyAcct·verifyPIN·depositReq</a:t>
            </a:r>
          </a:p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r>
              <a:rPr lang="en-US" altLang="zh-CN" sz="3200" kern="1200">
                <a:solidFill>
                  <a:srgbClr val="0000FF"/>
                </a:solidFill>
                <a:latin typeface="Arial"/>
                <a:ea typeface="宋体"/>
              </a:rPr>
              <a:t>ValidationInfo </a:t>
            </a:r>
            <a:r>
              <a:rPr lang="zh-CN" altLang="en-US" sz="3200" kern="1200">
                <a:solidFill>
                  <a:srgbClr val="0000FF"/>
                </a:solidFill>
                <a:latin typeface="Arial"/>
                <a:ea typeface="宋体"/>
              </a:rPr>
              <a:t>： </a:t>
            </a:r>
            <a:r>
              <a:rPr lang="en-US" altLang="zh-CN" sz="3200" kern="1200">
                <a:solidFill>
                  <a:srgbClr val="000000"/>
                </a:solidFill>
                <a:latin typeface="Arial"/>
                <a:ea typeface="宋体"/>
              </a:rPr>
              <a:t>validAcct· validPIN</a:t>
            </a:r>
          </a:p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r>
              <a:rPr lang="en-US" altLang="zh-CN" sz="3200" kern="1200">
                <a:solidFill>
                  <a:srgbClr val="0000FF"/>
                </a:solidFill>
                <a:latin typeface="Arial"/>
                <a:ea typeface="宋体"/>
              </a:rPr>
              <a:t>Account</a:t>
            </a:r>
            <a:r>
              <a:rPr lang="zh-CN" altLang="en-US" sz="3200" kern="1200">
                <a:solidFill>
                  <a:srgbClr val="0000FF"/>
                </a:solidFill>
                <a:latin typeface="Arial"/>
                <a:ea typeface="宋体"/>
              </a:rPr>
              <a:t>： </a:t>
            </a:r>
            <a:r>
              <a:rPr lang="en-US" altLang="zh-CN" sz="3200" kern="1200" smtClean="0">
                <a:solidFill>
                  <a:srgbClr val="000000"/>
                </a:solidFill>
                <a:latin typeface="Arial"/>
                <a:ea typeface="宋体"/>
              </a:rPr>
              <a:t>deposit</a:t>
            </a:r>
          </a:p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endParaRPr lang="en-US" altLang="zh-CN" kern="1200">
              <a:solidFill>
                <a:srgbClr val="000000"/>
              </a:solidFill>
              <a:latin typeface="Arial"/>
              <a:ea typeface="宋体"/>
            </a:endParaRPr>
          </a:p>
          <a:p>
            <a:pPr marL="287338" lvl="0" indent="-6350" eaLnBrk="1" hangingPunct="1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00000"/>
              <a:buNone/>
            </a:pP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#r4:verifyAcct</a:t>
            </a:r>
            <a:r>
              <a:rPr lang="en-US" altLang="zh-CN" kern="1200" baseline="-25000">
                <a:solidFill>
                  <a:srgbClr val="000000"/>
                </a:solidFill>
                <a:latin typeface="Arial"/>
                <a:ea typeface="宋体"/>
              </a:rPr>
              <a:t>Bank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·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［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validAcct</a:t>
            </a:r>
            <a:r>
              <a:rPr lang="en-US" altLang="zh-CN" kern="1200" baseline="-25000">
                <a:solidFill>
                  <a:srgbClr val="000000"/>
                </a:solidFill>
                <a:latin typeface="Arial"/>
                <a:ea typeface="宋体"/>
              </a:rPr>
              <a:t>ValidationInfo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］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·verifyPIN</a:t>
            </a:r>
            <a:r>
              <a:rPr lang="en-US" altLang="zh-CN" kern="1200" baseline="-25000">
                <a:solidFill>
                  <a:srgbClr val="000000"/>
                </a:solidFill>
                <a:latin typeface="Arial"/>
                <a:ea typeface="宋体"/>
              </a:rPr>
              <a:t>Bank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·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［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validPIN</a:t>
            </a:r>
            <a:r>
              <a:rPr lang="en-US" altLang="zh-CN" kern="1200" baseline="-25000">
                <a:solidFill>
                  <a:srgbClr val="000000"/>
                </a:solidFill>
                <a:latin typeface="Arial"/>
                <a:ea typeface="宋体"/>
              </a:rPr>
              <a:t>validationInfo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］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·depositReq·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［</a:t>
            </a:r>
            <a:r>
              <a:rPr lang="en-US" altLang="zh-CN" kern="1200">
                <a:solidFill>
                  <a:srgbClr val="000000"/>
                </a:solidFill>
                <a:latin typeface="Arial"/>
                <a:ea typeface="宋体"/>
              </a:rPr>
              <a:t>deposit</a:t>
            </a:r>
            <a:r>
              <a:rPr lang="en-US" altLang="zh-CN" kern="1200" baseline="-25000">
                <a:solidFill>
                  <a:srgbClr val="000000"/>
                </a:solidFill>
                <a:latin typeface="Arial"/>
                <a:ea typeface="宋体"/>
              </a:rPr>
              <a:t>account</a:t>
            </a:r>
            <a:r>
              <a:rPr lang="zh-CN" altLang="en-US" kern="1200">
                <a:solidFill>
                  <a:srgbClr val="000000"/>
                </a:solidFill>
                <a:latin typeface="Arial"/>
                <a:ea typeface="宋体"/>
              </a:rPr>
              <a:t>］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从</a:t>
            </a:r>
            <a:r>
              <a:rPr lang="zh-CN" altLang="en-US"/>
              <a:t>动态模型导出</a:t>
            </a:r>
            <a:r>
              <a:rPr lang="zh-CN" altLang="en-US" smtClean="0"/>
              <a:t>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类的状态图可以帮助我们导出测试该类（及与其协作的那些类）的动态行为的测试用例</a:t>
            </a:r>
          </a:p>
        </p:txBody>
      </p:sp>
      <p:pic>
        <p:nvPicPr>
          <p:cNvPr id="4" name="Picture 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6" y="2428568"/>
            <a:ext cx="6214140" cy="368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0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从动态模型导出</a:t>
            </a:r>
            <a:r>
              <a:rPr lang="zh-CN" altLang="en-US" smtClean="0"/>
              <a:t>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设计出的测试用例至少应该覆盖所有状态： </a:t>
            </a:r>
          </a:p>
          <a:p>
            <a:pPr lvl="1"/>
            <a:r>
              <a:rPr lang="en-US" altLang="zh-CN"/>
              <a:t>#s1:open·setupAccnt·deposit(initial)·withdraw(final)·close</a:t>
            </a:r>
          </a:p>
          <a:p>
            <a:r>
              <a:rPr lang="zh-CN" altLang="en-US"/>
              <a:t>导出更多</a:t>
            </a:r>
            <a:r>
              <a:rPr lang="zh-CN" altLang="en-US" smtClean="0"/>
              <a:t>测试用例以</a:t>
            </a:r>
            <a:r>
              <a:rPr lang="zh-CN" altLang="en-US"/>
              <a:t>保证所有行为都被测试：</a:t>
            </a:r>
          </a:p>
          <a:p>
            <a:pPr lvl="1"/>
            <a:r>
              <a:rPr lang="en-US" altLang="zh-CN"/>
              <a:t>#s2:open·setupAccnt·deposit(initial)·deposit·balance·credit·withdraw(final)·close</a:t>
            </a:r>
          </a:p>
          <a:p>
            <a:pPr lvl="1"/>
            <a:r>
              <a:rPr lang="en-US" altLang="zh-CN"/>
              <a:t>#s3:open·setupAccnt·deposit(initial)·deposit·withdraw·accntInfo·withdraw(final)·close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12.4.3 </a:t>
            </a:r>
            <a:r>
              <a:rPr lang="zh-CN" altLang="en-US" smtClean="0"/>
              <a:t>面向对象的系统测试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基于情景（场景）的测试是</a:t>
            </a:r>
            <a:r>
              <a:rPr lang="en-US" altLang="zh-CN"/>
              <a:t>OO</a:t>
            </a:r>
            <a:r>
              <a:rPr lang="zh-CN" altLang="en-US" smtClean="0"/>
              <a:t>系统测试</a:t>
            </a:r>
            <a:r>
              <a:rPr lang="zh-CN" altLang="en-US"/>
              <a:t>的主流方法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用于功能性测试的测试用例来源于</a:t>
            </a:r>
            <a:r>
              <a:rPr lang="zh-CN" altLang="en-US">
                <a:solidFill>
                  <a:srgbClr val="0000FF"/>
                </a:solidFill>
              </a:rPr>
              <a:t>测试目标的用例</a:t>
            </a:r>
            <a:r>
              <a:rPr lang="zh-CN" altLang="en-US"/>
              <a:t>，应该为每个用例场景编制测试用例。</a:t>
            </a:r>
            <a:endParaRPr lang="en-US" altLang="zh-CN"/>
          </a:p>
          <a:p>
            <a:r>
              <a:rPr lang="zh-CN" altLang="en-US">
                <a:solidFill>
                  <a:srgbClr val="0000FF"/>
                </a:solidFill>
              </a:rPr>
              <a:t>用例场景要通过描述流经用例的路径来确定，这个流经过程要从用例开始到结束遍历其中所有基本流和备选流。 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用例的事件</a:t>
            </a:r>
            <a:r>
              <a:rPr lang="zh-CN" altLang="en-US" smtClean="0"/>
              <a:t>流</a:t>
            </a:r>
            <a:endParaRPr lang="zh-CN" altLang="en-US"/>
          </a:p>
        </p:txBody>
      </p:sp>
      <p:pic>
        <p:nvPicPr>
          <p:cNvPr id="4" name="Picture 5" descr="F:\rupcn\process\modguide\images\tstcs_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2" y="1541321"/>
            <a:ext cx="4849761" cy="420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40476" y="1934611"/>
            <a:ext cx="3339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遵循图</a:t>
            </a:r>
            <a:r>
              <a:rPr lang="zh-CN" altLang="en-US" sz="20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中每个经过用例的可能路径，可以确定不同的用例</a:t>
            </a:r>
            <a:r>
              <a:rPr lang="zh-CN" altLang="en-US" sz="20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场景。</a:t>
            </a:r>
            <a:endParaRPr lang="zh-CN" altLang="en-US" sz="200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0477" y="4201799"/>
            <a:ext cx="3339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从基本流开始再将基本流和备选流结合起来，可以确定以下用例场景</a:t>
            </a:r>
          </a:p>
        </p:txBody>
      </p:sp>
    </p:spTree>
    <p:extLst>
      <p:ext uri="{BB962C8B-B14F-4D97-AF65-F5344CB8AC3E}">
        <p14:creationId xmlns:p14="http://schemas.microsoft.com/office/powerpoint/2010/main" val="40581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用例的事件</a:t>
            </a:r>
            <a:r>
              <a:rPr lang="zh-CN" altLang="en-US" smtClean="0"/>
              <a:t>流场景设置</a:t>
            </a:r>
            <a:endParaRPr lang="zh-CN" altLang="en-US"/>
          </a:p>
        </p:txBody>
      </p:sp>
      <p:graphicFrame>
        <p:nvGraphicFramePr>
          <p:cNvPr id="4" name="Group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759356"/>
              </p:ext>
            </p:extLst>
          </p:nvPr>
        </p:nvGraphicFramePr>
        <p:xfrm>
          <a:off x="645779" y="1396182"/>
          <a:ext cx="7825453" cy="4119712"/>
        </p:xfrm>
        <a:graphic>
          <a:graphicData uri="http://schemas.openxmlformats.org/drawingml/2006/table">
            <a:tbl>
              <a:tblPr/>
              <a:tblGrid>
                <a:gridCol w="1363385"/>
                <a:gridCol w="1170304"/>
                <a:gridCol w="1390109"/>
                <a:gridCol w="1660476"/>
                <a:gridCol w="2241179"/>
              </a:tblGrid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场景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备选流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645779" y="5515894"/>
            <a:ext cx="7825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注：为方便起见，场景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8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只描述了备选流 </a:t>
            </a: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指示的循环执行一次的情况。 </a:t>
            </a:r>
          </a:p>
        </p:txBody>
      </p:sp>
    </p:spTree>
    <p:extLst>
      <p:ext uri="{BB962C8B-B14F-4D97-AF65-F5344CB8AC3E}">
        <p14:creationId xmlns:p14="http://schemas.microsoft.com/office/powerpoint/2010/main" val="22595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基于场景的测试用例</a:t>
            </a:r>
            <a:r>
              <a:rPr lang="zh-CN" altLang="en-US" smtClean="0"/>
              <a:t>设计示例：用例图</a:t>
            </a:r>
            <a:endParaRPr lang="zh-CN" altLang="en-US"/>
          </a:p>
        </p:txBody>
      </p:sp>
      <p:pic>
        <p:nvPicPr>
          <p:cNvPr id="4" name="Picture 5" descr="F:\rupcn\process\modguide\images\tstcs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75" y="1541179"/>
            <a:ext cx="6550742" cy="41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19924" y="57709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zh-CN" altLang="en-US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例图</a:t>
            </a:r>
            <a:endParaRPr lang="zh-CN" altLang="en-US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zh-CN" altLang="en-US"/>
              <a:t>提款</a:t>
            </a:r>
            <a:r>
              <a:rPr lang="zh-CN" altLang="en-US" smtClean="0"/>
              <a:t>” 用例</a:t>
            </a:r>
            <a:r>
              <a:rPr lang="zh-CN" altLang="en-US"/>
              <a:t>的基本流</a:t>
            </a:r>
            <a:r>
              <a:rPr lang="zh-CN" altLang="en-US" smtClean="0"/>
              <a:t>和备用</a:t>
            </a:r>
            <a:r>
              <a:rPr lang="zh-CN" altLang="en-US"/>
              <a:t>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6552"/>
              </p:ext>
            </p:extLst>
          </p:nvPr>
        </p:nvGraphicFramePr>
        <p:xfrm>
          <a:off x="346868" y="1353881"/>
          <a:ext cx="8423275" cy="4653628"/>
        </p:xfrm>
        <a:graphic>
          <a:graphicData uri="http://schemas.openxmlformats.org/drawingml/2006/table">
            <a:tbl>
              <a:tblPr/>
              <a:tblGrid>
                <a:gridCol w="443330"/>
                <a:gridCol w="7979945"/>
              </a:tblGrid>
              <a:tr h="4653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本用例的开端是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处于准备就绪状态。 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准备提款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客户将银行卡插入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机的读卡机。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验证银行卡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机从银行卡的磁条中读取帐户代码，并检查它是否属于可以接收的银行卡。  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要求客户输入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码（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位）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验证帐户代码和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验证帐户代码和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以确定该帐户是否有效以及所输入的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对该帐户来说是否正确。对于此事件流，帐户是有效的而且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对此帐户来说正确无误。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选项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显示在本机上可用的各种选项。 在此事件流中，银行客户通常选择“提款”。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输入金额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要从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中提取的金额。对于此事件流，客户需选择预设的金额（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美元或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美元）。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授权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通过将卡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、金额以及帐户信息作为一笔交易发送给银行系统来启动验证过程。  对于此事件流，银行系统处于联机状态，而且对授权请求给予答复，批准完成提款过程，并且据此更新帐户余额。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出钞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提供现金。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返回银行卡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银行卡被返还。</a:t>
                      </a:r>
                    </a:p>
                    <a:p>
                      <a:pPr marL="876300" marR="0" lvl="1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AutoNum type="arabicPeriod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收据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打印收据并提供给客户。 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还相应地更新内部记录。  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用例结束时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又回到准备就绪状态。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9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1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643938" cy="792163"/>
          </a:xfrm>
        </p:spPr>
        <p:txBody>
          <a:bodyPr/>
          <a:lstStyle/>
          <a:p>
            <a:pPr eaLnBrk="1" hangingPunct="1"/>
            <a:r>
              <a:rPr lang="zh-CN" altLang="en-US" b="0"/>
              <a:t>本章内容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5179594" y="3839478"/>
            <a:ext cx="1728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600" b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、设计测试用例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11329" y="3839477"/>
            <a:ext cx="1728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600" b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、测试策略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179594" y="1908238"/>
            <a:ext cx="1728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600" b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、程序设计风格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211329" y="1910988"/>
            <a:ext cx="1728000" cy="9001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600" b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、程序设计语言</a:t>
            </a:r>
          </a:p>
        </p:txBody>
      </p:sp>
      <p:cxnSp>
        <p:nvCxnSpPr>
          <p:cNvPr id="24" name="直接箭头连接符 23"/>
          <p:cNvCxnSpPr>
            <a:stCxn id="20" idx="3"/>
            <a:endCxn id="10" idx="1"/>
          </p:cNvCxnSpPr>
          <p:nvPr/>
        </p:nvCxnSpPr>
        <p:spPr bwMode="auto">
          <a:xfrm flipV="1">
            <a:off x="2939329" y="2358295"/>
            <a:ext cx="2240265" cy="2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4" name="肘形连接符 3"/>
          <p:cNvCxnSpPr>
            <a:stCxn id="10" idx="3"/>
            <a:endCxn id="13" idx="1"/>
          </p:cNvCxnSpPr>
          <p:nvPr/>
        </p:nvCxnSpPr>
        <p:spPr bwMode="auto">
          <a:xfrm flipH="1">
            <a:off x="1211329" y="2358295"/>
            <a:ext cx="5696265" cy="1931239"/>
          </a:xfrm>
          <a:prstGeom prst="bentConnector5">
            <a:avLst>
              <a:gd name="adj1" fmla="val -4013"/>
              <a:gd name="adj2" fmla="val 50000"/>
              <a:gd name="adj3" fmla="val 1040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  <p:cxnSp>
        <p:nvCxnSpPr>
          <p:cNvPr id="6" name="直接箭头连接符 5"/>
          <p:cNvCxnSpPr>
            <a:stCxn id="13" idx="3"/>
            <a:endCxn id="82" idx="1"/>
          </p:cNvCxnSpPr>
          <p:nvPr/>
        </p:nvCxnSpPr>
        <p:spPr bwMode="auto">
          <a:xfrm>
            <a:off x="2939329" y="4289534"/>
            <a:ext cx="22402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807629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提款用例的基本流和备用流</a:t>
            </a:r>
          </a:p>
        </p:txBody>
      </p:sp>
      <p:graphicFrame>
        <p:nvGraphicFramePr>
          <p:cNvPr id="5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7168"/>
              </p:ext>
            </p:extLst>
          </p:nvPr>
        </p:nvGraphicFramePr>
        <p:xfrm>
          <a:off x="275304" y="1356850"/>
          <a:ext cx="8605171" cy="4420008"/>
        </p:xfrm>
        <a:graphic>
          <a:graphicData uri="http://schemas.openxmlformats.org/drawingml/2006/table">
            <a:tbl>
              <a:tblPr/>
              <a:tblGrid>
                <a:gridCol w="1402051"/>
                <a:gridCol w="7203120"/>
              </a:tblGrid>
              <a:tr h="554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银行卡无效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2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中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验证银行卡，如果卡是无效的，则卡被退回，同时会通知相关消息。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内没有现金 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5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中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- 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选项，如果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内没有现金，则“提款”选项将无法使用。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内现金不足 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6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中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输入金额，如果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机内金额少于请求提取的金额，则将显示一则适当的消息，并且在步骤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6 -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输入金额处重新加入基本流。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4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 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4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中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验证帐户和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，客户有三次机会输入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。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如果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输入有误，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将显示适当的消息；如果还存在输入机会，则此事件流在步骤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3 -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处重新加入基本流。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如果最后一次尝试输入的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码仍然错误，则该卡将被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机保留，同时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返回到准备就绪状态，本用例终止。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帐户不存在 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4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中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验证帐户和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PIN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，如果银行系统返回的代码表明找不到该帐户或禁止从该帐户中提款，则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显示适当的消息并且在步骤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9 -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返回银行卡处重新加入基本流。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帐面金额不足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7 -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授权中，银行系统返回代码表明帐户余额少于在基本流步骤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6 -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输入金额内输入的金额，则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显示适当的消息并且在步骤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6 -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输入金额处重新加入基本流。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提款用例的基本流和备用流</a:t>
            </a:r>
          </a:p>
        </p:txBody>
      </p:sp>
      <p:graphicFrame>
        <p:nvGraphicFramePr>
          <p:cNvPr id="4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670192"/>
              </p:ext>
            </p:extLst>
          </p:nvPr>
        </p:nvGraphicFramePr>
        <p:xfrm>
          <a:off x="255639" y="1238864"/>
          <a:ext cx="8624836" cy="4868421"/>
        </p:xfrm>
        <a:graphic>
          <a:graphicData uri="http://schemas.openxmlformats.org/drawingml/2006/table">
            <a:tbl>
              <a:tblPr/>
              <a:tblGrid>
                <a:gridCol w="1876499"/>
                <a:gridCol w="6748337"/>
              </a:tblGrid>
              <a:tr h="673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达到每日最大的提款金额 </a:t>
                      </a:r>
                    </a:p>
                  </a:txBody>
                  <a:tcPr marT="45724" marB="4572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7 -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授权中，银行系统返回的代码表明包括本提款请求在内，客户已经或将超过在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24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小时内允许提取的最多金额，则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显示适当的消息并在步骤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6 -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输入金额上重新加入基本流。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记录错误</a:t>
                      </a:r>
                    </a:p>
                  </a:txBody>
                  <a:tcPr marT="45724" marB="4572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如果在基本流步骤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10 -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收据中，记录无法更新，则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进入“安全模式”，在此模式下所有功能都将暂停使用。同时向银行系统发送一条适当的警报信息表明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已经暂停工作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退出</a:t>
                      </a:r>
                    </a:p>
                  </a:txBody>
                  <a:tcPr marT="45724" marB="4572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客户可随时决定终止交易（退出）。交易终止，银行卡随之退出。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4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 - “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翘起”</a:t>
                      </a:r>
                    </a:p>
                  </a:txBody>
                  <a:tcPr marT="45724" marB="4572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包含大量的传感器，用以监控各种功能，如电源检测器、不同的门和出入口处的测压器以及动作检测器等。 在任一时刻，如果某个传感器被激活，则警报信号将发送给警方而且 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ATM 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进入“安全模式”，在此模式下所有功能都暂停使用，直到采取适当的重启</a:t>
                      </a: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/</a:t>
                      </a:r>
                      <a:r>
                        <a:rPr kumimoji="1" lang="zh-CN" altLang="en-US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重新初始化的措施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36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在第一次迭代中，根据迭代计划，我们需要核实提款用例已经正确地实施。此时尚未实施整个用例，只实施了下面的事件流：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提取预设金额（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美元、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美元）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内没有现金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内现金不足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帐户不存在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帐户类型有误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帐面金额不足 </a:t>
                      </a:r>
                    </a:p>
                  </a:txBody>
                  <a:tcPr marT="45724" marB="45724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基于“提款” 用例生成场景</a:t>
            </a:r>
            <a:endParaRPr lang="zh-CN" altLang="en-US"/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490730"/>
              </p:ext>
            </p:extLst>
          </p:nvPr>
        </p:nvGraphicFramePr>
        <p:xfrm>
          <a:off x="424324" y="1450258"/>
          <a:ext cx="8456150" cy="3327401"/>
        </p:xfrm>
        <a:graphic>
          <a:graphicData uri="http://schemas.openxmlformats.org/drawingml/2006/table">
            <a:tbl>
              <a:tblPr/>
              <a:tblGrid>
                <a:gridCol w="5077479"/>
                <a:gridCol w="1201951"/>
                <a:gridCol w="2176720"/>
              </a:tblGrid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1 -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成功的提款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2 - ATM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内没有现金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3 - ATM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内现金不足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有误（还有输入机会）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5 - PIN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有误（不再有输入机会）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6 -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帐户不存在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帐户类型有误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7 -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帐户余额不足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基本流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备选流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424324" y="4800600"/>
            <a:ext cx="8456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注： 为方便起见，备选流 </a:t>
            </a:r>
            <a:r>
              <a:rPr kumimoji="1" lang="en-US" altLang="zh-CN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kumimoji="1" lang="en-US" altLang="zh-CN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（场景 </a:t>
            </a:r>
            <a:r>
              <a:rPr kumimoji="1" lang="en-US" altLang="zh-CN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kumimoji="1" lang="en-US" altLang="zh-CN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）内的循环</a:t>
            </a:r>
            <a:r>
              <a:rPr kumimoji="1" lang="zh-CN" altLang="en-US" sz="2000" smtClean="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以及</a:t>
            </a:r>
            <a:r>
              <a:rPr kumimoji="1" lang="zh-CN" altLang="en-US" sz="2000">
                <a:solidFill>
                  <a:srgbClr val="01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循环组合未纳入上表。</a:t>
            </a:r>
          </a:p>
        </p:txBody>
      </p:sp>
    </p:spTree>
    <p:extLst>
      <p:ext uri="{BB962C8B-B14F-4D97-AF65-F5344CB8AC3E}">
        <p14:creationId xmlns:p14="http://schemas.microsoft.com/office/powerpoint/2010/main" val="32225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导出测试用例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</a:t>
            </a:r>
            <a:r>
              <a:rPr lang="zh-CN" altLang="en-US" smtClean="0"/>
              <a:t>这</a:t>
            </a:r>
            <a:r>
              <a:rPr lang="en-US" altLang="zh-CN" smtClean="0"/>
              <a:t>7</a:t>
            </a:r>
            <a:r>
              <a:rPr lang="zh-CN" altLang="en-US" smtClean="0"/>
              <a:t>个</a:t>
            </a:r>
            <a:r>
              <a:rPr lang="zh-CN" altLang="en-US"/>
              <a:t>场景中的每一个场景都需要确定</a:t>
            </a:r>
            <a:r>
              <a:rPr lang="zh-CN" altLang="en-US" smtClean="0"/>
              <a:t>测试用例，可以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00FF"/>
                </a:solidFill>
              </a:rPr>
              <a:t>矩阵或决策表</a:t>
            </a:r>
            <a:r>
              <a:rPr lang="zh-CN" altLang="en-US"/>
              <a:t>来确定和管理</a:t>
            </a:r>
            <a:r>
              <a:rPr lang="zh-CN" altLang="en-US" smtClean="0"/>
              <a:t>测试用例。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从</a:t>
            </a:r>
            <a:r>
              <a:rPr lang="zh-CN" altLang="en-US">
                <a:solidFill>
                  <a:srgbClr val="0000FF"/>
                </a:solidFill>
              </a:rPr>
              <a:t>确定执行用例场景所需的数据元素入手构建矩阵</a:t>
            </a:r>
            <a:r>
              <a:rPr lang="zh-CN" altLang="en-US"/>
              <a:t>。然后，对于每个场景，</a:t>
            </a:r>
            <a:r>
              <a:rPr lang="zh-CN" altLang="en-US">
                <a:solidFill>
                  <a:srgbClr val="0000FF"/>
                </a:solidFill>
              </a:rPr>
              <a:t>至少要确定包含执行场景所需的适当条件</a:t>
            </a:r>
            <a:r>
              <a:rPr lang="zh-CN" altLang="en-US"/>
              <a:t>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26385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</a:t>
            </a:r>
            <a:endParaRPr lang="zh-CN" altLang="en-US"/>
          </a:p>
        </p:txBody>
      </p:sp>
      <p:graphicFrame>
        <p:nvGraphicFramePr>
          <p:cNvPr id="4" name="Group 1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948513"/>
              </p:ext>
            </p:extLst>
          </p:nvPr>
        </p:nvGraphicFramePr>
        <p:xfrm>
          <a:off x="236538" y="1388807"/>
          <a:ext cx="8686800" cy="3566842"/>
        </p:xfrm>
        <a:graphic>
          <a:graphicData uri="http://schemas.openxmlformats.org/drawingml/2006/table">
            <a:tbl>
              <a:tblPr/>
              <a:tblGrid>
                <a:gridCol w="658197"/>
                <a:gridCol w="1907459"/>
                <a:gridCol w="580103"/>
                <a:gridCol w="668593"/>
                <a:gridCol w="1091381"/>
                <a:gridCol w="786581"/>
                <a:gridCol w="1052051"/>
                <a:gridCol w="1942435"/>
              </a:tblGrid>
              <a:tr h="53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 ID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帐号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帐面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CW1.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成功的提款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成功的提款。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CW2.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内没有现金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提款选项不可用，用例结束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CW3.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内现金不足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输入金额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CW4.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有误（还有不止一次输入机会）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CW5.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有误（还有一次输入机会）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CW6.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有误（不再有输入机会）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警告消息，卡予保留，用例结束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6538" y="5003462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（有效）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用于表明这个条件必须是 </a:t>
            </a:r>
            <a:r>
              <a:rPr lang="en-US" altLang="zh-CN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VALID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（有效的）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才可执行基本流，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而 </a:t>
            </a:r>
            <a:r>
              <a:rPr lang="en-US" altLang="zh-CN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（无效）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用于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表明这种条件下将激活所需备选流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。下表中使用的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n/a”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（不适用）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表明这个条件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不适用于</a:t>
            </a:r>
            <a:r>
              <a:rPr lang="zh-CN" altLang="en-US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测试用例。</a:t>
            </a:r>
            <a:endParaRPr lang="en-US" altLang="zh-CN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TC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Test Case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），</a:t>
            </a:r>
            <a:r>
              <a:rPr lang="en-US" altLang="zh-CN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PIN</a:t>
            </a:r>
            <a:r>
              <a:rPr lang="zh-CN" altLang="en-US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表示密码</a:t>
            </a:r>
            <a:r>
              <a:rPr lang="zh-CN" altLang="en-US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5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测试用例的复审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一旦确定了所有的测试用例，则应对这些用例进行复审和验证以确保其</a:t>
            </a:r>
            <a:r>
              <a:rPr lang="zh-CN" altLang="en-US">
                <a:solidFill>
                  <a:srgbClr val="0000FF"/>
                </a:solidFill>
              </a:rPr>
              <a:t>准确且适度</a:t>
            </a:r>
            <a:r>
              <a:rPr lang="zh-CN" altLang="en-US"/>
              <a:t>，并</a:t>
            </a:r>
            <a:r>
              <a:rPr lang="zh-CN" altLang="en-US">
                <a:solidFill>
                  <a:srgbClr val="0000FF"/>
                </a:solidFill>
              </a:rPr>
              <a:t>取消多余或等效的测试用例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  <a:endParaRPr lang="zh-CN" altLang="en-US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/>
              <a:t>测试用例一经认可，就可以</a:t>
            </a:r>
            <a:r>
              <a:rPr lang="zh-CN" altLang="en-US">
                <a:solidFill>
                  <a:srgbClr val="0000FF"/>
                </a:solidFill>
              </a:rPr>
              <a:t>确定实际数据</a:t>
            </a:r>
            <a:r>
              <a:rPr lang="zh-CN" altLang="en-US" smtClean="0">
                <a:solidFill>
                  <a:srgbClr val="0000FF"/>
                </a:solidFill>
              </a:rPr>
              <a:t>值并且</a:t>
            </a:r>
            <a:r>
              <a:rPr lang="zh-CN" altLang="en-US">
                <a:solidFill>
                  <a:srgbClr val="0000FF"/>
                </a:solidFill>
              </a:rPr>
              <a:t>设定测试数据</a:t>
            </a:r>
            <a:r>
              <a:rPr lang="zh-CN" altLang="en-US"/>
              <a:t>。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132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6085"/>
              </p:ext>
            </p:extLst>
          </p:nvPr>
        </p:nvGraphicFramePr>
        <p:xfrm>
          <a:off x="236538" y="1373546"/>
          <a:ext cx="8643939" cy="4297827"/>
        </p:xfrm>
        <a:graphic>
          <a:graphicData uri="http://schemas.openxmlformats.org/drawingml/2006/table">
            <a:tbl>
              <a:tblPr/>
              <a:tblGrid>
                <a:gridCol w="723436"/>
                <a:gridCol w="1977795"/>
                <a:gridCol w="712735"/>
                <a:gridCol w="616377"/>
                <a:gridCol w="974043"/>
                <a:gridCol w="669626"/>
                <a:gridCol w="909888"/>
                <a:gridCol w="2060039"/>
              </a:tblGrid>
              <a:tr h="489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 ID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帐号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选择的金额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帐面金额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内的金额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9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CW1.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成功的提款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4987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成功的提款。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CW2.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内没有现金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4987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提款选项不可用，用例结束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CW3.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3 - ATM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内现金不足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4987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6 -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输入金额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CW4.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有误（还有不止一次输入机会）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4978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CW5. 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有误（还有一次输入机会）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4978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警告消息，返回基本流步骤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，输入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PIN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CW6.</a:t>
                      </a:r>
                    </a:p>
                  </a:txBody>
                  <a:tcPr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4 - PIN 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有误（不再有输入机会）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4978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n/a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警告消息，卡予保留，用例结束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基于“提款”用例其他测试用例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以上测试用例</a:t>
            </a:r>
            <a:r>
              <a:rPr lang="zh-CN" altLang="en-US" smtClean="0"/>
              <a:t>只是需要</a:t>
            </a:r>
            <a:r>
              <a:rPr lang="zh-CN" altLang="en-US" smtClean="0"/>
              <a:t>用来验证</a:t>
            </a:r>
            <a:r>
              <a:rPr lang="zh-CN" altLang="en-US"/>
              <a:t>提款用例的一部分</a:t>
            </a:r>
            <a:r>
              <a:rPr lang="zh-CN" altLang="en-US" smtClean="0"/>
              <a:t>测试用例。需要</a:t>
            </a:r>
            <a:r>
              <a:rPr lang="zh-CN" altLang="en-US"/>
              <a:t>的其他测试用例包括：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场景 </a:t>
            </a:r>
            <a:r>
              <a:rPr lang="en-US" altLang="zh-CN">
                <a:solidFill>
                  <a:srgbClr val="0000FF"/>
                </a:solidFill>
              </a:rPr>
              <a:t>6 - </a:t>
            </a:r>
            <a:r>
              <a:rPr lang="zh-CN" altLang="en-US">
                <a:solidFill>
                  <a:srgbClr val="0000FF"/>
                </a:solidFill>
              </a:rPr>
              <a:t>帐户不存在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帐户类型有误：</a:t>
            </a:r>
            <a:r>
              <a:rPr lang="zh-CN" altLang="en-US"/>
              <a:t>未找到帐户或帐户不可用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场景 </a:t>
            </a:r>
            <a:r>
              <a:rPr lang="en-US" altLang="zh-CN">
                <a:solidFill>
                  <a:srgbClr val="0000FF"/>
                </a:solidFill>
              </a:rPr>
              <a:t>6 - </a:t>
            </a:r>
            <a:r>
              <a:rPr lang="zh-CN" altLang="en-US">
                <a:solidFill>
                  <a:srgbClr val="0000FF"/>
                </a:solidFill>
              </a:rPr>
              <a:t>帐户不存在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帐户类型有误：</a:t>
            </a:r>
            <a:r>
              <a:rPr lang="zh-CN" altLang="en-US"/>
              <a:t>禁止从该帐户中提款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场景 </a:t>
            </a:r>
            <a:r>
              <a:rPr lang="en-US" altLang="zh-CN">
                <a:solidFill>
                  <a:srgbClr val="0000FF"/>
                </a:solidFill>
              </a:rPr>
              <a:t>7 - </a:t>
            </a:r>
            <a:r>
              <a:rPr lang="zh-CN" altLang="en-US">
                <a:solidFill>
                  <a:srgbClr val="0000FF"/>
                </a:solidFill>
              </a:rPr>
              <a:t>帐户余额不足：</a:t>
            </a:r>
            <a:r>
              <a:rPr lang="zh-CN" altLang="en-US"/>
              <a:t>请求的金额超出帐面金额 </a:t>
            </a:r>
          </a:p>
        </p:txBody>
      </p:sp>
    </p:spTree>
    <p:extLst>
      <p:ext uri="{BB962C8B-B14F-4D97-AF65-F5344CB8AC3E}">
        <p14:creationId xmlns:p14="http://schemas.microsoft.com/office/powerpoint/2010/main" val="31204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基于“提款”用例其他测试用例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将来的迭代中，当实施其他事件流时，在下列情况下将需要</a:t>
            </a:r>
            <a:r>
              <a:rPr lang="zh-CN" altLang="en-US" smtClean="0"/>
              <a:t>测试用例：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无效卡</a:t>
            </a:r>
            <a:r>
              <a:rPr lang="zh-CN" altLang="en-US"/>
              <a:t>（所持卡为挂失卡、被盗卡、非承兑银行发卡、磁条损坏等）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无法读卡</a:t>
            </a:r>
            <a:r>
              <a:rPr lang="zh-CN" altLang="en-US"/>
              <a:t>（读卡机堵塞、脱机或出现故障）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帐户已消户、冻结或由于其他方面原因而无法使用 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ATM </a:t>
            </a:r>
            <a:r>
              <a:rPr lang="zh-CN" altLang="en-US">
                <a:solidFill>
                  <a:srgbClr val="0000FF"/>
                </a:solidFill>
              </a:rPr>
              <a:t>内的现金不足或不能提供所请求的金额</a:t>
            </a:r>
            <a:r>
              <a:rPr lang="zh-CN" altLang="en-US"/>
              <a:t>（与 </a:t>
            </a:r>
            <a:r>
              <a:rPr lang="en-US" altLang="zh-CN"/>
              <a:t>CW3 </a:t>
            </a:r>
            <a:r>
              <a:rPr lang="zh-CN" altLang="en-US"/>
              <a:t>不同，在 </a:t>
            </a:r>
            <a:r>
              <a:rPr lang="en-US" altLang="zh-CN"/>
              <a:t>CW3 </a:t>
            </a:r>
            <a:r>
              <a:rPr lang="zh-CN" altLang="en-US"/>
              <a:t>中只是一种币值不足，而不是所有币值都不足）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无法联系银行系统以获得认可 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银行网络离线或交易过程中断电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为性能测试生成测试用例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与功能性测试的测试用例类似，通常对于每个用例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需求都会存在不止一个测试用例</a:t>
            </a:r>
            <a:r>
              <a:rPr lang="zh-CN" altLang="en-US" smtClean="0">
                <a:solidFill>
                  <a:srgbClr val="0000FF"/>
                </a:solidFill>
              </a:rPr>
              <a:t>。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常见</a:t>
            </a:r>
            <a:r>
              <a:rPr lang="zh-CN" altLang="en-US"/>
              <a:t>的情况是：存在一个低于性能阈值的测试用例、一个处于阈值上的测试用例，还有一个测试用例高于阈值。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/>
              <a:t>12.1 </a:t>
            </a:r>
            <a:r>
              <a:rPr lang="zh-CN" altLang="en-US" sz="3600" smtClean="0"/>
              <a:t>程序设计语言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0" y="2583800"/>
            <a:ext cx="5466620" cy="32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为性能测试生成测试用例</a:t>
            </a:r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097598"/>
              </p:ext>
            </p:extLst>
          </p:nvPr>
        </p:nvGraphicFramePr>
        <p:xfrm>
          <a:off x="393290" y="1745227"/>
          <a:ext cx="8406581" cy="1443721"/>
        </p:xfrm>
        <a:graphic>
          <a:graphicData uri="http://schemas.openxmlformats.org/drawingml/2006/table">
            <a:tbl>
              <a:tblPr/>
              <a:tblGrid>
                <a:gridCol w="1180639"/>
                <a:gridCol w="3057065"/>
                <a:gridCol w="1560907"/>
                <a:gridCol w="2607970"/>
              </a:tblGrid>
              <a:tr h="29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 ID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号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工作量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PCW1.  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（单个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完成提款交易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全部交易在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秒之内完成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PCW2.  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1,000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个同时运行的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完成提款交易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全部交易在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秒之内完成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PCW3. 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10,000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个同时运行的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完成提款交易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全部交易在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秒之内完成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3290" y="12507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负载测试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43522"/>
              </p:ext>
            </p:extLst>
          </p:nvPr>
        </p:nvGraphicFramePr>
        <p:xfrm>
          <a:off x="393290" y="3835164"/>
          <a:ext cx="8406581" cy="2281004"/>
        </p:xfrm>
        <a:graphic>
          <a:graphicData uri="http://schemas.openxmlformats.org/drawingml/2006/table">
            <a:tbl>
              <a:tblPr/>
              <a:tblGrid>
                <a:gridCol w="1199536"/>
                <a:gridCol w="2497393"/>
                <a:gridCol w="2133600"/>
                <a:gridCol w="2576052"/>
              </a:tblGrid>
              <a:tr h="171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 ID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号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工作量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7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SCW1. 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1,000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个同时运行的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数据库锁定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- 2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请求同一帐户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请求排成队列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SCW2. 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1,000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个同时运行的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无法实现银行系统的通信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交易排成队列或超时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SCW3. 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1,000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个同时运行的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ATM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在交易过程中，银行系统通信被终止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显示警告消息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15196" y="33734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强度测试</a:t>
            </a:r>
            <a:endParaRPr lang="zh-CN" altLang="en-US" sz="240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安全性和访问控制测试用例的示例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49457"/>
              </p:ext>
            </p:extLst>
          </p:nvPr>
        </p:nvGraphicFramePr>
        <p:xfrm>
          <a:off x="236538" y="1422708"/>
          <a:ext cx="8643936" cy="3359023"/>
        </p:xfrm>
        <a:graphic>
          <a:graphicData uri="http://schemas.openxmlformats.org/drawingml/2006/table">
            <a:tbl>
              <a:tblPr/>
              <a:tblGrid>
                <a:gridCol w="992183"/>
                <a:gridCol w="1691460"/>
                <a:gridCol w="1229032"/>
                <a:gridCol w="1849949"/>
                <a:gridCol w="985712"/>
                <a:gridCol w="1895600"/>
              </a:tblGrid>
              <a:tr h="515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 ID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卡 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表明卡有效）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读卡机 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表明读卡机工作正常）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银行的网络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ACW1.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在银行网络之内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所有用例都可用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ACW2.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银行网络之外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只有提款用例可用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ACW3.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无法读卡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警告消息，卡被退出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ACW4.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因被盗，卡已挂失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警告消息，卡予保留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ACW5.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卡已过期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警告消息，卡予保留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其他要求产生的测试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为配置</a:t>
            </a:r>
            <a:r>
              <a:rPr lang="zh-CN" altLang="en-US"/>
              <a:t>测试生成</a:t>
            </a:r>
            <a:r>
              <a:rPr lang="zh-CN" altLang="en-US" smtClean="0"/>
              <a:t>测试用例</a:t>
            </a:r>
            <a:endParaRPr lang="en-US" altLang="zh-CN" smtClean="0"/>
          </a:p>
          <a:p>
            <a:r>
              <a:rPr lang="zh-CN" altLang="en-US"/>
              <a:t>为安装</a:t>
            </a:r>
            <a:r>
              <a:rPr lang="zh-CN" altLang="en-US" smtClean="0"/>
              <a:t>测试生成</a:t>
            </a:r>
            <a:r>
              <a:rPr lang="zh-CN" altLang="en-US"/>
              <a:t>测试用例 </a:t>
            </a:r>
            <a:endParaRPr lang="en-US" altLang="zh-CN" smtClean="0"/>
          </a:p>
          <a:p>
            <a:r>
              <a:rPr lang="zh-CN" altLang="en-US"/>
              <a:t>为其他非功能性测试生成</a:t>
            </a:r>
            <a:r>
              <a:rPr lang="zh-CN" altLang="en-US" smtClean="0"/>
              <a:t>测试用例</a:t>
            </a:r>
            <a:endParaRPr lang="en-US" altLang="zh-CN" smtClean="0"/>
          </a:p>
          <a:p>
            <a:r>
              <a:rPr lang="en-US" altLang="zh-CN" smtClean="0"/>
              <a:t>…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面向对象</a:t>
            </a:r>
            <a:r>
              <a:rPr lang="zh-CN" altLang="en-US" sz="2400"/>
              <a:t>的程序设计语言非常适合用来实现面向对象设计结果</a:t>
            </a:r>
          </a:p>
          <a:p>
            <a:r>
              <a:rPr lang="zh-CN" altLang="en-US" sz="2400"/>
              <a:t>良好的程序设计风格对于面向对象实现来说格外重要。</a:t>
            </a:r>
          </a:p>
          <a:p>
            <a:r>
              <a:rPr lang="zh-CN" altLang="en-US" sz="2400"/>
              <a:t>面向对象测试的策略和技术与传统测试有所不同，测试的焦点从过程构件（传统模块）移向了对象类。</a:t>
            </a:r>
          </a:p>
          <a:p>
            <a:r>
              <a:rPr lang="zh-CN" altLang="en-US" sz="2400"/>
              <a:t>一旦完成了面向对象程序设计，就开始对每个类进行单元测试、集成测试、确认测试，并设计测试用例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主要</a:t>
            </a:r>
            <a:r>
              <a:rPr lang="zh-CN" altLang="en-US" sz="2400"/>
              <a:t>测试方法有随机测试、划分测试和基于故障的</a:t>
            </a:r>
            <a:r>
              <a:rPr lang="zh-CN" altLang="en-US" sz="2400" smtClean="0"/>
              <a:t>测试和基于场景的测试。</a:t>
            </a:r>
            <a:endParaRPr lang="en-US" altLang="zh-CN" sz="2400" smtClean="0"/>
          </a:p>
          <a:p>
            <a:endParaRPr lang="zh-CN" altLang="en-US" sz="20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03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12.1.1 </a:t>
            </a:r>
            <a:r>
              <a:rPr lang="zh-CN" altLang="en-US" smtClean="0"/>
              <a:t>选择</a:t>
            </a:r>
            <a:r>
              <a:rPr lang="zh-CN" altLang="en-US"/>
              <a:t>编程语言的关键因素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zh-CN" altLang="en-US"/>
              <a:t>原理上说，使用任何一种通用语言都可以实现面向对象</a:t>
            </a:r>
            <a:r>
              <a:rPr lang="zh-CN" altLang="en-US" smtClean="0"/>
              <a:t>概念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使用面向对象语言实现</a:t>
            </a:r>
            <a:r>
              <a:rPr lang="zh-CN" altLang="en-US">
                <a:solidFill>
                  <a:srgbClr val="0000FF"/>
                </a:solidFill>
              </a:rPr>
              <a:t>面向对象概念，远比使用非面向对象语言</a:t>
            </a:r>
            <a:r>
              <a:rPr lang="zh-CN" altLang="en-US" smtClean="0">
                <a:solidFill>
                  <a:srgbClr val="0000FF"/>
                </a:solidFill>
              </a:rPr>
              <a:t>方便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 smtClean="0"/>
              <a:t>选择</a:t>
            </a:r>
            <a:r>
              <a:rPr lang="zh-CN" altLang="en-US"/>
              <a:t>编程语言的关键因素，是</a:t>
            </a:r>
            <a:r>
              <a:rPr lang="zh-CN" altLang="en-US">
                <a:solidFill>
                  <a:srgbClr val="FF0000"/>
                </a:solidFill>
              </a:rPr>
              <a:t>语言的一致的表达能力、可重用性及</a:t>
            </a:r>
            <a:r>
              <a:rPr lang="zh-CN" altLang="en-US" smtClean="0">
                <a:solidFill>
                  <a:srgbClr val="FF0000"/>
                </a:solidFill>
              </a:rPr>
              <a:t>可维护性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面向对象语言</a:t>
            </a:r>
            <a:r>
              <a:rPr lang="zh-CN" altLang="en-US"/>
              <a:t>具备这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en-US" smtClean="0"/>
              <a:t>优点。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12.1.2 </a:t>
            </a:r>
            <a:r>
              <a:rPr lang="zh-CN" altLang="en-US" smtClean="0"/>
              <a:t>面向对象语言选择需考察的技术</a:t>
            </a:r>
            <a:r>
              <a:rPr lang="zh-CN" altLang="en-US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215446"/>
            <a:ext cx="7920037" cy="5060663"/>
          </a:xfrm>
        </p:spPr>
        <p:txBody>
          <a:bodyPr/>
          <a:lstStyle/>
          <a:p>
            <a:r>
              <a:rPr lang="zh-CN" altLang="en-US"/>
              <a:t>支持</a:t>
            </a:r>
            <a:r>
              <a:rPr lang="zh-CN" altLang="en-US">
                <a:solidFill>
                  <a:srgbClr val="0000FF"/>
                </a:solidFill>
              </a:rPr>
              <a:t>类与对象</a:t>
            </a:r>
            <a:r>
              <a:rPr lang="zh-CN" altLang="en-US"/>
              <a:t>概念的机制</a:t>
            </a:r>
          </a:p>
          <a:p>
            <a:r>
              <a:rPr lang="zh-CN" altLang="en-US"/>
              <a:t>实现</a:t>
            </a:r>
            <a:r>
              <a:rPr lang="zh-CN" altLang="en-US">
                <a:solidFill>
                  <a:srgbClr val="0000FF"/>
                </a:solidFill>
              </a:rPr>
              <a:t>整体</a:t>
            </a:r>
            <a:r>
              <a:rPr lang="en-US" altLang="zh-CN">
                <a:solidFill>
                  <a:srgbClr val="0000FF"/>
                </a:solidFill>
              </a:rPr>
              <a:t>-</a:t>
            </a:r>
            <a:r>
              <a:rPr lang="zh-CN" altLang="en-US">
                <a:solidFill>
                  <a:srgbClr val="0000FF"/>
                </a:solidFill>
              </a:rPr>
              <a:t>部分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即聚集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结构</a:t>
            </a:r>
            <a:r>
              <a:rPr lang="zh-CN" altLang="en-US"/>
              <a:t>的机制</a:t>
            </a:r>
          </a:p>
          <a:p>
            <a:r>
              <a:rPr lang="zh-CN" altLang="en-US"/>
              <a:t>实现</a:t>
            </a:r>
            <a:r>
              <a:rPr lang="zh-CN" altLang="en-US">
                <a:solidFill>
                  <a:srgbClr val="0000FF"/>
                </a:solidFill>
              </a:rPr>
              <a:t>一般</a:t>
            </a:r>
            <a:r>
              <a:rPr lang="en-US" altLang="zh-CN">
                <a:solidFill>
                  <a:srgbClr val="0000FF"/>
                </a:solidFill>
              </a:rPr>
              <a:t>-</a:t>
            </a:r>
            <a:r>
              <a:rPr lang="zh-CN" altLang="en-US">
                <a:solidFill>
                  <a:srgbClr val="0000FF"/>
                </a:solidFill>
              </a:rPr>
              <a:t>特殊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即泛化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结构</a:t>
            </a:r>
            <a:r>
              <a:rPr lang="zh-CN" altLang="en-US"/>
              <a:t>的机制</a:t>
            </a:r>
          </a:p>
          <a:p>
            <a:r>
              <a:rPr lang="zh-CN" altLang="en-US"/>
              <a:t>实现</a:t>
            </a:r>
            <a:r>
              <a:rPr lang="zh-CN" altLang="en-US">
                <a:solidFill>
                  <a:srgbClr val="0000FF"/>
                </a:solidFill>
              </a:rPr>
              <a:t>属性和服务</a:t>
            </a:r>
            <a:r>
              <a:rPr lang="zh-CN" altLang="en-US"/>
              <a:t>的机制</a:t>
            </a:r>
          </a:p>
          <a:p>
            <a:r>
              <a:rPr lang="zh-CN" altLang="en-US">
                <a:solidFill>
                  <a:srgbClr val="0000FF"/>
                </a:solidFill>
              </a:rPr>
              <a:t>类型检查</a:t>
            </a:r>
          </a:p>
          <a:p>
            <a:r>
              <a:rPr lang="zh-CN" altLang="en-US"/>
              <a:t>类库</a:t>
            </a:r>
          </a:p>
          <a:p>
            <a:r>
              <a:rPr lang="zh-CN" altLang="en-US"/>
              <a:t>效率</a:t>
            </a:r>
          </a:p>
          <a:p>
            <a:r>
              <a:rPr lang="zh-CN" altLang="en-US"/>
              <a:t>持久保存对象</a:t>
            </a:r>
          </a:p>
          <a:p>
            <a:r>
              <a:rPr lang="zh-CN" altLang="en-US"/>
              <a:t>参数化类</a:t>
            </a:r>
          </a:p>
          <a:p>
            <a:r>
              <a:rPr lang="zh-CN" altLang="en-US"/>
              <a:t>开发</a:t>
            </a:r>
            <a:r>
              <a:rPr lang="zh-CN" altLang="en-US" smtClean="0"/>
              <a:t>环境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12.1.3  </a:t>
            </a:r>
            <a:r>
              <a:rPr lang="zh-CN" altLang="en-US"/>
              <a:t>选择</a:t>
            </a:r>
            <a:r>
              <a:rPr lang="zh-CN" altLang="en-US" smtClean="0"/>
              <a:t>面向对象语言考虑的实际因素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将来能否占主导地位</a:t>
            </a:r>
          </a:p>
          <a:p>
            <a:r>
              <a:rPr lang="en-US" altLang="zh-CN"/>
              <a:t>2. </a:t>
            </a:r>
            <a:r>
              <a:rPr lang="zh-CN" altLang="en-US"/>
              <a:t>可重用性</a:t>
            </a:r>
          </a:p>
          <a:p>
            <a:r>
              <a:rPr lang="en-US" altLang="zh-CN"/>
              <a:t>3. </a:t>
            </a:r>
            <a:r>
              <a:rPr lang="zh-CN" altLang="en-US"/>
              <a:t>类库和开发</a:t>
            </a:r>
            <a:r>
              <a:rPr lang="zh-CN" altLang="en-US" smtClean="0"/>
              <a:t>环境</a:t>
            </a:r>
            <a:endParaRPr lang="en-US" altLang="zh-CN" smtClean="0"/>
          </a:p>
          <a:p>
            <a:r>
              <a:rPr lang="en-US" altLang="zh-CN"/>
              <a:t>4. </a:t>
            </a:r>
            <a:r>
              <a:rPr lang="zh-CN" altLang="en-US"/>
              <a:t>其他</a:t>
            </a:r>
            <a:r>
              <a:rPr lang="zh-CN" altLang="en-US" smtClean="0"/>
              <a:t>因素：如对编程语言用户的培训服务、技术服务、工具和平台、对机器内存和性能的要求等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/>
              <a:t>12.2 </a:t>
            </a:r>
            <a:r>
              <a:rPr lang="zh-CN" altLang="en-US" sz="3600" smtClean="0"/>
              <a:t>程序设计风格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43" y="2835024"/>
            <a:ext cx="4865113" cy="27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M Course Template">
  <a:themeElements>
    <a:clrScheme name="PM Cours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Course Template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/>
      <a:lstStyle/>
    </a:lnDef>
  </a:objectDefaults>
  <a:extraClrSchemeLst>
    <a:extraClrScheme>
      <a:clrScheme name="PM Cour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Cour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4256</Words>
  <Application>Microsoft Office PowerPoint</Application>
  <PresentationFormat>全屏显示(4:3)</PresentationFormat>
  <Paragraphs>470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Aharoni</vt:lpstr>
      <vt:lpstr>Monotype Sorts</vt:lpstr>
      <vt:lpstr>黑体</vt:lpstr>
      <vt:lpstr>华文细黑</vt:lpstr>
      <vt:lpstr>宋体</vt:lpstr>
      <vt:lpstr>Arial</vt:lpstr>
      <vt:lpstr>Calibri</vt:lpstr>
      <vt:lpstr>Times New Roman</vt:lpstr>
      <vt:lpstr>Wingdings</vt:lpstr>
      <vt:lpstr>1_PM Course Template</vt:lpstr>
      <vt:lpstr>软件工程导论SE33001</vt:lpstr>
      <vt:lpstr>面向对象实现主要包括两项工作</vt:lpstr>
      <vt:lpstr>影响面向对象程序质量的因素</vt:lpstr>
      <vt:lpstr>本章内容</vt:lpstr>
      <vt:lpstr>12.1 程序设计语言</vt:lpstr>
      <vt:lpstr>12.1.1 选择编程语言的关键因素</vt:lpstr>
      <vt:lpstr>12.1.2 面向对象语言选择需考察的技术特点</vt:lpstr>
      <vt:lpstr>12.1.3  选择面向对象语言考虑的实际因素</vt:lpstr>
      <vt:lpstr>12.2 程序设计风格</vt:lpstr>
      <vt:lpstr>良好的程序设计风格有利于保证程序质量</vt:lpstr>
      <vt:lpstr>12.2.1 提高代码可重用性</vt:lpstr>
      <vt:lpstr>提高可重用性准则</vt:lpstr>
      <vt:lpstr>提高可重用性准则</vt:lpstr>
      <vt:lpstr>提高可重用性准则</vt:lpstr>
      <vt:lpstr>12.2.2 提高可扩充性</vt:lpstr>
      <vt:lpstr>12.2.3  提高健壮性</vt:lpstr>
      <vt:lpstr>提高健壮性应遵循的4条规则</vt:lpstr>
      <vt:lpstr>12.3 测试策略</vt:lpstr>
      <vt:lpstr>为了充分地测试OO系统必须做好三件事</vt:lpstr>
      <vt:lpstr>扩大测试的视角</vt:lpstr>
      <vt:lpstr>12.3.1  面向对象的单元测试</vt:lpstr>
      <vt:lpstr>12.3.2  面向对象的集成测试</vt:lpstr>
      <vt:lpstr>基于线程的测试(thread based testing)</vt:lpstr>
      <vt:lpstr>基于使用的测试(use based testing)</vt:lpstr>
      <vt:lpstr>12.3.3  面向对象的确认测试</vt:lpstr>
      <vt:lpstr>12.4 设计测试用例</vt:lpstr>
      <vt:lpstr>传统方法的可用性</vt:lpstr>
      <vt:lpstr>12.4.1 面向对象的单元测试</vt:lpstr>
      <vt:lpstr>12.4.2  面向对象的集成测试</vt:lpstr>
      <vt:lpstr>UML协作图示例</vt:lpstr>
      <vt:lpstr>1. 多类测试</vt:lpstr>
      <vt:lpstr>例：储户存款操作序列</vt:lpstr>
      <vt:lpstr>2. 从动态模型导出测试用例</vt:lpstr>
      <vt:lpstr>从动态模型导出测试用例</vt:lpstr>
      <vt:lpstr>12.4.3 面向对象的系统测试</vt:lpstr>
      <vt:lpstr>用例的事件流</vt:lpstr>
      <vt:lpstr>用例的事件流场景设置</vt:lpstr>
      <vt:lpstr>基于场景的测试用例设计示例：用例图</vt:lpstr>
      <vt:lpstr>“提款” 用例的基本流和备用流</vt:lpstr>
      <vt:lpstr>提款用例的基本流和备用流</vt:lpstr>
      <vt:lpstr>提款用例的基本流和备用流</vt:lpstr>
      <vt:lpstr>基于“提款” 用例生成场景</vt:lpstr>
      <vt:lpstr>导出测试用例</vt:lpstr>
      <vt:lpstr>测试用例</vt:lpstr>
      <vt:lpstr>测试用例的复审</vt:lpstr>
      <vt:lpstr>测试数据</vt:lpstr>
      <vt:lpstr>基于“提款”用例其他测试用例</vt:lpstr>
      <vt:lpstr>基于“提款”用例其他测试用例</vt:lpstr>
      <vt:lpstr>为性能测试生成测试用例</vt:lpstr>
      <vt:lpstr>为性能测试生成测试用例</vt:lpstr>
      <vt:lpstr>安全性和访问控制测试用例的示例</vt:lpstr>
      <vt:lpstr>其他要求产生的测试</vt:lpstr>
      <vt:lpstr>本章小结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gdxin@hit.edu.cn</dc:creator>
  <cp:lastModifiedBy>gdxin@hit.edu.cn</cp:lastModifiedBy>
  <cp:revision>245</cp:revision>
  <dcterms:created xsi:type="dcterms:W3CDTF">2019-12-11T06:07:44Z</dcterms:created>
  <dcterms:modified xsi:type="dcterms:W3CDTF">2019-12-17T11:11:56Z</dcterms:modified>
</cp:coreProperties>
</file>