
<file path=[Content_Types].xml><?xml version="1.0" encoding="utf-8"?>
<Types xmlns="http://schemas.openxmlformats.org/package/2006/content-types">
  <Default Extension="bin" ContentType="application/vnd.openxmlformats-officedocument.oleObject"/>
  <Default Extension="tmp" ContentType="image/png"/>
  <Default Extension="png" ContentType="image/png"/>
  <Default Extension="vsd" ContentType="application/vnd.visio"/>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6"/>
  </p:notesMasterIdLst>
  <p:sldIdLst>
    <p:sldId id="257" r:id="rId2"/>
    <p:sldId id="447" r:id="rId3"/>
    <p:sldId id="518" r:id="rId4"/>
    <p:sldId id="261" r:id="rId5"/>
    <p:sldId id="262" r:id="rId6"/>
    <p:sldId id="426" r:id="rId7"/>
    <p:sldId id="449" r:id="rId8"/>
    <p:sldId id="523" r:id="rId9"/>
    <p:sldId id="432" r:id="rId10"/>
    <p:sldId id="452" r:id="rId11"/>
    <p:sldId id="433" r:id="rId12"/>
    <p:sldId id="453" r:id="rId13"/>
    <p:sldId id="268" r:id="rId14"/>
    <p:sldId id="454" r:id="rId15"/>
    <p:sldId id="427" r:id="rId16"/>
    <p:sldId id="455" r:id="rId17"/>
    <p:sldId id="456" r:id="rId18"/>
    <p:sldId id="434" r:id="rId19"/>
    <p:sldId id="435" r:id="rId20"/>
    <p:sldId id="332" r:id="rId21"/>
    <p:sldId id="457" r:id="rId22"/>
    <p:sldId id="428" r:id="rId23"/>
    <p:sldId id="458" r:id="rId24"/>
    <p:sldId id="521" r:id="rId25"/>
    <p:sldId id="436" r:id="rId26"/>
    <p:sldId id="437" r:id="rId27"/>
    <p:sldId id="438" r:id="rId28"/>
    <p:sldId id="459" r:id="rId29"/>
    <p:sldId id="460" r:id="rId30"/>
    <p:sldId id="462" r:id="rId31"/>
    <p:sldId id="461" r:id="rId32"/>
    <p:sldId id="519" r:id="rId33"/>
    <p:sldId id="439" r:id="rId34"/>
    <p:sldId id="463" r:id="rId35"/>
    <p:sldId id="464" r:id="rId36"/>
    <p:sldId id="522" r:id="rId37"/>
    <p:sldId id="465" r:id="rId38"/>
    <p:sldId id="517" r:id="rId39"/>
    <p:sldId id="466" r:id="rId40"/>
    <p:sldId id="475" r:id="rId41"/>
    <p:sldId id="469" r:id="rId42"/>
    <p:sldId id="470" r:id="rId43"/>
    <p:sldId id="471" r:id="rId44"/>
    <p:sldId id="472" r:id="rId45"/>
    <p:sldId id="473" r:id="rId46"/>
    <p:sldId id="474" r:id="rId47"/>
    <p:sldId id="476" r:id="rId48"/>
    <p:sldId id="477" r:id="rId49"/>
    <p:sldId id="478" r:id="rId50"/>
    <p:sldId id="479" r:id="rId51"/>
    <p:sldId id="480" r:id="rId52"/>
    <p:sldId id="481" r:id="rId53"/>
    <p:sldId id="342" r:id="rId54"/>
    <p:sldId id="482" r:id="rId55"/>
    <p:sldId id="429" r:id="rId56"/>
    <p:sldId id="484" r:id="rId57"/>
    <p:sldId id="485" r:id="rId58"/>
    <p:sldId id="442" r:id="rId59"/>
    <p:sldId id="443" r:id="rId60"/>
    <p:sldId id="488" r:id="rId61"/>
    <p:sldId id="422" r:id="rId62"/>
    <p:sldId id="430" r:id="rId63"/>
    <p:sldId id="492" r:id="rId64"/>
    <p:sldId id="444" r:id="rId65"/>
    <p:sldId id="494" r:id="rId66"/>
    <p:sldId id="495" r:id="rId67"/>
    <p:sldId id="497" r:id="rId68"/>
    <p:sldId id="498" r:id="rId69"/>
    <p:sldId id="424" r:id="rId70"/>
    <p:sldId id="499" r:id="rId71"/>
    <p:sldId id="445" r:id="rId72"/>
    <p:sldId id="500" r:id="rId73"/>
    <p:sldId id="431" r:id="rId74"/>
    <p:sldId id="425" r:id="rId75"/>
    <p:sldId id="423" r:id="rId76"/>
    <p:sldId id="510" r:id="rId77"/>
    <p:sldId id="506" r:id="rId78"/>
    <p:sldId id="507" r:id="rId79"/>
    <p:sldId id="511" r:id="rId80"/>
    <p:sldId id="512" r:id="rId81"/>
    <p:sldId id="513" r:id="rId82"/>
    <p:sldId id="514" r:id="rId83"/>
    <p:sldId id="515" r:id="rId84"/>
    <p:sldId id="421" r:id="rId8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00CC00"/>
    <a:srgbClr val="00FF00"/>
    <a:srgbClr val="339933"/>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011" autoAdjust="0"/>
    <p:restoredTop sz="84083" autoAdjust="0"/>
  </p:normalViewPr>
  <p:slideViewPr>
    <p:cSldViewPr snapToGrid="0">
      <p:cViewPr varScale="1">
        <p:scale>
          <a:sx n="97" d="100"/>
          <a:sy n="97" d="100"/>
        </p:scale>
        <p:origin x="2268" y="9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9A9EE-0373-41CB-9EEC-B3F1E1720A6E}" type="datetimeFigureOut">
              <a:rPr lang="zh-CN" altLang="en-US" smtClean="0"/>
              <a:t>2019/12/28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FBA36E-2740-410C-A4DA-31059B836376}" type="slidenum">
              <a:rPr lang="zh-CN" altLang="en-US" smtClean="0"/>
              <a:t>‹#›</a:t>
            </a:fld>
            <a:endParaRPr lang="zh-CN" altLang="en-US"/>
          </a:p>
        </p:txBody>
      </p:sp>
    </p:spTree>
    <p:extLst>
      <p:ext uri="{BB962C8B-B14F-4D97-AF65-F5344CB8AC3E}">
        <p14:creationId xmlns:p14="http://schemas.microsoft.com/office/powerpoint/2010/main" val="3629689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87121B-E068-4FA3-A00D-73D274FD23B2}"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20488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r>
              <a:rPr lang="zh-CN" altLang="en-US" sz="1200">
                <a:solidFill>
                  <a:prstClr val="black"/>
                </a:solidFill>
              </a:rPr>
              <a:t>*</a:t>
            </a:r>
          </a:p>
        </p:txBody>
      </p:sp>
      <p:sp>
        <p:nvSpPr>
          <p:cNvPr id="33795" name="Rectangle 7"/>
          <p:cNvSpPr>
            <a:spLocks noGrp="1" noChangeArrowheads="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fld id="{0A6DACF2-1813-4602-A8E7-2ACA6EE78976}" type="slidenum">
              <a:rPr lang="zh-CN" altLang="en-US" sz="1200">
                <a:solidFill>
                  <a:prstClr val="black"/>
                </a:solidFill>
              </a:rPr>
              <a:pPr/>
              <a:t>4</a:t>
            </a:fld>
            <a:endParaRPr lang="zh-CN" altLang="en-US" sz="1200">
              <a:solidFill>
                <a:prstClr val="black"/>
              </a:solidFill>
            </a:endParaRPr>
          </a:p>
        </p:txBody>
      </p:sp>
      <p:sp>
        <p:nvSpPr>
          <p:cNvPr id="33796" name="Rectangle 50"/>
          <p:cNvSpPr>
            <a:spLocks noGrp="1" noRot="1" noChangeAspect="1" noChangeArrowheads="1" noTextEdit="1"/>
          </p:cNvSpPr>
          <p:nvPr>
            <p:ph type="sldImg"/>
          </p:nvPr>
        </p:nvSpPr>
        <p:spPr>
          <a:noFill/>
          <a:ln cap="flat">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33797" name="Rectangle 51"/>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1">
                <a:solidFill>
                  <a:srgbClr val="0000CC"/>
                </a:solidFill>
                <a:latin typeface="Arial" charset="0"/>
              </a:rPr>
              <a:t>Software Architecture Design</a:t>
            </a:r>
            <a:endParaRPr lang="zh-CN" altLang="en-US"/>
          </a:p>
        </p:txBody>
      </p:sp>
    </p:spTree>
    <p:extLst>
      <p:ext uri="{BB962C8B-B14F-4D97-AF65-F5344CB8AC3E}">
        <p14:creationId xmlns:p14="http://schemas.microsoft.com/office/powerpoint/2010/main" val="287479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2362200"/>
          </a:xfrm>
          <a:prstGeom prst="rect">
            <a:avLst/>
          </a:prstGeom>
          <a:solidFill>
            <a:schemeClr val="accent2"/>
          </a:solidFill>
          <a:ln w="9525">
            <a:solidFill>
              <a:schemeClr val="tx1"/>
            </a:solidFill>
            <a:miter lim="800000"/>
            <a:headEnd/>
            <a:tailEnd/>
          </a:ln>
          <a:effec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fontAlgn="base" hangingPunct="1">
              <a:spcBef>
                <a:spcPct val="0"/>
              </a:spcBef>
              <a:spcAft>
                <a:spcPct val="0"/>
              </a:spcAft>
              <a:defRPr/>
            </a:pPr>
            <a:endParaRPr lang="zh-CN" altLang="en-US">
              <a:solidFill>
                <a:srgbClr val="000000"/>
              </a:solidFill>
            </a:endParaRPr>
          </a:p>
        </p:txBody>
      </p:sp>
      <p:sp>
        <p:nvSpPr>
          <p:cNvPr id="80899" name="Rectangle 3"/>
          <p:cNvSpPr>
            <a:spLocks noGrp="1" noChangeArrowheads="1"/>
          </p:cNvSpPr>
          <p:nvPr>
            <p:ph type="ctrTitle"/>
          </p:nvPr>
        </p:nvSpPr>
        <p:spPr>
          <a:xfrm>
            <a:off x="685800" y="457200"/>
            <a:ext cx="7772400" cy="1143000"/>
          </a:xfrm>
        </p:spPr>
        <p:txBody>
          <a:bodyPr/>
          <a:lstStyle>
            <a:lvl1pPr>
              <a:defRPr sz="4000" b="0">
                <a:latin typeface="华文细黑" panose="02010600040101010101" pitchFamily="2" charset="-122"/>
                <a:ea typeface="华文细黑" panose="02010600040101010101" pitchFamily="2" charset="-122"/>
              </a:defRPr>
            </a:lvl1pPr>
          </a:lstStyle>
          <a:p>
            <a:pPr lvl="0"/>
            <a:r>
              <a:rPr lang="zh-CN" altLang="en-US" noProof="0" dirty="0"/>
              <a:t>输入标题</a:t>
            </a:r>
          </a:p>
        </p:txBody>
      </p:sp>
      <p:sp>
        <p:nvSpPr>
          <p:cNvPr id="80900" name="Rectangle 4"/>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zh-CN" noProof="0" dirty="0"/>
              <a:t>Click to edit Master subtitle style</a:t>
            </a:r>
          </a:p>
        </p:txBody>
      </p:sp>
    </p:spTree>
    <p:extLst>
      <p:ext uri="{BB962C8B-B14F-4D97-AF65-F5344CB8AC3E}">
        <p14:creationId xmlns:p14="http://schemas.microsoft.com/office/powerpoint/2010/main" val="328084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9888" y="333375"/>
            <a:ext cx="2160587" cy="5400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36538" y="333375"/>
            <a:ext cx="6330950" cy="5400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1398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表格占位符 2"/>
          <p:cNvSpPr>
            <a:spLocks noGrp="1"/>
          </p:cNvSpPr>
          <p:nvPr>
            <p:ph type="tbl" idx="1"/>
          </p:nvPr>
        </p:nvSpPr>
        <p:spPr>
          <a:xfrm>
            <a:off x="684213" y="1412875"/>
            <a:ext cx="7920037" cy="4321175"/>
          </a:xfrm>
        </p:spPr>
        <p:txBody>
          <a:bodyPr/>
          <a:lstStyle/>
          <a:p>
            <a:pPr lvl="0"/>
            <a:endParaRPr lang="zh-CN" altLang="en-US" noProof="0"/>
          </a:p>
        </p:txBody>
      </p:sp>
    </p:spTree>
    <p:extLst>
      <p:ext uri="{BB962C8B-B14F-4D97-AF65-F5344CB8AC3E}">
        <p14:creationId xmlns:p14="http://schemas.microsoft.com/office/powerpoint/2010/main" val="1748920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36538" y="333375"/>
            <a:ext cx="8643937"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94951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1412875"/>
            <a:ext cx="3883025"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412875"/>
            <a:ext cx="3884612"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64371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36538" y="333375"/>
            <a:ext cx="8643937"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1412875"/>
            <a:ext cx="3883025" cy="4321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719638" y="1412875"/>
            <a:ext cx="3884612" cy="4321175"/>
          </a:xfrm>
        </p:spPr>
        <p:txBody>
          <a:bodyPr/>
          <a:lstStyle/>
          <a:p>
            <a:pPr lvl="0"/>
            <a:endParaRPr lang="zh-CN" altLang="en-US" noProof="0"/>
          </a:p>
        </p:txBody>
      </p:sp>
    </p:spTree>
    <p:extLst>
      <p:ext uri="{BB962C8B-B14F-4D97-AF65-F5344CB8AC3E}">
        <p14:creationId xmlns:p14="http://schemas.microsoft.com/office/powerpoint/2010/main" val="490645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atin typeface="华文细黑" panose="02010600040101010101" pitchFamily="2" charset="-122"/>
                <a:ea typeface="华文细黑"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5445483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412875"/>
            <a:ext cx="3883025"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412875"/>
            <a:ext cx="3884612"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98444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6335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041067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518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32555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22197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9062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241300" y="296863"/>
            <a:ext cx="8656638" cy="828675"/>
          </a:xfrm>
          <a:prstGeom prst="rect">
            <a:avLst/>
          </a:prstGeom>
          <a:solidFill>
            <a:schemeClr val="accent2"/>
          </a:solidFill>
          <a:ln w="9525">
            <a:solidFill>
              <a:schemeClr val="tx1"/>
            </a:solidFill>
            <a:miter lim="800000"/>
            <a:headEnd/>
            <a:tailEnd/>
          </a:ln>
          <a:effectLst/>
        </p:spPr>
        <p:txBody>
          <a:bodyPr wrap="none"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endParaRPr lang="zh-CN" altLang="en-US">
              <a:solidFill>
                <a:srgbClr val="000000"/>
              </a:solidFill>
            </a:endParaRPr>
          </a:p>
        </p:txBody>
      </p:sp>
      <p:sp>
        <p:nvSpPr>
          <p:cNvPr id="19459" name="Rectangle 4"/>
          <p:cNvSpPr>
            <a:spLocks noGrp="1" noChangeArrowheads="1"/>
          </p:cNvSpPr>
          <p:nvPr>
            <p:ph type="title"/>
          </p:nvPr>
        </p:nvSpPr>
        <p:spPr bwMode="white">
          <a:xfrm>
            <a:off x="236538" y="333375"/>
            <a:ext cx="8643937"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输入标题</a:t>
            </a:r>
          </a:p>
        </p:txBody>
      </p:sp>
      <p:sp>
        <p:nvSpPr>
          <p:cNvPr id="19460" name="Rectangle 5"/>
          <p:cNvSpPr>
            <a:spLocks noGrp="1" noChangeArrowheads="1"/>
          </p:cNvSpPr>
          <p:nvPr>
            <p:ph type="body" idx="1"/>
          </p:nvPr>
        </p:nvSpPr>
        <p:spPr bwMode="auto">
          <a:xfrm>
            <a:off x="684213" y="1412875"/>
            <a:ext cx="7920037" cy="4321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Line 7"/>
          <p:cNvSpPr>
            <a:spLocks noChangeShapeType="1"/>
          </p:cNvSpPr>
          <p:nvPr/>
        </p:nvSpPr>
        <p:spPr bwMode="auto">
          <a:xfrm>
            <a:off x="0" y="6248400"/>
            <a:ext cx="9144000" cy="0"/>
          </a:xfrm>
          <a:prstGeom prst="line">
            <a:avLst/>
          </a:prstGeom>
          <a:noFill/>
          <a:ln w="28575">
            <a:solidFill>
              <a:schemeClr val="tx1"/>
            </a:solidFill>
            <a:round/>
            <a:headEnd/>
            <a:tailEnd/>
          </a:ln>
          <a:effectLst/>
        </p:spPr>
        <p:txBody>
          <a:bodyPr/>
          <a:lstStyle/>
          <a:p>
            <a:pPr fontAlgn="base">
              <a:spcBef>
                <a:spcPct val="0"/>
              </a:spcBef>
              <a:spcAft>
                <a:spcPct val="0"/>
              </a:spcAft>
              <a:defRPr/>
            </a:pPr>
            <a:endParaRPr lang="zh-CN" altLang="en-US" sz="2400">
              <a:solidFill>
                <a:srgbClr val="000000"/>
              </a:solidFill>
              <a:latin typeface="Times New Roman" pitchFamily="18" charset="0"/>
            </a:endParaRPr>
          </a:p>
        </p:txBody>
      </p:sp>
      <p:sp>
        <p:nvSpPr>
          <p:cNvPr id="1030" name="Line 13"/>
          <p:cNvSpPr>
            <a:spLocks noChangeShapeType="1"/>
          </p:cNvSpPr>
          <p:nvPr/>
        </p:nvSpPr>
        <p:spPr bwMode="auto">
          <a:xfrm>
            <a:off x="0" y="6248400"/>
            <a:ext cx="9144000" cy="0"/>
          </a:xfrm>
          <a:prstGeom prst="line">
            <a:avLst/>
          </a:prstGeom>
          <a:noFill/>
          <a:ln w="28575">
            <a:solidFill>
              <a:schemeClr val="tx1"/>
            </a:solidFill>
            <a:round/>
            <a:headEnd/>
            <a:tailEnd/>
          </a:ln>
          <a:effectLst/>
        </p:spPr>
        <p:txBody>
          <a:bodyPr/>
          <a:lstStyle/>
          <a:p>
            <a:pPr fontAlgn="base">
              <a:spcBef>
                <a:spcPct val="0"/>
              </a:spcBef>
              <a:spcAft>
                <a:spcPct val="0"/>
              </a:spcAft>
              <a:defRPr/>
            </a:pPr>
            <a:endParaRPr lang="zh-CN" altLang="en-US" sz="2400">
              <a:solidFill>
                <a:srgbClr val="000000"/>
              </a:solidFill>
              <a:latin typeface="Times New Roman" pitchFamily="18" charset="0"/>
            </a:endParaRPr>
          </a:p>
        </p:txBody>
      </p:sp>
      <p:sp>
        <p:nvSpPr>
          <p:cNvPr id="1031" name="Text Box 21"/>
          <p:cNvSpPr txBox="1">
            <a:spLocks noChangeArrowheads="1"/>
          </p:cNvSpPr>
          <p:nvPr/>
        </p:nvSpPr>
        <p:spPr bwMode="auto">
          <a:xfrm>
            <a:off x="63500" y="6338990"/>
            <a:ext cx="4230914" cy="307777"/>
          </a:xfrm>
          <a:prstGeom prst="rect">
            <a:avLst/>
          </a:prstGeom>
          <a:noFill/>
          <a:ln>
            <a:noFill/>
          </a:ln>
          <a:effec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defRPr/>
            </a:pPr>
            <a:r>
              <a:rPr lang="en-US" altLang="zh-CN" sz="1400" b="1" smtClean="0">
                <a:solidFill>
                  <a:srgbClr val="0000CC"/>
                </a:solidFill>
                <a:latin typeface="Arial"/>
              </a:rPr>
              <a:t>Software Project Management</a:t>
            </a:r>
            <a:endParaRPr lang="en-US" altLang="zh-CN" sz="1400" b="1">
              <a:solidFill>
                <a:srgbClr val="0000CC"/>
              </a:solidFill>
              <a:latin typeface="Arial"/>
            </a:endParaRPr>
          </a:p>
        </p:txBody>
      </p:sp>
      <p:sp>
        <p:nvSpPr>
          <p:cNvPr id="8" name="Text Box 21"/>
          <p:cNvSpPr txBox="1">
            <a:spLocks noChangeArrowheads="1"/>
          </p:cNvSpPr>
          <p:nvPr userDrawn="1"/>
        </p:nvSpPr>
        <p:spPr bwMode="auto">
          <a:xfrm>
            <a:off x="8107136" y="6338990"/>
            <a:ext cx="938894" cy="307777"/>
          </a:xfrm>
          <a:prstGeom prst="rect">
            <a:avLst/>
          </a:prstGeom>
          <a:noFill/>
          <a:ln>
            <a:noFill/>
          </a:ln>
          <a:effec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r" eaLnBrk="1" fontAlgn="base" hangingPunct="1">
              <a:spcBef>
                <a:spcPct val="50000"/>
              </a:spcBef>
              <a:spcAft>
                <a:spcPct val="0"/>
              </a:spcAft>
              <a:defRPr/>
            </a:pPr>
            <a:r>
              <a:rPr lang="en-US" altLang="zh-CN" sz="1400" b="1">
                <a:solidFill>
                  <a:srgbClr val="0000CC"/>
                </a:solidFill>
                <a:latin typeface="Arial"/>
                <a:cs typeface="Aharoni" panose="02010803020104030203" pitchFamily="2" charset="-79"/>
              </a:rPr>
              <a:t>HIT</a:t>
            </a:r>
          </a:p>
        </p:txBody>
      </p:sp>
      <p:sp>
        <p:nvSpPr>
          <p:cNvPr id="10" name="Text Box 21"/>
          <p:cNvSpPr txBox="1">
            <a:spLocks noChangeArrowheads="1"/>
          </p:cNvSpPr>
          <p:nvPr userDrawn="1"/>
        </p:nvSpPr>
        <p:spPr bwMode="auto">
          <a:xfrm>
            <a:off x="4174784" y="6338990"/>
            <a:ext cx="938894" cy="307777"/>
          </a:xfrm>
          <a:prstGeom prst="rect">
            <a:avLst/>
          </a:prstGeom>
          <a:noFill/>
          <a:ln>
            <a:noFill/>
          </a:ln>
          <a:effec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eaLnBrk="1" fontAlgn="base" hangingPunct="1">
              <a:spcBef>
                <a:spcPct val="50000"/>
              </a:spcBef>
              <a:spcAft>
                <a:spcPct val="0"/>
              </a:spcAft>
              <a:defRPr/>
            </a:pPr>
            <a:fld id="{AF7AF6B0-6506-437E-8FE2-9CA089AE9D2F}" type="slidenum">
              <a:rPr lang="en-US" altLang="zh-CN" sz="1400" b="1" smtClean="0">
                <a:solidFill>
                  <a:srgbClr val="0000CC"/>
                </a:solidFill>
                <a:latin typeface="Arial"/>
                <a:cs typeface="Aharoni" panose="02010803020104030203" pitchFamily="2" charset="-79"/>
              </a:rPr>
              <a:pPr algn="ctr" eaLnBrk="1" fontAlgn="base" hangingPunct="1">
                <a:spcBef>
                  <a:spcPct val="50000"/>
                </a:spcBef>
                <a:spcAft>
                  <a:spcPct val="0"/>
                </a:spcAft>
                <a:defRPr/>
              </a:pPr>
              <a:t>‹#›</a:t>
            </a:fld>
            <a:endParaRPr lang="en-US" altLang="zh-CN" sz="1400" b="1">
              <a:solidFill>
                <a:srgbClr val="0000CC"/>
              </a:solidFill>
              <a:latin typeface="Arial"/>
              <a:cs typeface="Aharoni" panose="02010803020104030203" pitchFamily="2" charset="-79"/>
            </a:endParaRPr>
          </a:p>
        </p:txBody>
      </p:sp>
    </p:spTree>
    <p:extLst>
      <p:ext uri="{BB962C8B-B14F-4D97-AF65-F5344CB8AC3E}">
        <p14:creationId xmlns:p14="http://schemas.microsoft.com/office/powerpoint/2010/main" val="22937255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iming>
    <p:tnLst>
      <p:par>
        <p:cTn id="1" dur="indefinite" restart="never" nodeType="tmRoot"/>
      </p:par>
    </p:tnLst>
  </p:timing>
  <p:hf hdr="0" ftr="0" dt="0"/>
  <p:txStyles>
    <p:titleStyle>
      <a:lvl1pPr algn="ctr" rtl="0" eaLnBrk="0" fontAlgn="base" hangingPunct="0">
        <a:spcBef>
          <a:spcPct val="0"/>
        </a:spcBef>
        <a:spcAft>
          <a:spcPct val="0"/>
        </a:spcAft>
        <a:defRPr sz="3200" b="1">
          <a:solidFill>
            <a:srgbClr val="FFFF00"/>
          </a:solidFill>
          <a:latin typeface="华文细黑" panose="02010600040101010101" pitchFamily="2" charset="-122"/>
          <a:ea typeface="华文细黑" panose="02010600040101010101" pitchFamily="2" charset="-122"/>
          <a:cs typeface="+mj-cs"/>
        </a:defRPr>
      </a:lvl1pPr>
      <a:lvl2pPr algn="ctr" rtl="0" eaLnBrk="0" fontAlgn="base" hangingPunct="0">
        <a:spcBef>
          <a:spcPct val="0"/>
        </a:spcBef>
        <a:spcAft>
          <a:spcPct val="0"/>
        </a:spcAft>
        <a:defRPr sz="3200" b="1">
          <a:solidFill>
            <a:srgbClr val="FFFF00"/>
          </a:solidFill>
          <a:latin typeface="宋体" pitchFamily="2" charset="-122"/>
          <a:ea typeface="宋体" pitchFamily="2" charset="-122"/>
        </a:defRPr>
      </a:lvl2pPr>
      <a:lvl3pPr algn="ctr" rtl="0" eaLnBrk="0" fontAlgn="base" hangingPunct="0">
        <a:spcBef>
          <a:spcPct val="0"/>
        </a:spcBef>
        <a:spcAft>
          <a:spcPct val="0"/>
        </a:spcAft>
        <a:defRPr sz="3200" b="1">
          <a:solidFill>
            <a:srgbClr val="FFFF00"/>
          </a:solidFill>
          <a:latin typeface="宋体" pitchFamily="2" charset="-122"/>
          <a:ea typeface="宋体" pitchFamily="2" charset="-122"/>
        </a:defRPr>
      </a:lvl3pPr>
      <a:lvl4pPr algn="ctr" rtl="0" eaLnBrk="0" fontAlgn="base" hangingPunct="0">
        <a:spcBef>
          <a:spcPct val="0"/>
        </a:spcBef>
        <a:spcAft>
          <a:spcPct val="0"/>
        </a:spcAft>
        <a:defRPr sz="3200" b="1">
          <a:solidFill>
            <a:srgbClr val="FFFF00"/>
          </a:solidFill>
          <a:latin typeface="宋体" pitchFamily="2" charset="-122"/>
          <a:ea typeface="宋体" pitchFamily="2" charset="-122"/>
        </a:defRPr>
      </a:lvl4pPr>
      <a:lvl5pPr algn="ctr" rtl="0" eaLnBrk="0" fontAlgn="base" hangingPunct="0">
        <a:spcBef>
          <a:spcPct val="0"/>
        </a:spcBef>
        <a:spcAft>
          <a:spcPct val="0"/>
        </a:spcAft>
        <a:defRPr sz="3200" b="1">
          <a:solidFill>
            <a:srgbClr val="FFFF00"/>
          </a:solidFill>
          <a:latin typeface="宋体" pitchFamily="2" charset="-122"/>
          <a:ea typeface="宋体" pitchFamily="2" charset="-122"/>
        </a:defRPr>
      </a:lvl5pPr>
      <a:lvl6pPr marL="457200" algn="ctr" rtl="0" fontAlgn="base">
        <a:spcBef>
          <a:spcPct val="0"/>
        </a:spcBef>
        <a:spcAft>
          <a:spcPct val="0"/>
        </a:spcAft>
        <a:defRPr sz="3200" b="1">
          <a:solidFill>
            <a:srgbClr val="FFFF00"/>
          </a:solidFill>
          <a:latin typeface="宋体" pitchFamily="2" charset="-122"/>
          <a:ea typeface="宋体" pitchFamily="2" charset="-122"/>
        </a:defRPr>
      </a:lvl6pPr>
      <a:lvl7pPr marL="914400" algn="ctr" rtl="0" fontAlgn="base">
        <a:spcBef>
          <a:spcPct val="0"/>
        </a:spcBef>
        <a:spcAft>
          <a:spcPct val="0"/>
        </a:spcAft>
        <a:defRPr sz="3200" b="1">
          <a:solidFill>
            <a:srgbClr val="FFFF00"/>
          </a:solidFill>
          <a:latin typeface="宋体" pitchFamily="2" charset="-122"/>
          <a:ea typeface="宋体" pitchFamily="2" charset="-122"/>
        </a:defRPr>
      </a:lvl7pPr>
      <a:lvl8pPr marL="1371600" algn="ctr" rtl="0" fontAlgn="base">
        <a:spcBef>
          <a:spcPct val="0"/>
        </a:spcBef>
        <a:spcAft>
          <a:spcPct val="0"/>
        </a:spcAft>
        <a:defRPr sz="3200" b="1">
          <a:solidFill>
            <a:srgbClr val="FFFF00"/>
          </a:solidFill>
          <a:latin typeface="宋体" pitchFamily="2" charset="-122"/>
          <a:ea typeface="宋体" pitchFamily="2" charset="-122"/>
        </a:defRPr>
      </a:lvl8pPr>
      <a:lvl9pPr marL="1828800" algn="ctr" rtl="0" fontAlgn="base">
        <a:spcBef>
          <a:spcPct val="0"/>
        </a:spcBef>
        <a:spcAft>
          <a:spcPct val="0"/>
        </a:spcAft>
        <a:defRPr sz="3200" b="1">
          <a:solidFill>
            <a:srgbClr val="FFFF00"/>
          </a:solidFill>
          <a:latin typeface="宋体" pitchFamily="2" charset="-122"/>
          <a:ea typeface="宋体" pitchFamily="2" charset="-122"/>
        </a:defRPr>
      </a:lvl9pPr>
    </p:titleStyle>
    <p:bodyStyle>
      <a:lvl1pPr marL="342900" indent="-342900" algn="l" rtl="0" eaLnBrk="0" fontAlgn="base" hangingPunct="0">
        <a:spcBef>
          <a:spcPts val="300"/>
        </a:spcBef>
        <a:spcAft>
          <a:spcPts val="300"/>
        </a:spcAft>
        <a:buClr>
          <a:srgbClr val="800000"/>
        </a:buClr>
        <a:buFont typeface="Wingdings" pitchFamily="2" charset="2"/>
        <a:buChar char="§"/>
        <a:defRPr sz="2800" b="0" i="0" baseline="0">
          <a:solidFill>
            <a:schemeClr val="tx1"/>
          </a:solidFill>
          <a:latin typeface="华文细黑" panose="02010600040101010101" pitchFamily="2" charset="-122"/>
          <a:ea typeface="华文细黑" panose="02010600040101010101" pitchFamily="2" charset="-122"/>
          <a:cs typeface="+mn-cs"/>
        </a:defRPr>
      </a:lvl1pPr>
      <a:lvl2pPr marL="742950" indent="-285750" algn="l" rtl="0" eaLnBrk="0" fontAlgn="base" hangingPunct="0">
        <a:spcBef>
          <a:spcPts val="300"/>
        </a:spcBef>
        <a:spcAft>
          <a:spcPts val="300"/>
        </a:spcAft>
        <a:buFont typeface="Wingdings" pitchFamily="2" charset="2"/>
        <a:buChar char="Ø"/>
        <a:defRPr sz="2400" b="0" i="0" baseline="0">
          <a:solidFill>
            <a:schemeClr val="tx1"/>
          </a:solidFill>
          <a:latin typeface="华文细黑" panose="02010600040101010101" pitchFamily="2" charset="-122"/>
          <a:ea typeface="华文细黑" panose="02010600040101010101" pitchFamily="2" charset="-122"/>
        </a:defRPr>
      </a:lvl2pPr>
      <a:lvl3pPr marL="1143000" indent="-228600" algn="l" rtl="0" eaLnBrk="0" fontAlgn="base" hangingPunct="0">
        <a:spcBef>
          <a:spcPts val="300"/>
        </a:spcBef>
        <a:spcAft>
          <a:spcPts val="300"/>
        </a:spcAft>
        <a:buFont typeface="宋体" pitchFamily="2" charset="-122"/>
        <a:buChar char="–"/>
        <a:defRPr sz="2000" b="0" i="0" baseline="0">
          <a:solidFill>
            <a:schemeClr val="tx1"/>
          </a:solidFill>
          <a:latin typeface="华文细黑" panose="02010600040101010101" pitchFamily="2" charset="-122"/>
          <a:ea typeface="华文细黑" panose="02010600040101010101" pitchFamily="2" charset="-122"/>
        </a:defRPr>
      </a:lvl3pPr>
      <a:lvl4pPr marL="1600200" indent="-228600" algn="l" rtl="0" eaLnBrk="0" fontAlgn="base" hangingPunct="0">
        <a:spcBef>
          <a:spcPts val="300"/>
        </a:spcBef>
        <a:spcAft>
          <a:spcPts val="300"/>
        </a:spcAft>
        <a:buChar char="•"/>
        <a:defRPr sz="2000" b="0" i="0" baseline="0">
          <a:solidFill>
            <a:schemeClr val="tx1"/>
          </a:solidFill>
          <a:latin typeface="华文细黑" panose="02010600040101010101" pitchFamily="2" charset="-122"/>
          <a:ea typeface="华文细黑" panose="02010600040101010101" pitchFamily="2" charset="-122"/>
        </a:defRPr>
      </a:lvl4pPr>
      <a:lvl5pPr marL="2057400" indent="-228600" algn="l" rtl="0" eaLnBrk="0" fontAlgn="base" hangingPunct="0">
        <a:spcBef>
          <a:spcPts val="300"/>
        </a:spcBef>
        <a:spcAft>
          <a:spcPts val="300"/>
        </a:spcAft>
        <a:buFont typeface="Wingdings" pitchFamily="2" charset="2"/>
        <a:buChar char="ü"/>
        <a:defRPr sz="2000" b="0" i="0" baseline="0">
          <a:solidFill>
            <a:schemeClr val="tx1"/>
          </a:solidFill>
          <a:latin typeface="华文细黑" panose="02010600040101010101" pitchFamily="2" charset="-122"/>
          <a:ea typeface="华文细黑" panose="02010600040101010101" pitchFamily="2" charset="-122"/>
        </a:defRPr>
      </a:lvl5pPr>
      <a:lvl6pPr marL="2514600" indent="-228600" algn="l" rtl="0" fontAlgn="base">
        <a:spcBef>
          <a:spcPct val="20000"/>
        </a:spcBef>
        <a:spcAft>
          <a:spcPct val="0"/>
        </a:spcAft>
        <a:buFont typeface="Wingdings" pitchFamily="2" charset="2"/>
        <a:buChar char="ü"/>
        <a:defRPr sz="2000" b="1">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sz="2000" b="1">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sz="2000" b="1">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6.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4.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oleObject" Target="../embeddings/Microsoft_Visio_2003-2010___1.vsd"/></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4.emf"/><Relationship Id="rId4" Type="http://schemas.openxmlformats.org/officeDocument/2006/relationships/oleObject" Target="../embeddings/Microsoft_Visio_2003-2010___2.vsd"/></Relationships>
</file>

<file path=ppt/slides/_rels/slide36.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6.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4.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9.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0.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1.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2.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3.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4.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5.emf"/></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6.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7.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8.emf"/></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6.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4.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09600" y="667265"/>
            <a:ext cx="7772400" cy="1143000"/>
          </a:xfrm>
        </p:spPr>
        <p:txBody>
          <a:bodyPr/>
          <a:lstStyle/>
          <a:p>
            <a:r>
              <a:rPr lang="zh-CN" altLang="en-US" sz="3200"/>
              <a:t>软件工程导论</a:t>
            </a:r>
            <a:r>
              <a:rPr lang="en-US" altLang="zh-CN" sz="3200"/>
              <a:t>SE33001</a:t>
            </a:r>
            <a:endParaRPr lang="zh-CN" altLang="en-US" sz="1600">
              <a:solidFill>
                <a:srgbClr val="0000FF"/>
              </a:solidFill>
            </a:endParaRPr>
          </a:p>
        </p:txBody>
      </p:sp>
      <p:sp>
        <p:nvSpPr>
          <p:cNvPr id="6" name="Rectangle 8"/>
          <p:cNvSpPr>
            <a:spLocks noChangeArrowheads="1"/>
          </p:cNvSpPr>
          <p:nvPr/>
        </p:nvSpPr>
        <p:spPr bwMode="white">
          <a:xfrm>
            <a:off x="609600" y="3071341"/>
            <a:ext cx="7993062"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ClrTx/>
              <a:buSzTx/>
              <a:buFont typeface="Wingdings" panose="05000000000000000000" pitchFamily="2" charset="2"/>
              <a:buNone/>
            </a:pPr>
            <a:r>
              <a:rPr lang="zh-CN" altLang="en-US" sz="4400" b="0" smtClean="0">
                <a:solidFill>
                  <a:srgbClr val="3333CC"/>
                </a:solidFill>
                <a:latin typeface="Arial"/>
                <a:ea typeface="黑体" panose="02010609060101010101" pitchFamily="49" charset="-122"/>
              </a:rPr>
              <a:t>第</a:t>
            </a:r>
            <a:r>
              <a:rPr lang="en-US" altLang="zh-CN" sz="4400" b="0" smtClean="0">
                <a:solidFill>
                  <a:srgbClr val="3333CC"/>
                </a:solidFill>
                <a:latin typeface="Arial"/>
                <a:ea typeface="黑体" panose="02010609060101010101" pitchFamily="49" charset="-122"/>
              </a:rPr>
              <a:t>13</a:t>
            </a:r>
            <a:r>
              <a:rPr lang="zh-CN" altLang="en-US" sz="4400" b="0" smtClean="0">
                <a:solidFill>
                  <a:srgbClr val="3333CC"/>
                </a:solidFill>
                <a:latin typeface="Arial"/>
                <a:ea typeface="黑体" panose="02010609060101010101" pitchFamily="49" charset="-122"/>
              </a:rPr>
              <a:t>章：软件项目管理</a:t>
            </a:r>
            <a:endParaRPr lang="en-US" altLang="zh-CN" sz="4400" b="0" smtClean="0">
              <a:solidFill>
                <a:srgbClr val="3333CC"/>
              </a:solidFill>
              <a:latin typeface="Arial"/>
              <a:ea typeface="黑体" panose="02010609060101010101" pitchFamily="49" charset="-122"/>
            </a:endParaRPr>
          </a:p>
          <a:p>
            <a:pPr algn="ctr" fontAlgn="base">
              <a:spcBef>
                <a:spcPct val="0"/>
              </a:spcBef>
              <a:spcAft>
                <a:spcPct val="0"/>
              </a:spcAft>
              <a:buClrTx/>
              <a:buSzTx/>
              <a:buNone/>
            </a:pPr>
            <a:r>
              <a:rPr lang="en-US" altLang="zh-CN" b="0" smtClean="0">
                <a:solidFill>
                  <a:srgbClr val="3333CC"/>
                </a:solidFill>
                <a:latin typeface="华文细黑" panose="02010600040101010101" pitchFamily="2" charset="-122"/>
                <a:ea typeface="华文细黑" panose="02010600040101010101" pitchFamily="2" charset="-122"/>
              </a:rPr>
              <a:t>Chapter 13</a:t>
            </a:r>
            <a:r>
              <a:rPr lang="zh-CN" altLang="en-US" b="0" smtClean="0">
                <a:solidFill>
                  <a:srgbClr val="3333CC"/>
                </a:solidFill>
                <a:latin typeface="华文细黑" panose="02010600040101010101" pitchFamily="2" charset="-122"/>
                <a:ea typeface="华文细黑" panose="02010600040101010101" pitchFamily="2" charset="-122"/>
              </a:rPr>
              <a:t>：</a:t>
            </a:r>
            <a:r>
              <a:rPr lang="en-US" altLang="zh-CN" b="0" smtClean="0">
                <a:solidFill>
                  <a:srgbClr val="3333CC"/>
                </a:solidFill>
                <a:latin typeface="华文细黑" panose="02010600040101010101" pitchFamily="2" charset="-122"/>
                <a:ea typeface="华文细黑" panose="02010600040101010101" pitchFamily="2" charset="-122"/>
              </a:rPr>
              <a:t>Software Project Management</a:t>
            </a:r>
            <a:endParaRPr lang="en-US" altLang="zh-CN" b="0">
              <a:solidFill>
                <a:srgbClr val="3333CC"/>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15292398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未</a:t>
            </a:r>
            <a:r>
              <a:rPr lang="zh-CN" altLang="en-US"/>
              <a:t>调整的功能</a:t>
            </a:r>
            <a:r>
              <a:rPr lang="zh-CN" altLang="en-US" smtClean="0"/>
              <a:t>点数</a:t>
            </a:r>
            <a:r>
              <a:rPr lang="en-US" altLang="zh-CN" smtClean="0">
                <a:solidFill>
                  <a:srgbClr val="FF0000"/>
                </a:solidFill>
              </a:rPr>
              <a:t>UFP</a:t>
            </a:r>
            <a:r>
              <a:rPr lang="zh-CN" altLang="en-US" smtClean="0"/>
              <a:t>计算方法</a:t>
            </a:r>
            <a:endParaRPr lang="zh-CN" altLang="en-US"/>
          </a:p>
        </p:txBody>
      </p:sp>
      <p:grpSp>
        <p:nvGrpSpPr>
          <p:cNvPr id="4" name="组合 3"/>
          <p:cNvGrpSpPr/>
          <p:nvPr/>
        </p:nvGrpSpPr>
        <p:grpSpPr>
          <a:xfrm>
            <a:off x="591014" y="2535120"/>
            <a:ext cx="8077200" cy="2981325"/>
            <a:chOff x="533400" y="2254448"/>
            <a:chExt cx="8077200" cy="3536752"/>
          </a:xfrm>
        </p:grpSpPr>
        <p:sp>
          <p:nvSpPr>
            <p:cNvPr id="5" name="AutoShape 10"/>
            <p:cNvSpPr>
              <a:spLocks noChangeAspect="1" noChangeArrowheads="1" noTextEdit="1"/>
            </p:cNvSpPr>
            <p:nvPr/>
          </p:nvSpPr>
          <p:spPr bwMode="auto">
            <a:xfrm>
              <a:off x="533400" y="2667000"/>
              <a:ext cx="8077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9" name="Rectangle 15"/>
            <p:cNvSpPr>
              <a:spLocks noChangeArrowheads="1"/>
            </p:cNvSpPr>
            <p:nvPr/>
          </p:nvSpPr>
          <p:spPr bwMode="auto">
            <a:xfrm>
              <a:off x="1430338" y="2255838"/>
              <a:ext cx="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0" name="Rectangle 16"/>
            <p:cNvSpPr>
              <a:spLocks noChangeArrowheads="1"/>
            </p:cNvSpPr>
            <p:nvPr/>
          </p:nvSpPr>
          <p:spPr bwMode="auto">
            <a:xfrm>
              <a:off x="1563688" y="2255838"/>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smtClean="0">
                  <a:ln>
                    <a:noFill/>
                  </a:ln>
                  <a:solidFill>
                    <a:srgbClr val="000000"/>
                  </a:solidFill>
                  <a:effectLst/>
                  <a:uLnTx/>
                  <a:uFillTx/>
                  <a:latin typeface="Times New Roman" panose="02020603050405020304" pitchFamily="18" charset="0"/>
                </a:rPr>
                <a:t>  </a:t>
              </a:r>
              <a:endPar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1" name="Rectangle 17"/>
            <p:cNvSpPr>
              <a:spLocks noChangeArrowheads="1"/>
            </p:cNvSpPr>
            <p:nvPr/>
          </p:nvSpPr>
          <p:spPr bwMode="auto">
            <a:xfrm>
              <a:off x="3389982" y="2254448"/>
              <a:ext cx="2553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smtClean="0">
                  <a:ln>
                    <a:noFill/>
                  </a:ln>
                  <a:solidFill>
                    <a:srgbClr val="000000"/>
                  </a:solidFill>
                  <a:effectLst/>
                  <a:uLnTx/>
                  <a:uFillTx/>
                  <a:latin typeface="Times New Roman" panose="02020603050405020304" pitchFamily="18" charset="0"/>
                </a:rPr>
                <a:t>表</a:t>
              </a:r>
              <a:r>
                <a:rPr kumimoji="0" lang="en-US" altLang="zh-CN" b="1" i="0" u="none" strike="noStrike" kern="0" cap="none" spc="0" normalizeH="0" baseline="0" noProof="0" smtClean="0">
                  <a:ln>
                    <a:noFill/>
                  </a:ln>
                  <a:solidFill>
                    <a:srgbClr val="000000"/>
                  </a:solidFill>
                  <a:effectLst/>
                  <a:uLnTx/>
                  <a:uFillTx/>
                  <a:latin typeface="Times New Roman" panose="02020603050405020304" pitchFamily="18" charset="0"/>
                </a:rPr>
                <a:t>13.1 </a:t>
              </a:r>
              <a:r>
                <a:rPr kumimoji="0" lang="zh-CN" altLang="en-US" b="1" i="0" u="none" strike="noStrike" kern="0" cap="none" spc="0" normalizeH="0" baseline="0" noProof="0" smtClean="0">
                  <a:ln>
                    <a:noFill/>
                  </a:ln>
                  <a:solidFill>
                    <a:srgbClr val="000000"/>
                  </a:solidFill>
                  <a:effectLst/>
                  <a:uLnTx/>
                  <a:uFillTx/>
                  <a:latin typeface="Times New Roman" panose="02020603050405020304" pitchFamily="18" charset="0"/>
                </a:rPr>
                <a:t>信息域特性系数值</a:t>
              </a: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2" name="Rectangle 18"/>
            <p:cNvSpPr>
              <a:spLocks noChangeArrowheads="1"/>
            </p:cNvSpPr>
            <p:nvPr/>
          </p:nvSpPr>
          <p:spPr bwMode="auto">
            <a:xfrm>
              <a:off x="685800" y="2695575"/>
              <a:ext cx="2885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smtClean="0">
                  <a:ln>
                    <a:noFill/>
                  </a:ln>
                  <a:solidFill>
                    <a:srgbClr val="000000"/>
                  </a:solidFill>
                  <a:effectLst/>
                  <a:uLnTx/>
                  <a:uFillTx/>
                  <a:latin typeface="Times New Roman" panose="02020603050405020304" pitchFamily="18" charset="0"/>
                </a:rPr>
                <a:t>     </a:t>
              </a:r>
              <a:endPar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3" name="Rectangle 19"/>
            <p:cNvSpPr>
              <a:spLocks noChangeArrowheads="1"/>
            </p:cNvSpPr>
            <p:nvPr/>
          </p:nvSpPr>
          <p:spPr bwMode="auto">
            <a:xfrm>
              <a:off x="1354138" y="2695575"/>
              <a:ext cx="92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smtClean="0">
                  <a:ln>
                    <a:noFill/>
                  </a:ln>
                  <a:solidFill>
                    <a:srgbClr val="000000"/>
                  </a:solidFill>
                  <a:effectLst/>
                  <a:uLnTx/>
                  <a:uFillTx/>
                  <a:latin typeface="Times New Roman" panose="02020603050405020304" pitchFamily="18" charset="0"/>
                </a:rPr>
                <a:t>复杂级别</a:t>
              </a: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4" name="Rectangle 20"/>
            <p:cNvSpPr>
              <a:spLocks noChangeArrowheads="1"/>
            </p:cNvSpPr>
            <p:nvPr/>
          </p:nvSpPr>
          <p:spPr bwMode="auto">
            <a:xfrm>
              <a:off x="685800" y="3109913"/>
              <a:ext cx="92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smtClean="0">
                  <a:ln>
                    <a:noFill/>
                  </a:ln>
                  <a:solidFill>
                    <a:srgbClr val="000000"/>
                  </a:solidFill>
                  <a:effectLst/>
                  <a:uLnTx/>
                  <a:uFillTx/>
                  <a:latin typeface="Times New Roman" panose="02020603050405020304" pitchFamily="18" charset="0"/>
                </a:rPr>
                <a:t>特性系数</a:t>
              </a: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5" name="Rectangle 21"/>
            <p:cNvSpPr>
              <a:spLocks noChangeArrowheads="1"/>
            </p:cNvSpPr>
            <p:nvPr/>
          </p:nvSpPr>
          <p:spPr bwMode="auto">
            <a:xfrm>
              <a:off x="3276600" y="2897188"/>
              <a:ext cx="5397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smtClean="0">
                  <a:ln>
                    <a:noFill/>
                  </a:ln>
                  <a:solidFill>
                    <a:srgbClr val="000000"/>
                  </a:solidFill>
                  <a:effectLst/>
                  <a:uLnTx/>
                  <a:uFillTx/>
                  <a:latin typeface="Times New Roman" panose="02020603050405020304" pitchFamily="18" charset="0"/>
                </a:rPr>
                <a:t>简单</a:t>
              </a: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6" name="Rectangle 22"/>
            <p:cNvSpPr>
              <a:spLocks noChangeArrowheads="1"/>
            </p:cNvSpPr>
            <p:nvPr/>
          </p:nvSpPr>
          <p:spPr bwMode="auto">
            <a:xfrm>
              <a:off x="5321300" y="2897188"/>
              <a:ext cx="464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smtClean="0">
                  <a:ln>
                    <a:noFill/>
                  </a:ln>
                  <a:solidFill>
                    <a:srgbClr val="000000"/>
                  </a:solidFill>
                  <a:effectLst/>
                  <a:uLnTx/>
                  <a:uFillTx/>
                  <a:latin typeface="Times New Roman" panose="02020603050405020304" pitchFamily="18" charset="0"/>
                </a:rPr>
                <a:t>平均</a:t>
              </a: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7" name="Rectangle 23"/>
            <p:cNvSpPr>
              <a:spLocks noChangeArrowheads="1"/>
            </p:cNvSpPr>
            <p:nvPr/>
          </p:nvSpPr>
          <p:spPr bwMode="auto">
            <a:xfrm>
              <a:off x="7342188" y="2897188"/>
              <a:ext cx="464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smtClean="0">
                  <a:ln>
                    <a:noFill/>
                  </a:ln>
                  <a:solidFill>
                    <a:srgbClr val="000000"/>
                  </a:solidFill>
                  <a:effectLst/>
                  <a:uLnTx/>
                  <a:uFillTx/>
                  <a:latin typeface="Times New Roman" panose="02020603050405020304" pitchFamily="18" charset="0"/>
                </a:rPr>
                <a:t>复杂</a:t>
              </a: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8" name="Rectangle 24"/>
            <p:cNvSpPr>
              <a:spLocks noChangeArrowheads="1"/>
            </p:cNvSpPr>
            <p:nvPr/>
          </p:nvSpPr>
          <p:spPr bwMode="auto">
            <a:xfrm>
              <a:off x="533400" y="2625725"/>
              <a:ext cx="2022475"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9" name="Line 25"/>
            <p:cNvSpPr>
              <a:spLocks noChangeShapeType="1"/>
            </p:cNvSpPr>
            <p:nvPr/>
          </p:nvSpPr>
          <p:spPr bwMode="auto">
            <a:xfrm>
              <a:off x="533400" y="2625725"/>
              <a:ext cx="2022475"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20" name="Rectangle 26"/>
            <p:cNvSpPr>
              <a:spLocks noChangeArrowheads="1"/>
            </p:cNvSpPr>
            <p:nvPr/>
          </p:nvSpPr>
          <p:spPr bwMode="auto">
            <a:xfrm>
              <a:off x="2555875" y="2625725"/>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21" name="Line 27"/>
            <p:cNvSpPr>
              <a:spLocks noChangeShapeType="1"/>
            </p:cNvSpPr>
            <p:nvPr/>
          </p:nvSpPr>
          <p:spPr bwMode="auto">
            <a:xfrm>
              <a:off x="2555875" y="2625725"/>
              <a:ext cx="1905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22" name="Line 28"/>
            <p:cNvSpPr>
              <a:spLocks noChangeShapeType="1"/>
            </p:cNvSpPr>
            <p:nvPr/>
          </p:nvSpPr>
          <p:spPr bwMode="auto">
            <a:xfrm>
              <a:off x="2555875" y="2625725"/>
              <a:ext cx="1588" cy="222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23" name="Rectangle 29"/>
            <p:cNvSpPr>
              <a:spLocks noChangeArrowheads="1"/>
            </p:cNvSpPr>
            <p:nvPr/>
          </p:nvSpPr>
          <p:spPr bwMode="auto">
            <a:xfrm>
              <a:off x="2574925" y="2625725"/>
              <a:ext cx="2001838"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24" name="Line 30"/>
            <p:cNvSpPr>
              <a:spLocks noChangeShapeType="1"/>
            </p:cNvSpPr>
            <p:nvPr/>
          </p:nvSpPr>
          <p:spPr bwMode="auto">
            <a:xfrm>
              <a:off x="2574925" y="2625725"/>
              <a:ext cx="2001838"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25" name="Rectangle 31"/>
            <p:cNvSpPr>
              <a:spLocks noChangeArrowheads="1"/>
            </p:cNvSpPr>
            <p:nvPr/>
          </p:nvSpPr>
          <p:spPr bwMode="auto">
            <a:xfrm>
              <a:off x="4576763" y="2625725"/>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26" name="Line 32"/>
            <p:cNvSpPr>
              <a:spLocks noChangeShapeType="1"/>
            </p:cNvSpPr>
            <p:nvPr/>
          </p:nvSpPr>
          <p:spPr bwMode="auto">
            <a:xfrm>
              <a:off x="4576763" y="2625725"/>
              <a:ext cx="1905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27" name="Line 33"/>
            <p:cNvSpPr>
              <a:spLocks noChangeShapeType="1"/>
            </p:cNvSpPr>
            <p:nvPr/>
          </p:nvSpPr>
          <p:spPr bwMode="auto">
            <a:xfrm>
              <a:off x="4576763" y="2625725"/>
              <a:ext cx="1587" cy="222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28" name="Rectangle 34"/>
            <p:cNvSpPr>
              <a:spLocks noChangeArrowheads="1"/>
            </p:cNvSpPr>
            <p:nvPr/>
          </p:nvSpPr>
          <p:spPr bwMode="auto">
            <a:xfrm>
              <a:off x="4595813" y="2625725"/>
              <a:ext cx="1984375"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29" name="Line 35"/>
            <p:cNvSpPr>
              <a:spLocks noChangeShapeType="1"/>
            </p:cNvSpPr>
            <p:nvPr/>
          </p:nvSpPr>
          <p:spPr bwMode="auto">
            <a:xfrm>
              <a:off x="4595813" y="2625725"/>
              <a:ext cx="1984375"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30" name="Rectangle 36"/>
            <p:cNvSpPr>
              <a:spLocks noChangeArrowheads="1"/>
            </p:cNvSpPr>
            <p:nvPr/>
          </p:nvSpPr>
          <p:spPr bwMode="auto">
            <a:xfrm>
              <a:off x="6580188" y="2625725"/>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31" name="Line 37"/>
            <p:cNvSpPr>
              <a:spLocks noChangeShapeType="1"/>
            </p:cNvSpPr>
            <p:nvPr/>
          </p:nvSpPr>
          <p:spPr bwMode="auto">
            <a:xfrm>
              <a:off x="6580188" y="2625725"/>
              <a:ext cx="1905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32" name="Line 38"/>
            <p:cNvSpPr>
              <a:spLocks noChangeShapeType="1"/>
            </p:cNvSpPr>
            <p:nvPr/>
          </p:nvSpPr>
          <p:spPr bwMode="auto">
            <a:xfrm>
              <a:off x="6580188" y="2625725"/>
              <a:ext cx="1587" cy="222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33" name="Rectangle 39"/>
            <p:cNvSpPr>
              <a:spLocks noChangeArrowheads="1"/>
            </p:cNvSpPr>
            <p:nvPr/>
          </p:nvSpPr>
          <p:spPr bwMode="auto">
            <a:xfrm>
              <a:off x="6599238" y="2625725"/>
              <a:ext cx="20018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34" name="Line 40"/>
            <p:cNvSpPr>
              <a:spLocks noChangeShapeType="1"/>
            </p:cNvSpPr>
            <p:nvPr/>
          </p:nvSpPr>
          <p:spPr bwMode="auto">
            <a:xfrm>
              <a:off x="6599238" y="2625725"/>
              <a:ext cx="2001837"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35" name="Rectangle 41"/>
            <p:cNvSpPr>
              <a:spLocks noChangeArrowheads="1"/>
            </p:cNvSpPr>
            <p:nvPr/>
          </p:nvSpPr>
          <p:spPr bwMode="auto">
            <a:xfrm>
              <a:off x="2555875" y="2647950"/>
              <a:ext cx="19050" cy="831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36" name="Line 42"/>
            <p:cNvSpPr>
              <a:spLocks noChangeShapeType="1"/>
            </p:cNvSpPr>
            <p:nvPr/>
          </p:nvSpPr>
          <p:spPr bwMode="auto">
            <a:xfrm>
              <a:off x="2555875" y="2647950"/>
              <a:ext cx="1588" cy="831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37" name="Line 43"/>
            <p:cNvSpPr>
              <a:spLocks noChangeShapeType="1"/>
            </p:cNvSpPr>
            <p:nvPr/>
          </p:nvSpPr>
          <p:spPr bwMode="auto">
            <a:xfrm>
              <a:off x="552450" y="2647950"/>
              <a:ext cx="2003425" cy="8318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38" name="Rectangle 44"/>
            <p:cNvSpPr>
              <a:spLocks noChangeArrowheads="1"/>
            </p:cNvSpPr>
            <p:nvPr/>
          </p:nvSpPr>
          <p:spPr bwMode="auto">
            <a:xfrm>
              <a:off x="4576763" y="2647950"/>
              <a:ext cx="19050" cy="831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39" name="Line 45"/>
            <p:cNvSpPr>
              <a:spLocks noChangeShapeType="1"/>
            </p:cNvSpPr>
            <p:nvPr/>
          </p:nvSpPr>
          <p:spPr bwMode="auto">
            <a:xfrm>
              <a:off x="4576763" y="2647950"/>
              <a:ext cx="1587" cy="831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40" name="Rectangle 46"/>
            <p:cNvSpPr>
              <a:spLocks noChangeArrowheads="1"/>
            </p:cNvSpPr>
            <p:nvPr/>
          </p:nvSpPr>
          <p:spPr bwMode="auto">
            <a:xfrm>
              <a:off x="6580188" y="2647950"/>
              <a:ext cx="19050" cy="831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41" name="Line 47"/>
            <p:cNvSpPr>
              <a:spLocks noChangeShapeType="1"/>
            </p:cNvSpPr>
            <p:nvPr/>
          </p:nvSpPr>
          <p:spPr bwMode="auto">
            <a:xfrm>
              <a:off x="6580188" y="2647950"/>
              <a:ext cx="1587" cy="831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42" name="Rectangle 48"/>
            <p:cNvSpPr>
              <a:spLocks noChangeArrowheads="1"/>
            </p:cNvSpPr>
            <p:nvPr/>
          </p:nvSpPr>
          <p:spPr bwMode="auto">
            <a:xfrm>
              <a:off x="838200" y="3549650"/>
              <a:ext cx="92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smtClean="0">
                  <a:ln>
                    <a:noFill/>
                  </a:ln>
                  <a:solidFill>
                    <a:srgbClr val="000000"/>
                  </a:solidFill>
                  <a:effectLst/>
                  <a:uLnTx/>
                  <a:uFillTx/>
                  <a:latin typeface="Times New Roman" panose="02020603050405020304" pitchFamily="18" charset="0"/>
                </a:rPr>
                <a:t>输入系数</a:t>
              </a: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3" name="Rectangle 49"/>
            <p:cNvSpPr>
              <a:spLocks noChangeArrowheads="1"/>
            </p:cNvSpPr>
            <p:nvPr/>
          </p:nvSpPr>
          <p:spPr bwMode="auto">
            <a:xfrm>
              <a:off x="1982788" y="3549650"/>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1" u="none" strike="noStrike" kern="0" cap="none" spc="0" normalizeH="0" baseline="0" noProof="0" smtClean="0">
                  <a:ln>
                    <a:noFill/>
                  </a:ln>
                  <a:solidFill>
                    <a:srgbClr val="000000"/>
                  </a:solidFill>
                  <a:effectLst/>
                  <a:uLnTx/>
                  <a:uFillTx/>
                  <a:latin typeface="Times New Roman" panose="02020603050405020304" pitchFamily="18" charset="0"/>
                </a:rPr>
                <a:t>a</a:t>
              </a:r>
              <a:r>
                <a:rPr kumimoji="0" lang="en-US" altLang="zh-CN" b="1" i="0" u="none" strike="noStrike" kern="0" cap="none" spc="0" normalizeH="0" baseline="-25000" noProof="0" smtClean="0">
                  <a:ln>
                    <a:noFill/>
                  </a:ln>
                  <a:solidFill>
                    <a:srgbClr val="000000"/>
                  </a:solidFill>
                  <a:effectLst/>
                  <a:uLnTx/>
                  <a:uFillTx/>
                  <a:latin typeface="Times New Roman" panose="02020603050405020304" pitchFamily="18" charset="0"/>
                </a:rPr>
                <a:t>1</a:t>
              </a:r>
              <a:endParaRPr kumimoji="0" lang="en-US" altLang="zh-CN" sz="1600" b="1" i="0" u="none" strike="noStrike" kern="0" cap="none" spc="0" normalizeH="0" baseline="-25000" noProof="0" smtClean="0">
                <a:ln>
                  <a:noFill/>
                </a:ln>
                <a:solidFill>
                  <a:srgbClr val="000000"/>
                </a:solidFill>
                <a:effectLst/>
                <a:uLnTx/>
                <a:uFillTx/>
                <a:latin typeface="Times New Roman" panose="02020603050405020304" pitchFamily="18" charset="0"/>
              </a:endParaRPr>
            </a:p>
          </p:txBody>
        </p:sp>
        <p:sp>
          <p:nvSpPr>
            <p:cNvPr id="44" name="Rectangle 50"/>
            <p:cNvSpPr>
              <a:spLocks noChangeArrowheads="1"/>
            </p:cNvSpPr>
            <p:nvPr/>
          </p:nvSpPr>
          <p:spPr bwMode="auto">
            <a:xfrm>
              <a:off x="3508375" y="3549650"/>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smtClean="0">
                  <a:ln>
                    <a:noFill/>
                  </a:ln>
                  <a:solidFill>
                    <a:srgbClr val="000000"/>
                  </a:solidFill>
                  <a:effectLst/>
                  <a:uLnTx/>
                  <a:uFillTx/>
                  <a:latin typeface="Times New Roman" panose="02020603050405020304" pitchFamily="18" charset="0"/>
                </a:rPr>
                <a:t>3</a:t>
              </a:r>
              <a:endPar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5" name="Rectangle 51"/>
            <p:cNvSpPr>
              <a:spLocks noChangeArrowheads="1"/>
            </p:cNvSpPr>
            <p:nvPr/>
          </p:nvSpPr>
          <p:spPr bwMode="auto">
            <a:xfrm>
              <a:off x="5530850" y="3549650"/>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smtClean="0">
                  <a:ln>
                    <a:noFill/>
                  </a:ln>
                  <a:solidFill>
                    <a:srgbClr val="000000"/>
                  </a:solidFill>
                  <a:effectLst/>
                  <a:uLnTx/>
                  <a:uFillTx/>
                  <a:latin typeface="Times New Roman" panose="02020603050405020304" pitchFamily="18" charset="0"/>
                </a:rPr>
                <a:t>4</a:t>
              </a:r>
              <a:endPar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6" name="Rectangle 52"/>
            <p:cNvSpPr>
              <a:spLocks noChangeArrowheads="1"/>
            </p:cNvSpPr>
            <p:nvPr/>
          </p:nvSpPr>
          <p:spPr bwMode="auto">
            <a:xfrm>
              <a:off x="7553325" y="3549650"/>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smtClean="0">
                  <a:ln>
                    <a:noFill/>
                  </a:ln>
                  <a:solidFill>
                    <a:srgbClr val="000000"/>
                  </a:solidFill>
                  <a:effectLst/>
                  <a:uLnTx/>
                  <a:uFillTx/>
                  <a:latin typeface="Times New Roman" panose="02020603050405020304" pitchFamily="18" charset="0"/>
                </a:rPr>
                <a:t>6</a:t>
              </a:r>
              <a:endPar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7" name="Rectangle 53"/>
            <p:cNvSpPr>
              <a:spLocks noChangeArrowheads="1"/>
            </p:cNvSpPr>
            <p:nvPr/>
          </p:nvSpPr>
          <p:spPr bwMode="auto">
            <a:xfrm>
              <a:off x="533400" y="3479800"/>
              <a:ext cx="2022475"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48" name="Line 54"/>
            <p:cNvSpPr>
              <a:spLocks noChangeShapeType="1"/>
            </p:cNvSpPr>
            <p:nvPr/>
          </p:nvSpPr>
          <p:spPr bwMode="auto">
            <a:xfrm>
              <a:off x="533400" y="3479800"/>
              <a:ext cx="20224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49" name="Rectangle 55"/>
            <p:cNvSpPr>
              <a:spLocks noChangeArrowheads="1"/>
            </p:cNvSpPr>
            <p:nvPr/>
          </p:nvSpPr>
          <p:spPr bwMode="auto">
            <a:xfrm>
              <a:off x="2555875" y="3479800"/>
              <a:ext cx="19050"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50" name="Line 56"/>
            <p:cNvSpPr>
              <a:spLocks noChangeShapeType="1"/>
            </p:cNvSpPr>
            <p:nvPr/>
          </p:nvSpPr>
          <p:spPr bwMode="auto">
            <a:xfrm>
              <a:off x="2555875" y="34798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51" name="Line 57"/>
            <p:cNvSpPr>
              <a:spLocks noChangeShapeType="1"/>
            </p:cNvSpPr>
            <p:nvPr/>
          </p:nvSpPr>
          <p:spPr bwMode="auto">
            <a:xfrm>
              <a:off x="2555875" y="3479800"/>
              <a:ext cx="1588" cy="23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52" name="Rectangle 58"/>
            <p:cNvSpPr>
              <a:spLocks noChangeArrowheads="1"/>
            </p:cNvSpPr>
            <p:nvPr/>
          </p:nvSpPr>
          <p:spPr bwMode="auto">
            <a:xfrm>
              <a:off x="2574925" y="3479800"/>
              <a:ext cx="2001838"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53" name="Line 59"/>
            <p:cNvSpPr>
              <a:spLocks noChangeShapeType="1"/>
            </p:cNvSpPr>
            <p:nvPr/>
          </p:nvSpPr>
          <p:spPr bwMode="auto">
            <a:xfrm>
              <a:off x="2574925" y="3479800"/>
              <a:ext cx="200183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54" name="Rectangle 60"/>
            <p:cNvSpPr>
              <a:spLocks noChangeArrowheads="1"/>
            </p:cNvSpPr>
            <p:nvPr/>
          </p:nvSpPr>
          <p:spPr bwMode="auto">
            <a:xfrm>
              <a:off x="4576763" y="3479800"/>
              <a:ext cx="19050"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55" name="Line 61"/>
            <p:cNvSpPr>
              <a:spLocks noChangeShapeType="1"/>
            </p:cNvSpPr>
            <p:nvPr/>
          </p:nvSpPr>
          <p:spPr bwMode="auto">
            <a:xfrm>
              <a:off x="4576763" y="34798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56" name="Line 62"/>
            <p:cNvSpPr>
              <a:spLocks noChangeShapeType="1"/>
            </p:cNvSpPr>
            <p:nvPr/>
          </p:nvSpPr>
          <p:spPr bwMode="auto">
            <a:xfrm>
              <a:off x="4576763" y="3479800"/>
              <a:ext cx="1587" cy="23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57" name="Rectangle 63"/>
            <p:cNvSpPr>
              <a:spLocks noChangeArrowheads="1"/>
            </p:cNvSpPr>
            <p:nvPr/>
          </p:nvSpPr>
          <p:spPr bwMode="auto">
            <a:xfrm>
              <a:off x="4595813" y="3479800"/>
              <a:ext cx="1984375"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58" name="Line 64"/>
            <p:cNvSpPr>
              <a:spLocks noChangeShapeType="1"/>
            </p:cNvSpPr>
            <p:nvPr/>
          </p:nvSpPr>
          <p:spPr bwMode="auto">
            <a:xfrm>
              <a:off x="4595813" y="3479800"/>
              <a:ext cx="19843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59" name="Rectangle 65"/>
            <p:cNvSpPr>
              <a:spLocks noChangeArrowheads="1"/>
            </p:cNvSpPr>
            <p:nvPr/>
          </p:nvSpPr>
          <p:spPr bwMode="auto">
            <a:xfrm>
              <a:off x="6580188" y="3479800"/>
              <a:ext cx="19050"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60" name="Line 66"/>
            <p:cNvSpPr>
              <a:spLocks noChangeShapeType="1"/>
            </p:cNvSpPr>
            <p:nvPr/>
          </p:nvSpPr>
          <p:spPr bwMode="auto">
            <a:xfrm>
              <a:off x="6580188" y="34798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61" name="Line 67"/>
            <p:cNvSpPr>
              <a:spLocks noChangeShapeType="1"/>
            </p:cNvSpPr>
            <p:nvPr/>
          </p:nvSpPr>
          <p:spPr bwMode="auto">
            <a:xfrm>
              <a:off x="6580188" y="3479800"/>
              <a:ext cx="1587" cy="23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62" name="Rectangle 68"/>
            <p:cNvSpPr>
              <a:spLocks noChangeArrowheads="1"/>
            </p:cNvSpPr>
            <p:nvPr/>
          </p:nvSpPr>
          <p:spPr bwMode="auto">
            <a:xfrm>
              <a:off x="6599238" y="3479800"/>
              <a:ext cx="2001837"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63" name="Line 69"/>
            <p:cNvSpPr>
              <a:spLocks noChangeShapeType="1"/>
            </p:cNvSpPr>
            <p:nvPr/>
          </p:nvSpPr>
          <p:spPr bwMode="auto">
            <a:xfrm>
              <a:off x="6599238" y="3479800"/>
              <a:ext cx="20018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64" name="Rectangle 70"/>
            <p:cNvSpPr>
              <a:spLocks noChangeArrowheads="1"/>
            </p:cNvSpPr>
            <p:nvPr/>
          </p:nvSpPr>
          <p:spPr bwMode="auto">
            <a:xfrm>
              <a:off x="2555875" y="3503613"/>
              <a:ext cx="19050" cy="415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65" name="Line 71"/>
            <p:cNvSpPr>
              <a:spLocks noChangeShapeType="1"/>
            </p:cNvSpPr>
            <p:nvPr/>
          </p:nvSpPr>
          <p:spPr bwMode="auto">
            <a:xfrm>
              <a:off x="2555875" y="3503613"/>
              <a:ext cx="1588" cy="415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66" name="Rectangle 72"/>
            <p:cNvSpPr>
              <a:spLocks noChangeArrowheads="1"/>
            </p:cNvSpPr>
            <p:nvPr/>
          </p:nvSpPr>
          <p:spPr bwMode="auto">
            <a:xfrm>
              <a:off x="4576763" y="3503613"/>
              <a:ext cx="19050" cy="415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67" name="Line 73"/>
            <p:cNvSpPr>
              <a:spLocks noChangeShapeType="1"/>
            </p:cNvSpPr>
            <p:nvPr/>
          </p:nvSpPr>
          <p:spPr bwMode="auto">
            <a:xfrm>
              <a:off x="4576763" y="3503613"/>
              <a:ext cx="1587" cy="415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68" name="Rectangle 74"/>
            <p:cNvSpPr>
              <a:spLocks noChangeArrowheads="1"/>
            </p:cNvSpPr>
            <p:nvPr/>
          </p:nvSpPr>
          <p:spPr bwMode="auto">
            <a:xfrm>
              <a:off x="6580188" y="3503613"/>
              <a:ext cx="19050" cy="415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69" name="Line 75"/>
            <p:cNvSpPr>
              <a:spLocks noChangeShapeType="1"/>
            </p:cNvSpPr>
            <p:nvPr/>
          </p:nvSpPr>
          <p:spPr bwMode="auto">
            <a:xfrm>
              <a:off x="6580188" y="3503613"/>
              <a:ext cx="1587" cy="415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70" name="Rectangle 76"/>
            <p:cNvSpPr>
              <a:spLocks noChangeArrowheads="1"/>
            </p:cNvSpPr>
            <p:nvPr/>
          </p:nvSpPr>
          <p:spPr bwMode="auto">
            <a:xfrm>
              <a:off x="838200" y="3989388"/>
              <a:ext cx="92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smtClean="0">
                  <a:ln>
                    <a:noFill/>
                  </a:ln>
                  <a:solidFill>
                    <a:srgbClr val="000000"/>
                  </a:solidFill>
                  <a:effectLst/>
                  <a:uLnTx/>
                  <a:uFillTx/>
                  <a:latin typeface="Times New Roman" panose="02020603050405020304" pitchFamily="18" charset="0"/>
                </a:rPr>
                <a:t>输出系数</a:t>
              </a: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71" name="Rectangle 77"/>
            <p:cNvSpPr>
              <a:spLocks noChangeArrowheads="1"/>
            </p:cNvSpPr>
            <p:nvPr/>
          </p:nvSpPr>
          <p:spPr bwMode="auto">
            <a:xfrm>
              <a:off x="1982788" y="3989388"/>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1" u="none" strike="noStrike" kern="0" cap="none" spc="0" normalizeH="0" baseline="0" noProof="0" smtClean="0">
                  <a:ln>
                    <a:noFill/>
                  </a:ln>
                  <a:solidFill>
                    <a:srgbClr val="000000"/>
                  </a:solidFill>
                  <a:effectLst/>
                  <a:uLnTx/>
                  <a:uFillTx/>
                  <a:latin typeface="Times New Roman" panose="02020603050405020304" pitchFamily="18" charset="0"/>
                </a:rPr>
                <a:t>a</a:t>
              </a:r>
              <a:r>
                <a:rPr kumimoji="0" lang="en-US" altLang="zh-CN" b="1" i="0" u="none" strike="noStrike" kern="0" cap="none" spc="0" normalizeH="0" baseline="-25000" noProof="0" smtClean="0">
                  <a:ln>
                    <a:noFill/>
                  </a:ln>
                  <a:solidFill>
                    <a:srgbClr val="000000"/>
                  </a:solidFill>
                  <a:effectLst/>
                  <a:uLnTx/>
                  <a:uFillTx/>
                  <a:latin typeface="Times New Roman" panose="02020603050405020304" pitchFamily="18" charset="0"/>
                </a:rPr>
                <a:t>2</a:t>
              </a:r>
              <a:endParaRPr kumimoji="0" lang="en-US" altLang="zh-CN" sz="1600" b="1" i="0" u="none" strike="noStrike" kern="0" cap="none" spc="0" normalizeH="0" baseline="-25000" noProof="0" smtClean="0">
                <a:ln>
                  <a:noFill/>
                </a:ln>
                <a:solidFill>
                  <a:srgbClr val="000000"/>
                </a:solidFill>
                <a:effectLst/>
                <a:uLnTx/>
                <a:uFillTx/>
                <a:latin typeface="Times New Roman" panose="02020603050405020304" pitchFamily="18" charset="0"/>
              </a:endParaRPr>
            </a:p>
          </p:txBody>
        </p:sp>
        <p:sp>
          <p:nvSpPr>
            <p:cNvPr id="72" name="Rectangle 78"/>
            <p:cNvSpPr>
              <a:spLocks noChangeArrowheads="1"/>
            </p:cNvSpPr>
            <p:nvPr/>
          </p:nvSpPr>
          <p:spPr bwMode="auto">
            <a:xfrm>
              <a:off x="3508375" y="3989388"/>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smtClean="0">
                  <a:ln>
                    <a:noFill/>
                  </a:ln>
                  <a:solidFill>
                    <a:srgbClr val="000000"/>
                  </a:solidFill>
                  <a:effectLst/>
                  <a:uLnTx/>
                  <a:uFillTx/>
                  <a:latin typeface="Times New Roman" panose="02020603050405020304" pitchFamily="18" charset="0"/>
                </a:rPr>
                <a:t>4</a:t>
              </a:r>
              <a:endPar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73" name="Rectangle 79"/>
            <p:cNvSpPr>
              <a:spLocks noChangeArrowheads="1"/>
            </p:cNvSpPr>
            <p:nvPr/>
          </p:nvSpPr>
          <p:spPr bwMode="auto">
            <a:xfrm>
              <a:off x="5530850" y="3989388"/>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smtClean="0">
                  <a:ln>
                    <a:noFill/>
                  </a:ln>
                  <a:solidFill>
                    <a:srgbClr val="000000"/>
                  </a:solidFill>
                  <a:effectLst/>
                  <a:uLnTx/>
                  <a:uFillTx/>
                  <a:latin typeface="Times New Roman" panose="02020603050405020304" pitchFamily="18" charset="0"/>
                </a:rPr>
                <a:t>5</a:t>
              </a:r>
              <a:endPar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74" name="Rectangle 80"/>
            <p:cNvSpPr>
              <a:spLocks noChangeArrowheads="1"/>
            </p:cNvSpPr>
            <p:nvPr/>
          </p:nvSpPr>
          <p:spPr bwMode="auto">
            <a:xfrm>
              <a:off x="7553325" y="3989388"/>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smtClean="0">
                  <a:ln>
                    <a:noFill/>
                  </a:ln>
                  <a:solidFill>
                    <a:srgbClr val="000000"/>
                  </a:solidFill>
                  <a:effectLst/>
                  <a:uLnTx/>
                  <a:uFillTx/>
                  <a:latin typeface="Times New Roman" panose="02020603050405020304" pitchFamily="18" charset="0"/>
                </a:rPr>
                <a:t>7</a:t>
              </a:r>
              <a:endPar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75" name="Rectangle 81"/>
            <p:cNvSpPr>
              <a:spLocks noChangeArrowheads="1"/>
            </p:cNvSpPr>
            <p:nvPr/>
          </p:nvSpPr>
          <p:spPr bwMode="auto">
            <a:xfrm>
              <a:off x="533400" y="3919538"/>
              <a:ext cx="2022475"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76" name="Line 82"/>
            <p:cNvSpPr>
              <a:spLocks noChangeShapeType="1"/>
            </p:cNvSpPr>
            <p:nvPr/>
          </p:nvSpPr>
          <p:spPr bwMode="auto">
            <a:xfrm>
              <a:off x="533400" y="3919538"/>
              <a:ext cx="2022475"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77" name="Rectangle 83"/>
            <p:cNvSpPr>
              <a:spLocks noChangeArrowheads="1"/>
            </p:cNvSpPr>
            <p:nvPr/>
          </p:nvSpPr>
          <p:spPr bwMode="auto">
            <a:xfrm>
              <a:off x="2555875" y="39195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78" name="Line 84"/>
            <p:cNvSpPr>
              <a:spLocks noChangeShapeType="1"/>
            </p:cNvSpPr>
            <p:nvPr/>
          </p:nvSpPr>
          <p:spPr bwMode="auto">
            <a:xfrm>
              <a:off x="2555875" y="3919538"/>
              <a:ext cx="1905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79" name="Line 85"/>
            <p:cNvSpPr>
              <a:spLocks noChangeShapeType="1"/>
            </p:cNvSpPr>
            <p:nvPr/>
          </p:nvSpPr>
          <p:spPr bwMode="auto">
            <a:xfrm>
              <a:off x="2555875" y="3919538"/>
              <a:ext cx="1588" cy="222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80" name="Rectangle 86"/>
            <p:cNvSpPr>
              <a:spLocks noChangeArrowheads="1"/>
            </p:cNvSpPr>
            <p:nvPr/>
          </p:nvSpPr>
          <p:spPr bwMode="auto">
            <a:xfrm>
              <a:off x="2574925" y="3919538"/>
              <a:ext cx="2001838"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81" name="Line 87"/>
            <p:cNvSpPr>
              <a:spLocks noChangeShapeType="1"/>
            </p:cNvSpPr>
            <p:nvPr/>
          </p:nvSpPr>
          <p:spPr bwMode="auto">
            <a:xfrm>
              <a:off x="2574925" y="3919538"/>
              <a:ext cx="2001838"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82" name="Rectangle 88"/>
            <p:cNvSpPr>
              <a:spLocks noChangeArrowheads="1"/>
            </p:cNvSpPr>
            <p:nvPr/>
          </p:nvSpPr>
          <p:spPr bwMode="auto">
            <a:xfrm>
              <a:off x="4576763" y="39195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83" name="Line 89"/>
            <p:cNvSpPr>
              <a:spLocks noChangeShapeType="1"/>
            </p:cNvSpPr>
            <p:nvPr/>
          </p:nvSpPr>
          <p:spPr bwMode="auto">
            <a:xfrm>
              <a:off x="4576763" y="3919538"/>
              <a:ext cx="1905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84" name="Line 90"/>
            <p:cNvSpPr>
              <a:spLocks noChangeShapeType="1"/>
            </p:cNvSpPr>
            <p:nvPr/>
          </p:nvSpPr>
          <p:spPr bwMode="auto">
            <a:xfrm>
              <a:off x="4576763" y="3919538"/>
              <a:ext cx="1587" cy="222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85" name="Rectangle 91"/>
            <p:cNvSpPr>
              <a:spLocks noChangeArrowheads="1"/>
            </p:cNvSpPr>
            <p:nvPr/>
          </p:nvSpPr>
          <p:spPr bwMode="auto">
            <a:xfrm>
              <a:off x="4595813" y="3919538"/>
              <a:ext cx="1984375"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86" name="Line 92"/>
            <p:cNvSpPr>
              <a:spLocks noChangeShapeType="1"/>
            </p:cNvSpPr>
            <p:nvPr/>
          </p:nvSpPr>
          <p:spPr bwMode="auto">
            <a:xfrm>
              <a:off x="4595813" y="3919538"/>
              <a:ext cx="1984375"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87" name="Rectangle 93"/>
            <p:cNvSpPr>
              <a:spLocks noChangeArrowheads="1"/>
            </p:cNvSpPr>
            <p:nvPr/>
          </p:nvSpPr>
          <p:spPr bwMode="auto">
            <a:xfrm>
              <a:off x="6580188" y="39195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88" name="Line 94"/>
            <p:cNvSpPr>
              <a:spLocks noChangeShapeType="1"/>
            </p:cNvSpPr>
            <p:nvPr/>
          </p:nvSpPr>
          <p:spPr bwMode="auto">
            <a:xfrm>
              <a:off x="6580188" y="3919538"/>
              <a:ext cx="1905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89" name="Line 95"/>
            <p:cNvSpPr>
              <a:spLocks noChangeShapeType="1"/>
            </p:cNvSpPr>
            <p:nvPr/>
          </p:nvSpPr>
          <p:spPr bwMode="auto">
            <a:xfrm>
              <a:off x="6580188" y="3919538"/>
              <a:ext cx="1587" cy="222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90" name="Rectangle 96"/>
            <p:cNvSpPr>
              <a:spLocks noChangeArrowheads="1"/>
            </p:cNvSpPr>
            <p:nvPr/>
          </p:nvSpPr>
          <p:spPr bwMode="auto">
            <a:xfrm>
              <a:off x="6599238" y="3919538"/>
              <a:ext cx="20018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91" name="Line 97"/>
            <p:cNvSpPr>
              <a:spLocks noChangeShapeType="1"/>
            </p:cNvSpPr>
            <p:nvPr/>
          </p:nvSpPr>
          <p:spPr bwMode="auto">
            <a:xfrm>
              <a:off x="6599238" y="3919538"/>
              <a:ext cx="2001837"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92" name="Rectangle 98"/>
            <p:cNvSpPr>
              <a:spLocks noChangeArrowheads="1"/>
            </p:cNvSpPr>
            <p:nvPr/>
          </p:nvSpPr>
          <p:spPr bwMode="auto">
            <a:xfrm>
              <a:off x="2555875" y="3941763"/>
              <a:ext cx="19050" cy="4175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93" name="Line 99"/>
            <p:cNvSpPr>
              <a:spLocks noChangeShapeType="1"/>
            </p:cNvSpPr>
            <p:nvPr/>
          </p:nvSpPr>
          <p:spPr bwMode="auto">
            <a:xfrm>
              <a:off x="2555875" y="3941763"/>
              <a:ext cx="1588" cy="4175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94" name="Rectangle 100"/>
            <p:cNvSpPr>
              <a:spLocks noChangeArrowheads="1"/>
            </p:cNvSpPr>
            <p:nvPr/>
          </p:nvSpPr>
          <p:spPr bwMode="auto">
            <a:xfrm>
              <a:off x="4576763" y="3941763"/>
              <a:ext cx="19050" cy="4175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95" name="Line 101"/>
            <p:cNvSpPr>
              <a:spLocks noChangeShapeType="1"/>
            </p:cNvSpPr>
            <p:nvPr/>
          </p:nvSpPr>
          <p:spPr bwMode="auto">
            <a:xfrm>
              <a:off x="4576763" y="3941763"/>
              <a:ext cx="1587" cy="4175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96" name="Rectangle 102"/>
            <p:cNvSpPr>
              <a:spLocks noChangeArrowheads="1"/>
            </p:cNvSpPr>
            <p:nvPr/>
          </p:nvSpPr>
          <p:spPr bwMode="auto">
            <a:xfrm>
              <a:off x="6580188" y="3941763"/>
              <a:ext cx="19050" cy="4175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97" name="Line 103"/>
            <p:cNvSpPr>
              <a:spLocks noChangeShapeType="1"/>
            </p:cNvSpPr>
            <p:nvPr/>
          </p:nvSpPr>
          <p:spPr bwMode="auto">
            <a:xfrm>
              <a:off x="6580188" y="3941763"/>
              <a:ext cx="1587" cy="4175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98" name="Rectangle 104"/>
            <p:cNvSpPr>
              <a:spLocks noChangeArrowheads="1"/>
            </p:cNvSpPr>
            <p:nvPr/>
          </p:nvSpPr>
          <p:spPr bwMode="auto">
            <a:xfrm>
              <a:off x="838200" y="4427538"/>
              <a:ext cx="92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smtClean="0">
                  <a:ln>
                    <a:noFill/>
                  </a:ln>
                  <a:solidFill>
                    <a:srgbClr val="000000"/>
                  </a:solidFill>
                  <a:effectLst/>
                  <a:uLnTx/>
                  <a:uFillTx/>
                  <a:latin typeface="Times New Roman" panose="02020603050405020304" pitchFamily="18" charset="0"/>
                </a:rPr>
                <a:t>查询系数</a:t>
              </a: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99" name="Rectangle 105"/>
            <p:cNvSpPr>
              <a:spLocks noChangeArrowheads="1"/>
            </p:cNvSpPr>
            <p:nvPr/>
          </p:nvSpPr>
          <p:spPr bwMode="auto">
            <a:xfrm>
              <a:off x="1982788" y="4427538"/>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1" u="none" strike="noStrike" kern="0" cap="none" spc="0" normalizeH="0" baseline="0" noProof="0" smtClean="0">
                  <a:ln>
                    <a:noFill/>
                  </a:ln>
                  <a:solidFill>
                    <a:srgbClr val="000000"/>
                  </a:solidFill>
                  <a:effectLst/>
                  <a:uLnTx/>
                  <a:uFillTx/>
                  <a:latin typeface="Times New Roman" panose="02020603050405020304" pitchFamily="18" charset="0"/>
                </a:rPr>
                <a:t>a</a:t>
              </a:r>
              <a:r>
                <a:rPr kumimoji="0" lang="en-US" altLang="zh-CN" b="1" i="0" u="none" strike="noStrike" kern="0" cap="none" spc="0" normalizeH="0" baseline="-25000" noProof="0" smtClean="0">
                  <a:ln>
                    <a:noFill/>
                  </a:ln>
                  <a:solidFill>
                    <a:srgbClr val="000000"/>
                  </a:solidFill>
                  <a:effectLst/>
                  <a:uLnTx/>
                  <a:uFillTx/>
                  <a:latin typeface="Times New Roman" panose="02020603050405020304" pitchFamily="18" charset="0"/>
                </a:rPr>
                <a:t>3</a:t>
              </a:r>
              <a:endParaRPr kumimoji="0" lang="en-US" altLang="zh-CN" sz="1600" b="1" i="0" u="none" strike="noStrike" kern="0" cap="none" spc="0" normalizeH="0" baseline="-25000" noProof="0" smtClean="0">
                <a:ln>
                  <a:noFill/>
                </a:ln>
                <a:solidFill>
                  <a:srgbClr val="000000"/>
                </a:solidFill>
                <a:effectLst/>
                <a:uLnTx/>
                <a:uFillTx/>
                <a:latin typeface="Times New Roman" panose="02020603050405020304" pitchFamily="18" charset="0"/>
              </a:endParaRPr>
            </a:p>
          </p:txBody>
        </p:sp>
        <p:sp>
          <p:nvSpPr>
            <p:cNvPr id="100" name="Rectangle 106"/>
            <p:cNvSpPr>
              <a:spLocks noChangeArrowheads="1"/>
            </p:cNvSpPr>
            <p:nvPr/>
          </p:nvSpPr>
          <p:spPr bwMode="auto">
            <a:xfrm>
              <a:off x="3508375" y="4427538"/>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smtClean="0">
                  <a:ln>
                    <a:noFill/>
                  </a:ln>
                  <a:solidFill>
                    <a:srgbClr val="000000"/>
                  </a:solidFill>
                  <a:effectLst/>
                  <a:uLnTx/>
                  <a:uFillTx/>
                  <a:latin typeface="Times New Roman" panose="02020603050405020304" pitchFamily="18" charset="0"/>
                </a:rPr>
                <a:t>3</a:t>
              </a:r>
              <a:endPar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01" name="Rectangle 107"/>
            <p:cNvSpPr>
              <a:spLocks noChangeArrowheads="1"/>
            </p:cNvSpPr>
            <p:nvPr/>
          </p:nvSpPr>
          <p:spPr bwMode="auto">
            <a:xfrm>
              <a:off x="5530850" y="4427538"/>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smtClean="0">
                  <a:ln>
                    <a:noFill/>
                  </a:ln>
                  <a:solidFill>
                    <a:srgbClr val="000000"/>
                  </a:solidFill>
                  <a:effectLst/>
                  <a:uLnTx/>
                  <a:uFillTx/>
                  <a:latin typeface="Times New Roman" panose="02020603050405020304" pitchFamily="18" charset="0"/>
                </a:rPr>
                <a:t>4</a:t>
              </a:r>
              <a:endPar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02" name="Rectangle 108"/>
            <p:cNvSpPr>
              <a:spLocks noChangeArrowheads="1"/>
            </p:cNvSpPr>
            <p:nvPr/>
          </p:nvSpPr>
          <p:spPr bwMode="auto">
            <a:xfrm>
              <a:off x="7553325" y="4427538"/>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smtClean="0">
                  <a:ln>
                    <a:noFill/>
                  </a:ln>
                  <a:solidFill>
                    <a:srgbClr val="000000"/>
                  </a:solidFill>
                  <a:effectLst/>
                  <a:uLnTx/>
                  <a:uFillTx/>
                  <a:latin typeface="Times New Roman" panose="02020603050405020304" pitchFamily="18" charset="0"/>
                </a:rPr>
                <a:t>6</a:t>
              </a:r>
              <a:endPar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03" name="Rectangle 109"/>
            <p:cNvSpPr>
              <a:spLocks noChangeArrowheads="1"/>
            </p:cNvSpPr>
            <p:nvPr/>
          </p:nvSpPr>
          <p:spPr bwMode="auto">
            <a:xfrm>
              <a:off x="533400" y="4359275"/>
              <a:ext cx="2022475"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04" name="Line 110"/>
            <p:cNvSpPr>
              <a:spLocks noChangeShapeType="1"/>
            </p:cNvSpPr>
            <p:nvPr/>
          </p:nvSpPr>
          <p:spPr bwMode="auto">
            <a:xfrm>
              <a:off x="533400" y="4359275"/>
              <a:ext cx="20224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05" name="Rectangle 111"/>
            <p:cNvSpPr>
              <a:spLocks noChangeArrowheads="1"/>
            </p:cNvSpPr>
            <p:nvPr/>
          </p:nvSpPr>
          <p:spPr bwMode="auto">
            <a:xfrm>
              <a:off x="2555875" y="4359275"/>
              <a:ext cx="19050"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06" name="Line 112"/>
            <p:cNvSpPr>
              <a:spLocks noChangeShapeType="1"/>
            </p:cNvSpPr>
            <p:nvPr/>
          </p:nvSpPr>
          <p:spPr bwMode="auto">
            <a:xfrm>
              <a:off x="2555875" y="43592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07" name="Line 113"/>
            <p:cNvSpPr>
              <a:spLocks noChangeShapeType="1"/>
            </p:cNvSpPr>
            <p:nvPr/>
          </p:nvSpPr>
          <p:spPr bwMode="auto">
            <a:xfrm>
              <a:off x="2555875" y="4359275"/>
              <a:ext cx="1588" cy="23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08" name="Rectangle 114"/>
            <p:cNvSpPr>
              <a:spLocks noChangeArrowheads="1"/>
            </p:cNvSpPr>
            <p:nvPr/>
          </p:nvSpPr>
          <p:spPr bwMode="auto">
            <a:xfrm>
              <a:off x="2574925" y="4359275"/>
              <a:ext cx="2001838"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09" name="Line 115"/>
            <p:cNvSpPr>
              <a:spLocks noChangeShapeType="1"/>
            </p:cNvSpPr>
            <p:nvPr/>
          </p:nvSpPr>
          <p:spPr bwMode="auto">
            <a:xfrm>
              <a:off x="2574925" y="4359275"/>
              <a:ext cx="200183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10" name="Rectangle 116"/>
            <p:cNvSpPr>
              <a:spLocks noChangeArrowheads="1"/>
            </p:cNvSpPr>
            <p:nvPr/>
          </p:nvSpPr>
          <p:spPr bwMode="auto">
            <a:xfrm>
              <a:off x="4576763" y="4359275"/>
              <a:ext cx="19050"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11" name="Line 117"/>
            <p:cNvSpPr>
              <a:spLocks noChangeShapeType="1"/>
            </p:cNvSpPr>
            <p:nvPr/>
          </p:nvSpPr>
          <p:spPr bwMode="auto">
            <a:xfrm>
              <a:off x="4576763" y="43592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12" name="Line 118"/>
            <p:cNvSpPr>
              <a:spLocks noChangeShapeType="1"/>
            </p:cNvSpPr>
            <p:nvPr/>
          </p:nvSpPr>
          <p:spPr bwMode="auto">
            <a:xfrm>
              <a:off x="4576763" y="4359275"/>
              <a:ext cx="1587" cy="23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13" name="Rectangle 119"/>
            <p:cNvSpPr>
              <a:spLocks noChangeArrowheads="1"/>
            </p:cNvSpPr>
            <p:nvPr/>
          </p:nvSpPr>
          <p:spPr bwMode="auto">
            <a:xfrm>
              <a:off x="4595813" y="4359275"/>
              <a:ext cx="1984375"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14" name="Line 120"/>
            <p:cNvSpPr>
              <a:spLocks noChangeShapeType="1"/>
            </p:cNvSpPr>
            <p:nvPr/>
          </p:nvSpPr>
          <p:spPr bwMode="auto">
            <a:xfrm>
              <a:off x="4595813" y="4359275"/>
              <a:ext cx="19843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15" name="Rectangle 121"/>
            <p:cNvSpPr>
              <a:spLocks noChangeArrowheads="1"/>
            </p:cNvSpPr>
            <p:nvPr/>
          </p:nvSpPr>
          <p:spPr bwMode="auto">
            <a:xfrm>
              <a:off x="6580188" y="4359275"/>
              <a:ext cx="19050"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16" name="Line 122"/>
            <p:cNvSpPr>
              <a:spLocks noChangeShapeType="1"/>
            </p:cNvSpPr>
            <p:nvPr/>
          </p:nvSpPr>
          <p:spPr bwMode="auto">
            <a:xfrm>
              <a:off x="6580188" y="43592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17" name="Line 123"/>
            <p:cNvSpPr>
              <a:spLocks noChangeShapeType="1"/>
            </p:cNvSpPr>
            <p:nvPr/>
          </p:nvSpPr>
          <p:spPr bwMode="auto">
            <a:xfrm>
              <a:off x="6580188" y="4359275"/>
              <a:ext cx="1587" cy="23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18" name="Rectangle 124"/>
            <p:cNvSpPr>
              <a:spLocks noChangeArrowheads="1"/>
            </p:cNvSpPr>
            <p:nvPr/>
          </p:nvSpPr>
          <p:spPr bwMode="auto">
            <a:xfrm>
              <a:off x="6599238" y="4359275"/>
              <a:ext cx="2001837"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19" name="Line 125"/>
            <p:cNvSpPr>
              <a:spLocks noChangeShapeType="1"/>
            </p:cNvSpPr>
            <p:nvPr/>
          </p:nvSpPr>
          <p:spPr bwMode="auto">
            <a:xfrm>
              <a:off x="6599238" y="4359275"/>
              <a:ext cx="20018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20" name="Rectangle 126"/>
            <p:cNvSpPr>
              <a:spLocks noChangeArrowheads="1"/>
            </p:cNvSpPr>
            <p:nvPr/>
          </p:nvSpPr>
          <p:spPr bwMode="auto">
            <a:xfrm>
              <a:off x="2555875" y="4383088"/>
              <a:ext cx="19050"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21" name="Line 127"/>
            <p:cNvSpPr>
              <a:spLocks noChangeShapeType="1"/>
            </p:cNvSpPr>
            <p:nvPr/>
          </p:nvSpPr>
          <p:spPr bwMode="auto">
            <a:xfrm>
              <a:off x="2555875" y="4383088"/>
              <a:ext cx="1588" cy="4143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22" name="Rectangle 128"/>
            <p:cNvSpPr>
              <a:spLocks noChangeArrowheads="1"/>
            </p:cNvSpPr>
            <p:nvPr/>
          </p:nvSpPr>
          <p:spPr bwMode="auto">
            <a:xfrm>
              <a:off x="4576763" y="4383088"/>
              <a:ext cx="19050"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23" name="Line 129"/>
            <p:cNvSpPr>
              <a:spLocks noChangeShapeType="1"/>
            </p:cNvSpPr>
            <p:nvPr/>
          </p:nvSpPr>
          <p:spPr bwMode="auto">
            <a:xfrm>
              <a:off x="4576763" y="4383088"/>
              <a:ext cx="1587" cy="4143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24" name="Rectangle 130"/>
            <p:cNvSpPr>
              <a:spLocks noChangeArrowheads="1"/>
            </p:cNvSpPr>
            <p:nvPr/>
          </p:nvSpPr>
          <p:spPr bwMode="auto">
            <a:xfrm>
              <a:off x="6580188" y="4383088"/>
              <a:ext cx="19050"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25" name="Line 131"/>
            <p:cNvSpPr>
              <a:spLocks noChangeShapeType="1"/>
            </p:cNvSpPr>
            <p:nvPr/>
          </p:nvSpPr>
          <p:spPr bwMode="auto">
            <a:xfrm>
              <a:off x="6580188" y="4383088"/>
              <a:ext cx="1587" cy="4143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26" name="Rectangle 132"/>
            <p:cNvSpPr>
              <a:spLocks noChangeArrowheads="1"/>
            </p:cNvSpPr>
            <p:nvPr/>
          </p:nvSpPr>
          <p:spPr bwMode="auto">
            <a:xfrm>
              <a:off x="838200" y="4867275"/>
              <a:ext cx="92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smtClean="0">
                  <a:ln>
                    <a:noFill/>
                  </a:ln>
                  <a:solidFill>
                    <a:srgbClr val="000000"/>
                  </a:solidFill>
                  <a:effectLst/>
                  <a:uLnTx/>
                  <a:uFillTx/>
                  <a:latin typeface="Times New Roman" panose="02020603050405020304" pitchFamily="18" charset="0"/>
                </a:rPr>
                <a:t>文件系数</a:t>
              </a: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27" name="Rectangle 133"/>
            <p:cNvSpPr>
              <a:spLocks noChangeArrowheads="1"/>
            </p:cNvSpPr>
            <p:nvPr/>
          </p:nvSpPr>
          <p:spPr bwMode="auto">
            <a:xfrm>
              <a:off x="1982788" y="4867275"/>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1" u="none" strike="noStrike" kern="0" cap="none" spc="0" normalizeH="0" baseline="0" noProof="0" smtClean="0">
                  <a:ln>
                    <a:noFill/>
                  </a:ln>
                  <a:solidFill>
                    <a:srgbClr val="000000"/>
                  </a:solidFill>
                  <a:effectLst/>
                  <a:uLnTx/>
                  <a:uFillTx/>
                  <a:latin typeface="Times New Roman" panose="02020603050405020304" pitchFamily="18" charset="0"/>
                </a:rPr>
                <a:t>a</a:t>
              </a:r>
              <a:r>
                <a:rPr kumimoji="0" lang="en-US" altLang="zh-CN" b="1" i="0" u="none" strike="noStrike" kern="0" cap="none" spc="0" normalizeH="0" baseline="-25000" noProof="0" smtClean="0">
                  <a:ln>
                    <a:noFill/>
                  </a:ln>
                  <a:solidFill>
                    <a:srgbClr val="000000"/>
                  </a:solidFill>
                  <a:effectLst/>
                  <a:uLnTx/>
                  <a:uFillTx/>
                  <a:latin typeface="Times New Roman" panose="02020603050405020304" pitchFamily="18" charset="0"/>
                </a:rPr>
                <a:t>4</a:t>
              </a:r>
              <a:endParaRPr kumimoji="0" lang="en-US" altLang="zh-CN" sz="1600" b="1" i="0" u="none" strike="noStrike" kern="0" cap="none" spc="0" normalizeH="0" baseline="-25000" noProof="0" smtClean="0">
                <a:ln>
                  <a:noFill/>
                </a:ln>
                <a:solidFill>
                  <a:srgbClr val="000000"/>
                </a:solidFill>
                <a:effectLst/>
                <a:uLnTx/>
                <a:uFillTx/>
                <a:latin typeface="Times New Roman" panose="02020603050405020304" pitchFamily="18" charset="0"/>
              </a:endParaRPr>
            </a:p>
          </p:txBody>
        </p:sp>
        <p:sp>
          <p:nvSpPr>
            <p:cNvPr id="128" name="Rectangle 134"/>
            <p:cNvSpPr>
              <a:spLocks noChangeArrowheads="1"/>
            </p:cNvSpPr>
            <p:nvPr/>
          </p:nvSpPr>
          <p:spPr bwMode="auto">
            <a:xfrm>
              <a:off x="3508375" y="4867275"/>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smtClean="0">
                  <a:ln>
                    <a:noFill/>
                  </a:ln>
                  <a:solidFill>
                    <a:srgbClr val="000000"/>
                  </a:solidFill>
                  <a:effectLst/>
                  <a:uLnTx/>
                  <a:uFillTx/>
                  <a:latin typeface="Times New Roman" panose="02020603050405020304" pitchFamily="18" charset="0"/>
                </a:rPr>
                <a:t>7</a:t>
              </a:r>
              <a:endPar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29" name="Rectangle 135"/>
            <p:cNvSpPr>
              <a:spLocks noChangeArrowheads="1"/>
            </p:cNvSpPr>
            <p:nvPr/>
          </p:nvSpPr>
          <p:spPr bwMode="auto">
            <a:xfrm>
              <a:off x="5454650" y="4867275"/>
              <a:ext cx="2308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smtClean="0">
                  <a:ln>
                    <a:noFill/>
                  </a:ln>
                  <a:solidFill>
                    <a:srgbClr val="000000"/>
                  </a:solidFill>
                  <a:effectLst/>
                  <a:uLnTx/>
                  <a:uFillTx/>
                  <a:latin typeface="Times New Roman" panose="02020603050405020304" pitchFamily="18" charset="0"/>
                </a:rPr>
                <a:t>10</a:t>
              </a:r>
              <a:endPar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30" name="Rectangle 136"/>
            <p:cNvSpPr>
              <a:spLocks noChangeArrowheads="1"/>
            </p:cNvSpPr>
            <p:nvPr/>
          </p:nvSpPr>
          <p:spPr bwMode="auto">
            <a:xfrm>
              <a:off x="7477125" y="4867275"/>
              <a:ext cx="2308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smtClean="0">
                  <a:ln>
                    <a:noFill/>
                  </a:ln>
                  <a:solidFill>
                    <a:srgbClr val="000000"/>
                  </a:solidFill>
                  <a:effectLst/>
                  <a:uLnTx/>
                  <a:uFillTx/>
                  <a:latin typeface="Times New Roman" panose="02020603050405020304" pitchFamily="18" charset="0"/>
                </a:rPr>
                <a:t>15</a:t>
              </a:r>
              <a:endPar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31" name="Rectangle 137"/>
            <p:cNvSpPr>
              <a:spLocks noChangeArrowheads="1"/>
            </p:cNvSpPr>
            <p:nvPr/>
          </p:nvSpPr>
          <p:spPr bwMode="auto">
            <a:xfrm>
              <a:off x="533400" y="4797425"/>
              <a:ext cx="2022475"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32" name="Line 138"/>
            <p:cNvSpPr>
              <a:spLocks noChangeShapeType="1"/>
            </p:cNvSpPr>
            <p:nvPr/>
          </p:nvSpPr>
          <p:spPr bwMode="auto">
            <a:xfrm>
              <a:off x="533400" y="4797425"/>
              <a:ext cx="20224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33" name="Rectangle 139"/>
            <p:cNvSpPr>
              <a:spLocks noChangeArrowheads="1"/>
            </p:cNvSpPr>
            <p:nvPr/>
          </p:nvSpPr>
          <p:spPr bwMode="auto">
            <a:xfrm>
              <a:off x="2555875" y="4797425"/>
              <a:ext cx="19050"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34" name="Line 140"/>
            <p:cNvSpPr>
              <a:spLocks noChangeShapeType="1"/>
            </p:cNvSpPr>
            <p:nvPr/>
          </p:nvSpPr>
          <p:spPr bwMode="auto">
            <a:xfrm>
              <a:off x="2555875" y="479742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35" name="Line 141"/>
            <p:cNvSpPr>
              <a:spLocks noChangeShapeType="1"/>
            </p:cNvSpPr>
            <p:nvPr/>
          </p:nvSpPr>
          <p:spPr bwMode="auto">
            <a:xfrm>
              <a:off x="2555875" y="4797425"/>
              <a:ext cx="1588" cy="23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36" name="Rectangle 142"/>
            <p:cNvSpPr>
              <a:spLocks noChangeArrowheads="1"/>
            </p:cNvSpPr>
            <p:nvPr/>
          </p:nvSpPr>
          <p:spPr bwMode="auto">
            <a:xfrm>
              <a:off x="2574925" y="4797425"/>
              <a:ext cx="2001838"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37" name="Line 143"/>
            <p:cNvSpPr>
              <a:spLocks noChangeShapeType="1"/>
            </p:cNvSpPr>
            <p:nvPr/>
          </p:nvSpPr>
          <p:spPr bwMode="auto">
            <a:xfrm>
              <a:off x="2574925" y="4797425"/>
              <a:ext cx="200183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38" name="Rectangle 144"/>
            <p:cNvSpPr>
              <a:spLocks noChangeArrowheads="1"/>
            </p:cNvSpPr>
            <p:nvPr/>
          </p:nvSpPr>
          <p:spPr bwMode="auto">
            <a:xfrm>
              <a:off x="4576763" y="4797425"/>
              <a:ext cx="19050"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39" name="Line 145"/>
            <p:cNvSpPr>
              <a:spLocks noChangeShapeType="1"/>
            </p:cNvSpPr>
            <p:nvPr/>
          </p:nvSpPr>
          <p:spPr bwMode="auto">
            <a:xfrm>
              <a:off x="4576763" y="479742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40" name="Line 146"/>
            <p:cNvSpPr>
              <a:spLocks noChangeShapeType="1"/>
            </p:cNvSpPr>
            <p:nvPr/>
          </p:nvSpPr>
          <p:spPr bwMode="auto">
            <a:xfrm>
              <a:off x="4576763" y="4797425"/>
              <a:ext cx="1587" cy="23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41" name="Rectangle 147"/>
            <p:cNvSpPr>
              <a:spLocks noChangeArrowheads="1"/>
            </p:cNvSpPr>
            <p:nvPr/>
          </p:nvSpPr>
          <p:spPr bwMode="auto">
            <a:xfrm>
              <a:off x="4595813" y="4797425"/>
              <a:ext cx="1984375"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42" name="Line 148"/>
            <p:cNvSpPr>
              <a:spLocks noChangeShapeType="1"/>
            </p:cNvSpPr>
            <p:nvPr/>
          </p:nvSpPr>
          <p:spPr bwMode="auto">
            <a:xfrm>
              <a:off x="4595813" y="4797425"/>
              <a:ext cx="19843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43" name="Rectangle 149"/>
            <p:cNvSpPr>
              <a:spLocks noChangeArrowheads="1"/>
            </p:cNvSpPr>
            <p:nvPr/>
          </p:nvSpPr>
          <p:spPr bwMode="auto">
            <a:xfrm>
              <a:off x="6580188" y="4797425"/>
              <a:ext cx="19050"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44" name="Line 150"/>
            <p:cNvSpPr>
              <a:spLocks noChangeShapeType="1"/>
            </p:cNvSpPr>
            <p:nvPr/>
          </p:nvSpPr>
          <p:spPr bwMode="auto">
            <a:xfrm>
              <a:off x="6580188" y="479742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45" name="Line 151"/>
            <p:cNvSpPr>
              <a:spLocks noChangeShapeType="1"/>
            </p:cNvSpPr>
            <p:nvPr/>
          </p:nvSpPr>
          <p:spPr bwMode="auto">
            <a:xfrm>
              <a:off x="6580188" y="4797425"/>
              <a:ext cx="1587" cy="23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46" name="Rectangle 152"/>
            <p:cNvSpPr>
              <a:spLocks noChangeArrowheads="1"/>
            </p:cNvSpPr>
            <p:nvPr/>
          </p:nvSpPr>
          <p:spPr bwMode="auto">
            <a:xfrm>
              <a:off x="6599238" y="4797425"/>
              <a:ext cx="2001837"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47" name="Line 153"/>
            <p:cNvSpPr>
              <a:spLocks noChangeShapeType="1"/>
            </p:cNvSpPr>
            <p:nvPr/>
          </p:nvSpPr>
          <p:spPr bwMode="auto">
            <a:xfrm>
              <a:off x="6599238" y="4797425"/>
              <a:ext cx="20018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48" name="Rectangle 154"/>
            <p:cNvSpPr>
              <a:spLocks noChangeArrowheads="1"/>
            </p:cNvSpPr>
            <p:nvPr/>
          </p:nvSpPr>
          <p:spPr bwMode="auto">
            <a:xfrm>
              <a:off x="2555875" y="4821238"/>
              <a:ext cx="19050"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49" name="Line 155"/>
            <p:cNvSpPr>
              <a:spLocks noChangeShapeType="1"/>
            </p:cNvSpPr>
            <p:nvPr/>
          </p:nvSpPr>
          <p:spPr bwMode="auto">
            <a:xfrm>
              <a:off x="2555875" y="4821238"/>
              <a:ext cx="1588" cy="4143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50" name="Rectangle 156"/>
            <p:cNvSpPr>
              <a:spLocks noChangeArrowheads="1"/>
            </p:cNvSpPr>
            <p:nvPr/>
          </p:nvSpPr>
          <p:spPr bwMode="auto">
            <a:xfrm>
              <a:off x="4576763" y="4821238"/>
              <a:ext cx="19050"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51" name="Line 157"/>
            <p:cNvSpPr>
              <a:spLocks noChangeShapeType="1"/>
            </p:cNvSpPr>
            <p:nvPr/>
          </p:nvSpPr>
          <p:spPr bwMode="auto">
            <a:xfrm>
              <a:off x="4576763" y="4821238"/>
              <a:ext cx="1587" cy="4143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52" name="Rectangle 158"/>
            <p:cNvSpPr>
              <a:spLocks noChangeArrowheads="1"/>
            </p:cNvSpPr>
            <p:nvPr/>
          </p:nvSpPr>
          <p:spPr bwMode="auto">
            <a:xfrm>
              <a:off x="6580188" y="4821238"/>
              <a:ext cx="19050"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53" name="Line 159"/>
            <p:cNvSpPr>
              <a:spLocks noChangeShapeType="1"/>
            </p:cNvSpPr>
            <p:nvPr/>
          </p:nvSpPr>
          <p:spPr bwMode="auto">
            <a:xfrm>
              <a:off x="6580188" y="4821238"/>
              <a:ext cx="1587" cy="4143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54" name="Rectangle 160"/>
            <p:cNvSpPr>
              <a:spLocks noChangeArrowheads="1"/>
            </p:cNvSpPr>
            <p:nvPr/>
          </p:nvSpPr>
          <p:spPr bwMode="auto">
            <a:xfrm>
              <a:off x="838200" y="5305425"/>
              <a:ext cx="9297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b="1" i="0" u="none" strike="noStrike" kern="0" cap="none" spc="0" normalizeH="0" baseline="0" noProof="0" smtClean="0">
                  <a:ln>
                    <a:noFill/>
                  </a:ln>
                  <a:solidFill>
                    <a:srgbClr val="000000"/>
                  </a:solidFill>
                  <a:effectLst/>
                  <a:uLnTx/>
                  <a:uFillTx/>
                  <a:latin typeface="Times New Roman" panose="02020603050405020304" pitchFamily="18" charset="0"/>
                </a:rPr>
                <a:t>接口系数</a:t>
              </a: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55" name="Rectangle 161"/>
            <p:cNvSpPr>
              <a:spLocks noChangeArrowheads="1"/>
            </p:cNvSpPr>
            <p:nvPr/>
          </p:nvSpPr>
          <p:spPr bwMode="auto">
            <a:xfrm>
              <a:off x="1982788" y="5305425"/>
              <a:ext cx="1923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1" u="none" strike="noStrike" kern="0" cap="none" spc="0" normalizeH="0" baseline="0" noProof="0" smtClean="0">
                  <a:ln>
                    <a:noFill/>
                  </a:ln>
                  <a:solidFill>
                    <a:srgbClr val="000000"/>
                  </a:solidFill>
                  <a:effectLst/>
                  <a:uLnTx/>
                  <a:uFillTx/>
                  <a:latin typeface="Times New Roman" panose="02020603050405020304" pitchFamily="18" charset="0"/>
                </a:rPr>
                <a:t>a</a:t>
              </a:r>
              <a:r>
                <a:rPr kumimoji="0" lang="en-US" altLang="zh-CN" b="1" i="0" u="none" strike="noStrike" kern="0" cap="none" spc="0" normalizeH="0" baseline="-25000" noProof="0" smtClean="0">
                  <a:ln>
                    <a:noFill/>
                  </a:ln>
                  <a:solidFill>
                    <a:srgbClr val="000000"/>
                  </a:solidFill>
                  <a:effectLst/>
                  <a:uLnTx/>
                  <a:uFillTx/>
                  <a:latin typeface="Times New Roman" panose="02020603050405020304" pitchFamily="18" charset="0"/>
                </a:rPr>
                <a:t>5</a:t>
              </a:r>
              <a:endParaRPr kumimoji="0" lang="en-US" altLang="zh-CN" sz="1600" b="1" i="0" u="none" strike="noStrike" kern="0" cap="none" spc="0" normalizeH="0" baseline="-25000" noProof="0" smtClean="0">
                <a:ln>
                  <a:noFill/>
                </a:ln>
                <a:solidFill>
                  <a:srgbClr val="000000"/>
                </a:solidFill>
                <a:effectLst/>
                <a:uLnTx/>
                <a:uFillTx/>
                <a:latin typeface="Times New Roman" panose="02020603050405020304" pitchFamily="18" charset="0"/>
              </a:endParaRPr>
            </a:p>
          </p:txBody>
        </p:sp>
        <p:sp>
          <p:nvSpPr>
            <p:cNvPr id="156" name="Rectangle 162"/>
            <p:cNvSpPr>
              <a:spLocks noChangeArrowheads="1"/>
            </p:cNvSpPr>
            <p:nvPr/>
          </p:nvSpPr>
          <p:spPr bwMode="auto">
            <a:xfrm>
              <a:off x="3508375" y="5305425"/>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smtClean="0">
                  <a:ln>
                    <a:noFill/>
                  </a:ln>
                  <a:solidFill>
                    <a:srgbClr val="000000"/>
                  </a:solidFill>
                  <a:effectLst/>
                  <a:uLnTx/>
                  <a:uFillTx/>
                  <a:latin typeface="Times New Roman" panose="02020603050405020304" pitchFamily="18" charset="0"/>
                </a:rPr>
                <a:t>5</a:t>
              </a:r>
              <a:endPar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57" name="Rectangle 163"/>
            <p:cNvSpPr>
              <a:spLocks noChangeArrowheads="1"/>
            </p:cNvSpPr>
            <p:nvPr/>
          </p:nvSpPr>
          <p:spPr bwMode="auto">
            <a:xfrm>
              <a:off x="5530850" y="5305425"/>
              <a:ext cx="1154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smtClean="0">
                  <a:ln>
                    <a:noFill/>
                  </a:ln>
                  <a:solidFill>
                    <a:srgbClr val="000000"/>
                  </a:solidFill>
                  <a:effectLst/>
                  <a:uLnTx/>
                  <a:uFillTx/>
                  <a:latin typeface="Times New Roman" panose="02020603050405020304" pitchFamily="18" charset="0"/>
                </a:rPr>
                <a:t>7</a:t>
              </a:r>
              <a:endPar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58" name="Rectangle 164"/>
            <p:cNvSpPr>
              <a:spLocks noChangeArrowheads="1"/>
            </p:cNvSpPr>
            <p:nvPr/>
          </p:nvSpPr>
          <p:spPr bwMode="auto">
            <a:xfrm>
              <a:off x="7477125" y="5305425"/>
              <a:ext cx="2308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b="1" i="0" u="none" strike="noStrike" kern="0" cap="none" spc="0" normalizeH="0" baseline="0" noProof="0" smtClean="0">
                  <a:ln>
                    <a:noFill/>
                  </a:ln>
                  <a:solidFill>
                    <a:srgbClr val="000000"/>
                  </a:solidFill>
                  <a:effectLst/>
                  <a:uLnTx/>
                  <a:uFillTx/>
                  <a:latin typeface="Times New Roman" panose="02020603050405020304" pitchFamily="18" charset="0"/>
                </a:rPr>
                <a:t>10</a:t>
              </a:r>
              <a:endParaRPr kumimoji="0" lang="en-US" altLang="zh-CN" sz="1600" b="1"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59" name="Rectangle 165"/>
            <p:cNvSpPr>
              <a:spLocks noChangeArrowheads="1"/>
            </p:cNvSpPr>
            <p:nvPr/>
          </p:nvSpPr>
          <p:spPr bwMode="auto">
            <a:xfrm>
              <a:off x="533400" y="5213350"/>
              <a:ext cx="2022475"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60" name="Line 166"/>
            <p:cNvSpPr>
              <a:spLocks noChangeShapeType="1"/>
            </p:cNvSpPr>
            <p:nvPr/>
          </p:nvSpPr>
          <p:spPr bwMode="auto">
            <a:xfrm>
              <a:off x="533400" y="5213350"/>
              <a:ext cx="2022475"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61" name="Rectangle 167"/>
            <p:cNvSpPr>
              <a:spLocks noChangeArrowheads="1"/>
            </p:cNvSpPr>
            <p:nvPr/>
          </p:nvSpPr>
          <p:spPr bwMode="auto">
            <a:xfrm>
              <a:off x="2555875" y="5213350"/>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62" name="Line 168"/>
            <p:cNvSpPr>
              <a:spLocks noChangeShapeType="1"/>
            </p:cNvSpPr>
            <p:nvPr/>
          </p:nvSpPr>
          <p:spPr bwMode="auto">
            <a:xfrm>
              <a:off x="2555875" y="5213350"/>
              <a:ext cx="1905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63" name="Line 169"/>
            <p:cNvSpPr>
              <a:spLocks noChangeShapeType="1"/>
            </p:cNvSpPr>
            <p:nvPr/>
          </p:nvSpPr>
          <p:spPr bwMode="auto">
            <a:xfrm>
              <a:off x="2555875" y="5213350"/>
              <a:ext cx="1588" cy="222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64" name="Rectangle 170"/>
            <p:cNvSpPr>
              <a:spLocks noChangeArrowheads="1"/>
            </p:cNvSpPr>
            <p:nvPr/>
          </p:nvSpPr>
          <p:spPr bwMode="auto">
            <a:xfrm>
              <a:off x="2574925" y="5213350"/>
              <a:ext cx="2001838"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65" name="Line 171"/>
            <p:cNvSpPr>
              <a:spLocks noChangeShapeType="1"/>
            </p:cNvSpPr>
            <p:nvPr/>
          </p:nvSpPr>
          <p:spPr bwMode="auto">
            <a:xfrm>
              <a:off x="2574925" y="5213350"/>
              <a:ext cx="2001838"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66" name="Rectangle 172"/>
            <p:cNvSpPr>
              <a:spLocks noChangeArrowheads="1"/>
            </p:cNvSpPr>
            <p:nvPr/>
          </p:nvSpPr>
          <p:spPr bwMode="auto">
            <a:xfrm>
              <a:off x="4576763" y="5213350"/>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67" name="Line 173"/>
            <p:cNvSpPr>
              <a:spLocks noChangeShapeType="1"/>
            </p:cNvSpPr>
            <p:nvPr/>
          </p:nvSpPr>
          <p:spPr bwMode="auto">
            <a:xfrm>
              <a:off x="4576763" y="5213350"/>
              <a:ext cx="1905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68" name="Line 174"/>
            <p:cNvSpPr>
              <a:spLocks noChangeShapeType="1"/>
            </p:cNvSpPr>
            <p:nvPr/>
          </p:nvSpPr>
          <p:spPr bwMode="auto">
            <a:xfrm>
              <a:off x="4576763" y="5213350"/>
              <a:ext cx="1587" cy="222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69" name="Rectangle 175"/>
            <p:cNvSpPr>
              <a:spLocks noChangeArrowheads="1"/>
            </p:cNvSpPr>
            <p:nvPr/>
          </p:nvSpPr>
          <p:spPr bwMode="auto">
            <a:xfrm>
              <a:off x="4595813" y="5213350"/>
              <a:ext cx="1984375"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70" name="Line 176"/>
            <p:cNvSpPr>
              <a:spLocks noChangeShapeType="1"/>
            </p:cNvSpPr>
            <p:nvPr/>
          </p:nvSpPr>
          <p:spPr bwMode="auto">
            <a:xfrm>
              <a:off x="4595813" y="5213350"/>
              <a:ext cx="1984375"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71" name="Rectangle 177"/>
            <p:cNvSpPr>
              <a:spLocks noChangeArrowheads="1"/>
            </p:cNvSpPr>
            <p:nvPr/>
          </p:nvSpPr>
          <p:spPr bwMode="auto">
            <a:xfrm>
              <a:off x="6580188" y="5213350"/>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72" name="Line 178"/>
            <p:cNvSpPr>
              <a:spLocks noChangeShapeType="1"/>
            </p:cNvSpPr>
            <p:nvPr/>
          </p:nvSpPr>
          <p:spPr bwMode="auto">
            <a:xfrm>
              <a:off x="6580188" y="5213350"/>
              <a:ext cx="1905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73" name="Line 179"/>
            <p:cNvSpPr>
              <a:spLocks noChangeShapeType="1"/>
            </p:cNvSpPr>
            <p:nvPr/>
          </p:nvSpPr>
          <p:spPr bwMode="auto">
            <a:xfrm>
              <a:off x="6580188" y="5213350"/>
              <a:ext cx="1587" cy="222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74" name="Rectangle 180"/>
            <p:cNvSpPr>
              <a:spLocks noChangeArrowheads="1"/>
            </p:cNvSpPr>
            <p:nvPr/>
          </p:nvSpPr>
          <p:spPr bwMode="auto">
            <a:xfrm>
              <a:off x="6599238" y="5213350"/>
              <a:ext cx="20018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75" name="Line 181"/>
            <p:cNvSpPr>
              <a:spLocks noChangeShapeType="1"/>
            </p:cNvSpPr>
            <p:nvPr/>
          </p:nvSpPr>
          <p:spPr bwMode="auto">
            <a:xfrm>
              <a:off x="6599238" y="5213350"/>
              <a:ext cx="2001837"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76" name="Rectangle 182"/>
            <p:cNvSpPr>
              <a:spLocks noChangeArrowheads="1"/>
            </p:cNvSpPr>
            <p:nvPr/>
          </p:nvSpPr>
          <p:spPr bwMode="auto">
            <a:xfrm>
              <a:off x="533400" y="5629275"/>
              <a:ext cx="2022475"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77" name="Line 183"/>
            <p:cNvSpPr>
              <a:spLocks noChangeShapeType="1"/>
            </p:cNvSpPr>
            <p:nvPr/>
          </p:nvSpPr>
          <p:spPr bwMode="auto">
            <a:xfrm>
              <a:off x="533400" y="5629275"/>
              <a:ext cx="20224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78" name="Rectangle 184"/>
            <p:cNvSpPr>
              <a:spLocks noChangeArrowheads="1"/>
            </p:cNvSpPr>
            <p:nvPr/>
          </p:nvSpPr>
          <p:spPr bwMode="auto">
            <a:xfrm>
              <a:off x="2555875" y="5235575"/>
              <a:ext cx="19050" cy="393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79" name="Line 185"/>
            <p:cNvSpPr>
              <a:spLocks noChangeShapeType="1"/>
            </p:cNvSpPr>
            <p:nvPr/>
          </p:nvSpPr>
          <p:spPr bwMode="auto">
            <a:xfrm>
              <a:off x="2555875" y="5235575"/>
              <a:ext cx="1588" cy="393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80" name="Rectangle 186"/>
            <p:cNvSpPr>
              <a:spLocks noChangeArrowheads="1"/>
            </p:cNvSpPr>
            <p:nvPr/>
          </p:nvSpPr>
          <p:spPr bwMode="auto">
            <a:xfrm>
              <a:off x="2555875" y="5629275"/>
              <a:ext cx="19050"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81" name="Line 187"/>
            <p:cNvSpPr>
              <a:spLocks noChangeShapeType="1"/>
            </p:cNvSpPr>
            <p:nvPr/>
          </p:nvSpPr>
          <p:spPr bwMode="auto">
            <a:xfrm>
              <a:off x="2555875" y="56292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82" name="Line 188"/>
            <p:cNvSpPr>
              <a:spLocks noChangeShapeType="1"/>
            </p:cNvSpPr>
            <p:nvPr/>
          </p:nvSpPr>
          <p:spPr bwMode="auto">
            <a:xfrm>
              <a:off x="2555875" y="5629275"/>
              <a:ext cx="1588" cy="23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83" name="Rectangle 189"/>
            <p:cNvSpPr>
              <a:spLocks noChangeArrowheads="1"/>
            </p:cNvSpPr>
            <p:nvPr/>
          </p:nvSpPr>
          <p:spPr bwMode="auto">
            <a:xfrm>
              <a:off x="2574925" y="5629275"/>
              <a:ext cx="2001838"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84" name="Line 190"/>
            <p:cNvSpPr>
              <a:spLocks noChangeShapeType="1"/>
            </p:cNvSpPr>
            <p:nvPr/>
          </p:nvSpPr>
          <p:spPr bwMode="auto">
            <a:xfrm>
              <a:off x="2574925" y="5629275"/>
              <a:ext cx="200183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85" name="Rectangle 191"/>
            <p:cNvSpPr>
              <a:spLocks noChangeArrowheads="1"/>
            </p:cNvSpPr>
            <p:nvPr/>
          </p:nvSpPr>
          <p:spPr bwMode="auto">
            <a:xfrm>
              <a:off x="4576763" y="5235575"/>
              <a:ext cx="19050" cy="393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86" name="Line 192"/>
            <p:cNvSpPr>
              <a:spLocks noChangeShapeType="1"/>
            </p:cNvSpPr>
            <p:nvPr/>
          </p:nvSpPr>
          <p:spPr bwMode="auto">
            <a:xfrm>
              <a:off x="4576763" y="5235575"/>
              <a:ext cx="1587" cy="393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87" name="Rectangle 193"/>
            <p:cNvSpPr>
              <a:spLocks noChangeArrowheads="1"/>
            </p:cNvSpPr>
            <p:nvPr/>
          </p:nvSpPr>
          <p:spPr bwMode="auto">
            <a:xfrm>
              <a:off x="4576763" y="5629275"/>
              <a:ext cx="19050"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88" name="Line 194"/>
            <p:cNvSpPr>
              <a:spLocks noChangeShapeType="1"/>
            </p:cNvSpPr>
            <p:nvPr/>
          </p:nvSpPr>
          <p:spPr bwMode="auto">
            <a:xfrm>
              <a:off x="4576763" y="56292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89" name="Line 195"/>
            <p:cNvSpPr>
              <a:spLocks noChangeShapeType="1"/>
            </p:cNvSpPr>
            <p:nvPr/>
          </p:nvSpPr>
          <p:spPr bwMode="auto">
            <a:xfrm>
              <a:off x="4576763" y="5629275"/>
              <a:ext cx="1587" cy="23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90" name="Rectangle 196"/>
            <p:cNvSpPr>
              <a:spLocks noChangeArrowheads="1"/>
            </p:cNvSpPr>
            <p:nvPr/>
          </p:nvSpPr>
          <p:spPr bwMode="auto">
            <a:xfrm>
              <a:off x="4595813" y="5629275"/>
              <a:ext cx="1984375"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91" name="Line 197"/>
            <p:cNvSpPr>
              <a:spLocks noChangeShapeType="1"/>
            </p:cNvSpPr>
            <p:nvPr/>
          </p:nvSpPr>
          <p:spPr bwMode="auto">
            <a:xfrm>
              <a:off x="4595813" y="5629275"/>
              <a:ext cx="19843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92" name="Rectangle 198"/>
            <p:cNvSpPr>
              <a:spLocks noChangeArrowheads="1"/>
            </p:cNvSpPr>
            <p:nvPr/>
          </p:nvSpPr>
          <p:spPr bwMode="auto">
            <a:xfrm>
              <a:off x="6580188" y="5235575"/>
              <a:ext cx="19050" cy="393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93" name="Line 199"/>
            <p:cNvSpPr>
              <a:spLocks noChangeShapeType="1"/>
            </p:cNvSpPr>
            <p:nvPr/>
          </p:nvSpPr>
          <p:spPr bwMode="auto">
            <a:xfrm>
              <a:off x="6580188" y="5235575"/>
              <a:ext cx="1587" cy="3937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94" name="Rectangle 200"/>
            <p:cNvSpPr>
              <a:spLocks noChangeArrowheads="1"/>
            </p:cNvSpPr>
            <p:nvPr/>
          </p:nvSpPr>
          <p:spPr bwMode="auto">
            <a:xfrm>
              <a:off x="6580188" y="5629275"/>
              <a:ext cx="19050"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95" name="Line 201"/>
            <p:cNvSpPr>
              <a:spLocks noChangeShapeType="1"/>
            </p:cNvSpPr>
            <p:nvPr/>
          </p:nvSpPr>
          <p:spPr bwMode="auto">
            <a:xfrm>
              <a:off x="6580188" y="56292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96" name="Line 202"/>
            <p:cNvSpPr>
              <a:spLocks noChangeShapeType="1"/>
            </p:cNvSpPr>
            <p:nvPr/>
          </p:nvSpPr>
          <p:spPr bwMode="auto">
            <a:xfrm>
              <a:off x="6580188" y="5629275"/>
              <a:ext cx="1587" cy="23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97" name="Rectangle 203"/>
            <p:cNvSpPr>
              <a:spLocks noChangeArrowheads="1"/>
            </p:cNvSpPr>
            <p:nvPr/>
          </p:nvSpPr>
          <p:spPr bwMode="auto">
            <a:xfrm>
              <a:off x="6599238" y="5629275"/>
              <a:ext cx="2001837" cy="23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sp>
          <p:nvSpPr>
            <p:cNvPr id="198" name="Line 204"/>
            <p:cNvSpPr>
              <a:spLocks noChangeShapeType="1"/>
            </p:cNvSpPr>
            <p:nvPr/>
          </p:nvSpPr>
          <p:spPr bwMode="auto">
            <a:xfrm>
              <a:off x="6599238" y="5629275"/>
              <a:ext cx="20018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smtClean="0">
                <a:ln>
                  <a:noFill/>
                </a:ln>
                <a:solidFill>
                  <a:srgbClr val="000000"/>
                </a:solidFill>
                <a:effectLst/>
                <a:uLnTx/>
                <a:uFillTx/>
              </a:endParaRPr>
            </a:p>
          </p:txBody>
        </p:sp>
      </p:grpSp>
      <p:sp>
        <p:nvSpPr>
          <p:cNvPr id="200" name="矩形 199"/>
          <p:cNvSpPr/>
          <p:nvPr/>
        </p:nvSpPr>
        <p:spPr>
          <a:xfrm>
            <a:off x="398304" y="1405414"/>
            <a:ext cx="8482172" cy="1015663"/>
          </a:xfrm>
          <a:prstGeom prst="rect">
            <a:avLst/>
          </a:prstGeom>
        </p:spPr>
        <p:txBody>
          <a:bodyPr wrap="square">
            <a:spAutoFit/>
          </a:bodyPr>
          <a:lstStyle/>
          <a:p>
            <a:r>
              <a:rPr lang="zh-CN" altLang="en-US" sz="2000">
                <a:latin typeface="华文细黑" panose="02010600040101010101" pitchFamily="2" charset="-122"/>
                <a:ea typeface="华文细黑" panose="02010600040101010101" pitchFamily="2" charset="-122"/>
              </a:rPr>
              <a:t>功能点技术定义了信息域的</a:t>
            </a:r>
            <a:r>
              <a:rPr lang="en-US" altLang="zh-CN" sz="2000">
                <a:latin typeface="华文细黑" panose="02010600040101010101" pitchFamily="2" charset="-122"/>
                <a:ea typeface="华文细黑" panose="02010600040101010101" pitchFamily="2" charset="-122"/>
              </a:rPr>
              <a:t>5</a:t>
            </a:r>
            <a:r>
              <a:rPr lang="zh-CN" altLang="en-US" sz="2000">
                <a:latin typeface="华文细黑" panose="02010600040101010101" pitchFamily="2" charset="-122"/>
                <a:ea typeface="华文细黑" panose="02010600040101010101" pitchFamily="2" charset="-122"/>
              </a:rPr>
              <a:t>个特性：输入项数</a:t>
            </a:r>
            <a:r>
              <a:rPr lang="en-US" altLang="zh-CN" sz="2000">
                <a:solidFill>
                  <a:srgbClr val="0000FF"/>
                </a:solidFill>
                <a:latin typeface="华文细黑" panose="02010600040101010101" pitchFamily="2" charset="-122"/>
                <a:ea typeface="华文细黑" panose="02010600040101010101" pitchFamily="2" charset="-122"/>
              </a:rPr>
              <a:t>(Inp</a:t>
            </a:r>
            <a:r>
              <a:rPr lang="en-US" altLang="zh-CN" sz="2000" smtClean="0">
                <a:solidFill>
                  <a:srgbClr val="0000FF"/>
                </a:solidFill>
                <a:latin typeface="华文细黑" panose="02010600040101010101" pitchFamily="2" charset="-122"/>
                <a:ea typeface="华文细黑" panose="02010600040101010101" pitchFamily="2" charset="-122"/>
              </a:rPr>
              <a:t>)</a:t>
            </a:r>
            <a:r>
              <a:rPr lang="zh-CN" altLang="en-US" sz="2000">
                <a:latin typeface="华文细黑" panose="02010600040101010101" pitchFamily="2" charset="-122"/>
                <a:ea typeface="华文细黑" panose="02010600040101010101" pitchFamily="2" charset="-122"/>
              </a:rPr>
              <a:t>，输出项数</a:t>
            </a:r>
            <a:r>
              <a:rPr lang="en-US" altLang="zh-CN" sz="2000">
                <a:solidFill>
                  <a:srgbClr val="0000FF"/>
                </a:solidFill>
                <a:latin typeface="华文细黑" panose="02010600040101010101" pitchFamily="2" charset="-122"/>
                <a:ea typeface="华文细黑" panose="02010600040101010101" pitchFamily="2" charset="-122"/>
              </a:rPr>
              <a:t>(Out</a:t>
            </a:r>
            <a:r>
              <a:rPr lang="en-US" altLang="zh-CN" sz="2000" smtClean="0">
                <a:solidFill>
                  <a:srgbClr val="0000FF"/>
                </a:solidFill>
                <a:latin typeface="华文细黑" panose="02010600040101010101" pitchFamily="2" charset="-122"/>
                <a:ea typeface="华文细黑" panose="02010600040101010101" pitchFamily="2" charset="-122"/>
              </a:rPr>
              <a:t>)</a:t>
            </a:r>
            <a:r>
              <a:rPr lang="zh-CN" altLang="en-US" sz="2000">
                <a:latin typeface="华文细黑" panose="02010600040101010101" pitchFamily="2" charset="-122"/>
                <a:ea typeface="华文细黑" panose="02010600040101010101" pitchFamily="2" charset="-122"/>
              </a:rPr>
              <a:t>，查询数</a:t>
            </a:r>
            <a:r>
              <a:rPr lang="en-US" altLang="zh-CN" sz="2000">
                <a:solidFill>
                  <a:srgbClr val="0000FF"/>
                </a:solidFill>
                <a:latin typeface="华文细黑" panose="02010600040101010101" pitchFamily="2" charset="-122"/>
                <a:ea typeface="华文细黑" panose="02010600040101010101" pitchFamily="2" charset="-122"/>
              </a:rPr>
              <a:t>(Inq</a:t>
            </a:r>
            <a:r>
              <a:rPr lang="en-US" altLang="zh-CN" sz="2000" smtClean="0">
                <a:solidFill>
                  <a:srgbClr val="0000FF"/>
                </a:solidFill>
                <a:latin typeface="华文细黑" panose="02010600040101010101" pitchFamily="2" charset="-122"/>
                <a:ea typeface="华文细黑" panose="02010600040101010101" pitchFamily="2" charset="-122"/>
              </a:rPr>
              <a:t>)</a:t>
            </a:r>
            <a:r>
              <a:rPr lang="zh-CN" altLang="en-US" sz="2000">
                <a:latin typeface="华文细黑" panose="02010600040101010101" pitchFamily="2" charset="-122"/>
                <a:ea typeface="华文细黑" panose="02010600040101010101" pitchFamily="2" charset="-122"/>
              </a:rPr>
              <a:t>，主文件数</a:t>
            </a:r>
            <a:r>
              <a:rPr lang="en-US" altLang="zh-CN" sz="2000">
                <a:solidFill>
                  <a:srgbClr val="0000FF"/>
                </a:solidFill>
                <a:latin typeface="华文细黑" panose="02010600040101010101" pitchFamily="2" charset="-122"/>
                <a:ea typeface="华文细黑" panose="02010600040101010101" pitchFamily="2" charset="-122"/>
              </a:rPr>
              <a:t>(Maf</a:t>
            </a:r>
            <a:r>
              <a:rPr lang="en-US" altLang="zh-CN" sz="2000" smtClean="0">
                <a:solidFill>
                  <a:srgbClr val="0000FF"/>
                </a:solidFill>
                <a:latin typeface="华文细黑" panose="02010600040101010101" pitchFamily="2" charset="-122"/>
                <a:ea typeface="华文细黑" panose="02010600040101010101" pitchFamily="2" charset="-122"/>
              </a:rPr>
              <a:t>)</a:t>
            </a:r>
            <a:r>
              <a:rPr lang="zh-CN" altLang="en-US" sz="2000">
                <a:latin typeface="华文细黑" panose="02010600040101010101" pitchFamily="2" charset="-122"/>
                <a:ea typeface="华文细黑" panose="02010600040101010101" pitchFamily="2" charset="-122"/>
              </a:rPr>
              <a:t>，外部接口数</a:t>
            </a:r>
            <a:r>
              <a:rPr lang="en-US" altLang="zh-CN" sz="2000">
                <a:solidFill>
                  <a:srgbClr val="0000FF"/>
                </a:solidFill>
                <a:latin typeface="华文细黑" panose="02010600040101010101" pitchFamily="2" charset="-122"/>
                <a:ea typeface="华文细黑" panose="02010600040101010101" pitchFamily="2" charset="-122"/>
              </a:rPr>
              <a:t>(Inf</a:t>
            </a:r>
            <a:r>
              <a:rPr lang="en-US" altLang="zh-CN" sz="2000" smtClean="0">
                <a:solidFill>
                  <a:srgbClr val="0000FF"/>
                </a:solidFill>
                <a:latin typeface="华文细黑" panose="02010600040101010101" pitchFamily="2" charset="-122"/>
                <a:ea typeface="华文细黑" panose="02010600040101010101" pitchFamily="2" charset="-122"/>
              </a:rPr>
              <a:t>)</a:t>
            </a:r>
            <a:r>
              <a:rPr lang="zh-CN" altLang="en-US" sz="2000">
                <a:latin typeface="华文细黑" panose="02010600040101010101" pitchFamily="2" charset="-122"/>
                <a:ea typeface="华文细黑" panose="02010600040101010101" pitchFamily="2" charset="-122"/>
              </a:rPr>
              <a:t>。每个特征根据其复杂程度分配一个功能点数，即信息域特征系数</a:t>
            </a:r>
            <a:r>
              <a:rPr lang="en-US" altLang="zh-CN" sz="2000">
                <a:solidFill>
                  <a:srgbClr val="0000FF"/>
                </a:solidFill>
                <a:latin typeface="华文细黑" panose="02010600040101010101" pitchFamily="2" charset="-122"/>
                <a:ea typeface="华文细黑" panose="02010600040101010101" pitchFamily="2" charset="-122"/>
              </a:rPr>
              <a:t>a1</a:t>
            </a:r>
            <a:r>
              <a:rPr lang="zh-CN" altLang="en-US" sz="2000">
                <a:solidFill>
                  <a:srgbClr val="0000FF"/>
                </a:solidFill>
                <a:latin typeface="华文细黑" panose="02010600040101010101" pitchFamily="2" charset="-122"/>
                <a:ea typeface="华文细黑" panose="02010600040101010101" pitchFamily="2" charset="-122"/>
              </a:rPr>
              <a:t>，</a:t>
            </a:r>
            <a:r>
              <a:rPr lang="en-US" altLang="zh-CN" sz="2000">
                <a:solidFill>
                  <a:srgbClr val="0000FF"/>
                </a:solidFill>
                <a:latin typeface="华文细黑" panose="02010600040101010101" pitchFamily="2" charset="-122"/>
                <a:ea typeface="华文细黑" panose="02010600040101010101" pitchFamily="2" charset="-122"/>
              </a:rPr>
              <a:t>a2</a:t>
            </a:r>
            <a:r>
              <a:rPr lang="zh-CN" altLang="en-US" sz="2000">
                <a:solidFill>
                  <a:srgbClr val="0000FF"/>
                </a:solidFill>
                <a:latin typeface="华文细黑" panose="02010600040101010101" pitchFamily="2" charset="-122"/>
                <a:ea typeface="华文细黑" panose="02010600040101010101" pitchFamily="2" charset="-122"/>
              </a:rPr>
              <a:t>，</a:t>
            </a:r>
            <a:r>
              <a:rPr lang="en-US" altLang="zh-CN" sz="2000">
                <a:solidFill>
                  <a:srgbClr val="0000FF"/>
                </a:solidFill>
                <a:latin typeface="华文细黑" panose="02010600040101010101" pitchFamily="2" charset="-122"/>
                <a:ea typeface="华文细黑" panose="02010600040101010101" pitchFamily="2" charset="-122"/>
              </a:rPr>
              <a:t>a3</a:t>
            </a:r>
            <a:r>
              <a:rPr lang="zh-CN" altLang="en-US" sz="2000">
                <a:solidFill>
                  <a:srgbClr val="0000FF"/>
                </a:solidFill>
                <a:latin typeface="华文细黑" panose="02010600040101010101" pitchFamily="2" charset="-122"/>
                <a:ea typeface="华文细黑" panose="02010600040101010101" pitchFamily="2" charset="-122"/>
              </a:rPr>
              <a:t>，</a:t>
            </a:r>
            <a:r>
              <a:rPr lang="en-US" altLang="zh-CN" sz="2000">
                <a:solidFill>
                  <a:srgbClr val="0000FF"/>
                </a:solidFill>
                <a:latin typeface="华文细黑" panose="02010600040101010101" pitchFamily="2" charset="-122"/>
                <a:ea typeface="华文细黑" panose="02010600040101010101" pitchFamily="2" charset="-122"/>
              </a:rPr>
              <a:t>a4</a:t>
            </a:r>
            <a:r>
              <a:rPr lang="zh-CN" altLang="en-US" sz="2000">
                <a:solidFill>
                  <a:srgbClr val="0000FF"/>
                </a:solidFill>
                <a:latin typeface="华文细黑" panose="02010600040101010101" pitchFamily="2" charset="-122"/>
                <a:ea typeface="华文细黑" panose="02010600040101010101" pitchFamily="2" charset="-122"/>
              </a:rPr>
              <a:t>，</a:t>
            </a:r>
            <a:r>
              <a:rPr lang="en-US" altLang="zh-CN" sz="2000">
                <a:solidFill>
                  <a:srgbClr val="0000FF"/>
                </a:solidFill>
                <a:latin typeface="华文细黑" panose="02010600040101010101" pitchFamily="2" charset="-122"/>
                <a:ea typeface="华文细黑" panose="02010600040101010101" pitchFamily="2" charset="-122"/>
              </a:rPr>
              <a:t>a5</a:t>
            </a:r>
            <a:endParaRPr lang="zh-CN" altLang="en-US" sz="2000">
              <a:solidFill>
                <a:srgbClr val="0000FF"/>
              </a:solidFill>
              <a:latin typeface="华文细黑" panose="02010600040101010101" pitchFamily="2" charset="-122"/>
              <a:ea typeface="华文细黑" panose="02010600040101010101" pitchFamily="2" charset="-122"/>
            </a:endParaRPr>
          </a:p>
        </p:txBody>
      </p:sp>
      <p:sp>
        <p:nvSpPr>
          <p:cNvPr id="201" name="矩形 200"/>
          <p:cNvSpPr/>
          <p:nvPr/>
        </p:nvSpPr>
        <p:spPr>
          <a:xfrm>
            <a:off x="477179" y="5516445"/>
            <a:ext cx="8304871" cy="523220"/>
          </a:xfrm>
          <a:prstGeom prst="rect">
            <a:avLst/>
          </a:prstGeom>
        </p:spPr>
        <p:txBody>
          <a:bodyPr wrap="square">
            <a:spAutoFit/>
          </a:bodyPr>
          <a:lstStyle/>
          <a:p>
            <a:r>
              <a:rPr lang="en-US" altLang="zh-CN" sz="2800" b="1" i="1">
                <a:solidFill>
                  <a:srgbClr val="0000FF"/>
                </a:solidFill>
                <a:latin typeface="Times New Roman" panose="02020603050405020304" pitchFamily="18" charset="0"/>
              </a:rPr>
              <a:t>UFP=a</a:t>
            </a:r>
            <a:r>
              <a:rPr lang="en-US" altLang="zh-CN" sz="2800" b="1" i="1" baseline="-25000">
                <a:solidFill>
                  <a:srgbClr val="0000FF"/>
                </a:solidFill>
                <a:latin typeface="Times New Roman" panose="02020603050405020304" pitchFamily="18" charset="0"/>
              </a:rPr>
              <a:t>1</a:t>
            </a:r>
            <a:r>
              <a:rPr lang="en-US" altLang="zh-CN" sz="2800" b="1" i="1">
                <a:solidFill>
                  <a:srgbClr val="0000FF"/>
                </a:solidFill>
                <a:latin typeface="Times New Roman" panose="02020603050405020304" pitchFamily="18" charset="0"/>
              </a:rPr>
              <a:t>×Inp+a</a:t>
            </a:r>
            <a:r>
              <a:rPr lang="en-US" altLang="zh-CN" sz="2800" b="1" i="1" baseline="-25000">
                <a:solidFill>
                  <a:srgbClr val="0000FF"/>
                </a:solidFill>
                <a:latin typeface="Times New Roman" panose="02020603050405020304" pitchFamily="18" charset="0"/>
              </a:rPr>
              <a:t>2</a:t>
            </a:r>
            <a:r>
              <a:rPr lang="en-US" altLang="zh-CN" sz="2800" b="1" i="1">
                <a:solidFill>
                  <a:srgbClr val="0000FF"/>
                </a:solidFill>
                <a:latin typeface="Times New Roman" panose="02020603050405020304" pitchFamily="18" charset="0"/>
              </a:rPr>
              <a:t>×Out+a</a:t>
            </a:r>
            <a:r>
              <a:rPr lang="en-US" altLang="zh-CN" sz="2800" b="1" i="1" baseline="-25000">
                <a:solidFill>
                  <a:srgbClr val="0000FF"/>
                </a:solidFill>
                <a:latin typeface="Times New Roman" panose="02020603050405020304" pitchFamily="18" charset="0"/>
              </a:rPr>
              <a:t>3</a:t>
            </a:r>
            <a:r>
              <a:rPr lang="en-US" altLang="zh-CN" sz="2800" b="1" i="1">
                <a:solidFill>
                  <a:srgbClr val="0000FF"/>
                </a:solidFill>
                <a:latin typeface="Times New Roman" panose="02020603050405020304" pitchFamily="18" charset="0"/>
              </a:rPr>
              <a:t>×Inq+a</a:t>
            </a:r>
            <a:r>
              <a:rPr lang="en-US" altLang="zh-CN" sz="2800" b="1" i="1" baseline="-25000">
                <a:solidFill>
                  <a:srgbClr val="0000FF"/>
                </a:solidFill>
                <a:latin typeface="Times New Roman" panose="02020603050405020304" pitchFamily="18" charset="0"/>
              </a:rPr>
              <a:t>4</a:t>
            </a:r>
            <a:r>
              <a:rPr lang="en-US" altLang="zh-CN" sz="2800" b="1" i="1">
                <a:solidFill>
                  <a:srgbClr val="0000FF"/>
                </a:solidFill>
                <a:latin typeface="Times New Roman" panose="02020603050405020304" pitchFamily="18" charset="0"/>
              </a:rPr>
              <a:t>×Maf+a</a:t>
            </a:r>
            <a:r>
              <a:rPr lang="en-US" altLang="zh-CN" sz="2800" b="1" i="1" baseline="-25000">
                <a:solidFill>
                  <a:srgbClr val="0000FF"/>
                </a:solidFill>
                <a:latin typeface="Times New Roman" panose="02020603050405020304" pitchFamily="18" charset="0"/>
              </a:rPr>
              <a:t>5</a:t>
            </a:r>
            <a:r>
              <a:rPr lang="en-US" altLang="zh-CN" sz="2800" b="1" i="1">
                <a:solidFill>
                  <a:srgbClr val="0000FF"/>
                </a:solidFill>
                <a:latin typeface="Times New Roman" panose="02020603050405020304" pitchFamily="18" charset="0"/>
              </a:rPr>
              <a:t>×Inf</a:t>
            </a:r>
          </a:p>
        </p:txBody>
      </p:sp>
    </p:spTree>
    <p:extLst>
      <p:ext uri="{BB962C8B-B14F-4D97-AF65-F5344CB8AC3E}">
        <p14:creationId xmlns:p14="http://schemas.microsoft.com/office/powerpoint/2010/main" val="3309486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信息域特征</a:t>
            </a:r>
            <a:r>
              <a:rPr lang="zh-CN" altLang="en-US" smtClean="0"/>
              <a:t>系数</a:t>
            </a:r>
            <a:r>
              <a:rPr lang="en-US" altLang="zh-CN" b="1" i="1" smtClean="0">
                <a:solidFill>
                  <a:srgbClr val="00FF00"/>
                </a:solidFill>
                <a:latin typeface="Times New Roman" panose="02020603050405020304" pitchFamily="18" charset="0"/>
              </a:rPr>
              <a:t>TCF</a:t>
            </a:r>
            <a:r>
              <a:rPr lang="zh-CN" altLang="en-US"/>
              <a:t>计算方法</a:t>
            </a:r>
          </a:p>
        </p:txBody>
      </p:sp>
      <p:grpSp>
        <p:nvGrpSpPr>
          <p:cNvPr id="339" name="组合 338"/>
          <p:cNvGrpSpPr/>
          <p:nvPr/>
        </p:nvGrpSpPr>
        <p:grpSpPr>
          <a:xfrm>
            <a:off x="514350" y="1219200"/>
            <a:ext cx="4324350" cy="4924426"/>
            <a:chOff x="1676400" y="304800"/>
            <a:chExt cx="5632450" cy="5791200"/>
          </a:xfrm>
        </p:grpSpPr>
        <p:sp>
          <p:nvSpPr>
            <p:cNvPr id="340" name="AutoShape 5"/>
            <p:cNvSpPr>
              <a:spLocks noChangeAspect="1" noChangeArrowheads="1" noTextEdit="1"/>
            </p:cNvSpPr>
            <p:nvPr/>
          </p:nvSpPr>
          <p:spPr bwMode="auto">
            <a:xfrm>
              <a:off x="1676400" y="304800"/>
              <a:ext cx="563245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grpSp>
          <p:nvGrpSpPr>
            <p:cNvPr id="341" name="Group 207"/>
            <p:cNvGrpSpPr>
              <a:grpSpLocks/>
            </p:cNvGrpSpPr>
            <p:nvPr/>
          </p:nvGrpSpPr>
          <p:grpSpPr bwMode="auto">
            <a:xfrm>
              <a:off x="1676400" y="344488"/>
              <a:ext cx="5619750" cy="3929716"/>
              <a:chOff x="1056" y="445"/>
              <a:chExt cx="3540" cy="1292"/>
            </a:xfrm>
          </p:grpSpPr>
          <p:sp>
            <p:nvSpPr>
              <p:cNvPr id="474" name="Rectangle 7"/>
              <p:cNvSpPr>
                <a:spLocks noChangeArrowheads="1"/>
              </p:cNvSpPr>
              <p:nvPr/>
            </p:nvSpPr>
            <p:spPr bwMode="auto">
              <a:xfrm>
                <a:off x="1161" y="445"/>
                <a:ext cx="17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Times New Roman" panose="02020603050405020304" pitchFamily="18" charset="0"/>
                  </a:rPr>
                  <a:t>表</a:t>
                </a:r>
                <a:endParaRPr lang="zh-CN" altLang="en-US" sz="2000" b="1">
                  <a:latin typeface="Times New Roman" panose="02020603050405020304" pitchFamily="18" charset="0"/>
                </a:endParaRPr>
              </a:p>
            </p:txBody>
          </p:sp>
          <p:sp>
            <p:nvSpPr>
              <p:cNvPr id="475" name="Rectangle 8"/>
              <p:cNvSpPr>
                <a:spLocks noChangeArrowheads="1"/>
              </p:cNvSpPr>
              <p:nvPr/>
            </p:nvSpPr>
            <p:spPr bwMode="auto">
              <a:xfrm>
                <a:off x="1396" y="445"/>
                <a:ext cx="17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13</a:t>
                </a:r>
                <a:endParaRPr lang="en-US" altLang="zh-CN" sz="2000" b="1">
                  <a:latin typeface="Times New Roman" panose="02020603050405020304" pitchFamily="18" charset="0"/>
                </a:endParaRPr>
              </a:p>
            </p:txBody>
          </p:sp>
          <p:sp>
            <p:nvSpPr>
              <p:cNvPr id="476" name="Rectangle 9"/>
              <p:cNvSpPr>
                <a:spLocks noChangeArrowheads="1"/>
              </p:cNvSpPr>
              <p:nvPr/>
            </p:nvSpPr>
            <p:spPr bwMode="auto">
              <a:xfrm>
                <a:off x="1579" y="445"/>
                <a:ext cx="4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a:t>
                </a:r>
                <a:endParaRPr lang="en-US" altLang="zh-CN" sz="2000" b="1">
                  <a:latin typeface="Times New Roman" panose="02020603050405020304" pitchFamily="18" charset="0"/>
                </a:endParaRPr>
              </a:p>
            </p:txBody>
          </p:sp>
          <p:sp>
            <p:nvSpPr>
              <p:cNvPr id="477" name="Rectangle 10"/>
              <p:cNvSpPr>
                <a:spLocks noChangeArrowheads="1"/>
              </p:cNvSpPr>
              <p:nvPr/>
            </p:nvSpPr>
            <p:spPr bwMode="auto">
              <a:xfrm>
                <a:off x="1670" y="445"/>
                <a:ext cx="89"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2</a:t>
                </a:r>
                <a:endParaRPr lang="en-US" altLang="zh-CN" sz="2000" b="1">
                  <a:latin typeface="Times New Roman" panose="02020603050405020304" pitchFamily="18" charset="0"/>
                </a:endParaRPr>
              </a:p>
            </p:txBody>
          </p:sp>
          <p:sp>
            <p:nvSpPr>
              <p:cNvPr id="478" name="Rectangle 11"/>
              <p:cNvSpPr>
                <a:spLocks noChangeArrowheads="1"/>
              </p:cNvSpPr>
              <p:nvPr/>
            </p:nvSpPr>
            <p:spPr bwMode="auto">
              <a:xfrm>
                <a:off x="1761" y="445"/>
                <a:ext cx="4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479" name="Rectangle 12"/>
              <p:cNvSpPr>
                <a:spLocks noChangeArrowheads="1"/>
              </p:cNvSpPr>
              <p:nvPr/>
            </p:nvSpPr>
            <p:spPr bwMode="auto">
              <a:xfrm>
                <a:off x="1853" y="445"/>
                <a:ext cx="71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Times New Roman" panose="02020603050405020304" pitchFamily="18" charset="0"/>
                  </a:rPr>
                  <a:t>技术</a:t>
                </a:r>
                <a:r>
                  <a:rPr lang="zh-CN" altLang="en-US" sz="1400" b="1" smtClean="0">
                    <a:solidFill>
                      <a:srgbClr val="000000"/>
                    </a:solidFill>
                    <a:latin typeface="Times New Roman" panose="02020603050405020304" pitchFamily="18" charset="0"/>
                  </a:rPr>
                  <a:t>因素</a:t>
                </a:r>
                <a:endParaRPr lang="zh-CN" altLang="en-US" sz="2000" b="1">
                  <a:latin typeface="Times New Roman" panose="02020603050405020304" pitchFamily="18" charset="0"/>
                </a:endParaRPr>
              </a:p>
            </p:txBody>
          </p:sp>
          <p:sp>
            <p:nvSpPr>
              <p:cNvPr id="480" name="Rectangle 13"/>
              <p:cNvSpPr>
                <a:spLocks noChangeArrowheads="1"/>
              </p:cNvSpPr>
              <p:nvPr/>
            </p:nvSpPr>
            <p:spPr bwMode="auto">
              <a:xfrm>
                <a:off x="1396" y="564"/>
                <a:ext cx="35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Times New Roman" panose="02020603050405020304" pitchFamily="18" charset="0"/>
                  </a:rPr>
                  <a:t>序号</a:t>
                </a:r>
                <a:endParaRPr lang="zh-CN" altLang="en-US" sz="2000" b="1">
                  <a:latin typeface="Times New Roman" panose="02020603050405020304" pitchFamily="18" charset="0"/>
                </a:endParaRPr>
              </a:p>
            </p:txBody>
          </p:sp>
          <p:sp>
            <p:nvSpPr>
              <p:cNvPr id="481" name="Rectangle 14"/>
              <p:cNvSpPr>
                <a:spLocks noChangeArrowheads="1"/>
              </p:cNvSpPr>
              <p:nvPr/>
            </p:nvSpPr>
            <p:spPr bwMode="auto">
              <a:xfrm>
                <a:off x="2650" y="564"/>
                <a:ext cx="119"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i="1">
                    <a:solidFill>
                      <a:srgbClr val="000000"/>
                    </a:solidFill>
                    <a:latin typeface="Times New Roman" panose="02020603050405020304" pitchFamily="18" charset="0"/>
                  </a:rPr>
                  <a:t>F</a:t>
                </a:r>
                <a:endParaRPr lang="en-US" altLang="zh-CN" sz="2000" b="1" i="1">
                  <a:latin typeface="Times New Roman" panose="02020603050405020304" pitchFamily="18" charset="0"/>
                </a:endParaRPr>
              </a:p>
            </p:txBody>
          </p:sp>
          <p:sp>
            <p:nvSpPr>
              <p:cNvPr id="482" name="Rectangle 15"/>
              <p:cNvSpPr>
                <a:spLocks noChangeArrowheads="1"/>
              </p:cNvSpPr>
              <p:nvPr/>
            </p:nvSpPr>
            <p:spPr bwMode="auto">
              <a:xfrm>
                <a:off x="2741" y="608"/>
                <a:ext cx="35"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b="1" i="1">
                    <a:solidFill>
                      <a:srgbClr val="000000"/>
                    </a:solidFill>
                    <a:latin typeface="Times New Roman" panose="02020603050405020304" pitchFamily="18" charset="0"/>
                  </a:rPr>
                  <a:t>i</a:t>
                </a:r>
                <a:endParaRPr lang="en-US" altLang="zh-CN" sz="2000" b="1" i="1">
                  <a:latin typeface="Times New Roman" panose="02020603050405020304" pitchFamily="18" charset="0"/>
                </a:endParaRPr>
              </a:p>
            </p:txBody>
          </p:sp>
          <p:sp>
            <p:nvSpPr>
              <p:cNvPr id="483" name="Rectangle 16"/>
              <p:cNvSpPr>
                <a:spLocks noChangeArrowheads="1"/>
              </p:cNvSpPr>
              <p:nvPr/>
            </p:nvSpPr>
            <p:spPr bwMode="auto">
              <a:xfrm>
                <a:off x="3577" y="564"/>
                <a:ext cx="71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Times New Roman" panose="02020603050405020304" pitchFamily="18" charset="0"/>
                  </a:rPr>
                  <a:t>技术因素</a:t>
                </a:r>
                <a:endParaRPr lang="zh-CN" altLang="en-US" sz="2000" b="1">
                  <a:latin typeface="Times New Roman" panose="02020603050405020304" pitchFamily="18" charset="0"/>
                </a:endParaRPr>
              </a:p>
            </p:txBody>
          </p:sp>
          <p:sp>
            <p:nvSpPr>
              <p:cNvPr id="484" name="Rectangle 17"/>
              <p:cNvSpPr>
                <a:spLocks noChangeArrowheads="1"/>
              </p:cNvSpPr>
              <p:nvPr/>
            </p:nvSpPr>
            <p:spPr bwMode="auto">
              <a:xfrm>
                <a:off x="1056" y="545"/>
                <a:ext cx="1032"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85" name="Line 18"/>
              <p:cNvSpPr>
                <a:spLocks noChangeShapeType="1"/>
              </p:cNvSpPr>
              <p:nvPr/>
            </p:nvSpPr>
            <p:spPr bwMode="auto">
              <a:xfrm>
                <a:off x="1056" y="545"/>
                <a:ext cx="103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86" name="Rectangle 19"/>
              <p:cNvSpPr>
                <a:spLocks noChangeArrowheads="1"/>
              </p:cNvSpPr>
              <p:nvPr/>
            </p:nvSpPr>
            <p:spPr bwMode="auto">
              <a:xfrm>
                <a:off x="2088" y="545"/>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87" name="Line 20"/>
              <p:cNvSpPr>
                <a:spLocks noChangeShapeType="1"/>
              </p:cNvSpPr>
              <p:nvPr/>
            </p:nvSpPr>
            <p:spPr bwMode="auto">
              <a:xfrm>
                <a:off x="2088" y="545"/>
                <a:ext cx="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88" name="Line 21"/>
              <p:cNvSpPr>
                <a:spLocks noChangeShapeType="1"/>
              </p:cNvSpPr>
              <p:nvPr/>
            </p:nvSpPr>
            <p:spPr bwMode="auto">
              <a:xfrm>
                <a:off x="2088" y="54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89" name="Rectangle 22"/>
              <p:cNvSpPr>
                <a:spLocks noChangeArrowheads="1"/>
              </p:cNvSpPr>
              <p:nvPr/>
            </p:nvSpPr>
            <p:spPr bwMode="auto">
              <a:xfrm>
                <a:off x="2101" y="545"/>
                <a:ext cx="1084"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90" name="Line 23"/>
              <p:cNvSpPr>
                <a:spLocks noChangeShapeType="1"/>
              </p:cNvSpPr>
              <p:nvPr/>
            </p:nvSpPr>
            <p:spPr bwMode="auto">
              <a:xfrm>
                <a:off x="2101" y="545"/>
                <a:ext cx="108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91" name="Rectangle 24"/>
              <p:cNvSpPr>
                <a:spLocks noChangeArrowheads="1"/>
              </p:cNvSpPr>
              <p:nvPr/>
            </p:nvSpPr>
            <p:spPr bwMode="auto">
              <a:xfrm>
                <a:off x="3185" y="545"/>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92" name="Line 25"/>
              <p:cNvSpPr>
                <a:spLocks noChangeShapeType="1"/>
              </p:cNvSpPr>
              <p:nvPr/>
            </p:nvSpPr>
            <p:spPr bwMode="auto">
              <a:xfrm>
                <a:off x="3185" y="545"/>
                <a:ext cx="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93" name="Line 26"/>
              <p:cNvSpPr>
                <a:spLocks noChangeShapeType="1"/>
              </p:cNvSpPr>
              <p:nvPr/>
            </p:nvSpPr>
            <p:spPr bwMode="auto">
              <a:xfrm>
                <a:off x="3185" y="54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94" name="Rectangle 27"/>
              <p:cNvSpPr>
                <a:spLocks noChangeArrowheads="1"/>
              </p:cNvSpPr>
              <p:nvPr/>
            </p:nvSpPr>
            <p:spPr bwMode="auto">
              <a:xfrm>
                <a:off x="3198" y="545"/>
                <a:ext cx="139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95" name="Line 28"/>
              <p:cNvSpPr>
                <a:spLocks noChangeShapeType="1"/>
              </p:cNvSpPr>
              <p:nvPr/>
            </p:nvSpPr>
            <p:spPr bwMode="auto">
              <a:xfrm>
                <a:off x="3198" y="545"/>
                <a:ext cx="13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96" name="Rectangle 29"/>
              <p:cNvSpPr>
                <a:spLocks noChangeArrowheads="1"/>
              </p:cNvSpPr>
              <p:nvPr/>
            </p:nvSpPr>
            <p:spPr bwMode="auto">
              <a:xfrm>
                <a:off x="2088" y="552"/>
                <a:ext cx="13" cy="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97" name="Line 30"/>
              <p:cNvSpPr>
                <a:spLocks noChangeShapeType="1"/>
              </p:cNvSpPr>
              <p:nvPr/>
            </p:nvSpPr>
            <p:spPr bwMode="auto">
              <a:xfrm>
                <a:off x="2088" y="552"/>
                <a:ext cx="1" cy="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98" name="Rectangle 31"/>
              <p:cNvSpPr>
                <a:spLocks noChangeArrowheads="1"/>
              </p:cNvSpPr>
              <p:nvPr/>
            </p:nvSpPr>
            <p:spPr bwMode="auto">
              <a:xfrm>
                <a:off x="3185" y="552"/>
                <a:ext cx="13" cy="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99" name="Line 32"/>
              <p:cNvSpPr>
                <a:spLocks noChangeShapeType="1"/>
              </p:cNvSpPr>
              <p:nvPr/>
            </p:nvSpPr>
            <p:spPr bwMode="auto">
              <a:xfrm>
                <a:off x="3185" y="552"/>
                <a:ext cx="1" cy="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00" name="Rectangle 33"/>
              <p:cNvSpPr>
                <a:spLocks noChangeArrowheads="1"/>
              </p:cNvSpPr>
              <p:nvPr/>
            </p:nvSpPr>
            <p:spPr bwMode="auto">
              <a:xfrm>
                <a:off x="1396" y="684"/>
                <a:ext cx="89"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1</a:t>
                </a:r>
                <a:endParaRPr lang="en-US" altLang="zh-CN" sz="2000" b="1">
                  <a:latin typeface="Times New Roman" panose="02020603050405020304" pitchFamily="18" charset="0"/>
                </a:endParaRPr>
              </a:p>
            </p:txBody>
          </p:sp>
          <p:sp>
            <p:nvSpPr>
              <p:cNvPr id="501" name="Rectangle 34"/>
              <p:cNvSpPr>
                <a:spLocks noChangeArrowheads="1"/>
              </p:cNvSpPr>
              <p:nvPr/>
            </p:nvSpPr>
            <p:spPr bwMode="auto">
              <a:xfrm>
                <a:off x="1487" y="684"/>
                <a:ext cx="4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502" name="Rectangle 35"/>
              <p:cNvSpPr>
                <a:spLocks noChangeArrowheads="1"/>
              </p:cNvSpPr>
              <p:nvPr/>
            </p:nvSpPr>
            <p:spPr bwMode="auto">
              <a:xfrm>
                <a:off x="2545" y="684"/>
                <a:ext cx="17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i="1">
                    <a:solidFill>
                      <a:srgbClr val="000000"/>
                    </a:solidFill>
                    <a:latin typeface="Times New Roman" panose="02020603050405020304" pitchFamily="18" charset="0"/>
                  </a:rPr>
                  <a:t>F</a:t>
                </a:r>
                <a:r>
                  <a:rPr lang="en-US" altLang="zh-CN" sz="1400" b="1" baseline="-25000">
                    <a:solidFill>
                      <a:srgbClr val="000000"/>
                    </a:solidFill>
                    <a:latin typeface="Times New Roman" panose="02020603050405020304" pitchFamily="18" charset="0"/>
                  </a:rPr>
                  <a:t>1</a:t>
                </a:r>
                <a:endParaRPr lang="en-US" altLang="zh-CN" sz="2000" b="1" baseline="-25000">
                  <a:latin typeface="Times New Roman" panose="02020603050405020304" pitchFamily="18" charset="0"/>
                </a:endParaRPr>
              </a:p>
            </p:txBody>
          </p:sp>
          <p:sp>
            <p:nvSpPr>
              <p:cNvPr id="503" name="Rectangle 36"/>
              <p:cNvSpPr>
                <a:spLocks noChangeArrowheads="1"/>
              </p:cNvSpPr>
              <p:nvPr/>
            </p:nvSpPr>
            <p:spPr bwMode="auto">
              <a:xfrm>
                <a:off x="2728" y="684"/>
                <a:ext cx="4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504" name="Rectangle 37"/>
              <p:cNvSpPr>
                <a:spLocks noChangeArrowheads="1"/>
              </p:cNvSpPr>
              <p:nvPr/>
            </p:nvSpPr>
            <p:spPr bwMode="auto">
              <a:xfrm>
                <a:off x="3577" y="684"/>
                <a:ext cx="71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Times New Roman" panose="02020603050405020304" pitchFamily="18" charset="0"/>
                  </a:rPr>
                  <a:t>数据通信</a:t>
                </a:r>
                <a:endParaRPr lang="zh-CN" altLang="en-US" sz="2000" b="1">
                  <a:latin typeface="Times New Roman" panose="02020603050405020304" pitchFamily="18" charset="0"/>
                </a:endParaRPr>
              </a:p>
            </p:txBody>
          </p:sp>
          <p:sp>
            <p:nvSpPr>
              <p:cNvPr id="505" name="Rectangle 38"/>
              <p:cNvSpPr>
                <a:spLocks noChangeArrowheads="1"/>
              </p:cNvSpPr>
              <p:nvPr/>
            </p:nvSpPr>
            <p:spPr bwMode="auto">
              <a:xfrm>
                <a:off x="1056" y="665"/>
                <a:ext cx="103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06" name="Line 39"/>
              <p:cNvSpPr>
                <a:spLocks noChangeShapeType="1"/>
              </p:cNvSpPr>
              <p:nvPr/>
            </p:nvSpPr>
            <p:spPr bwMode="auto">
              <a:xfrm>
                <a:off x="1056" y="665"/>
                <a:ext cx="103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07" name="Rectangle 40"/>
              <p:cNvSpPr>
                <a:spLocks noChangeArrowheads="1"/>
              </p:cNvSpPr>
              <p:nvPr/>
            </p:nvSpPr>
            <p:spPr bwMode="auto">
              <a:xfrm>
                <a:off x="2088" y="665"/>
                <a:ext cx="1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08" name="Line 41"/>
              <p:cNvSpPr>
                <a:spLocks noChangeShapeType="1"/>
              </p:cNvSpPr>
              <p:nvPr/>
            </p:nvSpPr>
            <p:spPr bwMode="auto">
              <a:xfrm>
                <a:off x="2088" y="665"/>
                <a:ext cx="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09" name="Line 42"/>
              <p:cNvSpPr>
                <a:spLocks noChangeShapeType="1"/>
              </p:cNvSpPr>
              <p:nvPr/>
            </p:nvSpPr>
            <p:spPr bwMode="auto">
              <a:xfrm>
                <a:off x="2088" y="665"/>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10" name="Rectangle 43"/>
              <p:cNvSpPr>
                <a:spLocks noChangeArrowheads="1"/>
              </p:cNvSpPr>
              <p:nvPr/>
            </p:nvSpPr>
            <p:spPr bwMode="auto">
              <a:xfrm>
                <a:off x="2101" y="665"/>
                <a:ext cx="108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11" name="Line 44"/>
              <p:cNvSpPr>
                <a:spLocks noChangeShapeType="1"/>
              </p:cNvSpPr>
              <p:nvPr/>
            </p:nvSpPr>
            <p:spPr bwMode="auto">
              <a:xfrm>
                <a:off x="2101" y="665"/>
                <a:ext cx="108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12" name="Rectangle 45"/>
              <p:cNvSpPr>
                <a:spLocks noChangeArrowheads="1"/>
              </p:cNvSpPr>
              <p:nvPr/>
            </p:nvSpPr>
            <p:spPr bwMode="auto">
              <a:xfrm>
                <a:off x="3185" y="665"/>
                <a:ext cx="1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13" name="Line 46"/>
              <p:cNvSpPr>
                <a:spLocks noChangeShapeType="1"/>
              </p:cNvSpPr>
              <p:nvPr/>
            </p:nvSpPr>
            <p:spPr bwMode="auto">
              <a:xfrm>
                <a:off x="3185" y="665"/>
                <a:ext cx="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14" name="Line 47"/>
              <p:cNvSpPr>
                <a:spLocks noChangeShapeType="1"/>
              </p:cNvSpPr>
              <p:nvPr/>
            </p:nvSpPr>
            <p:spPr bwMode="auto">
              <a:xfrm>
                <a:off x="3185" y="665"/>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15" name="Rectangle 48"/>
              <p:cNvSpPr>
                <a:spLocks noChangeArrowheads="1"/>
              </p:cNvSpPr>
              <p:nvPr/>
            </p:nvSpPr>
            <p:spPr bwMode="auto">
              <a:xfrm>
                <a:off x="3198" y="665"/>
                <a:ext cx="139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16" name="Line 49"/>
              <p:cNvSpPr>
                <a:spLocks noChangeShapeType="1"/>
              </p:cNvSpPr>
              <p:nvPr/>
            </p:nvSpPr>
            <p:spPr bwMode="auto">
              <a:xfrm>
                <a:off x="3198" y="665"/>
                <a:ext cx="13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17" name="Rectangle 50"/>
              <p:cNvSpPr>
                <a:spLocks noChangeArrowheads="1"/>
              </p:cNvSpPr>
              <p:nvPr/>
            </p:nvSpPr>
            <p:spPr bwMode="auto">
              <a:xfrm>
                <a:off x="2088" y="671"/>
                <a:ext cx="13" cy="1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18" name="Line 51"/>
              <p:cNvSpPr>
                <a:spLocks noChangeShapeType="1"/>
              </p:cNvSpPr>
              <p:nvPr/>
            </p:nvSpPr>
            <p:spPr bwMode="auto">
              <a:xfrm>
                <a:off x="2088" y="671"/>
                <a:ext cx="1" cy="1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19" name="Rectangle 52"/>
              <p:cNvSpPr>
                <a:spLocks noChangeArrowheads="1"/>
              </p:cNvSpPr>
              <p:nvPr/>
            </p:nvSpPr>
            <p:spPr bwMode="auto">
              <a:xfrm>
                <a:off x="3185" y="671"/>
                <a:ext cx="13" cy="1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20" name="Line 53"/>
              <p:cNvSpPr>
                <a:spLocks noChangeShapeType="1"/>
              </p:cNvSpPr>
              <p:nvPr/>
            </p:nvSpPr>
            <p:spPr bwMode="auto">
              <a:xfrm>
                <a:off x="3185" y="671"/>
                <a:ext cx="1" cy="1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21" name="Rectangle 54"/>
              <p:cNvSpPr>
                <a:spLocks noChangeArrowheads="1"/>
              </p:cNvSpPr>
              <p:nvPr/>
            </p:nvSpPr>
            <p:spPr bwMode="auto">
              <a:xfrm>
                <a:off x="1396" y="803"/>
                <a:ext cx="89"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2</a:t>
                </a:r>
                <a:endParaRPr lang="en-US" altLang="zh-CN" sz="2000" b="1">
                  <a:latin typeface="Times New Roman" panose="02020603050405020304" pitchFamily="18" charset="0"/>
                </a:endParaRPr>
              </a:p>
            </p:txBody>
          </p:sp>
          <p:sp>
            <p:nvSpPr>
              <p:cNvPr id="522" name="Rectangle 55"/>
              <p:cNvSpPr>
                <a:spLocks noChangeArrowheads="1"/>
              </p:cNvSpPr>
              <p:nvPr/>
            </p:nvSpPr>
            <p:spPr bwMode="auto">
              <a:xfrm>
                <a:off x="1487" y="803"/>
                <a:ext cx="4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523" name="Rectangle 56"/>
              <p:cNvSpPr>
                <a:spLocks noChangeArrowheads="1"/>
              </p:cNvSpPr>
              <p:nvPr/>
            </p:nvSpPr>
            <p:spPr bwMode="auto">
              <a:xfrm>
                <a:off x="2545" y="803"/>
                <a:ext cx="17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i="1">
                    <a:solidFill>
                      <a:srgbClr val="000000"/>
                    </a:solidFill>
                    <a:latin typeface="Times New Roman" panose="02020603050405020304" pitchFamily="18" charset="0"/>
                  </a:rPr>
                  <a:t>F</a:t>
                </a:r>
                <a:r>
                  <a:rPr lang="en-US" altLang="zh-CN" sz="1400" b="1" baseline="-25000">
                    <a:solidFill>
                      <a:srgbClr val="000000"/>
                    </a:solidFill>
                    <a:latin typeface="Times New Roman" panose="02020603050405020304" pitchFamily="18" charset="0"/>
                  </a:rPr>
                  <a:t>2</a:t>
                </a:r>
                <a:endParaRPr lang="en-US" altLang="zh-CN" sz="2000" b="1" baseline="-25000">
                  <a:latin typeface="Times New Roman" panose="02020603050405020304" pitchFamily="18" charset="0"/>
                </a:endParaRPr>
              </a:p>
            </p:txBody>
          </p:sp>
          <p:sp>
            <p:nvSpPr>
              <p:cNvPr id="524" name="Rectangle 57"/>
              <p:cNvSpPr>
                <a:spLocks noChangeArrowheads="1"/>
              </p:cNvSpPr>
              <p:nvPr/>
            </p:nvSpPr>
            <p:spPr bwMode="auto">
              <a:xfrm>
                <a:off x="2728" y="803"/>
                <a:ext cx="4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525" name="Rectangle 58"/>
              <p:cNvSpPr>
                <a:spLocks noChangeArrowheads="1"/>
              </p:cNvSpPr>
              <p:nvPr/>
            </p:nvSpPr>
            <p:spPr bwMode="auto">
              <a:xfrm>
                <a:off x="3303" y="803"/>
                <a:ext cx="124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Times New Roman" panose="02020603050405020304" pitchFamily="18" charset="0"/>
                  </a:rPr>
                  <a:t>分布式数据处理</a:t>
                </a:r>
                <a:endParaRPr lang="zh-CN" altLang="en-US" sz="2000" b="1">
                  <a:latin typeface="Times New Roman" panose="02020603050405020304" pitchFamily="18" charset="0"/>
                </a:endParaRPr>
              </a:p>
            </p:txBody>
          </p:sp>
          <p:sp>
            <p:nvSpPr>
              <p:cNvPr id="526" name="Rectangle 59"/>
              <p:cNvSpPr>
                <a:spLocks noChangeArrowheads="1"/>
              </p:cNvSpPr>
              <p:nvPr/>
            </p:nvSpPr>
            <p:spPr bwMode="auto">
              <a:xfrm>
                <a:off x="1056" y="785"/>
                <a:ext cx="103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27" name="Line 60"/>
              <p:cNvSpPr>
                <a:spLocks noChangeShapeType="1"/>
              </p:cNvSpPr>
              <p:nvPr/>
            </p:nvSpPr>
            <p:spPr bwMode="auto">
              <a:xfrm>
                <a:off x="1056" y="785"/>
                <a:ext cx="103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28" name="Rectangle 61"/>
              <p:cNvSpPr>
                <a:spLocks noChangeArrowheads="1"/>
              </p:cNvSpPr>
              <p:nvPr/>
            </p:nvSpPr>
            <p:spPr bwMode="auto">
              <a:xfrm>
                <a:off x="2088" y="785"/>
                <a:ext cx="1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29" name="Line 62"/>
              <p:cNvSpPr>
                <a:spLocks noChangeShapeType="1"/>
              </p:cNvSpPr>
              <p:nvPr/>
            </p:nvSpPr>
            <p:spPr bwMode="auto">
              <a:xfrm>
                <a:off x="2088" y="785"/>
                <a:ext cx="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30" name="Line 63"/>
              <p:cNvSpPr>
                <a:spLocks noChangeShapeType="1"/>
              </p:cNvSpPr>
              <p:nvPr/>
            </p:nvSpPr>
            <p:spPr bwMode="auto">
              <a:xfrm>
                <a:off x="2088" y="785"/>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31" name="Rectangle 64"/>
              <p:cNvSpPr>
                <a:spLocks noChangeArrowheads="1"/>
              </p:cNvSpPr>
              <p:nvPr/>
            </p:nvSpPr>
            <p:spPr bwMode="auto">
              <a:xfrm>
                <a:off x="2101" y="785"/>
                <a:ext cx="108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32" name="Line 65"/>
              <p:cNvSpPr>
                <a:spLocks noChangeShapeType="1"/>
              </p:cNvSpPr>
              <p:nvPr/>
            </p:nvSpPr>
            <p:spPr bwMode="auto">
              <a:xfrm>
                <a:off x="2101" y="785"/>
                <a:ext cx="108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33" name="Rectangle 66"/>
              <p:cNvSpPr>
                <a:spLocks noChangeArrowheads="1"/>
              </p:cNvSpPr>
              <p:nvPr/>
            </p:nvSpPr>
            <p:spPr bwMode="auto">
              <a:xfrm>
                <a:off x="3185" y="785"/>
                <a:ext cx="1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34" name="Line 67"/>
              <p:cNvSpPr>
                <a:spLocks noChangeShapeType="1"/>
              </p:cNvSpPr>
              <p:nvPr/>
            </p:nvSpPr>
            <p:spPr bwMode="auto">
              <a:xfrm>
                <a:off x="3185" y="785"/>
                <a:ext cx="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35" name="Line 68"/>
              <p:cNvSpPr>
                <a:spLocks noChangeShapeType="1"/>
              </p:cNvSpPr>
              <p:nvPr/>
            </p:nvSpPr>
            <p:spPr bwMode="auto">
              <a:xfrm>
                <a:off x="3185" y="785"/>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36" name="Rectangle 69"/>
              <p:cNvSpPr>
                <a:spLocks noChangeArrowheads="1"/>
              </p:cNvSpPr>
              <p:nvPr/>
            </p:nvSpPr>
            <p:spPr bwMode="auto">
              <a:xfrm>
                <a:off x="3198" y="785"/>
                <a:ext cx="139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37" name="Line 70"/>
              <p:cNvSpPr>
                <a:spLocks noChangeShapeType="1"/>
              </p:cNvSpPr>
              <p:nvPr/>
            </p:nvSpPr>
            <p:spPr bwMode="auto">
              <a:xfrm>
                <a:off x="3198" y="785"/>
                <a:ext cx="13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38" name="Rectangle 71"/>
              <p:cNvSpPr>
                <a:spLocks noChangeArrowheads="1"/>
              </p:cNvSpPr>
              <p:nvPr/>
            </p:nvSpPr>
            <p:spPr bwMode="auto">
              <a:xfrm>
                <a:off x="2088" y="791"/>
                <a:ext cx="13" cy="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39" name="Line 72"/>
              <p:cNvSpPr>
                <a:spLocks noChangeShapeType="1"/>
              </p:cNvSpPr>
              <p:nvPr/>
            </p:nvSpPr>
            <p:spPr bwMode="auto">
              <a:xfrm>
                <a:off x="2088" y="791"/>
                <a:ext cx="1" cy="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40" name="Rectangle 73"/>
              <p:cNvSpPr>
                <a:spLocks noChangeArrowheads="1"/>
              </p:cNvSpPr>
              <p:nvPr/>
            </p:nvSpPr>
            <p:spPr bwMode="auto">
              <a:xfrm>
                <a:off x="3185" y="791"/>
                <a:ext cx="13" cy="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41" name="Line 74"/>
              <p:cNvSpPr>
                <a:spLocks noChangeShapeType="1"/>
              </p:cNvSpPr>
              <p:nvPr/>
            </p:nvSpPr>
            <p:spPr bwMode="auto">
              <a:xfrm>
                <a:off x="3185" y="791"/>
                <a:ext cx="1" cy="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42" name="Rectangle 75"/>
              <p:cNvSpPr>
                <a:spLocks noChangeArrowheads="1"/>
              </p:cNvSpPr>
              <p:nvPr/>
            </p:nvSpPr>
            <p:spPr bwMode="auto">
              <a:xfrm>
                <a:off x="1396" y="923"/>
                <a:ext cx="89"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3</a:t>
                </a:r>
                <a:endParaRPr lang="en-US" altLang="zh-CN" sz="2000" b="1">
                  <a:latin typeface="Times New Roman" panose="02020603050405020304" pitchFamily="18" charset="0"/>
                </a:endParaRPr>
              </a:p>
            </p:txBody>
          </p:sp>
          <p:sp>
            <p:nvSpPr>
              <p:cNvPr id="543" name="Rectangle 76"/>
              <p:cNvSpPr>
                <a:spLocks noChangeArrowheads="1"/>
              </p:cNvSpPr>
              <p:nvPr/>
            </p:nvSpPr>
            <p:spPr bwMode="auto">
              <a:xfrm>
                <a:off x="1487" y="923"/>
                <a:ext cx="4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544" name="Rectangle 77"/>
              <p:cNvSpPr>
                <a:spLocks noChangeArrowheads="1"/>
              </p:cNvSpPr>
              <p:nvPr/>
            </p:nvSpPr>
            <p:spPr bwMode="auto">
              <a:xfrm>
                <a:off x="2545" y="923"/>
                <a:ext cx="17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i="1">
                    <a:solidFill>
                      <a:srgbClr val="000000"/>
                    </a:solidFill>
                    <a:latin typeface="Times New Roman" panose="02020603050405020304" pitchFamily="18" charset="0"/>
                  </a:rPr>
                  <a:t>F</a:t>
                </a:r>
                <a:r>
                  <a:rPr lang="en-US" altLang="zh-CN" sz="1400" b="1" baseline="-25000">
                    <a:solidFill>
                      <a:srgbClr val="000000"/>
                    </a:solidFill>
                    <a:latin typeface="Times New Roman" panose="02020603050405020304" pitchFamily="18" charset="0"/>
                  </a:rPr>
                  <a:t>3</a:t>
                </a:r>
                <a:endParaRPr lang="en-US" altLang="zh-CN" sz="2000" b="1" baseline="-25000">
                  <a:latin typeface="Times New Roman" panose="02020603050405020304" pitchFamily="18" charset="0"/>
                </a:endParaRPr>
              </a:p>
            </p:txBody>
          </p:sp>
          <p:sp>
            <p:nvSpPr>
              <p:cNvPr id="545" name="Rectangle 78"/>
              <p:cNvSpPr>
                <a:spLocks noChangeArrowheads="1"/>
              </p:cNvSpPr>
              <p:nvPr/>
            </p:nvSpPr>
            <p:spPr bwMode="auto">
              <a:xfrm>
                <a:off x="2728" y="923"/>
                <a:ext cx="4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546" name="Rectangle 79"/>
              <p:cNvSpPr>
                <a:spLocks noChangeArrowheads="1"/>
              </p:cNvSpPr>
              <p:nvPr/>
            </p:nvSpPr>
            <p:spPr bwMode="auto">
              <a:xfrm>
                <a:off x="3577" y="923"/>
                <a:ext cx="71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Times New Roman" panose="02020603050405020304" pitchFamily="18" charset="0"/>
                  </a:rPr>
                  <a:t>性能标准</a:t>
                </a:r>
                <a:endParaRPr lang="zh-CN" altLang="en-US" sz="2000" b="1">
                  <a:latin typeface="Times New Roman" panose="02020603050405020304" pitchFamily="18" charset="0"/>
                </a:endParaRPr>
              </a:p>
            </p:txBody>
          </p:sp>
          <p:sp>
            <p:nvSpPr>
              <p:cNvPr id="547" name="Rectangle 80"/>
              <p:cNvSpPr>
                <a:spLocks noChangeArrowheads="1"/>
              </p:cNvSpPr>
              <p:nvPr/>
            </p:nvSpPr>
            <p:spPr bwMode="auto">
              <a:xfrm>
                <a:off x="1056" y="904"/>
                <a:ext cx="1032"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48" name="Line 81"/>
              <p:cNvSpPr>
                <a:spLocks noChangeShapeType="1"/>
              </p:cNvSpPr>
              <p:nvPr/>
            </p:nvSpPr>
            <p:spPr bwMode="auto">
              <a:xfrm>
                <a:off x="1056" y="904"/>
                <a:ext cx="103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49" name="Rectangle 82"/>
              <p:cNvSpPr>
                <a:spLocks noChangeArrowheads="1"/>
              </p:cNvSpPr>
              <p:nvPr/>
            </p:nvSpPr>
            <p:spPr bwMode="auto">
              <a:xfrm>
                <a:off x="2088" y="904"/>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50" name="Line 83"/>
              <p:cNvSpPr>
                <a:spLocks noChangeShapeType="1"/>
              </p:cNvSpPr>
              <p:nvPr/>
            </p:nvSpPr>
            <p:spPr bwMode="auto">
              <a:xfrm>
                <a:off x="2088" y="904"/>
                <a:ext cx="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51" name="Line 84"/>
              <p:cNvSpPr>
                <a:spLocks noChangeShapeType="1"/>
              </p:cNvSpPr>
              <p:nvPr/>
            </p:nvSpPr>
            <p:spPr bwMode="auto">
              <a:xfrm>
                <a:off x="2088" y="9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52" name="Rectangle 85"/>
              <p:cNvSpPr>
                <a:spLocks noChangeArrowheads="1"/>
              </p:cNvSpPr>
              <p:nvPr/>
            </p:nvSpPr>
            <p:spPr bwMode="auto">
              <a:xfrm>
                <a:off x="2101" y="904"/>
                <a:ext cx="1084"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53" name="Line 86"/>
              <p:cNvSpPr>
                <a:spLocks noChangeShapeType="1"/>
              </p:cNvSpPr>
              <p:nvPr/>
            </p:nvSpPr>
            <p:spPr bwMode="auto">
              <a:xfrm>
                <a:off x="2101" y="904"/>
                <a:ext cx="108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54" name="Rectangle 87"/>
              <p:cNvSpPr>
                <a:spLocks noChangeArrowheads="1"/>
              </p:cNvSpPr>
              <p:nvPr/>
            </p:nvSpPr>
            <p:spPr bwMode="auto">
              <a:xfrm>
                <a:off x="3185" y="904"/>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55" name="Line 88"/>
              <p:cNvSpPr>
                <a:spLocks noChangeShapeType="1"/>
              </p:cNvSpPr>
              <p:nvPr/>
            </p:nvSpPr>
            <p:spPr bwMode="auto">
              <a:xfrm>
                <a:off x="3185" y="904"/>
                <a:ext cx="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56" name="Line 89"/>
              <p:cNvSpPr>
                <a:spLocks noChangeShapeType="1"/>
              </p:cNvSpPr>
              <p:nvPr/>
            </p:nvSpPr>
            <p:spPr bwMode="auto">
              <a:xfrm>
                <a:off x="3185" y="9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57" name="Rectangle 90"/>
              <p:cNvSpPr>
                <a:spLocks noChangeArrowheads="1"/>
              </p:cNvSpPr>
              <p:nvPr/>
            </p:nvSpPr>
            <p:spPr bwMode="auto">
              <a:xfrm>
                <a:off x="3198" y="904"/>
                <a:ext cx="139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58" name="Line 91"/>
              <p:cNvSpPr>
                <a:spLocks noChangeShapeType="1"/>
              </p:cNvSpPr>
              <p:nvPr/>
            </p:nvSpPr>
            <p:spPr bwMode="auto">
              <a:xfrm>
                <a:off x="3198" y="904"/>
                <a:ext cx="13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59" name="Rectangle 92"/>
              <p:cNvSpPr>
                <a:spLocks noChangeArrowheads="1"/>
              </p:cNvSpPr>
              <p:nvPr/>
            </p:nvSpPr>
            <p:spPr bwMode="auto">
              <a:xfrm>
                <a:off x="2088" y="911"/>
                <a:ext cx="13" cy="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60" name="Line 93"/>
              <p:cNvSpPr>
                <a:spLocks noChangeShapeType="1"/>
              </p:cNvSpPr>
              <p:nvPr/>
            </p:nvSpPr>
            <p:spPr bwMode="auto">
              <a:xfrm>
                <a:off x="2088" y="911"/>
                <a:ext cx="1" cy="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61" name="Rectangle 94"/>
              <p:cNvSpPr>
                <a:spLocks noChangeArrowheads="1"/>
              </p:cNvSpPr>
              <p:nvPr/>
            </p:nvSpPr>
            <p:spPr bwMode="auto">
              <a:xfrm>
                <a:off x="3185" y="911"/>
                <a:ext cx="13" cy="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62" name="Line 95"/>
              <p:cNvSpPr>
                <a:spLocks noChangeShapeType="1"/>
              </p:cNvSpPr>
              <p:nvPr/>
            </p:nvSpPr>
            <p:spPr bwMode="auto">
              <a:xfrm>
                <a:off x="3185" y="911"/>
                <a:ext cx="1" cy="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63" name="Rectangle 96"/>
              <p:cNvSpPr>
                <a:spLocks noChangeArrowheads="1"/>
              </p:cNvSpPr>
              <p:nvPr/>
            </p:nvSpPr>
            <p:spPr bwMode="auto">
              <a:xfrm>
                <a:off x="1396" y="1043"/>
                <a:ext cx="89"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4</a:t>
                </a:r>
                <a:endParaRPr lang="en-US" altLang="zh-CN" sz="2000" b="1">
                  <a:latin typeface="Times New Roman" panose="02020603050405020304" pitchFamily="18" charset="0"/>
                </a:endParaRPr>
              </a:p>
            </p:txBody>
          </p:sp>
          <p:sp>
            <p:nvSpPr>
              <p:cNvPr id="564" name="Rectangle 97"/>
              <p:cNvSpPr>
                <a:spLocks noChangeArrowheads="1"/>
              </p:cNvSpPr>
              <p:nvPr/>
            </p:nvSpPr>
            <p:spPr bwMode="auto">
              <a:xfrm>
                <a:off x="1487" y="1043"/>
                <a:ext cx="4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565" name="Rectangle 98"/>
              <p:cNvSpPr>
                <a:spLocks noChangeArrowheads="1"/>
              </p:cNvSpPr>
              <p:nvPr/>
            </p:nvSpPr>
            <p:spPr bwMode="auto">
              <a:xfrm>
                <a:off x="2545" y="1043"/>
                <a:ext cx="17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i="1">
                    <a:solidFill>
                      <a:srgbClr val="000000"/>
                    </a:solidFill>
                    <a:latin typeface="Times New Roman" panose="02020603050405020304" pitchFamily="18" charset="0"/>
                  </a:rPr>
                  <a:t>F</a:t>
                </a:r>
                <a:r>
                  <a:rPr lang="en-US" altLang="zh-CN" sz="1400" b="1" baseline="-25000">
                    <a:solidFill>
                      <a:srgbClr val="000000"/>
                    </a:solidFill>
                    <a:latin typeface="Times New Roman" panose="02020603050405020304" pitchFamily="18" charset="0"/>
                  </a:rPr>
                  <a:t>4</a:t>
                </a:r>
                <a:endParaRPr lang="en-US" altLang="zh-CN" sz="2000" b="1" baseline="-25000">
                  <a:latin typeface="Times New Roman" panose="02020603050405020304" pitchFamily="18" charset="0"/>
                </a:endParaRPr>
              </a:p>
            </p:txBody>
          </p:sp>
          <p:sp>
            <p:nvSpPr>
              <p:cNvPr id="566" name="Rectangle 99"/>
              <p:cNvSpPr>
                <a:spLocks noChangeArrowheads="1"/>
              </p:cNvSpPr>
              <p:nvPr/>
            </p:nvSpPr>
            <p:spPr bwMode="auto">
              <a:xfrm>
                <a:off x="2728" y="1043"/>
                <a:ext cx="4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567" name="Rectangle 100"/>
              <p:cNvSpPr>
                <a:spLocks noChangeArrowheads="1"/>
              </p:cNvSpPr>
              <p:nvPr/>
            </p:nvSpPr>
            <p:spPr bwMode="auto">
              <a:xfrm>
                <a:off x="3394" y="1043"/>
                <a:ext cx="106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Times New Roman" panose="02020603050405020304" pitchFamily="18" charset="0"/>
                  </a:rPr>
                  <a:t>高负荷的硬件</a:t>
                </a:r>
                <a:endParaRPr lang="zh-CN" altLang="en-US" sz="2000" b="1">
                  <a:latin typeface="Times New Roman" panose="02020603050405020304" pitchFamily="18" charset="0"/>
                </a:endParaRPr>
              </a:p>
            </p:txBody>
          </p:sp>
          <p:sp>
            <p:nvSpPr>
              <p:cNvPr id="568" name="Rectangle 101"/>
              <p:cNvSpPr>
                <a:spLocks noChangeArrowheads="1"/>
              </p:cNvSpPr>
              <p:nvPr/>
            </p:nvSpPr>
            <p:spPr bwMode="auto">
              <a:xfrm>
                <a:off x="1056" y="1018"/>
                <a:ext cx="103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69" name="Line 102"/>
              <p:cNvSpPr>
                <a:spLocks noChangeShapeType="1"/>
              </p:cNvSpPr>
              <p:nvPr/>
            </p:nvSpPr>
            <p:spPr bwMode="auto">
              <a:xfrm>
                <a:off x="1056" y="1018"/>
                <a:ext cx="103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70" name="Rectangle 103"/>
              <p:cNvSpPr>
                <a:spLocks noChangeArrowheads="1"/>
              </p:cNvSpPr>
              <p:nvPr/>
            </p:nvSpPr>
            <p:spPr bwMode="auto">
              <a:xfrm>
                <a:off x="2088" y="1018"/>
                <a:ext cx="1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71" name="Line 104"/>
              <p:cNvSpPr>
                <a:spLocks noChangeShapeType="1"/>
              </p:cNvSpPr>
              <p:nvPr/>
            </p:nvSpPr>
            <p:spPr bwMode="auto">
              <a:xfrm>
                <a:off x="2088" y="1018"/>
                <a:ext cx="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72" name="Line 105"/>
              <p:cNvSpPr>
                <a:spLocks noChangeShapeType="1"/>
              </p:cNvSpPr>
              <p:nvPr/>
            </p:nvSpPr>
            <p:spPr bwMode="auto">
              <a:xfrm>
                <a:off x="2088" y="1018"/>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73" name="Rectangle 106"/>
              <p:cNvSpPr>
                <a:spLocks noChangeArrowheads="1"/>
              </p:cNvSpPr>
              <p:nvPr/>
            </p:nvSpPr>
            <p:spPr bwMode="auto">
              <a:xfrm>
                <a:off x="2101" y="1018"/>
                <a:ext cx="108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74" name="Line 107"/>
              <p:cNvSpPr>
                <a:spLocks noChangeShapeType="1"/>
              </p:cNvSpPr>
              <p:nvPr/>
            </p:nvSpPr>
            <p:spPr bwMode="auto">
              <a:xfrm>
                <a:off x="2101" y="1018"/>
                <a:ext cx="108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75" name="Rectangle 108"/>
              <p:cNvSpPr>
                <a:spLocks noChangeArrowheads="1"/>
              </p:cNvSpPr>
              <p:nvPr/>
            </p:nvSpPr>
            <p:spPr bwMode="auto">
              <a:xfrm>
                <a:off x="3185" y="1018"/>
                <a:ext cx="1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76" name="Line 109"/>
              <p:cNvSpPr>
                <a:spLocks noChangeShapeType="1"/>
              </p:cNvSpPr>
              <p:nvPr/>
            </p:nvSpPr>
            <p:spPr bwMode="auto">
              <a:xfrm>
                <a:off x="3185" y="1018"/>
                <a:ext cx="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77" name="Line 110"/>
              <p:cNvSpPr>
                <a:spLocks noChangeShapeType="1"/>
              </p:cNvSpPr>
              <p:nvPr/>
            </p:nvSpPr>
            <p:spPr bwMode="auto">
              <a:xfrm>
                <a:off x="3185" y="1018"/>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78" name="Rectangle 111"/>
              <p:cNvSpPr>
                <a:spLocks noChangeArrowheads="1"/>
              </p:cNvSpPr>
              <p:nvPr/>
            </p:nvSpPr>
            <p:spPr bwMode="auto">
              <a:xfrm>
                <a:off x="3198" y="1018"/>
                <a:ext cx="139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79" name="Line 112"/>
              <p:cNvSpPr>
                <a:spLocks noChangeShapeType="1"/>
              </p:cNvSpPr>
              <p:nvPr/>
            </p:nvSpPr>
            <p:spPr bwMode="auto">
              <a:xfrm>
                <a:off x="3198" y="1018"/>
                <a:ext cx="13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80" name="Rectangle 113"/>
              <p:cNvSpPr>
                <a:spLocks noChangeArrowheads="1"/>
              </p:cNvSpPr>
              <p:nvPr/>
            </p:nvSpPr>
            <p:spPr bwMode="auto">
              <a:xfrm>
                <a:off x="2088" y="1024"/>
                <a:ext cx="13" cy="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81" name="Line 114"/>
              <p:cNvSpPr>
                <a:spLocks noChangeShapeType="1"/>
              </p:cNvSpPr>
              <p:nvPr/>
            </p:nvSpPr>
            <p:spPr bwMode="auto">
              <a:xfrm>
                <a:off x="2088" y="1024"/>
                <a:ext cx="1" cy="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82" name="Rectangle 115"/>
              <p:cNvSpPr>
                <a:spLocks noChangeArrowheads="1"/>
              </p:cNvSpPr>
              <p:nvPr/>
            </p:nvSpPr>
            <p:spPr bwMode="auto">
              <a:xfrm>
                <a:off x="3185" y="1024"/>
                <a:ext cx="13" cy="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83" name="Line 116"/>
              <p:cNvSpPr>
                <a:spLocks noChangeShapeType="1"/>
              </p:cNvSpPr>
              <p:nvPr/>
            </p:nvSpPr>
            <p:spPr bwMode="auto">
              <a:xfrm>
                <a:off x="3185" y="1024"/>
                <a:ext cx="1" cy="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84" name="Rectangle 117"/>
              <p:cNvSpPr>
                <a:spLocks noChangeArrowheads="1"/>
              </p:cNvSpPr>
              <p:nvPr/>
            </p:nvSpPr>
            <p:spPr bwMode="auto">
              <a:xfrm>
                <a:off x="1396" y="1156"/>
                <a:ext cx="89"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5</a:t>
                </a:r>
                <a:endParaRPr lang="en-US" altLang="zh-CN" sz="2000" b="1">
                  <a:latin typeface="Times New Roman" panose="02020603050405020304" pitchFamily="18" charset="0"/>
                </a:endParaRPr>
              </a:p>
            </p:txBody>
          </p:sp>
          <p:sp>
            <p:nvSpPr>
              <p:cNvPr id="585" name="Rectangle 118"/>
              <p:cNvSpPr>
                <a:spLocks noChangeArrowheads="1"/>
              </p:cNvSpPr>
              <p:nvPr/>
            </p:nvSpPr>
            <p:spPr bwMode="auto">
              <a:xfrm>
                <a:off x="1487" y="1156"/>
                <a:ext cx="4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586" name="Rectangle 119"/>
              <p:cNvSpPr>
                <a:spLocks noChangeArrowheads="1"/>
              </p:cNvSpPr>
              <p:nvPr/>
            </p:nvSpPr>
            <p:spPr bwMode="auto">
              <a:xfrm>
                <a:off x="2545" y="1156"/>
                <a:ext cx="17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i="1">
                    <a:solidFill>
                      <a:srgbClr val="000000"/>
                    </a:solidFill>
                    <a:latin typeface="Times New Roman" panose="02020603050405020304" pitchFamily="18" charset="0"/>
                  </a:rPr>
                  <a:t>F</a:t>
                </a:r>
                <a:r>
                  <a:rPr lang="en-US" altLang="zh-CN" sz="1400" b="1" baseline="-25000">
                    <a:solidFill>
                      <a:srgbClr val="000000"/>
                    </a:solidFill>
                    <a:latin typeface="Times New Roman" panose="02020603050405020304" pitchFamily="18" charset="0"/>
                  </a:rPr>
                  <a:t>5</a:t>
                </a:r>
                <a:endParaRPr lang="en-US" altLang="zh-CN" sz="2000" b="1" baseline="-25000">
                  <a:latin typeface="Times New Roman" panose="02020603050405020304" pitchFamily="18" charset="0"/>
                </a:endParaRPr>
              </a:p>
            </p:txBody>
          </p:sp>
          <p:sp>
            <p:nvSpPr>
              <p:cNvPr id="587" name="Rectangle 120"/>
              <p:cNvSpPr>
                <a:spLocks noChangeArrowheads="1"/>
              </p:cNvSpPr>
              <p:nvPr/>
            </p:nvSpPr>
            <p:spPr bwMode="auto">
              <a:xfrm>
                <a:off x="2728" y="1156"/>
                <a:ext cx="4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588" name="Rectangle 121"/>
              <p:cNvSpPr>
                <a:spLocks noChangeArrowheads="1"/>
              </p:cNvSpPr>
              <p:nvPr/>
            </p:nvSpPr>
            <p:spPr bwMode="auto">
              <a:xfrm>
                <a:off x="3577" y="1156"/>
                <a:ext cx="71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Times New Roman" panose="02020603050405020304" pitchFamily="18" charset="0"/>
                  </a:rPr>
                  <a:t>高处理率</a:t>
                </a:r>
                <a:endParaRPr lang="zh-CN" altLang="en-US" sz="2000" b="1">
                  <a:latin typeface="Times New Roman" panose="02020603050405020304" pitchFamily="18" charset="0"/>
                </a:endParaRPr>
              </a:p>
            </p:txBody>
          </p:sp>
          <p:sp>
            <p:nvSpPr>
              <p:cNvPr id="589" name="Rectangle 122"/>
              <p:cNvSpPr>
                <a:spLocks noChangeArrowheads="1"/>
              </p:cNvSpPr>
              <p:nvPr/>
            </p:nvSpPr>
            <p:spPr bwMode="auto">
              <a:xfrm>
                <a:off x="1056" y="1137"/>
                <a:ext cx="1032"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90" name="Line 123"/>
              <p:cNvSpPr>
                <a:spLocks noChangeShapeType="1"/>
              </p:cNvSpPr>
              <p:nvPr/>
            </p:nvSpPr>
            <p:spPr bwMode="auto">
              <a:xfrm>
                <a:off x="1056" y="1137"/>
                <a:ext cx="103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91" name="Rectangle 124"/>
              <p:cNvSpPr>
                <a:spLocks noChangeArrowheads="1"/>
              </p:cNvSpPr>
              <p:nvPr/>
            </p:nvSpPr>
            <p:spPr bwMode="auto">
              <a:xfrm>
                <a:off x="2088" y="1137"/>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92" name="Line 125"/>
              <p:cNvSpPr>
                <a:spLocks noChangeShapeType="1"/>
              </p:cNvSpPr>
              <p:nvPr/>
            </p:nvSpPr>
            <p:spPr bwMode="auto">
              <a:xfrm>
                <a:off x="2088" y="1137"/>
                <a:ext cx="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93" name="Line 126"/>
              <p:cNvSpPr>
                <a:spLocks noChangeShapeType="1"/>
              </p:cNvSpPr>
              <p:nvPr/>
            </p:nvSpPr>
            <p:spPr bwMode="auto">
              <a:xfrm>
                <a:off x="2088" y="1137"/>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94" name="Rectangle 127"/>
              <p:cNvSpPr>
                <a:spLocks noChangeArrowheads="1"/>
              </p:cNvSpPr>
              <p:nvPr/>
            </p:nvSpPr>
            <p:spPr bwMode="auto">
              <a:xfrm>
                <a:off x="2101" y="1137"/>
                <a:ext cx="1084"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95" name="Line 128"/>
              <p:cNvSpPr>
                <a:spLocks noChangeShapeType="1"/>
              </p:cNvSpPr>
              <p:nvPr/>
            </p:nvSpPr>
            <p:spPr bwMode="auto">
              <a:xfrm>
                <a:off x="2101" y="1137"/>
                <a:ext cx="108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96" name="Rectangle 129"/>
              <p:cNvSpPr>
                <a:spLocks noChangeArrowheads="1"/>
              </p:cNvSpPr>
              <p:nvPr/>
            </p:nvSpPr>
            <p:spPr bwMode="auto">
              <a:xfrm>
                <a:off x="3185" y="1137"/>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597" name="Line 130"/>
              <p:cNvSpPr>
                <a:spLocks noChangeShapeType="1"/>
              </p:cNvSpPr>
              <p:nvPr/>
            </p:nvSpPr>
            <p:spPr bwMode="auto">
              <a:xfrm>
                <a:off x="3185" y="1137"/>
                <a:ext cx="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98" name="Line 131"/>
              <p:cNvSpPr>
                <a:spLocks noChangeShapeType="1"/>
              </p:cNvSpPr>
              <p:nvPr/>
            </p:nvSpPr>
            <p:spPr bwMode="auto">
              <a:xfrm>
                <a:off x="3185" y="1137"/>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599" name="Rectangle 132"/>
              <p:cNvSpPr>
                <a:spLocks noChangeArrowheads="1"/>
              </p:cNvSpPr>
              <p:nvPr/>
            </p:nvSpPr>
            <p:spPr bwMode="auto">
              <a:xfrm>
                <a:off x="3198" y="1137"/>
                <a:ext cx="139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00" name="Line 133"/>
              <p:cNvSpPr>
                <a:spLocks noChangeShapeType="1"/>
              </p:cNvSpPr>
              <p:nvPr/>
            </p:nvSpPr>
            <p:spPr bwMode="auto">
              <a:xfrm>
                <a:off x="3198" y="1137"/>
                <a:ext cx="13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01" name="Rectangle 134"/>
              <p:cNvSpPr>
                <a:spLocks noChangeArrowheads="1"/>
              </p:cNvSpPr>
              <p:nvPr/>
            </p:nvSpPr>
            <p:spPr bwMode="auto">
              <a:xfrm>
                <a:off x="2088" y="1144"/>
                <a:ext cx="13" cy="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02" name="Line 135"/>
              <p:cNvSpPr>
                <a:spLocks noChangeShapeType="1"/>
              </p:cNvSpPr>
              <p:nvPr/>
            </p:nvSpPr>
            <p:spPr bwMode="auto">
              <a:xfrm>
                <a:off x="2088" y="1144"/>
                <a:ext cx="1" cy="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03" name="Rectangle 136"/>
              <p:cNvSpPr>
                <a:spLocks noChangeArrowheads="1"/>
              </p:cNvSpPr>
              <p:nvPr/>
            </p:nvSpPr>
            <p:spPr bwMode="auto">
              <a:xfrm>
                <a:off x="3185" y="1144"/>
                <a:ext cx="13" cy="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04" name="Line 137"/>
              <p:cNvSpPr>
                <a:spLocks noChangeShapeType="1"/>
              </p:cNvSpPr>
              <p:nvPr/>
            </p:nvSpPr>
            <p:spPr bwMode="auto">
              <a:xfrm>
                <a:off x="3185" y="1144"/>
                <a:ext cx="1" cy="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05" name="Rectangle 138"/>
              <p:cNvSpPr>
                <a:spLocks noChangeArrowheads="1"/>
              </p:cNvSpPr>
              <p:nvPr/>
            </p:nvSpPr>
            <p:spPr bwMode="auto">
              <a:xfrm>
                <a:off x="1396" y="1276"/>
                <a:ext cx="89"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6</a:t>
                </a:r>
                <a:endParaRPr lang="en-US" altLang="zh-CN" sz="2000" b="1">
                  <a:latin typeface="Times New Roman" panose="02020603050405020304" pitchFamily="18" charset="0"/>
                </a:endParaRPr>
              </a:p>
            </p:txBody>
          </p:sp>
          <p:sp>
            <p:nvSpPr>
              <p:cNvPr id="606" name="Rectangle 139"/>
              <p:cNvSpPr>
                <a:spLocks noChangeArrowheads="1"/>
              </p:cNvSpPr>
              <p:nvPr/>
            </p:nvSpPr>
            <p:spPr bwMode="auto">
              <a:xfrm>
                <a:off x="1487" y="1276"/>
                <a:ext cx="4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607" name="Rectangle 140"/>
              <p:cNvSpPr>
                <a:spLocks noChangeArrowheads="1"/>
              </p:cNvSpPr>
              <p:nvPr/>
            </p:nvSpPr>
            <p:spPr bwMode="auto">
              <a:xfrm>
                <a:off x="2545" y="1276"/>
                <a:ext cx="17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i="1">
                    <a:solidFill>
                      <a:srgbClr val="000000"/>
                    </a:solidFill>
                    <a:latin typeface="Times New Roman" panose="02020603050405020304" pitchFamily="18" charset="0"/>
                  </a:rPr>
                  <a:t>F</a:t>
                </a:r>
                <a:r>
                  <a:rPr lang="en-US" altLang="zh-CN" sz="1400" b="1" baseline="-25000">
                    <a:solidFill>
                      <a:srgbClr val="000000"/>
                    </a:solidFill>
                    <a:latin typeface="Times New Roman" panose="02020603050405020304" pitchFamily="18" charset="0"/>
                  </a:rPr>
                  <a:t>6</a:t>
                </a:r>
                <a:endParaRPr lang="en-US" altLang="zh-CN" sz="2000" b="1" baseline="-25000">
                  <a:latin typeface="Times New Roman" panose="02020603050405020304" pitchFamily="18" charset="0"/>
                </a:endParaRPr>
              </a:p>
            </p:txBody>
          </p:sp>
          <p:sp>
            <p:nvSpPr>
              <p:cNvPr id="608" name="Rectangle 141"/>
              <p:cNvSpPr>
                <a:spLocks noChangeArrowheads="1"/>
              </p:cNvSpPr>
              <p:nvPr/>
            </p:nvSpPr>
            <p:spPr bwMode="auto">
              <a:xfrm>
                <a:off x="2728" y="1276"/>
                <a:ext cx="4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609" name="Rectangle 142"/>
              <p:cNvSpPr>
                <a:spLocks noChangeArrowheads="1"/>
              </p:cNvSpPr>
              <p:nvPr/>
            </p:nvSpPr>
            <p:spPr bwMode="auto">
              <a:xfrm>
                <a:off x="3394" y="1276"/>
                <a:ext cx="106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Times New Roman" panose="02020603050405020304" pitchFamily="18" charset="0"/>
                  </a:rPr>
                  <a:t>联机数据输入</a:t>
                </a:r>
                <a:endParaRPr lang="zh-CN" altLang="en-US" sz="2000" b="1">
                  <a:latin typeface="Times New Roman" panose="02020603050405020304" pitchFamily="18" charset="0"/>
                </a:endParaRPr>
              </a:p>
            </p:txBody>
          </p:sp>
          <p:sp>
            <p:nvSpPr>
              <p:cNvPr id="610" name="Rectangle 143"/>
              <p:cNvSpPr>
                <a:spLocks noChangeArrowheads="1"/>
              </p:cNvSpPr>
              <p:nvPr/>
            </p:nvSpPr>
            <p:spPr bwMode="auto">
              <a:xfrm>
                <a:off x="1056" y="1257"/>
                <a:ext cx="103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11" name="Line 144"/>
              <p:cNvSpPr>
                <a:spLocks noChangeShapeType="1"/>
              </p:cNvSpPr>
              <p:nvPr/>
            </p:nvSpPr>
            <p:spPr bwMode="auto">
              <a:xfrm>
                <a:off x="1056" y="1257"/>
                <a:ext cx="103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12" name="Rectangle 145"/>
              <p:cNvSpPr>
                <a:spLocks noChangeArrowheads="1"/>
              </p:cNvSpPr>
              <p:nvPr/>
            </p:nvSpPr>
            <p:spPr bwMode="auto">
              <a:xfrm>
                <a:off x="2088" y="1257"/>
                <a:ext cx="1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13" name="Line 146"/>
              <p:cNvSpPr>
                <a:spLocks noChangeShapeType="1"/>
              </p:cNvSpPr>
              <p:nvPr/>
            </p:nvSpPr>
            <p:spPr bwMode="auto">
              <a:xfrm>
                <a:off x="2088" y="1257"/>
                <a:ext cx="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14" name="Line 147"/>
              <p:cNvSpPr>
                <a:spLocks noChangeShapeType="1"/>
              </p:cNvSpPr>
              <p:nvPr/>
            </p:nvSpPr>
            <p:spPr bwMode="auto">
              <a:xfrm>
                <a:off x="2088" y="125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15" name="Rectangle 148"/>
              <p:cNvSpPr>
                <a:spLocks noChangeArrowheads="1"/>
              </p:cNvSpPr>
              <p:nvPr/>
            </p:nvSpPr>
            <p:spPr bwMode="auto">
              <a:xfrm>
                <a:off x="2101" y="1257"/>
                <a:ext cx="108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16" name="Line 149"/>
              <p:cNvSpPr>
                <a:spLocks noChangeShapeType="1"/>
              </p:cNvSpPr>
              <p:nvPr/>
            </p:nvSpPr>
            <p:spPr bwMode="auto">
              <a:xfrm>
                <a:off x="2101" y="1257"/>
                <a:ext cx="108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17" name="Rectangle 150"/>
              <p:cNvSpPr>
                <a:spLocks noChangeArrowheads="1"/>
              </p:cNvSpPr>
              <p:nvPr/>
            </p:nvSpPr>
            <p:spPr bwMode="auto">
              <a:xfrm>
                <a:off x="3185" y="1257"/>
                <a:ext cx="1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18" name="Line 151"/>
              <p:cNvSpPr>
                <a:spLocks noChangeShapeType="1"/>
              </p:cNvSpPr>
              <p:nvPr/>
            </p:nvSpPr>
            <p:spPr bwMode="auto">
              <a:xfrm>
                <a:off x="3185" y="1257"/>
                <a:ext cx="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19" name="Line 152"/>
              <p:cNvSpPr>
                <a:spLocks noChangeShapeType="1"/>
              </p:cNvSpPr>
              <p:nvPr/>
            </p:nvSpPr>
            <p:spPr bwMode="auto">
              <a:xfrm>
                <a:off x="3185" y="1257"/>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20" name="Rectangle 153"/>
              <p:cNvSpPr>
                <a:spLocks noChangeArrowheads="1"/>
              </p:cNvSpPr>
              <p:nvPr/>
            </p:nvSpPr>
            <p:spPr bwMode="auto">
              <a:xfrm>
                <a:off x="3198" y="1257"/>
                <a:ext cx="139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21" name="Line 154"/>
              <p:cNvSpPr>
                <a:spLocks noChangeShapeType="1"/>
              </p:cNvSpPr>
              <p:nvPr/>
            </p:nvSpPr>
            <p:spPr bwMode="auto">
              <a:xfrm>
                <a:off x="3198" y="1257"/>
                <a:ext cx="13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22" name="Rectangle 155"/>
              <p:cNvSpPr>
                <a:spLocks noChangeArrowheads="1"/>
              </p:cNvSpPr>
              <p:nvPr/>
            </p:nvSpPr>
            <p:spPr bwMode="auto">
              <a:xfrm>
                <a:off x="2088" y="1263"/>
                <a:ext cx="13" cy="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23" name="Line 156"/>
              <p:cNvSpPr>
                <a:spLocks noChangeShapeType="1"/>
              </p:cNvSpPr>
              <p:nvPr/>
            </p:nvSpPr>
            <p:spPr bwMode="auto">
              <a:xfrm>
                <a:off x="2088" y="1263"/>
                <a:ext cx="1" cy="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24" name="Rectangle 157"/>
              <p:cNvSpPr>
                <a:spLocks noChangeArrowheads="1"/>
              </p:cNvSpPr>
              <p:nvPr/>
            </p:nvSpPr>
            <p:spPr bwMode="auto">
              <a:xfrm>
                <a:off x="3185" y="1263"/>
                <a:ext cx="13" cy="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25" name="Line 158"/>
              <p:cNvSpPr>
                <a:spLocks noChangeShapeType="1"/>
              </p:cNvSpPr>
              <p:nvPr/>
            </p:nvSpPr>
            <p:spPr bwMode="auto">
              <a:xfrm>
                <a:off x="3185" y="1263"/>
                <a:ext cx="1" cy="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26" name="Rectangle 159"/>
              <p:cNvSpPr>
                <a:spLocks noChangeArrowheads="1"/>
              </p:cNvSpPr>
              <p:nvPr/>
            </p:nvSpPr>
            <p:spPr bwMode="auto">
              <a:xfrm>
                <a:off x="1396" y="1396"/>
                <a:ext cx="89"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7</a:t>
                </a:r>
                <a:endParaRPr lang="en-US" altLang="zh-CN" sz="2000" b="1">
                  <a:latin typeface="Times New Roman" panose="02020603050405020304" pitchFamily="18" charset="0"/>
                </a:endParaRPr>
              </a:p>
            </p:txBody>
          </p:sp>
          <p:sp>
            <p:nvSpPr>
              <p:cNvPr id="627" name="Rectangle 160"/>
              <p:cNvSpPr>
                <a:spLocks noChangeArrowheads="1"/>
              </p:cNvSpPr>
              <p:nvPr/>
            </p:nvSpPr>
            <p:spPr bwMode="auto">
              <a:xfrm>
                <a:off x="1487" y="1396"/>
                <a:ext cx="4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628" name="Rectangle 161"/>
              <p:cNvSpPr>
                <a:spLocks noChangeArrowheads="1"/>
              </p:cNvSpPr>
              <p:nvPr/>
            </p:nvSpPr>
            <p:spPr bwMode="auto">
              <a:xfrm>
                <a:off x="2545" y="1395"/>
                <a:ext cx="17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i="1">
                    <a:solidFill>
                      <a:srgbClr val="000000"/>
                    </a:solidFill>
                    <a:latin typeface="Times New Roman" panose="02020603050405020304" pitchFamily="18" charset="0"/>
                  </a:rPr>
                  <a:t>F</a:t>
                </a:r>
                <a:r>
                  <a:rPr lang="en-US" altLang="zh-CN" sz="1400" b="1" baseline="-25000">
                    <a:solidFill>
                      <a:srgbClr val="000000"/>
                    </a:solidFill>
                    <a:latin typeface="Times New Roman" panose="02020603050405020304" pitchFamily="18" charset="0"/>
                  </a:rPr>
                  <a:t>7</a:t>
                </a:r>
                <a:endParaRPr lang="en-US" altLang="zh-CN" sz="2000" b="1" baseline="-25000">
                  <a:latin typeface="Times New Roman" panose="02020603050405020304" pitchFamily="18" charset="0"/>
                </a:endParaRPr>
              </a:p>
            </p:txBody>
          </p:sp>
          <p:sp>
            <p:nvSpPr>
              <p:cNvPr id="629" name="Rectangle 162"/>
              <p:cNvSpPr>
                <a:spLocks noChangeArrowheads="1"/>
              </p:cNvSpPr>
              <p:nvPr/>
            </p:nvSpPr>
            <p:spPr bwMode="auto">
              <a:xfrm>
                <a:off x="2728" y="1396"/>
                <a:ext cx="4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630" name="Rectangle 163"/>
              <p:cNvSpPr>
                <a:spLocks noChangeArrowheads="1"/>
              </p:cNvSpPr>
              <p:nvPr/>
            </p:nvSpPr>
            <p:spPr bwMode="auto">
              <a:xfrm>
                <a:off x="3394" y="1396"/>
                <a:ext cx="106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Times New Roman" panose="02020603050405020304" pitchFamily="18" charset="0"/>
                  </a:rPr>
                  <a:t>终端用户效率</a:t>
                </a:r>
                <a:endParaRPr lang="zh-CN" altLang="en-US" sz="2000" b="1">
                  <a:latin typeface="Times New Roman" panose="02020603050405020304" pitchFamily="18" charset="0"/>
                </a:endParaRPr>
              </a:p>
            </p:txBody>
          </p:sp>
          <p:sp>
            <p:nvSpPr>
              <p:cNvPr id="631" name="Rectangle 164"/>
              <p:cNvSpPr>
                <a:spLocks noChangeArrowheads="1"/>
              </p:cNvSpPr>
              <p:nvPr/>
            </p:nvSpPr>
            <p:spPr bwMode="auto">
              <a:xfrm>
                <a:off x="1056" y="1376"/>
                <a:ext cx="1032"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32" name="Line 165"/>
              <p:cNvSpPr>
                <a:spLocks noChangeShapeType="1"/>
              </p:cNvSpPr>
              <p:nvPr/>
            </p:nvSpPr>
            <p:spPr bwMode="auto">
              <a:xfrm>
                <a:off x="1056" y="1376"/>
                <a:ext cx="103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33" name="Rectangle 166"/>
              <p:cNvSpPr>
                <a:spLocks noChangeArrowheads="1"/>
              </p:cNvSpPr>
              <p:nvPr/>
            </p:nvSpPr>
            <p:spPr bwMode="auto">
              <a:xfrm>
                <a:off x="2088" y="1376"/>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34" name="Line 167"/>
              <p:cNvSpPr>
                <a:spLocks noChangeShapeType="1"/>
              </p:cNvSpPr>
              <p:nvPr/>
            </p:nvSpPr>
            <p:spPr bwMode="auto">
              <a:xfrm>
                <a:off x="2088" y="1376"/>
                <a:ext cx="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35" name="Line 168"/>
              <p:cNvSpPr>
                <a:spLocks noChangeShapeType="1"/>
              </p:cNvSpPr>
              <p:nvPr/>
            </p:nvSpPr>
            <p:spPr bwMode="auto">
              <a:xfrm>
                <a:off x="2088" y="1376"/>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36" name="Rectangle 169"/>
              <p:cNvSpPr>
                <a:spLocks noChangeArrowheads="1"/>
              </p:cNvSpPr>
              <p:nvPr/>
            </p:nvSpPr>
            <p:spPr bwMode="auto">
              <a:xfrm>
                <a:off x="2101" y="1376"/>
                <a:ext cx="1084"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37" name="Line 170"/>
              <p:cNvSpPr>
                <a:spLocks noChangeShapeType="1"/>
              </p:cNvSpPr>
              <p:nvPr/>
            </p:nvSpPr>
            <p:spPr bwMode="auto">
              <a:xfrm>
                <a:off x="2101" y="1376"/>
                <a:ext cx="108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38" name="Rectangle 171"/>
              <p:cNvSpPr>
                <a:spLocks noChangeArrowheads="1"/>
              </p:cNvSpPr>
              <p:nvPr/>
            </p:nvSpPr>
            <p:spPr bwMode="auto">
              <a:xfrm>
                <a:off x="3185" y="1376"/>
                <a:ext cx="13"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39" name="Line 172"/>
              <p:cNvSpPr>
                <a:spLocks noChangeShapeType="1"/>
              </p:cNvSpPr>
              <p:nvPr/>
            </p:nvSpPr>
            <p:spPr bwMode="auto">
              <a:xfrm>
                <a:off x="3185" y="1376"/>
                <a:ext cx="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40" name="Line 173"/>
              <p:cNvSpPr>
                <a:spLocks noChangeShapeType="1"/>
              </p:cNvSpPr>
              <p:nvPr/>
            </p:nvSpPr>
            <p:spPr bwMode="auto">
              <a:xfrm>
                <a:off x="3185" y="1376"/>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41" name="Rectangle 174"/>
              <p:cNvSpPr>
                <a:spLocks noChangeArrowheads="1"/>
              </p:cNvSpPr>
              <p:nvPr/>
            </p:nvSpPr>
            <p:spPr bwMode="auto">
              <a:xfrm>
                <a:off x="3198" y="1376"/>
                <a:ext cx="139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42" name="Line 175"/>
              <p:cNvSpPr>
                <a:spLocks noChangeShapeType="1"/>
              </p:cNvSpPr>
              <p:nvPr/>
            </p:nvSpPr>
            <p:spPr bwMode="auto">
              <a:xfrm>
                <a:off x="3198" y="1376"/>
                <a:ext cx="13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43" name="Rectangle 176"/>
              <p:cNvSpPr>
                <a:spLocks noChangeArrowheads="1"/>
              </p:cNvSpPr>
              <p:nvPr/>
            </p:nvSpPr>
            <p:spPr bwMode="auto">
              <a:xfrm>
                <a:off x="2088" y="1383"/>
                <a:ext cx="13" cy="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44" name="Line 177"/>
              <p:cNvSpPr>
                <a:spLocks noChangeShapeType="1"/>
              </p:cNvSpPr>
              <p:nvPr/>
            </p:nvSpPr>
            <p:spPr bwMode="auto">
              <a:xfrm>
                <a:off x="2088" y="1383"/>
                <a:ext cx="1" cy="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45" name="Rectangle 178"/>
              <p:cNvSpPr>
                <a:spLocks noChangeArrowheads="1"/>
              </p:cNvSpPr>
              <p:nvPr/>
            </p:nvSpPr>
            <p:spPr bwMode="auto">
              <a:xfrm>
                <a:off x="3185" y="1383"/>
                <a:ext cx="13" cy="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46" name="Line 179"/>
              <p:cNvSpPr>
                <a:spLocks noChangeShapeType="1"/>
              </p:cNvSpPr>
              <p:nvPr/>
            </p:nvSpPr>
            <p:spPr bwMode="auto">
              <a:xfrm>
                <a:off x="3185" y="1383"/>
                <a:ext cx="1" cy="1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47" name="Rectangle 180"/>
              <p:cNvSpPr>
                <a:spLocks noChangeArrowheads="1"/>
              </p:cNvSpPr>
              <p:nvPr/>
            </p:nvSpPr>
            <p:spPr bwMode="auto">
              <a:xfrm>
                <a:off x="1396" y="1515"/>
                <a:ext cx="89"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8</a:t>
                </a:r>
                <a:endParaRPr lang="en-US" altLang="zh-CN" sz="2000" b="1">
                  <a:latin typeface="Times New Roman" panose="02020603050405020304" pitchFamily="18" charset="0"/>
                </a:endParaRPr>
              </a:p>
            </p:txBody>
          </p:sp>
          <p:sp>
            <p:nvSpPr>
              <p:cNvPr id="648" name="Rectangle 181"/>
              <p:cNvSpPr>
                <a:spLocks noChangeArrowheads="1"/>
              </p:cNvSpPr>
              <p:nvPr/>
            </p:nvSpPr>
            <p:spPr bwMode="auto">
              <a:xfrm>
                <a:off x="1487" y="1515"/>
                <a:ext cx="4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649" name="Rectangle 182"/>
              <p:cNvSpPr>
                <a:spLocks noChangeArrowheads="1"/>
              </p:cNvSpPr>
              <p:nvPr/>
            </p:nvSpPr>
            <p:spPr bwMode="auto">
              <a:xfrm>
                <a:off x="2545" y="1515"/>
                <a:ext cx="17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i="1">
                    <a:solidFill>
                      <a:srgbClr val="000000"/>
                    </a:solidFill>
                    <a:latin typeface="Times New Roman" panose="02020603050405020304" pitchFamily="18" charset="0"/>
                  </a:rPr>
                  <a:t>F</a:t>
                </a:r>
                <a:r>
                  <a:rPr lang="en-US" altLang="zh-CN" sz="1400" b="1" baseline="-25000">
                    <a:solidFill>
                      <a:srgbClr val="000000"/>
                    </a:solidFill>
                    <a:latin typeface="Times New Roman" panose="02020603050405020304" pitchFamily="18" charset="0"/>
                  </a:rPr>
                  <a:t>8</a:t>
                </a:r>
                <a:endParaRPr lang="en-US" altLang="zh-CN" sz="2000" b="1" baseline="-25000">
                  <a:latin typeface="Times New Roman" panose="02020603050405020304" pitchFamily="18" charset="0"/>
                </a:endParaRPr>
              </a:p>
            </p:txBody>
          </p:sp>
          <p:sp>
            <p:nvSpPr>
              <p:cNvPr id="650" name="Rectangle 183"/>
              <p:cNvSpPr>
                <a:spLocks noChangeArrowheads="1"/>
              </p:cNvSpPr>
              <p:nvPr/>
            </p:nvSpPr>
            <p:spPr bwMode="auto">
              <a:xfrm>
                <a:off x="2728" y="1515"/>
                <a:ext cx="4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651" name="Rectangle 184"/>
              <p:cNvSpPr>
                <a:spLocks noChangeArrowheads="1"/>
              </p:cNvSpPr>
              <p:nvPr/>
            </p:nvSpPr>
            <p:spPr bwMode="auto">
              <a:xfrm>
                <a:off x="3577" y="1515"/>
                <a:ext cx="710"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Times New Roman" panose="02020603050405020304" pitchFamily="18" charset="0"/>
                  </a:rPr>
                  <a:t>联机更新</a:t>
                </a:r>
                <a:endParaRPr lang="zh-CN" altLang="en-US" sz="2000" b="1">
                  <a:latin typeface="Times New Roman" panose="02020603050405020304" pitchFamily="18" charset="0"/>
                </a:endParaRPr>
              </a:p>
            </p:txBody>
          </p:sp>
          <p:sp>
            <p:nvSpPr>
              <p:cNvPr id="652" name="Rectangle 185"/>
              <p:cNvSpPr>
                <a:spLocks noChangeArrowheads="1"/>
              </p:cNvSpPr>
              <p:nvPr/>
            </p:nvSpPr>
            <p:spPr bwMode="auto">
              <a:xfrm>
                <a:off x="1056" y="1496"/>
                <a:ext cx="103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53" name="Line 186"/>
              <p:cNvSpPr>
                <a:spLocks noChangeShapeType="1"/>
              </p:cNvSpPr>
              <p:nvPr/>
            </p:nvSpPr>
            <p:spPr bwMode="auto">
              <a:xfrm>
                <a:off x="1056" y="1496"/>
                <a:ext cx="103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54" name="Rectangle 187"/>
              <p:cNvSpPr>
                <a:spLocks noChangeArrowheads="1"/>
              </p:cNvSpPr>
              <p:nvPr/>
            </p:nvSpPr>
            <p:spPr bwMode="auto">
              <a:xfrm>
                <a:off x="2088" y="1496"/>
                <a:ext cx="1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55" name="Line 188"/>
              <p:cNvSpPr>
                <a:spLocks noChangeShapeType="1"/>
              </p:cNvSpPr>
              <p:nvPr/>
            </p:nvSpPr>
            <p:spPr bwMode="auto">
              <a:xfrm>
                <a:off x="2088" y="1496"/>
                <a:ext cx="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56" name="Line 189"/>
              <p:cNvSpPr>
                <a:spLocks noChangeShapeType="1"/>
              </p:cNvSpPr>
              <p:nvPr/>
            </p:nvSpPr>
            <p:spPr bwMode="auto">
              <a:xfrm>
                <a:off x="2088" y="1496"/>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57" name="Rectangle 190"/>
              <p:cNvSpPr>
                <a:spLocks noChangeArrowheads="1"/>
              </p:cNvSpPr>
              <p:nvPr/>
            </p:nvSpPr>
            <p:spPr bwMode="auto">
              <a:xfrm>
                <a:off x="2101" y="1496"/>
                <a:ext cx="108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58" name="Line 191"/>
              <p:cNvSpPr>
                <a:spLocks noChangeShapeType="1"/>
              </p:cNvSpPr>
              <p:nvPr/>
            </p:nvSpPr>
            <p:spPr bwMode="auto">
              <a:xfrm>
                <a:off x="2101" y="1496"/>
                <a:ext cx="108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59" name="Rectangle 192"/>
              <p:cNvSpPr>
                <a:spLocks noChangeArrowheads="1"/>
              </p:cNvSpPr>
              <p:nvPr/>
            </p:nvSpPr>
            <p:spPr bwMode="auto">
              <a:xfrm>
                <a:off x="3185" y="1496"/>
                <a:ext cx="1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60" name="Line 193"/>
              <p:cNvSpPr>
                <a:spLocks noChangeShapeType="1"/>
              </p:cNvSpPr>
              <p:nvPr/>
            </p:nvSpPr>
            <p:spPr bwMode="auto">
              <a:xfrm>
                <a:off x="3185" y="1496"/>
                <a:ext cx="1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61" name="Line 194"/>
              <p:cNvSpPr>
                <a:spLocks noChangeShapeType="1"/>
              </p:cNvSpPr>
              <p:nvPr/>
            </p:nvSpPr>
            <p:spPr bwMode="auto">
              <a:xfrm>
                <a:off x="3185" y="1496"/>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62" name="Rectangle 195"/>
              <p:cNvSpPr>
                <a:spLocks noChangeArrowheads="1"/>
              </p:cNvSpPr>
              <p:nvPr/>
            </p:nvSpPr>
            <p:spPr bwMode="auto">
              <a:xfrm>
                <a:off x="3198" y="1496"/>
                <a:ext cx="139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63" name="Line 196"/>
              <p:cNvSpPr>
                <a:spLocks noChangeShapeType="1"/>
              </p:cNvSpPr>
              <p:nvPr/>
            </p:nvSpPr>
            <p:spPr bwMode="auto">
              <a:xfrm>
                <a:off x="3198" y="1496"/>
                <a:ext cx="13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64" name="Rectangle 197"/>
              <p:cNvSpPr>
                <a:spLocks noChangeArrowheads="1"/>
              </p:cNvSpPr>
              <p:nvPr/>
            </p:nvSpPr>
            <p:spPr bwMode="auto">
              <a:xfrm>
                <a:off x="2088" y="1502"/>
                <a:ext cx="13" cy="1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65" name="Line 198"/>
              <p:cNvSpPr>
                <a:spLocks noChangeShapeType="1"/>
              </p:cNvSpPr>
              <p:nvPr/>
            </p:nvSpPr>
            <p:spPr bwMode="auto">
              <a:xfrm>
                <a:off x="2088" y="1502"/>
                <a:ext cx="1" cy="1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66" name="Rectangle 199"/>
              <p:cNvSpPr>
                <a:spLocks noChangeArrowheads="1"/>
              </p:cNvSpPr>
              <p:nvPr/>
            </p:nvSpPr>
            <p:spPr bwMode="auto">
              <a:xfrm>
                <a:off x="3185" y="1502"/>
                <a:ext cx="13" cy="1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667" name="Line 200"/>
              <p:cNvSpPr>
                <a:spLocks noChangeShapeType="1"/>
              </p:cNvSpPr>
              <p:nvPr/>
            </p:nvSpPr>
            <p:spPr bwMode="auto">
              <a:xfrm>
                <a:off x="3185" y="1502"/>
                <a:ext cx="1" cy="11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668" name="Rectangle 201"/>
              <p:cNvSpPr>
                <a:spLocks noChangeArrowheads="1"/>
              </p:cNvSpPr>
              <p:nvPr/>
            </p:nvSpPr>
            <p:spPr bwMode="auto">
              <a:xfrm>
                <a:off x="1396" y="1635"/>
                <a:ext cx="89"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9</a:t>
                </a:r>
                <a:endParaRPr lang="en-US" altLang="zh-CN" sz="2000" b="1">
                  <a:latin typeface="Times New Roman" panose="02020603050405020304" pitchFamily="18" charset="0"/>
                </a:endParaRPr>
              </a:p>
            </p:txBody>
          </p:sp>
          <p:sp>
            <p:nvSpPr>
              <p:cNvPr id="669" name="Rectangle 202"/>
              <p:cNvSpPr>
                <a:spLocks noChangeArrowheads="1"/>
              </p:cNvSpPr>
              <p:nvPr/>
            </p:nvSpPr>
            <p:spPr bwMode="auto">
              <a:xfrm>
                <a:off x="1487" y="1635"/>
                <a:ext cx="4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670" name="Rectangle 203"/>
              <p:cNvSpPr>
                <a:spLocks noChangeArrowheads="1"/>
              </p:cNvSpPr>
              <p:nvPr/>
            </p:nvSpPr>
            <p:spPr bwMode="auto">
              <a:xfrm>
                <a:off x="2545" y="1635"/>
                <a:ext cx="17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i="1">
                    <a:solidFill>
                      <a:srgbClr val="000000"/>
                    </a:solidFill>
                    <a:latin typeface="Times New Roman" panose="02020603050405020304" pitchFamily="18" charset="0"/>
                  </a:rPr>
                  <a:t>F</a:t>
                </a:r>
                <a:r>
                  <a:rPr lang="en-US" altLang="zh-CN" sz="1400" b="1" baseline="-25000">
                    <a:solidFill>
                      <a:srgbClr val="000000"/>
                    </a:solidFill>
                    <a:latin typeface="Times New Roman" panose="02020603050405020304" pitchFamily="18" charset="0"/>
                  </a:rPr>
                  <a:t>9</a:t>
                </a:r>
                <a:endParaRPr lang="en-US" altLang="zh-CN" sz="2000" b="1" baseline="-25000">
                  <a:latin typeface="Times New Roman" panose="02020603050405020304" pitchFamily="18" charset="0"/>
                </a:endParaRPr>
              </a:p>
            </p:txBody>
          </p:sp>
          <p:sp>
            <p:nvSpPr>
              <p:cNvPr id="671" name="Rectangle 204"/>
              <p:cNvSpPr>
                <a:spLocks noChangeArrowheads="1"/>
              </p:cNvSpPr>
              <p:nvPr/>
            </p:nvSpPr>
            <p:spPr bwMode="auto">
              <a:xfrm>
                <a:off x="2728" y="1635"/>
                <a:ext cx="44"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672" name="Rectangle 205"/>
              <p:cNvSpPr>
                <a:spLocks noChangeArrowheads="1"/>
              </p:cNvSpPr>
              <p:nvPr/>
            </p:nvSpPr>
            <p:spPr bwMode="auto">
              <a:xfrm>
                <a:off x="3486" y="1635"/>
                <a:ext cx="88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Times New Roman" panose="02020603050405020304" pitchFamily="18" charset="0"/>
                  </a:rPr>
                  <a:t>复杂的计算</a:t>
                </a:r>
                <a:endParaRPr lang="zh-CN" altLang="en-US" sz="2000" b="1">
                  <a:latin typeface="Times New Roman" panose="02020603050405020304" pitchFamily="18" charset="0"/>
                </a:endParaRPr>
              </a:p>
            </p:txBody>
          </p:sp>
          <p:sp>
            <p:nvSpPr>
              <p:cNvPr id="673" name="Rectangle 206"/>
              <p:cNvSpPr>
                <a:spLocks noChangeArrowheads="1"/>
              </p:cNvSpPr>
              <p:nvPr/>
            </p:nvSpPr>
            <p:spPr bwMode="auto">
              <a:xfrm>
                <a:off x="1056" y="1616"/>
                <a:ext cx="103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grpSp>
        <p:sp>
          <p:nvSpPr>
            <p:cNvPr id="342" name="Line 208"/>
            <p:cNvSpPr>
              <a:spLocks noChangeShapeType="1"/>
            </p:cNvSpPr>
            <p:nvPr/>
          </p:nvSpPr>
          <p:spPr bwMode="auto">
            <a:xfrm>
              <a:off x="1676400" y="3906838"/>
              <a:ext cx="163830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43" name="Rectangle 209"/>
            <p:cNvSpPr>
              <a:spLocks noChangeArrowheads="1"/>
            </p:cNvSpPr>
            <p:nvPr/>
          </p:nvSpPr>
          <p:spPr bwMode="auto">
            <a:xfrm>
              <a:off x="3314700" y="3906838"/>
              <a:ext cx="20638"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344" name="Line 210"/>
            <p:cNvSpPr>
              <a:spLocks noChangeShapeType="1"/>
            </p:cNvSpPr>
            <p:nvPr/>
          </p:nvSpPr>
          <p:spPr bwMode="auto">
            <a:xfrm>
              <a:off x="3314700" y="3906838"/>
              <a:ext cx="2063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45" name="Line 211"/>
            <p:cNvSpPr>
              <a:spLocks noChangeShapeType="1"/>
            </p:cNvSpPr>
            <p:nvPr/>
          </p:nvSpPr>
          <p:spPr bwMode="auto">
            <a:xfrm>
              <a:off x="3314700" y="3906838"/>
              <a:ext cx="1588"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46" name="Rectangle 212"/>
            <p:cNvSpPr>
              <a:spLocks noChangeArrowheads="1"/>
            </p:cNvSpPr>
            <p:nvPr/>
          </p:nvSpPr>
          <p:spPr bwMode="auto">
            <a:xfrm>
              <a:off x="3335338" y="3906838"/>
              <a:ext cx="1720850"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347" name="Line 213"/>
            <p:cNvSpPr>
              <a:spLocks noChangeShapeType="1"/>
            </p:cNvSpPr>
            <p:nvPr/>
          </p:nvSpPr>
          <p:spPr bwMode="auto">
            <a:xfrm>
              <a:off x="3335338" y="3906838"/>
              <a:ext cx="17208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48" name="Rectangle 214"/>
            <p:cNvSpPr>
              <a:spLocks noChangeArrowheads="1"/>
            </p:cNvSpPr>
            <p:nvPr/>
          </p:nvSpPr>
          <p:spPr bwMode="auto">
            <a:xfrm>
              <a:off x="5056188" y="3906838"/>
              <a:ext cx="20637"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349" name="Line 215"/>
            <p:cNvSpPr>
              <a:spLocks noChangeShapeType="1"/>
            </p:cNvSpPr>
            <p:nvPr/>
          </p:nvSpPr>
          <p:spPr bwMode="auto">
            <a:xfrm>
              <a:off x="5056188" y="3906838"/>
              <a:ext cx="206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50" name="Line 216"/>
            <p:cNvSpPr>
              <a:spLocks noChangeShapeType="1"/>
            </p:cNvSpPr>
            <p:nvPr/>
          </p:nvSpPr>
          <p:spPr bwMode="auto">
            <a:xfrm>
              <a:off x="5056188" y="3906838"/>
              <a:ext cx="1587"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51" name="Rectangle 217"/>
            <p:cNvSpPr>
              <a:spLocks noChangeArrowheads="1"/>
            </p:cNvSpPr>
            <p:nvPr/>
          </p:nvSpPr>
          <p:spPr bwMode="auto">
            <a:xfrm>
              <a:off x="5076825" y="3906838"/>
              <a:ext cx="2219325"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352" name="Line 218"/>
            <p:cNvSpPr>
              <a:spLocks noChangeShapeType="1"/>
            </p:cNvSpPr>
            <p:nvPr/>
          </p:nvSpPr>
          <p:spPr bwMode="auto">
            <a:xfrm>
              <a:off x="5076825" y="3906838"/>
              <a:ext cx="22193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53" name="Rectangle 219"/>
            <p:cNvSpPr>
              <a:spLocks noChangeArrowheads="1"/>
            </p:cNvSpPr>
            <p:nvPr/>
          </p:nvSpPr>
          <p:spPr bwMode="auto">
            <a:xfrm>
              <a:off x="3314700" y="3924300"/>
              <a:ext cx="20638" cy="3444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354" name="Line 220"/>
            <p:cNvSpPr>
              <a:spLocks noChangeShapeType="1"/>
            </p:cNvSpPr>
            <p:nvPr/>
          </p:nvSpPr>
          <p:spPr bwMode="auto">
            <a:xfrm>
              <a:off x="3314700" y="3924300"/>
              <a:ext cx="1588" cy="3444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55" name="Rectangle 221"/>
            <p:cNvSpPr>
              <a:spLocks noChangeArrowheads="1"/>
            </p:cNvSpPr>
            <p:nvPr/>
          </p:nvSpPr>
          <p:spPr bwMode="auto">
            <a:xfrm>
              <a:off x="5056188" y="3924300"/>
              <a:ext cx="20637" cy="3444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356" name="Line 222"/>
            <p:cNvSpPr>
              <a:spLocks noChangeShapeType="1"/>
            </p:cNvSpPr>
            <p:nvPr/>
          </p:nvSpPr>
          <p:spPr bwMode="auto">
            <a:xfrm>
              <a:off x="5056188" y="3924300"/>
              <a:ext cx="1587" cy="3444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57" name="Rectangle 223"/>
            <p:cNvSpPr>
              <a:spLocks noChangeArrowheads="1"/>
            </p:cNvSpPr>
            <p:nvPr/>
          </p:nvSpPr>
          <p:spPr bwMode="auto">
            <a:xfrm>
              <a:off x="2216149" y="4325938"/>
              <a:ext cx="281606"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10</a:t>
              </a:r>
              <a:endParaRPr lang="en-US" altLang="zh-CN" sz="2000" b="1">
                <a:latin typeface="Times New Roman" panose="02020603050405020304" pitchFamily="18" charset="0"/>
              </a:endParaRPr>
            </a:p>
          </p:txBody>
        </p:sp>
        <p:sp>
          <p:nvSpPr>
            <p:cNvPr id="358" name="Rectangle 224"/>
            <p:cNvSpPr>
              <a:spLocks noChangeArrowheads="1"/>
            </p:cNvSpPr>
            <p:nvPr/>
          </p:nvSpPr>
          <p:spPr bwMode="auto">
            <a:xfrm>
              <a:off x="2506663" y="4325938"/>
              <a:ext cx="70402"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359" name="Rectangle 225"/>
            <p:cNvSpPr>
              <a:spLocks noChangeArrowheads="1"/>
            </p:cNvSpPr>
            <p:nvPr/>
          </p:nvSpPr>
          <p:spPr bwMode="auto">
            <a:xfrm>
              <a:off x="4040188" y="4325938"/>
              <a:ext cx="374639"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i="1">
                  <a:solidFill>
                    <a:srgbClr val="000000"/>
                  </a:solidFill>
                  <a:latin typeface="Times New Roman" panose="02020603050405020304" pitchFamily="18" charset="0"/>
                </a:rPr>
                <a:t>F</a:t>
              </a:r>
              <a:r>
                <a:rPr lang="en-US" altLang="zh-CN" sz="1400" b="1" baseline="-25000">
                  <a:solidFill>
                    <a:srgbClr val="000000"/>
                  </a:solidFill>
                  <a:latin typeface="Times New Roman" panose="02020603050405020304" pitchFamily="18" charset="0"/>
                </a:rPr>
                <a:t>10</a:t>
              </a:r>
              <a:endParaRPr lang="en-US" altLang="zh-CN" sz="2000" b="1" baseline="-25000">
                <a:latin typeface="Times New Roman" panose="02020603050405020304" pitchFamily="18" charset="0"/>
              </a:endParaRPr>
            </a:p>
          </p:txBody>
        </p:sp>
        <p:sp>
          <p:nvSpPr>
            <p:cNvPr id="360" name="Rectangle 226"/>
            <p:cNvSpPr>
              <a:spLocks noChangeArrowheads="1"/>
            </p:cNvSpPr>
            <p:nvPr/>
          </p:nvSpPr>
          <p:spPr bwMode="auto">
            <a:xfrm>
              <a:off x="4475163" y="4325938"/>
              <a:ext cx="70402"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361" name="Rectangle 227"/>
            <p:cNvSpPr>
              <a:spLocks noChangeArrowheads="1"/>
            </p:cNvSpPr>
            <p:nvPr/>
          </p:nvSpPr>
          <p:spPr bwMode="auto">
            <a:xfrm>
              <a:off x="5678489" y="4325938"/>
              <a:ext cx="1126427"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Times New Roman" panose="02020603050405020304" pitchFamily="18" charset="0"/>
                </a:rPr>
                <a:t>可重用性</a:t>
              </a:r>
              <a:endParaRPr lang="zh-CN" altLang="en-US" sz="2000" b="1">
                <a:latin typeface="Times New Roman" panose="02020603050405020304" pitchFamily="18" charset="0"/>
              </a:endParaRPr>
            </a:p>
          </p:txBody>
        </p:sp>
        <p:sp>
          <p:nvSpPr>
            <p:cNvPr id="362" name="Rectangle 228"/>
            <p:cNvSpPr>
              <a:spLocks noChangeArrowheads="1"/>
            </p:cNvSpPr>
            <p:nvPr/>
          </p:nvSpPr>
          <p:spPr bwMode="auto">
            <a:xfrm>
              <a:off x="1676400" y="4249738"/>
              <a:ext cx="1638300"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363" name="Line 229"/>
            <p:cNvSpPr>
              <a:spLocks noChangeShapeType="1"/>
            </p:cNvSpPr>
            <p:nvPr/>
          </p:nvSpPr>
          <p:spPr bwMode="auto">
            <a:xfrm>
              <a:off x="1676400" y="4249738"/>
              <a:ext cx="163830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64" name="Rectangle 230"/>
            <p:cNvSpPr>
              <a:spLocks noChangeArrowheads="1"/>
            </p:cNvSpPr>
            <p:nvPr/>
          </p:nvSpPr>
          <p:spPr bwMode="auto">
            <a:xfrm>
              <a:off x="3314700" y="4249738"/>
              <a:ext cx="206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365" name="Line 231"/>
            <p:cNvSpPr>
              <a:spLocks noChangeShapeType="1"/>
            </p:cNvSpPr>
            <p:nvPr/>
          </p:nvSpPr>
          <p:spPr bwMode="auto">
            <a:xfrm>
              <a:off x="3314700" y="4249738"/>
              <a:ext cx="20638"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66" name="Line 232"/>
            <p:cNvSpPr>
              <a:spLocks noChangeShapeType="1"/>
            </p:cNvSpPr>
            <p:nvPr/>
          </p:nvSpPr>
          <p:spPr bwMode="auto">
            <a:xfrm>
              <a:off x="3314700" y="4249738"/>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67" name="Rectangle 233"/>
            <p:cNvSpPr>
              <a:spLocks noChangeArrowheads="1"/>
            </p:cNvSpPr>
            <p:nvPr/>
          </p:nvSpPr>
          <p:spPr bwMode="auto">
            <a:xfrm>
              <a:off x="3335338" y="4249738"/>
              <a:ext cx="1720850"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368" name="Line 234"/>
            <p:cNvSpPr>
              <a:spLocks noChangeShapeType="1"/>
            </p:cNvSpPr>
            <p:nvPr/>
          </p:nvSpPr>
          <p:spPr bwMode="auto">
            <a:xfrm>
              <a:off x="3335338" y="4249738"/>
              <a:ext cx="172085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69" name="Rectangle 235"/>
            <p:cNvSpPr>
              <a:spLocks noChangeArrowheads="1"/>
            </p:cNvSpPr>
            <p:nvPr/>
          </p:nvSpPr>
          <p:spPr bwMode="auto">
            <a:xfrm>
              <a:off x="5056188" y="4249738"/>
              <a:ext cx="20637"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370" name="Line 236"/>
            <p:cNvSpPr>
              <a:spLocks noChangeShapeType="1"/>
            </p:cNvSpPr>
            <p:nvPr/>
          </p:nvSpPr>
          <p:spPr bwMode="auto">
            <a:xfrm>
              <a:off x="5056188" y="4249738"/>
              <a:ext cx="20637"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71" name="Line 237"/>
            <p:cNvSpPr>
              <a:spLocks noChangeShapeType="1"/>
            </p:cNvSpPr>
            <p:nvPr/>
          </p:nvSpPr>
          <p:spPr bwMode="auto">
            <a:xfrm>
              <a:off x="5056188" y="4249738"/>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72" name="Rectangle 238"/>
            <p:cNvSpPr>
              <a:spLocks noChangeArrowheads="1"/>
            </p:cNvSpPr>
            <p:nvPr/>
          </p:nvSpPr>
          <p:spPr bwMode="auto">
            <a:xfrm>
              <a:off x="5076825" y="4249738"/>
              <a:ext cx="221932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373" name="Line 239"/>
            <p:cNvSpPr>
              <a:spLocks noChangeShapeType="1"/>
            </p:cNvSpPr>
            <p:nvPr/>
          </p:nvSpPr>
          <p:spPr bwMode="auto">
            <a:xfrm>
              <a:off x="5076825" y="4249738"/>
              <a:ext cx="2219325"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74" name="Rectangle 240"/>
            <p:cNvSpPr>
              <a:spLocks noChangeArrowheads="1"/>
            </p:cNvSpPr>
            <p:nvPr/>
          </p:nvSpPr>
          <p:spPr bwMode="auto">
            <a:xfrm>
              <a:off x="3314700" y="4268788"/>
              <a:ext cx="20638" cy="346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375" name="Line 241"/>
            <p:cNvSpPr>
              <a:spLocks noChangeShapeType="1"/>
            </p:cNvSpPr>
            <p:nvPr/>
          </p:nvSpPr>
          <p:spPr bwMode="auto">
            <a:xfrm>
              <a:off x="3314700" y="4268788"/>
              <a:ext cx="1588" cy="3460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76" name="Rectangle 242"/>
            <p:cNvSpPr>
              <a:spLocks noChangeArrowheads="1"/>
            </p:cNvSpPr>
            <p:nvPr/>
          </p:nvSpPr>
          <p:spPr bwMode="auto">
            <a:xfrm>
              <a:off x="5056188" y="4268788"/>
              <a:ext cx="20637" cy="346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377" name="Line 243"/>
            <p:cNvSpPr>
              <a:spLocks noChangeShapeType="1"/>
            </p:cNvSpPr>
            <p:nvPr/>
          </p:nvSpPr>
          <p:spPr bwMode="auto">
            <a:xfrm>
              <a:off x="5056188" y="4268788"/>
              <a:ext cx="1587" cy="3460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78" name="Rectangle 244"/>
            <p:cNvSpPr>
              <a:spLocks noChangeArrowheads="1"/>
            </p:cNvSpPr>
            <p:nvPr/>
          </p:nvSpPr>
          <p:spPr bwMode="auto">
            <a:xfrm>
              <a:off x="2216149" y="4672014"/>
              <a:ext cx="266119"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11</a:t>
              </a:r>
              <a:endParaRPr lang="en-US" altLang="zh-CN" sz="2000" b="1">
                <a:latin typeface="Times New Roman" panose="02020603050405020304" pitchFamily="18" charset="0"/>
              </a:endParaRPr>
            </a:p>
          </p:txBody>
        </p:sp>
        <p:sp>
          <p:nvSpPr>
            <p:cNvPr id="379" name="Rectangle 245"/>
            <p:cNvSpPr>
              <a:spLocks noChangeArrowheads="1"/>
            </p:cNvSpPr>
            <p:nvPr/>
          </p:nvSpPr>
          <p:spPr bwMode="auto">
            <a:xfrm>
              <a:off x="2506663" y="4672014"/>
              <a:ext cx="70402"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380" name="Rectangle 246"/>
            <p:cNvSpPr>
              <a:spLocks noChangeArrowheads="1"/>
            </p:cNvSpPr>
            <p:nvPr/>
          </p:nvSpPr>
          <p:spPr bwMode="auto">
            <a:xfrm>
              <a:off x="4040188" y="4672014"/>
              <a:ext cx="364279"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i="1">
                  <a:solidFill>
                    <a:srgbClr val="000000"/>
                  </a:solidFill>
                  <a:latin typeface="Times New Roman" panose="02020603050405020304" pitchFamily="18" charset="0"/>
                </a:rPr>
                <a:t>F</a:t>
              </a:r>
              <a:r>
                <a:rPr lang="en-US" altLang="zh-CN" sz="1400" b="1" baseline="-25000">
                  <a:solidFill>
                    <a:srgbClr val="000000"/>
                  </a:solidFill>
                  <a:latin typeface="Times New Roman" panose="02020603050405020304" pitchFamily="18" charset="0"/>
                </a:rPr>
                <a:t>11</a:t>
              </a:r>
              <a:endParaRPr lang="en-US" altLang="zh-CN" sz="2000" b="1" baseline="-25000">
                <a:latin typeface="Times New Roman" panose="02020603050405020304" pitchFamily="18" charset="0"/>
              </a:endParaRPr>
            </a:p>
          </p:txBody>
        </p:sp>
        <p:sp>
          <p:nvSpPr>
            <p:cNvPr id="381" name="Rectangle 247"/>
            <p:cNvSpPr>
              <a:spLocks noChangeArrowheads="1"/>
            </p:cNvSpPr>
            <p:nvPr/>
          </p:nvSpPr>
          <p:spPr bwMode="auto">
            <a:xfrm>
              <a:off x="4475163" y="4672014"/>
              <a:ext cx="70402"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382" name="Rectangle 248"/>
            <p:cNvSpPr>
              <a:spLocks noChangeArrowheads="1"/>
            </p:cNvSpPr>
            <p:nvPr/>
          </p:nvSpPr>
          <p:spPr bwMode="auto">
            <a:xfrm>
              <a:off x="5678489" y="4672014"/>
              <a:ext cx="1126427"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Times New Roman" panose="02020603050405020304" pitchFamily="18" charset="0"/>
                </a:rPr>
                <a:t>安装方便</a:t>
              </a:r>
              <a:endParaRPr lang="zh-CN" altLang="en-US" sz="2000" b="1">
                <a:latin typeface="Times New Roman" panose="02020603050405020304" pitchFamily="18" charset="0"/>
              </a:endParaRPr>
            </a:p>
          </p:txBody>
        </p:sp>
        <p:sp>
          <p:nvSpPr>
            <p:cNvPr id="383" name="Rectangle 249"/>
            <p:cNvSpPr>
              <a:spLocks noChangeArrowheads="1"/>
            </p:cNvSpPr>
            <p:nvPr/>
          </p:nvSpPr>
          <p:spPr bwMode="auto">
            <a:xfrm>
              <a:off x="1676400" y="4614863"/>
              <a:ext cx="1638300"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384" name="Line 250"/>
            <p:cNvSpPr>
              <a:spLocks noChangeShapeType="1"/>
            </p:cNvSpPr>
            <p:nvPr/>
          </p:nvSpPr>
          <p:spPr bwMode="auto">
            <a:xfrm>
              <a:off x="1676400" y="4614863"/>
              <a:ext cx="163830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85" name="Rectangle 251"/>
            <p:cNvSpPr>
              <a:spLocks noChangeArrowheads="1"/>
            </p:cNvSpPr>
            <p:nvPr/>
          </p:nvSpPr>
          <p:spPr bwMode="auto">
            <a:xfrm>
              <a:off x="3314700" y="4614863"/>
              <a:ext cx="20638"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386" name="Line 252"/>
            <p:cNvSpPr>
              <a:spLocks noChangeShapeType="1"/>
            </p:cNvSpPr>
            <p:nvPr/>
          </p:nvSpPr>
          <p:spPr bwMode="auto">
            <a:xfrm>
              <a:off x="3314700" y="4614863"/>
              <a:ext cx="20638"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87" name="Line 253"/>
            <p:cNvSpPr>
              <a:spLocks noChangeShapeType="1"/>
            </p:cNvSpPr>
            <p:nvPr/>
          </p:nvSpPr>
          <p:spPr bwMode="auto">
            <a:xfrm>
              <a:off x="3314700" y="4614863"/>
              <a:ext cx="1588"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88" name="Rectangle 254"/>
            <p:cNvSpPr>
              <a:spLocks noChangeArrowheads="1"/>
            </p:cNvSpPr>
            <p:nvPr/>
          </p:nvSpPr>
          <p:spPr bwMode="auto">
            <a:xfrm>
              <a:off x="3335338" y="4614863"/>
              <a:ext cx="1720850"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389" name="Line 255"/>
            <p:cNvSpPr>
              <a:spLocks noChangeShapeType="1"/>
            </p:cNvSpPr>
            <p:nvPr/>
          </p:nvSpPr>
          <p:spPr bwMode="auto">
            <a:xfrm>
              <a:off x="3335338" y="4614863"/>
              <a:ext cx="172085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90" name="Rectangle 256"/>
            <p:cNvSpPr>
              <a:spLocks noChangeArrowheads="1"/>
            </p:cNvSpPr>
            <p:nvPr/>
          </p:nvSpPr>
          <p:spPr bwMode="auto">
            <a:xfrm>
              <a:off x="5056188" y="4614863"/>
              <a:ext cx="20637"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391" name="Line 257"/>
            <p:cNvSpPr>
              <a:spLocks noChangeShapeType="1"/>
            </p:cNvSpPr>
            <p:nvPr/>
          </p:nvSpPr>
          <p:spPr bwMode="auto">
            <a:xfrm>
              <a:off x="5056188" y="4614863"/>
              <a:ext cx="20637"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92" name="Line 258"/>
            <p:cNvSpPr>
              <a:spLocks noChangeShapeType="1"/>
            </p:cNvSpPr>
            <p:nvPr/>
          </p:nvSpPr>
          <p:spPr bwMode="auto">
            <a:xfrm>
              <a:off x="5056188" y="4614863"/>
              <a:ext cx="1587"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93" name="Rectangle 259"/>
            <p:cNvSpPr>
              <a:spLocks noChangeArrowheads="1"/>
            </p:cNvSpPr>
            <p:nvPr/>
          </p:nvSpPr>
          <p:spPr bwMode="auto">
            <a:xfrm>
              <a:off x="5076825" y="4614863"/>
              <a:ext cx="2219325"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394" name="Line 260"/>
            <p:cNvSpPr>
              <a:spLocks noChangeShapeType="1"/>
            </p:cNvSpPr>
            <p:nvPr/>
          </p:nvSpPr>
          <p:spPr bwMode="auto">
            <a:xfrm>
              <a:off x="5076825" y="4614863"/>
              <a:ext cx="2219325"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95" name="Rectangle 261"/>
            <p:cNvSpPr>
              <a:spLocks noChangeArrowheads="1"/>
            </p:cNvSpPr>
            <p:nvPr/>
          </p:nvSpPr>
          <p:spPr bwMode="auto">
            <a:xfrm>
              <a:off x="3314700" y="4632325"/>
              <a:ext cx="20638" cy="3444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396" name="Line 262"/>
            <p:cNvSpPr>
              <a:spLocks noChangeShapeType="1"/>
            </p:cNvSpPr>
            <p:nvPr/>
          </p:nvSpPr>
          <p:spPr bwMode="auto">
            <a:xfrm>
              <a:off x="3314700" y="4632325"/>
              <a:ext cx="1588" cy="3444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97" name="Rectangle 263"/>
            <p:cNvSpPr>
              <a:spLocks noChangeArrowheads="1"/>
            </p:cNvSpPr>
            <p:nvPr/>
          </p:nvSpPr>
          <p:spPr bwMode="auto">
            <a:xfrm>
              <a:off x="5056188" y="4632325"/>
              <a:ext cx="20637" cy="3444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398" name="Line 264"/>
            <p:cNvSpPr>
              <a:spLocks noChangeShapeType="1"/>
            </p:cNvSpPr>
            <p:nvPr/>
          </p:nvSpPr>
          <p:spPr bwMode="auto">
            <a:xfrm>
              <a:off x="5056188" y="4632325"/>
              <a:ext cx="1587" cy="3444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399" name="Rectangle 265"/>
            <p:cNvSpPr>
              <a:spLocks noChangeArrowheads="1"/>
            </p:cNvSpPr>
            <p:nvPr/>
          </p:nvSpPr>
          <p:spPr bwMode="auto">
            <a:xfrm>
              <a:off x="2216149" y="5033963"/>
              <a:ext cx="281606"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12</a:t>
              </a:r>
              <a:endParaRPr lang="en-US" altLang="zh-CN" sz="2000" b="1">
                <a:latin typeface="Times New Roman" panose="02020603050405020304" pitchFamily="18" charset="0"/>
              </a:endParaRPr>
            </a:p>
          </p:txBody>
        </p:sp>
        <p:sp>
          <p:nvSpPr>
            <p:cNvPr id="400" name="Rectangle 266"/>
            <p:cNvSpPr>
              <a:spLocks noChangeArrowheads="1"/>
            </p:cNvSpPr>
            <p:nvPr/>
          </p:nvSpPr>
          <p:spPr bwMode="auto">
            <a:xfrm>
              <a:off x="2506663" y="5033963"/>
              <a:ext cx="70402"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401" name="Rectangle 267"/>
            <p:cNvSpPr>
              <a:spLocks noChangeArrowheads="1"/>
            </p:cNvSpPr>
            <p:nvPr/>
          </p:nvSpPr>
          <p:spPr bwMode="auto">
            <a:xfrm>
              <a:off x="4040188" y="5033963"/>
              <a:ext cx="374639"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i="1">
                  <a:solidFill>
                    <a:srgbClr val="000000"/>
                  </a:solidFill>
                  <a:latin typeface="Times New Roman" panose="02020603050405020304" pitchFamily="18" charset="0"/>
                </a:rPr>
                <a:t>F</a:t>
              </a:r>
              <a:r>
                <a:rPr lang="en-US" altLang="zh-CN" sz="1400" b="1" baseline="-25000">
                  <a:solidFill>
                    <a:srgbClr val="000000"/>
                  </a:solidFill>
                  <a:latin typeface="Times New Roman" panose="02020603050405020304" pitchFamily="18" charset="0"/>
                </a:rPr>
                <a:t>12</a:t>
              </a:r>
              <a:endParaRPr lang="en-US" altLang="zh-CN" sz="2000" b="1" baseline="-25000">
                <a:latin typeface="Times New Roman" panose="02020603050405020304" pitchFamily="18" charset="0"/>
              </a:endParaRPr>
            </a:p>
          </p:txBody>
        </p:sp>
        <p:sp>
          <p:nvSpPr>
            <p:cNvPr id="402" name="Rectangle 268"/>
            <p:cNvSpPr>
              <a:spLocks noChangeArrowheads="1"/>
            </p:cNvSpPr>
            <p:nvPr/>
          </p:nvSpPr>
          <p:spPr bwMode="auto">
            <a:xfrm>
              <a:off x="4475163" y="5033963"/>
              <a:ext cx="70402"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403" name="Rectangle 269"/>
            <p:cNvSpPr>
              <a:spLocks noChangeArrowheads="1"/>
            </p:cNvSpPr>
            <p:nvPr/>
          </p:nvSpPr>
          <p:spPr bwMode="auto">
            <a:xfrm>
              <a:off x="5678489" y="5033963"/>
              <a:ext cx="1126427"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Times New Roman" panose="02020603050405020304" pitchFamily="18" charset="0"/>
                </a:rPr>
                <a:t>操作方便</a:t>
              </a:r>
              <a:endParaRPr lang="zh-CN" altLang="en-US" sz="2000" b="1">
                <a:latin typeface="Times New Roman" panose="02020603050405020304" pitchFamily="18" charset="0"/>
              </a:endParaRPr>
            </a:p>
          </p:txBody>
        </p:sp>
        <p:sp>
          <p:nvSpPr>
            <p:cNvPr id="404" name="Rectangle 270"/>
            <p:cNvSpPr>
              <a:spLocks noChangeArrowheads="1"/>
            </p:cNvSpPr>
            <p:nvPr/>
          </p:nvSpPr>
          <p:spPr bwMode="auto">
            <a:xfrm>
              <a:off x="1676400" y="4976813"/>
              <a:ext cx="163830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05" name="Line 271"/>
            <p:cNvSpPr>
              <a:spLocks noChangeShapeType="1"/>
            </p:cNvSpPr>
            <p:nvPr/>
          </p:nvSpPr>
          <p:spPr bwMode="auto">
            <a:xfrm>
              <a:off x="1676400" y="4976813"/>
              <a:ext cx="163830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06" name="Rectangle 272"/>
            <p:cNvSpPr>
              <a:spLocks noChangeArrowheads="1"/>
            </p:cNvSpPr>
            <p:nvPr/>
          </p:nvSpPr>
          <p:spPr bwMode="auto">
            <a:xfrm>
              <a:off x="3314700" y="4976813"/>
              <a:ext cx="20638"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07" name="Line 273"/>
            <p:cNvSpPr>
              <a:spLocks noChangeShapeType="1"/>
            </p:cNvSpPr>
            <p:nvPr/>
          </p:nvSpPr>
          <p:spPr bwMode="auto">
            <a:xfrm>
              <a:off x="3314700" y="4976813"/>
              <a:ext cx="20638"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08" name="Line 274"/>
            <p:cNvSpPr>
              <a:spLocks noChangeShapeType="1"/>
            </p:cNvSpPr>
            <p:nvPr/>
          </p:nvSpPr>
          <p:spPr bwMode="auto">
            <a:xfrm>
              <a:off x="3314700" y="4976813"/>
              <a:ext cx="1588"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09" name="Rectangle 275"/>
            <p:cNvSpPr>
              <a:spLocks noChangeArrowheads="1"/>
            </p:cNvSpPr>
            <p:nvPr/>
          </p:nvSpPr>
          <p:spPr bwMode="auto">
            <a:xfrm>
              <a:off x="3335338" y="4976813"/>
              <a:ext cx="17208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10" name="Line 276"/>
            <p:cNvSpPr>
              <a:spLocks noChangeShapeType="1"/>
            </p:cNvSpPr>
            <p:nvPr/>
          </p:nvSpPr>
          <p:spPr bwMode="auto">
            <a:xfrm>
              <a:off x="3335338" y="4976813"/>
              <a:ext cx="172085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11" name="Rectangle 277"/>
            <p:cNvSpPr>
              <a:spLocks noChangeArrowheads="1"/>
            </p:cNvSpPr>
            <p:nvPr/>
          </p:nvSpPr>
          <p:spPr bwMode="auto">
            <a:xfrm>
              <a:off x="5056188" y="4976813"/>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12" name="Line 278"/>
            <p:cNvSpPr>
              <a:spLocks noChangeShapeType="1"/>
            </p:cNvSpPr>
            <p:nvPr/>
          </p:nvSpPr>
          <p:spPr bwMode="auto">
            <a:xfrm>
              <a:off x="5056188" y="4976813"/>
              <a:ext cx="20637"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13" name="Line 279"/>
            <p:cNvSpPr>
              <a:spLocks noChangeShapeType="1"/>
            </p:cNvSpPr>
            <p:nvPr/>
          </p:nvSpPr>
          <p:spPr bwMode="auto">
            <a:xfrm>
              <a:off x="5056188" y="4976813"/>
              <a:ext cx="1587" cy="206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14" name="Rectangle 280"/>
            <p:cNvSpPr>
              <a:spLocks noChangeArrowheads="1"/>
            </p:cNvSpPr>
            <p:nvPr/>
          </p:nvSpPr>
          <p:spPr bwMode="auto">
            <a:xfrm>
              <a:off x="5076825" y="4976813"/>
              <a:ext cx="2219325"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15" name="Line 281"/>
            <p:cNvSpPr>
              <a:spLocks noChangeShapeType="1"/>
            </p:cNvSpPr>
            <p:nvPr/>
          </p:nvSpPr>
          <p:spPr bwMode="auto">
            <a:xfrm>
              <a:off x="5076825" y="4976813"/>
              <a:ext cx="2219325"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16" name="Rectangle 282"/>
            <p:cNvSpPr>
              <a:spLocks noChangeArrowheads="1"/>
            </p:cNvSpPr>
            <p:nvPr/>
          </p:nvSpPr>
          <p:spPr bwMode="auto">
            <a:xfrm>
              <a:off x="3314700" y="4997450"/>
              <a:ext cx="20638" cy="3444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17" name="Line 283"/>
            <p:cNvSpPr>
              <a:spLocks noChangeShapeType="1"/>
            </p:cNvSpPr>
            <p:nvPr/>
          </p:nvSpPr>
          <p:spPr bwMode="auto">
            <a:xfrm>
              <a:off x="3314700" y="4997450"/>
              <a:ext cx="1588" cy="3444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18" name="Rectangle 284"/>
            <p:cNvSpPr>
              <a:spLocks noChangeArrowheads="1"/>
            </p:cNvSpPr>
            <p:nvPr/>
          </p:nvSpPr>
          <p:spPr bwMode="auto">
            <a:xfrm>
              <a:off x="5056188" y="4997450"/>
              <a:ext cx="20637" cy="3444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19" name="Line 285"/>
            <p:cNvSpPr>
              <a:spLocks noChangeShapeType="1"/>
            </p:cNvSpPr>
            <p:nvPr/>
          </p:nvSpPr>
          <p:spPr bwMode="auto">
            <a:xfrm>
              <a:off x="5056188" y="4997450"/>
              <a:ext cx="1587" cy="3444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20" name="Rectangle 286"/>
            <p:cNvSpPr>
              <a:spLocks noChangeArrowheads="1"/>
            </p:cNvSpPr>
            <p:nvPr/>
          </p:nvSpPr>
          <p:spPr bwMode="auto">
            <a:xfrm>
              <a:off x="2216149" y="5399088"/>
              <a:ext cx="281606"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13</a:t>
              </a:r>
              <a:endParaRPr lang="en-US" altLang="zh-CN" sz="2000" b="1">
                <a:latin typeface="Times New Roman" panose="02020603050405020304" pitchFamily="18" charset="0"/>
              </a:endParaRPr>
            </a:p>
          </p:txBody>
        </p:sp>
        <p:sp>
          <p:nvSpPr>
            <p:cNvPr id="421" name="Rectangle 287"/>
            <p:cNvSpPr>
              <a:spLocks noChangeArrowheads="1"/>
            </p:cNvSpPr>
            <p:nvPr/>
          </p:nvSpPr>
          <p:spPr bwMode="auto">
            <a:xfrm>
              <a:off x="2506663" y="5399088"/>
              <a:ext cx="70402"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422" name="Rectangle 288"/>
            <p:cNvSpPr>
              <a:spLocks noChangeArrowheads="1"/>
            </p:cNvSpPr>
            <p:nvPr/>
          </p:nvSpPr>
          <p:spPr bwMode="auto">
            <a:xfrm>
              <a:off x="4040188" y="5399088"/>
              <a:ext cx="374639"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i="1">
                  <a:solidFill>
                    <a:srgbClr val="000000"/>
                  </a:solidFill>
                  <a:latin typeface="Times New Roman" panose="02020603050405020304" pitchFamily="18" charset="0"/>
                </a:rPr>
                <a:t>F</a:t>
              </a:r>
              <a:r>
                <a:rPr lang="en-US" altLang="zh-CN" sz="1400" b="1" baseline="-25000">
                  <a:solidFill>
                    <a:srgbClr val="000000"/>
                  </a:solidFill>
                  <a:latin typeface="Times New Roman" panose="02020603050405020304" pitchFamily="18" charset="0"/>
                </a:rPr>
                <a:t>13</a:t>
              </a:r>
              <a:endParaRPr lang="en-US" altLang="zh-CN" sz="2000" b="1" baseline="-25000">
                <a:latin typeface="Times New Roman" panose="02020603050405020304" pitchFamily="18" charset="0"/>
              </a:endParaRPr>
            </a:p>
          </p:txBody>
        </p:sp>
        <p:sp>
          <p:nvSpPr>
            <p:cNvPr id="423" name="Rectangle 289"/>
            <p:cNvSpPr>
              <a:spLocks noChangeArrowheads="1"/>
            </p:cNvSpPr>
            <p:nvPr/>
          </p:nvSpPr>
          <p:spPr bwMode="auto">
            <a:xfrm>
              <a:off x="4475163" y="5399088"/>
              <a:ext cx="70402"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424" name="Rectangle 290"/>
            <p:cNvSpPr>
              <a:spLocks noChangeArrowheads="1"/>
            </p:cNvSpPr>
            <p:nvPr/>
          </p:nvSpPr>
          <p:spPr bwMode="auto">
            <a:xfrm>
              <a:off x="5678489" y="5399088"/>
              <a:ext cx="1126427"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Times New Roman" panose="02020603050405020304" pitchFamily="18" charset="0"/>
                </a:rPr>
                <a:t>可移植性</a:t>
              </a:r>
              <a:endParaRPr lang="zh-CN" altLang="en-US" sz="2000" b="1">
                <a:latin typeface="Times New Roman" panose="02020603050405020304" pitchFamily="18" charset="0"/>
              </a:endParaRPr>
            </a:p>
          </p:txBody>
        </p:sp>
        <p:sp>
          <p:nvSpPr>
            <p:cNvPr id="425" name="Rectangle 291"/>
            <p:cNvSpPr>
              <a:spLocks noChangeArrowheads="1"/>
            </p:cNvSpPr>
            <p:nvPr/>
          </p:nvSpPr>
          <p:spPr bwMode="auto">
            <a:xfrm>
              <a:off x="1676400" y="5341938"/>
              <a:ext cx="1638300"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26" name="Line 292"/>
            <p:cNvSpPr>
              <a:spLocks noChangeShapeType="1"/>
            </p:cNvSpPr>
            <p:nvPr/>
          </p:nvSpPr>
          <p:spPr bwMode="auto">
            <a:xfrm>
              <a:off x="1676400" y="5341938"/>
              <a:ext cx="163830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27" name="Rectangle 293"/>
            <p:cNvSpPr>
              <a:spLocks noChangeArrowheads="1"/>
            </p:cNvSpPr>
            <p:nvPr/>
          </p:nvSpPr>
          <p:spPr bwMode="auto">
            <a:xfrm>
              <a:off x="3314700" y="5341938"/>
              <a:ext cx="20638"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28" name="Line 294"/>
            <p:cNvSpPr>
              <a:spLocks noChangeShapeType="1"/>
            </p:cNvSpPr>
            <p:nvPr/>
          </p:nvSpPr>
          <p:spPr bwMode="auto">
            <a:xfrm>
              <a:off x="3314700" y="5341938"/>
              <a:ext cx="20638"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29" name="Line 295"/>
            <p:cNvSpPr>
              <a:spLocks noChangeShapeType="1"/>
            </p:cNvSpPr>
            <p:nvPr/>
          </p:nvSpPr>
          <p:spPr bwMode="auto">
            <a:xfrm>
              <a:off x="3314700" y="5341938"/>
              <a:ext cx="1588"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30" name="Rectangle 296"/>
            <p:cNvSpPr>
              <a:spLocks noChangeArrowheads="1"/>
            </p:cNvSpPr>
            <p:nvPr/>
          </p:nvSpPr>
          <p:spPr bwMode="auto">
            <a:xfrm>
              <a:off x="3335338" y="5341938"/>
              <a:ext cx="1720850"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31" name="Line 297"/>
            <p:cNvSpPr>
              <a:spLocks noChangeShapeType="1"/>
            </p:cNvSpPr>
            <p:nvPr/>
          </p:nvSpPr>
          <p:spPr bwMode="auto">
            <a:xfrm>
              <a:off x="3335338" y="5341938"/>
              <a:ext cx="172085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32" name="Rectangle 298"/>
            <p:cNvSpPr>
              <a:spLocks noChangeArrowheads="1"/>
            </p:cNvSpPr>
            <p:nvPr/>
          </p:nvSpPr>
          <p:spPr bwMode="auto">
            <a:xfrm>
              <a:off x="5056188" y="5341938"/>
              <a:ext cx="20637"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33" name="Line 299"/>
            <p:cNvSpPr>
              <a:spLocks noChangeShapeType="1"/>
            </p:cNvSpPr>
            <p:nvPr/>
          </p:nvSpPr>
          <p:spPr bwMode="auto">
            <a:xfrm>
              <a:off x="5056188" y="5341938"/>
              <a:ext cx="20637"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34" name="Line 300"/>
            <p:cNvSpPr>
              <a:spLocks noChangeShapeType="1"/>
            </p:cNvSpPr>
            <p:nvPr/>
          </p:nvSpPr>
          <p:spPr bwMode="auto">
            <a:xfrm>
              <a:off x="5056188" y="5341938"/>
              <a:ext cx="1587"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35" name="Rectangle 301"/>
            <p:cNvSpPr>
              <a:spLocks noChangeArrowheads="1"/>
            </p:cNvSpPr>
            <p:nvPr/>
          </p:nvSpPr>
          <p:spPr bwMode="auto">
            <a:xfrm>
              <a:off x="5076825" y="5341938"/>
              <a:ext cx="2219325"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36" name="Line 302"/>
            <p:cNvSpPr>
              <a:spLocks noChangeShapeType="1"/>
            </p:cNvSpPr>
            <p:nvPr/>
          </p:nvSpPr>
          <p:spPr bwMode="auto">
            <a:xfrm>
              <a:off x="5076825" y="5341938"/>
              <a:ext cx="2219325"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37" name="Rectangle 303"/>
            <p:cNvSpPr>
              <a:spLocks noChangeArrowheads="1"/>
            </p:cNvSpPr>
            <p:nvPr/>
          </p:nvSpPr>
          <p:spPr bwMode="auto">
            <a:xfrm>
              <a:off x="3314700" y="5359400"/>
              <a:ext cx="20638" cy="3476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38" name="Line 304"/>
            <p:cNvSpPr>
              <a:spLocks noChangeShapeType="1"/>
            </p:cNvSpPr>
            <p:nvPr/>
          </p:nvSpPr>
          <p:spPr bwMode="auto">
            <a:xfrm>
              <a:off x="3314700" y="5359400"/>
              <a:ext cx="1588" cy="3476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39" name="Rectangle 305"/>
            <p:cNvSpPr>
              <a:spLocks noChangeArrowheads="1"/>
            </p:cNvSpPr>
            <p:nvPr/>
          </p:nvSpPr>
          <p:spPr bwMode="auto">
            <a:xfrm>
              <a:off x="5056188" y="5359400"/>
              <a:ext cx="20637" cy="3476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40" name="Line 306"/>
            <p:cNvSpPr>
              <a:spLocks noChangeShapeType="1"/>
            </p:cNvSpPr>
            <p:nvPr/>
          </p:nvSpPr>
          <p:spPr bwMode="auto">
            <a:xfrm>
              <a:off x="5056188" y="5359400"/>
              <a:ext cx="1587" cy="3476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41" name="Rectangle 307"/>
            <p:cNvSpPr>
              <a:spLocks noChangeArrowheads="1"/>
            </p:cNvSpPr>
            <p:nvPr/>
          </p:nvSpPr>
          <p:spPr bwMode="auto">
            <a:xfrm>
              <a:off x="2216149" y="5764213"/>
              <a:ext cx="281606"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14</a:t>
              </a:r>
              <a:endParaRPr lang="en-US" altLang="zh-CN" sz="2000" b="1">
                <a:latin typeface="Times New Roman" panose="02020603050405020304" pitchFamily="18" charset="0"/>
              </a:endParaRPr>
            </a:p>
          </p:txBody>
        </p:sp>
        <p:sp>
          <p:nvSpPr>
            <p:cNvPr id="442" name="Rectangle 308"/>
            <p:cNvSpPr>
              <a:spLocks noChangeArrowheads="1"/>
            </p:cNvSpPr>
            <p:nvPr/>
          </p:nvSpPr>
          <p:spPr bwMode="auto">
            <a:xfrm>
              <a:off x="2506663" y="5764213"/>
              <a:ext cx="70402"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443" name="Rectangle 309"/>
            <p:cNvSpPr>
              <a:spLocks noChangeArrowheads="1"/>
            </p:cNvSpPr>
            <p:nvPr/>
          </p:nvSpPr>
          <p:spPr bwMode="auto">
            <a:xfrm>
              <a:off x="4040188" y="5764213"/>
              <a:ext cx="374639"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i="1">
                  <a:solidFill>
                    <a:srgbClr val="000000"/>
                  </a:solidFill>
                  <a:latin typeface="Times New Roman" panose="02020603050405020304" pitchFamily="18" charset="0"/>
                </a:rPr>
                <a:t>F</a:t>
              </a:r>
              <a:r>
                <a:rPr lang="en-US" altLang="zh-CN" sz="1400" b="1" baseline="-25000">
                  <a:solidFill>
                    <a:srgbClr val="000000"/>
                  </a:solidFill>
                  <a:latin typeface="Times New Roman" panose="02020603050405020304" pitchFamily="18" charset="0"/>
                </a:rPr>
                <a:t>14</a:t>
              </a:r>
              <a:endParaRPr lang="en-US" altLang="zh-CN" sz="2000" b="1" baseline="-25000">
                <a:latin typeface="Times New Roman" panose="02020603050405020304" pitchFamily="18" charset="0"/>
              </a:endParaRPr>
            </a:p>
          </p:txBody>
        </p:sp>
        <p:sp>
          <p:nvSpPr>
            <p:cNvPr id="444" name="Rectangle 310"/>
            <p:cNvSpPr>
              <a:spLocks noChangeArrowheads="1"/>
            </p:cNvSpPr>
            <p:nvPr/>
          </p:nvSpPr>
          <p:spPr bwMode="auto">
            <a:xfrm>
              <a:off x="4475163" y="5764213"/>
              <a:ext cx="70402"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Times New Roman" panose="02020603050405020304" pitchFamily="18" charset="0"/>
                </a:rPr>
                <a:t> </a:t>
              </a:r>
              <a:endParaRPr lang="en-US" altLang="zh-CN" sz="2000" b="1">
                <a:latin typeface="Times New Roman" panose="02020603050405020304" pitchFamily="18" charset="0"/>
              </a:endParaRPr>
            </a:p>
          </p:txBody>
        </p:sp>
        <p:sp>
          <p:nvSpPr>
            <p:cNvPr id="445" name="Rectangle 311"/>
            <p:cNvSpPr>
              <a:spLocks noChangeArrowheads="1"/>
            </p:cNvSpPr>
            <p:nvPr/>
          </p:nvSpPr>
          <p:spPr bwMode="auto">
            <a:xfrm>
              <a:off x="5678489" y="5764213"/>
              <a:ext cx="1126427" cy="30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400" b="1">
                  <a:solidFill>
                    <a:srgbClr val="000000"/>
                  </a:solidFill>
                  <a:latin typeface="Times New Roman" panose="02020603050405020304" pitchFamily="18" charset="0"/>
                </a:rPr>
                <a:t>可维护性</a:t>
              </a:r>
              <a:endParaRPr lang="zh-CN" altLang="en-US" sz="2000" b="1">
                <a:latin typeface="Times New Roman" panose="02020603050405020304" pitchFamily="18" charset="0"/>
              </a:endParaRPr>
            </a:p>
          </p:txBody>
        </p:sp>
        <p:sp>
          <p:nvSpPr>
            <p:cNvPr id="446" name="Rectangle 312"/>
            <p:cNvSpPr>
              <a:spLocks noChangeArrowheads="1"/>
            </p:cNvSpPr>
            <p:nvPr/>
          </p:nvSpPr>
          <p:spPr bwMode="auto">
            <a:xfrm>
              <a:off x="1676400" y="5707063"/>
              <a:ext cx="1638300"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47" name="Line 313"/>
            <p:cNvSpPr>
              <a:spLocks noChangeShapeType="1"/>
            </p:cNvSpPr>
            <p:nvPr/>
          </p:nvSpPr>
          <p:spPr bwMode="auto">
            <a:xfrm>
              <a:off x="1676400" y="5707063"/>
              <a:ext cx="163830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48" name="Rectangle 314"/>
            <p:cNvSpPr>
              <a:spLocks noChangeArrowheads="1"/>
            </p:cNvSpPr>
            <p:nvPr/>
          </p:nvSpPr>
          <p:spPr bwMode="auto">
            <a:xfrm>
              <a:off x="3314700" y="5707063"/>
              <a:ext cx="20638"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49" name="Line 315"/>
            <p:cNvSpPr>
              <a:spLocks noChangeShapeType="1"/>
            </p:cNvSpPr>
            <p:nvPr/>
          </p:nvSpPr>
          <p:spPr bwMode="auto">
            <a:xfrm>
              <a:off x="3314700" y="5707063"/>
              <a:ext cx="20638"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50" name="Line 316"/>
            <p:cNvSpPr>
              <a:spLocks noChangeShapeType="1"/>
            </p:cNvSpPr>
            <p:nvPr/>
          </p:nvSpPr>
          <p:spPr bwMode="auto">
            <a:xfrm>
              <a:off x="3314700" y="5707063"/>
              <a:ext cx="1588"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51" name="Rectangle 317"/>
            <p:cNvSpPr>
              <a:spLocks noChangeArrowheads="1"/>
            </p:cNvSpPr>
            <p:nvPr/>
          </p:nvSpPr>
          <p:spPr bwMode="auto">
            <a:xfrm>
              <a:off x="3335338" y="5707063"/>
              <a:ext cx="1720850"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52" name="Line 318"/>
            <p:cNvSpPr>
              <a:spLocks noChangeShapeType="1"/>
            </p:cNvSpPr>
            <p:nvPr/>
          </p:nvSpPr>
          <p:spPr bwMode="auto">
            <a:xfrm>
              <a:off x="3335338" y="5707063"/>
              <a:ext cx="172085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53" name="Rectangle 319"/>
            <p:cNvSpPr>
              <a:spLocks noChangeArrowheads="1"/>
            </p:cNvSpPr>
            <p:nvPr/>
          </p:nvSpPr>
          <p:spPr bwMode="auto">
            <a:xfrm>
              <a:off x="5056188" y="5707063"/>
              <a:ext cx="20637"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54" name="Line 320"/>
            <p:cNvSpPr>
              <a:spLocks noChangeShapeType="1"/>
            </p:cNvSpPr>
            <p:nvPr/>
          </p:nvSpPr>
          <p:spPr bwMode="auto">
            <a:xfrm>
              <a:off x="5056188" y="5707063"/>
              <a:ext cx="20637"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55" name="Line 321"/>
            <p:cNvSpPr>
              <a:spLocks noChangeShapeType="1"/>
            </p:cNvSpPr>
            <p:nvPr/>
          </p:nvSpPr>
          <p:spPr bwMode="auto">
            <a:xfrm>
              <a:off x="5056188" y="5707063"/>
              <a:ext cx="1587" cy="174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56" name="Rectangle 322"/>
            <p:cNvSpPr>
              <a:spLocks noChangeArrowheads="1"/>
            </p:cNvSpPr>
            <p:nvPr/>
          </p:nvSpPr>
          <p:spPr bwMode="auto">
            <a:xfrm>
              <a:off x="5076825" y="5707063"/>
              <a:ext cx="2219325"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57" name="Line 323"/>
            <p:cNvSpPr>
              <a:spLocks noChangeShapeType="1"/>
            </p:cNvSpPr>
            <p:nvPr/>
          </p:nvSpPr>
          <p:spPr bwMode="auto">
            <a:xfrm>
              <a:off x="5076825" y="5707063"/>
              <a:ext cx="2219325"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58" name="Rectangle 324"/>
            <p:cNvSpPr>
              <a:spLocks noChangeArrowheads="1"/>
            </p:cNvSpPr>
            <p:nvPr/>
          </p:nvSpPr>
          <p:spPr bwMode="auto">
            <a:xfrm>
              <a:off x="1676400" y="6049963"/>
              <a:ext cx="1638300"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59" name="Line 325"/>
            <p:cNvSpPr>
              <a:spLocks noChangeShapeType="1"/>
            </p:cNvSpPr>
            <p:nvPr/>
          </p:nvSpPr>
          <p:spPr bwMode="auto">
            <a:xfrm>
              <a:off x="1676400" y="6049963"/>
              <a:ext cx="163830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60" name="Rectangle 326"/>
            <p:cNvSpPr>
              <a:spLocks noChangeArrowheads="1"/>
            </p:cNvSpPr>
            <p:nvPr/>
          </p:nvSpPr>
          <p:spPr bwMode="auto">
            <a:xfrm>
              <a:off x="3314700" y="5724525"/>
              <a:ext cx="20638" cy="3254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61" name="Line 327"/>
            <p:cNvSpPr>
              <a:spLocks noChangeShapeType="1"/>
            </p:cNvSpPr>
            <p:nvPr/>
          </p:nvSpPr>
          <p:spPr bwMode="auto">
            <a:xfrm>
              <a:off x="3314700" y="5724525"/>
              <a:ext cx="1588" cy="3254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62" name="Rectangle 328"/>
            <p:cNvSpPr>
              <a:spLocks noChangeArrowheads="1"/>
            </p:cNvSpPr>
            <p:nvPr/>
          </p:nvSpPr>
          <p:spPr bwMode="auto">
            <a:xfrm>
              <a:off x="3314700" y="6049963"/>
              <a:ext cx="2063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63" name="Line 329"/>
            <p:cNvSpPr>
              <a:spLocks noChangeShapeType="1"/>
            </p:cNvSpPr>
            <p:nvPr/>
          </p:nvSpPr>
          <p:spPr bwMode="auto">
            <a:xfrm>
              <a:off x="3314700" y="6049963"/>
              <a:ext cx="20638"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64" name="Line 330"/>
            <p:cNvSpPr>
              <a:spLocks noChangeShapeType="1"/>
            </p:cNvSpPr>
            <p:nvPr/>
          </p:nvSpPr>
          <p:spPr bwMode="auto">
            <a:xfrm>
              <a:off x="3314700" y="6049963"/>
              <a:ext cx="1588"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65" name="Rectangle 331"/>
            <p:cNvSpPr>
              <a:spLocks noChangeArrowheads="1"/>
            </p:cNvSpPr>
            <p:nvPr/>
          </p:nvSpPr>
          <p:spPr bwMode="auto">
            <a:xfrm>
              <a:off x="3335338" y="6049963"/>
              <a:ext cx="1720850"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66" name="Line 332"/>
            <p:cNvSpPr>
              <a:spLocks noChangeShapeType="1"/>
            </p:cNvSpPr>
            <p:nvPr/>
          </p:nvSpPr>
          <p:spPr bwMode="auto">
            <a:xfrm>
              <a:off x="3335338" y="6049963"/>
              <a:ext cx="172085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67" name="Rectangle 333"/>
            <p:cNvSpPr>
              <a:spLocks noChangeArrowheads="1"/>
            </p:cNvSpPr>
            <p:nvPr/>
          </p:nvSpPr>
          <p:spPr bwMode="auto">
            <a:xfrm>
              <a:off x="5056188" y="5724525"/>
              <a:ext cx="20637" cy="3254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68" name="Line 334"/>
            <p:cNvSpPr>
              <a:spLocks noChangeShapeType="1"/>
            </p:cNvSpPr>
            <p:nvPr/>
          </p:nvSpPr>
          <p:spPr bwMode="auto">
            <a:xfrm>
              <a:off x="5056188" y="5724525"/>
              <a:ext cx="1587" cy="3254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69" name="Rectangle 335"/>
            <p:cNvSpPr>
              <a:spLocks noChangeArrowheads="1"/>
            </p:cNvSpPr>
            <p:nvPr/>
          </p:nvSpPr>
          <p:spPr bwMode="auto">
            <a:xfrm>
              <a:off x="5056188" y="6049963"/>
              <a:ext cx="20637"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70" name="Line 336"/>
            <p:cNvSpPr>
              <a:spLocks noChangeShapeType="1"/>
            </p:cNvSpPr>
            <p:nvPr/>
          </p:nvSpPr>
          <p:spPr bwMode="auto">
            <a:xfrm>
              <a:off x="5056188" y="6049963"/>
              <a:ext cx="20637"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71" name="Line 337"/>
            <p:cNvSpPr>
              <a:spLocks noChangeShapeType="1"/>
            </p:cNvSpPr>
            <p:nvPr/>
          </p:nvSpPr>
          <p:spPr bwMode="auto">
            <a:xfrm>
              <a:off x="5056188" y="6049963"/>
              <a:ext cx="1587" cy="190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472" name="Rectangle 338"/>
            <p:cNvSpPr>
              <a:spLocks noChangeArrowheads="1"/>
            </p:cNvSpPr>
            <p:nvPr/>
          </p:nvSpPr>
          <p:spPr bwMode="auto">
            <a:xfrm>
              <a:off x="5076825" y="6049963"/>
              <a:ext cx="221932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a:p>
          </p:txBody>
        </p:sp>
        <p:sp>
          <p:nvSpPr>
            <p:cNvPr id="473" name="Line 339"/>
            <p:cNvSpPr>
              <a:spLocks noChangeShapeType="1"/>
            </p:cNvSpPr>
            <p:nvPr/>
          </p:nvSpPr>
          <p:spPr bwMode="auto">
            <a:xfrm>
              <a:off x="5076825" y="6049963"/>
              <a:ext cx="2219325"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grpSp>
      <p:sp>
        <p:nvSpPr>
          <p:cNvPr id="674" name="矩形 673"/>
          <p:cNvSpPr/>
          <p:nvPr/>
        </p:nvSpPr>
        <p:spPr>
          <a:xfrm>
            <a:off x="4905281" y="1444255"/>
            <a:ext cx="3876770" cy="707886"/>
          </a:xfrm>
          <a:prstGeom prst="rect">
            <a:avLst/>
          </a:prstGeom>
        </p:spPr>
        <p:txBody>
          <a:bodyPr wrap="square">
            <a:spAutoFit/>
          </a:bodyPr>
          <a:lstStyle/>
          <a:p>
            <a:r>
              <a:rPr lang="zh-CN" altLang="en-US" sz="2000">
                <a:latin typeface="华文细黑" panose="02010600040101010101" pitchFamily="2" charset="-122"/>
                <a:ea typeface="华文细黑" panose="02010600040101010101" pitchFamily="2" charset="-122"/>
              </a:rPr>
              <a:t>度量</a:t>
            </a:r>
            <a:r>
              <a:rPr lang="en-US" altLang="zh-CN" sz="2000">
                <a:latin typeface="华文细黑" panose="02010600040101010101" pitchFamily="2" charset="-122"/>
                <a:ea typeface="华文细黑" panose="02010600040101010101" pitchFamily="2" charset="-122"/>
              </a:rPr>
              <a:t>14</a:t>
            </a:r>
            <a:r>
              <a:rPr lang="zh-CN" altLang="en-US" sz="2000">
                <a:latin typeface="华文细黑" panose="02010600040101010101" pitchFamily="2" charset="-122"/>
                <a:ea typeface="华文细黑" panose="02010600040101010101" pitchFamily="2" charset="-122"/>
              </a:rPr>
              <a:t>种技术因素对软件规模的</a:t>
            </a:r>
            <a:r>
              <a:rPr lang="zh-CN" altLang="en-US" sz="2000" smtClean="0">
                <a:latin typeface="华文细黑" panose="02010600040101010101" pitchFamily="2" charset="-122"/>
                <a:ea typeface="华文细黑" panose="02010600040101010101" pitchFamily="2" charset="-122"/>
              </a:rPr>
              <a:t>影响</a:t>
            </a:r>
            <a:endParaRPr lang="en-US" altLang="zh-CN" sz="2000" smtClean="0">
              <a:latin typeface="华文细黑" panose="02010600040101010101" pitchFamily="2" charset="-122"/>
              <a:ea typeface="华文细黑" panose="02010600040101010101" pitchFamily="2" charset="-122"/>
            </a:endParaRPr>
          </a:p>
        </p:txBody>
      </p:sp>
      <p:sp>
        <p:nvSpPr>
          <p:cNvPr id="675" name="矩形 674"/>
          <p:cNvSpPr/>
          <p:nvPr/>
        </p:nvSpPr>
        <p:spPr>
          <a:xfrm>
            <a:off x="4894764" y="2168506"/>
            <a:ext cx="3867786" cy="923330"/>
          </a:xfrm>
          <a:prstGeom prst="rect">
            <a:avLst/>
          </a:prstGeom>
        </p:spPr>
        <p:txBody>
          <a:bodyPr wrap="square">
            <a:spAutoFit/>
          </a:bodyPr>
          <a:lstStyle/>
          <a:p>
            <a:r>
              <a:rPr lang="zh-CN" altLang="en-US">
                <a:latin typeface="华文细黑" panose="02010600040101010101" pitchFamily="2" charset="-122"/>
                <a:ea typeface="华文细黑" panose="02010600040101010101" pitchFamily="2" charset="-122"/>
              </a:rPr>
              <a:t>根据软件的特点，为每个因素分配一个</a:t>
            </a:r>
            <a:r>
              <a:rPr lang="zh-CN" altLang="en-US">
                <a:solidFill>
                  <a:srgbClr val="0000FF"/>
                </a:solidFill>
                <a:latin typeface="华文细黑" panose="02010600040101010101" pitchFamily="2" charset="-122"/>
                <a:ea typeface="华文细黑" panose="02010600040101010101" pitchFamily="2" charset="-122"/>
              </a:rPr>
              <a:t>从</a:t>
            </a:r>
            <a:r>
              <a:rPr lang="en-US" altLang="zh-CN">
                <a:solidFill>
                  <a:srgbClr val="0000FF"/>
                </a:solidFill>
                <a:latin typeface="华文细黑" panose="02010600040101010101" pitchFamily="2" charset="-122"/>
                <a:ea typeface="华文细黑" panose="02010600040101010101" pitchFamily="2" charset="-122"/>
              </a:rPr>
              <a:t>0</a:t>
            </a:r>
            <a:r>
              <a:rPr lang="zh-CN" altLang="en-US">
                <a:solidFill>
                  <a:srgbClr val="0000FF"/>
                </a:solidFill>
                <a:latin typeface="华文细黑" panose="02010600040101010101" pitchFamily="2" charset="-122"/>
                <a:ea typeface="华文细黑" panose="02010600040101010101" pitchFamily="2" charset="-122"/>
              </a:rPr>
              <a:t>（不存在或对软件规模无影响）到</a:t>
            </a:r>
            <a:r>
              <a:rPr lang="en-US" altLang="zh-CN">
                <a:solidFill>
                  <a:srgbClr val="0000FF"/>
                </a:solidFill>
                <a:latin typeface="华文细黑" panose="02010600040101010101" pitchFamily="2" charset="-122"/>
                <a:ea typeface="华文细黑" panose="02010600040101010101" pitchFamily="2" charset="-122"/>
              </a:rPr>
              <a:t>5</a:t>
            </a:r>
            <a:r>
              <a:rPr lang="zh-CN" altLang="en-US">
                <a:solidFill>
                  <a:srgbClr val="0000FF"/>
                </a:solidFill>
                <a:latin typeface="华文细黑" panose="02010600040101010101" pitchFamily="2" charset="-122"/>
                <a:ea typeface="华文细黑" panose="02010600040101010101" pitchFamily="2" charset="-122"/>
              </a:rPr>
              <a:t>（有很大影响）的值</a:t>
            </a:r>
            <a:r>
              <a:rPr lang="zh-CN" altLang="en-US">
                <a:latin typeface="华文细黑" panose="02010600040101010101" pitchFamily="2" charset="-122"/>
                <a:ea typeface="华文细黑" panose="02010600040101010101" pitchFamily="2" charset="-122"/>
              </a:rPr>
              <a:t>。</a:t>
            </a:r>
          </a:p>
        </p:txBody>
      </p:sp>
      <p:sp>
        <p:nvSpPr>
          <p:cNvPr id="676" name="矩形 675"/>
          <p:cNvSpPr/>
          <p:nvPr/>
        </p:nvSpPr>
        <p:spPr>
          <a:xfrm>
            <a:off x="4894764" y="3079031"/>
            <a:ext cx="3980836" cy="646331"/>
          </a:xfrm>
          <a:prstGeom prst="rect">
            <a:avLst/>
          </a:prstGeom>
        </p:spPr>
        <p:txBody>
          <a:bodyPr wrap="square">
            <a:spAutoFit/>
          </a:bodyPr>
          <a:lstStyle/>
          <a:p>
            <a:r>
              <a:rPr lang="zh-CN" altLang="en-US">
                <a:latin typeface="华文细黑" panose="02010600040101010101" pitchFamily="2" charset="-122"/>
                <a:ea typeface="华文细黑" panose="02010600040101010101" pitchFamily="2" charset="-122"/>
              </a:rPr>
              <a:t>用</a:t>
            </a:r>
            <a:r>
              <a:rPr lang="zh-CN" altLang="en-US" smtClean="0">
                <a:latin typeface="华文细黑" panose="02010600040101010101" pitchFamily="2" charset="-122"/>
                <a:ea typeface="华文细黑" panose="02010600040101010101" pitchFamily="2" charset="-122"/>
              </a:rPr>
              <a:t>下</a:t>
            </a:r>
            <a:r>
              <a:rPr lang="zh-CN" altLang="en-US">
                <a:latin typeface="华文细黑" panose="02010600040101010101" pitchFamily="2" charset="-122"/>
                <a:ea typeface="华文细黑" panose="02010600040101010101" pitchFamily="2" charset="-122"/>
              </a:rPr>
              <a:t>式计算技术因素对软件规模的综合影响程度</a:t>
            </a:r>
            <a:r>
              <a:rPr lang="en-US" altLang="zh-CN" smtClean="0">
                <a:latin typeface="华文细黑" panose="02010600040101010101" pitchFamily="2" charset="-122"/>
                <a:ea typeface="华文细黑" panose="02010600040101010101" pitchFamily="2" charset="-122"/>
              </a:rPr>
              <a:t>DI</a:t>
            </a:r>
            <a:r>
              <a:rPr lang="zh-CN" altLang="en-US" smtClean="0">
                <a:latin typeface="华文细黑" panose="02010600040101010101" pitchFamily="2" charset="-122"/>
                <a:ea typeface="华文细黑" panose="02010600040101010101" pitchFamily="2" charset="-122"/>
              </a:rPr>
              <a:t>：</a:t>
            </a:r>
            <a:endParaRPr lang="zh-CN" altLang="en-US">
              <a:latin typeface="华文细黑" panose="02010600040101010101" pitchFamily="2" charset="-122"/>
              <a:ea typeface="华文细黑" panose="02010600040101010101" pitchFamily="2" charset="-122"/>
            </a:endParaRPr>
          </a:p>
        </p:txBody>
      </p:sp>
      <p:graphicFrame>
        <p:nvGraphicFramePr>
          <p:cNvPr id="677" name="Object 5"/>
          <p:cNvGraphicFramePr>
            <a:graphicFrameLocks noChangeAspect="1"/>
          </p:cNvGraphicFramePr>
          <p:nvPr>
            <p:extLst>
              <p:ext uri="{D42A27DB-BD31-4B8C-83A1-F6EECF244321}">
                <p14:modId xmlns:p14="http://schemas.microsoft.com/office/powerpoint/2010/main" val="1894065137"/>
              </p:ext>
            </p:extLst>
          </p:nvPr>
        </p:nvGraphicFramePr>
        <p:xfrm>
          <a:off x="5931877" y="3634523"/>
          <a:ext cx="1357803" cy="822697"/>
        </p:xfrm>
        <a:graphic>
          <a:graphicData uri="http://schemas.openxmlformats.org/presentationml/2006/ole">
            <mc:AlternateContent xmlns:mc="http://schemas.openxmlformats.org/markup-compatibility/2006">
              <mc:Choice xmlns:v="urn:schemas-microsoft-com:vml" Requires="v">
                <p:oleObj spid="_x0000_s10349" name="公式" r:id="rId3" imgW="710891" imgH="431613" progId="Equation.3">
                  <p:embed/>
                </p:oleObj>
              </mc:Choice>
              <mc:Fallback>
                <p:oleObj name="公式" r:id="rId3" imgW="710891"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1877" y="3634523"/>
                        <a:ext cx="1357803" cy="822697"/>
                      </a:xfrm>
                      <a:prstGeom prst="rect">
                        <a:avLst/>
                      </a:prstGeom>
                      <a:noFill/>
                    </p:spPr>
                  </p:pic>
                </p:oleObj>
              </mc:Fallback>
            </mc:AlternateContent>
          </a:graphicData>
        </a:graphic>
      </p:graphicFrame>
      <p:sp>
        <p:nvSpPr>
          <p:cNvPr id="678" name="矩形 677"/>
          <p:cNvSpPr/>
          <p:nvPr/>
        </p:nvSpPr>
        <p:spPr>
          <a:xfrm>
            <a:off x="4913734" y="4451221"/>
            <a:ext cx="3403496" cy="369332"/>
          </a:xfrm>
          <a:prstGeom prst="rect">
            <a:avLst/>
          </a:prstGeom>
        </p:spPr>
        <p:txBody>
          <a:bodyPr wrap="square">
            <a:spAutoFit/>
          </a:bodyPr>
          <a:lstStyle/>
          <a:p>
            <a:r>
              <a:rPr lang="zh-CN" altLang="en-US">
                <a:latin typeface="华文细黑" panose="02010600040101010101" pitchFamily="2" charset="-122"/>
                <a:ea typeface="华文细黑" panose="02010600040101010101" pitchFamily="2" charset="-122"/>
              </a:rPr>
              <a:t>技术复杂性因子</a:t>
            </a:r>
            <a:r>
              <a:rPr lang="en-US" altLang="zh-CN">
                <a:latin typeface="华文细黑" panose="02010600040101010101" pitchFamily="2" charset="-122"/>
                <a:ea typeface="华文细黑" panose="02010600040101010101" pitchFamily="2" charset="-122"/>
              </a:rPr>
              <a:t>TCF</a:t>
            </a:r>
            <a:r>
              <a:rPr lang="zh-CN" altLang="en-US">
                <a:latin typeface="华文细黑" panose="02010600040101010101" pitchFamily="2" charset="-122"/>
                <a:ea typeface="华文细黑" panose="02010600040101010101" pitchFamily="2" charset="-122"/>
              </a:rPr>
              <a:t>由下式</a:t>
            </a:r>
            <a:r>
              <a:rPr lang="zh-CN" altLang="en-US" smtClean="0">
                <a:latin typeface="华文细黑" panose="02010600040101010101" pitchFamily="2" charset="-122"/>
                <a:ea typeface="华文细黑" panose="02010600040101010101" pitchFamily="2" charset="-122"/>
              </a:rPr>
              <a:t>计算：</a:t>
            </a:r>
            <a:endParaRPr lang="zh-CN" altLang="en-US">
              <a:latin typeface="华文细黑" panose="02010600040101010101" pitchFamily="2" charset="-122"/>
              <a:ea typeface="华文细黑" panose="02010600040101010101" pitchFamily="2" charset="-122"/>
            </a:endParaRPr>
          </a:p>
        </p:txBody>
      </p:sp>
      <p:sp>
        <p:nvSpPr>
          <p:cNvPr id="680" name="矩形 679"/>
          <p:cNvSpPr/>
          <p:nvPr/>
        </p:nvSpPr>
        <p:spPr>
          <a:xfrm>
            <a:off x="5163874" y="4814496"/>
            <a:ext cx="3329566" cy="461665"/>
          </a:xfrm>
          <a:prstGeom prst="rect">
            <a:avLst/>
          </a:prstGeom>
        </p:spPr>
        <p:txBody>
          <a:bodyPr wrap="none">
            <a:spAutoFit/>
          </a:bodyPr>
          <a:lstStyle/>
          <a:p>
            <a:pPr marL="342900" lvl="0" indent="-342900" algn="ctr" fontAlgn="base">
              <a:spcBef>
                <a:spcPct val="20000"/>
              </a:spcBef>
              <a:spcAft>
                <a:spcPct val="0"/>
              </a:spcAft>
              <a:buClr>
                <a:srgbClr val="0000FF"/>
              </a:buClr>
              <a:buSzPct val="65000"/>
            </a:pPr>
            <a:r>
              <a:rPr lang="en-US" altLang="zh-CN" sz="2400" b="1" i="1">
                <a:solidFill>
                  <a:srgbClr val="339933"/>
                </a:solidFill>
                <a:latin typeface="Times New Roman" panose="02020603050405020304" pitchFamily="18" charset="0"/>
              </a:rPr>
              <a:t>TCF</a:t>
            </a:r>
            <a:r>
              <a:rPr lang="en-US" altLang="zh-CN" sz="2400" b="1" i="1">
                <a:solidFill>
                  <a:srgbClr val="000000"/>
                </a:solidFill>
                <a:latin typeface="Times New Roman" panose="02020603050405020304" pitchFamily="18" charset="0"/>
              </a:rPr>
              <a:t> = 0.65 + 0.01 × DI</a:t>
            </a:r>
          </a:p>
        </p:txBody>
      </p:sp>
      <p:sp>
        <p:nvSpPr>
          <p:cNvPr id="681" name="矩形 680"/>
          <p:cNvSpPr/>
          <p:nvPr/>
        </p:nvSpPr>
        <p:spPr>
          <a:xfrm>
            <a:off x="4905281" y="5355961"/>
            <a:ext cx="3943351" cy="646331"/>
          </a:xfrm>
          <a:prstGeom prst="rect">
            <a:avLst/>
          </a:prstGeom>
        </p:spPr>
        <p:txBody>
          <a:bodyPr wrap="square">
            <a:spAutoFit/>
          </a:bodyPr>
          <a:lstStyle/>
          <a:p>
            <a:r>
              <a:rPr lang="zh-CN" altLang="en-US">
                <a:latin typeface="华文细黑" panose="02010600040101010101" pitchFamily="2" charset="-122"/>
                <a:ea typeface="华文细黑" panose="02010600040101010101" pitchFamily="2" charset="-122"/>
              </a:rPr>
              <a:t>因为</a:t>
            </a:r>
            <a:r>
              <a:rPr lang="en-US" altLang="zh-CN">
                <a:solidFill>
                  <a:srgbClr val="0000FF"/>
                </a:solidFill>
                <a:latin typeface="华文细黑" panose="02010600040101010101" pitchFamily="2" charset="-122"/>
                <a:ea typeface="华文细黑" panose="02010600040101010101" pitchFamily="2" charset="-122"/>
              </a:rPr>
              <a:t>DI</a:t>
            </a:r>
            <a:r>
              <a:rPr lang="zh-CN" altLang="en-US">
                <a:solidFill>
                  <a:srgbClr val="0000FF"/>
                </a:solidFill>
                <a:latin typeface="华文细黑" panose="02010600040101010101" pitchFamily="2" charset="-122"/>
                <a:ea typeface="华文细黑" panose="02010600040101010101" pitchFamily="2" charset="-122"/>
              </a:rPr>
              <a:t>的值在</a:t>
            </a:r>
            <a:r>
              <a:rPr lang="en-US" altLang="zh-CN">
                <a:solidFill>
                  <a:srgbClr val="0000FF"/>
                </a:solidFill>
                <a:latin typeface="华文细黑" panose="02010600040101010101" pitchFamily="2" charset="-122"/>
                <a:ea typeface="华文细黑" panose="02010600040101010101" pitchFamily="2" charset="-122"/>
              </a:rPr>
              <a:t>0~70</a:t>
            </a:r>
            <a:r>
              <a:rPr lang="zh-CN" altLang="en-US">
                <a:solidFill>
                  <a:srgbClr val="0000FF"/>
                </a:solidFill>
                <a:latin typeface="华文细黑" panose="02010600040101010101" pitchFamily="2" charset="-122"/>
                <a:ea typeface="华文细黑" panose="02010600040101010101" pitchFamily="2" charset="-122"/>
              </a:rPr>
              <a:t>之间</a:t>
            </a:r>
            <a:r>
              <a:rPr lang="zh-CN" altLang="en-US">
                <a:latin typeface="华文细黑" panose="02010600040101010101" pitchFamily="2" charset="-122"/>
                <a:ea typeface="华文细黑" panose="02010600040101010101" pitchFamily="2" charset="-122"/>
              </a:rPr>
              <a:t>，所以</a:t>
            </a:r>
            <a:r>
              <a:rPr lang="en-US" altLang="zh-CN">
                <a:latin typeface="华文细黑" panose="02010600040101010101" pitchFamily="2" charset="-122"/>
                <a:ea typeface="华文细黑" panose="02010600040101010101" pitchFamily="2" charset="-122"/>
              </a:rPr>
              <a:t>TCF</a:t>
            </a:r>
            <a:r>
              <a:rPr lang="zh-CN" altLang="en-US">
                <a:latin typeface="华文细黑" panose="02010600040101010101" pitchFamily="2" charset="-122"/>
                <a:ea typeface="华文细黑" panose="02010600040101010101" pitchFamily="2" charset="-122"/>
              </a:rPr>
              <a:t>的值在</a:t>
            </a:r>
            <a:r>
              <a:rPr lang="en-US" altLang="zh-CN">
                <a:latin typeface="华文细黑" panose="02010600040101010101" pitchFamily="2" charset="-122"/>
                <a:ea typeface="华文细黑" panose="02010600040101010101" pitchFamily="2" charset="-122"/>
              </a:rPr>
              <a:t>0.65~1.35</a:t>
            </a:r>
            <a:r>
              <a:rPr lang="zh-CN" altLang="en-US">
                <a:latin typeface="华文细黑" panose="02010600040101010101" pitchFamily="2" charset="-122"/>
                <a:ea typeface="华文细黑" panose="02010600040101010101" pitchFamily="2" charset="-122"/>
              </a:rPr>
              <a:t>之间</a:t>
            </a:r>
          </a:p>
        </p:txBody>
      </p:sp>
    </p:spTree>
    <p:extLst>
      <p:ext uri="{BB962C8B-B14F-4D97-AF65-F5344CB8AC3E}">
        <p14:creationId xmlns:p14="http://schemas.microsoft.com/office/powerpoint/2010/main" val="2100357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功能点</a:t>
            </a:r>
            <a:r>
              <a:rPr lang="zh-CN" altLang="en-US" smtClean="0"/>
              <a:t>技术优缺点</a:t>
            </a:r>
            <a:endParaRPr lang="zh-CN" altLang="en-US"/>
          </a:p>
        </p:txBody>
      </p:sp>
      <p:sp>
        <p:nvSpPr>
          <p:cNvPr id="3" name="内容占位符 2"/>
          <p:cNvSpPr>
            <a:spLocks noGrp="1"/>
          </p:cNvSpPr>
          <p:nvPr>
            <p:ph idx="1"/>
          </p:nvPr>
        </p:nvSpPr>
        <p:spPr/>
        <p:txBody>
          <a:bodyPr/>
          <a:lstStyle/>
          <a:p>
            <a:r>
              <a:rPr lang="zh-CN" altLang="en-US" smtClean="0"/>
              <a:t>得到</a:t>
            </a:r>
            <a:r>
              <a:rPr lang="en-US" altLang="zh-CN" smtClean="0"/>
              <a:t>UFP</a:t>
            </a:r>
            <a:r>
              <a:rPr lang="zh-CN" altLang="en-US" smtClean="0"/>
              <a:t>和</a:t>
            </a:r>
            <a:r>
              <a:rPr lang="en-US" altLang="zh-CN" smtClean="0"/>
              <a:t>TCP</a:t>
            </a:r>
            <a:r>
              <a:rPr lang="zh-CN" altLang="en-US" smtClean="0"/>
              <a:t>后，以功能点估算软件规模</a:t>
            </a:r>
            <a:r>
              <a:rPr lang="en-US" altLang="zh-CN" smtClean="0"/>
              <a:t>FP</a:t>
            </a:r>
            <a:r>
              <a:rPr lang="zh-CN" altLang="en-US" smtClean="0"/>
              <a:t>即可计算：</a:t>
            </a:r>
            <a:endParaRPr lang="en-US" altLang="zh-CN" smtClean="0"/>
          </a:p>
          <a:p>
            <a:endParaRPr lang="en-US" altLang="zh-CN" smtClean="0"/>
          </a:p>
          <a:p>
            <a:endParaRPr lang="en-US" altLang="zh-CN" smtClean="0"/>
          </a:p>
          <a:p>
            <a:r>
              <a:rPr lang="zh-CN" altLang="en-US" smtClean="0"/>
              <a:t>优点</a:t>
            </a:r>
            <a:r>
              <a:rPr lang="zh-CN" altLang="en-US"/>
              <a:t>：与所用的编程语言无关，比代码行技术更合理。</a:t>
            </a:r>
          </a:p>
          <a:p>
            <a:r>
              <a:rPr lang="zh-CN" altLang="en-US" smtClean="0"/>
              <a:t>缺点</a:t>
            </a:r>
            <a:r>
              <a:rPr lang="zh-CN" altLang="en-US"/>
              <a:t>：在</a:t>
            </a:r>
            <a:r>
              <a:rPr lang="zh-CN" altLang="en-US">
                <a:solidFill>
                  <a:srgbClr val="0000FF"/>
                </a:solidFill>
              </a:rPr>
              <a:t>判断信息域特性复杂级别和技术因素的影响程度</a:t>
            </a:r>
            <a:r>
              <a:rPr lang="zh-CN" altLang="en-US"/>
              <a:t>时主观因素较大，对经验依赖性较强。 </a:t>
            </a:r>
          </a:p>
          <a:p>
            <a:endParaRPr lang="zh-CN" altLang="en-US"/>
          </a:p>
        </p:txBody>
      </p:sp>
      <p:sp>
        <p:nvSpPr>
          <p:cNvPr id="4" name="矩形 3"/>
          <p:cNvSpPr/>
          <p:nvPr/>
        </p:nvSpPr>
        <p:spPr>
          <a:xfrm>
            <a:off x="2056058" y="2341071"/>
            <a:ext cx="4139659" cy="760336"/>
          </a:xfrm>
          <a:prstGeom prst="rect">
            <a:avLst/>
          </a:prstGeom>
        </p:spPr>
        <p:txBody>
          <a:bodyPr wrap="none">
            <a:spAutoFit/>
          </a:bodyPr>
          <a:lstStyle/>
          <a:p>
            <a:pPr marL="342900" lvl="0" indent="-342900" algn="ctr" fontAlgn="base">
              <a:lnSpc>
                <a:spcPct val="120000"/>
              </a:lnSpc>
              <a:spcBef>
                <a:spcPct val="20000"/>
              </a:spcBef>
              <a:spcAft>
                <a:spcPct val="0"/>
              </a:spcAft>
              <a:buClr>
                <a:srgbClr val="0000FF"/>
              </a:buClr>
              <a:buSzPct val="65000"/>
            </a:pPr>
            <a:r>
              <a:rPr lang="en-US" altLang="zh-CN" sz="4000" b="1" i="1">
                <a:solidFill>
                  <a:srgbClr val="000000"/>
                </a:solidFill>
                <a:latin typeface="Times New Roman" panose="02020603050405020304" pitchFamily="18" charset="0"/>
              </a:rPr>
              <a:t>FP = </a:t>
            </a:r>
            <a:r>
              <a:rPr lang="en-US" altLang="zh-CN" sz="4000" b="1" i="1">
                <a:solidFill>
                  <a:srgbClr val="FF0000"/>
                </a:solidFill>
                <a:latin typeface="Times New Roman" panose="02020603050405020304" pitchFamily="18" charset="0"/>
              </a:rPr>
              <a:t>UFP </a:t>
            </a:r>
            <a:r>
              <a:rPr lang="en-US" altLang="zh-CN" sz="4000" b="1" i="1">
                <a:solidFill>
                  <a:srgbClr val="000000"/>
                </a:solidFill>
                <a:latin typeface="Times New Roman" panose="02020603050405020304" pitchFamily="18" charset="0"/>
              </a:rPr>
              <a:t>× </a:t>
            </a:r>
            <a:r>
              <a:rPr lang="en-US" altLang="zh-CN" sz="4000" b="1" i="1">
                <a:solidFill>
                  <a:srgbClr val="339933"/>
                </a:solidFill>
                <a:latin typeface="Times New Roman" panose="02020603050405020304" pitchFamily="18" charset="0"/>
              </a:rPr>
              <a:t>TCF</a:t>
            </a:r>
          </a:p>
        </p:txBody>
      </p:sp>
    </p:spTree>
    <p:extLst>
      <p:ext uri="{BB962C8B-B14F-4D97-AF65-F5344CB8AC3E}">
        <p14:creationId xmlns:p14="http://schemas.microsoft.com/office/powerpoint/2010/main" val="225098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sz="3600" smtClean="0"/>
              <a:t>13. 2 </a:t>
            </a:r>
            <a:r>
              <a:rPr lang="zh-CN" altLang="en-US" sz="3600" smtClean="0"/>
              <a:t>工作量估算</a:t>
            </a:r>
            <a:endParaRPr lang="zh-CN" altLang="en-US" sz="3600"/>
          </a:p>
        </p:txBody>
      </p:sp>
      <p:pic>
        <p:nvPicPr>
          <p:cNvPr id="4098" name="Picture 2" descr="相关图片"/>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5187" y="2838304"/>
            <a:ext cx="4873625" cy="324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9636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软件工作量估算模型概述</a:t>
            </a:r>
            <a:endParaRPr lang="zh-CN" altLang="en-US"/>
          </a:p>
        </p:txBody>
      </p:sp>
      <p:sp>
        <p:nvSpPr>
          <p:cNvPr id="3" name="内容占位符 2"/>
          <p:cNvSpPr>
            <a:spLocks noGrp="1"/>
          </p:cNvSpPr>
          <p:nvPr>
            <p:ph idx="1"/>
          </p:nvPr>
        </p:nvSpPr>
        <p:spPr/>
        <p:txBody>
          <a:bodyPr/>
          <a:lstStyle/>
          <a:p>
            <a:r>
              <a:rPr lang="zh-CN" altLang="en-US" smtClean="0">
                <a:solidFill>
                  <a:srgbClr val="0000FF"/>
                </a:solidFill>
              </a:rPr>
              <a:t>工作量</a:t>
            </a:r>
            <a:r>
              <a:rPr lang="zh-CN" altLang="en-US">
                <a:solidFill>
                  <a:srgbClr val="0000FF"/>
                </a:solidFill>
              </a:rPr>
              <a:t>是软件规模</a:t>
            </a:r>
            <a:r>
              <a:rPr lang="en-US" altLang="zh-CN">
                <a:solidFill>
                  <a:srgbClr val="0000FF"/>
                </a:solidFill>
              </a:rPr>
              <a:t>(KLOC</a:t>
            </a:r>
            <a:r>
              <a:rPr lang="zh-CN" altLang="en-US">
                <a:solidFill>
                  <a:srgbClr val="0000FF"/>
                </a:solidFill>
              </a:rPr>
              <a:t>或</a:t>
            </a:r>
            <a:r>
              <a:rPr lang="en-US" altLang="zh-CN">
                <a:solidFill>
                  <a:srgbClr val="0000FF"/>
                </a:solidFill>
              </a:rPr>
              <a:t>FP)</a:t>
            </a:r>
            <a:r>
              <a:rPr lang="zh-CN" altLang="en-US">
                <a:solidFill>
                  <a:srgbClr val="0000FF"/>
                </a:solidFill>
              </a:rPr>
              <a:t>的函数</a:t>
            </a:r>
            <a:r>
              <a:rPr lang="zh-CN" altLang="en-US"/>
              <a:t>，工作量的单位通常是</a:t>
            </a:r>
            <a:r>
              <a:rPr lang="zh-CN" altLang="en-US">
                <a:solidFill>
                  <a:srgbClr val="FF0000"/>
                </a:solidFill>
              </a:rPr>
              <a:t>人月</a:t>
            </a:r>
            <a:r>
              <a:rPr lang="en-US" altLang="zh-CN">
                <a:solidFill>
                  <a:srgbClr val="FF0000"/>
                </a:solidFill>
              </a:rPr>
              <a:t>(pm)</a:t>
            </a:r>
            <a:r>
              <a:rPr lang="zh-CN" altLang="en-US" smtClean="0"/>
              <a:t>。</a:t>
            </a:r>
            <a:endParaRPr lang="en-US" altLang="zh-CN" smtClean="0"/>
          </a:p>
          <a:p>
            <a:r>
              <a:rPr lang="zh-CN" altLang="en-US"/>
              <a:t>软件工作量估算模型使用由经验导出的公式来预测软件开发</a:t>
            </a:r>
            <a:r>
              <a:rPr lang="zh-CN" altLang="en-US" smtClean="0"/>
              <a:t>工作量。</a:t>
            </a:r>
            <a:endParaRPr lang="en-US" altLang="zh-CN"/>
          </a:p>
          <a:p>
            <a:endParaRPr lang="zh-CN" altLang="en-US"/>
          </a:p>
          <a:p>
            <a:endParaRPr lang="zh-CN" altLang="en-US"/>
          </a:p>
        </p:txBody>
      </p:sp>
    </p:spTree>
    <p:extLst>
      <p:ext uri="{BB962C8B-B14F-4D97-AF65-F5344CB8AC3E}">
        <p14:creationId xmlns:p14="http://schemas.microsoft.com/office/powerpoint/2010/main" val="129390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13.2.1  </a:t>
            </a:r>
            <a:r>
              <a:rPr lang="zh-CN" altLang="en-US"/>
              <a:t>静态单变量</a:t>
            </a:r>
            <a:r>
              <a:rPr lang="zh-CN" altLang="en-US" smtClean="0"/>
              <a:t>模型工作量估算</a:t>
            </a:r>
            <a:endParaRPr lang="zh-CN" altLang="en-US"/>
          </a:p>
        </p:txBody>
      </p:sp>
      <p:sp>
        <p:nvSpPr>
          <p:cNvPr id="3" name="内容占位符 2"/>
          <p:cNvSpPr>
            <a:spLocks noGrp="1"/>
          </p:cNvSpPr>
          <p:nvPr>
            <p:ph idx="1"/>
          </p:nvPr>
        </p:nvSpPr>
        <p:spPr/>
        <p:txBody>
          <a:bodyPr/>
          <a:lstStyle/>
          <a:p>
            <a:r>
              <a:rPr lang="zh-CN" altLang="en-US"/>
              <a:t>总体结构形式如下： </a:t>
            </a:r>
          </a:p>
          <a:p>
            <a:endParaRPr lang="zh-CN" altLang="en-US"/>
          </a:p>
        </p:txBody>
      </p:sp>
      <p:sp>
        <p:nvSpPr>
          <p:cNvPr id="5" name="矩形 4"/>
          <p:cNvSpPr/>
          <p:nvPr/>
        </p:nvSpPr>
        <p:spPr>
          <a:xfrm>
            <a:off x="2837583" y="1987611"/>
            <a:ext cx="3818855" cy="1247201"/>
          </a:xfrm>
          <a:prstGeom prst="rect">
            <a:avLst/>
          </a:prstGeom>
        </p:spPr>
        <p:txBody>
          <a:bodyPr wrap="square">
            <a:noAutofit/>
          </a:bodyPr>
          <a:lstStyle/>
          <a:p>
            <a:pPr marL="342900" lvl="0" indent="-342900" algn="ctr" fontAlgn="base">
              <a:lnSpc>
                <a:spcPct val="175000"/>
              </a:lnSpc>
              <a:spcBef>
                <a:spcPct val="20000"/>
              </a:spcBef>
              <a:spcAft>
                <a:spcPct val="0"/>
              </a:spcAft>
              <a:buClr>
                <a:srgbClr val="CC9900"/>
              </a:buClr>
              <a:buSzPct val="65000"/>
            </a:pPr>
            <a:r>
              <a:rPr lang="en-US" altLang="zh-CN" sz="3600" b="1" i="1">
                <a:solidFill>
                  <a:srgbClr val="000000"/>
                </a:solidFill>
                <a:latin typeface="Times New Roman" panose="02020603050405020304" pitchFamily="18" charset="0"/>
              </a:rPr>
              <a:t>E</a:t>
            </a:r>
            <a:r>
              <a:rPr lang="en-US" altLang="zh-CN" sz="3600" b="1">
                <a:solidFill>
                  <a:srgbClr val="000000"/>
                </a:solidFill>
                <a:latin typeface="Times New Roman" panose="02020603050405020304" pitchFamily="18" charset="0"/>
              </a:rPr>
              <a:t> = </a:t>
            </a:r>
            <a:r>
              <a:rPr lang="en-US" altLang="zh-CN" sz="3600" b="1" i="1">
                <a:solidFill>
                  <a:srgbClr val="000000"/>
                </a:solidFill>
                <a:latin typeface="Times New Roman" panose="02020603050405020304" pitchFamily="18" charset="0"/>
              </a:rPr>
              <a:t>A</a:t>
            </a:r>
            <a:r>
              <a:rPr lang="en-US" altLang="zh-CN" sz="3600" b="1">
                <a:solidFill>
                  <a:srgbClr val="000000"/>
                </a:solidFill>
                <a:latin typeface="Times New Roman" panose="02020603050405020304" pitchFamily="18" charset="0"/>
              </a:rPr>
              <a:t> + </a:t>
            </a:r>
            <a:r>
              <a:rPr lang="en-US" altLang="zh-CN" sz="3600" b="1" i="1">
                <a:solidFill>
                  <a:srgbClr val="000000"/>
                </a:solidFill>
                <a:latin typeface="Times New Roman" panose="02020603050405020304" pitchFamily="18" charset="0"/>
              </a:rPr>
              <a:t>B</a:t>
            </a:r>
            <a:r>
              <a:rPr lang="en-US" altLang="zh-CN" sz="3600" b="1">
                <a:solidFill>
                  <a:srgbClr val="000000"/>
                </a:solidFill>
                <a:latin typeface="Times New Roman" panose="02020603050405020304" pitchFamily="18" charset="0"/>
              </a:rPr>
              <a:t> × (</a:t>
            </a:r>
            <a:r>
              <a:rPr lang="en-US" altLang="zh-CN" sz="3600" b="1" i="1">
                <a:solidFill>
                  <a:srgbClr val="0000FF"/>
                </a:solidFill>
                <a:latin typeface="Times New Roman" panose="02020603050405020304" pitchFamily="18" charset="0"/>
              </a:rPr>
              <a:t>ev</a:t>
            </a:r>
            <a:r>
              <a:rPr lang="en-US" altLang="zh-CN" sz="3600" b="1">
                <a:solidFill>
                  <a:srgbClr val="000000"/>
                </a:solidFill>
                <a:latin typeface="Times New Roman" panose="02020603050405020304" pitchFamily="18" charset="0"/>
              </a:rPr>
              <a:t>)</a:t>
            </a:r>
            <a:r>
              <a:rPr lang="en-US" altLang="zh-CN" sz="3600" b="1" baseline="30000">
                <a:solidFill>
                  <a:srgbClr val="FF0000"/>
                </a:solidFill>
                <a:latin typeface="Times New Roman" panose="02020603050405020304" pitchFamily="18" charset="0"/>
              </a:rPr>
              <a:t> </a:t>
            </a:r>
            <a:r>
              <a:rPr lang="en-US" altLang="zh-CN" sz="3600" b="1" i="1" baseline="30000">
                <a:solidFill>
                  <a:srgbClr val="FF0000"/>
                </a:solidFill>
                <a:latin typeface="Times New Roman" panose="02020603050405020304" pitchFamily="18" charset="0"/>
              </a:rPr>
              <a:t>C</a:t>
            </a:r>
          </a:p>
        </p:txBody>
      </p:sp>
      <p:sp>
        <p:nvSpPr>
          <p:cNvPr id="6" name="矩形 5"/>
          <p:cNvSpPr/>
          <p:nvPr/>
        </p:nvSpPr>
        <p:spPr>
          <a:xfrm>
            <a:off x="1114919" y="2901607"/>
            <a:ext cx="7264182" cy="1815882"/>
          </a:xfrm>
          <a:prstGeom prst="rect">
            <a:avLst/>
          </a:prstGeom>
        </p:spPr>
        <p:txBody>
          <a:bodyPr wrap="square">
            <a:spAutoFit/>
          </a:bodyPr>
          <a:lstStyle/>
          <a:p>
            <a:r>
              <a:rPr lang="zh-CN" altLang="en-US" sz="2800" smtClean="0">
                <a:latin typeface="华文细黑" panose="02010600040101010101" pitchFamily="2" charset="-122"/>
                <a:ea typeface="华文细黑" panose="02010600040101010101" pitchFamily="2" charset="-122"/>
              </a:rPr>
              <a:t>其中</a:t>
            </a:r>
            <a:r>
              <a:rPr lang="en-US" altLang="zh-CN" sz="2800" smtClean="0">
                <a:latin typeface="华文细黑" panose="02010600040101010101" pitchFamily="2" charset="-122"/>
                <a:ea typeface="华文细黑" panose="02010600040101010101" pitchFamily="2" charset="-122"/>
              </a:rPr>
              <a:t>:</a:t>
            </a:r>
          </a:p>
          <a:p>
            <a:r>
              <a:rPr lang="en-US" altLang="zh-CN" sz="2800">
                <a:latin typeface="华文细黑" panose="02010600040101010101" pitchFamily="2" charset="-122"/>
                <a:ea typeface="华文细黑" panose="02010600040101010101" pitchFamily="2" charset="-122"/>
              </a:rPr>
              <a:t> </a:t>
            </a:r>
            <a:r>
              <a:rPr lang="en-US" altLang="zh-CN" sz="2800" smtClean="0">
                <a:latin typeface="华文细黑" panose="02010600040101010101" pitchFamily="2" charset="-122"/>
                <a:ea typeface="华文细黑" panose="02010600040101010101" pitchFamily="2" charset="-122"/>
              </a:rPr>
              <a:t>   A</a:t>
            </a:r>
            <a:r>
              <a:rPr lang="zh-CN" altLang="en-US" sz="2800">
                <a:latin typeface="华文细黑" panose="02010600040101010101" pitchFamily="2" charset="-122"/>
                <a:ea typeface="华文细黑" panose="02010600040101010101" pitchFamily="2" charset="-122"/>
              </a:rPr>
              <a:t>、</a:t>
            </a:r>
            <a:r>
              <a:rPr lang="en-US" altLang="zh-CN" sz="2800">
                <a:latin typeface="华文细黑" panose="02010600040101010101" pitchFamily="2" charset="-122"/>
                <a:ea typeface="华文细黑" panose="02010600040101010101" pitchFamily="2" charset="-122"/>
              </a:rPr>
              <a:t>B</a:t>
            </a:r>
            <a:r>
              <a:rPr lang="zh-CN" altLang="en-US" sz="2800">
                <a:latin typeface="华文细黑" panose="02010600040101010101" pitchFamily="2" charset="-122"/>
                <a:ea typeface="华文细黑" panose="02010600040101010101" pitchFamily="2" charset="-122"/>
              </a:rPr>
              <a:t>和</a:t>
            </a:r>
            <a:r>
              <a:rPr lang="en-US" altLang="zh-CN" sz="2800">
                <a:latin typeface="华文细黑" panose="02010600040101010101" pitchFamily="2" charset="-122"/>
                <a:ea typeface="华文细黑" panose="02010600040101010101" pitchFamily="2" charset="-122"/>
              </a:rPr>
              <a:t>C</a:t>
            </a:r>
            <a:r>
              <a:rPr lang="zh-CN" altLang="en-US" sz="2800">
                <a:latin typeface="华文细黑" panose="02010600040101010101" pitchFamily="2" charset="-122"/>
                <a:ea typeface="华文细黑" panose="02010600040101010101" pitchFamily="2" charset="-122"/>
              </a:rPr>
              <a:t>是由经验数据导出的</a:t>
            </a:r>
            <a:r>
              <a:rPr lang="zh-CN" altLang="en-US" sz="2800" smtClean="0">
                <a:latin typeface="华文细黑" panose="02010600040101010101" pitchFamily="2" charset="-122"/>
                <a:ea typeface="华文细黑" panose="02010600040101010101" pitchFamily="2" charset="-122"/>
              </a:rPr>
              <a:t>常数；</a:t>
            </a:r>
            <a:endParaRPr lang="en-US" altLang="zh-CN" sz="2800" smtClean="0">
              <a:latin typeface="华文细黑" panose="02010600040101010101" pitchFamily="2" charset="-122"/>
              <a:ea typeface="华文细黑" panose="02010600040101010101" pitchFamily="2" charset="-122"/>
            </a:endParaRPr>
          </a:p>
          <a:p>
            <a:r>
              <a:rPr lang="en-US" altLang="zh-CN" sz="2800" smtClean="0">
                <a:latin typeface="华文细黑" panose="02010600040101010101" pitchFamily="2" charset="-122"/>
                <a:ea typeface="华文细黑" panose="02010600040101010101" pitchFamily="2" charset="-122"/>
              </a:rPr>
              <a:t>    E   </a:t>
            </a:r>
            <a:r>
              <a:rPr lang="zh-CN" altLang="en-US" sz="2800" smtClean="0">
                <a:latin typeface="华文细黑" panose="02010600040101010101" pitchFamily="2" charset="-122"/>
                <a:ea typeface="华文细黑" panose="02010600040101010101" pitchFamily="2" charset="-122"/>
              </a:rPr>
              <a:t>：是</a:t>
            </a:r>
            <a:r>
              <a:rPr lang="zh-CN" altLang="en-US" sz="2800">
                <a:latin typeface="华文细黑" panose="02010600040101010101" pitchFamily="2" charset="-122"/>
                <a:ea typeface="华文细黑" panose="02010600040101010101" pitchFamily="2" charset="-122"/>
              </a:rPr>
              <a:t>以人月为单位的</a:t>
            </a:r>
            <a:r>
              <a:rPr lang="zh-CN" altLang="en-US" sz="2800" smtClean="0">
                <a:latin typeface="华文细黑" panose="02010600040101010101" pitchFamily="2" charset="-122"/>
                <a:ea typeface="华文细黑" panose="02010600040101010101" pitchFamily="2" charset="-122"/>
              </a:rPr>
              <a:t>工作量；</a:t>
            </a:r>
            <a:endParaRPr lang="zh-CN" altLang="en-US" sz="2800">
              <a:latin typeface="华文细黑" panose="02010600040101010101" pitchFamily="2" charset="-122"/>
              <a:ea typeface="华文细黑" panose="02010600040101010101" pitchFamily="2" charset="-122"/>
            </a:endParaRPr>
          </a:p>
          <a:p>
            <a:r>
              <a:rPr lang="en-US" altLang="zh-CN" sz="2800" smtClean="0">
                <a:latin typeface="华文细黑" panose="02010600040101010101" pitchFamily="2" charset="-122"/>
                <a:ea typeface="华文细黑" panose="02010600040101010101" pitchFamily="2" charset="-122"/>
              </a:rPr>
              <a:t>    ev</a:t>
            </a:r>
            <a:r>
              <a:rPr lang="zh-CN" altLang="en-US" sz="2800" smtClean="0">
                <a:latin typeface="华文细黑" panose="02010600040101010101" pitchFamily="2" charset="-122"/>
                <a:ea typeface="华文细黑" panose="02010600040101010101" pitchFamily="2" charset="-122"/>
              </a:rPr>
              <a:t>：是</a:t>
            </a:r>
            <a:r>
              <a:rPr lang="zh-CN" altLang="en-US" sz="2800">
                <a:latin typeface="华文细黑" panose="02010600040101010101" pitchFamily="2" charset="-122"/>
                <a:ea typeface="华文细黑" panose="02010600040101010101" pitchFamily="2" charset="-122"/>
              </a:rPr>
              <a:t>估算变量（</a:t>
            </a:r>
            <a:r>
              <a:rPr lang="en-US" altLang="zh-CN" sz="2800">
                <a:latin typeface="华文细黑" panose="02010600040101010101" pitchFamily="2" charset="-122"/>
                <a:ea typeface="华文细黑" panose="02010600040101010101" pitchFamily="2" charset="-122"/>
              </a:rPr>
              <a:t>KLOC</a:t>
            </a:r>
            <a:r>
              <a:rPr lang="zh-CN" altLang="en-US" sz="2800">
                <a:latin typeface="华文细黑" panose="02010600040101010101" pitchFamily="2" charset="-122"/>
                <a:ea typeface="华文细黑" panose="02010600040101010101" pitchFamily="2" charset="-122"/>
              </a:rPr>
              <a:t>或</a:t>
            </a:r>
            <a:r>
              <a:rPr lang="en-US" altLang="zh-CN" sz="2800">
                <a:latin typeface="华文细黑" panose="02010600040101010101" pitchFamily="2" charset="-122"/>
                <a:ea typeface="华文细黑" panose="02010600040101010101" pitchFamily="2" charset="-122"/>
              </a:rPr>
              <a:t>FP</a:t>
            </a:r>
            <a:r>
              <a:rPr lang="zh-CN" altLang="en-US" sz="2800" smtClean="0">
                <a:latin typeface="华文细黑" panose="02010600040101010101" pitchFamily="2" charset="-122"/>
                <a:ea typeface="华文细黑" panose="02010600040101010101" pitchFamily="2" charset="-122"/>
              </a:rPr>
              <a:t>）</a:t>
            </a:r>
            <a:endParaRPr lang="zh-CN" altLang="en-US" sz="280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8365436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面向</a:t>
            </a:r>
            <a:r>
              <a:rPr lang="en-US" altLang="zh-CN"/>
              <a:t>KLOC</a:t>
            </a:r>
            <a:r>
              <a:rPr lang="zh-CN" altLang="en-US" smtClean="0"/>
              <a:t>的工作量估算模型</a:t>
            </a:r>
            <a:endParaRPr lang="zh-CN" altLang="en-US"/>
          </a:p>
        </p:txBody>
      </p:sp>
      <p:sp>
        <p:nvSpPr>
          <p:cNvPr id="4" name="内容占位符 3"/>
          <p:cNvSpPr>
            <a:spLocks noGrp="1"/>
          </p:cNvSpPr>
          <p:nvPr>
            <p:ph idx="1"/>
          </p:nvPr>
        </p:nvSpPr>
        <p:spPr>
          <a:xfrm>
            <a:off x="684213" y="1412875"/>
            <a:ext cx="8196262" cy="4321175"/>
          </a:xfrm>
        </p:spPr>
        <p:txBody>
          <a:bodyPr/>
          <a:lstStyle/>
          <a:p>
            <a:pPr>
              <a:lnSpc>
                <a:spcPct val="110000"/>
              </a:lnSpc>
            </a:pPr>
            <a:r>
              <a:rPr lang="en-US" altLang="zh-CN"/>
              <a:t>(1) Walston_Felix</a:t>
            </a:r>
            <a:r>
              <a:rPr lang="zh-CN" altLang="en-US"/>
              <a:t>模型  </a:t>
            </a:r>
            <a:r>
              <a:rPr lang="en-US" altLang="zh-CN" i="1" smtClean="0">
                <a:solidFill>
                  <a:srgbClr val="FF0000"/>
                </a:solidFill>
              </a:rPr>
              <a:t>E </a:t>
            </a:r>
            <a:r>
              <a:rPr lang="en-US" altLang="zh-CN" smtClean="0">
                <a:solidFill>
                  <a:srgbClr val="FF0000"/>
                </a:solidFill>
              </a:rPr>
              <a:t>= 5.2</a:t>
            </a:r>
            <a:r>
              <a:rPr lang="en-US" altLang="zh-CN">
                <a:solidFill>
                  <a:srgbClr val="FF0000"/>
                </a:solidFill>
              </a:rPr>
              <a:t>×(KLOC)</a:t>
            </a:r>
            <a:r>
              <a:rPr lang="en-US" altLang="zh-CN" baseline="30000">
                <a:solidFill>
                  <a:srgbClr val="FF0000"/>
                </a:solidFill>
              </a:rPr>
              <a:t>0.91</a:t>
            </a:r>
          </a:p>
          <a:p>
            <a:pPr>
              <a:lnSpc>
                <a:spcPct val="110000"/>
              </a:lnSpc>
            </a:pPr>
            <a:r>
              <a:rPr lang="en-US" altLang="zh-CN"/>
              <a:t>(2) Bailey_Basili</a:t>
            </a:r>
            <a:r>
              <a:rPr lang="zh-CN" altLang="en-US"/>
              <a:t>模型  </a:t>
            </a:r>
            <a:r>
              <a:rPr lang="en-US" altLang="zh-CN" i="1" smtClean="0">
                <a:solidFill>
                  <a:srgbClr val="FF0000"/>
                </a:solidFill>
              </a:rPr>
              <a:t>E </a:t>
            </a:r>
            <a:r>
              <a:rPr lang="en-US" altLang="zh-CN" smtClean="0">
                <a:solidFill>
                  <a:srgbClr val="FF0000"/>
                </a:solidFill>
              </a:rPr>
              <a:t>= 5.5+0.73</a:t>
            </a:r>
            <a:r>
              <a:rPr lang="en-US" altLang="zh-CN">
                <a:solidFill>
                  <a:srgbClr val="FF0000"/>
                </a:solidFill>
              </a:rPr>
              <a:t>×(KLOC)</a:t>
            </a:r>
            <a:r>
              <a:rPr lang="en-US" altLang="zh-CN" baseline="30000">
                <a:solidFill>
                  <a:srgbClr val="FF0000"/>
                </a:solidFill>
              </a:rPr>
              <a:t>1.16</a:t>
            </a:r>
          </a:p>
          <a:p>
            <a:pPr>
              <a:lnSpc>
                <a:spcPct val="110000"/>
              </a:lnSpc>
            </a:pPr>
            <a:r>
              <a:rPr lang="en-US" altLang="zh-CN"/>
              <a:t>(3) Boehm</a:t>
            </a:r>
            <a:r>
              <a:rPr lang="zh-CN" altLang="en-US"/>
              <a:t>简单模型  </a:t>
            </a:r>
            <a:r>
              <a:rPr lang="en-US" altLang="zh-CN" i="1" smtClean="0">
                <a:solidFill>
                  <a:srgbClr val="FF0000"/>
                </a:solidFill>
              </a:rPr>
              <a:t>E </a:t>
            </a:r>
            <a:r>
              <a:rPr lang="en-US" altLang="zh-CN" smtClean="0">
                <a:solidFill>
                  <a:srgbClr val="FF0000"/>
                </a:solidFill>
              </a:rPr>
              <a:t>= 3.2</a:t>
            </a:r>
            <a:r>
              <a:rPr lang="en-US" altLang="zh-CN">
                <a:solidFill>
                  <a:srgbClr val="FF0000"/>
                </a:solidFill>
              </a:rPr>
              <a:t>×(KLOC)</a:t>
            </a:r>
            <a:r>
              <a:rPr lang="en-US" altLang="zh-CN" baseline="30000">
                <a:solidFill>
                  <a:srgbClr val="FF0000"/>
                </a:solidFill>
              </a:rPr>
              <a:t>1.05</a:t>
            </a:r>
          </a:p>
          <a:p>
            <a:pPr>
              <a:lnSpc>
                <a:spcPct val="110000"/>
              </a:lnSpc>
            </a:pPr>
            <a:r>
              <a:rPr lang="en-US" altLang="zh-CN"/>
              <a:t>(4) Doty</a:t>
            </a:r>
            <a:r>
              <a:rPr lang="zh-CN" altLang="en-US"/>
              <a:t>模型</a:t>
            </a:r>
            <a:r>
              <a:rPr lang="en-US" altLang="zh-CN" i="1" smtClean="0">
                <a:solidFill>
                  <a:srgbClr val="FF0000"/>
                </a:solidFill>
              </a:rPr>
              <a:t>E </a:t>
            </a:r>
            <a:r>
              <a:rPr lang="en-US" altLang="zh-CN" smtClean="0">
                <a:solidFill>
                  <a:srgbClr val="FF0000"/>
                </a:solidFill>
              </a:rPr>
              <a:t>= 5.288</a:t>
            </a:r>
            <a:r>
              <a:rPr lang="en-US" altLang="zh-CN">
                <a:solidFill>
                  <a:srgbClr val="FF0000"/>
                </a:solidFill>
              </a:rPr>
              <a:t>×(KLOC)</a:t>
            </a:r>
            <a:r>
              <a:rPr lang="en-US" altLang="zh-CN" baseline="30000">
                <a:solidFill>
                  <a:srgbClr val="FF0000"/>
                </a:solidFill>
              </a:rPr>
              <a:t>1.047 </a:t>
            </a:r>
            <a:r>
              <a:rPr lang="zh-CN" altLang="en-US"/>
              <a:t>（在</a:t>
            </a:r>
            <a:r>
              <a:rPr lang="en-US" altLang="zh-CN"/>
              <a:t>KLOC&gt;9</a:t>
            </a:r>
            <a:r>
              <a:rPr lang="zh-CN" altLang="en-US"/>
              <a:t>时适用</a:t>
            </a:r>
            <a:r>
              <a:rPr lang="zh-CN" altLang="en-US" smtClean="0"/>
              <a:t>）</a:t>
            </a:r>
            <a:endParaRPr lang="zh-CN" altLang="en-US"/>
          </a:p>
        </p:txBody>
      </p:sp>
    </p:spTree>
    <p:extLst>
      <p:ext uri="{BB962C8B-B14F-4D97-AF65-F5344CB8AC3E}">
        <p14:creationId xmlns:p14="http://schemas.microsoft.com/office/powerpoint/2010/main" val="902244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面向</a:t>
            </a:r>
            <a:r>
              <a:rPr lang="en-US" altLang="zh-CN"/>
              <a:t>FP</a:t>
            </a:r>
            <a:r>
              <a:rPr lang="zh-CN" altLang="en-US" smtClean="0"/>
              <a:t>的工作量估算模型</a:t>
            </a:r>
            <a:endParaRPr lang="zh-CN" altLang="en-US"/>
          </a:p>
        </p:txBody>
      </p:sp>
      <p:sp>
        <p:nvSpPr>
          <p:cNvPr id="3" name="内容占位符 2"/>
          <p:cNvSpPr>
            <a:spLocks noGrp="1"/>
          </p:cNvSpPr>
          <p:nvPr>
            <p:ph idx="1"/>
          </p:nvPr>
        </p:nvSpPr>
        <p:spPr/>
        <p:txBody>
          <a:bodyPr/>
          <a:lstStyle/>
          <a:p>
            <a:pPr>
              <a:lnSpc>
                <a:spcPct val="110000"/>
              </a:lnSpc>
              <a:buSzPct val="65000"/>
            </a:pPr>
            <a:r>
              <a:rPr lang="en-US" altLang="zh-CN"/>
              <a:t>(1) Albrecht &amp; Gaffney</a:t>
            </a:r>
            <a:r>
              <a:rPr lang="zh-CN" altLang="en-US"/>
              <a:t>模型 </a:t>
            </a:r>
            <a:endParaRPr lang="en-US" altLang="zh-CN"/>
          </a:p>
          <a:p>
            <a:pPr marL="400050" lvl="1" indent="0" eaLnBrk="1" hangingPunct="1">
              <a:lnSpc>
                <a:spcPct val="110000"/>
              </a:lnSpc>
              <a:spcBef>
                <a:spcPct val="20000"/>
              </a:spcBef>
              <a:spcAft>
                <a:spcPct val="0"/>
              </a:spcAft>
              <a:buClr>
                <a:srgbClr val="CC9900"/>
              </a:buClr>
              <a:buSzPct val="65000"/>
              <a:buNone/>
            </a:pPr>
            <a:r>
              <a:rPr lang="en-US" altLang="zh-CN" sz="3200" i="1" kern="1200" smtClean="0">
                <a:solidFill>
                  <a:srgbClr val="0000FF"/>
                </a:solidFill>
              </a:rPr>
              <a:t>                 E </a:t>
            </a:r>
            <a:r>
              <a:rPr lang="en-US" altLang="zh-CN" sz="3200" kern="1200" smtClean="0">
                <a:solidFill>
                  <a:srgbClr val="0000FF"/>
                </a:solidFill>
              </a:rPr>
              <a:t>= -3.39+0.0545FP</a:t>
            </a:r>
            <a:endParaRPr lang="en-US" altLang="zh-CN" sz="3200" kern="1200">
              <a:solidFill>
                <a:srgbClr val="0000FF"/>
              </a:solidFill>
            </a:endParaRPr>
          </a:p>
          <a:p>
            <a:pPr>
              <a:lnSpc>
                <a:spcPct val="110000"/>
              </a:lnSpc>
              <a:buSzPct val="65000"/>
            </a:pPr>
            <a:r>
              <a:rPr lang="en-US" altLang="zh-CN"/>
              <a:t>(2) Maston,Barnett</a:t>
            </a:r>
            <a:r>
              <a:rPr lang="zh-CN" altLang="en-US"/>
              <a:t>和</a:t>
            </a:r>
            <a:r>
              <a:rPr lang="en-US" altLang="zh-CN"/>
              <a:t>Mellichamp</a:t>
            </a:r>
            <a:r>
              <a:rPr lang="zh-CN" altLang="en-US"/>
              <a:t>模型  </a:t>
            </a:r>
            <a:endParaRPr lang="en-US" altLang="zh-CN"/>
          </a:p>
          <a:p>
            <a:pPr marL="400050" lvl="1" indent="0" eaLnBrk="1" hangingPunct="1">
              <a:lnSpc>
                <a:spcPct val="110000"/>
              </a:lnSpc>
              <a:spcBef>
                <a:spcPct val="20000"/>
              </a:spcBef>
              <a:spcAft>
                <a:spcPct val="0"/>
              </a:spcAft>
              <a:buClr>
                <a:srgbClr val="CC9900"/>
              </a:buClr>
              <a:buSzPct val="65000"/>
              <a:buNone/>
            </a:pPr>
            <a:r>
              <a:rPr lang="en-US" altLang="zh-CN" sz="3200" i="1" kern="1200" smtClean="0">
                <a:solidFill>
                  <a:srgbClr val="0000FF"/>
                </a:solidFill>
              </a:rPr>
              <a:t>                E  </a:t>
            </a:r>
            <a:r>
              <a:rPr lang="en-US" altLang="zh-CN" sz="3200" i="1" kern="1200">
                <a:solidFill>
                  <a:srgbClr val="0000FF"/>
                </a:solidFill>
              </a:rPr>
              <a:t>=  585.7 + 15.12FP </a:t>
            </a:r>
            <a:endParaRPr lang="zh-CN" altLang="en-US" sz="3200" i="1" kern="1200">
              <a:solidFill>
                <a:srgbClr val="0000FF"/>
              </a:solidFill>
            </a:endParaRPr>
          </a:p>
        </p:txBody>
      </p:sp>
    </p:spTree>
    <p:extLst>
      <p:ext uri="{BB962C8B-B14F-4D97-AF65-F5344CB8AC3E}">
        <p14:creationId xmlns:p14="http://schemas.microsoft.com/office/powerpoint/2010/main" val="3042533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13.2.2  </a:t>
            </a:r>
            <a:r>
              <a:rPr lang="zh-CN" altLang="en-US"/>
              <a:t>动态多</a:t>
            </a:r>
            <a:r>
              <a:rPr lang="zh-CN" altLang="en-US" smtClean="0"/>
              <a:t>变量工作量估算模型</a:t>
            </a:r>
            <a:endParaRPr lang="zh-CN" altLang="en-US"/>
          </a:p>
        </p:txBody>
      </p:sp>
      <p:sp>
        <p:nvSpPr>
          <p:cNvPr id="3" name="内容占位符 2"/>
          <p:cNvSpPr>
            <a:spLocks noGrp="1"/>
          </p:cNvSpPr>
          <p:nvPr>
            <p:ph idx="1"/>
          </p:nvPr>
        </p:nvSpPr>
        <p:spPr/>
        <p:txBody>
          <a:bodyPr/>
          <a:lstStyle/>
          <a:p>
            <a:pPr>
              <a:lnSpc>
                <a:spcPct val="105000"/>
              </a:lnSpc>
            </a:pPr>
            <a:r>
              <a:rPr lang="zh-CN" altLang="en-US" sz="2400">
                <a:solidFill>
                  <a:srgbClr val="0000FF"/>
                </a:solidFill>
                <a:latin typeface="Times New Roman" panose="02020603050405020304" pitchFamily="18" charset="0"/>
              </a:rPr>
              <a:t>动态多变量模型</a:t>
            </a:r>
            <a:r>
              <a:rPr lang="zh-CN" altLang="en-US" sz="2400">
                <a:latin typeface="Times New Roman" panose="02020603050405020304" pitchFamily="18" charset="0"/>
              </a:rPr>
              <a:t>也称为</a:t>
            </a:r>
            <a:r>
              <a:rPr lang="zh-CN" altLang="en-US" sz="2400">
                <a:solidFill>
                  <a:srgbClr val="0000FF"/>
                </a:solidFill>
                <a:latin typeface="Times New Roman" panose="02020603050405020304" pitchFamily="18" charset="0"/>
              </a:rPr>
              <a:t>软件方程式</a:t>
            </a:r>
            <a:r>
              <a:rPr lang="zh-CN" altLang="en-US" sz="2400">
                <a:latin typeface="Times New Roman" panose="02020603050405020304" pitchFamily="18" charset="0"/>
              </a:rPr>
              <a:t>，该模型把</a:t>
            </a:r>
            <a:r>
              <a:rPr lang="zh-CN" altLang="en-US" sz="2400">
                <a:solidFill>
                  <a:srgbClr val="0000FF"/>
                </a:solidFill>
                <a:latin typeface="Times New Roman" panose="02020603050405020304" pitchFamily="18" charset="0"/>
              </a:rPr>
              <a:t>工作量</a:t>
            </a:r>
            <a:r>
              <a:rPr lang="zh-CN" altLang="en-US" sz="2400">
                <a:latin typeface="Times New Roman" panose="02020603050405020304" pitchFamily="18" charset="0"/>
              </a:rPr>
              <a:t>看作是</a:t>
            </a:r>
            <a:r>
              <a:rPr lang="zh-CN" altLang="en-US" sz="2400">
                <a:solidFill>
                  <a:srgbClr val="FF0000"/>
                </a:solidFill>
                <a:latin typeface="Times New Roman" panose="02020603050405020304" pitchFamily="18" charset="0"/>
              </a:rPr>
              <a:t>软件规模</a:t>
            </a:r>
            <a:r>
              <a:rPr lang="zh-CN" altLang="en-US" sz="2400">
                <a:latin typeface="Times New Roman" panose="02020603050405020304" pitchFamily="18" charset="0"/>
              </a:rPr>
              <a:t>和</a:t>
            </a:r>
            <a:r>
              <a:rPr lang="zh-CN" altLang="en-US" sz="2400">
                <a:solidFill>
                  <a:srgbClr val="FF0000"/>
                </a:solidFill>
                <a:latin typeface="Times New Roman" panose="02020603050405020304" pitchFamily="18" charset="0"/>
              </a:rPr>
              <a:t>开发时间</a:t>
            </a:r>
            <a:r>
              <a:rPr lang="zh-CN" altLang="en-US" sz="2400">
                <a:latin typeface="Times New Roman" panose="02020603050405020304" pitchFamily="18" charset="0"/>
              </a:rPr>
              <a:t>这</a:t>
            </a:r>
            <a:r>
              <a:rPr lang="zh-CN" altLang="en-US" sz="2400">
                <a:solidFill>
                  <a:srgbClr val="0000FF"/>
                </a:solidFill>
                <a:latin typeface="Times New Roman" panose="02020603050405020304" pitchFamily="18" charset="0"/>
              </a:rPr>
              <a:t>两个变量的</a:t>
            </a:r>
            <a:r>
              <a:rPr lang="zh-CN" altLang="en-US" sz="2400">
                <a:solidFill>
                  <a:srgbClr val="FF0000"/>
                </a:solidFill>
                <a:latin typeface="Times New Roman" panose="02020603050405020304" pitchFamily="18" charset="0"/>
              </a:rPr>
              <a:t>函数</a:t>
            </a:r>
            <a:r>
              <a:rPr lang="zh-CN" altLang="en-US" sz="2400" smtClean="0">
                <a:latin typeface="Times New Roman" panose="02020603050405020304" pitchFamily="18" charset="0"/>
              </a:rPr>
              <a:t>。动态</a:t>
            </a:r>
            <a:r>
              <a:rPr lang="zh-CN" altLang="en-US" sz="2400">
                <a:latin typeface="Times New Roman" panose="02020603050405020304" pitchFamily="18" charset="0"/>
              </a:rPr>
              <a:t>多变量估算模型的</a:t>
            </a:r>
            <a:r>
              <a:rPr lang="zh-CN" altLang="en-US" sz="2400">
                <a:solidFill>
                  <a:srgbClr val="0000FF"/>
                </a:solidFill>
                <a:latin typeface="Times New Roman" panose="02020603050405020304" pitchFamily="18" charset="0"/>
              </a:rPr>
              <a:t>形式如下</a:t>
            </a:r>
            <a:r>
              <a:rPr lang="zh-CN" altLang="en-US" sz="2400">
                <a:latin typeface="Times New Roman" panose="02020603050405020304" pitchFamily="18" charset="0"/>
              </a:rPr>
              <a:t>： </a:t>
            </a:r>
          </a:p>
          <a:p>
            <a:pPr lvl="0" algn="ctr" eaLnBrk="1" hangingPunct="1">
              <a:lnSpc>
                <a:spcPct val="105000"/>
              </a:lnSpc>
              <a:spcBef>
                <a:spcPct val="20000"/>
              </a:spcBef>
              <a:spcAft>
                <a:spcPct val="0"/>
              </a:spcAft>
              <a:buClr>
                <a:srgbClr val="CC9900"/>
              </a:buClr>
              <a:buSzPct val="65000"/>
              <a:buNone/>
            </a:pPr>
            <a:r>
              <a:rPr lang="en-US" altLang="zh-CN" sz="3200" b="1" i="1" kern="1200">
                <a:solidFill>
                  <a:srgbClr val="000000"/>
                </a:solidFill>
                <a:latin typeface="Times New Roman" panose="02020603050405020304" pitchFamily="18" charset="0"/>
                <a:ea typeface="宋体"/>
              </a:rPr>
              <a:t>E</a:t>
            </a:r>
            <a:r>
              <a:rPr lang="en-US" altLang="zh-CN" sz="3200" b="1" kern="1200">
                <a:solidFill>
                  <a:srgbClr val="000000"/>
                </a:solidFill>
                <a:latin typeface="Times New Roman" panose="02020603050405020304" pitchFamily="18" charset="0"/>
                <a:ea typeface="宋体"/>
              </a:rPr>
              <a:t>=(</a:t>
            </a:r>
            <a:r>
              <a:rPr lang="en-US" altLang="zh-CN" sz="3200" b="1" kern="1200">
                <a:solidFill>
                  <a:srgbClr val="FF0000"/>
                </a:solidFill>
                <a:latin typeface="Times New Roman" panose="02020603050405020304" pitchFamily="18" charset="0"/>
                <a:ea typeface="宋体"/>
              </a:rPr>
              <a:t>LOC</a:t>
            </a:r>
            <a:r>
              <a:rPr lang="en-US" altLang="zh-CN" sz="3200" b="1" kern="1200">
                <a:solidFill>
                  <a:srgbClr val="000000"/>
                </a:solidFill>
                <a:latin typeface="Times New Roman" panose="02020603050405020304" pitchFamily="18" charset="0"/>
                <a:ea typeface="宋体"/>
              </a:rPr>
              <a:t>×</a:t>
            </a:r>
            <a:r>
              <a:rPr lang="en-US" altLang="zh-CN" sz="3200" b="1" i="1" kern="1200">
                <a:solidFill>
                  <a:srgbClr val="000000"/>
                </a:solidFill>
                <a:latin typeface="Times New Roman" panose="02020603050405020304" pitchFamily="18" charset="0"/>
                <a:ea typeface="宋体"/>
              </a:rPr>
              <a:t>B</a:t>
            </a:r>
            <a:r>
              <a:rPr lang="en-US" altLang="zh-CN" sz="3200" b="1" kern="1200" baseline="30000">
                <a:solidFill>
                  <a:srgbClr val="000000"/>
                </a:solidFill>
                <a:latin typeface="Times New Roman" panose="02020603050405020304" pitchFamily="18" charset="0"/>
                <a:ea typeface="宋体"/>
              </a:rPr>
              <a:t>0.333</a:t>
            </a:r>
            <a:r>
              <a:rPr lang="en-US" altLang="zh-CN" sz="3200" b="1" kern="1200">
                <a:solidFill>
                  <a:srgbClr val="000000"/>
                </a:solidFill>
                <a:latin typeface="Times New Roman" panose="02020603050405020304" pitchFamily="18" charset="0"/>
                <a:ea typeface="宋体"/>
              </a:rPr>
              <a:t>/</a:t>
            </a:r>
            <a:r>
              <a:rPr lang="en-US" altLang="zh-CN" sz="3200" b="1" i="1" kern="1200">
                <a:solidFill>
                  <a:srgbClr val="000000"/>
                </a:solidFill>
                <a:latin typeface="Times New Roman" panose="02020603050405020304" pitchFamily="18" charset="0"/>
                <a:ea typeface="宋体"/>
              </a:rPr>
              <a:t>P</a:t>
            </a:r>
            <a:r>
              <a:rPr lang="en-US" altLang="zh-CN" sz="3200" b="1" kern="1200">
                <a:solidFill>
                  <a:srgbClr val="000000"/>
                </a:solidFill>
                <a:latin typeface="Times New Roman" panose="02020603050405020304" pitchFamily="18" charset="0"/>
                <a:ea typeface="宋体"/>
              </a:rPr>
              <a:t>)</a:t>
            </a:r>
            <a:r>
              <a:rPr lang="en-US" altLang="zh-CN" sz="3200" b="1" kern="1200" baseline="30000">
                <a:solidFill>
                  <a:srgbClr val="000000"/>
                </a:solidFill>
                <a:latin typeface="Times New Roman" panose="02020603050405020304" pitchFamily="18" charset="0"/>
                <a:ea typeface="宋体"/>
              </a:rPr>
              <a:t>3</a:t>
            </a:r>
            <a:r>
              <a:rPr lang="en-US" altLang="zh-CN" sz="3200" b="1" kern="1200">
                <a:solidFill>
                  <a:srgbClr val="000000"/>
                </a:solidFill>
                <a:latin typeface="Times New Roman" panose="02020603050405020304" pitchFamily="18" charset="0"/>
                <a:ea typeface="宋体"/>
              </a:rPr>
              <a:t>×(1/</a:t>
            </a:r>
            <a:r>
              <a:rPr lang="en-US" altLang="zh-CN" sz="3200" b="1" i="1" kern="1200">
                <a:solidFill>
                  <a:srgbClr val="000000"/>
                </a:solidFill>
                <a:latin typeface="Times New Roman" panose="02020603050405020304" pitchFamily="18" charset="0"/>
                <a:ea typeface="宋体"/>
              </a:rPr>
              <a:t>t</a:t>
            </a:r>
            <a:r>
              <a:rPr lang="en-US" altLang="zh-CN" sz="3200" b="1" kern="1200">
                <a:solidFill>
                  <a:srgbClr val="000000"/>
                </a:solidFill>
                <a:latin typeface="Times New Roman" panose="02020603050405020304" pitchFamily="18" charset="0"/>
                <a:ea typeface="宋体"/>
              </a:rPr>
              <a:t>)</a:t>
            </a:r>
            <a:r>
              <a:rPr lang="en-US" altLang="zh-CN" sz="3200" b="1" kern="1200" baseline="30000">
                <a:solidFill>
                  <a:srgbClr val="000000"/>
                </a:solidFill>
                <a:latin typeface="Times New Roman" panose="02020603050405020304" pitchFamily="18" charset="0"/>
                <a:ea typeface="宋体"/>
              </a:rPr>
              <a:t>4</a:t>
            </a:r>
          </a:p>
          <a:p>
            <a:endParaRPr lang="zh-CN" altLang="en-US"/>
          </a:p>
        </p:txBody>
      </p:sp>
      <p:sp>
        <p:nvSpPr>
          <p:cNvPr id="4" name="矩形 3"/>
          <p:cNvSpPr/>
          <p:nvPr/>
        </p:nvSpPr>
        <p:spPr>
          <a:xfrm>
            <a:off x="1071716" y="3466842"/>
            <a:ext cx="7532534" cy="2554545"/>
          </a:xfrm>
          <a:prstGeom prst="rect">
            <a:avLst/>
          </a:prstGeom>
        </p:spPr>
        <p:txBody>
          <a:bodyPr wrap="square">
            <a:spAutoFit/>
          </a:bodyPr>
          <a:lstStyle/>
          <a:p>
            <a:r>
              <a:rPr lang="zh-CN" altLang="en-US" sz="2000">
                <a:latin typeface="华文细黑" panose="02010600040101010101" pitchFamily="2" charset="-122"/>
                <a:ea typeface="华文细黑" panose="02010600040101010101" pitchFamily="2" charset="-122"/>
              </a:rPr>
              <a:t>其中：</a:t>
            </a:r>
          </a:p>
          <a:p>
            <a:r>
              <a:rPr lang="en-US" altLang="zh-CN" sz="2000">
                <a:solidFill>
                  <a:srgbClr val="0000FF"/>
                </a:solidFill>
                <a:latin typeface="华文细黑" panose="02010600040101010101" pitchFamily="2" charset="-122"/>
                <a:ea typeface="华文细黑" panose="02010600040101010101" pitchFamily="2" charset="-122"/>
              </a:rPr>
              <a:t>E </a:t>
            </a:r>
            <a:r>
              <a:rPr lang="en-US" altLang="zh-CN" sz="2000" smtClean="0">
                <a:solidFill>
                  <a:srgbClr val="0000FF"/>
                </a:solidFill>
                <a:latin typeface="华文细黑" panose="02010600040101010101" pitchFamily="2" charset="-122"/>
                <a:ea typeface="华文细黑" panose="02010600040101010101" pitchFamily="2" charset="-122"/>
              </a:rPr>
              <a:t> </a:t>
            </a:r>
            <a:r>
              <a:rPr lang="zh-CN" altLang="en-US" sz="2000" smtClean="0">
                <a:solidFill>
                  <a:srgbClr val="0000FF"/>
                </a:solidFill>
                <a:latin typeface="华文细黑" panose="02010600040101010101" pitchFamily="2" charset="-122"/>
                <a:ea typeface="华文细黑" panose="02010600040101010101" pitchFamily="2" charset="-122"/>
              </a:rPr>
              <a:t>：</a:t>
            </a:r>
            <a:r>
              <a:rPr lang="zh-CN" altLang="en-US" sz="2000" smtClean="0">
                <a:latin typeface="华文细黑" panose="02010600040101010101" pitchFamily="2" charset="-122"/>
                <a:ea typeface="华文细黑" panose="02010600040101010101" pitchFamily="2" charset="-122"/>
              </a:rPr>
              <a:t>是</a:t>
            </a:r>
            <a:r>
              <a:rPr lang="zh-CN" altLang="en-US" sz="2000">
                <a:latin typeface="华文细黑" panose="02010600040101010101" pitchFamily="2" charset="-122"/>
                <a:ea typeface="华文细黑" panose="02010600040101010101" pitchFamily="2" charset="-122"/>
              </a:rPr>
              <a:t>以人月或人年为单位的工作量；</a:t>
            </a:r>
          </a:p>
          <a:p>
            <a:r>
              <a:rPr lang="en-US" altLang="zh-CN" sz="2000">
                <a:solidFill>
                  <a:srgbClr val="0000FF"/>
                </a:solidFill>
                <a:latin typeface="华文细黑" panose="02010600040101010101" pitchFamily="2" charset="-122"/>
                <a:ea typeface="华文细黑" panose="02010600040101010101" pitchFamily="2" charset="-122"/>
              </a:rPr>
              <a:t>t </a:t>
            </a:r>
            <a:r>
              <a:rPr lang="en-US" altLang="zh-CN" sz="2000" smtClean="0">
                <a:solidFill>
                  <a:srgbClr val="0000FF"/>
                </a:solidFill>
                <a:latin typeface="华文细黑" panose="02010600040101010101" pitchFamily="2" charset="-122"/>
                <a:ea typeface="华文细黑" panose="02010600040101010101" pitchFamily="2" charset="-122"/>
              </a:rPr>
              <a:t>  </a:t>
            </a:r>
            <a:r>
              <a:rPr lang="zh-CN" altLang="en-US" sz="2000" smtClean="0">
                <a:solidFill>
                  <a:srgbClr val="0000FF"/>
                </a:solidFill>
                <a:latin typeface="华文细黑" panose="02010600040101010101" pitchFamily="2" charset="-122"/>
                <a:ea typeface="华文细黑" panose="02010600040101010101" pitchFamily="2" charset="-122"/>
              </a:rPr>
              <a:t>：</a:t>
            </a:r>
            <a:r>
              <a:rPr lang="zh-CN" altLang="en-US" sz="2000" smtClean="0">
                <a:latin typeface="华文细黑" panose="02010600040101010101" pitchFamily="2" charset="-122"/>
                <a:ea typeface="华文细黑" panose="02010600040101010101" pitchFamily="2" charset="-122"/>
              </a:rPr>
              <a:t>是</a:t>
            </a:r>
            <a:r>
              <a:rPr lang="zh-CN" altLang="en-US" sz="2000">
                <a:latin typeface="华文细黑" panose="02010600040101010101" pitchFamily="2" charset="-122"/>
                <a:ea typeface="华文细黑" panose="02010600040101010101" pitchFamily="2" charset="-122"/>
              </a:rPr>
              <a:t>以月或年为单位的项目持续时间；</a:t>
            </a:r>
          </a:p>
          <a:p>
            <a:r>
              <a:rPr lang="en-US" altLang="zh-CN" sz="2000">
                <a:solidFill>
                  <a:srgbClr val="0000FF"/>
                </a:solidFill>
                <a:latin typeface="华文细黑" panose="02010600040101010101" pitchFamily="2" charset="-122"/>
                <a:ea typeface="华文细黑" panose="02010600040101010101" pitchFamily="2" charset="-122"/>
              </a:rPr>
              <a:t>B </a:t>
            </a:r>
            <a:r>
              <a:rPr lang="en-US" altLang="zh-CN" sz="2000" smtClean="0">
                <a:solidFill>
                  <a:srgbClr val="0000FF"/>
                </a:solidFill>
                <a:latin typeface="华文细黑" panose="02010600040101010101" pitchFamily="2" charset="-122"/>
                <a:ea typeface="华文细黑" panose="02010600040101010101" pitchFamily="2" charset="-122"/>
              </a:rPr>
              <a:t> </a:t>
            </a:r>
            <a:r>
              <a:rPr lang="zh-CN" altLang="en-US" sz="2000" smtClean="0">
                <a:solidFill>
                  <a:srgbClr val="0000FF"/>
                </a:solidFill>
                <a:latin typeface="华文细黑" panose="02010600040101010101" pitchFamily="2" charset="-122"/>
                <a:ea typeface="华文细黑" panose="02010600040101010101" pitchFamily="2" charset="-122"/>
              </a:rPr>
              <a:t>：</a:t>
            </a:r>
            <a:r>
              <a:rPr lang="zh-CN" altLang="en-US" sz="2000" smtClean="0">
                <a:latin typeface="华文细黑" panose="02010600040101010101" pitchFamily="2" charset="-122"/>
                <a:ea typeface="华文细黑" panose="02010600040101010101" pitchFamily="2" charset="-122"/>
              </a:rPr>
              <a:t>是</a:t>
            </a:r>
            <a:r>
              <a:rPr lang="zh-CN" altLang="en-US" sz="2000">
                <a:latin typeface="华文细黑" panose="02010600040101010101" pitchFamily="2" charset="-122"/>
                <a:ea typeface="华文细黑" panose="02010600040101010101" pitchFamily="2" charset="-122"/>
              </a:rPr>
              <a:t>特殊技术因子，它随着对测试、质量保证、文档及管理技术的需求的增加而缓慢增加，对于较小的程序（</a:t>
            </a:r>
            <a:r>
              <a:rPr lang="en-US" altLang="zh-CN" sz="2000">
                <a:latin typeface="华文细黑" panose="02010600040101010101" pitchFamily="2" charset="-122"/>
                <a:ea typeface="华文细黑" panose="02010600040101010101" pitchFamily="2" charset="-122"/>
              </a:rPr>
              <a:t>KLOC=5~15</a:t>
            </a:r>
            <a:r>
              <a:rPr lang="zh-CN" altLang="en-US" sz="2000">
                <a:latin typeface="华文细黑" panose="02010600040101010101" pitchFamily="2" charset="-122"/>
                <a:ea typeface="华文细黑" panose="02010600040101010101" pitchFamily="2" charset="-122"/>
              </a:rPr>
              <a:t>），</a:t>
            </a:r>
            <a:r>
              <a:rPr lang="en-US" altLang="zh-CN" sz="2000">
                <a:latin typeface="华文细黑" panose="02010600040101010101" pitchFamily="2" charset="-122"/>
                <a:ea typeface="华文细黑" panose="02010600040101010101" pitchFamily="2" charset="-122"/>
              </a:rPr>
              <a:t>B=0.16,</a:t>
            </a:r>
            <a:r>
              <a:rPr lang="zh-CN" altLang="en-US" sz="2000">
                <a:latin typeface="华文细黑" panose="02010600040101010101" pitchFamily="2" charset="-122"/>
                <a:ea typeface="华文细黑" panose="02010600040101010101" pitchFamily="2" charset="-122"/>
              </a:rPr>
              <a:t>对于超过</a:t>
            </a:r>
            <a:r>
              <a:rPr lang="en-US" altLang="zh-CN" sz="2000">
                <a:latin typeface="华文细黑" panose="02010600040101010101" pitchFamily="2" charset="-122"/>
                <a:ea typeface="华文细黑" panose="02010600040101010101" pitchFamily="2" charset="-122"/>
              </a:rPr>
              <a:t>70 KLOC</a:t>
            </a:r>
            <a:r>
              <a:rPr lang="zh-CN" altLang="en-US" sz="2000">
                <a:latin typeface="华文细黑" panose="02010600040101010101" pitchFamily="2" charset="-122"/>
                <a:ea typeface="华文细黑" panose="02010600040101010101" pitchFamily="2" charset="-122"/>
              </a:rPr>
              <a:t>的程序，</a:t>
            </a:r>
            <a:r>
              <a:rPr lang="en-US" altLang="zh-CN" sz="2000">
                <a:latin typeface="华文细黑" panose="02010600040101010101" pitchFamily="2" charset="-122"/>
                <a:ea typeface="华文细黑" panose="02010600040101010101" pitchFamily="2" charset="-122"/>
              </a:rPr>
              <a:t>B=0.39</a:t>
            </a:r>
            <a:r>
              <a:rPr lang="zh-CN" altLang="en-US" sz="2000">
                <a:latin typeface="华文细黑" panose="02010600040101010101" pitchFamily="2" charset="-122"/>
                <a:ea typeface="华文细黑" panose="02010600040101010101" pitchFamily="2" charset="-122"/>
              </a:rPr>
              <a:t>； </a:t>
            </a:r>
            <a:endParaRPr lang="en-US" altLang="zh-CN" sz="2000" smtClean="0">
              <a:latin typeface="华文细黑" panose="02010600040101010101" pitchFamily="2" charset="-122"/>
              <a:ea typeface="华文细黑" panose="02010600040101010101" pitchFamily="2" charset="-122"/>
            </a:endParaRPr>
          </a:p>
          <a:p>
            <a:r>
              <a:rPr lang="en-US" altLang="zh-CN" sz="2000" smtClean="0">
                <a:solidFill>
                  <a:srgbClr val="0000FF"/>
                </a:solidFill>
                <a:latin typeface="华文细黑" panose="02010600040101010101" pitchFamily="2" charset="-122"/>
                <a:ea typeface="华文细黑" panose="02010600040101010101" pitchFamily="2" charset="-122"/>
              </a:rPr>
              <a:t>P</a:t>
            </a:r>
            <a:r>
              <a:rPr lang="zh-CN" altLang="en-US" sz="2000" smtClean="0">
                <a:solidFill>
                  <a:srgbClr val="0000FF"/>
                </a:solidFill>
                <a:latin typeface="华文细黑" panose="02010600040101010101" pitchFamily="2" charset="-122"/>
                <a:ea typeface="华文细黑" panose="02010600040101010101" pitchFamily="2" charset="-122"/>
              </a:rPr>
              <a:t>：</a:t>
            </a:r>
            <a:r>
              <a:rPr lang="zh-CN" altLang="en-US" sz="2000" smtClean="0">
                <a:latin typeface="华文细黑" panose="02010600040101010101" pitchFamily="2" charset="-122"/>
                <a:ea typeface="华文细黑" panose="02010600040101010101" pitchFamily="2" charset="-122"/>
              </a:rPr>
              <a:t>是</a:t>
            </a:r>
            <a:r>
              <a:rPr lang="zh-CN" altLang="en-US" sz="2000">
                <a:latin typeface="华文细黑" panose="02010600040101010101" pitchFamily="2" charset="-122"/>
                <a:ea typeface="华文细黑" panose="02010600040101010101" pitchFamily="2" charset="-122"/>
              </a:rPr>
              <a:t>生产率</a:t>
            </a:r>
            <a:r>
              <a:rPr lang="zh-CN" altLang="en-US" sz="2000" smtClean="0">
                <a:latin typeface="华文细黑" panose="02010600040101010101" pitchFamily="2" charset="-122"/>
                <a:ea typeface="华文细黑" panose="02010600040101010101" pitchFamily="2" charset="-122"/>
              </a:rPr>
              <a:t>参数</a:t>
            </a:r>
            <a:r>
              <a:rPr lang="en-US" altLang="zh-CN" sz="2000" smtClean="0">
                <a:latin typeface="华文细黑" panose="02010600040101010101" pitchFamily="2" charset="-122"/>
                <a:ea typeface="华文细黑" panose="02010600040101010101" pitchFamily="2" charset="-122"/>
              </a:rPr>
              <a:t>,</a:t>
            </a:r>
            <a:r>
              <a:rPr lang="zh-CN" altLang="en-US" sz="2000">
                <a:latin typeface="华文细黑" panose="02010600040101010101" pitchFamily="2" charset="-122"/>
                <a:ea typeface="华文细黑" panose="02010600040101010101" pitchFamily="2" charset="-122"/>
              </a:rPr>
              <a:t>开发实时</a:t>
            </a:r>
            <a:r>
              <a:rPr lang="zh-CN" altLang="en-US" sz="2000" smtClean="0">
                <a:latin typeface="华文细黑" panose="02010600040101010101" pitchFamily="2" charset="-122"/>
                <a:ea typeface="华文细黑" panose="02010600040101010101" pitchFamily="2" charset="-122"/>
              </a:rPr>
              <a:t>嵌入式软件</a:t>
            </a:r>
            <a:r>
              <a:rPr lang="en-US" altLang="zh-CN" sz="2000" smtClean="0">
                <a:latin typeface="华文细黑" panose="02010600040101010101" pitchFamily="2" charset="-122"/>
                <a:ea typeface="华文细黑" panose="02010600040101010101" pitchFamily="2" charset="-122"/>
              </a:rPr>
              <a:t>P</a:t>
            </a:r>
            <a:r>
              <a:rPr lang="zh-CN" altLang="en-US" sz="2000" smtClean="0">
                <a:latin typeface="华文细黑" panose="02010600040101010101" pitchFamily="2" charset="-122"/>
                <a:ea typeface="华文细黑" panose="02010600040101010101" pitchFamily="2" charset="-122"/>
              </a:rPr>
              <a:t>值</a:t>
            </a:r>
            <a:r>
              <a:rPr lang="zh-CN" altLang="en-US" sz="2000">
                <a:latin typeface="华文细黑" panose="02010600040101010101" pitchFamily="2" charset="-122"/>
                <a:ea typeface="华文细黑" panose="02010600040101010101" pitchFamily="2" charset="-122"/>
              </a:rPr>
              <a:t>为</a:t>
            </a:r>
            <a:r>
              <a:rPr lang="en-US" altLang="zh-CN" sz="2000" smtClean="0">
                <a:latin typeface="华文细黑" panose="02010600040101010101" pitchFamily="2" charset="-122"/>
                <a:ea typeface="华文细黑" panose="02010600040101010101" pitchFamily="2" charset="-122"/>
              </a:rPr>
              <a:t>2000;</a:t>
            </a:r>
            <a:r>
              <a:rPr lang="zh-CN" altLang="en-US" sz="2000" smtClean="0">
                <a:latin typeface="华文细黑" panose="02010600040101010101" pitchFamily="2" charset="-122"/>
                <a:ea typeface="华文细黑" panose="02010600040101010101" pitchFamily="2" charset="-122"/>
              </a:rPr>
              <a:t>开发</a:t>
            </a:r>
            <a:r>
              <a:rPr lang="zh-CN" altLang="en-US" sz="2000">
                <a:latin typeface="华文细黑" panose="02010600040101010101" pitchFamily="2" charset="-122"/>
                <a:ea typeface="华文细黑" panose="02010600040101010101" pitchFamily="2" charset="-122"/>
              </a:rPr>
              <a:t>电信系统和系统软件</a:t>
            </a:r>
            <a:r>
              <a:rPr lang="zh-CN" altLang="en-US" sz="2000" smtClean="0">
                <a:latin typeface="华文细黑" panose="02010600040101010101" pitchFamily="2" charset="-122"/>
                <a:ea typeface="华文细黑" panose="02010600040101010101" pitchFamily="2" charset="-122"/>
              </a:rPr>
              <a:t>时</a:t>
            </a:r>
            <a:r>
              <a:rPr lang="en-US" altLang="zh-CN" sz="2000" smtClean="0">
                <a:latin typeface="华文细黑" panose="02010600040101010101" pitchFamily="2" charset="-122"/>
                <a:ea typeface="华文细黑" panose="02010600040101010101" pitchFamily="2" charset="-122"/>
              </a:rPr>
              <a:t>P=10000;</a:t>
            </a:r>
            <a:r>
              <a:rPr lang="zh-CN" altLang="en-US" sz="2000">
                <a:latin typeface="华文细黑" panose="02010600040101010101" pitchFamily="2" charset="-122"/>
                <a:ea typeface="华文细黑" panose="02010600040101010101" pitchFamily="2" charset="-122"/>
              </a:rPr>
              <a:t>商业应用</a:t>
            </a:r>
            <a:r>
              <a:rPr lang="zh-CN" altLang="en-US" sz="2000" smtClean="0">
                <a:latin typeface="华文细黑" panose="02010600040101010101" pitchFamily="2" charset="-122"/>
                <a:ea typeface="华文细黑" panose="02010600040101010101" pitchFamily="2" charset="-122"/>
              </a:rPr>
              <a:t>系统</a:t>
            </a:r>
            <a:r>
              <a:rPr lang="en-US" altLang="zh-CN" sz="2000" smtClean="0">
                <a:latin typeface="华文细黑" panose="02010600040101010101" pitchFamily="2" charset="-122"/>
                <a:ea typeface="华文细黑" panose="02010600040101010101" pitchFamily="2" charset="-122"/>
              </a:rPr>
              <a:t>P=28000</a:t>
            </a:r>
            <a:endParaRPr lang="zh-CN" altLang="en-US" sz="200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526020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13.2.3  COCOMO2</a:t>
            </a:r>
            <a:r>
              <a:rPr lang="zh-CN" altLang="en-US"/>
              <a:t>模型</a:t>
            </a:r>
          </a:p>
        </p:txBody>
      </p:sp>
      <p:sp>
        <p:nvSpPr>
          <p:cNvPr id="3" name="内容占位符 2"/>
          <p:cNvSpPr>
            <a:spLocks noGrp="1"/>
          </p:cNvSpPr>
          <p:nvPr>
            <p:ph idx="1"/>
          </p:nvPr>
        </p:nvSpPr>
        <p:spPr/>
        <p:txBody>
          <a:bodyPr/>
          <a:lstStyle/>
          <a:p>
            <a:r>
              <a:rPr lang="zh-CN" altLang="en-US" sz="2600" kern="1200">
                <a:solidFill>
                  <a:srgbClr val="FF0000"/>
                </a:solidFill>
              </a:rPr>
              <a:t>软件开发工作量</a:t>
            </a:r>
            <a:r>
              <a:rPr lang="zh-CN" altLang="en-US" sz="2600" kern="1200">
                <a:solidFill>
                  <a:srgbClr val="000000"/>
                </a:solidFill>
              </a:rPr>
              <a:t>表示</a:t>
            </a:r>
            <a:r>
              <a:rPr lang="zh-CN" altLang="en-US" sz="2600" kern="1200">
                <a:solidFill>
                  <a:srgbClr val="0000FF"/>
                </a:solidFill>
              </a:rPr>
              <a:t>成代码行数</a:t>
            </a:r>
            <a:r>
              <a:rPr lang="zh-CN" altLang="en-US" sz="2600" kern="1200">
                <a:solidFill>
                  <a:srgbClr val="000000"/>
                </a:solidFill>
              </a:rPr>
              <a:t>（</a:t>
            </a:r>
            <a:r>
              <a:rPr lang="en-US" altLang="zh-CN" sz="2600" kern="1200">
                <a:solidFill>
                  <a:srgbClr val="000000"/>
                </a:solidFill>
              </a:rPr>
              <a:t>KLOC</a:t>
            </a:r>
            <a:r>
              <a:rPr lang="zh-CN" altLang="en-US" sz="2600" kern="1200">
                <a:solidFill>
                  <a:srgbClr val="000000"/>
                </a:solidFill>
              </a:rPr>
              <a:t>）的</a:t>
            </a:r>
            <a:r>
              <a:rPr lang="zh-CN" altLang="en-US" sz="2600" kern="1200">
                <a:solidFill>
                  <a:srgbClr val="0000FF"/>
                </a:solidFill>
              </a:rPr>
              <a:t>非线性函数</a:t>
            </a:r>
            <a:r>
              <a:rPr lang="zh-CN" altLang="en-US" sz="2600" kern="1200">
                <a:solidFill>
                  <a:srgbClr val="000000"/>
                </a:solidFill>
              </a:rPr>
              <a:t>：</a:t>
            </a:r>
            <a:endParaRPr lang="zh-CN" altLang="en-US"/>
          </a:p>
        </p:txBody>
      </p:sp>
      <p:graphicFrame>
        <p:nvGraphicFramePr>
          <p:cNvPr id="4" name="Object 3"/>
          <p:cNvGraphicFramePr>
            <a:graphicFrameLocks noChangeAspect="1"/>
          </p:cNvGraphicFramePr>
          <p:nvPr>
            <p:extLst>
              <p:ext uri="{D42A27DB-BD31-4B8C-83A1-F6EECF244321}">
                <p14:modId xmlns:p14="http://schemas.microsoft.com/office/powerpoint/2010/main" val="2609902972"/>
              </p:ext>
            </p:extLst>
          </p:nvPr>
        </p:nvGraphicFramePr>
        <p:xfrm>
          <a:off x="2178828" y="2344638"/>
          <a:ext cx="3817938" cy="1081088"/>
        </p:xfrm>
        <a:graphic>
          <a:graphicData uri="http://schemas.openxmlformats.org/presentationml/2006/ole">
            <mc:AlternateContent xmlns:mc="http://schemas.openxmlformats.org/markup-compatibility/2006">
              <mc:Choice xmlns:v="urn:schemas-microsoft-com:vml" Requires="v">
                <p:oleObj spid="_x0000_s11369" name="公式" r:id="rId3" imgW="1511300" imgH="431800" progId="Equation.3">
                  <p:embed/>
                </p:oleObj>
              </mc:Choice>
              <mc:Fallback>
                <p:oleObj name="公式" r:id="rId3" imgW="15113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8828" y="2344638"/>
                        <a:ext cx="3817938"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1112521" y="3637211"/>
            <a:ext cx="7315200" cy="2308324"/>
          </a:xfrm>
          <a:prstGeom prst="rect">
            <a:avLst/>
          </a:prstGeom>
        </p:spPr>
        <p:txBody>
          <a:bodyPr wrap="square">
            <a:spAutoFit/>
          </a:bodyPr>
          <a:lstStyle/>
          <a:p>
            <a:r>
              <a:rPr lang="zh-CN" altLang="en-US" sz="2400">
                <a:latin typeface="华文细黑" panose="02010600040101010101" pitchFamily="2" charset="-122"/>
                <a:ea typeface="华文细黑" panose="02010600040101010101" pitchFamily="2" charset="-122"/>
              </a:rPr>
              <a:t>其中：</a:t>
            </a:r>
          </a:p>
          <a:p>
            <a:r>
              <a:rPr lang="en-US" altLang="zh-CN" sz="2400" smtClean="0">
                <a:solidFill>
                  <a:srgbClr val="0000FF"/>
                </a:solidFill>
                <a:latin typeface="华文细黑" panose="02010600040101010101" pitchFamily="2" charset="-122"/>
                <a:ea typeface="华文细黑" panose="02010600040101010101" pitchFamily="2" charset="-122"/>
              </a:rPr>
              <a:t>E</a:t>
            </a:r>
            <a:r>
              <a:rPr lang="zh-CN" altLang="en-US" sz="2400" smtClean="0">
                <a:solidFill>
                  <a:srgbClr val="0000FF"/>
                </a:solidFill>
                <a:latin typeface="华文细黑" panose="02010600040101010101" pitchFamily="2" charset="-122"/>
                <a:ea typeface="华文细黑" panose="02010600040101010101" pitchFamily="2" charset="-122"/>
              </a:rPr>
              <a:t>：</a:t>
            </a:r>
            <a:r>
              <a:rPr lang="zh-CN" altLang="en-US" sz="2400" smtClean="0">
                <a:latin typeface="华文细黑" panose="02010600040101010101" pitchFamily="2" charset="-122"/>
                <a:ea typeface="华文细黑" panose="02010600040101010101" pitchFamily="2" charset="-122"/>
              </a:rPr>
              <a:t>是</a:t>
            </a:r>
            <a:r>
              <a:rPr lang="zh-CN" altLang="en-US" sz="2400">
                <a:latin typeface="华文细黑" panose="02010600040101010101" pitchFamily="2" charset="-122"/>
                <a:ea typeface="华文细黑" panose="02010600040101010101" pitchFamily="2" charset="-122"/>
              </a:rPr>
              <a:t>开发工作量（以人月为单位）；</a:t>
            </a:r>
          </a:p>
          <a:p>
            <a:r>
              <a:rPr lang="en-US" altLang="zh-CN" sz="2400" i="1">
                <a:solidFill>
                  <a:srgbClr val="0000FF"/>
                </a:solidFill>
                <a:latin typeface="华文细黑" panose="02010600040101010101" pitchFamily="2" charset="-122"/>
                <a:ea typeface="华文细黑" panose="02010600040101010101" pitchFamily="2" charset="-122"/>
              </a:rPr>
              <a:t>a </a:t>
            </a:r>
            <a:r>
              <a:rPr lang="zh-CN" altLang="en-US" sz="2400" smtClean="0">
                <a:solidFill>
                  <a:srgbClr val="0000FF"/>
                </a:solidFill>
                <a:latin typeface="华文细黑" panose="02010600040101010101" pitchFamily="2" charset="-122"/>
                <a:ea typeface="华文细黑" panose="02010600040101010101" pitchFamily="2" charset="-122"/>
              </a:rPr>
              <a:t>：</a:t>
            </a:r>
            <a:r>
              <a:rPr lang="zh-CN" altLang="en-US" sz="2400" smtClean="0">
                <a:latin typeface="华文细黑" panose="02010600040101010101" pitchFamily="2" charset="-122"/>
                <a:ea typeface="华文细黑" panose="02010600040101010101" pitchFamily="2" charset="-122"/>
              </a:rPr>
              <a:t>是</a:t>
            </a:r>
            <a:r>
              <a:rPr lang="zh-CN" altLang="en-US" sz="2400">
                <a:latin typeface="华文细黑" panose="02010600040101010101" pitchFamily="2" charset="-122"/>
                <a:ea typeface="华文细黑" panose="02010600040101010101" pitchFamily="2" charset="-122"/>
              </a:rPr>
              <a:t>模型系数，</a:t>
            </a:r>
            <a:r>
              <a:rPr lang="en-US" altLang="zh-CN" sz="2400" i="1">
                <a:latin typeface="华文细黑" panose="02010600040101010101" pitchFamily="2" charset="-122"/>
                <a:ea typeface="华文细黑" panose="02010600040101010101" pitchFamily="2" charset="-122"/>
              </a:rPr>
              <a:t>a</a:t>
            </a:r>
            <a:r>
              <a:rPr lang="zh-CN" altLang="en-US" sz="2400">
                <a:latin typeface="华文细黑" panose="02010600040101010101" pitchFamily="2" charset="-122"/>
                <a:ea typeface="华文细黑" panose="02010600040101010101" pitchFamily="2" charset="-122"/>
              </a:rPr>
              <a:t>的典型值为</a:t>
            </a:r>
            <a:r>
              <a:rPr lang="en-US" altLang="zh-CN" sz="2400">
                <a:latin typeface="华文细黑" panose="02010600040101010101" pitchFamily="2" charset="-122"/>
                <a:ea typeface="华文细黑" panose="02010600040101010101" pitchFamily="2" charset="-122"/>
              </a:rPr>
              <a:t>3.0</a:t>
            </a:r>
            <a:r>
              <a:rPr lang="zh-CN" altLang="en-US" sz="2400">
                <a:latin typeface="华文细黑" panose="02010600040101010101" pitchFamily="2" charset="-122"/>
                <a:ea typeface="华文细黑" panose="02010600040101010101" pitchFamily="2" charset="-122"/>
              </a:rPr>
              <a:t>；</a:t>
            </a:r>
          </a:p>
          <a:p>
            <a:r>
              <a:rPr lang="en-US" altLang="zh-CN" sz="2400" smtClean="0">
                <a:solidFill>
                  <a:srgbClr val="0000FF"/>
                </a:solidFill>
                <a:latin typeface="华文细黑" panose="02010600040101010101" pitchFamily="2" charset="-122"/>
                <a:ea typeface="华文细黑" panose="02010600040101010101" pitchFamily="2" charset="-122"/>
              </a:rPr>
              <a:t>KLOC</a:t>
            </a:r>
            <a:r>
              <a:rPr lang="zh-CN" altLang="en-US" sz="2400" smtClean="0">
                <a:solidFill>
                  <a:srgbClr val="0000FF"/>
                </a:solidFill>
                <a:latin typeface="华文细黑" panose="02010600040101010101" pitchFamily="2" charset="-122"/>
                <a:ea typeface="华文细黑" panose="02010600040101010101" pitchFamily="2" charset="-122"/>
              </a:rPr>
              <a:t>：</a:t>
            </a:r>
            <a:r>
              <a:rPr lang="zh-CN" altLang="en-US" sz="2400" smtClean="0">
                <a:latin typeface="华文细黑" panose="02010600040101010101" pitchFamily="2" charset="-122"/>
                <a:ea typeface="华文细黑" panose="02010600040101010101" pitchFamily="2" charset="-122"/>
              </a:rPr>
              <a:t>是</a:t>
            </a:r>
            <a:r>
              <a:rPr lang="zh-CN" altLang="en-US" sz="2400">
                <a:latin typeface="华文细黑" panose="02010600040101010101" pitchFamily="2" charset="-122"/>
                <a:ea typeface="华文细黑" panose="02010600040101010101" pitchFamily="2" charset="-122"/>
              </a:rPr>
              <a:t>估计的源代码行数；</a:t>
            </a:r>
          </a:p>
          <a:p>
            <a:r>
              <a:rPr lang="en-US" altLang="zh-CN" sz="2400" smtClean="0">
                <a:solidFill>
                  <a:srgbClr val="0000FF"/>
                </a:solidFill>
                <a:latin typeface="华文细黑" panose="02010600040101010101" pitchFamily="2" charset="-122"/>
                <a:ea typeface="华文细黑" panose="02010600040101010101" pitchFamily="2" charset="-122"/>
              </a:rPr>
              <a:t>b</a:t>
            </a:r>
            <a:r>
              <a:rPr lang="zh-CN" altLang="en-US" sz="2400" smtClean="0">
                <a:solidFill>
                  <a:srgbClr val="0000FF"/>
                </a:solidFill>
                <a:latin typeface="华文细黑" panose="02010600040101010101" pitchFamily="2" charset="-122"/>
                <a:ea typeface="华文细黑" panose="02010600040101010101" pitchFamily="2" charset="-122"/>
              </a:rPr>
              <a:t>：</a:t>
            </a:r>
            <a:r>
              <a:rPr lang="zh-CN" altLang="en-US" sz="2400" smtClean="0">
                <a:latin typeface="华文细黑" panose="02010600040101010101" pitchFamily="2" charset="-122"/>
                <a:ea typeface="华文细黑" panose="02010600040101010101" pitchFamily="2" charset="-122"/>
              </a:rPr>
              <a:t>是</a:t>
            </a:r>
            <a:r>
              <a:rPr lang="zh-CN" altLang="en-US" sz="2400">
                <a:latin typeface="华文细黑" panose="02010600040101010101" pitchFamily="2" charset="-122"/>
                <a:ea typeface="华文细黑" panose="02010600040101010101" pitchFamily="2" charset="-122"/>
              </a:rPr>
              <a:t>模型指数；</a:t>
            </a:r>
          </a:p>
          <a:p>
            <a:r>
              <a:rPr lang="en-US" altLang="zh-CN" sz="2400">
                <a:solidFill>
                  <a:srgbClr val="0000FF"/>
                </a:solidFill>
                <a:latin typeface="华文细黑" panose="02010600040101010101" pitchFamily="2" charset="-122"/>
                <a:ea typeface="华文细黑" panose="02010600040101010101" pitchFamily="2" charset="-122"/>
              </a:rPr>
              <a:t>fi (i=1~17</a:t>
            </a:r>
            <a:r>
              <a:rPr lang="en-US" altLang="zh-CN" sz="2400" smtClean="0">
                <a:solidFill>
                  <a:srgbClr val="0000FF"/>
                </a:solidFill>
                <a:latin typeface="华文细黑" panose="02010600040101010101" pitchFamily="2" charset="-122"/>
                <a:ea typeface="华文细黑" panose="02010600040101010101" pitchFamily="2" charset="-122"/>
              </a:rPr>
              <a:t>)</a:t>
            </a:r>
            <a:r>
              <a:rPr lang="zh-CN" altLang="en-US" sz="2400" smtClean="0">
                <a:solidFill>
                  <a:srgbClr val="0000FF"/>
                </a:solidFill>
                <a:latin typeface="华文细黑" panose="02010600040101010101" pitchFamily="2" charset="-122"/>
                <a:ea typeface="华文细黑" panose="02010600040101010101" pitchFamily="2" charset="-122"/>
              </a:rPr>
              <a:t>：</a:t>
            </a:r>
            <a:r>
              <a:rPr lang="zh-CN" altLang="en-US" sz="2400" smtClean="0">
                <a:latin typeface="华文细黑" panose="02010600040101010101" pitchFamily="2" charset="-122"/>
                <a:ea typeface="华文细黑" panose="02010600040101010101" pitchFamily="2" charset="-122"/>
              </a:rPr>
              <a:t>是</a:t>
            </a:r>
            <a:r>
              <a:rPr lang="zh-CN" altLang="en-US" sz="2400">
                <a:latin typeface="华文细黑" panose="02010600040101010101" pitchFamily="2" charset="-122"/>
                <a:ea typeface="华文细黑" panose="02010600040101010101" pitchFamily="2" charset="-122"/>
              </a:rPr>
              <a:t>成本</a:t>
            </a:r>
            <a:r>
              <a:rPr lang="zh-CN" altLang="en-US" sz="2400" smtClean="0">
                <a:latin typeface="华文细黑" panose="02010600040101010101" pitchFamily="2" charset="-122"/>
                <a:ea typeface="华文细黑" panose="02010600040101010101" pitchFamily="2" charset="-122"/>
              </a:rPr>
              <a:t>因素（</a:t>
            </a:r>
            <a:r>
              <a:rPr lang="en-US" altLang="zh-CN" sz="2400" smtClean="0">
                <a:latin typeface="华文细黑" panose="02010600040101010101" pitchFamily="2" charset="-122"/>
                <a:ea typeface="华文细黑" panose="02010600040101010101" pitchFamily="2" charset="-122"/>
              </a:rPr>
              <a:t>P310 </a:t>
            </a:r>
            <a:r>
              <a:rPr lang="zh-CN" altLang="en-US" sz="2400" smtClean="0">
                <a:latin typeface="华文细黑" panose="02010600040101010101" pitchFamily="2" charset="-122"/>
                <a:ea typeface="华文细黑" panose="02010600040101010101" pitchFamily="2" charset="-122"/>
              </a:rPr>
              <a:t>表</a:t>
            </a:r>
            <a:r>
              <a:rPr lang="en-US" altLang="zh-CN" sz="2400" smtClean="0">
                <a:latin typeface="华文细黑" panose="02010600040101010101" pitchFamily="2" charset="-122"/>
                <a:ea typeface="华文细黑" panose="02010600040101010101" pitchFamily="2" charset="-122"/>
              </a:rPr>
              <a:t>13.3</a:t>
            </a:r>
            <a:r>
              <a:rPr lang="zh-CN" altLang="en-US" sz="2400" smtClean="0">
                <a:latin typeface="华文细黑" panose="02010600040101010101" pitchFamily="2" charset="-122"/>
                <a:ea typeface="华文细黑" panose="02010600040101010101" pitchFamily="2" charset="-122"/>
              </a:rPr>
              <a:t>）。 </a:t>
            </a:r>
            <a:endParaRPr lang="zh-CN" altLang="en-US" sz="240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804274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管理的概念</a:t>
            </a:r>
            <a:endParaRPr lang="zh-CN" altLang="en-US"/>
          </a:p>
        </p:txBody>
      </p:sp>
      <p:sp>
        <p:nvSpPr>
          <p:cNvPr id="3" name="内容占位符 2"/>
          <p:cNvSpPr>
            <a:spLocks noGrp="1"/>
          </p:cNvSpPr>
          <p:nvPr>
            <p:ph idx="1"/>
          </p:nvPr>
        </p:nvSpPr>
        <p:spPr/>
        <p:txBody>
          <a:bodyPr/>
          <a:lstStyle/>
          <a:p>
            <a:r>
              <a:rPr lang="zh-CN" altLang="en-US"/>
              <a:t>所谓管理就是通过</a:t>
            </a:r>
            <a:r>
              <a:rPr lang="zh-CN" altLang="en-US">
                <a:solidFill>
                  <a:srgbClr val="0000FF"/>
                </a:solidFill>
              </a:rPr>
              <a:t>计划、组织和控制</a:t>
            </a:r>
            <a:r>
              <a:rPr lang="zh-CN" altLang="en-US"/>
              <a:t>等一系列活动，</a:t>
            </a:r>
            <a:r>
              <a:rPr lang="zh-CN" altLang="en-US">
                <a:solidFill>
                  <a:srgbClr val="0000FF"/>
                </a:solidFill>
              </a:rPr>
              <a:t>合理地配置和使用各种资源，以达到既定目标的过程</a:t>
            </a:r>
            <a:r>
              <a:rPr lang="zh-CN" altLang="en-US"/>
              <a:t>。</a:t>
            </a:r>
          </a:p>
          <a:p>
            <a:endParaRPr lang="zh-CN" altLang="en-US"/>
          </a:p>
        </p:txBody>
      </p:sp>
    </p:spTree>
    <p:extLst>
      <p:ext uri="{BB962C8B-B14F-4D97-AF65-F5344CB8AC3E}">
        <p14:creationId xmlns:p14="http://schemas.microsoft.com/office/powerpoint/2010/main" val="1192576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sz="3600" smtClean="0"/>
              <a:t>13. 3  </a:t>
            </a:r>
            <a:r>
              <a:rPr lang="zh-CN" altLang="en-US" sz="3600" smtClean="0"/>
              <a:t>进度</a:t>
            </a:r>
            <a:r>
              <a:rPr lang="zh-CN" altLang="en-US" sz="3600"/>
              <a:t>计划</a:t>
            </a:r>
          </a:p>
        </p:txBody>
      </p:sp>
      <p:pic>
        <p:nvPicPr>
          <p:cNvPr id="2052" name="Picture 4" descr="相关图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758" y="2910347"/>
            <a:ext cx="5402484" cy="3148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3751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进度计划的概念</a:t>
            </a:r>
            <a:endParaRPr lang="zh-CN" altLang="en-US"/>
          </a:p>
        </p:txBody>
      </p:sp>
      <p:sp>
        <p:nvSpPr>
          <p:cNvPr id="3" name="内容占位符 2"/>
          <p:cNvSpPr>
            <a:spLocks noGrp="1"/>
          </p:cNvSpPr>
          <p:nvPr>
            <p:ph idx="1"/>
          </p:nvPr>
        </p:nvSpPr>
        <p:spPr/>
        <p:txBody>
          <a:bodyPr/>
          <a:lstStyle/>
          <a:p>
            <a:pPr lvl="0"/>
            <a:r>
              <a:rPr lang="zh-CN" altLang="en-US">
                <a:solidFill>
                  <a:srgbClr val="000000"/>
                </a:solidFill>
                <a:latin typeface="Times New Roman" panose="02020603050405020304" pitchFamily="18" charset="0"/>
              </a:rPr>
              <a:t>软件项目的</a:t>
            </a:r>
            <a:r>
              <a:rPr lang="zh-CN" altLang="en-US">
                <a:solidFill>
                  <a:srgbClr val="0000FF"/>
                </a:solidFill>
                <a:latin typeface="Times New Roman" panose="02020603050405020304" pitchFamily="18" charset="0"/>
              </a:rPr>
              <a:t>进度安排</a:t>
            </a:r>
            <a:r>
              <a:rPr lang="zh-CN" altLang="en-US">
                <a:solidFill>
                  <a:srgbClr val="000000"/>
                </a:solidFill>
                <a:latin typeface="Times New Roman" panose="02020603050405020304" pitchFamily="18" charset="0"/>
              </a:rPr>
              <a:t>通过</a:t>
            </a:r>
            <a:r>
              <a:rPr lang="zh-CN" altLang="en-US">
                <a:solidFill>
                  <a:srgbClr val="FF0000"/>
                </a:solidFill>
                <a:latin typeface="Times New Roman" panose="02020603050405020304" pitchFamily="18" charset="0"/>
              </a:rPr>
              <a:t>把工作量</a:t>
            </a:r>
            <a:r>
              <a:rPr lang="zh-CN" altLang="en-US">
                <a:solidFill>
                  <a:srgbClr val="000000"/>
                </a:solidFill>
                <a:latin typeface="Times New Roman" panose="02020603050405020304" pitchFamily="18" charset="0"/>
              </a:rPr>
              <a:t>分配给</a:t>
            </a:r>
            <a:r>
              <a:rPr lang="zh-CN" altLang="en-US">
                <a:solidFill>
                  <a:srgbClr val="0000FF"/>
                </a:solidFill>
                <a:latin typeface="Times New Roman" panose="02020603050405020304" pitchFamily="18" charset="0"/>
              </a:rPr>
              <a:t>特定的软件工程</a:t>
            </a:r>
            <a:r>
              <a:rPr lang="zh-CN" altLang="en-US" smtClean="0">
                <a:solidFill>
                  <a:srgbClr val="0000FF"/>
                </a:solidFill>
                <a:latin typeface="Times New Roman" panose="02020603050405020304" pitchFamily="18" charset="0"/>
              </a:rPr>
              <a:t>任务；</a:t>
            </a:r>
            <a:r>
              <a:rPr lang="zh-CN" altLang="en-US" smtClean="0">
                <a:latin typeface="Times New Roman" panose="02020603050405020304" pitchFamily="18" charset="0"/>
              </a:rPr>
              <a:t>并</a:t>
            </a:r>
            <a:r>
              <a:rPr lang="zh-CN" altLang="en-US">
                <a:latin typeface="Times New Roman" panose="02020603050405020304" pitchFamily="18" charset="0"/>
              </a:rPr>
              <a:t>规定</a:t>
            </a:r>
            <a:r>
              <a:rPr lang="zh-CN" altLang="en-US">
                <a:solidFill>
                  <a:srgbClr val="FF0000"/>
                </a:solidFill>
                <a:latin typeface="Times New Roman" panose="02020603050405020304" pitchFamily="18" charset="0"/>
              </a:rPr>
              <a:t>完成各项任务的起止日期</a:t>
            </a:r>
            <a:r>
              <a:rPr lang="zh-CN" altLang="en-US">
                <a:solidFill>
                  <a:srgbClr val="000000"/>
                </a:solidFill>
                <a:latin typeface="Times New Roman" panose="02020603050405020304" pitchFamily="18" charset="0"/>
              </a:rPr>
              <a:t>，从而将</a:t>
            </a:r>
            <a:r>
              <a:rPr lang="zh-CN" altLang="en-US">
                <a:solidFill>
                  <a:srgbClr val="0000FF"/>
                </a:solidFill>
                <a:latin typeface="Times New Roman" panose="02020603050405020304" pitchFamily="18" charset="0"/>
              </a:rPr>
              <a:t>估算出</a:t>
            </a:r>
            <a:r>
              <a:rPr lang="zh-CN" altLang="en-US" smtClean="0">
                <a:solidFill>
                  <a:srgbClr val="000000"/>
                </a:solidFill>
                <a:latin typeface="Times New Roman" panose="02020603050405020304" pitchFamily="18" charset="0"/>
              </a:rPr>
              <a:t>的</a:t>
            </a:r>
            <a:r>
              <a:rPr lang="zh-CN" altLang="en-US" smtClean="0">
                <a:solidFill>
                  <a:srgbClr val="FF0000"/>
                </a:solidFill>
                <a:latin typeface="Times New Roman" panose="02020603050405020304" pitchFamily="18" charset="0"/>
              </a:rPr>
              <a:t>工作量</a:t>
            </a:r>
            <a:r>
              <a:rPr lang="zh-CN" altLang="en-US">
                <a:solidFill>
                  <a:srgbClr val="0000FF"/>
                </a:solidFill>
                <a:latin typeface="Times New Roman" panose="02020603050405020304" pitchFamily="18" charset="0"/>
              </a:rPr>
              <a:t>分布于</a:t>
            </a:r>
            <a:r>
              <a:rPr lang="zh-CN" altLang="en-US">
                <a:solidFill>
                  <a:srgbClr val="FF0000"/>
                </a:solidFill>
                <a:latin typeface="Times New Roman" panose="02020603050405020304" pitchFamily="18" charset="0"/>
              </a:rPr>
              <a:t>计划好的项目</a:t>
            </a:r>
            <a:r>
              <a:rPr lang="zh-CN" altLang="en-US">
                <a:solidFill>
                  <a:srgbClr val="0000FF"/>
                </a:solidFill>
                <a:latin typeface="Times New Roman" panose="02020603050405020304" pitchFamily="18" charset="0"/>
              </a:rPr>
              <a:t>持续期</a:t>
            </a:r>
            <a:r>
              <a:rPr lang="zh-CN" altLang="en-US" smtClean="0">
                <a:solidFill>
                  <a:srgbClr val="0000FF"/>
                </a:solidFill>
                <a:latin typeface="Times New Roman" panose="02020603050405020304" pitchFamily="18" charset="0"/>
              </a:rPr>
              <a:t>内</a:t>
            </a:r>
            <a:endParaRPr lang="zh-CN" altLang="en-US">
              <a:solidFill>
                <a:srgbClr val="000000"/>
              </a:solidFill>
              <a:latin typeface="Times New Roman" panose="02020603050405020304" pitchFamily="18" charset="0"/>
            </a:endParaRPr>
          </a:p>
          <a:p>
            <a:pPr lvl="0"/>
            <a:r>
              <a:rPr lang="zh-CN" altLang="en-US">
                <a:solidFill>
                  <a:srgbClr val="0000FF"/>
                </a:solidFill>
                <a:latin typeface="Times New Roman" panose="02020603050405020304" pitchFamily="18" charset="0"/>
              </a:rPr>
              <a:t>进度计划</a:t>
            </a:r>
            <a:r>
              <a:rPr lang="zh-CN" altLang="en-US">
                <a:solidFill>
                  <a:srgbClr val="000000"/>
                </a:solidFill>
                <a:latin typeface="Times New Roman" panose="02020603050405020304" pitchFamily="18" charset="0"/>
              </a:rPr>
              <a:t>将</a:t>
            </a:r>
            <a:r>
              <a:rPr lang="zh-CN" altLang="en-US">
                <a:solidFill>
                  <a:srgbClr val="FF0000"/>
                </a:solidFill>
                <a:latin typeface="Times New Roman" panose="02020603050405020304" pitchFamily="18" charset="0"/>
              </a:rPr>
              <a:t>随着时间的流逝</a:t>
            </a:r>
            <a:r>
              <a:rPr lang="zh-CN" altLang="en-US">
                <a:solidFill>
                  <a:srgbClr val="000000"/>
                </a:solidFill>
                <a:latin typeface="Times New Roman" panose="02020603050405020304" pitchFamily="18" charset="0"/>
              </a:rPr>
              <a:t>而</a:t>
            </a:r>
            <a:r>
              <a:rPr lang="zh-CN" altLang="en-US">
                <a:solidFill>
                  <a:srgbClr val="0000FF"/>
                </a:solidFill>
                <a:latin typeface="Times New Roman" panose="02020603050405020304" pitchFamily="18" charset="0"/>
              </a:rPr>
              <a:t>不断演化</a:t>
            </a:r>
            <a:r>
              <a:rPr lang="zh-CN" altLang="en-US">
                <a:solidFill>
                  <a:srgbClr val="000000"/>
                </a:solidFill>
                <a:latin typeface="Times New Roman" panose="02020603050405020304" pitchFamily="18" charset="0"/>
              </a:rPr>
              <a:t>。</a:t>
            </a:r>
          </a:p>
          <a:p>
            <a:endParaRPr lang="zh-CN" altLang="en-US"/>
          </a:p>
        </p:txBody>
      </p:sp>
    </p:spTree>
    <p:extLst>
      <p:ext uri="{BB962C8B-B14F-4D97-AF65-F5344CB8AC3E}">
        <p14:creationId xmlns:p14="http://schemas.microsoft.com/office/powerpoint/2010/main" val="299354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13.3.1 </a:t>
            </a:r>
            <a:r>
              <a:rPr lang="zh-CN" altLang="en-US" smtClean="0"/>
              <a:t>估算</a:t>
            </a:r>
            <a:r>
              <a:rPr lang="zh-CN" altLang="en-US"/>
              <a:t>开发时间</a:t>
            </a:r>
          </a:p>
        </p:txBody>
      </p:sp>
      <p:sp>
        <p:nvSpPr>
          <p:cNvPr id="3" name="内容占位符 2"/>
          <p:cNvSpPr>
            <a:spLocks noGrp="1"/>
          </p:cNvSpPr>
          <p:nvPr>
            <p:ph idx="1"/>
          </p:nvPr>
        </p:nvSpPr>
        <p:spPr/>
        <p:txBody>
          <a:bodyPr/>
          <a:lstStyle/>
          <a:p>
            <a:r>
              <a:rPr lang="zh-CN" altLang="en-US" sz="2600"/>
              <a:t>估算出完成给定项目</a:t>
            </a:r>
            <a:r>
              <a:rPr lang="zh-CN" altLang="en-US" sz="2600">
                <a:solidFill>
                  <a:srgbClr val="0000FF"/>
                </a:solidFill>
              </a:rPr>
              <a:t>所需的总工作量</a:t>
            </a:r>
            <a:r>
              <a:rPr lang="zh-CN" altLang="en-US" sz="2600"/>
              <a:t>之后，接下来的问题是</a:t>
            </a:r>
            <a:r>
              <a:rPr lang="zh-CN" altLang="en-US" sz="2600">
                <a:solidFill>
                  <a:srgbClr val="FF0000"/>
                </a:solidFill>
              </a:rPr>
              <a:t>用多长时间完成该项目的开发工作？</a:t>
            </a:r>
          </a:p>
          <a:p>
            <a:r>
              <a:rPr lang="zh-CN" altLang="en-US" sz="2600"/>
              <a:t>各种</a:t>
            </a:r>
            <a:r>
              <a:rPr lang="zh-CN" altLang="en-US" sz="2600">
                <a:solidFill>
                  <a:srgbClr val="0000FF"/>
                </a:solidFill>
              </a:rPr>
              <a:t>模型估算开发时间</a:t>
            </a:r>
            <a:r>
              <a:rPr lang="zh-CN" altLang="en-US" sz="2600"/>
              <a:t>的</a:t>
            </a:r>
            <a:r>
              <a:rPr lang="zh-CN" altLang="en-US" sz="2600">
                <a:solidFill>
                  <a:srgbClr val="0000FF"/>
                </a:solidFill>
              </a:rPr>
              <a:t>方程很相似</a:t>
            </a:r>
            <a:r>
              <a:rPr lang="zh-CN" altLang="en-US" sz="2600"/>
              <a:t>，例如</a:t>
            </a:r>
            <a:r>
              <a:rPr lang="zh-CN" altLang="en-US"/>
              <a:t>： </a:t>
            </a:r>
          </a:p>
          <a:p>
            <a:pPr lvl="1"/>
            <a:r>
              <a:rPr lang="en-US" altLang="zh-CN">
                <a:solidFill>
                  <a:srgbClr val="0000FF"/>
                </a:solidFill>
              </a:rPr>
              <a:t>Walston_Felix</a:t>
            </a:r>
            <a:r>
              <a:rPr lang="zh-CN" altLang="en-US"/>
              <a:t>模型  </a:t>
            </a:r>
            <a:r>
              <a:rPr lang="en-US" altLang="zh-CN" i="1" smtClean="0">
                <a:solidFill>
                  <a:srgbClr val="FF0000"/>
                </a:solidFill>
              </a:rPr>
              <a:t>T = 2.5 E 0.35</a:t>
            </a:r>
            <a:endParaRPr lang="en-US" altLang="zh-CN" i="1">
              <a:solidFill>
                <a:srgbClr val="FF0000"/>
              </a:solidFill>
            </a:endParaRPr>
          </a:p>
          <a:p>
            <a:pPr lvl="1"/>
            <a:r>
              <a:rPr lang="zh-CN" altLang="en-US">
                <a:solidFill>
                  <a:srgbClr val="0000FF"/>
                </a:solidFill>
              </a:rPr>
              <a:t>原始的</a:t>
            </a:r>
            <a:r>
              <a:rPr lang="en-US" altLang="zh-CN">
                <a:solidFill>
                  <a:srgbClr val="0000FF"/>
                </a:solidFill>
              </a:rPr>
              <a:t>COCOMO</a:t>
            </a:r>
            <a:r>
              <a:rPr lang="zh-CN" altLang="en-US"/>
              <a:t>模型  </a:t>
            </a:r>
            <a:r>
              <a:rPr lang="en-US" altLang="zh-CN" i="1" smtClean="0">
                <a:solidFill>
                  <a:srgbClr val="FF0000"/>
                </a:solidFill>
              </a:rPr>
              <a:t>T = 2.5 E 0.38</a:t>
            </a:r>
            <a:endParaRPr lang="en-US" altLang="zh-CN" i="1">
              <a:solidFill>
                <a:srgbClr val="FF0000"/>
              </a:solidFill>
            </a:endParaRPr>
          </a:p>
          <a:p>
            <a:pPr lvl="1"/>
            <a:r>
              <a:rPr lang="en-US" altLang="zh-CN">
                <a:solidFill>
                  <a:srgbClr val="0000FF"/>
                </a:solidFill>
              </a:rPr>
              <a:t>COCOMO2</a:t>
            </a:r>
            <a:r>
              <a:rPr lang="zh-CN" altLang="en-US"/>
              <a:t>模型  </a:t>
            </a:r>
            <a:r>
              <a:rPr lang="en-US" altLang="zh-CN" i="1" smtClean="0">
                <a:solidFill>
                  <a:srgbClr val="FF0000"/>
                </a:solidFill>
              </a:rPr>
              <a:t>T = 3.0 E 0.33 + 0.2</a:t>
            </a:r>
            <a:r>
              <a:rPr lang="en-US" altLang="zh-CN" i="1">
                <a:solidFill>
                  <a:srgbClr val="FF0000"/>
                </a:solidFill>
              </a:rPr>
              <a:t>×(b-1.01)</a:t>
            </a:r>
          </a:p>
          <a:p>
            <a:pPr lvl="1"/>
            <a:r>
              <a:rPr lang="en-US" altLang="zh-CN">
                <a:solidFill>
                  <a:srgbClr val="0000FF"/>
                </a:solidFill>
              </a:rPr>
              <a:t>Putnam</a:t>
            </a:r>
            <a:r>
              <a:rPr lang="zh-CN" altLang="en-US"/>
              <a:t>模型  </a:t>
            </a:r>
            <a:r>
              <a:rPr lang="en-US" altLang="zh-CN" i="1" smtClean="0">
                <a:solidFill>
                  <a:srgbClr val="FF0000"/>
                </a:solidFill>
              </a:rPr>
              <a:t>T = 2.4 E 1/3</a:t>
            </a:r>
            <a:endParaRPr lang="en-US" altLang="zh-CN" i="1">
              <a:solidFill>
                <a:srgbClr val="FF0000"/>
              </a:solidFill>
            </a:endParaRPr>
          </a:p>
          <a:p>
            <a:r>
              <a:rPr lang="zh-CN" altLang="en-US" sz="2600"/>
              <a:t>其中，</a:t>
            </a:r>
            <a:r>
              <a:rPr lang="en-US" altLang="zh-CN" sz="2600" i="1" smtClean="0">
                <a:solidFill>
                  <a:srgbClr val="0000FF"/>
                </a:solidFill>
              </a:rPr>
              <a:t>E  </a:t>
            </a:r>
            <a:r>
              <a:rPr lang="zh-CN" altLang="en-US" sz="2600" smtClean="0"/>
              <a:t>是</a:t>
            </a:r>
            <a:r>
              <a:rPr lang="zh-CN" altLang="en-US" sz="2600"/>
              <a:t>开发工作量（以人月为单位），</a:t>
            </a:r>
            <a:r>
              <a:rPr lang="en-US" altLang="zh-CN" sz="2600" i="1" smtClean="0">
                <a:solidFill>
                  <a:srgbClr val="0000FF"/>
                </a:solidFill>
              </a:rPr>
              <a:t>T  </a:t>
            </a:r>
            <a:r>
              <a:rPr lang="zh-CN" altLang="en-US" sz="2600" smtClean="0"/>
              <a:t>是</a:t>
            </a:r>
            <a:r>
              <a:rPr lang="zh-CN" altLang="en-US" sz="2600"/>
              <a:t>开发时间（以月为单位）。</a:t>
            </a:r>
            <a:r>
              <a:rPr lang="zh-CN" altLang="en-US"/>
              <a:t> </a:t>
            </a:r>
          </a:p>
          <a:p>
            <a:endParaRPr lang="zh-CN" altLang="en-US"/>
          </a:p>
        </p:txBody>
      </p:sp>
    </p:spTree>
    <p:extLst>
      <p:ext uri="{BB962C8B-B14F-4D97-AF65-F5344CB8AC3E}">
        <p14:creationId xmlns:p14="http://schemas.microsoft.com/office/powerpoint/2010/main" val="392625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项目组规模对生产率的</a:t>
            </a:r>
            <a:r>
              <a:rPr lang="zh-CN" altLang="en-US" smtClean="0"/>
              <a:t>影响</a:t>
            </a:r>
            <a:endParaRPr lang="zh-CN" altLang="en-US"/>
          </a:p>
        </p:txBody>
      </p:sp>
      <p:sp>
        <p:nvSpPr>
          <p:cNvPr id="3" name="内容占位符 2"/>
          <p:cNvSpPr>
            <a:spLocks noGrp="1"/>
          </p:cNvSpPr>
          <p:nvPr>
            <p:ph idx="1"/>
          </p:nvPr>
        </p:nvSpPr>
        <p:spPr/>
        <p:txBody>
          <a:bodyPr/>
          <a:lstStyle/>
          <a:p>
            <a:r>
              <a:rPr lang="en-US" altLang="zh-CN" smtClean="0">
                <a:solidFill>
                  <a:srgbClr val="0000FF"/>
                </a:solidFill>
              </a:rPr>
              <a:t>Brooks</a:t>
            </a:r>
            <a:r>
              <a:rPr lang="zh-CN" altLang="en-US"/>
              <a:t>规律：向一个已经</a:t>
            </a:r>
            <a:r>
              <a:rPr lang="zh-CN" altLang="en-US" smtClean="0"/>
              <a:t>延期项目</a:t>
            </a:r>
            <a:r>
              <a:rPr lang="zh-CN" altLang="en-US"/>
              <a:t>增加人力，只会使得它</a:t>
            </a:r>
            <a:r>
              <a:rPr lang="zh-CN" altLang="en-US">
                <a:solidFill>
                  <a:srgbClr val="FF0000"/>
                </a:solidFill>
              </a:rPr>
              <a:t>更加延期</a:t>
            </a:r>
            <a:r>
              <a:rPr lang="zh-CN" altLang="en-US" smtClean="0"/>
              <a:t>。</a:t>
            </a:r>
            <a:endParaRPr lang="en-US" altLang="zh-CN" smtClean="0"/>
          </a:p>
          <a:p>
            <a:pPr lvl="1"/>
            <a:r>
              <a:rPr lang="zh-CN" altLang="en-US"/>
              <a:t>当小组变得更大时，每个人需要用更多时间与组内其他成员讨论问题、协调工作，因此增加了通信开销。</a:t>
            </a:r>
          </a:p>
          <a:p>
            <a:pPr lvl="1"/>
            <a:r>
              <a:rPr lang="zh-CN" altLang="en-US"/>
              <a:t>如果在开发过程中增加小组人员，则</a:t>
            </a:r>
            <a:r>
              <a:rPr lang="zh-CN" altLang="en-US">
                <a:solidFill>
                  <a:srgbClr val="0000FF"/>
                </a:solidFill>
              </a:rPr>
              <a:t>最初一段时间</a:t>
            </a:r>
            <a:r>
              <a:rPr lang="zh-CN" altLang="en-US"/>
              <a:t>内项目组总生产率不仅不会提高反而会下降</a:t>
            </a:r>
            <a:r>
              <a:rPr lang="zh-CN" altLang="en-US" smtClean="0"/>
              <a:t>。</a:t>
            </a:r>
            <a:endParaRPr lang="zh-CN" altLang="en-US" sz="2800"/>
          </a:p>
          <a:p>
            <a:r>
              <a:rPr lang="zh-CN" altLang="en-US"/>
              <a:t>存在一个</a:t>
            </a:r>
            <a:r>
              <a:rPr lang="zh-CN" altLang="en-US">
                <a:solidFill>
                  <a:srgbClr val="0000FF"/>
                </a:solidFill>
              </a:rPr>
              <a:t>最佳的项目组规模</a:t>
            </a:r>
            <a:r>
              <a:rPr lang="en-US" altLang="zh-CN" i="1">
                <a:solidFill>
                  <a:srgbClr val="0000FF"/>
                </a:solidFill>
              </a:rPr>
              <a:t>P</a:t>
            </a:r>
            <a:r>
              <a:rPr lang="en-US" altLang="zh-CN" baseline="-25000">
                <a:solidFill>
                  <a:srgbClr val="0000FF"/>
                </a:solidFill>
              </a:rPr>
              <a:t>opt</a:t>
            </a:r>
            <a:r>
              <a:rPr lang="zh-CN" altLang="en-US"/>
              <a:t>，这个规模的</a:t>
            </a:r>
            <a:r>
              <a:rPr lang="zh-CN" altLang="en-US">
                <a:solidFill>
                  <a:srgbClr val="FF0000"/>
                </a:solidFill>
              </a:rPr>
              <a:t>项目组其总生产率最高</a:t>
            </a:r>
            <a:r>
              <a:rPr lang="zh-CN" altLang="en-US"/>
              <a:t>。项目组的</a:t>
            </a:r>
            <a:r>
              <a:rPr lang="zh-CN" altLang="en-US">
                <a:solidFill>
                  <a:srgbClr val="0000FF"/>
                </a:solidFill>
              </a:rPr>
              <a:t>最佳规模是</a:t>
            </a:r>
            <a:r>
              <a:rPr lang="en-US" altLang="zh-CN">
                <a:solidFill>
                  <a:srgbClr val="0000FF"/>
                </a:solidFill>
              </a:rPr>
              <a:t>5.5</a:t>
            </a:r>
            <a:r>
              <a:rPr lang="zh-CN" altLang="en-US">
                <a:solidFill>
                  <a:srgbClr val="0000FF"/>
                </a:solidFill>
              </a:rPr>
              <a:t>人，即</a:t>
            </a:r>
            <a:r>
              <a:rPr lang="en-US" altLang="zh-CN" i="1" smtClean="0">
                <a:solidFill>
                  <a:srgbClr val="0000FF"/>
                </a:solidFill>
              </a:rPr>
              <a:t>P</a:t>
            </a:r>
            <a:r>
              <a:rPr lang="en-US" altLang="zh-CN" baseline="-25000" smtClean="0">
                <a:solidFill>
                  <a:srgbClr val="0000FF"/>
                </a:solidFill>
              </a:rPr>
              <a:t>opt</a:t>
            </a:r>
            <a:r>
              <a:rPr lang="en-US" altLang="zh-CN" smtClean="0">
                <a:solidFill>
                  <a:srgbClr val="0000FF"/>
                </a:solidFill>
              </a:rPr>
              <a:t>=5.5</a:t>
            </a:r>
            <a:endParaRPr lang="zh-CN" altLang="en-US"/>
          </a:p>
        </p:txBody>
      </p:sp>
    </p:spTree>
    <p:extLst>
      <p:ext uri="{BB962C8B-B14F-4D97-AF65-F5344CB8AC3E}">
        <p14:creationId xmlns:p14="http://schemas.microsoft.com/office/powerpoint/2010/main" val="370965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当软件项目延期时，不合适的做法是（）</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828800" y="2402607"/>
            <a:ext cx="6400800" cy="642938"/>
          </a:xfrm>
          <a:prstGeom prst="rect">
            <a:avLst/>
          </a:prstGeom>
          <a:noFill/>
        </p:spPr>
        <p:txBody>
          <a:bodyPr vert="horz" rtlCol="0" anchor="ctr" anchorCtr="0">
            <a:noAutofit/>
          </a:bodyPr>
          <a:lstStyle/>
          <a:p>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全面评估下延期时间的长短，若时间较短，可通过</a:t>
            </a:r>
            <a:r>
              <a:rPr lang="zh-CN" altLang="en-US" sz="24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加班解决</a:t>
            </a:r>
            <a:endPar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1828800" y="3259857"/>
            <a:ext cx="6400800" cy="642938"/>
          </a:xfrm>
          <a:prstGeom prst="rect">
            <a:avLst/>
          </a:prstGeom>
          <a:noFill/>
        </p:spPr>
        <p:txBody>
          <a:bodyPr vert="horz" rtlCol="0" anchor="ctr" anchorCtr="0">
            <a:noAutofit/>
          </a:bodyPr>
          <a:lstStyle/>
          <a:p>
            <a:r>
              <a:rPr lang="zh-CN" altLang="en-US" sz="24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评估软件</a:t>
            </a:r>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是否超范围</a:t>
            </a:r>
            <a:r>
              <a:rPr lang="zh-CN" altLang="en-US" sz="24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开发，</a:t>
            </a:r>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若有及时调整</a:t>
            </a:r>
          </a:p>
        </p:txBody>
      </p:sp>
      <p:sp>
        <p:nvSpPr>
          <p:cNvPr id="8" name="文本框 7"/>
          <p:cNvSpPr txBox="1"/>
          <p:nvPr>
            <p:custDataLst>
              <p:tags r:id="rId5"/>
            </p:custDataLst>
          </p:nvPr>
        </p:nvSpPr>
        <p:spPr>
          <a:xfrm>
            <a:off x="1828800" y="4117107"/>
            <a:ext cx="6400800" cy="642938"/>
          </a:xfrm>
          <a:prstGeom prst="rect">
            <a:avLst/>
          </a:prstGeom>
          <a:noFill/>
        </p:spPr>
        <p:txBody>
          <a:bodyPr vert="horz" rtlCol="0" anchor="ctr" anchorCtr="0">
            <a:noAutofit/>
          </a:bodyPr>
          <a:lstStyle/>
          <a:p>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要及时将延期情况</a:t>
            </a:r>
            <a:r>
              <a:rPr lang="zh-CN" altLang="en-US" sz="24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通知甲方，</a:t>
            </a:r>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并说明原因和你们计划如何最大限度的缩小影响</a:t>
            </a:r>
          </a:p>
        </p:txBody>
      </p:sp>
      <p:sp>
        <p:nvSpPr>
          <p:cNvPr id="9" name="文本框 8"/>
          <p:cNvSpPr txBox="1"/>
          <p:nvPr>
            <p:custDataLst>
              <p:tags r:id="rId6"/>
            </p:custDataLst>
          </p:nvPr>
        </p:nvSpPr>
        <p:spPr>
          <a:xfrm>
            <a:off x="1828800" y="4974357"/>
            <a:ext cx="6400800" cy="642938"/>
          </a:xfrm>
          <a:prstGeom prst="rect">
            <a:avLst/>
          </a:prstGeom>
          <a:noFill/>
        </p:spPr>
        <p:txBody>
          <a:bodyPr vert="horz" rtlCol="0" anchor="ctr" anchorCtr="0">
            <a:noAutofit/>
          </a:bodyPr>
          <a:lstStyle/>
          <a:p>
            <a:r>
              <a:rPr lang="zh-CN" altLang="en-US" sz="24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大量增加人手</a:t>
            </a:r>
            <a:endPar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7"/>
            </p:custDataLst>
          </p:nvPr>
        </p:nvSpPr>
        <p:spPr bwMode="auto">
          <a:xfrm>
            <a:off x="1114425" y="2466900"/>
            <a:ext cx="514350" cy="514350"/>
          </a:xfrm>
          <a:prstGeom prst="ellipse">
            <a:avLst/>
          </a:prstGeom>
          <a:solidFill>
            <a:srgbClr val="808080"/>
          </a:solidFill>
          <a:ln w="12700" cmpd="sng">
            <a:solidFill>
              <a:srgbClr val="000000"/>
            </a:solidFill>
            <a:prstDash val="solid"/>
            <a:miter lim="800000"/>
            <a:headEnd/>
            <a:tailEnd type="triangle" w="med" len="med"/>
          </a:ln>
        </p:spPr>
        <p:txBody>
          <a:bodyPr rtlCol="0" anchor="ctr" anchorCtr="1"/>
          <a:lstStyle/>
          <a:p>
            <a:pPr algn="ctr"/>
            <a:r>
              <a:rPr lang="en-US" altLang="zh-CN" sz="14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bwMode="auto">
          <a:xfrm>
            <a:off x="1114425" y="3324150"/>
            <a:ext cx="514350" cy="514350"/>
          </a:xfrm>
          <a:prstGeom prst="ellipse">
            <a:avLst/>
          </a:prstGeom>
          <a:solidFill>
            <a:srgbClr val="808080"/>
          </a:solidFill>
          <a:ln w="12700" cmpd="sng">
            <a:solidFill>
              <a:srgbClr val="000000"/>
            </a:solidFill>
            <a:prstDash val="solid"/>
            <a:miter lim="800000"/>
            <a:headEnd/>
            <a:tailEnd type="triangle" w="med" len="med"/>
          </a:ln>
        </p:spPr>
        <p:txBody>
          <a:bodyPr rtlCol="0" anchor="ctr" anchorCtr="1"/>
          <a:lstStyle/>
          <a:p>
            <a:pPr algn="ctr"/>
            <a:r>
              <a:rPr lang="en-US" altLang="zh-CN" sz="14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bwMode="auto">
          <a:xfrm>
            <a:off x="1114425" y="4181400"/>
            <a:ext cx="514350" cy="514350"/>
          </a:xfrm>
          <a:prstGeom prst="ellipse">
            <a:avLst/>
          </a:prstGeom>
          <a:solidFill>
            <a:srgbClr val="808080"/>
          </a:solidFill>
          <a:ln w="12700" cmpd="sng">
            <a:solidFill>
              <a:srgbClr val="000000"/>
            </a:solidFill>
            <a:prstDash val="solid"/>
            <a:miter lim="800000"/>
            <a:headEnd/>
            <a:tailEnd type="triangle" w="med" len="med"/>
          </a:ln>
        </p:spPr>
        <p:txBody>
          <a:bodyPr rtlCol="0" anchor="ctr" anchorCtr="1"/>
          <a:lstStyle/>
          <a:p>
            <a:pPr algn="ctr"/>
            <a:r>
              <a:rPr lang="en-US" altLang="zh-CN" sz="14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bwMode="auto">
          <a:xfrm>
            <a:off x="1114425" y="5038650"/>
            <a:ext cx="514350" cy="514350"/>
          </a:xfrm>
          <a:prstGeom prst="ellipse">
            <a:avLst/>
          </a:prstGeom>
          <a:solidFill>
            <a:srgbClr val="00FF00"/>
          </a:solidFill>
          <a:ln w="25400" cmpd="sng">
            <a:solidFill>
              <a:srgbClr val="000000"/>
            </a:solidFill>
            <a:prstDash val="solid"/>
            <a:miter lim="800000"/>
            <a:headEnd/>
            <a:tailEnd type="triangle" w="med" len="med"/>
          </a:ln>
        </p:spPr>
        <p:txBody>
          <a:bodyPr rtlCol="0" anchor="ctr" anchorCtr="1"/>
          <a:lstStyle/>
          <a:p>
            <a:pPr algn="ctr"/>
            <a:r>
              <a:rPr lang="en-US" altLang="zh-CN" sz="14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bwMode="auto">
          <a:xfrm>
            <a:off x="6172200" y="6215063"/>
            <a:ext cx="1543050" cy="411480"/>
          </a:xfrm>
          <a:prstGeom prst="roundRect">
            <a:avLst/>
          </a:prstGeom>
          <a:solidFill>
            <a:srgbClr val="808080"/>
          </a:solidFill>
          <a:ln w="38100" cmpd="sng">
            <a:solidFill>
              <a:srgbClr val="000000"/>
            </a:solidFill>
            <a:prstDash val="solid"/>
            <a:miter lim="800000"/>
            <a:headEnd/>
            <a:tailEnd type="triangle" w="med" len="med"/>
          </a:ln>
        </p:spPr>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bwMode="auto">
            <a:xfrm>
              <a:off x="0" y="0"/>
              <a:ext cx="9144000" cy="635000"/>
            </a:xfrm>
            <a:prstGeom prst="rect">
              <a:avLst/>
            </a:prstGeom>
            <a:solidFill>
              <a:srgbClr val="F6F7F8"/>
            </a:solidFill>
            <a:ln w="9525">
              <a:noFill/>
              <a:miter lim="800000"/>
              <a:headEnd/>
              <a:tailEnd type="triangle" w="med" len="med"/>
            </a:ln>
            <a:extLst>
              <a:ext uri="{91240B29-F687-4F45-9708-019B960494DF}">
                <a14:hiddenLine xmlns:a14="http://schemas.microsoft.com/office/drawing/2010/main" w="9525">
                  <a:solidFill>
                    <a:schemeClr val="tx1"/>
                  </a:solidFill>
                  <a:miter lim="800000"/>
                  <a:headEnd/>
                  <a:tailEnd type="triangle" w="med" len="med"/>
                </a14:hiddenLine>
              </a:ext>
            </a:extLst>
          </p:spPr>
          <p:txBody>
            <a:bodyPr rtlCol="0" anchor="ctr"/>
            <a:lstStyle/>
            <a:p>
              <a:pPr algn="ctr"/>
              <a:endParaRPr lang="zh-CN" altLang="en-US"/>
            </a:p>
          </p:txBody>
        </p:sp>
        <p:sp>
          <p:nvSpPr>
            <p:cNvPr id="16" name="ColorBlock"/>
            <p:cNvSpPr/>
            <p:nvPr>
              <p:custDataLst>
                <p:tags r:id="rId15"/>
              </p:custDataLst>
            </p:nvPr>
          </p:nvSpPr>
          <p:spPr bwMode="auto">
            <a:xfrm>
              <a:off x="0" y="0"/>
              <a:ext cx="190500" cy="635000"/>
            </a:xfrm>
            <a:prstGeom prst="rect">
              <a:avLst/>
            </a:prstGeom>
            <a:solidFill>
              <a:srgbClr val="639EF4"/>
            </a:solidFill>
            <a:ln w="9525">
              <a:noFill/>
              <a:miter lim="800000"/>
              <a:headEnd/>
              <a:tailEnd type="triangle" w="med" len="med"/>
            </a:ln>
            <a:extLst>
              <a:ext uri="{91240B29-F687-4F45-9708-019B960494DF}">
                <a14:hiddenLine xmlns:a14="http://schemas.microsoft.com/office/drawing/2010/main" w="9525">
                  <a:solidFill>
                    <a:schemeClr val="tx1"/>
                  </a:solidFill>
                  <a:miter lim="800000"/>
                  <a:headEnd/>
                  <a:tailEnd type="triangle" w="med" len="med"/>
                </a14:hiddenLine>
              </a:ext>
            </a:extLst>
          </p:spPr>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565293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13.3.2  </a:t>
            </a:r>
            <a:r>
              <a:rPr lang="zh-CN" altLang="en-US" smtClean="0"/>
              <a:t>用</a:t>
            </a:r>
            <a:r>
              <a:rPr lang="en-US" altLang="zh-CN" smtClean="0"/>
              <a:t>Gantt</a:t>
            </a:r>
            <a:r>
              <a:rPr lang="zh-CN" altLang="en-US" smtClean="0"/>
              <a:t>图表达项目计划</a:t>
            </a:r>
            <a:endParaRPr lang="zh-CN" altLang="en-US"/>
          </a:p>
        </p:txBody>
      </p:sp>
      <p:sp>
        <p:nvSpPr>
          <p:cNvPr id="3" name="内容占位符 2"/>
          <p:cNvSpPr>
            <a:spLocks noGrp="1"/>
          </p:cNvSpPr>
          <p:nvPr>
            <p:ph idx="1"/>
          </p:nvPr>
        </p:nvSpPr>
        <p:spPr>
          <a:xfrm>
            <a:off x="684213" y="1412875"/>
            <a:ext cx="7920037" cy="1238885"/>
          </a:xfrm>
        </p:spPr>
        <p:txBody>
          <a:bodyPr/>
          <a:lstStyle/>
          <a:p>
            <a:pPr>
              <a:lnSpc>
                <a:spcPct val="90000"/>
              </a:lnSpc>
            </a:pPr>
            <a:r>
              <a:rPr lang="en-US" altLang="zh-CN" sz="2400">
                <a:solidFill>
                  <a:srgbClr val="0000FF"/>
                </a:solidFill>
                <a:latin typeface="Times New Roman" panose="02020603050405020304" pitchFamily="18" charset="0"/>
              </a:rPr>
              <a:t>Gantt(</a:t>
            </a:r>
            <a:r>
              <a:rPr lang="zh-CN" altLang="en-US" sz="2400">
                <a:solidFill>
                  <a:srgbClr val="0000FF"/>
                </a:solidFill>
                <a:latin typeface="Times New Roman" panose="02020603050405020304" pitchFamily="18" charset="0"/>
              </a:rPr>
              <a:t>甘特</a:t>
            </a:r>
            <a:r>
              <a:rPr lang="en-US" altLang="zh-CN" sz="2400" smtClean="0">
                <a:solidFill>
                  <a:srgbClr val="0000FF"/>
                </a:solidFill>
                <a:latin typeface="Times New Roman" panose="02020603050405020304" pitchFamily="18" charset="0"/>
              </a:rPr>
              <a:t>)</a:t>
            </a:r>
            <a:r>
              <a:rPr lang="zh-CN" altLang="en-US" sz="2400">
                <a:latin typeface="Times New Roman" panose="02020603050405020304" pitchFamily="18" charset="0"/>
              </a:rPr>
              <a:t>通过日历形式列出</a:t>
            </a:r>
            <a:r>
              <a:rPr lang="zh-CN" altLang="en-US" sz="2400">
                <a:solidFill>
                  <a:srgbClr val="0000FF"/>
                </a:solidFill>
                <a:latin typeface="Times New Roman" panose="02020603050405020304" pitchFamily="18" charset="0"/>
              </a:rPr>
              <a:t>项目活动</a:t>
            </a:r>
            <a:r>
              <a:rPr lang="zh-CN" altLang="en-US" sz="2400">
                <a:latin typeface="Times New Roman" panose="02020603050405020304" pitchFamily="18" charset="0"/>
              </a:rPr>
              <a:t>及其</a:t>
            </a:r>
            <a:r>
              <a:rPr lang="zh-CN" altLang="en-US" sz="2400" smtClean="0">
                <a:latin typeface="Times New Roman" panose="02020603050405020304" pitchFamily="18" charset="0"/>
              </a:rPr>
              <a:t>相    </a:t>
            </a:r>
            <a:r>
              <a:rPr lang="zh-CN" altLang="en-US" sz="2400">
                <a:latin typeface="Times New Roman" panose="02020603050405020304" pitchFamily="18" charset="0"/>
              </a:rPr>
              <a:t>应的</a:t>
            </a:r>
            <a:r>
              <a:rPr lang="zh-CN" altLang="en-US" sz="2400">
                <a:solidFill>
                  <a:srgbClr val="0000FF"/>
                </a:solidFill>
                <a:latin typeface="Times New Roman" panose="02020603050405020304" pitchFamily="18" charset="0"/>
              </a:rPr>
              <a:t>开始</a:t>
            </a:r>
            <a:r>
              <a:rPr lang="zh-CN" altLang="en-US" sz="2400">
                <a:latin typeface="Times New Roman" panose="02020603050405020304" pitchFamily="18" charset="0"/>
              </a:rPr>
              <a:t>和</a:t>
            </a:r>
            <a:r>
              <a:rPr lang="zh-CN" altLang="en-US" sz="2400">
                <a:solidFill>
                  <a:srgbClr val="0000FF"/>
                </a:solidFill>
                <a:latin typeface="Times New Roman" panose="02020603050405020304" pitchFamily="18" charset="0"/>
              </a:rPr>
              <a:t>结束日期</a:t>
            </a:r>
            <a:r>
              <a:rPr lang="zh-CN" altLang="en-US" sz="2400" smtClean="0">
                <a:latin typeface="Times New Roman" panose="02020603050405020304" pitchFamily="18" charset="0"/>
              </a:rPr>
              <a:t>，</a:t>
            </a:r>
            <a:r>
              <a:rPr lang="zh-CN" altLang="en-US" sz="2400">
                <a:latin typeface="Times New Roman" panose="02020603050405020304" pitchFamily="18" charset="0"/>
              </a:rPr>
              <a:t>是</a:t>
            </a:r>
            <a:r>
              <a:rPr lang="zh-CN" altLang="en-US" sz="2400" smtClean="0">
                <a:latin typeface="Times New Roman" panose="02020603050405020304" pitchFamily="18" charset="0"/>
              </a:rPr>
              <a:t>反映</a:t>
            </a:r>
            <a:r>
              <a:rPr lang="zh-CN" altLang="en-US" sz="2400">
                <a:solidFill>
                  <a:srgbClr val="0000FF"/>
                </a:solidFill>
                <a:latin typeface="Times New Roman" panose="02020603050405020304" pitchFamily="18" charset="0"/>
              </a:rPr>
              <a:t>项目进度</a:t>
            </a:r>
            <a:r>
              <a:rPr lang="zh-CN" altLang="en-US" sz="2400" smtClean="0">
                <a:solidFill>
                  <a:srgbClr val="0000FF"/>
                </a:solidFill>
                <a:latin typeface="Times New Roman" panose="02020603050405020304" pitchFamily="18" charset="0"/>
              </a:rPr>
              <a:t>信息</a:t>
            </a:r>
            <a:r>
              <a:rPr lang="zh-CN" altLang="en-US" sz="2400" smtClean="0">
                <a:latin typeface="Times New Roman" panose="02020603050405020304" pitchFamily="18" charset="0"/>
              </a:rPr>
              <a:t>的一</a:t>
            </a:r>
            <a:r>
              <a:rPr lang="zh-CN" altLang="en-US" sz="2400">
                <a:latin typeface="Times New Roman" panose="02020603050405020304" pitchFamily="18" charset="0"/>
              </a:rPr>
              <a:t>种标准形式。</a:t>
            </a:r>
          </a:p>
          <a:p>
            <a:endParaRPr lang="zh-CN" altLang="en-US"/>
          </a:p>
        </p:txBody>
      </p:sp>
      <p:pic>
        <p:nvPicPr>
          <p:cNvPr id="1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211" y="2396122"/>
            <a:ext cx="7178040" cy="341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41022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13.3.3  </a:t>
            </a:r>
            <a:r>
              <a:rPr lang="zh-CN" altLang="en-US" smtClean="0"/>
              <a:t>用工程网络表达项目计划</a:t>
            </a:r>
            <a:endParaRPr lang="zh-CN" altLang="en-US"/>
          </a:p>
        </p:txBody>
      </p:sp>
      <p:sp>
        <p:nvSpPr>
          <p:cNvPr id="3" name="内容占位符 2"/>
          <p:cNvSpPr>
            <a:spLocks noGrp="1"/>
          </p:cNvSpPr>
          <p:nvPr>
            <p:ph idx="1"/>
          </p:nvPr>
        </p:nvSpPr>
        <p:spPr/>
        <p:txBody>
          <a:bodyPr/>
          <a:lstStyle/>
          <a:p>
            <a:pPr>
              <a:spcBef>
                <a:spcPct val="10000"/>
              </a:spcBef>
            </a:pPr>
            <a:r>
              <a:rPr lang="zh-CN" altLang="en-US" sz="2400">
                <a:solidFill>
                  <a:srgbClr val="0000FF"/>
                </a:solidFill>
                <a:latin typeface="Times New Roman" panose="02020603050405020304" pitchFamily="18" charset="0"/>
              </a:rPr>
              <a:t>工程</a:t>
            </a:r>
            <a:r>
              <a:rPr lang="zh-CN" altLang="en-US" sz="2400" smtClean="0">
                <a:solidFill>
                  <a:srgbClr val="0000FF"/>
                </a:solidFill>
                <a:latin typeface="Times New Roman" panose="02020603050405020304" pitchFamily="18" charset="0"/>
              </a:rPr>
              <a:t>网络</a:t>
            </a:r>
            <a:r>
              <a:rPr lang="zh-CN" altLang="en-US" sz="2400" smtClean="0">
                <a:latin typeface="Times New Roman" panose="02020603050405020304" pitchFamily="18" charset="0"/>
              </a:rPr>
              <a:t>同样</a:t>
            </a:r>
            <a:r>
              <a:rPr lang="zh-CN" altLang="en-US" sz="2400">
                <a:latin typeface="Times New Roman" panose="02020603050405020304" pitchFamily="18" charset="0"/>
              </a:rPr>
              <a:t>能</a:t>
            </a:r>
            <a:r>
              <a:rPr lang="zh-CN" altLang="en-US" sz="2400">
                <a:solidFill>
                  <a:srgbClr val="0000FF"/>
                </a:solidFill>
                <a:latin typeface="Times New Roman" panose="02020603050405020304" pitchFamily="18" charset="0"/>
              </a:rPr>
              <a:t>描绘任务分解情况</a:t>
            </a:r>
            <a:r>
              <a:rPr lang="zh-CN" altLang="en-US" sz="2400">
                <a:latin typeface="Times New Roman" panose="02020603050405020304" pitchFamily="18" charset="0"/>
              </a:rPr>
              <a:t>以及每</a:t>
            </a:r>
            <a:r>
              <a:rPr lang="zh-CN" altLang="en-US" sz="2400">
                <a:solidFill>
                  <a:srgbClr val="FF0000"/>
                </a:solidFill>
                <a:latin typeface="Times New Roman" panose="02020603050405020304" pitchFamily="18" charset="0"/>
              </a:rPr>
              <a:t>项作业的开始时间和结束时间</a:t>
            </a:r>
            <a:r>
              <a:rPr lang="zh-CN" altLang="en-US" sz="2400" smtClean="0">
                <a:latin typeface="Times New Roman" panose="02020603050405020304" pitchFamily="18" charset="0"/>
              </a:rPr>
              <a:t>。此外，能</a:t>
            </a:r>
            <a:r>
              <a:rPr lang="zh-CN" altLang="en-US" sz="2400">
                <a:latin typeface="Times New Roman" panose="02020603050405020304" pitchFamily="18" charset="0"/>
              </a:rPr>
              <a:t>显式地描绘</a:t>
            </a:r>
            <a:r>
              <a:rPr lang="zh-CN" altLang="en-US" sz="2400">
                <a:solidFill>
                  <a:srgbClr val="0000FF"/>
                </a:solidFill>
                <a:latin typeface="Times New Roman" panose="02020603050405020304" pitchFamily="18" charset="0"/>
              </a:rPr>
              <a:t>各个作业彼此间的</a:t>
            </a:r>
            <a:r>
              <a:rPr lang="zh-CN" altLang="en-US" sz="2400">
                <a:solidFill>
                  <a:srgbClr val="FF0000"/>
                </a:solidFill>
                <a:latin typeface="Times New Roman" panose="02020603050405020304" pitchFamily="18" charset="0"/>
              </a:rPr>
              <a:t>依赖关系</a:t>
            </a:r>
            <a:r>
              <a:rPr lang="zh-CN" altLang="en-US" sz="2400">
                <a:latin typeface="Times New Roman" panose="02020603050405020304" pitchFamily="18" charset="0"/>
              </a:rPr>
              <a:t>。</a:t>
            </a:r>
          </a:p>
          <a:p>
            <a:endParaRPr lang="zh-CN" altLang="en-US"/>
          </a:p>
        </p:txBody>
      </p:sp>
      <p:pic>
        <p:nvPicPr>
          <p:cNvPr id="4" name="Picture 4" descr="图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742" y="2975476"/>
            <a:ext cx="4074479" cy="209180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419140" y="2699111"/>
            <a:ext cx="4138930" cy="3170099"/>
          </a:xfrm>
          <a:prstGeom prst="rect">
            <a:avLst/>
          </a:prstGeom>
        </p:spPr>
        <p:txBody>
          <a:bodyPr wrap="square">
            <a:spAutoFit/>
          </a:bodyPr>
          <a:lstStyle/>
          <a:p>
            <a:r>
              <a:rPr lang="en-US" altLang="zh-CN" sz="2000" smtClean="0"/>
              <a:t>1—2</a:t>
            </a:r>
            <a:r>
              <a:rPr lang="zh-CN" altLang="en-US" sz="2000"/>
              <a:t>刮第</a:t>
            </a:r>
            <a:r>
              <a:rPr lang="en-US" altLang="zh-CN" sz="2000"/>
              <a:t>1</a:t>
            </a:r>
            <a:r>
              <a:rPr lang="zh-CN" altLang="en-US" sz="2000"/>
              <a:t>面墙上的旧漆； </a:t>
            </a:r>
            <a:r>
              <a:rPr lang="en-US" altLang="zh-CN" sz="2000" smtClean="0"/>
              <a:t>2—3</a:t>
            </a:r>
            <a:r>
              <a:rPr lang="zh-CN" altLang="en-US" sz="2000"/>
              <a:t>刮第</a:t>
            </a:r>
            <a:r>
              <a:rPr lang="en-US" altLang="zh-CN" sz="2000"/>
              <a:t>2</a:t>
            </a:r>
            <a:r>
              <a:rPr lang="zh-CN" altLang="en-US" sz="2000"/>
              <a:t>面墙上的旧漆</a:t>
            </a:r>
            <a:r>
              <a:rPr lang="zh-CN" altLang="en-US" sz="2000" smtClean="0"/>
              <a:t>；</a:t>
            </a:r>
            <a:r>
              <a:rPr lang="en-US" altLang="zh-CN" sz="2000" smtClean="0"/>
              <a:t>2—4</a:t>
            </a:r>
            <a:r>
              <a:rPr lang="zh-CN" altLang="en-US" sz="2000"/>
              <a:t>给第</a:t>
            </a:r>
            <a:r>
              <a:rPr lang="en-US" altLang="zh-CN" sz="2000"/>
              <a:t>1</a:t>
            </a:r>
            <a:r>
              <a:rPr lang="zh-CN" altLang="en-US" sz="2000"/>
              <a:t>面墙刷新漆</a:t>
            </a:r>
            <a:r>
              <a:rPr lang="zh-CN" altLang="en-US" sz="2000" smtClean="0"/>
              <a:t>； </a:t>
            </a:r>
            <a:r>
              <a:rPr lang="en-US" altLang="zh-CN" sz="2000"/>
              <a:t>3—5</a:t>
            </a:r>
            <a:r>
              <a:rPr lang="zh-CN" altLang="en-US" sz="2000"/>
              <a:t>刮第</a:t>
            </a:r>
            <a:r>
              <a:rPr lang="en-US" altLang="zh-CN" sz="2000"/>
              <a:t>3</a:t>
            </a:r>
            <a:r>
              <a:rPr lang="zh-CN" altLang="en-US" sz="2000"/>
              <a:t>面墙上旧漆</a:t>
            </a:r>
            <a:r>
              <a:rPr lang="zh-CN" altLang="en-US" sz="2000" smtClean="0"/>
              <a:t>； </a:t>
            </a:r>
            <a:r>
              <a:rPr lang="en-US" altLang="zh-CN" sz="2000"/>
              <a:t>4—6</a:t>
            </a:r>
            <a:r>
              <a:rPr lang="zh-CN" altLang="en-US" sz="2000"/>
              <a:t>给第</a:t>
            </a:r>
            <a:r>
              <a:rPr lang="en-US" altLang="zh-CN" sz="2000"/>
              <a:t>2</a:t>
            </a:r>
            <a:r>
              <a:rPr lang="zh-CN" altLang="en-US" sz="2000"/>
              <a:t>面墙刷新漆</a:t>
            </a:r>
            <a:r>
              <a:rPr lang="zh-CN" altLang="en-US" sz="2000" smtClean="0"/>
              <a:t>； </a:t>
            </a:r>
            <a:r>
              <a:rPr lang="en-US" altLang="zh-CN" sz="2000"/>
              <a:t>4—7</a:t>
            </a:r>
            <a:r>
              <a:rPr lang="zh-CN" altLang="en-US" sz="2000"/>
              <a:t>清理第</a:t>
            </a:r>
            <a:r>
              <a:rPr lang="en-US" altLang="zh-CN" sz="2000"/>
              <a:t>1</a:t>
            </a:r>
            <a:r>
              <a:rPr lang="zh-CN" altLang="en-US" sz="2000"/>
              <a:t>面墙窗户； </a:t>
            </a:r>
            <a:r>
              <a:rPr lang="en-US" altLang="zh-CN" sz="2000" smtClean="0"/>
              <a:t>5—8</a:t>
            </a:r>
            <a:r>
              <a:rPr lang="zh-CN" altLang="en-US" sz="2000"/>
              <a:t>刮第</a:t>
            </a:r>
            <a:r>
              <a:rPr lang="en-US" altLang="zh-CN" sz="2000"/>
              <a:t>4</a:t>
            </a:r>
            <a:r>
              <a:rPr lang="zh-CN" altLang="en-US" sz="2000"/>
              <a:t>面墙上旧漆</a:t>
            </a:r>
            <a:r>
              <a:rPr lang="zh-CN" altLang="en-US" sz="2000" smtClean="0"/>
              <a:t>； </a:t>
            </a:r>
            <a:r>
              <a:rPr lang="en-US" altLang="zh-CN" sz="2000"/>
              <a:t>6—8</a:t>
            </a:r>
            <a:r>
              <a:rPr lang="zh-CN" altLang="en-US" sz="2000"/>
              <a:t>给第</a:t>
            </a:r>
            <a:r>
              <a:rPr lang="en-US" altLang="zh-CN" sz="2000"/>
              <a:t>3</a:t>
            </a:r>
            <a:r>
              <a:rPr lang="zh-CN" altLang="en-US" sz="2000"/>
              <a:t>面墙刷新漆； </a:t>
            </a:r>
            <a:r>
              <a:rPr lang="en-US" altLang="zh-CN" sz="2000" smtClean="0"/>
              <a:t>7—9</a:t>
            </a:r>
            <a:r>
              <a:rPr lang="zh-CN" altLang="en-US" sz="2000"/>
              <a:t>清理第</a:t>
            </a:r>
            <a:r>
              <a:rPr lang="en-US" altLang="zh-CN" sz="2000"/>
              <a:t>2</a:t>
            </a:r>
            <a:r>
              <a:rPr lang="zh-CN" altLang="en-US" sz="2000"/>
              <a:t>面墙窗户； </a:t>
            </a:r>
            <a:r>
              <a:rPr lang="en-US" altLang="zh-CN" sz="2000"/>
              <a:t>8—10</a:t>
            </a:r>
            <a:r>
              <a:rPr lang="zh-CN" altLang="en-US" sz="2000"/>
              <a:t>给第</a:t>
            </a:r>
            <a:r>
              <a:rPr lang="en-US" altLang="zh-CN" sz="2000"/>
              <a:t>4</a:t>
            </a:r>
            <a:r>
              <a:rPr lang="zh-CN" altLang="en-US" sz="2000"/>
              <a:t>面墙刷新漆； </a:t>
            </a:r>
            <a:r>
              <a:rPr lang="en-US" altLang="zh-CN" sz="2000"/>
              <a:t>9—10</a:t>
            </a:r>
            <a:r>
              <a:rPr lang="zh-CN" altLang="en-US" sz="2000"/>
              <a:t>清理第</a:t>
            </a:r>
            <a:r>
              <a:rPr lang="en-US" altLang="zh-CN" sz="2000"/>
              <a:t>3</a:t>
            </a:r>
            <a:r>
              <a:rPr lang="zh-CN" altLang="en-US" sz="2000"/>
              <a:t>面墙窗户； </a:t>
            </a:r>
            <a:r>
              <a:rPr lang="en-US" altLang="zh-CN" sz="2000"/>
              <a:t>10—11</a:t>
            </a:r>
            <a:r>
              <a:rPr lang="zh-CN" altLang="en-US" sz="2000"/>
              <a:t>清理第</a:t>
            </a:r>
            <a:r>
              <a:rPr lang="en-US" altLang="zh-CN" sz="2000"/>
              <a:t>4</a:t>
            </a:r>
            <a:r>
              <a:rPr lang="zh-CN" altLang="en-US" sz="2000"/>
              <a:t>面墙窗户； 虚拟作业</a:t>
            </a:r>
            <a:r>
              <a:rPr lang="zh-CN" altLang="en-US" sz="2000" smtClean="0"/>
              <a:t>：</a:t>
            </a:r>
            <a:r>
              <a:rPr lang="en-US" altLang="zh-CN" sz="2000" smtClean="0"/>
              <a:t>3—4</a:t>
            </a:r>
            <a:r>
              <a:rPr lang="zh-CN" altLang="en-US" sz="2000"/>
              <a:t>； </a:t>
            </a:r>
            <a:r>
              <a:rPr lang="en-US" altLang="zh-CN" sz="2000"/>
              <a:t>5—6</a:t>
            </a:r>
            <a:r>
              <a:rPr lang="zh-CN" altLang="en-US" sz="2000"/>
              <a:t>； </a:t>
            </a:r>
            <a:r>
              <a:rPr lang="en-US" altLang="zh-CN" sz="2000"/>
              <a:t>6—7</a:t>
            </a:r>
            <a:r>
              <a:rPr lang="zh-CN" altLang="en-US" sz="2000"/>
              <a:t>； </a:t>
            </a:r>
            <a:r>
              <a:rPr lang="en-US" altLang="zh-CN" sz="2000"/>
              <a:t>8—9</a:t>
            </a:r>
            <a:r>
              <a:rPr lang="zh-CN" altLang="en-US" sz="2000"/>
              <a:t>。</a:t>
            </a:r>
          </a:p>
        </p:txBody>
      </p:sp>
      <p:sp>
        <p:nvSpPr>
          <p:cNvPr id="6" name="矩形 5"/>
          <p:cNvSpPr/>
          <p:nvPr/>
        </p:nvSpPr>
        <p:spPr>
          <a:xfrm>
            <a:off x="496855" y="5375056"/>
            <a:ext cx="3698448" cy="646331"/>
          </a:xfrm>
          <a:prstGeom prst="rect">
            <a:avLst/>
          </a:prstGeom>
        </p:spPr>
        <p:txBody>
          <a:bodyPr wrap="none">
            <a:spAutoFit/>
          </a:bodyPr>
          <a:lstStyle/>
          <a:p>
            <a:pPr algn="ctr"/>
            <a:r>
              <a:rPr lang="zh-CN" altLang="en-US" smtClean="0">
                <a:solidFill>
                  <a:srgbClr val="0000FF"/>
                </a:solidFill>
                <a:latin typeface="华文细黑" panose="02010600040101010101" pitchFamily="2" charset="-122"/>
                <a:ea typeface="华文细黑" panose="02010600040101010101" pitchFamily="2" charset="-122"/>
              </a:rPr>
              <a:t>图</a:t>
            </a:r>
            <a:r>
              <a:rPr lang="en-US" altLang="zh-CN" smtClean="0">
                <a:solidFill>
                  <a:srgbClr val="0000FF"/>
                </a:solidFill>
                <a:latin typeface="华文细黑" panose="02010600040101010101" pitchFamily="2" charset="-122"/>
                <a:ea typeface="华文细黑" panose="02010600040101010101" pitchFamily="2" charset="-122"/>
              </a:rPr>
              <a:t>13.2 </a:t>
            </a:r>
            <a:r>
              <a:rPr lang="zh-CN" altLang="en-US" smtClean="0">
                <a:solidFill>
                  <a:srgbClr val="0000FF"/>
                </a:solidFill>
                <a:latin typeface="华文细黑" panose="02010600040101010101" pitchFamily="2" charset="-122"/>
                <a:ea typeface="华文细黑" panose="02010600040101010101" pitchFamily="2" charset="-122"/>
              </a:rPr>
              <a:t>旧木板房刷漆工程的网络图</a:t>
            </a:r>
            <a:endParaRPr lang="en-US" altLang="zh-CN" smtClean="0">
              <a:solidFill>
                <a:srgbClr val="0000FF"/>
              </a:solidFill>
              <a:latin typeface="华文细黑" panose="02010600040101010101" pitchFamily="2" charset="-122"/>
              <a:ea typeface="华文细黑" panose="02010600040101010101" pitchFamily="2" charset="-122"/>
            </a:endParaRPr>
          </a:p>
          <a:p>
            <a:pPr algn="ctr"/>
            <a:r>
              <a:rPr lang="en-US" altLang="zh-CN" smtClean="0">
                <a:solidFill>
                  <a:srgbClr val="0000FF"/>
                </a:solidFill>
                <a:latin typeface="华文细黑" panose="02010600040101010101" pitchFamily="2" charset="-122"/>
                <a:ea typeface="华文细黑" panose="02010600040101010101" pitchFamily="2" charset="-122"/>
              </a:rPr>
              <a:t>p316</a:t>
            </a:r>
            <a:endParaRPr lang="zh-CN" altLang="en-US">
              <a:solidFill>
                <a:srgbClr val="0000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08608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13.3.4  </a:t>
            </a:r>
            <a:r>
              <a:rPr lang="zh-CN" altLang="en-US"/>
              <a:t>估算工程进度</a:t>
            </a:r>
          </a:p>
        </p:txBody>
      </p:sp>
      <p:sp>
        <p:nvSpPr>
          <p:cNvPr id="3" name="内容占位符 2"/>
          <p:cNvSpPr>
            <a:spLocks noGrp="1"/>
          </p:cNvSpPr>
          <p:nvPr>
            <p:ph idx="1"/>
          </p:nvPr>
        </p:nvSpPr>
        <p:spPr/>
        <p:txBody>
          <a:bodyPr/>
          <a:lstStyle/>
          <a:p>
            <a:r>
              <a:rPr lang="zh-CN" altLang="en-US"/>
              <a:t>画出工程网络之后，系统分析员就可以借助它的帮助估算工程进度了。为此</a:t>
            </a:r>
            <a:r>
              <a:rPr lang="zh-CN" altLang="en-US">
                <a:solidFill>
                  <a:srgbClr val="0000FF"/>
                </a:solidFill>
              </a:rPr>
              <a:t>需要在工程网络上增加一些必要的信息</a:t>
            </a:r>
            <a:r>
              <a:rPr lang="zh-CN" altLang="en-US"/>
              <a:t>。</a:t>
            </a:r>
          </a:p>
          <a:p>
            <a:endParaRPr lang="zh-CN" altLang="en-US" sz="2400"/>
          </a:p>
        </p:txBody>
      </p:sp>
    </p:spTree>
    <p:extLst>
      <p:ext uri="{BB962C8B-B14F-4D97-AF65-F5344CB8AC3E}">
        <p14:creationId xmlns:p14="http://schemas.microsoft.com/office/powerpoint/2010/main" val="9823244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工程网络节点表示</a:t>
            </a:r>
            <a:endParaRPr lang="zh-CN" altLang="en-US"/>
          </a:p>
        </p:txBody>
      </p:sp>
      <p:pic>
        <p:nvPicPr>
          <p:cNvPr id="4" name="Picture 41" descr="图13"/>
          <p:cNvPicPr>
            <a:picLocks noChangeAspect="1" noChangeArrowheads="1"/>
          </p:cNvPicPr>
          <p:nvPr/>
        </p:nvPicPr>
        <p:blipFill>
          <a:blip r:embed="rId2" cstate="print">
            <a:extLst>
              <a:ext uri="{28A0092B-C50C-407E-A947-70E740481C1C}">
                <a14:useLocalDpi xmlns:a14="http://schemas.microsoft.com/office/drawing/2010/main" val="0"/>
              </a:ext>
            </a:extLst>
          </a:blip>
          <a:srcRect t="64471" r="57799"/>
          <a:stretch>
            <a:fillRect/>
          </a:stretch>
        </p:blipFill>
        <p:spPr bwMode="auto">
          <a:xfrm>
            <a:off x="742607" y="2395690"/>
            <a:ext cx="4768374" cy="239970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02362" y="1380027"/>
            <a:ext cx="7725561" cy="1015663"/>
          </a:xfrm>
          <a:prstGeom prst="rect">
            <a:avLst/>
          </a:prstGeom>
        </p:spPr>
        <p:txBody>
          <a:bodyPr wrap="square">
            <a:spAutoFit/>
          </a:bodyPr>
          <a:lstStyle/>
          <a:p>
            <a:r>
              <a:rPr lang="zh-CN" altLang="en-US" sz="2000">
                <a:solidFill>
                  <a:srgbClr val="0000FF"/>
                </a:solidFill>
                <a:latin typeface="华文细黑" panose="02010600040101010101" pitchFamily="2" charset="-122"/>
                <a:ea typeface="华文细黑" panose="02010600040101010101" pitchFamily="2" charset="-122"/>
              </a:rPr>
              <a:t>每个作业估计需要使用的时间：箭头长度和它代表的作业持续时间没有关系，箭头仅表示依赖关系，它上方的数字才表示作业的持续时间。</a:t>
            </a:r>
          </a:p>
        </p:txBody>
      </p:sp>
      <p:sp>
        <p:nvSpPr>
          <p:cNvPr id="5" name="矩形 4"/>
          <p:cNvSpPr/>
          <p:nvPr/>
        </p:nvSpPr>
        <p:spPr>
          <a:xfrm>
            <a:off x="5510981" y="2799758"/>
            <a:ext cx="2816942" cy="707886"/>
          </a:xfrm>
          <a:prstGeom prst="rect">
            <a:avLst/>
          </a:prstGeom>
        </p:spPr>
        <p:txBody>
          <a:bodyPr wrap="square">
            <a:spAutoFit/>
          </a:bodyPr>
          <a:lstStyle/>
          <a:p>
            <a:r>
              <a:rPr lang="zh-CN" altLang="en-US" sz="2000">
                <a:solidFill>
                  <a:srgbClr val="0000FF"/>
                </a:solidFill>
                <a:latin typeface="华文细黑" panose="02010600040101010101" pitchFamily="2" charset="-122"/>
                <a:ea typeface="华文细黑" panose="02010600040101010101" pitchFamily="2" charset="-122"/>
              </a:rPr>
              <a:t>该事件可以发生的最早时间。</a:t>
            </a:r>
          </a:p>
        </p:txBody>
      </p:sp>
      <p:sp>
        <p:nvSpPr>
          <p:cNvPr id="6" name="矩形 5"/>
          <p:cNvSpPr/>
          <p:nvPr/>
        </p:nvSpPr>
        <p:spPr>
          <a:xfrm>
            <a:off x="5510980" y="4018565"/>
            <a:ext cx="2816943" cy="1015663"/>
          </a:xfrm>
          <a:prstGeom prst="rect">
            <a:avLst/>
          </a:prstGeom>
        </p:spPr>
        <p:txBody>
          <a:bodyPr wrap="square">
            <a:spAutoFit/>
          </a:bodyPr>
          <a:lstStyle/>
          <a:p>
            <a:r>
              <a:rPr lang="zh-CN" altLang="en-US" sz="2000">
                <a:solidFill>
                  <a:srgbClr val="0000FF"/>
                </a:solidFill>
                <a:latin typeface="华文细黑" panose="02010600040101010101" pitchFamily="2" charset="-122"/>
                <a:ea typeface="华文细黑" panose="02010600040101010101" pitchFamily="2" charset="-122"/>
              </a:rPr>
              <a:t>在不影响竣工时间的前提下，该事件最晚可以发生的时刻。</a:t>
            </a:r>
          </a:p>
        </p:txBody>
      </p:sp>
      <p:sp>
        <p:nvSpPr>
          <p:cNvPr id="7" name="矩形 6"/>
          <p:cNvSpPr/>
          <p:nvPr/>
        </p:nvSpPr>
        <p:spPr>
          <a:xfrm>
            <a:off x="602362" y="5199467"/>
            <a:ext cx="7725562" cy="707886"/>
          </a:xfrm>
          <a:prstGeom prst="rect">
            <a:avLst/>
          </a:prstGeom>
        </p:spPr>
        <p:txBody>
          <a:bodyPr wrap="square">
            <a:spAutoFit/>
          </a:bodyPr>
          <a:lstStyle/>
          <a:p>
            <a:r>
              <a:rPr lang="zh-CN" altLang="en-US" sz="2000">
                <a:solidFill>
                  <a:srgbClr val="0000FF"/>
                </a:solidFill>
                <a:latin typeface="华文细黑" panose="02010600040101010101" pitchFamily="2" charset="-122"/>
                <a:ea typeface="华文细黑" panose="02010600040101010101" pitchFamily="2" charset="-122"/>
              </a:rPr>
              <a:t>机动时间：实际开始时间可以比预定时间晚一些，或者实际持续时间可以比预定的持续时间长一些，而并不影响工程的结束时间。 </a:t>
            </a:r>
          </a:p>
        </p:txBody>
      </p:sp>
    </p:spTree>
    <p:extLst>
      <p:ext uri="{BB962C8B-B14F-4D97-AF65-F5344CB8AC3E}">
        <p14:creationId xmlns:p14="http://schemas.microsoft.com/office/powerpoint/2010/main" val="338666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最早时刻的计算</a:t>
            </a:r>
          </a:p>
        </p:txBody>
      </p:sp>
      <p:sp>
        <p:nvSpPr>
          <p:cNvPr id="3" name="内容占位符 2"/>
          <p:cNvSpPr>
            <a:spLocks noGrp="1"/>
          </p:cNvSpPr>
          <p:nvPr>
            <p:ph idx="1"/>
          </p:nvPr>
        </p:nvSpPr>
        <p:spPr/>
        <p:txBody>
          <a:bodyPr/>
          <a:lstStyle/>
          <a:p>
            <a:r>
              <a:rPr lang="zh-CN" altLang="en-US" smtClean="0"/>
              <a:t>事件的</a:t>
            </a:r>
            <a:r>
              <a:rPr lang="zh-CN" altLang="en-US" smtClean="0">
                <a:solidFill>
                  <a:srgbClr val="0000FF"/>
                </a:solidFill>
              </a:rPr>
              <a:t>最早时刻</a:t>
            </a:r>
            <a:r>
              <a:rPr lang="zh-CN" altLang="en-US" smtClean="0"/>
              <a:t>是该事件可以</a:t>
            </a:r>
            <a:r>
              <a:rPr lang="zh-CN" altLang="en-US" smtClean="0">
                <a:solidFill>
                  <a:srgbClr val="0000FF"/>
                </a:solidFill>
              </a:rPr>
              <a:t>发生的最早时间</a:t>
            </a:r>
          </a:p>
          <a:p>
            <a:r>
              <a:rPr lang="zh-CN" altLang="en-US" smtClean="0"/>
              <a:t>通常</a:t>
            </a:r>
            <a:r>
              <a:rPr lang="zh-CN" altLang="en-US"/>
              <a:t>工程网络中</a:t>
            </a:r>
            <a:r>
              <a:rPr lang="zh-CN" altLang="en-US">
                <a:solidFill>
                  <a:srgbClr val="0000FF"/>
                </a:solidFill>
              </a:rPr>
              <a:t>第一个事件的最早时刻定义为零</a:t>
            </a:r>
            <a:r>
              <a:rPr lang="zh-CN" altLang="en-US"/>
              <a:t>，其他事件的最早时刻在工程网络上从左至右按事件发生顺序计算。</a:t>
            </a:r>
          </a:p>
          <a:p>
            <a:r>
              <a:rPr lang="zh-CN" altLang="en-US"/>
              <a:t>计算</a:t>
            </a:r>
            <a:r>
              <a:rPr lang="zh-CN" altLang="en-US">
                <a:solidFill>
                  <a:srgbClr val="0000FF"/>
                </a:solidFill>
              </a:rPr>
              <a:t>最早时刻</a:t>
            </a:r>
            <a:r>
              <a:rPr lang="en-US" altLang="zh-CN">
                <a:solidFill>
                  <a:srgbClr val="0000FF"/>
                </a:solidFill>
              </a:rPr>
              <a:t>EET</a:t>
            </a:r>
            <a:r>
              <a:rPr lang="zh-CN" altLang="en-US"/>
              <a:t>使用下述</a:t>
            </a:r>
            <a:r>
              <a:rPr lang="en-US" altLang="zh-CN"/>
              <a:t>3</a:t>
            </a:r>
            <a:r>
              <a:rPr lang="zh-CN" altLang="en-US"/>
              <a:t>条简单规则： </a:t>
            </a:r>
          </a:p>
          <a:p>
            <a:pPr lvl="1"/>
            <a:r>
              <a:rPr lang="zh-CN" altLang="en-US"/>
              <a:t>考虑进入该事件的</a:t>
            </a:r>
            <a:r>
              <a:rPr lang="zh-CN" altLang="en-US">
                <a:solidFill>
                  <a:srgbClr val="0000FF"/>
                </a:solidFill>
              </a:rPr>
              <a:t>所有作业</a:t>
            </a:r>
            <a:r>
              <a:rPr lang="zh-CN" altLang="en-US"/>
              <a:t>；</a:t>
            </a:r>
          </a:p>
          <a:p>
            <a:pPr lvl="1"/>
            <a:r>
              <a:rPr lang="zh-CN" altLang="en-US"/>
              <a:t>对于每个作业都计算它的</a:t>
            </a:r>
            <a:r>
              <a:rPr lang="zh-CN" altLang="en-US">
                <a:solidFill>
                  <a:srgbClr val="0000FF"/>
                </a:solidFill>
              </a:rPr>
              <a:t>持续时间与起始事件的</a:t>
            </a:r>
            <a:r>
              <a:rPr lang="en-US" altLang="zh-CN">
                <a:solidFill>
                  <a:srgbClr val="0000FF"/>
                </a:solidFill>
              </a:rPr>
              <a:t>EET</a:t>
            </a:r>
            <a:r>
              <a:rPr lang="zh-CN" altLang="en-US">
                <a:solidFill>
                  <a:srgbClr val="0000FF"/>
                </a:solidFill>
              </a:rPr>
              <a:t>之和</a:t>
            </a:r>
            <a:r>
              <a:rPr lang="zh-CN" altLang="en-US"/>
              <a:t>；</a:t>
            </a:r>
          </a:p>
          <a:p>
            <a:pPr lvl="1"/>
            <a:r>
              <a:rPr lang="zh-CN" altLang="en-US"/>
              <a:t>选取上述</a:t>
            </a:r>
            <a:r>
              <a:rPr lang="zh-CN" altLang="en-US">
                <a:solidFill>
                  <a:srgbClr val="FF0000"/>
                </a:solidFill>
              </a:rPr>
              <a:t>和数</a:t>
            </a:r>
            <a:r>
              <a:rPr lang="zh-CN" altLang="en-US"/>
              <a:t>中的</a:t>
            </a:r>
            <a:r>
              <a:rPr lang="zh-CN" altLang="en-US">
                <a:solidFill>
                  <a:srgbClr val="0000FF"/>
                </a:solidFill>
              </a:rPr>
              <a:t>最大值作为该事件的最早时刻</a:t>
            </a:r>
            <a:r>
              <a:rPr lang="en-US" altLang="zh-CN" smtClean="0">
                <a:solidFill>
                  <a:srgbClr val="0000FF"/>
                </a:solidFill>
              </a:rPr>
              <a:t>EET</a:t>
            </a:r>
            <a:r>
              <a:rPr lang="zh-CN" altLang="en-US" smtClean="0">
                <a:solidFill>
                  <a:srgbClr val="0000FF"/>
                </a:solidFill>
              </a:rPr>
              <a:t> </a:t>
            </a:r>
            <a:endParaRPr lang="zh-CN" altLang="en-US">
              <a:solidFill>
                <a:srgbClr val="0000FF"/>
              </a:solidFill>
            </a:endParaRPr>
          </a:p>
          <a:p>
            <a:endParaRPr lang="zh-CN" altLang="en-US"/>
          </a:p>
        </p:txBody>
      </p:sp>
    </p:spTree>
    <p:extLst>
      <p:ext uri="{BB962C8B-B14F-4D97-AF65-F5344CB8AC3E}">
        <p14:creationId xmlns:p14="http://schemas.microsoft.com/office/powerpoint/2010/main" val="214828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软件项目管理</a:t>
            </a:r>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4239" y="1378360"/>
            <a:ext cx="6608533" cy="3965120"/>
          </a:xfrm>
          <a:prstGeom prst="rect">
            <a:avLst/>
          </a:prstGeom>
        </p:spPr>
      </p:pic>
      <p:sp>
        <p:nvSpPr>
          <p:cNvPr id="5" name="矩形 4"/>
          <p:cNvSpPr/>
          <p:nvPr/>
        </p:nvSpPr>
        <p:spPr>
          <a:xfrm>
            <a:off x="788526" y="5343480"/>
            <a:ext cx="7844196" cy="830997"/>
          </a:xfrm>
          <a:prstGeom prst="rect">
            <a:avLst/>
          </a:prstGeom>
        </p:spPr>
        <p:txBody>
          <a:bodyPr wrap="square">
            <a:spAutoFit/>
          </a:bodyPr>
          <a:lstStyle/>
          <a:p>
            <a:r>
              <a:rPr lang="zh-CN" altLang="en-US" sz="2400">
                <a:latin typeface="华文细黑" panose="02010600040101010101" pitchFamily="2" charset="-122"/>
                <a:ea typeface="华文细黑" panose="02010600040101010101" pitchFamily="2" charset="-122"/>
              </a:rPr>
              <a:t>软件项目管理</a:t>
            </a:r>
            <a:r>
              <a:rPr lang="zh-CN" altLang="en-US" sz="2400">
                <a:solidFill>
                  <a:srgbClr val="0000FF"/>
                </a:solidFill>
                <a:latin typeface="华文细黑" panose="02010600040101010101" pitchFamily="2" charset="-122"/>
                <a:ea typeface="华文细黑" panose="02010600040101010101" pitchFamily="2" charset="-122"/>
              </a:rPr>
              <a:t>先于任何技术活动</a:t>
            </a:r>
            <a:r>
              <a:rPr lang="zh-CN" altLang="en-US" sz="2400">
                <a:latin typeface="华文细黑" panose="02010600040101010101" pitchFamily="2" charset="-122"/>
                <a:ea typeface="华文细黑" panose="02010600040101010101" pitchFamily="2" charset="-122"/>
              </a:rPr>
              <a:t>之前开始，并且</a:t>
            </a:r>
            <a:r>
              <a:rPr lang="zh-CN" altLang="en-US" sz="2400">
                <a:solidFill>
                  <a:srgbClr val="0000FF"/>
                </a:solidFill>
                <a:latin typeface="华文细黑" panose="02010600040101010101" pitchFamily="2" charset="-122"/>
                <a:ea typeface="华文细黑" panose="02010600040101010101" pitchFamily="2" charset="-122"/>
              </a:rPr>
              <a:t>贯穿于软件的整个生命周期</a:t>
            </a:r>
            <a:r>
              <a:rPr lang="zh-CN" altLang="en-US" sz="2400">
                <a:latin typeface="华文细黑" panose="02010600040101010101" pitchFamily="2" charset="-122"/>
                <a:ea typeface="华文细黑" panose="02010600040101010101" pitchFamily="2" charset="-122"/>
              </a:rPr>
              <a:t>之中。</a:t>
            </a:r>
          </a:p>
        </p:txBody>
      </p:sp>
    </p:spTree>
    <p:extLst>
      <p:ext uri="{BB962C8B-B14F-4D97-AF65-F5344CB8AC3E}">
        <p14:creationId xmlns:p14="http://schemas.microsoft.com/office/powerpoint/2010/main" val="38591246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最迟时刻的计算</a:t>
            </a:r>
          </a:p>
        </p:txBody>
      </p:sp>
      <p:sp>
        <p:nvSpPr>
          <p:cNvPr id="3" name="内容占位符 2"/>
          <p:cNvSpPr>
            <a:spLocks noGrp="1"/>
          </p:cNvSpPr>
          <p:nvPr>
            <p:ph idx="1"/>
          </p:nvPr>
        </p:nvSpPr>
        <p:spPr/>
        <p:txBody>
          <a:bodyPr/>
          <a:lstStyle/>
          <a:p>
            <a:r>
              <a:rPr lang="zh-CN" altLang="en-US"/>
              <a:t>事件的</a:t>
            </a:r>
            <a:r>
              <a:rPr lang="zh-CN" altLang="en-US">
                <a:solidFill>
                  <a:srgbClr val="0000FF"/>
                </a:solidFill>
              </a:rPr>
              <a:t>最迟时刻</a:t>
            </a:r>
            <a:r>
              <a:rPr lang="zh-CN" altLang="en-US"/>
              <a:t>是在</a:t>
            </a:r>
            <a:r>
              <a:rPr lang="zh-CN" altLang="en-US">
                <a:solidFill>
                  <a:srgbClr val="0000FF"/>
                </a:solidFill>
              </a:rPr>
              <a:t>不影响工程竣工时间的前提下</a:t>
            </a:r>
            <a:r>
              <a:rPr lang="zh-CN" altLang="en-US"/>
              <a:t>，该事件</a:t>
            </a:r>
            <a:r>
              <a:rPr lang="zh-CN" altLang="en-US">
                <a:solidFill>
                  <a:srgbClr val="0000FF"/>
                </a:solidFill>
              </a:rPr>
              <a:t>最晚可以发生的时刻</a:t>
            </a:r>
            <a:r>
              <a:rPr lang="zh-CN" altLang="en-US"/>
              <a:t>。</a:t>
            </a:r>
          </a:p>
          <a:p>
            <a:r>
              <a:rPr lang="zh-CN" altLang="en-US"/>
              <a:t>按惯例，最后一个事件</a:t>
            </a:r>
            <a:r>
              <a:rPr lang="en-US" altLang="zh-CN"/>
              <a:t>(</a:t>
            </a:r>
            <a:r>
              <a:rPr lang="zh-CN" altLang="en-US"/>
              <a:t>工程结束</a:t>
            </a:r>
            <a:r>
              <a:rPr lang="en-US" altLang="zh-CN"/>
              <a:t>)</a:t>
            </a:r>
            <a:r>
              <a:rPr lang="zh-CN" altLang="en-US"/>
              <a:t>的最迟时刻就是它的最早时刻。其他事件的最迟时刻在工程网络上</a:t>
            </a:r>
            <a:r>
              <a:rPr lang="zh-CN" altLang="en-US">
                <a:solidFill>
                  <a:srgbClr val="0000FF"/>
                </a:solidFill>
              </a:rPr>
              <a:t>从右至左按逆作业流的方向计算</a:t>
            </a:r>
            <a:r>
              <a:rPr lang="zh-CN" altLang="en-US"/>
              <a:t>。</a:t>
            </a:r>
          </a:p>
          <a:p>
            <a:r>
              <a:rPr lang="zh-CN" altLang="en-US"/>
              <a:t>计算最迟时刻</a:t>
            </a:r>
            <a:r>
              <a:rPr lang="en-US" altLang="zh-CN"/>
              <a:t>LET</a:t>
            </a:r>
            <a:r>
              <a:rPr lang="zh-CN" altLang="en-US"/>
              <a:t>使用下述</a:t>
            </a:r>
            <a:r>
              <a:rPr lang="en-US" altLang="zh-CN"/>
              <a:t>3</a:t>
            </a:r>
            <a:r>
              <a:rPr lang="zh-CN" altLang="en-US"/>
              <a:t>条规则： </a:t>
            </a:r>
          </a:p>
          <a:p>
            <a:pPr lvl="1"/>
            <a:r>
              <a:rPr lang="zh-CN" altLang="en-US"/>
              <a:t>考虑离开该事件的所有作业；</a:t>
            </a:r>
          </a:p>
          <a:p>
            <a:pPr lvl="1"/>
            <a:r>
              <a:rPr lang="zh-CN" altLang="en-US"/>
              <a:t>从每个作业的结束事件的</a:t>
            </a:r>
            <a:r>
              <a:rPr lang="zh-CN" altLang="en-US">
                <a:solidFill>
                  <a:srgbClr val="0000FF"/>
                </a:solidFill>
              </a:rPr>
              <a:t>最迟时刻中减去该作业的持续时间</a:t>
            </a:r>
            <a:r>
              <a:rPr lang="zh-CN" altLang="en-US"/>
              <a:t>；</a:t>
            </a:r>
          </a:p>
          <a:p>
            <a:pPr lvl="1"/>
            <a:r>
              <a:rPr lang="zh-CN" altLang="en-US"/>
              <a:t>选取上述</a:t>
            </a:r>
            <a:r>
              <a:rPr lang="zh-CN" altLang="en-US">
                <a:solidFill>
                  <a:srgbClr val="0000FF"/>
                </a:solidFill>
              </a:rPr>
              <a:t>差数中的最小值</a:t>
            </a:r>
            <a:r>
              <a:rPr lang="zh-CN" altLang="en-US"/>
              <a:t>作为该事件的最迟时刻</a:t>
            </a:r>
            <a:r>
              <a:rPr lang="en-US" altLang="zh-CN" smtClean="0"/>
              <a:t>LET</a:t>
            </a:r>
            <a:r>
              <a:rPr lang="zh-CN" altLang="en-US" smtClean="0"/>
              <a:t> </a:t>
            </a:r>
            <a:endParaRPr lang="zh-CN" altLang="en-US"/>
          </a:p>
          <a:p>
            <a:endParaRPr lang="zh-CN" altLang="en-US"/>
          </a:p>
        </p:txBody>
      </p:sp>
    </p:spTree>
    <p:extLst>
      <p:ext uri="{BB962C8B-B14F-4D97-AF65-F5344CB8AC3E}">
        <p14:creationId xmlns:p14="http://schemas.microsoft.com/office/powerpoint/2010/main" val="212602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估算工程</a:t>
            </a:r>
            <a:r>
              <a:rPr lang="zh-CN" altLang="en-US" smtClean="0"/>
              <a:t>进度示例</a:t>
            </a:r>
            <a:endParaRPr lang="zh-CN" altLang="en-US"/>
          </a:p>
        </p:txBody>
      </p:sp>
      <p:graphicFrame>
        <p:nvGraphicFramePr>
          <p:cNvPr id="5" name="Object 2"/>
          <p:cNvGraphicFramePr>
            <a:graphicFrameLocks noChangeAspect="1"/>
          </p:cNvGraphicFramePr>
          <p:nvPr>
            <p:extLst>
              <p:ext uri="{D42A27DB-BD31-4B8C-83A1-F6EECF244321}">
                <p14:modId xmlns:p14="http://schemas.microsoft.com/office/powerpoint/2010/main" val="3736005574"/>
              </p:ext>
            </p:extLst>
          </p:nvPr>
        </p:nvGraphicFramePr>
        <p:xfrm>
          <a:off x="0" y="1441450"/>
          <a:ext cx="9144000" cy="4402138"/>
        </p:xfrm>
        <a:graphic>
          <a:graphicData uri="http://schemas.openxmlformats.org/presentationml/2006/ole">
            <mc:AlternateContent xmlns:mc="http://schemas.openxmlformats.org/markup-compatibility/2006">
              <mc:Choice xmlns:v="urn:schemas-microsoft-com:vml" Requires="v">
                <p:oleObj spid="_x0000_s12390" name="Visio" r:id="rId3" imgW="3827024" imgH="1847538" progId="Visio.Drawing.11">
                  <p:embed/>
                </p:oleObj>
              </mc:Choice>
              <mc:Fallback>
                <p:oleObj name="Visio" r:id="rId3" imgW="3827024" imgH="184753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41450"/>
                        <a:ext cx="9144000" cy="440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3"/>
          <p:cNvSpPr>
            <a:spLocks noChangeArrowheads="1"/>
          </p:cNvSpPr>
          <p:nvPr/>
        </p:nvSpPr>
        <p:spPr bwMode="auto">
          <a:xfrm>
            <a:off x="468313" y="3349625"/>
            <a:ext cx="287337" cy="2508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7" name="Rectangle 4"/>
          <p:cNvSpPr>
            <a:spLocks noChangeArrowheads="1"/>
          </p:cNvSpPr>
          <p:nvPr/>
        </p:nvSpPr>
        <p:spPr bwMode="auto">
          <a:xfrm>
            <a:off x="468313" y="3675063"/>
            <a:ext cx="287337" cy="2508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8" name="Rectangle 5"/>
          <p:cNvSpPr>
            <a:spLocks noChangeArrowheads="1"/>
          </p:cNvSpPr>
          <p:nvPr/>
        </p:nvSpPr>
        <p:spPr bwMode="auto">
          <a:xfrm>
            <a:off x="1979613" y="3349625"/>
            <a:ext cx="287337" cy="2508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9" name="Rectangle 6"/>
          <p:cNvSpPr>
            <a:spLocks noChangeArrowheads="1"/>
          </p:cNvSpPr>
          <p:nvPr/>
        </p:nvSpPr>
        <p:spPr bwMode="auto">
          <a:xfrm>
            <a:off x="1979613" y="3675063"/>
            <a:ext cx="287337" cy="2508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0" name="Rectangle 7"/>
          <p:cNvSpPr>
            <a:spLocks noChangeArrowheads="1"/>
          </p:cNvSpPr>
          <p:nvPr/>
        </p:nvSpPr>
        <p:spPr bwMode="auto">
          <a:xfrm>
            <a:off x="3240088" y="2486025"/>
            <a:ext cx="287337" cy="2508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1" name="Rectangle 8"/>
          <p:cNvSpPr>
            <a:spLocks noChangeArrowheads="1"/>
          </p:cNvSpPr>
          <p:nvPr/>
        </p:nvSpPr>
        <p:spPr bwMode="auto">
          <a:xfrm>
            <a:off x="3240088" y="2809875"/>
            <a:ext cx="287337" cy="2508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2" name="Rectangle 9"/>
          <p:cNvSpPr>
            <a:spLocks noChangeArrowheads="1"/>
          </p:cNvSpPr>
          <p:nvPr/>
        </p:nvSpPr>
        <p:spPr bwMode="auto">
          <a:xfrm>
            <a:off x="3240088" y="4178300"/>
            <a:ext cx="287337" cy="2508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3" name="Rectangle 10"/>
          <p:cNvSpPr>
            <a:spLocks noChangeArrowheads="1"/>
          </p:cNvSpPr>
          <p:nvPr/>
        </p:nvSpPr>
        <p:spPr bwMode="auto">
          <a:xfrm>
            <a:off x="3240088" y="4538663"/>
            <a:ext cx="287337" cy="2508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4" name="Rectangle 11"/>
          <p:cNvSpPr>
            <a:spLocks noChangeArrowheads="1"/>
          </p:cNvSpPr>
          <p:nvPr/>
        </p:nvSpPr>
        <p:spPr bwMode="auto">
          <a:xfrm>
            <a:off x="4535488" y="5041900"/>
            <a:ext cx="287337" cy="2508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5" name="Rectangle 12"/>
          <p:cNvSpPr>
            <a:spLocks noChangeArrowheads="1"/>
          </p:cNvSpPr>
          <p:nvPr/>
        </p:nvSpPr>
        <p:spPr bwMode="auto">
          <a:xfrm>
            <a:off x="4572000" y="5403850"/>
            <a:ext cx="287338" cy="2508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6" name="Rectangle 13"/>
          <p:cNvSpPr>
            <a:spLocks noChangeArrowheads="1"/>
          </p:cNvSpPr>
          <p:nvPr/>
        </p:nvSpPr>
        <p:spPr bwMode="auto">
          <a:xfrm>
            <a:off x="4572000" y="3349625"/>
            <a:ext cx="287338" cy="2508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7" name="Rectangle 14"/>
          <p:cNvSpPr>
            <a:spLocks noChangeArrowheads="1"/>
          </p:cNvSpPr>
          <p:nvPr/>
        </p:nvSpPr>
        <p:spPr bwMode="auto">
          <a:xfrm>
            <a:off x="5832475" y="4540250"/>
            <a:ext cx="287338" cy="2508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8" name="Rectangle 15"/>
          <p:cNvSpPr>
            <a:spLocks noChangeArrowheads="1"/>
          </p:cNvSpPr>
          <p:nvPr/>
        </p:nvSpPr>
        <p:spPr bwMode="auto">
          <a:xfrm>
            <a:off x="4535488" y="3675063"/>
            <a:ext cx="287337" cy="2508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9" name="Rectangle 16"/>
          <p:cNvSpPr>
            <a:spLocks noChangeArrowheads="1"/>
          </p:cNvSpPr>
          <p:nvPr/>
        </p:nvSpPr>
        <p:spPr bwMode="auto">
          <a:xfrm>
            <a:off x="4535488" y="1982788"/>
            <a:ext cx="287337" cy="2508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0" name="Rectangle 17"/>
          <p:cNvSpPr>
            <a:spLocks noChangeArrowheads="1"/>
          </p:cNvSpPr>
          <p:nvPr/>
        </p:nvSpPr>
        <p:spPr bwMode="auto">
          <a:xfrm>
            <a:off x="4535488" y="1622425"/>
            <a:ext cx="287337" cy="2508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1" name="Rectangle 18"/>
          <p:cNvSpPr>
            <a:spLocks noChangeArrowheads="1"/>
          </p:cNvSpPr>
          <p:nvPr/>
        </p:nvSpPr>
        <p:spPr bwMode="auto">
          <a:xfrm>
            <a:off x="5832475" y="2486025"/>
            <a:ext cx="287338" cy="2508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2" name="Rectangle 19"/>
          <p:cNvSpPr>
            <a:spLocks noChangeArrowheads="1"/>
          </p:cNvSpPr>
          <p:nvPr/>
        </p:nvSpPr>
        <p:spPr bwMode="auto">
          <a:xfrm>
            <a:off x="5832475" y="2809875"/>
            <a:ext cx="287338" cy="2508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3" name="Rectangle 20"/>
          <p:cNvSpPr>
            <a:spLocks noChangeArrowheads="1"/>
          </p:cNvSpPr>
          <p:nvPr/>
        </p:nvSpPr>
        <p:spPr bwMode="auto">
          <a:xfrm>
            <a:off x="5832475" y="4178300"/>
            <a:ext cx="287338" cy="2508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4" name="Rectangle 21"/>
          <p:cNvSpPr>
            <a:spLocks noChangeArrowheads="1"/>
          </p:cNvSpPr>
          <p:nvPr/>
        </p:nvSpPr>
        <p:spPr bwMode="auto">
          <a:xfrm>
            <a:off x="7127875" y="3349625"/>
            <a:ext cx="287338" cy="2508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5" name="Rectangle 22"/>
          <p:cNvSpPr>
            <a:spLocks noChangeArrowheads="1"/>
          </p:cNvSpPr>
          <p:nvPr/>
        </p:nvSpPr>
        <p:spPr bwMode="auto">
          <a:xfrm>
            <a:off x="7127875" y="3675063"/>
            <a:ext cx="287338" cy="2508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6" name="Rectangle 23"/>
          <p:cNvSpPr>
            <a:spLocks noChangeArrowheads="1"/>
          </p:cNvSpPr>
          <p:nvPr/>
        </p:nvSpPr>
        <p:spPr bwMode="auto">
          <a:xfrm>
            <a:off x="8640763" y="3349625"/>
            <a:ext cx="287337" cy="2508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27" name="Rectangle 24"/>
          <p:cNvSpPr>
            <a:spLocks noChangeArrowheads="1"/>
          </p:cNvSpPr>
          <p:nvPr/>
        </p:nvSpPr>
        <p:spPr bwMode="auto">
          <a:xfrm>
            <a:off x="8640763" y="3675063"/>
            <a:ext cx="287337" cy="2508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3" name="矩形 2"/>
          <p:cNvSpPr/>
          <p:nvPr/>
        </p:nvSpPr>
        <p:spPr>
          <a:xfrm>
            <a:off x="2171343" y="5832724"/>
            <a:ext cx="5493812" cy="369332"/>
          </a:xfrm>
          <a:prstGeom prst="rect">
            <a:avLst/>
          </a:prstGeom>
        </p:spPr>
        <p:txBody>
          <a:bodyPr wrap="none">
            <a:spAutoFit/>
          </a:bodyPr>
          <a:lstStyle/>
          <a:p>
            <a:r>
              <a:rPr lang="zh-CN" altLang="en-US">
                <a:solidFill>
                  <a:srgbClr val="0000FF"/>
                </a:solidFill>
                <a:latin typeface="华文细黑" panose="02010600040101010101" pitchFamily="2" charset="-122"/>
                <a:ea typeface="华文细黑" panose="02010600040101010101" pitchFamily="2" charset="-122"/>
              </a:rPr>
              <a:t>旧木板房刷漆工</a:t>
            </a:r>
            <a:r>
              <a:rPr lang="zh-CN" altLang="en-US" smtClean="0">
                <a:solidFill>
                  <a:srgbClr val="0000FF"/>
                </a:solidFill>
                <a:latin typeface="华文细黑" panose="02010600040101010101" pitchFamily="2" charset="-122"/>
                <a:ea typeface="华文细黑" panose="02010600040101010101" pitchFamily="2" charset="-122"/>
              </a:rPr>
              <a:t>程</a:t>
            </a:r>
            <a:r>
              <a:rPr lang="zh-CN" altLang="en-US">
                <a:solidFill>
                  <a:srgbClr val="0000FF"/>
                </a:solidFill>
                <a:latin typeface="华文细黑" panose="02010600040101010101" pitchFamily="2" charset="-122"/>
                <a:ea typeface="华文细黑" panose="02010600040101010101" pitchFamily="2" charset="-122"/>
              </a:rPr>
              <a:t>用</a:t>
            </a:r>
            <a:r>
              <a:rPr lang="zh-CN" altLang="en-US" smtClean="0">
                <a:solidFill>
                  <a:srgbClr val="0000FF"/>
                </a:solidFill>
                <a:latin typeface="华文细黑" panose="02010600040101010101" pitchFamily="2" charset="-122"/>
                <a:ea typeface="华文细黑" panose="02010600040101010101" pitchFamily="2" charset="-122"/>
              </a:rPr>
              <a:t>工程网络图</a:t>
            </a:r>
            <a:r>
              <a:rPr lang="zh-CN" altLang="en-US">
                <a:solidFill>
                  <a:srgbClr val="0000FF"/>
                </a:solidFill>
                <a:latin typeface="华文细黑" panose="02010600040101010101" pitchFamily="2" charset="-122"/>
                <a:ea typeface="华文细黑" panose="02010600040101010101" pitchFamily="2" charset="-122"/>
              </a:rPr>
              <a:t>表达的进度</a:t>
            </a:r>
            <a:r>
              <a:rPr lang="zh-CN" altLang="en-US">
                <a:solidFill>
                  <a:srgbClr val="FF0000"/>
                </a:solidFill>
                <a:latin typeface="华文细黑" panose="02010600040101010101" pitchFamily="2" charset="-122"/>
                <a:ea typeface="华文细黑" panose="02010600040101010101" pitchFamily="2" charset="-122"/>
              </a:rPr>
              <a:t>计算过程</a:t>
            </a:r>
            <a:endParaRPr lang="zh-CN" altLang="en-US">
              <a:solidFill>
                <a:srgbClr val="0000FF"/>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97224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13"/>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11"/>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0" nodeType="clickEffect">
                                  <p:stCondLst>
                                    <p:cond delay="0"/>
                                  </p:stCondLst>
                                  <p:childTnLst>
                                    <p:set>
                                      <p:cBhvr>
                                        <p:cTn id="9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估算工程</a:t>
            </a:r>
            <a:r>
              <a:rPr lang="zh-CN" altLang="en-US" smtClean="0"/>
              <a:t>进度示例</a:t>
            </a:r>
            <a:endParaRPr lang="zh-CN" altLang="en-US"/>
          </a:p>
        </p:txBody>
      </p:sp>
      <p:graphicFrame>
        <p:nvGraphicFramePr>
          <p:cNvPr id="5" name="Object 2"/>
          <p:cNvGraphicFramePr>
            <a:graphicFrameLocks noChangeAspect="1"/>
          </p:cNvGraphicFramePr>
          <p:nvPr>
            <p:extLst/>
          </p:nvPr>
        </p:nvGraphicFramePr>
        <p:xfrm>
          <a:off x="0" y="1441450"/>
          <a:ext cx="9144000" cy="4402138"/>
        </p:xfrm>
        <a:graphic>
          <a:graphicData uri="http://schemas.openxmlformats.org/presentationml/2006/ole">
            <mc:AlternateContent xmlns:mc="http://schemas.openxmlformats.org/markup-compatibility/2006">
              <mc:Choice xmlns:v="urn:schemas-microsoft-com:vml" Requires="v">
                <p:oleObj spid="_x0000_s29762" name="Visio" r:id="rId3" imgW="3827024" imgH="1847538" progId="Visio.Drawing.11">
                  <p:embed/>
                </p:oleObj>
              </mc:Choice>
              <mc:Fallback>
                <p:oleObj name="Visio" r:id="rId3" imgW="3827024" imgH="184753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41450"/>
                        <a:ext cx="9144000" cy="440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矩形 2"/>
          <p:cNvSpPr/>
          <p:nvPr/>
        </p:nvSpPr>
        <p:spPr>
          <a:xfrm>
            <a:off x="2734930" y="5843588"/>
            <a:ext cx="4108817" cy="369332"/>
          </a:xfrm>
          <a:prstGeom prst="rect">
            <a:avLst/>
          </a:prstGeom>
        </p:spPr>
        <p:txBody>
          <a:bodyPr wrap="none">
            <a:spAutoFit/>
          </a:bodyPr>
          <a:lstStyle/>
          <a:p>
            <a:r>
              <a:rPr lang="zh-CN" altLang="en-US">
                <a:solidFill>
                  <a:srgbClr val="0000FF"/>
                </a:solidFill>
                <a:latin typeface="华文细黑" panose="02010600040101010101" pitchFamily="2" charset="-122"/>
                <a:ea typeface="华文细黑" panose="02010600040101010101" pitchFamily="2" charset="-122"/>
              </a:rPr>
              <a:t>旧木板房刷漆工</a:t>
            </a:r>
            <a:r>
              <a:rPr lang="zh-CN" altLang="en-US" smtClean="0">
                <a:solidFill>
                  <a:srgbClr val="0000FF"/>
                </a:solidFill>
                <a:latin typeface="华文细黑" panose="02010600040101010101" pitchFamily="2" charset="-122"/>
                <a:ea typeface="华文细黑" panose="02010600040101010101" pitchFamily="2" charset="-122"/>
              </a:rPr>
              <a:t>程</a:t>
            </a:r>
            <a:r>
              <a:rPr lang="zh-CN" altLang="en-US" smtClean="0">
                <a:solidFill>
                  <a:srgbClr val="006600"/>
                </a:solidFill>
                <a:latin typeface="华文细黑" panose="02010600040101010101" pitchFamily="2" charset="-122"/>
                <a:ea typeface="华文细黑" panose="02010600040101010101" pitchFamily="2" charset="-122"/>
              </a:rPr>
              <a:t>时间确定的工程网络</a:t>
            </a:r>
            <a:endParaRPr lang="zh-CN" altLang="en-US">
              <a:solidFill>
                <a:srgbClr val="0066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7618498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13.3.5 </a:t>
            </a:r>
            <a:r>
              <a:rPr lang="zh-CN" altLang="en-US" smtClean="0"/>
              <a:t>关键路径</a:t>
            </a:r>
            <a:endParaRPr lang="zh-CN" altLang="en-US"/>
          </a:p>
        </p:txBody>
      </p:sp>
      <p:sp>
        <p:nvSpPr>
          <p:cNvPr id="3" name="内容占位符 2"/>
          <p:cNvSpPr>
            <a:spLocks noGrp="1"/>
          </p:cNvSpPr>
          <p:nvPr>
            <p:ph idx="1"/>
          </p:nvPr>
        </p:nvSpPr>
        <p:spPr/>
        <p:txBody>
          <a:bodyPr/>
          <a:lstStyle/>
          <a:p>
            <a:r>
              <a:rPr lang="zh-CN" altLang="en-US">
                <a:solidFill>
                  <a:srgbClr val="0000FF"/>
                </a:solidFill>
              </a:rPr>
              <a:t>工程网络中，最早时刻和最迟时刻</a:t>
            </a:r>
            <a:r>
              <a:rPr lang="zh-CN" altLang="en-US">
                <a:solidFill>
                  <a:srgbClr val="FF0000"/>
                </a:solidFill>
              </a:rPr>
              <a:t>相同的事件</a:t>
            </a:r>
            <a:r>
              <a:rPr lang="en-US" altLang="zh-CN"/>
              <a:t>(</a:t>
            </a:r>
            <a:r>
              <a:rPr lang="zh-CN" altLang="en-US"/>
              <a:t>机动时间为</a:t>
            </a:r>
            <a:r>
              <a:rPr lang="en-US" altLang="zh-CN"/>
              <a:t>0</a:t>
            </a:r>
            <a:r>
              <a:rPr lang="zh-CN" altLang="en-US"/>
              <a:t>的作业</a:t>
            </a:r>
            <a:r>
              <a:rPr lang="en-US" altLang="zh-CN"/>
              <a:t>)</a:t>
            </a:r>
            <a:r>
              <a:rPr lang="zh-CN" altLang="en-US">
                <a:solidFill>
                  <a:srgbClr val="0000FF"/>
                </a:solidFill>
              </a:rPr>
              <a:t>定义了关键路径</a:t>
            </a:r>
            <a:r>
              <a:rPr lang="zh-CN" altLang="en-US"/>
              <a:t>，在图中关键路径用</a:t>
            </a:r>
            <a:r>
              <a:rPr lang="zh-CN" altLang="en-US">
                <a:solidFill>
                  <a:srgbClr val="0000FF"/>
                </a:solidFill>
              </a:rPr>
              <a:t>粗线箭头</a:t>
            </a:r>
            <a:r>
              <a:rPr lang="zh-CN" altLang="en-US"/>
              <a:t>表示。</a:t>
            </a:r>
          </a:p>
          <a:p>
            <a:r>
              <a:rPr lang="zh-CN" altLang="en-US">
                <a:solidFill>
                  <a:srgbClr val="0000FF"/>
                </a:solidFill>
              </a:rPr>
              <a:t>关键路径上的事件</a:t>
            </a:r>
            <a:r>
              <a:rPr lang="en-US" altLang="zh-CN">
                <a:solidFill>
                  <a:srgbClr val="0000FF"/>
                </a:solidFill>
              </a:rPr>
              <a:t>(</a:t>
            </a:r>
            <a:r>
              <a:rPr lang="zh-CN" altLang="en-US">
                <a:solidFill>
                  <a:srgbClr val="0000FF"/>
                </a:solidFill>
              </a:rPr>
              <a:t>关键事件</a:t>
            </a:r>
            <a:r>
              <a:rPr lang="en-US" altLang="zh-CN">
                <a:solidFill>
                  <a:srgbClr val="0000FF"/>
                </a:solidFill>
              </a:rPr>
              <a:t>)</a:t>
            </a:r>
            <a:r>
              <a:rPr lang="zh-CN" altLang="en-US">
                <a:solidFill>
                  <a:srgbClr val="0000FF"/>
                </a:solidFill>
              </a:rPr>
              <a:t>必须</a:t>
            </a:r>
            <a:r>
              <a:rPr lang="zh-CN" altLang="en-US">
                <a:solidFill>
                  <a:srgbClr val="FF0000"/>
                </a:solidFill>
              </a:rPr>
              <a:t>准时发生</a:t>
            </a:r>
            <a:r>
              <a:rPr lang="zh-CN" altLang="en-US"/>
              <a:t>，组成关键路径的作业</a:t>
            </a:r>
            <a:r>
              <a:rPr lang="en-US" altLang="zh-CN"/>
              <a:t>(</a:t>
            </a:r>
            <a:r>
              <a:rPr lang="zh-CN" altLang="en-US"/>
              <a:t>关键作业</a:t>
            </a:r>
            <a:r>
              <a:rPr lang="en-US" altLang="zh-CN"/>
              <a:t>)</a:t>
            </a:r>
            <a:r>
              <a:rPr lang="zh-CN" altLang="en-US"/>
              <a:t>的</a:t>
            </a:r>
            <a:r>
              <a:rPr lang="zh-CN" altLang="en-US">
                <a:solidFill>
                  <a:srgbClr val="0000FF"/>
                </a:solidFill>
              </a:rPr>
              <a:t>实际持续时间不能超过估计的持续时间</a:t>
            </a:r>
            <a:r>
              <a:rPr lang="zh-CN" altLang="en-US"/>
              <a:t>，否则</a:t>
            </a:r>
            <a:r>
              <a:rPr lang="zh-CN" altLang="en-US">
                <a:solidFill>
                  <a:srgbClr val="FF0000"/>
                </a:solidFill>
              </a:rPr>
              <a:t>工程就不能准时结束</a:t>
            </a:r>
            <a:r>
              <a:rPr lang="zh-CN" altLang="en-US"/>
              <a:t>。</a:t>
            </a:r>
          </a:p>
          <a:p>
            <a:endParaRPr lang="zh-CN" altLang="en-US"/>
          </a:p>
        </p:txBody>
      </p:sp>
    </p:spTree>
    <p:extLst>
      <p:ext uri="{BB962C8B-B14F-4D97-AF65-F5344CB8AC3E}">
        <p14:creationId xmlns:p14="http://schemas.microsoft.com/office/powerpoint/2010/main" val="43551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关键路径示例</a:t>
            </a:r>
            <a:endParaRPr lang="zh-CN" altLang="en-US"/>
          </a:p>
        </p:txBody>
      </p:sp>
      <p:graphicFrame>
        <p:nvGraphicFramePr>
          <p:cNvPr id="4" name="Object 2"/>
          <p:cNvGraphicFramePr>
            <a:graphicFrameLocks noChangeAspect="1"/>
          </p:cNvGraphicFramePr>
          <p:nvPr>
            <p:extLst>
              <p:ext uri="{D42A27DB-BD31-4B8C-83A1-F6EECF244321}">
                <p14:modId xmlns:p14="http://schemas.microsoft.com/office/powerpoint/2010/main" val="2603626585"/>
              </p:ext>
            </p:extLst>
          </p:nvPr>
        </p:nvGraphicFramePr>
        <p:xfrm>
          <a:off x="246063" y="1504950"/>
          <a:ext cx="8624887" cy="4379913"/>
        </p:xfrm>
        <a:graphic>
          <a:graphicData uri="http://schemas.openxmlformats.org/presentationml/2006/ole">
            <mc:AlternateContent xmlns:mc="http://schemas.openxmlformats.org/markup-compatibility/2006">
              <mc:Choice xmlns:v="urn:schemas-microsoft-com:vml" Requires="v">
                <p:oleObj spid="_x0000_s13411" name="Visio" r:id="rId4" imgW="3809942" imgH="1828723" progId="Visio.Drawing.11">
                  <p:embed/>
                </p:oleObj>
              </mc:Choice>
              <mc:Fallback>
                <p:oleObj name="Visio" r:id="rId4" imgW="3809942" imgH="1828723" progId="Visio.Drawing.11">
                  <p:embed/>
                  <p:pic>
                    <p:nvPicPr>
                      <p:cNvPr id="0" name=""/>
                      <p:cNvPicPr>
                        <a:picLocks noChangeAspect="1" noChangeArrowheads="1"/>
                      </p:cNvPicPr>
                      <p:nvPr/>
                    </p:nvPicPr>
                    <p:blipFill>
                      <a:blip r:embed="rId5"/>
                      <a:srcRect/>
                      <a:stretch>
                        <a:fillRect/>
                      </a:stretch>
                    </p:blipFill>
                    <p:spPr bwMode="auto">
                      <a:xfrm>
                        <a:off x="246063" y="1504950"/>
                        <a:ext cx="8624887" cy="43799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919572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关键路径示例</a:t>
            </a:r>
          </a:p>
        </p:txBody>
      </p:sp>
      <p:graphicFrame>
        <p:nvGraphicFramePr>
          <p:cNvPr id="4" name="Object 2"/>
          <p:cNvGraphicFramePr>
            <a:graphicFrameLocks noChangeAspect="1"/>
          </p:cNvGraphicFramePr>
          <p:nvPr>
            <p:extLst>
              <p:ext uri="{D42A27DB-BD31-4B8C-83A1-F6EECF244321}">
                <p14:modId xmlns:p14="http://schemas.microsoft.com/office/powerpoint/2010/main" val="2963491067"/>
              </p:ext>
            </p:extLst>
          </p:nvPr>
        </p:nvGraphicFramePr>
        <p:xfrm>
          <a:off x="255588" y="1484313"/>
          <a:ext cx="8604250" cy="4356100"/>
        </p:xfrm>
        <a:graphic>
          <a:graphicData uri="http://schemas.openxmlformats.org/presentationml/2006/ole">
            <mc:AlternateContent xmlns:mc="http://schemas.openxmlformats.org/markup-compatibility/2006">
              <mc:Choice xmlns:v="urn:schemas-microsoft-com:vml" Requires="v">
                <p:oleObj spid="_x0000_s14435" name="Visio" r:id="rId4" imgW="3809942" imgH="1828723" progId="Visio.Drawing.11">
                  <p:embed/>
                </p:oleObj>
              </mc:Choice>
              <mc:Fallback>
                <p:oleObj name="Visio" r:id="rId4" imgW="3809942" imgH="1828723" progId="Visio.Drawing.11">
                  <p:embed/>
                  <p:pic>
                    <p:nvPicPr>
                      <p:cNvPr id="0" name=""/>
                      <p:cNvPicPr>
                        <a:picLocks noChangeAspect="1" noChangeArrowheads="1"/>
                      </p:cNvPicPr>
                      <p:nvPr/>
                    </p:nvPicPr>
                    <p:blipFill>
                      <a:blip r:embed="rId5"/>
                      <a:srcRect/>
                      <a:stretch>
                        <a:fillRect/>
                      </a:stretch>
                    </p:blipFill>
                    <p:spPr bwMode="auto">
                      <a:xfrm>
                        <a:off x="255588" y="1484313"/>
                        <a:ext cx="8604250" cy="43561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92410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关于项目网络图中关键路径的说法，正确</a:t>
            </a:r>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的是</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828800" y="2333779"/>
            <a:ext cx="6400800" cy="642938"/>
          </a:xfrm>
          <a:prstGeom prst="rect">
            <a:avLst/>
          </a:prstGeom>
          <a:noFill/>
        </p:spPr>
        <p:txBody>
          <a:bodyPr vert="horz" rtlCol="0" anchor="ctr" anchorCtr="0">
            <a:noAutofit/>
          </a:bodyPr>
          <a:lstStyle/>
          <a:p>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关键路径可用来预测项目的总历时</a:t>
            </a:r>
          </a:p>
        </p:txBody>
      </p:sp>
      <p:sp>
        <p:nvSpPr>
          <p:cNvPr id="7" name="文本框 6"/>
          <p:cNvSpPr txBox="1"/>
          <p:nvPr>
            <p:custDataLst>
              <p:tags r:id="rId4"/>
            </p:custDataLst>
          </p:nvPr>
        </p:nvSpPr>
        <p:spPr>
          <a:xfrm>
            <a:off x="1828800" y="3191029"/>
            <a:ext cx="6400800" cy="642938"/>
          </a:xfrm>
          <a:prstGeom prst="rect">
            <a:avLst/>
          </a:prstGeom>
          <a:noFill/>
        </p:spPr>
        <p:txBody>
          <a:bodyPr vert="horz" rtlCol="0" anchor="ctr" anchorCtr="0">
            <a:noAutofit/>
          </a:bodyPr>
          <a:lstStyle/>
          <a:p>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关键路径是周期最短的路径</a:t>
            </a:r>
          </a:p>
        </p:txBody>
      </p:sp>
      <p:sp>
        <p:nvSpPr>
          <p:cNvPr id="8" name="文本框 7"/>
          <p:cNvSpPr txBox="1"/>
          <p:nvPr>
            <p:custDataLst>
              <p:tags r:id="rId5"/>
            </p:custDataLst>
          </p:nvPr>
        </p:nvSpPr>
        <p:spPr>
          <a:xfrm>
            <a:off x="1828800" y="4048279"/>
            <a:ext cx="6400800" cy="642938"/>
          </a:xfrm>
          <a:prstGeom prst="rect">
            <a:avLst/>
          </a:prstGeom>
          <a:noFill/>
        </p:spPr>
        <p:txBody>
          <a:bodyPr vert="horz" rtlCol="0" anchor="ctr" anchorCtr="0">
            <a:noAutofit/>
          </a:bodyPr>
          <a:lstStyle/>
          <a:p>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在项目网络图中实际持续时间不能超过估计的持续时间</a:t>
            </a:r>
          </a:p>
        </p:txBody>
      </p:sp>
      <p:sp>
        <p:nvSpPr>
          <p:cNvPr id="9" name="文本框 8"/>
          <p:cNvSpPr txBox="1"/>
          <p:nvPr>
            <p:custDataLst>
              <p:tags r:id="rId6"/>
            </p:custDataLst>
          </p:nvPr>
        </p:nvSpPr>
        <p:spPr>
          <a:xfrm>
            <a:off x="1828800" y="4905529"/>
            <a:ext cx="6400800" cy="642938"/>
          </a:xfrm>
          <a:prstGeom prst="rect">
            <a:avLst/>
          </a:prstGeom>
          <a:noFill/>
        </p:spPr>
        <p:txBody>
          <a:bodyPr vert="horz" rtlCol="0" anchor="ctr" anchorCtr="0">
            <a:noAutofit/>
          </a:bodyPr>
          <a:lstStyle/>
          <a:p>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关键路径的长度代表了项目完成所需的最长时间</a:t>
            </a:r>
          </a:p>
        </p:txBody>
      </p:sp>
      <p:sp>
        <p:nvSpPr>
          <p:cNvPr id="10" name="椭圆 9"/>
          <p:cNvSpPr>
            <a:spLocks noChangeAspect="1"/>
          </p:cNvSpPr>
          <p:nvPr>
            <p:custDataLst>
              <p:tags r:id="rId7"/>
            </p:custDataLst>
          </p:nvPr>
        </p:nvSpPr>
        <p:spPr bwMode="auto">
          <a:xfrm>
            <a:off x="1114425" y="2398072"/>
            <a:ext cx="514350" cy="514350"/>
          </a:xfrm>
          <a:prstGeom prst="ellipse">
            <a:avLst/>
          </a:prstGeom>
          <a:solidFill>
            <a:srgbClr val="808080"/>
          </a:solidFill>
          <a:ln w="12700" cmpd="sng">
            <a:solidFill>
              <a:srgbClr val="000000"/>
            </a:solidFill>
            <a:prstDash val="solid"/>
            <a:miter lim="800000"/>
            <a:headEnd/>
            <a:tailEnd type="triangle" w="med" len="med"/>
          </a:ln>
        </p:spPr>
        <p:txBody>
          <a:bodyPr rtlCol="0" anchor="ctr" anchorCtr="1"/>
          <a:lstStyle/>
          <a:p>
            <a:pPr algn="ctr"/>
            <a:r>
              <a:rPr lang="en-US" altLang="zh-CN" sz="14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bwMode="auto">
          <a:xfrm>
            <a:off x="1114425" y="3255322"/>
            <a:ext cx="514350" cy="514350"/>
          </a:xfrm>
          <a:prstGeom prst="ellipse">
            <a:avLst/>
          </a:prstGeom>
          <a:solidFill>
            <a:srgbClr val="00FF00"/>
          </a:solidFill>
          <a:ln w="25400" cmpd="sng">
            <a:solidFill>
              <a:srgbClr val="000000"/>
            </a:solidFill>
            <a:prstDash val="solid"/>
            <a:miter lim="800000"/>
            <a:headEnd/>
            <a:tailEnd type="triangle" w="med" len="med"/>
          </a:ln>
        </p:spPr>
        <p:txBody>
          <a:bodyPr rtlCol="0" anchor="ctr" anchorCtr="1"/>
          <a:lstStyle/>
          <a:p>
            <a:pPr algn="ctr"/>
            <a:r>
              <a:rPr lang="en-US" altLang="zh-CN" sz="14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bwMode="auto">
          <a:xfrm>
            <a:off x="1114425" y="4112572"/>
            <a:ext cx="514350" cy="514350"/>
          </a:xfrm>
          <a:prstGeom prst="ellipse">
            <a:avLst/>
          </a:prstGeom>
          <a:solidFill>
            <a:srgbClr val="808080"/>
          </a:solidFill>
          <a:ln w="12700" cmpd="sng">
            <a:solidFill>
              <a:srgbClr val="000000"/>
            </a:solidFill>
            <a:prstDash val="solid"/>
            <a:miter lim="800000"/>
            <a:headEnd/>
            <a:tailEnd type="triangle" w="med" len="med"/>
          </a:ln>
        </p:spPr>
        <p:txBody>
          <a:bodyPr rtlCol="0" anchor="ctr" anchorCtr="1"/>
          <a:lstStyle/>
          <a:p>
            <a:pPr algn="ctr"/>
            <a:r>
              <a:rPr lang="en-US" altLang="zh-CN" sz="14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bwMode="auto">
          <a:xfrm>
            <a:off x="1114425" y="4969822"/>
            <a:ext cx="514350" cy="514350"/>
          </a:xfrm>
          <a:prstGeom prst="ellipse">
            <a:avLst/>
          </a:prstGeom>
          <a:solidFill>
            <a:srgbClr val="808080"/>
          </a:solidFill>
          <a:ln w="12700" cmpd="sng">
            <a:solidFill>
              <a:srgbClr val="000000"/>
            </a:solidFill>
            <a:prstDash val="solid"/>
            <a:miter lim="800000"/>
            <a:headEnd/>
            <a:tailEnd type="triangle" w="med" len="med"/>
          </a:ln>
        </p:spPr>
        <p:txBody>
          <a:bodyPr rtlCol="0" anchor="ctr" anchorCtr="1"/>
          <a:lstStyle/>
          <a:p>
            <a:pPr algn="ctr"/>
            <a:r>
              <a:rPr lang="en-US" altLang="zh-CN" sz="14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bwMode="auto">
          <a:xfrm>
            <a:off x="6172200" y="6215063"/>
            <a:ext cx="1543050" cy="411480"/>
          </a:xfrm>
          <a:prstGeom prst="roundRect">
            <a:avLst/>
          </a:prstGeom>
          <a:solidFill>
            <a:srgbClr val="808080"/>
          </a:solidFill>
          <a:ln w="38100" cmpd="sng">
            <a:solidFill>
              <a:srgbClr val="000000"/>
            </a:solidFill>
            <a:prstDash val="solid"/>
            <a:miter lim="800000"/>
            <a:headEnd/>
            <a:tailEnd type="triangle" w="med" len="med"/>
          </a:ln>
        </p:spPr>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bwMode="auto">
            <a:xfrm>
              <a:off x="0" y="0"/>
              <a:ext cx="9144000" cy="635000"/>
            </a:xfrm>
            <a:prstGeom prst="rect">
              <a:avLst/>
            </a:prstGeom>
            <a:solidFill>
              <a:srgbClr val="F6F7F8"/>
            </a:solidFill>
            <a:ln w="9525">
              <a:noFill/>
              <a:miter lim="800000"/>
              <a:headEnd/>
              <a:tailEnd type="triangle" w="med" len="med"/>
            </a:ln>
            <a:extLst>
              <a:ext uri="{91240B29-F687-4F45-9708-019B960494DF}">
                <a14:hiddenLine xmlns:a14="http://schemas.microsoft.com/office/drawing/2010/main" w="9525">
                  <a:solidFill>
                    <a:schemeClr val="tx1"/>
                  </a:solidFill>
                  <a:miter lim="800000"/>
                  <a:headEnd/>
                  <a:tailEnd type="triangle" w="med" len="med"/>
                </a14:hiddenLine>
              </a:ext>
            </a:extLst>
          </p:spPr>
          <p:txBody>
            <a:bodyPr rtlCol="0" anchor="ctr"/>
            <a:lstStyle/>
            <a:p>
              <a:pPr algn="ctr"/>
              <a:endParaRPr lang="zh-CN" altLang="en-US"/>
            </a:p>
          </p:txBody>
        </p:sp>
        <p:sp>
          <p:nvSpPr>
            <p:cNvPr id="16" name="ColorBlock"/>
            <p:cNvSpPr/>
            <p:nvPr>
              <p:custDataLst>
                <p:tags r:id="rId15"/>
              </p:custDataLst>
            </p:nvPr>
          </p:nvSpPr>
          <p:spPr bwMode="auto">
            <a:xfrm>
              <a:off x="0" y="0"/>
              <a:ext cx="190500" cy="635000"/>
            </a:xfrm>
            <a:prstGeom prst="rect">
              <a:avLst/>
            </a:prstGeom>
            <a:solidFill>
              <a:srgbClr val="639EF4"/>
            </a:solidFill>
            <a:ln w="9525">
              <a:noFill/>
              <a:miter lim="800000"/>
              <a:headEnd/>
              <a:tailEnd type="triangle" w="med" len="med"/>
            </a:ln>
            <a:extLst>
              <a:ext uri="{91240B29-F687-4F45-9708-019B960494DF}">
                <a14:hiddenLine xmlns:a14="http://schemas.microsoft.com/office/drawing/2010/main" w="9525">
                  <a:solidFill>
                    <a:schemeClr val="tx1"/>
                  </a:solidFill>
                  <a:miter lim="800000"/>
                  <a:headEnd/>
                  <a:tailEnd type="triangle" w="med" len="med"/>
                </a14:hiddenLine>
              </a:ext>
            </a:extLst>
          </p:spPr>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84075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13.3.6  </a:t>
            </a:r>
            <a:r>
              <a:rPr lang="zh-CN" altLang="en-US"/>
              <a:t>机动时间</a:t>
            </a:r>
          </a:p>
        </p:txBody>
      </p:sp>
      <p:sp>
        <p:nvSpPr>
          <p:cNvPr id="3" name="内容占位符 2"/>
          <p:cNvSpPr>
            <a:spLocks noGrp="1"/>
          </p:cNvSpPr>
          <p:nvPr>
            <p:ph idx="1"/>
          </p:nvPr>
        </p:nvSpPr>
        <p:spPr/>
        <p:txBody>
          <a:bodyPr/>
          <a:lstStyle/>
          <a:p>
            <a:r>
              <a:rPr lang="zh-CN" altLang="en-US"/>
              <a:t>不在关键路径上的作业</a:t>
            </a:r>
            <a:r>
              <a:rPr lang="zh-CN" altLang="en-US">
                <a:solidFill>
                  <a:srgbClr val="FF0000"/>
                </a:solidFill>
              </a:rPr>
              <a:t>有一定程度的机动</a:t>
            </a:r>
            <a:r>
              <a:rPr lang="zh-CN" altLang="en-US" smtClean="0">
                <a:solidFill>
                  <a:srgbClr val="FF0000"/>
                </a:solidFill>
              </a:rPr>
              <a:t>余地</a:t>
            </a:r>
            <a:r>
              <a:rPr lang="en-US" altLang="zh-CN" smtClean="0"/>
              <a:t>—</a:t>
            </a:r>
            <a:r>
              <a:rPr lang="zh-CN" altLang="en-US"/>
              <a:t>实际开始时间可以比预定时间晚一些，或者实际持续时间可以比预定的持续时间长一些，</a:t>
            </a:r>
            <a:r>
              <a:rPr lang="zh-CN" altLang="en-US">
                <a:solidFill>
                  <a:srgbClr val="0000FF"/>
                </a:solidFill>
              </a:rPr>
              <a:t>而并不影响工程的结束时间</a:t>
            </a:r>
            <a:r>
              <a:rPr lang="zh-CN" altLang="en-US"/>
              <a:t>。</a:t>
            </a:r>
          </a:p>
          <a:p>
            <a:r>
              <a:rPr lang="zh-CN" altLang="en-US"/>
              <a:t>机动时间</a:t>
            </a:r>
            <a:r>
              <a:rPr lang="en-US" altLang="zh-CN"/>
              <a:t>=(LET)</a:t>
            </a:r>
            <a:r>
              <a:rPr lang="zh-CN" altLang="en-US"/>
              <a:t>结束－</a:t>
            </a:r>
            <a:r>
              <a:rPr lang="en-US" altLang="zh-CN"/>
              <a:t>(EET)</a:t>
            </a:r>
            <a:r>
              <a:rPr lang="zh-CN" altLang="en-US"/>
              <a:t>开始－持续时间</a:t>
            </a:r>
          </a:p>
          <a:p>
            <a:pPr marL="0" indent="0">
              <a:buNone/>
            </a:pPr>
            <a:r>
              <a:rPr lang="zh-CN" altLang="en-US">
                <a:solidFill>
                  <a:srgbClr val="0000FF"/>
                </a:solidFill>
              </a:rPr>
              <a:t>                  </a:t>
            </a:r>
            <a:r>
              <a:rPr lang="en-US" altLang="zh-CN">
                <a:solidFill>
                  <a:srgbClr val="0000FF"/>
                </a:solidFill>
              </a:rPr>
              <a:t>=</a:t>
            </a:r>
            <a:r>
              <a:rPr lang="zh-CN" altLang="en-US">
                <a:solidFill>
                  <a:srgbClr val="0000FF"/>
                </a:solidFill>
              </a:rPr>
              <a:t>右下角－左上角－持续时间</a:t>
            </a:r>
          </a:p>
          <a:p>
            <a:r>
              <a:rPr lang="zh-CN" altLang="en-US"/>
              <a:t>在</a:t>
            </a:r>
            <a:r>
              <a:rPr lang="zh-CN" altLang="en-US">
                <a:solidFill>
                  <a:srgbClr val="0000FF"/>
                </a:solidFill>
              </a:rPr>
              <a:t>制定进度计划时</a:t>
            </a:r>
            <a:r>
              <a:rPr lang="zh-CN" altLang="en-US"/>
              <a:t>仔细考虑和</a:t>
            </a:r>
            <a:r>
              <a:rPr lang="zh-CN" altLang="en-US">
                <a:solidFill>
                  <a:srgbClr val="FF0000"/>
                </a:solidFill>
              </a:rPr>
              <a:t>利用工程网络中的机动时间</a:t>
            </a:r>
            <a:r>
              <a:rPr lang="zh-CN" altLang="en-US"/>
              <a:t>，往往能够安排出既节省资源又不影响最终竣工时间的进度表。 </a:t>
            </a:r>
          </a:p>
          <a:p>
            <a:endParaRPr lang="zh-CN" altLang="en-US"/>
          </a:p>
        </p:txBody>
      </p:sp>
    </p:spTree>
    <p:extLst>
      <p:ext uri="{BB962C8B-B14F-4D97-AF65-F5344CB8AC3E}">
        <p14:creationId xmlns:p14="http://schemas.microsoft.com/office/powerpoint/2010/main" val="161294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机动时间计算示例</a:t>
            </a:r>
            <a:endParaRPr lang="zh-CN" altLang="en-US"/>
          </a:p>
        </p:txBody>
      </p:sp>
      <p:graphicFrame>
        <p:nvGraphicFramePr>
          <p:cNvPr id="4" name="Object 2"/>
          <p:cNvGraphicFramePr>
            <a:graphicFrameLocks noChangeAspect="1"/>
          </p:cNvGraphicFramePr>
          <p:nvPr>
            <p:extLst/>
          </p:nvPr>
        </p:nvGraphicFramePr>
        <p:xfrm>
          <a:off x="236538" y="1462723"/>
          <a:ext cx="8643937" cy="4402137"/>
        </p:xfrm>
        <a:graphic>
          <a:graphicData uri="http://schemas.openxmlformats.org/presentationml/2006/ole">
            <mc:AlternateContent xmlns:mc="http://schemas.openxmlformats.org/markup-compatibility/2006">
              <mc:Choice xmlns:v="urn:schemas-microsoft-com:vml" Requires="v">
                <p:oleObj spid="_x0000_s28754" name="Visio" r:id="rId3" imgW="3827024" imgH="1847538" progId="Visio.Drawing.11">
                  <p:embed/>
                </p:oleObj>
              </mc:Choice>
              <mc:Fallback>
                <p:oleObj name="Visio" r:id="rId3" imgW="3827024" imgH="184753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38" y="1462723"/>
                        <a:ext cx="8643937" cy="440213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3989488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例题说明</a:t>
            </a:r>
            <a:endParaRPr lang="zh-CN" altLang="en-US"/>
          </a:p>
        </p:txBody>
      </p:sp>
      <p:sp>
        <p:nvSpPr>
          <p:cNvPr id="3" name="内容占位符 2"/>
          <p:cNvSpPr>
            <a:spLocks noGrp="1"/>
          </p:cNvSpPr>
          <p:nvPr>
            <p:ph idx="1"/>
          </p:nvPr>
        </p:nvSpPr>
        <p:spPr/>
        <p:txBody>
          <a:bodyPr/>
          <a:lstStyle/>
          <a:p>
            <a:r>
              <a:rPr lang="zh-CN" altLang="en-US" sz="2400" smtClean="0"/>
              <a:t>某工程</a:t>
            </a:r>
            <a:r>
              <a:rPr lang="zh-CN" altLang="en-US" sz="2400"/>
              <a:t>分解成</a:t>
            </a:r>
            <a:r>
              <a:rPr lang="en-US" altLang="zh-CN" sz="2400"/>
              <a:t>9</a:t>
            </a:r>
            <a:r>
              <a:rPr lang="zh-CN" altLang="en-US" sz="2400"/>
              <a:t>个子任务，根据下</a:t>
            </a:r>
            <a:r>
              <a:rPr lang="zh-CN" altLang="en-US" sz="2400" smtClean="0"/>
              <a:t>表画</a:t>
            </a:r>
            <a:r>
              <a:rPr lang="zh-CN" altLang="en-US" sz="2400"/>
              <a:t>出工程网络图，计算每个事件的最早时刻和最迟时刻，找出关键路径。 </a:t>
            </a:r>
          </a:p>
          <a:p>
            <a:endParaRPr lang="zh-CN" altLang="en-US"/>
          </a:p>
        </p:txBody>
      </p:sp>
      <p:graphicFrame>
        <p:nvGraphicFramePr>
          <p:cNvPr id="4" name="Group 220"/>
          <p:cNvGraphicFramePr>
            <a:graphicFrameLocks noGrp="1"/>
          </p:cNvGraphicFramePr>
          <p:nvPr>
            <p:extLst>
              <p:ext uri="{D42A27DB-BD31-4B8C-83A1-F6EECF244321}">
                <p14:modId xmlns:p14="http://schemas.microsoft.com/office/powerpoint/2010/main" val="2313909813"/>
              </p:ext>
            </p:extLst>
          </p:nvPr>
        </p:nvGraphicFramePr>
        <p:xfrm>
          <a:off x="1696243" y="2363787"/>
          <a:ext cx="5724525" cy="3657600"/>
        </p:xfrm>
        <a:graphic>
          <a:graphicData uri="http://schemas.openxmlformats.org/drawingml/2006/table">
            <a:tbl>
              <a:tblPr/>
              <a:tblGrid>
                <a:gridCol w="1809750"/>
                <a:gridCol w="2244725"/>
                <a:gridCol w="1670050"/>
              </a:tblGrid>
              <a:tr h="230124">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子任务标识</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完成任务时间</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依赖关系</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0124">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344488"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671513"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023938"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341438"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1798638"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255838"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2713038"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170238"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30124">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344488"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671513"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023938"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341438"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1798638"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255838"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2713038"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170238"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endParaRPr kumimoji="0" lang="zh-CN"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30124">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b</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30124">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30124">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30124">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 d</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30124">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30124">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 g</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30124">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1"/>
                        </a:buClr>
                        <a:buSzPct val="65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spcBef>
                          <a:spcPct val="20000"/>
                        </a:spcBef>
                        <a:buClr>
                          <a:schemeClr val="accent2"/>
                        </a:buClr>
                        <a:buSzPct val="6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algn="l" defTabSz="914400" rtl="0" eaLnBrk="1" latinLnBrk="0" hangingPunct="1">
                        <a:spcBef>
                          <a:spcPct val="20000"/>
                        </a:spcBef>
                        <a:buClr>
                          <a:schemeClr val="accent1"/>
                        </a:buClr>
                        <a:buSzPct val="65000"/>
                        <a:buFont typeface="Wingdings" panose="05000000000000000000" pitchFamily="2" charset="2"/>
                        <a:defRPr sz="2000"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buClr>
                          <a:schemeClr val="accent2"/>
                        </a:buClr>
                        <a:buSzPct val="7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algn="l" defTabSz="914400" rtl="0" eaLnBrk="1" latinLnBrk="0" hangingPunct="1">
                        <a:spcBef>
                          <a:spcPct val="20000"/>
                        </a:spcBef>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algn="l" defTabSz="914400" rtl="0" eaLnBrk="1" fontAlgn="base" latinLnBrk="0" hangingPunct="1">
                        <a:spcBef>
                          <a:spcPct val="20000"/>
                        </a:spcBef>
                        <a:spcAft>
                          <a:spcPct val="0"/>
                        </a:spcAft>
                        <a:buClr>
                          <a:schemeClr val="accent1"/>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 f</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69216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12"/>
          <p:cNvSpPr>
            <a:spLocks noGrp="1" noChangeArrowheads="1"/>
          </p:cNvSpPr>
          <p:nvPr>
            <p:ph type="title" idx="4294967295"/>
          </p:nvPr>
        </p:nvSpPr>
        <p:spPr>
          <a:xfrm>
            <a:off x="0" y="333375"/>
            <a:ext cx="8643938" cy="792163"/>
          </a:xfrm>
        </p:spPr>
        <p:txBody>
          <a:bodyPr/>
          <a:lstStyle/>
          <a:p>
            <a:pPr eaLnBrk="1" hangingPunct="1"/>
            <a:r>
              <a:rPr lang="zh-CN" altLang="en-US" b="0"/>
              <a:t>本章内容</a:t>
            </a:r>
          </a:p>
        </p:txBody>
      </p:sp>
      <p:sp>
        <p:nvSpPr>
          <p:cNvPr id="67" name="Rectangle 13"/>
          <p:cNvSpPr>
            <a:spLocks noChangeArrowheads="1"/>
          </p:cNvSpPr>
          <p:nvPr/>
        </p:nvSpPr>
        <p:spPr bwMode="auto">
          <a:xfrm>
            <a:off x="4899636" y="3673226"/>
            <a:ext cx="1728000"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 typeface="Wingdings" panose="05000000000000000000" pitchFamily="2" charset="2"/>
              <a:buNone/>
            </a:pPr>
            <a:r>
              <a:rPr lang="en-US" altLang="zh-CN" sz="1600" b="0" smtClean="0">
                <a:solidFill>
                  <a:srgbClr val="0000FF"/>
                </a:solidFill>
                <a:latin typeface="华文细黑" panose="02010600040101010101" pitchFamily="2" charset="-122"/>
                <a:ea typeface="华文细黑" panose="02010600040101010101" pitchFamily="2" charset="-122"/>
              </a:rPr>
              <a:t>6</a:t>
            </a:r>
            <a:r>
              <a:rPr lang="zh-CN" altLang="en-US" sz="1600" b="0" smtClean="0">
                <a:solidFill>
                  <a:srgbClr val="0000FF"/>
                </a:solidFill>
                <a:latin typeface="华文细黑" panose="02010600040101010101" pitchFamily="2" charset="-122"/>
                <a:ea typeface="华文细黑" panose="02010600040101010101" pitchFamily="2" charset="-122"/>
              </a:rPr>
              <a:t>、软件配置管理</a:t>
            </a:r>
            <a:endParaRPr lang="zh-CN" altLang="en-US" sz="1600" b="0">
              <a:solidFill>
                <a:srgbClr val="0000FF"/>
              </a:solidFill>
              <a:latin typeface="华文细黑" panose="02010600040101010101" pitchFamily="2" charset="-122"/>
              <a:ea typeface="华文细黑" panose="02010600040101010101" pitchFamily="2" charset="-122"/>
            </a:endParaRPr>
          </a:p>
        </p:txBody>
      </p:sp>
      <p:sp>
        <p:nvSpPr>
          <p:cNvPr id="82" name="Rectangle 19"/>
          <p:cNvSpPr>
            <a:spLocks noChangeArrowheads="1"/>
          </p:cNvSpPr>
          <p:nvPr/>
        </p:nvSpPr>
        <p:spPr bwMode="auto">
          <a:xfrm>
            <a:off x="392456" y="3673224"/>
            <a:ext cx="1728000"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 typeface="Wingdings" panose="05000000000000000000" pitchFamily="2" charset="2"/>
              <a:buNone/>
            </a:pPr>
            <a:r>
              <a:rPr lang="en-US" altLang="zh-CN" sz="1600" b="0" smtClean="0">
                <a:solidFill>
                  <a:srgbClr val="0000FF"/>
                </a:solidFill>
                <a:latin typeface="华文细黑" panose="02010600040101010101" pitchFamily="2" charset="-122"/>
                <a:ea typeface="华文细黑" panose="02010600040101010101" pitchFamily="2" charset="-122"/>
              </a:rPr>
              <a:t>4</a:t>
            </a:r>
            <a:r>
              <a:rPr lang="zh-CN" altLang="en-US" sz="1600" b="0" smtClean="0">
                <a:solidFill>
                  <a:srgbClr val="0000FF"/>
                </a:solidFill>
                <a:latin typeface="华文细黑" panose="02010600040101010101" pitchFamily="2" charset="-122"/>
                <a:ea typeface="华文细黑" panose="02010600040101010101" pitchFamily="2" charset="-122"/>
              </a:rPr>
              <a:t>、人员组织</a:t>
            </a:r>
            <a:endParaRPr lang="zh-CN" altLang="en-US" sz="1600" b="0">
              <a:solidFill>
                <a:srgbClr val="0000FF"/>
              </a:solidFill>
              <a:latin typeface="华文细黑" panose="02010600040101010101" pitchFamily="2" charset="-122"/>
              <a:ea typeface="华文细黑" panose="02010600040101010101" pitchFamily="2" charset="-122"/>
            </a:endParaRPr>
          </a:p>
        </p:txBody>
      </p:sp>
      <p:sp>
        <p:nvSpPr>
          <p:cNvPr id="13" name="Rectangle 14"/>
          <p:cNvSpPr>
            <a:spLocks noChangeArrowheads="1"/>
          </p:cNvSpPr>
          <p:nvPr/>
        </p:nvSpPr>
        <p:spPr bwMode="auto">
          <a:xfrm>
            <a:off x="5957850" y="2089774"/>
            <a:ext cx="1728000"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 typeface="Wingdings" panose="05000000000000000000" pitchFamily="2" charset="2"/>
              <a:buNone/>
            </a:pPr>
            <a:r>
              <a:rPr lang="en-US" altLang="zh-CN" sz="1600" b="0" smtClean="0">
                <a:solidFill>
                  <a:srgbClr val="0000FF"/>
                </a:solidFill>
                <a:latin typeface="华文细黑" panose="02010600040101010101" pitchFamily="2" charset="-122"/>
                <a:ea typeface="华文细黑" panose="02010600040101010101" pitchFamily="2" charset="-122"/>
              </a:rPr>
              <a:t>3</a:t>
            </a:r>
            <a:r>
              <a:rPr lang="zh-CN" altLang="en-US" sz="1600" b="0" smtClean="0">
                <a:solidFill>
                  <a:srgbClr val="0000FF"/>
                </a:solidFill>
                <a:latin typeface="华文细黑" panose="02010600040101010101" pitchFamily="2" charset="-122"/>
                <a:ea typeface="华文细黑" panose="02010600040101010101" pitchFamily="2" charset="-122"/>
              </a:rPr>
              <a:t>、进度计划</a:t>
            </a:r>
            <a:endParaRPr lang="zh-CN" altLang="en-US" sz="1600" b="0">
              <a:solidFill>
                <a:srgbClr val="0000FF"/>
              </a:solidFill>
              <a:latin typeface="华文细黑" panose="02010600040101010101" pitchFamily="2" charset="-122"/>
              <a:ea typeface="华文细黑" panose="02010600040101010101" pitchFamily="2" charset="-122"/>
            </a:endParaRPr>
          </a:p>
        </p:txBody>
      </p:sp>
      <p:sp>
        <p:nvSpPr>
          <p:cNvPr id="10" name="Rectangle 13"/>
          <p:cNvSpPr>
            <a:spLocks noChangeArrowheads="1"/>
          </p:cNvSpPr>
          <p:nvPr/>
        </p:nvSpPr>
        <p:spPr bwMode="auto">
          <a:xfrm>
            <a:off x="3558612" y="2095276"/>
            <a:ext cx="1728000"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 typeface="Wingdings" panose="05000000000000000000" pitchFamily="2" charset="2"/>
              <a:buNone/>
            </a:pPr>
            <a:r>
              <a:rPr lang="en-US" altLang="zh-CN" sz="1600" b="0" smtClean="0">
                <a:solidFill>
                  <a:srgbClr val="0000FF"/>
                </a:solidFill>
                <a:latin typeface="华文细黑" panose="02010600040101010101" pitchFamily="2" charset="-122"/>
                <a:ea typeface="华文细黑" panose="02010600040101010101" pitchFamily="2" charset="-122"/>
              </a:rPr>
              <a:t>2</a:t>
            </a:r>
            <a:r>
              <a:rPr lang="zh-CN" altLang="en-US" sz="1600" b="0" smtClean="0">
                <a:solidFill>
                  <a:srgbClr val="0000FF"/>
                </a:solidFill>
                <a:latin typeface="华文细黑" panose="02010600040101010101" pitchFamily="2" charset="-122"/>
                <a:ea typeface="华文细黑" panose="02010600040101010101" pitchFamily="2" charset="-122"/>
              </a:rPr>
              <a:t>、工作量估算</a:t>
            </a:r>
            <a:endParaRPr lang="zh-CN" altLang="en-US" sz="1600" b="0">
              <a:solidFill>
                <a:srgbClr val="0000FF"/>
              </a:solidFill>
              <a:latin typeface="华文细黑" panose="02010600040101010101" pitchFamily="2" charset="-122"/>
              <a:ea typeface="华文细黑" panose="02010600040101010101" pitchFamily="2" charset="-122"/>
            </a:endParaRPr>
          </a:p>
        </p:txBody>
      </p:sp>
      <p:sp>
        <p:nvSpPr>
          <p:cNvPr id="8" name="Rectangle 19"/>
          <p:cNvSpPr>
            <a:spLocks noChangeArrowheads="1"/>
          </p:cNvSpPr>
          <p:nvPr/>
        </p:nvSpPr>
        <p:spPr bwMode="auto">
          <a:xfrm>
            <a:off x="2646046" y="3673225"/>
            <a:ext cx="1728000"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None/>
            </a:pPr>
            <a:r>
              <a:rPr lang="en-US" altLang="zh-CN" sz="1600" b="0" smtClean="0">
                <a:solidFill>
                  <a:srgbClr val="0000FF"/>
                </a:solidFill>
                <a:latin typeface="华文细黑" panose="02010600040101010101" pitchFamily="2" charset="-122"/>
                <a:ea typeface="华文细黑" panose="02010600040101010101" pitchFamily="2" charset="-122"/>
              </a:rPr>
              <a:t>5</a:t>
            </a:r>
            <a:r>
              <a:rPr lang="zh-CN" altLang="en-US" sz="1600" b="0" smtClean="0">
                <a:solidFill>
                  <a:srgbClr val="0000FF"/>
                </a:solidFill>
                <a:latin typeface="华文细黑" panose="02010600040101010101" pitchFamily="2" charset="-122"/>
                <a:ea typeface="华文细黑" panose="02010600040101010101" pitchFamily="2" charset="-122"/>
              </a:rPr>
              <a:t>、质量保证</a:t>
            </a:r>
            <a:endParaRPr lang="zh-CN" altLang="en-US" sz="1600" b="0">
              <a:solidFill>
                <a:srgbClr val="0000FF"/>
              </a:solidFill>
              <a:latin typeface="华文细黑" panose="02010600040101010101" pitchFamily="2" charset="-122"/>
              <a:ea typeface="华文细黑" panose="02010600040101010101" pitchFamily="2" charset="-122"/>
            </a:endParaRPr>
          </a:p>
        </p:txBody>
      </p:sp>
      <p:cxnSp>
        <p:nvCxnSpPr>
          <p:cNvPr id="3" name="直接箭头连接符 2"/>
          <p:cNvCxnSpPr>
            <a:stCxn id="10" idx="3"/>
            <a:endCxn id="13" idx="1"/>
          </p:cNvCxnSpPr>
          <p:nvPr/>
        </p:nvCxnSpPr>
        <p:spPr bwMode="auto">
          <a:xfrm flipV="1">
            <a:off x="5286612" y="2539831"/>
            <a:ext cx="671238" cy="5502"/>
          </a:xfrm>
          <a:prstGeom prst="straightConnector1">
            <a:avLst/>
          </a:prstGeom>
          <a:noFill/>
          <a:ln w="9525">
            <a:solidFill>
              <a:schemeClr val="tx1"/>
            </a:solidFill>
            <a:miter lim="800000"/>
            <a:headEnd/>
            <a:tailEnd type="triangle"/>
          </a:ln>
        </p:spPr>
      </p:cxnSp>
      <p:cxnSp>
        <p:nvCxnSpPr>
          <p:cNvPr id="7" name="肘形连接符 6"/>
          <p:cNvCxnSpPr>
            <a:stCxn id="82" idx="3"/>
            <a:endCxn id="8" idx="1"/>
          </p:cNvCxnSpPr>
          <p:nvPr/>
        </p:nvCxnSpPr>
        <p:spPr bwMode="auto">
          <a:xfrm>
            <a:off x="2120456" y="4123281"/>
            <a:ext cx="525590" cy="1"/>
          </a:xfrm>
          <a:prstGeom prst="bentConnector3">
            <a:avLst>
              <a:gd name="adj1" fmla="val 50000"/>
            </a:avLst>
          </a:prstGeom>
          <a:noFill/>
          <a:ln w="9525">
            <a:solidFill>
              <a:schemeClr val="tx1"/>
            </a:solidFill>
            <a:miter lim="800000"/>
            <a:headEnd/>
            <a:tailEnd type="triangle"/>
          </a:ln>
        </p:spPr>
      </p:cxnSp>
      <p:cxnSp>
        <p:nvCxnSpPr>
          <p:cNvPr id="11" name="直接箭头连接符 10"/>
          <p:cNvCxnSpPr>
            <a:stCxn id="8" idx="3"/>
            <a:endCxn id="67" idx="1"/>
          </p:cNvCxnSpPr>
          <p:nvPr/>
        </p:nvCxnSpPr>
        <p:spPr bwMode="auto">
          <a:xfrm>
            <a:off x="4374046" y="4123282"/>
            <a:ext cx="525590" cy="1"/>
          </a:xfrm>
          <a:prstGeom prst="straightConnector1">
            <a:avLst/>
          </a:prstGeom>
          <a:noFill/>
          <a:ln w="9525">
            <a:solidFill>
              <a:schemeClr val="tx1"/>
            </a:solidFill>
            <a:miter lim="800000"/>
            <a:headEnd/>
            <a:tailEnd type="triangle"/>
          </a:ln>
        </p:spPr>
      </p:cxnSp>
      <p:sp>
        <p:nvSpPr>
          <p:cNvPr id="20" name="Rectangle 13"/>
          <p:cNvSpPr>
            <a:spLocks noChangeArrowheads="1"/>
          </p:cNvSpPr>
          <p:nvPr/>
        </p:nvSpPr>
        <p:spPr bwMode="auto">
          <a:xfrm>
            <a:off x="1159374" y="2098026"/>
            <a:ext cx="1728000"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 typeface="Wingdings" panose="05000000000000000000" pitchFamily="2" charset="2"/>
              <a:buNone/>
            </a:pPr>
            <a:r>
              <a:rPr lang="en-US" altLang="zh-CN" sz="1600" b="0" smtClean="0">
                <a:solidFill>
                  <a:srgbClr val="0000FF"/>
                </a:solidFill>
                <a:latin typeface="华文细黑" panose="02010600040101010101" pitchFamily="2" charset="-122"/>
                <a:ea typeface="华文细黑" panose="02010600040101010101" pitchFamily="2" charset="-122"/>
              </a:rPr>
              <a:t>1</a:t>
            </a:r>
            <a:r>
              <a:rPr lang="zh-CN" altLang="en-US" sz="1600" b="0" smtClean="0">
                <a:solidFill>
                  <a:srgbClr val="0000FF"/>
                </a:solidFill>
                <a:latin typeface="华文细黑" panose="02010600040101010101" pitchFamily="2" charset="-122"/>
                <a:ea typeface="华文细黑" panose="02010600040101010101" pitchFamily="2" charset="-122"/>
              </a:rPr>
              <a:t>、估算软件规模</a:t>
            </a:r>
            <a:endParaRPr lang="zh-CN" altLang="en-US" sz="1600" b="0">
              <a:solidFill>
                <a:srgbClr val="0000FF"/>
              </a:solidFill>
              <a:latin typeface="华文细黑" panose="02010600040101010101" pitchFamily="2" charset="-122"/>
              <a:ea typeface="华文细黑" panose="02010600040101010101" pitchFamily="2" charset="-122"/>
            </a:endParaRPr>
          </a:p>
        </p:txBody>
      </p:sp>
      <p:cxnSp>
        <p:nvCxnSpPr>
          <p:cNvPr id="24" name="直接箭头连接符 23"/>
          <p:cNvCxnSpPr>
            <a:stCxn id="20" idx="3"/>
            <a:endCxn id="10" idx="1"/>
          </p:cNvCxnSpPr>
          <p:nvPr/>
        </p:nvCxnSpPr>
        <p:spPr bwMode="auto">
          <a:xfrm flipV="1">
            <a:off x="2887374" y="2545333"/>
            <a:ext cx="671238" cy="2750"/>
          </a:xfrm>
          <a:prstGeom prst="straightConnector1">
            <a:avLst/>
          </a:prstGeom>
          <a:noFill/>
          <a:ln w="9525">
            <a:solidFill>
              <a:schemeClr val="tx1"/>
            </a:solidFill>
            <a:miter lim="800000"/>
            <a:headEnd/>
            <a:tailEnd type="triangle"/>
          </a:ln>
        </p:spPr>
      </p:cxnSp>
      <p:cxnSp>
        <p:nvCxnSpPr>
          <p:cNvPr id="26" name="肘形连接符 25"/>
          <p:cNvCxnSpPr>
            <a:stCxn id="13" idx="3"/>
            <a:endCxn id="82" idx="0"/>
          </p:cNvCxnSpPr>
          <p:nvPr/>
        </p:nvCxnSpPr>
        <p:spPr bwMode="auto">
          <a:xfrm flipH="1">
            <a:off x="1256456" y="2539831"/>
            <a:ext cx="6429394" cy="1133393"/>
          </a:xfrm>
          <a:prstGeom prst="bentConnector4">
            <a:avLst>
              <a:gd name="adj1" fmla="val -3556"/>
              <a:gd name="adj2" fmla="val 69854"/>
            </a:avLst>
          </a:prstGeom>
          <a:noFill/>
          <a:ln w="9525">
            <a:solidFill>
              <a:schemeClr val="tx1"/>
            </a:solidFill>
            <a:miter lim="800000"/>
            <a:headEnd/>
            <a:tailEnd type="triangle"/>
          </a:ln>
        </p:spPr>
      </p:cxnSp>
      <p:sp>
        <p:nvSpPr>
          <p:cNvPr id="14" name="Rectangle 13"/>
          <p:cNvSpPr>
            <a:spLocks noChangeArrowheads="1"/>
          </p:cNvSpPr>
          <p:nvPr/>
        </p:nvSpPr>
        <p:spPr bwMode="auto">
          <a:xfrm>
            <a:off x="7153226" y="3673224"/>
            <a:ext cx="1728000" cy="900113"/>
          </a:xfrm>
          <a:prstGeom prst="rect">
            <a:avLst/>
          </a:prstGeom>
          <a:solidFill>
            <a:srgbClr val="FFFFFF"/>
          </a:solidFill>
          <a:ln w="9525" algn="ctr">
            <a:solidFill>
              <a:srgbClr val="000000"/>
            </a:solidFill>
            <a:miter lim="800000"/>
            <a:headEnd/>
            <a:tailEnd/>
          </a:ln>
        </p:spPr>
        <p:txBody>
          <a:bodyPr anchor="ctr"/>
          <a:lstStyle>
            <a:lvl1pPr>
              <a:spcBef>
                <a:spcPct val="20000"/>
              </a:spcBef>
              <a:spcAft>
                <a:spcPct val="20000"/>
              </a:spcAft>
              <a:buClr>
                <a:srgbClr val="800000"/>
              </a:buClr>
              <a:buSzPct val="10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Ø"/>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SzPct val="100000"/>
              <a:buFont typeface="宋体" panose="02010600030101010101" pitchFamily="2" charset="-122"/>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SzPct val="10000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SzPct val="100000"/>
              <a:buFont typeface="Wingdings" panose="05000000000000000000" pitchFamily="2" charset="2"/>
              <a:buChar char="ü"/>
              <a:defRPr sz="2000" b="1">
                <a:solidFill>
                  <a:schemeClr val="tx1"/>
                </a:solidFill>
                <a:latin typeface="Arial" panose="020B0604020202020204" pitchFamily="34" charset="0"/>
                <a:ea typeface="宋体" panose="02010600030101010101" pitchFamily="2" charset="-122"/>
              </a:defRPr>
            </a:lvl9pPr>
          </a:lstStyle>
          <a:p>
            <a:pPr algn="ctr">
              <a:spcBef>
                <a:spcPct val="0"/>
              </a:spcBef>
              <a:spcAft>
                <a:spcPct val="0"/>
              </a:spcAft>
              <a:buClrTx/>
              <a:buFont typeface="Wingdings" panose="05000000000000000000" pitchFamily="2" charset="2"/>
              <a:buNone/>
            </a:pPr>
            <a:r>
              <a:rPr lang="en-US" altLang="zh-CN" sz="1600" b="0" smtClean="0">
                <a:solidFill>
                  <a:srgbClr val="0000FF"/>
                </a:solidFill>
                <a:latin typeface="华文细黑" panose="02010600040101010101" pitchFamily="2" charset="-122"/>
                <a:ea typeface="华文细黑" panose="02010600040101010101" pitchFamily="2" charset="-122"/>
              </a:rPr>
              <a:t>7</a:t>
            </a:r>
            <a:r>
              <a:rPr lang="zh-CN" altLang="en-US" sz="1600" b="0" smtClean="0">
                <a:solidFill>
                  <a:srgbClr val="0000FF"/>
                </a:solidFill>
                <a:latin typeface="华文细黑" panose="02010600040101010101" pitchFamily="2" charset="-122"/>
                <a:ea typeface="华文细黑" panose="02010600040101010101" pitchFamily="2" charset="-122"/>
              </a:rPr>
              <a:t>、能力成熟度模型</a:t>
            </a:r>
            <a:endParaRPr lang="zh-CN" altLang="en-US" sz="1600" b="0">
              <a:solidFill>
                <a:srgbClr val="0000FF"/>
              </a:solidFill>
              <a:latin typeface="华文细黑" panose="02010600040101010101" pitchFamily="2" charset="-122"/>
              <a:ea typeface="华文细黑" panose="02010600040101010101" pitchFamily="2" charset="-122"/>
            </a:endParaRPr>
          </a:p>
        </p:txBody>
      </p:sp>
      <p:cxnSp>
        <p:nvCxnSpPr>
          <p:cNvPr id="15" name="直接箭头连接符 14"/>
          <p:cNvCxnSpPr>
            <a:stCxn id="67" idx="3"/>
            <a:endCxn id="14" idx="1"/>
          </p:cNvCxnSpPr>
          <p:nvPr/>
        </p:nvCxnSpPr>
        <p:spPr bwMode="auto">
          <a:xfrm flipV="1">
            <a:off x="6627636" y="4123281"/>
            <a:ext cx="525590" cy="2"/>
          </a:xfrm>
          <a:prstGeom prst="straightConnector1">
            <a:avLst/>
          </a:prstGeom>
          <a:noFill/>
          <a:ln w="9525">
            <a:solidFill>
              <a:schemeClr val="tx1"/>
            </a:solidFill>
            <a:miter lim="800000"/>
            <a:headEnd/>
            <a:tailEnd type="triangle"/>
          </a:ln>
        </p:spPr>
      </p:cxnSp>
    </p:spTree>
    <p:extLst>
      <p:ext uri="{BB962C8B-B14F-4D97-AF65-F5344CB8AC3E}">
        <p14:creationId xmlns:p14="http://schemas.microsoft.com/office/powerpoint/2010/main" val="3780762982"/>
      </p:ext>
    </p:extLst>
  </p:cSld>
  <p:clrMapOvr>
    <a:masterClrMapping/>
  </p:clrMapOvr>
  <p:transition>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例题计算过程</a:t>
            </a:r>
            <a:endParaRPr lang="zh-CN" altLang="en-US"/>
          </a:p>
        </p:txBody>
      </p:sp>
      <p:graphicFrame>
        <p:nvGraphicFramePr>
          <p:cNvPr id="4" name="Object 335"/>
          <p:cNvGraphicFramePr>
            <a:graphicFrameLocks noChangeAspect="1"/>
          </p:cNvGraphicFramePr>
          <p:nvPr>
            <p:extLst>
              <p:ext uri="{D42A27DB-BD31-4B8C-83A1-F6EECF244321}">
                <p14:modId xmlns:p14="http://schemas.microsoft.com/office/powerpoint/2010/main" val="1357601103"/>
              </p:ext>
            </p:extLst>
          </p:nvPr>
        </p:nvGraphicFramePr>
        <p:xfrm>
          <a:off x="236537" y="1341120"/>
          <a:ext cx="8643937" cy="4724400"/>
        </p:xfrm>
        <a:graphic>
          <a:graphicData uri="http://schemas.openxmlformats.org/presentationml/2006/ole">
            <mc:AlternateContent xmlns:mc="http://schemas.openxmlformats.org/markup-compatibility/2006">
              <mc:Choice xmlns:v="urn:schemas-microsoft-com:vml" Requires="v">
                <p:oleObj spid="_x0000_s15459" name="Visio" r:id="rId3" imgW="2927525" imgH="1679974" progId="Visio.Drawing.11">
                  <p:embed/>
                </p:oleObj>
              </mc:Choice>
              <mc:Fallback>
                <p:oleObj name="Visio" r:id="rId3" imgW="2927525" imgH="167997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37" y="1341120"/>
                        <a:ext cx="8643937" cy="4724400"/>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13823982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例题计算过程</a:t>
            </a:r>
            <a:endParaRPr lang="zh-CN" altLang="en-US"/>
          </a:p>
        </p:txBody>
      </p:sp>
      <p:graphicFrame>
        <p:nvGraphicFramePr>
          <p:cNvPr id="5" name="Object 2"/>
          <p:cNvGraphicFramePr>
            <a:graphicFrameLocks noChangeAspect="1"/>
          </p:cNvGraphicFramePr>
          <p:nvPr>
            <p:extLst>
              <p:ext uri="{D42A27DB-BD31-4B8C-83A1-F6EECF244321}">
                <p14:modId xmlns:p14="http://schemas.microsoft.com/office/powerpoint/2010/main" val="2290309378"/>
              </p:ext>
            </p:extLst>
          </p:nvPr>
        </p:nvGraphicFramePr>
        <p:xfrm>
          <a:off x="236538" y="1341120"/>
          <a:ext cx="8643937" cy="4724400"/>
        </p:xfrm>
        <a:graphic>
          <a:graphicData uri="http://schemas.openxmlformats.org/presentationml/2006/ole">
            <mc:AlternateContent xmlns:mc="http://schemas.openxmlformats.org/markup-compatibility/2006">
              <mc:Choice xmlns:v="urn:schemas-microsoft-com:vml" Requires="v">
                <p:oleObj spid="_x0000_s16483" name="Visio" r:id="rId3" imgW="2927525" imgH="1679974" progId="Visio.Drawing.11">
                  <p:embed/>
                </p:oleObj>
              </mc:Choice>
              <mc:Fallback>
                <p:oleObj name="Visio" r:id="rId3" imgW="2927525" imgH="167997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38" y="1341120"/>
                        <a:ext cx="8643937" cy="4724400"/>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7584000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例题计算过程</a:t>
            </a:r>
            <a:endParaRPr lang="zh-CN" altLang="en-US"/>
          </a:p>
        </p:txBody>
      </p:sp>
      <p:graphicFrame>
        <p:nvGraphicFramePr>
          <p:cNvPr id="4" name="Object 2"/>
          <p:cNvGraphicFramePr>
            <a:graphicFrameLocks noChangeAspect="1"/>
          </p:cNvGraphicFramePr>
          <p:nvPr>
            <p:extLst>
              <p:ext uri="{D42A27DB-BD31-4B8C-83A1-F6EECF244321}">
                <p14:modId xmlns:p14="http://schemas.microsoft.com/office/powerpoint/2010/main" val="937093196"/>
              </p:ext>
            </p:extLst>
          </p:nvPr>
        </p:nvGraphicFramePr>
        <p:xfrm>
          <a:off x="236537" y="1341120"/>
          <a:ext cx="8643937" cy="4724400"/>
        </p:xfrm>
        <a:graphic>
          <a:graphicData uri="http://schemas.openxmlformats.org/presentationml/2006/ole">
            <mc:AlternateContent xmlns:mc="http://schemas.openxmlformats.org/markup-compatibility/2006">
              <mc:Choice xmlns:v="urn:schemas-microsoft-com:vml" Requires="v">
                <p:oleObj spid="_x0000_s17507" name="Visio" r:id="rId3" imgW="2927525" imgH="1679974" progId="Visio.Drawing.11">
                  <p:embed/>
                </p:oleObj>
              </mc:Choice>
              <mc:Fallback>
                <p:oleObj name="Visio" r:id="rId3" imgW="2927525" imgH="167997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37" y="1341120"/>
                        <a:ext cx="8643937" cy="4724400"/>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27150039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例题计算过程</a:t>
            </a:r>
            <a:endParaRPr lang="zh-CN" altLang="en-US"/>
          </a:p>
        </p:txBody>
      </p:sp>
      <p:graphicFrame>
        <p:nvGraphicFramePr>
          <p:cNvPr id="5" name="Object 2"/>
          <p:cNvGraphicFramePr>
            <a:graphicFrameLocks noChangeAspect="1"/>
          </p:cNvGraphicFramePr>
          <p:nvPr>
            <p:extLst>
              <p:ext uri="{D42A27DB-BD31-4B8C-83A1-F6EECF244321}">
                <p14:modId xmlns:p14="http://schemas.microsoft.com/office/powerpoint/2010/main" val="1816308145"/>
              </p:ext>
            </p:extLst>
          </p:nvPr>
        </p:nvGraphicFramePr>
        <p:xfrm>
          <a:off x="236537" y="1341120"/>
          <a:ext cx="8643938" cy="4724400"/>
        </p:xfrm>
        <a:graphic>
          <a:graphicData uri="http://schemas.openxmlformats.org/presentationml/2006/ole">
            <mc:AlternateContent xmlns:mc="http://schemas.openxmlformats.org/markup-compatibility/2006">
              <mc:Choice xmlns:v="urn:schemas-microsoft-com:vml" Requires="v">
                <p:oleObj spid="_x0000_s18531" name="Visio" r:id="rId3" imgW="2927525" imgH="1679974" progId="Visio.Drawing.11">
                  <p:embed/>
                </p:oleObj>
              </mc:Choice>
              <mc:Fallback>
                <p:oleObj name="Visio" r:id="rId3" imgW="2927525" imgH="167997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37" y="1341120"/>
                        <a:ext cx="8643938" cy="4724400"/>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26596254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例题计算过程</a:t>
            </a:r>
            <a:endParaRPr lang="zh-CN" altLang="en-US"/>
          </a:p>
        </p:txBody>
      </p:sp>
      <p:graphicFrame>
        <p:nvGraphicFramePr>
          <p:cNvPr id="4" name="Object 2"/>
          <p:cNvGraphicFramePr>
            <a:graphicFrameLocks noChangeAspect="1"/>
          </p:cNvGraphicFramePr>
          <p:nvPr>
            <p:extLst>
              <p:ext uri="{D42A27DB-BD31-4B8C-83A1-F6EECF244321}">
                <p14:modId xmlns:p14="http://schemas.microsoft.com/office/powerpoint/2010/main" val="2998874159"/>
              </p:ext>
            </p:extLst>
          </p:nvPr>
        </p:nvGraphicFramePr>
        <p:xfrm>
          <a:off x="236537" y="1341120"/>
          <a:ext cx="8643938" cy="4724400"/>
        </p:xfrm>
        <a:graphic>
          <a:graphicData uri="http://schemas.openxmlformats.org/presentationml/2006/ole">
            <mc:AlternateContent xmlns:mc="http://schemas.openxmlformats.org/markup-compatibility/2006">
              <mc:Choice xmlns:v="urn:schemas-microsoft-com:vml" Requires="v">
                <p:oleObj spid="_x0000_s19555" name="Visio" r:id="rId3" imgW="2927525" imgH="1679974" progId="Visio.Drawing.11">
                  <p:embed/>
                </p:oleObj>
              </mc:Choice>
              <mc:Fallback>
                <p:oleObj name="Visio" r:id="rId3" imgW="2927525" imgH="167997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37" y="1341120"/>
                        <a:ext cx="8643938" cy="4724400"/>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4686237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例题计算过程</a:t>
            </a:r>
            <a:endParaRPr lang="zh-CN" altLang="en-US"/>
          </a:p>
        </p:txBody>
      </p:sp>
      <p:graphicFrame>
        <p:nvGraphicFramePr>
          <p:cNvPr id="5" name="Object 2"/>
          <p:cNvGraphicFramePr>
            <a:graphicFrameLocks noChangeAspect="1"/>
          </p:cNvGraphicFramePr>
          <p:nvPr>
            <p:extLst>
              <p:ext uri="{D42A27DB-BD31-4B8C-83A1-F6EECF244321}">
                <p14:modId xmlns:p14="http://schemas.microsoft.com/office/powerpoint/2010/main" val="1119906565"/>
              </p:ext>
            </p:extLst>
          </p:nvPr>
        </p:nvGraphicFramePr>
        <p:xfrm>
          <a:off x="236537" y="1341120"/>
          <a:ext cx="8643938" cy="4724400"/>
        </p:xfrm>
        <a:graphic>
          <a:graphicData uri="http://schemas.openxmlformats.org/presentationml/2006/ole">
            <mc:AlternateContent xmlns:mc="http://schemas.openxmlformats.org/markup-compatibility/2006">
              <mc:Choice xmlns:v="urn:schemas-microsoft-com:vml" Requires="v">
                <p:oleObj spid="_x0000_s20579" name="Visio" r:id="rId3" imgW="2927525" imgH="1679974" progId="Visio.Drawing.11">
                  <p:embed/>
                </p:oleObj>
              </mc:Choice>
              <mc:Fallback>
                <p:oleObj name="Visio" r:id="rId3" imgW="2927525" imgH="167997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37" y="1341120"/>
                        <a:ext cx="8643938" cy="4724400"/>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11479193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例题计算过程</a:t>
            </a:r>
            <a:endParaRPr lang="zh-CN" altLang="en-US"/>
          </a:p>
        </p:txBody>
      </p:sp>
      <p:graphicFrame>
        <p:nvGraphicFramePr>
          <p:cNvPr id="4" name="Object 2"/>
          <p:cNvGraphicFramePr>
            <a:graphicFrameLocks noChangeAspect="1"/>
          </p:cNvGraphicFramePr>
          <p:nvPr>
            <p:extLst>
              <p:ext uri="{D42A27DB-BD31-4B8C-83A1-F6EECF244321}">
                <p14:modId xmlns:p14="http://schemas.microsoft.com/office/powerpoint/2010/main" val="1801290560"/>
              </p:ext>
            </p:extLst>
          </p:nvPr>
        </p:nvGraphicFramePr>
        <p:xfrm>
          <a:off x="236537" y="1341120"/>
          <a:ext cx="8643938" cy="4724400"/>
        </p:xfrm>
        <a:graphic>
          <a:graphicData uri="http://schemas.openxmlformats.org/presentationml/2006/ole">
            <mc:AlternateContent xmlns:mc="http://schemas.openxmlformats.org/markup-compatibility/2006">
              <mc:Choice xmlns:v="urn:schemas-microsoft-com:vml" Requires="v">
                <p:oleObj spid="_x0000_s21603" name="Visio" r:id="rId3" imgW="2927525" imgH="1679974" progId="Visio.Drawing.11">
                  <p:embed/>
                </p:oleObj>
              </mc:Choice>
              <mc:Fallback>
                <p:oleObj name="Visio" r:id="rId3" imgW="2927525" imgH="167997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37" y="1341120"/>
                        <a:ext cx="8643938" cy="4724400"/>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9066122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例题计算过程</a:t>
            </a:r>
            <a:endParaRPr lang="zh-CN" altLang="en-US"/>
          </a:p>
        </p:txBody>
      </p:sp>
      <p:graphicFrame>
        <p:nvGraphicFramePr>
          <p:cNvPr id="5" name="Object 2"/>
          <p:cNvGraphicFramePr>
            <a:graphicFrameLocks noChangeAspect="1"/>
          </p:cNvGraphicFramePr>
          <p:nvPr>
            <p:extLst>
              <p:ext uri="{D42A27DB-BD31-4B8C-83A1-F6EECF244321}">
                <p14:modId xmlns:p14="http://schemas.microsoft.com/office/powerpoint/2010/main" val="3093440444"/>
              </p:ext>
            </p:extLst>
          </p:nvPr>
        </p:nvGraphicFramePr>
        <p:xfrm>
          <a:off x="236537" y="1341120"/>
          <a:ext cx="8643938" cy="4724400"/>
        </p:xfrm>
        <a:graphic>
          <a:graphicData uri="http://schemas.openxmlformats.org/presentationml/2006/ole">
            <mc:AlternateContent xmlns:mc="http://schemas.openxmlformats.org/markup-compatibility/2006">
              <mc:Choice xmlns:v="urn:schemas-microsoft-com:vml" Requires="v">
                <p:oleObj spid="_x0000_s22627" name="Visio" r:id="rId3" imgW="2927525" imgH="1679974" progId="Visio.Drawing.11">
                  <p:embed/>
                </p:oleObj>
              </mc:Choice>
              <mc:Fallback>
                <p:oleObj name="Visio" r:id="rId3" imgW="2927525" imgH="167997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37" y="1341120"/>
                        <a:ext cx="8643938" cy="4724400"/>
                      </a:xfrm>
                      <a:prstGeom prst="rect">
                        <a:avLst/>
                      </a:prstGeom>
                      <a:solidFill>
                        <a:srgbClr val="FFFFFF"/>
                      </a:solidFill>
                      <a:ln>
                        <a:noFill/>
                      </a:ln>
                      <a:effectLst/>
                    </p:spPr>
                  </p:pic>
                </p:oleObj>
              </mc:Fallback>
            </mc:AlternateContent>
          </a:graphicData>
        </a:graphic>
      </p:graphicFrame>
    </p:spTree>
    <p:extLst>
      <p:ext uri="{BB962C8B-B14F-4D97-AF65-F5344CB8AC3E}">
        <p14:creationId xmlns:p14="http://schemas.microsoft.com/office/powerpoint/2010/main" val="26742411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例题计算过程</a:t>
            </a:r>
            <a:endParaRPr lang="zh-CN" altLang="en-US"/>
          </a:p>
        </p:txBody>
      </p:sp>
      <p:graphicFrame>
        <p:nvGraphicFramePr>
          <p:cNvPr id="4" name="Object 2"/>
          <p:cNvGraphicFramePr>
            <a:graphicFrameLocks noChangeAspect="1"/>
          </p:cNvGraphicFramePr>
          <p:nvPr>
            <p:extLst>
              <p:ext uri="{D42A27DB-BD31-4B8C-83A1-F6EECF244321}">
                <p14:modId xmlns:p14="http://schemas.microsoft.com/office/powerpoint/2010/main" val="657983896"/>
              </p:ext>
            </p:extLst>
          </p:nvPr>
        </p:nvGraphicFramePr>
        <p:xfrm>
          <a:off x="236537" y="1341120"/>
          <a:ext cx="8643938" cy="4724400"/>
        </p:xfrm>
        <a:graphic>
          <a:graphicData uri="http://schemas.openxmlformats.org/presentationml/2006/ole">
            <mc:AlternateContent xmlns:mc="http://schemas.openxmlformats.org/markup-compatibility/2006">
              <mc:Choice xmlns:v="urn:schemas-microsoft-com:vml" Requires="v">
                <p:oleObj spid="_x0000_s23651" name="Visio" r:id="rId3" imgW="2927525" imgH="1679974" progId="Visio.Drawing.11">
                  <p:embed/>
                </p:oleObj>
              </mc:Choice>
              <mc:Fallback>
                <p:oleObj name="Visio" r:id="rId3" imgW="2927525" imgH="167997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37" y="1341120"/>
                        <a:ext cx="8643938" cy="47244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650293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例题计算过程</a:t>
            </a:r>
            <a:endParaRPr lang="zh-CN" altLang="en-US"/>
          </a:p>
        </p:txBody>
      </p:sp>
      <p:graphicFrame>
        <p:nvGraphicFramePr>
          <p:cNvPr id="5" name="Object 2"/>
          <p:cNvGraphicFramePr>
            <a:graphicFrameLocks noChangeAspect="1"/>
          </p:cNvGraphicFramePr>
          <p:nvPr>
            <p:extLst>
              <p:ext uri="{D42A27DB-BD31-4B8C-83A1-F6EECF244321}">
                <p14:modId xmlns:p14="http://schemas.microsoft.com/office/powerpoint/2010/main" val="895409329"/>
              </p:ext>
            </p:extLst>
          </p:nvPr>
        </p:nvGraphicFramePr>
        <p:xfrm>
          <a:off x="236537" y="1341120"/>
          <a:ext cx="8643938" cy="4724400"/>
        </p:xfrm>
        <a:graphic>
          <a:graphicData uri="http://schemas.openxmlformats.org/presentationml/2006/ole">
            <mc:AlternateContent xmlns:mc="http://schemas.openxmlformats.org/markup-compatibility/2006">
              <mc:Choice xmlns:v="urn:schemas-microsoft-com:vml" Requires="v">
                <p:oleObj spid="_x0000_s24677" name="Visio" r:id="rId3" imgW="2927525" imgH="1679974" progId="Visio.Drawing.11">
                  <p:embed/>
                </p:oleObj>
              </mc:Choice>
              <mc:Fallback>
                <p:oleObj name="Visio" r:id="rId3" imgW="2927525" imgH="167997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37" y="1341120"/>
                        <a:ext cx="8643938" cy="47244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144494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sz="3600" smtClean="0"/>
              <a:t>13.1 </a:t>
            </a:r>
            <a:r>
              <a:rPr lang="zh-CN" altLang="en-US" sz="3600" smtClean="0"/>
              <a:t>估算</a:t>
            </a:r>
            <a:r>
              <a:rPr lang="zh-CN" altLang="en-US" sz="3600"/>
              <a:t>软件规模</a:t>
            </a:r>
          </a:p>
        </p:txBody>
      </p:sp>
      <p:pic>
        <p:nvPicPr>
          <p:cNvPr id="1028" name="Picture 4" descr="相关图片"/>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1737" y="2702492"/>
            <a:ext cx="4200525" cy="2798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8651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例题计算过程</a:t>
            </a:r>
            <a:endParaRPr lang="zh-CN" altLang="en-US"/>
          </a:p>
        </p:txBody>
      </p:sp>
      <p:graphicFrame>
        <p:nvGraphicFramePr>
          <p:cNvPr id="4" name="Object 2"/>
          <p:cNvGraphicFramePr>
            <a:graphicFrameLocks noChangeAspect="1"/>
          </p:cNvGraphicFramePr>
          <p:nvPr>
            <p:extLst>
              <p:ext uri="{D42A27DB-BD31-4B8C-83A1-F6EECF244321}">
                <p14:modId xmlns:p14="http://schemas.microsoft.com/office/powerpoint/2010/main" val="4159458635"/>
              </p:ext>
            </p:extLst>
          </p:nvPr>
        </p:nvGraphicFramePr>
        <p:xfrm>
          <a:off x="236537" y="1341120"/>
          <a:ext cx="8643938" cy="4724400"/>
        </p:xfrm>
        <a:graphic>
          <a:graphicData uri="http://schemas.openxmlformats.org/presentationml/2006/ole">
            <mc:AlternateContent xmlns:mc="http://schemas.openxmlformats.org/markup-compatibility/2006">
              <mc:Choice xmlns:v="urn:schemas-microsoft-com:vml" Requires="v">
                <p:oleObj spid="_x0000_s25699" name="Visio" r:id="rId3" imgW="2927525" imgH="1679974" progId="Visio.Drawing.11">
                  <p:embed/>
                </p:oleObj>
              </mc:Choice>
              <mc:Fallback>
                <p:oleObj name="Visio" r:id="rId3" imgW="2927525" imgH="167997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37" y="1341120"/>
                        <a:ext cx="8643938" cy="47244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190855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例题计算过程</a:t>
            </a:r>
            <a:endParaRPr lang="zh-CN" altLang="en-US"/>
          </a:p>
        </p:txBody>
      </p:sp>
      <p:graphicFrame>
        <p:nvGraphicFramePr>
          <p:cNvPr id="5" name="Object 5"/>
          <p:cNvGraphicFramePr>
            <a:graphicFrameLocks noChangeAspect="1"/>
          </p:cNvGraphicFramePr>
          <p:nvPr>
            <p:extLst>
              <p:ext uri="{D42A27DB-BD31-4B8C-83A1-F6EECF244321}">
                <p14:modId xmlns:p14="http://schemas.microsoft.com/office/powerpoint/2010/main" val="2103937612"/>
              </p:ext>
            </p:extLst>
          </p:nvPr>
        </p:nvGraphicFramePr>
        <p:xfrm>
          <a:off x="236537" y="1341120"/>
          <a:ext cx="8643938" cy="4724400"/>
        </p:xfrm>
        <a:graphic>
          <a:graphicData uri="http://schemas.openxmlformats.org/presentationml/2006/ole">
            <mc:AlternateContent xmlns:mc="http://schemas.openxmlformats.org/markup-compatibility/2006">
              <mc:Choice xmlns:v="urn:schemas-microsoft-com:vml" Requires="v">
                <p:oleObj spid="_x0000_s26723" name="Visio" r:id="rId3" imgW="2927525" imgH="1679974" progId="Visio.Drawing.11">
                  <p:embed/>
                </p:oleObj>
              </mc:Choice>
              <mc:Fallback>
                <p:oleObj name="Visio" r:id="rId3" imgW="2927525" imgH="167997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37" y="1341120"/>
                        <a:ext cx="8643938" cy="47244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592484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例题计算过程</a:t>
            </a:r>
            <a:endParaRPr lang="zh-CN" altLang="en-US"/>
          </a:p>
        </p:txBody>
      </p:sp>
      <p:graphicFrame>
        <p:nvGraphicFramePr>
          <p:cNvPr id="6" name="Object 2"/>
          <p:cNvGraphicFramePr>
            <a:graphicFrameLocks noChangeAspect="1"/>
          </p:cNvGraphicFramePr>
          <p:nvPr>
            <p:extLst>
              <p:ext uri="{D42A27DB-BD31-4B8C-83A1-F6EECF244321}">
                <p14:modId xmlns:p14="http://schemas.microsoft.com/office/powerpoint/2010/main" val="2574405756"/>
              </p:ext>
            </p:extLst>
          </p:nvPr>
        </p:nvGraphicFramePr>
        <p:xfrm>
          <a:off x="236539" y="1371600"/>
          <a:ext cx="8567736" cy="4693920"/>
        </p:xfrm>
        <a:graphic>
          <a:graphicData uri="http://schemas.openxmlformats.org/presentationml/2006/ole">
            <mc:AlternateContent xmlns:mc="http://schemas.openxmlformats.org/markup-compatibility/2006">
              <mc:Choice xmlns:v="urn:schemas-microsoft-com:vml" Requires="v">
                <p:oleObj spid="_x0000_s27747" name="Visio" r:id="rId3" imgW="2918494" imgH="1657992" progId="Visio.Drawing.11">
                  <p:embed/>
                </p:oleObj>
              </mc:Choice>
              <mc:Fallback>
                <p:oleObj name="Visio" r:id="rId3" imgW="2918494" imgH="165799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39" y="1371600"/>
                        <a:ext cx="8567736" cy="469392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661624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smtClean="0"/>
              <a:t>13.4 </a:t>
            </a:r>
            <a:r>
              <a:rPr lang="zh-CN" altLang="en-US" smtClean="0"/>
              <a:t>人员组织</a:t>
            </a:r>
            <a:endParaRPr lang="zh-CN" altLang="en-US"/>
          </a:p>
        </p:txBody>
      </p:sp>
      <p:sp>
        <p:nvSpPr>
          <p:cNvPr id="3" name="AutoShape 2" descr="C:\Users\Administrator\Desktop\%E6%96%B0%E5%BB%BA%E6%96%87%E4%BB%B6%E5%A4%B9\Object-Oriented-Programming-OOP-in-Python-3_Watermarked.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pic>
        <p:nvPicPr>
          <p:cNvPr id="3078" name="Picture 6" descr="相关图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2501900"/>
            <a:ext cx="5905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73895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项目组建立的必要性</a:t>
            </a:r>
            <a:endParaRPr lang="zh-CN" altLang="en-US"/>
          </a:p>
        </p:txBody>
      </p:sp>
      <p:sp>
        <p:nvSpPr>
          <p:cNvPr id="3" name="内容占位符 2"/>
          <p:cNvSpPr>
            <a:spLocks noGrp="1"/>
          </p:cNvSpPr>
          <p:nvPr>
            <p:ph idx="1"/>
          </p:nvPr>
        </p:nvSpPr>
        <p:spPr/>
        <p:txBody>
          <a:bodyPr/>
          <a:lstStyle/>
          <a:p>
            <a:r>
              <a:rPr lang="zh-CN" altLang="en-US" smtClean="0"/>
              <a:t>管理</a:t>
            </a:r>
            <a:r>
              <a:rPr lang="zh-CN" altLang="en-US"/>
              <a:t>者应该</a:t>
            </a:r>
            <a:r>
              <a:rPr lang="zh-CN" altLang="en-US">
                <a:solidFill>
                  <a:srgbClr val="0000FF"/>
                </a:solidFill>
              </a:rPr>
              <a:t>合理地组织项目组</a:t>
            </a:r>
            <a:r>
              <a:rPr lang="zh-CN" altLang="en-US"/>
              <a:t>，使项目组有</a:t>
            </a:r>
            <a:r>
              <a:rPr lang="zh-CN" altLang="en-US">
                <a:solidFill>
                  <a:srgbClr val="0000FF"/>
                </a:solidFill>
              </a:rPr>
              <a:t>较高生产率</a:t>
            </a:r>
            <a:r>
              <a:rPr lang="zh-CN" altLang="en-US"/>
              <a:t>，能够按</a:t>
            </a:r>
            <a:r>
              <a:rPr lang="zh-CN" altLang="en-US">
                <a:solidFill>
                  <a:srgbClr val="0000FF"/>
                </a:solidFill>
              </a:rPr>
              <a:t>预定的进度计划完成所承担的工作</a:t>
            </a:r>
            <a:r>
              <a:rPr lang="zh-CN" altLang="en-US"/>
              <a:t>。</a:t>
            </a:r>
          </a:p>
          <a:p>
            <a:r>
              <a:rPr lang="zh-CN" altLang="en-US" smtClean="0"/>
              <a:t>一</a:t>
            </a:r>
            <a:r>
              <a:rPr lang="zh-CN" altLang="en-US"/>
              <a:t>个有高度凝聚力的小组由一批团结得非常紧密的人组成，他们的</a:t>
            </a:r>
            <a:r>
              <a:rPr lang="zh-CN" altLang="en-US">
                <a:solidFill>
                  <a:srgbClr val="0000FF"/>
                </a:solidFill>
              </a:rPr>
              <a:t>整体力量大于个体力量的总和。</a:t>
            </a:r>
          </a:p>
          <a:p>
            <a:endParaRPr lang="zh-CN" altLang="en-US"/>
          </a:p>
        </p:txBody>
      </p:sp>
    </p:spTree>
    <p:extLst>
      <p:ext uri="{BB962C8B-B14F-4D97-AF65-F5344CB8AC3E}">
        <p14:creationId xmlns:p14="http://schemas.microsoft.com/office/powerpoint/2010/main" val="36108971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13.4.1  </a:t>
            </a:r>
            <a:r>
              <a:rPr lang="zh-CN" altLang="en-US"/>
              <a:t>民主制程序员组</a:t>
            </a:r>
          </a:p>
        </p:txBody>
      </p:sp>
      <p:sp>
        <p:nvSpPr>
          <p:cNvPr id="3" name="内容占位符 2"/>
          <p:cNvSpPr>
            <a:spLocks noGrp="1"/>
          </p:cNvSpPr>
          <p:nvPr>
            <p:ph idx="1"/>
          </p:nvPr>
        </p:nvSpPr>
        <p:spPr/>
        <p:txBody>
          <a:bodyPr/>
          <a:lstStyle/>
          <a:p>
            <a:r>
              <a:rPr lang="zh-CN" altLang="en-US">
                <a:solidFill>
                  <a:srgbClr val="0000FF"/>
                </a:solidFill>
              </a:rPr>
              <a:t>民主制程序员组</a:t>
            </a:r>
            <a:r>
              <a:rPr lang="zh-CN" altLang="en-US"/>
              <a:t>的一个</a:t>
            </a:r>
            <a:r>
              <a:rPr lang="zh-CN" altLang="en-US">
                <a:solidFill>
                  <a:srgbClr val="0000FF"/>
                </a:solidFill>
              </a:rPr>
              <a:t>重要特点</a:t>
            </a:r>
            <a:r>
              <a:rPr lang="zh-CN" altLang="en-US"/>
              <a:t>是，</a:t>
            </a:r>
            <a:r>
              <a:rPr lang="zh-CN" altLang="en-US">
                <a:solidFill>
                  <a:srgbClr val="FF0000"/>
                </a:solidFill>
              </a:rPr>
              <a:t>小组成员完全平等</a:t>
            </a:r>
            <a:r>
              <a:rPr lang="zh-CN" altLang="en-US"/>
              <a:t>，享有</a:t>
            </a:r>
            <a:r>
              <a:rPr lang="zh-CN" altLang="en-US">
                <a:solidFill>
                  <a:srgbClr val="0000FF"/>
                </a:solidFill>
              </a:rPr>
              <a:t>充分民主</a:t>
            </a:r>
            <a:r>
              <a:rPr lang="zh-CN" altLang="en-US"/>
              <a:t>，通过</a:t>
            </a:r>
            <a:r>
              <a:rPr lang="zh-CN" altLang="en-US">
                <a:solidFill>
                  <a:srgbClr val="0000FF"/>
                </a:solidFill>
              </a:rPr>
              <a:t>协商做出技术决策</a:t>
            </a:r>
            <a:r>
              <a:rPr lang="zh-CN" altLang="en-US" smtClean="0"/>
              <a:t>。</a:t>
            </a:r>
            <a:endParaRPr lang="en-US" altLang="zh-CN" smtClean="0"/>
          </a:p>
          <a:p>
            <a:r>
              <a:rPr lang="zh-CN" altLang="en-US" smtClean="0"/>
              <a:t>因此</a:t>
            </a:r>
            <a:r>
              <a:rPr lang="zh-CN" altLang="en-US"/>
              <a:t>，小组成员之间的通信是平行的，如果小组内有</a:t>
            </a:r>
            <a:r>
              <a:rPr lang="en-US" altLang="zh-CN"/>
              <a:t>n</a:t>
            </a:r>
            <a:r>
              <a:rPr lang="zh-CN" altLang="en-US"/>
              <a:t>个成员，则可能的通信信道共有</a:t>
            </a:r>
            <a:r>
              <a:rPr lang="en-US" altLang="zh-CN"/>
              <a:t>n(n-1)/2</a:t>
            </a:r>
            <a:r>
              <a:rPr lang="zh-CN" altLang="en-US"/>
              <a:t>条。</a:t>
            </a:r>
          </a:p>
          <a:p>
            <a:r>
              <a:rPr lang="zh-CN" altLang="en-US"/>
              <a:t>程序设计小组的</a:t>
            </a:r>
            <a:r>
              <a:rPr lang="zh-CN" altLang="en-US">
                <a:solidFill>
                  <a:srgbClr val="0000FF"/>
                </a:solidFill>
              </a:rPr>
              <a:t>人数不能太多</a:t>
            </a:r>
            <a:r>
              <a:rPr lang="zh-CN" altLang="en-US"/>
              <a:t>，否则组员间彼此通信的时间将多于程序设计时间</a:t>
            </a:r>
            <a:r>
              <a:rPr lang="zh-CN" altLang="en-US" smtClean="0"/>
              <a:t>。通常</a:t>
            </a:r>
            <a:r>
              <a:rPr lang="zh-CN" altLang="en-US"/>
              <a:t>采用非正式的组织方式</a:t>
            </a:r>
            <a:r>
              <a:rPr lang="zh-CN" altLang="en-US" smtClean="0"/>
              <a:t>，即：</a:t>
            </a:r>
            <a:r>
              <a:rPr lang="zh-CN" altLang="en-US" smtClean="0">
                <a:solidFill>
                  <a:srgbClr val="0000FF"/>
                </a:solidFill>
              </a:rPr>
              <a:t>名义上</a:t>
            </a:r>
            <a:r>
              <a:rPr lang="zh-CN" altLang="en-US">
                <a:solidFill>
                  <a:srgbClr val="0000FF"/>
                </a:solidFill>
              </a:rPr>
              <a:t>有一个组长</a:t>
            </a:r>
            <a:r>
              <a:rPr lang="zh-CN" altLang="en-US"/>
              <a:t>，但是他</a:t>
            </a:r>
            <a:r>
              <a:rPr lang="zh-CN" altLang="en-US" smtClean="0"/>
              <a:t>和</a:t>
            </a:r>
            <a:r>
              <a:rPr lang="zh-CN" altLang="en-US" smtClean="0">
                <a:solidFill>
                  <a:srgbClr val="0000FF"/>
                </a:solidFill>
              </a:rPr>
              <a:t>其他</a:t>
            </a:r>
            <a:r>
              <a:rPr lang="zh-CN" altLang="en-US">
                <a:solidFill>
                  <a:srgbClr val="0000FF"/>
                </a:solidFill>
              </a:rPr>
              <a:t>成员完成同样的任务。</a:t>
            </a:r>
          </a:p>
          <a:p>
            <a:endParaRPr lang="zh-CN" altLang="en-US"/>
          </a:p>
        </p:txBody>
      </p:sp>
    </p:spTree>
    <p:extLst>
      <p:ext uri="{BB962C8B-B14F-4D97-AF65-F5344CB8AC3E}">
        <p14:creationId xmlns:p14="http://schemas.microsoft.com/office/powerpoint/2010/main" val="369736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13.4.2  </a:t>
            </a:r>
            <a:r>
              <a:rPr lang="zh-CN" altLang="en-US"/>
              <a:t>主程序员组</a:t>
            </a:r>
          </a:p>
        </p:txBody>
      </p:sp>
      <p:sp>
        <p:nvSpPr>
          <p:cNvPr id="3" name="内容占位符 2"/>
          <p:cNvSpPr>
            <a:spLocks noGrp="1"/>
          </p:cNvSpPr>
          <p:nvPr>
            <p:ph idx="1"/>
          </p:nvPr>
        </p:nvSpPr>
        <p:spPr/>
        <p:txBody>
          <a:bodyPr/>
          <a:lstStyle/>
          <a:p>
            <a:r>
              <a:rPr lang="zh-CN" altLang="en-US" smtClean="0"/>
              <a:t>典型</a:t>
            </a:r>
            <a:r>
              <a:rPr lang="zh-CN" altLang="en-US"/>
              <a:t>的主程序员组由主程序员、后备程序员、编程秘书以及</a:t>
            </a:r>
            <a:r>
              <a:rPr lang="en-US" altLang="zh-CN"/>
              <a:t>1~3</a:t>
            </a:r>
            <a:r>
              <a:rPr lang="zh-CN" altLang="en-US"/>
              <a:t>名程序员组成。 </a:t>
            </a:r>
          </a:p>
          <a:p>
            <a:endParaRPr lang="zh-CN" altLang="en-US"/>
          </a:p>
        </p:txBody>
      </p:sp>
      <p:pic>
        <p:nvPicPr>
          <p:cNvPr id="4" name="Picture 3" descr="图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2774372"/>
            <a:ext cx="7920037" cy="2834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75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主程序员组核心人员的分工</a:t>
            </a:r>
          </a:p>
        </p:txBody>
      </p:sp>
      <p:sp>
        <p:nvSpPr>
          <p:cNvPr id="3" name="内容占位符 2"/>
          <p:cNvSpPr>
            <a:spLocks noGrp="1"/>
          </p:cNvSpPr>
          <p:nvPr>
            <p:ph idx="1"/>
          </p:nvPr>
        </p:nvSpPr>
        <p:spPr/>
        <p:txBody>
          <a:bodyPr/>
          <a:lstStyle/>
          <a:p>
            <a:r>
              <a:rPr lang="zh-CN" altLang="en-US">
                <a:solidFill>
                  <a:srgbClr val="0000FF"/>
                </a:solidFill>
              </a:rPr>
              <a:t>主程序员</a:t>
            </a:r>
            <a:r>
              <a:rPr lang="zh-CN" altLang="en-US"/>
              <a:t>既是成功的管理人员又是经验丰富、技术好、能力强的高级程序员，负责体系结构设计和关键部分的详细设计，并且负责指导其他程序员完成详细设计和编码工作。 </a:t>
            </a:r>
          </a:p>
          <a:p>
            <a:r>
              <a:rPr lang="zh-CN" altLang="en-US">
                <a:solidFill>
                  <a:srgbClr val="0000FF"/>
                </a:solidFill>
              </a:rPr>
              <a:t>后备程序员</a:t>
            </a:r>
            <a:r>
              <a:rPr lang="zh-CN" altLang="en-US"/>
              <a:t>也应该技术熟练而且富于经验，他协助主程序员工作并且在必要</a:t>
            </a:r>
            <a:r>
              <a:rPr lang="zh-CN" altLang="en-US" smtClean="0"/>
              <a:t>时接替</a:t>
            </a:r>
            <a:r>
              <a:rPr lang="zh-CN" altLang="en-US"/>
              <a:t>主程序员的工作。</a:t>
            </a:r>
          </a:p>
          <a:p>
            <a:r>
              <a:rPr lang="zh-CN" altLang="en-US">
                <a:solidFill>
                  <a:srgbClr val="0000FF"/>
                </a:solidFill>
              </a:rPr>
              <a:t>编程秘书</a:t>
            </a:r>
            <a:r>
              <a:rPr lang="zh-CN" altLang="en-US"/>
              <a:t>负责完成与项目有关的全部事务性工作</a:t>
            </a:r>
            <a:r>
              <a:rPr lang="zh-CN" altLang="en-US" smtClean="0"/>
              <a:t>，如维护</a:t>
            </a:r>
            <a:r>
              <a:rPr lang="zh-CN" altLang="en-US"/>
              <a:t>项目资料库和项目文档，编译、链接、执行源程序和测试用例。 </a:t>
            </a:r>
          </a:p>
          <a:p>
            <a:endParaRPr lang="zh-CN" altLang="en-US" sz="2400"/>
          </a:p>
        </p:txBody>
      </p:sp>
    </p:spTree>
    <p:extLst>
      <p:ext uri="{BB962C8B-B14F-4D97-AF65-F5344CB8AC3E}">
        <p14:creationId xmlns:p14="http://schemas.microsoft.com/office/powerpoint/2010/main" val="395722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13.4.3  </a:t>
            </a:r>
            <a:r>
              <a:rPr lang="zh-CN" altLang="en-US"/>
              <a:t>现代程序员组</a:t>
            </a:r>
          </a:p>
        </p:txBody>
      </p:sp>
      <p:sp>
        <p:nvSpPr>
          <p:cNvPr id="3" name="内容占位符 2"/>
          <p:cNvSpPr>
            <a:spLocks noGrp="1"/>
          </p:cNvSpPr>
          <p:nvPr>
            <p:ph idx="1"/>
          </p:nvPr>
        </p:nvSpPr>
        <p:spPr/>
        <p:txBody>
          <a:bodyPr/>
          <a:lstStyle/>
          <a:p>
            <a:r>
              <a:rPr lang="zh-CN" altLang="en-US"/>
              <a:t>实际的“主程序员”应该由两个人共同担任：</a:t>
            </a:r>
          </a:p>
          <a:p>
            <a:r>
              <a:rPr lang="zh-CN" altLang="en-US">
                <a:solidFill>
                  <a:srgbClr val="0000FF"/>
                </a:solidFill>
              </a:rPr>
              <a:t>一个技术负责人</a:t>
            </a:r>
            <a:r>
              <a:rPr lang="zh-CN" altLang="en-US"/>
              <a:t>，负责小组的技术活动，参与全部代码审查工作，因为他要对代码的各方面质量负责；</a:t>
            </a:r>
          </a:p>
          <a:p>
            <a:r>
              <a:rPr lang="zh-CN" altLang="en-US">
                <a:solidFill>
                  <a:srgbClr val="0000FF"/>
                </a:solidFill>
              </a:rPr>
              <a:t>一个行政负责人</a:t>
            </a:r>
            <a:r>
              <a:rPr lang="zh-CN" altLang="en-US"/>
              <a:t>，负责所有非技术性事务的管理决策，不可以参与代码审查工作，因为他的职责是对程序员的业绩进行评价。行政组长应该在常规调度会议上了解每名组员的技术能力和工作业绩。 </a:t>
            </a:r>
          </a:p>
        </p:txBody>
      </p:sp>
    </p:spTree>
    <p:extLst>
      <p:ext uri="{BB962C8B-B14F-4D97-AF65-F5344CB8AC3E}">
        <p14:creationId xmlns:p14="http://schemas.microsoft.com/office/powerpoint/2010/main" val="122576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现代程序员</a:t>
            </a:r>
            <a:r>
              <a:rPr lang="zh-CN" altLang="en-US" smtClean="0"/>
              <a:t>组组织结构</a:t>
            </a:r>
            <a:endParaRPr lang="zh-CN" altLang="en-US"/>
          </a:p>
        </p:txBody>
      </p:sp>
      <p:pic>
        <p:nvPicPr>
          <p:cNvPr id="4" name="Picture 2" descr="图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5643" y="1201738"/>
            <a:ext cx="7705725" cy="490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831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13.1.1 </a:t>
            </a:r>
            <a:r>
              <a:rPr lang="zh-CN" altLang="en-US" smtClean="0"/>
              <a:t>估算软件规模：代码</a:t>
            </a:r>
            <a:r>
              <a:rPr lang="zh-CN" altLang="en-US"/>
              <a:t>行技术</a:t>
            </a:r>
          </a:p>
        </p:txBody>
      </p:sp>
      <p:sp>
        <p:nvSpPr>
          <p:cNvPr id="3" name="内容占位符 2"/>
          <p:cNvSpPr>
            <a:spLocks noGrp="1"/>
          </p:cNvSpPr>
          <p:nvPr>
            <p:ph idx="1"/>
          </p:nvPr>
        </p:nvSpPr>
        <p:spPr/>
        <p:txBody>
          <a:bodyPr/>
          <a:lstStyle/>
          <a:p>
            <a:r>
              <a:rPr lang="zh-CN" altLang="en-US"/>
              <a:t>代码行</a:t>
            </a:r>
            <a:r>
              <a:rPr lang="zh-CN" altLang="en-US" smtClean="0"/>
              <a:t>技术</a:t>
            </a:r>
            <a:r>
              <a:rPr lang="zh-CN" altLang="en-US"/>
              <a:t>：</a:t>
            </a:r>
            <a:r>
              <a:rPr lang="zh-CN" altLang="en-US" smtClean="0">
                <a:solidFill>
                  <a:srgbClr val="0000FF"/>
                </a:solidFill>
              </a:rPr>
              <a:t>依据经验</a:t>
            </a:r>
            <a:r>
              <a:rPr lang="zh-CN" altLang="en-US">
                <a:solidFill>
                  <a:srgbClr val="0000FF"/>
                </a:solidFill>
              </a:rPr>
              <a:t>和历史数据，估计实现一个功能所</a:t>
            </a:r>
            <a:r>
              <a:rPr lang="zh-CN" altLang="en-US" smtClean="0">
                <a:solidFill>
                  <a:srgbClr val="0000FF"/>
                </a:solidFill>
              </a:rPr>
              <a:t>需源程序</a:t>
            </a:r>
            <a:r>
              <a:rPr lang="zh-CN" altLang="en-US">
                <a:solidFill>
                  <a:srgbClr val="0000FF"/>
                </a:solidFill>
              </a:rPr>
              <a:t>行</a:t>
            </a:r>
            <a:r>
              <a:rPr lang="zh-CN" altLang="en-US" smtClean="0">
                <a:solidFill>
                  <a:srgbClr val="0000FF"/>
                </a:solidFill>
              </a:rPr>
              <a:t>数。</a:t>
            </a:r>
            <a:endParaRPr lang="en-US" altLang="zh-CN" smtClean="0">
              <a:solidFill>
                <a:srgbClr val="0000FF"/>
              </a:solidFill>
            </a:endParaRPr>
          </a:p>
          <a:p>
            <a:r>
              <a:rPr lang="zh-CN" altLang="en-US" smtClean="0"/>
              <a:t>估算方法：由</a:t>
            </a:r>
            <a:r>
              <a:rPr lang="zh-CN" altLang="en-US" smtClean="0">
                <a:solidFill>
                  <a:srgbClr val="0000FF"/>
                </a:solidFill>
              </a:rPr>
              <a:t>多名有经验的软件工程师分别估计程序的最小规模</a:t>
            </a:r>
            <a:r>
              <a:rPr lang="en-US" altLang="zh-CN" smtClean="0">
                <a:solidFill>
                  <a:srgbClr val="0000FF"/>
                </a:solidFill>
              </a:rPr>
              <a:t>(a)</a:t>
            </a:r>
            <a:r>
              <a:rPr lang="zh-CN" altLang="en-US" smtClean="0">
                <a:solidFill>
                  <a:srgbClr val="0000FF"/>
                </a:solidFill>
              </a:rPr>
              <a:t>、最大规模</a:t>
            </a:r>
            <a:r>
              <a:rPr lang="en-US" altLang="zh-CN" smtClean="0">
                <a:solidFill>
                  <a:srgbClr val="0000FF"/>
                </a:solidFill>
              </a:rPr>
              <a:t>(b)</a:t>
            </a:r>
            <a:r>
              <a:rPr lang="zh-CN" altLang="en-US" smtClean="0">
                <a:solidFill>
                  <a:srgbClr val="0000FF"/>
                </a:solidFill>
              </a:rPr>
              <a:t>和最可能的规模</a:t>
            </a:r>
            <a:r>
              <a:rPr lang="en-US" altLang="zh-CN" smtClean="0">
                <a:solidFill>
                  <a:srgbClr val="0000FF"/>
                </a:solidFill>
              </a:rPr>
              <a:t>(m)</a:t>
            </a:r>
            <a:r>
              <a:rPr lang="zh-CN" altLang="en-US"/>
              <a:t>，分别算出这</a:t>
            </a:r>
            <a:r>
              <a:rPr lang="en-US" altLang="zh-CN"/>
              <a:t>3</a:t>
            </a:r>
            <a:r>
              <a:rPr lang="zh-CN" altLang="en-US"/>
              <a:t>种规模的平均值、和之后，再用下式计算程序规模的估计值：</a:t>
            </a:r>
          </a:p>
          <a:p>
            <a:endParaRPr lang="zh-CN" altLang="en-US" smtClean="0"/>
          </a:p>
          <a:p>
            <a:endParaRPr lang="zh-CN" altLang="en-US"/>
          </a:p>
        </p:txBody>
      </p:sp>
      <p:graphicFrame>
        <p:nvGraphicFramePr>
          <p:cNvPr id="4" name="Object 4"/>
          <p:cNvGraphicFramePr>
            <a:graphicFrameLocks noChangeAspect="1"/>
          </p:cNvGraphicFramePr>
          <p:nvPr>
            <p:extLst>
              <p:ext uri="{D42A27DB-BD31-4B8C-83A1-F6EECF244321}">
                <p14:modId xmlns:p14="http://schemas.microsoft.com/office/powerpoint/2010/main" val="1792712890"/>
              </p:ext>
            </p:extLst>
          </p:nvPr>
        </p:nvGraphicFramePr>
        <p:xfrm>
          <a:off x="3053556" y="4310855"/>
          <a:ext cx="2362200" cy="1039813"/>
        </p:xfrm>
        <a:graphic>
          <a:graphicData uri="http://schemas.openxmlformats.org/presentationml/2006/ole">
            <mc:AlternateContent xmlns:mc="http://schemas.openxmlformats.org/markup-compatibility/2006">
              <mc:Choice xmlns:v="urn:schemas-microsoft-com:vml" Requires="v">
                <p:oleObj spid="_x0000_s9336" name="公式" r:id="rId3" imgW="952087" imgH="418918" progId="Equation.3">
                  <p:embed/>
                </p:oleObj>
              </mc:Choice>
              <mc:Fallback>
                <p:oleObj name="公式" r:id="rId3" imgW="952087" imgH="4189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3556" y="4310855"/>
                        <a:ext cx="2362200" cy="1039813"/>
                      </a:xfrm>
                      <a:prstGeom prst="rect">
                        <a:avLst/>
                      </a:prstGeom>
                      <a:noFill/>
                    </p:spPr>
                  </p:pic>
                </p:oleObj>
              </mc:Fallback>
            </mc:AlternateContent>
          </a:graphicData>
        </a:graphic>
      </p:graphicFrame>
      <p:sp>
        <p:nvSpPr>
          <p:cNvPr id="6" name="矩形 5"/>
          <p:cNvSpPr/>
          <p:nvPr/>
        </p:nvSpPr>
        <p:spPr>
          <a:xfrm>
            <a:off x="1167606" y="5503217"/>
            <a:ext cx="7353300" cy="461665"/>
          </a:xfrm>
          <a:prstGeom prst="rect">
            <a:avLst/>
          </a:prstGeom>
        </p:spPr>
        <p:txBody>
          <a:bodyPr wrap="square">
            <a:spAutoFit/>
          </a:bodyPr>
          <a:lstStyle/>
          <a:p>
            <a:r>
              <a:rPr lang="zh-CN" altLang="en-US" sz="2400">
                <a:solidFill>
                  <a:srgbClr val="0000FF"/>
                </a:solidFill>
                <a:latin typeface="华文细黑" panose="02010600040101010101" pitchFamily="2" charset="-122"/>
                <a:ea typeface="华文细黑" panose="02010600040101010101" pitchFamily="2" charset="-122"/>
              </a:rPr>
              <a:t>单位</a:t>
            </a:r>
            <a:r>
              <a:rPr lang="zh-CN" altLang="en-US" sz="2400" smtClean="0">
                <a:solidFill>
                  <a:srgbClr val="0000FF"/>
                </a:solidFill>
                <a:latin typeface="华文细黑" panose="02010600040101010101" pitchFamily="2" charset="-122"/>
                <a:ea typeface="华文细黑" panose="02010600040101010101" pitchFamily="2" charset="-122"/>
              </a:rPr>
              <a:t>：代码行数</a:t>
            </a:r>
            <a:r>
              <a:rPr lang="en-US" altLang="zh-CN" sz="2400" smtClean="0">
                <a:solidFill>
                  <a:srgbClr val="0000FF"/>
                </a:solidFill>
                <a:latin typeface="华文细黑" panose="02010600040101010101" pitchFamily="2" charset="-122"/>
                <a:ea typeface="华文细黑" panose="02010600040101010101" pitchFamily="2" charset="-122"/>
              </a:rPr>
              <a:t>LOC</a:t>
            </a:r>
            <a:r>
              <a:rPr lang="zh-CN" altLang="en-US" sz="2400" smtClean="0">
                <a:solidFill>
                  <a:srgbClr val="0000FF"/>
                </a:solidFill>
                <a:latin typeface="华文细黑" panose="02010600040101010101" pitchFamily="2" charset="-122"/>
                <a:ea typeface="华文细黑" panose="02010600040101010101" pitchFamily="2" charset="-122"/>
              </a:rPr>
              <a:t>或千行代码数</a:t>
            </a:r>
            <a:r>
              <a:rPr lang="en-US" altLang="zh-CN" sz="2400" smtClean="0">
                <a:solidFill>
                  <a:srgbClr val="0000FF"/>
                </a:solidFill>
                <a:latin typeface="华文细黑" panose="02010600040101010101" pitchFamily="2" charset="-122"/>
                <a:ea typeface="华文细黑" panose="02010600040101010101" pitchFamily="2" charset="-122"/>
              </a:rPr>
              <a:t>KLOC</a:t>
            </a:r>
            <a:r>
              <a:rPr lang="zh-CN" altLang="en-US" sz="2400">
                <a:solidFill>
                  <a:srgbClr val="0000FF"/>
                </a:solidFill>
                <a:latin typeface="华文细黑" panose="02010600040101010101" pitchFamily="2" charset="-122"/>
                <a:ea typeface="华文细黑" panose="02010600040101010101" pitchFamily="2" charset="-122"/>
              </a:rPr>
              <a:t>。 </a:t>
            </a:r>
          </a:p>
        </p:txBody>
      </p:sp>
    </p:spTree>
    <p:extLst>
      <p:ext uri="{BB962C8B-B14F-4D97-AF65-F5344CB8AC3E}">
        <p14:creationId xmlns:p14="http://schemas.microsoft.com/office/powerpoint/2010/main" val="90895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xit" presetSubtype="10" fill="hold" nodeType="withEffect">
                                  <p:stCondLst>
                                    <p:cond delay="0"/>
                                  </p:stCondLst>
                                  <p:childTnLst>
                                    <p:animEffect transition="out" filter="randombar(horizontal)">
                                      <p:cBhvr>
                                        <p:cTn id="14" dur="500"/>
                                        <p:tgtEl>
                                          <p:spTgt spid="3">
                                            <p:txEl>
                                              <p:pRg st="0" end="0"/>
                                            </p:txEl>
                                          </p:spTgt>
                                        </p:tgtEl>
                                      </p:cBhvr>
                                    </p:animEffect>
                                    <p:set>
                                      <p:cBhvr>
                                        <p:cTn id="15" dur="1" fill="hold">
                                          <p:stCondLst>
                                            <p:cond delay="499"/>
                                          </p:stCondLst>
                                        </p:cTn>
                                        <p:tgtEl>
                                          <p:spTgt spid="3">
                                            <p:txEl>
                                              <p:pRg st="0" end="0"/>
                                            </p:txEl>
                                          </p:spTgt>
                                        </p:tgtEl>
                                        <p:attrNameLst>
                                          <p:attrName>style.visibility</p:attrName>
                                        </p:attrNameLst>
                                      </p:cBhvr>
                                      <p:to>
                                        <p:strVal val="hidden"/>
                                      </p:to>
                                    </p:set>
                                  </p:childTnLst>
                                </p:cTn>
                              </p:par>
                              <p:par>
                                <p:cTn id="16" presetID="14" presetClass="entr" presetSubtype="1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randombar(horizontal)">
                                      <p:cBhvr>
                                        <p:cTn id="18" dur="500"/>
                                        <p:tgtEl>
                                          <p:spTgt spid="4"/>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民主制程序员组和</a:t>
            </a:r>
            <a:r>
              <a:rPr lang="zh-CN" altLang="en-US" smtClean="0"/>
              <a:t>主程序员组结合的组织方式</a:t>
            </a:r>
            <a:endParaRPr lang="zh-CN" altLang="en-US"/>
          </a:p>
        </p:txBody>
      </p:sp>
      <p:sp>
        <p:nvSpPr>
          <p:cNvPr id="3" name="内容占位符 2"/>
          <p:cNvSpPr>
            <a:spLocks noGrp="1"/>
          </p:cNvSpPr>
          <p:nvPr>
            <p:ph idx="1"/>
          </p:nvPr>
        </p:nvSpPr>
        <p:spPr/>
        <p:txBody>
          <a:bodyPr/>
          <a:lstStyle/>
          <a:p>
            <a:r>
              <a:rPr lang="zh-CN" altLang="en-US"/>
              <a:t>把</a:t>
            </a:r>
            <a:r>
              <a:rPr lang="zh-CN" altLang="en-US">
                <a:solidFill>
                  <a:srgbClr val="0000FF"/>
                </a:solidFill>
              </a:rPr>
              <a:t>民主制程序员组</a:t>
            </a:r>
            <a:r>
              <a:rPr lang="zh-CN" altLang="en-US"/>
              <a:t>和</a:t>
            </a:r>
            <a:r>
              <a:rPr lang="zh-CN" altLang="en-US">
                <a:solidFill>
                  <a:srgbClr val="0000FF"/>
                </a:solidFill>
              </a:rPr>
              <a:t>主程序员组</a:t>
            </a:r>
            <a:r>
              <a:rPr lang="zh-CN" altLang="en-US"/>
              <a:t>的优点结合</a:t>
            </a:r>
            <a:r>
              <a:rPr lang="zh-CN" altLang="en-US" smtClean="0"/>
              <a:t>起来，有利于</a:t>
            </a:r>
            <a:r>
              <a:rPr lang="zh-CN" altLang="en-US"/>
              <a:t>形成畅通的通信渠道，以便充分发挥每个程序员的积极性和</a:t>
            </a:r>
            <a:r>
              <a:rPr lang="zh-CN" altLang="en-US" smtClean="0"/>
              <a:t>主动性。 </a:t>
            </a:r>
            <a:endParaRPr lang="zh-CN" altLang="en-US"/>
          </a:p>
          <a:p>
            <a:endParaRPr lang="zh-CN" altLang="en-US"/>
          </a:p>
        </p:txBody>
      </p:sp>
      <p:pic>
        <p:nvPicPr>
          <p:cNvPr id="4" name="Picture 3" descr="图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8044" y="2794738"/>
            <a:ext cx="7160924" cy="3226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55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smtClean="0"/>
              <a:t>13.5 </a:t>
            </a:r>
            <a:r>
              <a:rPr lang="zh-CN" altLang="en-US" smtClean="0"/>
              <a:t>质量保证</a:t>
            </a:r>
            <a:endParaRPr lang="zh-CN" altLang="en-US"/>
          </a:p>
        </p:txBody>
      </p:sp>
      <p:sp>
        <p:nvSpPr>
          <p:cNvPr id="3" name="AutoShape 2" descr="C:\Users\Administrator\Desktop\%E6%96%B0%E5%BB%BA%E6%96%87%E4%BB%B6%E5%A4%B9\Object-Oriented-Programming-OOP-in-Python-3_Watermarked.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pic>
        <p:nvPicPr>
          <p:cNvPr id="5122" name="Picture 2" descr="“software project quality assurance”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806" y="2526052"/>
            <a:ext cx="5224388" cy="3918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0820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13.5.1  </a:t>
            </a:r>
            <a:r>
              <a:rPr lang="zh-CN" altLang="en-US"/>
              <a:t>软件质量</a:t>
            </a:r>
          </a:p>
        </p:txBody>
      </p:sp>
      <p:sp>
        <p:nvSpPr>
          <p:cNvPr id="3" name="内容占位符 2"/>
          <p:cNvSpPr>
            <a:spLocks noGrp="1"/>
          </p:cNvSpPr>
          <p:nvPr>
            <p:ph idx="1"/>
          </p:nvPr>
        </p:nvSpPr>
        <p:spPr/>
        <p:txBody>
          <a:bodyPr/>
          <a:lstStyle/>
          <a:p>
            <a:r>
              <a:rPr lang="zh-CN" altLang="en-US"/>
              <a:t>概括地说，软件质量就是“</a:t>
            </a:r>
            <a:r>
              <a:rPr lang="zh-CN" altLang="en-US">
                <a:solidFill>
                  <a:srgbClr val="0000FF"/>
                </a:solidFill>
              </a:rPr>
              <a:t>软件</a:t>
            </a:r>
            <a:r>
              <a:rPr lang="zh-CN" altLang="en-US"/>
              <a:t>与</a:t>
            </a:r>
            <a:r>
              <a:rPr lang="zh-CN" altLang="en-US">
                <a:solidFill>
                  <a:srgbClr val="0000FF"/>
                </a:solidFill>
              </a:rPr>
              <a:t>明确地</a:t>
            </a:r>
            <a:r>
              <a:rPr lang="zh-CN" altLang="en-US"/>
              <a:t>和</a:t>
            </a:r>
            <a:r>
              <a:rPr lang="zh-CN" altLang="en-US">
                <a:solidFill>
                  <a:srgbClr val="0000FF"/>
                </a:solidFill>
              </a:rPr>
              <a:t>隐含地定义的</a:t>
            </a:r>
            <a:r>
              <a:rPr lang="zh-CN" altLang="en-US">
                <a:solidFill>
                  <a:srgbClr val="FF0000"/>
                </a:solidFill>
              </a:rPr>
              <a:t>需求</a:t>
            </a:r>
            <a:r>
              <a:rPr lang="zh-CN" altLang="en-US">
                <a:solidFill>
                  <a:srgbClr val="0000FF"/>
                </a:solidFill>
              </a:rPr>
              <a:t>相一致的程度</a:t>
            </a:r>
            <a:r>
              <a:rPr lang="zh-CN" altLang="en-US"/>
              <a:t>”</a:t>
            </a:r>
            <a:r>
              <a:rPr lang="zh-CN" altLang="en-US" smtClean="0"/>
              <a:t>。</a:t>
            </a:r>
            <a:endParaRPr lang="en-US" altLang="zh-CN" smtClean="0"/>
          </a:p>
          <a:p>
            <a:r>
              <a:rPr lang="zh-CN" altLang="en-US">
                <a:latin typeface="Times New Roman" panose="02020603050405020304" pitchFamily="18" charset="0"/>
              </a:rPr>
              <a:t>影响软件质量的</a:t>
            </a:r>
            <a:r>
              <a:rPr lang="zh-CN" altLang="en-US">
                <a:solidFill>
                  <a:srgbClr val="0000FF"/>
                </a:solidFill>
                <a:latin typeface="Times New Roman" panose="02020603050405020304" pitchFamily="18" charset="0"/>
              </a:rPr>
              <a:t>主要因素</a:t>
            </a:r>
            <a:r>
              <a:rPr lang="zh-CN" altLang="en-US">
                <a:latin typeface="Times New Roman" panose="02020603050405020304" pitchFamily="18" charset="0"/>
              </a:rPr>
              <a:t>，是从</a:t>
            </a:r>
            <a:r>
              <a:rPr lang="zh-CN" altLang="en-US">
                <a:solidFill>
                  <a:srgbClr val="0000FF"/>
                </a:solidFill>
                <a:latin typeface="Times New Roman" panose="02020603050405020304" pitchFamily="18" charset="0"/>
              </a:rPr>
              <a:t>管理角度</a:t>
            </a:r>
            <a:r>
              <a:rPr lang="zh-CN" altLang="en-US">
                <a:latin typeface="Times New Roman" panose="02020603050405020304" pitchFamily="18" charset="0"/>
              </a:rPr>
              <a:t>对</a:t>
            </a:r>
            <a:r>
              <a:rPr lang="zh-CN" altLang="en-US">
                <a:solidFill>
                  <a:srgbClr val="FF0000"/>
                </a:solidFill>
                <a:latin typeface="Times New Roman" panose="02020603050405020304" pitchFamily="18" charset="0"/>
              </a:rPr>
              <a:t>软件质量的度量</a:t>
            </a:r>
            <a:r>
              <a:rPr lang="zh-CN" altLang="en-US">
                <a:latin typeface="Times New Roman" panose="02020603050405020304" pitchFamily="18" charset="0"/>
              </a:rPr>
              <a:t>，可以把这些</a:t>
            </a:r>
            <a:r>
              <a:rPr lang="zh-CN" altLang="en-US">
                <a:solidFill>
                  <a:srgbClr val="FF0000"/>
                </a:solidFill>
                <a:latin typeface="Times New Roman" panose="02020603050405020304" pitchFamily="18" charset="0"/>
              </a:rPr>
              <a:t>质量因素</a:t>
            </a:r>
            <a:r>
              <a:rPr lang="zh-CN" altLang="en-US">
                <a:latin typeface="Times New Roman" panose="02020603050405020304" pitchFamily="18" charset="0"/>
              </a:rPr>
              <a:t>分成</a:t>
            </a:r>
            <a:r>
              <a:rPr lang="en-US" altLang="zh-CN">
                <a:solidFill>
                  <a:srgbClr val="0000FF"/>
                </a:solidFill>
                <a:latin typeface="Times New Roman" panose="02020603050405020304" pitchFamily="18" charset="0"/>
              </a:rPr>
              <a:t>3</a:t>
            </a:r>
            <a:r>
              <a:rPr lang="zh-CN" altLang="en-US">
                <a:solidFill>
                  <a:srgbClr val="0000FF"/>
                </a:solidFill>
                <a:latin typeface="Times New Roman" panose="02020603050405020304" pitchFamily="18" charset="0"/>
              </a:rPr>
              <a:t>组</a:t>
            </a:r>
            <a:r>
              <a:rPr lang="zh-CN" altLang="en-US">
                <a:latin typeface="Times New Roman" panose="02020603050405020304" pitchFamily="18" charset="0"/>
              </a:rPr>
              <a:t>，分别反映用户在使用软件产品时的</a:t>
            </a:r>
            <a:r>
              <a:rPr lang="en-US" altLang="zh-CN">
                <a:latin typeface="Times New Roman" panose="02020603050405020304" pitchFamily="18" charset="0"/>
              </a:rPr>
              <a:t>3</a:t>
            </a:r>
            <a:r>
              <a:rPr lang="zh-CN" altLang="en-US">
                <a:latin typeface="Times New Roman" panose="02020603050405020304" pitchFamily="18" charset="0"/>
              </a:rPr>
              <a:t>种不同倾向或观点。</a:t>
            </a:r>
          </a:p>
          <a:p>
            <a:endParaRPr lang="zh-CN" altLang="en-US"/>
          </a:p>
        </p:txBody>
      </p:sp>
    </p:spTree>
    <p:extLst>
      <p:ext uri="{BB962C8B-B14F-4D97-AF65-F5344CB8AC3E}">
        <p14:creationId xmlns:p14="http://schemas.microsoft.com/office/powerpoint/2010/main" val="422328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三组质量因素</a:t>
            </a:r>
            <a:endParaRPr lang="zh-CN" altLang="en-US"/>
          </a:p>
        </p:txBody>
      </p:sp>
      <p:pic>
        <p:nvPicPr>
          <p:cNvPr id="4" name="Picture 3" descr="图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538" y="1306484"/>
            <a:ext cx="8643937" cy="4815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0491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13.5.2  </a:t>
            </a:r>
            <a:r>
              <a:rPr lang="zh-CN" altLang="en-US"/>
              <a:t>软件质量保证措施</a:t>
            </a:r>
          </a:p>
        </p:txBody>
      </p:sp>
      <p:sp>
        <p:nvSpPr>
          <p:cNvPr id="3" name="内容占位符 2"/>
          <p:cNvSpPr>
            <a:spLocks noGrp="1"/>
          </p:cNvSpPr>
          <p:nvPr>
            <p:ph idx="1"/>
          </p:nvPr>
        </p:nvSpPr>
        <p:spPr/>
        <p:txBody>
          <a:bodyPr/>
          <a:lstStyle/>
          <a:p>
            <a:pPr marL="0" indent="0">
              <a:buNone/>
            </a:pPr>
            <a:r>
              <a:rPr lang="zh-CN" altLang="en-US" b="1">
                <a:latin typeface="Times New Roman" panose="02020603050405020304" pitchFamily="18" charset="0"/>
              </a:rPr>
              <a:t>软件质量保证（</a:t>
            </a:r>
            <a:r>
              <a:rPr lang="en-US" altLang="zh-CN" b="1">
                <a:latin typeface="Times New Roman" panose="02020603050405020304" pitchFamily="18" charset="0"/>
              </a:rPr>
              <a:t>software quality assurance</a:t>
            </a:r>
            <a:r>
              <a:rPr lang="en-US" altLang="zh-CN" b="1" smtClean="0">
                <a:latin typeface="Times New Roman" panose="02020603050405020304" pitchFamily="18" charset="0"/>
              </a:rPr>
              <a:t>, </a:t>
            </a:r>
            <a:r>
              <a:rPr lang="en-US" altLang="zh-CN" b="1" smtClean="0">
                <a:solidFill>
                  <a:srgbClr val="0000FF"/>
                </a:solidFill>
                <a:latin typeface="Times New Roman" panose="02020603050405020304" pitchFamily="18" charset="0"/>
              </a:rPr>
              <a:t>SQA</a:t>
            </a:r>
            <a:r>
              <a:rPr lang="zh-CN" altLang="en-US" b="1">
                <a:latin typeface="Times New Roman" panose="02020603050405020304" pitchFamily="18" charset="0"/>
              </a:rPr>
              <a:t>）的措施主要有：</a:t>
            </a:r>
          </a:p>
          <a:p>
            <a:r>
              <a:rPr lang="zh-CN" altLang="en-US">
                <a:solidFill>
                  <a:srgbClr val="0000FF"/>
                </a:solidFill>
                <a:latin typeface="Times New Roman" panose="02020603050405020304" pitchFamily="18" charset="0"/>
              </a:rPr>
              <a:t>基于非执行的测试</a:t>
            </a:r>
            <a:r>
              <a:rPr lang="zh-CN" altLang="en-US">
                <a:latin typeface="Times New Roman" panose="02020603050405020304" pitchFamily="18" charset="0"/>
              </a:rPr>
              <a:t>（复审或评审），主要用来保证</a:t>
            </a:r>
            <a:r>
              <a:rPr lang="zh-CN" altLang="en-US">
                <a:solidFill>
                  <a:srgbClr val="FF0000"/>
                </a:solidFill>
                <a:latin typeface="Times New Roman" panose="02020603050405020304" pitchFamily="18" charset="0"/>
              </a:rPr>
              <a:t>在编码之前各阶段产生的文档的质量</a:t>
            </a:r>
            <a:r>
              <a:rPr lang="zh-CN" altLang="en-US">
                <a:latin typeface="Times New Roman" panose="02020603050405020304" pitchFamily="18" charset="0"/>
              </a:rPr>
              <a:t>；</a:t>
            </a:r>
          </a:p>
          <a:p>
            <a:r>
              <a:rPr lang="zh-CN" altLang="en-US">
                <a:solidFill>
                  <a:srgbClr val="0000FF"/>
                </a:solidFill>
                <a:latin typeface="Times New Roman" panose="02020603050405020304" pitchFamily="18" charset="0"/>
              </a:rPr>
              <a:t>基于执行的测试</a:t>
            </a:r>
            <a:r>
              <a:rPr lang="zh-CN" altLang="en-US">
                <a:latin typeface="Times New Roman" panose="02020603050405020304" pitchFamily="18" charset="0"/>
              </a:rPr>
              <a:t>（软件测试），需要</a:t>
            </a:r>
            <a:r>
              <a:rPr lang="zh-CN" altLang="en-US">
                <a:solidFill>
                  <a:srgbClr val="FF0000"/>
                </a:solidFill>
                <a:latin typeface="Times New Roman" panose="02020603050405020304" pitchFamily="18" charset="0"/>
              </a:rPr>
              <a:t>在程序编写出来之后进行</a:t>
            </a:r>
            <a:r>
              <a:rPr lang="zh-CN" altLang="en-US">
                <a:latin typeface="Times New Roman" panose="02020603050405020304" pitchFamily="18" charset="0"/>
              </a:rPr>
              <a:t>，它是</a:t>
            </a:r>
            <a:r>
              <a:rPr lang="zh-CN" altLang="en-US">
                <a:solidFill>
                  <a:srgbClr val="0000FF"/>
                </a:solidFill>
                <a:latin typeface="Times New Roman" panose="02020603050405020304" pitchFamily="18" charset="0"/>
              </a:rPr>
              <a:t>保证软件质量</a:t>
            </a:r>
            <a:r>
              <a:rPr lang="zh-CN" altLang="en-US">
                <a:latin typeface="Times New Roman" panose="02020603050405020304" pitchFamily="18" charset="0"/>
              </a:rPr>
              <a:t>的</a:t>
            </a:r>
            <a:r>
              <a:rPr lang="zh-CN" altLang="en-US">
                <a:solidFill>
                  <a:srgbClr val="0000FF"/>
                </a:solidFill>
                <a:latin typeface="Times New Roman" panose="02020603050405020304" pitchFamily="18" charset="0"/>
              </a:rPr>
              <a:t>最后一道防线</a:t>
            </a:r>
            <a:r>
              <a:rPr lang="zh-CN" altLang="en-US">
                <a:latin typeface="Times New Roman" panose="02020603050405020304" pitchFamily="18" charset="0"/>
              </a:rPr>
              <a:t>；</a:t>
            </a:r>
          </a:p>
          <a:p>
            <a:r>
              <a:rPr lang="zh-CN" altLang="en-US">
                <a:solidFill>
                  <a:srgbClr val="0000FF"/>
                </a:solidFill>
                <a:latin typeface="Times New Roman" panose="02020603050405020304" pitchFamily="18" charset="0"/>
              </a:rPr>
              <a:t>程序正确性</a:t>
            </a:r>
            <a:r>
              <a:rPr lang="zh-CN" altLang="en-US">
                <a:latin typeface="Times New Roman" panose="02020603050405020304" pitchFamily="18" charset="0"/>
              </a:rPr>
              <a:t>证明，使用</a:t>
            </a:r>
            <a:r>
              <a:rPr lang="zh-CN" altLang="en-US">
                <a:solidFill>
                  <a:srgbClr val="FF0000"/>
                </a:solidFill>
                <a:latin typeface="Times New Roman" panose="02020603050405020304" pitchFamily="18" charset="0"/>
              </a:rPr>
              <a:t>数学方法严格验证程序</a:t>
            </a:r>
            <a:r>
              <a:rPr lang="zh-CN" altLang="en-US">
                <a:latin typeface="Times New Roman" panose="02020603050405020304" pitchFamily="18" charset="0"/>
              </a:rPr>
              <a:t>是否</a:t>
            </a:r>
            <a:r>
              <a:rPr lang="zh-CN" altLang="en-US">
                <a:solidFill>
                  <a:srgbClr val="0000FF"/>
                </a:solidFill>
                <a:latin typeface="Times New Roman" panose="02020603050405020304" pitchFamily="18" charset="0"/>
              </a:rPr>
              <a:t>与对它的说明完全一致</a:t>
            </a:r>
            <a:r>
              <a:rPr lang="zh-CN" altLang="en-US">
                <a:latin typeface="Times New Roman" panose="02020603050405020304" pitchFamily="18" charset="0"/>
              </a:rPr>
              <a:t>。 </a:t>
            </a:r>
          </a:p>
          <a:p>
            <a:endParaRPr lang="zh-CN" altLang="en-US"/>
          </a:p>
        </p:txBody>
      </p:sp>
    </p:spTree>
    <p:extLst>
      <p:ext uri="{BB962C8B-B14F-4D97-AF65-F5344CB8AC3E}">
        <p14:creationId xmlns:p14="http://schemas.microsoft.com/office/powerpoint/2010/main" val="86156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 </a:t>
            </a:r>
            <a:r>
              <a:rPr lang="zh-CN" altLang="en-US"/>
              <a:t>技术</a:t>
            </a:r>
            <a:r>
              <a:rPr lang="zh-CN" altLang="en-US" smtClean="0"/>
              <a:t>复审的必要性</a:t>
            </a:r>
            <a:endParaRPr lang="zh-CN" altLang="en-US"/>
          </a:p>
        </p:txBody>
      </p:sp>
      <p:sp>
        <p:nvSpPr>
          <p:cNvPr id="3" name="内容占位符 2"/>
          <p:cNvSpPr>
            <a:spLocks noGrp="1"/>
          </p:cNvSpPr>
          <p:nvPr>
            <p:ph idx="1"/>
          </p:nvPr>
        </p:nvSpPr>
        <p:spPr/>
        <p:txBody>
          <a:bodyPr/>
          <a:lstStyle/>
          <a:p>
            <a:r>
              <a:rPr lang="zh-CN" altLang="en-US" smtClean="0"/>
              <a:t>统计</a:t>
            </a:r>
            <a:r>
              <a:rPr lang="zh-CN" altLang="en-US"/>
              <a:t>数字表明，在大型软件产品中检测出的错误，</a:t>
            </a:r>
            <a:r>
              <a:rPr lang="en-US" altLang="zh-CN">
                <a:solidFill>
                  <a:srgbClr val="0000FF"/>
                </a:solidFill>
              </a:rPr>
              <a:t>60%~70%</a:t>
            </a:r>
            <a:r>
              <a:rPr lang="zh-CN" altLang="en-US"/>
              <a:t>属于</a:t>
            </a:r>
            <a:r>
              <a:rPr lang="zh-CN" altLang="en-US">
                <a:solidFill>
                  <a:srgbClr val="0000FF"/>
                </a:solidFill>
              </a:rPr>
              <a:t>规格说明错误或设计错误</a:t>
            </a:r>
            <a:r>
              <a:rPr lang="zh-CN" altLang="en-US" smtClean="0"/>
              <a:t>，</a:t>
            </a:r>
            <a:endParaRPr lang="en-US" altLang="zh-CN" smtClean="0"/>
          </a:p>
          <a:p>
            <a:r>
              <a:rPr lang="zh-CN" altLang="en-US" smtClean="0"/>
              <a:t>正式</a:t>
            </a:r>
            <a:r>
              <a:rPr lang="zh-CN" altLang="en-US"/>
              <a:t>技术复审在发现规格说明错误和设计错误方面的</a:t>
            </a:r>
            <a:r>
              <a:rPr lang="zh-CN" altLang="en-US">
                <a:solidFill>
                  <a:srgbClr val="FF0000"/>
                </a:solidFill>
              </a:rPr>
              <a:t>有效性高达</a:t>
            </a:r>
            <a:r>
              <a:rPr lang="en-US" altLang="zh-CN">
                <a:solidFill>
                  <a:srgbClr val="FF0000"/>
                </a:solidFill>
              </a:rPr>
              <a:t>75%</a:t>
            </a:r>
            <a:r>
              <a:rPr lang="zh-CN" altLang="en-US" smtClean="0"/>
              <a:t>。</a:t>
            </a:r>
            <a:endParaRPr lang="en-US" altLang="zh-CN" smtClean="0"/>
          </a:p>
          <a:p>
            <a:r>
              <a:rPr lang="zh-CN" altLang="en-US" smtClean="0"/>
              <a:t>正式</a:t>
            </a:r>
            <a:r>
              <a:rPr lang="zh-CN" altLang="en-US"/>
              <a:t>技术复审是软件质量保证措施的一种，包括</a:t>
            </a:r>
            <a:r>
              <a:rPr lang="zh-CN" altLang="en-US">
                <a:solidFill>
                  <a:srgbClr val="0000FF"/>
                </a:solidFill>
              </a:rPr>
              <a:t>走查</a:t>
            </a:r>
            <a:r>
              <a:rPr lang="zh-CN" altLang="en-US"/>
              <a:t>（</a:t>
            </a:r>
            <a:r>
              <a:rPr lang="en-US" altLang="zh-CN"/>
              <a:t>walkthrough)</a:t>
            </a:r>
            <a:r>
              <a:rPr lang="zh-CN" altLang="en-US"/>
              <a:t>和</a:t>
            </a:r>
            <a:r>
              <a:rPr lang="zh-CN" altLang="en-US">
                <a:solidFill>
                  <a:srgbClr val="0000FF"/>
                </a:solidFill>
              </a:rPr>
              <a:t>审查</a:t>
            </a:r>
            <a:r>
              <a:rPr lang="zh-CN" altLang="en-US"/>
              <a:t>（</a:t>
            </a:r>
            <a:r>
              <a:rPr lang="en-US" altLang="zh-CN"/>
              <a:t>inspection</a:t>
            </a:r>
            <a:r>
              <a:rPr lang="zh-CN" altLang="en-US"/>
              <a:t>）等</a:t>
            </a:r>
            <a:r>
              <a:rPr lang="zh-CN" altLang="en-US">
                <a:solidFill>
                  <a:srgbClr val="FF0000"/>
                </a:solidFill>
              </a:rPr>
              <a:t>具体方法</a:t>
            </a:r>
            <a:r>
              <a:rPr lang="zh-CN" altLang="en-US"/>
              <a:t>。走查的步骤比审查少，而且没有审查正规。 </a:t>
            </a:r>
          </a:p>
          <a:p>
            <a:endParaRPr lang="zh-CN" altLang="en-US"/>
          </a:p>
        </p:txBody>
      </p:sp>
    </p:spTree>
    <p:extLst>
      <p:ext uri="{BB962C8B-B14F-4D97-AF65-F5344CB8AC3E}">
        <p14:creationId xmlns:p14="http://schemas.microsoft.com/office/powerpoint/2010/main" val="372663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 </a:t>
            </a:r>
            <a:r>
              <a:rPr lang="zh-CN" altLang="en-US" smtClean="0"/>
              <a:t>走查</a:t>
            </a:r>
            <a:endParaRPr lang="zh-CN" altLang="en-US"/>
          </a:p>
        </p:txBody>
      </p:sp>
      <p:sp>
        <p:nvSpPr>
          <p:cNvPr id="3" name="内容占位符 2"/>
          <p:cNvSpPr>
            <a:spLocks noGrp="1"/>
          </p:cNvSpPr>
          <p:nvPr>
            <p:ph idx="1"/>
          </p:nvPr>
        </p:nvSpPr>
        <p:spPr/>
        <p:txBody>
          <a:bodyPr/>
          <a:lstStyle/>
          <a:p>
            <a:pPr>
              <a:spcBef>
                <a:spcPct val="15000"/>
              </a:spcBef>
            </a:pPr>
            <a:r>
              <a:rPr lang="zh-CN" altLang="en-US"/>
              <a:t>走查组由</a:t>
            </a:r>
            <a:r>
              <a:rPr lang="en-US" altLang="zh-CN">
                <a:solidFill>
                  <a:srgbClr val="0000FF"/>
                </a:solidFill>
              </a:rPr>
              <a:t>4~6</a:t>
            </a:r>
            <a:r>
              <a:rPr lang="zh-CN" altLang="en-US"/>
              <a:t>名成员组成。</a:t>
            </a:r>
            <a:r>
              <a:rPr lang="zh-CN" altLang="en-US">
                <a:solidFill>
                  <a:srgbClr val="0000FF"/>
                </a:solidFill>
              </a:rPr>
              <a:t>走查组组长</a:t>
            </a:r>
            <a:r>
              <a:rPr lang="zh-CN" altLang="en-US"/>
              <a:t>引导该组成员走</a:t>
            </a:r>
            <a:r>
              <a:rPr lang="zh-CN" altLang="en-US">
                <a:solidFill>
                  <a:srgbClr val="FF0000"/>
                </a:solidFill>
              </a:rPr>
              <a:t>查文档</a:t>
            </a:r>
            <a:r>
              <a:rPr lang="zh-CN" altLang="en-US"/>
              <a:t>，力求发现尽可能多的错误。</a:t>
            </a:r>
          </a:p>
          <a:p>
            <a:pPr>
              <a:spcBef>
                <a:spcPct val="15000"/>
              </a:spcBef>
            </a:pPr>
            <a:r>
              <a:rPr lang="zh-CN" altLang="en-US"/>
              <a:t>走查组的</a:t>
            </a:r>
            <a:r>
              <a:rPr lang="zh-CN" altLang="en-US">
                <a:solidFill>
                  <a:srgbClr val="0000FF"/>
                </a:solidFill>
              </a:rPr>
              <a:t>任务</a:t>
            </a:r>
            <a:r>
              <a:rPr lang="zh-CN" altLang="en-US"/>
              <a:t>仅仅是</a:t>
            </a:r>
            <a:r>
              <a:rPr lang="zh-CN" altLang="en-US">
                <a:solidFill>
                  <a:srgbClr val="0000FF"/>
                </a:solidFill>
              </a:rPr>
              <a:t>标记出错误而不是改正错误</a:t>
            </a:r>
            <a:r>
              <a:rPr lang="zh-CN" altLang="en-US"/>
              <a:t>，改正错误的工作应该由</a:t>
            </a:r>
            <a:r>
              <a:rPr lang="zh-CN" altLang="en-US">
                <a:solidFill>
                  <a:srgbClr val="0000FF"/>
                </a:solidFill>
              </a:rPr>
              <a:t>该文档的编写组完成</a:t>
            </a:r>
            <a:r>
              <a:rPr lang="zh-CN" altLang="en-US"/>
              <a:t>。</a:t>
            </a:r>
          </a:p>
          <a:p>
            <a:pPr>
              <a:spcBef>
                <a:spcPct val="15000"/>
              </a:spcBef>
            </a:pPr>
            <a:r>
              <a:rPr lang="zh-CN" altLang="en-US"/>
              <a:t>走查的时间最长</a:t>
            </a:r>
            <a:r>
              <a:rPr lang="zh-CN" altLang="en-US">
                <a:solidFill>
                  <a:srgbClr val="0000FF"/>
                </a:solidFill>
              </a:rPr>
              <a:t>不要超过</a:t>
            </a:r>
            <a:r>
              <a:rPr lang="en-US" altLang="zh-CN">
                <a:solidFill>
                  <a:srgbClr val="0000FF"/>
                </a:solidFill>
              </a:rPr>
              <a:t>2</a:t>
            </a:r>
            <a:r>
              <a:rPr lang="zh-CN" altLang="en-US">
                <a:solidFill>
                  <a:srgbClr val="0000FF"/>
                </a:solidFill>
              </a:rPr>
              <a:t>小时</a:t>
            </a:r>
            <a:r>
              <a:rPr lang="zh-CN" altLang="en-US"/>
              <a:t>，这段时间应该用来</a:t>
            </a:r>
            <a:r>
              <a:rPr lang="zh-CN" altLang="en-US">
                <a:solidFill>
                  <a:srgbClr val="0000FF"/>
                </a:solidFill>
              </a:rPr>
              <a:t>发现和标记错误</a:t>
            </a:r>
            <a:r>
              <a:rPr lang="zh-CN" altLang="en-US"/>
              <a:t>，而</a:t>
            </a:r>
            <a:r>
              <a:rPr lang="zh-CN" altLang="en-US">
                <a:solidFill>
                  <a:srgbClr val="FF0000"/>
                </a:solidFill>
              </a:rPr>
              <a:t>不是改正错误</a:t>
            </a:r>
            <a:r>
              <a:rPr lang="zh-CN" altLang="en-US"/>
              <a:t>。</a:t>
            </a:r>
          </a:p>
          <a:p>
            <a:endParaRPr lang="zh-CN" altLang="en-US"/>
          </a:p>
        </p:txBody>
      </p:sp>
    </p:spTree>
    <p:extLst>
      <p:ext uri="{BB962C8B-B14F-4D97-AF65-F5344CB8AC3E}">
        <p14:creationId xmlns:p14="http://schemas.microsoft.com/office/powerpoint/2010/main" val="169039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 </a:t>
            </a:r>
            <a:r>
              <a:rPr lang="zh-CN" altLang="en-US" smtClean="0"/>
              <a:t>审查</a:t>
            </a:r>
            <a:endParaRPr lang="zh-CN" altLang="en-US"/>
          </a:p>
        </p:txBody>
      </p:sp>
      <p:sp>
        <p:nvSpPr>
          <p:cNvPr id="3" name="内容占位符 2"/>
          <p:cNvSpPr>
            <a:spLocks noGrp="1"/>
          </p:cNvSpPr>
          <p:nvPr>
            <p:ph idx="1"/>
          </p:nvPr>
        </p:nvSpPr>
        <p:spPr/>
        <p:txBody>
          <a:bodyPr/>
          <a:lstStyle/>
          <a:p>
            <a:pPr marL="0" indent="0">
              <a:buNone/>
            </a:pPr>
            <a:r>
              <a:rPr lang="zh-CN" altLang="en-US">
                <a:latin typeface="Times New Roman" panose="02020603050405020304" pitchFamily="18" charset="0"/>
              </a:rPr>
              <a:t>通常，审查组由</a:t>
            </a:r>
            <a:r>
              <a:rPr lang="en-US" altLang="zh-CN">
                <a:latin typeface="Times New Roman" panose="02020603050405020304" pitchFamily="18" charset="0"/>
              </a:rPr>
              <a:t>4</a:t>
            </a:r>
            <a:r>
              <a:rPr lang="zh-CN" altLang="en-US">
                <a:latin typeface="Times New Roman" panose="02020603050405020304" pitchFamily="18" charset="0"/>
              </a:rPr>
              <a:t>人组成。组长既是审查组的管理人员又是技术负责人。审查组必须</a:t>
            </a:r>
            <a:r>
              <a:rPr lang="zh-CN" altLang="en-US" smtClean="0">
                <a:latin typeface="Times New Roman" panose="02020603050405020304" pitchFamily="18" charset="0"/>
              </a:rPr>
              <a:t>包括</a:t>
            </a:r>
            <a:r>
              <a:rPr lang="zh-CN" altLang="en-US" smtClean="0">
                <a:solidFill>
                  <a:srgbClr val="0000FF"/>
                </a:solidFill>
                <a:latin typeface="Times New Roman" panose="02020603050405020304" pitchFamily="18" charset="0"/>
              </a:rPr>
              <a:t>当前</a:t>
            </a:r>
            <a:r>
              <a:rPr lang="zh-CN" altLang="en-US">
                <a:solidFill>
                  <a:srgbClr val="0000FF"/>
                </a:solidFill>
                <a:latin typeface="Times New Roman" panose="02020603050405020304" pitchFamily="18" charset="0"/>
              </a:rPr>
              <a:t>阶段开发工作的项目组代表</a:t>
            </a:r>
            <a:r>
              <a:rPr lang="zh-CN" altLang="en-US" smtClean="0">
                <a:latin typeface="Times New Roman" panose="02020603050405020304" pitchFamily="18" charset="0"/>
              </a:rPr>
              <a:t>和</a:t>
            </a:r>
            <a:r>
              <a:rPr lang="zh-CN" altLang="en-US" smtClean="0">
                <a:solidFill>
                  <a:srgbClr val="FF0000"/>
                </a:solidFill>
                <a:latin typeface="Times New Roman" panose="02020603050405020304" pitchFamily="18" charset="0"/>
              </a:rPr>
              <a:t>下</a:t>
            </a:r>
            <a:r>
              <a:rPr lang="zh-CN" altLang="en-US">
                <a:solidFill>
                  <a:srgbClr val="FF0000"/>
                </a:solidFill>
                <a:latin typeface="Times New Roman" panose="02020603050405020304" pitchFamily="18" charset="0"/>
              </a:rPr>
              <a:t>一阶段开发工作的项目组</a:t>
            </a:r>
            <a:r>
              <a:rPr lang="zh-CN" altLang="en-US" smtClean="0">
                <a:solidFill>
                  <a:srgbClr val="FF0000"/>
                </a:solidFill>
                <a:latin typeface="Times New Roman" panose="02020603050405020304" pitchFamily="18" charset="0"/>
              </a:rPr>
              <a:t>代表</a:t>
            </a:r>
            <a:r>
              <a:rPr lang="zh-CN" altLang="en-US" smtClean="0">
                <a:solidFill>
                  <a:srgbClr val="0000FF"/>
                </a:solidFill>
                <a:latin typeface="Times New Roman" panose="02020603050405020304" pitchFamily="18" charset="0"/>
              </a:rPr>
              <a:t>，过程如下：</a:t>
            </a:r>
            <a:endParaRPr lang="en-US" altLang="zh-CN" smtClean="0">
              <a:solidFill>
                <a:srgbClr val="0000FF"/>
              </a:solidFill>
              <a:latin typeface="Times New Roman" panose="02020603050405020304" pitchFamily="18" charset="0"/>
            </a:endParaRPr>
          </a:p>
          <a:p>
            <a:r>
              <a:rPr lang="zh-CN" altLang="en-US" sz="2400" smtClean="0">
                <a:solidFill>
                  <a:srgbClr val="0000FF"/>
                </a:solidFill>
                <a:latin typeface="Times New Roman" panose="02020603050405020304" pitchFamily="18" charset="0"/>
              </a:rPr>
              <a:t>综述</a:t>
            </a:r>
            <a:r>
              <a:rPr lang="zh-CN" altLang="en-US" sz="2400">
                <a:latin typeface="Times New Roman" panose="02020603050405020304" pitchFamily="18" charset="0"/>
              </a:rPr>
              <a:t>。由</a:t>
            </a:r>
            <a:r>
              <a:rPr lang="zh-CN" altLang="en-US" sz="2400">
                <a:solidFill>
                  <a:srgbClr val="0000FF"/>
                </a:solidFill>
                <a:latin typeface="Times New Roman" panose="02020603050405020304" pitchFamily="18" charset="0"/>
              </a:rPr>
              <a:t>负责编写文档的一名成员</a:t>
            </a:r>
            <a:r>
              <a:rPr lang="zh-CN" altLang="en-US" sz="2400">
                <a:solidFill>
                  <a:srgbClr val="FF0000"/>
                </a:solidFill>
                <a:latin typeface="Times New Roman" panose="02020603050405020304" pitchFamily="18" charset="0"/>
              </a:rPr>
              <a:t>向</a:t>
            </a:r>
            <a:r>
              <a:rPr lang="zh-CN" altLang="en-US" sz="2400">
                <a:solidFill>
                  <a:srgbClr val="0000FF"/>
                </a:solidFill>
                <a:latin typeface="Times New Roman" panose="02020603050405020304" pitchFamily="18" charset="0"/>
              </a:rPr>
              <a:t>审查组综述该</a:t>
            </a:r>
            <a:r>
              <a:rPr lang="zh-CN" altLang="en-US" sz="2400" smtClean="0">
                <a:solidFill>
                  <a:srgbClr val="0000FF"/>
                </a:solidFill>
                <a:latin typeface="Times New Roman" panose="02020603050405020304" pitchFamily="18" charset="0"/>
              </a:rPr>
              <a:t>文档</a:t>
            </a:r>
            <a:endParaRPr lang="zh-CN" altLang="en-US" sz="2400">
              <a:latin typeface="Times New Roman" panose="02020603050405020304" pitchFamily="18" charset="0"/>
            </a:endParaRPr>
          </a:p>
          <a:p>
            <a:r>
              <a:rPr lang="zh-CN" altLang="en-US" sz="2400">
                <a:solidFill>
                  <a:srgbClr val="0000FF"/>
                </a:solidFill>
                <a:latin typeface="Times New Roman" panose="02020603050405020304" pitchFamily="18" charset="0"/>
              </a:rPr>
              <a:t>准备</a:t>
            </a:r>
            <a:r>
              <a:rPr lang="zh-CN" altLang="en-US" sz="2400">
                <a:latin typeface="Times New Roman" panose="02020603050405020304" pitchFamily="18" charset="0"/>
              </a:rPr>
              <a:t>。评审员仔细阅读文档。</a:t>
            </a:r>
          </a:p>
          <a:p>
            <a:r>
              <a:rPr lang="zh-CN" altLang="en-US" sz="2400">
                <a:solidFill>
                  <a:srgbClr val="0000FF"/>
                </a:solidFill>
                <a:latin typeface="Times New Roman" panose="02020603050405020304" pitchFamily="18" charset="0"/>
              </a:rPr>
              <a:t>审查。</a:t>
            </a:r>
            <a:r>
              <a:rPr lang="zh-CN" altLang="en-US" sz="2400">
                <a:latin typeface="Times New Roman" panose="02020603050405020304" pitchFamily="18" charset="0"/>
              </a:rPr>
              <a:t>评审组</a:t>
            </a:r>
            <a:r>
              <a:rPr lang="zh-CN" altLang="en-US" sz="2400">
                <a:solidFill>
                  <a:srgbClr val="0000FF"/>
                </a:solidFill>
                <a:latin typeface="Times New Roman" panose="02020603050405020304" pitchFamily="18" charset="0"/>
              </a:rPr>
              <a:t>仔细走查</a:t>
            </a:r>
            <a:r>
              <a:rPr lang="zh-CN" altLang="en-US" sz="2400">
                <a:latin typeface="Times New Roman" panose="02020603050405020304" pitchFamily="18" charset="0"/>
              </a:rPr>
              <a:t>整个文档。</a:t>
            </a:r>
          </a:p>
          <a:p>
            <a:r>
              <a:rPr lang="zh-CN" altLang="en-US" sz="2400">
                <a:solidFill>
                  <a:srgbClr val="0000FF"/>
                </a:solidFill>
                <a:latin typeface="Times New Roman" panose="02020603050405020304" pitchFamily="18" charset="0"/>
              </a:rPr>
              <a:t>返工</a:t>
            </a:r>
            <a:r>
              <a:rPr lang="zh-CN" altLang="en-US" sz="2400">
                <a:latin typeface="Times New Roman" panose="02020603050405020304" pitchFamily="18" charset="0"/>
              </a:rPr>
              <a:t>。文档的作者</a:t>
            </a:r>
            <a:r>
              <a:rPr lang="zh-CN" altLang="en-US" sz="2400">
                <a:solidFill>
                  <a:srgbClr val="0000FF"/>
                </a:solidFill>
                <a:latin typeface="Times New Roman" panose="02020603050405020304" pitchFamily="18" charset="0"/>
              </a:rPr>
              <a:t>负责解决</a:t>
            </a:r>
            <a:r>
              <a:rPr lang="zh-CN" altLang="en-US" sz="2400">
                <a:latin typeface="Times New Roman" panose="02020603050405020304" pitchFamily="18" charset="0"/>
              </a:rPr>
              <a:t>在审查报告中列出的所有错误及问题。</a:t>
            </a:r>
          </a:p>
          <a:p>
            <a:r>
              <a:rPr lang="zh-CN" altLang="en-US" sz="2400">
                <a:solidFill>
                  <a:srgbClr val="0000FF"/>
                </a:solidFill>
                <a:latin typeface="Times New Roman" panose="02020603050405020304" pitchFamily="18" charset="0"/>
              </a:rPr>
              <a:t>跟踪</a:t>
            </a:r>
            <a:r>
              <a:rPr lang="zh-CN" altLang="en-US" sz="2400">
                <a:latin typeface="Times New Roman" panose="02020603050405020304" pitchFamily="18" charset="0"/>
              </a:rPr>
              <a:t>。组长必须确保所提出的</a:t>
            </a:r>
            <a:r>
              <a:rPr lang="zh-CN" altLang="en-US" sz="2400">
                <a:solidFill>
                  <a:srgbClr val="0000FF"/>
                </a:solidFill>
                <a:latin typeface="Times New Roman" panose="02020603050405020304" pitchFamily="18" charset="0"/>
              </a:rPr>
              <a:t>每个问题</a:t>
            </a:r>
            <a:r>
              <a:rPr lang="zh-CN" altLang="en-US" sz="2400">
                <a:latin typeface="Times New Roman" panose="02020603050405020304" pitchFamily="18" charset="0"/>
              </a:rPr>
              <a:t>都得到了</a:t>
            </a:r>
            <a:r>
              <a:rPr lang="zh-CN" altLang="en-US" sz="2400">
                <a:solidFill>
                  <a:srgbClr val="FF0000"/>
                </a:solidFill>
                <a:latin typeface="Times New Roman" panose="02020603050405020304" pitchFamily="18" charset="0"/>
              </a:rPr>
              <a:t>圆满的解决</a:t>
            </a:r>
            <a:r>
              <a:rPr lang="zh-CN" altLang="en-US" sz="2400">
                <a:latin typeface="Times New Roman" panose="02020603050405020304" pitchFamily="18" charset="0"/>
              </a:rPr>
              <a:t>。</a:t>
            </a:r>
          </a:p>
          <a:p>
            <a:pPr>
              <a:buClr>
                <a:schemeClr val="accent2"/>
              </a:buClr>
              <a:buNone/>
            </a:pPr>
            <a:r>
              <a:rPr lang="zh-CN" altLang="en-US" sz="2400">
                <a:latin typeface="Times New Roman" panose="02020603050405020304" pitchFamily="18" charset="0"/>
              </a:rPr>
              <a:t>     </a:t>
            </a:r>
            <a:endParaRPr lang="zh-CN" altLang="en-US"/>
          </a:p>
        </p:txBody>
      </p:sp>
    </p:spTree>
    <p:extLst>
      <p:ext uri="{BB962C8B-B14F-4D97-AF65-F5344CB8AC3E}">
        <p14:creationId xmlns:p14="http://schemas.microsoft.com/office/powerpoint/2010/main" val="262064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 </a:t>
            </a:r>
            <a:r>
              <a:rPr lang="zh-CN" altLang="en-US" smtClean="0"/>
              <a:t>程序正确性证明</a:t>
            </a:r>
            <a:endParaRPr lang="zh-CN" altLang="en-US"/>
          </a:p>
        </p:txBody>
      </p:sp>
      <p:sp>
        <p:nvSpPr>
          <p:cNvPr id="3" name="内容占位符 2"/>
          <p:cNvSpPr>
            <a:spLocks noGrp="1"/>
          </p:cNvSpPr>
          <p:nvPr>
            <p:ph idx="1"/>
          </p:nvPr>
        </p:nvSpPr>
        <p:spPr/>
        <p:txBody>
          <a:bodyPr/>
          <a:lstStyle/>
          <a:p>
            <a:pPr marL="0" indent="0">
              <a:buNone/>
            </a:pPr>
            <a:r>
              <a:rPr lang="zh-CN" altLang="en-US">
                <a:latin typeface="Times New Roman" panose="02020603050405020304" pitchFamily="18" charset="0"/>
              </a:rPr>
              <a:t>在</a:t>
            </a:r>
            <a:r>
              <a:rPr lang="en-US" altLang="zh-CN">
                <a:latin typeface="Times New Roman" panose="02020603050405020304" pitchFamily="18" charset="0"/>
              </a:rPr>
              <a:t>20</a:t>
            </a:r>
            <a:r>
              <a:rPr lang="zh-CN" altLang="en-US">
                <a:latin typeface="Times New Roman" panose="02020603050405020304" pitchFamily="18" charset="0"/>
              </a:rPr>
              <a:t>世纪</a:t>
            </a:r>
            <a:r>
              <a:rPr lang="en-US" altLang="zh-CN">
                <a:latin typeface="Times New Roman" panose="02020603050405020304" pitchFamily="18" charset="0"/>
              </a:rPr>
              <a:t>60</a:t>
            </a:r>
            <a:r>
              <a:rPr lang="zh-CN" altLang="en-US">
                <a:latin typeface="Times New Roman" panose="02020603050405020304" pitchFamily="18" charset="0"/>
              </a:rPr>
              <a:t>年代初期，人们已经开始研究</a:t>
            </a:r>
            <a:r>
              <a:rPr lang="zh-CN" altLang="en-US">
                <a:solidFill>
                  <a:srgbClr val="0000FF"/>
                </a:solidFill>
                <a:latin typeface="Times New Roman" panose="02020603050405020304" pitchFamily="18" charset="0"/>
              </a:rPr>
              <a:t>程序正确性证明的</a:t>
            </a:r>
            <a:r>
              <a:rPr lang="zh-CN" altLang="en-US" smtClean="0">
                <a:solidFill>
                  <a:srgbClr val="0000FF"/>
                </a:solidFill>
                <a:latin typeface="Times New Roman" panose="02020603050405020304" pitchFamily="18" charset="0"/>
              </a:rPr>
              <a:t>技术</a:t>
            </a:r>
            <a:r>
              <a:rPr lang="zh-CN" altLang="en-US" smtClean="0">
                <a:latin typeface="Times New Roman" panose="02020603050405020304" pitchFamily="18" charset="0"/>
              </a:rPr>
              <a:t>。</a:t>
            </a:r>
            <a:endParaRPr lang="zh-CN" altLang="en-US">
              <a:latin typeface="Times New Roman" panose="02020603050405020304" pitchFamily="18" charset="0"/>
            </a:endParaRPr>
          </a:p>
          <a:p>
            <a:r>
              <a:rPr lang="zh-CN" altLang="en-US">
                <a:solidFill>
                  <a:srgbClr val="0000FF"/>
                </a:solidFill>
                <a:latin typeface="Times New Roman" panose="02020603050405020304" pitchFamily="18" charset="0"/>
              </a:rPr>
              <a:t>人工证明</a:t>
            </a:r>
            <a:r>
              <a:rPr lang="zh-CN" altLang="en-US" smtClean="0">
                <a:solidFill>
                  <a:srgbClr val="0000FF"/>
                </a:solidFill>
                <a:latin typeface="Times New Roman" panose="02020603050405020304" pitchFamily="18" charset="0"/>
              </a:rPr>
              <a:t>程序正确性</a:t>
            </a:r>
            <a:r>
              <a:rPr lang="zh-CN" altLang="en-US" smtClean="0">
                <a:latin typeface="Times New Roman" panose="02020603050405020304" pitchFamily="18" charset="0"/>
              </a:rPr>
              <a:t>：对于</a:t>
            </a:r>
            <a:r>
              <a:rPr lang="zh-CN" altLang="en-US">
                <a:solidFill>
                  <a:srgbClr val="0000FF"/>
                </a:solidFill>
                <a:latin typeface="Times New Roman" panose="02020603050405020304" pitchFamily="18" charset="0"/>
              </a:rPr>
              <a:t>评价小程</a:t>
            </a:r>
            <a:r>
              <a:rPr lang="zh-CN" altLang="en-US">
                <a:latin typeface="Times New Roman" panose="02020603050405020304" pitchFamily="18" charset="0"/>
              </a:rPr>
              <a:t>序可能</a:t>
            </a:r>
            <a:r>
              <a:rPr lang="zh-CN" altLang="en-US">
                <a:solidFill>
                  <a:srgbClr val="0000FF"/>
                </a:solidFill>
                <a:latin typeface="Times New Roman" panose="02020603050405020304" pitchFamily="18" charset="0"/>
              </a:rPr>
              <a:t>有些价值</a:t>
            </a:r>
            <a:r>
              <a:rPr lang="zh-CN" altLang="en-US">
                <a:latin typeface="Times New Roman" panose="02020603050405020304" pitchFamily="18" charset="0"/>
              </a:rPr>
              <a:t>，但是在</a:t>
            </a:r>
            <a:r>
              <a:rPr lang="zh-CN" altLang="en-US">
                <a:solidFill>
                  <a:srgbClr val="0000FF"/>
                </a:solidFill>
                <a:latin typeface="Times New Roman" panose="02020603050405020304" pitchFamily="18" charset="0"/>
              </a:rPr>
              <a:t>证明大型软件的正确性时</a:t>
            </a:r>
            <a:r>
              <a:rPr lang="zh-CN" altLang="en-US" smtClean="0">
                <a:latin typeface="Times New Roman" panose="02020603050405020304" pitchFamily="18" charset="0"/>
              </a:rPr>
              <a:t>，工作量</a:t>
            </a:r>
            <a:r>
              <a:rPr lang="zh-CN" altLang="en-US">
                <a:latin typeface="Times New Roman" panose="02020603050405020304" pitchFamily="18" charset="0"/>
              </a:rPr>
              <a:t>太</a:t>
            </a:r>
            <a:r>
              <a:rPr lang="zh-CN" altLang="en-US" smtClean="0">
                <a:latin typeface="Times New Roman" panose="02020603050405020304" pitchFamily="18" charset="0"/>
              </a:rPr>
              <a:t>大、证明</a:t>
            </a:r>
            <a:r>
              <a:rPr lang="zh-CN" altLang="en-US">
                <a:latin typeface="Times New Roman" panose="02020603050405020304" pitchFamily="18" charset="0"/>
              </a:rPr>
              <a:t>的过程中很容易包含错误，因此是不实用的</a:t>
            </a:r>
            <a:r>
              <a:rPr lang="zh-CN" altLang="en-US" smtClean="0">
                <a:latin typeface="Times New Roman" panose="02020603050405020304" pitchFamily="18" charset="0"/>
              </a:rPr>
              <a:t>。</a:t>
            </a:r>
            <a:endParaRPr lang="zh-CN" altLang="en-US">
              <a:latin typeface="Times New Roman" panose="02020603050405020304" pitchFamily="18" charset="0"/>
            </a:endParaRPr>
          </a:p>
          <a:p>
            <a:r>
              <a:rPr lang="zh-CN" altLang="en-US" smtClean="0">
                <a:solidFill>
                  <a:srgbClr val="0000FF"/>
                </a:solidFill>
                <a:latin typeface="Times New Roman" panose="02020603050405020304" pitchFamily="18" charset="0"/>
              </a:rPr>
              <a:t>自动证明程序正确性</a:t>
            </a:r>
            <a:r>
              <a:rPr lang="zh-CN" altLang="en-US" smtClean="0">
                <a:latin typeface="Times New Roman" panose="02020603050405020304" pitchFamily="18" charset="0"/>
              </a:rPr>
              <a:t>：目前</a:t>
            </a:r>
            <a:r>
              <a:rPr lang="zh-CN" altLang="en-US">
                <a:latin typeface="Times New Roman" panose="02020603050405020304" pitchFamily="18" charset="0"/>
              </a:rPr>
              <a:t>已经研究出证明</a:t>
            </a:r>
            <a:r>
              <a:rPr lang="en-US" altLang="zh-CN">
                <a:latin typeface="Times New Roman" panose="02020603050405020304" pitchFamily="18" charset="0"/>
              </a:rPr>
              <a:t>PASCAL</a:t>
            </a:r>
            <a:r>
              <a:rPr lang="zh-CN" altLang="en-US">
                <a:latin typeface="Times New Roman" panose="02020603050405020304" pitchFamily="18" charset="0"/>
              </a:rPr>
              <a:t>和</a:t>
            </a:r>
            <a:r>
              <a:rPr lang="en-US" altLang="zh-CN">
                <a:latin typeface="Times New Roman" panose="02020603050405020304" pitchFamily="18" charset="0"/>
              </a:rPr>
              <a:t>LISP</a:t>
            </a:r>
            <a:r>
              <a:rPr lang="zh-CN" altLang="en-US">
                <a:latin typeface="Times New Roman" panose="02020603050405020304" pitchFamily="18" charset="0"/>
              </a:rPr>
              <a:t>程序正确性的程序系统</a:t>
            </a:r>
            <a:r>
              <a:rPr lang="zh-CN" altLang="en-US" smtClean="0">
                <a:latin typeface="Times New Roman" panose="02020603050405020304" pitchFamily="18" charset="0"/>
              </a:rPr>
              <a:t>，现在</a:t>
            </a:r>
            <a:r>
              <a:rPr lang="zh-CN" altLang="en-US">
                <a:solidFill>
                  <a:srgbClr val="FF0000"/>
                </a:solidFill>
                <a:latin typeface="Times New Roman" panose="02020603050405020304" pitchFamily="18" charset="0"/>
              </a:rPr>
              <a:t>这些系统还只能对较小的程序进行评价</a:t>
            </a:r>
            <a:r>
              <a:rPr lang="zh-CN" altLang="en-US">
                <a:latin typeface="Times New Roman" panose="02020603050405020304" pitchFamily="18" charset="0"/>
              </a:rPr>
              <a:t>。 </a:t>
            </a:r>
          </a:p>
          <a:p>
            <a:endParaRPr lang="zh-CN" altLang="en-US" sz="2400"/>
          </a:p>
        </p:txBody>
      </p:sp>
    </p:spTree>
    <p:extLst>
      <p:ext uri="{BB962C8B-B14F-4D97-AF65-F5344CB8AC3E}">
        <p14:creationId xmlns:p14="http://schemas.microsoft.com/office/powerpoint/2010/main" val="385317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smtClean="0"/>
              <a:t>13.6 </a:t>
            </a:r>
            <a:r>
              <a:rPr lang="zh-CN" altLang="en-US" smtClean="0"/>
              <a:t>软件</a:t>
            </a:r>
            <a:r>
              <a:rPr lang="zh-CN" altLang="en-US"/>
              <a:t>配置管理</a:t>
            </a:r>
          </a:p>
        </p:txBody>
      </p:sp>
      <p:sp>
        <p:nvSpPr>
          <p:cNvPr id="3" name="AutoShape 2" descr="C:\Users\Administrator\Desktop\%E6%96%B0%E5%BB%BA%E6%96%87%E4%BB%B6%E5%A4%B9\Object-Oriented-Programming-OOP-in-Python-3_Watermarked.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pic>
        <p:nvPicPr>
          <p:cNvPr id="6148" name="Picture 4" descr="“software project configuration”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724624"/>
            <a:ext cx="6191250"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5418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估算软件</a:t>
            </a:r>
            <a:r>
              <a:rPr lang="zh-CN" altLang="en-US" smtClean="0"/>
              <a:t>规模：代码</a:t>
            </a:r>
            <a:r>
              <a:rPr lang="zh-CN" altLang="en-US"/>
              <a:t>行技术</a:t>
            </a:r>
            <a:r>
              <a:rPr lang="zh-CN" altLang="en-US" smtClean="0"/>
              <a:t>的优缺点</a:t>
            </a:r>
            <a:endParaRPr lang="zh-CN" altLang="en-US"/>
          </a:p>
        </p:txBody>
      </p:sp>
      <p:sp>
        <p:nvSpPr>
          <p:cNvPr id="3" name="内容占位符 2"/>
          <p:cNvSpPr>
            <a:spLocks noGrp="1"/>
          </p:cNvSpPr>
          <p:nvPr>
            <p:ph idx="1"/>
          </p:nvPr>
        </p:nvSpPr>
        <p:spPr/>
        <p:txBody>
          <a:bodyPr/>
          <a:lstStyle/>
          <a:p>
            <a:r>
              <a:rPr lang="zh-CN" altLang="en-US" smtClean="0"/>
              <a:t>优点：所有软件开发项目都有代码，而且很容易计算代码行数；有大量参考文献和数据 。</a:t>
            </a:r>
          </a:p>
          <a:p>
            <a:r>
              <a:rPr lang="zh-CN" altLang="en-US" smtClean="0"/>
              <a:t>缺点：</a:t>
            </a:r>
            <a:r>
              <a:rPr lang="zh-CN" altLang="en-US" smtClean="0">
                <a:solidFill>
                  <a:srgbClr val="0000FF"/>
                </a:solidFill>
              </a:rPr>
              <a:t>源程序</a:t>
            </a:r>
            <a:r>
              <a:rPr lang="zh-CN" altLang="en-US">
                <a:solidFill>
                  <a:srgbClr val="0000FF"/>
                </a:solidFill>
              </a:rPr>
              <a:t>仅是软件配置的一个成分</a:t>
            </a:r>
            <a:r>
              <a:rPr lang="zh-CN" altLang="en-US"/>
              <a:t>，由源程序度量软件规模不太合理</a:t>
            </a:r>
            <a:r>
              <a:rPr lang="zh-CN" altLang="en-US" smtClean="0"/>
              <a:t>；用</a:t>
            </a:r>
            <a:r>
              <a:rPr lang="zh-CN" altLang="en-US">
                <a:solidFill>
                  <a:srgbClr val="0000FF"/>
                </a:solidFill>
              </a:rPr>
              <a:t>不同语言</a:t>
            </a:r>
            <a:r>
              <a:rPr lang="zh-CN" altLang="en-US"/>
              <a:t>实现同一个软件</a:t>
            </a:r>
            <a:r>
              <a:rPr lang="zh-CN" altLang="en-US">
                <a:solidFill>
                  <a:srgbClr val="0000FF"/>
                </a:solidFill>
              </a:rPr>
              <a:t>所需要的代码行数并不相同</a:t>
            </a:r>
            <a:r>
              <a:rPr lang="zh-CN" altLang="en-US" smtClean="0"/>
              <a:t>；</a:t>
            </a:r>
            <a:r>
              <a:rPr lang="zh-CN" altLang="en-US" smtClean="0">
                <a:solidFill>
                  <a:srgbClr val="0000FF"/>
                </a:solidFill>
              </a:rPr>
              <a:t>不适用</a:t>
            </a:r>
            <a:r>
              <a:rPr lang="zh-CN" altLang="en-US">
                <a:solidFill>
                  <a:srgbClr val="0000FF"/>
                </a:solidFill>
              </a:rPr>
              <a:t>于非过程性语言</a:t>
            </a:r>
            <a:r>
              <a:rPr lang="zh-CN" altLang="en-US"/>
              <a:t>。</a:t>
            </a:r>
          </a:p>
          <a:p>
            <a:endParaRPr lang="zh-CN" altLang="en-US"/>
          </a:p>
        </p:txBody>
      </p:sp>
    </p:spTree>
    <p:extLst>
      <p:ext uri="{BB962C8B-B14F-4D97-AF65-F5344CB8AC3E}">
        <p14:creationId xmlns:p14="http://schemas.microsoft.com/office/powerpoint/2010/main" val="285390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13.6.1  </a:t>
            </a:r>
            <a:r>
              <a:rPr lang="zh-CN" altLang="en-US"/>
              <a:t>软件配置</a:t>
            </a:r>
          </a:p>
        </p:txBody>
      </p:sp>
      <p:sp>
        <p:nvSpPr>
          <p:cNvPr id="3" name="内容占位符 2"/>
          <p:cNvSpPr>
            <a:spLocks noGrp="1"/>
          </p:cNvSpPr>
          <p:nvPr>
            <p:ph idx="1"/>
          </p:nvPr>
        </p:nvSpPr>
        <p:spPr/>
        <p:txBody>
          <a:bodyPr/>
          <a:lstStyle/>
          <a:p>
            <a:r>
              <a:rPr lang="zh-CN" altLang="en-US">
                <a:solidFill>
                  <a:srgbClr val="0000FF"/>
                </a:solidFill>
                <a:latin typeface="Times New Roman" panose="02020603050405020304" pitchFamily="18" charset="0"/>
              </a:rPr>
              <a:t>软件配置管理</a:t>
            </a:r>
            <a:r>
              <a:rPr lang="zh-CN" altLang="en-US">
                <a:latin typeface="Times New Roman" panose="02020603050405020304" pitchFamily="18" charset="0"/>
              </a:rPr>
              <a:t>是在软件的</a:t>
            </a:r>
            <a:r>
              <a:rPr lang="zh-CN" altLang="en-US">
                <a:solidFill>
                  <a:srgbClr val="0000FF"/>
                </a:solidFill>
                <a:latin typeface="Times New Roman" panose="02020603050405020304" pitchFamily="18" charset="0"/>
              </a:rPr>
              <a:t>整个生命期内管理变化</a:t>
            </a:r>
            <a:r>
              <a:rPr lang="zh-CN" altLang="en-US">
                <a:latin typeface="Times New Roman" panose="02020603050405020304" pitchFamily="18" charset="0"/>
              </a:rPr>
              <a:t>的</a:t>
            </a:r>
            <a:r>
              <a:rPr lang="zh-CN" altLang="en-US">
                <a:solidFill>
                  <a:srgbClr val="0000FF"/>
                </a:solidFill>
                <a:latin typeface="Times New Roman" panose="02020603050405020304" pitchFamily="18" charset="0"/>
              </a:rPr>
              <a:t>一组活动</a:t>
            </a:r>
            <a:r>
              <a:rPr lang="zh-CN" altLang="en-US" smtClean="0">
                <a:latin typeface="Times New Roman" panose="02020603050405020304" pitchFamily="18" charset="0"/>
              </a:rPr>
              <a:t>。具体地说</a:t>
            </a:r>
            <a:r>
              <a:rPr lang="zh-CN" altLang="en-US">
                <a:latin typeface="Times New Roman" panose="02020603050405020304" pitchFamily="18" charset="0"/>
              </a:rPr>
              <a:t>，这组</a:t>
            </a:r>
            <a:r>
              <a:rPr lang="zh-CN" altLang="en-US" smtClean="0">
                <a:latin typeface="Times New Roman" panose="02020603050405020304" pitchFamily="18" charset="0"/>
              </a:rPr>
              <a:t>活动管理</a:t>
            </a:r>
            <a:r>
              <a:rPr lang="zh-CN" altLang="en-US">
                <a:latin typeface="Times New Roman" panose="02020603050405020304" pitchFamily="18" charset="0"/>
              </a:rPr>
              <a:t>：</a:t>
            </a:r>
          </a:p>
          <a:p>
            <a:pPr lvl="1"/>
            <a:r>
              <a:rPr lang="zh-CN" altLang="en-US" sz="2800">
                <a:latin typeface="Times New Roman" panose="02020603050405020304" pitchFamily="18" charset="0"/>
              </a:rPr>
              <a:t>①标识变化；</a:t>
            </a:r>
          </a:p>
          <a:p>
            <a:pPr lvl="1"/>
            <a:r>
              <a:rPr lang="zh-CN" altLang="en-US" sz="2800">
                <a:latin typeface="Times New Roman" panose="02020603050405020304" pitchFamily="18" charset="0"/>
              </a:rPr>
              <a:t>②控制变化；</a:t>
            </a:r>
          </a:p>
          <a:p>
            <a:pPr lvl="1"/>
            <a:r>
              <a:rPr lang="zh-CN" altLang="en-US" sz="2800">
                <a:latin typeface="Times New Roman" panose="02020603050405020304" pitchFamily="18" charset="0"/>
              </a:rPr>
              <a:t>③确保适当地实现了变化；</a:t>
            </a:r>
          </a:p>
          <a:p>
            <a:pPr lvl="1"/>
            <a:r>
              <a:rPr lang="zh-CN" altLang="en-US" sz="2800">
                <a:latin typeface="Times New Roman" panose="02020603050405020304" pitchFamily="18" charset="0"/>
              </a:rPr>
              <a:t>④向需要知道这类信息的人报告变化。</a:t>
            </a:r>
          </a:p>
          <a:p>
            <a:r>
              <a:rPr lang="zh-CN" altLang="en-US">
                <a:latin typeface="Times New Roman" panose="02020603050405020304" pitchFamily="18" charset="0"/>
              </a:rPr>
              <a:t>软件配置管理的</a:t>
            </a:r>
            <a:r>
              <a:rPr lang="zh-CN" altLang="en-US">
                <a:solidFill>
                  <a:srgbClr val="0000FF"/>
                </a:solidFill>
                <a:latin typeface="Times New Roman" panose="02020603050405020304" pitchFamily="18" charset="0"/>
              </a:rPr>
              <a:t>目标是</a:t>
            </a:r>
            <a:r>
              <a:rPr lang="zh-CN" altLang="en-US">
                <a:latin typeface="Times New Roman" panose="02020603050405020304" pitchFamily="18" charset="0"/>
              </a:rPr>
              <a:t>，</a:t>
            </a:r>
            <a:r>
              <a:rPr lang="zh-CN" altLang="en-US">
                <a:solidFill>
                  <a:srgbClr val="0000FF"/>
                </a:solidFill>
                <a:latin typeface="Times New Roman" panose="02020603050405020304" pitchFamily="18" charset="0"/>
              </a:rPr>
              <a:t>使</a:t>
            </a:r>
            <a:r>
              <a:rPr lang="zh-CN" altLang="en-US" smtClean="0">
                <a:solidFill>
                  <a:srgbClr val="0000FF"/>
                </a:solidFill>
                <a:latin typeface="Times New Roman" panose="02020603050405020304" pitchFamily="18" charset="0"/>
              </a:rPr>
              <a:t>变化正确</a:t>
            </a:r>
            <a:r>
              <a:rPr lang="zh-CN" altLang="en-US" smtClean="0">
                <a:latin typeface="Times New Roman" panose="02020603050405020304" pitchFamily="18" charset="0"/>
              </a:rPr>
              <a:t>且</a:t>
            </a:r>
            <a:r>
              <a:rPr lang="zh-CN" altLang="en-US" smtClean="0">
                <a:solidFill>
                  <a:srgbClr val="FF0000"/>
                </a:solidFill>
                <a:latin typeface="Times New Roman" panose="02020603050405020304" pitchFamily="18" charset="0"/>
              </a:rPr>
              <a:t>容易</a:t>
            </a:r>
            <a:r>
              <a:rPr lang="zh-CN" altLang="en-US">
                <a:solidFill>
                  <a:srgbClr val="FF0000"/>
                </a:solidFill>
                <a:latin typeface="Times New Roman" panose="02020603050405020304" pitchFamily="18" charset="0"/>
              </a:rPr>
              <a:t>被适应</a:t>
            </a:r>
            <a:r>
              <a:rPr lang="zh-CN" altLang="en-US">
                <a:latin typeface="Times New Roman" panose="02020603050405020304" pitchFamily="18" charset="0"/>
              </a:rPr>
              <a:t>，在</a:t>
            </a:r>
            <a:r>
              <a:rPr lang="zh-CN" altLang="en-US">
                <a:solidFill>
                  <a:srgbClr val="FF0000"/>
                </a:solidFill>
                <a:latin typeface="Times New Roman" panose="02020603050405020304" pitchFamily="18" charset="0"/>
              </a:rPr>
              <a:t>必须变化时</a:t>
            </a:r>
            <a:r>
              <a:rPr lang="zh-CN" altLang="en-US">
                <a:solidFill>
                  <a:srgbClr val="0000FF"/>
                </a:solidFill>
                <a:latin typeface="Times New Roman" panose="02020603050405020304" pitchFamily="18" charset="0"/>
              </a:rPr>
              <a:t>减少所需花费的工作量</a:t>
            </a:r>
            <a:r>
              <a:rPr lang="zh-CN" altLang="en-US">
                <a:latin typeface="Times New Roman" panose="02020603050405020304" pitchFamily="18" charset="0"/>
              </a:rPr>
              <a:t>。 </a:t>
            </a:r>
          </a:p>
          <a:p>
            <a:endParaRPr lang="zh-CN" altLang="en-US"/>
          </a:p>
        </p:txBody>
      </p:sp>
    </p:spTree>
    <p:extLst>
      <p:ext uri="{BB962C8B-B14F-4D97-AF65-F5344CB8AC3E}">
        <p14:creationId xmlns:p14="http://schemas.microsoft.com/office/powerpoint/2010/main" val="268549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 </a:t>
            </a:r>
            <a:r>
              <a:rPr lang="zh-CN" altLang="en-US"/>
              <a:t>软件配置项</a:t>
            </a:r>
          </a:p>
        </p:txBody>
      </p:sp>
      <p:sp>
        <p:nvSpPr>
          <p:cNvPr id="3" name="内容占位符 2"/>
          <p:cNvSpPr>
            <a:spLocks noGrp="1"/>
          </p:cNvSpPr>
          <p:nvPr>
            <p:ph idx="1"/>
          </p:nvPr>
        </p:nvSpPr>
        <p:spPr/>
        <p:txBody>
          <a:bodyPr/>
          <a:lstStyle/>
          <a:p>
            <a:r>
              <a:rPr lang="zh-CN" altLang="en-US"/>
              <a:t>软件过程的</a:t>
            </a:r>
            <a:r>
              <a:rPr lang="zh-CN" altLang="en-US">
                <a:solidFill>
                  <a:srgbClr val="0000FF"/>
                </a:solidFill>
              </a:rPr>
              <a:t>输出信息</a:t>
            </a:r>
            <a:r>
              <a:rPr lang="zh-CN" altLang="en-US"/>
              <a:t>可以</a:t>
            </a:r>
            <a:r>
              <a:rPr lang="zh-CN" altLang="en-US" smtClean="0"/>
              <a:t>分</a:t>
            </a:r>
            <a:r>
              <a:rPr lang="zh-CN" altLang="en-US" smtClean="0">
                <a:solidFill>
                  <a:srgbClr val="0000FF"/>
                </a:solidFill>
              </a:rPr>
              <a:t>程序</a:t>
            </a:r>
            <a:r>
              <a:rPr lang="zh-CN" altLang="en-US" smtClean="0"/>
              <a:t>、</a:t>
            </a:r>
            <a:r>
              <a:rPr lang="zh-CN" altLang="en-US" smtClean="0">
                <a:solidFill>
                  <a:srgbClr val="0000FF"/>
                </a:solidFill>
              </a:rPr>
              <a:t>文档和数据</a:t>
            </a:r>
            <a:r>
              <a:rPr lang="zh-CN" altLang="en-US" smtClean="0"/>
              <a:t>三类。 </a:t>
            </a:r>
            <a:endParaRPr lang="zh-CN" altLang="en-US"/>
          </a:p>
          <a:p>
            <a:r>
              <a:rPr lang="zh-CN" altLang="en-US"/>
              <a:t>这</a:t>
            </a:r>
            <a:r>
              <a:rPr lang="zh-CN" altLang="en-US" smtClean="0"/>
              <a:t>三类</a:t>
            </a:r>
            <a:r>
              <a:rPr lang="zh-CN" altLang="en-US" smtClean="0">
                <a:solidFill>
                  <a:srgbClr val="0000FF"/>
                </a:solidFill>
              </a:rPr>
              <a:t>信息</a:t>
            </a:r>
            <a:r>
              <a:rPr lang="zh-CN" altLang="en-US" smtClean="0"/>
              <a:t>组成软件</a:t>
            </a:r>
            <a:r>
              <a:rPr lang="zh-CN" altLang="en-US"/>
              <a:t>过程中产生的</a:t>
            </a:r>
            <a:r>
              <a:rPr lang="zh-CN" altLang="en-US">
                <a:solidFill>
                  <a:srgbClr val="0000FF"/>
                </a:solidFill>
              </a:rPr>
              <a:t>全部信息</a:t>
            </a:r>
            <a:r>
              <a:rPr lang="zh-CN" altLang="en-US" smtClean="0"/>
              <a:t>，把</a:t>
            </a:r>
            <a:r>
              <a:rPr lang="zh-CN" altLang="en-US"/>
              <a:t>它们统称为</a:t>
            </a:r>
            <a:r>
              <a:rPr lang="zh-CN" altLang="en-US">
                <a:solidFill>
                  <a:srgbClr val="0000FF"/>
                </a:solidFill>
              </a:rPr>
              <a:t>软件</a:t>
            </a:r>
            <a:r>
              <a:rPr lang="zh-CN" altLang="en-US" smtClean="0">
                <a:solidFill>
                  <a:srgbClr val="0000FF"/>
                </a:solidFill>
              </a:rPr>
              <a:t>配置；</a:t>
            </a:r>
            <a:endParaRPr lang="en-US" altLang="zh-CN" smtClean="0"/>
          </a:p>
          <a:p>
            <a:r>
              <a:rPr lang="zh-CN" altLang="en-US" smtClean="0"/>
              <a:t>而</a:t>
            </a:r>
            <a:r>
              <a:rPr lang="zh-CN" altLang="en-US">
                <a:solidFill>
                  <a:srgbClr val="0000FF"/>
                </a:solidFill>
              </a:rPr>
              <a:t>程序、文</a:t>
            </a:r>
            <a:r>
              <a:rPr lang="zh-CN" altLang="en-US"/>
              <a:t>档和数据就是</a:t>
            </a:r>
            <a:r>
              <a:rPr lang="zh-CN" altLang="en-US">
                <a:solidFill>
                  <a:srgbClr val="0000FF"/>
                </a:solidFill>
              </a:rPr>
              <a:t>软件配置项</a:t>
            </a:r>
            <a:r>
              <a:rPr lang="zh-CN" altLang="en-US"/>
              <a:t>。</a:t>
            </a:r>
          </a:p>
          <a:p>
            <a:endParaRPr lang="zh-CN" altLang="en-US"/>
          </a:p>
        </p:txBody>
      </p:sp>
    </p:spTree>
    <p:extLst>
      <p:ext uri="{BB962C8B-B14F-4D97-AF65-F5344CB8AC3E}">
        <p14:creationId xmlns:p14="http://schemas.microsoft.com/office/powerpoint/2010/main" val="404926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 </a:t>
            </a:r>
            <a:r>
              <a:rPr lang="zh-CN" altLang="en-US" smtClean="0"/>
              <a:t>基线（</a:t>
            </a:r>
            <a:r>
              <a:rPr lang="en-US" altLang="zh-CN"/>
              <a:t>Baseline, </a:t>
            </a:r>
            <a:r>
              <a:rPr lang="zh-CN" altLang="en-US"/>
              <a:t>里程碑）</a:t>
            </a:r>
          </a:p>
        </p:txBody>
      </p:sp>
      <p:sp>
        <p:nvSpPr>
          <p:cNvPr id="3" name="内容占位符 2"/>
          <p:cNvSpPr>
            <a:spLocks noGrp="1"/>
          </p:cNvSpPr>
          <p:nvPr>
            <p:ph idx="1"/>
          </p:nvPr>
        </p:nvSpPr>
        <p:spPr/>
        <p:txBody>
          <a:bodyPr/>
          <a:lstStyle/>
          <a:p>
            <a:r>
              <a:rPr lang="zh-CN" altLang="en-US"/>
              <a:t>基线是一个</a:t>
            </a:r>
            <a:r>
              <a:rPr lang="zh-CN" altLang="en-US">
                <a:solidFill>
                  <a:srgbClr val="0000FF"/>
                </a:solidFill>
              </a:rPr>
              <a:t>软件配置管理</a:t>
            </a:r>
            <a:r>
              <a:rPr lang="zh-CN" altLang="en-US">
                <a:solidFill>
                  <a:srgbClr val="FF0000"/>
                </a:solidFill>
              </a:rPr>
              <a:t>概念</a:t>
            </a:r>
            <a:r>
              <a:rPr lang="zh-CN" altLang="en-US"/>
              <a:t>，有助于我们在</a:t>
            </a:r>
            <a:r>
              <a:rPr lang="zh-CN" altLang="en-US">
                <a:solidFill>
                  <a:srgbClr val="FF0000"/>
                </a:solidFill>
              </a:rPr>
              <a:t>不严重妨碍合理变化</a:t>
            </a:r>
            <a:r>
              <a:rPr lang="zh-CN" altLang="en-US"/>
              <a:t>的</a:t>
            </a:r>
            <a:r>
              <a:rPr lang="zh-CN" altLang="en-US">
                <a:solidFill>
                  <a:srgbClr val="0000FF"/>
                </a:solidFill>
              </a:rPr>
              <a:t>前提下</a:t>
            </a:r>
            <a:r>
              <a:rPr lang="zh-CN" altLang="en-US">
                <a:solidFill>
                  <a:srgbClr val="FF0000"/>
                </a:solidFill>
              </a:rPr>
              <a:t>控制变化</a:t>
            </a:r>
            <a:r>
              <a:rPr lang="zh-CN" altLang="en-US"/>
              <a:t>。</a:t>
            </a:r>
          </a:p>
          <a:p>
            <a:r>
              <a:rPr lang="en-US" altLang="zh-CN" smtClean="0">
                <a:solidFill>
                  <a:srgbClr val="0000FF"/>
                </a:solidFill>
              </a:rPr>
              <a:t>IEEE</a:t>
            </a:r>
            <a:r>
              <a:rPr lang="zh-CN" altLang="en-US" smtClean="0"/>
              <a:t>把基线定义为：已经通过了</a:t>
            </a:r>
            <a:r>
              <a:rPr lang="zh-CN" altLang="en-US" smtClean="0">
                <a:solidFill>
                  <a:srgbClr val="0000FF"/>
                </a:solidFill>
              </a:rPr>
              <a:t>正式复审</a:t>
            </a:r>
            <a:r>
              <a:rPr lang="zh-CN" altLang="en-US" smtClean="0"/>
              <a:t>的</a:t>
            </a:r>
            <a:r>
              <a:rPr lang="zh-CN" altLang="en-US" smtClean="0">
                <a:solidFill>
                  <a:srgbClr val="0000FF"/>
                </a:solidFill>
              </a:rPr>
              <a:t>规格说明或中间产品</a:t>
            </a:r>
            <a:r>
              <a:rPr lang="zh-CN" altLang="en-US" smtClean="0"/>
              <a:t>，它可以作为</a:t>
            </a:r>
            <a:r>
              <a:rPr lang="zh-CN" altLang="en-US" smtClean="0">
                <a:solidFill>
                  <a:srgbClr val="FF0000"/>
                </a:solidFill>
              </a:rPr>
              <a:t>进一步开发的基础</a:t>
            </a:r>
            <a:r>
              <a:rPr lang="zh-CN" altLang="en-US" smtClean="0"/>
              <a:t>，并且</a:t>
            </a:r>
            <a:r>
              <a:rPr lang="zh-CN" altLang="en-US" smtClean="0">
                <a:solidFill>
                  <a:srgbClr val="0000FF"/>
                </a:solidFill>
              </a:rPr>
              <a:t>只有通过正式的变化控制过程</a:t>
            </a:r>
            <a:r>
              <a:rPr lang="zh-CN" altLang="en-US" smtClean="0"/>
              <a:t>才能改变它。</a:t>
            </a:r>
          </a:p>
          <a:p>
            <a:r>
              <a:rPr lang="zh-CN" altLang="en-US" smtClean="0"/>
              <a:t>简而言之</a:t>
            </a:r>
            <a:r>
              <a:rPr lang="zh-CN" altLang="en-US"/>
              <a:t>，</a:t>
            </a:r>
            <a:r>
              <a:rPr lang="zh-CN" altLang="en-US">
                <a:solidFill>
                  <a:srgbClr val="FF0000"/>
                </a:solidFill>
              </a:rPr>
              <a:t>基线</a:t>
            </a:r>
            <a:r>
              <a:rPr lang="zh-CN" altLang="en-US"/>
              <a:t>就是通过了</a:t>
            </a:r>
            <a:r>
              <a:rPr lang="zh-CN" altLang="en-US">
                <a:solidFill>
                  <a:srgbClr val="0000FF"/>
                </a:solidFill>
              </a:rPr>
              <a:t>正式复审</a:t>
            </a:r>
            <a:r>
              <a:rPr lang="zh-CN" altLang="en-US"/>
              <a:t>的</a:t>
            </a:r>
            <a:r>
              <a:rPr lang="zh-CN" altLang="en-US">
                <a:solidFill>
                  <a:srgbClr val="FF0000"/>
                </a:solidFill>
              </a:rPr>
              <a:t>软件配置项</a:t>
            </a:r>
            <a:r>
              <a:rPr lang="zh-CN" altLang="en-US"/>
              <a:t>。</a:t>
            </a:r>
          </a:p>
          <a:p>
            <a:endParaRPr lang="zh-CN" altLang="en-US"/>
          </a:p>
        </p:txBody>
      </p:sp>
    </p:spTree>
    <p:extLst>
      <p:ext uri="{BB962C8B-B14F-4D97-AF65-F5344CB8AC3E}">
        <p14:creationId xmlns:p14="http://schemas.microsoft.com/office/powerpoint/2010/main" val="184282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13.6.2  </a:t>
            </a:r>
            <a:r>
              <a:rPr lang="zh-CN" altLang="en-US"/>
              <a:t>软件配置管理过程</a:t>
            </a:r>
          </a:p>
        </p:txBody>
      </p:sp>
      <p:sp>
        <p:nvSpPr>
          <p:cNvPr id="3" name="内容占位符 2"/>
          <p:cNvSpPr>
            <a:spLocks noGrp="1"/>
          </p:cNvSpPr>
          <p:nvPr>
            <p:ph idx="1"/>
          </p:nvPr>
        </p:nvSpPr>
        <p:spPr/>
        <p:txBody>
          <a:bodyPr/>
          <a:lstStyle/>
          <a:p>
            <a:pPr marL="0" indent="0">
              <a:buNone/>
            </a:pPr>
            <a:r>
              <a:rPr lang="zh-CN" altLang="en-US">
                <a:latin typeface="Times New Roman" panose="02020603050405020304" pitchFamily="18" charset="0"/>
              </a:rPr>
              <a:t>软件配置管理的主要任务是</a:t>
            </a:r>
            <a:r>
              <a:rPr lang="zh-CN" altLang="en-US">
                <a:solidFill>
                  <a:srgbClr val="0000FF"/>
                </a:solidFill>
                <a:latin typeface="Times New Roman" panose="02020603050405020304" pitchFamily="18" charset="0"/>
              </a:rPr>
              <a:t>控制</a:t>
            </a:r>
            <a:r>
              <a:rPr lang="zh-CN" altLang="en-US" smtClean="0">
                <a:solidFill>
                  <a:srgbClr val="0000FF"/>
                </a:solidFill>
                <a:latin typeface="Times New Roman" panose="02020603050405020304" pitchFamily="18" charset="0"/>
              </a:rPr>
              <a:t>变化</a:t>
            </a:r>
            <a:r>
              <a:rPr lang="zh-CN" altLang="en-US" smtClean="0">
                <a:latin typeface="Times New Roman" panose="02020603050405020304" pitchFamily="18" charset="0"/>
              </a:rPr>
              <a:t>，具体来说</a:t>
            </a:r>
            <a:r>
              <a:rPr lang="zh-CN" altLang="en-US" smtClean="0">
                <a:solidFill>
                  <a:srgbClr val="0000FF"/>
                </a:solidFill>
                <a:latin typeface="Times New Roman" panose="02020603050405020304" pitchFamily="18" charset="0"/>
              </a:rPr>
              <a:t>软件</a:t>
            </a:r>
            <a:r>
              <a:rPr lang="zh-CN" altLang="en-US">
                <a:solidFill>
                  <a:srgbClr val="0000FF"/>
                </a:solidFill>
                <a:latin typeface="Times New Roman" panose="02020603050405020304" pitchFamily="18" charset="0"/>
              </a:rPr>
              <a:t>配置管理</a:t>
            </a:r>
            <a:r>
              <a:rPr lang="zh-CN" altLang="en-US">
                <a:latin typeface="Times New Roman" panose="02020603050405020304" pitchFamily="18" charset="0"/>
              </a:rPr>
              <a:t>主要有</a:t>
            </a:r>
            <a:r>
              <a:rPr lang="en-US" altLang="zh-CN">
                <a:solidFill>
                  <a:srgbClr val="FF0000"/>
                </a:solidFill>
                <a:latin typeface="Times New Roman" panose="02020603050405020304" pitchFamily="18" charset="0"/>
              </a:rPr>
              <a:t>5</a:t>
            </a:r>
            <a:r>
              <a:rPr lang="zh-CN" altLang="en-US">
                <a:solidFill>
                  <a:srgbClr val="FF0000"/>
                </a:solidFill>
                <a:latin typeface="Times New Roman" panose="02020603050405020304" pitchFamily="18" charset="0"/>
              </a:rPr>
              <a:t>项任务</a:t>
            </a:r>
            <a:r>
              <a:rPr lang="zh-CN" altLang="en-US">
                <a:latin typeface="Times New Roman" panose="02020603050405020304" pitchFamily="18" charset="0"/>
              </a:rPr>
              <a:t>：</a:t>
            </a:r>
          </a:p>
          <a:p>
            <a:r>
              <a:rPr lang="zh-CN" altLang="en-US" smtClean="0">
                <a:solidFill>
                  <a:srgbClr val="0000FF"/>
                </a:solidFill>
                <a:latin typeface="Times New Roman" panose="02020603050405020304" pitchFamily="18" charset="0"/>
              </a:rPr>
              <a:t>标识</a:t>
            </a:r>
            <a:r>
              <a:rPr lang="zh-CN" altLang="en-US" smtClean="0">
                <a:latin typeface="Times New Roman" panose="02020603050405020304" pitchFamily="18" charset="0"/>
              </a:rPr>
              <a:t>：命名</a:t>
            </a:r>
            <a:r>
              <a:rPr lang="zh-CN" altLang="en-US">
                <a:latin typeface="Times New Roman" panose="02020603050405020304" pitchFamily="18" charset="0"/>
              </a:rPr>
              <a:t>每个</a:t>
            </a:r>
            <a:r>
              <a:rPr lang="zh-CN" altLang="en-US" smtClean="0">
                <a:latin typeface="Times New Roman" panose="02020603050405020304" pitchFamily="18" charset="0"/>
              </a:rPr>
              <a:t>配置项。</a:t>
            </a:r>
            <a:endParaRPr lang="en-US" altLang="zh-CN" smtClean="0">
              <a:latin typeface="Times New Roman" panose="02020603050405020304" pitchFamily="18" charset="0"/>
            </a:endParaRPr>
          </a:p>
          <a:p>
            <a:r>
              <a:rPr lang="zh-CN" altLang="en-US" smtClean="0">
                <a:solidFill>
                  <a:srgbClr val="0000FF"/>
                </a:solidFill>
                <a:latin typeface="Times New Roman" panose="02020603050405020304" pitchFamily="18" charset="0"/>
              </a:rPr>
              <a:t>版本</a:t>
            </a:r>
            <a:r>
              <a:rPr lang="zh-CN" altLang="en-US">
                <a:latin typeface="Times New Roman" panose="02020603050405020304" pitchFamily="18" charset="0"/>
              </a:rPr>
              <a:t>控制：</a:t>
            </a:r>
            <a:r>
              <a:rPr lang="zh-CN" altLang="en-US" smtClean="0">
                <a:latin typeface="Times New Roman" panose="02020603050405020304" pitchFamily="18" charset="0"/>
              </a:rPr>
              <a:t>控制软件配置项的版本</a:t>
            </a:r>
            <a:endParaRPr lang="en-US" altLang="zh-CN" smtClean="0">
              <a:latin typeface="Times New Roman" panose="02020603050405020304" pitchFamily="18" charset="0"/>
            </a:endParaRPr>
          </a:p>
          <a:p>
            <a:r>
              <a:rPr lang="zh-CN" altLang="en-US" smtClean="0">
                <a:solidFill>
                  <a:srgbClr val="0000FF"/>
                </a:solidFill>
                <a:latin typeface="Times New Roman" panose="02020603050405020304" pitchFamily="18" charset="0"/>
              </a:rPr>
              <a:t>变化</a:t>
            </a:r>
            <a:r>
              <a:rPr lang="zh-CN" altLang="en-US" smtClean="0">
                <a:latin typeface="Times New Roman" panose="02020603050405020304" pitchFamily="18" charset="0"/>
              </a:rPr>
              <a:t>控制：各项内容的变更管理</a:t>
            </a:r>
            <a:endParaRPr lang="en-US" altLang="zh-CN" smtClean="0">
              <a:latin typeface="Times New Roman" panose="02020603050405020304" pitchFamily="18" charset="0"/>
            </a:endParaRPr>
          </a:p>
          <a:p>
            <a:r>
              <a:rPr lang="zh-CN" altLang="en-US" smtClean="0">
                <a:solidFill>
                  <a:srgbClr val="0000FF"/>
                </a:solidFill>
                <a:latin typeface="Times New Roman" panose="02020603050405020304" pitchFamily="18" charset="0"/>
              </a:rPr>
              <a:t>配置</a:t>
            </a:r>
            <a:r>
              <a:rPr lang="zh-CN" altLang="en-US" smtClean="0">
                <a:latin typeface="Times New Roman" panose="02020603050405020304" pitchFamily="18" charset="0"/>
              </a:rPr>
              <a:t>审计：通过①</a:t>
            </a:r>
            <a:r>
              <a:rPr lang="zh-CN" altLang="en-US">
                <a:latin typeface="Times New Roman" panose="02020603050405020304" pitchFamily="18" charset="0"/>
              </a:rPr>
              <a:t>正式的技术复审； ②软件配置审计，确保适当地实现了所需要的</a:t>
            </a:r>
            <a:r>
              <a:rPr lang="zh-CN" altLang="en-US" smtClean="0">
                <a:latin typeface="Times New Roman" panose="02020603050405020304" pitchFamily="18" charset="0"/>
              </a:rPr>
              <a:t>变化。</a:t>
            </a:r>
            <a:endParaRPr lang="en-US" altLang="zh-CN" smtClean="0">
              <a:latin typeface="Times New Roman" panose="02020603050405020304" pitchFamily="18" charset="0"/>
            </a:endParaRPr>
          </a:p>
          <a:p>
            <a:r>
              <a:rPr lang="zh-CN" altLang="en-US" smtClean="0">
                <a:solidFill>
                  <a:srgbClr val="0000FF"/>
                </a:solidFill>
                <a:latin typeface="Times New Roman" panose="02020603050405020304" pitchFamily="18" charset="0"/>
              </a:rPr>
              <a:t>报告</a:t>
            </a:r>
            <a:r>
              <a:rPr lang="zh-CN" altLang="en-US">
                <a:latin typeface="Times New Roman" panose="02020603050405020304" pitchFamily="18" charset="0"/>
              </a:rPr>
              <a:t>：书写配置状态报告</a:t>
            </a:r>
            <a:endParaRPr lang="zh-CN" altLang="en-US"/>
          </a:p>
        </p:txBody>
      </p:sp>
    </p:spTree>
    <p:extLst>
      <p:ext uri="{BB962C8B-B14F-4D97-AF65-F5344CB8AC3E}">
        <p14:creationId xmlns:p14="http://schemas.microsoft.com/office/powerpoint/2010/main" val="346182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 dur="500"/>
                                        <p:tgtEl>
                                          <p:spTgt spid="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3" dur="500"/>
                                        <p:tgtEl>
                                          <p:spTgt spid="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smtClean="0"/>
              <a:t>13.7 </a:t>
            </a:r>
            <a:r>
              <a:rPr lang="zh-CN" altLang="en-US" smtClean="0"/>
              <a:t>能力</a:t>
            </a:r>
            <a:r>
              <a:rPr lang="zh-CN" altLang="en-US"/>
              <a:t>成熟度模型</a:t>
            </a:r>
          </a:p>
        </p:txBody>
      </p:sp>
      <p:sp>
        <p:nvSpPr>
          <p:cNvPr id="3" name="AutoShape 2" descr="C:\Users\Administrator\Desktop\%E6%96%B0%E5%BB%BA%E6%96%87%E4%BB%B6%E5%A4%B9\Object-Oriented-Programming-OOP-in-Python-3_Watermarked.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pic>
        <p:nvPicPr>
          <p:cNvPr id="7170" name="Picture 2" descr="“software management cmm”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844" y="2658352"/>
            <a:ext cx="5824311" cy="327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98313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能力成熟度</a:t>
            </a:r>
            <a:r>
              <a:rPr lang="zh-CN" altLang="en-US" smtClean="0"/>
              <a:t>模型</a:t>
            </a:r>
            <a:r>
              <a:rPr lang="en-US" altLang="zh-CN" smtClean="0"/>
              <a:t>CMM</a:t>
            </a:r>
            <a:r>
              <a:rPr lang="zh-CN" altLang="en-US" smtClean="0"/>
              <a:t>定义</a:t>
            </a:r>
            <a:endParaRPr lang="zh-CN" altLang="en-US"/>
          </a:p>
        </p:txBody>
      </p:sp>
      <p:sp>
        <p:nvSpPr>
          <p:cNvPr id="3" name="内容占位符 2"/>
          <p:cNvSpPr>
            <a:spLocks noGrp="1"/>
          </p:cNvSpPr>
          <p:nvPr>
            <p:ph idx="1"/>
          </p:nvPr>
        </p:nvSpPr>
        <p:spPr/>
        <p:txBody>
          <a:bodyPr/>
          <a:lstStyle/>
          <a:p>
            <a:r>
              <a:rPr lang="zh-CN" altLang="en-US">
                <a:solidFill>
                  <a:srgbClr val="0000FF"/>
                </a:solidFill>
              </a:rPr>
              <a:t>能力成熟度模型</a:t>
            </a:r>
            <a:r>
              <a:rPr lang="zh-CN" altLang="en-US" smtClean="0"/>
              <a:t>（  </a:t>
            </a:r>
            <a:r>
              <a:rPr lang="en-US" altLang="zh-CN" smtClean="0"/>
              <a:t>capability </a:t>
            </a:r>
            <a:r>
              <a:rPr lang="en-US" altLang="zh-CN"/>
              <a:t>maturity model</a:t>
            </a:r>
            <a:r>
              <a:rPr lang="zh-CN" altLang="en-US"/>
              <a:t>，</a:t>
            </a:r>
            <a:r>
              <a:rPr lang="en-US" altLang="zh-CN" smtClean="0"/>
              <a:t>CMM )</a:t>
            </a:r>
            <a:r>
              <a:rPr lang="zh-CN" altLang="en-US"/>
              <a:t>，是用于评价软件机构的</a:t>
            </a:r>
            <a:r>
              <a:rPr lang="zh-CN" altLang="en-US">
                <a:solidFill>
                  <a:srgbClr val="0000FF"/>
                </a:solidFill>
              </a:rPr>
              <a:t>软件过程能力</a:t>
            </a:r>
            <a:r>
              <a:rPr lang="zh-CN" altLang="en-US">
                <a:solidFill>
                  <a:srgbClr val="FF0000"/>
                </a:solidFill>
              </a:rPr>
              <a:t>成熟度</a:t>
            </a:r>
            <a:r>
              <a:rPr lang="zh-CN" altLang="en-US"/>
              <a:t>的</a:t>
            </a:r>
            <a:r>
              <a:rPr lang="zh-CN" altLang="en-US">
                <a:solidFill>
                  <a:srgbClr val="0000FF"/>
                </a:solidFill>
              </a:rPr>
              <a:t>模型</a:t>
            </a:r>
            <a:r>
              <a:rPr lang="zh-CN" altLang="en-US"/>
              <a:t>。</a:t>
            </a:r>
          </a:p>
          <a:p>
            <a:r>
              <a:rPr lang="en-US" altLang="zh-CN"/>
              <a:t>CMM</a:t>
            </a:r>
            <a:r>
              <a:rPr lang="zh-CN" altLang="en-US"/>
              <a:t>的定义：</a:t>
            </a:r>
            <a:r>
              <a:rPr lang="en-US" altLang="zh-CN"/>
              <a:t>CMM</a:t>
            </a:r>
            <a:r>
              <a:rPr lang="zh-CN" altLang="en-US"/>
              <a:t>是对于软件组织在</a:t>
            </a:r>
            <a:r>
              <a:rPr lang="zh-CN" altLang="en-US">
                <a:solidFill>
                  <a:srgbClr val="0000FF"/>
                </a:solidFill>
              </a:rPr>
              <a:t>定义</a:t>
            </a:r>
            <a:r>
              <a:rPr lang="zh-CN" altLang="en-US"/>
              <a:t>、</a:t>
            </a:r>
            <a:r>
              <a:rPr lang="zh-CN" altLang="en-US">
                <a:solidFill>
                  <a:srgbClr val="0000FF"/>
                </a:solidFill>
              </a:rPr>
              <a:t>实施</a:t>
            </a:r>
            <a:r>
              <a:rPr lang="zh-CN" altLang="en-US"/>
              <a:t>、</a:t>
            </a:r>
            <a:r>
              <a:rPr lang="zh-CN" altLang="en-US">
                <a:solidFill>
                  <a:srgbClr val="0000FF"/>
                </a:solidFill>
              </a:rPr>
              <a:t>度量</a:t>
            </a:r>
            <a:r>
              <a:rPr lang="zh-CN" altLang="en-US"/>
              <a:t>、</a:t>
            </a:r>
            <a:r>
              <a:rPr lang="zh-CN" altLang="en-US">
                <a:solidFill>
                  <a:srgbClr val="0000FF"/>
                </a:solidFill>
              </a:rPr>
              <a:t>控制</a:t>
            </a:r>
            <a:r>
              <a:rPr lang="zh-CN" altLang="en-US"/>
              <a:t>和</a:t>
            </a:r>
            <a:r>
              <a:rPr lang="zh-CN" altLang="en-US">
                <a:solidFill>
                  <a:srgbClr val="0000FF"/>
                </a:solidFill>
              </a:rPr>
              <a:t>改善其软件过程</a:t>
            </a:r>
            <a:r>
              <a:rPr lang="zh-CN" altLang="en-US"/>
              <a:t>的实践中各个发展阶段的描述。</a:t>
            </a:r>
          </a:p>
          <a:p>
            <a:endParaRPr lang="zh-CN" altLang="en-US"/>
          </a:p>
        </p:txBody>
      </p:sp>
    </p:spTree>
    <p:extLst>
      <p:ext uri="{BB962C8B-B14F-4D97-AF65-F5344CB8AC3E}">
        <p14:creationId xmlns:p14="http://schemas.microsoft.com/office/powerpoint/2010/main" val="23770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CMM</a:t>
            </a:r>
            <a:r>
              <a:rPr lang="zh-CN" altLang="en-US"/>
              <a:t>的用途</a:t>
            </a:r>
          </a:p>
        </p:txBody>
      </p:sp>
      <p:sp>
        <p:nvSpPr>
          <p:cNvPr id="3" name="内容占位符 2"/>
          <p:cNvSpPr>
            <a:spLocks noGrp="1"/>
          </p:cNvSpPr>
          <p:nvPr>
            <p:ph idx="1"/>
          </p:nvPr>
        </p:nvSpPr>
        <p:spPr/>
        <p:txBody>
          <a:bodyPr/>
          <a:lstStyle/>
          <a:p>
            <a:r>
              <a:rPr lang="zh-CN" altLang="en-US">
                <a:solidFill>
                  <a:srgbClr val="0000FF"/>
                </a:solidFill>
                <a:latin typeface="Times New Roman" panose="02020603050405020304" pitchFamily="18" charset="0"/>
              </a:rPr>
              <a:t>软件过程评估</a:t>
            </a:r>
            <a:r>
              <a:rPr lang="zh-CN" altLang="en-US">
                <a:latin typeface="Times New Roman" panose="02020603050405020304" pitchFamily="18" charset="0"/>
              </a:rPr>
              <a:t>，借助</a:t>
            </a:r>
            <a:r>
              <a:rPr lang="en-US" altLang="zh-CN" smtClean="0">
                <a:latin typeface="Times New Roman" panose="02020603050405020304" pitchFamily="18" charset="0"/>
              </a:rPr>
              <a:t>CMM</a:t>
            </a:r>
            <a:r>
              <a:rPr lang="zh-CN" altLang="en-US" smtClean="0">
                <a:latin typeface="Times New Roman" panose="02020603050405020304" pitchFamily="18" charset="0"/>
              </a:rPr>
              <a:t>，分析</a:t>
            </a:r>
            <a:r>
              <a:rPr lang="zh-CN" altLang="en-US">
                <a:latin typeface="Times New Roman" panose="02020603050405020304" pitchFamily="18" charset="0"/>
              </a:rPr>
              <a:t>软件组织当前软件过程的状态，明确其强项和弱项</a:t>
            </a:r>
          </a:p>
          <a:p>
            <a:r>
              <a:rPr lang="zh-CN" altLang="en-US">
                <a:solidFill>
                  <a:srgbClr val="0000FF"/>
                </a:solidFill>
                <a:latin typeface="Times New Roman" panose="02020603050405020304" pitchFamily="18" charset="0"/>
              </a:rPr>
              <a:t>软件过程改进</a:t>
            </a:r>
            <a:r>
              <a:rPr lang="zh-CN" altLang="en-US">
                <a:latin typeface="Times New Roman" panose="02020603050405020304" pitchFamily="18" charset="0"/>
              </a:rPr>
              <a:t>，软件开发组织用它来改进开发和维护软件的过程，根据评估结果，从低级逐极向更高级发展，制定软件过程改进的策略。 </a:t>
            </a:r>
          </a:p>
          <a:p>
            <a:r>
              <a:rPr lang="zh-CN" altLang="en-US">
                <a:solidFill>
                  <a:srgbClr val="0000FF"/>
                </a:solidFill>
                <a:latin typeface="Times New Roman" panose="02020603050405020304" pitchFamily="18" charset="0"/>
              </a:rPr>
              <a:t>软件能力评价</a:t>
            </a:r>
            <a:r>
              <a:rPr lang="zh-CN" altLang="en-US">
                <a:latin typeface="Times New Roman" panose="02020603050405020304" pitchFamily="18" charset="0"/>
              </a:rPr>
              <a:t>，政府或商业企业用它来评价与一个特定的软件公司签订软件项目合同的</a:t>
            </a:r>
            <a:r>
              <a:rPr lang="zh-CN" altLang="en-US" smtClean="0">
                <a:latin typeface="Times New Roman" panose="02020603050405020304" pitchFamily="18" charset="0"/>
              </a:rPr>
              <a:t>风险 </a:t>
            </a:r>
            <a:endParaRPr lang="zh-CN" altLang="en-US">
              <a:latin typeface="Times New Roman" panose="02020603050405020304" pitchFamily="18" charset="0"/>
            </a:endParaRPr>
          </a:p>
          <a:p>
            <a:endParaRPr lang="zh-CN" altLang="en-US"/>
          </a:p>
        </p:txBody>
      </p:sp>
    </p:spTree>
    <p:extLst>
      <p:ext uri="{BB962C8B-B14F-4D97-AF65-F5344CB8AC3E}">
        <p14:creationId xmlns:p14="http://schemas.microsoft.com/office/powerpoint/2010/main" val="62885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多种基于</a:t>
            </a:r>
            <a:r>
              <a:rPr lang="en-US" altLang="zh-CN"/>
              <a:t>CMM</a:t>
            </a:r>
            <a:r>
              <a:rPr lang="zh-CN" altLang="en-US"/>
              <a:t>的</a:t>
            </a:r>
            <a:r>
              <a:rPr lang="zh-CN" altLang="en-US" smtClean="0"/>
              <a:t>模型构成</a:t>
            </a:r>
            <a:r>
              <a:rPr lang="zh-CN" altLang="en-US"/>
              <a:t>了一个</a:t>
            </a:r>
            <a:r>
              <a:rPr lang="en-US" altLang="zh-CN"/>
              <a:t>CMM</a:t>
            </a:r>
            <a:r>
              <a:rPr lang="zh-CN" altLang="en-US"/>
              <a:t>族</a:t>
            </a:r>
          </a:p>
        </p:txBody>
      </p:sp>
      <p:sp>
        <p:nvSpPr>
          <p:cNvPr id="3" name="内容占位符 2"/>
          <p:cNvSpPr>
            <a:spLocks noGrp="1"/>
          </p:cNvSpPr>
          <p:nvPr>
            <p:ph idx="1"/>
          </p:nvPr>
        </p:nvSpPr>
        <p:spPr/>
        <p:txBody>
          <a:bodyPr/>
          <a:lstStyle/>
          <a:p>
            <a:r>
              <a:rPr lang="en-US" altLang="zh-CN"/>
              <a:t>SW-CMM </a:t>
            </a:r>
            <a:r>
              <a:rPr lang="zh-CN" altLang="en-US" smtClean="0"/>
              <a:t>：</a:t>
            </a:r>
            <a:r>
              <a:rPr lang="zh-CN" altLang="en-US" smtClean="0">
                <a:solidFill>
                  <a:srgbClr val="0000FF"/>
                </a:solidFill>
              </a:rPr>
              <a:t>软件</a:t>
            </a:r>
            <a:r>
              <a:rPr lang="zh-CN" altLang="en-US">
                <a:solidFill>
                  <a:srgbClr val="0000FF"/>
                </a:solidFill>
              </a:rPr>
              <a:t>过程</a:t>
            </a:r>
            <a:r>
              <a:rPr lang="zh-CN" altLang="en-US"/>
              <a:t>的成熟度模型 。</a:t>
            </a:r>
          </a:p>
          <a:p>
            <a:r>
              <a:rPr lang="en-US" altLang="zh-CN"/>
              <a:t>P-CMM</a:t>
            </a:r>
            <a:r>
              <a:rPr lang="zh-CN" altLang="en-US"/>
              <a:t>：    </a:t>
            </a:r>
            <a:r>
              <a:rPr lang="zh-CN" altLang="en-US" smtClean="0">
                <a:solidFill>
                  <a:srgbClr val="0000FF"/>
                </a:solidFill>
              </a:rPr>
              <a:t>人员</a:t>
            </a:r>
            <a:r>
              <a:rPr lang="zh-CN" altLang="en-US">
                <a:solidFill>
                  <a:srgbClr val="0000FF"/>
                </a:solidFill>
              </a:rPr>
              <a:t>能力</a:t>
            </a:r>
            <a:r>
              <a:rPr lang="zh-CN" altLang="en-US"/>
              <a:t>成熟度模型。</a:t>
            </a:r>
          </a:p>
          <a:p>
            <a:r>
              <a:rPr lang="en-US" altLang="zh-CN"/>
              <a:t>SA-CMM</a:t>
            </a:r>
            <a:r>
              <a:rPr lang="zh-CN" altLang="en-US"/>
              <a:t>： </a:t>
            </a:r>
            <a:r>
              <a:rPr lang="zh-CN" altLang="en-US" smtClean="0"/>
              <a:t> </a:t>
            </a:r>
            <a:r>
              <a:rPr lang="zh-CN" altLang="en-US">
                <a:solidFill>
                  <a:srgbClr val="0000FF"/>
                </a:solidFill>
              </a:rPr>
              <a:t>软件获取</a:t>
            </a:r>
            <a:r>
              <a:rPr lang="zh-CN" altLang="en-US"/>
              <a:t>成熟度模型。</a:t>
            </a:r>
          </a:p>
          <a:p>
            <a:r>
              <a:rPr lang="en-US" altLang="zh-CN"/>
              <a:t>IPD-CMM</a:t>
            </a:r>
            <a:r>
              <a:rPr lang="zh-CN" altLang="en-US" smtClean="0"/>
              <a:t>：</a:t>
            </a:r>
            <a:r>
              <a:rPr lang="zh-CN" altLang="en-US" smtClean="0">
                <a:solidFill>
                  <a:srgbClr val="0000FF"/>
                </a:solidFill>
              </a:rPr>
              <a:t>集成</a:t>
            </a:r>
            <a:r>
              <a:rPr lang="zh-CN" altLang="en-US">
                <a:solidFill>
                  <a:srgbClr val="0000FF"/>
                </a:solidFill>
              </a:rPr>
              <a:t>系统产品开发能力</a:t>
            </a:r>
            <a:r>
              <a:rPr lang="zh-CN" altLang="en-US"/>
              <a:t>成熟度</a:t>
            </a:r>
            <a:r>
              <a:rPr lang="zh-CN" altLang="en-US" smtClean="0"/>
              <a:t>模型</a:t>
            </a:r>
            <a:endParaRPr lang="zh-CN" altLang="en-US"/>
          </a:p>
          <a:p>
            <a:r>
              <a:rPr lang="en-US" altLang="zh-CN"/>
              <a:t>SE-CMM</a:t>
            </a:r>
            <a:r>
              <a:rPr lang="zh-CN" altLang="en-US"/>
              <a:t>： </a:t>
            </a:r>
            <a:r>
              <a:rPr lang="zh-CN" altLang="en-US" smtClean="0"/>
              <a:t> </a:t>
            </a:r>
            <a:r>
              <a:rPr lang="zh-CN" altLang="en-US">
                <a:solidFill>
                  <a:srgbClr val="0000FF"/>
                </a:solidFill>
              </a:rPr>
              <a:t>系统工程能力</a:t>
            </a:r>
            <a:r>
              <a:rPr lang="zh-CN" altLang="en-US"/>
              <a:t>成熟度模型。</a:t>
            </a:r>
          </a:p>
          <a:p>
            <a:r>
              <a:rPr lang="en-US" altLang="zh-CN" smtClean="0"/>
              <a:t>SSE-CMM</a:t>
            </a:r>
            <a:r>
              <a:rPr lang="zh-CN" altLang="en-US" smtClean="0"/>
              <a:t>：</a:t>
            </a:r>
            <a:r>
              <a:rPr lang="zh-CN" altLang="en-US" smtClean="0">
                <a:solidFill>
                  <a:srgbClr val="0000FF"/>
                </a:solidFill>
              </a:rPr>
              <a:t>统</a:t>
            </a:r>
            <a:r>
              <a:rPr lang="zh-CN" altLang="en-US">
                <a:solidFill>
                  <a:srgbClr val="0000FF"/>
                </a:solidFill>
              </a:rPr>
              <a:t>安全工程能力</a:t>
            </a:r>
            <a:r>
              <a:rPr lang="zh-CN" altLang="en-US"/>
              <a:t>成熟度模型。 </a:t>
            </a:r>
          </a:p>
          <a:p>
            <a:endParaRPr lang="zh-CN" altLang="en-US"/>
          </a:p>
        </p:txBody>
      </p:sp>
    </p:spTree>
    <p:extLst>
      <p:ext uri="{BB962C8B-B14F-4D97-AF65-F5344CB8AC3E}">
        <p14:creationId xmlns:p14="http://schemas.microsoft.com/office/powerpoint/2010/main" val="32905262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CMM</a:t>
            </a:r>
            <a:r>
              <a:rPr lang="zh-CN" altLang="en-US" smtClean="0"/>
              <a:t>分成</a:t>
            </a:r>
            <a:r>
              <a:rPr lang="en-US" altLang="zh-CN" smtClean="0"/>
              <a:t>5</a:t>
            </a:r>
            <a:r>
              <a:rPr lang="zh-CN" altLang="en-US" smtClean="0"/>
              <a:t>级</a:t>
            </a:r>
            <a:endParaRPr lang="zh-CN" altLang="en-US"/>
          </a:p>
        </p:txBody>
      </p:sp>
      <p:grpSp>
        <p:nvGrpSpPr>
          <p:cNvPr id="4" name="Group 589"/>
          <p:cNvGrpSpPr>
            <a:grpSpLocks/>
          </p:cNvGrpSpPr>
          <p:nvPr/>
        </p:nvGrpSpPr>
        <p:grpSpPr bwMode="auto">
          <a:xfrm>
            <a:off x="657200" y="1465007"/>
            <a:ext cx="7546974" cy="4551489"/>
            <a:chOff x="102" y="417"/>
            <a:chExt cx="5723" cy="3579"/>
          </a:xfrm>
        </p:grpSpPr>
        <p:grpSp>
          <p:nvGrpSpPr>
            <p:cNvPr id="5" name="Group 558"/>
            <p:cNvGrpSpPr>
              <a:grpSpLocks/>
            </p:cNvGrpSpPr>
            <p:nvPr/>
          </p:nvGrpSpPr>
          <p:grpSpPr bwMode="auto">
            <a:xfrm>
              <a:off x="2829" y="417"/>
              <a:ext cx="1845" cy="544"/>
              <a:chOff x="2829" y="417"/>
              <a:chExt cx="1845" cy="544"/>
            </a:xfrm>
          </p:grpSpPr>
          <p:grpSp>
            <p:nvGrpSpPr>
              <p:cNvPr id="326" name="Group 5"/>
              <p:cNvGrpSpPr>
                <a:grpSpLocks/>
              </p:cNvGrpSpPr>
              <p:nvPr/>
            </p:nvGrpSpPr>
            <p:grpSpPr bwMode="auto">
              <a:xfrm>
                <a:off x="3302" y="417"/>
                <a:ext cx="1372" cy="216"/>
                <a:chOff x="3302" y="537"/>
                <a:chExt cx="1372" cy="216"/>
              </a:xfrm>
            </p:grpSpPr>
            <p:sp>
              <p:nvSpPr>
                <p:cNvPr id="357" name="AutoShape 6"/>
                <p:cNvSpPr>
                  <a:spLocks noChangeArrowheads="1"/>
                </p:cNvSpPr>
                <p:nvPr/>
              </p:nvSpPr>
              <p:spPr bwMode="auto">
                <a:xfrm>
                  <a:off x="3302" y="537"/>
                  <a:ext cx="1372" cy="206"/>
                </a:xfrm>
                <a:prstGeom prst="roundRect">
                  <a:avLst>
                    <a:gd name="adj" fmla="val 48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58" name="Group 7"/>
                <p:cNvGrpSpPr>
                  <a:grpSpLocks/>
                </p:cNvGrpSpPr>
                <p:nvPr/>
              </p:nvGrpSpPr>
              <p:grpSpPr bwMode="auto">
                <a:xfrm>
                  <a:off x="3303" y="537"/>
                  <a:ext cx="1367" cy="216"/>
                  <a:chOff x="3303" y="537"/>
                  <a:chExt cx="1367" cy="216"/>
                </a:xfrm>
              </p:grpSpPr>
              <p:sp>
                <p:nvSpPr>
                  <p:cNvPr id="359" name="AutoShape 8"/>
                  <p:cNvSpPr>
                    <a:spLocks noChangeArrowheads="1"/>
                  </p:cNvSpPr>
                  <p:nvPr/>
                </p:nvSpPr>
                <p:spPr bwMode="auto">
                  <a:xfrm>
                    <a:off x="3303" y="537"/>
                    <a:ext cx="1367" cy="201"/>
                  </a:xfrm>
                  <a:prstGeom prst="roundRect">
                    <a:avLst>
                      <a:gd name="adj" fmla="val 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60" name="Group 9"/>
                  <p:cNvGrpSpPr>
                    <a:grpSpLocks/>
                  </p:cNvGrpSpPr>
                  <p:nvPr/>
                </p:nvGrpSpPr>
                <p:grpSpPr bwMode="auto">
                  <a:xfrm>
                    <a:off x="3303" y="537"/>
                    <a:ext cx="1364" cy="216"/>
                    <a:chOff x="3303" y="537"/>
                    <a:chExt cx="1364" cy="216"/>
                  </a:xfrm>
                </p:grpSpPr>
                <p:sp>
                  <p:nvSpPr>
                    <p:cNvPr id="361" name="AutoShape 10"/>
                    <p:cNvSpPr>
                      <a:spLocks noChangeArrowheads="1"/>
                    </p:cNvSpPr>
                    <p:nvPr/>
                  </p:nvSpPr>
                  <p:spPr bwMode="auto">
                    <a:xfrm>
                      <a:off x="3303" y="537"/>
                      <a:ext cx="1364" cy="197"/>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62" name="Group 11"/>
                    <p:cNvGrpSpPr>
                      <a:grpSpLocks/>
                    </p:cNvGrpSpPr>
                    <p:nvPr/>
                  </p:nvGrpSpPr>
                  <p:grpSpPr bwMode="auto">
                    <a:xfrm>
                      <a:off x="3303" y="537"/>
                      <a:ext cx="1361" cy="216"/>
                      <a:chOff x="3303" y="537"/>
                      <a:chExt cx="1361" cy="216"/>
                    </a:xfrm>
                  </p:grpSpPr>
                  <p:sp>
                    <p:nvSpPr>
                      <p:cNvPr id="363" name="AutoShape 12"/>
                      <p:cNvSpPr>
                        <a:spLocks noChangeArrowheads="1"/>
                      </p:cNvSpPr>
                      <p:nvPr/>
                    </p:nvSpPr>
                    <p:spPr bwMode="auto">
                      <a:xfrm>
                        <a:off x="3303" y="537"/>
                        <a:ext cx="1361" cy="194"/>
                      </a:xfrm>
                      <a:prstGeom prst="roundRect">
                        <a:avLst>
                          <a:gd name="adj" fmla="val 51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64" name="Group 13"/>
                      <p:cNvGrpSpPr>
                        <a:grpSpLocks/>
                      </p:cNvGrpSpPr>
                      <p:nvPr/>
                    </p:nvGrpSpPr>
                    <p:grpSpPr bwMode="auto">
                      <a:xfrm>
                        <a:off x="3303" y="537"/>
                        <a:ext cx="1359" cy="216"/>
                        <a:chOff x="3303" y="537"/>
                        <a:chExt cx="1359" cy="216"/>
                      </a:xfrm>
                    </p:grpSpPr>
                    <p:sp>
                      <p:nvSpPr>
                        <p:cNvPr id="365" name="AutoShape 14"/>
                        <p:cNvSpPr>
                          <a:spLocks noChangeArrowheads="1"/>
                        </p:cNvSpPr>
                        <p:nvPr/>
                      </p:nvSpPr>
                      <p:spPr bwMode="auto">
                        <a:xfrm>
                          <a:off x="3303" y="537"/>
                          <a:ext cx="1359" cy="192"/>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66" name="Group 15"/>
                        <p:cNvGrpSpPr>
                          <a:grpSpLocks/>
                        </p:cNvGrpSpPr>
                        <p:nvPr/>
                      </p:nvGrpSpPr>
                      <p:grpSpPr bwMode="auto">
                        <a:xfrm>
                          <a:off x="3303" y="537"/>
                          <a:ext cx="1357" cy="216"/>
                          <a:chOff x="3303" y="537"/>
                          <a:chExt cx="1357" cy="216"/>
                        </a:xfrm>
                      </p:grpSpPr>
                      <p:sp>
                        <p:nvSpPr>
                          <p:cNvPr id="367" name="AutoShape 16"/>
                          <p:cNvSpPr>
                            <a:spLocks noChangeArrowheads="1"/>
                          </p:cNvSpPr>
                          <p:nvPr/>
                        </p:nvSpPr>
                        <p:spPr bwMode="auto">
                          <a:xfrm>
                            <a:off x="3303" y="537"/>
                            <a:ext cx="1357" cy="191"/>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68" name="Group 17"/>
                          <p:cNvGrpSpPr>
                            <a:grpSpLocks/>
                          </p:cNvGrpSpPr>
                          <p:nvPr/>
                        </p:nvGrpSpPr>
                        <p:grpSpPr bwMode="auto">
                          <a:xfrm>
                            <a:off x="3303" y="537"/>
                            <a:ext cx="1357" cy="216"/>
                            <a:chOff x="3303" y="537"/>
                            <a:chExt cx="1357" cy="216"/>
                          </a:xfrm>
                        </p:grpSpPr>
                        <p:sp>
                          <p:nvSpPr>
                            <p:cNvPr id="369" name="AutoShape 18"/>
                            <p:cNvSpPr>
                              <a:spLocks noChangeArrowheads="1"/>
                            </p:cNvSpPr>
                            <p:nvPr/>
                          </p:nvSpPr>
                          <p:spPr bwMode="auto">
                            <a:xfrm>
                              <a:off x="3303" y="537"/>
                              <a:ext cx="1357" cy="191"/>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70" name="AutoShape 19"/>
                            <p:cNvSpPr>
                              <a:spLocks noChangeArrowheads="1"/>
                            </p:cNvSpPr>
                            <p:nvPr/>
                          </p:nvSpPr>
                          <p:spPr bwMode="auto">
                            <a:xfrm>
                              <a:off x="3303" y="537"/>
                              <a:ext cx="1270" cy="216"/>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过程变更管理   </a:t>
                              </a:r>
                              <a:r>
                                <a:rPr kumimoji="0" lang="en-GB" altLang="zh-CN" sz="1200" b="1" i="0" u="none" strike="noStrike" kern="0" cap="none" spc="0" normalizeH="0" baseline="0" noProof="0" smtClean="0">
                                  <a:ln>
                                    <a:noFill/>
                                  </a:ln>
                                  <a:solidFill>
                                    <a:srgbClr val="E40000"/>
                                  </a:solidFill>
                                  <a:effectLst/>
                                  <a:uLnTx/>
                                  <a:uFillTx/>
                                  <a:latin typeface="Times New Roman" panose="02020603050405020304" pitchFamily="18" charset="0"/>
                                  <a:ea typeface="仿宋_GB2312" pitchFamily="49" charset="-122"/>
                                </a:rPr>
                                <a:t>PCM</a:t>
                              </a:r>
                            </a:p>
                          </p:txBody>
                        </p:sp>
                      </p:grpSp>
                    </p:grpSp>
                  </p:grpSp>
                </p:grpSp>
              </p:grpSp>
            </p:grpSp>
          </p:grpSp>
          <p:grpSp>
            <p:nvGrpSpPr>
              <p:cNvPr id="327" name="Group 20"/>
              <p:cNvGrpSpPr>
                <a:grpSpLocks/>
              </p:cNvGrpSpPr>
              <p:nvPr/>
            </p:nvGrpSpPr>
            <p:grpSpPr bwMode="auto">
              <a:xfrm>
                <a:off x="3065" y="580"/>
                <a:ext cx="1604" cy="216"/>
                <a:chOff x="3065" y="700"/>
                <a:chExt cx="1604" cy="216"/>
              </a:xfrm>
            </p:grpSpPr>
            <p:sp>
              <p:nvSpPr>
                <p:cNvPr id="343" name="AutoShape 21"/>
                <p:cNvSpPr>
                  <a:spLocks noChangeArrowheads="1"/>
                </p:cNvSpPr>
                <p:nvPr/>
              </p:nvSpPr>
              <p:spPr bwMode="auto">
                <a:xfrm>
                  <a:off x="3065" y="700"/>
                  <a:ext cx="1604" cy="207"/>
                </a:xfrm>
                <a:prstGeom prst="roundRect">
                  <a:avLst>
                    <a:gd name="adj" fmla="val 48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44" name="Group 22"/>
                <p:cNvGrpSpPr>
                  <a:grpSpLocks/>
                </p:cNvGrpSpPr>
                <p:nvPr/>
              </p:nvGrpSpPr>
              <p:grpSpPr bwMode="auto">
                <a:xfrm>
                  <a:off x="3066" y="700"/>
                  <a:ext cx="1599" cy="216"/>
                  <a:chOff x="3066" y="700"/>
                  <a:chExt cx="1599" cy="216"/>
                </a:xfrm>
              </p:grpSpPr>
              <p:sp>
                <p:nvSpPr>
                  <p:cNvPr id="345" name="AutoShape 23"/>
                  <p:cNvSpPr>
                    <a:spLocks noChangeArrowheads="1"/>
                  </p:cNvSpPr>
                  <p:nvPr/>
                </p:nvSpPr>
                <p:spPr bwMode="auto">
                  <a:xfrm>
                    <a:off x="3066" y="700"/>
                    <a:ext cx="1599" cy="202"/>
                  </a:xfrm>
                  <a:prstGeom prst="roundRect">
                    <a:avLst>
                      <a:gd name="adj" fmla="val 49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46" name="Group 24"/>
                  <p:cNvGrpSpPr>
                    <a:grpSpLocks/>
                  </p:cNvGrpSpPr>
                  <p:nvPr/>
                </p:nvGrpSpPr>
                <p:grpSpPr bwMode="auto">
                  <a:xfrm>
                    <a:off x="3066" y="700"/>
                    <a:ext cx="1596" cy="216"/>
                    <a:chOff x="3066" y="700"/>
                    <a:chExt cx="1596" cy="216"/>
                  </a:xfrm>
                </p:grpSpPr>
                <p:sp>
                  <p:nvSpPr>
                    <p:cNvPr id="347" name="AutoShape 25"/>
                    <p:cNvSpPr>
                      <a:spLocks noChangeArrowheads="1"/>
                    </p:cNvSpPr>
                    <p:nvPr/>
                  </p:nvSpPr>
                  <p:spPr bwMode="auto">
                    <a:xfrm>
                      <a:off x="3066" y="700"/>
                      <a:ext cx="1596" cy="198"/>
                    </a:xfrm>
                    <a:prstGeom prst="roundRect">
                      <a:avLst>
                        <a:gd name="adj" fmla="val 50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48" name="Group 26"/>
                    <p:cNvGrpSpPr>
                      <a:grpSpLocks/>
                    </p:cNvGrpSpPr>
                    <p:nvPr/>
                  </p:nvGrpSpPr>
                  <p:grpSpPr bwMode="auto">
                    <a:xfrm>
                      <a:off x="3066" y="700"/>
                      <a:ext cx="1593" cy="216"/>
                      <a:chOff x="3066" y="700"/>
                      <a:chExt cx="1593" cy="216"/>
                    </a:xfrm>
                  </p:grpSpPr>
                  <p:sp>
                    <p:nvSpPr>
                      <p:cNvPr id="349" name="AutoShape 27"/>
                      <p:cNvSpPr>
                        <a:spLocks noChangeArrowheads="1"/>
                      </p:cNvSpPr>
                      <p:nvPr/>
                    </p:nvSpPr>
                    <p:spPr bwMode="auto">
                      <a:xfrm>
                        <a:off x="3066" y="700"/>
                        <a:ext cx="1593" cy="196"/>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50" name="Group 28"/>
                      <p:cNvGrpSpPr>
                        <a:grpSpLocks/>
                      </p:cNvGrpSpPr>
                      <p:nvPr/>
                    </p:nvGrpSpPr>
                    <p:grpSpPr bwMode="auto">
                      <a:xfrm>
                        <a:off x="3066" y="700"/>
                        <a:ext cx="1591" cy="216"/>
                        <a:chOff x="3066" y="700"/>
                        <a:chExt cx="1591" cy="216"/>
                      </a:xfrm>
                    </p:grpSpPr>
                    <p:sp>
                      <p:nvSpPr>
                        <p:cNvPr id="351" name="AutoShape 29"/>
                        <p:cNvSpPr>
                          <a:spLocks noChangeArrowheads="1"/>
                        </p:cNvSpPr>
                        <p:nvPr/>
                      </p:nvSpPr>
                      <p:spPr bwMode="auto">
                        <a:xfrm>
                          <a:off x="3066" y="700"/>
                          <a:ext cx="1591" cy="194"/>
                        </a:xfrm>
                        <a:prstGeom prst="roundRect">
                          <a:avLst>
                            <a:gd name="adj" fmla="val 51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52" name="Group 30"/>
                        <p:cNvGrpSpPr>
                          <a:grpSpLocks/>
                        </p:cNvGrpSpPr>
                        <p:nvPr/>
                      </p:nvGrpSpPr>
                      <p:grpSpPr bwMode="auto">
                        <a:xfrm>
                          <a:off x="3066" y="700"/>
                          <a:ext cx="1589" cy="216"/>
                          <a:chOff x="3066" y="700"/>
                          <a:chExt cx="1589" cy="216"/>
                        </a:xfrm>
                      </p:grpSpPr>
                      <p:sp>
                        <p:nvSpPr>
                          <p:cNvPr id="353" name="AutoShape 31"/>
                          <p:cNvSpPr>
                            <a:spLocks noChangeArrowheads="1"/>
                          </p:cNvSpPr>
                          <p:nvPr/>
                        </p:nvSpPr>
                        <p:spPr bwMode="auto">
                          <a:xfrm>
                            <a:off x="3066" y="700"/>
                            <a:ext cx="1589" cy="19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54" name="Group 32"/>
                          <p:cNvGrpSpPr>
                            <a:grpSpLocks/>
                          </p:cNvGrpSpPr>
                          <p:nvPr/>
                        </p:nvGrpSpPr>
                        <p:grpSpPr bwMode="auto">
                          <a:xfrm>
                            <a:off x="3066" y="700"/>
                            <a:ext cx="1589" cy="216"/>
                            <a:chOff x="3066" y="700"/>
                            <a:chExt cx="1589" cy="216"/>
                          </a:xfrm>
                        </p:grpSpPr>
                        <p:sp>
                          <p:nvSpPr>
                            <p:cNvPr id="355" name="AutoShape 33"/>
                            <p:cNvSpPr>
                              <a:spLocks noChangeArrowheads="1"/>
                            </p:cNvSpPr>
                            <p:nvPr/>
                          </p:nvSpPr>
                          <p:spPr bwMode="auto">
                            <a:xfrm>
                              <a:off x="3066" y="700"/>
                              <a:ext cx="1589" cy="19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56" name="AutoShape 34"/>
                            <p:cNvSpPr>
                              <a:spLocks noChangeArrowheads="1"/>
                            </p:cNvSpPr>
                            <p:nvPr/>
                          </p:nvSpPr>
                          <p:spPr bwMode="auto">
                            <a:xfrm>
                              <a:off x="3066" y="700"/>
                              <a:ext cx="1277" cy="216"/>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技术变更管理   </a:t>
                              </a:r>
                              <a:r>
                                <a:rPr kumimoji="0" lang="en-GB" altLang="zh-CN" sz="1200" b="1" i="0" u="none" strike="noStrike" kern="0" cap="none" spc="0" normalizeH="0" baseline="0" noProof="0" smtClean="0">
                                  <a:ln>
                                    <a:noFill/>
                                  </a:ln>
                                  <a:solidFill>
                                    <a:srgbClr val="E40000"/>
                                  </a:solidFill>
                                  <a:effectLst/>
                                  <a:uLnTx/>
                                  <a:uFillTx/>
                                  <a:latin typeface="Times New Roman" panose="02020603050405020304" pitchFamily="18" charset="0"/>
                                  <a:ea typeface="仿宋_GB2312" pitchFamily="49" charset="-122"/>
                                </a:rPr>
                                <a:t>TCM</a:t>
                              </a:r>
                            </a:p>
                          </p:txBody>
                        </p:sp>
                      </p:grpSp>
                    </p:grpSp>
                  </p:grpSp>
                </p:grpSp>
              </p:grpSp>
            </p:grpSp>
          </p:grpSp>
          <p:grpSp>
            <p:nvGrpSpPr>
              <p:cNvPr id="328" name="Group 35"/>
              <p:cNvGrpSpPr>
                <a:grpSpLocks/>
              </p:cNvGrpSpPr>
              <p:nvPr/>
            </p:nvGrpSpPr>
            <p:grpSpPr bwMode="auto">
              <a:xfrm>
                <a:off x="2829" y="745"/>
                <a:ext cx="1553" cy="216"/>
                <a:chOff x="2829" y="865"/>
                <a:chExt cx="1553" cy="216"/>
              </a:xfrm>
            </p:grpSpPr>
            <p:sp>
              <p:nvSpPr>
                <p:cNvPr id="329" name="AutoShape 36"/>
                <p:cNvSpPr>
                  <a:spLocks noChangeArrowheads="1"/>
                </p:cNvSpPr>
                <p:nvPr/>
              </p:nvSpPr>
              <p:spPr bwMode="auto">
                <a:xfrm>
                  <a:off x="2829" y="865"/>
                  <a:ext cx="1553" cy="207"/>
                </a:xfrm>
                <a:prstGeom prst="roundRect">
                  <a:avLst>
                    <a:gd name="adj" fmla="val 48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30" name="Group 37"/>
                <p:cNvGrpSpPr>
                  <a:grpSpLocks/>
                </p:cNvGrpSpPr>
                <p:nvPr/>
              </p:nvGrpSpPr>
              <p:grpSpPr bwMode="auto">
                <a:xfrm>
                  <a:off x="2829" y="865"/>
                  <a:ext cx="1548" cy="216"/>
                  <a:chOff x="2829" y="865"/>
                  <a:chExt cx="1548" cy="216"/>
                </a:xfrm>
              </p:grpSpPr>
              <p:sp>
                <p:nvSpPr>
                  <p:cNvPr id="331" name="AutoShape 38"/>
                  <p:cNvSpPr>
                    <a:spLocks noChangeArrowheads="1"/>
                  </p:cNvSpPr>
                  <p:nvPr/>
                </p:nvSpPr>
                <p:spPr bwMode="auto">
                  <a:xfrm>
                    <a:off x="2829" y="865"/>
                    <a:ext cx="1548" cy="202"/>
                  </a:xfrm>
                  <a:prstGeom prst="roundRect">
                    <a:avLst>
                      <a:gd name="adj" fmla="val 49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32" name="Group 39"/>
                  <p:cNvGrpSpPr>
                    <a:grpSpLocks/>
                  </p:cNvGrpSpPr>
                  <p:nvPr/>
                </p:nvGrpSpPr>
                <p:grpSpPr bwMode="auto">
                  <a:xfrm>
                    <a:off x="2829" y="865"/>
                    <a:ext cx="1544" cy="216"/>
                    <a:chOff x="2829" y="865"/>
                    <a:chExt cx="1544" cy="216"/>
                  </a:xfrm>
                </p:grpSpPr>
                <p:sp>
                  <p:nvSpPr>
                    <p:cNvPr id="333" name="AutoShape 40"/>
                    <p:cNvSpPr>
                      <a:spLocks noChangeArrowheads="1"/>
                    </p:cNvSpPr>
                    <p:nvPr/>
                  </p:nvSpPr>
                  <p:spPr bwMode="auto">
                    <a:xfrm>
                      <a:off x="2829" y="865"/>
                      <a:ext cx="1544" cy="198"/>
                    </a:xfrm>
                    <a:prstGeom prst="roundRect">
                      <a:avLst>
                        <a:gd name="adj" fmla="val 50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34" name="Group 41"/>
                    <p:cNvGrpSpPr>
                      <a:grpSpLocks/>
                    </p:cNvGrpSpPr>
                    <p:nvPr/>
                  </p:nvGrpSpPr>
                  <p:grpSpPr bwMode="auto">
                    <a:xfrm>
                      <a:off x="2829" y="865"/>
                      <a:ext cx="1541" cy="216"/>
                      <a:chOff x="2829" y="865"/>
                      <a:chExt cx="1541" cy="216"/>
                    </a:xfrm>
                  </p:grpSpPr>
                  <p:sp>
                    <p:nvSpPr>
                      <p:cNvPr id="335" name="AutoShape 42"/>
                      <p:cNvSpPr>
                        <a:spLocks noChangeArrowheads="1"/>
                      </p:cNvSpPr>
                      <p:nvPr/>
                    </p:nvSpPr>
                    <p:spPr bwMode="auto">
                      <a:xfrm>
                        <a:off x="2829" y="865"/>
                        <a:ext cx="1541" cy="195"/>
                      </a:xfrm>
                      <a:prstGeom prst="roundRect">
                        <a:avLst>
                          <a:gd name="adj" fmla="val 51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36" name="Group 43"/>
                      <p:cNvGrpSpPr>
                        <a:grpSpLocks/>
                      </p:cNvGrpSpPr>
                      <p:nvPr/>
                    </p:nvGrpSpPr>
                    <p:grpSpPr bwMode="auto">
                      <a:xfrm>
                        <a:off x="2829" y="865"/>
                        <a:ext cx="1539" cy="216"/>
                        <a:chOff x="2829" y="865"/>
                        <a:chExt cx="1539" cy="216"/>
                      </a:xfrm>
                    </p:grpSpPr>
                    <p:sp>
                      <p:nvSpPr>
                        <p:cNvPr id="337" name="AutoShape 44"/>
                        <p:cNvSpPr>
                          <a:spLocks noChangeArrowheads="1"/>
                        </p:cNvSpPr>
                        <p:nvPr/>
                      </p:nvSpPr>
                      <p:spPr bwMode="auto">
                        <a:xfrm>
                          <a:off x="2829" y="865"/>
                          <a:ext cx="1539" cy="19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38" name="Group 45"/>
                        <p:cNvGrpSpPr>
                          <a:grpSpLocks/>
                        </p:cNvGrpSpPr>
                        <p:nvPr/>
                      </p:nvGrpSpPr>
                      <p:grpSpPr bwMode="auto">
                        <a:xfrm>
                          <a:off x="2829" y="865"/>
                          <a:ext cx="1538" cy="216"/>
                          <a:chOff x="2829" y="865"/>
                          <a:chExt cx="1538" cy="216"/>
                        </a:xfrm>
                      </p:grpSpPr>
                      <p:sp>
                        <p:nvSpPr>
                          <p:cNvPr id="339" name="AutoShape 46"/>
                          <p:cNvSpPr>
                            <a:spLocks noChangeArrowheads="1"/>
                          </p:cNvSpPr>
                          <p:nvPr/>
                        </p:nvSpPr>
                        <p:spPr bwMode="auto">
                          <a:xfrm>
                            <a:off x="2829" y="865"/>
                            <a:ext cx="1538" cy="192"/>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40" name="Group 47"/>
                          <p:cNvGrpSpPr>
                            <a:grpSpLocks/>
                          </p:cNvGrpSpPr>
                          <p:nvPr/>
                        </p:nvGrpSpPr>
                        <p:grpSpPr bwMode="auto">
                          <a:xfrm>
                            <a:off x="2829" y="865"/>
                            <a:ext cx="1538" cy="216"/>
                            <a:chOff x="2829" y="865"/>
                            <a:chExt cx="1538" cy="216"/>
                          </a:xfrm>
                        </p:grpSpPr>
                        <p:sp>
                          <p:nvSpPr>
                            <p:cNvPr id="341" name="AutoShape 48"/>
                            <p:cNvSpPr>
                              <a:spLocks noChangeArrowheads="1"/>
                            </p:cNvSpPr>
                            <p:nvPr/>
                          </p:nvSpPr>
                          <p:spPr bwMode="auto">
                            <a:xfrm>
                              <a:off x="2829" y="865"/>
                              <a:ext cx="1538" cy="192"/>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42" name="AutoShape 49"/>
                            <p:cNvSpPr>
                              <a:spLocks noChangeArrowheads="1"/>
                            </p:cNvSpPr>
                            <p:nvPr/>
                          </p:nvSpPr>
                          <p:spPr bwMode="auto">
                            <a:xfrm>
                              <a:off x="2829" y="865"/>
                              <a:ext cx="1183" cy="216"/>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pPr>
                              <a:r>
                                <a:rPr kumimoji="0" lang="en-GB"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缺陷预防            </a:t>
                              </a:r>
                              <a:r>
                                <a:rPr kumimoji="0" lang="en-GB" altLang="zh-CN" sz="1200" b="1" i="0" u="none" strike="noStrike" kern="0" cap="none" spc="0" normalizeH="0" baseline="0" noProof="0" smtClean="0">
                                  <a:ln>
                                    <a:noFill/>
                                  </a:ln>
                                  <a:solidFill>
                                    <a:srgbClr val="E40000"/>
                                  </a:solidFill>
                                  <a:effectLst/>
                                  <a:uLnTx/>
                                  <a:uFillTx/>
                                  <a:latin typeface="Times New Roman" panose="02020603050405020304" pitchFamily="18" charset="0"/>
                                  <a:ea typeface="仿宋_GB2312" pitchFamily="49" charset="-122"/>
                                </a:rPr>
                                <a:t>DP</a:t>
                              </a:r>
                            </a:p>
                          </p:txBody>
                        </p:sp>
                      </p:grpSp>
                    </p:grpSp>
                  </p:grpSp>
                </p:grpSp>
              </p:grpSp>
            </p:grpSp>
          </p:grpSp>
        </p:grpSp>
        <p:grpSp>
          <p:nvGrpSpPr>
            <p:cNvPr id="6" name="Group 561"/>
            <p:cNvGrpSpPr>
              <a:grpSpLocks/>
            </p:cNvGrpSpPr>
            <p:nvPr/>
          </p:nvGrpSpPr>
          <p:grpSpPr bwMode="auto">
            <a:xfrm>
              <a:off x="999" y="2631"/>
              <a:ext cx="2761" cy="1094"/>
              <a:chOff x="1055" y="2631"/>
              <a:chExt cx="2761" cy="1094"/>
            </a:xfrm>
          </p:grpSpPr>
          <p:grpSp>
            <p:nvGrpSpPr>
              <p:cNvPr id="236" name="Group 125"/>
              <p:cNvGrpSpPr>
                <a:grpSpLocks/>
              </p:cNvGrpSpPr>
              <p:nvPr/>
            </p:nvGrpSpPr>
            <p:grpSpPr bwMode="auto">
              <a:xfrm>
                <a:off x="2138" y="2631"/>
                <a:ext cx="1325" cy="216"/>
                <a:chOff x="2138" y="2751"/>
                <a:chExt cx="1325" cy="216"/>
              </a:xfrm>
            </p:grpSpPr>
            <p:sp>
              <p:nvSpPr>
                <p:cNvPr id="312" name="AutoShape 126"/>
                <p:cNvSpPr>
                  <a:spLocks noChangeArrowheads="1"/>
                </p:cNvSpPr>
                <p:nvPr/>
              </p:nvSpPr>
              <p:spPr bwMode="auto">
                <a:xfrm>
                  <a:off x="2138" y="2751"/>
                  <a:ext cx="1276" cy="207"/>
                </a:xfrm>
                <a:prstGeom prst="roundRect">
                  <a:avLst>
                    <a:gd name="adj" fmla="val 48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13" name="Group 127"/>
                <p:cNvGrpSpPr>
                  <a:grpSpLocks/>
                </p:cNvGrpSpPr>
                <p:nvPr/>
              </p:nvGrpSpPr>
              <p:grpSpPr bwMode="auto">
                <a:xfrm>
                  <a:off x="2138" y="2751"/>
                  <a:ext cx="1325" cy="216"/>
                  <a:chOff x="2138" y="2751"/>
                  <a:chExt cx="1325" cy="216"/>
                </a:xfrm>
              </p:grpSpPr>
              <p:sp>
                <p:nvSpPr>
                  <p:cNvPr id="314" name="AutoShape 128"/>
                  <p:cNvSpPr>
                    <a:spLocks noChangeArrowheads="1"/>
                  </p:cNvSpPr>
                  <p:nvPr/>
                </p:nvSpPr>
                <p:spPr bwMode="auto">
                  <a:xfrm>
                    <a:off x="2138" y="2751"/>
                    <a:ext cx="1270" cy="201"/>
                  </a:xfrm>
                  <a:prstGeom prst="roundRect">
                    <a:avLst>
                      <a:gd name="adj" fmla="val 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15" name="Group 129"/>
                  <p:cNvGrpSpPr>
                    <a:grpSpLocks/>
                  </p:cNvGrpSpPr>
                  <p:nvPr/>
                </p:nvGrpSpPr>
                <p:grpSpPr bwMode="auto">
                  <a:xfrm>
                    <a:off x="2138" y="2751"/>
                    <a:ext cx="1325" cy="216"/>
                    <a:chOff x="2138" y="2751"/>
                    <a:chExt cx="1325" cy="216"/>
                  </a:xfrm>
                </p:grpSpPr>
                <p:sp>
                  <p:nvSpPr>
                    <p:cNvPr id="316" name="AutoShape 130"/>
                    <p:cNvSpPr>
                      <a:spLocks noChangeArrowheads="1"/>
                    </p:cNvSpPr>
                    <p:nvPr/>
                  </p:nvSpPr>
                  <p:spPr bwMode="auto">
                    <a:xfrm>
                      <a:off x="2138" y="2751"/>
                      <a:ext cx="1267" cy="198"/>
                    </a:xfrm>
                    <a:prstGeom prst="roundRect">
                      <a:avLst>
                        <a:gd name="adj" fmla="val 50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17" name="Group 131"/>
                    <p:cNvGrpSpPr>
                      <a:grpSpLocks/>
                    </p:cNvGrpSpPr>
                    <p:nvPr/>
                  </p:nvGrpSpPr>
                  <p:grpSpPr bwMode="auto">
                    <a:xfrm>
                      <a:off x="2138" y="2751"/>
                      <a:ext cx="1325" cy="216"/>
                      <a:chOff x="2138" y="2751"/>
                      <a:chExt cx="1325" cy="216"/>
                    </a:xfrm>
                  </p:grpSpPr>
                  <p:sp>
                    <p:nvSpPr>
                      <p:cNvPr id="318" name="AutoShape 132"/>
                      <p:cNvSpPr>
                        <a:spLocks noChangeArrowheads="1"/>
                      </p:cNvSpPr>
                      <p:nvPr/>
                    </p:nvSpPr>
                    <p:spPr bwMode="auto">
                      <a:xfrm>
                        <a:off x="2138" y="2751"/>
                        <a:ext cx="1264" cy="195"/>
                      </a:xfrm>
                      <a:prstGeom prst="roundRect">
                        <a:avLst>
                          <a:gd name="adj" fmla="val 51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19" name="Group 133"/>
                      <p:cNvGrpSpPr>
                        <a:grpSpLocks/>
                      </p:cNvGrpSpPr>
                      <p:nvPr/>
                    </p:nvGrpSpPr>
                    <p:grpSpPr bwMode="auto">
                      <a:xfrm>
                        <a:off x="2138" y="2751"/>
                        <a:ext cx="1325" cy="216"/>
                        <a:chOff x="2138" y="2751"/>
                        <a:chExt cx="1325" cy="216"/>
                      </a:xfrm>
                    </p:grpSpPr>
                    <p:sp>
                      <p:nvSpPr>
                        <p:cNvPr id="320" name="AutoShape 134"/>
                        <p:cNvSpPr>
                          <a:spLocks noChangeArrowheads="1"/>
                        </p:cNvSpPr>
                        <p:nvPr/>
                      </p:nvSpPr>
                      <p:spPr bwMode="auto">
                        <a:xfrm>
                          <a:off x="2138" y="2751"/>
                          <a:ext cx="1262" cy="192"/>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21" name="Group 135"/>
                        <p:cNvGrpSpPr>
                          <a:grpSpLocks/>
                        </p:cNvGrpSpPr>
                        <p:nvPr/>
                      </p:nvGrpSpPr>
                      <p:grpSpPr bwMode="auto">
                        <a:xfrm>
                          <a:off x="2138" y="2751"/>
                          <a:ext cx="1325" cy="216"/>
                          <a:chOff x="2138" y="2751"/>
                          <a:chExt cx="1325" cy="216"/>
                        </a:xfrm>
                      </p:grpSpPr>
                      <p:sp>
                        <p:nvSpPr>
                          <p:cNvPr id="322" name="AutoShape 136"/>
                          <p:cNvSpPr>
                            <a:spLocks noChangeArrowheads="1"/>
                          </p:cNvSpPr>
                          <p:nvPr/>
                        </p:nvSpPr>
                        <p:spPr bwMode="auto">
                          <a:xfrm>
                            <a:off x="2138" y="2751"/>
                            <a:ext cx="1260" cy="191"/>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23" name="Group 137"/>
                          <p:cNvGrpSpPr>
                            <a:grpSpLocks/>
                          </p:cNvGrpSpPr>
                          <p:nvPr/>
                        </p:nvGrpSpPr>
                        <p:grpSpPr bwMode="auto">
                          <a:xfrm>
                            <a:off x="2138" y="2751"/>
                            <a:ext cx="1325" cy="216"/>
                            <a:chOff x="2138" y="2751"/>
                            <a:chExt cx="1325" cy="216"/>
                          </a:xfrm>
                        </p:grpSpPr>
                        <p:sp>
                          <p:nvSpPr>
                            <p:cNvPr id="324" name="AutoShape 138"/>
                            <p:cNvSpPr>
                              <a:spLocks noChangeArrowheads="1"/>
                            </p:cNvSpPr>
                            <p:nvPr/>
                          </p:nvSpPr>
                          <p:spPr bwMode="auto">
                            <a:xfrm>
                              <a:off x="2138" y="2751"/>
                              <a:ext cx="1260" cy="191"/>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25" name="AutoShape 139"/>
                            <p:cNvSpPr>
                              <a:spLocks noChangeArrowheads="1"/>
                            </p:cNvSpPr>
                            <p:nvPr/>
                          </p:nvSpPr>
                          <p:spPr bwMode="auto">
                            <a:xfrm>
                              <a:off x="2138" y="2751"/>
                              <a:ext cx="1325" cy="216"/>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软件配置管理     </a:t>
                              </a:r>
                              <a:r>
                                <a:rPr kumimoji="0" lang="en-GB" altLang="zh-CN" sz="1200" b="1" i="0" u="none" strike="noStrike" kern="0" cap="none" spc="0" normalizeH="0" baseline="0" noProof="0" smtClean="0">
                                  <a:ln>
                                    <a:noFill/>
                                  </a:ln>
                                  <a:solidFill>
                                    <a:srgbClr val="E40000"/>
                                  </a:solidFill>
                                  <a:effectLst/>
                                  <a:uLnTx/>
                                  <a:uFillTx/>
                                  <a:latin typeface="Times New Roman" panose="02020603050405020304" pitchFamily="18" charset="0"/>
                                  <a:ea typeface="仿宋_GB2312" pitchFamily="49" charset="-122"/>
                                </a:rPr>
                                <a:t>SCM</a:t>
                              </a:r>
                            </a:p>
                          </p:txBody>
                        </p:sp>
                      </p:grpSp>
                    </p:grpSp>
                  </p:grpSp>
                </p:grpSp>
              </p:grpSp>
            </p:grpSp>
          </p:grpSp>
          <p:grpSp>
            <p:nvGrpSpPr>
              <p:cNvPr id="237" name="Group 140"/>
              <p:cNvGrpSpPr>
                <a:grpSpLocks/>
              </p:cNvGrpSpPr>
              <p:nvPr/>
            </p:nvGrpSpPr>
            <p:grpSpPr bwMode="auto">
              <a:xfrm>
                <a:off x="1878" y="2807"/>
                <a:ext cx="1485" cy="216"/>
                <a:chOff x="1878" y="2927"/>
                <a:chExt cx="1485" cy="216"/>
              </a:xfrm>
            </p:grpSpPr>
            <p:sp>
              <p:nvSpPr>
                <p:cNvPr id="298" name="AutoShape 141"/>
                <p:cNvSpPr>
                  <a:spLocks noChangeArrowheads="1"/>
                </p:cNvSpPr>
                <p:nvPr/>
              </p:nvSpPr>
              <p:spPr bwMode="auto">
                <a:xfrm>
                  <a:off x="1878" y="2927"/>
                  <a:ext cx="1485" cy="207"/>
                </a:xfrm>
                <a:prstGeom prst="roundRect">
                  <a:avLst>
                    <a:gd name="adj" fmla="val 48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99" name="Group 142"/>
                <p:cNvGrpSpPr>
                  <a:grpSpLocks/>
                </p:cNvGrpSpPr>
                <p:nvPr/>
              </p:nvGrpSpPr>
              <p:grpSpPr bwMode="auto">
                <a:xfrm>
                  <a:off x="1878" y="2927"/>
                  <a:ext cx="1481" cy="216"/>
                  <a:chOff x="1878" y="2927"/>
                  <a:chExt cx="1481" cy="216"/>
                </a:xfrm>
              </p:grpSpPr>
              <p:sp>
                <p:nvSpPr>
                  <p:cNvPr id="300" name="AutoShape 143"/>
                  <p:cNvSpPr>
                    <a:spLocks noChangeArrowheads="1"/>
                  </p:cNvSpPr>
                  <p:nvPr/>
                </p:nvSpPr>
                <p:spPr bwMode="auto">
                  <a:xfrm>
                    <a:off x="1878" y="2927"/>
                    <a:ext cx="1481" cy="202"/>
                  </a:xfrm>
                  <a:prstGeom prst="roundRect">
                    <a:avLst>
                      <a:gd name="adj" fmla="val 49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01" name="Group 144"/>
                  <p:cNvGrpSpPr>
                    <a:grpSpLocks/>
                  </p:cNvGrpSpPr>
                  <p:nvPr/>
                </p:nvGrpSpPr>
                <p:grpSpPr bwMode="auto">
                  <a:xfrm>
                    <a:off x="1878" y="2927"/>
                    <a:ext cx="1477" cy="216"/>
                    <a:chOff x="1878" y="2927"/>
                    <a:chExt cx="1477" cy="216"/>
                  </a:xfrm>
                </p:grpSpPr>
                <p:sp>
                  <p:nvSpPr>
                    <p:cNvPr id="302" name="AutoShape 145"/>
                    <p:cNvSpPr>
                      <a:spLocks noChangeArrowheads="1"/>
                    </p:cNvSpPr>
                    <p:nvPr/>
                  </p:nvSpPr>
                  <p:spPr bwMode="auto">
                    <a:xfrm>
                      <a:off x="1878" y="2927"/>
                      <a:ext cx="1477" cy="199"/>
                    </a:xfrm>
                    <a:prstGeom prst="roundRect">
                      <a:avLst>
                        <a:gd name="adj" fmla="val 50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03" name="Group 146"/>
                    <p:cNvGrpSpPr>
                      <a:grpSpLocks/>
                    </p:cNvGrpSpPr>
                    <p:nvPr/>
                  </p:nvGrpSpPr>
                  <p:grpSpPr bwMode="auto">
                    <a:xfrm>
                      <a:off x="1878" y="2927"/>
                      <a:ext cx="1473" cy="216"/>
                      <a:chOff x="1878" y="2927"/>
                      <a:chExt cx="1473" cy="216"/>
                    </a:xfrm>
                  </p:grpSpPr>
                  <p:sp>
                    <p:nvSpPr>
                      <p:cNvPr id="304" name="AutoShape 147"/>
                      <p:cNvSpPr>
                        <a:spLocks noChangeArrowheads="1"/>
                      </p:cNvSpPr>
                      <p:nvPr/>
                    </p:nvSpPr>
                    <p:spPr bwMode="auto">
                      <a:xfrm>
                        <a:off x="1878" y="2927"/>
                        <a:ext cx="1473" cy="196"/>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05" name="Group 148"/>
                      <p:cNvGrpSpPr>
                        <a:grpSpLocks/>
                      </p:cNvGrpSpPr>
                      <p:nvPr/>
                    </p:nvGrpSpPr>
                    <p:grpSpPr bwMode="auto">
                      <a:xfrm>
                        <a:off x="1878" y="2927"/>
                        <a:ext cx="1470" cy="216"/>
                        <a:chOff x="1878" y="2927"/>
                        <a:chExt cx="1470" cy="216"/>
                      </a:xfrm>
                    </p:grpSpPr>
                    <p:sp>
                      <p:nvSpPr>
                        <p:cNvPr id="306" name="AutoShape 149"/>
                        <p:cNvSpPr>
                          <a:spLocks noChangeArrowheads="1"/>
                        </p:cNvSpPr>
                        <p:nvPr/>
                      </p:nvSpPr>
                      <p:spPr bwMode="auto">
                        <a:xfrm>
                          <a:off x="1878" y="2927"/>
                          <a:ext cx="1470" cy="194"/>
                        </a:xfrm>
                        <a:prstGeom prst="roundRect">
                          <a:avLst>
                            <a:gd name="adj" fmla="val 51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07" name="Group 150"/>
                        <p:cNvGrpSpPr>
                          <a:grpSpLocks/>
                        </p:cNvGrpSpPr>
                        <p:nvPr/>
                      </p:nvGrpSpPr>
                      <p:grpSpPr bwMode="auto">
                        <a:xfrm>
                          <a:off x="1878" y="2927"/>
                          <a:ext cx="1469" cy="216"/>
                          <a:chOff x="1878" y="2927"/>
                          <a:chExt cx="1469" cy="216"/>
                        </a:xfrm>
                      </p:grpSpPr>
                      <p:sp>
                        <p:nvSpPr>
                          <p:cNvPr id="308" name="AutoShape 151"/>
                          <p:cNvSpPr>
                            <a:spLocks noChangeArrowheads="1"/>
                          </p:cNvSpPr>
                          <p:nvPr/>
                        </p:nvSpPr>
                        <p:spPr bwMode="auto">
                          <a:xfrm>
                            <a:off x="1878" y="2927"/>
                            <a:ext cx="1469" cy="192"/>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09" name="Group 152"/>
                          <p:cNvGrpSpPr>
                            <a:grpSpLocks/>
                          </p:cNvGrpSpPr>
                          <p:nvPr/>
                        </p:nvGrpSpPr>
                        <p:grpSpPr bwMode="auto">
                          <a:xfrm>
                            <a:off x="1878" y="2927"/>
                            <a:ext cx="1469" cy="216"/>
                            <a:chOff x="1878" y="2927"/>
                            <a:chExt cx="1469" cy="216"/>
                          </a:xfrm>
                        </p:grpSpPr>
                        <p:sp>
                          <p:nvSpPr>
                            <p:cNvPr id="310" name="AutoShape 153"/>
                            <p:cNvSpPr>
                              <a:spLocks noChangeArrowheads="1"/>
                            </p:cNvSpPr>
                            <p:nvPr/>
                          </p:nvSpPr>
                          <p:spPr bwMode="auto">
                            <a:xfrm>
                              <a:off x="1878" y="2927"/>
                              <a:ext cx="1469" cy="191"/>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311" name="AutoShape 154"/>
                            <p:cNvSpPr>
                              <a:spLocks noChangeArrowheads="1"/>
                            </p:cNvSpPr>
                            <p:nvPr/>
                          </p:nvSpPr>
                          <p:spPr bwMode="auto">
                            <a:xfrm>
                              <a:off x="1878" y="2927"/>
                              <a:ext cx="1459" cy="216"/>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软件质量保证          </a:t>
                              </a:r>
                              <a:r>
                                <a:rPr kumimoji="0" lang="en-GB" altLang="zh-CN" sz="1200" b="1" i="0" u="none" strike="noStrike" kern="0" cap="none" spc="0" normalizeH="0" baseline="0" noProof="0" smtClean="0">
                                  <a:ln>
                                    <a:noFill/>
                                  </a:ln>
                                  <a:solidFill>
                                    <a:srgbClr val="E40000"/>
                                  </a:solidFill>
                                  <a:effectLst/>
                                  <a:uLnTx/>
                                  <a:uFillTx/>
                                  <a:latin typeface="Times New Roman" panose="02020603050405020304" pitchFamily="18" charset="0"/>
                                  <a:ea typeface="仿宋_GB2312" pitchFamily="49" charset="-122"/>
                                </a:rPr>
                                <a:t>SQA</a:t>
                              </a:r>
                            </a:p>
                          </p:txBody>
                        </p:sp>
                      </p:grpSp>
                    </p:grpSp>
                  </p:grpSp>
                </p:grpSp>
              </p:grpSp>
            </p:grpSp>
          </p:grpSp>
          <p:grpSp>
            <p:nvGrpSpPr>
              <p:cNvPr id="238" name="Group 155"/>
              <p:cNvGrpSpPr>
                <a:grpSpLocks/>
              </p:cNvGrpSpPr>
              <p:nvPr/>
            </p:nvGrpSpPr>
            <p:grpSpPr bwMode="auto">
              <a:xfrm>
                <a:off x="1646" y="2984"/>
                <a:ext cx="1549" cy="216"/>
                <a:chOff x="1646" y="3104"/>
                <a:chExt cx="1549" cy="216"/>
              </a:xfrm>
            </p:grpSpPr>
            <p:sp>
              <p:nvSpPr>
                <p:cNvPr id="284" name="AutoShape 156"/>
                <p:cNvSpPr>
                  <a:spLocks noChangeArrowheads="1"/>
                </p:cNvSpPr>
                <p:nvPr/>
              </p:nvSpPr>
              <p:spPr bwMode="auto">
                <a:xfrm>
                  <a:off x="1646" y="3104"/>
                  <a:ext cx="1549" cy="206"/>
                </a:xfrm>
                <a:prstGeom prst="roundRect">
                  <a:avLst>
                    <a:gd name="adj" fmla="val 48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85" name="Group 157"/>
                <p:cNvGrpSpPr>
                  <a:grpSpLocks/>
                </p:cNvGrpSpPr>
                <p:nvPr/>
              </p:nvGrpSpPr>
              <p:grpSpPr bwMode="auto">
                <a:xfrm>
                  <a:off x="1646" y="3104"/>
                  <a:ext cx="1544" cy="216"/>
                  <a:chOff x="1646" y="3104"/>
                  <a:chExt cx="1544" cy="216"/>
                </a:xfrm>
              </p:grpSpPr>
              <p:sp>
                <p:nvSpPr>
                  <p:cNvPr id="286" name="AutoShape 158"/>
                  <p:cNvSpPr>
                    <a:spLocks noChangeArrowheads="1"/>
                  </p:cNvSpPr>
                  <p:nvPr/>
                </p:nvSpPr>
                <p:spPr bwMode="auto">
                  <a:xfrm>
                    <a:off x="1646" y="3104"/>
                    <a:ext cx="1544" cy="201"/>
                  </a:xfrm>
                  <a:prstGeom prst="roundRect">
                    <a:avLst>
                      <a:gd name="adj" fmla="val 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87" name="Group 159"/>
                  <p:cNvGrpSpPr>
                    <a:grpSpLocks/>
                  </p:cNvGrpSpPr>
                  <p:nvPr/>
                </p:nvGrpSpPr>
                <p:grpSpPr bwMode="auto">
                  <a:xfrm>
                    <a:off x="1646" y="3104"/>
                    <a:ext cx="1541" cy="216"/>
                    <a:chOff x="1646" y="3104"/>
                    <a:chExt cx="1541" cy="216"/>
                  </a:xfrm>
                </p:grpSpPr>
                <p:sp>
                  <p:nvSpPr>
                    <p:cNvPr id="288" name="AutoShape 160"/>
                    <p:cNvSpPr>
                      <a:spLocks noChangeArrowheads="1"/>
                    </p:cNvSpPr>
                    <p:nvPr/>
                  </p:nvSpPr>
                  <p:spPr bwMode="auto">
                    <a:xfrm>
                      <a:off x="1646" y="3104"/>
                      <a:ext cx="1541" cy="197"/>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89" name="Group 161"/>
                    <p:cNvGrpSpPr>
                      <a:grpSpLocks/>
                    </p:cNvGrpSpPr>
                    <p:nvPr/>
                  </p:nvGrpSpPr>
                  <p:grpSpPr bwMode="auto">
                    <a:xfrm>
                      <a:off x="1646" y="3104"/>
                      <a:ext cx="1538" cy="216"/>
                      <a:chOff x="1646" y="3104"/>
                      <a:chExt cx="1538" cy="216"/>
                    </a:xfrm>
                  </p:grpSpPr>
                  <p:sp>
                    <p:nvSpPr>
                      <p:cNvPr id="290" name="AutoShape 162"/>
                      <p:cNvSpPr>
                        <a:spLocks noChangeArrowheads="1"/>
                      </p:cNvSpPr>
                      <p:nvPr/>
                    </p:nvSpPr>
                    <p:spPr bwMode="auto">
                      <a:xfrm>
                        <a:off x="1646" y="3104"/>
                        <a:ext cx="1538" cy="194"/>
                      </a:xfrm>
                      <a:prstGeom prst="roundRect">
                        <a:avLst>
                          <a:gd name="adj" fmla="val 51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91" name="Group 163"/>
                      <p:cNvGrpSpPr>
                        <a:grpSpLocks/>
                      </p:cNvGrpSpPr>
                      <p:nvPr/>
                    </p:nvGrpSpPr>
                    <p:grpSpPr bwMode="auto">
                      <a:xfrm>
                        <a:off x="1646" y="3104"/>
                        <a:ext cx="1536" cy="216"/>
                        <a:chOff x="1646" y="3104"/>
                        <a:chExt cx="1536" cy="216"/>
                      </a:xfrm>
                    </p:grpSpPr>
                    <p:sp>
                      <p:nvSpPr>
                        <p:cNvPr id="292" name="AutoShape 164"/>
                        <p:cNvSpPr>
                          <a:spLocks noChangeArrowheads="1"/>
                        </p:cNvSpPr>
                        <p:nvPr/>
                      </p:nvSpPr>
                      <p:spPr bwMode="auto">
                        <a:xfrm>
                          <a:off x="1646" y="3104"/>
                          <a:ext cx="1536" cy="192"/>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93" name="Group 165"/>
                        <p:cNvGrpSpPr>
                          <a:grpSpLocks/>
                        </p:cNvGrpSpPr>
                        <p:nvPr/>
                      </p:nvGrpSpPr>
                      <p:grpSpPr bwMode="auto">
                        <a:xfrm>
                          <a:off x="1646" y="3104"/>
                          <a:ext cx="1534" cy="216"/>
                          <a:chOff x="1646" y="3104"/>
                          <a:chExt cx="1534" cy="216"/>
                        </a:xfrm>
                      </p:grpSpPr>
                      <p:sp>
                        <p:nvSpPr>
                          <p:cNvPr id="294" name="AutoShape 166"/>
                          <p:cNvSpPr>
                            <a:spLocks noChangeArrowheads="1"/>
                          </p:cNvSpPr>
                          <p:nvPr/>
                        </p:nvSpPr>
                        <p:spPr bwMode="auto">
                          <a:xfrm>
                            <a:off x="1646" y="3104"/>
                            <a:ext cx="1534" cy="191"/>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95" name="Group 167"/>
                          <p:cNvGrpSpPr>
                            <a:grpSpLocks/>
                          </p:cNvGrpSpPr>
                          <p:nvPr/>
                        </p:nvGrpSpPr>
                        <p:grpSpPr bwMode="auto">
                          <a:xfrm>
                            <a:off x="1646" y="3104"/>
                            <a:ext cx="1533" cy="216"/>
                            <a:chOff x="1646" y="3104"/>
                            <a:chExt cx="1533" cy="216"/>
                          </a:xfrm>
                        </p:grpSpPr>
                        <p:sp>
                          <p:nvSpPr>
                            <p:cNvPr id="296" name="AutoShape 168"/>
                            <p:cNvSpPr>
                              <a:spLocks noChangeArrowheads="1"/>
                            </p:cNvSpPr>
                            <p:nvPr/>
                          </p:nvSpPr>
                          <p:spPr bwMode="auto">
                            <a:xfrm>
                              <a:off x="1646" y="3104"/>
                              <a:ext cx="1533" cy="191"/>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97" name="AutoShape 169"/>
                            <p:cNvSpPr>
                              <a:spLocks noChangeArrowheads="1"/>
                            </p:cNvSpPr>
                            <p:nvPr/>
                          </p:nvSpPr>
                          <p:spPr bwMode="auto">
                            <a:xfrm>
                              <a:off x="1646" y="3104"/>
                              <a:ext cx="1522" cy="216"/>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pPr>
                              <a:r>
                                <a:rPr kumimoji="0" lang="en-GB"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软件子合同管理        </a:t>
                              </a:r>
                              <a:r>
                                <a:rPr kumimoji="0" lang="en-GB" altLang="zh-CN" sz="1200" b="1" i="0" u="none" strike="noStrike" kern="0" cap="none" spc="0" normalizeH="0" baseline="0" noProof="0" smtClean="0">
                                  <a:ln>
                                    <a:noFill/>
                                  </a:ln>
                                  <a:solidFill>
                                    <a:srgbClr val="E40000"/>
                                  </a:solidFill>
                                  <a:effectLst/>
                                  <a:uLnTx/>
                                  <a:uFillTx/>
                                  <a:latin typeface="Times New Roman" panose="02020603050405020304" pitchFamily="18" charset="0"/>
                                  <a:ea typeface="仿宋_GB2312" pitchFamily="49" charset="-122"/>
                                </a:rPr>
                                <a:t>SSM</a:t>
                              </a:r>
                            </a:p>
                          </p:txBody>
                        </p:sp>
                      </p:grpSp>
                    </p:grpSp>
                  </p:grpSp>
                </p:grpSp>
              </p:grpSp>
            </p:grpSp>
          </p:grpSp>
          <p:grpSp>
            <p:nvGrpSpPr>
              <p:cNvPr id="239" name="Group 170"/>
              <p:cNvGrpSpPr>
                <a:grpSpLocks/>
              </p:cNvGrpSpPr>
              <p:nvPr/>
            </p:nvGrpSpPr>
            <p:grpSpPr bwMode="auto">
              <a:xfrm>
                <a:off x="1410" y="3158"/>
                <a:ext cx="2406" cy="216"/>
                <a:chOff x="1410" y="3278"/>
                <a:chExt cx="2406" cy="216"/>
              </a:xfrm>
            </p:grpSpPr>
            <p:sp>
              <p:nvSpPr>
                <p:cNvPr id="270" name="AutoShape 171"/>
                <p:cNvSpPr>
                  <a:spLocks noChangeArrowheads="1"/>
                </p:cNvSpPr>
                <p:nvPr/>
              </p:nvSpPr>
              <p:spPr bwMode="auto">
                <a:xfrm>
                  <a:off x="1410" y="3278"/>
                  <a:ext cx="2406" cy="207"/>
                </a:xfrm>
                <a:prstGeom prst="roundRect">
                  <a:avLst>
                    <a:gd name="adj" fmla="val 48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71" name="Group 172"/>
                <p:cNvGrpSpPr>
                  <a:grpSpLocks/>
                </p:cNvGrpSpPr>
                <p:nvPr/>
              </p:nvGrpSpPr>
              <p:grpSpPr bwMode="auto">
                <a:xfrm>
                  <a:off x="1410" y="3278"/>
                  <a:ext cx="2400" cy="216"/>
                  <a:chOff x="1410" y="3278"/>
                  <a:chExt cx="2400" cy="216"/>
                </a:xfrm>
              </p:grpSpPr>
              <p:sp>
                <p:nvSpPr>
                  <p:cNvPr id="272" name="AutoShape 173"/>
                  <p:cNvSpPr>
                    <a:spLocks noChangeArrowheads="1"/>
                  </p:cNvSpPr>
                  <p:nvPr/>
                </p:nvSpPr>
                <p:spPr bwMode="auto">
                  <a:xfrm>
                    <a:off x="1410" y="3278"/>
                    <a:ext cx="2400" cy="202"/>
                  </a:xfrm>
                  <a:prstGeom prst="roundRect">
                    <a:avLst>
                      <a:gd name="adj" fmla="val 49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73" name="Group 174"/>
                  <p:cNvGrpSpPr>
                    <a:grpSpLocks/>
                  </p:cNvGrpSpPr>
                  <p:nvPr/>
                </p:nvGrpSpPr>
                <p:grpSpPr bwMode="auto">
                  <a:xfrm>
                    <a:off x="1410" y="3278"/>
                    <a:ext cx="2396" cy="216"/>
                    <a:chOff x="1410" y="3278"/>
                    <a:chExt cx="2396" cy="216"/>
                  </a:xfrm>
                </p:grpSpPr>
                <p:sp>
                  <p:nvSpPr>
                    <p:cNvPr id="274" name="AutoShape 175"/>
                    <p:cNvSpPr>
                      <a:spLocks noChangeArrowheads="1"/>
                    </p:cNvSpPr>
                    <p:nvPr/>
                  </p:nvSpPr>
                  <p:spPr bwMode="auto">
                    <a:xfrm>
                      <a:off x="1410" y="3278"/>
                      <a:ext cx="2396" cy="198"/>
                    </a:xfrm>
                    <a:prstGeom prst="roundRect">
                      <a:avLst>
                        <a:gd name="adj" fmla="val 50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75" name="Group 176"/>
                    <p:cNvGrpSpPr>
                      <a:grpSpLocks/>
                    </p:cNvGrpSpPr>
                    <p:nvPr/>
                  </p:nvGrpSpPr>
                  <p:grpSpPr bwMode="auto">
                    <a:xfrm>
                      <a:off x="1410" y="3278"/>
                      <a:ext cx="2393" cy="216"/>
                      <a:chOff x="1410" y="3278"/>
                      <a:chExt cx="2393" cy="216"/>
                    </a:xfrm>
                  </p:grpSpPr>
                  <p:sp>
                    <p:nvSpPr>
                      <p:cNvPr id="276" name="AutoShape 177"/>
                      <p:cNvSpPr>
                        <a:spLocks noChangeArrowheads="1"/>
                      </p:cNvSpPr>
                      <p:nvPr/>
                    </p:nvSpPr>
                    <p:spPr bwMode="auto">
                      <a:xfrm>
                        <a:off x="1410" y="3278"/>
                        <a:ext cx="2393" cy="195"/>
                      </a:xfrm>
                      <a:prstGeom prst="roundRect">
                        <a:avLst>
                          <a:gd name="adj" fmla="val 51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77" name="Group 178"/>
                      <p:cNvGrpSpPr>
                        <a:grpSpLocks/>
                      </p:cNvGrpSpPr>
                      <p:nvPr/>
                    </p:nvGrpSpPr>
                    <p:grpSpPr bwMode="auto">
                      <a:xfrm>
                        <a:off x="1410" y="3278"/>
                        <a:ext cx="2391" cy="216"/>
                        <a:chOff x="1410" y="3278"/>
                        <a:chExt cx="2391" cy="216"/>
                      </a:xfrm>
                    </p:grpSpPr>
                    <p:sp>
                      <p:nvSpPr>
                        <p:cNvPr id="278" name="AutoShape 179"/>
                        <p:cNvSpPr>
                          <a:spLocks noChangeArrowheads="1"/>
                        </p:cNvSpPr>
                        <p:nvPr/>
                      </p:nvSpPr>
                      <p:spPr bwMode="auto">
                        <a:xfrm>
                          <a:off x="1410" y="3278"/>
                          <a:ext cx="2391" cy="19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79" name="Group 180"/>
                        <p:cNvGrpSpPr>
                          <a:grpSpLocks/>
                        </p:cNvGrpSpPr>
                        <p:nvPr/>
                      </p:nvGrpSpPr>
                      <p:grpSpPr bwMode="auto">
                        <a:xfrm>
                          <a:off x="1410" y="3278"/>
                          <a:ext cx="2390" cy="216"/>
                          <a:chOff x="1410" y="3278"/>
                          <a:chExt cx="2390" cy="216"/>
                        </a:xfrm>
                      </p:grpSpPr>
                      <p:sp>
                        <p:nvSpPr>
                          <p:cNvPr id="280" name="AutoShape 181"/>
                          <p:cNvSpPr>
                            <a:spLocks noChangeArrowheads="1"/>
                          </p:cNvSpPr>
                          <p:nvPr/>
                        </p:nvSpPr>
                        <p:spPr bwMode="auto">
                          <a:xfrm>
                            <a:off x="1410" y="3278"/>
                            <a:ext cx="2390" cy="192"/>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81" name="Group 182"/>
                          <p:cNvGrpSpPr>
                            <a:grpSpLocks/>
                          </p:cNvGrpSpPr>
                          <p:nvPr/>
                        </p:nvGrpSpPr>
                        <p:grpSpPr bwMode="auto">
                          <a:xfrm>
                            <a:off x="1410" y="3278"/>
                            <a:ext cx="2390" cy="216"/>
                            <a:chOff x="1410" y="3278"/>
                            <a:chExt cx="2390" cy="216"/>
                          </a:xfrm>
                        </p:grpSpPr>
                        <p:sp>
                          <p:nvSpPr>
                            <p:cNvPr id="282" name="AutoShape 183"/>
                            <p:cNvSpPr>
                              <a:spLocks noChangeArrowheads="1"/>
                            </p:cNvSpPr>
                            <p:nvPr/>
                          </p:nvSpPr>
                          <p:spPr bwMode="auto">
                            <a:xfrm>
                              <a:off x="1410" y="3278"/>
                              <a:ext cx="2390" cy="192"/>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83" name="AutoShape 184"/>
                            <p:cNvSpPr>
                              <a:spLocks noChangeArrowheads="1"/>
                            </p:cNvSpPr>
                            <p:nvPr/>
                          </p:nvSpPr>
                          <p:spPr bwMode="auto">
                            <a:xfrm>
                              <a:off x="1410" y="3278"/>
                              <a:ext cx="1716" cy="216"/>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pPr>
                              <a:r>
                                <a:rPr kumimoji="0" lang="en-GB"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软件项目追踪与监督    </a:t>
                              </a:r>
                              <a:r>
                                <a:rPr kumimoji="0" lang="en-GB" altLang="zh-CN" sz="1200" b="1" i="0" u="none" strike="noStrike" kern="0" cap="none" spc="0" normalizeH="0" baseline="0" noProof="0" smtClean="0">
                                  <a:ln>
                                    <a:noFill/>
                                  </a:ln>
                                  <a:solidFill>
                                    <a:srgbClr val="E40000"/>
                                  </a:solidFill>
                                  <a:effectLst/>
                                  <a:uLnTx/>
                                  <a:uFillTx/>
                                  <a:latin typeface="Times New Roman" panose="02020603050405020304" pitchFamily="18" charset="0"/>
                                  <a:ea typeface="仿宋_GB2312" pitchFamily="49" charset="-122"/>
                                </a:rPr>
                                <a:t>SPTO</a:t>
                              </a:r>
                            </a:p>
                          </p:txBody>
                        </p:sp>
                      </p:grpSp>
                    </p:grpSp>
                  </p:grpSp>
                </p:grpSp>
              </p:grpSp>
            </p:grpSp>
          </p:grpSp>
          <p:grpSp>
            <p:nvGrpSpPr>
              <p:cNvPr id="240" name="Group 185"/>
              <p:cNvGrpSpPr>
                <a:grpSpLocks/>
              </p:cNvGrpSpPr>
              <p:nvPr/>
            </p:nvGrpSpPr>
            <p:grpSpPr bwMode="auto">
              <a:xfrm>
                <a:off x="1232" y="3334"/>
                <a:ext cx="1891" cy="216"/>
                <a:chOff x="1232" y="3454"/>
                <a:chExt cx="1891" cy="216"/>
              </a:xfrm>
            </p:grpSpPr>
            <p:sp>
              <p:nvSpPr>
                <p:cNvPr id="256" name="AutoShape 186"/>
                <p:cNvSpPr>
                  <a:spLocks noChangeArrowheads="1"/>
                </p:cNvSpPr>
                <p:nvPr/>
              </p:nvSpPr>
              <p:spPr bwMode="auto">
                <a:xfrm>
                  <a:off x="1232" y="3454"/>
                  <a:ext cx="1891" cy="206"/>
                </a:xfrm>
                <a:prstGeom prst="roundRect">
                  <a:avLst>
                    <a:gd name="adj" fmla="val 48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57" name="Group 187"/>
                <p:cNvGrpSpPr>
                  <a:grpSpLocks/>
                </p:cNvGrpSpPr>
                <p:nvPr/>
              </p:nvGrpSpPr>
              <p:grpSpPr bwMode="auto">
                <a:xfrm>
                  <a:off x="1232" y="3454"/>
                  <a:ext cx="1885" cy="216"/>
                  <a:chOff x="1232" y="3454"/>
                  <a:chExt cx="1885" cy="216"/>
                </a:xfrm>
              </p:grpSpPr>
              <p:sp>
                <p:nvSpPr>
                  <p:cNvPr id="258" name="AutoShape 188"/>
                  <p:cNvSpPr>
                    <a:spLocks noChangeArrowheads="1"/>
                  </p:cNvSpPr>
                  <p:nvPr/>
                </p:nvSpPr>
                <p:spPr bwMode="auto">
                  <a:xfrm>
                    <a:off x="1232" y="3454"/>
                    <a:ext cx="1885" cy="201"/>
                  </a:xfrm>
                  <a:prstGeom prst="roundRect">
                    <a:avLst>
                      <a:gd name="adj" fmla="val 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59" name="Group 189"/>
                  <p:cNvGrpSpPr>
                    <a:grpSpLocks/>
                  </p:cNvGrpSpPr>
                  <p:nvPr/>
                </p:nvGrpSpPr>
                <p:grpSpPr bwMode="auto">
                  <a:xfrm>
                    <a:off x="1232" y="3454"/>
                    <a:ext cx="1881" cy="216"/>
                    <a:chOff x="1232" y="3454"/>
                    <a:chExt cx="1881" cy="216"/>
                  </a:xfrm>
                </p:grpSpPr>
                <p:sp>
                  <p:nvSpPr>
                    <p:cNvPr id="260" name="AutoShape 190"/>
                    <p:cNvSpPr>
                      <a:spLocks noChangeArrowheads="1"/>
                    </p:cNvSpPr>
                    <p:nvPr/>
                  </p:nvSpPr>
                  <p:spPr bwMode="auto">
                    <a:xfrm>
                      <a:off x="1232" y="3454"/>
                      <a:ext cx="1881" cy="198"/>
                    </a:xfrm>
                    <a:prstGeom prst="roundRect">
                      <a:avLst>
                        <a:gd name="adj" fmla="val 50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61" name="Group 191"/>
                    <p:cNvGrpSpPr>
                      <a:grpSpLocks/>
                    </p:cNvGrpSpPr>
                    <p:nvPr/>
                  </p:nvGrpSpPr>
                  <p:grpSpPr bwMode="auto">
                    <a:xfrm>
                      <a:off x="1232" y="3454"/>
                      <a:ext cx="1878" cy="216"/>
                      <a:chOff x="1232" y="3454"/>
                      <a:chExt cx="1878" cy="216"/>
                    </a:xfrm>
                  </p:grpSpPr>
                  <p:sp>
                    <p:nvSpPr>
                      <p:cNvPr id="262" name="AutoShape 192"/>
                      <p:cNvSpPr>
                        <a:spLocks noChangeArrowheads="1"/>
                      </p:cNvSpPr>
                      <p:nvPr/>
                    </p:nvSpPr>
                    <p:spPr bwMode="auto">
                      <a:xfrm>
                        <a:off x="1232" y="3454"/>
                        <a:ext cx="1878" cy="195"/>
                      </a:xfrm>
                      <a:prstGeom prst="roundRect">
                        <a:avLst>
                          <a:gd name="adj" fmla="val 51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63" name="Group 193"/>
                      <p:cNvGrpSpPr>
                        <a:grpSpLocks/>
                      </p:cNvGrpSpPr>
                      <p:nvPr/>
                    </p:nvGrpSpPr>
                    <p:grpSpPr bwMode="auto">
                      <a:xfrm>
                        <a:off x="1232" y="3454"/>
                        <a:ext cx="1876" cy="216"/>
                        <a:chOff x="1232" y="3454"/>
                        <a:chExt cx="1876" cy="216"/>
                      </a:xfrm>
                    </p:grpSpPr>
                    <p:sp>
                      <p:nvSpPr>
                        <p:cNvPr id="264" name="AutoShape 194"/>
                        <p:cNvSpPr>
                          <a:spLocks noChangeArrowheads="1"/>
                        </p:cNvSpPr>
                        <p:nvPr/>
                      </p:nvSpPr>
                      <p:spPr bwMode="auto">
                        <a:xfrm>
                          <a:off x="1232" y="3454"/>
                          <a:ext cx="1876" cy="19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65" name="Group 195"/>
                        <p:cNvGrpSpPr>
                          <a:grpSpLocks/>
                        </p:cNvGrpSpPr>
                        <p:nvPr/>
                      </p:nvGrpSpPr>
                      <p:grpSpPr bwMode="auto">
                        <a:xfrm>
                          <a:off x="1232" y="3454"/>
                          <a:ext cx="1875" cy="216"/>
                          <a:chOff x="1232" y="3454"/>
                          <a:chExt cx="1875" cy="216"/>
                        </a:xfrm>
                      </p:grpSpPr>
                      <p:sp>
                        <p:nvSpPr>
                          <p:cNvPr id="266" name="AutoShape 196"/>
                          <p:cNvSpPr>
                            <a:spLocks noChangeArrowheads="1"/>
                          </p:cNvSpPr>
                          <p:nvPr/>
                        </p:nvSpPr>
                        <p:spPr bwMode="auto">
                          <a:xfrm>
                            <a:off x="1232" y="3454"/>
                            <a:ext cx="1875" cy="19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67" name="Group 197"/>
                          <p:cNvGrpSpPr>
                            <a:grpSpLocks/>
                          </p:cNvGrpSpPr>
                          <p:nvPr/>
                        </p:nvGrpSpPr>
                        <p:grpSpPr bwMode="auto">
                          <a:xfrm>
                            <a:off x="1232" y="3454"/>
                            <a:ext cx="1875" cy="216"/>
                            <a:chOff x="1232" y="3454"/>
                            <a:chExt cx="1875" cy="216"/>
                          </a:xfrm>
                        </p:grpSpPr>
                        <p:sp>
                          <p:nvSpPr>
                            <p:cNvPr id="268" name="AutoShape 198"/>
                            <p:cNvSpPr>
                              <a:spLocks noChangeArrowheads="1"/>
                            </p:cNvSpPr>
                            <p:nvPr/>
                          </p:nvSpPr>
                          <p:spPr bwMode="auto">
                            <a:xfrm>
                              <a:off x="1232" y="3454"/>
                              <a:ext cx="1875" cy="192"/>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69" name="AutoShape 199"/>
                            <p:cNvSpPr>
                              <a:spLocks noChangeArrowheads="1"/>
                            </p:cNvSpPr>
                            <p:nvPr/>
                          </p:nvSpPr>
                          <p:spPr bwMode="auto">
                            <a:xfrm>
                              <a:off x="1232" y="3454"/>
                              <a:ext cx="1675" cy="216"/>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pPr>
                              <a:r>
                                <a:rPr kumimoji="0" lang="en-GB"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软件项目策划                  </a:t>
                              </a:r>
                              <a:r>
                                <a:rPr kumimoji="0" lang="en-GB" altLang="zh-CN" sz="1200" b="1" i="0" u="none" strike="noStrike" kern="0" cap="none" spc="0" normalizeH="0" baseline="0" noProof="0" smtClean="0">
                                  <a:ln>
                                    <a:noFill/>
                                  </a:ln>
                                  <a:solidFill>
                                    <a:srgbClr val="E40000"/>
                                  </a:solidFill>
                                  <a:effectLst/>
                                  <a:uLnTx/>
                                  <a:uFillTx/>
                                  <a:latin typeface="Times New Roman" panose="02020603050405020304" pitchFamily="18" charset="0"/>
                                  <a:ea typeface="仿宋_GB2312" pitchFamily="49" charset="-122"/>
                                </a:rPr>
                                <a:t>SPP</a:t>
                              </a:r>
                            </a:p>
                          </p:txBody>
                        </p:sp>
                      </p:grpSp>
                    </p:grpSp>
                  </p:grpSp>
                </p:grpSp>
              </p:grpSp>
            </p:grpSp>
          </p:grpSp>
          <p:grpSp>
            <p:nvGrpSpPr>
              <p:cNvPr id="241" name="Group 200"/>
              <p:cNvGrpSpPr>
                <a:grpSpLocks/>
              </p:cNvGrpSpPr>
              <p:nvPr/>
            </p:nvGrpSpPr>
            <p:grpSpPr bwMode="auto">
              <a:xfrm>
                <a:off x="1055" y="3508"/>
                <a:ext cx="2037" cy="217"/>
                <a:chOff x="1055" y="3628"/>
                <a:chExt cx="2037" cy="217"/>
              </a:xfrm>
            </p:grpSpPr>
            <p:sp>
              <p:nvSpPr>
                <p:cNvPr id="242" name="AutoShape 201"/>
                <p:cNvSpPr>
                  <a:spLocks noChangeArrowheads="1"/>
                </p:cNvSpPr>
                <p:nvPr/>
              </p:nvSpPr>
              <p:spPr bwMode="auto">
                <a:xfrm>
                  <a:off x="1055" y="3628"/>
                  <a:ext cx="2037" cy="206"/>
                </a:xfrm>
                <a:prstGeom prst="roundRect">
                  <a:avLst>
                    <a:gd name="adj" fmla="val 48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43" name="Group 202"/>
                <p:cNvGrpSpPr>
                  <a:grpSpLocks/>
                </p:cNvGrpSpPr>
                <p:nvPr/>
              </p:nvGrpSpPr>
              <p:grpSpPr bwMode="auto">
                <a:xfrm>
                  <a:off x="1055" y="3629"/>
                  <a:ext cx="2032" cy="216"/>
                  <a:chOff x="1055" y="3629"/>
                  <a:chExt cx="2032" cy="216"/>
                </a:xfrm>
              </p:grpSpPr>
              <p:sp>
                <p:nvSpPr>
                  <p:cNvPr id="244" name="AutoShape 203"/>
                  <p:cNvSpPr>
                    <a:spLocks noChangeArrowheads="1"/>
                  </p:cNvSpPr>
                  <p:nvPr/>
                </p:nvSpPr>
                <p:spPr bwMode="auto">
                  <a:xfrm>
                    <a:off x="1055" y="3629"/>
                    <a:ext cx="2032" cy="201"/>
                  </a:xfrm>
                  <a:prstGeom prst="roundRect">
                    <a:avLst>
                      <a:gd name="adj" fmla="val 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45" name="Group 204"/>
                  <p:cNvGrpSpPr>
                    <a:grpSpLocks/>
                  </p:cNvGrpSpPr>
                  <p:nvPr/>
                </p:nvGrpSpPr>
                <p:grpSpPr bwMode="auto">
                  <a:xfrm>
                    <a:off x="1055" y="3629"/>
                    <a:ext cx="2028" cy="216"/>
                    <a:chOff x="1055" y="3629"/>
                    <a:chExt cx="2028" cy="216"/>
                  </a:xfrm>
                </p:grpSpPr>
                <p:sp>
                  <p:nvSpPr>
                    <p:cNvPr id="246" name="AutoShape 205"/>
                    <p:cNvSpPr>
                      <a:spLocks noChangeArrowheads="1"/>
                    </p:cNvSpPr>
                    <p:nvPr/>
                  </p:nvSpPr>
                  <p:spPr bwMode="auto">
                    <a:xfrm>
                      <a:off x="1055" y="3629"/>
                      <a:ext cx="2028" cy="197"/>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47" name="Group 206"/>
                    <p:cNvGrpSpPr>
                      <a:grpSpLocks/>
                    </p:cNvGrpSpPr>
                    <p:nvPr/>
                  </p:nvGrpSpPr>
                  <p:grpSpPr bwMode="auto">
                    <a:xfrm>
                      <a:off x="1055" y="3629"/>
                      <a:ext cx="2025" cy="216"/>
                      <a:chOff x="1055" y="3629"/>
                      <a:chExt cx="2025" cy="216"/>
                    </a:xfrm>
                  </p:grpSpPr>
                  <p:sp>
                    <p:nvSpPr>
                      <p:cNvPr id="248" name="AutoShape 207"/>
                      <p:cNvSpPr>
                        <a:spLocks noChangeArrowheads="1"/>
                      </p:cNvSpPr>
                      <p:nvPr/>
                    </p:nvSpPr>
                    <p:spPr bwMode="auto">
                      <a:xfrm>
                        <a:off x="1055" y="3629"/>
                        <a:ext cx="2025" cy="194"/>
                      </a:xfrm>
                      <a:prstGeom prst="roundRect">
                        <a:avLst>
                          <a:gd name="adj" fmla="val 51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49" name="Group 208"/>
                      <p:cNvGrpSpPr>
                        <a:grpSpLocks/>
                      </p:cNvGrpSpPr>
                      <p:nvPr/>
                    </p:nvGrpSpPr>
                    <p:grpSpPr bwMode="auto">
                      <a:xfrm>
                        <a:off x="1055" y="3629"/>
                        <a:ext cx="2023" cy="216"/>
                        <a:chOff x="1055" y="3629"/>
                        <a:chExt cx="2023" cy="216"/>
                      </a:xfrm>
                    </p:grpSpPr>
                    <p:sp>
                      <p:nvSpPr>
                        <p:cNvPr id="250" name="AutoShape 209"/>
                        <p:cNvSpPr>
                          <a:spLocks noChangeArrowheads="1"/>
                        </p:cNvSpPr>
                        <p:nvPr/>
                      </p:nvSpPr>
                      <p:spPr bwMode="auto">
                        <a:xfrm>
                          <a:off x="1055" y="3629"/>
                          <a:ext cx="2023" cy="191"/>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51" name="Group 210"/>
                        <p:cNvGrpSpPr>
                          <a:grpSpLocks/>
                        </p:cNvGrpSpPr>
                        <p:nvPr/>
                      </p:nvGrpSpPr>
                      <p:grpSpPr bwMode="auto">
                        <a:xfrm>
                          <a:off x="1055" y="3629"/>
                          <a:ext cx="2022" cy="216"/>
                          <a:chOff x="1055" y="3629"/>
                          <a:chExt cx="2022" cy="216"/>
                        </a:xfrm>
                      </p:grpSpPr>
                      <p:sp>
                        <p:nvSpPr>
                          <p:cNvPr id="252" name="AutoShape 211"/>
                          <p:cNvSpPr>
                            <a:spLocks noChangeArrowheads="1"/>
                          </p:cNvSpPr>
                          <p:nvPr/>
                        </p:nvSpPr>
                        <p:spPr bwMode="auto">
                          <a:xfrm>
                            <a:off x="1055" y="3629"/>
                            <a:ext cx="2022" cy="190"/>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53" name="Group 212"/>
                          <p:cNvGrpSpPr>
                            <a:grpSpLocks/>
                          </p:cNvGrpSpPr>
                          <p:nvPr/>
                        </p:nvGrpSpPr>
                        <p:grpSpPr bwMode="auto">
                          <a:xfrm>
                            <a:off x="1055" y="3629"/>
                            <a:ext cx="2022" cy="216"/>
                            <a:chOff x="1055" y="3629"/>
                            <a:chExt cx="2022" cy="216"/>
                          </a:xfrm>
                        </p:grpSpPr>
                        <p:sp>
                          <p:nvSpPr>
                            <p:cNvPr id="254" name="AutoShape 213"/>
                            <p:cNvSpPr>
                              <a:spLocks noChangeArrowheads="1"/>
                            </p:cNvSpPr>
                            <p:nvPr/>
                          </p:nvSpPr>
                          <p:spPr bwMode="auto">
                            <a:xfrm>
                              <a:off x="1055" y="3629"/>
                              <a:ext cx="2022" cy="190"/>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55" name="AutoShape 214"/>
                            <p:cNvSpPr>
                              <a:spLocks noChangeArrowheads="1"/>
                            </p:cNvSpPr>
                            <p:nvPr/>
                          </p:nvSpPr>
                          <p:spPr bwMode="auto">
                            <a:xfrm>
                              <a:off x="1055" y="3629"/>
                              <a:ext cx="1660" cy="216"/>
                            </a:xfrm>
                            <a:prstGeom prst="roundRect">
                              <a:avLst>
                                <a:gd name="adj" fmla="val 5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pPr>
                              <a:r>
                                <a:rPr kumimoji="0" lang="en-GB"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需求管理                          </a:t>
                              </a:r>
                              <a:r>
                                <a:rPr kumimoji="0" lang="en-GB" altLang="zh-CN" sz="1200" b="1" i="0" u="none" strike="noStrike" kern="0" cap="none" spc="0" normalizeH="0" baseline="0" noProof="0" smtClean="0">
                                  <a:ln>
                                    <a:noFill/>
                                  </a:ln>
                                  <a:solidFill>
                                    <a:srgbClr val="E40000"/>
                                  </a:solidFill>
                                  <a:effectLst/>
                                  <a:uLnTx/>
                                  <a:uFillTx/>
                                  <a:latin typeface="Times New Roman" panose="02020603050405020304" pitchFamily="18" charset="0"/>
                                  <a:ea typeface="仿宋_GB2312" pitchFamily="49" charset="-122"/>
                                </a:rPr>
                                <a:t>RM</a:t>
                              </a:r>
                            </a:p>
                          </p:txBody>
                        </p:sp>
                      </p:grpSp>
                    </p:grpSp>
                  </p:grpSp>
                </p:grpSp>
              </p:grpSp>
            </p:grpSp>
          </p:grpSp>
        </p:grpSp>
        <p:grpSp>
          <p:nvGrpSpPr>
            <p:cNvPr id="7" name="Group 559"/>
            <p:cNvGrpSpPr>
              <a:grpSpLocks/>
            </p:cNvGrpSpPr>
            <p:nvPr/>
          </p:nvGrpSpPr>
          <p:grpSpPr bwMode="auto">
            <a:xfrm>
              <a:off x="1798" y="1381"/>
              <a:ext cx="2353" cy="1248"/>
              <a:chOff x="1606" y="1381"/>
              <a:chExt cx="2353" cy="1248"/>
            </a:xfrm>
          </p:grpSpPr>
          <p:grpSp>
            <p:nvGrpSpPr>
              <p:cNvPr id="131" name="Group 50"/>
              <p:cNvGrpSpPr>
                <a:grpSpLocks/>
              </p:cNvGrpSpPr>
              <p:nvPr/>
            </p:nvGrpSpPr>
            <p:grpSpPr bwMode="auto">
              <a:xfrm>
                <a:off x="2509" y="1710"/>
                <a:ext cx="1355" cy="217"/>
                <a:chOff x="2509" y="1830"/>
                <a:chExt cx="1355" cy="217"/>
              </a:xfrm>
            </p:grpSpPr>
            <p:sp>
              <p:nvSpPr>
                <p:cNvPr id="222" name="AutoShape 51"/>
                <p:cNvSpPr>
                  <a:spLocks noChangeArrowheads="1"/>
                </p:cNvSpPr>
                <p:nvPr/>
              </p:nvSpPr>
              <p:spPr bwMode="auto">
                <a:xfrm>
                  <a:off x="2509" y="1830"/>
                  <a:ext cx="1355" cy="207"/>
                </a:xfrm>
                <a:prstGeom prst="roundRect">
                  <a:avLst>
                    <a:gd name="adj" fmla="val 48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23" name="Group 52"/>
                <p:cNvGrpSpPr>
                  <a:grpSpLocks/>
                </p:cNvGrpSpPr>
                <p:nvPr/>
              </p:nvGrpSpPr>
              <p:grpSpPr bwMode="auto">
                <a:xfrm>
                  <a:off x="2509" y="1831"/>
                  <a:ext cx="1350" cy="216"/>
                  <a:chOff x="2509" y="1831"/>
                  <a:chExt cx="1350" cy="216"/>
                </a:xfrm>
              </p:grpSpPr>
              <p:sp>
                <p:nvSpPr>
                  <p:cNvPr id="224" name="AutoShape 53"/>
                  <p:cNvSpPr>
                    <a:spLocks noChangeArrowheads="1"/>
                  </p:cNvSpPr>
                  <p:nvPr/>
                </p:nvSpPr>
                <p:spPr bwMode="auto">
                  <a:xfrm>
                    <a:off x="2509" y="1831"/>
                    <a:ext cx="1350" cy="201"/>
                  </a:xfrm>
                  <a:prstGeom prst="roundRect">
                    <a:avLst>
                      <a:gd name="adj" fmla="val 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25" name="Group 54"/>
                  <p:cNvGrpSpPr>
                    <a:grpSpLocks/>
                  </p:cNvGrpSpPr>
                  <p:nvPr/>
                </p:nvGrpSpPr>
                <p:grpSpPr bwMode="auto">
                  <a:xfrm>
                    <a:off x="2509" y="1831"/>
                    <a:ext cx="1346" cy="216"/>
                    <a:chOff x="2509" y="1831"/>
                    <a:chExt cx="1346" cy="216"/>
                  </a:xfrm>
                </p:grpSpPr>
                <p:sp>
                  <p:nvSpPr>
                    <p:cNvPr id="226" name="AutoShape 55"/>
                    <p:cNvSpPr>
                      <a:spLocks noChangeArrowheads="1"/>
                    </p:cNvSpPr>
                    <p:nvPr/>
                  </p:nvSpPr>
                  <p:spPr bwMode="auto">
                    <a:xfrm>
                      <a:off x="2509" y="1831"/>
                      <a:ext cx="1346" cy="198"/>
                    </a:xfrm>
                    <a:prstGeom prst="roundRect">
                      <a:avLst>
                        <a:gd name="adj" fmla="val 50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27" name="Group 56"/>
                    <p:cNvGrpSpPr>
                      <a:grpSpLocks/>
                    </p:cNvGrpSpPr>
                    <p:nvPr/>
                  </p:nvGrpSpPr>
                  <p:grpSpPr bwMode="auto">
                    <a:xfrm>
                      <a:off x="2509" y="1831"/>
                      <a:ext cx="1343" cy="216"/>
                      <a:chOff x="2509" y="1831"/>
                      <a:chExt cx="1343" cy="216"/>
                    </a:xfrm>
                  </p:grpSpPr>
                  <p:sp>
                    <p:nvSpPr>
                      <p:cNvPr id="228" name="AutoShape 57"/>
                      <p:cNvSpPr>
                        <a:spLocks noChangeArrowheads="1"/>
                      </p:cNvSpPr>
                      <p:nvPr/>
                    </p:nvSpPr>
                    <p:spPr bwMode="auto">
                      <a:xfrm>
                        <a:off x="2509" y="1831"/>
                        <a:ext cx="1343" cy="195"/>
                      </a:xfrm>
                      <a:prstGeom prst="roundRect">
                        <a:avLst>
                          <a:gd name="adj" fmla="val 51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29" name="Group 58"/>
                      <p:cNvGrpSpPr>
                        <a:grpSpLocks/>
                      </p:cNvGrpSpPr>
                      <p:nvPr/>
                    </p:nvGrpSpPr>
                    <p:grpSpPr bwMode="auto">
                      <a:xfrm>
                        <a:off x="2509" y="1831"/>
                        <a:ext cx="1341" cy="216"/>
                        <a:chOff x="2509" y="1831"/>
                        <a:chExt cx="1341" cy="216"/>
                      </a:xfrm>
                    </p:grpSpPr>
                    <p:sp>
                      <p:nvSpPr>
                        <p:cNvPr id="230" name="AutoShape 59"/>
                        <p:cNvSpPr>
                          <a:spLocks noChangeArrowheads="1"/>
                        </p:cNvSpPr>
                        <p:nvPr/>
                      </p:nvSpPr>
                      <p:spPr bwMode="auto">
                        <a:xfrm>
                          <a:off x="2509" y="1831"/>
                          <a:ext cx="1341" cy="19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31" name="Group 60"/>
                        <p:cNvGrpSpPr>
                          <a:grpSpLocks/>
                        </p:cNvGrpSpPr>
                        <p:nvPr/>
                      </p:nvGrpSpPr>
                      <p:grpSpPr bwMode="auto">
                        <a:xfrm>
                          <a:off x="2509" y="1831"/>
                          <a:ext cx="1340" cy="216"/>
                          <a:chOff x="2509" y="1831"/>
                          <a:chExt cx="1340" cy="216"/>
                        </a:xfrm>
                      </p:grpSpPr>
                      <p:sp>
                        <p:nvSpPr>
                          <p:cNvPr id="232" name="AutoShape 61"/>
                          <p:cNvSpPr>
                            <a:spLocks noChangeArrowheads="1"/>
                          </p:cNvSpPr>
                          <p:nvPr/>
                        </p:nvSpPr>
                        <p:spPr bwMode="auto">
                          <a:xfrm>
                            <a:off x="2509" y="1831"/>
                            <a:ext cx="1340" cy="19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33" name="Group 62"/>
                          <p:cNvGrpSpPr>
                            <a:grpSpLocks/>
                          </p:cNvGrpSpPr>
                          <p:nvPr/>
                        </p:nvGrpSpPr>
                        <p:grpSpPr bwMode="auto">
                          <a:xfrm>
                            <a:off x="2509" y="1831"/>
                            <a:ext cx="1340" cy="216"/>
                            <a:chOff x="2509" y="1831"/>
                            <a:chExt cx="1340" cy="216"/>
                          </a:xfrm>
                        </p:grpSpPr>
                        <p:sp>
                          <p:nvSpPr>
                            <p:cNvPr id="234" name="AutoShape 63"/>
                            <p:cNvSpPr>
                              <a:spLocks noChangeArrowheads="1"/>
                            </p:cNvSpPr>
                            <p:nvPr/>
                          </p:nvSpPr>
                          <p:spPr bwMode="auto">
                            <a:xfrm>
                              <a:off x="2509" y="1831"/>
                              <a:ext cx="1340" cy="192"/>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35" name="AutoShape 64"/>
                            <p:cNvSpPr>
                              <a:spLocks noChangeArrowheads="1"/>
                            </p:cNvSpPr>
                            <p:nvPr/>
                          </p:nvSpPr>
                          <p:spPr bwMode="auto">
                            <a:xfrm>
                              <a:off x="2509" y="1831"/>
                              <a:ext cx="1215" cy="216"/>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软件产品工程   </a:t>
                              </a:r>
                              <a:r>
                                <a:rPr kumimoji="0" lang="en-GB" altLang="zh-CN" sz="1200" b="1" i="0" u="none" strike="noStrike" kern="0" cap="none" spc="0" normalizeH="0" baseline="0" noProof="0" smtClean="0">
                                  <a:ln>
                                    <a:noFill/>
                                  </a:ln>
                                  <a:solidFill>
                                    <a:srgbClr val="E40000"/>
                                  </a:solidFill>
                                  <a:effectLst/>
                                  <a:uLnTx/>
                                  <a:uFillTx/>
                                  <a:latin typeface="Times New Roman" panose="02020603050405020304" pitchFamily="18" charset="0"/>
                                  <a:ea typeface="仿宋_GB2312" pitchFamily="49" charset="-122"/>
                                </a:rPr>
                                <a:t>SPE</a:t>
                              </a:r>
                            </a:p>
                          </p:txBody>
                        </p:sp>
                      </p:grpSp>
                    </p:grpSp>
                  </p:grpSp>
                </p:grpSp>
              </p:grpSp>
            </p:grpSp>
          </p:grpSp>
          <p:grpSp>
            <p:nvGrpSpPr>
              <p:cNvPr id="132" name="Group 65"/>
              <p:cNvGrpSpPr>
                <a:grpSpLocks/>
              </p:cNvGrpSpPr>
              <p:nvPr/>
            </p:nvGrpSpPr>
            <p:grpSpPr bwMode="auto">
              <a:xfrm>
                <a:off x="2264" y="1887"/>
                <a:ext cx="1586" cy="216"/>
                <a:chOff x="2264" y="2007"/>
                <a:chExt cx="1586" cy="216"/>
              </a:xfrm>
            </p:grpSpPr>
            <p:sp>
              <p:nvSpPr>
                <p:cNvPr id="208" name="AutoShape 66"/>
                <p:cNvSpPr>
                  <a:spLocks noChangeArrowheads="1"/>
                </p:cNvSpPr>
                <p:nvPr/>
              </p:nvSpPr>
              <p:spPr bwMode="auto">
                <a:xfrm>
                  <a:off x="2264" y="2007"/>
                  <a:ext cx="1586" cy="206"/>
                </a:xfrm>
                <a:prstGeom prst="roundRect">
                  <a:avLst>
                    <a:gd name="adj" fmla="val 48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09" name="Group 67"/>
                <p:cNvGrpSpPr>
                  <a:grpSpLocks/>
                </p:cNvGrpSpPr>
                <p:nvPr/>
              </p:nvGrpSpPr>
              <p:grpSpPr bwMode="auto">
                <a:xfrm>
                  <a:off x="2264" y="2007"/>
                  <a:ext cx="1580" cy="216"/>
                  <a:chOff x="2264" y="2007"/>
                  <a:chExt cx="1580" cy="216"/>
                </a:xfrm>
              </p:grpSpPr>
              <p:sp>
                <p:nvSpPr>
                  <p:cNvPr id="210" name="AutoShape 68"/>
                  <p:cNvSpPr>
                    <a:spLocks noChangeArrowheads="1"/>
                  </p:cNvSpPr>
                  <p:nvPr/>
                </p:nvSpPr>
                <p:spPr bwMode="auto">
                  <a:xfrm>
                    <a:off x="2264" y="2007"/>
                    <a:ext cx="1580" cy="201"/>
                  </a:xfrm>
                  <a:prstGeom prst="roundRect">
                    <a:avLst>
                      <a:gd name="adj" fmla="val 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11" name="Group 69"/>
                  <p:cNvGrpSpPr>
                    <a:grpSpLocks/>
                  </p:cNvGrpSpPr>
                  <p:nvPr/>
                </p:nvGrpSpPr>
                <p:grpSpPr bwMode="auto">
                  <a:xfrm>
                    <a:off x="2264" y="2007"/>
                    <a:ext cx="1575" cy="216"/>
                    <a:chOff x="2264" y="2007"/>
                    <a:chExt cx="1575" cy="216"/>
                  </a:xfrm>
                </p:grpSpPr>
                <p:sp>
                  <p:nvSpPr>
                    <p:cNvPr id="212" name="AutoShape 70"/>
                    <p:cNvSpPr>
                      <a:spLocks noChangeArrowheads="1"/>
                    </p:cNvSpPr>
                    <p:nvPr/>
                  </p:nvSpPr>
                  <p:spPr bwMode="auto">
                    <a:xfrm>
                      <a:off x="2264" y="2007"/>
                      <a:ext cx="1575" cy="200"/>
                    </a:xfrm>
                    <a:prstGeom prst="roundRect">
                      <a:avLst>
                        <a:gd name="adj" fmla="val 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13" name="Group 71"/>
                    <p:cNvGrpSpPr>
                      <a:grpSpLocks/>
                    </p:cNvGrpSpPr>
                    <p:nvPr/>
                  </p:nvGrpSpPr>
                  <p:grpSpPr bwMode="auto">
                    <a:xfrm>
                      <a:off x="2264" y="2007"/>
                      <a:ext cx="1572" cy="216"/>
                      <a:chOff x="2264" y="2007"/>
                      <a:chExt cx="1572" cy="216"/>
                    </a:xfrm>
                  </p:grpSpPr>
                  <p:sp>
                    <p:nvSpPr>
                      <p:cNvPr id="214" name="AutoShape 72"/>
                      <p:cNvSpPr>
                        <a:spLocks noChangeArrowheads="1"/>
                      </p:cNvSpPr>
                      <p:nvPr/>
                    </p:nvSpPr>
                    <p:spPr bwMode="auto">
                      <a:xfrm>
                        <a:off x="2264" y="2007"/>
                        <a:ext cx="1572" cy="197"/>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15" name="Group 73"/>
                      <p:cNvGrpSpPr>
                        <a:grpSpLocks/>
                      </p:cNvGrpSpPr>
                      <p:nvPr/>
                    </p:nvGrpSpPr>
                    <p:grpSpPr bwMode="auto">
                      <a:xfrm>
                        <a:off x="2264" y="2007"/>
                        <a:ext cx="1570" cy="216"/>
                        <a:chOff x="2264" y="2007"/>
                        <a:chExt cx="1570" cy="216"/>
                      </a:xfrm>
                    </p:grpSpPr>
                    <p:sp>
                      <p:nvSpPr>
                        <p:cNvPr id="216" name="AutoShape 74"/>
                        <p:cNvSpPr>
                          <a:spLocks noChangeArrowheads="1"/>
                        </p:cNvSpPr>
                        <p:nvPr/>
                      </p:nvSpPr>
                      <p:spPr bwMode="auto">
                        <a:xfrm>
                          <a:off x="2264" y="2007"/>
                          <a:ext cx="1570" cy="194"/>
                        </a:xfrm>
                        <a:prstGeom prst="roundRect">
                          <a:avLst>
                            <a:gd name="adj" fmla="val 51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17" name="Group 75"/>
                        <p:cNvGrpSpPr>
                          <a:grpSpLocks/>
                        </p:cNvGrpSpPr>
                        <p:nvPr/>
                      </p:nvGrpSpPr>
                      <p:grpSpPr bwMode="auto">
                        <a:xfrm>
                          <a:off x="2264" y="2007"/>
                          <a:ext cx="1568" cy="216"/>
                          <a:chOff x="2264" y="2007"/>
                          <a:chExt cx="1568" cy="216"/>
                        </a:xfrm>
                      </p:grpSpPr>
                      <p:sp>
                        <p:nvSpPr>
                          <p:cNvPr id="218" name="AutoShape 76"/>
                          <p:cNvSpPr>
                            <a:spLocks noChangeArrowheads="1"/>
                          </p:cNvSpPr>
                          <p:nvPr/>
                        </p:nvSpPr>
                        <p:spPr bwMode="auto">
                          <a:xfrm>
                            <a:off x="2264" y="2007"/>
                            <a:ext cx="1568" cy="192"/>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19" name="Group 77"/>
                          <p:cNvGrpSpPr>
                            <a:grpSpLocks/>
                          </p:cNvGrpSpPr>
                          <p:nvPr/>
                        </p:nvGrpSpPr>
                        <p:grpSpPr bwMode="auto">
                          <a:xfrm>
                            <a:off x="2264" y="2007"/>
                            <a:ext cx="1568" cy="216"/>
                            <a:chOff x="2264" y="2007"/>
                            <a:chExt cx="1568" cy="216"/>
                          </a:xfrm>
                        </p:grpSpPr>
                        <p:sp>
                          <p:nvSpPr>
                            <p:cNvPr id="220" name="AutoShape 78"/>
                            <p:cNvSpPr>
                              <a:spLocks noChangeArrowheads="1"/>
                            </p:cNvSpPr>
                            <p:nvPr/>
                          </p:nvSpPr>
                          <p:spPr bwMode="auto">
                            <a:xfrm>
                              <a:off x="2264" y="2007"/>
                              <a:ext cx="1568" cy="192"/>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21" name="AutoShape 79"/>
                            <p:cNvSpPr>
                              <a:spLocks noChangeArrowheads="1"/>
                            </p:cNvSpPr>
                            <p:nvPr/>
                          </p:nvSpPr>
                          <p:spPr bwMode="auto">
                            <a:xfrm>
                              <a:off x="2264" y="2007"/>
                              <a:ext cx="1252" cy="216"/>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集成软件管理    </a:t>
                              </a:r>
                              <a:r>
                                <a:rPr kumimoji="0" lang="en-GB" altLang="zh-CN" sz="1200" b="1" i="0" u="none" strike="noStrike" kern="0" cap="none" spc="0" normalizeH="0" baseline="0" noProof="0" smtClean="0">
                                  <a:ln>
                                    <a:noFill/>
                                  </a:ln>
                                  <a:solidFill>
                                    <a:srgbClr val="E40000"/>
                                  </a:solidFill>
                                  <a:effectLst/>
                                  <a:uLnTx/>
                                  <a:uFillTx/>
                                  <a:latin typeface="Times New Roman" panose="02020603050405020304" pitchFamily="18" charset="0"/>
                                  <a:ea typeface="仿宋_GB2312" pitchFamily="49" charset="-122"/>
                                </a:rPr>
                                <a:t>ISM</a:t>
                              </a:r>
                            </a:p>
                          </p:txBody>
                        </p:sp>
                      </p:grpSp>
                    </p:grpSp>
                  </p:grpSp>
                </p:grpSp>
              </p:grpSp>
            </p:grpSp>
          </p:grpSp>
          <p:grpSp>
            <p:nvGrpSpPr>
              <p:cNvPr id="133" name="Group 80"/>
              <p:cNvGrpSpPr>
                <a:grpSpLocks/>
              </p:cNvGrpSpPr>
              <p:nvPr/>
            </p:nvGrpSpPr>
            <p:grpSpPr bwMode="auto">
              <a:xfrm>
                <a:off x="2060" y="2061"/>
                <a:ext cx="1603" cy="216"/>
                <a:chOff x="2060" y="2181"/>
                <a:chExt cx="1603" cy="216"/>
              </a:xfrm>
            </p:grpSpPr>
            <p:sp>
              <p:nvSpPr>
                <p:cNvPr id="194" name="AutoShape 81"/>
                <p:cNvSpPr>
                  <a:spLocks noChangeArrowheads="1"/>
                </p:cNvSpPr>
                <p:nvPr/>
              </p:nvSpPr>
              <p:spPr bwMode="auto">
                <a:xfrm>
                  <a:off x="2060" y="2181"/>
                  <a:ext cx="1603" cy="207"/>
                </a:xfrm>
                <a:prstGeom prst="roundRect">
                  <a:avLst>
                    <a:gd name="adj" fmla="val 48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95" name="Group 82"/>
                <p:cNvGrpSpPr>
                  <a:grpSpLocks/>
                </p:cNvGrpSpPr>
                <p:nvPr/>
              </p:nvGrpSpPr>
              <p:grpSpPr bwMode="auto">
                <a:xfrm>
                  <a:off x="2060" y="2181"/>
                  <a:ext cx="1597" cy="216"/>
                  <a:chOff x="2060" y="2181"/>
                  <a:chExt cx="1597" cy="216"/>
                </a:xfrm>
              </p:grpSpPr>
              <p:sp>
                <p:nvSpPr>
                  <p:cNvPr id="196" name="AutoShape 83"/>
                  <p:cNvSpPr>
                    <a:spLocks noChangeArrowheads="1"/>
                  </p:cNvSpPr>
                  <p:nvPr/>
                </p:nvSpPr>
                <p:spPr bwMode="auto">
                  <a:xfrm>
                    <a:off x="2060" y="2181"/>
                    <a:ext cx="1597" cy="202"/>
                  </a:xfrm>
                  <a:prstGeom prst="roundRect">
                    <a:avLst>
                      <a:gd name="adj" fmla="val 49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97" name="Group 84"/>
                  <p:cNvGrpSpPr>
                    <a:grpSpLocks/>
                  </p:cNvGrpSpPr>
                  <p:nvPr/>
                </p:nvGrpSpPr>
                <p:grpSpPr bwMode="auto">
                  <a:xfrm>
                    <a:off x="2060" y="2181"/>
                    <a:ext cx="1594" cy="216"/>
                    <a:chOff x="2060" y="2181"/>
                    <a:chExt cx="1594" cy="216"/>
                  </a:xfrm>
                </p:grpSpPr>
                <p:sp>
                  <p:nvSpPr>
                    <p:cNvPr id="198" name="AutoShape 85"/>
                    <p:cNvSpPr>
                      <a:spLocks noChangeArrowheads="1"/>
                    </p:cNvSpPr>
                    <p:nvPr/>
                  </p:nvSpPr>
                  <p:spPr bwMode="auto">
                    <a:xfrm>
                      <a:off x="2060" y="2181"/>
                      <a:ext cx="1594" cy="198"/>
                    </a:xfrm>
                    <a:prstGeom prst="roundRect">
                      <a:avLst>
                        <a:gd name="adj" fmla="val 50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99" name="Group 86"/>
                    <p:cNvGrpSpPr>
                      <a:grpSpLocks/>
                    </p:cNvGrpSpPr>
                    <p:nvPr/>
                  </p:nvGrpSpPr>
                  <p:grpSpPr bwMode="auto">
                    <a:xfrm>
                      <a:off x="2060" y="2181"/>
                      <a:ext cx="1591" cy="216"/>
                      <a:chOff x="2060" y="2181"/>
                      <a:chExt cx="1591" cy="216"/>
                    </a:xfrm>
                  </p:grpSpPr>
                  <p:sp>
                    <p:nvSpPr>
                      <p:cNvPr id="200" name="AutoShape 87"/>
                      <p:cNvSpPr>
                        <a:spLocks noChangeArrowheads="1"/>
                      </p:cNvSpPr>
                      <p:nvPr/>
                    </p:nvSpPr>
                    <p:spPr bwMode="auto">
                      <a:xfrm>
                        <a:off x="2060" y="2181"/>
                        <a:ext cx="1591" cy="195"/>
                      </a:xfrm>
                      <a:prstGeom prst="roundRect">
                        <a:avLst>
                          <a:gd name="adj" fmla="val 51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01" name="Group 88"/>
                      <p:cNvGrpSpPr>
                        <a:grpSpLocks/>
                      </p:cNvGrpSpPr>
                      <p:nvPr/>
                    </p:nvGrpSpPr>
                    <p:grpSpPr bwMode="auto">
                      <a:xfrm>
                        <a:off x="2060" y="2181"/>
                        <a:ext cx="1589" cy="216"/>
                        <a:chOff x="2060" y="2181"/>
                        <a:chExt cx="1589" cy="216"/>
                      </a:xfrm>
                    </p:grpSpPr>
                    <p:sp>
                      <p:nvSpPr>
                        <p:cNvPr id="202" name="AutoShape 89"/>
                        <p:cNvSpPr>
                          <a:spLocks noChangeArrowheads="1"/>
                        </p:cNvSpPr>
                        <p:nvPr/>
                      </p:nvSpPr>
                      <p:spPr bwMode="auto">
                        <a:xfrm>
                          <a:off x="2060" y="2181"/>
                          <a:ext cx="1589" cy="19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03" name="Group 90"/>
                        <p:cNvGrpSpPr>
                          <a:grpSpLocks/>
                        </p:cNvGrpSpPr>
                        <p:nvPr/>
                      </p:nvGrpSpPr>
                      <p:grpSpPr bwMode="auto">
                        <a:xfrm>
                          <a:off x="2060" y="2181"/>
                          <a:ext cx="1587" cy="216"/>
                          <a:chOff x="2060" y="2181"/>
                          <a:chExt cx="1587" cy="216"/>
                        </a:xfrm>
                      </p:grpSpPr>
                      <p:sp>
                        <p:nvSpPr>
                          <p:cNvPr id="204" name="AutoShape 91"/>
                          <p:cNvSpPr>
                            <a:spLocks noChangeArrowheads="1"/>
                          </p:cNvSpPr>
                          <p:nvPr/>
                        </p:nvSpPr>
                        <p:spPr bwMode="auto">
                          <a:xfrm>
                            <a:off x="2060" y="2181"/>
                            <a:ext cx="1587" cy="192"/>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205" name="Group 92"/>
                          <p:cNvGrpSpPr>
                            <a:grpSpLocks/>
                          </p:cNvGrpSpPr>
                          <p:nvPr/>
                        </p:nvGrpSpPr>
                        <p:grpSpPr bwMode="auto">
                          <a:xfrm>
                            <a:off x="2060" y="2181"/>
                            <a:ext cx="1587" cy="216"/>
                            <a:chOff x="2060" y="2181"/>
                            <a:chExt cx="1587" cy="216"/>
                          </a:xfrm>
                        </p:grpSpPr>
                        <p:sp>
                          <p:nvSpPr>
                            <p:cNvPr id="206" name="AutoShape 93"/>
                            <p:cNvSpPr>
                              <a:spLocks noChangeArrowheads="1"/>
                            </p:cNvSpPr>
                            <p:nvPr/>
                          </p:nvSpPr>
                          <p:spPr bwMode="auto">
                            <a:xfrm>
                              <a:off x="2060" y="2181"/>
                              <a:ext cx="1587" cy="192"/>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07" name="AutoShape 94"/>
                            <p:cNvSpPr>
                              <a:spLocks noChangeArrowheads="1"/>
                            </p:cNvSpPr>
                            <p:nvPr/>
                          </p:nvSpPr>
                          <p:spPr bwMode="auto">
                            <a:xfrm>
                              <a:off x="2060" y="2181"/>
                              <a:ext cx="1177" cy="216"/>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pPr>
                              <a:r>
                                <a:rPr kumimoji="0" lang="en-GB"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培训大纲            </a:t>
                              </a:r>
                              <a:r>
                                <a:rPr kumimoji="0" lang="en-GB" altLang="zh-CN" sz="1200" b="1" i="0" u="none" strike="noStrike" kern="0" cap="none" spc="0" normalizeH="0" baseline="0" noProof="0" smtClean="0">
                                  <a:ln>
                                    <a:noFill/>
                                  </a:ln>
                                  <a:solidFill>
                                    <a:srgbClr val="E40000"/>
                                  </a:solidFill>
                                  <a:effectLst/>
                                  <a:uLnTx/>
                                  <a:uFillTx/>
                                  <a:latin typeface="Times New Roman" panose="02020603050405020304" pitchFamily="18" charset="0"/>
                                  <a:ea typeface="仿宋_GB2312" pitchFamily="49" charset="-122"/>
                                </a:rPr>
                                <a:t>TP</a:t>
                              </a:r>
                            </a:p>
                          </p:txBody>
                        </p:sp>
                      </p:grpSp>
                    </p:grpSp>
                  </p:grpSp>
                </p:grpSp>
              </p:grpSp>
            </p:grpSp>
          </p:grpSp>
          <p:grpSp>
            <p:nvGrpSpPr>
              <p:cNvPr id="134" name="Group 95"/>
              <p:cNvGrpSpPr>
                <a:grpSpLocks/>
              </p:cNvGrpSpPr>
              <p:nvPr/>
            </p:nvGrpSpPr>
            <p:grpSpPr bwMode="auto">
              <a:xfrm>
                <a:off x="1878" y="2236"/>
                <a:ext cx="1806" cy="216"/>
                <a:chOff x="1878" y="2356"/>
                <a:chExt cx="1806" cy="216"/>
              </a:xfrm>
            </p:grpSpPr>
            <p:sp>
              <p:nvSpPr>
                <p:cNvPr id="180" name="AutoShape 96"/>
                <p:cNvSpPr>
                  <a:spLocks noChangeArrowheads="1"/>
                </p:cNvSpPr>
                <p:nvPr/>
              </p:nvSpPr>
              <p:spPr bwMode="auto">
                <a:xfrm>
                  <a:off x="1878" y="2356"/>
                  <a:ext cx="1806" cy="207"/>
                </a:xfrm>
                <a:prstGeom prst="roundRect">
                  <a:avLst>
                    <a:gd name="adj" fmla="val 48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81" name="Group 97"/>
                <p:cNvGrpSpPr>
                  <a:grpSpLocks/>
                </p:cNvGrpSpPr>
                <p:nvPr/>
              </p:nvGrpSpPr>
              <p:grpSpPr bwMode="auto">
                <a:xfrm>
                  <a:off x="1878" y="2356"/>
                  <a:ext cx="1802" cy="216"/>
                  <a:chOff x="1878" y="2356"/>
                  <a:chExt cx="1802" cy="216"/>
                </a:xfrm>
              </p:grpSpPr>
              <p:sp>
                <p:nvSpPr>
                  <p:cNvPr id="182" name="AutoShape 98"/>
                  <p:cNvSpPr>
                    <a:spLocks noChangeArrowheads="1"/>
                  </p:cNvSpPr>
                  <p:nvPr/>
                </p:nvSpPr>
                <p:spPr bwMode="auto">
                  <a:xfrm>
                    <a:off x="1878" y="2356"/>
                    <a:ext cx="1802" cy="201"/>
                  </a:xfrm>
                  <a:prstGeom prst="roundRect">
                    <a:avLst>
                      <a:gd name="adj" fmla="val 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83" name="Group 99"/>
                  <p:cNvGrpSpPr>
                    <a:grpSpLocks/>
                  </p:cNvGrpSpPr>
                  <p:nvPr/>
                </p:nvGrpSpPr>
                <p:grpSpPr bwMode="auto">
                  <a:xfrm>
                    <a:off x="1878" y="2356"/>
                    <a:ext cx="1798" cy="216"/>
                    <a:chOff x="1878" y="2356"/>
                    <a:chExt cx="1798" cy="216"/>
                  </a:xfrm>
                </p:grpSpPr>
                <p:sp>
                  <p:nvSpPr>
                    <p:cNvPr id="184" name="AutoShape 100"/>
                    <p:cNvSpPr>
                      <a:spLocks noChangeArrowheads="1"/>
                    </p:cNvSpPr>
                    <p:nvPr/>
                  </p:nvSpPr>
                  <p:spPr bwMode="auto">
                    <a:xfrm>
                      <a:off x="1878" y="2356"/>
                      <a:ext cx="1798" cy="197"/>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85" name="Group 101"/>
                    <p:cNvGrpSpPr>
                      <a:grpSpLocks/>
                    </p:cNvGrpSpPr>
                    <p:nvPr/>
                  </p:nvGrpSpPr>
                  <p:grpSpPr bwMode="auto">
                    <a:xfrm>
                      <a:off x="1878" y="2356"/>
                      <a:ext cx="1794" cy="216"/>
                      <a:chOff x="1878" y="2356"/>
                      <a:chExt cx="1794" cy="216"/>
                    </a:xfrm>
                  </p:grpSpPr>
                  <p:sp>
                    <p:nvSpPr>
                      <p:cNvPr id="186" name="AutoShape 102"/>
                      <p:cNvSpPr>
                        <a:spLocks noChangeArrowheads="1"/>
                      </p:cNvSpPr>
                      <p:nvPr/>
                    </p:nvSpPr>
                    <p:spPr bwMode="auto">
                      <a:xfrm>
                        <a:off x="1878" y="2356"/>
                        <a:ext cx="1794" cy="195"/>
                      </a:xfrm>
                      <a:prstGeom prst="roundRect">
                        <a:avLst>
                          <a:gd name="adj" fmla="val 51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87" name="Group 103"/>
                      <p:cNvGrpSpPr>
                        <a:grpSpLocks/>
                      </p:cNvGrpSpPr>
                      <p:nvPr/>
                    </p:nvGrpSpPr>
                    <p:grpSpPr bwMode="auto">
                      <a:xfrm>
                        <a:off x="1878" y="2356"/>
                        <a:ext cx="1792" cy="216"/>
                        <a:chOff x="1878" y="2356"/>
                        <a:chExt cx="1792" cy="216"/>
                      </a:xfrm>
                    </p:grpSpPr>
                    <p:sp>
                      <p:nvSpPr>
                        <p:cNvPr id="188" name="AutoShape 104"/>
                        <p:cNvSpPr>
                          <a:spLocks noChangeArrowheads="1"/>
                        </p:cNvSpPr>
                        <p:nvPr/>
                      </p:nvSpPr>
                      <p:spPr bwMode="auto">
                        <a:xfrm>
                          <a:off x="1878" y="2356"/>
                          <a:ext cx="1792" cy="19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89" name="Group 105"/>
                        <p:cNvGrpSpPr>
                          <a:grpSpLocks/>
                        </p:cNvGrpSpPr>
                        <p:nvPr/>
                      </p:nvGrpSpPr>
                      <p:grpSpPr bwMode="auto">
                        <a:xfrm>
                          <a:off x="1878" y="2356"/>
                          <a:ext cx="1791" cy="216"/>
                          <a:chOff x="1878" y="2356"/>
                          <a:chExt cx="1791" cy="216"/>
                        </a:xfrm>
                      </p:grpSpPr>
                      <p:sp>
                        <p:nvSpPr>
                          <p:cNvPr id="190" name="AutoShape 106"/>
                          <p:cNvSpPr>
                            <a:spLocks noChangeArrowheads="1"/>
                          </p:cNvSpPr>
                          <p:nvPr/>
                        </p:nvSpPr>
                        <p:spPr bwMode="auto">
                          <a:xfrm>
                            <a:off x="1878" y="2356"/>
                            <a:ext cx="1791" cy="192"/>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91" name="Group 107"/>
                          <p:cNvGrpSpPr>
                            <a:grpSpLocks/>
                          </p:cNvGrpSpPr>
                          <p:nvPr/>
                        </p:nvGrpSpPr>
                        <p:grpSpPr bwMode="auto">
                          <a:xfrm>
                            <a:off x="1878" y="2356"/>
                            <a:ext cx="1790" cy="216"/>
                            <a:chOff x="1878" y="2356"/>
                            <a:chExt cx="1790" cy="216"/>
                          </a:xfrm>
                        </p:grpSpPr>
                        <p:sp>
                          <p:nvSpPr>
                            <p:cNvPr id="192" name="AutoShape 108"/>
                            <p:cNvSpPr>
                              <a:spLocks noChangeArrowheads="1"/>
                            </p:cNvSpPr>
                            <p:nvPr/>
                          </p:nvSpPr>
                          <p:spPr bwMode="auto">
                            <a:xfrm>
                              <a:off x="1878" y="2356"/>
                              <a:ext cx="1790" cy="191"/>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93" name="AutoShape 109"/>
                            <p:cNvSpPr>
                              <a:spLocks noChangeArrowheads="1"/>
                            </p:cNvSpPr>
                            <p:nvPr/>
                          </p:nvSpPr>
                          <p:spPr bwMode="auto">
                            <a:xfrm>
                              <a:off x="1878" y="2356"/>
                              <a:ext cx="1250" cy="216"/>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pPr>
                              <a:r>
                                <a:rPr kumimoji="0" lang="en-GB"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组织过程定义   </a:t>
                              </a:r>
                              <a:r>
                                <a:rPr kumimoji="0" lang="en-GB" altLang="zh-CN" sz="1200" b="1" i="0" u="none" strike="noStrike" kern="0" cap="none" spc="0" normalizeH="0" baseline="0" noProof="0" smtClean="0">
                                  <a:ln>
                                    <a:noFill/>
                                  </a:ln>
                                  <a:solidFill>
                                    <a:srgbClr val="E40000"/>
                                  </a:solidFill>
                                  <a:effectLst/>
                                  <a:uLnTx/>
                                  <a:uFillTx/>
                                  <a:latin typeface="Times New Roman" panose="02020603050405020304" pitchFamily="18" charset="0"/>
                                  <a:ea typeface="仿宋_GB2312" pitchFamily="49" charset="-122"/>
                                </a:rPr>
                                <a:t>OPD</a:t>
                              </a:r>
                            </a:p>
                          </p:txBody>
                        </p:sp>
                      </p:grpSp>
                    </p:grpSp>
                  </p:grpSp>
                </p:grpSp>
              </p:grpSp>
            </p:grpSp>
          </p:grpSp>
          <p:grpSp>
            <p:nvGrpSpPr>
              <p:cNvPr id="135" name="Group 110"/>
              <p:cNvGrpSpPr>
                <a:grpSpLocks/>
              </p:cNvGrpSpPr>
              <p:nvPr/>
            </p:nvGrpSpPr>
            <p:grpSpPr bwMode="auto">
              <a:xfrm>
                <a:off x="1606" y="2413"/>
                <a:ext cx="2041" cy="216"/>
                <a:chOff x="1606" y="2533"/>
                <a:chExt cx="2041" cy="216"/>
              </a:xfrm>
            </p:grpSpPr>
            <p:sp>
              <p:nvSpPr>
                <p:cNvPr id="166" name="AutoShape 111"/>
                <p:cNvSpPr>
                  <a:spLocks noChangeArrowheads="1"/>
                </p:cNvSpPr>
                <p:nvPr/>
              </p:nvSpPr>
              <p:spPr bwMode="auto">
                <a:xfrm>
                  <a:off x="1606" y="2533"/>
                  <a:ext cx="2041" cy="205"/>
                </a:xfrm>
                <a:prstGeom prst="roundRect">
                  <a:avLst>
                    <a:gd name="adj" fmla="val 48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67" name="Group 112"/>
                <p:cNvGrpSpPr>
                  <a:grpSpLocks/>
                </p:cNvGrpSpPr>
                <p:nvPr/>
              </p:nvGrpSpPr>
              <p:grpSpPr bwMode="auto">
                <a:xfrm>
                  <a:off x="1606" y="2533"/>
                  <a:ext cx="2035" cy="216"/>
                  <a:chOff x="1606" y="2533"/>
                  <a:chExt cx="2035" cy="216"/>
                </a:xfrm>
              </p:grpSpPr>
              <p:sp>
                <p:nvSpPr>
                  <p:cNvPr id="168" name="AutoShape 113"/>
                  <p:cNvSpPr>
                    <a:spLocks noChangeArrowheads="1"/>
                  </p:cNvSpPr>
                  <p:nvPr/>
                </p:nvSpPr>
                <p:spPr bwMode="auto">
                  <a:xfrm>
                    <a:off x="1606" y="2533"/>
                    <a:ext cx="2035" cy="200"/>
                  </a:xfrm>
                  <a:prstGeom prst="roundRect">
                    <a:avLst>
                      <a:gd name="adj" fmla="val 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69" name="Group 114"/>
                  <p:cNvGrpSpPr>
                    <a:grpSpLocks/>
                  </p:cNvGrpSpPr>
                  <p:nvPr/>
                </p:nvGrpSpPr>
                <p:grpSpPr bwMode="auto">
                  <a:xfrm>
                    <a:off x="1606" y="2533"/>
                    <a:ext cx="2031" cy="216"/>
                    <a:chOff x="1606" y="2533"/>
                    <a:chExt cx="2031" cy="216"/>
                  </a:xfrm>
                </p:grpSpPr>
                <p:sp>
                  <p:nvSpPr>
                    <p:cNvPr id="170" name="AutoShape 115"/>
                    <p:cNvSpPr>
                      <a:spLocks noChangeArrowheads="1"/>
                    </p:cNvSpPr>
                    <p:nvPr/>
                  </p:nvSpPr>
                  <p:spPr bwMode="auto">
                    <a:xfrm>
                      <a:off x="1606" y="2533"/>
                      <a:ext cx="2031" cy="196"/>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71" name="Group 116"/>
                    <p:cNvGrpSpPr>
                      <a:grpSpLocks/>
                    </p:cNvGrpSpPr>
                    <p:nvPr/>
                  </p:nvGrpSpPr>
                  <p:grpSpPr bwMode="auto">
                    <a:xfrm>
                      <a:off x="1606" y="2533"/>
                      <a:ext cx="2028" cy="216"/>
                      <a:chOff x="1606" y="2533"/>
                      <a:chExt cx="2028" cy="216"/>
                    </a:xfrm>
                  </p:grpSpPr>
                  <p:sp>
                    <p:nvSpPr>
                      <p:cNvPr id="172" name="AutoShape 117"/>
                      <p:cNvSpPr>
                        <a:spLocks noChangeArrowheads="1"/>
                      </p:cNvSpPr>
                      <p:nvPr/>
                    </p:nvSpPr>
                    <p:spPr bwMode="auto">
                      <a:xfrm>
                        <a:off x="1606" y="2533"/>
                        <a:ext cx="2028" cy="19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73" name="Group 118"/>
                      <p:cNvGrpSpPr>
                        <a:grpSpLocks/>
                      </p:cNvGrpSpPr>
                      <p:nvPr/>
                    </p:nvGrpSpPr>
                    <p:grpSpPr bwMode="auto">
                      <a:xfrm>
                        <a:off x="1606" y="2533"/>
                        <a:ext cx="2026" cy="216"/>
                        <a:chOff x="1606" y="2533"/>
                        <a:chExt cx="2026" cy="216"/>
                      </a:xfrm>
                    </p:grpSpPr>
                    <p:sp>
                      <p:nvSpPr>
                        <p:cNvPr id="174" name="AutoShape 119"/>
                        <p:cNvSpPr>
                          <a:spLocks noChangeArrowheads="1"/>
                        </p:cNvSpPr>
                        <p:nvPr/>
                      </p:nvSpPr>
                      <p:spPr bwMode="auto">
                        <a:xfrm>
                          <a:off x="1606" y="2533"/>
                          <a:ext cx="2026" cy="190"/>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75" name="Group 120"/>
                        <p:cNvGrpSpPr>
                          <a:grpSpLocks/>
                        </p:cNvGrpSpPr>
                        <p:nvPr/>
                      </p:nvGrpSpPr>
                      <p:grpSpPr bwMode="auto">
                        <a:xfrm>
                          <a:off x="1606" y="2533"/>
                          <a:ext cx="2025" cy="216"/>
                          <a:chOff x="1606" y="2533"/>
                          <a:chExt cx="2025" cy="216"/>
                        </a:xfrm>
                      </p:grpSpPr>
                      <p:sp>
                        <p:nvSpPr>
                          <p:cNvPr id="176" name="AutoShape 121"/>
                          <p:cNvSpPr>
                            <a:spLocks noChangeArrowheads="1"/>
                          </p:cNvSpPr>
                          <p:nvPr/>
                        </p:nvSpPr>
                        <p:spPr bwMode="auto">
                          <a:xfrm>
                            <a:off x="1606" y="2533"/>
                            <a:ext cx="2025" cy="189"/>
                          </a:xfrm>
                          <a:prstGeom prst="roundRect">
                            <a:avLst>
                              <a:gd name="adj" fmla="val 5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77" name="Group 122"/>
                          <p:cNvGrpSpPr>
                            <a:grpSpLocks/>
                          </p:cNvGrpSpPr>
                          <p:nvPr/>
                        </p:nvGrpSpPr>
                        <p:grpSpPr bwMode="auto">
                          <a:xfrm>
                            <a:off x="1606" y="2533"/>
                            <a:ext cx="2025" cy="216"/>
                            <a:chOff x="1606" y="2533"/>
                            <a:chExt cx="2025" cy="216"/>
                          </a:xfrm>
                        </p:grpSpPr>
                        <p:sp>
                          <p:nvSpPr>
                            <p:cNvPr id="178" name="AutoShape 123"/>
                            <p:cNvSpPr>
                              <a:spLocks noChangeArrowheads="1"/>
                            </p:cNvSpPr>
                            <p:nvPr/>
                          </p:nvSpPr>
                          <p:spPr bwMode="auto">
                            <a:xfrm>
                              <a:off x="1606" y="2533"/>
                              <a:ext cx="2025" cy="189"/>
                            </a:xfrm>
                            <a:prstGeom prst="roundRect">
                              <a:avLst>
                                <a:gd name="adj" fmla="val 5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79" name="AutoShape 124"/>
                            <p:cNvSpPr>
                              <a:spLocks noChangeArrowheads="1"/>
                            </p:cNvSpPr>
                            <p:nvPr/>
                          </p:nvSpPr>
                          <p:spPr bwMode="auto">
                            <a:xfrm>
                              <a:off x="1606" y="2533"/>
                              <a:ext cx="1237" cy="216"/>
                            </a:xfrm>
                            <a:prstGeom prst="roundRect">
                              <a:avLst>
                                <a:gd name="adj" fmla="val 5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pPr>
                              <a:r>
                                <a:rPr kumimoji="0" lang="en-GB"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组织过程焦点   </a:t>
                              </a:r>
                              <a:r>
                                <a:rPr kumimoji="0" lang="en-GB" altLang="zh-CN" sz="1200" b="1" i="0" u="none" strike="noStrike" kern="0" cap="none" spc="0" normalizeH="0" baseline="0" noProof="0" smtClean="0">
                                  <a:ln>
                                    <a:noFill/>
                                  </a:ln>
                                  <a:solidFill>
                                    <a:srgbClr val="E40000"/>
                                  </a:solidFill>
                                  <a:effectLst/>
                                  <a:uLnTx/>
                                  <a:uFillTx/>
                                  <a:latin typeface="Times New Roman" panose="02020603050405020304" pitchFamily="18" charset="0"/>
                                  <a:ea typeface="仿宋_GB2312" pitchFamily="49" charset="-122"/>
                                </a:rPr>
                                <a:t>OPF</a:t>
                              </a:r>
                            </a:p>
                          </p:txBody>
                        </p:sp>
                      </p:grpSp>
                    </p:grpSp>
                  </p:grpSp>
                </p:grpSp>
              </p:grpSp>
            </p:grpSp>
          </p:grpSp>
          <p:grpSp>
            <p:nvGrpSpPr>
              <p:cNvPr id="136" name="Group 215"/>
              <p:cNvGrpSpPr>
                <a:grpSpLocks/>
              </p:cNvGrpSpPr>
              <p:nvPr/>
            </p:nvGrpSpPr>
            <p:grpSpPr bwMode="auto">
              <a:xfrm>
                <a:off x="2948" y="1381"/>
                <a:ext cx="966" cy="216"/>
                <a:chOff x="2948" y="1501"/>
                <a:chExt cx="966" cy="216"/>
              </a:xfrm>
            </p:grpSpPr>
            <p:sp>
              <p:nvSpPr>
                <p:cNvPr id="152" name="AutoShape 216"/>
                <p:cNvSpPr>
                  <a:spLocks noChangeArrowheads="1"/>
                </p:cNvSpPr>
                <p:nvPr/>
              </p:nvSpPr>
              <p:spPr bwMode="auto">
                <a:xfrm>
                  <a:off x="2948" y="1501"/>
                  <a:ext cx="906" cy="207"/>
                </a:xfrm>
                <a:prstGeom prst="roundRect">
                  <a:avLst>
                    <a:gd name="adj" fmla="val 48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53" name="Group 217"/>
                <p:cNvGrpSpPr>
                  <a:grpSpLocks/>
                </p:cNvGrpSpPr>
                <p:nvPr/>
              </p:nvGrpSpPr>
              <p:grpSpPr bwMode="auto">
                <a:xfrm>
                  <a:off x="2948" y="1501"/>
                  <a:ext cx="966" cy="216"/>
                  <a:chOff x="2948" y="1501"/>
                  <a:chExt cx="966" cy="216"/>
                </a:xfrm>
              </p:grpSpPr>
              <p:sp>
                <p:nvSpPr>
                  <p:cNvPr id="154" name="AutoShape 218"/>
                  <p:cNvSpPr>
                    <a:spLocks noChangeArrowheads="1"/>
                  </p:cNvSpPr>
                  <p:nvPr/>
                </p:nvSpPr>
                <p:spPr bwMode="auto">
                  <a:xfrm>
                    <a:off x="2948" y="1501"/>
                    <a:ext cx="901" cy="201"/>
                  </a:xfrm>
                  <a:prstGeom prst="roundRect">
                    <a:avLst>
                      <a:gd name="adj" fmla="val 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55" name="Group 219"/>
                  <p:cNvGrpSpPr>
                    <a:grpSpLocks/>
                  </p:cNvGrpSpPr>
                  <p:nvPr/>
                </p:nvGrpSpPr>
                <p:grpSpPr bwMode="auto">
                  <a:xfrm>
                    <a:off x="2948" y="1501"/>
                    <a:ext cx="966" cy="216"/>
                    <a:chOff x="2948" y="1501"/>
                    <a:chExt cx="966" cy="216"/>
                  </a:xfrm>
                </p:grpSpPr>
                <p:sp>
                  <p:nvSpPr>
                    <p:cNvPr id="156" name="AutoShape 220"/>
                    <p:cNvSpPr>
                      <a:spLocks noChangeArrowheads="1"/>
                    </p:cNvSpPr>
                    <p:nvPr/>
                  </p:nvSpPr>
                  <p:spPr bwMode="auto">
                    <a:xfrm>
                      <a:off x="2948" y="1501"/>
                      <a:ext cx="897" cy="198"/>
                    </a:xfrm>
                    <a:prstGeom prst="roundRect">
                      <a:avLst>
                        <a:gd name="adj" fmla="val 50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57" name="Group 221"/>
                    <p:cNvGrpSpPr>
                      <a:grpSpLocks/>
                    </p:cNvGrpSpPr>
                    <p:nvPr/>
                  </p:nvGrpSpPr>
                  <p:grpSpPr bwMode="auto">
                    <a:xfrm>
                      <a:off x="2948" y="1501"/>
                      <a:ext cx="966" cy="216"/>
                      <a:chOff x="2948" y="1501"/>
                      <a:chExt cx="966" cy="216"/>
                    </a:xfrm>
                  </p:grpSpPr>
                  <p:sp>
                    <p:nvSpPr>
                      <p:cNvPr id="158" name="AutoShape 222"/>
                      <p:cNvSpPr>
                        <a:spLocks noChangeArrowheads="1"/>
                      </p:cNvSpPr>
                      <p:nvPr/>
                    </p:nvSpPr>
                    <p:spPr bwMode="auto">
                      <a:xfrm>
                        <a:off x="2948" y="1501"/>
                        <a:ext cx="895" cy="195"/>
                      </a:xfrm>
                      <a:prstGeom prst="roundRect">
                        <a:avLst>
                          <a:gd name="adj" fmla="val 51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59" name="Group 223"/>
                      <p:cNvGrpSpPr>
                        <a:grpSpLocks/>
                      </p:cNvGrpSpPr>
                      <p:nvPr/>
                    </p:nvGrpSpPr>
                    <p:grpSpPr bwMode="auto">
                      <a:xfrm>
                        <a:off x="2948" y="1501"/>
                        <a:ext cx="966" cy="216"/>
                        <a:chOff x="2948" y="1501"/>
                        <a:chExt cx="966" cy="216"/>
                      </a:xfrm>
                    </p:grpSpPr>
                    <p:sp>
                      <p:nvSpPr>
                        <p:cNvPr id="160" name="AutoShape 224"/>
                        <p:cNvSpPr>
                          <a:spLocks noChangeArrowheads="1"/>
                        </p:cNvSpPr>
                        <p:nvPr/>
                      </p:nvSpPr>
                      <p:spPr bwMode="auto">
                        <a:xfrm>
                          <a:off x="2948" y="1501"/>
                          <a:ext cx="893" cy="19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61" name="Group 225"/>
                        <p:cNvGrpSpPr>
                          <a:grpSpLocks/>
                        </p:cNvGrpSpPr>
                        <p:nvPr/>
                      </p:nvGrpSpPr>
                      <p:grpSpPr bwMode="auto">
                        <a:xfrm>
                          <a:off x="2948" y="1501"/>
                          <a:ext cx="966" cy="216"/>
                          <a:chOff x="2948" y="1501"/>
                          <a:chExt cx="966" cy="216"/>
                        </a:xfrm>
                      </p:grpSpPr>
                      <p:sp>
                        <p:nvSpPr>
                          <p:cNvPr id="162" name="AutoShape 226"/>
                          <p:cNvSpPr>
                            <a:spLocks noChangeArrowheads="1"/>
                          </p:cNvSpPr>
                          <p:nvPr/>
                        </p:nvSpPr>
                        <p:spPr bwMode="auto">
                          <a:xfrm>
                            <a:off x="2948" y="1501"/>
                            <a:ext cx="890" cy="191"/>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63" name="Group 227"/>
                          <p:cNvGrpSpPr>
                            <a:grpSpLocks/>
                          </p:cNvGrpSpPr>
                          <p:nvPr/>
                        </p:nvGrpSpPr>
                        <p:grpSpPr bwMode="auto">
                          <a:xfrm>
                            <a:off x="2948" y="1501"/>
                            <a:ext cx="966" cy="216"/>
                            <a:chOff x="2948" y="1501"/>
                            <a:chExt cx="966" cy="216"/>
                          </a:xfrm>
                        </p:grpSpPr>
                        <p:sp>
                          <p:nvSpPr>
                            <p:cNvPr id="164" name="AutoShape 228"/>
                            <p:cNvSpPr>
                              <a:spLocks noChangeArrowheads="1"/>
                            </p:cNvSpPr>
                            <p:nvPr/>
                          </p:nvSpPr>
                          <p:spPr bwMode="auto">
                            <a:xfrm>
                              <a:off x="2948" y="1501"/>
                              <a:ext cx="890" cy="191"/>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65" name="AutoShape 229"/>
                            <p:cNvSpPr>
                              <a:spLocks noChangeArrowheads="1"/>
                            </p:cNvSpPr>
                            <p:nvPr/>
                          </p:nvSpPr>
                          <p:spPr bwMode="auto">
                            <a:xfrm>
                              <a:off x="2948" y="1501"/>
                              <a:ext cx="966" cy="216"/>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同行评审   </a:t>
                              </a:r>
                              <a:r>
                                <a:rPr kumimoji="0" lang="en-GB" altLang="zh-CN" sz="1200" b="1" i="0" u="none" strike="noStrike" kern="0" cap="none" spc="0" normalizeH="0" baseline="0" noProof="0" smtClean="0">
                                  <a:ln>
                                    <a:noFill/>
                                  </a:ln>
                                  <a:solidFill>
                                    <a:srgbClr val="E40000"/>
                                  </a:solidFill>
                                  <a:effectLst/>
                                  <a:uLnTx/>
                                  <a:uFillTx/>
                                  <a:latin typeface="Times New Roman" panose="02020603050405020304" pitchFamily="18" charset="0"/>
                                  <a:ea typeface="仿宋_GB2312" pitchFamily="49" charset="-122"/>
                                </a:rPr>
                                <a:t>  PR</a:t>
                              </a:r>
                            </a:p>
                          </p:txBody>
                        </p:sp>
                      </p:grpSp>
                    </p:grpSp>
                  </p:grpSp>
                </p:grpSp>
              </p:grpSp>
            </p:grpSp>
          </p:grpSp>
          <p:grpSp>
            <p:nvGrpSpPr>
              <p:cNvPr id="137" name="Group 230"/>
              <p:cNvGrpSpPr>
                <a:grpSpLocks/>
              </p:cNvGrpSpPr>
              <p:nvPr/>
            </p:nvGrpSpPr>
            <p:grpSpPr bwMode="auto">
              <a:xfrm>
                <a:off x="2711" y="1545"/>
                <a:ext cx="1248" cy="217"/>
                <a:chOff x="2711" y="1665"/>
                <a:chExt cx="1248" cy="217"/>
              </a:xfrm>
            </p:grpSpPr>
            <p:sp>
              <p:nvSpPr>
                <p:cNvPr id="138" name="AutoShape 231"/>
                <p:cNvSpPr>
                  <a:spLocks noChangeArrowheads="1"/>
                </p:cNvSpPr>
                <p:nvPr/>
              </p:nvSpPr>
              <p:spPr bwMode="auto">
                <a:xfrm>
                  <a:off x="2711" y="1665"/>
                  <a:ext cx="1006" cy="207"/>
                </a:xfrm>
                <a:prstGeom prst="roundRect">
                  <a:avLst>
                    <a:gd name="adj" fmla="val 48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39" name="Group 232"/>
                <p:cNvGrpSpPr>
                  <a:grpSpLocks/>
                </p:cNvGrpSpPr>
                <p:nvPr/>
              </p:nvGrpSpPr>
              <p:grpSpPr bwMode="auto">
                <a:xfrm>
                  <a:off x="2711" y="1666"/>
                  <a:ext cx="1248" cy="216"/>
                  <a:chOff x="2711" y="1666"/>
                  <a:chExt cx="1248" cy="216"/>
                </a:xfrm>
              </p:grpSpPr>
              <p:sp>
                <p:nvSpPr>
                  <p:cNvPr id="140" name="AutoShape 233"/>
                  <p:cNvSpPr>
                    <a:spLocks noChangeArrowheads="1"/>
                  </p:cNvSpPr>
                  <p:nvPr/>
                </p:nvSpPr>
                <p:spPr bwMode="auto">
                  <a:xfrm>
                    <a:off x="2711" y="1666"/>
                    <a:ext cx="1000" cy="202"/>
                  </a:xfrm>
                  <a:prstGeom prst="roundRect">
                    <a:avLst>
                      <a:gd name="adj" fmla="val 49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41" name="Group 234"/>
                  <p:cNvGrpSpPr>
                    <a:grpSpLocks/>
                  </p:cNvGrpSpPr>
                  <p:nvPr/>
                </p:nvGrpSpPr>
                <p:grpSpPr bwMode="auto">
                  <a:xfrm>
                    <a:off x="2711" y="1666"/>
                    <a:ext cx="1248" cy="216"/>
                    <a:chOff x="2711" y="1666"/>
                    <a:chExt cx="1248" cy="216"/>
                  </a:xfrm>
                </p:grpSpPr>
                <p:sp>
                  <p:nvSpPr>
                    <p:cNvPr id="142" name="AutoShape 235"/>
                    <p:cNvSpPr>
                      <a:spLocks noChangeArrowheads="1"/>
                    </p:cNvSpPr>
                    <p:nvPr/>
                  </p:nvSpPr>
                  <p:spPr bwMode="auto">
                    <a:xfrm>
                      <a:off x="2711" y="1666"/>
                      <a:ext cx="996" cy="198"/>
                    </a:xfrm>
                    <a:prstGeom prst="roundRect">
                      <a:avLst>
                        <a:gd name="adj" fmla="val 50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43" name="Group 236"/>
                    <p:cNvGrpSpPr>
                      <a:grpSpLocks/>
                    </p:cNvGrpSpPr>
                    <p:nvPr/>
                  </p:nvGrpSpPr>
                  <p:grpSpPr bwMode="auto">
                    <a:xfrm>
                      <a:off x="2711" y="1666"/>
                      <a:ext cx="1248" cy="216"/>
                      <a:chOff x="2711" y="1666"/>
                      <a:chExt cx="1248" cy="216"/>
                    </a:xfrm>
                  </p:grpSpPr>
                  <p:sp>
                    <p:nvSpPr>
                      <p:cNvPr id="144" name="AutoShape 237"/>
                      <p:cNvSpPr>
                        <a:spLocks noChangeArrowheads="1"/>
                      </p:cNvSpPr>
                      <p:nvPr/>
                    </p:nvSpPr>
                    <p:spPr bwMode="auto">
                      <a:xfrm>
                        <a:off x="2711" y="1666"/>
                        <a:ext cx="993" cy="195"/>
                      </a:xfrm>
                      <a:prstGeom prst="roundRect">
                        <a:avLst>
                          <a:gd name="adj" fmla="val 51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45" name="Group 238"/>
                      <p:cNvGrpSpPr>
                        <a:grpSpLocks/>
                      </p:cNvGrpSpPr>
                      <p:nvPr/>
                    </p:nvGrpSpPr>
                    <p:grpSpPr bwMode="auto">
                      <a:xfrm>
                        <a:off x="2711" y="1666"/>
                        <a:ext cx="1248" cy="216"/>
                        <a:chOff x="2711" y="1666"/>
                        <a:chExt cx="1248" cy="216"/>
                      </a:xfrm>
                    </p:grpSpPr>
                    <p:sp>
                      <p:nvSpPr>
                        <p:cNvPr id="146" name="AutoShape 239"/>
                        <p:cNvSpPr>
                          <a:spLocks noChangeArrowheads="1"/>
                        </p:cNvSpPr>
                        <p:nvPr/>
                      </p:nvSpPr>
                      <p:spPr bwMode="auto">
                        <a:xfrm>
                          <a:off x="2711" y="1666"/>
                          <a:ext cx="991" cy="19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47" name="Group 240"/>
                        <p:cNvGrpSpPr>
                          <a:grpSpLocks/>
                        </p:cNvGrpSpPr>
                        <p:nvPr/>
                      </p:nvGrpSpPr>
                      <p:grpSpPr bwMode="auto">
                        <a:xfrm>
                          <a:off x="2711" y="1666"/>
                          <a:ext cx="1248" cy="216"/>
                          <a:chOff x="2711" y="1666"/>
                          <a:chExt cx="1248" cy="216"/>
                        </a:xfrm>
                      </p:grpSpPr>
                      <p:sp>
                        <p:nvSpPr>
                          <p:cNvPr id="148" name="AutoShape 241"/>
                          <p:cNvSpPr>
                            <a:spLocks noChangeArrowheads="1"/>
                          </p:cNvSpPr>
                          <p:nvPr/>
                        </p:nvSpPr>
                        <p:spPr bwMode="auto">
                          <a:xfrm>
                            <a:off x="2711" y="1666"/>
                            <a:ext cx="990" cy="192"/>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49" name="Group 242"/>
                          <p:cNvGrpSpPr>
                            <a:grpSpLocks/>
                          </p:cNvGrpSpPr>
                          <p:nvPr/>
                        </p:nvGrpSpPr>
                        <p:grpSpPr bwMode="auto">
                          <a:xfrm>
                            <a:off x="2711" y="1666"/>
                            <a:ext cx="1248" cy="216"/>
                            <a:chOff x="2711" y="1666"/>
                            <a:chExt cx="1248" cy="216"/>
                          </a:xfrm>
                        </p:grpSpPr>
                        <p:sp>
                          <p:nvSpPr>
                            <p:cNvPr id="150" name="AutoShape 243"/>
                            <p:cNvSpPr>
                              <a:spLocks noChangeArrowheads="1"/>
                            </p:cNvSpPr>
                            <p:nvPr/>
                          </p:nvSpPr>
                          <p:spPr bwMode="auto">
                            <a:xfrm>
                              <a:off x="2711" y="1666"/>
                              <a:ext cx="990" cy="192"/>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51" name="AutoShape 244"/>
                            <p:cNvSpPr>
                              <a:spLocks noChangeArrowheads="1"/>
                            </p:cNvSpPr>
                            <p:nvPr/>
                          </p:nvSpPr>
                          <p:spPr bwMode="auto">
                            <a:xfrm>
                              <a:off x="2711" y="1666"/>
                              <a:ext cx="1248" cy="216"/>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pPr>
                              <a:r>
                                <a:rPr kumimoji="0" lang="en-GB"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组间协调	       </a:t>
                              </a:r>
                              <a:r>
                                <a:rPr kumimoji="0" lang="en-GB" altLang="zh-CN" sz="1200" b="1" i="0" u="none" strike="noStrike" kern="0" cap="none" spc="0" normalizeH="0" baseline="0" noProof="0" smtClean="0">
                                  <a:ln>
                                    <a:noFill/>
                                  </a:ln>
                                  <a:solidFill>
                                    <a:srgbClr val="E40000"/>
                                  </a:solidFill>
                                  <a:effectLst/>
                                  <a:uLnTx/>
                                  <a:uFillTx/>
                                  <a:latin typeface="Times New Roman" panose="02020603050405020304" pitchFamily="18" charset="0"/>
                                  <a:ea typeface="仿宋_GB2312" pitchFamily="49" charset="-122"/>
                                </a:rPr>
                                <a:t>IC</a:t>
                              </a:r>
                            </a:p>
                          </p:txBody>
                        </p:sp>
                      </p:grpSp>
                    </p:grpSp>
                  </p:grpSp>
                </p:grpSp>
              </p:grpSp>
            </p:grpSp>
          </p:grpSp>
        </p:grpSp>
        <p:grpSp>
          <p:nvGrpSpPr>
            <p:cNvPr id="8" name="Group 557"/>
            <p:cNvGrpSpPr>
              <a:grpSpLocks/>
            </p:cNvGrpSpPr>
            <p:nvPr/>
          </p:nvGrpSpPr>
          <p:grpSpPr bwMode="auto">
            <a:xfrm>
              <a:off x="2547" y="966"/>
              <a:ext cx="1788" cy="390"/>
              <a:chOff x="2547" y="966"/>
              <a:chExt cx="1788" cy="390"/>
            </a:xfrm>
          </p:grpSpPr>
          <p:grpSp>
            <p:nvGrpSpPr>
              <p:cNvPr id="101" name="Group 245"/>
              <p:cNvGrpSpPr>
                <a:grpSpLocks/>
              </p:cNvGrpSpPr>
              <p:nvPr/>
            </p:nvGrpSpPr>
            <p:grpSpPr bwMode="auto">
              <a:xfrm>
                <a:off x="2829" y="966"/>
                <a:ext cx="1506" cy="216"/>
                <a:chOff x="2829" y="1086"/>
                <a:chExt cx="1506" cy="216"/>
              </a:xfrm>
            </p:grpSpPr>
            <p:sp>
              <p:nvSpPr>
                <p:cNvPr id="117" name="AutoShape 246"/>
                <p:cNvSpPr>
                  <a:spLocks noChangeArrowheads="1"/>
                </p:cNvSpPr>
                <p:nvPr/>
              </p:nvSpPr>
              <p:spPr bwMode="auto">
                <a:xfrm>
                  <a:off x="2829" y="1086"/>
                  <a:ext cx="1506" cy="206"/>
                </a:xfrm>
                <a:prstGeom prst="roundRect">
                  <a:avLst>
                    <a:gd name="adj" fmla="val 48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18" name="Group 247"/>
                <p:cNvGrpSpPr>
                  <a:grpSpLocks/>
                </p:cNvGrpSpPr>
                <p:nvPr/>
              </p:nvGrpSpPr>
              <p:grpSpPr bwMode="auto">
                <a:xfrm>
                  <a:off x="2829" y="1086"/>
                  <a:ext cx="1501" cy="216"/>
                  <a:chOff x="2829" y="1086"/>
                  <a:chExt cx="1501" cy="216"/>
                </a:xfrm>
              </p:grpSpPr>
              <p:sp>
                <p:nvSpPr>
                  <p:cNvPr id="119" name="AutoShape 248"/>
                  <p:cNvSpPr>
                    <a:spLocks noChangeArrowheads="1"/>
                  </p:cNvSpPr>
                  <p:nvPr/>
                </p:nvSpPr>
                <p:spPr bwMode="auto">
                  <a:xfrm>
                    <a:off x="2829" y="1086"/>
                    <a:ext cx="1501" cy="201"/>
                  </a:xfrm>
                  <a:prstGeom prst="roundRect">
                    <a:avLst>
                      <a:gd name="adj" fmla="val 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20" name="Group 249"/>
                  <p:cNvGrpSpPr>
                    <a:grpSpLocks/>
                  </p:cNvGrpSpPr>
                  <p:nvPr/>
                </p:nvGrpSpPr>
                <p:grpSpPr bwMode="auto">
                  <a:xfrm>
                    <a:off x="2829" y="1086"/>
                    <a:ext cx="1497" cy="216"/>
                    <a:chOff x="2829" y="1086"/>
                    <a:chExt cx="1497" cy="216"/>
                  </a:xfrm>
                </p:grpSpPr>
                <p:sp>
                  <p:nvSpPr>
                    <p:cNvPr id="121" name="AutoShape 250"/>
                    <p:cNvSpPr>
                      <a:spLocks noChangeArrowheads="1"/>
                    </p:cNvSpPr>
                    <p:nvPr/>
                  </p:nvSpPr>
                  <p:spPr bwMode="auto">
                    <a:xfrm>
                      <a:off x="2829" y="1086"/>
                      <a:ext cx="1497" cy="197"/>
                    </a:xfrm>
                    <a:prstGeom prst="roundRect">
                      <a:avLst>
                        <a:gd name="adj" fmla="val 50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22" name="Group 251"/>
                    <p:cNvGrpSpPr>
                      <a:grpSpLocks/>
                    </p:cNvGrpSpPr>
                    <p:nvPr/>
                  </p:nvGrpSpPr>
                  <p:grpSpPr bwMode="auto">
                    <a:xfrm>
                      <a:off x="2829" y="1086"/>
                      <a:ext cx="1494" cy="216"/>
                      <a:chOff x="2829" y="1086"/>
                      <a:chExt cx="1494" cy="216"/>
                    </a:xfrm>
                  </p:grpSpPr>
                  <p:sp>
                    <p:nvSpPr>
                      <p:cNvPr id="123" name="AutoShape 252"/>
                      <p:cNvSpPr>
                        <a:spLocks noChangeArrowheads="1"/>
                      </p:cNvSpPr>
                      <p:nvPr/>
                    </p:nvSpPr>
                    <p:spPr bwMode="auto">
                      <a:xfrm>
                        <a:off x="2829" y="1086"/>
                        <a:ext cx="1494" cy="194"/>
                      </a:xfrm>
                      <a:prstGeom prst="roundRect">
                        <a:avLst>
                          <a:gd name="adj" fmla="val 51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24" name="Group 253"/>
                      <p:cNvGrpSpPr>
                        <a:grpSpLocks/>
                      </p:cNvGrpSpPr>
                      <p:nvPr/>
                    </p:nvGrpSpPr>
                    <p:grpSpPr bwMode="auto">
                      <a:xfrm>
                        <a:off x="2829" y="1086"/>
                        <a:ext cx="1492" cy="216"/>
                        <a:chOff x="2829" y="1086"/>
                        <a:chExt cx="1492" cy="216"/>
                      </a:xfrm>
                    </p:grpSpPr>
                    <p:sp>
                      <p:nvSpPr>
                        <p:cNvPr id="125" name="AutoShape 254"/>
                        <p:cNvSpPr>
                          <a:spLocks noChangeArrowheads="1"/>
                        </p:cNvSpPr>
                        <p:nvPr/>
                      </p:nvSpPr>
                      <p:spPr bwMode="auto">
                        <a:xfrm>
                          <a:off x="2829" y="1086"/>
                          <a:ext cx="1492" cy="192"/>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26" name="Group 255"/>
                        <p:cNvGrpSpPr>
                          <a:grpSpLocks/>
                        </p:cNvGrpSpPr>
                        <p:nvPr/>
                      </p:nvGrpSpPr>
                      <p:grpSpPr bwMode="auto">
                        <a:xfrm>
                          <a:off x="2829" y="1086"/>
                          <a:ext cx="1491" cy="216"/>
                          <a:chOff x="2829" y="1086"/>
                          <a:chExt cx="1491" cy="216"/>
                        </a:xfrm>
                      </p:grpSpPr>
                      <p:sp>
                        <p:nvSpPr>
                          <p:cNvPr id="127" name="AutoShape 256"/>
                          <p:cNvSpPr>
                            <a:spLocks noChangeArrowheads="1"/>
                          </p:cNvSpPr>
                          <p:nvPr/>
                        </p:nvSpPr>
                        <p:spPr bwMode="auto">
                          <a:xfrm>
                            <a:off x="2829" y="1086"/>
                            <a:ext cx="1491" cy="191"/>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28" name="Group 257"/>
                          <p:cNvGrpSpPr>
                            <a:grpSpLocks/>
                          </p:cNvGrpSpPr>
                          <p:nvPr/>
                        </p:nvGrpSpPr>
                        <p:grpSpPr bwMode="auto">
                          <a:xfrm>
                            <a:off x="2829" y="1086"/>
                            <a:ext cx="1491" cy="216"/>
                            <a:chOff x="2829" y="1086"/>
                            <a:chExt cx="1491" cy="216"/>
                          </a:xfrm>
                        </p:grpSpPr>
                        <p:sp>
                          <p:nvSpPr>
                            <p:cNvPr id="129" name="AutoShape 258"/>
                            <p:cNvSpPr>
                              <a:spLocks noChangeArrowheads="1"/>
                            </p:cNvSpPr>
                            <p:nvPr/>
                          </p:nvSpPr>
                          <p:spPr bwMode="auto">
                            <a:xfrm>
                              <a:off x="2829" y="1086"/>
                              <a:ext cx="1491" cy="191"/>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30" name="AutoShape 259"/>
                            <p:cNvSpPr>
                              <a:spLocks noChangeArrowheads="1"/>
                            </p:cNvSpPr>
                            <p:nvPr/>
                          </p:nvSpPr>
                          <p:spPr bwMode="auto">
                            <a:xfrm>
                              <a:off x="2829" y="1086"/>
                              <a:ext cx="1239" cy="216"/>
                            </a:xfrm>
                            <a:prstGeom prst="roundRect">
                              <a:avLst>
                                <a:gd name="adj" fmla="val 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软件质量管理  </a:t>
                              </a:r>
                              <a:r>
                                <a:rPr kumimoji="0" lang="en-GB" altLang="zh-CN" sz="1200" b="1" i="0" u="none" strike="noStrike" kern="0" cap="none" spc="0" normalizeH="0" baseline="0" noProof="0" smtClean="0">
                                  <a:ln>
                                    <a:noFill/>
                                  </a:ln>
                                  <a:solidFill>
                                    <a:srgbClr val="E40000"/>
                                  </a:solidFill>
                                  <a:effectLst/>
                                  <a:uLnTx/>
                                  <a:uFillTx/>
                                  <a:latin typeface="Times New Roman" panose="02020603050405020304" pitchFamily="18" charset="0"/>
                                  <a:ea typeface="仿宋_GB2312" pitchFamily="49" charset="-122"/>
                                </a:rPr>
                                <a:t>SQM</a:t>
                              </a:r>
                            </a:p>
                          </p:txBody>
                        </p:sp>
                      </p:grpSp>
                    </p:grpSp>
                  </p:grpSp>
                </p:grpSp>
              </p:grpSp>
            </p:grpSp>
          </p:grpSp>
          <p:grpSp>
            <p:nvGrpSpPr>
              <p:cNvPr id="102" name="Group 260"/>
              <p:cNvGrpSpPr>
                <a:grpSpLocks/>
              </p:cNvGrpSpPr>
              <p:nvPr/>
            </p:nvGrpSpPr>
            <p:grpSpPr bwMode="auto">
              <a:xfrm>
                <a:off x="2547" y="1139"/>
                <a:ext cx="1763" cy="217"/>
                <a:chOff x="2355" y="1259"/>
                <a:chExt cx="1763" cy="217"/>
              </a:xfrm>
            </p:grpSpPr>
            <p:sp>
              <p:nvSpPr>
                <p:cNvPr id="103" name="AutoShape 261"/>
                <p:cNvSpPr>
                  <a:spLocks noChangeArrowheads="1"/>
                </p:cNvSpPr>
                <p:nvPr/>
              </p:nvSpPr>
              <p:spPr bwMode="auto">
                <a:xfrm>
                  <a:off x="2355" y="1259"/>
                  <a:ext cx="1763" cy="207"/>
                </a:xfrm>
                <a:prstGeom prst="roundRect">
                  <a:avLst>
                    <a:gd name="adj" fmla="val 48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04" name="Group 262"/>
                <p:cNvGrpSpPr>
                  <a:grpSpLocks/>
                </p:cNvGrpSpPr>
                <p:nvPr/>
              </p:nvGrpSpPr>
              <p:grpSpPr bwMode="auto">
                <a:xfrm>
                  <a:off x="2356" y="1260"/>
                  <a:ext cx="1758" cy="216"/>
                  <a:chOff x="2356" y="1260"/>
                  <a:chExt cx="1758" cy="216"/>
                </a:xfrm>
              </p:grpSpPr>
              <p:sp>
                <p:nvSpPr>
                  <p:cNvPr id="105" name="AutoShape 263"/>
                  <p:cNvSpPr>
                    <a:spLocks noChangeArrowheads="1"/>
                  </p:cNvSpPr>
                  <p:nvPr/>
                </p:nvSpPr>
                <p:spPr bwMode="auto">
                  <a:xfrm>
                    <a:off x="2356" y="1260"/>
                    <a:ext cx="1758" cy="202"/>
                  </a:xfrm>
                  <a:prstGeom prst="roundRect">
                    <a:avLst>
                      <a:gd name="adj" fmla="val 49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06" name="Group 264"/>
                  <p:cNvGrpSpPr>
                    <a:grpSpLocks/>
                  </p:cNvGrpSpPr>
                  <p:nvPr/>
                </p:nvGrpSpPr>
                <p:grpSpPr bwMode="auto">
                  <a:xfrm>
                    <a:off x="2356" y="1260"/>
                    <a:ext cx="1754" cy="216"/>
                    <a:chOff x="2356" y="1260"/>
                    <a:chExt cx="1754" cy="216"/>
                  </a:xfrm>
                </p:grpSpPr>
                <p:sp>
                  <p:nvSpPr>
                    <p:cNvPr id="107" name="AutoShape 265"/>
                    <p:cNvSpPr>
                      <a:spLocks noChangeArrowheads="1"/>
                    </p:cNvSpPr>
                    <p:nvPr/>
                  </p:nvSpPr>
                  <p:spPr bwMode="auto">
                    <a:xfrm>
                      <a:off x="2356" y="1260"/>
                      <a:ext cx="1754" cy="198"/>
                    </a:xfrm>
                    <a:prstGeom prst="roundRect">
                      <a:avLst>
                        <a:gd name="adj" fmla="val 50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08" name="Group 266"/>
                    <p:cNvGrpSpPr>
                      <a:grpSpLocks/>
                    </p:cNvGrpSpPr>
                    <p:nvPr/>
                  </p:nvGrpSpPr>
                  <p:grpSpPr bwMode="auto">
                    <a:xfrm>
                      <a:off x="2356" y="1260"/>
                      <a:ext cx="1752" cy="216"/>
                      <a:chOff x="2356" y="1260"/>
                      <a:chExt cx="1752" cy="216"/>
                    </a:xfrm>
                  </p:grpSpPr>
                  <p:sp>
                    <p:nvSpPr>
                      <p:cNvPr id="109" name="AutoShape 267"/>
                      <p:cNvSpPr>
                        <a:spLocks noChangeArrowheads="1"/>
                      </p:cNvSpPr>
                      <p:nvPr/>
                    </p:nvSpPr>
                    <p:spPr bwMode="auto">
                      <a:xfrm>
                        <a:off x="2356" y="1260"/>
                        <a:ext cx="1752" cy="195"/>
                      </a:xfrm>
                      <a:prstGeom prst="roundRect">
                        <a:avLst>
                          <a:gd name="adj" fmla="val 51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10" name="Group 268"/>
                      <p:cNvGrpSpPr>
                        <a:grpSpLocks/>
                      </p:cNvGrpSpPr>
                      <p:nvPr/>
                    </p:nvGrpSpPr>
                    <p:grpSpPr bwMode="auto">
                      <a:xfrm>
                        <a:off x="2356" y="1260"/>
                        <a:ext cx="1749" cy="216"/>
                        <a:chOff x="2356" y="1260"/>
                        <a:chExt cx="1749" cy="216"/>
                      </a:xfrm>
                    </p:grpSpPr>
                    <p:sp>
                      <p:nvSpPr>
                        <p:cNvPr id="111" name="AutoShape 269"/>
                        <p:cNvSpPr>
                          <a:spLocks noChangeArrowheads="1"/>
                        </p:cNvSpPr>
                        <p:nvPr/>
                      </p:nvSpPr>
                      <p:spPr bwMode="auto">
                        <a:xfrm>
                          <a:off x="2356" y="1260"/>
                          <a:ext cx="1749" cy="19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12" name="Group 270"/>
                        <p:cNvGrpSpPr>
                          <a:grpSpLocks/>
                        </p:cNvGrpSpPr>
                        <p:nvPr/>
                      </p:nvGrpSpPr>
                      <p:grpSpPr bwMode="auto">
                        <a:xfrm>
                          <a:off x="2356" y="1260"/>
                          <a:ext cx="1748" cy="216"/>
                          <a:chOff x="2356" y="1260"/>
                          <a:chExt cx="1748" cy="216"/>
                        </a:xfrm>
                      </p:grpSpPr>
                      <p:sp>
                        <p:nvSpPr>
                          <p:cNvPr id="113" name="AutoShape 271"/>
                          <p:cNvSpPr>
                            <a:spLocks noChangeArrowheads="1"/>
                          </p:cNvSpPr>
                          <p:nvPr/>
                        </p:nvSpPr>
                        <p:spPr bwMode="auto">
                          <a:xfrm>
                            <a:off x="2356" y="1260"/>
                            <a:ext cx="1748" cy="192"/>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114" name="Group 272"/>
                          <p:cNvGrpSpPr>
                            <a:grpSpLocks/>
                          </p:cNvGrpSpPr>
                          <p:nvPr/>
                        </p:nvGrpSpPr>
                        <p:grpSpPr bwMode="auto">
                          <a:xfrm>
                            <a:off x="2356" y="1260"/>
                            <a:ext cx="1748" cy="216"/>
                            <a:chOff x="2356" y="1260"/>
                            <a:chExt cx="1748" cy="216"/>
                          </a:xfrm>
                        </p:grpSpPr>
                        <p:sp>
                          <p:nvSpPr>
                            <p:cNvPr id="115" name="AutoShape 273"/>
                            <p:cNvSpPr>
                              <a:spLocks noChangeArrowheads="1"/>
                            </p:cNvSpPr>
                            <p:nvPr/>
                          </p:nvSpPr>
                          <p:spPr bwMode="auto">
                            <a:xfrm>
                              <a:off x="2356" y="1260"/>
                              <a:ext cx="1748" cy="192"/>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16" name="AutoShape 274"/>
                            <p:cNvSpPr>
                              <a:spLocks noChangeArrowheads="1"/>
                            </p:cNvSpPr>
                            <p:nvPr/>
                          </p:nvSpPr>
                          <p:spPr bwMode="auto">
                            <a:xfrm>
                              <a:off x="2356" y="1260"/>
                              <a:ext cx="1309" cy="216"/>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80713" algn="l"/>
                                </a:tabLst>
                                <a:defRPr/>
                              </a:pPr>
                              <a:r>
                                <a:rPr kumimoji="0" lang="en-GB"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定量 过程管理   </a:t>
                              </a:r>
                              <a:r>
                                <a:rPr kumimoji="0" lang="en-GB" altLang="zh-CN" sz="1200" b="1" i="0" u="none" strike="noStrike" kern="0" cap="none" spc="0" normalizeH="0" baseline="0" noProof="0" smtClean="0">
                                  <a:ln>
                                    <a:noFill/>
                                  </a:ln>
                                  <a:solidFill>
                                    <a:srgbClr val="E40000"/>
                                  </a:solidFill>
                                  <a:effectLst/>
                                  <a:uLnTx/>
                                  <a:uFillTx/>
                                  <a:latin typeface="Times New Roman" panose="02020603050405020304" pitchFamily="18" charset="0"/>
                                  <a:ea typeface="仿宋_GB2312" pitchFamily="49" charset="-122"/>
                                </a:rPr>
                                <a:t>QPM</a:t>
                              </a:r>
                            </a:p>
                          </p:txBody>
                        </p:sp>
                      </p:grpSp>
                    </p:grpSp>
                  </p:grpSp>
                </p:grpSp>
              </p:grpSp>
            </p:grpSp>
          </p:grpSp>
        </p:grpSp>
        <p:sp>
          <p:nvSpPr>
            <p:cNvPr id="9" name="Line 275"/>
            <p:cNvSpPr>
              <a:spLocks noChangeShapeType="1"/>
            </p:cNvSpPr>
            <p:nvPr/>
          </p:nvSpPr>
          <p:spPr bwMode="auto">
            <a:xfrm flipH="1">
              <a:off x="2222" y="944"/>
              <a:ext cx="2629" cy="1"/>
            </a:xfrm>
            <a:prstGeom prst="line">
              <a:avLst/>
            </a:prstGeom>
            <a:noFill/>
            <a:ln w="38100">
              <a:solidFill>
                <a:srgbClr val="CC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smtClean="0">
                <a:ln>
                  <a:noFill/>
                </a:ln>
                <a:solidFill>
                  <a:srgbClr val="000000"/>
                </a:solidFill>
                <a:effectLst/>
                <a:uLnTx/>
                <a:uFillTx/>
              </a:endParaRPr>
            </a:p>
          </p:txBody>
        </p:sp>
        <p:sp>
          <p:nvSpPr>
            <p:cNvPr id="10" name="Line 276"/>
            <p:cNvSpPr>
              <a:spLocks noChangeShapeType="1"/>
            </p:cNvSpPr>
            <p:nvPr/>
          </p:nvSpPr>
          <p:spPr bwMode="auto">
            <a:xfrm flipH="1">
              <a:off x="1982" y="1366"/>
              <a:ext cx="2718" cy="1"/>
            </a:xfrm>
            <a:prstGeom prst="line">
              <a:avLst/>
            </a:prstGeom>
            <a:noFill/>
            <a:ln w="38100">
              <a:solidFill>
                <a:srgbClr val="CC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smtClean="0">
                <a:ln>
                  <a:noFill/>
                </a:ln>
                <a:solidFill>
                  <a:srgbClr val="000000"/>
                </a:solidFill>
                <a:effectLst/>
                <a:uLnTx/>
                <a:uFillTx/>
              </a:endParaRPr>
            </a:p>
          </p:txBody>
        </p:sp>
        <p:sp>
          <p:nvSpPr>
            <p:cNvPr id="11" name="Line 277"/>
            <p:cNvSpPr>
              <a:spLocks noChangeShapeType="1"/>
            </p:cNvSpPr>
            <p:nvPr/>
          </p:nvSpPr>
          <p:spPr bwMode="auto">
            <a:xfrm flipH="1">
              <a:off x="1391" y="2614"/>
              <a:ext cx="2628" cy="1"/>
            </a:xfrm>
            <a:prstGeom prst="line">
              <a:avLst/>
            </a:prstGeom>
            <a:noFill/>
            <a:ln w="38100">
              <a:solidFill>
                <a:srgbClr val="CC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smtClean="0">
                <a:ln>
                  <a:noFill/>
                </a:ln>
                <a:solidFill>
                  <a:srgbClr val="000000"/>
                </a:solidFill>
                <a:effectLst/>
                <a:uLnTx/>
                <a:uFillTx/>
              </a:endParaRPr>
            </a:p>
          </p:txBody>
        </p:sp>
        <p:sp>
          <p:nvSpPr>
            <p:cNvPr id="12" name="Line 373"/>
            <p:cNvSpPr>
              <a:spLocks noChangeShapeType="1"/>
            </p:cNvSpPr>
            <p:nvPr/>
          </p:nvSpPr>
          <p:spPr bwMode="auto">
            <a:xfrm>
              <a:off x="831" y="3739"/>
              <a:ext cx="2721" cy="1"/>
            </a:xfrm>
            <a:prstGeom prst="line">
              <a:avLst/>
            </a:prstGeom>
            <a:noFill/>
            <a:ln w="38100">
              <a:solidFill>
                <a:srgbClr val="CC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smtClean="0">
                <a:ln>
                  <a:noFill/>
                </a:ln>
                <a:solidFill>
                  <a:srgbClr val="000000"/>
                </a:solidFill>
                <a:effectLst/>
                <a:uLnTx/>
                <a:uFillTx/>
              </a:endParaRPr>
            </a:p>
          </p:txBody>
        </p:sp>
        <p:grpSp>
          <p:nvGrpSpPr>
            <p:cNvPr id="13" name="Group 482"/>
            <p:cNvGrpSpPr>
              <a:grpSpLocks/>
            </p:cNvGrpSpPr>
            <p:nvPr/>
          </p:nvGrpSpPr>
          <p:grpSpPr bwMode="auto">
            <a:xfrm>
              <a:off x="190" y="2890"/>
              <a:ext cx="873" cy="239"/>
              <a:chOff x="641" y="2640"/>
              <a:chExt cx="873" cy="239"/>
            </a:xfrm>
          </p:grpSpPr>
          <p:sp>
            <p:nvSpPr>
              <p:cNvPr id="87" name="AutoShape 483"/>
              <p:cNvSpPr>
                <a:spLocks noChangeArrowheads="1"/>
              </p:cNvSpPr>
              <p:nvPr/>
            </p:nvSpPr>
            <p:spPr bwMode="auto">
              <a:xfrm>
                <a:off x="641" y="2640"/>
                <a:ext cx="671" cy="186"/>
              </a:xfrm>
              <a:prstGeom prst="roundRect">
                <a:avLst>
                  <a:gd name="adj" fmla="val 53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88" name="Group 484"/>
              <p:cNvGrpSpPr>
                <a:grpSpLocks/>
              </p:cNvGrpSpPr>
              <p:nvPr/>
            </p:nvGrpSpPr>
            <p:grpSpPr bwMode="auto">
              <a:xfrm>
                <a:off x="641" y="2640"/>
                <a:ext cx="873" cy="239"/>
                <a:chOff x="641" y="2640"/>
                <a:chExt cx="873" cy="239"/>
              </a:xfrm>
            </p:grpSpPr>
            <p:sp>
              <p:nvSpPr>
                <p:cNvPr id="89" name="AutoShape 485"/>
                <p:cNvSpPr>
                  <a:spLocks noChangeArrowheads="1"/>
                </p:cNvSpPr>
                <p:nvPr/>
              </p:nvSpPr>
              <p:spPr bwMode="auto">
                <a:xfrm>
                  <a:off x="641" y="2640"/>
                  <a:ext cx="665" cy="181"/>
                </a:xfrm>
                <a:prstGeom prst="roundRect">
                  <a:avLst>
                    <a:gd name="adj" fmla="val 55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90" name="Group 486"/>
                <p:cNvGrpSpPr>
                  <a:grpSpLocks/>
                </p:cNvGrpSpPr>
                <p:nvPr/>
              </p:nvGrpSpPr>
              <p:grpSpPr bwMode="auto">
                <a:xfrm>
                  <a:off x="641" y="2640"/>
                  <a:ext cx="873" cy="239"/>
                  <a:chOff x="641" y="2640"/>
                  <a:chExt cx="873" cy="239"/>
                </a:xfrm>
              </p:grpSpPr>
              <p:sp>
                <p:nvSpPr>
                  <p:cNvPr id="91" name="AutoShape 487"/>
                  <p:cNvSpPr>
                    <a:spLocks noChangeArrowheads="1"/>
                  </p:cNvSpPr>
                  <p:nvPr/>
                </p:nvSpPr>
                <p:spPr bwMode="auto">
                  <a:xfrm>
                    <a:off x="641" y="2640"/>
                    <a:ext cx="661" cy="177"/>
                  </a:xfrm>
                  <a:prstGeom prst="roundRect">
                    <a:avLst>
                      <a:gd name="adj" fmla="val 56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92" name="Group 488"/>
                  <p:cNvGrpSpPr>
                    <a:grpSpLocks/>
                  </p:cNvGrpSpPr>
                  <p:nvPr/>
                </p:nvGrpSpPr>
                <p:grpSpPr bwMode="auto">
                  <a:xfrm>
                    <a:off x="641" y="2640"/>
                    <a:ext cx="873" cy="239"/>
                    <a:chOff x="641" y="2640"/>
                    <a:chExt cx="873" cy="239"/>
                  </a:xfrm>
                </p:grpSpPr>
                <p:sp>
                  <p:nvSpPr>
                    <p:cNvPr id="93" name="AutoShape 489"/>
                    <p:cNvSpPr>
                      <a:spLocks noChangeArrowheads="1"/>
                    </p:cNvSpPr>
                    <p:nvPr/>
                  </p:nvSpPr>
                  <p:spPr bwMode="auto">
                    <a:xfrm>
                      <a:off x="641" y="2640"/>
                      <a:ext cx="658" cy="174"/>
                    </a:xfrm>
                    <a:prstGeom prst="roundRect">
                      <a:avLst>
                        <a:gd name="adj" fmla="val 57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94" name="Group 490"/>
                    <p:cNvGrpSpPr>
                      <a:grpSpLocks/>
                    </p:cNvGrpSpPr>
                    <p:nvPr/>
                  </p:nvGrpSpPr>
                  <p:grpSpPr bwMode="auto">
                    <a:xfrm>
                      <a:off x="641" y="2640"/>
                      <a:ext cx="873" cy="239"/>
                      <a:chOff x="641" y="2640"/>
                      <a:chExt cx="873" cy="239"/>
                    </a:xfrm>
                  </p:grpSpPr>
                  <p:sp>
                    <p:nvSpPr>
                      <p:cNvPr id="95" name="AutoShape 491"/>
                      <p:cNvSpPr>
                        <a:spLocks noChangeArrowheads="1"/>
                      </p:cNvSpPr>
                      <p:nvPr/>
                    </p:nvSpPr>
                    <p:spPr bwMode="auto">
                      <a:xfrm>
                        <a:off x="641" y="2640"/>
                        <a:ext cx="656" cy="172"/>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96" name="Group 492"/>
                      <p:cNvGrpSpPr>
                        <a:grpSpLocks/>
                      </p:cNvGrpSpPr>
                      <p:nvPr/>
                    </p:nvGrpSpPr>
                    <p:grpSpPr bwMode="auto">
                      <a:xfrm>
                        <a:off x="641" y="2640"/>
                        <a:ext cx="873" cy="239"/>
                        <a:chOff x="641" y="2640"/>
                        <a:chExt cx="873" cy="239"/>
                      </a:xfrm>
                    </p:grpSpPr>
                    <p:sp>
                      <p:nvSpPr>
                        <p:cNvPr id="97" name="AutoShape 493"/>
                        <p:cNvSpPr>
                          <a:spLocks noChangeArrowheads="1"/>
                        </p:cNvSpPr>
                        <p:nvPr/>
                      </p:nvSpPr>
                      <p:spPr bwMode="auto">
                        <a:xfrm>
                          <a:off x="641" y="2640"/>
                          <a:ext cx="655" cy="171"/>
                        </a:xfrm>
                        <a:prstGeom prst="roundRect">
                          <a:avLst>
                            <a:gd name="adj" fmla="val 58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98" name="Group 494"/>
                        <p:cNvGrpSpPr>
                          <a:grpSpLocks/>
                        </p:cNvGrpSpPr>
                        <p:nvPr/>
                      </p:nvGrpSpPr>
                      <p:grpSpPr bwMode="auto">
                        <a:xfrm>
                          <a:off x="641" y="2640"/>
                          <a:ext cx="873" cy="239"/>
                          <a:chOff x="641" y="2640"/>
                          <a:chExt cx="873" cy="239"/>
                        </a:xfrm>
                      </p:grpSpPr>
                      <p:sp>
                        <p:nvSpPr>
                          <p:cNvPr id="99" name="AutoShape 495"/>
                          <p:cNvSpPr>
                            <a:spLocks noChangeArrowheads="1"/>
                          </p:cNvSpPr>
                          <p:nvPr/>
                        </p:nvSpPr>
                        <p:spPr bwMode="auto">
                          <a:xfrm>
                            <a:off x="641" y="2640"/>
                            <a:ext cx="655" cy="171"/>
                          </a:xfrm>
                          <a:prstGeom prst="roundRect">
                            <a:avLst>
                              <a:gd name="adj" fmla="val 58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00" name="AutoShape 496"/>
                          <p:cNvSpPr>
                            <a:spLocks noChangeArrowheads="1"/>
                          </p:cNvSpPr>
                          <p:nvPr/>
                        </p:nvSpPr>
                        <p:spPr bwMode="auto">
                          <a:xfrm>
                            <a:off x="641" y="2640"/>
                            <a:ext cx="873" cy="239"/>
                          </a:xfrm>
                          <a:prstGeom prst="roundRect">
                            <a:avLst>
                              <a:gd name="adj" fmla="val 58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zh-CN" sz="1400" b="1" i="0" u="sng" strike="noStrike" kern="0" cap="none" spc="0" normalizeH="0" baseline="0" noProof="0" smtClean="0">
                                <a:ln>
                                  <a:noFill/>
                                </a:ln>
                                <a:solidFill>
                                  <a:srgbClr val="E40000"/>
                                </a:solidFill>
                                <a:effectLst/>
                                <a:uLnTx/>
                                <a:uFillTx/>
                                <a:latin typeface="仿宋_GB2312" pitchFamily="49" charset="-122"/>
                                <a:ea typeface="仿宋_GB2312" pitchFamily="49" charset="-122"/>
                              </a:rPr>
                              <a:t>规范化过程</a:t>
                            </a:r>
                          </a:p>
                        </p:txBody>
                      </p:sp>
                    </p:grpSp>
                  </p:grpSp>
                </p:grpSp>
              </p:grpSp>
            </p:grpSp>
          </p:grpSp>
        </p:grpSp>
        <p:grpSp>
          <p:nvGrpSpPr>
            <p:cNvPr id="14" name="Group 497"/>
            <p:cNvGrpSpPr>
              <a:grpSpLocks/>
            </p:cNvGrpSpPr>
            <p:nvPr/>
          </p:nvGrpSpPr>
          <p:grpSpPr bwMode="auto">
            <a:xfrm>
              <a:off x="1041" y="1767"/>
              <a:ext cx="873" cy="239"/>
              <a:chOff x="1055" y="1390"/>
              <a:chExt cx="873" cy="239"/>
            </a:xfrm>
          </p:grpSpPr>
          <p:sp>
            <p:nvSpPr>
              <p:cNvPr id="73" name="AutoShape 498"/>
              <p:cNvSpPr>
                <a:spLocks noChangeArrowheads="1"/>
              </p:cNvSpPr>
              <p:nvPr/>
            </p:nvSpPr>
            <p:spPr bwMode="auto">
              <a:xfrm>
                <a:off x="1055" y="1390"/>
                <a:ext cx="671" cy="187"/>
              </a:xfrm>
              <a:prstGeom prst="roundRect">
                <a:avLst>
                  <a:gd name="adj" fmla="val 53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74" name="Group 499"/>
              <p:cNvGrpSpPr>
                <a:grpSpLocks/>
              </p:cNvGrpSpPr>
              <p:nvPr/>
            </p:nvGrpSpPr>
            <p:grpSpPr bwMode="auto">
              <a:xfrm>
                <a:off x="1055" y="1390"/>
                <a:ext cx="873" cy="239"/>
                <a:chOff x="1055" y="1390"/>
                <a:chExt cx="873" cy="239"/>
              </a:xfrm>
            </p:grpSpPr>
            <p:sp>
              <p:nvSpPr>
                <p:cNvPr id="75" name="AutoShape 500"/>
                <p:cNvSpPr>
                  <a:spLocks noChangeArrowheads="1"/>
                </p:cNvSpPr>
                <p:nvPr/>
              </p:nvSpPr>
              <p:spPr bwMode="auto">
                <a:xfrm>
                  <a:off x="1055" y="1390"/>
                  <a:ext cx="666" cy="182"/>
                </a:xfrm>
                <a:prstGeom prst="roundRect">
                  <a:avLst>
                    <a:gd name="adj" fmla="val 54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76" name="Group 501"/>
                <p:cNvGrpSpPr>
                  <a:grpSpLocks/>
                </p:cNvGrpSpPr>
                <p:nvPr/>
              </p:nvGrpSpPr>
              <p:grpSpPr bwMode="auto">
                <a:xfrm>
                  <a:off x="1055" y="1390"/>
                  <a:ext cx="873" cy="239"/>
                  <a:chOff x="1055" y="1390"/>
                  <a:chExt cx="873" cy="239"/>
                </a:xfrm>
              </p:grpSpPr>
              <p:sp>
                <p:nvSpPr>
                  <p:cNvPr id="77" name="AutoShape 502"/>
                  <p:cNvSpPr>
                    <a:spLocks noChangeArrowheads="1"/>
                  </p:cNvSpPr>
                  <p:nvPr/>
                </p:nvSpPr>
                <p:spPr bwMode="auto">
                  <a:xfrm>
                    <a:off x="1055" y="1390"/>
                    <a:ext cx="662" cy="178"/>
                  </a:xfrm>
                  <a:prstGeom prst="roundRect">
                    <a:avLst>
                      <a:gd name="adj" fmla="val 56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78" name="Group 503"/>
                  <p:cNvGrpSpPr>
                    <a:grpSpLocks/>
                  </p:cNvGrpSpPr>
                  <p:nvPr/>
                </p:nvGrpSpPr>
                <p:grpSpPr bwMode="auto">
                  <a:xfrm>
                    <a:off x="1055" y="1390"/>
                    <a:ext cx="873" cy="239"/>
                    <a:chOff x="1055" y="1390"/>
                    <a:chExt cx="873" cy="239"/>
                  </a:xfrm>
                </p:grpSpPr>
                <p:sp>
                  <p:nvSpPr>
                    <p:cNvPr id="79" name="AutoShape 504"/>
                    <p:cNvSpPr>
                      <a:spLocks noChangeArrowheads="1"/>
                    </p:cNvSpPr>
                    <p:nvPr/>
                  </p:nvSpPr>
                  <p:spPr bwMode="auto">
                    <a:xfrm>
                      <a:off x="1055" y="1390"/>
                      <a:ext cx="659" cy="175"/>
                    </a:xfrm>
                    <a:prstGeom prst="roundRect">
                      <a:avLst>
                        <a:gd name="adj" fmla="val 57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80" name="Group 505"/>
                    <p:cNvGrpSpPr>
                      <a:grpSpLocks/>
                    </p:cNvGrpSpPr>
                    <p:nvPr/>
                  </p:nvGrpSpPr>
                  <p:grpSpPr bwMode="auto">
                    <a:xfrm>
                      <a:off x="1055" y="1390"/>
                      <a:ext cx="873" cy="239"/>
                      <a:chOff x="1055" y="1390"/>
                      <a:chExt cx="873" cy="239"/>
                    </a:xfrm>
                  </p:grpSpPr>
                  <p:sp>
                    <p:nvSpPr>
                      <p:cNvPr id="81" name="AutoShape 506"/>
                      <p:cNvSpPr>
                        <a:spLocks noChangeArrowheads="1"/>
                      </p:cNvSpPr>
                      <p:nvPr/>
                    </p:nvSpPr>
                    <p:spPr bwMode="auto">
                      <a:xfrm>
                        <a:off x="1055" y="1390"/>
                        <a:ext cx="657" cy="173"/>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82" name="Group 507"/>
                      <p:cNvGrpSpPr>
                        <a:grpSpLocks/>
                      </p:cNvGrpSpPr>
                      <p:nvPr/>
                    </p:nvGrpSpPr>
                    <p:grpSpPr bwMode="auto">
                      <a:xfrm>
                        <a:off x="1055" y="1390"/>
                        <a:ext cx="873" cy="239"/>
                        <a:chOff x="1055" y="1390"/>
                        <a:chExt cx="873" cy="239"/>
                      </a:xfrm>
                    </p:grpSpPr>
                    <p:sp>
                      <p:nvSpPr>
                        <p:cNvPr id="83" name="AutoShape 508"/>
                        <p:cNvSpPr>
                          <a:spLocks noChangeArrowheads="1"/>
                        </p:cNvSpPr>
                        <p:nvPr/>
                      </p:nvSpPr>
                      <p:spPr bwMode="auto">
                        <a:xfrm>
                          <a:off x="1055" y="1390"/>
                          <a:ext cx="656" cy="172"/>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84" name="Group 509"/>
                        <p:cNvGrpSpPr>
                          <a:grpSpLocks/>
                        </p:cNvGrpSpPr>
                        <p:nvPr/>
                      </p:nvGrpSpPr>
                      <p:grpSpPr bwMode="auto">
                        <a:xfrm>
                          <a:off x="1055" y="1390"/>
                          <a:ext cx="873" cy="239"/>
                          <a:chOff x="1055" y="1390"/>
                          <a:chExt cx="873" cy="239"/>
                        </a:xfrm>
                      </p:grpSpPr>
                      <p:sp>
                        <p:nvSpPr>
                          <p:cNvPr id="85" name="AutoShape 510"/>
                          <p:cNvSpPr>
                            <a:spLocks noChangeArrowheads="1"/>
                          </p:cNvSpPr>
                          <p:nvPr/>
                        </p:nvSpPr>
                        <p:spPr bwMode="auto">
                          <a:xfrm>
                            <a:off x="1055" y="1390"/>
                            <a:ext cx="656" cy="172"/>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86" name="AutoShape 511"/>
                          <p:cNvSpPr>
                            <a:spLocks noChangeArrowheads="1"/>
                          </p:cNvSpPr>
                          <p:nvPr/>
                        </p:nvSpPr>
                        <p:spPr bwMode="auto">
                          <a:xfrm>
                            <a:off x="1055" y="1390"/>
                            <a:ext cx="873" cy="239"/>
                          </a:xfrm>
                          <a:prstGeom prst="roundRect">
                            <a:avLst>
                              <a:gd name="adj" fmla="val 58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zh-CN" sz="1400" b="1" i="0" u="sng" strike="noStrike" kern="0" cap="none" spc="0" normalizeH="0" baseline="0" noProof="0" smtClean="0">
                                <a:ln>
                                  <a:noFill/>
                                </a:ln>
                                <a:solidFill>
                                  <a:srgbClr val="E40000"/>
                                </a:solidFill>
                                <a:effectLst/>
                                <a:uLnTx/>
                                <a:uFillTx/>
                                <a:latin typeface="仿宋_GB2312" pitchFamily="49" charset="-122"/>
                                <a:ea typeface="仿宋_GB2312" pitchFamily="49" charset="-122"/>
                              </a:rPr>
                              <a:t>标准化过程</a:t>
                            </a:r>
                          </a:p>
                        </p:txBody>
                      </p:sp>
                    </p:grpSp>
                  </p:grpSp>
                </p:grpSp>
              </p:grpSp>
            </p:grpSp>
          </p:grpSp>
        </p:grpSp>
        <p:grpSp>
          <p:nvGrpSpPr>
            <p:cNvPr id="15" name="Group 512"/>
            <p:cNvGrpSpPr>
              <a:grpSpLocks/>
            </p:cNvGrpSpPr>
            <p:nvPr/>
          </p:nvGrpSpPr>
          <p:grpSpPr bwMode="auto">
            <a:xfrm>
              <a:off x="1513" y="1015"/>
              <a:ext cx="873" cy="239"/>
              <a:chOff x="1316" y="930"/>
              <a:chExt cx="873" cy="239"/>
            </a:xfrm>
          </p:grpSpPr>
          <p:sp>
            <p:nvSpPr>
              <p:cNvPr id="59" name="AutoShape 513"/>
              <p:cNvSpPr>
                <a:spLocks noChangeArrowheads="1"/>
              </p:cNvSpPr>
              <p:nvPr/>
            </p:nvSpPr>
            <p:spPr bwMode="auto">
              <a:xfrm>
                <a:off x="1316" y="930"/>
                <a:ext cx="670" cy="186"/>
              </a:xfrm>
              <a:prstGeom prst="roundRect">
                <a:avLst>
                  <a:gd name="adj" fmla="val 53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60" name="Group 514"/>
              <p:cNvGrpSpPr>
                <a:grpSpLocks/>
              </p:cNvGrpSpPr>
              <p:nvPr/>
            </p:nvGrpSpPr>
            <p:grpSpPr bwMode="auto">
              <a:xfrm>
                <a:off x="1316" y="930"/>
                <a:ext cx="873" cy="239"/>
                <a:chOff x="1316" y="930"/>
                <a:chExt cx="873" cy="239"/>
              </a:xfrm>
            </p:grpSpPr>
            <p:sp>
              <p:nvSpPr>
                <p:cNvPr id="61" name="AutoShape 515"/>
                <p:cNvSpPr>
                  <a:spLocks noChangeArrowheads="1"/>
                </p:cNvSpPr>
                <p:nvPr/>
              </p:nvSpPr>
              <p:spPr bwMode="auto">
                <a:xfrm>
                  <a:off x="1316" y="930"/>
                  <a:ext cx="665" cy="181"/>
                </a:xfrm>
                <a:prstGeom prst="roundRect">
                  <a:avLst>
                    <a:gd name="adj" fmla="val 55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62" name="Group 516"/>
                <p:cNvGrpSpPr>
                  <a:grpSpLocks/>
                </p:cNvGrpSpPr>
                <p:nvPr/>
              </p:nvGrpSpPr>
              <p:grpSpPr bwMode="auto">
                <a:xfrm>
                  <a:off x="1316" y="930"/>
                  <a:ext cx="873" cy="239"/>
                  <a:chOff x="1316" y="930"/>
                  <a:chExt cx="873" cy="239"/>
                </a:xfrm>
              </p:grpSpPr>
              <p:sp>
                <p:nvSpPr>
                  <p:cNvPr id="63" name="AutoShape 517"/>
                  <p:cNvSpPr>
                    <a:spLocks noChangeArrowheads="1"/>
                  </p:cNvSpPr>
                  <p:nvPr/>
                </p:nvSpPr>
                <p:spPr bwMode="auto">
                  <a:xfrm>
                    <a:off x="1316" y="930"/>
                    <a:ext cx="664" cy="177"/>
                  </a:xfrm>
                  <a:prstGeom prst="roundRect">
                    <a:avLst>
                      <a:gd name="adj" fmla="val 56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64" name="Group 518"/>
                  <p:cNvGrpSpPr>
                    <a:grpSpLocks/>
                  </p:cNvGrpSpPr>
                  <p:nvPr/>
                </p:nvGrpSpPr>
                <p:grpSpPr bwMode="auto">
                  <a:xfrm>
                    <a:off x="1316" y="930"/>
                    <a:ext cx="873" cy="239"/>
                    <a:chOff x="1316" y="930"/>
                    <a:chExt cx="873" cy="239"/>
                  </a:xfrm>
                </p:grpSpPr>
                <p:sp>
                  <p:nvSpPr>
                    <p:cNvPr id="65" name="AutoShape 519"/>
                    <p:cNvSpPr>
                      <a:spLocks noChangeArrowheads="1"/>
                    </p:cNvSpPr>
                    <p:nvPr/>
                  </p:nvSpPr>
                  <p:spPr bwMode="auto">
                    <a:xfrm>
                      <a:off x="1316" y="930"/>
                      <a:ext cx="661" cy="174"/>
                    </a:xfrm>
                    <a:prstGeom prst="roundRect">
                      <a:avLst>
                        <a:gd name="adj" fmla="val 57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66" name="Group 520"/>
                    <p:cNvGrpSpPr>
                      <a:grpSpLocks/>
                    </p:cNvGrpSpPr>
                    <p:nvPr/>
                  </p:nvGrpSpPr>
                  <p:grpSpPr bwMode="auto">
                    <a:xfrm>
                      <a:off x="1316" y="930"/>
                      <a:ext cx="873" cy="239"/>
                      <a:chOff x="1316" y="930"/>
                      <a:chExt cx="873" cy="239"/>
                    </a:xfrm>
                  </p:grpSpPr>
                  <p:sp>
                    <p:nvSpPr>
                      <p:cNvPr id="67" name="AutoShape 521"/>
                      <p:cNvSpPr>
                        <a:spLocks noChangeArrowheads="1"/>
                      </p:cNvSpPr>
                      <p:nvPr/>
                    </p:nvSpPr>
                    <p:spPr bwMode="auto">
                      <a:xfrm>
                        <a:off x="1316" y="930"/>
                        <a:ext cx="658" cy="172"/>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68" name="Group 522"/>
                      <p:cNvGrpSpPr>
                        <a:grpSpLocks/>
                      </p:cNvGrpSpPr>
                      <p:nvPr/>
                    </p:nvGrpSpPr>
                    <p:grpSpPr bwMode="auto">
                      <a:xfrm>
                        <a:off x="1316" y="930"/>
                        <a:ext cx="873" cy="239"/>
                        <a:chOff x="1316" y="930"/>
                        <a:chExt cx="873" cy="239"/>
                      </a:xfrm>
                    </p:grpSpPr>
                    <p:sp>
                      <p:nvSpPr>
                        <p:cNvPr id="69" name="AutoShape 523"/>
                        <p:cNvSpPr>
                          <a:spLocks noChangeArrowheads="1"/>
                        </p:cNvSpPr>
                        <p:nvPr/>
                      </p:nvSpPr>
                      <p:spPr bwMode="auto">
                        <a:xfrm>
                          <a:off x="1316" y="930"/>
                          <a:ext cx="656" cy="171"/>
                        </a:xfrm>
                        <a:prstGeom prst="roundRect">
                          <a:avLst>
                            <a:gd name="adj" fmla="val 58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70" name="Group 524"/>
                        <p:cNvGrpSpPr>
                          <a:grpSpLocks/>
                        </p:cNvGrpSpPr>
                        <p:nvPr/>
                      </p:nvGrpSpPr>
                      <p:grpSpPr bwMode="auto">
                        <a:xfrm>
                          <a:off x="1316" y="930"/>
                          <a:ext cx="873" cy="239"/>
                          <a:chOff x="1316" y="930"/>
                          <a:chExt cx="873" cy="239"/>
                        </a:xfrm>
                      </p:grpSpPr>
                      <p:sp>
                        <p:nvSpPr>
                          <p:cNvPr id="71" name="AutoShape 525"/>
                          <p:cNvSpPr>
                            <a:spLocks noChangeArrowheads="1"/>
                          </p:cNvSpPr>
                          <p:nvPr/>
                        </p:nvSpPr>
                        <p:spPr bwMode="auto">
                          <a:xfrm>
                            <a:off x="1316" y="930"/>
                            <a:ext cx="656" cy="171"/>
                          </a:xfrm>
                          <a:prstGeom prst="roundRect">
                            <a:avLst>
                              <a:gd name="adj" fmla="val 58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72" name="AutoShape 526"/>
                          <p:cNvSpPr>
                            <a:spLocks noChangeArrowheads="1"/>
                          </p:cNvSpPr>
                          <p:nvPr/>
                        </p:nvSpPr>
                        <p:spPr bwMode="auto">
                          <a:xfrm>
                            <a:off x="1316" y="930"/>
                            <a:ext cx="873" cy="239"/>
                          </a:xfrm>
                          <a:prstGeom prst="roundRect">
                            <a:avLst>
                              <a:gd name="adj" fmla="val 58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zh-CN" sz="1400" b="1" i="0" u="sng" strike="noStrike" kern="0" cap="none" spc="0" normalizeH="0" baseline="0" noProof="0" smtClean="0">
                                <a:ln>
                                  <a:noFill/>
                                </a:ln>
                                <a:solidFill>
                                  <a:srgbClr val="E40000"/>
                                </a:solidFill>
                                <a:effectLst/>
                                <a:uLnTx/>
                                <a:uFillTx/>
                                <a:latin typeface="仿宋_GB2312" pitchFamily="49" charset="-122"/>
                                <a:ea typeface="仿宋_GB2312" pitchFamily="49" charset="-122"/>
                              </a:rPr>
                              <a:t>可预测过程</a:t>
                            </a:r>
                          </a:p>
                        </p:txBody>
                      </p:sp>
                    </p:grpSp>
                  </p:grpSp>
                </p:grpSp>
              </p:grpSp>
            </p:grpSp>
          </p:grpSp>
        </p:grpSp>
        <p:grpSp>
          <p:nvGrpSpPr>
            <p:cNvPr id="16" name="Group 527"/>
            <p:cNvGrpSpPr>
              <a:grpSpLocks/>
            </p:cNvGrpSpPr>
            <p:nvPr/>
          </p:nvGrpSpPr>
          <p:grpSpPr bwMode="auto">
            <a:xfrm>
              <a:off x="1714" y="505"/>
              <a:ext cx="1018" cy="239"/>
              <a:chOff x="2189" y="436"/>
              <a:chExt cx="1018" cy="239"/>
            </a:xfrm>
          </p:grpSpPr>
          <p:sp>
            <p:nvSpPr>
              <p:cNvPr id="45" name="AutoShape 528"/>
              <p:cNvSpPr>
                <a:spLocks noChangeArrowheads="1"/>
              </p:cNvSpPr>
              <p:nvPr/>
            </p:nvSpPr>
            <p:spPr bwMode="auto">
              <a:xfrm>
                <a:off x="2189" y="436"/>
                <a:ext cx="782" cy="186"/>
              </a:xfrm>
              <a:prstGeom prst="roundRect">
                <a:avLst>
                  <a:gd name="adj" fmla="val 53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46" name="Group 529"/>
              <p:cNvGrpSpPr>
                <a:grpSpLocks/>
              </p:cNvGrpSpPr>
              <p:nvPr/>
            </p:nvGrpSpPr>
            <p:grpSpPr bwMode="auto">
              <a:xfrm>
                <a:off x="2189" y="436"/>
                <a:ext cx="1018" cy="239"/>
                <a:chOff x="2189" y="436"/>
                <a:chExt cx="1018" cy="239"/>
              </a:xfrm>
            </p:grpSpPr>
            <p:sp>
              <p:nvSpPr>
                <p:cNvPr id="47" name="AutoShape 530"/>
                <p:cNvSpPr>
                  <a:spLocks noChangeArrowheads="1"/>
                </p:cNvSpPr>
                <p:nvPr/>
              </p:nvSpPr>
              <p:spPr bwMode="auto">
                <a:xfrm>
                  <a:off x="2189" y="436"/>
                  <a:ext cx="777" cy="181"/>
                </a:xfrm>
                <a:prstGeom prst="roundRect">
                  <a:avLst>
                    <a:gd name="adj" fmla="val 55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48" name="Group 531"/>
                <p:cNvGrpSpPr>
                  <a:grpSpLocks/>
                </p:cNvGrpSpPr>
                <p:nvPr/>
              </p:nvGrpSpPr>
              <p:grpSpPr bwMode="auto">
                <a:xfrm>
                  <a:off x="2189" y="436"/>
                  <a:ext cx="1018" cy="239"/>
                  <a:chOff x="2189" y="436"/>
                  <a:chExt cx="1018" cy="239"/>
                </a:xfrm>
              </p:grpSpPr>
              <p:sp>
                <p:nvSpPr>
                  <p:cNvPr id="49" name="AutoShape 532"/>
                  <p:cNvSpPr>
                    <a:spLocks noChangeArrowheads="1"/>
                  </p:cNvSpPr>
                  <p:nvPr/>
                </p:nvSpPr>
                <p:spPr bwMode="auto">
                  <a:xfrm>
                    <a:off x="2189" y="436"/>
                    <a:ext cx="773" cy="177"/>
                  </a:xfrm>
                  <a:prstGeom prst="roundRect">
                    <a:avLst>
                      <a:gd name="adj" fmla="val 56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50" name="Group 533"/>
                  <p:cNvGrpSpPr>
                    <a:grpSpLocks/>
                  </p:cNvGrpSpPr>
                  <p:nvPr/>
                </p:nvGrpSpPr>
                <p:grpSpPr bwMode="auto">
                  <a:xfrm>
                    <a:off x="2189" y="436"/>
                    <a:ext cx="1018" cy="239"/>
                    <a:chOff x="2189" y="436"/>
                    <a:chExt cx="1018" cy="239"/>
                  </a:xfrm>
                </p:grpSpPr>
                <p:sp>
                  <p:nvSpPr>
                    <p:cNvPr id="51" name="AutoShape 534"/>
                    <p:cNvSpPr>
                      <a:spLocks noChangeArrowheads="1"/>
                    </p:cNvSpPr>
                    <p:nvPr/>
                  </p:nvSpPr>
                  <p:spPr bwMode="auto">
                    <a:xfrm>
                      <a:off x="2189" y="436"/>
                      <a:ext cx="770" cy="173"/>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52" name="Group 535"/>
                    <p:cNvGrpSpPr>
                      <a:grpSpLocks/>
                    </p:cNvGrpSpPr>
                    <p:nvPr/>
                  </p:nvGrpSpPr>
                  <p:grpSpPr bwMode="auto">
                    <a:xfrm>
                      <a:off x="2189" y="436"/>
                      <a:ext cx="1018" cy="239"/>
                      <a:chOff x="2189" y="436"/>
                      <a:chExt cx="1018" cy="239"/>
                    </a:xfrm>
                  </p:grpSpPr>
                  <p:sp>
                    <p:nvSpPr>
                      <p:cNvPr id="53" name="AutoShape 536"/>
                      <p:cNvSpPr>
                        <a:spLocks noChangeArrowheads="1"/>
                      </p:cNvSpPr>
                      <p:nvPr/>
                    </p:nvSpPr>
                    <p:spPr bwMode="auto">
                      <a:xfrm>
                        <a:off x="2189" y="436"/>
                        <a:ext cx="768" cy="171"/>
                      </a:xfrm>
                      <a:prstGeom prst="roundRect">
                        <a:avLst>
                          <a:gd name="adj" fmla="val 58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54" name="Group 537"/>
                      <p:cNvGrpSpPr>
                        <a:grpSpLocks/>
                      </p:cNvGrpSpPr>
                      <p:nvPr/>
                    </p:nvGrpSpPr>
                    <p:grpSpPr bwMode="auto">
                      <a:xfrm>
                        <a:off x="2189" y="436"/>
                        <a:ext cx="1018" cy="239"/>
                        <a:chOff x="2189" y="436"/>
                        <a:chExt cx="1018" cy="239"/>
                      </a:xfrm>
                    </p:grpSpPr>
                    <p:sp>
                      <p:nvSpPr>
                        <p:cNvPr id="55" name="AutoShape 538"/>
                        <p:cNvSpPr>
                          <a:spLocks noChangeArrowheads="1"/>
                        </p:cNvSpPr>
                        <p:nvPr/>
                      </p:nvSpPr>
                      <p:spPr bwMode="auto">
                        <a:xfrm>
                          <a:off x="2189" y="436"/>
                          <a:ext cx="767" cy="170"/>
                        </a:xfrm>
                        <a:prstGeom prst="roundRect">
                          <a:avLst>
                            <a:gd name="adj" fmla="val 58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56" name="Group 539"/>
                        <p:cNvGrpSpPr>
                          <a:grpSpLocks/>
                        </p:cNvGrpSpPr>
                        <p:nvPr/>
                      </p:nvGrpSpPr>
                      <p:grpSpPr bwMode="auto">
                        <a:xfrm>
                          <a:off x="2189" y="436"/>
                          <a:ext cx="1018" cy="239"/>
                          <a:chOff x="2189" y="436"/>
                          <a:chExt cx="1018" cy="239"/>
                        </a:xfrm>
                      </p:grpSpPr>
                      <p:sp>
                        <p:nvSpPr>
                          <p:cNvPr id="57" name="AutoShape 540"/>
                          <p:cNvSpPr>
                            <a:spLocks noChangeArrowheads="1"/>
                          </p:cNvSpPr>
                          <p:nvPr/>
                        </p:nvSpPr>
                        <p:spPr bwMode="auto">
                          <a:xfrm>
                            <a:off x="2189" y="436"/>
                            <a:ext cx="767" cy="169"/>
                          </a:xfrm>
                          <a:prstGeom prst="roundRect">
                            <a:avLst>
                              <a:gd name="adj" fmla="val 59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58" name="AutoShape 541"/>
                          <p:cNvSpPr>
                            <a:spLocks noChangeArrowheads="1"/>
                          </p:cNvSpPr>
                          <p:nvPr/>
                        </p:nvSpPr>
                        <p:spPr bwMode="auto">
                          <a:xfrm>
                            <a:off x="2189" y="436"/>
                            <a:ext cx="1018" cy="239"/>
                          </a:xfrm>
                          <a:prstGeom prst="roundRect">
                            <a:avLst>
                              <a:gd name="adj" fmla="val 59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zh-CN" sz="1400" b="1" i="0" u="sng" strike="noStrike" kern="0" cap="none" spc="0" normalizeH="0" baseline="0" noProof="0" smtClean="0">
                                <a:ln>
                                  <a:noFill/>
                                </a:ln>
                                <a:solidFill>
                                  <a:srgbClr val="E40000"/>
                                </a:solidFill>
                                <a:effectLst/>
                                <a:uLnTx/>
                                <a:uFillTx/>
                                <a:latin typeface="仿宋_GB2312" pitchFamily="49" charset="-122"/>
                                <a:ea typeface="仿宋_GB2312" pitchFamily="49" charset="-122"/>
                              </a:rPr>
                              <a:t>持续改进过程</a:t>
                            </a:r>
                          </a:p>
                        </p:txBody>
                      </p:sp>
                    </p:grpSp>
                  </p:grpSp>
                </p:grpSp>
              </p:grpSp>
            </p:grpSp>
          </p:grpSp>
        </p:grpSp>
        <p:grpSp>
          <p:nvGrpSpPr>
            <p:cNvPr id="17" name="Group 542"/>
            <p:cNvGrpSpPr>
              <a:grpSpLocks/>
            </p:cNvGrpSpPr>
            <p:nvPr/>
          </p:nvGrpSpPr>
          <p:grpSpPr bwMode="auto">
            <a:xfrm>
              <a:off x="102" y="3728"/>
              <a:ext cx="727" cy="239"/>
              <a:chOff x="197" y="3808"/>
              <a:chExt cx="727" cy="239"/>
            </a:xfrm>
          </p:grpSpPr>
          <p:sp>
            <p:nvSpPr>
              <p:cNvPr id="31" name="AutoShape 543"/>
              <p:cNvSpPr>
                <a:spLocks noChangeArrowheads="1"/>
              </p:cNvSpPr>
              <p:nvPr/>
            </p:nvSpPr>
            <p:spPr bwMode="auto">
              <a:xfrm>
                <a:off x="197" y="3808"/>
                <a:ext cx="558" cy="186"/>
              </a:xfrm>
              <a:prstGeom prst="roundRect">
                <a:avLst>
                  <a:gd name="adj" fmla="val 53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2" name="Group 544"/>
              <p:cNvGrpSpPr>
                <a:grpSpLocks/>
              </p:cNvGrpSpPr>
              <p:nvPr/>
            </p:nvGrpSpPr>
            <p:grpSpPr bwMode="auto">
              <a:xfrm>
                <a:off x="197" y="3808"/>
                <a:ext cx="727" cy="239"/>
                <a:chOff x="197" y="3808"/>
                <a:chExt cx="727" cy="239"/>
              </a:xfrm>
            </p:grpSpPr>
            <p:sp>
              <p:nvSpPr>
                <p:cNvPr id="33" name="AutoShape 545"/>
                <p:cNvSpPr>
                  <a:spLocks noChangeArrowheads="1"/>
                </p:cNvSpPr>
                <p:nvPr/>
              </p:nvSpPr>
              <p:spPr bwMode="auto">
                <a:xfrm>
                  <a:off x="197" y="3808"/>
                  <a:ext cx="553" cy="181"/>
                </a:xfrm>
                <a:prstGeom prst="roundRect">
                  <a:avLst>
                    <a:gd name="adj" fmla="val 55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4" name="Group 546"/>
                <p:cNvGrpSpPr>
                  <a:grpSpLocks/>
                </p:cNvGrpSpPr>
                <p:nvPr/>
              </p:nvGrpSpPr>
              <p:grpSpPr bwMode="auto">
                <a:xfrm>
                  <a:off x="197" y="3808"/>
                  <a:ext cx="727" cy="239"/>
                  <a:chOff x="197" y="3808"/>
                  <a:chExt cx="727" cy="239"/>
                </a:xfrm>
              </p:grpSpPr>
              <p:sp>
                <p:nvSpPr>
                  <p:cNvPr id="35" name="AutoShape 547"/>
                  <p:cNvSpPr>
                    <a:spLocks noChangeArrowheads="1"/>
                  </p:cNvSpPr>
                  <p:nvPr/>
                </p:nvSpPr>
                <p:spPr bwMode="auto">
                  <a:xfrm>
                    <a:off x="197" y="3808"/>
                    <a:ext cx="549" cy="178"/>
                  </a:xfrm>
                  <a:prstGeom prst="roundRect">
                    <a:avLst>
                      <a:gd name="adj" fmla="val 56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6" name="Group 548"/>
                  <p:cNvGrpSpPr>
                    <a:grpSpLocks/>
                  </p:cNvGrpSpPr>
                  <p:nvPr/>
                </p:nvGrpSpPr>
                <p:grpSpPr bwMode="auto">
                  <a:xfrm>
                    <a:off x="197" y="3808"/>
                    <a:ext cx="727" cy="239"/>
                    <a:chOff x="197" y="3808"/>
                    <a:chExt cx="727" cy="239"/>
                  </a:xfrm>
                </p:grpSpPr>
                <p:sp>
                  <p:nvSpPr>
                    <p:cNvPr id="37" name="AutoShape 549"/>
                    <p:cNvSpPr>
                      <a:spLocks noChangeArrowheads="1"/>
                    </p:cNvSpPr>
                    <p:nvPr/>
                  </p:nvSpPr>
                  <p:spPr bwMode="auto">
                    <a:xfrm>
                      <a:off x="197" y="3808"/>
                      <a:ext cx="546" cy="174"/>
                    </a:xfrm>
                    <a:prstGeom prst="roundRect">
                      <a:avLst>
                        <a:gd name="adj" fmla="val 57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38" name="Group 550"/>
                    <p:cNvGrpSpPr>
                      <a:grpSpLocks/>
                    </p:cNvGrpSpPr>
                    <p:nvPr/>
                  </p:nvGrpSpPr>
                  <p:grpSpPr bwMode="auto">
                    <a:xfrm>
                      <a:off x="197" y="3808"/>
                      <a:ext cx="727" cy="239"/>
                      <a:chOff x="197" y="3808"/>
                      <a:chExt cx="727" cy="239"/>
                    </a:xfrm>
                  </p:grpSpPr>
                  <p:sp>
                    <p:nvSpPr>
                      <p:cNvPr id="39" name="AutoShape 551"/>
                      <p:cNvSpPr>
                        <a:spLocks noChangeArrowheads="1"/>
                      </p:cNvSpPr>
                      <p:nvPr/>
                    </p:nvSpPr>
                    <p:spPr bwMode="auto">
                      <a:xfrm>
                        <a:off x="197" y="3808"/>
                        <a:ext cx="544" cy="172"/>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40" name="Group 552"/>
                      <p:cNvGrpSpPr>
                        <a:grpSpLocks/>
                      </p:cNvGrpSpPr>
                      <p:nvPr/>
                    </p:nvGrpSpPr>
                    <p:grpSpPr bwMode="auto">
                      <a:xfrm>
                        <a:off x="197" y="3808"/>
                        <a:ext cx="727" cy="239"/>
                        <a:chOff x="197" y="3808"/>
                        <a:chExt cx="727" cy="239"/>
                      </a:xfrm>
                    </p:grpSpPr>
                    <p:sp>
                      <p:nvSpPr>
                        <p:cNvPr id="41" name="AutoShape 553"/>
                        <p:cNvSpPr>
                          <a:spLocks noChangeArrowheads="1"/>
                        </p:cNvSpPr>
                        <p:nvPr/>
                      </p:nvSpPr>
                      <p:spPr bwMode="auto">
                        <a:xfrm>
                          <a:off x="197" y="3808"/>
                          <a:ext cx="543" cy="171"/>
                        </a:xfrm>
                        <a:prstGeom prst="roundRect">
                          <a:avLst>
                            <a:gd name="adj" fmla="val 58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pSp>
                      <p:nvGrpSpPr>
                        <p:cNvPr id="42" name="Group 554"/>
                        <p:cNvGrpSpPr>
                          <a:grpSpLocks/>
                        </p:cNvGrpSpPr>
                        <p:nvPr/>
                      </p:nvGrpSpPr>
                      <p:grpSpPr bwMode="auto">
                        <a:xfrm>
                          <a:off x="197" y="3808"/>
                          <a:ext cx="727" cy="239"/>
                          <a:chOff x="197" y="3808"/>
                          <a:chExt cx="727" cy="239"/>
                        </a:xfrm>
                      </p:grpSpPr>
                      <p:sp>
                        <p:nvSpPr>
                          <p:cNvPr id="43" name="AutoShape 555"/>
                          <p:cNvSpPr>
                            <a:spLocks noChangeArrowheads="1"/>
                          </p:cNvSpPr>
                          <p:nvPr/>
                        </p:nvSpPr>
                        <p:spPr bwMode="auto">
                          <a:xfrm>
                            <a:off x="197" y="3808"/>
                            <a:ext cx="543" cy="171"/>
                          </a:xfrm>
                          <a:prstGeom prst="roundRect">
                            <a:avLst>
                              <a:gd name="adj" fmla="val 58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zh-CN"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4" name="AutoShape 556"/>
                          <p:cNvSpPr>
                            <a:spLocks noChangeArrowheads="1"/>
                          </p:cNvSpPr>
                          <p:nvPr/>
                        </p:nvSpPr>
                        <p:spPr bwMode="auto">
                          <a:xfrm>
                            <a:off x="197" y="3808"/>
                            <a:ext cx="727" cy="239"/>
                          </a:xfrm>
                          <a:prstGeom prst="roundRect">
                            <a:avLst>
                              <a:gd name="adj" fmla="val 58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93000"/>
                              </a:lnSpc>
                              <a:spcBef>
                                <a:spcPct val="0"/>
                              </a:spcBef>
                              <a:spcAft>
                                <a:spcPct val="0"/>
                              </a:spcAft>
                              <a:buClr>
                                <a:srgbClr val="003366"/>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zh-CN" sz="1400" b="1" i="0" u="sng" strike="noStrike" kern="0" cap="none" spc="0" normalizeH="0" baseline="0" noProof="0" smtClean="0">
                                <a:ln>
                                  <a:noFill/>
                                </a:ln>
                                <a:solidFill>
                                  <a:srgbClr val="E40000"/>
                                </a:solidFill>
                                <a:effectLst/>
                                <a:uLnTx/>
                                <a:uFillTx/>
                                <a:latin typeface="仿宋_GB2312" pitchFamily="49" charset="-122"/>
                                <a:ea typeface="仿宋_GB2312" pitchFamily="49" charset="-122"/>
                              </a:rPr>
                              <a:t>个别过程</a:t>
                            </a:r>
                          </a:p>
                        </p:txBody>
                      </p:sp>
                    </p:grpSp>
                  </p:grpSp>
                </p:grpSp>
              </p:grpSp>
            </p:grpSp>
          </p:grpSp>
        </p:grpSp>
        <p:sp>
          <p:nvSpPr>
            <p:cNvPr id="18" name="Line 560"/>
            <p:cNvSpPr>
              <a:spLocks noChangeShapeType="1"/>
            </p:cNvSpPr>
            <p:nvPr/>
          </p:nvSpPr>
          <p:spPr bwMode="auto">
            <a:xfrm flipV="1">
              <a:off x="600" y="2730"/>
              <a:ext cx="907" cy="822"/>
            </a:xfrm>
            <a:prstGeom prst="line">
              <a:avLst/>
            </a:prstGeom>
            <a:noFill/>
            <a:ln w="38100">
              <a:solidFill>
                <a:srgbClr val="006600"/>
              </a:solidFill>
              <a:miter lim="800000"/>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smtClean="0">
                <a:ln>
                  <a:noFill/>
                </a:ln>
                <a:solidFill>
                  <a:srgbClr val="000000"/>
                </a:solidFill>
                <a:effectLst/>
                <a:uLnTx/>
                <a:uFillTx/>
              </a:endParaRPr>
            </a:p>
          </p:txBody>
        </p:sp>
        <p:sp>
          <p:nvSpPr>
            <p:cNvPr id="19" name="Line 562"/>
            <p:cNvSpPr>
              <a:spLocks noChangeShapeType="1"/>
            </p:cNvSpPr>
            <p:nvPr/>
          </p:nvSpPr>
          <p:spPr bwMode="auto">
            <a:xfrm flipV="1">
              <a:off x="1519" y="1532"/>
              <a:ext cx="883" cy="822"/>
            </a:xfrm>
            <a:prstGeom prst="line">
              <a:avLst/>
            </a:prstGeom>
            <a:noFill/>
            <a:ln w="38100">
              <a:solidFill>
                <a:srgbClr val="006600"/>
              </a:solidFill>
              <a:miter lim="800000"/>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smtClean="0">
                <a:ln>
                  <a:noFill/>
                </a:ln>
                <a:solidFill>
                  <a:srgbClr val="000000"/>
                </a:solidFill>
                <a:effectLst/>
                <a:uLnTx/>
                <a:uFillTx/>
              </a:endParaRPr>
            </a:p>
          </p:txBody>
        </p:sp>
        <p:sp>
          <p:nvSpPr>
            <p:cNvPr id="20" name="Line 563"/>
            <p:cNvSpPr>
              <a:spLocks noChangeShapeType="1"/>
            </p:cNvSpPr>
            <p:nvPr/>
          </p:nvSpPr>
          <p:spPr bwMode="auto">
            <a:xfrm flipV="1">
              <a:off x="2330" y="981"/>
              <a:ext cx="370" cy="348"/>
            </a:xfrm>
            <a:prstGeom prst="line">
              <a:avLst/>
            </a:prstGeom>
            <a:noFill/>
            <a:ln w="38100">
              <a:solidFill>
                <a:srgbClr val="006600"/>
              </a:solidFill>
              <a:miter lim="800000"/>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smtClean="0">
                <a:ln>
                  <a:noFill/>
                </a:ln>
                <a:solidFill>
                  <a:srgbClr val="000000"/>
                </a:solidFill>
                <a:effectLst/>
                <a:uLnTx/>
                <a:uFillTx/>
              </a:endParaRPr>
            </a:p>
          </p:txBody>
        </p:sp>
        <p:sp>
          <p:nvSpPr>
            <p:cNvPr id="21" name="Line 579"/>
            <p:cNvSpPr>
              <a:spLocks noChangeShapeType="1"/>
            </p:cNvSpPr>
            <p:nvPr/>
          </p:nvSpPr>
          <p:spPr bwMode="auto">
            <a:xfrm flipV="1">
              <a:off x="2674" y="477"/>
              <a:ext cx="370" cy="348"/>
            </a:xfrm>
            <a:prstGeom prst="line">
              <a:avLst/>
            </a:prstGeom>
            <a:noFill/>
            <a:ln w="38100">
              <a:solidFill>
                <a:srgbClr val="006600"/>
              </a:solidFill>
              <a:miter lim="800000"/>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smtClean="0">
                <a:ln>
                  <a:noFill/>
                </a:ln>
                <a:solidFill>
                  <a:srgbClr val="000000"/>
                </a:solidFill>
                <a:effectLst/>
                <a:uLnTx/>
                <a:uFillTx/>
              </a:endParaRPr>
            </a:p>
          </p:txBody>
        </p:sp>
        <p:sp>
          <p:nvSpPr>
            <p:cNvPr id="22" name="Line 580"/>
            <p:cNvSpPr>
              <a:spLocks noChangeShapeType="1"/>
            </p:cNvSpPr>
            <p:nvPr/>
          </p:nvSpPr>
          <p:spPr bwMode="auto">
            <a:xfrm flipV="1">
              <a:off x="2958" y="2754"/>
              <a:ext cx="789" cy="854"/>
            </a:xfrm>
            <a:prstGeom prst="line">
              <a:avLst/>
            </a:prstGeom>
            <a:noFill/>
            <a:ln w="38100">
              <a:solidFill>
                <a:srgbClr val="660066"/>
              </a:solidFill>
              <a:miter lim="800000"/>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smtClean="0">
                <a:ln>
                  <a:noFill/>
                </a:ln>
                <a:solidFill>
                  <a:srgbClr val="000000"/>
                </a:solidFill>
                <a:effectLst/>
                <a:uLnTx/>
                <a:uFillTx/>
              </a:endParaRPr>
            </a:p>
          </p:txBody>
        </p:sp>
        <p:sp>
          <p:nvSpPr>
            <p:cNvPr id="23" name="Line 581"/>
            <p:cNvSpPr>
              <a:spLocks noChangeShapeType="1"/>
            </p:cNvSpPr>
            <p:nvPr/>
          </p:nvSpPr>
          <p:spPr bwMode="auto">
            <a:xfrm flipV="1">
              <a:off x="3846" y="1556"/>
              <a:ext cx="796" cy="830"/>
            </a:xfrm>
            <a:prstGeom prst="line">
              <a:avLst/>
            </a:prstGeom>
            <a:noFill/>
            <a:ln w="38100">
              <a:solidFill>
                <a:srgbClr val="660066"/>
              </a:solidFill>
              <a:miter lim="800000"/>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smtClean="0">
                <a:ln>
                  <a:noFill/>
                </a:ln>
                <a:solidFill>
                  <a:srgbClr val="000000"/>
                </a:solidFill>
                <a:effectLst/>
                <a:uLnTx/>
                <a:uFillTx/>
              </a:endParaRPr>
            </a:p>
          </p:txBody>
        </p:sp>
        <p:sp>
          <p:nvSpPr>
            <p:cNvPr id="24" name="Line 582"/>
            <p:cNvSpPr>
              <a:spLocks noChangeShapeType="1"/>
            </p:cNvSpPr>
            <p:nvPr/>
          </p:nvSpPr>
          <p:spPr bwMode="auto">
            <a:xfrm flipV="1">
              <a:off x="4625" y="981"/>
              <a:ext cx="315" cy="325"/>
            </a:xfrm>
            <a:prstGeom prst="line">
              <a:avLst/>
            </a:prstGeom>
            <a:noFill/>
            <a:ln w="38100">
              <a:solidFill>
                <a:srgbClr val="660066"/>
              </a:solidFill>
              <a:miter lim="800000"/>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smtClean="0">
                <a:ln>
                  <a:noFill/>
                </a:ln>
                <a:solidFill>
                  <a:srgbClr val="000000"/>
                </a:solidFill>
                <a:effectLst/>
                <a:uLnTx/>
                <a:uFillTx/>
              </a:endParaRPr>
            </a:p>
          </p:txBody>
        </p:sp>
        <p:sp>
          <p:nvSpPr>
            <p:cNvPr id="25" name="Line 583"/>
            <p:cNvSpPr>
              <a:spLocks noChangeShapeType="1"/>
            </p:cNvSpPr>
            <p:nvPr/>
          </p:nvSpPr>
          <p:spPr bwMode="auto">
            <a:xfrm flipV="1">
              <a:off x="4921" y="501"/>
              <a:ext cx="363" cy="372"/>
            </a:xfrm>
            <a:prstGeom prst="line">
              <a:avLst/>
            </a:prstGeom>
            <a:noFill/>
            <a:ln w="38100">
              <a:solidFill>
                <a:srgbClr val="660066"/>
              </a:solidFill>
              <a:miter lim="800000"/>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smtClean="0">
                <a:ln>
                  <a:noFill/>
                </a:ln>
                <a:solidFill>
                  <a:srgbClr val="000000"/>
                </a:solidFill>
                <a:effectLst/>
                <a:uLnTx/>
                <a:uFillTx/>
              </a:endParaRPr>
            </a:p>
          </p:txBody>
        </p:sp>
        <p:sp>
          <p:nvSpPr>
            <p:cNvPr id="26" name="Text Box 584"/>
            <p:cNvSpPr txBox="1">
              <a:spLocks noChangeArrowheads="1"/>
            </p:cNvSpPr>
            <p:nvPr/>
          </p:nvSpPr>
          <p:spPr bwMode="auto">
            <a:xfrm>
              <a:off x="3286" y="2987"/>
              <a:ext cx="102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       2 </a:t>
              </a:r>
              <a:r>
                <a:rPr kumimoji="0" lang="zh-CN" altLang="en-US" sz="14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级</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（可重复级）</a:t>
              </a:r>
            </a:p>
          </p:txBody>
        </p:sp>
        <p:sp>
          <p:nvSpPr>
            <p:cNvPr id="27" name="Text Box 585"/>
            <p:cNvSpPr txBox="1">
              <a:spLocks noChangeArrowheads="1"/>
            </p:cNvSpPr>
            <p:nvPr/>
          </p:nvSpPr>
          <p:spPr bwMode="auto">
            <a:xfrm>
              <a:off x="4101" y="1845"/>
              <a:ext cx="102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       3 </a:t>
              </a:r>
              <a:r>
                <a:rPr kumimoji="0" lang="zh-CN" altLang="en-US" sz="14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级</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（已定义级）</a:t>
              </a:r>
            </a:p>
          </p:txBody>
        </p:sp>
        <p:sp>
          <p:nvSpPr>
            <p:cNvPr id="28" name="Text Box 586"/>
            <p:cNvSpPr txBox="1">
              <a:spLocks noChangeArrowheads="1"/>
            </p:cNvSpPr>
            <p:nvPr/>
          </p:nvSpPr>
          <p:spPr bwMode="auto">
            <a:xfrm>
              <a:off x="4671" y="977"/>
              <a:ext cx="102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       4 </a:t>
              </a:r>
              <a:r>
                <a:rPr kumimoji="0" lang="zh-CN" altLang="en-US" sz="14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级</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（已管理级）</a:t>
              </a:r>
            </a:p>
          </p:txBody>
        </p:sp>
        <p:sp>
          <p:nvSpPr>
            <p:cNvPr id="29" name="Text Box 587"/>
            <p:cNvSpPr txBox="1">
              <a:spLocks noChangeArrowheads="1"/>
            </p:cNvSpPr>
            <p:nvPr/>
          </p:nvSpPr>
          <p:spPr bwMode="auto">
            <a:xfrm>
              <a:off x="4950" y="521"/>
              <a:ext cx="875"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       5 </a:t>
              </a:r>
              <a:r>
                <a:rPr kumimoji="0" lang="zh-CN" altLang="en-US" sz="14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级</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（优化级）</a:t>
              </a:r>
            </a:p>
          </p:txBody>
        </p:sp>
        <p:sp>
          <p:nvSpPr>
            <p:cNvPr id="30" name="Text Box 588"/>
            <p:cNvSpPr txBox="1">
              <a:spLocks noChangeArrowheads="1"/>
            </p:cNvSpPr>
            <p:nvPr/>
          </p:nvSpPr>
          <p:spPr bwMode="auto">
            <a:xfrm>
              <a:off x="2647" y="3746"/>
              <a:ext cx="13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       1 </a:t>
              </a:r>
              <a:r>
                <a:rPr kumimoji="0" lang="zh-CN" altLang="en-US" sz="1400" b="1" i="0" u="none" strike="noStrike" kern="0" cap="none" spc="0" normalizeH="0" baseline="0" noProof="0" smtClean="0">
                  <a:ln>
                    <a:noFill/>
                  </a:ln>
                  <a:solidFill>
                    <a:srgbClr val="000000"/>
                  </a:solidFill>
                  <a:effectLst/>
                  <a:uLnTx/>
                  <a:uFillTx/>
                  <a:latin typeface="Times New Roman" panose="02020603050405020304" pitchFamily="18" charset="0"/>
                  <a:ea typeface="仿宋_GB2312" pitchFamily="49" charset="-122"/>
                </a:rPr>
                <a:t>级（初始级）</a:t>
              </a:r>
            </a:p>
          </p:txBody>
        </p:sp>
      </p:grpSp>
      <p:sp>
        <p:nvSpPr>
          <p:cNvPr id="371" name="矩形 370"/>
          <p:cNvSpPr/>
          <p:nvPr/>
        </p:nvSpPr>
        <p:spPr>
          <a:xfrm>
            <a:off x="6437103" y="3956278"/>
            <a:ext cx="2313607" cy="923330"/>
          </a:xfrm>
          <a:prstGeom prst="rect">
            <a:avLst/>
          </a:prstGeom>
        </p:spPr>
        <p:txBody>
          <a:bodyPr wrap="square">
            <a:spAutoFit/>
          </a:bodyPr>
          <a:lstStyle/>
          <a:p>
            <a:r>
              <a:rPr lang="zh-CN" altLang="en-US" smtClean="0">
                <a:solidFill>
                  <a:srgbClr val="0000FF"/>
                </a:solidFill>
                <a:latin typeface="微软雅黑" panose="020B0503020204020204" pitchFamily="34" charset="-122"/>
                <a:ea typeface="微软雅黑" panose="020B0503020204020204" pitchFamily="34" charset="-122"/>
              </a:rPr>
              <a:t>从无序</a:t>
            </a:r>
            <a:r>
              <a:rPr lang="zh-CN" altLang="en-US">
                <a:solidFill>
                  <a:srgbClr val="0000FF"/>
                </a:solidFill>
                <a:latin typeface="微软雅黑" panose="020B0503020204020204" pitchFamily="34" charset="-122"/>
                <a:ea typeface="微软雅黑" panose="020B0503020204020204" pitchFamily="34" charset="-122"/>
              </a:rPr>
              <a:t>到优化的进化</a:t>
            </a:r>
            <a:r>
              <a:rPr lang="zh-CN" altLang="en-US" smtClean="0">
                <a:solidFill>
                  <a:srgbClr val="0000FF"/>
                </a:solidFill>
                <a:latin typeface="微软雅黑" panose="020B0503020204020204" pitchFamily="34" charset="-122"/>
                <a:ea typeface="微软雅黑" panose="020B0503020204020204" pitchFamily="34" charset="-122"/>
              </a:rPr>
              <a:t>过程分成</a:t>
            </a:r>
            <a:r>
              <a:rPr lang="en-US" altLang="zh-CN" smtClean="0">
                <a:solidFill>
                  <a:srgbClr val="0000FF"/>
                </a:solidFill>
                <a:latin typeface="微软雅黑" panose="020B0503020204020204" pitchFamily="34" charset="-122"/>
                <a:ea typeface="微软雅黑" panose="020B0503020204020204" pitchFamily="34" charset="-122"/>
              </a:rPr>
              <a:t>5</a:t>
            </a:r>
            <a:r>
              <a:rPr lang="zh-CN" altLang="en-US" smtClean="0">
                <a:solidFill>
                  <a:srgbClr val="0000FF"/>
                </a:solidFill>
                <a:latin typeface="微软雅黑" panose="020B0503020204020204" pitchFamily="34" charset="-122"/>
                <a:ea typeface="微软雅黑" panose="020B0503020204020204" pitchFamily="34" charset="-122"/>
              </a:rPr>
              <a:t>个有序的阶段</a:t>
            </a:r>
            <a:endParaRPr lang="zh-CN" altLang="en-US">
              <a:solidFill>
                <a:srgbClr val="0000FF"/>
              </a:solidFill>
              <a:latin typeface="微软雅黑" panose="020B0503020204020204" pitchFamily="34" charset="-122"/>
              <a:ea typeface="微软雅黑" panose="020B0503020204020204" pitchFamily="34" charset="-122"/>
            </a:endParaRPr>
          </a:p>
        </p:txBody>
      </p:sp>
      <p:sp>
        <p:nvSpPr>
          <p:cNvPr id="372" name="矩形 371"/>
          <p:cNvSpPr/>
          <p:nvPr/>
        </p:nvSpPr>
        <p:spPr>
          <a:xfrm>
            <a:off x="238707" y="1456916"/>
            <a:ext cx="2447328" cy="1200329"/>
          </a:xfrm>
          <a:prstGeom prst="rect">
            <a:avLst/>
          </a:prstGeom>
        </p:spPr>
        <p:txBody>
          <a:bodyPr wrap="square">
            <a:spAutoFit/>
          </a:bodyPr>
          <a:lstStyle/>
          <a:p>
            <a:r>
              <a:rPr lang="zh-CN" altLang="en-US">
                <a:solidFill>
                  <a:srgbClr val="0000FF"/>
                </a:solidFill>
                <a:latin typeface="微软雅黑" panose="020B0503020204020204" pitchFamily="34" charset="-122"/>
                <a:ea typeface="微软雅黑" panose="020B0503020204020204" pitchFamily="34" charset="-122"/>
              </a:rPr>
              <a:t>从“</a:t>
            </a:r>
            <a:r>
              <a:rPr lang="en-US" altLang="zh-CN">
                <a:solidFill>
                  <a:srgbClr val="0000FF"/>
                </a:solidFill>
                <a:latin typeface="微软雅黑" panose="020B0503020204020204" pitchFamily="34" charset="-122"/>
                <a:ea typeface="微软雅黑" panose="020B0503020204020204" pitchFamily="34" charset="-122"/>
              </a:rPr>
              <a:t>1</a:t>
            </a:r>
            <a:r>
              <a:rPr lang="zh-CN" altLang="en-US">
                <a:solidFill>
                  <a:srgbClr val="0000FF"/>
                </a:solidFill>
                <a:latin typeface="微软雅黑" panose="020B0503020204020204" pitchFamily="34" charset="-122"/>
                <a:ea typeface="微软雅黑" panose="020B0503020204020204" pitchFamily="34" charset="-122"/>
              </a:rPr>
              <a:t>级”到“</a:t>
            </a:r>
            <a:r>
              <a:rPr lang="en-US" altLang="zh-CN">
                <a:solidFill>
                  <a:srgbClr val="0000FF"/>
                </a:solidFill>
                <a:latin typeface="微软雅黑" panose="020B0503020204020204" pitchFamily="34" charset="-122"/>
                <a:ea typeface="微软雅黑" panose="020B0503020204020204" pitchFamily="34" charset="-122"/>
              </a:rPr>
              <a:t>5</a:t>
            </a:r>
            <a:r>
              <a:rPr lang="zh-CN" altLang="en-US">
                <a:solidFill>
                  <a:srgbClr val="0000FF"/>
                </a:solidFill>
                <a:latin typeface="微软雅黑" panose="020B0503020204020204" pitchFamily="34" charset="-122"/>
                <a:ea typeface="微软雅黑" panose="020B0503020204020204" pitchFamily="34" charset="-122"/>
              </a:rPr>
              <a:t>级”，反映出从混乱到成熟的软件过程必须经历的过程改进途径</a:t>
            </a:r>
          </a:p>
        </p:txBody>
      </p:sp>
    </p:spTree>
    <p:extLst>
      <p:ext uri="{BB962C8B-B14F-4D97-AF65-F5344CB8AC3E}">
        <p14:creationId xmlns:p14="http://schemas.microsoft.com/office/powerpoint/2010/main" val="74797757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 </a:t>
            </a:r>
            <a:r>
              <a:rPr lang="zh-CN" altLang="en-US"/>
              <a:t>初始</a:t>
            </a:r>
            <a:r>
              <a:rPr lang="zh-CN" altLang="en-US" smtClean="0"/>
              <a:t>级</a:t>
            </a:r>
            <a:endParaRPr lang="zh-CN" altLang="en-US"/>
          </a:p>
        </p:txBody>
      </p:sp>
      <p:sp>
        <p:nvSpPr>
          <p:cNvPr id="3" name="内容占位符 2"/>
          <p:cNvSpPr>
            <a:spLocks noGrp="1"/>
          </p:cNvSpPr>
          <p:nvPr>
            <p:ph idx="1"/>
          </p:nvPr>
        </p:nvSpPr>
        <p:spPr/>
        <p:txBody>
          <a:bodyPr/>
          <a:lstStyle/>
          <a:p>
            <a:r>
              <a:rPr lang="zh-CN" altLang="en-US" smtClean="0">
                <a:latin typeface="Times New Roman" panose="02020603050405020304" pitchFamily="18" charset="0"/>
              </a:rPr>
              <a:t>处于</a:t>
            </a:r>
            <a:r>
              <a:rPr lang="zh-CN" altLang="en-US">
                <a:latin typeface="Times New Roman" panose="02020603050405020304" pitchFamily="18" charset="0"/>
              </a:rPr>
              <a:t>这个最低成熟度等级的软件机构，基本上</a:t>
            </a:r>
            <a:r>
              <a:rPr lang="zh-CN" altLang="en-US">
                <a:solidFill>
                  <a:srgbClr val="0000FF"/>
                </a:solidFill>
                <a:latin typeface="Times New Roman" panose="02020603050405020304" pitchFamily="18" charset="0"/>
              </a:rPr>
              <a:t>没有健全的软件工程管理</a:t>
            </a:r>
            <a:r>
              <a:rPr lang="zh-CN" altLang="en-US" smtClean="0">
                <a:solidFill>
                  <a:srgbClr val="0000FF"/>
                </a:solidFill>
                <a:latin typeface="Times New Roman" panose="02020603050405020304" pitchFamily="18" charset="0"/>
              </a:rPr>
              <a:t>制度</a:t>
            </a:r>
            <a:endParaRPr lang="en-US" altLang="zh-CN" smtClean="0">
              <a:latin typeface="Times New Roman" panose="02020603050405020304" pitchFamily="18" charset="0"/>
            </a:endParaRPr>
          </a:p>
          <a:p>
            <a:r>
              <a:rPr lang="zh-CN" altLang="en-US" smtClean="0">
                <a:latin typeface="Times New Roman" panose="02020603050405020304" pitchFamily="18" charset="0"/>
              </a:rPr>
              <a:t>其</a:t>
            </a:r>
            <a:r>
              <a:rPr lang="zh-CN" altLang="en-US">
                <a:latin typeface="Times New Roman" panose="02020603050405020304" pitchFamily="18" charset="0"/>
              </a:rPr>
              <a:t>软件过程完全取决于</a:t>
            </a:r>
            <a:r>
              <a:rPr lang="zh-CN" altLang="en-US">
                <a:solidFill>
                  <a:srgbClr val="0000FF"/>
                </a:solidFill>
                <a:latin typeface="Times New Roman" panose="02020603050405020304" pitchFamily="18" charset="0"/>
              </a:rPr>
              <a:t>项目组的人员配备</a:t>
            </a:r>
            <a:r>
              <a:rPr lang="zh-CN" altLang="en-US">
                <a:latin typeface="Times New Roman" panose="02020603050405020304" pitchFamily="18" charset="0"/>
              </a:rPr>
              <a:t>，所以具有不可预测性，人员变了过程也随之</a:t>
            </a:r>
            <a:r>
              <a:rPr lang="zh-CN" altLang="en-US" smtClean="0">
                <a:latin typeface="Times New Roman" panose="02020603050405020304" pitchFamily="18" charset="0"/>
              </a:rPr>
              <a:t>改变</a:t>
            </a:r>
            <a:endParaRPr lang="zh-CN" altLang="en-US">
              <a:latin typeface="Times New Roman" panose="02020603050405020304" pitchFamily="18" charset="0"/>
            </a:endParaRPr>
          </a:p>
          <a:p>
            <a:endParaRPr lang="zh-CN" altLang="en-US"/>
          </a:p>
        </p:txBody>
      </p:sp>
    </p:spTree>
    <p:extLst>
      <p:ext uri="{BB962C8B-B14F-4D97-AF65-F5344CB8AC3E}">
        <p14:creationId xmlns:p14="http://schemas.microsoft.com/office/powerpoint/2010/main" val="1658045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用软件代码行估算软件的开发规模其优劣都有，以下观点</a:t>
            </a:r>
            <a:r>
              <a:rPr lang="zh-CN" altLang="en-US" sz="260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错误的是</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6" name="文本框 5"/>
          <p:cNvSpPr txBox="1"/>
          <p:nvPr>
            <p:custDataLst>
              <p:tags r:id="rId3"/>
            </p:custDataLst>
          </p:nvPr>
        </p:nvSpPr>
        <p:spPr>
          <a:xfrm>
            <a:off x="1828799" y="2424837"/>
            <a:ext cx="6882581" cy="642938"/>
          </a:xfrm>
          <a:prstGeom prst="rect">
            <a:avLst/>
          </a:prstGeom>
          <a:noFill/>
        </p:spPr>
        <p:txBody>
          <a:bodyPr vert="horz" rtlCol="0" anchor="ctr" anchorCtr="0">
            <a:noAutofit/>
          </a:bodyPr>
          <a:lstStyle/>
          <a:p>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用软件代码行估算软件的开发规模简单易行</a:t>
            </a:r>
          </a:p>
        </p:txBody>
      </p:sp>
      <p:sp>
        <p:nvSpPr>
          <p:cNvPr id="7" name="文本框 6"/>
          <p:cNvSpPr txBox="1"/>
          <p:nvPr>
            <p:custDataLst>
              <p:tags r:id="rId4"/>
            </p:custDataLst>
          </p:nvPr>
        </p:nvSpPr>
        <p:spPr>
          <a:xfrm>
            <a:off x="1828799" y="3282087"/>
            <a:ext cx="6882581" cy="642938"/>
          </a:xfrm>
          <a:prstGeom prst="rect">
            <a:avLst/>
          </a:prstGeom>
          <a:noFill/>
        </p:spPr>
        <p:txBody>
          <a:bodyPr vert="horz" rtlCol="0" anchor="ctr" anchorCtr="0">
            <a:noAutofit/>
          </a:bodyPr>
          <a:lstStyle/>
          <a:p>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代码行数的估算依赖于程序设计语言的功能和表达能力</a:t>
            </a:r>
          </a:p>
        </p:txBody>
      </p:sp>
      <p:sp>
        <p:nvSpPr>
          <p:cNvPr id="8" name="文本框 7"/>
          <p:cNvSpPr txBox="1"/>
          <p:nvPr>
            <p:custDataLst>
              <p:tags r:id="rId5"/>
            </p:custDataLst>
          </p:nvPr>
        </p:nvSpPr>
        <p:spPr>
          <a:xfrm>
            <a:off x="1828799" y="4139337"/>
            <a:ext cx="6882581" cy="642938"/>
          </a:xfrm>
          <a:prstGeom prst="rect">
            <a:avLst/>
          </a:prstGeom>
          <a:noFill/>
        </p:spPr>
        <p:txBody>
          <a:bodyPr vert="horz" rtlCol="0" anchor="ctr" anchorCtr="0">
            <a:noAutofit/>
          </a:bodyPr>
          <a:lstStyle/>
          <a:p>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代码行数在软件项目开发前或开发初期比较容易估算出来</a:t>
            </a:r>
          </a:p>
        </p:txBody>
      </p:sp>
      <p:sp>
        <p:nvSpPr>
          <p:cNvPr id="9" name="文本框 8"/>
          <p:cNvSpPr txBox="1"/>
          <p:nvPr>
            <p:custDataLst>
              <p:tags r:id="rId6"/>
            </p:custDataLst>
          </p:nvPr>
        </p:nvSpPr>
        <p:spPr>
          <a:xfrm>
            <a:off x="1828799" y="4996587"/>
            <a:ext cx="6882581" cy="642938"/>
          </a:xfrm>
          <a:prstGeom prst="rect">
            <a:avLst/>
          </a:prstGeom>
          <a:noFill/>
        </p:spPr>
        <p:txBody>
          <a:bodyPr vert="horz" rtlCol="0" anchor="ctr" anchorCtr="0">
            <a:noAutofit/>
          </a:bodyPr>
          <a:lstStyle/>
          <a:p>
            <a:r>
              <a:rPr lang="zh-CN" altLang="en-US" sz="24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代码行估算只适用于过程式程序设计语言，对非过程式的程序设计语言不太适用</a:t>
            </a:r>
          </a:p>
        </p:txBody>
      </p:sp>
      <p:sp>
        <p:nvSpPr>
          <p:cNvPr id="10" name="椭圆 9"/>
          <p:cNvSpPr>
            <a:spLocks noChangeAspect="1"/>
          </p:cNvSpPr>
          <p:nvPr>
            <p:custDataLst>
              <p:tags r:id="rId7"/>
            </p:custDataLst>
          </p:nvPr>
        </p:nvSpPr>
        <p:spPr bwMode="auto">
          <a:xfrm>
            <a:off x="1114425" y="2489130"/>
            <a:ext cx="514350" cy="514350"/>
          </a:xfrm>
          <a:prstGeom prst="ellipse">
            <a:avLst/>
          </a:prstGeom>
          <a:solidFill>
            <a:srgbClr val="808080"/>
          </a:solidFill>
          <a:ln w="12700" cmpd="sng">
            <a:solidFill>
              <a:srgbClr val="000000"/>
            </a:solidFill>
            <a:prstDash val="solid"/>
            <a:miter lim="800000"/>
            <a:headEnd/>
            <a:tailEnd type="triangle" w="med" len="med"/>
          </a:ln>
        </p:spPr>
        <p:txBody>
          <a:bodyPr rtlCol="0" anchor="ctr" anchorCtr="1"/>
          <a:lstStyle/>
          <a:p>
            <a:pPr algn="ctr"/>
            <a:r>
              <a:rPr lang="en-US" altLang="zh-CN" sz="24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bwMode="auto">
          <a:xfrm>
            <a:off x="1114425" y="3346380"/>
            <a:ext cx="514350" cy="514350"/>
          </a:xfrm>
          <a:prstGeom prst="ellipse">
            <a:avLst/>
          </a:prstGeom>
          <a:solidFill>
            <a:srgbClr val="808080"/>
          </a:solidFill>
          <a:ln w="12700" cmpd="sng">
            <a:solidFill>
              <a:srgbClr val="000000"/>
            </a:solidFill>
            <a:prstDash val="solid"/>
            <a:miter lim="800000"/>
            <a:headEnd/>
            <a:tailEnd type="triangle" w="med" len="med"/>
          </a:ln>
        </p:spPr>
        <p:txBody>
          <a:bodyPr rtlCol="0" anchor="ctr" anchorCtr="1"/>
          <a:lstStyle/>
          <a:p>
            <a:pPr algn="ctr"/>
            <a:r>
              <a:rPr lang="en-US" altLang="zh-CN" sz="24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bwMode="auto">
          <a:xfrm>
            <a:off x="1114425" y="4203630"/>
            <a:ext cx="514350" cy="514350"/>
          </a:xfrm>
          <a:prstGeom prst="ellipse">
            <a:avLst/>
          </a:prstGeom>
          <a:solidFill>
            <a:srgbClr val="00FF00"/>
          </a:solidFill>
          <a:ln w="25400" cmpd="sng">
            <a:solidFill>
              <a:srgbClr val="000000"/>
            </a:solidFill>
            <a:prstDash val="solid"/>
            <a:miter lim="800000"/>
            <a:headEnd/>
            <a:tailEnd type="triangle" w="med" len="med"/>
          </a:ln>
        </p:spPr>
        <p:txBody>
          <a:bodyPr rtlCol="0" anchor="ctr" anchorCtr="1"/>
          <a:lstStyle/>
          <a:p>
            <a:pPr algn="ctr"/>
            <a:r>
              <a:rPr lang="en-US" altLang="zh-CN" sz="24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bwMode="auto">
          <a:xfrm>
            <a:off x="1114425" y="5060880"/>
            <a:ext cx="514350" cy="514350"/>
          </a:xfrm>
          <a:prstGeom prst="ellipse">
            <a:avLst/>
          </a:prstGeom>
          <a:solidFill>
            <a:srgbClr val="808080"/>
          </a:solidFill>
          <a:ln w="12700" cmpd="sng">
            <a:solidFill>
              <a:srgbClr val="000000"/>
            </a:solidFill>
            <a:prstDash val="solid"/>
            <a:miter lim="800000"/>
            <a:headEnd/>
            <a:tailEnd type="triangle" w="med" len="med"/>
          </a:ln>
        </p:spPr>
        <p:txBody>
          <a:bodyPr rtlCol="0" anchor="ctr" anchorCtr="1"/>
          <a:lstStyle/>
          <a:p>
            <a:pPr algn="ctr"/>
            <a:r>
              <a:rPr lang="en-US" altLang="zh-CN" sz="24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24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bwMode="auto">
          <a:xfrm>
            <a:off x="6172200" y="6215063"/>
            <a:ext cx="1543050" cy="411480"/>
          </a:xfrm>
          <a:prstGeom prst="roundRect">
            <a:avLst/>
          </a:prstGeom>
          <a:solidFill>
            <a:srgbClr val="808080"/>
          </a:solidFill>
          <a:ln w="38100" cmpd="sng">
            <a:solidFill>
              <a:srgbClr val="000000"/>
            </a:solidFill>
            <a:prstDash val="solid"/>
            <a:miter lim="800000"/>
            <a:headEnd/>
            <a:tailEnd type="triangle" w="med" len="med"/>
          </a:ln>
        </p:spPr>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bwMode="auto">
            <a:xfrm>
              <a:off x="0" y="0"/>
              <a:ext cx="9144000" cy="635000"/>
            </a:xfrm>
            <a:prstGeom prst="rect">
              <a:avLst/>
            </a:prstGeom>
            <a:solidFill>
              <a:srgbClr val="F6F7F8"/>
            </a:solidFill>
            <a:ln w="9525">
              <a:noFill/>
              <a:miter lim="800000"/>
              <a:headEnd/>
              <a:tailEnd type="triangle" w="med" len="med"/>
            </a:ln>
            <a:extLst>
              <a:ext uri="{91240B29-F687-4F45-9708-019B960494DF}">
                <a14:hiddenLine xmlns:a14="http://schemas.microsoft.com/office/drawing/2010/main" w="9525">
                  <a:solidFill>
                    <a:schemeClr val="tx1"/>
                  </a:solidFill>
                  <a:miter lim="800000"/>
                  <a:headEnd/>
                  <a:tailEnd type="triangle" w="med" len="med"/>
                </a14:hiddenLine>
              </a:ext>
            </a:extLst>
          </p:spPr>
          <p:txBody>
            <a:bodyPr rtlCol="0" anchor="ctr"/>
            <a:lstStyle/>
            <a:p>
              <a:pPr algn="ctr"/>
              <a:endParaRPr lang="zh-CN" altLang="en-US"/>
            </a:p>
          </p:txBody>
        </p:sp>
        <p:sp>
          <p:nvSpPr>
            <p:cNvPr id="16" name="ColorBlock"/>
            <p:cNvSpPr/>
            <p:nvPr>
              <p:custDataLst>
                <p:tags r:id="rId15"/>
              </p:custDataLst>
            </p:nvPr>
          </p:nvSpPr>
          <p:spPr bwMode="auto">
            <a:xfrm>
              <a:off x="0" y="0"/>
              <a:ext cx="190500" cy="635000"/>
            </a:xfrm>
            <a:prstGeom prst="rect">
              <a:avLst/>
            </a:prstGeom>
            <a:solidFill>
              <a:srgbClr val="639EF4"/>
            </a:solidFill>
            <a:ln w="9525">
              <a:noFill/>
              <a:miter lim="800000"/>
              <a:headEnd/>
              <a:tailEnd type="triangle" w="med" len="med"/>
            </a:ln>
            <a:extLst>
              <a:ext uri="{91240B29-F687-4F45-9708-019B960494DF}">
                <a14:hiddenLine xmlns:a14="http://schemas.microsoft.com/office/drawing/2010/main" w="9525">
                  <a:solidFill>
                    <a:schemeClr val="tx1"/>
                  </a:solidFill>
                  <a:miter lim="800000"/>
                  <a:headEnd/>
                  <a:tailEnd type="triangle" w="med" len="med"/>
                </a14:hiddenLine>
              </a:ext>
            </a:extLst>
          </p:spPr>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5962929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 </a:t>
            </a:r>
            <a:r>
              <a:rPr lang="zh-CN" altLang="en-US"/>
              <a:t>可重复</a:t>
            </a:r>
            <a:r>
              <a:rPr lang="zh-CN" altLang="en-US" smtClean="0"/>
              <a:t>级</a:t>
            </a:r>
            <a:endParaRPr lang="zh-CN" altLang="en-US"/>
          </a:p>
        </p:txBody>
      </p:sp>
      <p:sp>
        <p:nvSpPr>
          <p:cNvPr id="3" name="内容占位符 2"/>
          <p:cNvSpPr>
            <a:spLocks noGrp="1"/>
          </p:cNvSpPr>
          <p:nvPr>
            <p:ph idx="1"/>
          </p:nvPr>
        </p:nvSpPr>
        <p:spPr/>
        <p:txBody>
          <a:bodyPr/>
          <a:lstStyle/>
          <a:p>
            <a:r>
              <a:rPr lang="zh-CN" altLang="en-US">
                <a:solidFill>
                  <a:srgbClr val="FF0000"/>
                </a:solidFill>
                <a:latin typeface="Times New Roman" panose="02020603050405020304" pitchFamily="18" charset="0"/>
              </a:rPr>
              <a:t>软件机构</a:t>
            </a:r>
            <a:r>
              <a:rPr lang="zh-CN" altLang="en-US">
                <a:latin typeface="Times New Roman" panose="02020603050405020304" pitchFamily="18" charset="0"/>
              </a:rPr>
              <a:t>建立了</a:t>
            </a:r>
            <a:r>
              <a:rPr lang="zh-CN" altLang="en-US" smtClean="0">
                <a:latin typeface="Times New Roman" panose="02020603050405020304" pitchFamily="18" charset="0"/>
              </a:rPr>
              <a:t>基本的</a:t>
            </a:r>
            <a:r>
              <a:rPr lang="zh-CN" altLang="en-US" smtClean="0">
                <a:solidFill>
                  <a:srgbClr val="0000FF"/>
                </a:solidFill>
                <a:latin typeface="Times New Roman" panose="02020603050405020304" pitchFamily="18" charset="0"/>
              </a:rPr>
              <a:t>项目管理过程 （</a:t>
            </a:r>
            <a:r>
              <a:rPr lang="zh-CN" altLang="en-US">
                <a:solidFill>
                  <a:srgbClr val="0000FF"/>
                </a:solidFill>
                <a:latin typeface="Times New Roman" panose="02020603050405020304" pitchFamily="18" charset="0"/>
              </a:rPr>
              <a:t>过程模型</a:t>
            </a:r>
            <a:r>
              <a:rPr lang="zh-CN" altLang="en-US" smtClean="0">
                <a:solidFill>
                  <a:srgbClr val="0000FF"/>
                </a:solidFill>
                <a:latin typeface="Times New Roman" panose="02020603050405020304" pitchFamily="18" charset="0"/>
              </a:rPr>
              <a:t>）</a:t>
            </a:r>
            <a:r>
              <a:rPr lang="zh-CN" altLang="en-US" smtClean="0">
                <a:latin typeface="Times New Roman" panose="02020603050405020304" pitchFamily="18" charset="0"/>
              </a:rPr>
              <a:t>，</a:t>
            </a:r>
            <a:r>
              <a:rPr lang="zh-CN" altLang="en-US">
                <a:latin typeface="Times New Roman" panose="02020603050405020304" pitchFamily="18" charset="0"/>
              </a:rPr>
              <a:t>可</a:t>
            </a:r>
            <a:r>
              <a:rPr lang="zh-CN" altLang="en-US">
                <a:solidFill>
                  <a:srgbClr val="FF0000"/>
                </a:solidFill>
                <a:latin typeface="Times New Roman" panose="02020603050405020304" pitchFamily="18" charset="0"/>
              </a:rPr>
              <a:t>跟踪</a:t>
            </a:r>
            <a:r>
              <a:rPr lang="zh-CN" altLang="en-US">
                <a:solidFill>
                  <a:srgbClr val="0000FF"/>
                </a:solidFill>
                <a:latin typeface="Times New Roman" panose="02020603050405020304" pitchFamily="18" charset="0"/>
              </a:rPr>
              <a:t>成本、进度、功能和质量</a:t>
            </a:r>
            <a:r>
              <a:rPr lang="zh-CN" altLang="en-US" smtClean="0">
                <a:latin typeface="Times New Roman" panose="02020603050405020304" pitchFamily="18" charset="0"/>
              </a:rPr>
              <a:t>。</a:t>
            </a:r>
            <a:endParaRPr lang="en-US" altLang="zh-CN" smtClean="0">
              <a:latin typeface="Times New Roman" panose="02020603050405020304" pitchFamily="18" charset="0"/>
            </a:endParaRPr>
          </a:p>
          <a:p>
            <a:endParaRPr lang="zh-CN" altLang="en-US"/>
          </a:p>
        </p:txBody>
      </p:sp>
    </p:spTree>
    <p:extLst>
      <p:ext uri="{BB962C8B-B14F-4D97-AF65-F5344CB8AC3E}">
        <p14:creationId xmlns:p14="http://schemas.microsoft.com/office/powerpoint/2010/main" val="136495930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 </a:t>
            </a:r>
            <a:r>
              <a:rPr lang="zh-CN" altLang="en-US"/>
              <a:t>已定义</a:t>
            </a:r>
            <a:r>
              <a:rPr lang="zh-CN" altLang="en-US" smtClean="0"/>
              <a:t>级</a:t>
            </a:r>
            <a:endParaRPr lang="zh-CN" altLang="en-US"/>
          </a:p>
        </p:txBody>
      </p:sp>
      <p:sp>
        <p:nvSpPr>
          <p:cNvPr id="3" name="内容占位符 2"/>
          <p:cNvSpPr>
            <a:spLocks noGrp="1"/>
          </p:cNvSpPr>
          <p:nvPr>
            <p:ph idx="1"/>
          </p:nvPr>
        </p:nvSpPr>
        <p:spPr/>
        <p:txBody>
          <a:bodyPr/>
          <a:lstStyle/>
          <a:p>
            <a:r>
              <a:rPr lang="zh-CN" altLang="en-US">
                <a:solidFill>
                  <a:srgbClr val="FF0000"/>
                </a:solidFill>
                <a:latin typeface="Times New Roman" panose="02020603050405020304" pitchFamily="18" charset="0"/>
              </a:rPr>
              <a:t>软件机构</a:t>
            </a:r>
            <a:r>
              <a:rPr lang="zh-CN" altLang="en-US">
                <a:latin typeface="Times New Roman" panose="02020603050405020304" pitchFamily="18" charset="0"/>
              </a:rPr>
              <a:t>已经定义了</a:t>
            </a:r>
            <a:r>
              <a:rPr lang="zh-CN" altLang="en-US">
                <a:solidFill>
                  <a:srgbClr val="0000FF"/>
                </a:solidFill>
                <a:latin typeface="Times New Roman" panose="02020603050405020304" pitchFamily="18" charset="0"/>
              </a:rPr>
              <a:t>完整的软件过程</a:t>
            </a:r>
            <a:r>
              <a:rPr lang="zh-CN" altLang="en-US">
                <a:latin typeface="Times New Roman" panose="02020603050405020304" pitchFamily="18" charset="0"/>
              </a:rPr>
              <a:t>（过程模型），软件过程</a:t>
            </a:r>
            <a:r>
              <a:rPr lang="zh-CN" altLang="en-US">
                <a:solidFill>
                  <a:srgbClr val="0000FF"/>
                </a:solidFill>
                <a:latin typeface="Times New Roman" panose="02020603050405020304" pitchFamily="18" charset="0"/>
              </a:rPr>
              <a:t>已经文档化和标准化</a:t>
            </a:r>
            <a:r>
              <a:rPr lang="zh-CN" altLang="en-US" smtClean="0">
                <a:latin typeface="Times New Roman" panose="02020603050405020304" pitchFamily="18" charset="0"/>
              </a:rPr>
              <a:t>。</a:t>
            </a:r>
            <a:endParaRPr lang="en-US" altLang="zh-CN" smtClean="0">
              <a:latin typeface="Times New Roman" panose="02020603050405020304" pitchFamily="18" charset="0"/>
            </a:endParaRPr>
          </a:p>
          <a:p>
            <a:endParaRPr lang="zh-CN" altLang="en-US"/>
          </a:p>
        </p:txBody>
      </p:sp>
    </p:spTree>
    <p:extLst>
      <p:ext uri="{BB962C8B-B14F-4D97-AF65-F5344CB8AC3E}">
        <p14:creationId xmlns:p14="http://schemas.microsoft.com/office/powerpoint/2010/main" val="367126145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 </a:t>
            </a:r>
            <a:r>
              <a:rPr lang="zh-CN" altLang="en-US"/>
              <a:t>已管理</a:t>
            </a:r>
            <a:r>
              <a:rPr lang="zh-CN" altLang="en-US" smtClean="0"/>
              <a:t>级</a:t>
            </a:r>
            <a:endParaRPr lang="zh-CN" altLang="en-US"/>
          </a:p>
        </p:txBody>
      </p:sp>
      <p:sp>
        <p:nvSpPr>
          <p:cNvPr id="3" name="内容占位符 2"/>
          <p:cNvSpPr>
            <a:spLocks noGrp="1"/>
          </p:cNvSpPr>
          <p:nvPr>
            <p:ph idx="1"/>
          </p:nvPr>
        </p:nvSpPr>
        <p:spPr/>
        <p:txBody>
          <a:bodyPr/>
          <a:lstStyle/>
          <a:p>
            <a:r>
              <a:rPr lang="zh-CN" altLang="en-US" smtClean="0">
                <a:latin typeface="Times New Roman" panose="02020603050405020304" pitchFamily="18" charset="0"/>
              </a:rPr>
              <a:t>处于</a:t>
            </a:r>
            <a:r>
              <a:rPr lang="en-US" altLang="zh-CN">
                <a:latin typeface="Times New Roman" panose="02020603050405020304" pitchFamily="18" charset="0"/>
              </a:rPr>
              <a:t>4</a:t>
            </a:r>
            <a:r>
              <a:rPr lang="zh-CN" altLang="en-US">
                <a:latin typeface="Times New Roman" panose="02020603050405020304" pitchFamily="18" charset="0"/>
              </a:rPr>
              <a:t>级成熟度的软件机构的</a:t>
            </a:r>
            <a:r>
              <a:rPr lang="zh-CN" altLang="en-US">
                <a:solidFill>
                  <a:srgbClr val="FF0000"/>
                </a:solidFill>
                <a:latin typeface="Times New Roman" panose="02020603050405020304" pitchFamily="18" charset="0"/>
              </a:rPr>
              <a:t>过程能力</a:t>
            </a:r>
            <a:r>
              <a:rPr lang="zh-CN" altLang="en-US">
                <a:latin typeface="Times New Roman" panose="02020603050405020304" pitchFamily="18" charset="0"/>
              </a:rPr>
              <a:t>可以概括为，软件过程是</a:t>
            </a:r>
            <a:r>
              <a:rPr lang="zh-CN" altLang="en-US">
                <a:solidFill>
                  <a:srgbClr val="0000FF"/>
                </a:solidFill>
                <a:latin typeface="Times New Roman" panose="02020603050405020304" pitchFamily="18" charset="0"/>
              </a:rPr>
              <a:t>可度量</a:t>
            </a:r>
            <a:r>
              <a:rPr lang="zh-CN" altLang="en-US">
                <a:latin typeface="Times New Roman" panose="02020603050405020304" pitchFamily="18" charset="0"/>
              </a:rPr>
              <a:t>的，软件过程在可度量的范围内运行</a:t>
            </a:r>
            <a:r>
              <a:rPr lang="zh-CN" altLang="en-US" smtClean="0">
                <a:latin typeface="Times New Roman" panose="02020603050405020304" pitchFamily="18" charset="0"/>
              </a:rPr>
              <a:t>。</a:t>
            </a:r>
            <a:endParaRPr lang="en-US" altLang="zh-CN" smtClean="0">
              <a:latin typeface="Times New Roman" panose="02020603050405020304" pitchFamily="18" charset="0"/>
            </a:endParaRPr>
          </a:p>
          <a:p>
            <a:endParaRPr lang="zh-CN" altLang="en-US"/>
          </a:p>
        </p:txBody>
      </p:sp>
    </p:spTree>
    <p:extLst>
      <p:ext uri="{BB962C8B-B14F-4D97-AF65-F5344CB8AC3E}">
        <p14:creationId xmlns:p14="http://schemas.microsoft.com/office/powerpoint/2010/main" val="31788569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 </a:t>
            </a:r>
            <a:r>
              <a:rPr lang="zh-CN" altLang="en-US"/>
              <a:t>优化</a:t>
            </a:r>
            <a:r>
              <a:rPr lang="zh-CN" altLang="en-US" smtClean="0"/>
              <a:t>级</a:t>
            </a:r>
            <a:endParaRPr lang="zh-CN" altLang="en-US"/>
          </a:p>
        </p:txBody>
      </p:sp>
      <p:sp>
        <p:nvSpPr>
          <p:cNvPr id="3" name="内容占位符 2"/>
          <p:cNvSpPr>
            <a:spLocks noGrp="1"/>
          </p:cNvSpPr>
          <p:nvPr>
            <p:ph idx="1"/>
          </p:nvPr>
        </p:nvSpPr>
        <p:spPr/>
        <p:txBody>
          <a:bodyPr/>
          <a:lstStyle/>
          <a:p>
            <a:r>
              <a:rPr lang="zh-CN" altLang="en-US" smtClean="0">
                <a:latin typeface="Times New Roman" panose="02020603050405020304" pitchFamily="18" charset="0"/>
              </a:rPr>
              <a:t>处于</a:t>
            </a:r>
            <a:r>
              <a:rPr lang="en-US" altLang="zh-CN">
                <a:latin typeface="Times New Roman" panose="02020603050405020304" pitchFamily="18" charset="0"/>
              </a:rPr>
              <a:t>5</a:t>
            </a:r>
            <a:r>
              <a:rPr lang="zh-CN" altLang="en-US">
                <a:latin typeface="Times New Roman" panose="02020603050405020304" pitchFamily="18" charset="0"/>
              </a:rPr>
              <a:t>级成熟度的软件机构的</a:t>
            </a:r>
            <a:r>
              <a:rPr lang="zh-CN" altLang="en-US">
                <a:solidFill>
                  <a:srgbClr val="FF0000"/>
                </a:solidFill>
                <a:latin typeface="Times New Roman" panose="02020603050405020304" pitchFamily="18" charset="0"/>
              </a:rPr>
              <a:t>过程能力</a:t>
            </a:r>
            <a:r>
              <a:rPr lang="zh-CN" altLang="en-US">
                <a:latin typeface="Times New Roman" panose="02020603050405020304" pitchFamily="18" charset="0"/>
              </a:rPr>
              <a:t>可以概括为，</a:t>
            </a:r>
            <a:r>
              <a:rPr lang="zh-CN" altLang="en-US">
                <a:solidFill>
                  <a:srgbClr val="0000FF"/>
                </a:solidFill>
                <a:latin typeface="Times New Roman" panose="02020603050405020304" pitchFamily="18" charset="0"/>
              </a:rPr>
              <a:t>软件过程是可优化的</a:t>
            </a:r>
            <a:r>
              <a:rPr lang="zh-CN" altLang="en-US" smtClean="0">
                <a:latin typeface="Times New Roman" panose="02020603050405020304" pitchFamily="18" charset="0"/>
              </a:rPr>
              <a:t>。</a:t>
            </a:r>
            <a:endParaRPr lang="en-US" altLang="zh-CN" smtClean="0">
              <a:latin typeface="Times New Roman" panose="02020603050405020304" pitchFamily="18" charset="0"/>
            </a:endParaRPr>
          </a:p>
          <a:p>
            <a:endParaRPr lang="zh-CN" altLang="en-US" sz="2400"/>
          </a:p>
        </p:txBody>
      </p:sp>
    </p:spTree>
    <p:extLst>
      <p:ext uri="{BB962C8B-B14F-4D97-AF65-F5344CB8AC3E}">
        <p14:creationId xmlns:p14="http://schemas.microsoft.com/office/powerpoint/2010/main" val="335190772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本章小结</a:t>
            </a:r>
          </a:p>
        </p:txBody>
      </p:sp>
      <p:sp>
        <p:nvSpPr>
          <p:cNvPr id="3" name="内容占位符 2"/>
          <p:cNvSpPr>
            <a:spLocks noGrp="1"/>
          </p:cNvSpPr>
          <p:nvPr>
            <p:ph idx="1"/>
          </p:nvPr>
        </p:nvSpPr>
        <p:spPr/>
        <p:txBody>
          <a:bodyPr/>
          <a:lstStyle/>
          <a:p>
            <a:r>
              <a:rPr lang="zh-CN" altLang="en-US" sz="2400" smtClean="0"/>
              <a:t>软件工程</a:t>
            </a:r>
            <a:r>
              <a:rPr lang="zh-CN" altLang="en-US" sz="2400"/>
              <a:t>包括技术和管理两方面的内容，是技术与管理紧密结合的产物。有效的管理是大型软件工程项目成功的关键</a:t>
            </a:r>
            <a:r>
              <a:rPr lang="zh-CN" altLang="en-US" sz="2400" smtClean="0"/>
              <a:t>。</a:t>
            </a:r>
            <a:endParaRPr lang="zh-CN" altLang="en-US" sz="2400"/>
          </a:p>
          <a:p>
            <a:r>
              <a:rPr lang="zh-CN" altLang="en-US" sz="2400"/>
              <a:t>软件项目管理始于项目计划。为了估算项目工作量和完成期限，首先需要预测软件规模。</a:t>
            </a:r>
          </a:p>
          <a:p>
            <a:r>
              <a:rPr lang="zh-CN" altLang="en-US" sz="2400"/>
              <a:t>管理者必须制定出一个足够详细的进度表，以便监督项目进度并控制整个项目。</a:t>
            </a:r>
          </a:p>
          <a:p>
            <a:r>
              <a:rPr lang="zh-CN" altLang="en-US" sz="2400"/>
              <a:t>软件质量保证是在软件过程中的每一步都进行的活动。</a:t>
            </a:r>
          </a:p>
          <a:p>
            <a:r>
              <a:rPr lang="zh-CN" altLang="en-US" sz="2400"/>
              <a:t>软件配置管理是应用于整个软件过程中的保护性活动，是在软件整个生命期内管理变化的一组活动。</a:t>
            </a:r>
          </a:p>
          <a:p>
            <a:r>
              <a:rPr lang="zh-CN" altLang="en-US" sz="2400"/>
              <a:t>能力成熟度模型（</a:t>
            </a:r>
            <a:r>
              <a:rPr lang="en-US" altLang="zh-CN" sz="2400"/>
              <a:t>CMM</a:t>
            </a:r>
            <a:r>
              <a:rPr lang="zh-CN" altLang="en-US" sz="2400"/>
              <a:t>）是改进软件过程的有效</a:t>
            </a:r>
            <a:r>
              <a:rPr lang="zh-CN" altLang="en-US" sz="2400" smtClean="0"/>
              <a:t>策略</a:t>
            </a:r>
            <a:endParaRPr lang="zh-CN" altLang="en-US" sz="2400"/>
          </a:p>
        </p:txBody>
      </p:sp>
    </p:spTree>
    <p:extLst>
      <p:ext uri="{BB962C8B-B14F-4D97-AF65-F5344CB8AC3E}">
        <p14:creationId xmlns:p14="http://schemas.microsoft.com/office/powerpoint/2010/main" val="4003923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13.1.2 </a:t>
            </a:r>
            <a:r>
              <a:rPr lang="zh-CN" altLang="en-US" smtClean="0"/>
              <a:t>估算</a:t>
            </a:r>
            <a:r>
              <a:rPr lang="zh-CN" altLang="en-US"/>
              <a:t>软件</a:t>
            </a:r>
            <a:r>
              <a:rPr lang="zh-CN" altLang="en-US" smtClean="0"/>
              <a:t>规模：功能</a:t>
            </a:r>
            <a:r>
              <a:rPr lang="zh-CN" altLang="en-US"/>
              <a:t>点技术</a:t>
            </a:r>
          </a:p>
        </p:txBody>
      </p:sp>
      <p:sp>
        <p:nvSpPr>
          <p:cNvPr id="3" name="内容占位符 2"/>
          <p:cNvSpPr>
            <a:spLocks noGrp="1"/>
          </p:cNvSpPr>
          <p:nvPr>
            <p:ph idx="1"/>
          </p:nvPr>
        </p:nvSpPr>
        <p:spPr/>
        <p:txBody>
          <a:bodyPr/>
          <a:lstStyle/>
          <a:p>
            <a:r>
              <a:rPr lang="zh-CN" altLang="en-US"/>
              <a:t>功能点技术依据对</a:t>
            </a:r>
            <a:r>
              <a:rPr lang="zh-CN" altLang="en-US">
                <a:solidFill>
                  <a:srgbClr val="0000FF"/>
                </a:solidFill>
              </a:rPr>
              <a:t>软件信息域特性</a:t>
            </a:r>
            <a:r>
              <a:rPr lang="zh-CN" altLang="en-US"/>
              <a:t>和</a:t>
            </a:r>
            <a:r>
              <a:rPr lang="zh-CN" altLang="en-US">
                <a:solidFill>
                  <a:srgbClr val="0000FF"/>
                </a:solidFill>
              </a:rPr>
              <a:t>软件复杂性</a:t>
            </a:r>
            <a:r>
              <a:rPr lang="zh-CN" altLang="en-US"/>
              <a:t>的评估结果，估算软件规模。</a:t>
            </a:r>
          </a:p>
          <a:p>
            <a:r>
              <a:rPr lang="zh-CN" altLang="en-US" smtClean="0"/>
              <a:t>用</a:t>
            </a:r>
            <a:r>
              <a:rPr lang="zh-CN" altLang="en-US">
                <a:solidFill>
                  <a:srgbClr val="0000FF"/>
                </a:solidFill>
              </a:rPr>
              <a:t>功能点</a:t>
            </a:r>
            <a:r>
              <a:rPr lang="en-US" altLang="zh-CN">
                <a:solidFill>
                  <a:srgbClr val="0000FF"/>
                </a:solidFill>
              </a:rPr>
              <a:t>(FP)</a:t>
            </a:r>
            <a:r>
              <a:rPr lang="zh-CN" altLang="en-US"/>
              <a:t>为单位度量软件</a:t>
            </a:r>
            <a:r>
              <a:rPr lang="zh-CN" altLang="en-US" smtClean="0"/>
              <a:t>规模</a:t>
            </a:r>
            <a:r>
              <a:rPr lang="en-US" altLang="zh-CN" smtClean="0"/>
              <a:t>:</a:t>
            </a:r>
            <a:r>
              <a:rPr lang="zh-CN" altLang="en-US" smtClean="0"/>
              <a:t> </a:t>
            </a:r>
            <a:endParaRPr lang="zh-CN" altLang="en-US"/>
          </a:p>
          <a:p>
            <a:endParaRPr lang="zh-CN" altLang="en-US"/>
          </a:p>
        </p:txBody>
      </p:sp>
      <p:sp>
        <p:nvSpPr>
          <p:cNvPr id="4" name="矩形 3"/>
          <p:cNvSpPr/>
          <p:nvPr/>
        </p:nvSpPr>
        <p:spPr>
          <a:xfrm>
            <a:off x="2726854" y="3039160"/>
            <a:ext cx="3156890" cy="593304"/>
          </a:xfrm>
          <a:prstGeom prst="rect">
            <a:avLst/>
          </a:prstGeom>
        </p:spPr>
        <p:txBody>
          <a:bodyPr wrap="none">
            <a:spAutoFit/>
          </a:bodyPr>
          <a:lstStyle/>
          <a:p>
            <a:pPr marL="342900" lvl="0" indent="-342900" algn="ctr" fontAlgn="base">
              <a:lnSpc>
                <a:spcPct val="120000"/>
              </a:lnSpc>
              <a:spcBef>
                <a:spcPct val="20000"/>
              </a:spcBef>
              <a:spcAft>
                <a:spcPct val="0"/>
              </a:spcAft>
              <a:buClr>
                <a:srgbClr val="0000FF"/>
              </a:buClr>
              <a:buSzPct val="65000"/>
            </a:pPr>
            <a:r>
              <a:rPr lang="en-US" altLang="zh-CN" sz="3000" b="1" i="1">
                <a:solidFill>
                  <a:srgbClr val="000000"/>
                </a:solidFill>
                <a:latin typeface="Times New Roman" panose="02020603050405020304" pitchFamily="18" charset="0"/>
              </a:rPr>
              <a:t>FP = </a:t>
            </a:r>
            <a:r>
              <a:rPr lang="en-US" altLang="zh-CN" sz="3000" b="1" i="1">
                <a:solidFill>
                  <a:srgbClr val="FF0000"/>
                </a:solidFill>
                <a:latin typeface="Times New Roman" panose="02020603050405020304" pitchFamily="18" charset="0"/>
              </a:rPr>
              <a:t>UFP </a:t>
            </a:r>
            <a:r>
              <a:rPr lang="en-US" altLang="zh-CN" sz="3000" b="1" i="1">
                <a:solidFill>
                  <a:srgbClr val="000000"/>
                </a:solidFill>
                <a:latin typeface="Times New Roman" panose="02020603050405020304" pitchFamily="18" charset="0"/>
              </a:rPr>
              <a:t>× </a:t>
            </a:r>
            <a:r>
              <a:rPr lang="en-US" altLang="zh-CN" sz="3000" b="1" i="1">
                <a:solidFill>
                  <a:srgbClr val="339933"/>
                </a:solidFill>
                <a:latin typeface="Times New Roman" panose="02020603050405020304" pitchFamily="18" charset="0"/>
              </a:rPr>
              <a:t>TCF</a:t>
            </a:r>
          </a:p>
        </p:txBody>
      </p:sp>
      <p:sp>
        <p:nvSpPr>
          <p:cNvPr id="5" name="矩形 4"/>
          <p:cNvSpPr/>
          <p:nvPr/>
        </p:nvSpPr>
        <p:spPr>
          <a:xfrm>
            <a:off x="1250950" y="3744228"/>
            <a:ext cx="7353300" cy="830997"/>
          </a:xfrm>
          <a:prstGeom prst="rect">
            <a:avLst/>
          </a:prstGeom>
        </p:spPr>
        <p:txBody>
          <a:bodyPr wrap="square">
            <a:spAutoFit/>
          </a:bodyPr>
          <a:lstStyle/>
          <a:p>
            <a:r>
              <a:rPr lang="en-US" altLang="zh-CN" sz="2400" smtClean="0">
                <a:solidFill>
                  <a:srgbClr val="0000FF"/>
                </a:solidFill>
                <a:latin typeface="华文细黑" panose="02010600040101010101" pitchFamily="2" charset="-122"/>
                <a:ea typeface="华文细黑" panose="02010600040101010101" pitchFamily="2" charset="-122"/>
              </a:rPr>
              <a:t>UFP</a:t>
            </a:r>
            <a:r>
              <a:rPr lang="zh-CN" altLang="en-US" sz="2400">
                <a:solidFill>
                  <a:srgbClr val="0000FF"/>
                </a:solidFill>
                <a:latin typeface="华文细黑" panose="02010600040101010101" pitchFamily="2" charset="-122"/>
                <a:ea typeface="华文细黑" panose="02010600040101010101" pitchFamily="2" charset="-122"/>
              </a:rPr>
              <a:t>：未调整的功能</a:t>
            </a:r>
            <a:r>
              <a:rPr lang="zh-CN" altLang="en-US" sz="2400" smtClean="0">
                <a:solidFill>
                  <a:srgbClr val="0000FF"/>
                </a:solidFill>
                <a:latin typeface="华文细黑" panose="02010600040101010101" pitchFamily="2" charset="-122"/>
                <a:ea typeface="华文细黑" panose="02010600040101010101" pitchFamily="2" charset="-122"/>
              </a:rPr>
              <a:t>点数</a:t>
            </a:r>
            <a:endParaRPr lang="en-US" altLang="zh-CN" sz="2400" smtClean="0">
              <a:solidFill>
                <a:srgbClr val="0000FF"/>
              </a:solidFill>
              <a:latin typeface="华文细黑" panose="02010600040101010101" pitchFamily="2" charset="-122"/>
              <a:ea typeface="华文细黑" panose="02010600040101010101" pitchFamily="2" charset="-122"/>
            </a:endParaRPr>
          </a:p>
          <a:p>
            <a:r>
              <a:rPr lang="en-US" altLang="zh-CN" sz="2400" smtClean="0">
                <a:solidFill>
                  <a:srgbClr val="0000FF"/>
                </a:solidFill>
                <a:latin typeface="华文细黑" panose="02010600040101010101" pitchFamily="2" charset="-122"/>
                <a:ea typeface="华文细黑" panose="02010600040101010101" pitchFamily="2" charset="-122"/>
              </a:rPr>
              <a:t>TCF</a:t>
            </a:r>
            <a:r>
              <a:rPr lang="zh-CN" altLang="en-US" sz="2400">
                <a:solidFill>
                  <a:srgbClr val="0000FF"/>
                </a:solidFill>
                <a:latin typeface="华文细黑" panose="02010600040101010101" pitchFamily="2" charset="-122"/>
                <a:ea typeface="华文细黑" panose="02010600040101010101" pitchFamily="2" charset="-122"/>
              </a:rPr>
              <a:t>：技术复杂性因子</a:t>
            </a:r>
          </a:p>
        </p:txBody>
      </p:sp>
    </p:spTree>
    <p:extLst>
      <p:ext uri="{BB962C8B-B14F-4D97-AF65-F5344CB8AC3E}">
        <p14:creationId xmlns:p14="http://schemas.microsoft.com/office/powerpoint/2010/main" val="150438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heme/theme1.xml><?xml version="1.0" encoding="utf-8"?>
<a:theme xmlns:a="http://schemas.openxmlformats.org/drawingml/2006/main" name="1_PM Course Template">
  <a:themeElements>
    <a:clrScheme name="PM Cours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M Course Template">
      <a:majorFont>
        <a:latin typeface="宋体"/>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miter lim="800000"/>
          <a:headEnd/>
          <a:tailEnd type="triangle" w="med" len="med"/>
        </a:ln>
      </a:spPr>
      <a:bodyPr rtlCol="0" anchor="ctr"/>
      <a:lstStyle>
        <a:defPPr algn="ctr">
          <a:defRPr/>
        </a:defPPr>
      </a:lstStyle>
    </a:spDef>
    <a:lnDef>
      <a:spPr bwMode="auto">
        <a:noFill/>
        <a:ln w="9525">
          <a:solidFill>
            <a:schemeClr val="tx1"/>
          </a:solidFill>
          <a:miter lim="800000"/>
          <a:headEnd/>
          <a:tailEnd type="triangle" w="med" len="med"/>
        </a:ln>
      </a:spPr>
      <a:bodyPr/>
      <a:lstStyle/>
    </a:lnDef>
  </a:objectDefaults>
  <a:extraClrSchemeLst>
    <a:extraClrScheme>
      <a:clrScheme name="PM Course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M Cours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M Course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M Course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M Course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M Course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M Course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1735</TotalTime>
  <Words>4321</Words>
  <Application>Microsoft Office PowerPoint</Application>
  <PresentationFormat>全屏显示(4:3)</PresentationFormat>
  <Paragraphs>481</Paragraphs>
  <Slides>84</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84</vt:i4>
      </vt:variant>
    </vt:vector>
  </HeadingPairs>
  <TitlesOfParts>
    <vt:vector size="98" baseType="lpstr">
      <vt:lpstr>Aharoni</vt:lpstr>
      <vt:lpstr>Microsoft Yahei</vt:lpstr>
      <vt:lpstr>仿宋_GB2312</vt:lpstr>
      <vt:lpstr>黑体</vt:lpstr>
      <vt:lpstr>华文细黑</vt:lpstr>
      <vt:lpstr>宋体</vt:lpstr>
      <vt:lpstr>微软雅黑</vt:lpstr>
      <vt:lpstr>Arial</vt:lpstr>
      <vt:lpstr>Calibri</vt:lpstr>
      <vt:lpstr>Times New Roman</vt:lpstr>
      <vt:lpstr>Wingdings</vt:lpstr>
      <vt:lpstr>1_PM Course Template</vt:lpstr>
      <vt:lpstr>公式</vt:lpstr>
      <vt:lpstr>Visio</vt:lpstr>
      <vt:lpstr>软件工程导论SE33001</vt:lpstr>
      <vt:lpstr>管理的概念</vt:lpstr>
      <vt:lpstr>软件项目管理</vt:lpstr>
      <vt:lpstr>本章内容</vt:lpstr>
      <vt:lpstr>13.1 估算软件规模</vt:lpstr>
      <vt:lpstr>13.1.1 估算软件规模：代码行技术</vt:lpstr>
      <vt:lpstr>估算软件规模：代码行技术的优缺点</vt:lpstr>
      <vt:lpstr>PowerPoint 演示文稿</vt:lpstr>
      <vt:lpstr>13.1.2 估算软件规模：功能点技术</vt:lpstr>
      <vt:lpstr>未调整的功能点数UFP计算方法</vt:lpstr>
      <vt:lpstr>信息域特征系数TCF计算方法</vt:lpstr>
      <vt:lpstr>功能点技术优缺点</vt:lpstr>
      <vt:lpstr>13. 2 工作量估算</vt:lpstr>
      <vt:lpstr>软件工作量估算模型概述</vt:lpstr>
      <vt:lpstr>13.2.1  静态单变量模型工作量估算</vt:lpstr>
      <vt:lpstr>面向KLOC的工作量估算模型</vt:lpstr>
      <vt:lpstr>面向FP的工作量估算模型</vt:lpstr>
      <vt:lpstr>13.2.2  动态多变量工作量估算模型</vt:lpstr>
      <vt:lpstr>13.2.3  COCOMO2模型</vt:lpstr>
      <vt:lpstr>13. 3  进度计划</vt:lpstr>
      <vt:lpstr>进度计划的概念</vt:lpstr>
      <vt:lpstr>13.3.1 估算开发时间</vt:lpstr>
      <vt:lpstr>项目组规模对生产率的影响</vt:lpstr>
      <vt:lpstr>PowerPoint 演示文稿</vt:lpstr>
      <vt:lpstr>13.3.2  用Gantt图表达项目计划</vt:lpstr>
      <vt:lpstr>13.3.3  用工程网络表达项目计划</vt:lpstr>
      <vt:lpstr>13.3.4  估算工程进度</vt:lpstr>
      <vt:lpstr>工程网络节点表示</vt:lpstr>
      <vt:lpstr>最早时刻的计算</vt:lpstr>
      <vt:lpstr>最迟时刻的计算</vt:lpstr>
      <vt:lpstr>估算工程进度示例</vt:lpstr>
      <vt:lpstr>估算工程进度示例</vt:lpstr>
      <vt:lpstr>13.3.5 关键路径</vt:lpstr>
      <vt:lpstr>关键路径示例</vt:lpstr>
      <vt:lpstr>关键路径示例</vt:lpstr>
      <vt:lpstr>PowerPoint 演示文稿</vt:lpstr>
      <vt:lpstr>13.3.6  机动时间</vt:lpstr>
      <vt:lpstr>机动时间计算示例</vt:lpstr>
      <vt:lpstr>例题说明</vt:lpstr>
      <vt:lpstr>例题计算过程</vt:lpstr>
      <vt:lpstr>例题计算过程</vt:lpstr>
      <vt:lpstr>例题计算过程</vt:lpstr>
      <vt:lpstr>例题计算过程</vt:lpstr>
      <vt:lpstr>例题计算过程</vt:lpstr>
      <vt:lpstr>例题计算过程</vt:lpstr>
      <vt:lpstr>例题计算过程</vt:lpstr>
      <vt:lpstr>例题计算过程</vt:lpstr>
      <vt:lpstr>例题计算过程</vt:lpstr>
      <vt:lpstr>例题计算过程</vt:lpstr>
      <vt:lpstr>例题计算过程</vt:lpstr>
      <vt:lpstr>例题计算过程</vt:lpstr>
      <vt:lpstr>例题计算过程</vt:lpstr>
      <vt:lpstr>13.4 人员组织</vt:lpstr>
      <vt:lpstr>项目组建立的必要性</vt:lpstr>
      <vt:lpstr>13.4.1  民主制程序员组</vt:lpstr>
      <vt:lpstr>13.4.2  主程序员组</vt:lpstr>
      <vt:lpstr>主程序员组核心人员的分工</vt:lpstr>
      <vt:lpstr>13.4.3  现代程序员组</vt:lpstr>
      <vt:lpstr>现代程序员组组织结构</vt:lpstr>
      <vt:lpstr>民主制程序员组和主程序员组结合的组织方式</vt:lpstr>
      <vt:lpstr>13.5 质量保证</vt:lpstr>
      <vt:lpstr>13.5.1  软件质量</vt:lpstr>
      <vt:lpstr>三组质量因素</vt:lpstr>
      <vt:lpstr>13.5.2  软件质量保证措施</vt:lpstr>
      <vt:lpstr>1. 技术复审的必要性</vt:lpstr>
      <vt:lpstr>2. 走查</vt:lpstr>
      <vt:lpstr>3. 审查</vt:lpstr>
      <vt:lpstr>4. 程序正确性证明</vt:lpstr>
      <vt:lpstr>13.6 软件配置管理</vt:lpstr>
      <vt:lpstr>13.6.1  软件配置</vt:lpstr>
      <vt:lpstr>1. 软件配置项</vt:lpstr>
      <vt:lpstr>2. 基线（Baseline, 里程碑）</vt:lpstr>
      <vt:lpstr>13.6.2  软件配置管理过程</vt:lpstr>
      <vt:lpstr>13.7 能力成熟度模型</vt:lpstr>
      <vt:lpstr>能力成熟度模型CMM定义</vt:lpstr>
      <vt:lpstr>CMM的用途</vt:lpstr>
      <vt:lpstr>多种基于CMM的模型构成了一个CMM族</vt:lpstr>
      <vt:lpstr>CMM分成5级</vt:lpstr>
      <vt:lpstr>1. 初始级</vt:lpstr>
      <vt:lpstr>2. 可重复级</vt:lpstr>
      <vt:lpstr>3. 已定义级</vt:lpstr>
      <vt:lpstr>4. 已管理级</vt:lpstr>
      <vt:lpstr>5. 优化级</vt:lpstr>
      <vt:lpstr>本章小结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gdxin@hit.edu.cn</dc:creator>
  <cp:lastModifiedBy>gdxin@hit.edu.cn</cp:lastModifiedBy>
  <cp:revision>274</cp:revision>
  <dcterms:created xsi:type="dcterms:W3CDTF">2019-12-11T06:07:44Z</dcterms:created>
  <dcterms:modified xsi:type="dcterms:W3CDTF">2019-12-28T07:43:07Z</dcterms:modified>
</cp:coreProperties>
</file>