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1" r:id="rId13"/>
    <p:sldId id="273" r:id="rId14"/>
    <p:sldId id="272" r:id="rId15"/>
    <p:sldId id="274" r:id="rId16"/>
    <p:sldId id="275" r:id="rId17"/>
    <p:sldId id="276" r:id="rId18"/>
    <p:sldId id="277" r:id="rId19"/>
    <p:sldId id="279" r:id="rId20"/>
    <p:sldId id="280" r:id="rId21"/>
    <p:sldId id="278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00CC00"/>
    <a:srgbClr val="00FF00"/>
    <a:srgbClr val="339933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1" autoAdjust="0"/>
    <p:restoredTop sz="84083" autoAdjust="0"/>
  </p:normalViewPr>
  <p:slideViewPr>
    <p:cSldViewPr snapToGrid="0">
      <p:cViewPr varScale="1">
        <p:scale>
          <a:sx n="71" d="100"/>
          <a:sy n="71" d="100"/>
        </p:scale>
        <p:origin x="13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9A9EE-0373-41CB-9EEC-B3F1E1720A6E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A36E-2740-410C-A4DA-31059B836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68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7121B-E068-4FA3-A00D-73D274FD23B2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886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不应该增加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教务人员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，因为教务人员只是该系统的一个使用者，系统不处理其属性信息。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BA36E-2740-410C-A4DA-31059B83637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54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）父图的处理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没有输入流（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）子图的数据流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应为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）子图的数据流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多余</a:t>
            </a:r>
            <a:endParaRPr lang="zh-CN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BA36E-2740-410C-A4DA-31059B83637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3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2362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143000"/>
          </a:xfrm>
        </p:spPr>
        <p:txBody>
          <a:bodyPr/>
          <a:lstStyle>
            <a:lvl1pPr>
              <a:defRPr sz="4000" b="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0" dirty="0"/>
              <a:t>输入标题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8084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9888" y="333375"/>
            <a:ext cx="2160587" cy="5400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36538" y="333375"/>
            <a:ext cx="6330950" cy="5400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1398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538" y="333375"/>
            <a:ext cx="8643937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4213" y="1412875"/>
            <a:ext cx="7920037" cy="4321175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48920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36538" y="333375"/>
            <a:ext cx="8643937" cy="5400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94951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538" y="333375"/>
            <a:ext cx="8643937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412875"/>
            <a:ext cx="3883025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412875"/>
            <a:ext cx="3884612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4371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538" y="333375"/>
            <a:ext cx="8643937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412875"/>
            <a:ext cx="3883025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19638" y="1412875"/>
            <a:ext cx="3884612" cy="4321175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9064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4454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3883025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412875"/>
            <a:ext cx="3884612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9844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6335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106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451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255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2219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9062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241300" y="296863"/>
            <a:ext cx="8656638" cy="828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 bwMode="white">
          <a:xfrm>
            <a:off x="236538" y="333375"/>
            <a:ext cx="8643937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412875"/>
            <a:ext cx="7920037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0" y="6248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Line 13"/>
          <p:cNvSpPr>
            <a:spLocks noChangeShapeType="1"/>
          </p:cNvSpPr>
          <p:nvPr/>
        </p:nvSpPr>
        <p:spPr bwMode="auto">
          <a:xfrm>
            <a:off x="0" y="6248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1" name="Text Box 21"/>
          <p:cNvSpPr txBox="1">
            <a:spLocks noChangeArrowheads="1"/>
          </p:cNvSpPr>
          <p:nvPr/>
        </p:nvSpPr>
        <p:spPr bwMode="auto">
          <a:xfrm>
            <a:off x="63500" y="6338990"/>
            <a:ext cx="423091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400" b="1">
                <a:solidFill>
                  <a:srgbClr val="0000CC"/>
                </a:solidFill>
                <a:latin typeface="Arial"/>
              </a:rPr>
              <a:t>Software Project Management</a:t>
            </a:r>
          </a:p>
        </p:txBody>
      </p:sp>
      <p:sp>
        <p:nvSpPr>
          <p:cNvPr id="8" name="Text Box 21"/>
          <p:cNvSpPr txBox="1">
            <a:spLocks noChangeArrowheads="1"/>
          </p:cNvSpPr>
          <p:nvPr userDrawn="1"/>
        </p:nvSpPr>
        <p:spPr bwMode="auto">
          <a:xfrm>
            <a:off x="8107136" y="6338990"/>
            <a:ext cx="93889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400" b="1">
                <a:solidFill>
                  <a:srgbClr val="0000CC"/>
                </a:solidFill>
                <a:latin typeface="Arial"/>
                <a:cs typeface="Aharoni" panose="02010803020104030203" pitchFamily="2" charset="-79"/>
              </a:rPr>
              <a:t>HIT</a:t>
            </a:r>
          </a:p>
        </p:txBody>
      </p:sp>
      <p:sp>
        <p:nvSpPr>
          <p:cNvPr id="10" name="Text Box 21"/>
          <p:cNvSpPr txBox="1">
            <a:spLocks noChangeArrowheads="1"/>
          </p:cNvSpPr>
          <p:nvPr userDrawn="1"/>
        </p:nvSpPr>
        <p:spPr bwMode="auto">
          <a:xfrm>
            <a:off x="4174784" y="6338990"/>
            <a:ext cx="93889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AF7AF6B0-6506-437E-8FE2-9CA089AE9D2F}" type="slidenum">
              <a:rPr lang="en-US" altLang="zh-CN" sz="1400" b="1" smtClean="0">
                <a:solidFill>
                  <a:srgbClr val="0000CC"/>
                </a:solidFill>
                <a:latin typeface="Arial"/>
                <a:cs typeface="Aharoni" panose="02010803020104030203" pitchFamily="2" charset="-79"/>
              </a:rPr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 b="1">
              <a:solidFill>
                <a:srgbClr val="0000CC"/>
              </a:solidFill>
              <a:latin typeface="Arial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372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华文细黑" panose="02010600040101010101" pitchFamily="2" charset="-122"/>
          <a:ea typeface="华文细黑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ts val="300"/>
        </a:spcAft>
        <a:buClr>
          <a:srgbClr val="800000"/>
        </a:buClr>
        <a:buFont typeface="Wingdings" pitchFamily="2" charset="2"/>
        <a:buChar char="§"/>
        <a:defRPr sz="2800" b="0" i="0" baseline="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ts val="300"/>
        </a:spcBef>
        <a:spcAft>
          <a:spcPts val="300"/>
        </a:spcAft>
        <a:buFont typeface="Wingdings" pitchFamily="2" charset="2"/>
        <a:buChar char="Ø"/>
        <a:defRPr sz="2400" b="0" i="0" baseline="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marL="1143000" indent="-228600" algn="l" rtl="0" eaLnBrk="0" fontAlgn="base" hangingPunct="0">
        <a:spcBef>
          <a:spcPts val="300"/>
        </a:spcBef>
        <a:spcAft>
          <a:spcPts val="300"/>
        </a:spcAft>
        <a:buFont typeface="宋体" pitchFamily="2" charset="-122"/>
        <a:buChar char="–"/>
        <a:defRPr sz="2000" b="0" i="0" baseline="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marL="1600200" indent="-228600" algn="l" rtl="0" eaLnBrk="0" fontAlgn="base" hangingPunct="0">
        <a:spcBef>
          <a:spcPts val="300"/>
        </a:spcBef>
        <a:spcAft>
          <a:spcPts val="300"/>
        </a:spcAft>
        <a:buChar char="•"/>
        <a:defRPr sz="2000" b="0" i="0" baseline="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marL="2057400" indent="-228600" algn="l" rtl="0" eaLnBrk="0" fontAlgn="base" hangingPunct="0">
        <a:spcBef>
          <a:spcPts val="300"/>
        </a:spcBef>
        <a:spcAft>
          <a:spcPts val="300"/>
        </a:spcAft>
        <a:buFont typeface="Wingdings" pitchFamily="2" charset="2"/>
        <a:buChar char="ü"/>
        <a:defRPr sz="2000" b="0" i="0" baseline="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09600" y="667265"/>
            <a:ext cx="7772400" cy="1143000"/>
          </a:xfrm>
        </p:spPr>
        <p:txBody>
          <a:bodyPr/>
          <a:lstStyle/>
          <a:p>
            <a:r>
              <a:rPr lang="zh-CN" altLang="en-US" sz="3200"/>
              <a:t>软件工程导论</a:t>
            </a:r>
            <a:r>
              <a:rPr lang="en-US" altLang="zh-CN" sz="3200"/>
              <a:t>SE33001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white">
          <a:xfrm>
            <a:off x="609600" y="3071341"/>
            <a:ext cx="7993062" cy="144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rgbClr val="800000"/>
              </a:buClr>
              <a:buSzPct val="100000"/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Font typeface="宋体" panose="02010600030101010101" pitchFamily="2" charset="-12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ü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zh-CN" altLang="en-US" sz="4400" b="0">
                <a:solidFill>
                  <a:srgbClr val="3333CC"/>
                </a:solidFill>
                <a:latin typeface="Arial"/>
                <a:ea typeface="黑体" panose="02010609060101010101" pitchFamily="49" charset="-122"/>
              </a:rPr>
              <a:t>期末考试题型说明</a:t>
            </a:r>
            <a:endParaRPr lang="en-US" altLang="zh-CN" sz="4400" b="0">
              <a:solidFill>
                <a:srgbClr val="3333CC"/>
              </a:solidFill>
              <a:latin typeface="Arial"/>
              <a:ea typeface="黑体" panose="020106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rgbClr val="3333C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Introduction to Final Examination</a:t>
            </a:r>
          </a:p>
        </p:txBody>
      </p:sp>
    </p:spTree>
    <p:extLst>
      <p:ext uri="{BB962C8B-B14F-4D97-AF65-F5344CB8AC3E}">
        <p14:creationId xmlns:p14="http://schemas.microsoft.com/office/powerpoint/2010/main" val="215292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判断题举例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6</a:t>
            </a:r>
            <a:r>
              <a:rPr lang="zh-CN" altLang="en-US"/>
              <a:t>、软件设计中设计复审和设计本身一样重要，其主要作用的避免后期付出高昂代价（   ）</a:t>
            </a:r>
            <a:endParaRPr lang="en-US" altLang="zh-CN"/>
          </a:p>
          <a:p>
            <a:r>
              <a:rPr lang="en-US" altLang="zh-CN"/>
              <a:t>7</a:t>
            </a:r>
            <a:r>
              <a:rPr lang="zh-CN" altLang="en-US"/>
              <a:t>、划分模块可以降低软件的复杂度和工作量，所以应该将模块分得越小越好（    ）</a:t>
            </a:r>
            <a:endParaRPr lang="en-US" altLang="zh-CN"/>
          </a:p>
          <a:p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en-US" altLang="zh-CN"/>
              <a:t>SD</a:t>
            </a:r>
            <a:r>
              <a:rPr lang="zh-CN" altLang="en-US"/>
              <a:t>法是一种面向数据结构的设计方法，强调程序结构与问题结构相对应（   ）</a:t>
            </a:r>
            <a:endParaRPr lang="en-US" altLang="zh-CN"/>
          </a:p>
          <a:p>
            <a:r>
              <a:rPr lang="en-US" altLang="zh-CN"/>
              <a:t>9</a:t>
            </a:r>
            <a:r>
              <a:rPr lang="zh-CN" altLang="en-US"/>
              <a:t>、软件测试的目的是证明软件是正确的（   ）</a:t>
            </a:r>
            <a:endParaRPr lang="en-US" altLang="zh-CN"/>
          </a:p>
          <a:p>
            <a:r>
              <a:rPr lang="en-US" altLang="zh-CN"/>
              <a:t>10</a:t>
            </a:r>
            <a:r>
              <a:rPr lang="zh-CN" altLang="zh-CN"/>
              <a:t>、白盒法是一种静态测试方法，主要用于模块测试（</a:t>
            </a:r>
            <a:r>
              <a:rPr lang="en-US" altLang="zh-CN"/>
              <a:t>    </a:t>
            </a:r>
            <a:r>
              <a:rPr lang="zh-CN" altLang="zh-CN"/>
              <a:t>）</a:t>
            </a:r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120219" y="192681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5" name="矩形 4"/>
          <p:cNvSpPr/>
          <p:nvPr/>
        </p:nvSpPr>
        <p:spPr>
          <a:xfrm>
            <a:off x="6132772" y="276255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x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64376" y="3694305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76438" y="421773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x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8915" y="5146878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x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90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名词解释示例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α测试</a:t>
            </a:r>
            <a:endParaRPr lang="en-US" altLang="zh-CN"/>
          </a:p>
          <a:p>
            <a:pPr marL="400050" lvl="1" indent="0">
              <a:buNone/>
            </a:pPr>
            <a:r>
              <a:rPr lang="en-US" altLang="zh-CN" sz="2400"/>
              <a:t>α</a:t>
            </a:r>
            <a:r>
              <a:rPr lang="zh-CN" altLang="en-US" sz="2400"/>
              <a:t>测试是在一个</a:t>
            </a:r>
            <a:r>
              <a:rPr lang="zh-CN" altLang="en-US" sz="2400">
                <a:solidFill>
                  <a:srgbClr val="FF0000"/>
                </a:solidFill>
              </a:rPr>
              <a:t>受控的环境</a:t>
            </a:r>
            <a:r>
              <a:rPr lang="zh-CN" altLang="en-US" sz="2400"/>
              <a:t>下，由用户</a:t>
            </a:r>
            <a:r>
              <a:rPr lang="zh-CN" altLang="en-US" sz="2400">
                <a:solidFill>
                  <a:srgbClr val="FF0000"/>
                </a:solidFill>
              </a:rPr>
              <a:t>在开发者的“指导”下进行的的测</a:t>
            </a:r>
            <a:r>
              <a:rPr lang="zh-CN" altLang="en-US" sz="2400"/>
              <a:t>试，由</a:t>
            </a:r>
            <a:r>
              <a:rPr lang="zh-CN" altLang="en-US" sz="2400">
                <a:solidFill>
                  <a:srgbClr val="FF0000"/>
                </a:solidFill>
              </a:rPr>
              <a:t>开发者负责记录错误和使用中出现的问题</a:t>
            </a:r>
            <a:r>
              <a:rPr lang="zh-CN" altLang="en-US" sz="2400"/>
              <a:t>。</a:t>
            </a:r>
            <a:r>
              <a:rPr lang="zh-CN" altLang="en-US"/>
              <a:t>（每个关键点</a:t>
            </a:r>
            <a:r>
              <a:rPr lang="en-US" altLang="zh-CN"/>
              <a:t>1</a:t>
            </a:r>
            <a:r>
              <a:rPr lang="zh-CN" altLang="en-US"/>
              <a:t>分）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61110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简答题示例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、可行性研究包括哪几方面的内容？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(1)</a:t>
            </a:r>
            <a:r>
              <a:rPr lang="zh-CN" altLang="zh-CN"/>
              <a:t>经济可行性：是否有经济效益，多长时间可以收回成本；　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分</a:t>
            </a:r>
            <a:endParaRPr lang="zh-CN" altLang="zh-CN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/>
              <a:t>(2)</a:t>
            </a:r>
            <a:r>
              <a:rPr lang="zh-CN" altLang="zh-CN"/>
              <a:t>技术可行性：现有技术能否实现本系统，现有技术人员能否胜任，开发系统的资源能否满足；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分</a:t>
            </a:r>
            <a:endParaRPr lang="zh-CN" altLang="zh-CN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/>
              <a:t>(3)</a:t>
            </a:r>
            <a:r>
              <a:rPr lang="zh-CN" altLang="zh-CN"/>
              <a:t>运行可行性：系统操作在用户内部行得通吗？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分</a:t>
            </a:r>
            <a:endParaRPr lang="zh-CN" altLang="zh-CN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/>
              <a:t>(4)</a:t>
            </a:r>
            <a:r>
              <a:rPr lang="zh-CN" altLang="zh-CN"/>
              <a:t>法律可行性：新系统开发是否会侵犯他人、集体或国家利益，是否违反国家法律。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分</a:t>
            </a:r>
            <a:endParaRPr lang="zh-CN" altLang="zh-CN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58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简答题示例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、某学校需要开发一个学生成绩管理系统，教务人员可以通过该系统维护学生信息、课程信息和成绩信息，学生可以随时查询自己的成绩单，该系统的实体关系图如下所示：</a:t>
            </a:r>
          </a:p>
        </p:txBody>
      </p:sp>
      <p:pic>
        <p:nvPicPr>
          <p:cNvPr id="30722" name="Picture 2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685" y="3298568"/>
            <a:ext cx="5035308" cy="157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71052" y="4946610"/>
            <a:ext cx="89729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请问图中是否应该增加</a:t>
            </a:r>
            <a:r>
              <a:rPr lang="en-US" altLang="zh-CN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"</a:t>
            </a:r>
            <a:r>
              <a: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教务人员</a:t>
            </a:r>
            <a:r>
              <a:rPr lang="en-US" altLang="zh-CN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"</a:t>
            </a:r>
            <a:r>
              <a: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？试说明理由。</a:t>
            </a:r>
            <a:endParaRPr lang="en-US" altLang="zh-CN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zh-CN" sz="2800" b="1" dirty="0">
                <a:solidFill>
                  <a:srgbClr val="FF0000"/>
                </a:solidFill>
              </a:rPr>
              <a:t>不应该增加</a:t>
            </a:r>
            <a:r>
              <a:rPr lang="en-US" altLang="zh-CN" sz="2800" b="1" dirty="0">
                <a:solidFill>
                  <a:srgbClr val="FF0000"/>
                </a:solidFill>
              </a:rPr>
              <a:t>"</a:t>
            </a:r>
            <a:r>
              <a:rPr lang="zh-CN" altLang="zh-CN" sz="2800" b="1" dirty="0">
                <a:solidFill>
                  <a:srgbClr val="FF0000"/>
                </a:solidFill>
              </a:rPr>
              <a:t>教务人员</a:t>
            </a:r>
            <a:r>
              <a:rPr lang="en-US" altLang="zh-CN" sz="2800" b="1" dirty="0">
                <a:solidFill>
                  <a:srgbClr val="FF0000"/>
                </a:solidFill>
              </a:rPr>
              <a:t>"</a:t>
            </a:r>
            <a:r>
              <a:rPr lang="zh-CN" altLang="zh-CN" sz="2800" b="1" dirty="0">
                <a:solidFill>
                  <a:srgbClr val="FF0000"/>
                </a:solidFill>
              </a:rPr>
              <a:t>，因为教务人员只是该系统的一个使用者，系统不处理其属性信息。</a:t>
            </a:r>
            <a:endParaRPr lang="zh-CN" altLang="zh-CN" sz="2800" dirty="0">
              <a:solidFill>
                <a:srgbClr val="FF0000"/>
              </a:solidFill>
            </a:endParaRPr>
          </a:p>
          <a:p>
            <a:endParaRPr lang="zh-CN" altLang="en-US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691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简答题示例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、分析如下</a:t>
            </a:r>
            <a:r>
              <a:rPr lang="en-US" altLang="zh-CN"/>
              <a:t>DFD</a:t>
            </a:r>
            <a:r>
              <a:rPr lang="zh-CN" altLang="en-US"/>
              <a:t>图，指出其中有哪些错误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55" y="2139950"/>
            <a:ext cx="7932302" cy="258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124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设计题示例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一个考试录取统计分数子系统有如下功能：</a:t>
            </a:r>
          </a:p>
          <a:p>
            <a:pPr lvl="1"/>
            <a:r>
              <a:rPr lang="en-US" altLang="zh-CN"/>
              <a:t>(1) </a:t>
            </a:r>
            <a:r>
              <a:rPr lang="zh-CN" altLang="en-US"/>
              <a:t>计算标准分：根据考生原始分计算，得到标准分，存入考生分数文件；</a:t>
            </a:r>
          </a:p>
          <a:p>
            <a:pPr lvl="1"/>
            <a:r>
              <a:rPr lang="en-US" altLang="zh-CN"/>
              <a:t>(2) </a:t>
            </a:r>
            <a:r>
              <a:rPr lang="zh-CN" altLang="en-US"/>
              <a:t>计算录取线分：根据标准分、招生计划文件中的招生人数，计算录取线，存入录取线文件。</a:t>
            </a:r>
          </a:p>
          <a:p>
            <a:r>
              <a:rPr lang="zh-CN" altLang="en-US"/>
              <a:t>试根据以上功能描述画出该系统的</a:t>
            </a:r>
            <a:r>
              <a:rPr lang="en-US" altLang="zh-CN"/>
              <a:t>DFD</a:t>
            </a:r>
            <a:r>
              <a:rPr lang="zh-CN" altLang="en-US"/>
              <a:t>图。</a:t>
            </a:r>
          </a:p>
          <a:p>
            <a:endParaRPr lang="zh-CN" altLang="en-US"/>
          </a:p>
        </p:txBody>
      </p:sp>
      <p:pic>
        <p:nvPicPr>
          <p:cNvPr id="32770" name="图片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446" y="4024568"/>
            <a:ext cx="3994150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567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设计题示例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某厂对部分职工重新分配工作的政策是：年龄在</a:t>
            </a:r>
            <a:r>
              <a:rPr lang="en-US" altLang="zh-CN"/>
              <a:t>20</a:t>
            </a:r>
            <a:r>
              <a:rPr lang="zh-CN" altLang="en-US"/>
              <a:t>岁以下者，初中文化程度脱产学习，高中文化程度当电工；年龄在</a:t>
            </a:r>
            <a:r>
              <a:rPr lang="en-US" altLang="zh-CN"/>
              <a:t>20</a:t>
            </a:r>
            <a:r>
              <a:rPr lang="zh-CN" altLang="en-US"/>
              <a:t>岁至</a:t>
            </a:r>
            <a:r>
              <a:rPr lang="en-US" altLang="zh-CN"/>
              <a:t>35</a:t>
            </a:r>
            <a:r>
              <a:rPr lang="zh-CN" altLang="en-US"/>
              <a:t>岁之间者，中学文化程度男性当钳工，女性当车工，大学文化程度都当技术员；年龄在</a:t>
            </a:r>
            <a:r>
              <a:rPr lang="en-US" altLang="zh-CN"/>
              <a:t>35</a:t>
            </a:r>
            <a:r>
              <a:rPr lang="zh-CN" altLang="en-US"/>
              <a:t>岁以上者，中学文化程度当材料员，大学文化程度当技术员</a:t>
            </a:r>
            <a:endParaRPr lang="en-US" altLang="zh-CN"/>
          </a:p>
          <a:p>
            <a:r>
              <a:rPr lang="zh-CN" altLang="en-US"/>
              <a:t>请根据以上材料分别采用判定树方式描述之。</a:t>
            </a:r>
          </a:p>
        </p:txBody>
      </p:sp>
    </p:spTree>
    <p:extLst>
      <p:ext uri="{BB962C8B-B14F-4D97-AF65-F5344CB8AC3E}">
        <p14:creationId xmlns:p14="http://schemas.microsoft.com/office/powerpoint/2010/main" val="2963630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分析题举例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3" y="1235899"/>
            <a:ext cx="7920037" cy="4321175"/>
          </a:xfrm>
        </p:spPr>
        <p:txBody>
          <a:bodyPr/>
          <a:lstStyle/>
          <a:p>
            <a:r>
              <a:rPr lang="zh-CN" altLang="en-US" sz="2400"/>
              <a:t>假设要为某医院开发一个电话挂号的软件管理系统，其需求陈述如下：</a:t>
            </a:r>
          </a:p>
          <a:p>
            <a:r>
              <a:rPr lang="zh-CN" altLang="en-US" sz="2400"/>
              <a:t>当病人打电话挂号时，接线员将查阅挂号登记表，如果病人申请的就诊时间与医生的接诊时间冲突，则接线员建议一个就诊时间以安排病人尽早得到就诊。如果病人同意建议的就诊时间，接线员将输入约定时间和病人的名字。系统将核实病人的名字并提供记录的病人数据，数据包括病人的病历号等。在每次治疗后，护士将标记相应的挂号就诊已经完成，如果必要的话会安排病人下一次复诊时间。</a:t>
            </a:r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446639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分析题举例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系统能够按病人姓名和按日期进行查询，能够显示记录的病人数据和挂号信息。接线员可以取消挂号，可以打印出前三天已挂号但尚未就诊的病人清单。系统可以从病人记录中获知病人的电话号码。接线员还可以打印出所有医生的每天和每周的工作安排。</a:t>
            </a:r>
          </a:p>
          <a:p>
            <a:r>
              <a:rPr lang="zh-CN" altLang="en-US" sz="2400"/>
              <a:t>请使用面向对象方法对该系统进行分析、设计，建立该系统的</a:t>
            </a:r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）对象模型；</a:t>
            </a:r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）状态图；</a:t>
            </a:r>
            <a:endParaRPr lang="en-US" altLang="zh-CN" sz="2400"/>
          </a:p>
          <a:p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）功能模型</a:t>
            </a:r>
            <a:endParaRPr lang="en-US" altLang="zh-CN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762839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）对象模型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658662"/>
              </p:ext>
            </p:extLst>
          </p:nvPr>
        </p:nvGraphicFramePr>
        <p:xfrm>
          <a:off x="1327809" y="1316037"/>
          <a:ext cx="6461393" cy="4760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Visio" r:id="rId3" imgW="3842766" imgH="3304794" progId="Visio.Drawing.11">
                  <p:embed/>
                </p:oleObj>
              </mc:Choice>
              <mc:Fallback>
                <p:oleObj name="Visio" r:id="rId3" imgW="3842766" imgH="33047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809" y="1316037"/>
                        <a:ext cx="6461393" cy="47602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404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选择题举例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、面向对象方法需要建立三种模型分别是对象模型、动态模型和（    ）</a:t>
            </a:r>
          </a:p>
          <a:p>
            <a:pPr marL="800100" lvl="2" indent="0">
              <a:buNone/>
            </a:pPr>
            <a:r>
              <a:rPr lang="en-US" altLang="zh-CN" sz="2800"/>
              <a:t>A. </a:t>
            </a:r>
            <a:r>
              <a:rPr lang="zh-CN" altLang="en-US" sz="2800"/>
              <a:t>信息模型    			</a:t>
            </a:r>
            <a:r>
              <a:rPr lang="en-US" altLang="zh-CN" sz="2800"/>
              <a:t>B. </a:t>
            </a:r>
            <a:r>
              <a:rPr lang="zh-CN" altLang="en-US" sz="2800"/>
              <a:t>控制模型</a:t>
            </a:r>
          </a:p>
          <a:p>
            <a:pPr marL="800100" lvl="2" indent="0">
              <a:buNone/>
            </a:pPr>
            <a:r>
              <a:rPr lang="en-US" altLang="zh-CN" sz="2800"/>
              <a:t>C. </a:t>
            </a:r>
            <a:r>
              <a:rPr lang="zh-CN" altLang="en-US" sz="2800"/>
              <a:t>功能模型    			</a:t>
            </a:r>
            <a:r>
              <a:rPr lang="en-US" altLang="zh-CN" sz="2800"/>
              <a:t>D. </a:t>
            </a:r>
            <a:r>
              <a:rPr lang="zh-CN" altLang="en-US" sz="2800"/>
              <a:t>行为模型 </a:t>
            </a:r>
            <a:endParaRPr lang="en-US" altLang="zh-CN" sz="2800"/>
          </a:p>
          <a:p>
            <a:pPr marL="342900" lvl="2" indent="-342900">
              <a:buClr>
                <a:srgbClr val="800000"/>
              </a:buClr>
              <a:buFont typeface="Wingdings" pitchFamily="2" charset="2"/>
              <a:buChar char="§"/>
            </a:pPr>
            <a:r>
              <a:rPr lang="en-US" altLang="zh-CN" sz="2800">
                <a:cs typeface="+mn-cs"/>
              </a:rPr>
              <a:t>2</a:t>
            </a:r>
            <a:r>
              <a:rPr lang="zh-CN" altLang="en-US" sz="2800">
                <a:cs typeface="+mn-cs"/>
              </a:rPr>
              <a:t>、汽车有一个发动机，汽车和发动机之间的关系是（    ）</a:t>
            </a:r>
            <a:endParaRPr lang="en-US" altLang="zh-CN" sz="2800">
              <a:cs typeface="+mn-cs"/>
            </a:endParaRPr>
          </a:p>
          <a:p>
            <a:pPr marL="0" lvl="2" indent="0">
              <a:buClr>
                <a:srgbClr val="800000"/>
              </a:buClr>
              <a:buNone/>
            </a:pPr>
            <a:r>
              <a:rPr lang="en-US" altLang="zh-CN" sz="2800">
                <a:cs typeface="+mn-cs"/>
              </a:rPr>
              <a:t>         </a:t>
            </a:r>
            <a:r>
              <a:rPr lang="en-US" altLang="zh-CN" sz="2800"/>
              <a:t>A. </a:t>
            </a:r>
            <a:r>
              <a:rPr lang="zh-CN" altLang="en-US" sz="2800"/>
              <a:t>一般和具体关系    </a:t>
            </a:r>
            <a:r>
              <a:rPr lang="en-US" altLang="zh-CN" sz="2800"/>
              <a:t>B. </a:t>
            </a:r>
            <a:r>
              <a:rPr lang="zh-CN" altLang="en-US" sz="2800"/>
              <a:t>整体和部分关系</a:t>
            </a:r>
          </a:p>
          <a:p>
            <a:pPr marL="800100" lvl="2" indent="0">
              <a:buNone/>
            </a:pPr>
            <a:r>
              <a:rPr lang="en-US" altLang="zh-CN" sz="2800"/>
              <a:t>C. </a:t>
            </a:r>
            <a:r>
              <a:rPr lang="zh-CN" altLang="en-US" sz="2800"/>
              <a:t>分类关系               </a:t>
            </a:r>
            <a:r>
              <a:rPr lang="en-US" altLang="zh-CN" sz="2800"/>
              <a:t>D. </a:t>
            </a:r>
            <a:r>
              <a:rPr lang="zh-CN" altLang="en-US" sz="2800"/>
              <a:t>主从关系 </a:t>
            </a:r>
          </a:p>
          <a:p>
            <a:pPr marL="800100" lvl="2" indent="0">
              <a:buNone/>
            </a:pPr>
            <a:r>
              <a:rPr lang="en-US" altLang="zh-CN" sz="2800"/>
              <a:t>	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4309934" y="1868130"/>
            <a:ext cx="33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C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87677" y="3839495"/>
            <a:ext cx="33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B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6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）状态图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695929"/>
              </p:ext>
            </p:extLst>
          </p:nvPr>
        </p:nvGraphicFramePr>
        <p:xfrm>
          <a:off x="796411" y="1700981"/>
          <a:ext cx="7767485" cy="2853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Visio" r:id="rId3" imgW="5122926" imgH="1483233" progId="Visio.Drawing.11">
                  <p:embed/>
                </p:oleObj>
              </mc:Choice>
              <mc:Fallback>
                <p:oleObj name="Visio" r:id="rId3" imgW="5122926" imgH="14832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411" y="1700981"/>
                        <a:ext cx="7767485" cy="28536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4752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）用例模型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460031"/>
              </p:ext>
            </p:extLst>
          </p:nvPr>
        </p:nvGraphicFramePr>
        <p:xfrm>
          <a:off x="1641987" y="1514168"/>
          <a:ext cx="5692877" cy="4414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Visio" r:id="rId3" imgW="4480941" imgH="4654677" progId="Visio.Drawing.11">
                  <p:embed/>
                </p:oleObj>
              </mc:Choice>
              <mc:Fallback>
                <p:oleObj name="Visio" r:id="rId3" imgW="4480941" imgH="465467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987" y="1514168"/>
                        <a:ext cx="5692877" cy="44146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721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选择题举例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、包含风险分析的软件工程模型是（    ）。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A</a:t>
            </a:r>
            <a:r>
              <a:rPr lang="zh-CN" altLang="en-US" dirty="0"/>
              <a:t>．螺旋模型    		</a:t>
            </a:r>
            <a:r>
              <a:rPr lang="en-US" altLang="zh-CN" dirty="0"/>
              <a:t>B</a:t>
            </a:r>
            <a:r>
              <a:rPr lang="zh-CN" altLang="en-US" dirty="0"/>
              <a:t>．瀑布模型   </a:t>
            </a:r>
          </a:p>
          <a:p>
            <a:pPr marL="0" indent="0">
              <a:buNone/>
            </a:pPr>
            <a:r>
              <a:rPr lang="zh-CN" altLang="en-US" dirty="0"/>
              <a:t>         </a:t>
            </a:r>
            <a:r>
              <a:rPr lang="en-US" altLang="zh-CN" dirty="0"/>
              <a:t>C</a:t>
            </a:r>
            <a:r>
              <a:rPr lang="zh-CN" altLang="en-US" dirty="0"/>
              <a:t>．增量模型   		</a:t>
            </a:r>
            <a:r>
              <a:rPr lang="en-US" altLang="zh-CN" dirty="0"/>
              <a:t>D</a:t>
            </a:r>
            <a:r>
              <a:rPr lang="zh-CN" altLang="en-US" dirty="0"/>
              <a:t>．喷泉模型 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、需求分析的主要任务是准确定义出要开发软件系统 （    ） 。</a:t>
            </a:r>
          </a:p>
          <a:p>
            <a:pPr marL="0" indent="0">
              <a:buNone/>
            </a:pPr>
            <a:r>
              <a:rPr lang="en-US" altLang="zh-CN" dirty="0"/>
              <a:t>         A. </a:t>
            </a:r>
            <a:r>
              <a:rPr lang="zh-CN" altLang="en-US" dirty="0"/>
              <a:t>做什么                         </a:t>
            </a:r>
            <a:r>
              <a:rPr lang="en-US" altLang="zh-CN" dirty="0"/>
              <a:t>B. </a:t>
            </a:r>
            <a:r>
              <a:rPr lang="zh-CN" altLang="en-US" dirty="0"/>
              <a:t>怎么做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C. </a:t>
            </a:r>
            <a:r>
              <a:rPr lang="zh-CN" altLang="en-US" dirty="0"/>
              <a:t>如何做                         </a:t>
            </a:r>
            <a:r>
              <a:rPr lang="en-US" altLang="zh-CN" dirty="0"/>
              <a:t>D. </a:t>
            </a:r>
            <a:r>
              <a:rPr lang="zh-CN" altLang="en-US" dirty="0"/>
              <a:t>对谁做 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（测试、维护、可行性分析</a:t>
            </a:r>
            <a:r>
              <a:rPr lang="en-US" altLang="zh-CN" dirty="0">
                <a:solidFill>
                  <a:srgbClr val="FF0000"/>
                </a:solidFill>
              </a:rPr>
              <a:t>……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95651" y="1462035"/>
            <a:ext cx="33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A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35045" y="3342629"/>
            <a:ext cx="33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A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15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选择题举例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、下列耦合度表示中，最弱的耦合形式是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A</a:t>
            </a:r>
            <a:r>
              <a:rPr lang="zh-CN" altLang="en-US" dirty="0"/>
              <a:t>、特征耦合                 </a:t>
            </a:r>
            <a:r>
              <a:rPr lang="en-US" altLang="zh-CN" dirty="0"/>
              <a:t>B</a:t>
            </a:r>
            <a:r>
              <a:rPr lang="zh-CN" altLang="en-US" dirty="0"/>
              <a:t>、公共耦合    </a:t>
            </a:r>
          </a:p>
          <a:p>
            <a:pPr marL="0" indent="0">
              <a:buNone/>
            </a:pPr>
            <a:r>
              <a:rPr lang="zh-CN" altLang="en-US" dirty="0"/>
              <a:t>          </a:t>
            </a:r>
            <a:r>
              <a:rPr lang="en-US" altLang="zh-CN" dirty="0"/>
              <a:t>C</a:t>
            </a:r>
            <a:r>
              <a:rPr lang="zh-CN" altLang="en-US" dirty="0"/>
              <a:t>、数据耦合                 </a:t>
            </a:r>
            <a:r>
              <a:rPr lang="en-US" altLang="zh-CN" dirty="0"/>
              <a:t>D</a:t>
            </a:r>
            <a:r>
              <a:rPr lang="zh-CN" altLang="en-US" dirty="0"/>
              <a:t>、控制耦合 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、模块本身的内聚是模块独立性的重要度量因素之一，在下面四类内聚中，具有最强内聚的一类是（   ） </a:t>
            </a:r>
          </a:p>
          <a:p>
            <a:pPr marL="0" indent="0">
              <a:buNone/>
            </a:pPr>
            <a:r>
              <a:rPr lang="en-US" altLang="zh-CN" dirty="0"/>
              <a:t>           A</a:t>
            </a:r>
            <a:r>
              <a:rPr lang="zh-CN" altLang="en-US" dirty="0"/>
              <a:t>．顺序性内聚	        </a:t>
            </a:r>
            <a:r>
              <a:rPr lang="en-US" altLang="zh-CN" dirty="0"/>
              <a:t>B</a:t>
            </a:r>
            <a:r>
              <a:rPr lang="zh-CN" altLang="en-US" dirty="0"/>
              <a:t>．过程性内聚	</a:t>
            </a:r>
          </a:p>
          <a:p>
            <a:pPr marL="0" indent="0">
              <a:buNone/>
            </a:pPr>
            <a:r>
              <a:rPr lang="en-US" altLang="zh-CN" dirty="0"/>
              <a:t>           C</a:t>
            </a:r>
            <a:r>
              <a:rPr lang="zh-CN" altLang="en-US" dirty="0"/>
              <a:t>．逻辑性内聚	        </a:t>
            </a:r>
            <a:r>
              <a:rPr lang="en-US" altLang="zh-CN" dirty="0"/>
              <a:t>D</a:t>
            </a:r>
            <a:r>
              <a:rPr lang="zh-CN" altLang="en-US" dirty="0"/>
              <a:t>．功能性内聚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65807" y="1481701"/>
            <a:ext cx="33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C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92478" y="3787366"/>
            <a:ext cx="33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D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84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选择题举例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7</a:t>
            </a:r>
            <a:r>
              <a:rPr lang="zh-CN" altLang="en-US"/>
              <a:t>、为了增加软件功能和性能而进行的软件修改维护过程是</a:t>
            </a:r>
            <a:r>
              <a:rPr lang="en-US" altLang="zh-CN"/>
              <a:t>(           )</a:t>
            </a:r>
          </a:p>
          <a:p>
            <a:pPr marL="0" indent="0">
              <a:buNone/>
            </a:pPr>
            <a:r>
              <a:rPr lang="en-US" altLang="zh-CN"/>
              <a:t>    A</a:t>
            </a:r>
            <a:r>
              <a:rPr lang="zh-CN" altLang="en-US"/>
              <a:t>、校正性维护                      </a:t>
            </a:r>
            <a:r>
              <a:rPr lang="en-US" altLang="zh-CN"/>
              <a:t>B</a:t>
            </a:r>
            <a:r>
              <a:rPr lang="zh-CN" altLang="en-US"/>
              <a:t>、 适应性维护</a:t>
            </a:r>
          </a:p>
          <a:p>
            <a:pPr marL="0" indent="0">
              <a:buNone/>
            </a:pPr>
            <a:r>
              <a:rPr lang="en-US" altLang="zh-CN"/>
              <a:t>    C</a:t>
            </a:r>
            <a:r>
              <a:rPr lang="zh-CN" altLang="en-US"/>
              <a:t>、完善性维护                      </a:t>
            </a:r>
            <a:r>
              <a:rPr lang="en-US" altLang="zh-CN"/>
              <a:t>D</a:t>
            </a:r>
            <a:r>
              <a:rPr lang="zh-CN" altLang="en-US"/>
              <a:t>、预防性维护</a:t>
            </a:r>
          </a:p>
          <a:p>
            <a:r>
              <a:rPr lang="en-US" altLang="zh-CN"/>
              <a:t>8</a:t>
            </a:r>
            <a:r>
              <a:rPr lang="zh-CN" altLang="en-US"/>
              <a:t>、在软件生存周期中</a:t>
            </a:r>
            <a:r>
              <a:rPr lang="en-US" altLang="zh-CN"/>
              <a:t>, </a:t>
            </a:r>
            <a:r>
              <a:rPr lang="zh-CN" altLang="en-US"/>
              <a:t>时间长</a:t>
            </a:r>
            <a:r>
              <a:rPr lang="en-US" altLang="zh-CN"/>
              <a:t>, </a:t>
            </a:r>
            <a:r>
              <a:rPr lang="zh-CN" altLang="en-US"/>
              <a:t>困难大的阶段是</a:t>
            </a:r>
            <a:r>
              <a:rPr lang="en-US" altLang="zh-CN"/>
              <a:t>(       )</a:t>
            </a:r>
          </a:p>
          <a:p>
            <a:pPr marL="0" indent="0">
              <a:buNone/>
            </a:pPr>
            <a:r>
              <a:rPr lang="en-US" altLang="zh-CN"/>
              <a:t>    A</a:t>
            </a:r>
            <a:r>
              <a:rPr lang="zh-CN" altLang="en-US"/>
              <a:t>、需求分析  </a:t>
            </a:r>
            <a:r>
              <a:rPr lang="en-US" altLang="zh-CN"/>
              <a:t>B</a:t>
            </a:r>
            <a:r>
              <a:rPr lang="zh-CN" altLang="en-US"/>
              <a:t>、编码  </a:t>
            </a:r>
            <a:r>
              <a:rPr lang="en-US" altLang="zh-CN"/>
              <a:t>C</a:t>
            </a:r>
            <a:r>
              <a:rPr lang="zh-CN" altLang="en-US"/>
              <a:t>、测试   </a:t>
            </a:r>
            <a:r>
              <a:rPr lang="en-US" altLang="zh-CN"/>
              <a:t>D</a:t>
            </a:r>
            <a:r>
              <a:rPr lang="zh-CN" altLang="en-US"/>
              <a:t>、维护</a:t>
            </a: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318387" y="1879908"/>
            <a:ext cx="33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C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6348" y="3792282"/>
            <a:ext cx="33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D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52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选择题举例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9</a:t>
            </a:r>
            <a:r>
              <a:rPr lang="zh-CN" altLang="en-US"/>
              <a:t>、</a:t>
            </a:r>
            <a:r>
              <a:rPr lang="en-US" altLang="zh-CN"/>
              <a:t>McCabe</a:t>
            </a:r>
            <a:r>
              <a:rPr lang="zh-CN" altLang="en-US"/>
              <a:t>度量法是通过定义环路复杂度，建立程序复杂性的度量。下图所示程序图的程序复杂度是（    ）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60" y="2839884"/>
            <a:ext cx="4284662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5954969" y="3405916"/>
            <a:ext cx="13887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/>
              <a:t>A</a:t>
            </a:r>
            <a:r>
              <a:rPr lang="zh-CN" altLang="en-US" sz="2800"/>
              <a:t>、</a:t>
            </a:r>
            <a:r>
              <a:rPr lang="en-US" altLang="zh-CN" sz="2800"/>
              <a:t>2 </a:t>
            </a:r>
          </a:p>
          <a:p>
            <a:r>
              <a:rPr lang="en-US" altLang="zh-CN" sz="2800"/>
              <a:t>B</a:t>
            </a:r>
            <a:r>
              <a:rPr lang="zh-CN" altLang="en-US" sz="2800"/>
              <a:t>、</a:t>
            </a:r>
            <a:r>
              <a:rPr lang="en-US" altLang="zh-CN" sz="2800"/>
              <a:t>3</a:t>
            </a:r>
          </a:p>
          <a:p>
            <a:r>
              <a:rPr lang="en-US" altLang="zh-CN" sz="2800"/>
              <a:t>C</a:t>
            </a:r>
            <a:r>
              <a:rPr lang="zh-CN" altLang="en-US" sz="2800"/>
              <a:t>、</a:t>
            </a:r>
            <a:r>
              <a:rPr lang="en-US" altLang="zh-CN" sz="2800"/>
              <a:t>4 </a:t>
            </a:r>
          </a:p>
          <a:p>
            <a:r>
              <a:rPr lang="en-US" altLang="zh-CN" sz="2800"/>
              <a:t>D</a:t>
            </a:r>
            <a:r>
              <a:rPr lang="zh-CN" altLang="en-US" sz="2800"/>
              <a:t>、</a:t>
            </a:r>
            <a:r>
              <a:rPr lang="en-US" altLang="zh-CN" sz="2800"/>
              <a:t>5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234813" y="2321714"/>
            <a:ext cx="33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B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05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选择题举例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10</a:t>
            </a:r>
            <a:r>
              <a:rPr lang="zh-CN" altLang="en-US"/>
              <a:t>、在软件设计和编码过程中，采取“（    ）”的做法将使软件更加容易理解和维护。</a:t>
            </a:r>
            <a:endParaRPr lang="en-US" altLang="zh-CN"/>
          </a:p>
          <a:p>
            <a:pPr marL="400050" lvl="1" indent="0">
              <a:buNone/>
            </a:pPr>
            <a:r>
              <a:rPr lang="en-US" altLang="zh-CN" sz="2800"/>
              <a:t>A.</a:t>
            </a:r>
            <a:r>
              <a:rPr lang="zh-CN" altLang="en-US" sz="2800"/>
              <a:t>良好的程序结构，有无文档均可</a:t>
            </a:r>
          </a:p>
          <a:p>
            <a:pPr marL="400050" lvl="1" indent="0">
              <a:buNone/>
            </a:pPr>
            <a:r>
              <a:rPr lang="en-US" altLang="zh-CN" sz="2800"/>
              <a:t>B.</a:t>
            </a:r>
            <a:r>
              <a:rPr lang="zh-CN" altLang="en-US" sz="2800"/>
              <a:t>使用标准或规定之外的语句</a:t>
            </a:r>
          </a:p>
          <a:p>
            <a:pPr marL="400050" lvl="1" indent="0">
              <a:buNone/>
            </a:pPr>
            <a:r>
              <a:rPr lang="en-US" altLang="zh-CN" sz="2800"/>
              <a:t>C.</a:t>
            </a:r>
            <a:r>
              <a:rPr lang="zh-CN" altLang="en-US" sz="2800"/>
              <a:t>编写详细正确的文档，采用良好的程序结构</a:t>
            </a:r>
          </a:p>
          <a:p>
            <a:pPr marL="400050" lvl="1" indent="0">
              <a:buNone/>
            </a:pPr>
            <a:r>
              <a:rPr lang="en-US" altLang="zh-CN" sz="2800"/>
              <a:t>D.</a:t>
            </a:r>
            <a:r>
              <a:rPr lang="zh-CN" altLang="en-US" sz="2800"/>
              <a:t>尽量减少程序中的注释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80672" y="1412875"/>
            <a:ext cx="33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85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填空题举例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、对象之间通过</a:t>
            </a:r>
            <a:r>
              <a:rPr lang="zh-CN" altLang="en-US" u="sng"/>
              <a:t>               </a:t>
            </a:r>
            <a:r>
              <a:rPr lang="zh-CN" altLang="en-US"/>
              <a:t>互相联系，以模拟现实世界中不同事物彼此之间的联系。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、若年利率为</a:t>
            </a:r>
            <a:r>
              <a:rPr lang="en-US" altLang="zh-CN"/>
              <a:t>i</a:t>
            </a:r>
            <a:r>
              <a:rPr lang="zh-CN" altLang="en-US"/>
              <a:t>，不计复利，</a:t>
            </a:r>
            <a:r>
              <a:rPr lang="en-US" altLang="zh-CN"/>
              <a:t>n</a:t>
            </a:r>
            <a:r>
              <a:rPr lang="zh-CN" altLang="en-US"/>
              <a:t>年后可得钱数为</a:t>
            </a:r>
            <a:r>
              <a:rPr lang="en-US" altLang="zh-CN"/>
              <a:t>F</a:t>
            </a:r>
            <a:r>
              <a:rPr lang="zh-CN" altLang="en-US"/>
              <a:t>，则现在的价值 </a:t>
            </a:r>
            <a:r>
              <a:rPr lang="zh-CN" altLang="en-US" u="sng"/>
              <a:t>                        </a:t>
            </a:r>
            <a:r>
              <a:rPr lang="zh-CN" altLang="en-US"/>
              <a:t> 。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、软件结构是以 </a:t>
            </a:r>
            <a:r>
              <a:rPr lang="zh-CN" altLang="en-US" u="sng"/>
              <a:t>            </a:t>
            </a:r>
            <a:r>
              <a:rPr lang="zh-CN" altLang="en-US"/>
              <a:t> 为基础而组成的一种控制层次结构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、独立路径是指包括一组以前没有处理的语句或条件的一条路径。从程序图来看，一条独立路径是至少包含有一条</a:t>
            </a:r>
            <a:r>
              <a:rPr lang="en-US" altLang="zh-CN"/>
              <a:t>(</a:t>
            </a:r>
            <a:r>
              <a:rPr lang="zh-CN" altLang="en-US" u="sng"/>
              <a:t>　                                </a:t>
            </a:r>
            <a:r>
              <a:rPr lang="zh-CN" altLang="en-US" u="sng">
                <a:solidFill>
                  <a:srgbClr val="FF0000"/>
                </a:solidFill>
              </a:rPr>
              <a:t>　</a:t>
            </a:r>
            <a:r>
              <a:rPr lang="en-US" altLang="zh-CN"/>
              <a:t>)</a:t>
            </a:r>
            <a:r>
              <a:rPr lang="zh-CN" altLang="en-US"/>
              <a:t>的边的路径。</a:t>
            </a:r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808140" y="1413215"/>
            <a:ext cx="1500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传递消息 </a:t>
            </a:r>
          </a:p>
        </p:txBody>
      </p:sp>
      <p:sp>
        <p:nvSpPr>
          <p:cNvPr id="5" name="矩形 4"/>
          <p:cNvSpPr/>
          <p:nvPr/>
        </p:nvSpPr>
        <p:spPr>
          <a:xfrm>
            <a:off x="4020846" y="2798550"/>
            <a:ext cx="1861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P=F/(1+(n*i)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20846" y="3260215"/>
            <a:ext cx="877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模块 </a:t>
            </a:r>
          </a:p>
        </p:txBody>
      </p:sp>
      <p:sp>
        <p:nvSpPr>
          <p:cNvPr id="7" name="矩形 6"/>
          <p:cNvSpPr/>
          <p:nvPr/>
        </p:nvSpPr>
        <p:spPr>
          <a:xfrm>
            <a:off x="4789855" y="5082967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在其他独立路径中未有过</a:t>
            </a:r>
          </a:p>
        </p:txBody>
      </p:sp>
    </p:spTree>
    <p:extLst>
      <p:ext uri="{BB962C8B-B14F-4D97-AF65-F5344CB8AC3E}">
        <p14:creationId xmlns:p14="http://schemas.microsoft.com/office/powerpoint/2010/main" val="1508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判断题举例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/>
              <a:t>1</a:t>
            </a:r>
            <a:r>
              <a:rPr lang="zh-CN" altLang="en-US" sz="2600"/>
              <a:t>、编写软件就是编写程序（  ）</a:t>
            </a:r>
            <a:endParaRPr lang="en-US" altLang="zh-CN" sz="2600"/>
          </a:p>
          <a:p>
            <a:r>
              <a:rPr lang="en-US" altLang="zh-CN" sz="2600"/>
              <a:t>2</a:t>
            </a:r>
            <a:r>
              <a:rPr lang="zh-CN" altLang="en-US" sz="2600"/>
              <a:t>、需求规格说明书在软件开发中具有重要的作用，它也可以作为软件可行性分析的依据（    ）</a:t>
            </a:r>
            <a:endParaRPr lang="en-US" altLang="zh-CN" sz="2600"/>
          </a:p>
          <a:p>
            <a:r>
              <a:rPr lang="en-US" altLang="zh-CN" sz="2600"/>
              <a:t>3</a:t>
            </a:r>
            <a:r>
              <a:rPr lang="zh-CN" altLang="en-US" sz="2600"/>
              <a:t>、非功能需求是从各个角度对系统的约束和限制，反映了应用对软件系统质量和特性的额外要求  （          ）</a:t>
            </a:r>
            <a:endParaRPr lang="en-US" altLang="zh-CN" sz="2600"/>
          </a:p>
          <a:p>
            <a:r>
              <a:rPr lang="en-US" altLang="zh-CN" sz="2600"/>
              <a:t>4</a:t>
            </a:r>
            <a:r>
              <a:rPr lang="zh-CN" altLang="en-US" sz="2600"/>
              <a:t>、螺旋模型是在瀑布模型和增量模型的基础上增加了风险分析活动。（     ）</a:t>
            </a:r>
            <a:endParaRPr lang="en-US" altLang="zh-CN" sz="2600"/>
          </a:p>
          <a:p>
            <a:r>
              <a:rPr lang="en-US" altLang="zh-CN" sz="2600"/>
              <a:t>5</a:t>
            </a:r>
            <a:r>
              <a:rPr lang="zh-CN" altLang="en-US" sz="2600"/>
              <a:t>、需求分析是开发方的工作，用户的参与度不大（</a:t>
            </a:r>
            <a:r>
              <a:rPr lang="en-US" altLang="zh-CN" sz="2600"/>
              <a:t>       </a:t>
            </a:r>
            <a:r>
              <a:rPr lang="zh-CN" altLang="en-US" sz="2600"/>
              <a:t>）</a:t>
            </a:r>
            <a:endParaRPr lang="en-US" altLang="zh-CN" sz="2600"/>
          </a:p>
          <a:p>
            <a:endParaRPr lang="zh-CN" altLang="en-US" sz="2600"/>
          </a:p>
        </p:txBody>
      </p:sp>
      <p:sp>
        <p:nvSpPr>
          <p:cNvPr id="4" name="矩形 3"/>
          <p:cNvSpPr/>
          <p:nvPr/>
        </p:nvSpPr>
        <p:spPr>
          <a:xfrm>
            <a:off x="5208539" y="146469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52087" y="233485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4155" y="3676952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7" name="矩形 6"/>
          <p:cNvSpPr/>
          <p:nvPr/>
        </p:nvSpPr>
        <p:spPr>
          <a:xfrm>
            <a:off x="4382015" y="4468449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8" name="矩形 7"/>
          <p:cNvSpPr/>
          <p:nvPr/>
        </p:nvSpPr>
        <p:spPr>
          <a:xfrm>
            <a:off x="1614155" y="534279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x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1_PM Course Template">
  <a:themeElements>
    <a:clrScheme name="PM Course 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M Course Template">
      <a:majorFont>
        <a:latin typeface="宋体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miter lim="800000"/>
          <a:headEnd/>
          <a:tailEnd type="triangle" w="med" len="med"/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9525">
          <a:solidFill>
            <a:schemeClr val="tx1"/>
          </a:solidFill>
          <a:miter lim="800000"/>
          <a:headEnd/>
          <a:tailEnd type="triangle" w="med" len="med"/>
        </a:ln>
      </a:spPr>
      <a:bodyPr/>
      <a:lstStyle/>
    </a:lnDef>
  </a:objectDefaults>
  <a:extraClrSchemeLst>
    <a:extraClrScheme>
      <a:clrScheme name="PM Cours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 Cours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Cours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Cours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Cours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Cours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Cours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1582</TotalTime>
  <Words>1494</Words>
  <Application>Microsoft Office PowerPoint</Application>
  <PresentationFormat>全屏显示(4:3)</PresentationFormat>
  <Paragraphs>125</Paragraphs>
  <Slides>21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华文细黑</vt:lpstr>
      <vt:lpstr>宋体</vt:lpstr>
      <vt:lpstr>Arial</vt:lpstr>
      <vt:lpstr>Calibri</vt:lpstr>
      <vt:lpstr>Times New Roman</vt:lpstr>
      <vt:lpstr>Wingdings</vt:lpstr>
      <vt:lpstr>1_PM Course Template</vt:lpstr>
      <vt:lpstr>Visio</vt:lpstr>
      <vt:lpstr>软件工程导论SE33001</vt:lpstr>
      <vt:lpstr>选择题举例</vt:lpstr>
      <vt:lpstr>选择题举例</vt:lpstr>
      <vt:lpstr>选择题举例</vt:lpstr>
      <vt:lpstr>选择题举例</vt:lpstr>
      <vt:lpstr>选择题举例</vt:lpstr>
      <vt:lpstr>选择题举例</vt:lpstr>
      <vt:lpstr>填空题举例</vt:lpstr>
      <vt:lpstr>判断题举例</vt:lpstr>
      <vt:lpstr>判断题举例</vt:lpstr>
      <vt:lpstr>名词解释示例</vt:lpstr>
      <vt:lpstr>简答题示例</vt:lpstr>
      <vt:lpstr>简答题示例</vt:lpstr>
      <vt:lpstr>简答题示例</vt:lpstr>
      <vt:lpstr>设计题示例</vt:lpstr>
      <vt:lpstr>设计题示例</vt:lpstr>
      <vt:lpstr>分析题举例</vt:lpstr>
      <vt:lpstr>分析题举例</vt:lpstr>
      <vt:lpstr>（1）对象模型</vt:lpstr>
      <vt:lpstr>（2）状态图</vt:lpstr>
      <vt:lpstr>（3）用例模型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gdxin@hit.edu.cn</dc:creator>
  <cp:lastModifiedBy>王 少博</cp:lastModifiedBy>
  <cp:revision>282</cp:revision>
  <dcterms:created xsi:type="dcterms:W3CDTF">2019-12-11T06:07:44Z</dcterms:created>
  <dcterms:modified xsi:type="dcterms:W3CDTF">2019-12-25T09:19:16Z</dcterms:modified>
</cp:coreProperties>
</file>