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14" r:id="rId5"/>
    <p:sldId id="313" r:id="rId6"/>
    <p:sldId id="314" r:id="rId7"/>
    <p:sldId id="315" r:id="rId8"/>
    <p:sldId id="317" r:id="rId9"/>
    <p:sldId id="436" r:id="rId10"/>
    <p:sldId id="437" r:id="rId11"/>
    <p:sldId id="318" r:id="rId12"/>
    <p:sldId id="319" r:id="rId13"/>
    <p:sldId id="438" r:id="rId14"/>
    <p:sldId id="320" r:id="rId15"/>
    <p:sldId id="322" r:id="rId16"/>
    <p:sldId id="415" r:id="rId17"/>
    <p:sldId id="324" r:id="rId18"/>
    <p:sldId id="325" r:id="rId19"/>
    <p:sldId id="416" r:id="rId20"/>
    <p:sldId id="433" r:id="rId21"/>
    <p:sldId id="442" r:id="rId22"/>
    <p:sldId id="337" r:id="rId23"/>
    <p:sldId id="338" r:id="rId24"/>
    <p:sldId id="340" r:id="rId25"/>
    <p:sldId id="344" r:id="rId26"/>
    <p:sldId id="341" r:id="rId27"/>
    <p:sldId id="347" r:id="rId28"/>
    <p:sldId id="345" r:id="rId29"/>
    <p:sldId id="329" r:id="rId30"/>
    <p:sldId id="316" r:id="rId31"/>
    <p:sldId id="349" r:id="rId32"/>
    <p:sldId id="350" r:id="rId33"/>
    <p:sldId id="419" r:id="rId34"/>
    <p:sldId id="356" r:id="rId35"/>
    <p:sldId id="357" r:id="rId36"/>
    <p:sldId id="422" r:id="rId37"/>
    <p:sldId id="423" r:id="rId38"/>
    <p:sldId id="441" r:id="rId39"/>
    <p:sldId id="421" r:id="rId40"/>
    <p:sldId id="361" r:id="rId41"/>
    <p:sldId id="362" r:id="rId42"/>
    <p:sldId id="430" r:id="rId43"/>
    <p:sldId id="365" r:id="rId44"/>
    <p:sldId id="366" r:id="rId45"/>
    <p:sldId id="424" r:id="rId46"/>
    <p:sldId id="368" r:id="rId47"/>
    <p:sldId id="370" r:id="rId48"/>
    <p:sldId id="371" r:id="rId49"/>
    <p:sldId id="374" r:id="rId50"/>
    <p:sldId id="376" r:id="rId51"/>
    <p:sldId id="382" r:id="rId52"/>
    <p:sldId id="426" r:id="rId53"/>
    <p:sldId id="427" r:id="rId54"/>
    <p:sldId id="388" r:id="rId55"/>
    <p:sldId id="390" r:id="rId56"/>
    <p:sldId id="439" r:id="rId57"/>
    <p:sldId id="391" r:id="rId58"/>
    <p:sldId id="431" r:id="rId59"/>
    <p:sldId id="434" r:id="rId60"/>
    <p:sldId id="392" r:id="rId61"/>
    <p:sldId id="397" r:id="rId62"/>
    <p:sldId id="435" r:id="rId63"/>
    <p:sldId id="399" r:id="rId64"/>
    <p:sldId id="400" r:id="rId65"/>
    <p:sldId id="401" r:id="rId66"/>
    <p:sldId id="402" r:id="rId67"/>
    <p:sldId id="404" r:id="rId68"/>
    <p:sldId id="440" r:id="rId69"/>
    <p:sldId id="407" r:id="rId70"/>
    <p:sldId id="408" r:id="rId71"/>
    <p:sldId id="409" r:id="rId72"/>
    <p:sldId id="410" r:id="rId73"/>
    <p:sldId id="411" r:id="rId74"/>
    <p:sldId id="412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8CFD-2DC4-4990-A899-6531956FC109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3E63-0D4E-4BD4-A9D2-BB84AC0C7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8071-D775-42DD-8928-13E64E8529B5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5071-8101-4AE9-9D42-85B1837036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AE93-D63F-4BFE-847B-C45938BB6A7C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225C-2B17-4FEA-962D-A44756A9C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0CED9-F073-4D16-9A5C-ADC408730E10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FA55F-D3B0-4904-8A0A-11F321D22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617B7-507C-4FD4-8C19-51D102F3D010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F4D18-D576-4BDD-BAAD-E5A40E645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1967-708C-4399-9860-373D96094621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623A3-A42A-41CC-BE42-F9A0036F0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75EA-48C6-4F93-9515-059AA2255548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D693-3C4A-44EF-9234-712832064D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D5-A2C2-426E-83AE-B57E7B2D0A56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3D36-6821-470B-A4D9-5D0D1946B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B095-CD82-4E9C-A167-FF09E1876F4C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6C117-CAC8-4C84-9BDA-7C38DF44A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639BA-5C4E-43A9-BC7D-2965BDE01342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29E4-3D86-4FA1-AF57-31970B11D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A33AA-2318-42E5-8924-CBCAAD518C0F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C1CCD-89FC-42B5-98A3-E760A43E54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B065C0-B9D3-4784-9706-871CD3DE6F13}" type="datetimeFigureOut">
              <a:rPr lang="zh-CN" altLang="en-US"/>
              <a:pPr>
                <a:defRPr/>
              </a:pPr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A01BAB-6510-4EED-897E-312707460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14.xml"/><Relationship Id="rId7" Type="http://schemas.openxmlformats.org/officeDocument/2006/relationships/slide" Target="slide4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2.xml"/><Relationship Id="rId10" Type="http://schemas.openxmlformats.org/officeDocument/2006/relationships/slide" Target="slide67.xml"/><Relationship Id="rId4" Type="http://schemas.openxmlformats.org/officeDocument/2006/relationships/slide" Target="slide23.xml"/><Relationship Id="rId9" Type="http://schemas.openxmlformats.org/officeDocument/2006/relationships/slide" Target="slide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8"/>
          <p:cNvSpPr txBox="1">
            <a:spLocks noChangeArrowheads="1"/>
          </p:cNvSpPr>
          <p:nvPr/>
        </p:nvSpPr>
        <p:spPr bwMode="auto">
          <a:xfrm>
            <a:off x="1404293" y="4941888"/>
            <a:ext cx="539995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Professor: </a:t>
            </a:r>
            <a:r>
              <a:rPr lang="en-US" altLang="zh-CN" sz="2800" b="1" dirty="0" err="1"/>
              <a:t>Yushan</a:t>
            </a:r>
            <a:r>
              <a:rPr lang="en-US" altLang="zh-CN" sz="2800" b="1" dirty="0"/>
              <a:t> Sun</a:t>
            </a:r>
          </a:p>
          <a:p>
            <a:pPr algn="ctr"/>
            <a:r>
              <a:rPr lang="en-US" altLang="zh-CN" sz="2800" b="1" dirty="0"/>
              <a:t>Spring </a:t>
            </a:r>
            <a:r>
              <a:rPr lang="en-US" altLang="zh-CN" sz="2800" b="1"/>
              <a:t>Term </a:t>
            </a:r>
            <a:r>
              <a:rPr lang="en-US" altLang="zh-CN" sz="2800" b="1" smtClean="0"/>
              <a:t>2019</a:t>
            </a:r>
            <a:endParaRPr lang="en-US" altLang="zh-CN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50899" y="331911"/>
            <a:ext cx="8137525" cy="12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Lecture </a:t>
            </a:r>
            <a:r>
              <a:rPr lang="en-US" altLang="zh-CN" sz="2800" b="1" dirty="0" smtClean="0"/>
              <a:t>11. </a:t>
            </a:r>
            <a:r>
              <a:rPr lang="en-US" altLang="zh-CN" sz="2800" b="1" dirty="0"/>
              <a:t>GRASP Patterns in </a:t>
            </a:r>
            <a:r>
              <a:rPr lang="en-US" altLang="zh-CN" sz="2800" b="1" dirty="0" err="1"/>
              <a:t>OO</a:t>
            </a:r>
            <a:r>
              <a:rPr lang="en-US" altLang="zh-CN" sz="2800" b="1" dirty="0"/>
              <a:t> Design </a:t>
            </a:r>
          </a:p>
          <a:p>
            <a:pPr algn="ctr"/>
            <a:r>
              <a:rPr lang="en-US" altLang="zh-CN" sz="2800" b="1" dirty="0"/>
              <a:t>  </a:t>
            </a:r>
            <a:r>
              <a:rPr lang="en-US" altLang="zh-CN" sz="2000" b="1" dirty="0"/>
              <a:t>-</a:t>
            </a:r>
            <a:r>
              <a:rPr lang="en-US" altLang="zh-CN" sz="2400" b="1" dirty="0"/>
              <a:t>General Principles in Assigning Responsibilities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5536" y="2420739"/>
            <a:ext cx="8135938" cy="1584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微软雅黑" pitchFamily="34" charset="-122"/>
                <a:ea typeface="微软雅黑" pitchFamily="34" charset="-122"/>
              </a:rPr>
              <a:t>Object Oriented Modeling Technology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面向对象建模技术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39608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Expert class for getting total price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: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b="1" dirty="0" err="1" smtClean="0">
                <a:latin typeface="Arial" charset="0"/>
                <a:ea typeface="黑体" pitchFamily="2" charset="-122"/>
                <a:cs typeface="Arial" charset="0"/>
              </a:rPr>
              <a:t>OutboundOrder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object contains </a:t>
            </a:r>
            <a:r>
              <a:rPr lang="en-US" altLang="zh-CN" b="1" dirty="0" err="1" smtClean="0">
                <a:latin typeface="Arial" charset="0"/>
                <a:ea typeface="黑体" pitchFamily="2" charset="-122"/>
                <a:cs typeface="Arial" charset="0"/>
              </a:rPr>
              <a:t>OrderEntry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objects,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b="1" dirty="0" err="1" smtClean="0">
                <a:latin typeface="Arial" charset="0"/>
                <a:ea typeface="黑体" pitchFamily="2" charset="-122"/>
                <a:cs typeface="Arial" charset="0"/>
              </a:rPr>
              <a:t>OrderEntry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object contains all information about Product objects, 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  and so </a:t>
            </a:r>
            <a:r>
              <a:rPr lang="en-US" altLang="zh-CN" b="1" dirty="0" err="1" smtClean="0">
                <a:latin typeface="Arial" charset="0"/>
                <a:ea typeface="黑体" pitchFamily="2" charset="-122"/>
                <a:cs typeface="Arial" charset="0"/>
              </a:rPr>
              <a:t>OutboundOrder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class is the expert class for getting the total price;</a:t>
            </a:r>
            <a:endParaRPr lang="zh-CN" altLang="en-US" dirty="0" smtClean="0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7"/>
          <p:cNvSpPr>
            <a:spLocks noChangeArrowheads="1"/>
          </p:cNvSpPr>
          <p:nvPr/>
        </p:nvSpPr>
        <p:spPr bwMode="auto">
          <a:xfrm>
            <a:off x="152400" y="-30163"/>
            <a:ext cx="173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54" name="Rectangle 13"/>
          <p:cNvSpPr>
            <a:spLocks noChangeArrowheads="1"/>
          </p:cNvSpPr>
          <p:nvPr/>
        </p:nvSpPr>
        <p:spPr bwMode="auto">
          <a:xfrm>
            <a:off x="5148263" y="415925"/>
            <a:ext cx="3816350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Product</a:t>
            </a:r>
            <a:endParaRPr lang="en-US" altLang="zh-CN" sz="2800"/>
          </a:p>
        </p:txBody>
      </p:sp>
      <p:sp>
        <p:nvSpPr>
          <p:cNvPr id="23555" name="Rectangle 12"/>
          <p:cNvSpPr>
            <a:spLocks noChangeArrowheads="1"/>
          </p:cNvSpPr>
          <p:nvPr/>
        </p:nvSpPr>
        <p:spPr bwMode="auto">
          <a:xfrm>
            <a:off x="5148263" y="849313"/>
            <a:ext cx="3816350" cy="11604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0175" rIns="0" bIns="30175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-name: String</a:t>
            </a:r>
            <a:endParaRPr lang="en-US" altLang="zh-CN" sz="2800"/>
          </a:p>
          <a:p>
            <a:pPr eaLnBrk="0" hangingPunct="0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-price: float</a:t>
            </a:r>
            <a:endParaRPr lang="en-US" altLang="zh-CN" sz="2800"/>
          </a:p>
          <a:p>
            <a:pPr eaLnBrk="0" hangingPunct="0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-ItemID: String</a:t>
            </a:r>
            <a:endParaRPr lang="en-US" altLang="zh-CN" sz="2800"/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79388" y="112713"/>
            <a:ext cx="2879725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333333"/>
                </a:solidFill>
              </a:rPr>
              <a:t>OutboundOrder</a:t>
            </a:r>
            <a:endParaRPr lang="en-US" altLang="zh-CN" sz="2800"/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179388" y="542925"/>
            <a:ext cx="2879725" cy="793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27432" rIns="54864" bIns="27432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-date</a:t>
            </a:r>
            <a:endParaRPr lang="en-US" altLang="zh-CN" sz="2800"/>
          </a:p>
          <a:p>
            <a:pPr eaLnBrk="0" hangingPunct="0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-time</a:t>
            </a:r>
            <a:endParaRPr lang="en-US" altLang="zh-CN" sz="2800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1547813" y="1844675"/>
            <a:ext cx="0" cy="20891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3605213" y="4543425"/>
            <a:ext cx="3414712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1692275" y="3198813"/>
            <a:ext cx="925513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 b="1">
                <a:cs typeface="Times New Roman" pitchFamily="18" charset="0"/>
              </a:rPr>
              <a:t>1..*</a:t>
            </a:r>
            <a:endParaRPr lang="en-US" altLang="zh-CN" sz="2800" b="1"/>
          </a:p>
        </p:txBody>
      </p:sp>
      <p:sp>
        <p:nvSpPr>
          <p:cNvPr id="23561" name="文本框 2"/>
          <p:cNvSpPr txBox="1">
            <a:spLocks noChangeArrowheads="1"/>
          </p:cNvSpPr>
          <p:nvPr/>
        </p:nvSpPr>
        <p:spPr bwMode="auto">
          <a:xfrm>
            <a:off x="1692275" y="1866900"/>
            <a:ext cx="257175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b="1"/>
              <a:t>1</a:t>
            </a:r>
          </a:p>
        </p:txBody>
      </p:sp>
      <p:sp>
        <p:nvSpPr>
          <p:cNvPr id="23562" name="Text Box 5"/>
          <p:cNvSpPr txBox="1">
            <a:spLocks noChangeArrowheads="1"/>
          </p:cNvSpPr>
          <p:nvPr/>
        </p:nvSpPr>
        <p:spPr bwMode="auto">
          <a:xfrm>
            <a:off x="6732240" y="4100513"/>
            <a:ext cx="268288" cy="354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400" dirty="0">
                <a:cs typeface="Times New Roman" pitchFamily="18" charset="0"/>
              </a:rPr>
              <a:t>1</a:t>
            </a:r>
            <a:endParaRPr lang="en-US" altLang="zh-CN" sz="2400" dirty="0"/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1797050" y="2516188"/>
            <a:ext cx="147955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 b="1">
                <a:cs typeface="Times New Roman" pitchFamily="18" charset="0"/>
              </a:rPr>
              <a:t>contains</a:t>
            </a:r>
            <a:endParaRPr lang="en-US" altLang="zh-CN" sz="2800" b="1"/>
          </a:p>
        </p:txBody>
      </p:sp>
      <p:sp>
        <p:nvSpPr>
          <p:cNvPr id="23566" name="矩形 20"/>
          <p:cNvSpPr>
            <a:spLocks noChangeArrowheads="1"/>
          </p:cNvSpPr>
          <p:nvPr/>
        </p:nvSpPr>
        <p:spPr bwMode="auto">
          <a:xfrm>
            <a:off x="1258888" y="6021388"/>
            <a:ext cx="6648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电子商品制造公司出库业务的出库单模型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7" name="Rectangle 10"/>
          <p:cNvSpPr>
            <a:spLocks noChangeArrowheads="1"/>
          </p:cNvSpPr>
          <p:nvPr/>
        </p:nvSpPr>
        <p:spPr bwMode="auto">
          <a:xfrm>
            <a:off x="179388" y="1338263"/>
            <a:ext cx="2879725" cy="4937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27432" rIns="54864" bIns="27432" anchor="ctr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+</a:t>
            </a:r>
            <a:r>
              <a:rPr lang="en-US" altLang="zh-CN" sz="2600" b="1">
                <a:solidFill>
                  <a:srgbClr val="0000CC"/>
                </a:solidFill>
              </a:rPr>
              <a:t>getTotalPrice</a:t>
            </a:r>
            <a:r>
              <a:rPr lang="en-US" altLang="zh-CN" sz="2800" b="1">
                <a:solidFill>
                  <a:srgbClr val="0000CC"/>
                </a:solidFill>
              </a:rPr>
              <a:t>()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  <p:sp>
        <p:nvSpPr>
          <p:cNvPr id="23568" name="Rectangle 12"/>
          <p:cNvSpPr>
            <a:spLocks noChangeArrowheads="1"/>
          </p:cNvSpPr>
          <p:nvPr/>
        </p:nvSpPr>
        <p:spPr bwMode="auto">
          <a:xfrm>
            <a:off x="5148263" y="2012950"/>
            <a:ext cx="3817937" cy="11636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0175" rIns="0" bIns="30175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+</a:t>
            </a:r>
            <a:r>
              <a:rPr lang="en-US" altLang="zh-CN" sz="2800" dirty="0" err="1">
                <a:solidFill>
                  <a:srgbClr val="000000"/>
                </a:solidFill>
              </a:rPr>
              <a:t>getName</a:t>
            </a:r>
            <a:r>
              <a:rPr lang="en-US" altLang="zh-CN" sz="2800" dirty="0">
                <a:solidFill>
                  <a:srgbClr val="000000"/>
                </a:solidFill>
              </a:rPr>
              <a:t>(): String</a:t>
            </a:r>
            <a:endParaRPr lang="en-US" altLang="zh-CN" sz="2800" dirty="0"/>
          </a:p>
          <a:p>
            <a:pPr eaLnBrk="0" hangingPunct="0">
              <a:lnSpc>
                <a:spcPct val="85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+</a:t>
            </a:r>
            <a:r>
              <a:rPr lang="en-US" altLang="zh-CN" sz="2800" b="1" dirty="0" err="1">
                <a:solidFill>
                  <a:srgbClr val="0000CC"/>
                </a:solidFill>
              </a:rPr>
              <a:t>getUnitPrice</a:t>
            </a:r>
            <a:r>
              <a:rPr lang="en-US" altLang="zh-CN" sz="2800" b="1" dirty="0">
                <a:solidFill>
                  <a:srgbClr val="0000CC"/>
                </a:solidFill>
              </a:rPr>
              <a:t>()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+</a:t>
            </a:r>
            <a:r>
              <a:rPr lang="en-US" altLang="zh-CN" sz="2800" dirty="0" err="1">
                <a:solidFill>
                  <a:srgbClr val="000000"/>
                </a:solidFill>
              </a:rPr>
              <a:t>getItemID</a:t>
            </a:r>
            <a:r>
              <a:rPr lang="en-US" altLang="zh-CN" sz="2800" dirty="0">
                <a:solidFill>
                  <a:srgbClr val="000000"/>
                </a:solidFill>
              </a:rPr>
              <a:t>(): String</a:t>
            </a:r>
            <a:endParaRPr lang="en-US" altLang="zh-CN" sz="4000" dirty="0"/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23825" y="3857625"/>
            <a:ext cx="348297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OrderEntry</a:t>
            </a:r>
            <a:endParaRPr lang="en-US" altLang="zh-CN" sz="2800"/>
          </a:p>
        </p:txBody>
      </p:sp>
      <p:sp>
        <p:nvSpPr>
          <p:cNvPr id="23570" name="Rectangle 14"/>
          <p:cNvSpPr>
            <a:spLocks noChangeArrowheads="1"/>
          </p:cNvSpPr>
          <p:nvPr/>
        </p:nvSpPr>
        <p:spPr bwMode="auto">
          <a:xfrm>
            <a:off x="123825" y="4260850"/>
            <a:ext cx="3482975" cy="847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54000" rIns="0" bIns="5400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-goods: Product</a:t>
            </a:r>
            <a:endParaRPr lang="en-US" altLang="zh-CN" sz="2800"/>
          </a:p>
          <a:p>
            <a:pPr eaLnBrk="0" hangingPunct="0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</a:rPr>
              <a:t>-quantity: int</a:t>
            </a:r>
            <a:endParaRPr lang="en-US" altLang="zh-CN" sz="2800"/>
          </a:p>
        </p:txBody>
      </p:sp>
      <p:sp>
        <p:nvSpPr>
          <p:cNvPr id="23571" name="Rectangle 14"/>
          <p:cNvSpPr>
            <a:spLocks noChangeArrowheads="1"/>
          </p:cNvSpPr>
          <p:nvPr/>
        </p:nvSpPr>
        <p:spPr bwMode="auto">
          <a:xfrm>
            <a:off x="123825" y="5113338"/>
            <a:ext cx="3482975" cy="5476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54000" rIns="0" bIns="54000" anchor="ctr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+getSubTotalPrice()</a:t>
            </a:r>
          </a:p>
        </p:txBody>
      </p:sp>
      <p:sp>
        <p:nvSpPr>
          <p:cNvPr id="23572" name="Line 9"/>
          <p:cNvSpPr>
            <a:spLocks noChangeShapeType="1"/>
          </p:cNvSpPr>
          <p:nvPr/>
        </p:nvSpPr>
        <p:spPr bwMode="auto">
          <a:xfrm>
            <a:off x="7019925" y="3213100"/>
            <a:ext cx="0" cy="13684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7905" y="5157192"/>
            <a:ext cx="525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TV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Haixin1600, 6800, 100, 680000</a:t>
            </a:r>
            <a:endParaRPr lang="zh-CN" altLang="en-US" sz="2400" b="1" dirty="0"/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3706813" y="4073575"/>
            <a:ext cx="865187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400" dirty="0" smtClean="0">
                <a:ea typeface="黑体" pitchFamily="2" charset="-122"/>
                <a:cs typeface="Arial" charset="0"/>
              </a:rPr>
              <a:t>0..1</a:t>
            </a:r>
            <a:endParaRPr lang="en-US" altLang="zh-CN" sz="2400" dirty="0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>
          <a:xfrm>
            <a:off x="457200" y="765175"/>
            <a:ext cx="8435975" cy="4608041"/>
          </a:xfrm>
        </p:spPr>
        <p:txBody>
          <a:bodyPr/>
          <a:lstStyle/>
          <a:p>
            <a:pPr>
              <a:lnSpc>
                <a:spcPct val="105000"/>
              </a:lnSpc>
              <a:buFont typeface="Arial" charset="0"/>
              <a:buNone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专家模式的优点：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 typeface="Arial" charset="0"/>
              <a:buNone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Benefits of the expert information pattern</a:t>
            </a:r>
          </a:p>
          <a:p>
            <a:pPr>
              <a:lnSpc>
                <a:spcPct val="105000"/>
              </a:lnSpc>
              <a:buNone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支持信息封装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、支持低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>
              <a:lnSpc>
                <a:spcPct val="105000"/>
              </a:lnSpc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 Information encapsulation, since objects use their own information to fulfill tasks. </a:t>
            </a:r>
          </a:p>
          <a:p>
            <a:pPr>
              <a:lnSpc>
                <a:spcPct val="105000"/>
              </a:lnSpc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 low coupling, which leads to more robust and maintainable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type="body" idx="1"/>
          </p:nvPr>
        </p:nvSpPr>
        <p:spPr>
          <a:xfrm>
            <a:off x="251520" y="476672"/>
            <a:ext cx="8435280" cy="504135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支持高内聚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High cohesion is usually supported</a:t>
            </a: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is distributed across the classes that have the required information; 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行为被分配到相应的专家类里面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Thus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encouraging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more cohesive “lightweight” class definitions that are easier to understand and maintain. 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使得你能够写出更加内聚的轻量级的类。</a:t>
            </a:r>
          </a:p>
        </p:txBody>
      </p:sp>
      <p:sp>
        <p:nvSpPr>
          <p:cNvPr id="2560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32588" y="5734050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altLang="zh-CN" sz="3600" b="1" smtClean="0">
                <a:latin typeface="Arial" charset="0"/>
                <a:cs typeface="Arial" charset="0"/>
              </a:rPr>
              <a:t>2. Creator Pattern</a:t>
            </a:r>
            <a:endParaRPr lang="zh-CN" altLang="en-US" sz="3600" b="1" smtClean="0">
              <a:latin typeface="Arial" charset="0"/>
              <a:cs typeface="Arial" charset="0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507413" cy="52565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问题：谁有创建某个类的对象的责任？这件事情做得好，可以支持低耦合、增加清晰度、封装、复用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Problem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  Who is responsible for creating a new instance of some class?</a:t>
            </a:r>
          </a:p>
          <a:p>
            <a:pPr lvl="1"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The creation of objects is one of the most common activities in an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system. </a:t>
            </a:r>
          </a:p>
          <a:p>
            <a:pPr lvl="1"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Assigned well, the design can </a:t>
            </a:r>
          </a:p>
          <a:p>
            <a:pPr lvl="2">
              <a:spcBef>
                <a:spcPts val="12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support low coupling, and</a:t>
            </a:r>
          </a:p>
          <a:p>
            <a:pPr lvl="2">
              <a:spcBef>
                <a:spcPts val="12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increase clarity, encapsulation, and reusability.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ChangeArrowheads="1"/>
          </p:cNvSpPr>
          <p:nvPr/>
        </p:nvSpPr>
        <p:spPr bwMode="auto">
          <a:xfrm>
            <a:off x="5765800" y="1809750"/>
            <a:ext cx="835025" cy="4333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/>
              <a:t>A</a:t>
            </a:r>
            <a:endParaRPr lang="en-US" altLang="zh-CN" sz="2800" dirty="0"/>
          </a:p>
        </p:txBody>
      </p:sp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2187575" y="1773238"/>
            <a:ext cx="760413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</a:rPr>
              <a:t>C</a:t>
            </a:r>
            <a:endParaRPr lang="en-US" altLang="zh-CN" sz="2800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4516438" y="3503613"/>
            <a:ext cx="715962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A11</a:t>
            </a:r>
            <a:endParaRPr lang="en-US" altLang="zh-CN" sz="2800"/>
          </a:p>
        </p:txBody>
      </p:sp>
      <p:cxnSp>
        <p:nvCxnSpPr>
          <p:cNvPr id="27652" name="AutoShape 9"/>
          <p:cNvCxnSpPr>
            <a:cxnSpLocks noChangeShapeType="1"/>
          </p:cNvCxnSpPr>
          <p:nvPr/>
        </p:nvCxnSpPr>
        <p:spPr bwMode="auto">
          <a:xfrm flipV="1">
            <a:off x="4894263" y="2974975"/>
            <a:ext cx="267652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3" name="AutoShape 10"/>
          <p:cNvCxnSpPr>
            <a:cxnSpLocks noChangeShapeType="1"/>
          </p:cNvCxnSpPr>
          <p:nvPr/>
        </p:nvCxnSpPr>
        <p:spPr bwMode="auto">
          <a:xfrm flipH="1">
            <a:off x="4883150" y="2974975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4" name="AutoShape 11"/>
          <p:cNvCxnSpPr>
            <a:cxnSpLocks noChangeShapeType="1"/>
          </p:cNvCxnSpPr>
          <p:nvPr/>
        </p:nvCxnSpPr>
        <p:spPr bwMode="auto">
          <a:xfrm flipH="1">
            <a:off x="5757863" y="2974975"/>
            <a:ext cx="1587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55" name="AutoShape 12"/>
          <p:cNvSpPr>
            <a:spLocks noChangeArrowheads="1"/>
          </p:cNvSpPr>
          <p:nvPr/>
        </p:nvSpPr>
        <p:spPr bwMode="auto">
          <a:xfrm>
            <a:off x="6045200" y="2301875"/>
            <a:ext cx="296863" cy="646113"/>
          </a:xfrm>
          <a:prstGeom prst="upArrow">
            <a:avLst>
              <a:gd name="adj1" fmla="val 0"/>
              <a:gd name="adj2" fmla="val 97860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Rectangle 13"/>
          <p:cNvSpPr>
            <a:spLocks noChangeArrowheads="1"/>
          </p:cNvSpPr>
          <p:nvPr/>
        </p:nvSpPr>
        <p:spPr bwMode="auto">
          <a:xfrm>
            <a:off x="5403850" y="3503613"/>
            <a:ext cx="715963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A12</a:t>
            </a:r>
            <a:endParaRPr lang="en-US" altLang="zh-CN" sz="2800"/>
          </a:p>
        </p:txBody>
      </p: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6303963" y="3503613"/>
            <a:ext cx="715962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A13</a:t>
            </a:r>
            <a:endParaRPr lang="en-US" altLang="zh-CN" sz="2800"/>
          </a:p>
        </p:txBody>
      </p:sp>
      <p:sp>
        <p:nvSpPr>
          <p:cNvPr id="27658" name="Rectangle 15"/>
          <p:cNvSpPr>
            <a:spLocks noChangeArrowheads="1"/>
          </p:cNvSpPr>
          <p:nvPr/>
        </p:nvSpPr>
        <p:spPr bwMode="auto">
          <a:xfrm>
            <a:off x="7205663" y="3503613"/>
            <a:ext cx="717550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A14</a:t>
            </a:r>
            <a:endParaRPr lang="en-US" altLang="zh-CN" sz="2800"/>
          </a:p>
        </p:txBody>
      </p:sp>
      <p:cxnSp>
        <p:nvCxnSpPr>
          <p:cNvPr id="27659" name="AutoShape 16"/>
          <p:cNvCxnSpPr>
            <a:cxnSpLocks noChangeShapeType="1"/>
          </p:cNvCxnSpPr>
          <p:nvPr/>
        </p:nvCxnSpPr>
        <p:spPr bwMode="auto">
          <a:xfrm flipH="1">
            <a:off x="6659563" y="2974975"/>
            <a:ext cx="0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0" name="AutoShape 17"/>
          <p:cNvCxnSpPr>
            <a:cxnSpLocks noChangeShapeType="1"/>
          </p:cNvCxnSpPr>
          <p:nvPr/>
        </p:nvCxnSpPr>
        <p:spPr bwMode="auto">
          <a:xfrm flipH="1">
            <a:off x="7573963" y="2951163"/>
            <a:ext cx="1587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1" name="AutoShape 18"/>
          <p:cNvCxnSpPr>
            <a:cxnSpLocks noChangeShapeType="1"/>
          </p:cNvCxnSpPr>
          <p:nvPr/>
        </p:nvCxnSpPr>
        <p:spPr bwMode="auto">
          <a:xfrm>
            <a:off x="6011863" y="4625975"/>
            <a:ext cx="122396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2" name="AutoShape 19"/>
          <p:cNvCxnSpPr>
            <a:cxnSpLocks noChangeShapeType="1"/>
          </p:cNvCxnSpPr>
          <p:nvPr/>
        </p:nvCxnSpPr>
        <p:spPr bwMode="auto">
          <a:xfrm flipH="1">
            <a:off x="5997575" y="4614863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3" name="AutoShape 20"/>
          <p:cNvCxnSpPr>
            <a:cxnSpLocks noChangeShapeType="1"/>
          </p:cNvCxnSpPr>
          <p:nvPr/>
        </p:nvCxnSpPr>
        <p:spPr bwMode="auto">
          <a:xfrm flipH="1">
            <a:off x="7243763" y="4624388"/>
            <a:ext cx="1587" cy="500062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64" name="Rectangle 21"/>
          <p:cNvSpPr>
            <a:spLocks noChangeArrowheads="1"/>
          </p:cNvSpPr>
          <p:nvPr/>
        </p:nvSpPr>
        <p:spPr bwMode="auto">
          <a:xfrm>
            <a:off x="5435600" y="5087938"/>
            <a:ext cx="1112838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A131</a:t>
            </a:r>
            <a:endParaRPr lang="en-US" altLang="zh-CN" sz="2800"/>
          </a:p>
        </p:txBody>
      </p:sp>
      <p:sp>
        <p:nvSpPr>
          <p:cNvPr id="27665" name="Rectangle 22"/>
          <p:cNvSpPr>
            <a:spLocks noChangeArrowheads="1"/>
          </p:cNvSpPr>
          <p:nvPr/>
        </p:nvSpPr>
        <p:spPr bwMode="auto">
          <a:xfrm>
            <a:off x="6735763" y="5087938"/>
            <a:ext cx="1004887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A132</a:t>
            </a:r>
            <a:endParaRPr lang="en-US" altLang="zh-CN" sz="2800"/>
          </a:p>
        </p:txBody>
      </p:sp>
      <p:sp>
        <p:nvSpPr>
          <p:cNvPr id="27666" name="AutoShape 23"/>
          <p:cNvSpPr>
            <a:spLocks noChangeArrowheads="1"/>
          </p:cNvSpPr>
          <p:nvPr/>
        </p:nvSpPr>
        <p:spPr bwMode="auto">
          <a:xfrm>
            <a:off x="6475413" y="3975100"/>
            <a:ext cx="296862" cy="646113"/>
          </a:xfrm>
          <a:prstGeom prst="upArrow">
            <a:avLst>
              <a:gd name="adj1" fmla="val 0"/>
              <a:gd name="adj2" fmla="val 106416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Rectangle 24"/>
          <p:cNvSpPr>
            <a:spLocks noChangeArrowheads="1"/>
          </p:cNvSpPr>
          <p:nvPr/>
        </p:nvSpPr>
        <p:spPr bwMode="auto">
          <a:xfrm>
            <a:off x="3667125" y="1785938"/>
            <a:ext cx="881063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CC"/>
                </a:solidFill>
              </a:rPr>
              <a:t>B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cxnSp>
        <p:nvCxnSpPr>
          <p:cNvPr id="27668" name="AutoShape 25"/>
          <p:cNvCxnSpPr>
            <a:cxnSpLocks noChangeShapeType="1"/>
          </p:cNvCxnSpPr>
          <p:nvPr/>
        </p:nvCxnSpPr>
        <p:spPr bwMode="auto">
          <a:xfrm>
            <a:off x="4549775" y="2033588"/>
            <a:ext cx="1216025" cy="15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69" name="AutoShape 26"/>
          <p:cNvSpPr>
            <a:spLocks noChangeArrowheads="1"/>
          </p:cNvSpPr>
          <p:nvPr/>
        </p:nvSpPr>
        <p:spPr bwMode="auto">
          <a:xfrm>
            <a:off x="4557713" y="1863725"/>
            <a:ext cx="190500" cy="333375"/>
          </a:xfrm>
          <a:prstGeom prst="diamond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670" name="AutoShape 27"/>
          <p:cNvCxnSpPr>
            <a:cxnSpLocks noChangeShapeType="1"/>
          </p:cNvCxnSpPr>
          <p:nvPr/>
        </p:nvCxnSpPr>
        <p:spPr bwMode="auto">
          <a:xfrm>
            <a:off x="2947988" y="2009775"/>
            <a:ext cx="712787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71" name="Rectangle 28"/>
          <p:cNvSpPr>
            <a:spLocks noChangeArrowheads="1"/>
          </p:cNvSpPr>
          <p:nvPr/>
        </p:nvSpPr>
        <p:spPr bwMode="auto">
          <a:xfrm>
            <a:off x="2214563" y="2868613"/>
            <a:ext cx="717550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/>
              <a:t>D</a:t>
            </a:r>
            <a:endParaRPr lang="en-US" altLang="zh-CN" sz="2800" dirty="0"/>
          </a:p>
        </p:txBody>
      </p:sp>
      <p:cxnSp>
        <p:nvCxnSpPr>
          <p:cNvPr id="27672" name="AutoShape 29"/>
          <p:cNvCxnSpPr>
            <a:cxnSpLocks noChangeShapeType="1"/>
          </p:cNvCxnSpPr>
          <p:nvPr/>
        </p:nvCxnSpPr>
        <p:spPr bwMode="auto">
          <a:xfrm>
            <a:off x="2097088" y="3990975"/>
            <a:ext cx="871537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3" name="AutoShape 30"/>
          <p:cNvCxnSpPr>
            <a:cxnSpLocks noChangeShapeType="1"/>
          </p:cNvCxnSpPr>
          <p:nvPr/>
        </p:nvCxnSpPr>
        <p:spPr bwMode="auto">
          <a:xfrm flipH="1">
            <a:off x="2098675" y="3992563"/>
            <a:ext cx="1588" cy="500062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4" name="AutoShape 31"/>
          <p:cNvCxnSpPr>
            <a:cxnSpLocks noChangeShapeType="1"/>
          </p:cNvCxnSpPr>
          <p:nvPr/>
        </p:nvCxnSpPr>
        <p:spPr bwMode="auto">
          <a:xfrm flipH="1">
            <a:off x="2986088" y="3987800"/>
            <a:ext cx="1587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5" name="Rectangle 32"/>
          <p:cNvSpPr>
            <a:spLocks noChangeArrowheads="1"/>
          </p:cNvSpPr>
          <p:nvPr/>
        </p:nvSpPr>
        <p:spPr bwMode="auto">
          <a:xfrm>
            <a:off x="1744663" y="4306888"/>
            <a:ext cx="715962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D11</a:t>
            </a:r>
            <a:endParaRPr lang="en-US" altLang="zh-CN" sz="2800"/>
          </a:p>
        </p:txBody>
      </p:sp>
      <p:sp>
        <p:nvSpPr>
          <p:cNvPr id="27676" name="Rectangle 33"/>
          <p:cNvSpPr>
            <a:spLocks noChangeArrowheads="1"/>
          </p:cNvSpPr>
          <p:nvPr/>
        </p:nvSpPr>
        <p:spPr bwMode="auto">
          <a:xfrm>
            <a:off x="2644775" y="4306888"/>
            <a:ext cx="717550" cy="4333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D12</a:t>
            </a:r>
            <a:endParaRPr lang="en-US" altLang="zh-CN" sz="2800"/>
          </a:p>
        </p:txBody>
      </p:sp>
      <p:sp>
        <p:nvSpPr>
          <p:cNvPr id="27677" name="AutoShape 34"/>
          <p:cNvSpPr>
            <a:spLocks noChangeArrowheads="1"/>
          </p:cNvSpPr>
          <p:nvPr/>
        </p:nvSpPr>
        <p:spPr bwMode="auto">
          <a:xfrm>
            <a:off x="2386013" y="3338513"/>
            <a:ext cx="296862" cy="646112"/>
          </a:xfrm>
          <a:prstGeom prst="upArrow">
            <a:avLst>
              <a:gd name="adj1" fmla="val 0"/>
              <a:gd name="adj2" fmla="val 97861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678" name="AutoShape 35"/>
          <p:cNvCxnSpPr>
            <a:cxnSpLocks noChangeShapeType="1"/>
          </p:cNvCxnSpPr>
          <p:nvPr/>
        </p:nvCxnSpPr>
        <p:spPr bwMode="auto">
          <a:xfrm>
            <a:off x="1468438" y="2009775"/>
            <a:ext cx="711200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679" name="AutoShape 36"/>
          <p:cNvCxnSpPr>
            <a:cxnSpLocks noChangeShapeType="1"/>
          </p:cNvCxnSpPr>
          <p:nvPr/>
        </p:nvCxnSpPr>
        <p:spPr bwMode="auto">
          <a:xfrm>
            <a:off x="2568575" y="2286000"/>
            <a:ext cx="0" cy="54610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80" name="Rectangle 37"/>
          <p:cNvSpPr>
            <a:spLocks noChangeArrowheads="1"/>
          </p:cNvSpPr>
          <p:nvPr/>
        </p:nvSpPr>
        <p:spPr bwMode="auto">
          <a:xfrm>
            <a:off x="468313" y="1797050"/>
            <a:ext cx="960437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</a:rPr>
              <a:t>Gate</a:t>
            </a:r>
            <a:endParaRPr lang="en-US" altLang="zh-CN" sz="2800"/>
          </a:p>
        </p:txBody>
      </p:sp>
      <p:sp>
        <p:nvSpPr>
          <p:cNvPr id="27681" name="Rectangle 38"/>
          <p:cNvSpPr>
            <a:spLocks noChangeArrowheads="1"/>
          </p:cNvSpPr>
          <p:nvPr/>
        </p:nvSpPr>
        <p:spPr bwMode="auto">
          <a:xfrm>
            <a:off x="381000" y="5862638"/>
            <a:ext cx="800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分析与设计的结果是产生一个包含了许多类的类图</a:t>
            </a:r>
          </a:p>
        </p:txBody>
      </p:sp>
      <p:sp>
        <p:nvSpPr>
          <p:cNvPr id="27682" name="Rectangle 35"/>
          <p:cNvSpPr>
            <a:spLocks noChangeArrowheads="1"/>
          </p:cNvSpPr>
          <p:nvPr/>
        </p:nvSpPr>
        <p:spPr bwMode="auto">
          <a:xfrm>
            <a:off x="539750" y="404813"/>
            <a:ext cx="64801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哪个类应该负责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的对象呢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type="body" idx="1"/>
          </p:nvPr>
        </p:nvSpPr>
        <p:spPr>
          <a:xfrm>
            <a:off x="178817" y="260649"/>
            <a:ext cx="8785671" cy="604867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创建者模式</a:t>
            </a:r>
            <a:endParaRPr lang="en-US" altLang="zh-CN" sz="26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Creator Pattern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: Assign class B the responsibility to create an instance of class A if one or more of the following is true: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aggregates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A objects (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对象聚合了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A objects </a:t>
            </a:r>
            <a:r>
              <a:rPr lang="en-US" altLang="zh-CN" sz="2600" b="1" dirty="0">
                <a:latin typeface="Arial" charset="0"/>
                <a:cs typeface="Arial" charset="0"/>
              </a:rPr>
              <a:t>(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对象包含了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records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instances of A objects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对象将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对象存入内存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closely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uses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A objects</a:t>
            </a:r>
            <a:r>
              <a:rPr lang="en-US" altLang="zh-CN" sz="2600" b="1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对象紧密地调用</a:t>
            </a:r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</a:t>
            </a:r>
            <a:r>
              <a:rPr lang="en-US" altLang="zh-CN" sz="26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endParaRPr lang="en-US" altLang="zh-CN" sz="2600" b="1" dirty="0" smtClean="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has the initializing data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that will be passed to A when it is created (thus B is an Expert class for creating A objects).</a:t>
            </a:r>
            <a:r>
              <a:rPr lang="en-US" altLang="zh-CN" sz="26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0" b="1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对象包含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了创建</a:t>
            </a:r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对象的数据</a:t>
            </a:r>
            <a:r>
              <a:rPr lang="en-US" altLang="zh-CN" sz="26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endParaRPr lang="en-US" altLang="zh-CN" sz="2600" b="1" dirty="0" smtClean="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600" b="1" dirty="0" smtClean="0">
                <a:latin typeface="Arial" charset="0"/>
                <a:cs typeface="Arial" charset="0"/>
              </a:rPr>
              <a:t>B is a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creator</a:t>
            </a:r>
            <a:r>
              <a:rPr lang="en-US" altLang="zh-CN" sz="26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600" b="1" dirty="0" smtClean="0">
                <a:latin typeface="Arial" charset="0"/>
                <a:cs typeface="Arial" charset="0"/>
              </a:rPr>
              <a:t>of A objects</a:t>
            </a:r>
            <a:r>
              <a:rPr lang="en-US" altLang="zh-CN" sz="2600" b="1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对象是</a:t>
            </a:r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对象的创建者</a:t>
            </a:r>
            <a:r>
              <a:rPr lang="en-US" altLang="zh-CN" sz="26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endParaRPr lang="en-US" altLang="zh-CN" sz="26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/>
          </p:cNvSpPr>
          <p:nvPr>
            <p:ph type="body" idx="1"/>
          </p:nvPr>
        </p:nvSpPr>
        <p:spPr>
          <a:xfrm>
            <a:off x="323850" y="765175"/>
            <a:ext cx="8362950" cy="5688161"/>
          </a:xfrm>
        </p:spPr>
        <p:txBody>
          <a:bodyPr/>
          <a:lstStyle/>
          <a:p>
            <a:pPr>
              <a:spcBef>
                <a:spcPct val="3500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2】continue the outbound order example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问题：哪个类负责创建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OrderEntry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对象？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which class is responsible for creating object of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OrderEntry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ct val="35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根据创建者模式，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类负责创建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OrderEntry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the creator pattern,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 is responsible for creating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OrderEntry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object</a:t>
            </a:r>
            <a:endParaRPr lang="zh-CN" altLang="en-US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method is named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createEntry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(name: String, quantity: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ChangeArrowheads="1"/>
          </p:cNvSpPr>
          <p:nvPr/>
        </p:nvSpPr>
        <p:spPr bwMode="auto">
          <a:xfrm>
            <a:off x="122238" y="3719810"/>
            <a:ext cx="4826000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/>
              <a:t>OrderEntry</a:t>
            </a:r>
            <a:endParaRPr lang="en-US" altLang="zh-CN" sz="2800"/>
          </a:p>
        </p:txBody>
      </p:sp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122238" y="4173835"/>
            <a:ext cx="4826000" cy="901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</a:rPr>
              <a:t>-goods: Product</a:t>
            </a:r>
          </a:p>
          <a:p>
            <a:pPr algn="just"/>
            <a:r>
              <a:rPr lang="en-US" altLang="zh-CN" sz="2800">
                <a:solidFill>
                  <a:srgbClr val="000000"/>
                </a:solidFill>
              </a:rPr>
              <a:t>-quantity: int</a:t>
            </a:r>
            <a:endParaRPr lang="en-US" altLang="zh-CN" sz="2800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122238" y="260648"/>
            <a:ext cx="7042150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333333"/>
                </a:solidFill>
                <a:cs typeface="Arial" charset="0"/>
              </a:rPr>
              <a:t>OutboundOrder</a:t>
            </a:r>
            <a:endParaRPr lang="en-US" altLang="zh-CN" sz="2800">
              <a:cs typeface="Arial" charset="0"/>
            </a:endParaRPr>
          </a:p>
        </p:txBody>
      </p:sp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122238" y="695623"/>
            <a:ext cx="7042150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0" rIns="54864" bIns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cs typeface="Arial" charset="0"/>
              </a:rPr>
              <a:t>-date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cs typeface="Arial" charset="0"/>
              </a:rPr>
              <a:t>-time</a:t>
            </a:r>
            <a:endParaRPr lang="en-US" altLang="zh-CN" sz="2800">
              <a:cs typeface="Arial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2386013" y="3270548"/>
            <a:ext cx="504825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zh-CN" sz="2400">
                <a:latin typeface="Calibri" pitchFamily="34" charset="0"/>
              </a:rPr>
              <a:t>1..*</a:t>
            </a:r>
            <a:endParaRPr lang="en-US" altLang="zh-CN" sz="2400"/>
          </a:p>
        </p:txBody>
      </p:sp>
      <p:sp>
        <p:nvSpPr>
          <p:cNvPr id="30726" name="文本框 2"/>
          <p:cNvSpPr txBox="1">
            <a:spLocks noChangeArrowheads="1"/>
          </p:cNvSpPr>
          <p:nvPr/>
        </p:nvSpPr>
        <p:spPr bwMode="auto">
          <a:xfrm>
            <a:off x="2339975" y="2478385"/>
            <a:ext cx="287338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600">
                <a:latin typeface="Times New Roman" pitchFamily="18" charset="0"/>
              </a:rPr>
              <a:t>1</a:t>
            </a:r>
            <a:endParaRPr lang="en-US" altLang="zh-CN" sz="2600"/>
          </a:p>
        </p:txBody>
      </p:sp>
      <p:sp>
        <p:nvSpPr>
          <p:cNvPr id="30727" name="Text Box 16"/>
          <p:cNvSpPr txBox="1">
            <a:spLocks noChangeArrowheads="1"/>
          </p:cNvSpPr>
          <p:nvPr/>
        </p:nvSpPr>
        <p:spPr bwMode="auto">
          <a:xfrm>
            <a:off x="5656263" y="3857923"/>
            <a:ext cx="155575" cy="20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zh-CN" sz="2400">
                <a:latin typeface="Calibri" pitchFamily="34" charset="0"/>
              </a:rPr>
              <a:t>1</a:t>
            </a:r>
            <a:endParaRPr lang="en-US" altLang="zh-CN" sz="2400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120650" y="1473498"/>
            <a:ext cx="7043738" cy="920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27432" rIns="18000" bIns="27432" anchor="ctr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800" dirty="0" err="1">
                <a:solidFill>
                  <a:srgbClr val="000000"/>
                </a:solidFill>
                <a:cs typeface="Arial" charset="0"/>
              </a:rPr>
              <a:t>getTotalPrice</a:t>
            </a:r>
            <a:r>
              <a:rPr lang="en-US" altLang="zh-CN" sz="2800" dirty="0">
                <a:solidFill>
                  <a:srgbClr val="000000"/>
                </a:solidFill>
                <a:cs typeface="Arial" charset="0"/>
              </a:rPr>
              <a:t>()</a:t>
            </a:r>
          </a:p>
          <a:p>
            <a:pPr algn="just"/>
            <a:r>
              <a:rPr lang="en-US" altLang="zh-CN" sz="2800" b="1" dirty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800" b="1" dirty="0" err="1">
                <a:solidFill>
                  <a:srgbClr val="0000CC"/>
                </a:solidFill>
                <a:cs typeface="Arial" charset="0"/>
              </a:rPr>
              <a:t>createEntry</a:t>
            </a:r>
            <a:r>
              <a:rPr lang="en-US" altLang="zh-CN" sz="2800" b="1" dirty="0">
                <a:solidFill>
                  <a:srgbClr val="0000CC"/>
                </a:solidFill>
                <a:cs typeface="Arial" charset="0"/>
              </a:rPr>
              <a:t>(name: String, quantity: </a:t>
            </a:r>
            <a:r>
              <a:rPr lang="en-US" altLang="zh-CN" sz="2800" b="1" dirty="0" err="1">
                <a:solidFill>
                  <a:srgbClr val="0000CC"/>
                </a:solidFill>
                <a:cs typeface="Arial" charset="0"/>
              </a:rPr>
              <a:t>int</a:t>
            </a:r>
            <a:r>
              <a:rPr lang="en-US" altLang="zh-CN" sz="2800" b="1" dirty="0">
                <a:solidFill>
                  <a:srgbClr val="0000CC"/>
                </a:solidFill>
                <a:cs typeface="Arial" charset="0"/>
              </a:rPr>
              <a:t>)</a:t>
            </a:r>
            <a:endParaRPr lang="zh-CN" altLang="en-US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122238" y="5081885"/>
            <a:ext cx="4826000" cy="901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</a:rPr>
              <a:t>+getSubTotal(): float</a:t>
            </a:r>
          </a:p>
          <a:p>
            <a:pPr algn="just"/>
            <a:r>
              <a:rPr lang="en-US" altLang="zh-CN" sz="2800" b="1">
                <a:solidFill>
                  <a:srgbClr val="0000CC"/>
                </a:solidFill>
              </a:rPr>
              <a:t>+createProduct(nm: String)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5951538" y="3408660"/>
            <a:ext cx="308292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Product</a:t>
            </a:r>
            <a:endParaRPr lang="en-US" altLang="zh-CN" sz="2800">
              <a:cs typeface="Arial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951538" y="3861098"/>
            <a:ext cx="3082925" cy="1087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0175" rIns="0" bIns="30175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-name: String</a:t>
            </a:r>
            <a:endParaRPr lang="en-US" altLang="zh-CN" sz="2600">
              <a:cs typeface="Arial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-price: float</a:t>
            </a:r>
            <a:endParaRPr lang="en-US" altLang="zh-CN" sz="2600">
              <a:cs typeface="Arial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-ItemID: String</a:t>
            </a:r>
            <a:endParaRPr lang="en-US" altLang="zh-CN" sz="2600">
              <a:cs typeface="Arial" charset="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5951538" y="4937423"/>
            <a:ext cx="3084512" cy="1087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0175" rIns="0" bIns="30175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+getName(): String</a:t>
            </a:r>
            <a:endParaRPr lang="en-US" altLang="zh-CN" sz="2600">
              <a:cs typeface="Arial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+getPrice(): float</a:t>
            </a:r>
            <a:endParaRPr lang="en-US" altLang="zh-CN" sz="2600">
              <a:cs typeface="Arial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600">
                <a:solidFill>
                  <a:srgbClr val="000000"/>
                </a:solidFill>
                <a:cs typeface="Arial" charset="0"/>
              </a:rPr>
              <a:t>+getItemID(): String</a:t>
            </a:r>
            <a:endParaRPr lang="en-US" altLang="zh-CN" sz="2600">
              <a:cs typeface="Arial" charset="0"/>
            </a:endParaRPr>
          </a:p>
        </p:txBody>
      </p:sp>
      <p:grpSp>
        <p:nvGrpSpPr>
          <p:cNvPr id="30734" name="组合 4"/>
          <p:cNvGrpSpPr>
            <a:grpSpLocks/>
          </p:cNvGrpSpPr>
          <p:nvPr/>
        </p:nvGrpSpPr>
        <p:grpSpPr bwMode="auto">
          <a:xfrm>
            <a:off x="2030413" y="2399010"/>
            <a:ext cx="252412" cy="1308100"/>
            <a:chOff x="2030258" y="2270353"/>
            <a:chExt cx="252000" cy="1307646"/>
          </a:xfrm>
        </p:grpSpPr>
        <p:sp>
          <p:nvSpPr>
            <p:cNvPr id="2" name="菱形 1"/>
            <p:cNvSpPr/>
            <p:nvPr/>
          </p:nvSpPr>
          <p:spPr>
            <a:xfrm>
              <a:off x="2030258" y="2270353"/>
              <a:ext cx="252000" cy="252325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145956" y="2533787"/>
              <a:ext cx="0" cy="10442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735" name="直接箭头连接符 27"/>
          <p:cNvCxnSpPr>
            <a:cxnSpLocks noChangeShapeType="1"/>
          </p:cNvCxnSpPr>
          <p:nvPr/>
        </p:nvCxnSpPr>
        <p:spPr bwMode="auto">
          <a:xfrm flipV="1">
            <a:off x="5060950" y="4326235"/>
            <a:ext cx="877888" cy="17463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7" name="菱形 26"/>
          <p:cNvSpPr>
            <a:spLocks noChangeArrowheads="1"/>
          </p:cNvSpPr>
          <p:nvPr/>
        </p:nvSpPr>
        <p:spPr bwMode="auto">
          <a:xfrm rot="-5400000">
            <a:off x="4948237" y="4205586"/>
            <a:ext cx="252413" cy="252412"/>
          </a:xfrm>
          <a:prstGeom prst="diamond">
            <a:avLst/>
          </a:prstGeom>
          <a:solidFill>
            <a:schemeClr val="bg1"/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61653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出库单程序创建对象方法放置于哪个类的例子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5003503" y="3857551"/>
            <a:ext cx="432593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000" b="1" dirty="0" smtClean="0">
                <a:ea typeface="黑体" pitchFamily="2" charset="-122"/>
                <a:cs typeface="Arial" charset="0"/>
              </a:rPr>
              <a:t>0..1</a:t>
            </a:r>
            <a:endParaRPr lang="en-US" altLang="zh-CN" sz="2000" b="1" dirty="0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075613" cy="3455988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zh-CN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Special case discussion:</a:t>
            </a:r>
            <a:endParaRPr lang="zh-CN" altLang="en-US" b="1" smtClean="0">
              <a:solidFill>
                <a:srgbClr val="0000CC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Arial" charset="0"/>
                <a:ea typeface="黑体" pitchFamily="2" charset="-122"/>
                <a:cs typeface="Arial" charset="0"/>
              </a:rPr>
              <a:t>Suppose that there is a class hierarchy. 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zh-CN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Questions</a:t>
            </a:r>
            <a:r>
              <a:rPr lang="en-US" altLang="zh-CN" smtClean="0">
                <a:latin typeface="Arial" charset="0"/>
                <a:ea typeface="黑体" pitchFamily="2" charset="-122"/>
                <a:cs typeface="Arial" charset="0"/>
              </a:rPr>
              <a:t>: </a:t>
            </a: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Arial" charset="0"/>
                <a:ea typeface="黑体" pitchFamily="2" charset="-122"/>
                <a:cs typeface="Arial" charset="0"/>
              </a:rPr>
              <a:t>Can the super class create objects of its sub classes?</a:t>
            </a: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Answer</a:t>
            </a:r>
            <a:r>
              <a:rPr lang="en-US" altLang="zh-CN" smtClean="0">
                <a:latin typeface="Arial" charset="0"/>
                <a:ea typeface="黑体" pitchFamily="2" charset="-122"/>
                <a:cs typeface="Arial" charset="0"/>
              </a:rPr>
              <a:t>: in some special case, yes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3030538" y="4010025"/>
            <a:ext cx="2101850" cy="2143125"/>
            <a:chOff x="1909" y="2526"/>
            <a:chExt cx="1324" cy="1350"/>
          </a:xfrm>
        </p:grpSpPr>
        <p:sp>
          <p:nvSpPr>
            <p:cNvPr id="31747" name="Rectangle 13"/>
            <p:cNvSpPr>
              <a:spLocks noChangeArrowheads="1"/>
            </p:cNvSpPr>
            <p:nvPr/>
          </p:nvSpPr>
          <p:spPr bwMode="auto">
            <a:xfrm>
              <a:off x="1925" y="2526"/>
              <a:ext cx="1308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Class</a:t>
              </a:r>
              <a:endParaRPr lang="en-US" altLang="zh-CN" sz="3200">
                <a:cs typeface="Arial" charset="0"/>
              </a:endParaRPr>
            </a:p>
          </p:txBody>
        </p:sp>
        <p:sp>
          <p:nvSpPr>
            <p:cNvPr id="31748" name="Rectangle 12"/>
            <p:cNvSpPr>
              <a:spLocks noChangeArrowheads="1"/>
            </p:cNvSpPr>
            <p:nvPr/>
          </p:nvSpPr>
          <p:spPr bwMode="auto">
            <a:xfrm>
              <a:off x="1925" y="2886"/>
              <a:ext cx="1308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72000" rIns="0" bIns="7200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600">
                  <a:solidFill>
                    <a:srgbClr val="000000"/>
                  </a:solidFill>
                  <a:cs typeface="Arial" charset="0"/>
                </a:rPr>
                <a:t>+createObj()</a:t>
              </a:r>
              <a:endParaRPr lang="en-US" altLang="zh-CN" sz="2600">
                <a:cs typeface="Arial" charset="0"/>
              </a:endParaRPr>
            </a:p>
          </p:txBody>
        </p:sp>
        <p:sp>
          <p:nvSpPr>
            <p:cNvPr id="31749" name="Rectangle 13"/>
            <p:cNvSpPr>
              <a:spLocks noChangeArrowheads="1"/>
            </p:cNvSpPr>
            <p:nvPr/>
          </p:nvSpPr>
          <p:spPr bwMode="auto">
            <a:xfrm>
              <a:off x="1909" y="3515"/>
              <a:ext cx="1308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SubClass</a:t>
              </a:r>
              <a:endParaRPr lang="en-US" altLang="zh-CN" sz="3200">
                <a:cs typeface="Arial" charset="0"/>
              </a:endParaRPr>
            </a:p>
          </p:txBody>
        </p:sp>
        <p:sp>
          <p:nvSpPr>
            <p:cNvPr id="2" name="上箭头 1"/>
            <p:cNvSpPr/>
            <p:nvPr/>
          </p:nvSpPr>
          <p:spPr>
            <a:xfrm>
              <a:off x="2453" y="3203"/>
              <a:ext cx="227" cy="318"/>
            </a:xfrm>
            <a:prstGeom prst="upArrow">
              <a:avLst>
                <a:gd name="adj1" fmla="val 1625"/>
                <a:gd name="adj2" fmla="val 70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本讲内容：责任分配的一般原则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23850" y="1124744"/>
            <a:ext cx="8435975" cy="4419699"/>
          </a:xfrm>
        </p:spPr>
        <p:txBody>
          <a:bodyPr/>
          <a:lstStyle/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2" action="ppaction://hlinksldjump"/>
              </a:rPr>
              <a:t>Information Expert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2" action="ppaction://hlinksldjump"/>
              </a:rPr>
              <a:t>（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2" action="ppaction://hlinksldjump"/>
              </a:rPr>
              <a:t>信息专家模式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2" action="ppaction://hlinksldjump"/>
              </a:rPr>
              <a:t>）</a:t>
            </a:r>
            <a:endParaRPr lang="zh-CN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3" action="ppaction://hlinksldjump"/>
              </a:rPr>
              <a:t>Creator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3" action="ppaction://hlinksldjump"/>
              </a:rPr>
              <a:t>（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3" action="ppaction://hlinksldjump"/>
              </a:rPr>
              <a:t>创建者模式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3" action="ppaction://hlinksldjump"/>
              </a:rPr>
              <a:t>）</a:t>
            </a:r>
            <a:endParaRPr lang="zh-CN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4" action="ppaction://hlinksldjump"/>
              </a:rPr>
              <a:t>Low Coupling 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4" action="ppaction://hlinksldjump"/>
              </a:rPr>
              <a:t>（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4" action="ppaction://hlinksldjump"/>
              </a:rPr>
              <a:t>低耦合模式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4" action="ppaction://hlinksldjump"/>
              </a:rPr>
              <a:t>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5" action="ppaction://hlinksldjump"/>
              </a:rPr>
              <a:t>High Cohesion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5" action="ppaction://hlinksldjump"/>
              </a:rPr>
              <a:t>（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5" action="ppaction://hlinksldjump"/>
              </a:rPr>
              <a:t>高内聚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5" action="ppaction://hlinksldjump"/>
              </a:rPr>
              <a:t>）</a:t>
            </a:r>
            <a:endParaRPr lang="zh-CN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6" action="ppaction://hlinksldjump"/>
              </a:rPr>
              <a:t>Controller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6" action="ppaction://hlinksldjump"/>
              </a:rPr>
              <a:t>（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6" action="ppaction://hlinksldjump"/>
              </a:rPr>
              <a:t>控制器模式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6" action="ppaction://hlinksldjump"/>
              </a:rPr>
              <a:t>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7" action="ppaction://hlinksldjump"/>
              </a:rPr>
              <a:t>Polymorphism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7" action="ppaction://hlinksldjump"/>
              </a:rPr>
              <a:t>（多态模式）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8" action="ppaction://hlinksldjump"/>
              </a:rPr>
              <a:t>Pure Fabrication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8" action="ppaction://hlinksldjump"/>
              </a:rPr>
              <a:t>（纯虚构模式）</a:t>
            </a:r>
            <a:endParaRPr lang="zh-CN" altLang="en-US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9" action="ppaction://hlinksldjump"/>
              </a:rPr>
              <a:t>Indirection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9" action="ppaction://hlinksldjump"/>
              </a:rPr>
              <a:t>（间接模式）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10" action="ppaction://hlinksldjump"/>
              </a:rPr>
              <a:t>Protected Variations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hlinkClick r:id="rId10" action="ppaction://hlinksldjump"/>
              </a:rPr>
              <a:t>（受保护变化模式）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5579831"/>
            <a:ext cx="84249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参考书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Craig 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Larman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Applying UML and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Patterns –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an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Introduction to Object Analysis and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Design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and 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the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Unified Process.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569325" cy="165576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3000" b="1" dirty="0" smtClean="0">
                <a:latin typeface="Arial" charset="0"/>
                <a:cs typeface="Arial" charset="0"/>
              </a:rPr>
              <a:t>Can we design a special class for creating objects of the classes in the hierarchy </a:t>
            </a:r>
          </a:p>
          <a:p>
            <a:pPr>
              <a:spcBef>
                <a:spcPct val="10000"/>
              </a:spcBef>
            </a:pPr>
            <a:r>
              <a:rPr lang="en-US" altLang="zh-CN" sz="30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Answer</a:t>
            </a:r>
            <a:r>
              <a:rPr lang="en-US" altLang="zh-CN" sz="3000" b="1" dirty="0" smtClean="0">
                <a:latin typeface="Arial" charset="0"/>
                <a:cs typeface="Arial" charset="0"/>
              </a:rPr>
              <a:t>: in some special case, yes</a:t>
            </a:r>
            <a:endParaRPr lang="zh-CN" altLang="en-US" sz="3000" b="1" dirty="0" smtClean="0"/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3878263" y="4154488"/>
            <a:ext cx="5086350" cy="2514600"/>
            <a:chOff x="2073" y="2412"/>
            <a:chExt cx="3204" cy="1584"/>
          </a:xfrm>
        </p:grpSpPr>
        <p:sp>
          <p:nvSpPr>
            <p:cNvPr id="32780" name="Rectangle 13"/>
            <p:cNvSpPr>
              <a:spLocks noChangeArrowheads="1"/>
            </p:cNvSpPr>
            <p:nvPr/>
          </p:nvSpPr>
          <p:spPr bwMode="auto">
            <a:xfrm>
              <a:off x="2932" y="2412"/>
              <a:ext cx="1308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 i="1">
                  <a:cs typeface="Arial" charset="0"/>
                </a:rPr>
                <a:t>Light</a:t>
              </a:r>
              <a:endParaRPr lang="en-US" altLang="zh-CN" sz="3200" i="1">
                <a:cs typeface="Arial" charset="0"/>
              </a:endParaRPr>
            </a:p>
          </p:txBody>
        </p:sp>
        <p:sp>
          <p:nvSpPr>
            <p:cNvPr id="32781" name="Rectangle 12"/>
            <p:cNvSpPr>
              <a:spLocks noChangeArrowheads="1"/>
            </p:cNvSpPr>
            <p:nvPr/>
          </p:nvSpPr>
          <p:spPr bwMode="auto">
            <a:xfrm>
              <a:off x="2932" y="2785"/>
              <a:ext cx="1309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72000" rIns="0" bIns="7200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600" dirty="0" smtClean="0">
                  <a:solidFill>
                    <a:srgbClr val="000000"/>
                  </a:solidFill>
                  <a:cs typeface="Arial" charset="0"/>
                </a:rPr>
                <a:t>+</a:t>
              </a:r>
              <a:r>
                <a:rPr lang="en-US" altLang="zh-CN" sz="2400" b="1" dirty="0" smtClean="0"/>
                <a:t>surveil</a:t>
              </a:r>
              <a:r>
                <a:rPr lang="en-US" altLang="zh-CN" sz="2400" dirty="0" smtClean="0"/>
                <a:t>()</a:t>
              </a:r>
              <a:endParaRPr lang="zh-CN" altLang="en-US" sz="2400" dirty="0"/>
            </a:p>
          </p:txBody>
        </p:sp>
        <p:sp>
          <p:nvSpPr>
            <p:cNvPr id="7" name="上箭头 6"/>
            <p:cNvSpPr/>
            <p:nvPr/>
          </p:nvSpPr>
          <p:spPr>
            <a:xfrm>
              <a:off x="3470" y="3109"/>
              <a:ext cx="227" cy="317"/>
            </a:xfrm>
            <a:prstGeom prst="upArrow">
              <a:avLst>
                <a:gd name="adj1" fmla="val 1625"/>
                <a:gd name="adj2" fmla="val 70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472" y="3430"/>
              <a:ext cx="2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72" y="3453"/>
              <a:ext cx="0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578" y="3453"/>
              <a:ext cx="0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794" y="3431"/>
              <a:ext cx="0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73" y="3617"/>
              <a:ext cx="807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Red</a:t>
              </a:r>
              <a:endParaRPr lang="en-US" altLang="zh-CN" sz="3200">
                <a:cs typeface="Arial" charset="0"/>
              </a:endParaRPr>
            </a:p>
          </p:txBody>
        </p:sp>
        <p:sp>
          <p:nvSpPr>
            <p:cNvPr id="32788" name="Rectangle 13"/>
            <p:cNvSpPr>
              <a:spLocks noChangeArrowheads="1"/>
            </p:cNvSpPr>
            <p:nvPr/>
          </p:nvSpPr>
          <p:spPr bwMode="auto">
            <a:xfrm>
              <a:off x="3124" y="3635"/>
              <a:ext cx="935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Yellow</a:t>
              </a:r>
              <a:endParaRPr lang="en-US" altLang="zh-CN" sz="3200">
                <a:cs typeface="Arial" charset="0"/>
              </a:endParaRPr>
            </a:p>
          </p:txBody>
        </p:sp>
        <p:sp>
          <p:nvSpPr>
            <p:cNvPr id="32789" name="Rectangle 13"/>
            <p:cNvSpPr>
              <a:spLocks noChangeArrowheads="1"/>
            </p:cNvSpPr>
            <p:nvPr/>
          </p:nvSpPr>
          <p:spPr bwMode="auto">
            <a:xfrm>
              <a:off x="4332" y="3635"/>
              <a:ext cx="945" cy="3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Green</a:t>
              </a:r>
              <a:endParaRPr lang="en-US" altLang="zh-CN" sz="3200">
                <a:cs typeface="Arial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79388" y="4152900"/>
            <a:ext cx="5051425" cy="1041400"/>
            <a:chOff x="179388" y="4153173"/>
            <a:chExt cx="5051300" cy="1041400"/>
          </a:xfrm>
        </p:grpSpPr>
        <p:cxnSp>
          <p:nvCxnSpPr>
            <p:cNvPr id="32777" name="直接箭头连接符 18"/>
            <p:cNvCxnSpPr>
              <a:cxnSpLocks noChangeShapeType="1"/>
            </p:cNvCxnSpPr>
            <p:nvPr/>
          </p:nvCxnSpPr>
          <p:spPr bwMode="auto">
            <a:xfrm>
              <a:off x="4222625" y="4691335"/>
              <a:ext cx="1008063" cy="1905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179388" y="4153173"/>
              <a:ext cx="4043237" cy="5730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pPr algn="ctr"/>
              <a:r>
                <a:rPr lang="en-US" altLang="zh-CN" sz="3200" b="1">
                  <a:cs typeface="Arial" charset="0"/>
                </a:rPr>
                <a:t>Creator</a:t>
              </a:r>
              <a:endParaRPr lang="en-US" altLang="zh-CN" sz="3200">
                <a:cs typeface="Arial" charset="0"/>
              </a:endParaRPr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179388" y="4691335"/>
              <a:ext cx="4043237" cy="5032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36000" rIns="0" bIns="36000" anchor="ctr">
              <a:spAutoFit/>
            </a:bodyPr>
            <a:lstStyle/>
            <a:p>
              <a:r>
                <a:rPr lang="en-US" altLang="zh-CN" sz="2800" b="1">
                  <a:cs typeface="Arial" charset="0"/>
                </a:rPr>
                <a:t>+createObj(o): Light</a:t>
              </a:r>
              <a:endParaRPr lang="en-US" altLang="zh-CN" sz="2800">
                <a:cs typeface="Arial" charset="0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3850" y="2276475"/>
            <a:ext cx="8280400" cy="2738438"/>
            <a:chOff x="323528" y="2276872"/>
            <a:chExt cx="8280920" cy="2738520"/>
          </a:xfrm>
        </p:grpSpPr>
        <p:grpSp>
          <p:nvGrpSpPr>
            <p:cNvPr id="32773" name="组合 5"/>
            <p:cNvGrpSpPr>
              <a:grpSpLocks/>
            </p:cNvGrpSpPr>
            <p:nvPr/>
          </p:nvGrpSpPr>
          <p:grpSpPr bwMode="auto">
            <a:xfrm>
              <a:off x="3707904" y="3826718"/>
              <a:ext cx="170234" cy="1188674"/>
              <a:chOff x="3707904" y="3826718"/>
              <a:chExt cx="170234" cy="11886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3708291" y="4835999"/>
                <a:ext cx="169874" cy="17939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>
                <a:stCxn id="2" idx="0"/>
              </p:cNvCxnSpPr>
              <p:nvPr/>
            </p:nvCxnSpPr>
            <p:spPr>
              <a:xfrm flipV="1">
                <a:off x="3794022" y="3826318"/>
                <a:ext cx="4763" cy="1009681"/>
              </a:xfrm>
              <a:prstGeom prst="line">
                <a:avLst/>
              </a:prstGeom>
              <a:ln w="381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折角形 4"/>
            <p:cNvSpPr/>
            <p:nvPr/>
          </p:nvSpPr>
          <p:spPr>
            <a:xfrm>
              <a:off x="323528" y="2276872"/>
              <a:ext cx="8280920" cy="1549446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if (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o.equals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(“red”))  {return new Red();}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else if (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o.equals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(“yellow”))  {return new Yellow();}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else if (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o.equals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(“green”))  {return new Green();}  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156129" y="764704"/>
            <a:ext cx="2282775" cy="5035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36000" rIns="0" bIns="36000" anchor="ctr">
            <a:spAutoFit/>
          </a:bodyPr>
          <a:lstStyle/>
          <a:p>
            <a:pPr algn="ctr"/>
            <a:r>
              <a:rPr lang="en-US" altLang="zh-CN" sz="2800" b="1" dirty="0" err="1" smtClean="0">
                <a:cs typeface="Arial" charset="0"/>
              </a:rPr>
              <a:t>ParkingSlot</a:t>
            </a:r>
            <a:endParaRPr lang="en-US" altLang="zh-CN" sz="2800" dirty="0">
              <a:cs typeface="Arial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156128" y="1278551"/>
            <a:ext cx="2284521" cy="4857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72000" rIns="0" bIns="7200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600" dirty="0" smtClean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400" b="1" dirty="0" smtClean="0"/>
              <a:t>park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cxnSp>
        <p:nvCxnSpPr>
          <p:cNvPr id="7" name="直接箭头连接符 18"/>
          <p:cNvCxnSpPr>
            <a:cxnSpLocks noChangeShapeType="1"/>
          </p:cNvCxnSpPr>
          <p:nvPr/>
        </p:nvCxnSpPr>
        <p:spPr bwMode="auto">
          <a:xfrm>
            <a:off x="4141612" y="1301735"/>
            <a:ext cx="1008088" cy="190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403648" y="806657"/>
            <a:ext cx="2736000" cy="5035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36000" rIns="0" bIns="36000" anchor="ctr">
            <a:spAutoFit/>
          </a:bodyPr>
          <a:lstStyle/>
          <a:p>
            <a:pPr algn="ctr"/>
            <a:r>
              <a:rPr lang="en-US" altLang="zh-CN" sz="2800" b="1" dirty="0" err="1" smtClean="0">
                <a:cs typeface="Arial" charset="0"/>
              </a:rPr>
              <a:t>ParkingLot</a:t>
            </a:r>
            <a:endParaRPr lang="en-US" altLang="zh-CN" sz="2800" dirty="0"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403648" y="1297130"/>
            <a:ext cx="2736000" cy="4420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36000" rIns="0" bIns="36000" anchor="ctr">
            <a:spAutoFit/>
          </a:bodyPr>
          <a:lstStyle/>
          <a:p>
            <a:r>
              <a:rPr lang="en-US" altLang="zh-CN" sz="2400" b="1" dirty="0" smtClean="0">
                <a:cs typeface="Arial" charset="0"/>
              </a:rPr>
              <a:t>+</a:t>
            </a:r>
            <a:r>
              <a:rPr lang="en-US" altLang="zh-CN" sz="2400" b="1" dirty="0" err="1" smtClean="0">
                <a:cs typeface="Arial" charset="0"/>
              </a:rPr>
              <a:t>parkCar</a:t>
            </a:r>
            <a:r>
              <a:rPr lang="en-US" altLang="zh-CN" sz="2400" b="1" dirty="0" smtClean="0">
                <a:cs typeface="Arial" charset="0"/>
              </a:rPr>
              <a:t>(): void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25588" y="144462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4"/>
          </p:cNvCxnSpPr>
          <p:nvPr/>
        </p:nvCxnSpPr>
        <p:spPr>
          <a:xfrm>
            <a:off x="4015588" y="1624627"/>
            <a:ext cx="0" cy="6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折角形 11"/>
          <p:cNvSpPr/>
          <p:nvPr/>
        </p:nvSpPr>
        <p:spPr>
          <a:xfrm>
            <a:off x="1979835" y="2006323"/>
            <a:ext cx="4824511" cy="79194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ParkingSlopt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=new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ParkingSlopt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2400" b="1" dirty="0" err="1">
                <a:solidFill>
                  <a:schemeClr val="tx1"/>
                </a:solidFill>
              </a:rPr>
              <a:t>p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s.park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();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1" y="292494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实际的软件设计中，经常会出现由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ParkManager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ParkingSlot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对象，然后在创建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ParkingLot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对象之时（之后），设法将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ParkingSlot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对象传递给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035" y="174171"/>
            <a:ext cx="697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例子：停车场系统中的对象创建的例子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4293096"/>
            <a:ext cx="8545478" cy="2448272"/>
            <a:chOff x="251520" y="4293096"/>
            <a:chExt cx="8545478" cy="244827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512478" y="4293096"/>
              <a:ext cx="2282775" cy="503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pPr algn="ctr"/>
              <a:r>
                <a:rPr lang="en-US" altLang="zh-CN" sz="2800" b="1" dirty="0" err="1" smtClean="0">
                  <a:cs typeface="Arial" charset="0"/>
                </a:rPr>
                <a:t>ParkingSlot</a:t>
              </a:r>
              <a:endParaRPr lang="en-US" altLang="zh-CN" sz="2800" dirty="0">
                <a:cs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512477" y="4806943"/>
              <a:ext cx="2284521" cy="4857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72000" rIns="0" bIns="7200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600" dirty="0" smtClean="0">
                  <a:solidFill>
                    <a:srgbClr val="000000"/>
                  </a:solidFill>
                  <a:cs typeface="Arial" charset="0"/>
                </a:rPr>
                <a:t>+</a:t>
              </a:r>
              <a:r>
                <a:rPr lang="en-US" altLang="zh-CN" sz="2400" b="1" dirty="0" smtClean="0"/>
                <a:t>park</a:t>
              </a:r>
              <a:r>
                <a:rPr lang="en-US" altLang="zh-CN" sz="2400" dirty="0" smtClean="0"/>
                <a:t>()</a:t>
              </a:r>
              <a:endParaRPr lang="zh-CN" altLang="en-US" sz="2400" dirty="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5393" y="4351818"/>
              <a:ext cx="2520280" cy="4728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pPr algn="ctr"/>
              <a:r>
                <a:rPr lang="en-US" altLang="zh-CN" sz="2600" b="1" dirty="0" err="1" smtClean="0">
                  <a:cs typeface="Arial" charset="0"/>
                </a:rPr>
                <a:t>ParkManager</a:t>
              </a:r>
              <a:endParaRPr lang="en-US" altLang="zh-CN" sz="2600" dirty="0">
                <a:cs typeface="Arial" charset="0"/>
              </a:endParaRPr>
            </a:p>
          </p:txBody>
        </p:sp>
        <p:cxnSp>
          <p:nvCxnSpPr>
            <p:cNvPr id="17" name="直接箭头连接符 18"/>
            <p:cNvCxnSpPr>
              <a:cxnSpLocks noChangeShapeType="1"/>
            </p:cNvCxnSpPr>
            <p:nvPr/>
          </p:nvCxnSpPr>
          <p:spPr bwMode="auto">
            <a:xfrm>
              <a:off x="5497961" y="4830127"/>
              <a:ext cx="1008088" cy="1905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266017" y="4335049"/>
              <a:ext cx="2736000" cy="503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pPr algn="ctr"/>
              <a:r>
                <a:rPr lang="en-US" altLang="zh-CN" sz="2800" b="1" dirty="0" err="1" smtClean="0">
                  <a:cs typeface="Arial" charset="0"/>
                </a:rPr>
                <a:t>ParkingLot</a:t>
              </a:r>
              <a:endParaRPr lang="en-US" altLang="zh-CN" sz="2800" dirty="0">
                <a:cs typeface="Arial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266017" y="5248803"/>
              <a:ext cx="2736000" cy="4420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r>
                <a:rPr lang="en-US" altLang="zh-CN" sz="2400" b="1" dirty="0" smtClean="0">
                  <a:cs typeface="Arial" charset="0"/>
                </a:rPr>
                <a:t>+</a:t>
              </a:r>
              <a:r>
                <a:rPr lang="en-US" altLang="zh-CN" sz="2400" b="1" dirty="0" err="1" smtClean="0">
                  <a:cs typeface="Arial" charset="0"/>
                </a:rPr>
                <a:t>parkCar</a:t>
              </a:r>
              <a:r>
                <a:rPr lang="en-US" altLang="zh-CN" sz="2400" b="1" dirty="0" smtClean="0">
                  <a:cs typeface="Arial" charset="0"/>
                </a:rPr>
                <a:t>(): void</a:t>
              </a:r>
              <a:endParaRPr lang="en-US" altLang="zh-CN" sz="2400" dirty="0">
                <a:cs typeface="Arial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85393" y="4815109"/>
              <a:ext cx="2520280" cy="4728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r>
                <a:rPr lang="en-US" altLang="zh-CN" sz="2600" b="1" dirty="0" smtClean="0">
                  <a:cs typeface="Arial" charset="0"/>
                </a:rPr>
                <a:t>+</a:t>
              </a:r>
              <a:r>
                <a:rPr lang="en-US" altLang="zh-CN" sz="2600" b="1" dirty="0" err="1" smtClean="0">
                  <a:cs typeface="Arial" charset="0"/>
                </a:rPr>
                <a:t>doParking</a:t>
              </a:r>
              <a:r>
                <a:rPr lang="en-US" altLang="zh-CN" sz="2600" b="1" dirty="0" smtClean="0">
                  <a:cs typeface="Arial" charset="0"/>
                </a:rPr>
                <a:t>()</a:t>
              </a:r>
              <a:endParaRPr lang="en-US" altLang="zh-CN" sz="2600" dirty="0">
                <a:cs typeface="Arial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51520" y="4977858"/>
              <a:ext cx="5032053" cy="1763510"/>
              <a:chOff x="251520" y="4559096"/>
              <a:chExt cx="5032053" cy="176351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603127" y="455909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2693127" y="4739096"/>
                <a:ext cx="0" cy="625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折角形 12"/>
              <p:cNvSpPr/>
              <p:nvPr/>
            </p:nvSpPr>
            <p:spPr>
              <a:xfrm>
                <a:off x="251520" y="5386606"/>
                <a:ext cx="5032053" cy="93600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ParkingSlot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</a:t>
                </a:r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ps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= new </a:t>
                </a:r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ParkingSlot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()</a:t>
                </a:r>
              </a:p>
              <a:p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ParkingLot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new </a:t>
                </a:r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ParkingLot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</a:t>
                </a:r>
                <a:r>
                  <a:rPr lang="en-US" altLang="zh-CN" sz="20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);</a:t>
                </a:r>
              </a:p>
              <a:p>
                <a:r>
                  <a:rPr lang="en-US" altLang="zh-CN" sz="2000" b="1" dirty="0" err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en-US" altLang="zh-CN" sz="2000" b="1" dirty="0" err="1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l.parkCar</a:t>
                </a:r>
                <a:r>
                  <a:rPr lang="en-US" altLang="zh-CN" sz="20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endParaRPr lang="zh-CN" altLang="en-US" sz="20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3275856" y="4797152"/>
              <a:ext cx="2736000" cy="4420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36000" rIns="0" bIns="36000" anchor="ctr">
              <a:spAutoFit/>
            </a:bodyPr>
            <a:lstStyle/>
            <a:p>
              <a:r>
                <a:rPr lang="en-US" altLang="zh-CN" sz="2400" b="1" dirty="0" smtClean="0">
                  <a:cs typeface="Arial" charset="0"/>
                </a:rPr>
                <a:t>-</a:t>
              </a:r>
              <a:r>
                <a:rPr lang="en-US" altLang="zh-CN" sz="2400" b="1" dirty="0" err="1" smtClean="0">
                  <a:cs typeface="Arial" charset="0"/>
                </a:rPr>
                <a:t>ps</a:t>
              </a:r>
              <a:r>
                <a:rPr lang="en-US" altLang="zh-CN" sz="2400" b="1" dirty="0" smtClean="0">
                  <a:cs typeface="Arial" charset="0"/>
                </a:rPr>
                <a:t>: </a:t>
              </a:r>
              <a:r>
                <a:rPr lang="en-US" altLang="zh-CN" sz="2400" b="1" dirty="0" err="1" smtClean="0">
                  <a:cs typeface="Arial" charset="0"/>
                </a:rPr>
                <a:t>ParkingSlot</a:t>
              </a:r>
              <a:endParaRPr lang="en-US" altLang="zh-CN" sz="2400" dirty="0">
                <a:cs typeface="Arial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24128" y="5409240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4"/>
            </p:cNvCxnSpPr>
            <p:nvPr/>
          </p:nvCxnSpPr>
          <p:spPr>
            <a:xfrm>
              <a:off x="5814128" y="5589240"/>
              <a:ext cx="0" cy="61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折角形 31"/>
            <p:cNvSpPr/>
            <p:nvPr/>
          </p:nvSpPr>
          <p:spPr>
            <a:xfrm>
              <a:off x="5436097" y="5862904"/>
              <a:ext cx="1656184" cy="59043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err="1">
                  <a:solidFill>
                    <a:schemeClr val="tx1"/>
                  </a:solidFill>
                </a:rPr>
                <a:t>p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s.park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();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4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/>
          </p:cNvSpPr>
          <p:nvPr>
            <p:ph type="body" idx="1"/>
          </p:nvPr>
        </p:nvSpPr>
        <p:spPr>
          <a:xfrm>
            <a:off x="250825" y="764704"/>
            <a:ext cx="8713663" cy="4608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使用创建者模式的好处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支持低耦合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从而意味着低维护依赖，高复用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Low coupling is supported, which implies lower maintenance dependencies and higher opportunities for reuse.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Reason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the </a:t>
            </a: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created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class is likely already visible to the </a:t>
            </a: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creator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class, due to the existing associations that motivated its choice as creator.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379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23768" y="6021288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490538"/>
          </a:xfrm>
        </p:spPr>
        <p:txBody>
          <a:bodyPr/>
          <a:lstStyle/>
          <a:p>
            <a:r>
              <a:rPr lang="en-US" altLang="zh-CN" sz="3600" b="1" smtClean="0"/>
              <a:t>3. Low Coupling Pattern</a:t>
            </a:r>
            <a:endParaRPr lang="zh-CN" altLang="en-US" sz="3600" b="1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323850" y="1268760"/>
            <a:ext cx="8569325" cy="4607966"/>
          </a:xfrm>
        </p:spPr>
        <p:txBody>
          <a:bodyPr/>
          <a:lstStyle/>
          <a:p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Problem:  How to support low dependency, low change impact, and increased reuse?</a:t>
            </a:r>
          </a:p>
          <a:p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低耦合模式的定义：通过分配责任使得得到低耦合的设计</a:t>
            </a:r>
          </a:p>
          <a:p>
            <a:r>
              <a:rPr lang="en-US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Low Coupling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Pattern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</a:p>
          <a:p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Assign a responsibility so that coupling remains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ChangeArrowheads="1"/>
          </p:cNvSpPr>
          <p:nvPr/>
        </p:nvSpPr>
        <p:spPr bwMode="auto">
          <a:xfrm>
            <a:off x="4627563" y="2036763"/>
            <a:ext cx="793750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A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2027238" y="2019300"/>
            <a:ext cx="723900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solidFill>
                  <a:srgbClr val="000000"/>
                </a:solidFill>
                <a:cs typeface="Arial" charset="0"/>
              </a:rPr>
              <a:t>C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43" name="Rectangle 8"/>
          <p:cNvSpPr>
            <a:spLocks noChangeArrowheads="1"/>
          </p:cNvSpPr>
          <p:nvPr/>
        </p:nvSpPr>
        <p:spPr bwMode="auto">
          <a:xfrm>
            <a:off x="3752850" y="3095625"/>
            <a:ext cx="681038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A11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44" name="AutoShape 9"/>
          <p:cNvCxnSpPr>
            <a:cxnSpLocks noChangeShapeType="1"/>
          </p:cNvCxnSpPr>
          <p:nvPr/>
        </p:nvCxnSpPr>
        <p:spPr bwMode="auto">
          <a:xfrm flipV="1">
            <a:off x="4113213" y="2855913"/>
            <a:ext cx="1457325" cy="15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45" name="AutoShape 10"/>
          <p:cNvCxnSpPr>
            <a:cxnSpLocks noChangeShapeType="1"/>
          </p:cNvCxnSpPr>
          <p:nvPr/>
        </p:nvCxnSpPr>
        <p:spPr bwMode="auto">
          <a:xfrm flipH="1">
            <a:off x="4102100" y="2855913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46" name="AutoShape 11"/>
          <p:cNvCxnSpPr>
            <a:cxnSpLocks noChangeShapeType="1"/>
          </p:cNvCxnSpPr>
          <p:nvPr/>
        </p:nvCxnSpPr>
        <p:spPr bwMode="auto">
          <a:xfrm flipH="1">
            <a:off x="4845050" y="2855913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47" name="AutoShape 12"/>
          <p:cNvSpPr>
            <a:spLocks noChangeArrowheads="1"/>
          </p:cNvSpPr>
          <p:nvPr/>
        </p:nvSpPr>
        <p:spPr bwMode="auto">
          <a:xfrm>
            <a:off x="4849813" y="2459038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600">
              <a:cs typeface="Arial" charset="0"/>
            </a:endParaRPr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4494213" y="3095625"/>
            <a:ext cx="682625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A12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49" name="Rectangle 14"/>
          <p:cNvSpPr>
            <a:spLocks noChangeArrowheads="1"/>
          </p:cNvSpPr>
          <p:nvPr/>
        </p:nvSpPr>
        <p:spPr bwMode="auto">
          <a:xfrm>
            <a:off x="5238750" y="3095625"/>
            <a:ext cx="681038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A13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50" name="Rectangle 15"/>
          <p:cNvSpPr>
            <a:spLocks noChangeArrowheads="1"/>
          </p:cNvSpPr>
          <p:nvPr/>
        </p:nvSpPr>
        <p:spPr bwMode="auto">
          <a:xfrm>
            <a:off x="4435475" y="3878263"/>
            <a:ext cx="884238" cy="4016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A121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51" name="AutoShape 16"/>
          <p:cNvCxnSpPr>
            <a:cxnSpLocks noChangeShapeType="1"/>
          </p:cNvCxnSpPr>
          <p:nvPr/>
        </p:nvCxnSpPr>
        <p:spPr bwMode="auto">
          <a:xfrm flipH="1">
            <a:off x="5588000" y="2855913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52" name="Rectangle 17"/>
          <p:cNvSpPr>
            <a:spLocks noChangeArrowheads="1"/>
          </p:cNvSpPr>
          <p:nvPr/>
        </p:nvSpPr>
        <p:spPr bwMode="auto">
          <a:xfrm>
            <a:off x="3141663" y="2024063"/>
            <a:ext cx="839787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B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53" name="AutoShape 18"/>
          <p:cNvCxnSpPr>
            <a:cxnSpLocks noChangeShapeType="1"/>
          </p:cNvCxnSpPr>
          <p:nvPr/>
        </p:nvCxnSpPr>
        <p:spPr bwMode="auto">
          <a:xfrm>
            <a:off x="4122738" y="2243138"/>
            <a:ext cx="49530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854" name="AutoShape 19"/>
          <p:cNvSpPr>
            <a:spLocks noChangeArrowheads="1"/>
          </p:cNvSpPr>
          <p:nvPr/>
        </p:nvSpPr>
        <p:spPr bwMode="auto">
          <a:xfrm>
            <a:off x="3989388" y="2143125"/>
            <a:ext cx="180975" cy="196850"/>
          </a:xfrm>
          <a:prstGeom prst="diamond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600">
              <a:cs typeface="Arial" charset="0"/>
            </a:endParaRPr>
          </a:p>
        </p:txBody>
      </p:sp>
      <p:cxnSp>
        <p:nvCxnSpPr>
          <p:cNvPr id="35855" name="AutoShape 20"/>
          <p:cNvCxnSpPr>
            <a:cxnSpLocks noChangeShapeType="1"/>
          </p:cNvCxnSpPr>
          <p:nvPr/>
        </p:nvCxnSpPr>
        <p:spPr bwMode="auto">
          <a:xfrm>
            <a:off x="2751138" y="2298700"/>
            <a:ext cx="37465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856" name="Rectangle 21"/>
          <p:cNvSpPr>
            <a:spLocks noChangeArrowheads="1"/>
          </p:cNvSpPr>
          <p:nvPr/>
        </p:nvSpPr>
        <p:spPr bwMode="auto">
          <a:xfrm>
            <a:off x="2054225" y="2662238"/>
            <a:ext cx="681038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D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57" name="AutoShape 22"/>
          <p:cNvCxnSpPr>
            <a:cxnSpLocks noChangeShapeType="1"/>
          </p:cNvCxnSpPr>
          <p:nvPr/>
        </p:nvCxnSpPr>
        <p:spPr bwMode="auto">
          <a:xfrm>
            <a:off x="1984375" y="3454400"/>
            <a:ext cx="830263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8" name="AutoShape 23"/>
          <p:cNvCxnSpPr>
            <a:cxnSpLocks noChangeShapeType="1"/>
          </p:cNvCxnSpPr>
          <p:nvPr/>
        </p:nvCxnSpPr>
        <p:spPr bwMode="auto">
          <a:xfrm flipH="1">
            <a:off x="1985963" y="3425825"/>
            <a:ext cx="1587" cy="2936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59" name="AutoShape 24"/>
          <p:cNvCxnSpPr>
            <a:cxnSpLocks noChangeShapeType="1"/>
          </p:cNvCxnSpPr>
          <p:nvPr/>
        </p:nvCxnSpPr>
        <p:spPr bwMode="auto">
          <a:xfrm flipH="1">
            <a:off x="2830513" y="3452813"/>
            <a:ext cx="1587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60" name="Rectangle 25"/>
          <p:cNvSpPr>
            <a:spLocks noChangeArrowheads="1"/>
          </p:cNvSpPr>
          <p:nvPr/>
        </p:nvSpPr>
        <p:spPr bwMode="auto">
          <a:xfrm>
            <a:off x="1647825" y="3568700"/>
            <a:ext cx="681038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D11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61" name="Rectangle 26"/>
          <p:cNvSpPr>
            <a:spLocks noChangeArrowheads="1"/>
          </p:cNvSpPr>
          <p:nvPr/>
        </p:nvSpPr>
        <p:spPr bwMode="auto">
          <a:xfrm>
            <a:off x="2506663" y="3568700"/>
            <a:ext cx="682625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D12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62" name="AutoShape 27"/>
          <p:cNvSpPr>
            <a:spLocks noChangeArrowheads="1"/>
          </p:cNvSpPr>
          <p:nvPr/>
        </p:nvSpPr>
        <p:spPr bwMode="auto">
          <a:xfrm>
            <a:off x="2259013" y="3070225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600">
              <a:cs typeface="Arial" charset="0"/>
            </a:endParaRPr>
          </a:p>
        </p:txBody>
      </p:sp>
      <p:cxnSp>
        <p:nvCxnSpPr>
          <p:cNvPr id="35863" name="AutoShape 28"/>
          <p:cNvCxnSpPr>
            <a:cxnSpLocks noChangeShapeType="1"/>
          </p:cNvCxnSpPr>
          <p:nvPr/>
        </p:nvCxnSpPr>
        <p:spPr bwMode="auto">
          <a:xfrm>
            <a:off x="1612900" y="2214563"/>
            <a:ext cx="373063" cy="15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864" name="AutoShape 29"/>
          <p:cNvCxnSpPr>
            <a:cxnSpLocks noChangeShapeType="1"/>
          </p:cNvCxnSpPr>
          <p:nvPr/>
        </p:nvCxnSpPr>
        <p:spPr bwMode="auto">
          <a:xfrm>
            <a:off x="2390775" y="2392363"/>
            <a:ext cx="0" cy="3206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865" name="Rectangle 30"/>
          <p:cNvSpPr>
            <a:spLocks noChangeArrowheads="1"/>
          </p:cNvSpPr>
          <p:nvPr/>
        </p:nvSpPr>
        <p:spPr bwMode="auto">
          <a:xfrm>
            <a:off x="849313" y="1819275"/>
            <a:ext cx="725487" cy="800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solidFill>
                  <a:srgbClr val="000000"/>
                </a:solidFill>
                <a:cs typeface="Arial" charset="0"/>
              </a:rPr>
              <a:t>Gate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66" name="Rectangle 31"/>
          <p:cNvSpPr>
            <a:spLocks noChangeArrowheads="1"/>
          </p:cNvSpPr>
          <p:nvPr/>
        </p:nvSpPr>
        <p:spPr bwMode="auto">
          <a:xfrm>
            <a:off x="3995738" y="866775"/>
            <a:ext cx="723900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solidFill>
                  <a:srgbClr val="000000"/>
                </a:solidFill>
                <a:cs typeface="Arial" charset="0"/>
              </a:rPr>
              <a:t>GUI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67" name="Rectangle 32"/>
          <p:cNvSpPr>
            <a:spLocks noChangeArrowheads="1"/>
          </p:cNvSpPr>
          <p:nvPr/>
        </p:nvSpPr>
        <p:spPr bwMode="auto">
          <a:xfrm>
            <a:off x="3419475" y="4852988"/>
            <a:ext cx="2087563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solidFill>
                  <a:srgbClr val="000000"/>
                </a:solidFill>
                <a:cs typeface="Arial" charset="0"/>
              </a:rPr>
              <a:t>DBAccess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68" name="AutoShape 35"/>
          <p:cNvCxnSpPr>
            <a:cxnSpLocks noChangeShapeType="1"/>
          </p:cNvCxnSpPr>
          <p:nvPr/>
        </p:nvCxnSpPr>
        <p:spPr bwMode="auto">
          <a:xfrm flipH="1">
            <a:off x="2735263" y="2133600"/>
            <a:ext cx="407987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869" name="Rectangle 36"/>
          <p:cNvSpPr>
            <a:spLocks noChangeArrowheads="1"/>
          </p:cNvSpPr>
          <p:nvPr/>
        </p:nvSpPr>
        <p:spPr bwMode="auto">
          <a:xfrm>
            <a:off x="7005638" y="2024063"/>
            <a:ext cx="682625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E</a:t>
            </a:r>
            <a:endParaRPr lang="en-US" altLang="zh-CN" sz="2600">
              <a:cs typeface="Arial" charset="0"/>
            </a:endParaRPr>
          </a:p>
        </p:txBody>
      </p:sp>
      <p:cxnSp>
        <p:nvCxnSpPr>
          <p:cNvPr id="35870" name="AutoShape 37"/>
          <p:cNvCxnSpPr>
            <a:cxnSpLocks noChangeShapeType="1"/>
          </p:cNvCxnSpPr>
          <p:nvPr/>
        </p:nvCxnSpPr>
        <p:spPr bwMode="auto">
          <a:xfrm>
            <a:off x="6967538" y="2841625"/>
            <a:ext cx="82867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71" name="AutoShape 38"/>
          <p:cNvCxnSpPr>
            <a:cxnSpLocks noChangeShapeType="1"/>
          </p:cNvCxnSpPr>
          <p:nvPr/>
        </p:nvCxnSpPr>
        <p:spPr bwMode="auto">
          <a:xfrm flipH="1">
            <a:off x="6967538" y="2813050"/>
            <a:ext cx="1587" cy="2936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72" name="AutoShape 39"/>
          <p:cNvCxnSpPr>
            <a:cxnSpLocks noChangeShapeType="1"/>
          </p:cNvCxnSpPr>
          <p:nvPr/>
        </p:nvCxnSpPr>
        <p:spPr bwMode="auto">
          <a:xfrm>
            <a:off x="7813675" y="2840038"/>
            <a:ext cx="0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5873" name="Rectangle 40"/>
          <p:cNvSpPr>
            <a:spLocks noChangeArrowheads="1"/>
          </p:cNvSpPr>
          <p:nvPr/>
        </p:nvSpPr>
        <p:spPr bwMode="auto">
          <a:xfrm>
            <a:off x="6629400" y="2955925"/>
            <a:ext cx="684213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E11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74" name="Rectangle 41"/>
          <p:cNvSpPr>
            <a:spLocks noChangeArrowheads="1"/>
          </p:cNvSpPr>
          <p:nvPr/>
        </p:nvSpPr>
        <p:spPr bwMode="auto">
          <a:xfrm>
            <a:off x="7488238" y="2955925"/>
            <a:ext cx="684212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>
                <a:cs typeface="Arial" charset="0"/>
              </a:rPr>
              <a:t>E12</a:t>
            </a:r>
            <a:endParaRPr lang="en-US" altLang="zh-CN" sz="2600">
              <a:cs typeface="Arial" charset="0"/>
            </a:endParaRPr>
          </a:p>
        </p:txBody>
      </p:sp>
      <p:sp>
        <p:nvSpPr>
          <p:cNvPr id="35875" name="AutoShape 42"/>
          <p:cNvSpPr>
            <a:spLocks noChangeArrowheads="1"/>
          </p:cNvSpPr>
          <p:nvPr/>
        </p:nvSpPr>
        <p:spPr bwMode="auto">
          <a:xfrm>
            <a:off x="7240588" y="2457450"/>
            <a:ext cx="284162" cy="381000"/>
          </a:xfrm>
          <a:prstGeom prst="upArrow">
            <a:avLst>
              <a:gd name="adj1" fmla="val 0"/>
              <a:gd name="adj2" fmla="val 81415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600">
              <a:cs typeface="Arial" charset="0"/>
            </a:endParaRPr>
          </a:p>
        </p:txBody>
      </p:sp>
      <p:sp>
        <p:nvSpPr>
          <p:cNvPr id="35876" name="AutoShape 43"/>
          <p:cNvSpPr>
            <a:spLocks noChangeArrowheads="1"/>
          </p:cNvSpPr>
          <p:nvPr/>
        </p:nvSpPr>
        <p:spPr bwMode="auto">
          <a:xfrm>
            <a:off x="4738688" y="3487738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600">
              <a:cs typeface="Arial" charset="0"/>
            </a:endParaRPr>
          </a:p>
        </p:txBody>
      </p:sp>
      <p:cxnSp>
        <p:nvCxnSpPr>
          <p:cNvPr id="35877" name="AutoShape 44"/>
          <p:cNvCxnSpPr>
            <a:cxnSpLocks noChangeShapeType="1"/>
            <a:endCxn id="35869" idx="1"/>
          </p:cNvCxnSpPr>
          <p:nvPr/>
        </p:nvCxnSpPr>
        <p:spPr bwMode="auto">
          <a:xfrm flipV="1">
            <a:off x="5441950" y="2224088"/>
            <a:ext cx="1563688" cy="15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878" name="AutoShape 45"/>
          <p:cNvCxnSpPr>
            <a:cxnSpLocks noChangeShapeType="1"/>
          </p:cNvCxnSpPr>
          <p:nvPr/>
        </p:nvCxnSpPr>
        <p:spPr bwMode="auto">
          <a:xfrm flipH="1">
            <a:off x="3097213" y="3216275"/>
            <a:ext cx="687387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79" name="AutoShape 46"/>
          <p:cNvCxnSpPr>
            <a:cxnSpLocks noChangeShapeType="1"/>
          </p:cNvCxnSpPr>
          <p:nvPr/>
        </p:nvCxnSpPr>
        <p:spPr bwMode="auto">
          <a:xfrm>
            <a:off x="3097213" y="2840038"/>
            <a:ext cx="0" cy="3937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880" name="AutoShape 47"/>
          <p:cNvCxnSpPr>
            <a:cxnSpLocks noChangeShapeType="1"/>
          </p:cNvCxnSpPr>
          <p:nvPr/>
        </p:nvCxnSpPr>
        <p:spPr bwMode="auto">
          <a:xfrm flipH="1">
            <a:off x="2727325" y="2852738"/>
            <a:ext cx="357188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881" name="Rectangle 49"/>
          <p:cNvSpPr>
            <a:spLocks noChangeArrowheads="1"/>
          </p:cNvSpPr>
          <p:nvPr/>
        </p:nvSpPr>
        <p:spPr bwMode="auto">
          <a:xfrm>
            <a:off x="539750" y="755650"/>
            <a:ext cx="7848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600">
              <a:cs typeface="Arial" charset="0"/>
            </a:endParaRPr>
          </a:p>
        </p:txBody>
      </p:sp>
      <p:sp>
        <p:nvSpPr>
          <p:cNvPr id="35882" name="Rectangle 50"/>
          <p:cNvSpPr>
            <a:spLocks noChangeArrowheads="1"/>
          </p:cNvSpPr>
          <p:nvPr/>
        </p:nvSpPr>
        <p:spPr bwMode="auto">
          <a:xfrm>
            <a:off x="539750" y="1700213"/>
            <a:ext cx="78486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600">
              <a:cs typeface="Arial" charset="0"/>
            </a:endParaRPr>
          </a:p>
        </p:txBody>
      </p:sp>
      <p:sp>
        <p:nvSpPr>
          <p:cNvPr id="35883" name="Rectangle 51"/>
          <p:cNvSpPr>
            <a:spLocks noChangeArrowheads="1"/>
          </p:cNvSpPr>
          <p:nvPr/>
        </p:nvSpPr>
        <p:spPr bwMode="auto">
          <a:xfrm>
            <a:off x="539750" y="4724400"/>
            <a:ext cx="7848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600">
              <a:cs typeface="Arial" charset="0"/>
            </a:endParaRPr>
          </a:p>
        </p:txBody>
      </p:sp>
      <p:sp>
        <p:nvSpPr>
          <p:cNvPr id="35884" name="Rectangle 46"/>
          <p:cNvSpPr>
            <a:spLocks noChangeArrowheads="1"/>
          </p:cNvSpPr>
          <p:nvPr/>
        </p:nvSpPr>
        <p:spPr bwMode="auto">
          <a:xfrm>
            <a:off x="911225" y="5811838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领域模型中的类可能具有较高程度的耦合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body" idx="1"/>
          </p:nvPr>
        </p:nvSpPr>
        <p:spPr>
          <a:xfrm>
            <a:off x="251520" y="332656"/>
            <a:ext cx="8640960" cy="6192688"/>
          </a:xfrm>
        </p:spPr>
        <p:txBody>
          <a:bodyPr/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【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3】Continue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the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OutboundOrder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example.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欲将每个出库单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OutboundOrder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对象所包含的数据保存到数据库中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需要增加一个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BookKeeper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Now, we want to save the data contained in every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outbound order to a database, and so we need a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BookKeeper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class to do this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另外，还需要一个创建一个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StockManager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类，以便管理出库活动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On the other hand, a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StockManager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class is needed to manage the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outbound order activities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ChangeArrowheads="1"/>
          </p:cNvSpPr>
          <p:nvPr/>
        </p:nvSpPr>
        <p:spPr bwMode="auto">
          <a:xfrm>
            <a:off x="3202880" y="2115865"/>
            <a:ext cx="5689600" cy="5032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OutboundOrder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3202880" y="2614340"/>
            <a:ext cx="5689600" cy="7429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0" rIns="54864" bIns="0"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-date</a:t>
            </a:r>
          </a:p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-time</a:t>
            </a:r>
            <a:endParaRPr lang="en-US" altLang="zh-CN" sz="2400">
              <a:cs typeface="Arial" charset="0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3204468" y="3352528"/>
            <a:ext cx="5688012" cy="796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27432" rIns="18000" bIns="27432"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+getTotalPrice()</a:t>
            </a:r>
          </a:p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400">
                <a:solidFill>
                  <a:srgbClr val="333333"/>
                </a:solidFill>
                <a:cs typeface="Arial" charset="0"/>
              </a:rPr>
              <a:t>createEntry(name: String, quantity: int</a:t>
            </a:r>
            <a:r>
              <a:rPr lang="zh-CN" altLang="en-US" sz="2400">
                <a:solidFill>
                  <a:srgbClr val="333333"/>
                </a:solidFill>
                <a:cs typeface="Arial" charset="0"/>
              </a:rPr>
              <a:t>）</a:t>
            </a:r>
            <a:endParaRPr lang="zh-CN" altLang="en-US" sz="2400">
              <a:cs typeface="Arial" charset="0"/>
            </a:endParaRP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394593" y="188640"/>
            <a:ext cx="2736850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cs typeface="Arial" charset="0"/>
              </a:rPr>
              <a:t>StockManager</a:t>
            </a:r>
            <a:endParaRPr lang="en-US" altLang="zh-CN" sz="280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396180" y="628378"/>
            <a:ext cx="2735263" cy="4778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800">
              <a:cs typeface="Arial" charset="0"/>
            </a:endParaRPr>
          </a:p>
        </p:txBody>
      </p:sp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396180" y="964928"/>
            <a:ext cx="2735263" cy="4778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800">
              <a:cs typeface="Arial" charset="0"/>
            </a:endParaRPr>
          </a:p>
        </p:txBody>
      </p:sp>
      <p:sp>
        <p:nvSpPr>
          <p:cNvPr id="37895" name="Rectangle 12"/>
          <p:cNvSpPr>
            <a:spLocks noChangeArrowheads="1"/>
          </p:cNvSpPr>
          <p:nvPr/>
        </p:nvSpPr>
        <p:spPr bwMode="auto">
          <a:xfrm>
            <a:off x="4622105" y="214040"/>
            <a:ext cx="2398713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cs typeface="Arial" charset="0"/>
              </a:rPr>
              <a:t>BookKeeper</a:t>
            </a:r>
            <a:endParaRPr lang="en-US" altLang="zh-CN" sz="280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4623693" y="653778"/>
            <a:ext cx="2397125" cy="4746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800">
              <a:cs typeface="Arial" charset="0"/>
            </a:endParaRPr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>
            <a:off x="4623693" y="988740"/>
            <a:ext cx="2397125" cy="474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800">
              <a:cs typeface="Arial" charset="0"/>
            </a:endParaRPr>
          </a:p>
        </p:txBody>
      </p:sp>
      <p:sp>
        <p:nvSpPr>
          <p:cNvPr id="37898" name="Rectangle 15"/>
          <p:cNvSpPr>
            <a:spLocks noChangeArrowheads="1"/>
          </p:cNvSpPr>
          <p:nvPr/>
        </p:nvSpPr>
        <p:spPr bwMode="auto">
          <a:xfrm>
            <a:off x="395536" y="4437112"/>
            <a:ext cx="8416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出库业务的出库单模型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StockManager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与记账员与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BookKeeper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094" y="5435932"/>
            <a:ext cx="841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在这个设计中，为了将数据保存到数据库的功能，应该怎样分配方法，才能保持低耦合呢？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ChangeArrowheads="1"/>
          </p:cNvSpPr>
          <p:nvPr/>
        </p:nvSpPr>
        <p:spPr bwMode="auto">
          <a:xfrm>
            <a:off x="6038850" y="2385269"/>
            <a:ext cx="2493963" cy="547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>
              <a:defRPr/>
            </a:pPr>
            <a:r>
              <a:rPr lang="en-US" altLang="zh-CN" sz="2800" b="1" u="sng" dirty="0" err="1">
                <a:solidFill>
                  <a:srgbClr val="000000"/>
                </a:solidFill>
                <a:latin typeface="+mn-lt"/>
              </a:rPr>
              <a:t>b:BookKeeper</a:t>
            </a:r>
            <a:endParaRPr lang="en-US" altLang="zh-CN" sz="2800" dirty="0">
              <a:latin typeface="+mn-lt"/>
            </a:endParaRPr>
          </a:p>
        </p:txBody>
      </p:sp>
      <p:sp>
        <p:nvSpPr>
          <p:cNvPr id="38914" name="Line 8"/>
          <p:cNvSpPr>
            <a:spLocks noChangeShapeType="1"/>
          </p:cNvSpPr>
          <p:nvPr/>
        </p:nvSpPr>
        <p:spPr bwMode="auto">
          <a:xfrm flipV="1">
            <a:off x="4175125" y="2669431"/>
            <a:ext cx="1866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5" name="Rectangle 18"/>
          <p:cNvSpPr>
            <a:spLocks noChangeArrowheads="1"/>
          </p:cNvSpPr>
          <p:nvPr/>
        </p:nvSpPr>
        <p:spPr bwMode="auto">
          <a:xfrm>
            <a:off x="2925763" y="3721944"/>
            <a:ext cx="1779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 sz="2400"/>
          </a:p>
        </p:txBody>
      </p:sp>
      <p:sp>
        <p:nvSpPr>
          <p:cNvPr id="36868" name="Text Box 22"/>
          <p:cNvSpPr txBox="1">
            <a:spLocks noChangeArrowheads="1"/>
          </p:cNvSpPr>
          <p:nvPr/>
        </p:nvSpPr>
        <p:spPr bwMode="auto">
          <a:xfrm>
            <a:off x="4284663" y="2143969"/>
            <a:ext cx="15811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1. create()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476375" y="2345581"/>
            <a:ext cx="2698750" cy="547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>
              <a:defRPr/>
            </a:pPr>
            <a:r>
              <a:rPr lang="en-US" altLang="zh-CN" sz="2800" b="1" u="sng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altLang="zh-CN" sz="2800" b="1" u="sng" dirty="0" err="1">
                <a:solidFill>
                  <a:srgbClr val="000000"/>
                </a:solidFill>
                <a:latin typeface="+mn-lt"/>
              </a:rPr>
              <a:t>StockManager</a:t>
            </a:r>
            <a:endParaRPr lang="en-US" altLang="zh-CN" sz="2800" dirty="0">
              <a:latin typeface="+mn-lt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681663" y="3885456"/>
            <a:ext cx="2922587" cy="547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>
              <a:defRPr/>
            </a:pPr>
            <a:r>
              <a:rPr lang="en-US" altLang="zh-CN" sz="2800" b="1" u="sng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altLang="zh-CN" sz="2800" b="1" u="sng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zh-CN" sz="2800" b="1" u="sng" dirty="0" err="1">
                <a:solidFill>
                  <a:srgbClr val="333333"/>
                </a:solidFill>
                <a:latin typeface="+mn-lt"/>
              </a:rPr>
              <a:t>OutboundOrder</a:t>
            </a:r>
            <a:endParaRPr lang="en-US" altLang="zh-CN" sz="2800" dirty="0">
              <a:latin typeface="+mn-lt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 flipV="1">
            <a:off x="2803525" y="4106119"/>
            <a:ext cx="2879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8920" name="AutoShape 13"/>
          <p:cNvCxnSpPr>
            <a:cxnSpLocks noChangeShapeType="1"/>
          </p:cNvCxnSpPr>
          <p:nvPr/>
        </p:nvCxnSpPr>
        <p:spPr bwMode="auto">
          <a:xfrm>
            <a:off x="2803525" y="2934544"/>
            <a:ext cx="1588" cy="11731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921" name="AutoShape 14"/>
          <p:cNvCxnSpPr>
            <a:cxnSpLocks noChangeShapeType="1"/>
          </p:cNvCxnSpPr>
          <p:nvPr/>
        </p:nvCxnSpPr>
        <p:spPr bwMode="auto">
          <a:xfrm>
            <a:off x="107950" y="2669431"/>
            <a:ext cx="1292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874" name="Text Box 22"/>
          <p:cNvSpPr txBox="1">
            <a:spLocks noChangeArrowheads="1"/>
          </p:cNvSpPr>
          <p:nvPr/>
        </p:nvSpPr>
        <p:spPr bwMode="auto">
          <a:xfrm>
            <a:off x="228600" y="2132856"/>
            <a:ext cx="1171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record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()</a:t>
            </a:r>
            <a:endParaRPr lang="en-US" altLang="zh-CN" sz="2400" dirty="0">
              <a:latin typeface="+mn-lt"/>
            </a:endParaRPr>
          </a:p>
        </p:txBody>
      </p:sp>
      <p:sp>
        <p:nvSpPr>
          <p:cNvPr id="36875" name="Text Box 22"/>
          <p:cNvSpPr txBox="1">
            <a:spLocks noChangeArrowheads="1"/>
          </p:cNvSpPr>
          <p:nvPr/>
        </p:nvSpPr>
        <p:spPr bwMode="auto">
          <a:xfrm>
            <a:off x="2916238" y="3572719"/>
            <a:ext cx="2611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2.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recordData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(b)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38924" name="Rectangle 3"/>
          <p:cNvSpPr>
            <a:spLocks/>
          </p:cNvSpPr>
          <p:nvPr/>
        </p:nvSpPr>
        <p:spPr bwMode="auto">
          <a:xfrm>
            <a:off x="252413" y="4720581"/>
            <a:ext cx="84359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>
                <a:cs typeface="Arial" charset="0"/>
              </a:rPr>
              <a:t>StockManager object is responsible for creating object b of BookKeeper, and then pass this object to OutboundOrder object</a:t>
            </a:r>
            <a:endParaRPr lang="zh-CN" altLang="en-US" sz="320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332656"/>
            <a:ext cx="8220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StockManager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对象负责创建</a:t>
            </a:r>
            <a:r>
              <a:rPr lang="en-US" altLang="zh-CN" sz="26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，然后在调用</a:t>
            </a:r>
            <a:r>
              <a:rPr lang="en-US" altLang="zh-CN" sz="26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zh-CN" altLang="en-US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对象的方法的时候，将</a:t>
            </a:r>
            <a:r>
              <a:rPr lang="en-US" altLang="zh-CN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en-US" altLang="zh-CN" sz="2600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zh-CN" altLang="en-US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ChangeArrowheads="1"/>
          </p:cNvSpPr>
          <p:nvPr/>
        </p:nvSpPr>
        <p:spPr bwMode="auto">
          <a:xfrm>
            <a:off x="2339975" y="3509963"/>
            <a:ext cx="6048375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2339975" y="3900488"/>
            <a:ext cx="6048375" cy="7334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-date</a:t>
            </a:r>
          </a:p>
          <a:p>
            <a:pPr algn="just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-time</a:t>
            </a:r>
            <a:endParaRPr lang="en-US" altLang="zh-CN" sz="2800"/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2339975" y="4625975"/>
            <a:ext cx="6048375" cy="10985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+getTotalPrice()</a:t>
            </a:r>
          </a:p>
          <a:p>
            <a:pPr algn="just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800">
                <a:solidFill>
                  <a:srgbClr val="333333"/>
                </a:solidFill>
                <a:latin typeface="Times New Roman" pitchFamily="18" charset="0"/>
              </a:rPr>
              <a:t>createEntry(name: String, quantity: int</a:t>
            </a:r>
            <a:r>
              <a:rPr lang="zh-CN" altLang="en-US" sz="2800">
                <a:solidFill>
                  <a:srgbClr val="333333"/>
                </a:solidFill>
                <a:latin typeface="Times New Roman" pitchFamily="18" charset="0"/>
              </a:rPr>
              <a:t>）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algn="just">
              <a:lnSpc>
                <a:spcPct val="85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+recordData(b: BookKeeper)</a:t>
            </a:r>
            <a:endParaRPr lang="en-US" altLang="zh-CN" sz="2800"/>
          </a:p>
        </p:txBody>
      </p:sp>
      <p:sp>
        <p:nvSpPr>
          <p:cNvPr id="39940" name="Rectangle 12"/>
          <p:cNvSpPr>
            <a:spLocks noChangeArrowheads="1"/>
          </p:cNvSpPr>
          <p:nvPr/>
        </p:nvSpPr>
        <p:spPr bwMode="auto">
          <a:xfrm>
            <a:off x="4562475" y="1852613"/>
            <a:ext cx="3394075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4562475" y="2284413"/>
            <a:ext cx="3394075" cy="4746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+saveData()</a:t>
            </a:r>
            <a:endParaRPr lang="en-US" altLang="zh-CN" sz="2800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flipV="1">
            <a:off x="2987675" y="2411413"/>
            <a:ext cx="157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1331913" y="4511675"/>
            <a:ext cx="1008062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9944" name="AutoShape 16"/>
          <p:cNvCxnSpPr>
            <a:cxnSpLocks noChangeShapeType="1"/>
          </p:cNvCxnSpPr>
          <p:nvPr/>
        </p:nvCxnSpPr>
        <p:spPr bwMode="auto">
          <a:xfrm>
            <a:off x="1331913" y="3071813"/>
            <a:ext cx="0" cy="14573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353054" y="6030932"/>
            <a:ext cx="42691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>
                <a:latin typeface="微软雅黑" pitchFamily="34" charset="-122"/>
                <a:ea typeface="微软雅黑" pitchFamily="34" charset="-122"/>
              </a:rPr>
              <a:t>体现关系的确定</a:t>
            </a:r>
            <a:r>
              <a:rPr lang="en-US" altLang="zh-CN" sz="3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b="1">
                <a:latin typeface="微软雅黑" pitchFamily="34" charset="-122"/>
                <a:ea typeface="微软雅黑" pitchFamily="34" charset="-122"/>
              </a:rPr>
              <a:t>的类图</a:t>
            </a:r>
          </a:p>
        </p:txBody>
      </p:sp>
      <p:sp>
        <p:nvSpPr>
          <p:cNvPr id="39946" name="Line 19"/>
          <p:cNvSpPr>
            <a:spLocks noChangeShapeType="1"/>
          </p:cNvSpPr>
          <p:nvPr/>
        </p:nvSpPr>
        <p:spPr bwMode="auto">
          <a:xfrm flipV="1">
            <a:off x="6176963" y="2771775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折角形 2"/>
          <p:cNvSpPr/>
          <p:nvPr/>
        </p:nvSpPr>
        <p:spPr>
          <a:xfrm>
            <a:off x="501650" y="260350"/>
            <a:ext cx="6878638" cy="129698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/>
                </a:solidFill>
              </a:rPr>
              <a:t>BookKeeper</a:t>
            </a:r>
            <a:r>
              <a:rPr lang="en-US" altLang="zh-CN" sz="2800" b="1" dirty="0">
                <a:solidFill>
                  <a:schemeClr val="tx1"/>
                </a:solidFill>
              </a:rPr>
              <a:t> b = new </a:t>
            </a:r>
            <a:r>
              <a:rPr lang="en-US" altLang="zh-CN" sz="2800" b="1" dirty="0" err="1">
                <a:solidFill>
                  <a:schemeClr val="tx1"/>
                </a:solidFill>
              </a:rPr>
              <a:t>BookKeeper</a:t>
            </a:r>
            <a:r>
              <a:rPr lang="en-US" altLang="zh-CN" sz="2800" b="1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rgbClr val="333333"/>
                </a:solidFill>
              </a:rPr>
              <a:t>OutboundOrder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 = new </a:t>
            </a:r>
            <a:r>
              <a:rPr lang="en-US" altLang="zh-CN" sz="2800" b="1" dirty="0" err="1">
                <a:solidFill>
                  <a:srgbClr val="333333"/>
                </a:solidFill>
              </a:rPr>
              <a:t>OutboundOrder</a:t>
            </a:r>
            <a:r>
              <a:rPr lang="en-US" altLang="zh-CN" sz="2800" b="1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o.</a:t>
            </a:r>
            <a:r>
              <a:rPr lang="en-US" altLang="zh-CN" sz="2800" b="1" dirty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ea typeface="黑体" pitchFamily="2" charset="-122"/>
              </a:rPr>
              <a:t>recordData</a:t>
            </a:r>
            <a:r>
              <a:rPr lang="en-US" altLang="zh-CN" sz="2800" b="1" dirty="0">
                <a:solidFill>
                  <a:srgbClr val="000000"/>
                </a:solidFill>
                <a:ea typeface="黑体" pitchFamily="2" charset="-122"/>
              </a:rPr>
              <a:t>(b)</a:t>
            </a:r>
            <a:endParaRPr lang="en-US" altLang="zh-CN" sz="2800" b="1" dirty="0"/>
          </a:p>
        </p:txBody>
      </p:sp>
      <p:sp>
        <p:nvSpPr>
          <p:cNvPr id="39948" name="Rectangle 9"/>
          <p:cNvSpPr>
            <a:spLocks noChangeArrowheads="1"/>
          </p:cNvSpPr>
          <p:nvPr/>
        </p:nvSpPr>
        <p:spPr bwMode="auto">
          <a:xfrm>
            <a:off x="395288" y="1844675"/>
            <a:ext cx="2832100" cy="43973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StockManager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9" name="Rectangle 10"/>
          <p:cNvSpPr>
            <a:spLocks noChangeArrowheads="1"/>
          </p:cNvSpPr>
          <p:nvPr/>
        </p:nvSpPr>
        <p:spPr bwMode="auto">
          <a:xfrm>
            <a:off x="395288" y="2270125"/>
            <a:ext cx="2832100" cy="4127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400"/>
          </a:p>
        </p:txBody>
      </p:sp>
      <p:sp>
        <p:nvSpPr>
          <p:cNvPr id="39950" name="Rectangle 11"/>
          <p:cNvSpPr>
            <a:spLocks noChangeArrowheads="1"/>
          </p:cNvSpPr>
          <p:nvPr/>
        </p:nvSpPr>
        <p:spPr bwMode="auto">
          <a:xfrm>
            <a:off x="395288" y="2527300"/>
            <a:ext cx="2832100" cy="4746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+record(): void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43213" y="2693988"/>
            <a:ext cx="180975" cy="1793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>
            <a:stCxn id="4" idx="7"/>
          </p:cNvCxnSpPr>
          <p:nvPr/>
        </p:nvCxnSpPr>
        <p:spPr>
          <a:xfrm flipV="1">
            <a:off x="2997200" y="1557338"/>
            <a:ext cx="495300" cy="11636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732588" y="5445125"/>
            <a:ext cx="179387" cy="1793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804025" y="5653088"/>
            <a:ext cx="20638" cy="5413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折角形 7"/>
          <p:cNvSpPr/>
          <p:nvPr/>
        </p:nvSpPr>
        <p:spPr>
          <a:xfrm>
            <a:off x="5651500" y="6018213"/>
            <a:ext cx="2160588" cy="7239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err="1">
                <a:solidFill>
                  <a:schemeClr val="tx1"/>
                </a:solidFill>
              </a:rPr>
              <a:t>b.saveData</a:t>
            </a:r>
            <a:r>
              <a:rPr lang="en-US" altLang="zh-CN" sz="2800" dirty="0">
                <a:solidFill>
                  <a:schemeClr val="tx1"/>
                </a:solidFill>
              </a:rPr>
              <a:t>()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ChangeArrowheads="1"/>
          </p:cNvSpPr>
          <p:nvPr/>
        </p:nvSpPr>
        <p:spPr bwMode="auto">
          <a:xfrm>
            <a:off x="5207000" y="6267276"/>
            <a:ext cx="2749550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/>
            <a:r>
              <a:rPr lang="en-US" altLang="zh-CN" sz="2800" b="1" u="sng">
                <a:solidFill>
                  <a:srgbClr val="000000"/>
                </a:solidFill>
                <a:cs typeface="Arial" charset="0"/>
              </a:rPr>
              <a:t>b:BookKeeper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0962" name="Line 8"/>
          <p:cNvSpPr>
            <a:spLocks noChangeShapeType="1"/>
          </p:cNvSpPr>
          <p:nvPr/>
        </p:nvSpPr>
        <p:spPr bwMode="auto">
          <a:xfrm flipV="1">
            <a:off x="3059113" y="4827414"/>
            <a:ext cx="20796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5" name="Text Box 22"/>
          <p:cNvSpPr txBox="1">
            <a:spLocks noChangeArrowheads="1"/>
          </p:cNvSpPr>
          <p:nvPr/>
        </p:nvSpPr>
        <p:spPr bwMode="auto">
          <a:xfrm>
            <a:off x="3389313" y="4370214"/>
            <a:ext cx="1543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1. record()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22450" y="3549476"/>
            <a:ext cx="2820988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/>
            <a:r>
              <a:rPr lang="en-US" altLang="zh-CN" sz="2800" b="1" u="sng">
                <a:solidFill>
                  <a:srgbClr val="000000"/>
                </a:solidFill>
                <a:cs typeface="Arial" charset="0"/>
              </a:rPr>
              <a:t>:StockManager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111750" y="4535314"/>
            <a:ext cx="3060700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54000" rIns="0" bIns="61200" anchor="ctr">
            <a:spAutoFit/>
          </a:bodyPr>
          <a:lstStyle/>
          <a:p>
            <a:pPr algn="ctr"/>
            <a:r>
              <a:rPr lang="en-US" altLang="zh-CN" sz="2800" b="1" u="sng">
                <a:solidFill>
                  <a:srgbClr val="000000"/>
                </a:solidFill>
                <a:cs typeface="Arial" charset="0"/>
              </a:rPr>
              <a:t>:</a:t>
            </a:r>
            <a:r>
              <a:rPr lang="en-US" altLang="zh-CN" sz="2800" b="1" u="sng">
                <a:solidFill>
                  <a:srgbClr val="333333"/>
                </a:solidFill>
                <a:cs typeface="Arial" charset="0"/>
              </a:rPr>
              <a:t> OutboundOrder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6726238" y="5113164"/>
            <a:ext cx="6350" cy="1139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0967" name="AutoShape 12"/>
          <p:cNvCxnSpPr>
            <a:cxnSpLocks noChangeShapeType="1"/>
          </p:cNvCxnSpPr>
          <p:nvPr/>
        </p:nvCxnSpPr>
        <p:spPr bwMode="auto">
          <a:xfrm>
            <a:off x="323850" y="3866976"/>
            <a:ext cx="1489075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463550" y="3401839"/>
            <a:ext cx="11811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record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()</a:t>
            </a:r>
            <a:endParaRPr lang="en-US" altLang="zh-CN" sz="2400" dirty="0"/>
          </a:p>
        </p:txBody>
      </p:sp>
      <p:sp>
        <p:nvSpPr>
          <p:cNvPr id="38921" name="Text Box 22"/>
          <p:cNvSpPr txBox="1">
            <a:spLocks noChangeArrowheads="1"/>
          </p:cNvSpPr>
          <p:nvPr/>
        </p:nvSpPr>
        <p:spPr bwMode="auto">
          <a:xfrm>
            <a:off x="4881563" y="5452889"/>
            <a:ext cx="17065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1.1. create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40970" name="Rectangle 13"/>
          <p:cNvSpPr>
            <a:spLocks noChangeArrowheads="1"/>
          </p:cNvSpPr>
          <p:nvPr/>
        </p:nvSpPr>
        <p:spPr bwMode="auto">
          <a:xfrm>
            <a:off x="323849" y="1454933"/>
            <a:ext cx="8424863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other way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 </a:t>
            </a:r>
            <a:r>
              <a:rPr lang="en-US" altLang="zh-CN" sz="2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object create object of class </a:t>
            </a:r>
            <a:r>
              <a:rPr lang="en-US" altLang="zh-CN" sz="2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avoid direct coupling of  </a:t>
            </a:r>
            <a:r>
              <a:rPr lang="en-US" altLang="zh-CN" sz="2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StockManager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8000" y="4095576"/>
            <a:ext cx="0" cy="73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3" y="116632"/>
            <a:ext cx="8220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StockManager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r>
              <a:rPr lang="en-US" altLang="zh-CN" sz="26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zh-CN" altLang="en-US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r>
              <a:rPr lang="en-US" altLang="zh-CN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600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OutboundOrder</a:t>
            </a:r>
            <a:r>
              <a:rPr lang="zh-CN" altLang="en-US" sz="2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600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1. Information Expert Pattern</a:t>
            </a:r>
            <a:endParaRPr lang="zh-CN" altLang="en-US" sz="3200" b="1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59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Background: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某一个设计模型可能定义几百个类，几千个责任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。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 Design Model may define hundreds of classes with thousands of responsibilities;</a:t>
            </a:r>
          </a:p>
          <a:p>
            <a:pPr eaLnBrk="1" hangingPunct="1">
              <a:spcBef>
                <a:spcPts val="0"/>
              </a:spcBef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设计目标 ：系统容易理解、维护、扩展、复用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Design goal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systems is easier to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understand,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maintain, and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extend,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Many reusable classes in future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6" name="Rectangle 28"/>
          <p:cNvSpPr>
            <a:spLocks noChangeArrowheads="1"/>
          </p:cNvSpPr>
          <p:nvPr/>
        </p:nvSpPr>
        <p:spPr bwMode="auto">
          <a:xfrm>
            <a:off x="2424113" y="2933700"/>
            <a:ext cx="625157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333333"/>
                </a:solidFill>
                <a:cs typeface="Arial" charset="0"/>
              </a:rPr>
              <a:t>OutboundOrder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1987" name="Rectangle 29"/>
          <p:cNvSpPr>
            <a:spLocks noChangeArrowheads="1"/>
          </p:cNvSpPr>
          <p:nvPr/>
        </p:nvSpPr>
        <p:spPr bwMode="auto">
          <a:xfrm>
            <a:off x="2424113" y="3370263"/>
            <a:ext cx="6251575" cy="7429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0" rIns="54864" bIns="0"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-date</a:t>
            </a:r>
          </a:p>
          <a:p>
            <a:pPr algn="just"/>
            <a:r>
              <a:rPr lang="en-US" altLang="zh-CN" sz="2400">
                <a:solidFill>
                  <a:srgbClr val="000000"/>
                </a:solidFill>
                <a:cs typeface="Arial" charset="0"/>
              </a:rPr>
              <a:t>-time</a:t>
            </a:r>
            <a:endParaRPr lang="en-US" altLang="zh-CN" sz="2400">
              <a:cs typeface="Arial" charset="0"/>
            </a:endParaRPr>
          </a:p>
        </p:txBody>
      </p:sp>
      <p:sp>
        <p:nvSpPr>
          <p:cNvPr id="41988" name="Rectangle 30"/>
          <p:cNvSpPr>
            <a:spLocks noChangeArrowheads="1"/>
          </p:cNvSpPr>
          <p:nvPr/>
        </p:nvSpPr>
        <p:spPr bwMode="auto">
          <a:xfrm>
            <a:off x="2424113" y="4121150"/>
            <a:ext cx="6251575" cy="1257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27432" rIns="18000" bIns="27432" anchor="ctr">
            <a:spAutoFit/>
          </a:bodyPr>
          <a:lstStyle/>
          <a:p>
            <a:pPr algn="just"/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000000"/>
                </a:solidFill>
                <a:cs typeface="Arial" charset="0"/>
              </a:rPr>
              <a:t>getTotalPrice</a:t>
            </a:r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()</a:t>
            </a: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333333"/>
                </a:solidFill>
                <a:cs typeface="Arial" charset="0"/>
              </a:rPr>
              <a:t>createEntry</a:t>
            </a:r>
            <a:r>
              <a:rPr lang="en-US" altLang="zh-CN" sz="2600" dirty="0">
                <a:solidFill>
                  <a:srgbClr val="333333"/>
                </a:solidFill>
                <a:cs typeface="Arial" charset="0"/>
              </a:rPr>
              <a:t>(name: String, quantity: </a:t>
            </a:r>
            <a:r>
              <a:rPr lang="en-US" altLang="zh-CN" sz="2600" dirty="0" err="1">
                <a:solidFill>
                  <a:srgbClr val="333333"/>
                </a:solidFill>
                <a:cs typeface="Arial" charset="0"/>
              </a:rPr>
              <a:t>int</a:t>
            </a:r>
            <a:r>
              <a:rPr lang="zh-CN" altLang="en-US" sz="2600" dirty="0">
                <a:solidFill>
                  <a:srgbClr val="333333"/>
                </a:solidFill>
                <a:cs typeface="Arial" charset="0"/>
              </a:rPr>
              <a:t>）</a:t>
            </a:r>
            <a:endParaRPr lang="en-US" altLang="zh-CN" sz="2600" dirty="0">
              <a:solidFill>
                <a:srgbClr val="000000"/>
              </a:solidFill>
              <a:ea typeface="黑体" pitchFamily="2" charset="-122"/>
              <a:cs typeface="Arial" charset="0"/>
            </a:endParaRP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ea typeface="黑体" pitchFamily="2" charset="-122"/>
                <a:cs typeface="Arial" charset="0"/>
              </a:rPr>
              <a:t>+record(): void</a:t>
            </a:r>
            <a:endParaRPr lang="en-US" altLang="zh-CN" sz="2600" dirty="0">
              <a:cs typeface="Arial" charset="0"/>
            </a:endParaRPr>
          </a:p>
        </p:txBody>
      </p:sp>
      <p:sp>
        <p:nvSpPr>
          <p:cNvPr id="41989" name="Rectangle 31"/>
          <p:cNvSpPr>
            <a:spLocks noChangeArrowheads="1"/>
          </p:cNvSpPr>
          <p:nvPr/>
        </p:nvSpPr>
        <p:spPr bwMode="auto">
          <a:xfrm>
            <a:off x="250825" y="1268413"/>
            <a:ext cx="2813050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StockManager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1990" name="Rectangle 32"/>
          <p:cNvSpPr>
            <a:spLocks noChangeArrowheads="1"/>
          </p:cNvSpPr>
          <p:nvPr/>
        </p:nvSpPr>
        <p:spPr bwMode="auto">
          <a:xfrm>
            <a:off x="250825" y="1693863"/>
            <a:ext cx="2813050" cy="412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/>
            <a:endParaRPr lang="zh-CN" altLang="en-US" sz="2400"/>
          </a:p>
        </p:txBody>
      </p:sp>
      <p:sp>
        <p:nvSpPr>
          <p:cNvPr id="41991" name="Rectangle 33"/>
          <p:cNvSpPr>
            <a:spLocks noChangeArrowheads="1"/>
          </p:cNvSpPr>
          <p:nvPr/>
        </p:nvSpPr>
        <p:spPr bwMode="auto">
          <a:xfrm>
            <a:off x="250825" y="1951038"/>
            <a:ext cx="2813050" cy="4746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  <a:cs typeface="Arial" charset="0"/>
              </a:rPr>
              <a:t>+record(): void</a:t>
            </a:r>
            <a:endParaRPr lang="en-US" altLang="zh-CN" sz="2800">
              <a:cs typeface="Arial" charset="0"/>
            </a:endParaRPr>
          </a:p>
        </p:txBody>
      </p:sp>
      <p:sp>
        <p:nvSpPr>
          <p:cNvPr id="41992" name="Rectangle 34"/>
          <p:cNvSpPr>
            <a:spLocks noChangeArrowheads="1"/>
          </p:cNvSpPr>
          <p:nvPr/>
        </p:nvSpPr>
        <p:spPr bwMode="auto">
          <a:xfrm>
            <a:off x="4646613" y="1276350"/>
            <a:ext cx="339407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BookKeeper</a:t>
            </a:r>
            <a:endParaRPr lang="en-US" altLang="zh-CN" sz="2800">
              <a:cs typeface="Arial" charset="0"/>
            </a:endParaRPr>
          </a:p>
        </p:txBody>
      </p:sp>
      <p:sp>
        <p:nvSpPr>
          <p:cNvPr id="41993" name="Rectangle 35"/>
          <p:cNvSpPr>
            <a:spLocks noChangeArrowheads="1"/>
          </p:cNvSpPr>
          <p:nvPr/>
        </p:nvSpPr>
        <p:spPr bwMode="auto">
          <a:xfrm>
            <a:off x="4646613" y="1708150"/>
            <a:ext cx="3394075" cy="474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800">
                <a:solidFill>
                  <a:srgbClr val="000000"/>
                </a:solidFill>
                <a:cs typeface="Arial" charset="0"/>
              </a:rPr>
              <a:t>saveData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lang="en-US" altLang="zh-CN" sz="2800"/>
          </a:p>
        </p:txBody>
      </p:sp>
      <p:sp>
        <p:nvSpPr>
          <p:cNvPr id="41994" name="Line 8"/>
          <p:cNvSpPr>
            <a:spLocks noChangeShapeType="1"/>
          </p:cNvSpPr>
          <p:nvPr/>
        </p:nvSpPr>
        <p:spPr bwMode="auto">
          <a:xfrm>
            <a:off x="1200150" y="3849688"/>
            <a:ext cx="1152525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1995" name="AutoShape 38"/>
          <p:cNvCxnSpPr>
            <a:cxnSpLocks noChangeShapeType="1"/>
            <a:endCxn id="41994" idx="0"/>
          </p:cNvCxnSpPr>
          <p:nvPr/>
        </p:nvCxnSpPr>
        <p:spPr bwMode="auto">
          <a:xfrm>
            <a:off x="1200150" y="2392363"/>
            <a:ext cx="0" cy="14382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1996" name="Line 39"/>
          <p:cNvSpPr>
            <a:spLocks noChangeShapeType="1"/>
          </p:cNvSpPr>
          <p:nvPr/>
        </p:nvSpPr>
        <p:spPr bwMode="auto">
          <a:xfrm flipV="1">
            <a:off x="6261100" y="2195513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052763" y="5084763"/>
            <a:ext cx="5407025" cy="1512887"/>
            <a:chOff x="3052763" y="5084763"/>
            <a:chExt cx="5407025" cy="1512887"/>
          </a:xfrm>
        </p:grpSpPr>
        <p:sp>
          <p:nvSpPr>
            <p:cNvPr id="16" name="椭圆 15"/>
            <p:cNvSpPr/>
            <p:nvPr/>
          </p:nvSpPr>
          <p:spPr>
            <a:xfrm>
              <a:off x="5003800" y="5084763"/>
              <a:ext cx="180975" cy="1809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168900" y="5235575"/>
              <a:ext cx="1641475" cy="9286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折角形 19"/>
            <p:cNvSpPr/>
            <p:nvPr/>
          </p:nvSpPr>
          <p:spPr>
            <a:xfrm>
              <a:off x="3052763" y="5589588"/>
              <a:ext cx="5407025" cy="100806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err="1">
                  <a:solidFill>
                    <a:schemeClr val="tx1"/>
                  </a:solidFill>
                </a:rPr>
                <a:t>BookKeeper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b = new 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BookKeeper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()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b.</a:t>
              </a:r>
              <a:r>
                <a:rPr lang="en-US" altLang="zh-CN" sz="2800" b="1" dirty="0">
                  <a:solidFill>
                    <a:srgbClr val="000000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 err="1">
                  <a:solidFill>
                    <a:srgbClr val="000000"/>
                  </a:solidFill>
                  <a:ea typeface="黑体" pitchFamily="2" charset="-122"/>
                </a:rPr>
                <a:t>saveData</a:t>
              </a:r>
              <a:r>
                <a:rPr lang="en-US" altLang="zh-CN" sz="2800" b="1" dirty="0">
                  <a:solidFill>
                    <a:srgbClr val="000000"/>
                  </a:solidFill>
                  <a:ea typeface="黑体" pitchFamily="2" charset="-122"/>
                </a:rPr>
                <a:t>();</a:t>
              </a:r>
              <a:endParaRPr lang="en-US" altLang="zh-CN" sz="2800" b="1" dirty="0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051050" y="44450"/>
            <a:ext cx="6842125" cy="2241550"/>
            <a:chOff x="2051050" y="44450"/>
            <a:chExt cx="6842125" cy="2241550"/>
          </a:xfrm>
        </p:grpSpPr>
        <p:sp>
          <p:nvSpPr>
            <p:cNvPr id="21" name="椭圆 20"/>
            <p:cNvSpPr/>
            <p:nvPr/>
          </p:nvSpPr>
          <p:spPr>
            <a:xfrm>
              <a:off x="2700338" y="2106613"/>
              <a:ext cx="179387" cy="17938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2879725" y="1052513"/>
              <a:ext cx="1465263" cy="10541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折角形 22"/>
            <p:cNvSpPr/>
            <p:nvPr/>
          </p:nvSpPr>
          <p:spPr>
            <a:xfrm>
              <a:off x="2051050" y="44450"/>
              <a:ext cx="6842125" cy="100806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err="1">
                  <a:solidFill>
                    <a:schemeClr val="tx1"/>
                  </a:solidFill>
                </a:rPr>
                <a:t>OutboundOrder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o = new 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OutboundOrder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()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o.</a:t>
              </a:r>
              <a:r>
                <a:rPr lang="en-US" altLang="zh-CN" sz="2800" b="1" dirty="0">
                  <a:solidFill>
                    <a:srgbClr val="000000"/>
                  </a:solidFill>
                  <a:ea typeface="黑体" pitchFamily="2" charset="-122"/>
                </a:rPr>
                <a:t> record();</a:t>
              </a:r>
              <a:endParaRPr lang="en-US" altLang="zh-CN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body" idx="1"/>
          </p:nvPr>
        </p:nvSpPr>
        <p:spPr>
          <a:xfrm>
            <a:off x="457200" y="908721"/>
            <a:ext cx="8507288" cy="25202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哪种设计更好一些呢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?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从低耦合的方面来看，第二个设计比第一个设计更好些。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The 2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nd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design is better than the 1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design, since the 2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nd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design has lower coupling than the first design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评论：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在特定的情况下，可能第一种方法要比第二种方法更好些。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3011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32588" y="5734050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zh-CN" sz="3600" b="1" smtClean="0">
                <a:latin typeface="Arial" charset="0"/>
                <a:cs typeface="Arial" charset="0"/>
              </a:rPr>
              <a:t>4. High Cohesion Pattern</a:t>
            </a:r>
            <a:endParaRPr lang="zh-CN" altLang="en-US" sz="3600" b="1" smtClean="0">
              <a:latin typeface="Arial" charset="0"/>
              <a:cs typeface="Arial" charset="0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434388" cy="43926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3000" b="1" smtClean="0">
                <a:solidFill>
                  <a:srgbClr val="0000CC"/>
                </a:solidFill>
                <a:latin typeface="Arial" charset="0"/>
                <a:cs typeface="Arial" charset="0"/>
              </a:rPr>
              <a:t>Background:</a:t>
            </a:r>
            <a:r>
              <a:rPr lang="en-US" altLang="zh-CN" sz="3000" smtClean="0">
                <a:latin typeface="Arial" charset="0"/>
                <a:cs typeface="Arial" charset="0"/>
              </a:rPr>
              <a:t> In terms of object design, </a:t>
            </a:r>
            <a:r>
              <a:rPr lang="en-US" altLang="zh-CN" sz="3000" b="1" smtClean="0">
                <a:latin typeface="Arial" charset="0"/>
                <a:cs typeface="Arial" charset="0"/>
              </a:rPr>
              <a:t>cohesion </a:t>
            </a:r>
            <a:r>
              <a:rPr lang="en-US" altLang="zh-CN" sz="3000" smtClean="0">
                <a:latin typeface="Arial" charset="0"/>
                <a:cs typeface="Arial" charset="0"/>
              </a:rPr>
              <a:t>is a measure of how strongly related and focused the responsibilities of an element are.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3000" smtClean="0">
                <a:latin typeface="Arial" charset="0"/>
                <a:cs typeface="Arial" charset="0"/>
              </a:rPr>
              <a:t>An element with highly related responsibilities, and which does not do a tremendous amount of work, has high cohesion.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3000" smtClean="0">
                <a:latin typeface="Arial" charset="0"/>
                <a:cs typeface="Arial" charset="0"/>
              </a:rPr>
              <a:t>These elements include classes, subsystems,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654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Problem</a:t>
            </a:r>
            <a:r>
              <a:rPr lang="en-US" altLang="zh-CN" b="1" dirty="0" smtClean="0">
                <a:latin typeface="Arial" charset="0"/>
                <a:cs typeface="Arial" charset="0"/>
              </a:rPr>
              <a:t>   How to keep complexity manageable?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High cohesion Pattern</a:t>
            </a:r>
            <a:r>
              <a:rPr lang="en-US" altLang="zh-CN" b="1" dirty="0" smtClean="0">
                <a:latin typeface="Arial" charset="0"/>
                <a:cs typeface="Arial" charset="0"/>
              </a:rPr>
              <a:t>:  Assign a responsibility so that cohesion remains high.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4967288"/>
          </a:xfrm>
        </p:spPr>
        <p:txBody>
          <a:bodyPr/>
          <a:lstStyle/>
          <a:p>
            <a:r>
              <a:rPr lang="en-US" altLang="zh-CN" sz="2800" b="1" dirty="0" smtClean="0">
                <a:latin typeface="Arial" charset="0"/>
                <a:cs typeface="Arial" charset="0"/>
              </a:rPr>
              <a:t>Benefits   </a:t>
            </a:r>
          </a:p>
          <a:p>
            <a:r>
              <a:rPr lang="en-US" altLang="zh-CN" sz="2800" b="1" dirty="0" smtClean="0">
                <a:latin typeface="Arial" charset="0"/>
                <a:cs typeface="Arial" charset="0"/>
              </a:rPr>
              <a:t>Clarity and ease of comprehension of the design is increased.</a:t>
            </a:r>
          </a:p>
          <a:p>
            <a:pPr lvl="1"/>
            <a:r>
              <a:rPr lang="en-US" altLang="zh-CN" b="1" dirty="0" smtClean="0">
                <a:latin typeface="Arial" charset="0"/>
                <a:cs typeface="Arial" charset="0"/>
              </a:rPr>
              <a:t>Maintenance and enhancements are simplified.</a:t>
            </a:r>
          </a:p>
          <a:p>
            <a:pPr lvl="1"/>
            <a:r>
              <a:rPr lang="en-US" altLang="zh-CN" b="1" dirty="0" smtClean="0">
                <a:latin typeface="Arial" charset="0"/>
                <a:cs typeface="Arial" charset="0"/>
              </a:rPr>
              <a:t>Low coupling is often supported.</a:t>
            </a:r>
          </a:p>
          <a:p>
            <a:pPr lvl="1"/>
            <a:r>
              <a:rPr lang="en-US" altLang="zh-CN" b="1" dirty="0" smtClean="0">
                <a:latin typeface="Arial" charset="0"/>
                <a:cs typeface="Arial" charset="0"/>
              </a:rPr>
              <a:t>The fine grain of highly related functionality supports increased reuse because a cohesive class can be used for a very specific purpose.</a:t>
            </a:r>
            <a:endParaRPr lang="zh-CN" alt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460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32588" y="5734050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633412"/>
          </a:xfrm>
        </p:spPr>
        <p:txBody>
          <a:bodyPr/>
          <a:lstStyle/>
          <a:p>
            <a:r>
              <a:rPr lang="en-US" altLang="zh-CN" sz="3600" b="1" smtClean="0">
                <a:latin typeface="Arial" charset="0"/>
                <a:cs typeface="Arial" charset="0"/>
              </a:rPr>
              <a:t>5. Controller Pattern</a:t>
            </a:r>
            <a:endParaRPr lang="zh-CN" altLang="en-US" sz="3600" b="1" smtClean="0">
              <a:latin typeface="Arial" charset="0"/>
              <a:cs typeface="Arial" charset="0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>
          <a:xfrm>
            <a:off x="323528" y="1052737"/>
            <a:ext cx="8435280" cy="5184576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Background</a:t>
            </a:r>
            <a:r>
              <a:rPr lang="en-US" altLang="zh-CN" sz="2800" b="1" dirty="0" smtClean="0">
                <a:latin typeface="Arial" charset="0"/>
                <a:cs typeface="Arial" charset="0"/>
              </a:rPr>
              <a:t>: </a:t>
            </a:r>
          </a:p>
          <a:p>
            <a:r>
              <a:rPr lang="en-US" altLang="zh-CN" sz="2800" b="1" dirty="0" smtClean="0">
                <a:latin typeface="Arial" charset="0"/>
                <a:cs typeface="Arial" charset="0"/>
              </a:rPr>
              <a:t>A system  event  is an event generated by an external actor.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系统消息由外部用户产生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2800" b="1" dirty="0" smtClean="0">
                <a:latin typeface="Arial" charset="0"/>
                <a:cs typeface="Arial" charset="0"/>
              </a:rPr>
              <a:t>They are associated with system  operations</a:t>
            </a:r>
            <a:r>
              <a:rPr lang="zh-CN" altLang="en-US" sz="2800" b="1" dirty="0" smtClean="0">
                <a:latin typeface="Arial" charset="0"/>
                <a:cs typeface="Arial" charset="0"/>
              </a:rPr>
              <a:t>：</a:t>
            </a:r>
            <a:r>
              <a:rPr lang="en-US" altLang="zh-CN" sz="2800" b="1" dirty="0" smtClean="0">
                <a:latin typeface="Arial" charset="0"/>
                <a:cs typeface="Arial" charset="0"/>
              </a:rPr>
              <a:t>operations of the system in response to system events.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系统为了响应这些消息需要一些操作。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en-US" altLang="zh-CN" sz="2800" b="1" dirty="0" smtClean="0">
              <a:latin typeface="Arial" charset="0"/>
              <a:cs typeface="Arial" charset="0"/>
            </a:endParaRPr>
          </a:p>
          <a:p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Problem</a:t>
            </a:r>
            <a:r>
              <a:rPr lang="en-US" altLang="zh-CN" sz="2800" b="1" dirty="0" smtClean="0">
                <a:latin typeface="Arial" charset="0"/>
                <a:cs typeface="Arial" charset="0"/>
              </a:rPr>
              <a:t>:  Who should be responsible for handling an input system event?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谁负责处理输入系统事件。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5904656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控制器模式：将接受（处理）系统事件消息的责任分配给一个代表整体系统（子系统、设备）或者代表一个用例场景的类。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en-US" altLang="zh-CN" sz="30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Controller pattern</a:t>
            </a:r>
            <a:r>
              <a:rPr lang="en-US" altLang="zh-CN" sz="3000" b="1" dirty="0" smtClean="0">
                <a:latin typeface="Arial" charset="0"/>
                <a:cs typeface="Arial" charset="0"/>
              </a:rPr>
              <a:t>: Assign the responsibility for receiving or handling a system event message to a class representing one of the following choices:</a:t>
            </a:r>
          </a:p>
          <a:p>
            <a:pPr lvl="1"/>
            <a:r>
              <a:rPr lang="en-US" altLang="zh-CN" sz="3000" b="1" dirty="0" smtClean="0">
                <a:latin typeface="Arial" charset="0"/>
                <a:cs typeface="Arial" charset="0"/>
              </a:rPr>
              <a:t>Represents the overall system, device, or subsystem </a:t>
            </a:r>
            <a:r>
              <a:rPr lang="en-US" altLang="zh-CN" sz="3000" b="1" i="1" dirty="0" smtClean="0">
                <a:latin typeface="Arial" charset="0"/>
                <a:cs typeface="Arial" charset="0"/>
              </a:rPr>
              <a:t>(facade controller). </a:t>
            </a:r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门面控制器</a:t>
            </a:r>
            <a:endParaRPr lang="en-US" altLang="zh-CN" sz="3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/>
            <a:r>
              <a:rPr lang="en-US" altLang="zh-CN" sz="3000" b="1" dirty="0" smtClean="0">
                <a:latin typeface="Arial" charset="0"/>
                <a:cs typeface="Arial" charset="0"/>
              </a:rPr>
              <a:t>Represents a use case scenario within which the system event occurs,  </a:t>
            </a:r>
            <a:r>
              <a:rPr lang="en-US" altLang="zh-CN" sz="3000" b="1" i="1" dirty="0" smtClean="0">
                <a:latin typeface="Arial" charset="0"/>
                <a:cs typeface="Arial" charset="0"/>
              </a:rPr>
              <a:t>(use-case or session controller). </a:t>
            </a:r>
            <a:r>
              <a:rPr lang="zh-CN" altLang="en-US" sz="3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用例控制器</a:t>
            </a:r>
            <a:endParaRPr lang="en-US" altLang="zh-CN" sz="3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ChangeArrowheads="1"/>
          </p:cNvSpPr>
          <p:nvPr/>
        </p:nvSpPr>
        <p:spPr bwMode="auto">
          <a:xfrm>
            <a:off x="4500563" y="2492375"/>
            <a:ext cx="7937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1547813" y="2501900"/>
            <a:ext cx="723900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C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55" name="Rectangle 8"/>
          <p:cNvSpPr>
            <a:spLocks noChangeArrowheads="1"/>
          </p:cNvSpPr>
          <p:nvPr/>
        </p:nvSpPr>
        <p:spPr bwMode="auto">
          <a:xfrm>
            <a:off x="3576638" y="3595688"/>
            <a:ext cx="72548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A11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56" name="AutoShape 9"/>
          <p:cNvCxnSpPr>
            <a:cxnSpLocks noChangeShapeType="1"/>
          </p:cNvCxnSpPr>
          <p:nvPr/>
        </p:nvCxnSpPr>
        <p:spPr bwMode="auto">
          <a:xfrm flipV="1">
            <a:off x="3981450" y="3371850"/>
            <a:ext cx="180022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57" name="AutoShape 10"/>
          <p:cNvCxnSpPr>
            <a:cxnSpLocks noChangeShapeType="1"/>
          </p:cNvCxnSpPr>
          <p:nvPr/>
        </p:nvCxnSpPr>
        <p:spPr bwMode="auto">
          <a:xfrm flipH="1">
            <a:off x="3941763" y="3371850"/>
            <a:ext cx="1587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58" name="AutoShape 11"/>
          <p:cNvCxnSpPr>
            <a:cxnSpLocks noChangeShapeType="1"/>
          </p:cNvCxnSpPr>
          <p:nvPr/>
        </p:nvCxnSpPr>
        <p:spPr bwMode="auto">
          <a:xfrm flipH="1">
            <a:off x="4887913" y="3371850"/>
            <a:ext cx="1587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59" name="AutoShape 12"/>
          <p:cNvSpPr>
            <a:spLocks noChangeArrowheads="1"/>
          </p:cNvSpPr>
          <p:nvPr/>
        </p:nvSpPr>
        <p:spPr bwMode="auto">
          <a:xfrm>
            <a:off x="4754563" y="2974975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60" name="Rectangle 13"/>
          <p:cNvSpPr>
            <a:spLocks noChangeArrowheads="1"/>
          </p:cNvSpPr>
          <p:nvPr/>
        </p:nvSpPr>
        <p:spPr bwMode="auto">
          <a:xfrm>
            <a:off x="4427538" y="3595688"/>
            <a:ext cx="792162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61" name="Rectangle 15"/>
          <p:cNvSpPr>
            <a:spLocks noChangeArrowheads="1"/>
          </p:cNvSpPr>
          <p:nvPr/>
        </p:nvSpPr>
        <p:spPr bwMode="auto">
          <a:xfrm>
            <a:off x="4427538" y="4454525"/>
            <a:ext cx="969962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A121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2" name="AutoShape 16"/>
          <p:cNvCxnSpPr>
            <a:cxnSpLocks noChangeShapeType="1"/>
          </p:cNvCxnSpPr>
          <p:nvPr/>
        </p:nvCxnSpPr>
        <p:spPr bwMode="auto">
          <a:xfrm flipH="1">
            <a:off x="5746750" y="3371850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3" name="Rectangle 17"/>
          <p:cNvSpPr>
            <a:spLocks noChangeArrowheads="1"/>
          </p:cNvSpPr>
          <p:nvPr/>
        </p:nvSpPr>
        <p:spPr bwMode="auto">
          <a:xfrm>
            <a:off x="3001963" y="2532063"/>
            <a:ext cx="83978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B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4" name="AutoShape 20"/>
          <p:cNvCxnSpPr>
            <a:cxnSpLocks noChangeShapeType="1"/>
          </p:cNvCxnSpPr>
          <p:nvPr/>
        </p:nvCxnSpPr>
        <p:spPr bwMode="auto">
          <a:xfrm>
            <a:off x="2297113" y="2822575"/>
            <a:ext cx="720725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65" name="Rectangle 21"/>
          <p:cNvSpPr>
            <a:spLocks noChangeArrowheads="1"/>
          </p:cNvSpPr>
          <p:nvPr/>
        </p:nvSpPr>
        <p:spPr bwMode="auto">
          <a:xfrm>
            <a:off x="1587500" y="3246438"/>
            <a:ext cx="681038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6" name="AutoShape 22"/>
          <p:cNvCxnSpPr>
            <a:cxnSpLocks noChangeShapeType="1"/>
          </p:cNvCxnSpPr>
          <p:nvPr/>
        </p:nvCxnSpPr>
        <p:spPr bwMode="auto">
          <a:xfrm>
            <a:off x="1471613" y="4079875"/>
            <a:ext cx="830262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7" name="AutoShape 23"/>
          <p:cNvCxnSpPr>
            <a:cxnSpLocks noChangeShapeType="1"/>
          </p:cNvCxnSpPr>
          <p:nvPr/>
        </p:nvCxnSpPr>
        <p:spPr bwMode="auto">
          <a:xfrm flipH="1">
            <a:off x="1473200" y="4051300"/>
            <a:ext cx="1588" cy="2936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8" name="AutoShape 24"/>
          <p:cNvCxnSpPr>
            <a:cxnSpLocks noChangeShapeType="1"/>
          </p:cNvCxnSpPr>
          <p:nvPr/>
        </p:nvCxnSpPr>
        <p:spPr bwMode="auto">
          <a:xfrm flipH="1">
            <a:off x="2317750" y="4078288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9" name="Rectangle 25"/>
          <p:cNvSpPr>
            <a:spLocks noChangeArrowheads="1"/>
          </p:cNvSpPr>
          <p:nvPr/>
        </p:nvSpPr>
        <p:spPr bwMode="auto">
          <a:xfrm>
            <a:off x="1135063" y="4356100"/>
            <a:ext cx="68103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D11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0" name="Rectangle 26"/>
          <p:cNvSpPr>
            <a:spLocks noChangeArrowheads="1"/>
          </p:cNvSpPr>
          <p:nvPr/>
        </p:nvSpPr>
        <p:spPr bwMode="auto">
          <a:xfrm>
            <a:off x="1993900" y="4356100"/>
            <a:ext cx="682625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1" name="AutoShape 27"/>
          <p:cNvSpPr>
            <a:spLocks noChangeArrowheads="1"/>
          </p:cNvSpPr>
          <p:nvPr/>
        </p:nvSpPr>
        <p:spPr bwMode="auto">
          <a:xfrm>
            <a:off x="1746250" y="3695700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cxnSp>
        <p:nvCxnSpPr>
          <p:cNvPr id="49172" name="AutoShape 29"/>
          <p:cNvCxnSpPr>
            <a:cxnSpLocks noChangeShapeType="1"/>
          </p:cNvCxnSpPr>
          <p:nvPr/>
        </p:nvCxnSpPr>
        <p:spPr bwMode="auto">
          <a:xfrm>
            <a:off x="1924050" y="2928938"/>
            <a:ext cx="0" cy="3206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73" name="Rectangle 30"/>
          <p:cNvSpPr>
            <a:spLocks noChangeArrowheads="1"/>
          </p:cNvSpPr>
          <p:nvPr/>
        </p:nvSpPr>
        <p:spPr bwMode="auto">
          <a:xfrm>
            <a:off x="3492500" y="1628775"/>
            <a:ext cx="1860550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cs typeface="Arial" charset="0"/>
              </a:rPr>
              <a:t>Controller </a:t>
            </a:r>
            <a:endParaRPr lang="en-US" altLang="zh-CN" sz="280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49174" name="Rectangle 31"/>
          <p:cNvSpPr>
            <a:spLocks noChangeArrowheads="1"/>
          </p:cNvSpPr>
          <p:nvPr/>
        </p:nvSpPr>
        <p:spPr bwMode="auto">
          <a:xfrm>
            <a:off x="3635375" y="420688"/>
            <a:ext cx="1584325" cy="4302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GUI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5" name="Rectangle 32"/>
          <p:cNvSpPr>
            <a:spLocks noChangeArrowheads="1"/>
          </p:cNvSpPr>
          <p:nvPr/>
        </p:nvSpPr>
        <p:spPr bwMode="auto">
          <a:xfrm>
            <a:off x="3419475" y="5413375"/>
            <a:ext cx="2087563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DBAccess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76" name="AutoShape 35"/>
          <p:cNvCxnSpPr>
            <a:cxnSpLocks noChangeShapeType="1"/>
          </p:cNvCxnSpPr>
          <p:nvPr/>
        </p:nvCxnSpPr>
        <p:spPr bwMode="auto">
          <a:xfrm flipH="1">
            <a:off x="2255838" y="2657475"/>
            <a:ext cx="719137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77" name="Rectangle 36"/>
          <p:cNvSpPr>
            <a:spLocks noChangeArrowheads="1"/>
          </p:cNvSpPr>
          <p:nvPr/>
        </p:nvSpPr>
        <p:spPr bwMode="auto">
          <a:xfrm>
            <a:off x="6823075" y="2492375"/>
            <a:ext cx="682625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78" name="AutoShape 37"/>
          <p:cNvCxnSpPr>
            <a:cxnSpLocks noChangeShapeType="1"/>
          </p:cNvCxnSpPr>
          <p:nvPr/>
        </p:nvCxnSpPr>
        <p:spPr bwMode="auto">
          <a:xfrm>
            <a:off x="6765925" y="3317875"/>
            <a:ext cx="108267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79" name="AutoShape 38"/>
          <p:cNvCxnSpPr>
            <a:cxnSpLocks noChangeShapeType="1"/>
          </p:cNvCxnSpPr>
          <p:nvPr/>
        </p:nvCxnSpPr>
        <p:spPr bwMode="auto">
          <a:xfrm flipH="1">
            <a:off x="6751638" y="3303588"/>
            <a:ext cx="1587" cy="2936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80" name="AutoShape 39"/>
          <p:cNvCxnSpPr>
            <a:cxnSpLocks noChangeShapeType="1"/>
          </p:cNvCxnSpPr>
          <p:nvPr/>
        </p:nvCxnSpPr>
        <p:spPr bwMode="auto">
          <a:xfrm>
            <a:off x="7834313" y="3330575"/>
            <a:ext cx="0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81" name="Rectangle 40"/>
          <p:cNvSpPr>
            <a:spLocks noChangeArrowheads="1"/>
          </p:cNvSpPr>
          <p:nvPr/>
        </p:nvSpPr>
        <p:spPr bwMode="auto">
          <a:xfrm>
            <a:off x="6326188" y="3611563"/>
            <a:ext cx="895350" cy="4302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E11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82" name="Rectangle 41"/>
          <p:cNvSpPr>
            <a:spLocks noChangeArrowheads="1"/>
          </p:cNvSpPr>
          <p:nvPr/>
        </p:nvSpPr>
        <p:spPr bwMode="auto">
          <a:xfrm>
            <a:off x="7329488" y="3595688"/>
            <a:ext cx="987425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83" name="AutoShape 42"/>
          <p:cNvSpPr>
            <a:spLocks noChangeArrowheads="1"/>
          </p:cNvSpPr>
          <p:nvPr/>
        </p:nvSpPr>
        <p:spPr bwMode="auto">
          <a:xfrm>
            <a:off x="7051675" y="2947988"/>
            <a:ext cx="284163" cy="381000"/>
          </a:xfrm>
          <a:prstGeom prst="upArrow">
            <a:avLst>
              <a:gd name="adj1" fmla="val 0"/>
              <a:gd name="adj2" fmla="val 81415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84" name="AutoShape 43"/>
          <p:cNvSpPr>
            <a:spLocks noChangeArrowheads="1"/>
          </p:cNvSpPr>
          <p:nvPr/>
        </p:nvSpPr>
        <p:spPr bwMode="auto">
          <a:xfrm>
            <a:off x="4764088" y="4049713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85" name="Rectangle 49"/>
          <p:cNvSpPr>
            <a:spLocks noChangeArrowheads="1"/>
          </p:cNvSpPr>
          <p:nvPr/>
        </p:nvSpPr>
        <p:spPr bwMode="auto">
          <a:xfrm>
            <a:off x="539750" y="333375"/>
            <a:ext cx="8135938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6" name="Rectangle 50"/>
          <p:cNvSpPr>
            <a:spLocks noChangeArrowheads="1"/>
          </p:cNvSpPr>
          <p:nvPr/>
        </p:nvSpPr>
        <p:spPr bwMode="auto">
          <a:xfrm>
            <a:off x="539750" y="1411288"/>
            <a:ext cx="8135938" cy="352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7" name="Rectangle 51"/>
          <p:cNvSpPr>
            <a:spLocks noChangeArrowheads="1"/>
          </p:cNvSpPr>
          <p:nvPr/>
        </p:nvSpPr>
        <p:spPr bwMode="auto">
          <a:xfrm>
            <a:off x="539750" y="5300663"/>
            <a:ext cx="8135938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8" name="Rectangle 14"/>
          <p:cNvSpPr>
            <a:spLocks noChangeArrowheads="1"/>
          </p:cNvSpPr>
          <p:nvPr/>
        </p:nvSpPr>
        <p:spPr bwMode="auto">
          <a:xfrm>
            <a:off x="5403850" y="3595688"/>
            <a:ext cx="681038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A13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028825" y="1987550"/>
            <a:ext cx="1392238" cy="4318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9153" idx="0"/>
          </p:cNvCxnSpPr>
          <p:nvPr/>
        </p:nvCxnSpPr>
        <p:spPr>
          <a:xfrm>
            <a:off x="4878388" y="2058988"/>
            <a:ext cx="19050" cy="43338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173" idx="3"/>
            <a:endCxn id="49177" idx="0"/>
          </p:cNvCxnSpPr>
          <p:nvPr/>
        </p:nvCxnSpPr>
        <p:spPr>
          <a:xfrm>
            <a:off x="5353050" y="1844675"/>
            <a:ext cx="1811338" cy="6477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2" name="Rectangle 39"/>
          <p:cNvSpPr>
            <a:spLocks noChangeArrowheads="1"/>
          </p:cNvSpPr>
          <p:nvPr/>
        </p:nvSpPr>
        <p:spPr bwMode="auto">
          <a:xfrm>
            <a:off x="310307" y="6197242"/>
            <a:ext cx="8151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在应用层需要有一个专门的控制器类（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）负责接受用户请求</a:t>
            </a:r>
          </a:p>
        </p:txBody>
      </p:sp>
      <p:cxnSp>
        <p:nvCxnSpPr>
          <p:cNvPr id="57" name="直接箭头连接符 56"/>
          <p:cNvCxnSpPr>
            <a:stCxn id="49174" idx="2"/>
            <a:endCxn id="49173" idx="0"/>
          </p:cNvCxnSpPr>
          <p:nvPr/>
        </p:nvCxnSpPr>
        <p:spPr>
          <a:xfrm flipH="1">
            <a:off x="4422775" y="850900"/>
            <a:ext cx="4763" cy="777875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575175" y="4964113"/>
            <a:ext cx="0" cy="44926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标注 1"/>
          <p:cNvSpPr/>
          <p:nvPr/>
        </p:nvSpPr>
        <p:spPr>
          <a:xfrm>
            <a:off x="5507038" y="850900"/>
            <a:ext cx="1544637" cy="777875"/>
          </a:xfrm>
          <a:prstGeom prst="wedgeRoundRectCallout">
            <a:avLst>
              <a:gd name="adj1" fmla="val -55022"/>
              <a:gd name="adj2" fmla="val 647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代表整个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ChangeArrowheads="1"/>
          </p:cNvSpPr>
          <p:nvPr/>
        </p:nvSpPr>
        <p:spPr bwMode="auto">
          <a:xfrm>
            <a:off x="4443160" y="3340223"/>
            <a:ext cx="7937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1490410" y="3349748"/>
            <a:ext cx="723900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C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55" name="Rectangle 8"/>
          <p:cNvSpPr>
            <a:spLocks noChangeArrowheads="1"/>
          </p:cNvSpPr>
          <p:nvPr/>
        </p:nvSpPr>
        <p:spPr bwMode="auto">
          <a:xfrm>
            <a:off x="3519235" y="4443536"/>
            <a:ext cx="72548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A11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56" name="AutoShape 9"/>
          <p:cNvCxnSpPr>
            <a:cxnSpLocks noChangeShapeType="1"/>
          </p:cNvCxnSpPr>
          <p:nvPr/>
        </p:nvCxnSpPr>
        <p:spPr bwMode="auto">
          <a:xfrm flipV="1">
            <a:off x="3924047" y="4219698"/>
            <a:ext cx="180022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57" name="AutoShape 10"/>
          <p:cNvCxnSpPr>
            <a:cxnSpLocks noChangeShapeType="1"/>
          </p:cNvCxnSpPr>
          <p:nvPr/>
        </p:nvCxnSpPr>
        <p:spPr bwMode="auto">
          <a:xfrm flipH="1">
            <a:off x="3884360" y="4219698"/>
            <a:ext cx="1587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58" name="AutoShape 11"/>
          <p:cNvCxnSpPr>
            <a:cxnSpLocks noChangeShapeType="1"/>
          </p:cNvCxnSpPr>
          <p:nvPr/>
        </p:nvCxnSpPr>
        <p:spPr bwMode="auto">
          <a:xfrm flipH="1">
            <a:off x="4830510" y="4219698"/>
            <a:ext cx="1587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59" name="AutoShape 12"/>
          <p:cNvSpPr>
            <a:spLocks noChangeArrowheads="1"/>
          </p:cNvSpPr>
          <p:nvPr/>
        </p:nvSpPr>
        <p:spPr bwMode="auto">
          <a:xfrm>
            <a:off x="4697160" y="3822823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60" name="Rectangle 13"/>
          <p:cNvSpPr>
            <a:spLocks noChangeArrowheads="1"/>
          </p:cNvSpPr>
          <p:nvPr/>
        </p:nvSpPr>
        <p:spPr bwMode="auto">
          <a:xfrm>
            <a:off x="4370135" y="4443536"/>
            <a:ext cx="792162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61" name="Rectangle 15"/>
          <p:cNvSpPr>
            <a:spLocks noChangeArrowheads="1"/>
          </p:cNvSpPr>
          <p:nvPr/>
        </p:nvSpPr>
        <p:spPr bwMode="auto">
          <a:xfrm>
            <a:off x="4370135" y="5302373"/>
            <a:ext cx="969962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A121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2" name="AutoShape 16"/>
          <p:cNvCxnSpPr>
            <a:cxnSpLocks noChangeShapeType="1"/>
          </p:cNvCxnSpPr>
          <p:nvPr/>
        </p:nvCxnSpPr>
        <p:spPr bwMode="auto">
          <a:xfrm flipH="1">
            <a:off x="5689347" y="4219698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3" name="Rectangle 17"/>
          <p:cNvSpPr>
            <a:spLocks noChangeArrowheads="1"/>
          </p:cNvSpPr>
          <p:nvPr/>
        </p:nvSpPr>
        <p:spPr bwMode="auto">
          <a:xfrm>
            <a:off x="2944560" y="3379911"/>
            <a:ext cx="83978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B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4" name="AutoShape 20"/>
          <p:cNvCxnSpPr>
            <a:cxnSpLocks noChangeShapeType="1"/>
          </p:cNvCxnSpPr>
          <p:nvPr/>
        </p:nvCxnSpPr>
        <p:spPr bwMode="auto">
          <a:xfrm>
            <a:off x="2239710" y="3670423"/>
            <a:ext cx="720725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65" name="Rectangle 21"/>
          <p:cNvSpPr>
            <a:spLocks noChangeArrowheads="1"/>
          </p:cNvSpPr>
          <p:nvPr/>
        </p:nvSpPr>
        <p:spPr bwMode="auto">
          <a:xfrm>
            <a:off x="1530097" y="4094286"/>
            <a:ext cx="681038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66" name="AutoShape 22"/>
          <p:cNvCxnSpPr>
            <a:cxnSpLocks noChangeShapeType="1"/>
          </p:cNvCxnSpPr>
          <p:nvPr/>
        </p:nvCxnSpPr>
        <p:spPr bwMode="auto">
          <a:xfrm>
            <a:off x="1414210" y="4927723"/>
            <a:ext cx="830262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7" name="AutoShape 23"/>
          <p:cNvCxnSpPr>
            <a:cxnSpLocks noChangeShapeType="1"/>
          </p:cNvCxnSpPr>
          <p:nvPr/>
        </p:nvCxnSpPr>
        <p:spPr bwMode="auto">
          <a:xfrm flipH="1">
            <a:off x="1415797" y="4899148"/>
            <a:ext cx="1588" cy="2936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8" name="AutoShape 24"/>
          <p:cNvCxnSpPr>
            <a:cxnSpLocks noChangeShapeType="1"/>
          </p:cNvCxnSpPr>
          <p:nvPr/>
        </p:nvCxnSpPr>
        <p:spPr bwMode="auto">
          <a:xfrm flipH="1">
            <a:off x="2260347" y="4926136"/>
            <a:ext cx="1588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9" name="Rectangle 25"/>
          <p:cNvSpPr>
            <a:spLocks noChangeArrowheads="1"/>
          </p:cNvSpPr>
          <p:nvPr/>
        </p:nvSpPr>
        <p:spPr bwMode="auto">
          <a:xfrm>
            <a:off x="1077660" y="5203948"/>
            <a:ext cx="68103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D11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0" name="Rectangle 26"/>
          <p:cNvSpPr>
            <a:spLocks noChangeArrowheads="1"/>
          </p:cNvSpPr>
          <p:nvPr/>
        </p:nvSpPr>
        <p:spPr bwMode="auto">
          <a:xfrm>
            <a:off x="1936497" y="5203948"/>
            <a:ext cx="682625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D12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1" name="AutoShape 27"/>
          <p:cNvSpPr>
            <a:spLocks noChangeArrowheads="1"/>
          </p:cNvSpPr>
          <p:nvPr/>
        </p:nvSpPr>
        <p:spPr bwMode="auto">
          <a:xfrm>
            <a:off x="1688847" y="4543548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cxnSp>
        <p:nvCxnSpPr>
          <p:cNvPr id="49172" name="AutoShape 29"/>
          <p:cNvCxnSpPr>
            <a:cxnSpLocks noChangeShapeType="1"/>
          </p:cNvCxnSpPr>
          <p:nvPr/>
        </p:nvCxnSpPr>
        <p:spPr bwMode="auto">
          <a:xfrm>
            <a:off x="1866647" y="3776786"/>
            <a:ext cx="0" cy="3206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73" name="Rectangle 30"/>
          <p:cNvSpPr>
            <a:spLocks noChangeArrowheads="1"/>
          </p:cNvSpPr>
          <p:nvPr/>
        </p:nvSpPr>
        <p:spPr bwMode="auto">
          <a:xfrm>
            <a:off x="3435097" y="1412081"/>
            <a:ext cx="1860550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cs typeface="Arial" charset="0"/>
              </a:rPr>
              <a:t>Controller </a:t>
            </a:r>
            <a:endParaRPr lang="en-US" altLang="zh-CN" sz="280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49174" name="Rectangle 31"/>
          <p:cNvSpPr>
            <a:spLocks noChangeArrowheads="1"/>
          </p:cNvSpPr>
          <p:nvPr/>
        </p:nvSpPr>
        <p:spPr bwMode="auto">
          <a:xfrm>
            <a:off x="3577972" y="420688"/>
            <a:ext cx="1584325" cy="4302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GUI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75" name="Rectangle 32"/>
          <p:cNvSpPr>
            <a:spLocks noChangeArrowheads="1"/>
          </p:cNvSpPr>
          <p:nvPr/>
        </p:nvSpPr>
        <p:spPr bwMode="auto">
          <a:xfrm>
            <a:off x="3650601" y="6204793"/>
            <a:ext cx="2087563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DBAccess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76" name="AutoShape 35"/>
          <p:cNvCxnSpPr>
            <a:cxnSpLocks noChangeShapeType="1"/>
          </p:cNvCxnSpPr>
          <p:nvPr/>
        </p:nvCxnSpPr>
        <p:spPr bwMode="auto">
          <a:xfrm flipH="1">
            <a:off x="2198435" y="3505323"/>
            <a:ext cx="719137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9177" name="Rectangle 36"/>
          <p:cNvSpPr>
            <a:spLocks noChangeArrowheads="1"/>
          </p:cNvSpPr>
          <p:nvPr/>
        </p:nvSpPr>
        <p:spPr bwMode="auto">
          <a:xfrm>
            <a:off x="6765672" y="3340223"/>
            <a:ext cx="682625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49178" name="AutoShape 37"/>
          <p:cNvCxnSpPr>
            <a:cxnSpLocks noChangeShapeType="1"/>
          </p:cNvCxnSpPr>
          <p:nvPr/>
        </p:nvCxnSpPr>
        <p:spPr bwMode="auto">
          <a:xfrm>
            <a:off x="6708522" y="4165723"/>
            <a:ext cx="1082675" cy="1588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79" name="AutoShape 38"/>
          <p:cNvCxnSpPr>
            <a:cxnSpLocks noChangeShapeType="1"/>
          </p:cNvCxnSpPr>
          <p:nvPr/>
        </p:nvCxnSpPr>
        <p:spPr bwMode="auto">
          <a:xfrm flipH="1">
            <a:off x="6694235" y="4151436"/>
            <a:ext cx="1587" cy="293687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80" name="AutoShape 39"/>
          <p:cNvCxnSpPr>
            <a:cxnSpLocks noChangeShapeType="1"/>
          </p:cNvCxnSpPr>
          <p:nvPr/>
        </p:nvCxnSpPr>
        <p:spPr bwMode="auto">
          <a:xfrm>
            <a:off x="7776910" y="4178423"/>
            <a:ext cx="0" cy="2952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81" name="Rectangle 40"/>
          <p:cNvSpPr>
            <a:spLocks noChangeArrowheads="1"/>
          </p:cNvSpPr>
          <p:nvPr/>
        </p:nvSpPr>
        <p:spPr bwMode="auto">
          <a:xfrm>
            <a:off x="6268785" y="4459411"/>
            <a:ext cx="895350" cy="4302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E11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82" name="Rectangle 41"/>
          <p:cNvSpPr>
            <a:spLocks noChangeArrowheads="1"/>
          </p:cNvSpPr>
          <p:nvPr/>
        </p:nvSpPr>
        <p:spPr bwMode="auto">
          <a:xfrm>
            <a:off x="7272085" y="4443536"/>
            <a:ext cx="987425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E12</a:t>
            </a:r>
            <a:endParaRPr lang="en-US" altLang="zh-CN" sz="2800">
              <a:cs typeface="Arial" charset="0"/>
            </a:endParaRPr>
          </a:p>
        </p:txBody>
      </p:sp>
      <p:sp>
        <p:nvSpPr>
          <p:cNvPr id="49183" name="AutoShape 42"/>
          <p:cNvSpPr>
            <a:spLocks noChangeArrowheads="1"/>
          </p:cNvSpPr>
          <p:nvPr/>
        </p:nvSpPr>
        <p:spPr bwMode="auto">
          <a:xfrm>
            <a:off x="6994272" y="3795836"/>
            <a:ext cx="284163" cy="381000"/>
          </a:xfrm>
          <a:prstGeom prst="upArrow">
            <a:avLst>
              <a:gd name="adj1" fmla="val 0"/>
              <a:gd name="adj2" fmla="val 81415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84" name="AutoShape 43"/>
          <p:cNvSpPr>
            <a:spLocks noChangeArrowheads="1"/>
          </p:cNvSpPr>
          <p:nvPr/>
        </p:nvSpPr>
        <p:spPr bwMode="auto">
          <a:xfrm>
            <a:off x="4706685" y="4897561"/>
            <a:ext cx="282575" cy="381000"/>
          </a:xfrm>
          <a:prstGeom prst="upArrow">
            <a:avLst>
              <a:gd name="adj1" fmla="val 0"/>
              <a:gd name="adj2" fmla="val 8187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800">
              <a:cs typeface="Arial" charset="0"/>
            </a:endParaRPr>
          </a:p>
        </p:txBody>
      </p:sp>
      <p:sp>
        <p:nvSpPr>
          <p:cNvPr id="49185" name="Rectangle 49"/>
          <p:cNvSpPr>
            <a:spLocks noChangeArrowheads="1"/>
          </p:cNvSpPr>
          <p:nvPr/>
        </p:nvSpPr>
        <p:spPr bwMode="auto">
          <a:xfrm>
            <a:off x="771644" y="333375"/>
            <a:ext cx="770389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6" name="Rectangle 50"/>
          <p:cNvSpPr>
            <a:spLocks noChangeArrowheads="1"/>
          </p:cNvSpPr>
          <p:nvPr/>
        </p:nvSpPr>
        <p:spPr bwMode="auto">
          <a:xfrm>
            <a:off x="771644" y="1194594"/>
            <a:ext cx="7703890" cy="4538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7" name="Rectangle 51"/>
          <p:cNvSpPr>
            <a:spLocks noChangeArrowheads="1"/>
          </p:cNvSpPr>
          <p:nvPr/>
        </p:nvSpPr>
        <p:spPr bwMode="auto">
          <a:xfrm>
            <a:off x="3362966" y="6092081"/>
            <a:ext cx="264983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9188" name="Rectangle 14"/>
          <p:cNvSpPr>
            <a:spLocks noChangeArrowheads="1"/>
          </p:cNvSpPr>
          <p:nvPr/>
        </p:nvSpPr>
        <p:spPr bwMode="auto">
          <a:xfrm>
            <a:off x="5346447" y="4443536"/>
            <a:ext cx="681038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A13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51" name="直接箭头连接符 50"/>
          <p:cNvCxnSpPr>
            <a:endCxn id="44" idx="0"/>
          </p:cNvCxnSpPr>
          <p:nvPr/>
        </p:nvCxnSpPr>
        <p:spPr>
          <a:xfrm flipH="1">
            <a:off x="1994317" y="1770856"/>
            <a:ext cx="1369343" cy="89582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9153" idx="0"/>
          </p:cNvCxnSpPr>
          <p:nvPr/>
        </p:nvCxnSpPr>
        <p:spPr>
          <a:xfrm>
            <a:off x="4820985" y="2906836"/>
            <a:ext cx="19050" cy="43338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173" idx="3"/>
          </p:cNvCxnSpPr>
          <p:nvPr/>
        </p:nvCxnSpPr>
        <p:spPr>
          <a:xfrm>
            <a:off x="5295647" y="1627188"/>
            <a:ext cx="1811337" cy="995953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2" name="Rectangle 39"/>
          <p:cNvSpPr>
            <a:spLocks noChangeArrowheads="1"/>
          </p:cNvSpPr>
          <p:nvPr/>
        </p:nvSpPr>
        <p:spPr bwMode="auto">
          <a:xfrm>
            <a:off x="755576" y="5910371"/>
            <a:ext cx="20313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与任务控制器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49174" idx="2"/>
            <a:endCxn id="49173" idx="0"/>
          </p:cNvCxnSpPr>
          <p:nvPr/>
        </p:nvCxnSpPr>
        <p:spPr>
          <a:xfrm flipH="1">
            <a:off x="4365372" y="850900"/>
            <a:ext cx="4763" cy="561181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806301" y="5733256"/>
            <a:ext cx="0" cy="44926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914197" y="2666683"/>
            <a:ext cx="2160240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C00000"/>
                </a:solidFill>
                <a:cs typeface="Arial" charset="0"/>
              </a:rPr>
              <a:t>SessionCtr1</a:t>
            </a:r>
            <a:r>
              <a:rPr lang="en-US" altLang="zh-CN" sz="2400" b="1" dirty="0" smtClean="0">
                <a:solidFill>
                  <a:srgbClr val="C00000"/>
                </a:solidFill>
                <a:cs typeface="Arial" charset="0"/>
              </a:rPr>
              <a:t> </a:t>
            </a:r>
            <a:endParaRPr lang="en-US" altLang="zh-CN" sz="24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650501" y="2636242"/>
            <a:ext cx="2160240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C00000"/>
                </a:solidFill>
                <a:cs typeface="Arial" charset="0"/>
              </a:rPr>
              <a:t>SessionCtr2</a:t>
            </a:r>
            <a:r>
              <a:rPr lang="en-US" altLang="zh-CN" sz="2400" b="1" dirty="0" smtClean="0">
                <a:solidFill>
                  <a:srgbClr val="C00000"/>
                </a:solidFill>
                <a:cs typeface="Arial" charset="0"/>
              </a:rPr>
              <a:t> </a:t>
            </a:r>
            <a:endParaRPr lang="en-US" altLang="zh-CN" sz="24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6099270" y="2623141"/>
            <a:ext cx="2160240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C00000"/>
                </a:solidFill>
                <a:cs typeface="Arial" charset="0"/>
              </a:rPr>
              <a:t>SessionCtr3</a:t>
            </a:r>
            <a:r>
              <a:rPr lang="en-US" altLang="zh-CN" sz="2400" b="1" dirty="0" smtClean="0">
                <a:solidFill>
                  <a:srgbClr val="C00000"/>
                </a:solidFill>
                <a:cs typeface="Arial" charset="0"/>
              </a:rPr>
              <a:t> </a:t>
            </a:r>
            <a:endParaRPr lang="en-US" altLang="zh-CN" sz="2400" dirty="0">
              <a:solidFill>
                <a:srgbClr val="C00000"/>
              </a:solidFill>
              <a:cs typeface="Arial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370582" y="1844154"/>
            <a:ext cx="179734" cy="822529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159281" y="2996282"/>
            <a:ext cx="0" cy="3600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850301" y="3015694"/>
            <a:ext cx="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标注 55"/>
          <p:cNvSpPr/>
          <p:nvPr/>
        </p:nvSpPr>
        <p:spPr>
          <a:xfrm>
            <a:off x="5507038" y="850900"/>
            <a:ext cx="1544637" cy="777875"/>
          </a:xfrm>
          <a:prstGeom prst="wedgeRoundRectCallout">
            <a:avLst>
              <a:gd name="adj1" fmla="val -55022"/>
              <a:gd name="adj2" fmla="val 647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代表整个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8" name="圆角矩形标注 57"/>
          <p:cNvSpPr/>
          <p:nvPr/>
        </p:nvSpPr>
        <p:spPr>
          <a:xfrm>
            <a:off x="7249859" y="1571005"/>
            <a:ext cx="1282581" cy="777875"/>
          </a:xfrm>
          <a:prstGeom prst="wedgeRoundRectCallout">
            <a:avLst>
              <a:gd name="adj1" fmla="val -9918"/>
              <a:gd name="adj2" fmla="val 983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用例控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制器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type="body" idx="1"/>
          </p:nvPr>
        </p:nvSpPr>
        <p:spPr>
          <a:xfrm>
            <a:off x="322263" y="620689"/>
            <a:ext cx="8642350" cy="4968552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控制器是一个非用户图形界面对象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b="1" dirty="0" smtClean="0">
                <a:latin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Controller</a:t>
            </a:r>
            <a:r>
              <a:rPr lang="en-US" altLang="zh-CN" b="1" dirty="0" smtClean="0">
                <a:latin typeface="Arial" charset="0"/>
                <a:cs typeface="Arial" charset="0"/>
              </a:rPr>
              <a:t> is a non-user interface object responsible for receiving or handling a system event. A Controller defines the method for the system operation.</a:t>
            </a:r>
            <a:endParaRPr lang="zh-CN" altLang="en-US" b="1" dirty="0" smtClean="0">
              <a:latin typeface="Arial" charset="0"/>
              <a:cs typeface="Arial" charset="0"/>
            </a:endParaRPr>
          </a:p>
          <a:p>
            <a:endParaRPr lang="en-US" altLang="zh-CN" i="1" dirty="0" smtClean="0">
              <a:latin typeface="Arial" charset="0"/>
              <a:cs typeface="Arial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Note</a:t>
            </a:r>
            <a:r>
              <a:rPr lang="en-US" altLang="zh-CN" dirty="0" smtClean="0">
                <a:latin typeface="Arial" charset="0"/>
                <a:cs typeface="Arial" charset="0"/>
              </a:rPr>
              <a:t>:  </a:t>
            </a:r>
            <a:r>
              <a:rPr lang="en-US" altLang="zh-CN" b="1" dirty="0" smtClean="0">
                <a:latin typeface="Arial" charset="0"/>
                <a:cs typeface="Arial" charset="0"/>
              </a:rPr>
              <a:t>GUI classes cannot be used as controller classes. 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用户图形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界面类不适合做控制器类。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type="body" idx="1"/>
          </p:nvPr>
        </p:nvSpPr>
        <p:spPr>
          <a:xfrm>
            <a:off x="251520" y="765051"/>
            <a:ext cx="8507288" cy="496820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问题：将责任分配到对象中的一般原则是什么？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Problem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What is a general principle of assigning responsibilities to objects?</a:t>
            </a: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/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/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信息专家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模式：将责任分配给信息专家类（拥有实现该责任的信息的类）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Information Expert pattern:   Assign a responsibility to the information expert, </a:t>
            </a:r>
          </a:p>
          <a:p>
            <a:pPr lvl="1" eaLnBrk="1" hangingPunct="1"/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the class that has the </a:t>
            </a:r>
            <a:r>
              <a:rPr lang="en-US" altLang="zh-CN" sz="30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information 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necessary to fulfill the responsibility.</a:t>
            </a:r>
            <a:endParaRPr lang="zh-CN" altLang="en-US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8218488" cy="2447925"/>
          </a:xfrm>
        </p:spPr>
        <p:txBody>
          <a:bodyPr lIns="0" rIns="0"/>
          <a:lstStyle/>
          <a:p>
            <a:pPr>
              <a:buFont typeface="Arial" charset="0"/>
              <a:buNone/>
            </a:pP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【</a:t>
            </a:r>
            <a:r>
              <a:rPr lang="zh-CN" altLang="en-US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例</a:t>
            </a:r>
            <a:r>
              <a:rPr lang="en-US" altLang="zh-CN" b="1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4】</a:t>
            </a:r>
            <a:r>
              <a:rPr lang="en-US" altLang="zh-CN" b="1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Let’s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 continue the </a:t>
            </a:r>
            <a:r>
              <a:rPr lang="en-US" altLang="zh-CN" b="1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OutboundOrder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example. </a:t>
            </a:r>
            <a:endParaRPr lang="en-US" altLang="zh-CN" b="1" dirty="0" smtClean="0"/>
          </a:p>
          <a:p>
            <a:r>
              <a:rPr lang="en-US" altLang="zh-CN" b="1" dirty="0" smtClean="0">
                <a:latin typeface="Arial" charset="0"/>
                <a:cs typeface="Arial" charset="0"/>
              </a:rPr>
              <a:t>Now we want to choose a controller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38"/>
          <p:cNvGrpSpPr>
            <a:grpSpLocks/>
          </p:cNvGrpSpPr>
          <p:nvPr/>
        </p:nvGrpSpPr>
        <p:grpSpPr bwMode="auto">
          <a:xfrm>
            <a:off x="611188" y="652463"/>
            <a:ext cx="720725" cy="720725"/>
            <a:chOff x="385" y="1253"/>
            <a:chExt cx="499" cy="635"/>
          </a:xfrm>
        </p:grpSpPr>
        <p:sp>
          <p:nvSpPr>
            <p:cNvPr id="52244" name="Oval 39"/>
            <p:cNvSpPr>
              <a:spLocks noChangeArrowheads="1"/>
            </p:cNvSpPr>
            <p:nvPr/>
          </p:nvSpPr>
          <p:spPr bwMode="auto">
            <a:xfrm>
              <a:off x="476" y="1253"/>
              <a:ext cx="272" cy="227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54864" tIns="27432" rIns="54864" bIns="27432" anchor="ctr"/>
            <a:lstStyle/>
            <a:p>
              <a:pPr algn="ctr"/>
              <a:endParaRPr lang="zh-CN" altLang="en-US">
                <a:cs typeface="Arial" charset="0"/>
              </a:endParaRPr>
            </a:p>
          </p:txBody>
        </p:sp>
        <p:sp>
          <p:nvSpPr>
            <p:cNvPr id="52245" name="Line 40"/>
            <p:cNvSpPr>
              <a:spLocks noChangeShapeType="1"/>
            </p:cNvSpPr>
            <p:nvPr/>
          </p:nvSpPr>
          <p:spPr bwMode="auto">
            <a:xfrm>
              <a:off x="385" y="1570"/>
              <a:ext cx="4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41"/>
            <p:cNvSpPr>
              <a:spLocks noChangeShapeType="1"/>
            </p:cNvSpPr>
            <p:nvPr/>
          </p:nvSpPr>
          <p:spPr bwMode="auto">
            <a:xfrm>
              <a:off x="612" y="1480"/>
              <a:ext cx="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Line 42"/>
            <p:cNvSpPr>
              <a:spLocks noChangeShapeType="1"/>
            </p:cNvSpPr>
            <p:nvPr/>
          </p:nvSpPr>
          <p:spPr bwMode="auto">
            <a:xfrm flipH="1">
              <a:off x="431" y="1706"/>
              <a:ext cx="181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43"/>
            <p:cNvSpPr>
              <a:spLocks noChangeShapeType="1"/>
            </p:cNvSpPr>
            <p:nvPr/>
          </p:nvSpPr>
          <p:spPr bwMode="auto">
            <a:xfrm>
              <a:off x="612" y="1706"/>
              <a:ext cx="181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26" name="Rectangle 26"/>
          <p:cNvSpPr>
            <a:spLocks noChangeArrowheads="1"/>
          </p:cNvSpPr>
          <p:nvPr/>
        </p:nvSpPr>
        <p:spPr bwMode="auto">
          <a:xfrm>
            <a:off x="514350" y="6099974"/>
            <a:ext cx="80900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考虑到用户图形界面层的电子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商品公司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的出库业务的出库单模型 </a:t>
            </a:r>
          </a:p>
        </p:txBody>
      </p:sp>
      <p:cxnSp>
        <p:nvCxnSpPr>
          <p:cNvPr id="52227" name="AutoShape 20"/>
          <p:cNvCxnSpPr>
            <a:cxnSpLocks noChangeShapeType="1"/>
          </p:cNvCxnSpPr>
          <p:nvPr/>
        </p:nvCxnSpPr>
        <p:spPr bwMode="auto">
          <a:xfrm>
            <a:off x="3781425" y="2505075"/>
            <a:ext cx="9001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2228" name="Rectangle 21"/>
          <p:cNvSpPr>
            <a:spLocks noChangeArrowheads="1"/>
          </p:cNvSpPr>
          <p:nvPr/>
        </p:nvSpPr>
        <p:spPr bwMode="auto">
          <a:xfrm>
            <a:off x="1109663" y="3030538"/>
            <a:ext cx="2901950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OutboundOrder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52229" name="AutoShape 29"/>
          <p:cNvCxnSpPr>
            <a:cxnSpLocks noChangeShapeType="1"/>
          </p:cNvCxnSpPr>
          <p:nvPr/>
        </p:nvCxnSpPr>
        <p:spPr bwMode="auto">
          <a:xfrm>
            <a:off x="2459038" y="2713038"/>
            <a:ext cx="0" cy="3206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2230" name="Rectangle 31"/>
          <p:cNvSpPr>
            <a:spLocks noChangeArrowheads="1"/>
          </p:cNvSpPr>
          <p:nvPr/>
        </p:nvSpPr>
        <p:spPr bwMode="auto">
          <a:xfrm>
            <a:off x="3635375" y="809625"/>
            <a:ext cx="158432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GUI</a:t>
            </a:r>
            <a:endParaRPr lang="en-US" altLang="zh-CN" sz="2800">
              <a:cs typeface="Arial" charset="0"/>
            </a:endParaRPr>
          </a:p>
        </p:txBody>
      </p:sp>
      <p:sp>
        <p:nvSpPr>
          <p:cNvPr id="52231" name="Rectangle 32"/>
          <p:cNvSpPr>
            <a:spLocks noChangeArrowheads="1"/>
          </p:cNvSpPr>
          <p:nvPr/>
        </p:nvSpPr>
        <p:spPr bwMode="auto">
          <a:xfrm>
            <a:off x="3394075" y="5192713"/>
            <a:ext cx="2087563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DBAccess</a:t>
            </a:r>
            <a:endParaRPr lang="en-US" altLang="zh-CN" sz="2800">
              <a:cs typeface="Arial" charset="0"/>
            </a:endParaRPr>
          </a:p>
        </p:txBody>
      </p:sp>
      <p:sp>
        <p:nvSpPr>
          <p:cNvPr id="52232" name="Rectangle 49"/>
          <p:cNvSpPr>
            <a:spLocks noChangeArrowheads="1"/>
          </p:cNvSpPr>
          <p:nvPr/>
        </p:nvSpPr>
        <p:spPr bwMode="auto">
          <a:xfrm>
            <a:off x="2268538" y="652463"/>
            <a:ext cx="417512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52233" name="Rectangle 50"/>
          <p:cNvSpPr>
            <a:spLocks noChangeArrowheads="1"/>
          </p:cNvSpPr>
          <p:nvPr/>
        </p:nvSpPr>
        <p:spPr bwMode="auto">
          <a:xfrm>
            <a:off x="514350" y="2060575"/>
            <a:ext cx="7848600" cy="2662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52234" name="Rectangle 51"/>
          <p:cNvSpPr>
            <a:spLocks noChangeArrowheads="1"/>
          </p:cNvSpPr>
          <p:nvPr/>
        </p:nvSpPr>
        <p:spPr bwMode="auto">
          <a:xfrm>
            <a:off x="514350" y="5084763"/>
            <a:ext cx="78486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65" name="直接箭头连接符 64"/>
          <p:cNvCxnSpPr>
            <a:stCxn id="52230" idx="2"/>
            <a:endCxn id="46" idx="0"/>
          </p:cNvCxnSpPr>
          <p:nvPr/>
        </p:nvCxnSpPr>
        <p:spPr>
          <a:xfrm flipH="1">
            <a:off x="4422775" y="1249363"/>
            <a:ext cx="4763" cy="777875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49775" y="4748213"/>
            <a:ext cx="0" cy="44926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1139825" y="3862388"/>
            <a:ext cx="2338388" cy="4302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OrderEntry</a:t>
            </a:r>
            <a:endParaRPr lang="en-US" altLang="zh-CN" sz="2800">
              <a:cs typeface="Arial" charset="0"/>
            </a:endParaRPr>
          </a:p>
        </p:txBody>
      </p:sp>
      <p:sp>
        <p:nvSpPr>
          <p:cNvPr id="52238" name="Rectangle 21"/>
          <p:cNvSpPr>
            <a:spLocks noChangeArrowheads="1"/>
          </p:cNvSpPr>
          <p:nvPr/>
        </p:nvSpPr>
        <p:spPr bwMode="auto">
          <a:xfrm>
            <a:off x="4379913" y="3860800"/>
            <a:ext cx="1920875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Product</a:t>
            </a:r>
            <a:endParaRPr lang="en-US" altLang="zh-CN" sz="2800">
              <a:cs typeface="Arial" charset="0"/>
            </a:endParaRPr>
          </a:p>
        </p:txBody>
      </p:sp>
      <p:sp>
        <p:nvSpPr>
          <p:cNvPr id="52239" name="Rectangle 21"/>
          <p:cNvSpPr>
            <a:spLocks noChangeArrowheads="1"/>
          </p:cNvSpPr>
          <p:nvPr/>
        </p:nvSpPr>
        <p:spPr bwMode="auto">
          <a:xfrm>
            <a:off x="4668838" y="2276475"/>
            <a:ext cx="2901950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BookKeeper</a:t>
            </a:r>
            <a:endParaRPr lang="en-US" altLang="zh-CN" sz="2800">
              <a:cs typeface="Arial" charset="0"/>
            </a:endParaRPr>
          </a:p>
        </p:txBody>
      </p:sp>
      <p:cxnSp>
        <p:nvCxnSpPr>
          <p:cNvPr id="52240" name="AutoShape 29"/>
          <p:cNvCxnSpPr>
            <a:cxnSpLocks noChangeShapeType="1"/>
          </p:cNvCxnSpPr>
          <p:nvPr/>
        </p:nvCxnSpPr>
        <p:spPr bwMode="auto">
          <a:xfrm>
            <a:off x="2459038" y="3502025"/>
            <a:ext cx="0" cy="3603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2241" name="AutoShape 20"/>
          <p:cNvCxnSpPr>
            <a:cxnSpLocks noChangeShapeType="1"/>
          </p:cNvCxnSpPr>
          <p:nvPr/>
        </p:nvCxnSpPr>
        <p:spPr bwMode="auto">
          <a:xfrm>
            <a:off x="3479800" y="4076700"/>
            <a:ext cx="9001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1200150" y="1014413"/>
            <a:ext cx="1068388" cy="0"/>
          </a:xfrm>
          <a:prstGeom prst="line">
            <a:avLst/>
          </a:prstGeom>
          <a:ln w="3492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3" name="Rectangle 7"/>
          <p:cNvSpPr>
            <a:spLocks noChangeArrowheads="1"/>
          </p:cNvSpPr>
          <p:nvPr/>
        </p:nvSpPr>
        <p:spPr bwMode="auto">
          <a:xfrm>
            <a:off x="1162050" y="2282825"/>
            <a:ext cx="2767013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StockManager</a:t>
            </a:r>
            <a:endParaRPr lang="en-US" altLang="zh-CN" sz="2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38"/>
          <p:cNvGrpSpPr>
            <a:grpSpLocks/>
          </p:cNvGrpSpPr>
          <p:nvPr/>
        </p:nvGrpSpPr>
        <p:grpSpPr bwMode="auto">
          <a:xfrm>
            <a:off x="611188" y="186085"/>
            <a:ext cx="720725" cy="720725"/>
            <a:chOff x="385" y="1253"/>
            <a:chExt cx="499" cy="635"/>
          </a:xfrm>
        </p:grpSpPr>
        <p:sp>
          <p:nvSpPr>
            <p:cNvPr id="53272" name="Oval 39"/>
            <p:cNvSpPr>
              <a:spLocks noChangeArrowheads="1"/>
            </p:cNvSpPr>
            <p:nvPr/>
          </p:nvSpPr>
          <p:spPr bwMode="auto">
            <a:xfrm>
              <a:off x="476" y="1253"/>
              <a:ext cx="272" cy="227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54864" tIns="27432" rIns="54864" bIns="27432" anchor="ctr"/>
            <a:lstStyle/>
            <a:p>
              <a:pPr algn="ctr"/>
              <a:endParaRPr lang="zh-CN" altLang="en-US"/>
            </a:p>
          </p:txBody>
        </p:sp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>
              <a:off x="385" y="1570"/>
              <a:ext cx="4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41"/>
            <p:cNvSpPr>
              <a:spLocks noChangeShapeType="1"/>
            </p:cNvSpPr>
            <p:nvPr/>
          </p:nvSpPr>
          <p:spPr bwMode="auto">
            <a:xfrm>
              <a:off x="612" y="1480"/>
              <a:ext cx="0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42"/>
            <p:cNvSpPr>
              <a:spLocks noChangeShapeType="1"/>
            </p:cNvSpPr>
            <p:nvPr/>
          </p:nvSpPr>
          <p:spPr bwMode="auto">
            <a:xfrm flipH="1">
              <a:off x="431" y="1706"/>
              <a:ext cx="181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43"/>
            <p:cNvSpPr>
              <a:spLocks noChangeShapeType="1"/>
            </p:cNvSpPr>
            <p:nvPr/>
          </p:nvSpPr>
          <p:spPr bwMode="auto">
            <a:xfrm>
              <a:off x="612" y="1706"/>
              <a:ext cx="181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0" name="Rectangle 26"/>
          <p:cNvSpPr>
            <a:spLocks noChangeArrowheads="1"/>
          </p:cNvSpPr>
          <p:nvPr/>
        </p:nvSpPr>
        <p:spPr bwMode="auto">
          <a:xfrm>
            <a:off x="467544" y="5982379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原来的领域类（实体类）都不适合作为控制器类，因此创建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一个专门的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类较好。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1187450" y="2429222"/>
            <a:ext cx="2554288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StockManager</a:t>
            </a:r>
            <a:endParaRPr lang="en-US" altLang="zh-CN" sz="2800"/>
          </a:p>
        </p:txBody>
      </p:sp>
      <p:cxnSp>
        <p:nvCxnSpPr>
          <p:cNvPr id="53252" name="AutoShape 20"/>
          <p:cNvCxnSpPr>
            <a:cxnSpLocks noChangeShapeType="1"/>
          </p:cNvCxnSpPr>
          <p:nvPr/>
        </p:nvCxnSpPr>
        <p:spPr bwMode="auto">
          <a:xfrm>
            <a:off x="3806825" y="2648297"/>
            <a:ext cx="9001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3253" name="Rectangle 21"/>
          <p:cNvSpPr>
            <a:spLocks noChangeArrowheads="1"/>
          </p:cNvSpPr>
          <p:nvPr/>
        </p:nvSpPr>
        <p:spPr bwMode="auto">
          <a:xfrm>
            <a:off x="1135063" y="3173760"/>
            <a:ext cx="2901950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OutboundOrder</a:t>
            </a:r>
            <a:endParaRPr lang="en-US" altLang="zh-CN" sz="2800"/>
          </a:p>
        </p:txBody>
      </p:sp>
      <p:cxnSp>
        <p:nvCxnSpPr>
          <p:cNvPr id="53254" name="AutoShape 29"/>
          <p:cNvCxnSpPr>
            <a:cxnSpLocks noChangeShapeType="1"/>
          </p:cNvCxnSpPr>
          <p:nvPr/>
        </p:nvCxnSpPr>
        <p:spPr bwMode="auto">
          <a:xfrm>
            <a:off x="2484438" y="2856260"/>
            <a:ext cx="0" cy="3206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3255" name="Rectangle 30"/>
          <p:cNvSpPr>
            <a:spLocks noChangeArrowheads="1"/>
          </p:cNvSpPr>
          <p:nvPr/>
        </p:nvSpPr>
        <p:spPr bwMode="auto">
          <a:xfrm>
            <a:off x="3492500" y="1551335"/>
            <a:ext cx="1860550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53256" name="Rectangle 31"/>
          <p:cNvSpPr>
            <a:spLocks noChangeArrowheads="1"/>
          </p:cNvSpPr>
          <p:nvPr/>
        </p:nvSpPr>
        <p:spPr bwMode="auto">
          <a:xfrm>
            <a:off x="3635375" y="348010"/>
            <a:ext cx="1584325" cy="4302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GUI</a:t>
            </a:r>
            <a:endParaRPr lang="en-US" altLang="zh-CN" sz="2800"/>
          </a:p>
        </p:txBody>
      </p:sp>
      <p:sp>
        <p:nvSpPr>
          <p:cNvPr id="53257" name="Rectangle 32"/>
          <p:cNvSpPr>
            <a:spLocks noChangeArrowheads="1"/>
          </p:cNvSpPr>
          <p:nvPr/>
        </p:nvSpPr>
        <p:spPr bwMode="auto">
          <a:xfrm>
            <a:off x="3419475" y="5340697"/>
            <a:ext cx="2087563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DBAccess</a:t>
            </a:r>
            <a:endParaRPr lang="en-US" altLang="zh-CN" sz="2800"/>
          </a:p>
        </p:txBody>
      </p:sp>
      <p:sp>
        <p:nvSpPr>
          <p:cNvPr id="53258" name="Rectangle 49"/>
          <p:cNvSpPr>
            <a:spLocks noChangeArrowheads="1"/>
          </p:cNvSpPr>
          <p:nvPr/>
        </p:nvSpPr>
        <p:spPr bwMode="auto">
          <a:xfrm>
            <a:off x="2268538" y="186085"/>
            <a:ext cx="417512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Rectangle 50"/>
          <p:cNvSpPr>
            <a:spLocks noChangeArrowheads="1"/>
          </p:cNvSpPr>
          <p:nvPr/>
        </p:nvSpPr>
        <p:spPr bwMode="auto">
          <a:xfrm>
            <a:off x="539750" y="1124297"/>
            <a:ext cx="7848600" cy="374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Rectangle 51"/>
          <p:cNvSpPr>
            <a:spLocks noChangeArrowheads="1"/>
          </p:cNvSpPr>
          <p:nvPr/>
        </p:nvSpPr>
        <p:spPr bwMode="auto">
          <a:xfrm>
            <a:off x="539750" y="5227985"/>
            <a:ext cx="78486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箭头连接符 64"/>
          <p:cNvCxnSpPr>
            <a:stCxn id="53256" idx="2"/>
            <a:endCxn id="53255" idx="0"/>
          </p:cNvCxnSpPr>
          <p:nvPr/>
        </p:nvCxnSpPr>
        <p:spPr>
          <a:xfrm flipH="1">
            <a:off x="4422775" y="778222"/>
            <a:ext cx="4763" cy="773113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75175" y="4891435"/>
            <a:ext cx="0" cy="44926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3" name="Rectangle 21"/>
          <p:cNvSpPr>
            <a:spLocks noChangeArrowheads="1"/>
          </p:cNvSpPr>
          <p:nvPr/>
        </p:nvSpPr>
        <p:spPr bwMode="auto">
          <a:xfrm>
            <a:off x="1165225" y="4005610"/>
            <a:ext cx="2338388" cy="4302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OrderEntry</a:t>
            </a:r>
            <a:endParaRPr lang="en-US" altLang="zh-CN" sz="2800"/>
          </a:p>
        </p:txBody>
      </p: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4405313" y="4004022"/>
            <a:ext cx="2903537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Product</a:t>
            </a:r>
            <a:endParaRPr lang="en-US" altLang="zh-CN" sz="2800"/>
          </a:p>
        </p:txBody>
      </p:sp>
      <p:sp>
        <p:nvSpPr>
          <p:cNvPr id="53265" name="Rectangle 21"/>
          <p:cNvSpPr>
            <a:spLocks noChangeArrowheads="1"/>
          </p:cNvSpPr>
          <p:nvPr/>
        </p:nvSpPr>
        <p:spPr bwMode="auto">
          <a:xfrm>
            <a:off x="4694238" y="2419697"/>
            <a:ext cx="2901950" cy="431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BookKeeper</a:t>
            </a:r>
            <a:endParaRPr lang="en-US" altLang="zh-CN" sz="2800"/>
          </a:p>
        </p:txBody>
      </p:sp>
      <p:cxnSp>
        <p:nvCxnSpPr>
          <p:cNvPr id="53266" name="AutoShape 29"/>
          <p:cNvCxnSpPr>
            <a:cxnSpLocks noChangeShapeType="1"/>
          </p:cNvCxnSpPr>
          <p:nvPr/>
        </p:nvCxnSpPr>
        <p:spPr bwMode="auto">
          <a:xfrm>
            <a:off x="2484438" y="3645247"/>
            <a:ext cx="0" cy="3603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267" name="AutoShape 20"/>
          <p:cNvCxnSpPr>
            <a:cxnSpLocks noChangeShapeType="1"/>
          </p:cNvCxnSpPr>
          <p:nvPr/>
        </p:nvCxnSpPr>
        <p:spPr bwMode="auto">
          <a:xfrm>
            <a:off x="3505200" y="4219922"/>
            <a:ext cx="9001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1200150" y="548035"/>
            <a:ext cx="1068388" cy="0"/>
          </a:xfrm>
          <a:prstGeom prst="line">
            <a:avLst/>
          </a:prstGeom>
          <a:ln w="3492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2451100" y="1771997"/>
            <a:ext cx="1028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59038" y="1771997"/>
            <a:ext cx="0" cy="6572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1" name="Rectangle 29"/>
          <p:cNvSpPr>
            <a:spLocks noChangeArrowheads="1"/>
          </p:cNvSpPr>
          <p:nvPr/>
        </p:nvSpPr>
        <p:spPr bwMode="auto">
          <a:xfrm>
            <a:off x="6189612" y="1233835"/>
            <a:ext cx="19827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单独设置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/>
          </p:cNvSpPr>
          <p:nvPr>
            <p:ph type="body" idx="1"/>
          </p:nvPr>
        </p:nvSpPr>
        <p:spPr>
          <a:xfrm>
            <a:off x="323850" y="116632"/>
            <a:ext cx="8569325" cy="33123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使用控制器模式的好处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(Benefits)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Increased potential for reuse, and pluggable interfaces. 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It ensures that application logic is </a:t>
            </a:r>
            <a:r>
              <a:rPr lang="en-US" altLang="zh-CN" sz="2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not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handled in the GUI layer. 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Delegating a system operation responsibility to a controller supports the reuse of the logic in future applications. </a:t>
            </a:r>
          </a:p>
        </p:txBody>
      </p:sp>
      <p:sp>
        <p:nvSpPr>
          <p:cNvPr id="542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2295" y="5950222"/>
            <a:ext cx="144018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/>
              <a:t>Back</a:t>
            </a:r>
          </a:p>
        </p:txBody>
      </p:sp>
      <p:sp>
        <p:nvSpPr>
          <p:cNvPr id="16" name="矩形 15"/>
          <p:cNvSpPr/>
          <p:nvPr/>
        </p:nvSpPr>
        <p:spPr>
          <a:xfrm>
            <a:off x="3953271" y="3356992"/>
            <a:ext cx="4939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GUI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仅仅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负责输入、输出；捕捉了用户输入之后，仅仅将输入传给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Controller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；而不是调用应用层其它的类；不包含业务逻辑。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851920" y="4717593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对于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GUI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传递进来的请求，根据请求的不同，而调用应用层的不同的类；充当指挥员的角色；包含了高层的业务逻辑。</a:t>
            </a:r>
            <a:endParaRPr lang="zh-CN" altLang="en-US" sz="20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1188" y="3501008"/>
            <a:ext cx="3128600" cy="2173630"/>
            <a:chOff x="611188" y="3501008"/>
            <a:chExt cx="3128600" cy="2173630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611188" y="3501008"/>
              <a:ext cx="720725" cy="720725"/>
              <a:chOff x="385" y="1253"/>
              <a:chExt cx="499" cy="635"/>
            </a:xfrm>
          </p:grpSpPr>
          <p:sp>
            <p:nvSpPr>
              <p:cNvPr id="5" name="Oval 39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72" cy="227"/>
              </a:xfrm>
              <a:prstGeom prst="ellipse">
                <a:avLst/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864" tIns="27432" rIns="54864" bIns="27432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Line 40"/>
              <p:cNvSpPr>
                <a:spLocks noChangeShapeType="1"/>
              </p:cNvSpPr>
              <p:nvPr/>
            </p:nvSpPr>
            <p:spPr bwMode="auto">
              <a:xfrm>
                <a:off x="385" y="1570"/>
                <a:ext cx="49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41"/>
              <p:cNvSpPr>
                <a:spLocks noChangeShapeType="1"/>
              </p:cNvSpPr>
              <p:nvPr/>
            </p:nvSpPr>
            <p:spPr bwMode="auto">
              <a:xfrm>
                <a:off x="612" y="1480"/>
                <a:ext cx="0" cy="2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42"/>
              <p:cNvSpPr>
                <a:spLocks noChangeShapeType="1"/>
              </p:cNvSpPr>
              <p:nvPr/>
            </p:nvSpPr>
            <p:spPr bwMode="auto">
              <a:xfrm flipH="1">
                <a:off x="431" y="1706"/>
                <a:ext cx="181" cy="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3"/>
              <p:cNvSpPr>
                <a:spLocks noChangeShapeType="1"/>
              </p:cNvSpPr>
              <p:nvPr/>
            </p:nvSpPr>
            <p:spPr bwMode="auto">
              <a:xfrm>
                <a:off x="612" y="1706"/>
                <a:ext cx="181" cy="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1876698" y="4798392"/>
              <a:ext cx="1860550" cy="439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  <a:endParaRPr lang="en-US" altLang="zh-CN" sz="2800" b="1" dirty="0">
                <a:solidFill>
                  <a:srgbClr val="0000CC"/>
                </a:solidFill>
              </a:endParaRPr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2081064" y="3592317"/>
              <a:ext cx="1440160" cy="4302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GUI</a:t>
              </a:r>
              <a:endParaRPr lang="en-US" altLang="zh-CN" sz="2800" dirty="0"/>
            </a:p>
          </p:txBody>
        </p:sp>
        <p:sp>
          <p:nvSpPr>
            <p:cNvPr id="12" name="Rectangle 49"/>
            <p:cNvSpPr>
              <a:spLocks noChangeArrowheads="1"/>
            </p:cNvSpPr>
            <p:nvPr/>
          </p:nvSpPr>
          <p:spPr bwMode="auto">
            <a:xfrm>
              <a:off x="1865835" y="3501008"/>
              <a:ext cx="1871413" cy="649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" name="直接箭头连接符 12"/>
            <p:cNvCxnSpPr>
              <a:endCxn id="10" idx="0"/>
            </p:cNvCxnSpPr>
            <p:nvPr/>
          </p:nvCxnSpPr>
          <p:spPr>
            <a:xfrm>
              <a:off x="2806973" y="4153867"/>
              <a:ext cx="0" cy="64452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331640" y="3862958"/>
              <a:ext cx="534194" cy="0"/>
            </a:xfrm>
            <a:prstGeom prst="line">
              <a:avLst/>
            </a:prstGeom>
            <a:ln w="3492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879238" y="5234901"/>
              <a:ext cx="1860550" cy="439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应用层</a:t>
              </a: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99601" y="5950222"/>
            <a:ext cx="6304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GUI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可以被重复利用；应用层的实体类可以被重复利用；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Controller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可以被重复利用。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r>
              <a:rPr lang="en-US" altLang="zh-CN" sz="3600" b="1" smtClean="0">
                <a:latin typeface="Arial" charset="0"/>
                <a:cs typeface="Arial" charset="0"/>
              </a:rPr>
              <a:t>6. Polymorphism Pattern</a:t>
            </a:r>
            <a:endParaRPr lang="zh-CN" altLang="en-US" sz="3600" b="1" smtClean="0">
              <a:latin typeface="Arial" charset="0"/>
              <a:cs typeface="Arial" charset="0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323850" y="1052736"/>
            <a:ext cx="8496300" cy="54726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背景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Background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如果一个程序使用了条件语句，则当有新的条件被加入的话，则需要修改原来的条件语句组的逻辑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If a program is designed using if-then-else or case statement conditional logic, then if a new variation arises, it requires modification of the case logic. 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缺点：程序不容易扩展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Drawbacks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difficult to extend a program with new variations because changes tend to be required in several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112568"/>
          </a:xfrm>
        </p:spPr>
        <p:txBody>
          <a:bodyPr/>
          <a:lstStyle/>
          <a:p>
            <a:r>
              <a:rPr lang="en-US" altLang="zh-CN" sz="3000" b="1" dirty="0" smtClean="0">
                <a:latin typeface="Arial" charset="0"/>
                <a:cs typeface="Arial" charset="0"/>
              </a:rPr>
              <a:t>Problem: </a:t>
            </a:r>
            <a:r>
              <a:rPr lang="en-US" altLang="zh-CN" sz="3000" dirty="0" smtClean="0">
                <a:latin typeface="Arial" charset="0"/>
                <a:cs typeface="Arial" charset="0"/>
              </a:rPr>
              <a:t>How to handle alternatives based on type? 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如何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处理基于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类型变化的解决方案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？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endParaRPr lang="en-US" altLang="zh-CN" sz="3000" b="1" dirty="0" smtClean="0">
              <a:latin typeface="Arial" charset="0"/>
              <a:cs typeface="Arial" charset="0"/>
            </a:endParaRPr>
          </a:p>
          <a:p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多态模式</a:t>
            </a:r>
            <a:r>
              <a:rPr lang="en-US" altLang="zh-CN" sz="30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. 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</a:t>
            </a: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相关的行为基于类型而变化，使用多态操作，将行为责任分配给相关的类型。</a:t>
            </a:r>
          </a:p>
          <a:p>
            <a:r>
              <a:rPr lang="en-US" altLang="zh-CN" sz="30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Polymorphism Pattern</a:t>
            </a:r>
            <a:r>
              <a:rPr lang="en-US" altLang="zh-CN" sz="3000" b="1" dirty="0" smtClean="0">
                <a:latin typeface="Arial" charset="0"/>
                <a:cs typeface="Arial" charset="0"/>
              </a:rPr>
              <a:t>: </a:t>
            </a:r>
            <a:r>
              <a:rPr lang="en-US" altLang="zh-CN" sz="3000" dirty="0" smtClean="0">
                <a:latin typeface="Arial" charset="0"/>
                <a:cs typeface="Arial" charset="0"/>
              </a:rPr>
              <a:t>When related alternatives or behaviors vary by type (class), assign responsibility for the behavior-using polymorphic operations-to the types for which the behavior varies. </a:t>
            </a:r>
            <a:endParaRPr lang="zh-CN" altLang="en-US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1"/>
          </p:nvPr>
        </p:nvSpPr>
        <p:spPr>
          <a:xfrm>
            <a:off x="395288" y="188913"/>
            <a:ext cx="8497887" cy="1223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【</a:t>
            </a:r>
            <a:r>
              <a:rPr lang="zh-CN" altLang="en-US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例</a:t>
            </a:r>
            <a:r>
              <a:rPr lang="en-US" altLang="zh-CN" b="1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5】Suppose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that we need design a rare bird raising management system. </a:t>
            </a:r>
            <a:endParaRPr lang="zh-CN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5298" name="Rectangle 6"/>
          <p:cNvSpPr>
            <a:spLocks noChangeArrowheads="1"/>
          </p:cNvSpPr>
          <p:nvPr/>
        </p:nvSpPr>
        <p:spPr bwMode="auto">
          <a:xfrm>
            <a:off x="395288" y="2505075"/>
            <a:ext cx="3240087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latin typeface="+mn-lt"/>
              </a:rPr>
              <a:t>RareBird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395288" y="2992438"/>
            <a:ext cx="3240087" cy="1328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-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birdName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: String</a:t>
            </a:r>
          </a:p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-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birdType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: String</a:t>
            </a:r>
          </a:p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-feed: String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395288" y="4335463"/>
            <a:ext cx="3240087" cy="898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chooseFeed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(): Feed</a:t>
            </a:r>
          </a:p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+feed(): void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55301" name="Rectangle 9"/>
          <p:cNvSpPr>
            <a:spLocks noChangeArrowheads="1"/>
          </p:cNvSpPr>
          <p:nvPr/>
        </p:nvSpPr>
        <p:spPr bwMode="auto">
          <a:xfrm>
            <a:off x="4632325" y="2014538"/>
            <a:ext cx="4043363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</a:rPr>
              <a:t>Feed</a:t>
            </a: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4632325" y="2506663"/>
            <a:ext cx="4043363" cy="158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-name: String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-brand: String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-proteinContent: float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-fatContent: float</a:t>
            </a:r>
            <a:endParaRPr lang="en-US" altLang="zh-CN" sz="2800" b="1">
              <a:latin typeface="+mn-lt"/>
            </a:endParaRPr>
          </a:p>
        </p:txBody>
      </p:sp>
      <p:sp>
        <p:nvSpPr>
          <p:cNvPr id="55303" name="Rectangle 11"/>
          <p:cNvSpPr>
            <a:spLocks noChangeArrowheads="1"/>
          </p:cNvSpPr>
          <p:nvPr/>
        </p:nvSpPr>
        <p:spPr bwMode="auto">
          <a:xfrm>
            <a:off x="4632325" y="4095750"/>
            <a:ext cx="4043363" cy="158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+setName(): void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+setBrand(): void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+setProteinContent(): void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+setFatContent(): void</a:t>
            </a:r>
            <a:endParaRPr lang="en-US" altLang="zh-CN" sz="2800" b="1">
              <a:latin typeface="+mn-lt"/>
            </a:endParaRPr>
          </a:p>
        </p:txBody>
      </p:sp>
      <p:sp>
        <p:nvSpPr>
          <p:cNvPr id="55304" name="Line 12"/>
          <p:cNvSpPr>
            <a:spLocks noChangeShapeType="1"/>
          </p:cNvSpPr>
          <p:nvPr/>
        </p:nvSpPr>
        <p:spPr bwMode="auto">
          <a:xfrm>
            <a:off x="3660775" y="3716338"/>
            <a:ext cx="9715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53" name="Rectangle 13"/>
          <p:cNvSpPr>
            <a:spLocks noChangeArrowheads="1"/>
          </p:cNvSpPr>
          <p:nvPr/>
        </p:nvSpPr>
        <p:spPr bwMode="auto">
          <a:xfrm>
            <a:off x="1604963" y="5935663"/>
            <a:ext cx="595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珍稀驯化养殖场管理子系统设计片段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8362950" cy="61206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 smtClean="0"/>
              <a:t>The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chooseFeed</a:t>
            </a:r>
            <a:r>
              <a:rPr lang="en-US" altLang="zh-CN" b="1" dirty="0" smtClean="0">
                <a:solidFill>
                  <a:srgbClr val="0000CC"/>
                </a:solidFill>
              </a:rPr>
              <a:t> method in class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RareBird</a:t>
            </a:r>
            <a:r>
              <a:rPr lang="en-US" altLang="zh-CN" b="1" dirty="0" smtClean="0">
                <a:solidFill>
                  <a:srgbClr val="0000CC"/>
                </a:solidFill>
              </a:rPr>
              <a:t> is related to </a:t>
            </a:r>
            <a:r>
              <a:rPr lang="en-US" altLang="zh-CN" b="1" dirty="0" err="1">
                <a:solidFill>
                  <a:srgbClr val="000000"/>
                </a:solidFill>
              </a:rPr>
              <a:t>birdType</a:t>
            </a:r>
            <a:r>
              <a:rPr lang="en-US" altLang="zh-CN" b="1" dirty="0" smtClean="0">
                <a:solidFill>
                  <a:srgbClr val="0000CC"/>
                </a:solidFill>
              </a:rPr>
              <a:t>, and thus </a:t>
            </a:r>
            <a:r>
              <a:rPr lang="en-US" altLang="zh-CN" dirty="0" err="1" smtClean="0">
                <a:solidFill>
                  <a:srgbClr val="000000"/>
                </a:solidFill>
              </a:rPr>
              <a:t>chooseFeed</a:t>
            </a:r>
            <a:r>
              <a:rPr lang="en-US" altLang="zh-CN" dirty="0" smtClean="0">
                <a:solidFill>
                  <a:srgbClr val="000000"/>
                </a:solidFill>
              </a:rPr>
              <a:t>() method contains many conditional statements</a:t>
            </a:r>
            <a:endParaRPr lang="zh-CN" altLang="en-US" dirty="0" smtClean="0"/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if (</a:t>
            </a:r>
            <a:r>
              <a:rPr lang="en-US" altLang="zh-CN" sz="3200" b="1" dirty="0" err="1">
                <a:solidFill>
                  <a:srgbClr val="000000"/>
                </a:solidFill>
              </a:rPr>
              <a:t>birdType</a:t>
            </a:r>
            <a:r>
              <a:rPr lang="en-US" altLang="zh-CN" sz="3200" b="1" dirty="0" smtClean="0">
                <a:solidFill>
                  <a:srgbClr val="0000CC"/>
                </a:solidFill>
              </a:rPr>
              <a:t> is Ostrich)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Font typeface="Arial" charset="0"/>
              <a:buNone/>
            </a:pPr>
            <a:r>
              <a:rPr lang="en-US" altLang="zh-CN" sz="3200" b="1" dirty="0" smtClean="0"/>
              <a:t>     choose ostrich feed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else if (</a:t>
            </a:r>
            <a:r>
              <a:rPr lang="en-US" altLang="zh-CN" sz="3200" b="1" dirty="0" err="1">
                <a:solidFill>
                  <a:srgbClr val="000000"/>
                </a:solidFill>
              </a:rPr>
              <a:t>birdType</a:t>
            </a:r>
            <a:r>
              <a:rPr lang="en-US" altLang="zh-CN" sz="3200" b="1" dirty="0" smtClean="0">
                <a:solidFill>
                  <a:srgbClr val="0000CC"/>
                </a:solidFill>
              </a:rPr>
              <a:t> is turkey)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Font typeface="Arial" charset="0"/>
              <a:buNone/>
            </a:pPr>
            <a:r>
              <a:rPr lang="en-US" altLang="zh-CN" sz="3200" b="1" dirty="0" smtClean="0"/>
              <a:t>     choose turkey feed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else if (</a:t>
            </a:r>
            <a:r>
              <a:rPr lang="en-US" altLang="zh-CN" sz="3200" b="1" dirty="0" err="1">
                <a:solidFill>
                  <a:srgbClr val="000000"/>
                </a:solidFill>
              </a:rPr>
              <a:t>birdType</a:t>
            </a:r>
            <a:r>
              <a:rPr lang="en-US" altLang="zh-CN" sz="3200" b="1" dirty="0" smtClean="0">
                <a:solidFill>
                  <a:srgbClr val="0000CC"/>
                </a:solidFill>
              </a:rPr>
              <a:t> is Pearl Chicken)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buFont typeface="Arial" charset="0"/>
              <a:buNone/>
            </a:pPr>
            <a:r>
              <a:rPr lang="en-US" altLang="zh-CN" sz="3200" b="1" dirty="0" smtClean="0"/>
              <a:t>     choose Pearl Chicken feed</a:t>
            </a:r>
          </a:p>
          <a:p>
            <a:pPr marL="800100" lvl="2" indent="0">
              <a:spcBef>
                <a:spcPct val="0"/>
              </a:spcBef>
              <a:buFont typeface="Arial" charset="0"/>
              <a:buNone/>
            </a:pP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5" cy="36290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Problems</a:t>
            </a:r>
            <a:r>
              <a:rPr lang="en-US" altLang="zh-CN" dirty="0" smtClean="0">
                <a:latin typeface="Arial" charset="0"/>
                <a:cs typeface="Arial" charset="0"/>
              </a:rPr>
              <a:t>: </a:t>
            </a:r>
          </a:p>
          <a:p>
            <a:r>
              <a:rPr lang="en-US" altLang="zh-CN" dirty="0" smtClean="0">
                <a:latin typeface="Arial" charset="0"/>
                <a:cs typeface="Arial" charset="0"/>
              </a:rPr>
              <a:t>if a new type of rare bird is added, then a new conditional statement is needed in the </a:t>
            </a:r>
            <a:r>
              <a:rPr lang="en-US" altLang="zh-CN" dirty="0" err="1" smtClean="0">
                <a:latin typeface="Arial" charset="0"/>
                <a:cs typeface="Arial" charset="0"/>
              </a:rPr>
              <a:t>chooseFeed</a:t>
            </a:r>
            <a:r>
              <a:rPr lang="en-US" altLang="zh-CN" dirty="0" smtClean="0">
                <a:latin typeface="Arial" charset="0"/>
                <a:cs typeface="Arial" charset="0"/>
              </a:rPr>
              <a:t> method</a:t>
            </a:r>
          </a:p>
          <a:p>
            <a:r>
              <a:rPr lang="en-US" altLang="zh-CN" dirty="0" smtClean="0">
                <a:latin typeface="Arial" charset="0"/>
                <a:cs typeface="Arial" charset="0"/>
              </a:rPr>
              <a:t>Bad extensibility</a:t>
            </a:r>
            <a:endParaRPr lang="zh-CN" altLang="en-US" dirty="0" smtClean="0">
              <a:latin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cs typeface="Arial" charset="0"/>
              </a:rPr>
              <a:t>Use polymorphism pattern to redesign</a:t>
            </a:r>
            <a:endParaRPr lang="zh-CN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ChangeArrowheads="1"/>
          </p:cNvSpPr>
          <p:nvPr/>
        </p:nvSpPr>
        <p:spPr bwMode="auto">
          <a:xfrm>
            <a:off x="2337816" y="116632"/>
            <a:ext cx="2635250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i="1" dirty="0" err="1">
                <a:latin typeface="+mn-lt"/>
              </a:rPr>
              <a:t>RareBird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2337816" y="591295"/>
            <a:ext cx="2635250" cy="11445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#birdName: String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#birdType: String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#feed: String</a:t>
            </a:r>
            <a:endParaRPr lang="en-US" altLang="zh-CN" sz="2400" b="1">
              <a:latin typeface="+mn-lt"/>
            </a:endParaRPr>
          </a:p>
        </p:txBody>
      </p:sp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2347341" y="1732707"/>
            <a:ext cx="2633663" cy="1144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+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</a:rPr>
              <a:t>setFeed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(): void</a:t>
            </a:r>
          </a:p>
          <a:p>
            <a:pPr algn="just"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+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</a:rPr>
              <a:t>getFeed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(): Feed</a:t>
            </a:r>
          </a:p>
          <a:p>
            <a:pPr algn="just"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+feed(): void</a:t>
            </a:r>
            <a:endParaRPr lang="en-US" altLang="zh-CN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8372" name="Rectangle 9"/>
          <p:cNvSpPr>
            <a:spLocks noChangeArrowheads="1"/>
          </p:cNvSpPr>
          <p:nvPr/>
        </p:nvSpPr>
        <p:spPr bwMode="auto">
          <a:xfrm>
            <a:off x="5584254" y="116632"/>
            <a:ext cx="3524250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</a:rPr>
              <a:t>Feed</a:t>
            </a:r>
          </a:p>
        </p:txBody>
      </p:sp>
      <p:sp>
        <p:nvSpPr>
          <p:cNvPr id="58373" name="Rectangle 10"/>
          <p:cNvSpPr>
            <a:spLocks noChangeArrowheads="1"/>
          </p:cNvSpPr>
          <p:nvPr/>
        </p:nvSpPr>
        <p:spPr bwMode="auto">
          <a:xfrm>
            <a:off x="5584254" y="551607"/>
            <a:ext cx="3524250" cy="1219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-name: String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-brand: String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-proteinContent: float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-fatContent: float</a:t>
            </a:r>
            <a:endParaRPr lang="en-US" altLang="zh-CN" sz="2400" b="1">
              <a:latin typeface="+mn-lt"/>
            </a:endParaRPr>
          </a:p>
        </p:txBody>
      </p:sp>
      <p:sp>
        <p:nvSpPr>
          <p:cNvPr id="58374" name="Rectangle 11"/>
          <p:cNvSpPr>
            <a:spLocks noChangeArrowheads="1"/>
          </p:cNvSpPr>
          <p:nvPr/>
        </p:nvSpPr>
        <p:spPr bwMode="auto">
          <a:xfrm>
            <a:off x="5584254" y="1777157"/>
            <a:ext cx="3524250" cy="1219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+setName(): void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+setBrand(): void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+setProteinContent(): void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+setFatContent(): void</a:t>
            </a:r>
            <a:endParaRPr lang="en-US" altLang="zh-CN" sz="2400" b="1">
              <a:latin typeface="+mn-lt"/>
            </a:endParaRPr>
          </a:p>
        </p:txBody>
      </p:sp>
      <p:sp>
        <p:nvSpPr>
          <p:cNvPr id="58375" name="Line 12"/>
          <p:cNvSpPr>
            <a:spLocks noChangeShapeType="1"/>
          </p:cNvSpPr>
          <p:nvPr/>
        </p:nvSpPr>
        <p:spPr bwMode="auto">
          <a:xfrm>
            <a:off x="4963541" y="1188195"/>
            <a:ext cx="620713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82" name="Line 21"/>
          <p:cNvSpPr>
            <a:spLocks noChangeShapeType="1"/>
          </p:cNvSpPr>
          <p:nvPr/>
        </p:nvSpPr>
        <p:spPr bwMode="auto">
          <a:xfrm flipV="1">
            <a:off x="1234504" y="3486895"/>
            <a:ext cx="4751387" cy="4762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83" name="Line 22"/>
          <p:cNvSpPr>
            <a:spLocks noChangeShapeType="1"/>
          </p:cNvSpPr>
          <p:nvPr/>
        </p:nvSpPr>
        <p:spPr bwMode="auto">
          <a:xfrm>
            <a:off x="1251966" y="3491657"/>
            <a:ext cx="0" cy="576263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84" name="AutoShape 26"/>
          <p:cNvSpPr>
            <a:spLocks noChangeArrowheads="1"/>
          </p:cNvSpPr>
          <p:nvPr/>
        </p:nvSpPr>
        <p:spPr bwMode="auto">
          <a:xfrm>
            <a:off x="3437954" y="2920157"/>
            <a:ext cx="358775" cy="566738"/>
          </a:xfrm>
          <a:prstGeom prst="upArrow">
            <a:avLst>
              <a:gd name="adj1" fmla="val 0"/>
              <a:gd name="adj2" fmla="val 56809"/>
            </a:avLst>
          </a:prstGeom>
          <a:solidFill>
            <a:srgbClr val="FFFFFF"/>
          </a:solidFill>
          <a:ln w="31750" algn="ctr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86" name="Line 22"/>
          <p:cNvSpPr>
            <a:spLocks noChangeShapeType="1"/>
          </p:cNvSpPr>
          <p:nvPr/>
        </p:nvSpPr>
        <p:spPr bwMode="auto">
          <a:xfrm>
            <a:off x="3628454" y="3474195"/>
            <a:ext cx="0" cy="576262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87" name="Line 22"/>
          <p:cNvSpPr>
            <a:spLocks noChangeShapeType="1"/>
          </p:cNvSpPr>
          <p:nvPr/>
        </p:nvSpPr>
        <p:spPr bwMode="auto">
          <a:xfrm>
            <a:off x="5971604" y="3491657"/>
            <a:ext cx="0" cy="576263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376" name="Rectangle 13"/>
          <p:cNvSpPr>
            <a:spLocks noChangeArrowheads="1"/>
          </p:cNvSpPr>
          <p:nvPr/>
        </p:nvSpPr>
        <p:spPr bwMode="auto">
          <a:xfrm>
            <a:off x="101029" y="4021882"/>
            <a:ext cx="2232025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</a:rPr>
              <a:t>Ostrich</a:t>
            </a:r>
          </a:p>
        </p:txBody>
      </p:sp>
      <p:sp>
        <p:nvSpPr>
          <p:cNvPr id="58377" name="Rectangle 14"/>
          <p:cNvSpPr>
            <a:spLocks noChangeArrowheads="1"/>
          </p:cNvSpPr>
          <p:nvPr/>
        </p:nvSpPr>
        <p:spPr bwMode="auto">
          <a:xfrm>
            <a:off x="101029" y="4453682"/>
            <a:ext cx="2232025" cy="1144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</a:rPr>
              <a:t>setFeed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(): void</a:t>
            </a:r>
          </a:p>
          <a:p>
            <a:pPr algn="just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</a:rPr>
              <a:t>getFeed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(): Feed</a:t>
            </a:r>
          </a:p>
          <a:p>
            <a:pPr algn="just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+feed(): void</a:t>
            </a:r>
            <a:endParaRPr lang="en-US" altLang="zh-CN" sz="2400" b="1" dirty="0">
              <a:latin typeface="+mn-lt"/>
            </a:endParaRPr>
          </a:p>
        </p:txBody>
      </p:sp>
      <p:sp>
        <p:nvSpPr>
          <p:cNvPr id="58378" name="Rectangle 15"/>
          <p:cNvSpPr>
            <a:spLocks noChangeArrowheads="1"/>
          </p:cNvSpPr>
          <p:nvPr/>
        </p:nvSpPr>
        <p:spPr bwMode="auto">
          <a:xfrm>
            <a:off x="2448941" y="4018707"/>
            <a:ext cx="2260600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n-lt"/>
              </a:rPr>
              <a:t>Turkey</a:t>
            </a:r>
          </a:p>
        </p:txBody>
      </p:sp>
      <p:sp>
        <p:nvSpPr>
          <p:cNvPr id="58379" name="Rectangle 16"/>
          <p:cNvSpPr>
            <a:spLocks noChangeArrowheads="1"/>
          </p:cNvSpPr>
          <p:nvPr/>
        </p:nvSpPr>
        <p:spPr bwMode="auto">
          <a:xfrm>
            <a:off x="2447354" y="4453682"/>
            <a:ext cx="2263775" cy="1144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+setFeed(): void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+getFeed(): Feed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+feed(): void</a:t>
            </a:r>
            <a:endParaRPr lang="en-US" altLang="zh-CN" sz="2400" b="1">
              <a:latin typeface="+mn-lt"/>
            </a:endParaRPr>
          </a:p>
        </p:txBody>
      </p:sp>
      <p:sp>
        <p:nvSpPr>
          <p:cNvPr id="58380" name="Rectangle 17"/>
          <p:cNvSpPr>
            <a:spLocks noChangeArrowheads="1"/>
          </p:cNvSpPr>
          <p:nvPr/>
        </p:nvSpPr>
        <p:spPr bwMode="auto">
          <a:xfrm>
            <a:off x="4849241" y="4036170"/>
            <a:ext cx="2495550" cy="4937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latin typeface="+mn-lt"/>
              </a:rPr>
              <a:t>PearlChicken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8381" name="Rectangle 18"/>
          <p:cNvSpPr>
            <a:spLocks noChangeArrowheads="1"/>
          </p:cNvSpPr>
          <p:nvPr/>
        </p:nvSpPr>
        <p:spPr bwMode="auto">
          <a:xfrm>
            <a:off x="4850829" y="4467970"/>
            <a:ext cx="2495550" cy="1143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+setFeed(): void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+getFeed(): Feed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+feed(): void</a:t>
            </a:r>
            <a:endParaRPr lang="en-US" altLang="zh-CN" sz="2400" b="1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580526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新设计中，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Ostrich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setFeed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方法不会包含条件语句，而是直接设定一种鸵鸟饲料。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457200" y="548828"/>
            <a:ext cx="8291513" cy="5904508"/>
          </a:xfrm>
        </p:spPr>
        <p:txBody>
          <a:bodyPr lIns="0" rIns="0"/>
          <a:lstStyle/>
          <a:p>
            <a:pPr eaLnBrk="1" hangingPunct="1">
              <a:spcBef>
                <a:spcPts val="600"/>
              </a:spcBef>
              <a:buFont typeface="Arial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【例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出库单的例子。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Consider </a:t>
            </a:r>
            <a:r>
              <a:rPr lang="en-US" altLang="zh-CN" sz="28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outbound order domain model class diagram, including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OutboundOrder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class, which represents all the details of one </a:t>
            </a:r>
            <a:r>
              <a:rPr lang="en-US" altLang="zh-CN" sz="28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outbound order, which contains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ate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ime 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goods name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商品名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id, and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unit price, and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单价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numOfPieces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件数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total price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总额</a:t>
            </a:r>
            <a:endParaRPr lang="zh-CN" altLang="en-US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/>
          </p:cNvSpPr>
          <p:nvPr>
            <p:ph type="body" idx="1"/>
          </p:nvPr>
        </p:nvSpPr>
        <p:spPr>
          <a:xfrm>
            <a:off x="457200" y="116632"/>
            <a:ext cx="8362950" cy="11271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【</a:t>
            </a:r>
            <a:r>
              <a:rPr lang="zh-CN" altLang="en-US" sz="2800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例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6】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Let’s</a:t>
            </a:r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 continue the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OutboundOrder</a:t>
            </a:r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             example. </a:t>
            </a:r>
            <a:endParaRPr lang="zh-CN" altLang="en-US" sz="2800" dirty="0" smtClean="0"/>
          </a:p>
        </p:txBody>
      </p:sp>
      <p:sp>
        <p:nvSpPr>
          <p:cNvPr id="59394" name="Rectangle 28"/>
          <p:cNvSpPr>
            <a:spLocks noChangeArrowheads="1"/>
          </p:cNvSpPr>
          <p:nvPr/>
        </p:nvSpPr>
        <p:spPr bwMode="auto">
          <a:xfrm>
            <a:off x="2424113" y="3078063"/>
            <a:ext cx="5892800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rgbClr val="333333"/>
                </a:solidFill>
                <a:latin typeface="+mn-lt"/>
              </a:rPr>
              <a:t>OutboundOrder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9395" name="Rectangle 29"/>
          <p:cNvSpPr>
            <a:spLocks noChangeArrowheads="1"/>
          </p:cNvSpPr>
          <p:nvPr/>
        </p:nvSpPr>
        <p:spPr bwMode="auto">
          <a:xfrm>
            <a:off x="2424113" y="3541613"/>
            <a:ext cx="5892800" cy="7429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0" rIns="54864" bIns="0" anchor="ctr">
            <a:spAutoFit/>
          </a:bodyPr>
          <a:lstStyle/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-date</a:t>
            </a:r>
          </a:p>
          <a:p>
            <a:pPr algn="just">
              <a:defRPr/>
            </a:pPr>
            <a:r>
              <a:rPr lang="en-US" altLang="zh-CN" sz="2400" b="1">
                <a:solidFill>
                  <a:srgbClr val="000000"/>
                </a:solidFill>
                <a:latin typeface="+mn-lt"/>
              </a:rPr>
              <a:t>-time</a:t>
            </a:r>
            <a:endParaRPr lang="en-US" altLang="zh-CN" sz="2400" b="1">
              <a:latin typeface="+mn-lt"/>
            </a:endParaRPr>
          </a:p>
        </p:txBody>
      </p:sp>
      <p:sp>
        <p:nvSpPr>
          <p:cNvPr id="59396" name="Rectangle 30"/>
          <p:cNvSpPr>
            <a:spLocks noChangeArrowheads="1"/>
          </p:cNvSpPr>
          <p:nvPr/>
        </p:nvSpPr>
        <p:spPr bwMode="auto">
          <a:xfrm>
            <a:off x="2424113" y="4292501"/>
            <a:ext cx="5892800" cy="1257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27432" rIns="18000" bIns="27432" anchor="ctr">
            <a:spAutoFit/>
          </a:bodyPr>
          <a:lstStyle/>
          <a:p>
            <a:pPr algn="just">
              <a:defRPr/>
            </a:pPr>
            <a:r>
              <a:rPr lang="en-US" altLang="zh-CN" sz="2600" b="1">
                <a:solidFill>
                  <a:srgbClr val="000000"/>
                </a:solidFill>
                <a:latin typeface="+mn-lt"/>
              </a:rPr>
              <a:t>+getTotalPrice()</a:t>
            </a:r>
          </a:p>
          <a:p>
            <a:pPr algn="just">
              <a:defRPr/>
            </a:pPr>
            <a:r>
              <a:rPr lang="en-US" altLang="zh-CN" sz="2600" b="1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2600" b="1">
                <a:solidFill>
                  <a:srgbClr val="333333"/>
                </a:solidFill>
                <a:latin typeface="+mn-lt"/>
              </a:rPr>
              <a:t>createEntry(name: String, quantity: int</a:t>
            </a:r>
            <a:r>
              <a:rPr lang="zh-CN" altLang="en-US" sz="2600" b="1">
                <a:solidFill>
                  <a:srgbClr val="333333"/>
                </a:solidFill>
                <a:latin typeface="+mn-lt"/>
              </a:rPr>
              <a:t>）</a:t>
            </a:r>
            <a:endParaRPr lang="en-US" altLang="zh-CN" sz="2600" b="1">
              <a:solidFill>
                <a:srgbClr val="000000"/>
              </a:solidFill>
              <a:latin typeface="+mn-lt"/>
              <a:ea typeface="黑体" pitchFamily="2" charset="-122"/>
            </a:endParaRPr>
          </a:p>
          <a:p>
            <a:pPr algn="just">
              <a:defRPr/>
            </a:pPr>
            <a:r>
              <a:rPr lang="en-US" altLang="zh-CN" sz="2600" b="1">
                <a:solidFill>
                  <a:srgbClr val="000000"/>
                </a:solidFill>
                <a:latin typeface="+mn-lt"/>
                <a:ea typeface="黑体" pitchFamily="2" charset="-122"/>
              </a:rPr>
              <a:t>+record(): void</a:t>
            </a:r>
            <a:endParaRPr lang="en-US" altLang="zh-CN" sz="2600" b="1">
              <a:latin typeface="+mn-lt"/>
            </a:endParaRPr>
          </a:p>
        </p:txBody>
      </p:sp>
      <p:sp>
        <p:nvSpPr>
          <p:cNvPr id="59397" name="Rectangle 31"/>
          <p:cNvSpPr>
            <a:spLocks noChangeArrowheads="1"/>
          </p:cNvSpPr>
          <p:nvPr/>
        </p:nvSpPr>
        <p:spPr bwMode="auto">
          <a:xfrm>
            <a:off x="600075" y="1412776"/>
            <a:ext cx="2819400" cy="4937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latin typeface="+mn-lt"/>
              </a:rPr>
              <a:t>StockManager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9398" name="Rectangle 32"/>
          <p:cNvSpPr>
            <a:spLocks noChangeArrowheads="1"/>
          </p:cNvSpPr>
          <p:nvPr/>
        </p:nvSpPr>
        <p:spPr bwMode="auto">
          <a:xfrm>
            <a:off x="600075" y="1865213"/>
            <a:ext cx="2819400" cy="412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ctr">
              <a:defRPr/>
            </a:pPr>
            <a:endParaRPr lang="zh-CN" altLang="en-US" sz="2400" b="1">
              <a:latin typeface="+mn-lt"/>
            </a:endParaRPr>
          </a:p>
        </p:txBody>
      </p:sp>
      <p:sp>
        <p:nvSpPr>
          <p:cNvPr id="59399" name="Rectangle 33"/>
          <p:cNvSpPr>
            <a:spLocks noChangeArrowheads="1"/>
          </p:cNvSpPr>
          <p:nvPr/>
        </p:nvSpPr>
        <p:spPr bwMode="auto">
          <a:xfrm>
            <a:off x="600075" y="2122388"/>
            <a:ext cx="2819400" cy="474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+record(): void</a:t>
            </a:r>
            <a:endParaRPr lang="en-US" altLang="zh-CN" sz="2800" b="1">
              <a:latin typeface="+mn-lt"/>
            </a:endParaRPr>
          </a:p>
        </p:txBody>
      </p:sp>
      <p:sp>
        <p:nvSpPr>
          <p:cNvPr id="59400" name="Rectangle 34"/>
          <p:cNvSpPr>
            <a:spLocks noChangeArrowheads="1"/>
          </p:cNvSpPr>
          <p:nvPr/>
        </p:nvSpPr>
        <p:spPr bwMode="auto">
          <a:xfrm>
            <a:off x="4142557" y="1487438"/>
            <a:ext cx="2517675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latin typeface="+mn-lt"/>
              </a:rPr>
              <a:t>BookKeeper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59401" name="Rectangle 35"/>
          <p:cNvSpPr>
            <a:spLocks noChangeArrowheads="1"/>
          </p:cNvSpPr>
          <p:nvPr/>
        </p:nvSpPr>
        <p:spPr bwMode="auto">
          <a:xfrm>
            <a:off x="4142557" y="1946226"/>
            <a:ext cx="2517675" cy="4746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18000" rIns="0" bIns="18000" anchor="ctr">
            <a:spAutoFit/>
          </a:bodyPr>
          <a:lstStyle/>
          <a:p>
            <a:pPr algn="just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saveData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()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1200150" y="4021038"/>
            <a:ext cx="1152525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cxnSp>
        <p:nvCxnSpPr>
          <p:cNvPr id="61451" name="AutoShape 38"/>
          <p:cNvCxnSpPr>
            <a:cxnSpLocks noChangeShapeType="1"/>
            <a:endCxn id="59402" idx="0"/>
          </p:cNvCxnSpPr>
          <p:nvPr/>
        </p:nvCxnSpPr>
        <p:spPr bwMode="auto">
          <a:xfrm>
            <a:off x="1200150" y="2563713"/>
            <a:ext cx="0" cy="14382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59404" name="Line 39"/>
          <p:cNvSpPr>
            <a:spLocks noChangeShapeType="1"/>
          </p:cNvSpPr>
          <p:nvPr/>
        </p:nvSpPr>
        <p:spPr bwMode="auto">
          <a:xfrm flipV="1">
            <a:off x="5364088" y="2366863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395536" y="5686251"/>
            <a:ext cx="8362950" cy="91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如果想让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saveData</a:t>
            </a:r>
            <a:r>
              <a:rPr lang="en-US" altLang="zh-CN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方法除了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将数据写入数据库以外，还要将数据写入数据文件。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4248" y="1323925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saveData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方法将会出现条件语句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6"/>
          <p:cNvSpPr>
            <a:spLocks noChangeArrowheads="1"/>
          </p:cNvSpPr>
          <p:nvPr/>
        </p:nvSpPr>
        <p:spPr bwMode="auto">
          <a:xfrm>
            <a:off x="1987932" y="5200669"/>
            <a:ext cx="49603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层次类的设计 </a:t>
            </a:r>
          </a:p>
        </p:txBody>
      </p:sp>
      <p:sp>
        <p:nvSpPr>
          <p:cNvPr id="60418" name="Rectangle 7"/>
          <p:cNvSpPr>
            <a:spLocks noChangeArrowheads="1"/>
          </p:cNvSpPr>
          <p:nvPr/>
        </p:nvSpPr>
        <p:spPr bwMode="auto">
          <a:xfrm>
            <a:off x="3033713" y="1811635"/>
            <a:ext cx="2881312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latin typeface="+mn-lt"/>
                <a:cs typeface="Times New Roman" pitchFamily="18" charset="0"/>
              </a:rPr>
              <a:t>BookKeeper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3035300" y="2302173"/>
            <a:ext cx="2881313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+</a:t>
            </a:r>
            <a:r>
              <a:rPr lang="en-US" altLang="zh-CN" sz="3200" b="1" i="1" dirty="0" err="1">
                <a:solidFill>
                  <a:srgbClr val="0000CC"/>
                </a:solidFill>
                <a:latin typeface="+mn-lt"/>
                <a:cs typeface="Times New Roman" pitchFamily="18" charset="0"/>
              </a:rPr>
              <a:t>saveData</a:t>
            </a:r>
            <a:r>
              <a:rPr lang="en-US" altLang="zh-CN" sz="3200" b="1" i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()</a:t>
            </a:r>
            <a:endParaRPr lang="en-US" altLang="zh-CN" sz="3200" b="1" i="1" dirty="0">
              <a:solidFill>
                <a:srgbClr val="0000CC"/>
              </a:solidFill>
              <a:latin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154363" y="3407073"/>
            <a:ext cx="234156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2138" y="3407073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83225" y="3407073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978025" y="3827760"/>
            <a:ext cx="2305050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>
                <a:latin typeface="+mn-lt"/>
                <a:cs typeface="Times New Roman" pitchFamily="18" charset="0"/>
              </a:rPr>
              <a:t>DBKeeper</a:t>
            </a:r>
            <a:endParaRPr lang="en-US" altLang="zh-CN" sz="3200" b="1">
              <a:latin typeface="+mn-lt"/>
            </a:endParaRPr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1979613" y="4318298"/>
            <a:ext cx="2305050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00"/>
                </a:solidFill>
                <a:latin typeface="+mn-lt"/>
                <a:cs typeface="Times New Roman" pitchFamily="18" charset="0"/>
              </a:rPr>
              <a:t>+saveData()</a:t>
            </a:r>
            <a:endParaRPr lang="en-US" altLang="zh-CN" sz="3200" b="1">
              <a:latin typeface="+mn-lt"/>
            </a:endParaRP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4389438" y="3848398"/>
            <a:ext cx="2208212" cy="4921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>
                <a:latin typeface="+mn-lt"/>
                <a:cs typeface="Times New Roman" pitchFamily="18" charset="0"/>
              </a:rPr>
              <a:t>FileKeeper</a:t>
            </a:r>
            <a:endParaRPr lang="en-US" altLang="zh-CN" sz="3200" b="1">
              <a:latin typeface="+mn-lt"/>
            </a:endParaRPr>
          </a:p>
        </p:txBody>
      </p:sp>
      <p:sp>
        <p:nvSpPr>
          <p:cNvPr id="60426" name="Rectangle 5"/>
          <p:cNvSpPr>
            <a:spLocks noChangeArrowheads="1"/>
          </p:cNvSpPr>
          <p:nvPr/>
        </p:nvSpPr>
        <p:spPr bwMode="auto">
          <a:xfrm>
            <a:off x="4391025" y="4338935"/>
            <a:ext cx="2208213" cy="530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00"/>
                </a:solidFill>
                <a:latin typeface="+mn-lt"/>
                <a:cs typeface="Times New Roman" pitchFamily="18" charset="0"/>
              </a:rPr>
              <a:t>+saveData()</a:t>
            </a:r>
            <a:endParaRPr lang="en-US" altLang="zh-CN" sz="3200" b="1">
              <a:latin typeface="+mn-lt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4235450" y="2833985"/>
            <a:ext cx="442913" cy="576263"/>
          </a:xfrm>
          <a:prstGeom prst="upArrow">
            <a:avLst>
              <a:gd name="adj1" fmla="val 0"/>
              <a:gd name="adj2" fmla="val 6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23528" y="714762"/>
            <a:ext cx="8064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根据多态模式，将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BookKeeper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类改为层次类：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ChangeArrowheads="1"/>
          </p:cNvSpPr>
          <p:nvPr/>
        </p:nvSpPr>
        <p:spPr bwMode="auto">
          <a:xfrm>
            <a:off x="1316038" y="3795682"/>
            <a:ext cx="2247850" cy="4001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BookKeeper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1317625" y="4195763"/>
            <a:ext cx="2247850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18000" rIns="0" bIns="18000" anchor="ctr">
            <a:spAutoFit/>
          </a:bodyPr>
          <a:lstStyle/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+saveData()</a:t>
            </a:r>
            <a:endParaRPr lang="en-US" altLang="zh-CN" sz="2600" i="1"/>
          </a:p>
        </p:txBody>
      </p:sp>
      <p:cxnSp>
        <p:nvCxnSpPr>
          <p:cNvPr id="6" name="直接连接符 5"/>
          <p:cNvCxnSpPr/>
          <p:nvPr/>
        </p:nvCxnSpPr>
        <p:spPr>
          <a:xfrm>
            <a:off x="1393825" y="5013325"/>
            <a:ext cx="19097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79538" y="5013325"/>
            <a:ext cx="0" cy="50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03588" y="5013325"/>
            <a:ext cx="0" cy="50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395288" y="5245100"/>
            <a:ext cx="1873250" cy="409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DBKeeper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396875" y="5637213"/>
            <a:ext cx="1871663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+saveData()</a:t>
            </a:r>
            <a:endParaRPr lang="en-US" altLang="zh-CN" sz="2600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2374900" y="5267325"/>
            <a:ext cx="1909763" cy="409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FileKeeper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7" name="Rectangle 5"/>
          <p:cNvSpPr>
            <a:spLocks noChangeArrowheads="1"/>
          </p:cNvSpPr>
          <p:nvPr/>
        </p:nvSpPr>
        <p:spPr bwMode="auto">
          <a:xfrm>
            <a:off x="2376488" y="5657850"/>
            <a:ext cx="1909762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+saveData()</a:t>
            </a:r>
            <a:endParaRPr lang="en-US" altLang="zh-CN" sz="2600"/>
          </a:p>
        </p:txBody>
      </p:sp>
      <p:sp>
        <p:nvSpPr>
          <p:cNvPr id="13" name="上箭头 12"/>
          <p:cNvSpPr/>
          <p:nvPr/>
        </p:nvSpPr>
        <p:spPr>
          <a:xfrm>
            <a:off x="2219325" y="4672013"/>
            <a:ext cx="325438" cy="358775"/>
          </a:xfrm>
          <a:prstGeom prst="upArrow">
            <a:avLst>
              <a:gd name="adj1" fmla="val 0"/>
              <a:gd name="adj2" fmla="val 6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/>
          </a:p>
        </p:txBody>
      </p:sp>
      <p:sp>
        <p:nvSpPr>
          <p:cNvPr id="63499" name="Rectangle 28"/>
          <p:cNvSpPr>
            <a:spLocks noChangeArrowheads="1"/>
          </p:cNvSpPr>
          <p:nvPr/>
        </p:nvSpPr>
        <p:spPr bwMode="auto">
          <a:xfrm>
            <a:off x="107950" y="1450975"/>
            <a:ext cx="4427538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333333"/>
                </a:solidFill>
                <a:latin typeface="Times New Roman" pitchFamily="18" charset="0"/>
              </a:rPr>
              <a:t>OutboundOrder</a:t>
            </a:r>
            <a:endParaRPr lang="en-US" altLang="zh-CN" sz="2800" dirty="0"/>
          </a:p>
        </p:txBody>
      </p:sp>
      <p:sp>
        <p:nvSpPr>
          <p:cNvPr id="63500" name="Rectangle 29"/>
          <p:cNvSpPr>
            <a:spLocks noChangeArrowheads="1"/>
          </p:cNvSpPr>
          <p:nvPr/>
        </p:nvSpPr>
        <p:spPr bwMode="auto">
          <a:xfrm>
            <a:off x="107950" y="1892300"/>
            <a:ext cx="4427538" cy="635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0" rIns="54864" bIns="0" anchor="ctr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-date</a:t>
            </a:r>
          </a:p>
          <a:p>
            <a:pPr algn="just">
              <a:lnSpc>
                <a:spcPct val="85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-time</a:t>
            </a:r>
            <a:endParaRPr lang="en-US" altLang="zh-CN" sz="2400"/>
          </a:p>
        </p:txBody>
      </p:sp>
      <p:sp>
        <p:nvSpPr>
          <p:cNvPr id="63501" name="Rectangle 30"/>
          <p:cNvSpPr>
            <a:spLocks noChangeArrowheads="1"/>
          </p:cNvSpPr>
          <p:nvPr/>
        </p:nvSpPr>
        <p:spPr bwMode="auto">
          <a:xfrm>
            <a:off x="107950" y="2508250"/>
            <a:ext cx="4427538" cy="8397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27432" rIns="18000" bIns="27432" anchor="ctr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+getTotalPrice()</a:t>
            </a:r>
          </a:p>
          <a:p>
            <a:pPr algn="just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000">
                <a:solidFill>
                  <a:srgbClr val="333333"/>
                </a:solidFill>
                <a:latin typeface="Times New Roman" pitchFamily="18" charset="0"/>
              </a:rPr>
              <a:t>createEntry(name: String, quantity: int</a:t>
            </a:r>
            <a:r>
              <a:rPr lang="zh-CN" altLang="en-US" sz="2000">
                <a:solidFill>
                  <a:srgbClr val="333333"/>
                </a:solidFill>
                <a:latin typeface="Times New Roman" pitchFamily="18" charset="0"/>
              </a:rPr>
              <a:t>）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algn="just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+record(): void</a:t>
            </a:r>
            <a:endParaRPr lang="en-US" altLang="zh-CN" sz="2000"/>
          </a:p>
        </p:txBody>
      </p:sp>
      <p:sp>
        <p:nvSpPr>
          <p:cNvPr id="63502" name="Rectangle 31"/>
          <p:cNvSpPr>
            <a:spLocks noChangeArrowheads="1"/>
          </p:cNvSpPr>
          <p:nvPr/>
        </p:nvSpPr>
        <p:spPr bwMode="auto">
          <a:xfrm>
            <a:off x="955675" y="109538"/>
            <a:ext cx="2463800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StockManager</a:t>
            </a:r>
            <a:endParaRPr lang="en-US" altLang="zh-CN" sz="2800"/>
          </a:p>
        </p:txBody>
      </p:sp>
      <p:sp>
        <p:nvSpPr>
          <p:cNvPr id="63504" name="Rectangle 33"/>
          <p:cNvSpPr>
            <a:spLocks noChangeArrowheads="1"/>
          </p:cNvSpPr>
          <p:nvPr/>
        </p:nvSpPr>
        <p:spPr bwMode="auto">
          <a:xfrm>
            <a:off x="955675" y="536575"/>
            <a:ext cx="2463800" cy="474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+record(): void</a:t>
            </a:r>
            <a:endParaRPr lang="en-US" altLang="zh-CN" sz="2800"/>
          </a:p>
        </p:txBody>
      </p:sp>
      <p:sp>
        <p:nvSpPr>
          <p:cNvPr id="63505" name="Line 39"/>
          <p:cNvSpPr>
            <a:spLocks noChangeShapeType="1"/>
          </p:cNvSpPr>
          <p:nvPr/>
        </p:nvSpPr>
        <p:spPr bwMode="auto">
          <a:xfrm>
            <a:off x="2339975" y="3360738"/>
            <a:ext cx="0" cy="434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Rectangle 24"/>
          <p:cNvSpPr>
            <a:spLocks noChangeArrowheads="1"/>
          </p:cNvSpPr>
          <p:nvPr/>
        </p:nvSpPr>
        <p:spPr bwMode="auto">
          <a:xfrm>
            <a:off x="5884863" y="1511300"/>
            <a:ext cx="3079750" cy="3778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OrderEntry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7" name="Rectangle 25"/>
          <p:cNvSpPr>
            <a:spLocks noChangeArrowheads="1"/>
          </p:cNvSpPr>
          <p:nvPr/>
        </p:nvSpPr>
        <p:spPr bwMode="auto">
          <a:xfrm>
            <a:off x="5884863" y="1884363"/>
            <a:ext cx="3079750" cy="65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-goods: Product</a:t>
            </a:r>
          </a:p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-quantity: int</a:t>
            </a:r>
            <a:endParaRPr lang="en-US" altLang="zh-CN" sz="2000"/>
          </a:p>
        </p:txBody>
      </p:sp>
      <p:sp>
        <p:nvSpPr>
          <p:cNvPr id="63508" name="Rectangle 34"/>
          <p:cNvSpPr>
            <a:spLocks noChangeArrowheads="1"/>
          </p:cNvSpPr>
          <p:nvPr/>
        </p:nvSpPr>
        <p:spPr bwMode="auto">
          <a:xfrm>
            <a:off x="5884863" y="2540000"/>
            <a:ext cx="3079750" cy="65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+getSubTotal(): float</a:t>
            </a:r>
          </a:p>
          <a:p>
            <a:pPr algn="just"/>
            <a:r>
              <a:rPr lang="en-US" altLang="zh-CN" sz="2000">
                <a:solidFill>
                  <a:srgbClr val="333333"/>
                </a:solidFill>
                <a:latin typeface="Times New Roman" pitchFamily="18" charset="0"/>
              </a:rPr>
              <a:t>+createProduct(name: String)</a:t>
            </a:r>
            <a:endParaRPr lang="en-US" altLang="zh-CN" sz="2000"/>
          </a:p>
        </p:txBody>
      </p:sp>
      <p:sp>
        <p:nvSpPr>
          <p:cNvPr id="63509" name="Line 28"/>
          <p:cNvSpPr>
            <a:spLocks noChangeShapeType="1"/>
          </p:cNvSpPr>
          <p:nvPr/>
        </p:nvSpPr>
        <p:spPr bwMode="auto">
          <a:xfrm>
            <a:off x="4535488" y="2352675"/>
            <a:ext cx="134937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0" name="Text Box 29"/>
          <p:cNvSpPr txBox="1">
            <a:spLocks noChangeArrowheads="1"/>
          </p:cNvSpPr>
          <p:nvPr/>
        </p:nvSpPr>
        <p:spPr bwMode="auto">
          <a:xfrm>
            <a:off x="5368925" y="2019300"/>
            <a:ext cx="42703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zh-CN" sz="2000">
                <a:latin typeface="Calibri" pitchFamily="34" charset="0"/>
              </a:rPr>
              <a:t>1..*</a:t>
            </a:r>
            <a:endParaRPr lang="en-US" altLang="zh-CN" sz="2000"/>
          </a:p>
        </p:txBody>
      </p:sp>
      <p:sp>
        <p:nvSpPr>
          <p:cNvPr id="63511" name="Text Box 32"/>
          <p:cNvSpPr txBox="1">
            <a:spLocks noChangeArrowheads="1"/>
          </p:cNvSpPr>
          <p:nvPr/>
        </p:nvSpPr>
        <p:spPr bwMode="auto">
          <a:xfrm>
            <a:off x="4911725" y="2946400"/>
            <a:ext cx="500063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zh-CN" sz="1000">
                <a:latin typeface="Times New Roman" pitchFamily="18" charset="0"/>
              </a:rPr>
              <a:t>contains</a:t>
            </a:r>
            <a:endParaRPr lang="en-US" altLang="zh-CN"/>
          </a:p>
        </p:txBody>
      </p:sp>
      <p:sp>
        <p:nvSpPr>
          <p:cNvPr id="63512" name="文本框 2"/>
          <p:cNvSpPr txBox="1">
            <a:spLocks noChangeArrowheads="1"/>
          </p:cNvSpPr>
          <p:nvPr/>
        </p:nvSpPr>
        <p:spPr bwMode="auto">
          <a:xfrm>
            <a:off x="4822825" y="2019300"/>
            <a:ext cx="141288" cy="306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altLang="zh-CN" sz="2000">
                <a:latin typeface="Times New Roman" pitchFamily="18" charset="0"/>
              </a:rPr>
              <a:t>1</a:t>
            </a:r>
            <a:endParaRPr lang="en-US" altLang="zh-CN" sz="2000"/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5813425" y="3951288"/>
            <a:ext cx="3079750" cy="3778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5813425" y="4324350"/>
            <a:ext cx="3079750" cy="958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-name: String</a:t>
            </a:r>
          </a:p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-price: float</a:t>
            </a:r>
          </a:p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-itemID: String</a:t>
            </a:r>
            <a:endParaRPr lang="en-US" altLang="zh-CN" sz="2000"/>
          </a:p>
        </p:txBody>
      </p:sp>
      <p:sp>
        <p:nvSpPr>
          <p:cNvPr id="63515" name="Rectangle 34"/>
          <p:cNvSpPr>
            <a:spLocks noChangeArrowheads="1"/>
          </p:cNvSpPr>
          <p:nvPr/>
        </p:nvSpPr>
        <p:spPr bwMode="auto">
          <a:xfrm>
            <a:off x="5813425" y="5278438"/>
            <a:ext cx="3079750" cy="958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pPr algn="just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+getName(): String</a:t>
            </a:r>
          </a:p>
          <a:p>
            <a:pPr algn="just"/>
            <a:r>
              <a:rPr lang="en-US" altLang="zh-CN" sz="2000">
                <a:solidFill>
                  <a:srgbClr val="333333"/>
                </a:solidFill>
                <a:latin typeface="Times New Roman" pitchFamily="18" charset="0"/>
              </a:rPr>
              <a:t>+getPrice(): float</a:t>
            </a:r>
          </a:p>
          <a:p>
            <a:pPr algn="just"/>
            <a:r>
              <a:rPr lang="en-US" altLang="zh-CN" sz="2000">
                <a:solidFill>
                  <a:srgbClr val="333333"/>
                </a:solidFill>
                <a:latin typeface="Times New Roman" pitchFamily="18" charset="0"/>
              </a:rPr>
              <a:t>+getItemID(): String</a:t>
            </a:r>
            <a:endParaRPr lang="en-US" altLang="zh-CN" sz="2000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7380288" y="3170238"/>
            <a:ext cx="0" cy="7842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7089775" y="3657600"/>
            <a:ext cx="214313" cy="233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zh-CN" sz="2000">
                <a:latin typeface="Calibri" pitchFamily="34" charset="0"/>
              </a:rPr>
              <a:t>1</a:t>
            </a:r>
            <a:endParaRPr lang="en-US" altLang="zh-CN" sz="2000"/>
          </a:p>
        </p:txBody>
      </p:sp>
      <p:sp>
        <p:nvSpPr>
          <p:cNvPr id="63519" name="Line 39"/>
          <p:cNvSpPr>
            <a:spLocks noChangeShapeType="1"/>
          </p:cNvSpPr>
          <p:nvPr/>
        </p:nvSpPr>
        <p:spPr bwMode="auto">
          <a:xfrm>
            <a:off x="2197100" y="1017588"/>
            <a:ext cx="0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20" name="Rectangle 38"/>
          <p:cNvSpPr>
            <a:spLocks noChangeArrowheads="1"/>
          </p:cNvSpPr>
          <p:nvPr/>
        </p:nvSpPr>
        <p:spPr bwMode="auto">
          <a:xfrm>
            <a:off x="1727200" y="6294438"/>
            <a:ext cx="6084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电子商品出库单领域类图的最新设计</a:t>
            </a:r>
          </a:p>
        </p:txBody>
      </p:sp>
      <p:sp>
        <p:nvSpPr>
          <p:cNvPr id="63522" name="AutoShape 3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48488" y="333375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  <p:sp>
        <p:nvSpPr>
          <p:cNvPr id="34" name="文本框 2"/>
          <p:cNvSpPr txBox="1">
            <a:spLocks noChangeArrowheads="1"/>
          </p:cNvSpPr>
          <p:nvPr/>
        </p:nvSpPr>
        <p:spPr bwMode="auto">
          <a:xfrm>
            <a:off x="6659142" y="3212976"/>
            <a:ext cx="537790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400" dirty="0" smtClean="0">
                <a:ea typeface="黑体" pitchFamily="2" charset="-122"/>
                <a:cs typeface="Arial" charset="0"/>
              </a:rPr>
              <a:t>0..1</a:t>
            </a:r>
            <a:endParaRPr lang="en-US" altLang="zh-CN" sz="2400" dirty="0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内容占位符 2"/>
          <p:cNvSpPr>
            <a:spLocks noGrp="1"/>
          </p:cNvSpPr>
          <p:nvPr>
            <p:ph idx="1"/>
          </p:nvPr>
        </p:nvSpPr>
        <p:spPr>
          <a:xfrm>
            <a:off x="323850" y="1308101"/>
            <a:ext cx="8362950" cy="3705076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专家模式失灵的情况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 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OO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designs, there are many situations in which assigning responsibilities only to domain layer software classes leads to problems in terms of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poor cohesion or coupling, or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low reuse potential.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 b="1">
                <a:cs typeface="Arial" charset="0"/>
              </a:rPr>
              <a:t>7. Pure Fabrication Pattern</a:t>
            </a:r>
            <a:endParaRPr lang="zh-CN" altLang="en-US" sz="3600" b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1"/>
          </p:nvPr>
        </p:nvSpPr>
        <p:spPr>
          <a:xfrm>
            <a:off x="179512" y="260648"/>
            <a:ext cx="8569325" cy="115093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zh-CN" dirty="0" smtClean="0"/>
              <a:t> </a:t>
            </a:r>
            <a:r>
              <a:rPr lang="en-GB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【</a:t>
            </a:r>
            <a:r>
              <a:rPr lang="zh-CN" altLang="en-GB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例</a:t>
            </a:r>
            <a:r>
              <a:rPr lang="en-GB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7】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In the super market check out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             system</a:t>
            </a: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example. </a:t>
            </a:r>
            <a:endParaRPr lang="en-US" altLang="zh-CN" b="1" dirty="0" smtClean="0"/>
          </a:p>
        </p:txBody>
      </p:sp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369888" y="2006600"/>
            <a:ext cx="2520950" cy="1493838"/>
            <a:chOff x="694" y="1264"/>
            <a:chExt cx="1405" cy="8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4" y="1264"/>
              <a:ext cx="1405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 dirty="0">
                  <a:solidFill>
                    <a:srgbClr val="000000"/>
                  </a:solidFill>
                  <a:ea typeface="宋体" pitchFamily="2" charset="-122"/>
                </a:rPr>
                <a:t>Cashier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</a:p>
          </p:txBody>
        </p:sp>
        <p:sp>
          <p:nvSpPr>
            <p:cNvPr id="65555" name="Rectangle 5"/>
            <p:cNvSpPr>
              <a:spLocks noChangeArrowheads="1"/>
            </p:cNvSpPr>
            <p:nvPr/>
          </p:nvSpPr>
          <p:spPr bwMode="auto">
            <a:xfrm>
              <a:off x="694" y="1582"/>
              <a:ext cx="1405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altLang="zh-CN" sz="2800"/>
                <a:t>-name: String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800"/>
                <a:t>-id: String</a:t>
              </a:r>
            </a:p>
          </p:txBody>
        </p:sp>
      </p:grpSp>
      <p:grpSp>
        <p:nvGrpSpPr>
          <p:cNvPr id="65539" name="Group 6"/>
          <p:cNvGrpSpPr>
            <a:grpSpLocks/>
          </p:cNvGrpSpPr>
          <p:nvPr/>
        </p:nvGrpSpPr>
        <p:grpSpPr bwMode="auto">
          <a:xfrm>
            <a:off x="4730750" y="4565650"/>
            <a:ext cx="3009900" cy="1849438"/>
            <a:chOff x="204" y="2840"/>
            <a:chExt cx="2313" cy="1003"/>
          </a:xfrm>
        </p:grpSpPr>
        <p:sp>
          <p:nvSpPr>
            <p:cNvPr id="65552" name="Rectangle 7"/>
            <p:cNvSpPr>
              <a:spLocks noChangeArrowheads="1"/>
            </p:cNvSpPr>
            <p:nvPr/>
          </p:nvSpPr>
          <p:spPr bwMode="auto">
            <a:xfrm>
              <a:off x="204" y="2840"/>
              <a:ext cx="231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/>
                <a:t>Goods</a:t>
              </a:r>
              <a:r>
                <a:rPr lang="en-US" altLang="zh-CN" sz="2000" b="1"/>
                <a:t> </a:t>
              </a:r>
            </a:p>
          </p:txBody>
        </p:sp>
        <p:sp>
          <p:nvSpPr>
            <p:cNvPr id="65553" name="Rectangle 8"/>
            <p:cNvSpPr>
              <a:spLocks noChangeArrowheads="1"/>
            </p:cNvSpPr>
            <p:nvPr/>
          </p:nvSpPr>
          <p:spPr bwMode="auto">
            <a:xfrm>
              <a:off x="204" y="3163"/>
              <a:ext cx="231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/>
                <a:t>-identifier: String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/>
                <a:t>-name: String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/>
                <a:t>-price: double</a:t>
              </a:r>
              <a:r>
                <a:rPr lang="en-US" altLang="zh-CN" sz="2400"/>
                <a:t> </a:t>
              </a:r>
              <a:r>
                <a:rPr lang="en-US" altLang="zh-CN" sz="2000"/>
                <a:t>   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45013" y="1773238"/>
            <a:ext cx="33274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ea typeface="宋体" pitchFamily="2" charset="-122"/>
              </a:rPr>
              <a:t>Sale </a:t>
            </a:r>
          </a:p>
        </p:txBody>
      </p:sp>
      <p:sp>
        <p:nvSpPr>
          <p:cNvPr id="65541" name="Rectangle 11"/>
          <p:cNvSpPr>
            <a:spLocks noChangeArrowheads="1"/>
          </p:cNvSpPr>
          <p:nvPr/>
        </p:nvSpPr>
        <p:spPr bwMode="auto">
          <a:xfrm>
            <a:off x="4545013" y="2271713"/>
            <a:ext cx="3327400" cy="12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/>
              <a:t>-goods: Goods[ ]  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-priceTotal: double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-clerk: Cashier</a:t>
            </a:r>
            <a:r>
              <a:rPr lang="en-US" altLang="zh-CN" sz="2800" b="1"/>
              <a:t>   </a:t>
            </a: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871788" y="2230438"/>
            <a:ext cx="1671637" cy="552450"/>
            <a:chOff x="1809" y="1405"/>
            <a:chExt cx="1053" cy="348"/>
          </a:xfrm>
        </p:grpSpPr>
        <p:sp>
          <p:nvSpPr>
            <p:cNvPr id="65548" name="Rectangle 13"/>
            <p:cNvSpPr>
              <a:spLocks noChangeArrowheads="1"/>
            </p:cNvSpPr>
            <p:nvPr/>
          </p:nvSpPr>
          <p:spPr bwMode="auto">
            <a:xfrm>
              <a:off x="1910" y="1405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49" name="Rectangle 14"/>
            <p:cNvSpPr>
              <a:spLocks noChangeArrowheads="1"/>
            </p:cNvSpPr>
            <p:nvPr/>
          </p:nvSpPr>
          <p:spPr bwMode="auto">
            <a:xfrm>
              <a:off x="2591" y="1431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65550" name="Line 23"/>
            <p:cNvSpPr>
              <a:spLocks noChangeShapeType="1"/>
            </p:cNvSpPr>
            <p:nvPr/>
          </p:nvSpPr>
          <p:spPr bwMode="auto">
            <a:xfrm flipH="1">
              <a:off x="1809" y="1661"/>
              <a:ext cx="10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AutoShape 27"/>
            <p:cNvSpPr>
              <a:spLocks noChangeArrowheads="1"/>
            </p:cNvSpPr>
            <p:nvPr/>
          </p:nvSpPr>
          <p:spPr bwMode="auto">
            <a:xfrm>
              <a:off x="2680" y="1571"/>
              <a:ext cx="182" cy="18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6011863" y="3543300"/>
            <a:ext cx="544512" cy="1177925"/>
            <a:chOff x="3787" y="2232"/>
            <a:chExt cx="343" cy="742"/>
          </a:xfrm>
        </p:grpSpPr>
        <p:sp>
          <p:nvSpPr>
            <p:cNvPr id="65544" name="Rectangle 16"/>
            <p:cNvSpPr>
              <a:spLocks noChangeArrowheads="1"/>
            </p:cNvSpPr>
            <p:nvPr/>
          </p:nvSpPr>
          <p:spPr bwMode="auto">
            <a:xfrm>
              <a:off x="4023" y="2705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65545" name="Rectangle 17"/>
            <p:cNvSpPr>
              <a:spLocks noChangeArrowheads="1"/>
            </p:cNvSpPr>
            <p:nvPr/>
          </p:nvSpPr>
          <p:spPr bwMode="auto">
            <a:xfrm>
              <a:off x="4005" y="2248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46" name="Line 24"/>
            <p:cNvSpPr>
              <a:spLocks noChangeShapeType="1"/>
            </p:cNvSpPr>
            <p:nvPr/>
          </p:nvSpPr>
          <p:spPr bwMode="auto">
            <a:xfrm>
              <a:off x="3878" y="2233"/>
              <a:ext cx="0" cy="6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AutoShape 28"/>
            <p:cNvSpPr>
              <a:spLocks noChangeArrowheads="1"/>
            </p:cNvSpPr>
            <p:nvPr/>
          </p:nvSpPr>
          <p:spPr bwMode="auto">
            <a:xfrm>
              <a:off x="3787" y="2232"/>
              <a:ext cx="182" cy="18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1"/>
          </p:nvPr>
        </p:nvSpPr>
        <p:spPr>
          <a:xfrm>
            <a:off x="251520" y="188640"/>
            <a:ext cx="8569325" cy="3528392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想法</a:t>
            </a:r>
            <a:r>
              <a:rPr lang="zh-CN" alt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want to save the data contained in classes </a:t>
            </a:r>
            <a:r>
              <a:rPr lang="en-US" altLang="zh-CN" sz="30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Cashier, Sale and Goods </a:t>
            </a:r>
            <a:r>
              <a:rPr lang="en-US" altLang="zh-C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into database respectively</a:t>
            </a:r>
          </a:p>
          <a:p>
            <a:pPr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使用专家模式</a:t>
            </a:r>
            <a:r>
              <a:rPr lang="en-US" altLang="zh-C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By using the information expert pattern, such kind of operations should be included in classes </a:t>
            </a:r>
            <a:r>
              <a:rPr lang="en-US" altLang="zh-CN" sz="30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Cashier, Sale and Goods respectively</a:t>
            </a:r>
            <a:endParaRPr lang="zh-CN" altLang="en-US" sz="30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504" y="4340245"/>
            <a:ext cx="2113880" cy="532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Cashier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04" y="4874194"/>
            <a:ext cx="2113880" cy="831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2400"/>
              <a:t>-name: String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-id: String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85709" y="4313465"/>
            <a:ext cx="250554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b="1"/>
              <a:t>Goods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485709" y="4782983"/>
            <a:ext cx="2505546" cy="1034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400" dirty="0"/>
              <a:t>-identifier: String   </a:t>
            </a:r>
          </a:p>
          <a:p>
            <a:pPr>
              <a:lnSpc>
                <a:spcPct val="85000"/>
              </a:lnSpc>
            </a:pPr>
            <a:r>
              <a:rPr lang="en-US" altLang="zh-CN" sz="2400" dirty="0"/>
              <a:t>-name: String</a:t>
            </a:r>
          </a:p>
          <a:p>
            <a:pPr>
              <a:lnSpc>
                <a:spcPct val="85000"/>
              </a:lnSpc>
            </a:pPr>
            <a:r>
              <a:rPr lang="en-US" altLang="zh-CN" sz="2400" dirty="0"/>
              <a:t>-price: double  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59832" y="4359864"/>
            <a:ext cx="2763291" cy="1392841"/>
            <a:chOff x="4545013" y="3314012"/>
            <a:chExt cx="2763291" cy="1392841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545013" y="3314012"/>
              <a:ext cx="2763291" cy="3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a typeface="宋体" pitchFamily="2" charset="-122"/>
                </a:rPr>
                <a:t>Sale 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45013" y="3672724"/>
              <a:ext cx="2763291" cy="10341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dirty="0"/>
                <a:t>-goods: Goods[ ]  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dirty="0"/>
                <a:t>-</a:t>
              </a:r>
              <a:r>
                <a:rPr lang="en-US" altLang="zh-CN" sz="2400" dirty="0" err="1"/>
                <a:t>priceTotal</a:t>
              </a:r>
              <a:r>
                <a:rPr lang="en-US" altLang="zh-CN" sz="2400" dirty="0"/>
                <a:t>: double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dirty="0"/>
                <a:t>-clerk: Cashier</a:t>
              </a:r>
              <a:r>
                <a:rPr lang="en-US" altLang="zh-CN" sz="2400" b="1" dirty="0"/>
                <a:t>   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2195736" y="4941168"/>
            <a:ext cx="846653" cy="401953"/>
            <a:chOff x="1809" y="1405"/>
            <a:chExt cx="1053" cy="348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910" y="140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91" y="1431"/>
              <a:ext cx="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H="1">
              <a:off x="1809" y="1661"/>
              <a:ext cx="10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2680" y="1571"/>
              <a:ext cx="182" cy="18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 rot="16200000">
            <a:off x="6238517" y="4894570"/>
            <a:ext cx="120650" cy="23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rot="16200000">
            <a:off x="5897956" y="469824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6168406" y="4985500"/>
            <a:ext cx="0" cy="63052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 rot="16200000">
            <a:off x="5798047" y="5210403"/>
            <a:ext cx="288925" cy="180717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00250" y="5698367"/>
            <a:ext cx="2113880" cy="415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+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saveData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()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063211" y="5765891"/>
            <a:ext cx="2735839" cy="415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+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saveData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()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491129" y="5821739"/>
            <a:ext cx="2500125" cy="415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+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saveData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()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>
          <a:xfrm>
            <a:off x="179512" y="620713"/>
            <a:ext cx="8676456" cy="540057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设计缺点：导致较低的内聚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en-US" altLang="zh-CN" sz="2800" b="1" dirty="0" smtClean="0">
                <a:latin typeface="Arial" charset="0"/>
                <a:ea typeface="黑体" pitchFamily="2" charset="-122"/>
                <a:cs typeface="Arial" charset="0"/>
              </a:rPr>
              <a:t>This design is bad</a:t>
            </a:r>
            <a:r>
              <a:rPr lang="zh-CN" altLang="en-US" sz="2800" b="1" dirty="0" smtClean="0">
                <a:latin typeface="Arial" charset="0"/>
                <a:ea typeface="黑体" pitchFamily="2" charset="-122"/>
                <a:cs typeface="Arial" charset="0"/>
              </a:rPr>
              <a:t>：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Database operation methods have no conceptual relationship with the 3 classes, and if the database operations are included in the 3 classes, then you will get a design of low cohesion (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导致低内聚的设计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);</a:t>
            </a:r>
            <a:endParaRPr lang="zh-CN" altLang="en-US" b="1" dirty="0" smtClean="0">
              <a:latin typeface="Arial" charset="0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Doing so will produce a class diagram that has tight coupling with the database interface (e.g., </a:t>
            </a:r>
            <a:r>
              <a:rPr lang="en-US" altLang="zh-CN" b="1" dirty="0" err="1" smtClean="0">
                <a:latin typeface="Arial" charset="0"/>
                <a:ea typeface="黑体" pitchFamily="2" charset="-122"/>
                <a:cs typeface="Arial" charset="0"/>
              </a:rPr>
              <a:t>JDBC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)</a:t>
            </a:r>
            <a:endParaRPr lang="zh-CN" altLang="en-US" b="1" dirty="0" smtClean="0">
              <a:latin typeface="Arial" charset="0"/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/>
          </p:cNvSpPr>
          <p:nvPr>
            <p:ph type="body" idx="1"/>
          </p:nvPr>
        </p:nvSpPr>
        <p:spPr>
          <a:xfrm>
            <a:off x="323850" y="1412478"/>
            <a:ext cx="8435975" cy="3168650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尴尬局面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一方面，按照信息专家模式，三个领域类类都应该拥有数据库访问的职责，而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另一方面，如果这样做，会导致低内聚，高耦合与可重用性差的设计。</a:t>
            </a:r>
          </a:p>
          <a:p>
            <a:pPr>
              <a:buFont typeface="Arial" charset="0"/>
              <a:buNone/>
            </a:pP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/>
          </p:cNvSpPr>
          <p:nvPr/>
        </p:nvSpPr>
        <p:spPr bwMode="auto">
          <a:xfrm>
            <a:off x="323850" y="764703"/>
            <a:ext cx="8435975" cy="511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纯虚构模式的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定义：将一组高内聚的责任分配给一个虚构的类，该类不代表领域类概念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Pure Fabrication pattern: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Assign a highly cohesive set of responsibilities to an artificial or convenience class that does not represent a problem domain concept-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something made up, to support 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high cohesion, 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low coupling, and 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4925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cs typeface="Arial" charset="0"/>
              </a:rPr>
              <a:t>Such a class is </a:t>
            </a:r>
            <a:r>
              <a:rPr lang="en-US" altLang="zh-CN" i="1" dirty="0" smtClean="0">
                <a:latin typeface="Arial" charset="0"/>
                <a:cs typeface="Arial" charset="0"/>
              </a:rPr>
              <a:t>a </a:t>
            </a: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fabrication</a:t>
            </a:r>
            <a:r>
              <a:rPr lang="en-US" altLang="zh-CN" i="1" dirty="0" smtClean="0">
                <a:latin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of the imagination (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这样的类叫做纯虚构类</a:t>
            </a:r>
            <a:r>
              <a:rPr lang="en-US" altLang="zh-CN" dirty="0" smtClean="0">
                <a:latin typeface="Arial" charset="0"/>
                <a:cs typeface="Arial" charset="0"/>
              </a:rPr>
              <a:t>). </a:t>
            </a:r>
          </a:p>
          <a:p>
            <a:r>
              <a:rPr lang="en-US" altLang="zh-CN" dirty="0" smtClean="0">
                <a:latin typeface="Arial" charset="0"/>
                <a:cs typeface="Arial" charset="0"/>
              </a:rPr>
              <a:t>Ideally, the responsibilities assigned to this fabrication support high cohesion and low coupling, so that the design of the fabrication is very clean, </a:t>
            </a:r>
            <a:r>
              <a:rPr lang="en-US" altLang="zh-CN" i="1" dirty="0" smtClean="0">
                <a:latin typeface="Arial" charset="0"/>
                <a:cs typeface="Arial" charset="0"/>
              </a:rPr>
              <a:t>or pure</a:t>
            </a:r>
            <a:r>
              <a:rPr lang="en-US" altLang="zh-CN" dirty="0" smtClean="0">
                <a:latin typeface="Arial" charset="0"/>
                <a:cs typeface="Arial" charset="0"/>
              </a:rPr>
              <a:t>—hence a pure fabrication.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5"/>
          <p:cNvSpPr>
            <a:spLocks noChangeArrowheads="1"/>
          </p:cNvSpPr>
          <p:nvPr/>
        </p:nvSpPr>
        <p:spPr bwMode="auto">
          <a:xfrm>
            <a:off x="323850" y="3709988"/>
            <a:ext cx="2625725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ea typeface="黑体" pitchFamily="2" charset="-122"/>
                <a:cs typeface="Arial" charset="0"/>
              </a:rPr>
              <a:t>OrderEntry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4" name="Rectangle 14"/>
          <p:cNvSpPr>
            <a:spLocks noChangeArrowheads="1"/>
          </p:cNvSpPr>
          <p:nvPr/>
        </p:nvSpPr>
        <p:spPr bwMode="auto">
          <a:xfrm>
            <a:off x="323850" y="4143375"/>
            <a:ext cx="2625725" cy="898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18000" rIns="0" bIns="180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-goods: Product</a:t>
            </a:r>
            <a:endParaRPr lang="en-US" altLang="zh-CN" sz="2800">
              <a:ea typeface="黑体" pitchFamily="2" charset="-122"/>
              <a:cs typeface="Arial" charset="0"/>
            </a:endParaRPr>
          </a:p>
          <a:p>
            <a:pPr eaLnBrk="0" hangingPunct="0"/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-quantity: int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5" name="Rectangle 13"/>
          <p:cNvSpPr>
            <a:spLocks noChangeArrowheads="1"/>
          </p:cNvSpPr>
          <p:nvPr/>
        </p:nvSpPr>
        <p:spPr bwMode="auto">
          <a:xfrm>
            <a:off x="5880100" y="3581400"/>
            <a:ext cx="2579688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ea typeface="黑体" pitchFamily="2" charset="-122"/>
                <a:cs typeface="Arial" charset="0"/>
              </a:rPr>
              <a:t>Product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6" name="Rectangle 12"/>
          <p:cNvSpPr>
            <a:spLocks noChangeArrowheads="1"/>
          </p:cNvSpPr>
          <p:nvPr/>
        </p:nvSpPr>
        <p:spPr bwMode="auto">
          <a:xfrm>
            <a:off x="5880100" y="4019550"/>
            <a:ext cx="2579688" cy="13541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30175" rIns="0" bIns="30175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-name: String</a:t>
            </a:r>
            <a:endParaRPr lang="en-US" altLang="zh-CN" sz="2800">
              <a:ea typeface="黑体" pitchFamily="2" charset="-122"/>
              <a:cs typeface="Arial" charset="0"/>
            </a:endParaRPr>
          </a:p>
          <a:p>
            <a:pPr eaLnBrk="0" hangingPunct="0"/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-price: float</a:t>
            </a:r>
            <a:endParaRPr lang="en-US" altLang="zh-CN" sz="2800">
              <a:ea typeface="黑体" pitchFamily="2" charset="-122"/>
              <a:cs typeface="Arial" charset="0"/>
            </a:endParaRPr>
          </a:p>
          <a:p>
            <a:pPr eaLnBrk="0" hangingPunct="0"/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-ItemID: String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493713" y="225425"/>
            <a:ext cx="307022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333333"/>
                </a:solidFill>
                <a:ea typeface="黑体" pitchFamily="2" charset="-122"/>
                <a:cs typeface="Arial" charset="0"/>
              </a:rPr>
              <a:t>OutboundOrder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493713" y="657225"/>
            <a:ext cx="3070225" cy="917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4864" tIns="27432" rIns="54864" bIns="27432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-date</a:t>
            </a:r>
            <a:endParaRPr lang="en-US" altLang="zh-CN" sz="2800">
              <a:ea typeface="黑体" pitchFamily="2" charset="-122"/>
              <a:cs typeface="Arial" charset="0"/>
            </a:endParaRPr>
          </a:p>
          <a:p>
            <a:pPr eaLnBrk="0" hangingPunct="0"/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-time</a:t>
            </a:r>
            <a:endParaRPr lang="en-US" altLang="zh-CN" sz="2800">
              <a:ea typeface="黑体" pitchFamily="2" charset="-122"/>
              <a:cs typeface="Arial" charset="0"/>
            </a:endParaRPr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1835150" y="1609725"/>
            <a:ext cx="0" cy="2100263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968625" y="4364038"/>
            <a:ext cx="2911475" cy="1587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2051050" y="3103563"/>
            <a:ext cx="925513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 b="1">
                <a:ea typeface="黑体" pitchFamily="2" charset="-122"/>
                <a:cs typeface="Arial" charset="0"/>
              </a:rPr>
              <a:t>1..*</a:t>
            </a:r>
          </a:p>
        </p:txBody>
      </p:sp>
      <p:sp>
        <p:nvSpPr>
          <p:cNvPr id="18442" name="文本框 2"/>
          <p:cNvSpPr txBox="1">
            <a:spLocks noChangeArrowheads="1"/>
          </p:cNvSpPr>
          <p:nvPr/>
        </p:nvSpPr>
        <p:spPr bwMode="auto">
          <a:xfrm>
            <a:off x="2051050" y="1631950"/>
            <a:ext cx="257175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b="1">
                <a:ea typeface="黑体" pitchFamily="2" charset="-122"/>
                <a:cs typeface="Arial" charset="0"/>
              </a:rPr>
              <a:t>1</a:t>
            </a:r>
          </a:p>
        </p:txBody>
      </p:sp>
      <p:sp>
        <p:nvSpPr>
          <p:cNvPr id="18443" name="Text Box 5"/>
          <p:cNvSpPr txBox="1">
            <a:spLocks noChangeArrowheads="1"/>
          </p:cNvSpPr>
          <p:nvPr/>
        </p:nvSpPr>
        <p:spPr bwMode="auto">
          <a:xfrm>
            <a:off x="5527675" y="3800475"/>
            <a:ext cx="2682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400">
                <a:ea typeface="黑体" pitchFamily="2" charset="-122"/>
                <a:cs typeface="Arial" charset="0"/>
              </a:rPr>
              <a:t>1</a:t>
            </a:r>
          </a:p>
        </p:txBody>
      </p:sp>
      <p:sp>
        <p:nvSpPr>
          <p:cNvPr id="18444" name="文本框 2"/>
          <p:cNvSpPr txBox="1">
            <a:spLocks noChangeArrowheads="1"/>
          </p:cNvSpPr>
          <p:nvPr/>
        </p:nvSpPr>
        <p:spPr bwMode="auto">
          <a:xfrm>
            <a:off x="3059113" y="3792538"/>
            <a:ext cx="865187" cy="363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400" dirty="0" smtClean="0">
                <a:ea typeface="黑体" pitchFamily="2" charset="-122"/>
                <a:cs typeface="Arial" charset="0"/>
              </a:rPr>
              <a:t>0..1</a:t>
            </a:r>
            <a:endParaRPr lang="en-US" altLang="zh-CN" sz="2400" dirty="0">
              <a:ea typeface="黑体" pitchFamily="2" charset="-122"/>
              <a:cs typeface="Arial" charset="0"/>
            </a:endParaRPr>
          </a:p>
        </p:txBody>
      </p:sp>
      <p:sp>
        <p:nvSpPr>
          <p:cNvPr id="18445" name="Text Box 3"/>
          <p:cNvSpPr txBox="1">
            <a:spLocks noChangeArrowheads="1"/>
          </p:cNvSpPr>
          <p:nvPr/>
        </p:nvSpPr>
        <p:spPr bwMode="auto">
          <a:xfrm>
            <a:off x="2155825" y="2279650"/>
            <a:ext cx="1552575" cy="395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 b="1">
                <a:ea typeface="黑体" pitchFamily="2" charset="-122"/>
                <a:cs typeface="Arial" charset="0"/>
              </a:rPr>
              <a:t>contains</a:t>
            </a:r>
          </a:p>
        </p:txBody>
      </p:sp>
      <p:sp>
        <p:nvSpPr>
          <p:cNvPr id="18446" name="矩形 20"/>
          <p:cNvSpPr>
            <a:spLocks noChangeArrowheads="1"/>
          </p:cNvSpPr>
          <p:nvPr/>
        </p:nvSpPr>
        <p:spPr bwMode="auto">
          <a:xfrm>
            <a:off x="1907704" y="6165304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电子商品制造公司出库业务的出库单模型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179388" y="5229200"/>
            <a:ext cx="28777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出库单上的一行</a:t>
            </a: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6160819" y="5445224"/>
            <a:ext cx="17235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一件商品</a:t>
            </a:r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3924300" y="236706"/>
            <a:ext cx="44165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出库单：包含许多行，</a:t>
            </a:r>
          </a:p>
          <a:p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每行代表一件商品的出库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24"/>
          <p:cNvSpPr>
            <a:spLocks noChangeArrowheads="1"/>
          </p:cNvSpPr>
          <p:nvPr/>
        </p:nvSpPr>
        <p:spPr bwMode="auto">
          <a:xfrm>
            <a:off x="107950" y="1020763"/>
            <a:ext cx="8928100" cy="3167062"/>
          </a:xfrm>
          <a:prstGeom prst="roundRect">
            <a:avLst>
              <a:gd name="adj" fmla="val 16667"/>
            </a:avLst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2" name="AutoShape 5"/>
          <p:cNvSpPr>
            <a:spLocks noChangeAspect="1" noChangeArrowheads="1"/>
          </p:cNvSpPr>
          <p:nvPr/>
        </p:nvSpPr>
        <p:spPr bwMode="auto">
          <a:xfrm>
            <a:off x="1692275" y="260350"/>
            <a:ext cx="5210175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3" name="AutoShape 24"/>
          <p:cNvSpPr>
            <a:spLocks noChangeArrowheads="1"/>
          </p:cNvSpPr>
          <p:nvPr/>
        </p:nvSpPr>
        <p:spPr bwMode="auto">
          <a:xfrm>
            <a:off x="2206625" y="260350"/>
            <a:ext cx="4310063" cy="62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698875" y="338138"/>
            <a:ext cx="1255713" cy="468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GUI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800"/>
          </a:p>
        </p:txBody>
      </p:sp>
      <p:sp>
        <p:nvSpPr>
          <p:cNvPr id="71685" name="AutoShape 30"/>
          <p:cNvSpPr>
            <a:spLocks noChangeArrowheads="1"/>
          </p:cNvSpPr>
          <p:nvPr/>
        </p:nvSpPr>
        <p:spPr bwMode="auto">
          <a:xfrm>
            <a:off x="7164388" y="5186363"/>
            <a:ext cx="1193800" cy="79216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b="1">
                <a:cs typeface="Arial" charset="0"/>
              </a:rPr>
              <a:t>DB</a:t>
            </a:r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2957513" y="4992688"/>
            <a:ext cx="2833687" cy="468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CC"/>
                </a:solidFill>
                <a:cs typeface="Arial" charset="0"/>
              </a:rPr>
              <a:t>DBOperations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800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2960688" y="5467350"/>
            <a:ext cx="2835275" cy="712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/>
          <a:p>
            <a:pPr algn="just"/>
            <a:r>
              <a:rPr lang="en-US" altLang="zh-CN" sz="2200">
                <a:cs typeface="Arial" charset="0"/>
              </a:rPr>
              <a:t>+insert()</a:t>
            </a:r>
          </a:p>
          <a:p>
            <a:pPr algn="just"/>
            <a:r>
              <a:rPr lang="en-US" altLang="zh-CN" sz="2200">
                <a:cs typeface="Arial" charset="0"/>
              </a:rPr>
              <a:t>+access()</a:t>
            </a:r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6618288" y="1430338"/>
            <a:ext cx="223202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Goods</a:t>
            </a:r>
            <a:r>
              <a:rPr lang="en-US" altLang="zh-CN" sz="2400" b="1"/>
              <a:t> </a:t>
            </a:r>
          </a:p>
        </p:txBody>
      </p:sp>
      <p:sp>
        <p:nvSpPr>
          <p:cNvPr id="71689" name="Rectangle 10"/>
          <p:cNvSpPr>
            <a:spLocks noChangeArrowheads="1"/>
          </p:cNvSpPr>
          <p:nvPr/>
        </p:nvSpPr>
        <p:spPr bwMode="auto">
          <a:xfrm>
            <a:off x="3162300" y="1450975"/>
            <a:ext cx="25209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Sale</a:t>
            </a:r>
            <a:r>
              <a:rPr lang="en-US" altLang="zh-CN" sz="2400" b="1"/>
              <a:t> </a:t>
            </a:r>
          </a:p>
        </p:txBody>
      </p:sp>
      <p:sp>
        <p:nvSpPr>
          <p:cNvPr id="71690" name="Rectangle 11"/>
          <p:cNvSpPr>
            <a:spLocks noChangeArrowheads="1"/>
          </p:cNvSpPr>
          <p:nvPr/>
        </p:nvSpPr>
        <p:spPr bwMode="auto">
          <a:xfrm>
            <a:off x="3162300" y="1943100"/>
            <a:ext cx="2520950" cy="100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/>
              <a:t>-goods: Goods[ ]   </a:t>
            </a:r>
          </a:p>
          <a:p>
            <a:pPr>
              <a:lnSpc>
                <a:spcPct val="90000"/>
              </a:lnSpc>
            </a:pPr>
            <a:r>
              <a:rPr lang="en-US" altLang="zh-CN" sz="2200"/>
              <a:t>-priceTotal: double</a:t>
            </a:r>
          </a:p>
          <a:p>
            <a:pPr>
              <a:lnSpc>
                <a:spcPct val="90000"/>
              </a:lnSpc>
            </a:pPr>
            <a:r>
              <a:rPr lang="en-US" altLang="zh-CN" sz="2200"/>
              <a:t>-clerk: Cashier</a:t>
            </a:r>
            <a:r>
              <a:rPr lang="en-US" altLang="zh-CN" sz="2200" b="1"/>
              <a:t>   </a:t>
            </a:r>
          </a:p>
        </p:txBody>
      </p:sp>
      <p:sp>
        <p:nvSpPr>
          <p:cNvPr id="71691" name="Rectangle 13"/>
          <p:cNvSpPr>
            <a:spLocks noChangeArrowheads="1"/>
          </p:cNvSpPr>
          <p:nvPr/>
        </p:nvSpPr>
        <p:spPr bwMode="auto">
          <a:xfrm>
            <a:off x="2341563" y="1765300"/>
            <a:ext cx="155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71692" name="Rectangle 14"/>
          <p:cNvSpPr>
            <a:spLocks noChangeArrowheads="1"/>
          </p:cNvSpPr>
          <p:nvPr/>
        </p:nvSpPr>
        <p:spPr bwMode="auto">
          <a:xfrm>
            <a:off x="2784475" y="1819275"/>
            <a:ext cx="127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71693" name="Line 23"/>
          <p:cNvSpPr>
            <a:spLocks noChangeShapeType="1"/>
          </p:cNvSpPr>
          <p:nvPr/>
        </p:nvSpPr>
        <p:spPr bwMode="auto">
          <a:xfrm flipH="1" flipV="1">
            <a:off x="2051050" y="2171700"/>
            <a:ext cx="9017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4" name="AutoShape 27"/>
          <p:cNvSpPr>
            <a:spLocks noChangeArrowheads="1"/>
          </p:cNvSpPr>
          <p:nvPr/>
        </p:nvSpPr>
        <p:spPr bwMode="auto">
          <a:xfrm>
            <a:off x="2938463" y="2066925"/>
            <a:ext cx="215900" cy="2159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Line 24"/>
          <p:cNvSpPr>
            <a:spLocks noChangeShapeType="1"/>
          </p:cNvSpPr>
          <p:nvPr/>
        </p:nvSpPr>
        <p:spPr bwMode="auto">
          <a:xfrm rot="-5400000">
            <a:off x="6177757" y="1721643"/>
            <a:ext cx="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6" name="AutoShape 28"/>
          <p:cNvSpPr>
            <a:spLocks noChangeArrowheads="1"/>
          </p:cNvSpPr>
          <p:nvPr/>
        </p:nvSpPr>
        <p:spPr bwMode="auto">
          <a:xfrm rot="-5400000">
            <a:off x="5726113" y="2062163"/>
            <a:ext cx="215900" cy="2159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Rectangle 14"/>
          <p:cNvSpPr>
            <a:spLocks noChangeArrowheads="1"/>
          </p:cNvSpPr>
          <p:nvPr/>
        </p:nvSpPr>
        <p:spPr bwMode="auto">
          <a:xfrm>
            <a:off x="6462713" y="1668463"/>
            <a:ext cx="1254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71698" name="Rectangle 13"/>
          <p:cNvSpPr>
            <a:spLocks noChangeArrowheads="1"/>
          </p:cNvSpPr>
          <p:nvPr/>
        </p:nvSpPr>
        <p:spPr bwMode="auto">
          <a:xfrm>
            <a:off x="5795963" y="1638300"/>
            <a:ext cx="155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71699" name="AutoShape 24"/>
          <p:cNvSpPr>
            <a:spLocks noChangeArrowheads="1"/>
          </p:cNvSpPr>
          <p:nvPr/>
        </p:nvSpPr>
        <p:spPr bwMode="auto">
          <a:xfrm>
            <a:off x="2206625" y="4918075"/>
            <a:ext cx="4256088" cy="1443038"/>
          </a:xfrm>
          <a:prstGeom prst="roundRect">
            <a:avLst>
              <a:gd name="adj" fmla="val 16667"/>
            </a:avLst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356100" y="849313"/>
            <a:ext cx="0" cy="454025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33875" y="4200525"/>
            <a:ext cx="0" cy="720725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2" name="Line 24"/>
          <p:cNvSpPr>
            <a:spLocks noChangeShapeType="1"/>
          </p:cNvSpPr>
          <p:nvPr/>
        </p:nvSpPr>
        <p:spPr bwMode="auto">
          <a:xfrm rot="16200000" flipH="1">
            <a:off x="6511925" y="4986338"/>
            <a:ext cx="20637" cy="128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203575" y="3546475"/>
            <a:ext cx="2406650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DBAccessor 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9613" y="2852738"/>
            <a:ext cx="1225550" cy="84455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1690" idx="2"/>
            <a:endCxn id="59" idx="0"/>
          </p:cNvCxnSpPr>
          <p:nvPr/>
        </p:nvCxnSpPr>
        <p:spPr>
          <a:xfrm flipH="1">
            <a:off x="4406900" y="2949575"/>
            <a:ext cx="15875" cy="5969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640388" y="2760663"/>
            <a:ext cx="1079500" cy="936625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312" name="Group 3"/>
          <p:cNvGrpSpPr>
            <a:grpSpLocks/>
          </p:cNvGrpSpPr>
          <p:nvPr/>
        </p:nvGrpSpPr>
        <p:grpSpPr bwMode="auto">
          <a:xfrm>
            <a:off x="179388" y="1452563"/>
            <a:ext cx="1871662" cy="1493837"/>
            <a:chOff x="694" y="1264"/>
            <a:chExt cx="1405" cy="813"/>
          </a:xfrm>
          <a:solidFill>
            <a:schemeClr val="bg1"/>
          </a:solidFill>
        </p:grpSpPr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694" y="1264"/>
              <a:ext cx="1405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ea typeface="宋体" pitchFamily="2" charset="-122"/>
                </a:rPr>
                <a:t>Cashier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 </a:t>
              </a:r>
            </a:p>
          </p:txBody>
        </p:sp>
        <p:sp>
          <p:nvSpPr>
            <p:cNvPr id="98334" name="Rectangle 5"/>
            <p:cNvSpPr>
              <a:spLocks noChangeArrowheads="1"/>
            </p:cNvSpPr>
            <p:nvPr/>
          </p:nvSpPr>
          <p:spPr bwMode="auto">
            <a:xfrm>
              <a:off x="694" y="1582"/>
              <a:ext cx="1405" cy="4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altLang="zh-CN" sz="2200"/>
                <a:t>-name: String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sz="2200"/>
                <a:t>-id: String</a:t>
              </a:r>
            </a:p>
          </p:txBody>
        </p:sp>
      </p:grpSp>
      <p:sp>
        <p:nvSpPr>
          <p:cNvPr id="71708" name="Rectangle 8"/>
          <p:cNvSpPr>
            <a:spLocks noChangeArrowheads="1"/>
          </p:cNvSpPr>
          <p:nvPr/>
        </p:nvSpPr>
        <p:spPr bwMode="auto">
          <a:xfrm>
            <a:off x="6618288" y="1846263"/>
            <a:ext cx="2232025" cy="1006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/>
              <a:t>-identifier: String   </a:t>
            </a:r>
          </a:p>
          <a:p>
            <a:pPr>
              <a:lnSpc>
                <a:spcPct val="90000"/>
              </a:lnSpc>
            </a:pPr>
            <a:r>
              <a:rPr lang="en-US" altLang="zh-CN" sz="2200"/>
              <a:t>-name: String</a:t>
            </a:r>
          </a:p>
          <a:p>
            <a:pPr>
              <a:lnSpc>
                <a:spcPct val="90000"/>
              </a:lnSpc>
            </a:pPr>
            <a:r>
              <a:rPr lang="en-US" altLang="zh-CN" sz="2200"/>
              <a:t>-price: double    </a:t>
            </a:r>
          </a:p>
        </p:txBody>
      </p:sp>
      <p:sp>
        <p:nvSpPr>
          <p:cNvPr id="71709" name="TextBox 2"/>
          <p:cNvSpPr txBox="1">
            <a:spLocks noChangeArrowheads="1"/>
          </p:cNvSpPr>
          <p:nvPr/>
        </p:nvSpPr>
        <p:spPr bwMode="auto">
          <a:xfrm>
            <a:off x="466725" y="5013325"/>
            <a:ext cx="151288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数据库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访问层</a:t>
            </a:r>
          </a:p>
        </p:txBody>
      </p:sp>
      <p:sp>
        <p:nvSpPr>
          <p:cNvPr id="71711" name="AutoShape 3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64388" y="6094413"/>
            <a:ext cx="1800225" cy="719137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zh-CN" sz="3600" b="1" smtClean="0">
                <a:latin typeface="Arial" charset="0"/>
                <a:cs typeface="Arial" charset="0"/>
              </a:rPr>
              <a:t>8. Indirection Pattern</a:t>
            </a:r>
            <a:endParaRPr lang="zh-CN" altLang="en-US" sz="3600" b="1" smtClean="0">
              <a:latin typeface="Arial" charset="0"/>
              <a:cs typeface="Arial" charset="0"/>
            </a:endParaRPr>
          </a:p>
        </p:txBody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>
          <a:xfrm>
            <a:off x="250825" y="1196975"/>
            <a:ext cx="8364538" cy="38877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</a:p>
          <a:p>
            <a:pPr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assign a responsibility, to avoid direct coupling between two (or more) things? </a:t>
            </a:r>
          </a:p>
          <a:p>
            <a:pPr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 to de-couple objects so that low coupling is  supported and reuse potential remains higher?</a:t>
            </a:r>
          </a:p>
          <a:p>
            <a:pPr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75252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间接模式：将责任分配给中介对象，以便在其他组件之间进行协调，以使它们不直接耦合。</a:t>
            </a:r>
            <a:endParaRPr lang="en-US" altLang="zh-CN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000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Indirection pattern</a:t>
            </a:r>
            <a:r>
              <a:rPr lang="en-US" altLang="zh-CN" sz="3000" b="1" dirty="0" smtClean="0">
                <a:latin typeface="Arial" charset="0"/>
                <a:cs typeface="Arial" charset="0"/>
              </a:rPr>
              <a:t>: Assign the responsibility to an intermediate object to mediate between other components or services so that they are not directly coupled. </a:t>
            </a:r>
          </a:p>
          <a:p>
            <a:pPr>
              <a:spcAft>
                <a:spcPts val="600"/>
              </a:spcAft>
            </a:pPr>
            <a:r>
              <a:rPr lang="en-US" altLang="zh-CN" sz="3000" b="1" dirty="0" smtClean="0">
                <a:latin typeface="Arial" charset="0"/>
                <a:cs typeface="Arial" charset="0"/>
              </a:rPr>
              <a:t>The intermediary creates an </a:t>
            </a:r>
            <a:r>
              <a:rPr lang="en-US" altLang="zh-CN" sz="3000" b="1" i="1" dirty="0" smtClean="0">
                <a:latin typeface="Arial" charset="0"/>
                <a:cs typeface="Arial" charset="0"/>
              </a:rPr>
              <a:t>indirection </a:t>
            </a:r>
            <a:r>
              <a:rPr lang="en-US" altLang="zh-CN" sz="3000" b="1" dirty="0" smtClean="0">
                <a:latin typeface="Arial" charset="0"/>
                <a:cs typeface="Arial" charset="0"/>
              </a:rPr>
              <a:t>between the other components.</a:t>
            </a:r>
            <a:endParaRPr lang="zh-CN" altLang="en-US" sz="3000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/>
          </p:cNvSpPr>
          <p:nvPr>
            <p:ph type="body" idx="1"/>
          </p:nvPr>
        </p:nvSpPr>
        <p:spPr>
          <a:xfrm>
            <a:off x="457200" y="5492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【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假如一个格斗类游戏软件的面向对象设计如图所示，其中，包含了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种类型的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类，分别为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Monster1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Monster2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Monster3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Monster4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Monster5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组合 25"/>
          <p:cNvGrpSpPr>
            <a:grpSpLocks/>
          </p:cNvGrpSpPr>
          <p:nvPr/>
        </p:nvGrpSpPr>
        <p:grpSpPr bwMode="auto">
          <a:xfrm>
            <a:off x="179388" y="201613"/>
            <a:ext cx="1944687" cy="935037"/>
            <a:chOff x="539552" y="202367"/>
            <a:chExt cx="1584176" cy="935074"/>
          </a:xfrm>
        </p:grpSpPr>
        <p:sp>
          <p:nvSpPr>
            <p:cNvPr id="75810" name="Rectangle 6"/>
            <p:cNvSpPr>
              <a:spLocks noChangeArrowheads="1"/>
            </p:cNvSpPr>
            <p:nvPr/>
          </p:nvSpPr>
          <p:spPr bwMode="auto">
            <a:xfrm>
              <a:off x="539552" y="202367"/>
              <a:ext cx="1584176" cy="430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ClientUI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11" name="Rectangle 7"/>
            <p:cNvSpPr>
              <a:spLocks noChangeArrowheads="1"/>
            </p:cNvSpPr>
            <p:nvPr/>
          </p:nvSpPr>
          <p:spPr bwMode="auto">
            <a:xfrm>
              <a:off x="539552" y="620688"/>
              <a:ext cx="1584176" cy="516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/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Main() 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778" name="Rectangle 9"/>
          <p:cNvSpPr>
            <a:spLocks noChangeArrowheads="1"/>
          </p:cNvSpPr>
          <p:nvPr/>
        </p:nvSpPr>
        <p:spPr bwMode="auto">
          <a:xfrm>
            <a:off x="803275" y="2554288"/>
            <a:ext cx="2039938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Monster5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79" name="Rectangle 11"/>
          <p:cNvSpPr>
            <a:spLocks noChangeArrowheads="1"/>
          </p:cNvSpPr>
          <p:nvPr/>
        </p:nvSpPr>
        <p:spPr bwMode="auto">
          <a:xfrm>
            <a:off x="803275" y="2998788"/>
            <a:ext cx="2039938" cy="862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algn="ju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+fight()</a:t>
            </a:r>
          </a:p>
        </p:txBody>
      </p:sp>
      <p:sp>
        <p:nvSpPr>
          <p:cNvPr id="75780" name="Rectangle 12"/>
          <p:cNvSpPr>
            <a:spLocks noChangeArrowheads="1"/>
          </p:cNvSpPr>
          <p:nvPr/>
        </p:nvSpPr>
        <p:spPr bwMode="auto">
          <a:xfrm>
            <a:off x="3757613" y="908050"/>
            <a:ext cx="2109787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36000" rIns="0" bIns="36000" anchor="ctr">
            <a:spAutoFit/>
          </a:bodyPr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Monster1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1" name="Rectangle 14"/>
          <p:cNvSpPr>
            <a:spLocks noChangeArrowheads="1"/>
          </p:cNvSpPr>
          <p:nvPr/>
        </p:nvSpPr>
        <p:spPr bwMode="auto">
          <a:xfrm>
            <a:off x="3757613" y="1354138"/>
            <a:ext cx="2109787" cy="860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+group()</a:t>
            </a:r>
          </a:p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+fight()</a:t>
            </a:r>
          </a:p>
        </p:txBody>
      </p:sp>
      <p:sp>
        <p:nvSpPr>
          <p:cNvPr id="75782" name="Rectangle 15"/>
          <p:cNvSpPr>
            <a:spLocks noChangeArrowheads="1"/>
          </p:cNvSpPr>
          <p:nvPr/>
        </p:nvSpPr>
        <p:spPr bwMode="auto">
          <a:xfrm>
            <a:off x="2268538" y="4930775"/>
            <a:ext cx="1943100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Monster4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3" name="Rectangle 17"/>
          <p:cNvSpPr>
            <a:spLocks noChangeArrowheads="1"/>
          </p:cNvSpPr>
          <p:nvPr/>
        </p:nvSpPr>
        <p:spPr bwMode="auto">
          <a:xfrm>
            <a:off x="2268538" y="5375275"/>
            <a:ext cx="1943100" cy="862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+group()</a:t>
            </a:r>
          </a:p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+fight()</a:t>
            </a:r>
          </a:p>
        </p:txBody>
      </p:sp>
      <p:sp>
        <p:nvSpPr>
          <p:cNvPr id="75784" name="Rectangle 18"/>
          <p:cNvSpPr>
            <a:spLocks noChangeArrowheads="1"/>
          </p:cNvSpPr>
          <p:nvPr/>
        </p:nvSpPr>
        <p:spPr bwMode="auto">
          <a:xfrm>
            <a:off x="5003800" y="4983163"/>
            <a:ext cx="2160488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Monster3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5" name="Rectangle 20"/>
          <p:cNvSpPr>
            <a:spLocks noChangeArrowheads="1"/>
          </p:cNvSpPr>
          <p:nvPr/>
        </p:nvSpPr>
        <p:spPr bwMode="auto">
          <a:xfrm>
            <a:off x="5003800" y="5448300"/>
            <a:ext cx="2160488" cy="860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+group()</a:t>
            </a:r>
          </a:p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+fight()</a:t>
            </a:r>
          </a:p>
        </p:txBody>
      </p:sp>
      <p:sp>
        <p:nvSpPr>
          <p:cNvPr id="75786" name="Rectangle 21"/>
          <p:cNvSpPr>
            <a:spLocks noChangeArrowheads="1"/>
          </p:cNvSpPr>
          <p:nvPr/>
        </p:nvSpPr>
        <p:spPr bwMode="auto">
          <a:xfrm>
            <a:off x="6637338" y="2535238"/>
            <a:ext cx="1970285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Monster2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7" name="Rectangle 23"/>
          <p:cNvSpPr>
            <a:spLocks noChangeArrowheads="1"/>
          </p:cNvSpPr>
          <p:nvPr/>
        </p:nvSpPr>
        <p:spPr bwMode="auto">
          <a:xfrm>
            <a:off x="6634163" y="2998788"/>
            <a:ext cx="1970285" cy="862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+group()</a:t>
            </a:r>
          </a:p>
          <a:p>
            <a:pPr algn="just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+fight()</a:t>
            </a:r>
          </a:p>
        </p:txBody>
      </p:sp>
      <p:sp>
        <p:nvSpPr>
          <p:cNvPr id="75788" name="Line 33"/>
          <p:cNvSpPr>
            <a:spLocks noChangeShapeType="1"/>
          </p:cNvSpPr>
          <p:nvPr/>
        </p:nvSpPr>
        <p:spPr bwMode="auto">
          <a:xfrm>
            <a:off x="2155825" y="830263"/>
            <a:ext cx="15494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endCxn id="75778" idx="0"/>
          </p:cNvCxnSpPr>
          <p:nvPr/>
        </p:nvCxnSpPr>
        <p:spPr>
          <a:xfrm flipH="1">
            <a:off x="1824038" y="1412875"/>
            <a:ext cx="1881187" cy="1141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19250" y="3860800"/>
            <a:ext cx="649288" cy="106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948488" y="3860800"/>
            <a:ext cx="936625" cy="1368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11638" y="5445125"/>
            <a:ext cx="7921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5786" idx="0"/>
          </p:cNvCxnSpPr>
          <p:nvPr/>
        </p:nvCxnSpPr>
        <p:spPr>
          <a:xfrm>
            <a:off x="5867400" y="1476375"/>
            <a:ext cx="1755081" cy="1058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5782" idx="0"/>
          </p:cNvCxnSpPr>
          <p:nvPr/>
        </p:nvCxnSpPr>
        <p:spPr>
          <a:xfrm flipH="1">
            <a:off x="3240088" y="2214563"/>
            <a:ext cx="971550" cy="27162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03800" y="2214563"/>
            <a:ext cx="863600" cy="27162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43213" y="3038475"/>
            <a:ext cx="374015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843213" y="3284538"/>
            <a:ext cx="2808287" cy="1646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5787" idx="1"/>
          </p:cNvCxnSpPr>
          <p:nvPr/>
        </p:nvCxnSpPr>
        <p:spPr>
          <a:xfrm flipH="1">
            <a:off x="3757613" y="3429794"/>
            <a:ext cx="2876550" cy="1500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9" name="Line 33"/>
          <p:cNvSpPr>
            <a:spLocks noChangeShapeType="1"/>
          </p:cNvSpPr>
          <p:nvPr/>
        </p:nvSpPr>
        <p:spPr bwMode="auto">
          <a:xfrm>
            <a:off x="1241425" y="1162050"/>
            <a:ext cx="377825" cy="13731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800" name="组合 42"/>
          <p:cNvGrpSpPr>
            <a:grpSpLocks/>
          </p:cNvGrpSpPr>
          <p:nvPr/>
        </p:nvGrpSpPr>
        <p:grpSpPr bwMode="auto">
          <a:xfrm>
            <a:off x="539750" y="1162050"/>
            <a:ext cx="1728788" cy="4498975"/>
            <a:chOff x="539552" y="1162454"/>
            <a:chExt cx="1728192" cy="4498794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39552" y="1162454"/>
              <a:ext cx="0" cy="44987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39552" y="5661248"/>
              <a:ext cx="17281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01" name="组合 44"/>
          <p:cNvGrpSpPr>
            <a:grpSpLocks/>
          </p:cNvGrpSpPr>
          <p:nvPr/>
        </p:nvGrpSpPr>
        <p:grpSpPr bwMode="auto">
          <a:xfrm>
            <a:off x="2124075" y="417513"/>
            <a:ext cx="5761038" cy="2117725"/>
            <a:chOff x="2123728" y="417811"/>
            <a:chExt cx="5760640" cy="2117767"/>
          </a:xfrm>
        </p:grpSpPr>
        <p:cxnSp>
          <p:nvCxnSpPr>
            <p:cNvPr id="32" name="直接连接符 31"/>
            <p:cNvCxnSpPr>
              <a:stCxn id="75810" idx="3"/>
            </p:cNvCxnSpPr>
            <p:nvPr/>
          </p:nvCxnSpPr>
          <p:spPr>
            <a:xfrm>
              <a:off x="2123728" y="417811"/>
              <a:ext cx="576064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884368" y="417811"/>
              <a:ext cx="0" cy="21177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 bwMode="auto">
          <a:xfrm>
            <a:off x="2155825" y="489868"/>
            <a:ext cx="66643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8820150" y="489868"/>
            <a:ext cx="0" cy="54594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flipH="1">
            <a:off x="7164288" y="5949280"/>
            <a:ext cx="165586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/>
          </p:cNvSpPr>
          <p:nvPr>
            <p:ph type="body" idx="1"/>
          </p:nvPr>
        </p:nvSpPr>
        <p:spPr>
          <a:xfrm>
            <a:off x="179512" y="1629470"/>
            <a:ext cx="8712968" cy="403177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：五个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对象之间互相两两存在高度耦合。怎样改善设计以便取消高度的耦合呢？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解决方案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：可以引入一个间接类，称为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Coordinator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。利用该类取消所有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Monster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子类的高耦合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0"/>
          <p:cNvSpPr>
            <a:spLocks noChangeArrowheads="1"/>
          </p:cNvSpPr>
          <p:nvPr/>
        </p:nvSpPr>
        <p:spPr bwMode="auto">
          <a:xfrm>
            <a:off x="2632075" y="622300"/>
            <a:ext cx="4630738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cs typeface="Arial" charset="0"/>
              </a:rPr>
              <a:t>Coordinator</a:t>
            </a:r>
            <a:endParaRPr lang="en-US" altLang="zh-CN" sz="2800" dirty="0">
              <a:cs typeface="Arial" charset="0"/>
            </a:endParaRPr>
          </a:p>
        </p:txBody>
      </p:sp>
      <p:sp>
        <p:nvSpPr>
          <p:cNvPr id="77826" name="Rectangle 31"/>
          <p:cNvSpPr>
            <a:spLocks noChangeArrowheads="1"/>
          </p:cNvSpPr>
          <p:nvPr/>
        </p:nvSpPr>
        <p:spPr bwMode="auto">
          <a:xfrm>
            <a:off x="2632075" y="1054100"/>
            <a:ext cx="4630738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000000"/>
                </a:solidFill>
                <a:cs typeface="Arial" charset="0"/>
              </a:rPr>
              <a:t>-m: Monster[ ] </a:t>
            </a:r>
            <a:endParaRPr lang="en-US" altLang="zh-CN" sz="2800" dirty="0">
              <a:cs typeface="Arial" charset="0"/>
            </a:endParaRPr>
          </a:p>
        </p:txBody>
      </p:sp>
      <p:sp>
        <p:nvSpPr>
          <p:cNvPr id="77827" name="Rectangle 32"/>
          <p:cNvSpPr>
            <a:spLocks noChangeArrowheads="1"/>
          </p:cNvSpPr>
          <p:nvPr/>
        </p:nvSpPr>
        <p:spPr bwMode="auto">
          <a:xfrm>
            <a:off x="2632075" y="1479550"/>
            <a:ext cx="4630738" cy="1201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+group(): void</a:t>
            </a: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+fight(): void</a:t>
            </a: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000000"/>
                </a:solidFill>
                <a:cs typeface="Arial" charset="0"/>
              </a:rPr>
              <a:t>createObj</a:t>
            </a:r>
            <a:r>
              <a:rPr lang="en-US" altLang="zh-CN" sz="2600" dirty="0">
                <a:solidFill>
                  <a:srgbClr val="000000"/>
                </a:solidFill>
                <a:cs typeface="Arial" charset="0"/>
              </a:rPr>
              <a:t>(a: String): </a:t>
            </a:r>
            <a:r>
              <a:rPr lang="en-US" altLang="zh-CN" sz="2600" dirty="0" smtClean="0">
                <a:solidFill>
                  <a:srgbClr val="000000"/>
                </a:solidFill>
                <a:cs typeface="Arial" charset="0"/>
              </a:rPr>
              <a:t>Monster</a:t>
            </a:r>
            <a:endParaRPr lang="en-US" altLang="zh-CN" sz="2600" dirty="0">
              <a:cs typeface="Arial" charset="0"/>
            </a:endParaRPr>
          </a:p>
        </p:txBody>
      </p:sp>
      <p:sp>
        <p:nvSpPr>
          <p:cNvPr id="77828" name="Line 33"/>
          <p:cNvSpPr>
            <a:spLocks noChangeShapeType="1"/>
          </p:cNvSpPr>
          <p:nvPr/>
        </p:nvSpPr>
        <p:spPr bwMode="auto">
          <a:xfrm>
            <a:off x="4619625" y="2693988"/>
            <a:ext cx="1588" cy="5873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395288" y="904875"/>
            <a:ext cx="1400175" cy="430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ClientUI</a:t>
            </a:r>
            <a:endParaRPr lang="en-US" altLang="zh-CN" sz="2800">
              <a:cs typeface="Arial" charset="0"/>
            </a:endParaRP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395288" y="1371600"/>
            <a:ext cx="1400175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/>
            <a:r>
              <a:rPr lang="en-US" altLang="zh-CN" sz="2400" b="1">
                <a:cs typeface="Arial" charset="0"/>
              </a:rPr>
              <a:t>Main() 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395288" y="1311275"/>
            <a:ext cx="1400175" cy="60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 sz="2000">
              <a:cs typeface="Arial" charset="0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663575" y="4851400"/>
            <a:ext cx="1414463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Monster1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663575" y="5310188"/>
            <a:ext cx="1414463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+fight()</a:t>
            </a:r>
          </a:p>
        </p:txBody>
      </p:sp>
      <p:sp>
        <p:nvSpPr>
          <p:cNvPr id="77834" name="Rectangle 24"/>
          <p:cNvSpPr>
            <a:spLocks noChangeArrowheads="1"/>
          </p:cNvSpPr>
          <p:nvPr/>
        </p:nvSpPr>
        <p:spPr bwMode="auto">
          <a:xfrm>
            <a:off x="3664924" y="3254375"/>
            <a:ext cx="1903586" cy="676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zh-CN" sz="2000" b="1">
                <a:cs typeface="Arial" charset="0"/>
              </a:rPr>
              <a:t>&lt;interface&gt;</a:t>
            </a:r>
          </a:p>
          <a:p>
            <a:pPr algn="ctr"/>
            <a:r>
              <a:rPr lang="en-US" altLang="zh-CN" sz="2400" b="1">
                <a:cs typeface="Arial" charset="0"/>
              </a:rPr>
              <a:t>Monster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35" name="Rectangle 25"/>
          <p:cNvSpPr>
            <a:spLocks noChangeArrowheads="1"/>
          </p:cNvSpPr>
          <p:nvPr/>
        </p:nvSpPr>
        <p:spPr bwMode="auto">
          <a:xfrm>
            <a:off x="3664924" y="3902075"/>
            <a:ext cx="1903586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/>
            <a:r>
              <a:rPr lang="en-US" altLang="zh-CN" sz="2000" i="1">
                <a:cs typeface="Arial" charset="0"/>
              </a:rPr>
              <a:t>+</a:t>
            </a:r>
            <a:r>
              <a:rPr lang="en-US" altLang="zh-CN" sz="2000" b="1" i="1">
                <a:solidFill>
                  <a:srgbClr val="0000CC"/>
                </a:solidFill>
                <a:cs typeface="Arial" charset="0"/>
              </a:rPr>
              <a:t>fight</a:t>
            </a:r>
            <a:r>
              <a:rPr lang="en-US" altLang="zh-CN" sz="2000" i="1">
                <a:cs typeface="Arial" charset="0"/>
              </a:rPr>
              <a:t>()</a:t>
            </a:r>
            <a:endParaRPr lang="en-US" altLang="zh-CN" sz="2000">
              <a:cs typeface="Arial" charset="0"/>
            </a:endParaRPr>
          </a:p>
        </p:txBody>
      </p:sp>
      <p:sp>
        <p:nvSpPr>
          <p:cNvPr id="77836" name="Line 26"/>
          <p:cNvSpPr>
            <a:spLocks noChangeShapeType="1"/>
          </p:cNvSpPr>
          <p:nvPr/>
        </p:nvSpPr>
        <p:spPr bwMode="auto">
          <a:xfrm flipV="1">
            <a:off x="1435100" y="4643438"/>
            <a:ext cx="65341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7" name="Line 27"/>
          <p:cNvSpPr>
            <a:spLocks noChangeShapeType="1"/>
          </p:cNvSpPr>
          <p:nvPr/>
        </p:nvSpPr>
        <p:spPr bwMode="auto">
          <a:xfrm>
            <a:off x="1428750" y="4622800"/>
            <a:ext cx="1588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8" name="Line 28"/>
          <p:cNvSpPr>
            <a:spLocks noChangeShapeType="1"/>
          </p:cNvSpPr>
          <p:nvPr/>
        </p:nvSpPr>
        <p:spPr bwMode="auto">
          <a:xfrm>
            <a:off x="7942263" y="4641850"/>
            <a:ext cx="1587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9" name="Line 29"/>
          <p:cNvSpPr>
            <a:spLocks noChangeShapeType="1"/>
          </p:cNvSpPr>
          <p:nvPr/>
        </p:nvSpPr>
        <p:spPr bwMode="auto">
          <a:xfrm>
            <a:off x="6357938" y="4622800"/>
            <a:ext cx="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0" name="AutoShape 30"/>
          <p:cNvSpPr>
            <a:spLocks noChangeArrowheads="1"/>
          </p:cNvSpPr>
          <p:nvPr/>
        </p:nvSpPr>
        <p:spPr bwMode="auto">
          <a:xfrm>
            <a:off x="4422775" y="4278313"/>
            <a:ext cx="384175" cy="349250"/>
          </a:xfrm>
          <a:prstGeom prst="upArrow">
            <a:avLst>
              <a:gd name="adj1" fmla="val 0"/>
              <a:gd name="adj2" fmla="val 49301"/>
            </a:avLst>
          </a:prstGeom>
          <a:solidFill>
            <a:srgbClr val="80808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000">
              <a:cs typeface="Arial" charset="0"/>
            </a:endParaRPr>
          </a:p>
        </p:txBody>
      </p:sp>
      <p:sp>
        <p:nvSpPr>
          <p:cNvPr id="77841" name="Line 31"/>
          <p:cNvSpPr>
            <a:spLocks noChangeShapeType="1"/>
          </p:cNvSpPr>
          <p:nvPr/>
        </p:nvSpPr>
        <p:spPr bwMode="auto">
          <a:xfrm>
            <a:off x="2997200" y="4641850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2" name="Line 32"/>
          <p:cNvSpPr>
            <a:spLocks noChangeShapeType="1"/>
          </p:cNvSpPr>
          <p:nvPr/>
        </p:nvSpPr>
        <p:spPr bwMode="auto">
          <a:xfrm>
            <a:off x="4613275" y="4641850"/>
            <a:ext cx="1588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33"/>
          <p:cNvSpPr>
            <a:spLocks noChangeShapeType="1"/>
          </p:cNvSpPr>
          <p:nvPr/>
        </p:nvSpPr>
        <p:spPr bwMode="auto">
          <a:xfrm>
            <a:off x="1795463" y="1309688"/>
            <a:ext cx="836612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4" name="Rectangle 9"/>
          <p:cNvSpPr>
            <a:spLocks noChangeArrowheads="1"/>
          </p:cNvSpPr>
          <p:nvPr/>
        </p:nvSpPr>
        <p:spPr bwMode="auto">
          <a:xfrm>
            <a:off x="2286000" y="4881563"/>
            <a:ext cx="1414463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Monster2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45" name="Rectangle 11"/>
          <p:cNvSpPr>
            <a:spLocks noChangeArrowheads="1"/>
          </p:cNvSpPr>
          <p:nvPr/>
        </p:nvSpPr>
        <p:spPr bwMode="auto">
          <a:xfrm>
            <a:off x="2286000" y="5340350"/>
            <a:ext cx="1414463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+fight()</a:t>
            </a:r>
          </a:p>
        </p:txBody>
      </p:sp>
      <p:sp>
        <p:nvSpPr>
          <p:cNvPr id="77846" name="Rectangle 9"/>
          <p:cNvSpPr>
            <a:spLocks noChangeArrowheads="1"/>
          </p:cNvSpPr>
          <p:nvPr/>
        </p:nvSpPr>
        <p:spPr bwMode="auto">
          <a:xfrm>
            <a:off x="3916363" y="4881563"/>
            <a:ext cx="1414462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Monster3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47" name="Rectangle 11"/>
          <p:cNvSpPr>
            <a:spLocks noChangeArrowheads="1"/>
          </p:cNvSpPr>
          <p:nvPr/>
        </p:nvSpPr>
        <p:spPr bwMode="auto">
          <a:xfrm>
            <a:off x="3916363" y="5340350"/>
            <a:ext cx="1414462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+fight()</a:t>
            </a:r>
          </a:p>
        </p:txBody>
      </p:sp>
      <p:sp>
        <p:nvSpPr>
          <p:cNvPr id="77848" name="Rectangle 9"/>
          <p:cNvSpPr>
            <a:spLocks noChangeArrowheads="1"/>
          </p:cNvSpPr>
          <p:nvPr/>
        </p:nvSpPr>
        <p:spPr bwMode="auto">
          <a:xfrm>
            <a:off x="5632450" y="4881563"/>
            <a:ext cx="1414463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Monster4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49" name="Rectangle 11"/>
          <p:cNvSpPr>
            <a:spLocks noChangeArrowheads="1"/>
          </p:cNvSpPr>
          <p:nvPr/>
        </p:nvSpPr>
        <p:spPr bwMode="auto">
          <a:xfrm>
            <a:off x="5632450" y="5340350"/>
            <a:ext cx="1414463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+fight()</a:t>
            </a:r>
          </a:p>
        </p:txBody>
      </p:sp>
      <p:sp>
        <p:nvSpPr>
          <p:cNvPr id="77850" name="Rectangle 9"/>
          <p:cNvSpPr>
            <a:spLocks noChangeArrowheads="1"/>
          </p:cNvSpPr>
          <p:nvPr/>
        </p:nvSpPr>
        <p:spPr bwMode="auto">
          <a:xfrm>
            <a:off x="7262813" y="4903788"/>
            <a:ext cx="1412875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Monster5</a:t>
            </a:r>
            <a:endParaRPr lang="en-US" altLang="zh-CN" sz="2400">
              <a:cs typeface="Arial" charset="0"/>
            </a:endParaRPr>
          </a:p>
        </p:txBody>
      </p:sp>
      <p:sp>
        <p:nvSpPr>
          <p:cNvPr id="77851" name="Rectangle 11"/>
          <p:cNvSpPr>
            <a:spLocks noChangeArrowheads="1"/>
          </p:cNvSpPr>
          <p:nvPr/>
        </p:nvSpPr>
        <p:spPr bwMode="auto">
          <a:xfrm>
            <a:off x="7262813" y="5362575"/>
            <a:ext cx="1412875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+fight()</a:t>
            </a:r>
          </a:p>
        </p:txBody>
      </p:sp>
      <p:sp>
        <p:nvSpPr>
          <p:cNvPr id="77852" name="TextBox 1"/>
          <p:cNvSpPr txBox="1">
            <a:spLocks noChangeArrowheads="1"/>
          </p:cNvSpPr>
          <p:nvPr/>
        </p:nvSpPr>
        <p:spPr bwMode="auto">
          <a:xfrm>
            <a:off x="2339975" y="6092825"/>
            <a:ext cx="48244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打破高耦合的方法</a:t>
            </a:r>
          </a:p>
        </p:txBody>
      </p:sp>
      <p:sp>
        <p:nvSpPr>
          <p:cNvPr id="77854" name="AutoShape 3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48488" y="5949950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en-US" altLang="zh-CN" sz="3600" b="1" smtClean="0"/>
              <a:t>9. Protected Variations</a:t>
            </a:r>
            <a:endParaRPr lang="zh-CN" altLang="en-US" sz="3600" b="1" smtClean="0"/>
          </a:p>
        </p:txBody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>
          <a:xfrm>
            <a:off x="251520" y="1484312"/>
            <a:ext cx="8640960" cy="47529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问题：如何设计对象、子系统和系统，以使这些元素中的变化或不稳定对其他元素不会产生不良影响？</a:t>
            </a:r>
          </a:p>
          <a:p>
            <a:pPr>
              <a:lnSpc>
                <a:spcPct val="120000"/>
              </a:lnSpc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Problem: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How to design objects, subsystems, and systems so that the 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variations or instability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 these elements does not have an undesirable impact on other elements?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3924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受保护变化模式的定义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确定能预测到的（类型）变化或不稳定点；分配责任以建立一个稳定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接口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Protected Variations pattern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Identify points of predicted variation or instability; assign responsibilities to create a stable interface around them </a:t>
            </a:r>
          </a:p>
          <a:p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1322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  【</a:t>
            </a:r>
            <a:r>
              <a:rPr lang="zh-CN" altLang="en-US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例</a:t>
            </a:r>
            <a:r>
              <a:rPr lang="en-US" altLang="zh-CN" b="1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9】A professor asks you to design a software platform for testing encryption algorithms, so that</a:t>
            </a:r>
            <a:endParaRPr lang="zh-CN" altLang="en-US" smtClean="0">
              <a:latin typeface="Arial" charset="0"/>
              <a:ea typeface="黑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3200" smtClean="0">
                <a:latin typeface="Arial" charset="0"/>
                <a:ea typeface="黑体" pitchFamily="2" charset="-122"/>
                <a:cs typeface="Arial" charset="0"/>
              </a:rPr>
              <a:t>Graduate students can use this platform to test the encryption algorithms developed by them</a:t>
            </a:r>
            <a:endParaRPr lang="zh-CN" altLang="en-US" sz="3200" smtClean="0">
              <a:latin typeface="Arial" charset="0"/>
              <a:ea typeface="黑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3200" smtClean="0">
                <a:latin typeface="Arial" charset="0"/>
                <a:ea typeface="黑体" pitchFamily="2" charset="-122"/>
                <a:cs typeface="Arial" charset="0"/>
              </a:rPr>
              <a:t>Design as below</a:t>
            </a:r>
            <a:endParaRPr lang="zh-CN" altLang="en-US" sz="3200" smtClean="0">
              <a:latin typeface="Arial" charset="0"/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323528" y="620266"/>
            <a:ext cx="8568952" cy="5329014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output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</a:p>
          <a:p>
            <a:pPr lvl="1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Save details data from each </a:t>
            </a:r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Outbound Order to database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</a:t>
            </a:r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Outbound Order details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Arial" charset="0"/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Question: if we want to determine 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 price for a piece of goods,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total price, and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price for one outbound order,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总价格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which class is the expert class respectively?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6"/>
          <p:cNvSpPr>
            <a:spLocks noChangeArrowheads="1"/>
          </p:cNvSpPr>
          <p:nvPr/>
        </p:nvSpPr>
        <p:spPr bwMode="auto">
          <a:xfrm>
            <a:off x="1547813" y="190500"/>
            <a:ext cx="2838450" cy="430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ClientUI</a:t>
            </a:r>
            <a:endParaRPr lang="en-US" altLang="zh-CN" sz="2800">
              <a:cs typeface="Arial" charset="0"/>
            </a:endParaRPr>
          </a:p>
        </p:txBody>
      </p:sp>
      <p:sp>
        <p:nvSpPr>
          <p:cNvPr id="81922" name="Rectangle 9"/>
          <p:cNvSpPr>
            <a:spLocks noChangeArrowheads="1"/>
          </p:cNvSpPr>
          <p:nvPr/>
        </p:nvSpPr>
        <p:spPr bwMode="auto">
          <a:xfrm>
            <a:off x="1958975" y="1120775"/>
            <a:ext cx="1970088" cy="474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8000" rIns="0" bIns="1800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Facade</a:t>
            </a:r>
            <a:endParaRPr lang="en-US" altLang="zh-CN" sz="2800">
              <a:cs typeface="Arial" charset="0"/>
            </a:endParaRPr>
          </a:p>
        </p:txBody>
      </p:sp>
      <p:sp>
        <p:nvSpPr>
          <p:cNvPr id="81923" name="Rectangle 11"/>
          <p:cNvSpPr>
            <a:spLocks noChangeArrowheads="1"/>
          </p:cNvSpPr>
          <p:nvPr/>
        </p:nvSpPr>
        <p:spPr bwMode="auto">
          <a:xfrm>
            <a:off x="1452563" y="2020888"/>
            <a:ext cx="2992437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CC"/>
                </a:solidFill>
                <a:cs typeface="Arial" charset="0"/>
              </a:rPr>
              <a:t>Encryption</a:t>
            </a:r>
            <a:endParaRPr lang="en-US" altLang="zh-CN" sz="2800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81924" name="Rectangle 12"/>
          <p:cNvSpPr>
            <a:spLocks noChangeArrowheads="1"/>
          </p:cNvSpPr>
          <p:nvPr/>
        </p:nvSpPr>
        <p:spPr bwMode="auto">
          <a:xfrm>
            <a:off x="1452563" y="2530475"/>
            <a:ext cx="2992437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0000CC"/>
                </a:solidFill>
                <a:cs typeface="Arial" charset="0"/>
              </a:rPr>
              <a:t>encryAlgorithm1</a:t>
            </a:r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()</a:t>
            </a:r>
          </a:p>
          <a:p>
            <a:pPr algn="just"/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0000CC"/>
                </a:solidFill>
                <a:cs typeface="Arial" charset="0"/>
              </a:rPr>
              <a:t>encryAlgorithm2</a:t>
            </a:r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()</a:t>
            </a:r>
          </a:p>
          <a:p>
            <a:pPr algn="just"/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600" dirty="0" err="1">
                <a:solidFill>
                  <a:srgbClr val="0000CC"/>
                </a:solidFill>
                <a:cs typeface="Arial" charset="0"/>
              </a:rPr>
              <a:t>encryAlgorithm3</a:t>
            </a:r>
            <a:r>
              <a:rPr lang="en-US" altLang="zh-CN" sz="2600" dirty="0">
                <a:solidFill>
                  <a:srgbClr val="0000CC"/>
                </a:solidFill>
                <a:cs typeface="Arial" charset="0"/>
              </a:rPr>
              <a:t>()</a:t>
            </a:r>
          </a:p>
        </p:txBody>
      </p:sp>
      <p:sp>
        <p:nvSpPr>
          <p:cNvPr id="81925" name="Rectangle 13"/>
          <p:cNvSpPr>
            <a:spLocks noChangeArrowheads="1"/>
          </p:cNvSpPr>
          <p:nvPr/>
        </p:nvSpPr>
        <p:spPr bwMode="auto">
          <a:xfrm>
            <a:off x="1811338" y="4138613"/>
            <a:ext cx="2293937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Output</a:t>
            </a:r>
            <a:endParaRPr lang="en-US" altLang="zh-CN" sz="2800">
              <a:cs typeface="Arial" charset="0"/>
            </a:endParaRPr>
          </a:p>
        </p:txBody>
      </p:sp>
      <p:sp>
        <p:nvSpPr>
          <p:cNvPr id="81926" name="Rectangle 14"/>
          <p:cNvSpPr>
            <a:spLocks noChangeArrowheads="1"/>
          </p:cNvSpPr>
          <p:nvPr/>
        </p:nvSpPr>
        <p:spPr bwMode="auto">
          <a:xfrm>
            <a:off x="1811338" y="4643438"/>
            <a:ext cx="2293937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+writeToFile()</a:t>
            </a:r>
          </a:p>
        </p:txBody>
      </p:sp>
      <p:sp>
        <p:nvSpPr>
          <p:cNvPr id="81927" name="AutoShape 15"/>
          <p:cNvSpPr>
            <a:spLocks noChangeArrowheads="1"/>
          </p:cNvSpPr>
          <p:nvPr/>
        </p:nvSpPr>
        <p:spPr bwMode="auto">
          <a:xfrm>
            <a:off x="1743075" y="5478463"/>
            <a:ext cx="2701925" cy="573087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tIns="36000" bIns="36000">
            <a:spAutoFit/>
          </a:bodyPr>
          <a:lstStyle/>
          <a:p>
            <a:pPr algn="just"/>
            <a:r>
              <a:rPr lang="en-US" altLang="zh-CN" sz="2800" b="1">
                <a:cs typeface="Arial" charset="0"/>
              </a:rPr>
              <a:t>Encrypted file</a:t>
            </a:r>
          </a:p>
        </p:txBody>
      </p:sp>
      <p:sp>
        <p:nvSpPr>
          <p:cNvPr id="81928" name="Line 16"/>
          <p:cNvSpPr>
            <a:spLocks noChangeShapeType="1"/>
          </p:cNvSpPr>
          <p:nvPr/>
        </p:nvSpPr>
        <p:spPr bwMode="auto">
          <a:xfrm flipH="1">
            <a:off x="2947988" y="692150"/>
            <a:ext cx="0" cy="45243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19"/>
          <p:cNvSpPr>
            <a:spLocks noChangeShapeType="1"/>
          </p:cNvSpPr>
          <p:nvPr/>
        </p:nvSpPr>
        <p:spPr bwMode="auto">
          <a:xfrm>
            <a:off x="796925" y="836613"/>
            <a:ext cx="457041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20"/>
          <p:cNvSpPr>
            <a:spLocks noChangeShapeType="1"/>
          </p:cNvSpPr>
          <p:nvPr/>
        </p:nvSpPr>
        <p:spPr bwMode="auto">
          <a:xfrm>
            <a:off x="788988" y="3962400"/>
            <a:ext cx="4570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1" name="Text Box 21"/>
          <p:cNvSpPr txBox="1">
            <a:spLocks noChangeArrowheads="1"/>
          </p:cNvSpPr>
          <p:nvPr/>
        </p:nvSpPr>
        <p:spPr bwMode="auto">
          <a:xfrm>
            <a:off x="6997700" y="317500"/>
            <a:ext cx="1881188" cy="4540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显示层</a:t>
            </a:r>
          </a:p>
        </p:txBody>
      </p:sp>
      <p:sp>
        <p:nvSpPr>
          <p:cNvPr id="81932" name="Text Box 22"/>
          <p:cNvSpPr txBox="1">
            <a:spLocks noChangeArrowheads="1"/>
          </p:cNvSpPr>
          <p:nvPr/>
        </p:nvSpPr>
        <p:spPr bwMode="auto">
          <a:xfrm>
            <a:off x="7011988" y="2365375"/>
            <a:ext cx="1881187" cy="449263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81933" name="Text Box 23"/>
          <p:cNvSpPr txBox="1">
            <a:spLocks noChangeArrowheads="1"/>
          </p:cNvSpPr>
          <p:nvPr/>
        </p:nvSpPr>
        <p:spPr bwMode="auto">
          <a:xfrm>
            <a:off x="6938963" y="4579938"/>
            <a:ext cx="1881187" cy="44926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81934" name="Line 24"/>
          <p:cNvSpPr>
            <a:spLocks noChangeShapeType="1"/>
          </p:cNvSpPr>
          <p:nvPr/>
        </p:nvSpPr>
        <p:spPr bwMode="auto">
          <a:xfrm>
            <a:off x="788988" y="5259388"/>
            <a:ext cx="4570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5" name="Text Box 25"/>
          <p:cNvSpPr txBox="1">
            <a:spLocks noChangeArrowheads="1"/>
          </p:cNvSpPr>
          <p:nvPr/>
        </p:nvSpPr>
        <p:spPr bwMode="auto">
          <a:xfrm>
            <a:off x="6938963" y="5597525"/>
            <a:ext cx="1881187" cy="449263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</a:p>
        </p:txBody>
      </p:sp>
      <p:sp>
        <p:nvSpPr>
          <p:cNvPr id="81936" name="Rectangle 26"/>
          <p:cNvSpPr>
            <a:spLocks noChangeArrowheads="1"/>
          </p:cNvSpPr>
          <p:nvPr/>
        </p:nvSpPr>
        <p:spPr bwMode="auto">
          <a:xfrm>
            <a:off x="1331913" y="6375400"/>
            <a:ext cx="614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GB"/>
              <a:t>文字加密软件平台软件体系结构图</a:t>
            </a:r>
            <a:r>
              <a:rPr lang="en-GB" altLang="zh-CN"/>
              <a:t>-</a:t>
            </a:r>
            <a:r>
              <a:rPr lang="zh-CN" altLang="en-GB"/>
              <a:t>单独</a:t>
            </a:r>
            <a:r>
              <a:rPr lang="en-GB" altLang="zh-CN"/>
              <a:t>Encryption</a:t>
            </a:r>
            <a:r>
              <a:rPr lang="zh-CN" altLang="en-GB"/>
              <a:t>类的情况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 flipH="1">
            <a:off x="2916238" y="3725863"/>
            <a:ext cx="0" cy="4540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 flipH="1">
            <a:off x="2941638" y="5005388"/>
            <a:ext cx="0" cy="4683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16"/>
          <p:cNvSpPr>
            <a:spLocks noChangeShapeType="1"/>
          </p:cNvSpPr>
          <p:nvPr/>
        </p:nvSpPr>
        <p:spPr bwMode="auto">
          <a:xfrm flipH="1">
            <a:off x="2954338" y="1608138"/>
            <a:ext cx="0" cy="45243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72000" y="2402885"/>
            <a:ext cx="2447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会经常变化，不稳定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/>
          </p:cNvSpPr>
          <p:nvPr>
            <p:ph type="body" idx="1"/>
          </p:nvPr>
        </p:nvSpPr>
        <p:spPr>
          <a:xfrm>
            <a:off x="323851" y="836613"/>
            <a:ext cx="8496622" cy="4464596"/>
          </a:xfrm>
        </p:spPr>
        <p:txBody>
          <a:bodyPr lIns="36000" rIns="36000"/>
          <a:lstStyle/>
          <a:p>
            <a:r>
              <a:rPr lang="zh-CN" altLang="en-GB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该设计的缺点</a:t>
            </a:r>
            <a:r>
              <a:rPr lang="zh-CN" altLang="en-GB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</a:p>
          <a:p>
            <a:pPr lvl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Whenever you need to modify an algorithm, then you need to recompile the whole Encryption class</a:t>
            </a:r>
          </a:p>
          <a:p>
            <a:pPr lvl="1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When you need to add a new algorithm to the Encryption class, then you need to recompile the whole Encryption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/>
          </p:cNvSpPr>
          <p:nvPr>
            <p:ph type="body" idx="1"/>
          </p:nvPr>
        </p:nvSpPr>
        <p:spPr>
          <a:xfrm>
            <a:off x="457200" y="765174"/>
            <a:ext cx="8435280" cy="5400129"/>
          </a:xfrm>
        </p:spPr>
        <p:txBody>
          <a:bodyPr/>
          <a:lstStyle/>
          <a:p>
            <a:r>
              <a:rPr lang="zh-CN" altLang="en-GB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重新设计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因此，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Encryption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类是不稳定的。为了改善可扩展性，按照受保护变化模式的原则，只需将该类进行重构，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/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引入接口超类</a:t>
            </a:r>
            <a:r>
              <a:rPr lang="en-GB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Encryption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，在其中声明一个抽象方法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encryt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，然后按照加密算法设置三个类</a:t>
            </a:r>
            <a:r>
              <a:rPr lang="en-GB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Encrypt1</a:t>
            </a:r>
            <a:r>
              <a:rPr lang="en-GB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  <a:r>
              <a:rPr lang="en-GB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Encrypt2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GB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Encrypt3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。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/>
            <a:endParaRPr lang="zh-CN" altLang="en-GB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每个实现类都按照相应的算法写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encryt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GB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方法的代码。设计类图如下图所示。</a:t>
            </a: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1"/>
          <p:cNvSpPr>
            <a:spLocks noChangeArrowheads="1"/>
          </p:cNvSpPr>
          <p:nvPr/>
        </p:nvSpPr>
        <p:spPr bwMode="auto">
          <a:xfrm>
            <a:off x="2657475" y="2060575"/>
            <a:ext cx="2160588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cs typeface="Arial" charset="0"/>
              </a:rPr>
              <a:t>Encryption</a:t>
            </a:r>
            <a:endParaRPr lang="en-US" altLang="zh-CN" sz="2800" i="1">
              <a:cs typeface="Arial" charset="0"/>
            </a:endParaRPr>
          </a:p>
        </p:txBody>
      </p:sp>
      <p:sp>
        <p:nvSpPr>
          <p:cNvPr id="84994" name="Rectangle 12"/>
          <p:cNvSpPr>
            <a:spLocks noChangeArrowheads="1"/>
          </p:cNvSpPr>
          <p:nvPr/>
        </p:nvSpPr>
        <p:spPr bwMode="auto">
          <a:xfrm>
            <a:off x="2657475" y="2497138"/>
            <a:ext cx="2160588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600" i="1">
                <a:cs typeface="Arial" charset="0"/>
              </a:rPr>
              <a:t>+encry()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619250" y="3254375"/>
            <a:ext cx="414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11313" y="3271838"/>
            <a:ext cx="0" cy="44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83000" y="3294063"/>
            <a:ext cx="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525" y="3289300"/>
            <a:ext cx="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上箭头 5"/>
          <p:cNvSpPr/>
          <p:nvPr/>
        </p:nvSpPr>
        <p:spPr>
          <a:xfrm>
            <a:off x="3522663" y="2928938"/>
            <a:ext cx="360362" cy="425450"/>
          </a:xfrm>
          <a:prstGeom prst="upArrow">
            <a:avLst>
              <a:gd name="adj1" fmla="val 0"/>
              <a:gd name="adj2" fmla="val 67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0" name="Rectangle 6"/>
          <p:cNvSpPr>
            <a:spLocks noChangeArrowheads="1"/>
          </p:cNvSpPr>
          <p:nvPr/>
        </p:nvSpPr>
        <p:spPr bwMode="auto">
          <a:xfrm>
            <a:off x="2312988" y="190500"/>
            <a:ext cx="2838450" cy="430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800" b="1">
                <a:cs typeface="Arial" charset="0"/>
              </a:rPr>
              <a:t>ClientUI</a:t>
            </a:r>
            <a:endParaRPr lang="en-US" altLang="zh-CN" sz="2800">
              <a:cs typeface="Arial" charset="0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647950" y="1144588"/>
            <a:ext cx="1970088" cy="5048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cs typeface="Arial" charset="0"/>
              </a:rPr>
              <a:t>Facade</a:t>
            </a:r>
            <a:endParaRPr lang="en-US" altLang="zh-CN" sz="2800">
              <a:cs typeface="Arial" charset="0"/>
            </a:endParaRPr>
          </a:p>
        </p:txBody>
      </p:sp>
      <p:sp>
        <p:nvSpPr>
          <p:cNvPr id="85002" name="Line 16"/>
          <p:cNvSpPr>
            <a:spLocks noChangeShapeType="1"/>
          </p:cNvSpPr>
          <p:nvPr/>
        </p:nvSpPr>
        <p:spPr bwMode="auto">
          <a:xfrm flipH="1">
            <a:off x="3714750" y="692150"/>
            <a:ext cx="0" cy="45243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3" name="Line 19"/>
          <p:cNvSpPr>
            <a:spLocks noChangeShapeType="1"/>
          </p:cNvSpPr>
          <p:nvPr/>
        </p:nvSpPr>
        <p:spPr bwMode="auto">
          <a:xfrm>
            <a:off x="323850" y="836613"/>
            <a:ext cx="8064500" cy="0"/>
          </a:xfrm>
          <a:prstGeom prst="line">
            <a:avLst/>
          </a:prstGeom>
          <a:noFill/>
          <a:ln w="254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4" name="Text Box 21"/>
          <p:cNvSpPr txBox="1">
            <a:spLocks noChangeArrowheads="1"/>
          </p:cNvSpPr>
          <p:nvPr/>
        </p:nvSpPr>
        <p:spPr bwMode="auto">
          <a:xfrm>
            <a:off x="6938963" y="317500"/>
            <a:ext cx="1449387" cy="4540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显示层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563813" y="4886325"/>
            <a:ext cx="2293937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2800" b="1">
                <a:cs typeface="Arial" charset="0"/>
              </a:rPr>
              <a:t>Output</a:t>
            </a:r>
            <a:endParaRPr lang="en-US" altLang="zh-CN" sz="2800">
              <a:cs typeface="Arial" charset="0"/>
            </a:endParaRP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563813" y="5219700"/>
            <a:ext cx="2293937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+writeToFile()</a:t>
            </a:r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2268538" y="6097588"/>
            <a:ext cx="2879725" cy="571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tIns="36000" bIns="36000">
            <a:spAutoFit/>
          </a:bodyPr>
          <a:lstStyle/>
          <a:p>
            <a:pPr algn="just"/>
            <a:r>
              <a:rPr lang="en-US" altLang="zh-CN" sz="2800" b="1">
                <a:cs typeface="Arial" charset="0"/>
              </a:rPr>
              <a:t>Encrypted file</a:t>
            </a:r>
          </a:p>
        </p:txBody>
      </p:sp>
      <p:sp>
        <p:nvSpPr>
          <p:cNvPr id="85008" name="Line 20"/>
          <p:cNvSpPr>
            <a:spLocks noChangeShapeType="1"/>
          </p:cNvSpPr>
          <p:nvPr/>
        </p:nvSpPr>
        <p:spPr bwMode="auto">
          <a:xfrm>
            <a:off x="323850" y="4581525"/>
            <a:ext cx="7920038" cy="0"/>
          </a:xfrm>
          <a:prstGeom prst="line">
            <a:avLst/>
          </a:prstGeom>
          <a:noFill/>
          <a:ln w="254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9" name="Text Box 23"/>
          <p:cNvSpPr txBox="1">
            <a:spLocks noChangeArrowheads="1"/>
          </p:cNvSpPr>
          <p:nvPr/>
        </p:nvSpPr>
        <p:spPr bwMode="auto">
          <a:xfrm>
            <a:off x="6650038" y="5199063"/>
            <a:ext cx="1882775" cy="4524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>
            <a:off x="323850" y="5876925"/>
            <a:ext cx="8064500" cy="0"/>
          </a:xfrm>
          <a:prstGeom prst="line">
            <a:avLst/>
          </a:prstGeom>
          <a:noFill/>
          <a:ln w="254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11" name="Text Box 25"/>
          <p:cNvSpPr txBox="1">
            <a:spLocks noChangeArrowheads="1"/>
          </p:cNvSpPr>
          <p:nvPr/>
        </p:nvSpPr>
        <p:spPr bwMode="auto">
          <a:xfrm>
            <a:off x="6650038" y="6216650"/>
            <a:ext cx="1882775" cy="452438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</a:p>
        </p:txBody>
      </p:sp>
      <p:sp>
        <p:nvSpPr>
          <p:cNvPr id="85012" name="Line 16"/>
          <p:cNvSpPr>
            <a:spLocks noChangeShapeType="1"/>
          </p:cNvSpPr>
          <p:nvPr/>
        </p:nvSpPr>
        <p:spPr bwMode="auto">
          <a:xfrm flipH="1">
            <a:off x="3668713" y="4416425"/>
            <a:ext cx="0" cy="45243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13" name="Line 16"/>
          <p:cNvSpPr>
            <a:spLocks noChangeShapeType="1"/>
          </p:cNvSpPr>
          <p:nvPr/>
        </p:nvSpPr>
        <p:spPr bwMode="auto">
          <a:xfrm flipH="1">
            <a:off x="3694113" y="5594350"/>
            <a:ext cx="0" cy="46831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14" name="Text Box 21"/>
          <p:cNvSpPr txBox="1">
            <a:spLocks noChangeArrowheads="1"/>
          </p:cNvSpPr>
          <p:nvPr/>
        </p:nvSpPr>
        <p:spPr bwMode="auto">
          <a:xfrm>
            <a:off x="6938963" y="2022475"/>
            <a:ext cx="1449387" cy="452438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85015" name="Rectangle 11"/>
          <p:cNvSpPr>
            <a:spLocks noChangeArrowheads="1"/>
          </p:cNvSpPr>
          <p:nvPr/>
        </p:nvSpPr>
        <p:spPr bwMode="auto">
          <a:xfrm>
            <a:off x="684213" y="3576638"/>
            <a:ext cx="1871662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Encryption1</a:t>
            </a:r>
            <a:endParaRPr lang="en-US" altLang="zh-CN" sz="2400">
              <a:cs typeface="Arial" charset="0"/>
            </a:endParaRPr>
          </a:p>
        </p:txBody>
      </p:sp>
      <p:sp>
        <p:nvSpPr>
          <p:cNvPr id="85016" name="Rectangle 12"/>
          <p:cNvSpPr>
            <a:spLocks noChangeArrowheads="1"/>
          </p:cNvSpPr>
          <p:nvPr/>
        </p:nvSpPr>
        <p:spPr bwMode="auto">
          <a:xfrm>
            <a:off x="684213" y="3959225"/>
            <a:ext cx="1871662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+encry()</a:t>
            </a:r>
          </a:p>
        </p:txBody>
      </p:sp>
      <p:sp>
        <p:nvSpPr>
          <p:cNvPr id="85017" name="Rectangle 11"/>
          <p:cNvSpPr>
            <a:spLocks noChangeArrowheads="1"/>
          </p:cNvSpPr>
          <p:nvPr/>
        </p:nvSpPr>
        <p:spPr bwMode="auto">
          <a:xfrm>
            <a:off x="2700338" y="3576638"/>
            <a:ext cx="1943100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Encryption2</a:t>
            </a:r>
            <a:endParaRPr lang="en-US" altLang="zh-CN" sz="2400">
              <a:cs typeface="Arial" charset="0"/>
            </a:endParaRPr>
          </a:p>
        </p:txBody>
      </p:sp>
      <p:sp>
        <p:nvSpPr>
          <p:cNvPr id="85018" name="Rectangle 12"/>
          <p:cNvSpPr>
            <a:spLocks noChangeArrowheads="1"/>
          </p:cNvSpPr>
          <p:nvPr/>
        </p:nvSpPr>
        <p:spPr bwMode="auto">
          <a:xfrm>
            <a:off x="2700338" y="3959225"/>
            <a:ext cx="1943100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+encry()</a:t>
            </a:r>
          </a:p>
        </p:txBody>
      </p:sp>
      <p:sp>
        <p:nvSpPr>
          <p:cNvPr id="85019" name="Rectangle 11"/>
          <p:cNvSpPr>
            <a:spLocks noChangeArrowheads="1"/>
          </p:cNvSpPr>
          <p:nvPr/>
        </p:nvSpPr>
        <p:spPr bwMode="auto">
          <a:xfrm>
            <a:off x="4787900" y="3590925"/>
            <a:ext cx="1944688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400" b="1">
                <a:cs typeface="Arial" charset="0"/>
              </a:rPr>
              <a:t>Encryption3</a:t>
            </a:r>
            <a:endParaRPr lang="en-US" altLang="zh-CN" sz="2400">
              <a:cs typeface="Arial" charset="0"/>
            </a:endParaRPr>
          </a:p>
        </p:txBody>
      </p:sp>
      <p:sp>
        <p:nvSpPr>
          <p:cNvPr id="85020" name="Rectangle 12"/>
          <p:cNvSpPr>
            <a:spLocks noChangeArrowheads="1"/>
          </p:cNvSpPr>
          <p:nvPr/>
        </p:nvSpPr>
        <p:spPr bwMode="auto">
          <a:xfrm>
            <a:off x="4787900" y="3973513"/>
            <a:ext cx="1944688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/>
            <a:r>
              <a:rPr lang="en-US" altLang="zh-CN" sz="2400">
                <a:cs typeface="Arial" charset="0"/>
              </a:rPr>
              <a:t>+encry()</a:t>
            </a:r>
          </a:p>
        </p:txBody>
      </p:sp>
      <p:sp>
        <p:nvSpPr>
          <p:cNvPr id="85021" name="Line 16"/>
          <p:cNvSpPr>
            <a:spLocks noChangeShapeType="1"/>
          </p:cNvSpPr>
          <p:nvPr/>
        </p:nvSpPr>
        <p:spPr bwMode="auto">
          <a:xfrm flipH="1">
            <a:off x="3708400" y="1681163"/>
            <a:ext cx="0" cy="45243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32040" y="1988840"/>
            <a:ext cx="12618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稳定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接口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568952" cy="4680520"/>
          </a:xfrm>
        </p:spPr>
        <p:txBody>
          <a:bodyPr/>
          <a:lstStyle/>
          <a:p>
            <a:r>
              <a:rPr lang="zh-CN" altLang="en-GB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新设计的优点</a:t>
            </a:r>
            <a:r>
              <a:rPr lang="zh-CN" altLang="en-GB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GB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容易维护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 Whenever you need to modify an algorithm, then you only need to modify a subclass of Encryption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容易扩展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 When you need to add a new algorithm, you only need to add a new subclass to the Encryption class hierarchy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本设计符合开闭原则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 This design follows the open closed principle</a:t>
            </a:r>
          </a:p>
        </p:txBody>
      </p:sp>
      <p:sp>
        <p:nvSpPr>
          <p:cNvPr id="8601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32588" y="5734050"/>
            <a:ext cx="1800225" cy="7191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24008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Arial" charset="0"/>
                <a:ea typeface="黑体" pitchFamily="2" charset="-122"/>
                <a:cs typeface="Arial" charset="0"/>
              </a:rPr>
              <a:t>Expert class for getting Unit price</a:t>
            </a:r>
            <a:r>
              <a:rPr lang="zh-CN" altLang="en-US" b="1" dirty="0" smtClean="0">
                <a:latin typeface="Arial" charset="0"/>
                <a:ea typeface="黑体" pitchFamily="2" charset="-122"/>
                <a:cs typeface="Arial" charset="0"/>
              </a:rPr>
              <a:t>：           </a:t>
            </a: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Product class includes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3200" b="1" dirty="0" smtClean="0">
                <a:latin typeface="Arial" charset="0"/>
                <a:ea typeface="黑体" pitchFamily="2" charset="-122"/>
                <a:cs typeface="Arial" charset="0"/>
              </a:rPr>
              <a:t>goods name,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3200" b="1" dirty="0" smtClean="0">
                <a:latin typeface="Arial" charset="0"/>
                <a:ea typeface="黑体" pitchFamily="2" charset="-122"/>
                <a:cs typeface="Arial" charset="0"/>
              </a:rPr>
              <a:t>unit price of a piece of the goods, </a:t>
            </a:r>
          </a:p>
          <a:p>
            <a:pPr eaLnBrk="1" hangingPunct="1">
              <a:spcBef>
                <a:spcPct val="30000"/>
              </a:spcBef>
              <a:buFont typeface="Arial" charset="0"/>
              <a:buNone/>
            </a:pPr>
            <a:r>
              <a:rPr lang="en-US" altLang="zh-CN" b="1" dirty="0" smtClean="0">
                <a:latin typeface="Arial" charset="0"/>
                <a:ea typeface="黑体" pitchFamily="2" charset="-122"/>
                <a:cs typeface="Arial" charset="0"/>
              </a:rPr>
              <a:t>   and so , Product is the expert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1"/>
          </p:nvPr>
        </p:nvSpPr>
        <p:spPr>
          <a:xfrm>
            <a:off x="250825" y="1196975"/>
            <a:ext cx="8435975" cy="3672185"/>
          </a:xfrm>
        </p:spPr>
        <p:txBody>
          <a:bodyPr/>
          <a:lstStyle/>
          <a:p>
            <a:pPr eaLnBrk="1" hangingPunct="1"/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Expert class for getting Sub total price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OrderEntry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object contains a </a:t>
            </a:r>
          </a:p>
          <a:p>
            <a:pPr lvl="1" eaLnBrk="1" hangingPunct="1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specific goods name, 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商品名</a:t>
            </a:r>
          </a:p>
          <a:p>
            <a:pPr lvl="1" eaLnBrk="1" hangingPunct="1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quantity,                       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数量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and so the sub price is </a:t>
            </a:r>
            <a:r>
              <a:rPr lang="en-US" altLang="zh-CN" sz="30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quantity X unit price.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Therefore, 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OrderEntry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class is the expert;</a:t>
            </a:r>
            <a:endParaRPr lang="en-US" altLang="zh-CN" sz="3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4375</Words>
  <Application>Microsoft Office PowerPoint</Application>
  <PresentationFormat>全屏显示(4:3)</PresentationFormat>
  <Paragraphs>722</Paragraphs>
  <Slides>74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Office 主题​​</vt:lpstr>
      <vt:lpstr>PowerPoint 演示文稿</vt:lpstr>
      <vt:lpstr>本讲内容：责任分配的一般原则</vt:lpstr>
      <vt:lpstr>1. Information Expert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Creator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Low Coupling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High Cohesion Pattern</vt:lpstr>
      <vt:lpstr>PowerPoint 演示文稿</vt:lpstr>
      <vt:lpstr>PowerPoint 演示文稿</vt:lpstr>
      <vt:lpstr>5. Controller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Polymorphism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 Indirection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 Protected Variations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HG</cp:lastModifiedBy>
  <cp:revision>602</cp:revision>
  <dcterms:created xsi:type="dcterms:W3CDTF">2015-02-25T13:04:39Z</dcterms:created>
  <dcterms:modified xsi:type="dcterms:W3CDTF">2019-04-12T07:49:56Z</dcterms:modified>
</cp:coreProperties>
</file>