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4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48" r:id="rId14"/>
    <p:sldId id="269" r:id="rId15"/>
    <p:sldId id="270" r:id="rId16"/>
    <p:sldId id="272" r:id="rId17"/>
    <p:sldId id="273" r:id="rId18"/>
    <p:sldId id="275" r:id="rId19"/>
    <p:sldId id="276" r:id="rId20"/>
    <p:sldId id="355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346" r:id="rId30"/>
    <p:sldId id="287" r:id="rId31"/>
    <p:sldId id="288" r:id="rId32"/>
    <p:sldId id="289" r:id="rId33"/>
    <p:sldId id="359" r:id="rId34"/>
    <p:sldId id="290" r:id="rId35"/>
    <p:sldId id="291" r:id="rId36"/>
    <p:sldId id="356" r:id="rId37"/>
    <p:sldId id="357" r:id="rId38"/>
    <p:sldId id="35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1" r:id="rId50"/>
    <p:sldId id="310" r:id="rId51"/>
    <p:sldId id="313" r:id="rId52"/>
    <p:sldId id="314" r:id="rId53"/>
    <p:sldId id="350" r:id="rId54"/>
    <p:sldId id="349" r:id="rId55"/>
    <p:sldId id="354" r:id="rId56"/>
    <p:sldId id="360" r:id="rId57"/>
    <p:sldId id="361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4" r:id="rId67"/>
    <p:sldId id="325" r:id="rId68"/>
    <p:sldId id="327" r:id="rId69"/>
    <p:sldId id="330" r:id="rId70"/>
    <p:sldId id="332" r:id="rId71"/>
    <p:sldId id="333" r:id="rId72"/>
    <p:sldId id="342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8B396-F91A-401C-ADCA-D363AA1D1ADD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D639C-5338-45F4-AF64-62AA4B994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050B4-8214-4C1A-AA82-AE849213E97F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5875A-5D24-479A-8620-15D1A40CC8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32E12-1C37-45DA-8907-38180CDD0107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5E83F-4A6F-400E-965B-79AE65CFF6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97ABA-D67C-46C7-8253-E76E10A4B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1DCC9-4396-4FC3-8B95-294102832C9B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F4B7-3F31-4459-A3BF-8FA51EDAC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0E023-6B4A-4103-BA72-B628D5B0A846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082A4-CB10-4AC7-AE18-7967A0CDD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4AB5D-8E43-49E6-987D-1489910E1074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9D733-37C5-4CEE-8EC4-3C76CC07AF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5901C-EFA2-400D-B5B9-415B9B529CC7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A5B62-E786-4B83-8042-FC3AFB8D61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E1AFD-7B2A-445F-B82D-30583B78458C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42059-2DA6-4DC7-A2FB-A8333F8E1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D6A4D-944D-4C40-8EE7-97D0912D57A4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46757-0652-408D-A105-B330590B1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70565-E13E-47E1-82DA-7B38C2A48365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345FB-B8D0-47E7-A1A5-07CF2FDB90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D5200-C3B1-4BD3-A093-9FBE34383681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23545-1333-4DA2-943E-67899F0A6B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80FD81-123D-4C1C-A28D-5616E44B3600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935991-BFC6-4D90-8CA3-BAAF02EF6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6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1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88913"/>
            <a:ext cx="8064500" cy="143986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3200" b="1" dirty="0"/>
              <a:t>Lecture </a:t>
            </a:r>
            <a:r>
              <a:rPr lang="en-US" altLang="zh-CN" sz="3200" b="1" dirty="0" smtClean="0"/>
              <a:t>16. </a:t>
            </a:r>
            <a:r>
              <a:rPr lang="en-US" altLang="zh-CN" sz="3200" b="1" dirty="0"/>
              <a:t>Detailed Class Design and</a:t>
            </a:r>
            <a:br>
              <a:rPr lang="en-US" altLang="zh-CN" sz="3200" b="1" dirty="0"/>
            </a:br>
            <a:r>
              <a:rPr lang="en-US" altLang="zh-CN" sz="3200" b="1" dirty="0"/>
              <a:t>   </a:t>
            </a:r>
            <a:r>
              <a:rPr lang="en-US" altLang="zh-CN" sz="3200" b="1" dirty="0" smtClean="0"/>
              <a:t>  </a:t>
            </a:r>
            <a:r>
              <a:rPr lang="en-US" altLang="zh-CN" sz="3200" b="1" dirty="0"/>
              <a:t>Implementation: </a:t>
            </a:r>
            <a:br>
              <a:rPr lang="en-US" altLang="zh-CN" sz="3200" b="1" dirty="0"/>
            </a:br>
            <a:r>
              <a:rPr lang="en-US" altLang="zh-CN" sz="3200" b="1" dirty="0"/>
              <a:t>          Restaurant Example  </a:t>
            </a:r>
            <a:endParaRPr lang="en-US" altLang="zh-CN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340397" y="5013176"/>
            <a:ext cx="424782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Professor: 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Yushan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Sun</a:t>
            </a:r>
          </a:p>
          <a:p>
            <a:pPr algn="ctr"/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Term </a:t>
            </a:r>
            <a:r>
              <a:rPr lang="en-US" altLang="zh-CN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5536" y="1916113"/>
            <a:ext cx="8135938" cy="1584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8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latin typeface="微软雅黑" pitchFamily="34" charset="-122"/>
                <a:ea typeface="微软雅黑" pitchFamily="34" charset="-122"/>
              </a:rPr>
              <a:t>Object Oriented Modeling Technology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面向对象建模技术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55750"/>
            <a:ext cx="8229600" cy="4537075"/>
          </a:xfrm>
        </p:spPr>
        <p:txBody>
          <a:bodyPr>
            <a:normAutofit/>
          </a:bodyPr>
          <a:lstStyle/>
          <a:p>
            <a:pPr marL="533400" indent="-533400" eaLnBrk="1" hangingPunct="1">
              <a:spcBef>
                <a:spcPct val="0"/>
              </a:spcBef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在决定方法时应该做的事情</a:t>
            </a:r>
            <a:r>
              <a:rPr lang="zh-CN" altLang="en-US" sz="3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消除冗余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Check all the messages to get rid of the redundancy part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Check for methods consistency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适当改变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Properly modify the method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决定返回值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Decide return types and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决定参数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Decide parameter types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02853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7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7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7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7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7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97912" cy="576103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类的所有方法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this section, we will do detailed design for the </a:t>
            </a: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class, which can be served as an example for future detailed design.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收集所有的与</a:t>
            </a: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相关的时序图中的消息，得到下表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Collect all the messages from the sequence diagrams related to the 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we have the following table.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116632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06813759"/>
              </p:ext>
            </p:extLst>
          </p:nvPr>
        </p:nvGraphicFramePr>
        <p:xfrm>
          <a:off x="179388" y="322263"/>
          <a:ext cx="8229600" cy="6154741"/>
        </p:xfrm>
        <a:graphic>
          <a:graphicData uri="http://schemas.openxmlformats.org/drawingml/2006/table">
            <a:tbl>
              <a:tblPr/>
              <a:tblGrid>
                <a:gridCol w="3910013"/>
                <a:gridCol w="4319587"/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Sequence Diagram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（功能）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Messages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Display bookings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display(date)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updateDisplay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Record reservations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makeReservations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(details)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updateDisplay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 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Record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WalkIn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makeWalkIn</a:t>
                      </a:r>
                      <a:r>
                        <a:rPr lang="en-US" altLang="zh-CN" sz="1600" b="1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(details</a:t>
                      </a:r>
                      <a:r>
                        <a:rPr lang="en-US" altLang="zh-CN" sz="1600" b="1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Cancel a booking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selectBooking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(id)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cancel()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Record customer’s arrival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selectBooking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(id)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recordArrival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updateDisplay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Select a booking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getBookings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(time, table)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Transfer bookings to new table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getBookings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(time, table)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transfer(time, table)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DisplayBooings: design view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display(date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getDate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getBookings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Observer pattern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addAbserver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notifyObserver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getBookings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342" name="Text Box 54"/>
          <p:cNvSpPr txBox="1">
            <a:spLocks noChangeArrowheads="1"/>
          </p:cNvSpPr>
          <p:nvPr/>
        </p:nvSpPr>
        <p:spPr bwMode="auto">
          <a:xfrm>
            <a:off x="1260475" y="6237288"/>
            <a:ext cx="6624638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BookingSystem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类相关的所有方法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46" name="Rectangle 50"/>
          <p:cNvSpPr>
            <a:spLocks noChangeArrowheads="1"/>
          </p:cNvSpPr>
          <p:nvPr/>
        </p:nvSpPr>
        <p:spPr bwMode="auto">
          <a:xfrm>
            <a:off x="1908175" y="6477000"/>
            <a:ext cx="514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Figure 6.5 Display bookings: design view</a:t>
            </a:r>
          </a:p>
        </p:txBody>
      </p:sp>
      <p:sp>
        <p:nvSpPr>
          <p:cNvPr id="59396" name="Line 5"/>
          <p:cNvSpPr>
            <a:spLocks noChangeShapeType="1"/>
          </p:cNvSpPr>
          <p:nvPr/>
        </p:nvSpPr>
        <p:spPr bwMode="auto">
          <a:xfrm>
            <a:off x="684213" y="138747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>
            <a:off x="468313" y="15319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395288" y="1771650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684213" y="177165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9"/>
          <p:cNvSpPr>
            <a:spLocks noChangeShapeType="1"/>
          </p:cNvSpPr>
          <p:nvPr/>
        </p:nvSpPr>
        <p:spPr bwMode="auto">
          <a:xfrm flipH="1">
            <a:off x="611188" y="2420938"/>
            <a:ext cx="1587" cy="386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2827338" y="3436938"/>
            <a:ext cx="179387" cy="2159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179388" y="19891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 Staff</a:t>
            </a: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1187450" y="1989138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/BookingObserver:StaffUI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539750" y="2420938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submit(date</a:t>
            </a:r>
            <a:r>
              <a:rPr lang="en-US" altLang="zh-CN" sz="1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59405" name="Line 16"/>
          <p:cNvSpPr>
            <a:spLocks noChangeShapeType="1"/>
          </p:cNvSpPr>
          <p:nvPr/>
        </p:nvSpPr>
        <p:spPr bwMode="auto">
          <a:xfrm flipV="1">
            <a:off x="2843213" y="2867025"/>
            <a:ext cx="2738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203575" y="2481263"/>
            <a:ext cx="2160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display(date</a:t>
            </a:r>
            <a:r>
              <a:rPr lang="en-US" altLang="zh-CN" sz="1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grpSp>
        <p:nvGrpSpPr>
          <p:cNvPr id="59407" name="Group 18"/>
          <p:cNvGrpSpPr>
            <a:grpSpLocks/>
          </p:cNvGrpSpPr>
          <p:nvPr/>
        </p:nvGrpSpPr>
        <p:grpSpPr bwMode="auto">
          <a:xfrm>
            <a:off x="2339975" y="1341438"/>
            <a:ext cx="720725" cy="588962"/>
            <a:chOff x="1746" y="1343"/>
            <a:chExt cx="544" cy="409"/>
          </a:xfrm>
        </p:grpSpPr>
        <p:sp>
          <p:nvSpPr>
            <p:cNvPr id="59440" name="Oval 19"/>
            <p:cNvSpPr>
              <a:spLocks noChangeArrowheads="1"/>
            </p:cNvSpPr>
            <p:nvPr/>
          </p:nvSpPr>
          <p:spPr bwMode="auto">
            <a:xfrm>
              <a:off x="1882" y="1343"/>
              <a:ext cx="408" cy="4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9441" name="Line 20"/>
            <p:cNvSpPr>
              <a:spLocks noChangeShapeType="1"/>
            </p:cNvSpPr>
            <p:nvPr/>
          </p:nvSpPr>
          <p:spPr bwMode="auto">
            <a:xfrm>
              <a:off x="1746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2" name="Line 21"/>
            <p:cNvSpPr>
              <a:spLocks noChangeShapeType="1"/>
            </p:cNvSpPr>
            <p:nvPr/>
          </p:nvSpPr>
          <p:spPr bwMode="auto">
            <a:xfrm>
              <a:off x="1746" y="152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08" name="Group 22"/>
          <p:cNvGrpSpPr>
            <a:grpSpLocks/>
          </p:cNvGrpSpPr>
          <p:nvPr/>
        </p:nvGrpSpPr>
        <p:grpSpPr bwMode="auto">
          <a:xfrm>
            <a:off x="5219700" y="1293813"/>
            <a:ext cx="576263" cy="684212"/>
            <a:chOff x="3334" y="1298"/>
            <a:chExt cx="453" cy="499"/>
          </a:xfrm>
        </p:grpSpPr>
        <p:sp>
          <p:nvSpPr>
            <p:cNvPr id="59437" name="Oval 23"/>
            <p:cNvSpPr>
              <a:spLocks noChangeArrowheads="1"/>
            </p:cNvSpPr>
            <p:nvPr/>
          </p:nvSpPr>
          <p:spPr bwMode="auto">
            <a:xfrm>
              <a:off x="3334" y="1389"/>
              <a:ext cx="453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9438" name="Line 24"/>
            <p:cNvSpPr>
              <a:spLocks noChangeShapeType="1"/>
            </p:cNvSpPr>
            <p:nvPr/>
          </p:nvSpPr>
          <p:spPr bwMode="auto">
            <a:xfrm flipH="1">
              <a:off x="3515" y="1298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9" name="Line 25"/>
            <p:cNvSpPr>
              <a:spLocks noChangeShapeType="1"/>
            </p:cNvSpPr>
            <p:nvPr/>
          </p:nvSpPr>
          <p:spPr bwMode="auto">
            <a:xfrm>
              <a:off x="3515" y="1389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4572000" y="1976438"/>
            <a:ext cx="2303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:BookingSystem</a:t>
            </a:r>
          </a:p>
        </p:txBody>
      </p:sp>
      <p:sp>
        <p:nvSpPr>
          <p:cNvPr id="59410" name="Line 27"/>
          <p:cNvSpPr>
            <a:spLocks noChangeShapeType="1"/>
          </p:cNvSpPr>
          <p:nvPr/>
        </p:nvSpPr>
        <p:spPr bwMode="auto">
          <a:xfrm flipH="1">
            <a:off x="612775" y="6067425"/>
            <a:ext cx="20145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1" name="Rectangle 28"/>
          <p:cNvSpPr>
            <a:spLocks noChangeArrowheads="1"/>
          </p:cNvSpPr>
          <p:nvPr/>
        </p:nvSpPr>
        <p:spPr bwMode="auto">
          <a:xfrm>
            <a:off x="5391150" y="3789363"/>
            <a:ext cx="179388" cy="3238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9412" name="Line 29"/>
          <p:cNvSpPr>
            <a:spLocks noChangeShapeType="1"/>
          </p:cNvSpPr>
          <p:nvPr/>
        </p:nvSpPr>
        <p:spPr bwMode="auto">
          <a:xfrm flipV="1">
            <a:off x="3030538" y="4725988"/>
            <a:ext cx="2378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3" name="Line 30"/>
          <p:cNvSpPr>
            <a:spLocks noChangeShapeType="1"/>
          </p:cNvSpPr>
          <p:nvPr/>
        </p:nvSpPr>
        <p:spPr bwMode="auto">
          <a:xfrm flipH="1">
            <a:off x="3059113" y="5229225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3203575" y="4293096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getBookings()</a:t>
            </a:r>
          </a:p>
        </p:txBody>
      </p:sp>
      <p:sp>
        <p:nvSpPr>
          <p:cNvPr id="157728" name="Rectangle 32"/>
          <p:cNvSpPr>
            <a:spLocks noChangeArrowheads="1"/>
          </p:cNvSpPr>
          <p:nvPr/>
        </p:nvSpPr>
        <p:spPr bwMode="auto">
          <a:xfrm>
            <a:off x="6948488" y="1458913"/>
            <a:ext cx="1800225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:Restaurant</a:t>
            </a:r>
          </a:p>
        </p:txBody>
      </p:sp>
      <p:sp>
        <p:nvSpPr>
          <p:cNvPr id="59416" name="Line 34"/>
          <p:cNvSpPr>
            <a:spLocks noChangeShapeType="1"/>
          </p:cNvSpPr>
          <p:nvPr/>
        </p:nvSpPr>
        <p:spPr bwMode="auto">
          <a:xfrm>
            <a:off x="611188" y="27813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7" name="Line 35"/>
          <p:cNvSpPr>
            <a:spLocks noChangeShapeType="1"/>
          </p:cNvSpPr>
          <p:nvPr/>
        </p:nvSpPr>
        <p:spPr bwMode="auto">
          <a:xfrm flipH="1" flipV="1">
            <a:off x="3059113" y="3471863"/>
            <a:ext cx="244792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3419475" y="3141663"/>
            <a:ext cx="1295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update()</a:t>
            </a:r>
          </a:p>
        </p:txBody>
      </p:sp>
      <p:sp>
        <p:nvSpPr>
          <p:cNvPr id="157733" name="Text Box 37"/>
          <p:cNvSpPr txBox="1">
            <a:spLocks noChangeArrowheads="1"/>
          </p:cNvSpPr>
          <p:nvPr/>
        </p:nvSpPr>
        <p:spPr bwMode="auto">
          <a:xfrm>
            <a:off x="3275013" y="3467100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getDate</a:t>
            </a: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n-US" altLang="zh-CN" sz="12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420" name="Line 38"/>
          <p:cNvSpPr>
            <a:spLocks noChangeShapeType="1"/>
          </p:cNvSpPr>
          <p:nvPr/>
        </p:nvSpPr>
        <p:spPr bwMode="auto">
          <a:xfrm flipV="1">
            <a:off x="3059113" y="378936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1" name="Line 39"/>
          <p:cNvSpPr>
            <a:spLocks noChangeShapeType="1"/>
          </p:cNvSpPr>
          <p:nvPr/>
        </p:nvSpPr>
        <p:spPr bwMode="auto">
          <a:xfrm flipH="1">
            <a:off x="2987675" y="407670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36" name="Text Box 40"/>
          <p:cNvSpPr txBox="1">
            <a:spLocks noChangeArrowheads="1"/>
          </p:cNvSpPr>
          <p:nvPr/>
        </p:nvSpPr>
        <p:spPr bwMode="auto">
          <a:xfrm>
            <a:off x="3132138" y="488315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Return Bookings</a:t>
            </a:r>
          </a:p>
        </p:txBody>
      </p:sp>
      <p:sp>
        <p:nvSpPr>
          <p:cNvPr id="59423" name="Rectangle 41"/>
          <p:cNvSpPr>
            <a:spLocks noChangeArrowheads="1"/>
          </p:cNvSpPr>
          <p:nvPr/>
        </p:nvSpPr>
        <p:spPr bwMode="auto">
          <a:xfrm>
            <a:off x="5392738" y="4681538"/>
            <a:ext cx="179387" cy="5476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9424" name="Line 44"/>
          <p:cNvSpPr>
            <a:spLocks noChangeShapeType="1"/>
          </p:cNvSpPr>
          <p:nvPr/>
        </p:nvSpPr>
        <p:spPr bwMode="auto">
          <a:xfrm>
            <a:off x="8099425" y="2278063"/>
            <a:ext cx="1588" cy="3887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Rectangle 45"/>
          <p:cNvSpPr>
            <a:spLocks noChangeArrowheads="1"/>
          </p:cNvSpPr>
          <p:nvPr/>
        </p:nvSpPr>
        <p:spPr bwMode="auto">
          <a:xfrm>
            <a:off x="7985125" y="2967038"/>
            <a:ext cx="179388" cy="468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5795963" y="2565400"/>
            <a:ext cx="2533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getBookings(date</a:t>
            </a:r>
            <a:r>
              <a:rPr lang="en-US" altLang="zh-CN" sz="1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59427" name="Line 47"/>
          <p:cNvSpPr>
            <a:spLocks noChangeShapeType="1"/>
          </p:cNvSpPr>
          <p:nvPr/>
        </p:nvSpPr>
        <p:spPr bwMode="auto">
          <a:xfrm>
            <a:off x="5781675" y="29670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8" name="Line 48"/>
          <p:cNvSpPr>
            <a:spLocks noChangeShapeType="1"/>
          </p:cNvSpPr>
          <p:nvPr/>
        </p:nvSpPr>
        <p:spPr bwMode="auto">
          <a:xfrm flipH="1">
            <a:off x="5753100" y="3429000"/>
            <a:ext cx="223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45" name="Text Box 49"/>
          <p:cNvSpPr txBox="1">
            <a:spLocks noChangeArrowheads="1"/>
          </p:cNvSpPr>
          <p:nvPr/>
        </p:nvSpPr>
        <p:spPr bwMode="auto">
          <a:xfrm>
            <a:off x="5926138" y="3082925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return bookings</a:t>
            </a:r>
          </a:p>
        </p:txBody>
      </p:sp>
      <p:sp>
        <p:nvSpPr>
          <p:cNvPr id="59430" name="Line 52"/>
          <p:cNvSpPr>
            <a:spLocks noChangeShapeType="1"/>
          </p:cNvSpPr>
          <p:nvPr/>
        </p:nvSpPr>
        <p:spPr bwMode="auto">
          <a:xfrm flipH="1">
            <a:off x="2700338" y="2420938"/>
            <a:ext cx="34925" cy="3816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1" name="Line 53"/>
          <p:cNvSpPr>
            <a:spLocks noChangeShapeType="1"/>
          </p:cNvSpPr>
          <p:nvPr/>
        </p:nvSpPr>
        <p:spPr bwMode="auto">
          <a:xfrm flipH="1">
            <a:off x="5651500" y="2420938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2" name="Rectangle 33"/>
          <p:cNvSpPr>
            <a:spLocks noChangeArrowheads="1"/>
          </p:cNvSpPr>
          <p:nvPr/>
        </p:nvSpPr>
        <p:spPr bwMode="auto">
          <a:xfrm>
            <a:off x="2641600" y="2754313"/>
            <a:ext cx="179388" cy="334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9433" name="Rectangle 15"/>
          <p:cNvSpPr>
            <a:spLocks noChangeArrowheads="1"/>
          </p:cNvSpPr>
          <p:nvPr/>
        </p:nvSpPr>
        <p:spPr bwMode="auto">
          <a:xfrm>
            <a:off x="5564188" y="2852738"/>
            <a:ext cx="179387" cy="302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9434" name="Text Box 56"/>
          <p:cNvSpPr txBox="1">
            <a:spLocks noChangeArrowheads="1"/>
          </p:cNvSpPr>
          <p:nvPr/>
        </p:nvSpPr>
        <p:spPr bwMode="auto">
          <a:xfrm>
            <a:off x="5926138" y="3717925"/>
            <a:ext cx="2533650" cy="1631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告诉观察者，我改变了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代替了图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err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updateDisplay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59435" name="Line 57"/>
          <p:cNvSpPr>
            <a:spLocks noChangeShapeType="1"/>
          </p:cNvSpPr>
          <p:nvPr/>
        </p:nvSpPr>
        <p:spPr bwMode="auto">
          <a:xfrm flipH="1" flipV="1">
            <a:off x="4643438" y="3357563"/>
            <a:ext cx="15128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6" name="Oval 4"/>
          <p:cNvSpPr>
            <a:spLocks noChangeArrowheads="1"/>
          </p:cNvSpPr>
          <p:nvPr/>
        </p:nvSpPr>
        <p:spPr bwMode="auto">
          <a:xfrm>
            <a:off x="438150" y="1098550"/>
            <a:ext cx="46831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116632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  <p:extLst>
      <p:ext uri="{BB962C8B-B14F-4D97-AF65-F5344CB8AC3E}">
        <p14:creationId xmlns:p14="http://schemas.microsoft.com/office/powerpoint/2010/main" val="30446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362950" cy="3240088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1200"/>
              </a:spcBef>
              <a:buFontTx/>
              <a:buAutoNum type="arabicParenR"/>
              <a:defRPr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祛除重复方法名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buFontTx/>
              <a:buAutoNum type="arabicParenR"/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display(date)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消息不应该放到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BookingSystem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类里面；将其更名为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'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setDate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‘ </a:t>
            </a:r>
          </a:p>
          <a:p>
            <a:pPr marL="514350" indent="-514350" eaLnBrk="1" hangingPunct="1">
              <a:spcBef>
                <a:spcPts val="1200"/>
              </a:spcBef>
              <a:buFontTx/>
              <a:buAutoNum type="arabicParenR"/>
              <a:defRPr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关于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updateDisplay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消息：更换为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notifyObservers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514350" indent="-514350" eaLnBrk="1" hangingPunct="1">
              <a:buFontTx/>
              <a:buNone/>
              <a:defRPr/>
            </a:pP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514350" indent="-514350" eaLnBrk="1" hangingPunct="1">
              <a:buFontTx/>
              <a:buNone/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得到如下的表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02853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18" name="Group 7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486760225"/>
              </p:ext>
            </p:extLst>
          </p:nvPr>
        </p:nvGraphicFramePr>
        <p:xfrm>
          <a:off x="179388" y="188913"/>
          <a:ext cx="8640762" cy="6641040"/>
        </p:xfrm>
        <a:graphic>
          <a:graphicData uri="http://schemas.openxmlformats.org/drawingml/2006/table">
            <a:tbl>
              <a:tblPr/>
              <a:tblGrid>
                <a:gridCol w="3024460"/>
                <a:gridCol w="5616302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Diagram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Display bookings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setDate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(d: Date)  (renamed)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notify0bservers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  (changed into)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Record reservations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makeReservations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(details)   (checked)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Record </a:t>
                      </a:r>
                      <a:r>
                        <a:rPr kumimoji="0" lang="en-US" altLang="zh-CN" sz="2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WalkIn</a:t>
                      </a:r>
                      <a:endParaRPr kumimoji="0" lang="en-US" altLang="zh-CN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makeWalkIn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(details)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Cancel a booking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selectBooking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(id)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cancel()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Record arrival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recordArrival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booking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getBookings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(time, table)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transfer(time, table)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DisplayBooings</a:t>
                      </a: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design view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getDate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Observer pattern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addAbserver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79388" y="116632"/>
            <a:ext cx="8713787" cy="5889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179388" y="2012645"/>
            <a:ext cx="8713787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add0bserver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(o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BookingObserver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): void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+cancel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getBookings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(t: Time,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tno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Integer): Set(Booking) </a:t>
            </a: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getDate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Date</a:t>
            </a: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makeReservation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Date,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tno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String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covers: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</a:t>
            </a:r>
          </a:p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name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String, phone : String):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Booking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makeWalkln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(d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Date,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t: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tno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String, covers: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): Booking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notify0bservers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 </a:t>
            </a: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recordArrival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selectBooking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(t: Time,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tno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Integer): void</a:t>
            </a: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setDate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Date): void </a:t>
            </a: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+transfer(t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Time,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tno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Integer): void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79388" y="711945"/>
            <a:ext cx="8713787" cy="9350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-date: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Date //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记录显示在屏幕上的某日订单信息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-bookings: </a:t>
            </a:r>
            <a:r>
              <a:rPr lang="en-US" altLang="zh-CN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ArrayList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&lt;Booking&gt; //added by SYS</a:t>
            </a:r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15616" y="6093296"/>
            <a:ext cx="7067128" cy="465138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600" dirty="0"/>
              <a:t>  </a:t>
            </a:r>
            <a:r>
              <a:rPr lang="en-US" altLang="zh-CN" sz="2600" b="1" dirty="0"/>
              <a:t>Fig 6.9 Features of the booking system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4797152"/>
            <a:ext cx="8686800" cy="1872208"/>
          </a:xfrm>
        </p:spPr>
        <p:txBody>
          <a:bodyPr>
            <a:noAutofit/>
          </a:bodyPr>
          <a:lstStyle/>
          <a:p>
            <a:pPr marL="533400" indent="-533400" eaLnBrk="1" hangingPunct="1">
              <a:spcBef>
                <a:spcPct val="0"/>
              </a:spcBef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Restaurant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类的责任与功能</a:t>
            </a:r>
          </a:p>
          <a:p>
            <a:pPr marL="533400" indent="-533400" eaLnBrk="1" hangingPunct="1">
              <a:spcBef>
                <a:spcPct val="0"/>
              </a:spcBef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Restaurant class has the responsibilities:</a:t>
            </a:r>
          </a:p>
          <a:p>
            <a:pPr marL="914400" lvl="1" indent="-457200" eaLnBrk="1" hangingPunct="1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保持系统的所有的订单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maintaining the complete set of booking objects known to the system, </a:t>
            </a:r>
          </a:p>
          <a:p>
            <a:pPr marL="914400" lvl="1" indent="-457200" eaLnBrk="1" hangingPunct="1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创建新订单。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creating new bookings.</a:t>
            </a:r>
          </a:p>
          <a:p>
            <a:pPr marL="914400" lvl="1" indent="-457200" eaLnBrk="1" hangingPunct="1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Walkin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：创建新的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WalkIn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-13171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512" y="908720"/>
            <a:ext cx="8784976" cy="5794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Restaurant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9512" y="2381094"/>
            <a:ext cx="8784976" cy="22621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getBookings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(date: Date): Set(Booking)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getCustomer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(name: String, phone: String): Customer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getTable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Table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makeReservation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(d: Date, in : Time, 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tno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String, covers: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          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name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String,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phone: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String):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Booking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makeWalkln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(d: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Date,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t: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Time,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covers: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Booking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9512" y="1483503"/>
            <a:ext cx="8784976" cy="87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-t: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-c: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ChangeArrowheads="1"/>
          </p:cNvSpPr>
          <p:nvPr/>
        </p:nvSpPr>
        <p:spPr bwMode="auto">
          <a:xfrm>
            <a:off x="1347788" y="1156221"/>
            <a:ext cx="2736850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cs typeface="Arial" charset="0"/>
              </a:rPr>
              <a:t>Booking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1347788" y="1732484"/>
            <a:ext cx="2736850" cy="1008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cs typeface="Arial" charset="0"/>
              </a:rPr>
              <a:t>#</a:t>
            </a:r>
            <a:r>
              <a:rPr lang="en-US" altLang="zh-CN" sz="2400" b="1" dirty="0" smtClean="0">
                <a:cs typeface="Arial" charset="0"/>
              </a:rPr>
              <a:t>covers</a:t>
            </a:r>
            <a:endParaRPr lang="en-US" altLang="zh-CN" sz="2400" b="1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cs typeface="Arial" charset="0"/>
              </a:rPr>
              <a:t>#</a:t>
            </a:r>
            <a:r>
              <a:rPr lang="en-US" altLang="zh-CN" sz="2400" b="1" dirty="0" smtClean="0">
                <a:cs typeface="Arial" charset="0"/>
              </a:rPr>
              <a:t>date</a:t>
            </a:r>
            <a:endParaRPr lang="en-US" altLang="zh-CN" sz="2400" b="1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cs typeface="Arial" charset="0"/>
              </a:rPr>
              <a:t>#</a:t>
            </a:r>
            <a:r>
              <a:rPr lang="en-US" altLang="zh-CN" sz="2400" b="1" dirty="0" smtClean="0">
                <a:cs typeface="Arial" charset="0"/>
              </a:rPr>
              <a:t>time</a:t>
            </a:r>
            <a:endParaRPr lang="en-US" altLang="zh-CN" sz="2400" b="1" dirty="0">
              <a:cs typeface="Arial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47788" y="2723084"/>
            <a:ext cx="2736850" cy="1368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altLang="zh-CN" sz="2400" b="1" dirty="0" smtClean="0">
                <a:cs typeface="Arial" charset="0"/>
              </a:rPr>
              <a:t>+</a:t>
            </a:r>
            <a:r>
              <a:rPr lang="en-US" altLang="zh-CN" sz="2400" b="1" dirty="0" err="1" smtClean="0">
                <a:cs typeface="Arial" charset="0"/>
              </a:rPr>
              <a:t>getDate</a:t>
            </a:r>
            <a:r>
              <a:rPr lang="en-US" altLang="zh-CN" sz="2400" b="1" dirty="0">
                <a:cs typeface="Arial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altLang="zh-CN" sz="2400" b="1" i="1" dirty="0" smtClean="0">
                <a:solidFill>
                  <a:srgbClr val="0000CC"/>
                </a:solidFill>
                <a:cs typeface="Arial" charset="0"/>
              </a:rPr>
              <a:t>+</a:t>
            </a:r>
            <a:r>
              <a:rPr lang="en-US" altLang="zh-CN" sz="2400" b="1" i="1" dirty="0" err="1" smtClean="0">
                <a:solidFill>
                  <a:srgbClr val="0000CC"/>
                </a:solidFill>
                <a:cs typeface="Arial" charset="0"/>
              </a:rPr>
              <a:t>getDetails</a:t>
            </a:r>
            <a:r>
              <a:rPr lang="en-US" altLang="zh-CN" sz="2400" b="1" i="1" dirty="0">
                <a:solidFill>
                  <a:srgbClr val="0000CC"/>
                </a:solidFill>
                <a:cs typeface="Arial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altLang="zh-CN" sz="2400" b="1" dirty="0" smtClean="0">
                <a:cs typeface="Arial" charset="0"/>
              </a:rPr>
              <a:t>+</a:t>
            </a:r>
            <a:r>
              <a:rPr lang="en-US" altLang="zh-CN" sz="2400" b="1" dirty="0" err="1" smtClean="0">
                <a:cs typeface="Arial" charset="0"/>
              </a:rPr>
              <a:t>setArrivalTime</a:t>
            </a:r>
            <a:r>
              <a:rPr lang="en-US" altLang="zh-CN" sz="2400" b="1" dirty="0">
                <a:cs typeface="Arial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altLang="zh-CN" sz="2400" b="1" dirty="0">
                <a:solidFill>
                  <a:srgbClr val="0000CC"/>
                </a:solidFill>
                <a:cs typeface="Arial" charset="0"/>
              </a:rPr>
              <a:t>+</a:t>
            </a:r>
            <a:r>
              <a:rPr lang="en-US" altLang="zh-CN" sz="2400" b="1" i="1" dirty="0" err="1" smtClean="0">
                <a:solidFill>
                  <a:srgbClr val="0000CC"/>
                </a:solidFill>
                <a:cs typeface="Arial" charset="0"/>
              </a:rPr>
              <a:t>setTable</a:t>
            </a:r>
            <a:r>
              <a:rPr lang="en-US" altLang="zh-CN" sz="2400" b="1" dirty="0">
                <a:solidFill>
                  <a:srgbClr val="0000CC"/>
                </a:solidFill>
                <a:cs typeface="Arial" charset="0"/>
              </a:rPr>
              <a:t>()</a:t>
            </a:r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 flipV="1">
            <a:off x="1526778" y="4552117"/>
            <a:ext cx="25177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1526778" y="4553705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4047058" y="4553705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AutoShape 12"/>
          <p:cNvSpPr>
            <a:spLocks noChangeArrowheads="1"/>
          </p:cNvSpPr>
          <p:nvPr/>
        </p:nvSpPr>
        <p:spPr bwMode="auto">
          <a:xfrm>
            <a:off x="2461964" y="4120317"/>
            <a:ext cx="431800" cy="431800"/>
          </a:xfrm>
          <a:prstGeom prst="upArrow">
            <a:avLst>
              <a:gd name="adj1" fmla="val 0"/>
              <a:gd name="adj2" fmla="val 51838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cs typeface="Arial" charset="0"/>
            </a:endParaRP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4284663" y="1542579"/>
            <a:ext cx="4319785" cy="19389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责任：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in the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 Model is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responsible for storing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information about a single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44624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  <p:sp>
        <p:nvSpPr>
          <p:cNvPr id="20" name="Rectangle 45"/>
          <p:cNvSpPr>
            <a:spLocks noChangeArrowheads="1"/>
          </p:cNvSpPr>
          <p:nvPr/>
        </p:nvSpPr>
        <p:spPr bwMode="auto">
          <a:xfrm>
            <a:off x="374650" y="4905981"/>
            <a:ext cx="2349872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altLang="zh-CN" sz="2800" b="1"/>
              <a:t>WalkIn</a:t>
            </a:r>
          </a:p>
        </p:txBody>
      </p:sp>
      <p:sp>
        <p:nvSpPr>
          <p:cNvPr id="21" name="Rectangle 46"/>
          <p:cNvSpPr>
            <a:spLocks noChangeArrowheads="1"/>
          </p:cNvSpPr>
          <p:nvPr/>
        </p:nvSpPr>
        <p:spPr bwMode="auto">
          <a:xfrm>
            <a:off x="2868985" y="4840893"/>
            <a:ext cx="2351087" cy="436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800" b="1"/>
              <a:t>Reservation</a:t>
            </a:r>
          </a:p>
        </p:txBody>
      </p:sp>
      <p:sp>
        <p:nvSpPr>
          <p:cNvPr id="22" name="Rectangle 47"/>
          <p:cNvSpPr>
            <a:spLocks noChangeArrowheads="1"/>
          </p:cNvSpPr>
          <p:nvPr/>
        </p:nvSpPr>
        <p:spPr bwMode="auto">
          <a:xfrm>
            <a:off x="2868985" y="5250468"/>
            <a:ext cx="2351087" cy="374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b="1"/>
              <a:t>arrivalTime</a:t>
            </a:r>
          </a:p>
        </p:txBody>
      </p:sp>
      <p:sp>
        <p:nvSpPr>
          <p:cNvPr id="23" name="Rectangle 48"/>
          <p:cNvSpPr>
            <a:spLocks noChangeArrowheads="1"/>
          </p:cNvSpPr>
          <p:nvPr/>
        </p:nvSpPr>
        <p:spPr bwMode="auto">
          <a:xfrm>
            <a:off x="2870572" y="5646734"/>
            <a:ext cx="2349500" cy="98488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200" b="1" dirty="0" err="1"/>
              <a:t>setArrivalTime</a:t>
            </a:r>
            <a:r>
              <a:rPr lang="en-US" altLang="zh-CN" sz="2200" b="1" dirty="0" smtClean="0"/>
              <a:t>()</a:t>
            </a:r>
          </a:p>
          <a:p>
            <a:pPr>
              <a:buFont typeface="Arial" charset="0"/>
              <a:buNone/>
            </a:pPr>
            <a:r>
              <a:rPr lang="en-US" altLang="zh-CN" sz="2200" b="1" dirty="0" err="1" smtClean="0"/>
              <a:t>setTable</a:t>
            </a:r>
            <a:r>
              <a:rPr lang="en-US" altLang="zh-CN" sz="2200" b="1" dirty="0" smtClean="0"/>
              <a:t>(t: table)</a:t>
            </a:r>
          </a:p>
          <a:p>
            <a:r>
              <a:rPr lang="en-US" altLang="zh-CN" sz="2000" b="1" dirty="0" err="1">
                <a:solidFill>
                  <a:srgbClr val="0000CC"/>
                </a:solidFill>
                <a:cs typeface="Arial" charset="0"/>
              </a:rPr>
              <a:t>getDetails</a:t>
            </a:r>
            <a:r>
              <a:rPr lang="en-US" altLang="zh-CN" sz="2000" b="1" dirty="0" smtClean="0">
                <a:solidFill>
                  <a:srgbClr val="0000CC"/>
                </a:solidFill>
                <a:cs typeface="Arial" charset="0"/>
              </a:rPr>
              <a:t>()</a:t>
            </a:r>
            <a:endParaRPr lang="en-US" altLang="zh-CN" sz="2000" b="1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374650" y="5396182"/>
            <a:ext cx="2349500" cy="98488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200" b="1" dirty="0" err="1"/>
              <a:t>setArrivalTime</a:t>
            </a:r>
            <a:r>
              <a:rPr lang="en-US" altLang="zh-CN" sz="2200" b="1" dirty="0" smtClean="0"/>
              <a:t>()</a:t>
            </a:r>
          </a:p>
          <a:p>
            <a:pPr>
              <a:buFont typeface="Arial" charset="0"/>
              <a:buNone/>
            </a:pPr>
            <a:r>
              <a:rPr lang="en-US" altLang="zh-CN" sz="2200" b="1" dirty="0" err="1" smtClean="0"/>
              <a:t>setTable</a:t>
            </a:r>
            <a:r>
              <a:rPr lang="en-US" altLang="zh-CN" sz="2200" b="1" dirty="0" smtClean="0"/>
              <a:t>(t: table)</a:t>
            </a:r>
          </a:p>
          <a:p>
            <a:r>
              <a:rPr lang="en-US" altLang="zh-CN" sz="2000" b="1" dirty="0" err="1">
                <a:solidFill>
                  <a:srgbClr val="0000CC"/>
                </a:solidFill>
                <a:cs typeface="Arial" charset="0"/>
              </a:rPr>
              <a:t>getDetails</a:t>
            </a:r>
            <a:r>
              <a:rPr lang="en-US" altLang="zh-CN" sz="2000" b="1" dirty="0" smtClean="0">
                <a:solidFill>
                  <a:srgbClr val="0000CC"/>
                </a:solidFill>
                <a:cs typeface="Arial" charset="0"/>
              </a:rPr>
              <a:t>()</a:t>
            </a:r>
            <a:endParaRPr lang="en-US" altLang="zh-CN" sz="2000" b="1" dirty="0">
              <a:solidFill>
                <a:srgbClr val="0000CC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1835943" y="1484784"/>
            <a:ext cx="5040313" cy="6492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Booking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835943" y="2134072"/>
            <a:ext cx="5040313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#covers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#time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1835943" y="3427884"/>
            <a:ext cx="5040313" cy="20177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Booking (covers: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date: Date)</a:t>
            </a:r>
          </a:p>
          <a:p>
            <a:pP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getDate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Date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i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getDetails</a:t>
            </a:r>
            <a:r>
              <a:rPr lang="en-US" altLang="zh-CN" sz="2400" b="1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setArrivalTime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  //void</a:t>
            </a:r>
          </a:p>
          <a:p>
            <a:pPr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i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setTable</a:t>
            </a:r>
            <a:r>
              <a:rPr lang="en-US" altLang="zh-CN" sz="2400" b="1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    //void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02853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640763" cy="5545137"/>
          </a:xfrm>
        </p:spPr>
        <p:txBody>
          <a:bodyPr rtlCol="0">
            <a:normAutofit lnSpcReduction="10000"/>
          </a:bodyPr>
          <a:lstStyle/>
          <a:p>
            <a:pPr marL="609600" indent="-609600" eaLnBrk="1" fontAlgn="auto" hangingPunct="1">
              <a:lnSpc>
                <a:spcPct val="80000"/>
              </a:lnSpc>
              <a:spcBef>
                <a:spcPct val="1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内容提要：</a:t>
            </a:r>
          </a:p>
          <a:p>
            <a:pPr marL="609600" indent="-609600" eaLnBrk="1" fontAlgn="auto" hangingPunct="1">
              <a:lnSpc>
                <a:spcPct val="80000"/>
              </a:lnSpc>
              <a:spcBef>
                <a:spcPct val="1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eaLnBrk="1" fontAlgn="auto" hangingPunct="1">
              <a:spcBef>
                <a:spcPts val="6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Detailed class design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(Mark Priestley 6.4, 6.5)</a:t>
            </a:r>
          </a:p>
          <a:p>
            <a:pPr marL="609600" indent="-609600" eaLnBrk="1" fontAlgn="auto" hangingPunct="1">
              <a:spcBef>
                <a:spcPts val="6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 action="ppaction://hlinksldjump"/>
              </a:rPr>
              <a:t>Implementation Diagrams</a:t>
            </a:r>
            <a:r>
              <a:rPr lang="en-US" altLang="zh-CN" sz="2800" dirty="0">
                <a:hlinkClick r:id="rId3" action="ppaction://hlinksldjump"/>
              </a:rPr>
              <a:t> 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 Priestley 7.1)</a:t>
            </a:r>
            <a:endParaRPr lang="en-US" altLang="zh-CN" sz="2800" b="1" dirty="0"/>
          </a:p>
          <a:p>
            <a:pPr marL="609600" indent="-609600" eaLnBrk="1" fontAlgn="auto" hangingPunct="1">
              <a:spcBef>
                <a:spcPts val="6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hlinkClick r:id="rId4" action="ppaction://hlinksldjump"/>
              </a:rPr>
              <a:t>Implementation Strategies 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 Priestley 7.2)</a:t>
            </a:r>
            <a:endParaRPr lang="en-US" altLang="zh-CN" sz="2800" b="1" dirty="0"/>
          </a:p>
          <a:p>
            <a:pPr marL="609600" indent="-609600" eaLnBrk="1" fontAlgn="auto" hangingPunct="1">
              <a:spcBef>
                <a:spcPts val="6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5" action="ppaction://hlinksldjump"/>
              </a:rPr>
              <a:t>Implementation of Classes  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 Priestley 7.5)     </a:t>
            </a:r>
            <a:endParaRPr lang="en-US" altLang="zh-CN" sz="2800" b="1" dirty="0"/>
          </a:p>
          <a:p>
            <a:pPr marL="609600" indent="-609600" eaLnBrk="1" fontAlgn="auto" hangingPunct="1">
              <a:spcBef>
                <a:spcPts val="6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6" action="ppaction://hlinksldjump"/>
              </a:rPr>
              <a:t>Implementation of Associations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 Priestley 7.6)</a:t>
            </a:r>
            <a:endParaRPr lang="en-US" altLang="zh-CN" sz="2800" b="1" dirty="0"/>
          </a:p>
          <a:p>
            <a:pPr marL="609600" indent="-609600" eaLnBrk="1" fontAlgn="auto" hangingPunct="1">
              <a:spcBef>
                <a:spcPts val="6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7" action="ppaction://hlinksldjump"/>
              </a:rPr>
              <a:t>Implementation of Operations 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 Priestley 7.7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609600" indent="-609600" eaLnBrk="1" fontAlgn="auto" hangingPunct="1">
              <a:spcBef>
                <a:spcPts val="6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" action="ppaction://noaction"/>
              </a:rPr>
              <a:t>本次课程的成就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参考教材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Mark Priestley, Object oriented design with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fontAlgn="auto" hangingPunct="1">
              <a:lnSpc>
                <a:spcPct val="80000"/>
              </a:lnSpc>
              <a:spcBef>
                <a:spcPct val="1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751" y="1844675"/>
            <a:ext cx="4104257" cy="6492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Customer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751" y="2493963"/>
            <a:ext cx="4104257" cy="8630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-name: String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phoneNum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String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751" y="3356993"/>
            <a:ext cx="4104257" cy="158417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getName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getPhoneNum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setName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setPhoneNum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04246" y="1844674"/>
            <a:ext cx="3528194" cy="6492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Table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04246" y="2493962"/>
            <a:ext cx="3528194" cy="8630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String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-places: String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04246" y="3356992"/>
            <a:ext cx="3528194" cy="158417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getPlaces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setPlaces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0" name="AutoShap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659563" y="5516563"/>
            <a:ext cx="2016125" cy="9366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Calibri" pitchFamily="34" charset="0"/>
              </a:rPr>
              <a:t>Return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02853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  <p:extLst>
      <p:ext uri="{BB962C8B-B14F-4D97-AF65-F5344CB8AC3E}">
        <p14:creationId xmlns:p14="http://schemas.microsoft.com/office/powerpoint/2010/main" val="31057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9269" name="AutoShape 5"/>
          <p:cNvSpPr>
            <a:spLocks noChangeArrowheads="1"/>
          </p:cNvSpPr>
          <p:nvPr/>
        </p:nvSpPr>
        <p:spPr bwMode="auto">
          <a:xfrm>
            <a:off x="539750" y="2492375"/>
            <a:ext cx="8064500" cy="1871663"/>
          </a:xfrm>
          <a:prstGeom prst="bevel">
            <a:avLst>
              <a:gd name="adj" fmla="val 2856"/>
            </a:avLst>
          </a:prstGeom>
          <a:solidFill>
            <a:srgbClr val="FFCC00">
              <a:alpha val="1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DIAGRAMS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86800" cy="4896321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在分析与设计中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都产生了什么文件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静态文件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describes the logical structure of the software application by 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lphaLcParenR"/>
              <a:defRPr/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collection of classes, and possibly a 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lphaLcParenR"/>
              <a:defRPr/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of packages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动态文件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describes the dynamic behavior of instances of the classes by means of  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lphaLcParenR"/>
              <a:defRPr/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interaction diagrams and 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lphaLcParenR"/>
              <a:defRPr/>
            </a:pP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statecharts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915816" y="116632"/>
            <a:ext cx="3466728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784"/>
            <a:ext cx="8351838" cy="46085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的两种实现图</a:t>
            </a:r>
          </a:p>
          <a:p>
            <a:pPr eaLnBrk="1" hangingPunct="1">
              <a:defRPr/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 defines two types of implementation diagrams </a:t>
            </a:r>
          </a:p>
          <a:p>
            <a:pPr lvl="1" eaLnBrk="1" hangingPunct="1"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组件图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30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 diagrams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document the physical components of the system and relationships between them, and </a:t>
            </a:r>
          </a:p>
          <a:p>
            <a:pPr lvl="1" eaLnBrk="1" hangingPunct="1">
              <a:defRPr/>
            </a:pPr>
            <a:r>
              <a:rPr lang="zh-CN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30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 diagrams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document how those components are mapped onto physical processors.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915816" y="116632"/>
            <a:ext cx="3466728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489619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diagrams 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（组件图）</a:t>
            </a: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源文件可以显示在组件图中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source files that make up a system can be shown on a component diagram.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30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组件图表示由依赖连接的构件，表示编译依赖。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diagrams show components linked by dependencies, which typically represent the compilation dependencies between components.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915816" y="116632"/>
            <a:ext cx="3466728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76975"/>
            <a:ext cx="8229600" cy="465138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Fig 7.2 Component diagram for the booking system</a:t>
            </a:r>
          </a:p>
        </p:txBody>
      </p:sp>
      <p:sp>
        <p:nvSpPr>
          <p:cNvPr id="38914" name="Rectangle 37"/>
          <p:cNvSpPr>
            <a:spLocks noChangeArrowheads="1"/>
          </p:cNvSpPr>
          <p:nvPr/>
        </p:nvSpPr>
        <p:spPr bwMode="auto">
          <a:xfrm>
            <a:off x="107950" y="2133600"/>
            <a:ext cx="8893175" cy="4032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8915" name="Rectangle 10"/>
          <p:cNvSpPr>
            <a:spLocks noChangeArrowheads="1"/>
          </p:cNvSpPr>
          <p:nvPr/>
        </p:nvSpPr>
        <p:spPr bwMode="auto">
          <a:xfrm>
            <a:off x="2555875" y="527050"/>
            <a:ext cx="4752975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419475" y="620713"/>
            <a:ext cx="3024188" cy="854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&lt;&lt;source&gt;&gt;</a:t>
            </a:r>
          </a:p>
          <a:p>
            <a:pPr algn="ctr"/>
            <a:r>
              <a:rPr lang="en-US" altLang="zh-CN" sz="2800" b="1">
                <a:latin typeface="Calibri" pitchFamily="34" charset="0"/>
              </a:rPr>
              <a:t>StaffUI.java</a:t>
            </a: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555875" y="115888"/>
            <a:ext cx="2122488" cy="411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Presentation</a:t>
            </a:r>
          </a:p>
        </p:txBody>
      </p:sp>
      <p:sp>
        <p:nvSpPr>
          <p:cNvPr id="38918" name="Rectangle 14"/>
          <p:cNvSpPr>
            <a:spLocks noChangeArrowheads="1"/>
          </p:cNvSpPr>
          <p:nvPr/>
        </p:nvSpPr>
        <p:spPr bwMode="auto">
          <a:xfrm>
            <a:off x="323850" y="2492375"/>
            <a:ext cx="3529013" cy="852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72000" bIns="72000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3000" b="1">
                <a:latin typeface="Calibri" pitchFamily="34" charset="0"/>
              </a:rPr>
              <a:t>BookingSystem.java</a:t>
            </a: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323850" y="3789363"/>
            <a:ext cx="3457575" cy="815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3000" b="1">
                <a:latin typeface="Calibri" pitchFamily="34" charset="0"/>
              </a:rPr>
              <a:t>Restaurant.java</a:t>
            </a:r>
          </a:p>
        </p:txBody>
      </p:sp>
      <p:sp>
        <p:nvSpPr>
          <p:cNvPr id="38920" name="Rectangle 22"/>
          <p:cNvSpPr>
            <a:spLocks noChangeArrowheads="1"/>
          </p:cNvSpPr>
          <p:nvPr/>
        </p:nvSpPr>
        <p:spPr bwMode="auto">
          <a:xfrm>
            <a:off x="395288" y="5099050"/>
            <a:ext cx="3386137" cy="92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3000" b="1">
                <a:latin typeface="Calibri" pitchFamily="34" charset="0"/>
              </a:rPr>
              <a:t>Customer.java</a:t>
            </a:r>
          </a:p>
        </p:txBody>
      </p:sp>
      <p:sp>
        <p:nvSpPr>
          <p:cNvPr id="38921" name="Rectangle 26"/>
          <p:cNvSpPr>
            <a:spLocks noChangeArrowheads="1"/>
          </p:cNvSpPr>
          <p:nvPr/>
        </p:nvSpPr>
        <p:spPr bwMode="auto">
          <a:xfrm>
            <a:off x="5076825" y="2492375"/>
            <a:ext cx="3671888" cy="81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3000" b="1">
                <a:latin typeface="Calibri" pitchFamily="34" charset="0"/>
              </a:rPr>
              <a:t>BookingObserver.java</a:t>
            </a:r>
          </a:p>
        </p:txBody>
      </p:sp>
      <p:sp>
        <p:nvSpPr>
          <p:cNvPr id="38922" name="Rectangle 30"/>
          <p:cNvSpPr>
            <a:spLocks noChangeArrowheads="1"/>
          </p:cNvSpPr>
          <p:nvPr/>
        </p:nvSpPr>
        <p:spPr bwMode="auto">
          <a:xfrm>
            <a:off x="5278438" y="3789363"/>
            <a:ext cx="3397250" cy="815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3000" b="1">
                <a:latin typeface="Calibri" pitchFamily="34" charset="0"/>
              </a:rPr>
              <a:t>Booking.java</a:t>
            </a:r>
          </a:p>
        </p:txBody>
      </p:sp>
      <p:sp>
        <p:nvSpPr>
          <p:cNvPr id="38923" name="Rectangle 34"/>
          <p:cNvSpPr>
            <a:spLocks noChangeArrowheads="1"/>
          </p:cNvSpPr>
          <p:nvPr/>
        </p:nvSpPr>
        <p:spPr bwMode="auto">
          <a:xfrm>
            <a:off x="5307013" y="5099050"/>
            <a:ext cx="3368675" cy="92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3000" b="1">
                <a:latin typeface="Calibri" pitchFamily="34" charset="0"/>
              </a:rPr>
              <a:t>Table.java</a:t>
            </a:r>
          </a:p>
        </p:txBody>
      </p:sp>
      <p:sp>
        <p:nvSpPr>
          <p:cNvPr id="38924" name="Rectangle 48"/>
          <p:cNvSpPr>
            <a:spLocks noChangeArrowheads="1"/>
          </p:cNvSpPr>
          <p:nvPr/>
        </p:nvSpPr>
        <p:spPr bwMode="auto">
          <a:xfrm>
            <a:off x="107950" y="1766888"/>
            <a:ext cx="1835150" cy="366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Application</a:t>
            </a:r>
          </a:p>
        </p:txBody>
      </p:sp>
      <p:grpSp>
        <p:nvGrpSpPr>
          <p:cNvPr id="38925" name="Group 26"/>
          <p:cNvGrpSpPr>
            <a:grpSpLocks/>
          </p:cNvGrpSpPr>
          <p:nvPr/>
        </p:nvGrpSpPr>
        <p:grpSpPr bwMode="auto">
          <a:xfrm rot="-3600000">
            <a:off x="6057107" y="1080294"/>
            <a:ext cx="182562" cy="1873250"/>
            <a:chOff x="1429" y="1525"/>
            <a:chExt cx="181" cy="816"/>
          </a:xfrm>
        </p:grpSpPr>
        <p:sp>
          <p:nvSpPr>
            <p:cNvPr id="38992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4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6" name="Group 26"/>
          <p:cNvGrpSpPr>
            <a:grpSpLocks/>
          </p:cNvGrpSpPr>
          <p:nvPr/>
        </p:nvGrpSpPr>
        <p:grpSpPr bwMode="auto">
          <a:xfrm rot="3600000">
            <a:off x="3530600" y="1082675"/>
            <a:ext cx="182563" cy="1922463"/>
            <a:chOff x="1429" y="1525"/>
            <a:chExt cx="181" cy="816"/>
          </a:xfrm>
        </p:grpSpPr>
        <p:sp>
          <p:nvSpPr>
            <p:cNvPr id="38989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7" name="Group 26"/>
          <p:cNvGrpSpPr>
            <a:grpSpLocks/>
          </p:cNvGrpSpPr>
          <p:nvPr/>
        </p:nvGrpSpPr>
        <p:grpSpPr bwMode="auto">
          <a:xfrm rot="-5400000">
            <a:off x="4377531" y="2278857"/>
            <a:ext cx="182563" cy="1187450"/>
            <a:chOff x="1429" y="1525"/>
            <a:chExt cx="181" cy="816"/>
          </a:xfrm>
        </p:grpSpPr>
        <p:sp>
          <p:nvSpPr>
            <p:cNvPr id="38986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8" name="Group 26"/>
          <p:cNvGrpSpPr>
            <a:grpSpLocks/>
          </p:cNvGrpSpPr>
          <p:nvPr/>
        </p:nvGrpSpPr>
        <p:grpSpPr bwMode="auto">
          <a:xfrm rot="-3960000">
            <a:off x="4478338" y="2693988"/>
            <a:ext cx="182562" cy="1547812"/>
            <a:chOff x="1429" y="1525"/>
            <a:chExt cx="181" cy="816"/>
          </a:xfrm>
        </p:grpSpPr>
        <p:sp>
          <p:nvSpPr>
            <p:cNvPr id="38983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9" name="Group 26"/>
          <p:cNvGrpSpPr>
            <a:grpSpLocks/>
          </p:cNvGrpSpPr>
          <p:nvPr/>
        </p:nvGrpSpPr>
        <p:grpSpPr bwMode="auto">
          <a:xfrm rot="-5400000">
            <a:off x="4475957" y="3394869"/>
            <a:ext cx="182562" cy="1403350"/>
            <a:chOff x="1429" y="1525"/>
            <a:chExt cx="181" cy="816"/>
          </a:xfrm>
        </p:grpSpPr>
        <p:sp>
          <p:nvSpPr>
            <p:cNvPr id="38980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2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0" name="Group 26"/>
          <p:cNvGrpSpPr>
            <a:grpSpLocks/>
          </p:cNvGrpSpPr>
          <p:nvPr/>
        </p:nvGrpSpPr>
        <p:grpSpPr bwMode="auto">
          <a:xfrm rot="-3600000">
            <a:off x="4479925" y="4029075"/>
            <a:ext cx="182563" cy="1655763"/>
            <a:chOff x="1429" y="1525"/>
            <a:chExt cx="181" cy="816"/>
          </a:xfrm>
        </p:grpSpPr>
        <p:sp>
          <p:nvSpPr>
            <p:cNvPr id="38977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9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1" name="Group 26"/>
          <p:cNvGrpSpPr>
            <a:grpSpLocks/>
          </p:cNvGrpSpPr>
          <p:nvPr/>
        </p:nvGrpSpPr>
        <p:grpSpPr bwMode="auto">
          <a:xfrm rot="3900000">
            <a:off x="4514851" y="4113212"/>
            <a:ext cx="182562" cy="1763713"/>
            <a:chOff x="1429" y="1525"/>
            <a:chExt cx="181" cy="816"/>
          </a:xfrm>
        </p:grpSpPr>
        <p:sp>
          <p:nvSpPr>
            <p:cNvPr id="38974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2" name="组合 2"/>
          <p:cNvGrpSpPr>
            <a:grpSpLocks/>
          </p:cNvGrpSpPr>
          <p:nvPr/>
        </p:nvGrpSpPr>
        <p:grpSpPr bwMode="auto">
          <a:xfrm>
            <a:off x="1943100" y="3357563"/>
            <a:ext cx="252413" cy="454025"/>
            <a:chOff x="1620838" y="1586433"/>
            <a:chExt cx="252000" cy="453157"/>
          </a:xfrm>
        </p:grpSpPr>
        <p:sp>
          <p:nvSpPr>
            <p:cNvPr id="38971" name="Line 23"/>
            <p:cNvSpPr>
              <a:spLocks noChangeShapeType="1"/>
            </p:cNvSpPr>
            <p:nvPr/>
          </p:nvSpPr>
          <p:spPr bwMode="auto">
            <a:xfrm>
              <a:off x="1746142" y="1586433"/>
              <a:ext cx="0" cy="43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Line 24"/>
            <p:cNvSpPr>
              <a:spLocks noChangeShapeType="1"/>
            </p:cNvSpPr>
            <p:nvPr/>
          </p:nvSpPr>
          <p:spPr bwMode="auto">
            <a:xfrm>
              <a:off x="1620838" y="1896715"/>
              <a:ext cx="125304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25"/>
            <p:cNvSpPr>
              <a:spLocks noChangeShapeType="1"/>
            </p:cNvSpPr>
            <p:nvPr/>
          </p:nvSpPr>
          <p:spPr bwMode="auto">
            <a:xfrm flipH="1">
              <a:off x="1746142" y="1896715"/>
              <a:ext cx="126696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3" name="组合 82"/>
          <p:cNvGrpSpPr>
            <a:grpSpLocks/>
          </p:cNvGrpSpPr>
          <p:nvPr/>
        </p:nvGrpSpPr>
        <p:grpSpPr bwMode="auto">
          <a:xfrm>
            <a:off x="1979613" y="4641850"/>
            <a:ext cx="252412" cy="452438"/>
            <a:chOff x="1620838" y="1586433"/>
            <a:chExt cx="252000" cy="453157"/>
          </a:xfrm>
        </p:grpSpPr>
        <p:sp>
          <p:nvSpPr>
            <p:cNvPr id="38968" name="Line 23"/>
            <p:cNvSpPr>
              <a:spLocks noChangeShapeType="1"/>
            </p:cNvSpPr>
            <p:nvPr/>
          </p:nvSpPr>
          <p:spPr bwMode="auto">
            <a:xfrm>
              <a:off x="1746142" y="1586433"/>
              <a:ext cx="0" cy="43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Line 24"/>
            <p:cNvSpPr>
              <a:spLocks noChangeShapeType="1"/>
            </p:cNvSpPr>
            <p:nvPr/>
          </p:nvSpPr>
          <p:spPr bwMode="auto">
            <a:xfrm>
              <a:off x="1620838" y="1896715"/>
              <a:ext cx="125304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Line 25"/>
            <p:cNvSpPr>
              <a:spLocks noChangeShapeType="1"/>
            </p:cNvSpPr>
            <p:nvPr/>
          </p:nvSpPr>
          <p:spPr bwMode="auto">
            <a:xfrm flipH="1">
              <a:off x="1746142" y="1896715"/>
              <a:ext cx="126696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4" name="组合 86"/>
          <p:cNvGrpSpPr>
            <a:grpSpLocks/>
          </p:cNvGrpSpPr>
          <p:nvPr/>
        </p:nvGrpSpPr>
        <p:grpSpPr bwMode="auto">
          <a:xfrm>
            <a:off x="6837363" y="4624388"/>
            <a:ext cx="252412" cy="452437"/>
            <a:chOff x="1620838" y="1586433"/>
            <a:chExt cx="252000" cy="453157"/>
          </a:xfrm>
        </p:grpSpPr>
        <p:sp>
          <p:nvSpPr>
            <p:cNvPr id="38965" name="Line 23"/>
            <p:cNvSpPr>
              <a:spLocks noChangeShapeType="1"/>
            </p:cNvSpPr>
            <p:nvPr/>
          </p:nvSpPr>
          <p:spPr bwMode="auto">
            <a:xfrm>
              <a:off x="1746142" y="1586433"/>
              <a:ext cx="0" cy="43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Line 24"/>
            <p:cNvSpPr>
              <a:spLocks noChangeShapeType="1"/>
            </p:cNvSpPr>
            <p:nvPr/>
          </p:nvSpPr>
          <p:spPr bwMode="auto">
            <a:xfrm>
              <a:off x="1620838" y="1896715"/>
              <a:ext cx="125304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Line 25"/>
            <p:cNvSpPr>
              <a:spLocks noChangeShapeType="1"/>
            </p:cNvSpPr>
            <p:nvPr/>
          </p:nvSpPr>
          <p:spPr bwMode="auto">
            <a:xfrm flipH="1">
              <a:off x="1746142" y="1896715"/>
              <a:ext cx="126696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5" name="Group 6"/>
          <p:cNvGrpSpPr>
            <a:grpSpLocks/>
          </p:cNvGrpSpPr>
          <p:nvPr/>
        </p:nvGrpSpPr>
        <p:grpSpPr bwMode="auto">
          <a:xfrm>
            <a:off x="3455988" y="2600325"/>
            <a:ext cx="252412" cy="252413"/>
            <a:chOff x="3424" y="1208"/>
            <a:chExt cx="227" cy="317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424" y="1254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38936" name="Group 6"/>
          <p:cNvGrpSpPr>
            <a:grpSpLocks/>
          </p:cNvGrpSpPr>
          <p:nvPr/>
        </p:nvGrpSpPr>
        <p:grpSpPr bwMode="auto">
          <a:xfrm>
            <a:off x="3455988" y="3860800"/>
            <a:ext cx="252412" cy="252413"/>
            <a:chOff x="3424" y="1208"/>
            <a:chExt cx="227" cy="317"/>
          </a:xfrm>
        </p:grpSpPr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3424" y="1254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38937" name="Group 6"/>
          <p:cNvGrpSpPr>
            <a:grpSpLocks/>
          </p:cNvGrpSpPr>
          <p:nvPr/>
        </p:nvGrpSpPr>
        <p:grpSpPr bwMode="auto">
          <a:xfrm>
            <a:off x="8351838" y="2565400"/>
            <a:ext cx="252412" cy="250825"/>
            <a:chOff x="3424" y="1208"/>
            <a:chExt cx="227" cy="317"/>
          </a:xfrm>
        </p:grpSpPr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3424" y="1252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38938" name="Group 6"/>
          <p:cNvGrpSpPr>
            <a:grpSpLocks/>
          </p:cNvGrpSpPr>
          <p:nvPr/>
        </p:nvGrpSpPr>
        <p:grpSpPr bwMode="auto">
          <a:xfrm>
            <a:off x="8351838" y="3933825"/>
            <a:ext cx="252412" cy="250825"/>
            <a:chOff x="3424" y="1208"/>
            <a:chExt cx="227" cy="317"/>
          </a:xfrm>
        </p:grpSpPr>
        <p:sp>
          <p:nvSpPr>
            <p:cNvPr id="83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3424" y="1252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38939" name="Group 6"/>
          <p:cNvGrpSpPr>
            <a:grpSpLocks/>
          </p:cNvGrpSpPr>
          <p:nvPr/>
        </p:nvGrpSpPr>
        <p:grpSpPr bwMode="auto">
          <a:xfrm>
            <a:off x="3419475" y="5207000"/>
            <a:ext cx="252413" cy="252413"/>
            <a:chOff x="3424" y="1208"/>
            <a:chExt cx="227" cy="317"/>
          </a:xfrm>
        </p:grpSpPr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8" name="Rectangle 8"/>
            <p:cNvSpPr>
              <a:spLocks noChangeArrowheads="1"/>
            </p:cNvSpPr>
            <p:nvPr/>
          </p:nvSpPr>
          <p:spPr bwMode="auto">
            <a:xfrm>
              <a:off x="3424" y="1254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38940" name="Group 6"/>
          <p:cNvGrpSpPr>
            <a:grpSpLocks/>
          </p:cNvGrpSpPr>
          <p:nvPr/>
        </p:nvGrpSpPr>
        <p:grpSpPr bwMode="auto">
          <a:xfrm>
            <a:off x="8351838" y="5265738"/>
            <a:ext cx="252412" cy="250825"/>
            <a:chOff x="3424" y="1208"/>
            <a:chExt cx="227" cy="317"/>
          </a:xfrm>
        </p:grpSpPr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3424" y="1252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38941" name="Group 51"/>
          <p:cNvGrpSpPr>
            <a:grpSpLocks/>
          </p:cNvGrpSpPr>
          <p:nvPr/>
        </p:nvGrpSpPr>
        <p:grpSpPr bwMode="auto">
          <a:xfrm rot="10800000" flipH="1">
            <a:off x="6804025" y="620713"/>
            <a:ext cx="328613" cy="284162"/>
            <a:chOff x="5964" y="1071"/>
            <a:chExt cx="318" cy="227"/>
          </a:xfrm>
        </p:grpSpPr>
        <p:sp>
          <p:nvSpPr>
            <p:cNvPr id="38942" name="AutoShape 52"/>
            <p:cNvSpPr>
              <a:spLocks noChangeArrowheads="1"/>
            </p:cNvSpPr>
            <p:nvPr/>
          </p:nvSpPr>
          <p:spPr bwMode="auto">
            <a:xfrm>
              <a:off x="5964" y="1071"/>
              <a:ext cx="318" cy="227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55778" tIns="27889" rIns="55778" bIns="27889" anchor="ctr"/>
            <a:lstStyle/>
            <a:p>
              <a:pPr eaLnBrk="0" hangingPunct="0"/>
              <a:endParaRPr lang="zh-CN" altLang="zh-CN" b="1"/>
            </a:p>
          </p:txBody>
        </p:sp>
        <p:sp>
          <p:nvSpPr>
            <p:cNvPr id="38943" name="Line 53"/>
            <p:cNvSpPr>
              <a:spLocks noChangeShapeType="1"/>
            </p:cNvSpPr>
            <p:nvPr/>
          </p:nvSpPr>
          <p:spPr bwMode="auto">
            <a:xfrm>
              <a:off x="6010" y="1117"/>
              <a:ext cx="1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54"/>
            <p:cNvSpPr>
              <a:spLocks noChangeShapeType="1"/>
            </p:cNvSpPr>
            <p:nvPr/>
          </p:nvSpPr>
          <p:spPr bwMode="auto">
            <a:xfrm>
              <a:off x="6010" y="1162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55"/>
            <p:cNvSpPr>
              <a:spLocks noChangeShapeType="1"/>
            </p:cNvSpPr>
            <p:nvPr/>
          </p:nvSpPr>
          <p:spPr bwMode="auto">
            <a:xfrm>
              <a:off x="6010" y="1207"/>
              <a:ext cx="18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56"/>
            <p:cNvSpPr>
              <a:spLocks noChangeShapeType="1"/>
            </p:cNvSpPr>
            <p:nvPr/>
          </p:nvSpPr>
          <p:spPr bwMode="auto">
            <a:xfrm>
              <a:off x="6055" y="1253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5845175"/>
            <a:ext cx="6335713" cy="536575"/>
          </a:xfrm>
        </p:spPr>
        <p:txBody>
          <a:bodyPr lIns="0" rIns="0" rtlCol="0">
            <a:normAutofit fontScale="85000" lnSpcReduction="10000"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 7.3 Deployment diagram-the booking system</a:t>
            </a:r>
          </a:p>
        </p:txBody>
      </p:sp>
      <p:sp>
        <p:nvSpPr>
          <p:cNvPr id="39939" name="AutoShape 4"/>
          <p:cNvSpPr>
            <a:spLocks noChangeArrowheads="1"/>
          </p:cNvSpPr>
          <p:nvPr/>
        </p:nvSpPr>
        <p:spPr bwMode="auto">
          <a:xfrm>
            <a:off x="611188" y="1630089"/>
            <a:ext cx="4321175" cy="3167063"/>
          </a:xfrm>
          <a:prstGeom prst="cube">
            <a:avLst>
              <a:gd name="adj" fmla="val 3750"/>
            </a:avLst>
          </a:prstGeom>
          <a:solidFill>
            <a:srgbClr val="FF99CC">
              <a:alpha val="2588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111250" y="2133327"/>
            <a:ext cx="3125788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1111250" y="2988989"/>
            <a:ext cx="3209925" cy="512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1111250" y="1950764"/>
            <a:ext cx="72072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1111250" y="2804839"/>
            <a:ext cx="72072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114425" y="4006577"/>
            <a:ext cx="3209925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 Storage</a:t>
            </a:r>
          </a:p>
        </p:txBody>
      </p:sp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1114425" y="3822427"/>
            <a:ext cx="72072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5076825" y="1917427"/>
            <a:ext cx="3756025" cy="180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餐馆预定系统按照原来</a:t>
            </a: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的意图被配置为一个单</a:t>
            </a: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一用户的应用运行在单</a:t>
            </a: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机上</a:t>
            </a:r>
          </a:p>
        </p:txBody>
      </p:sp>
      <p:sp>
        <p:nvSpPr>
          <p:cNvPr id="39948" name="AutoShap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53313" y="5732463"/>
            <a:ext cx="1439862" cy="7207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Return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>
          <a:xfrm>
            <a:off x="2915816" y="116632"/>
            <a:ext cx="3466728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539750" y="2492375"/>
            <a:ext cx="8064500" cy="1871663"/>
          </a:xfrm>
          <a:prstGeom prst="bevel">
            <a:avLst>
              <a:gd name="adj" fmla="val 2856"/>
            </a:avLst>
          </a:prstGeom>
          <a:solidFill>
            <a:srgbClr val="FFCC00">
              <a:alpha val="1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STRATEGIES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实现策略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843808" y="188913"/>
            <a:ext cx="3780631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实现策略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57200" y="2349500"/>
            <a:ext cx="8229600" cy="3816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3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3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sz="3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决定了原代码的创建和测试顺序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In Fig 7.2, the dependencies between the components impose certain constraints on the order in which source files can be 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(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tested (</a:t>
            </a:r>
            <a:r>
              <a:rPr lang="zh-CN" altLang="en-US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3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395288" y="981075"/>
            <a:ext cx="8497887" cy="935038"/>
          </a:xfrm>
          <a:prstGeom prst="bevel">
            <a:avLst>
              <a:gd name="adj" fmla="val 7981"/>
            </a:avLst>
          </a:prstGeom>
          <a:solidFill>
            <a:srgbClr val="FFCC00">
              <a:alpha val="1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怎样根据组件的依赖决定开发（测试）顺序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76975"/>
            <a:ext cx="8229600" cy="465138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Fig 7.2 Component diagram for the booking system</a:t>
            </a:r>
          </a:p>
        </p:txBody>
      </p:sp>
      <p:sp>
        <p:nvSpPr>
          <p:cNvPr id="43010" name="Rectangle 37"/>
          <p:cNvSpPr>
            <a:spLocks noChangeArrowheads="1"/>
          </p:cNvSpPr>
          <p:nvPr/>
        </p:nvSpPr>
        <p:spPr bwMode="auto">
          <a:xfrm>
            <a:off x="107950" y="2133600"/>
            <a:ext cx="8893175" cy="4032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3011" name="Rectangle 10"/>
          <p:cNvSpPr>
            <a:spLocks noChangeArrowheads="1"/>
          </p:cNvSpPr>
          <p:nvPr/>
        </p:nvSpPr>
        <p:spPr bwMode="auto">
          <a:xfrm>
            <a:off x="2555875" y="527050"/>
            <a:ext cx="4752975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419475" y="620713"/>
            <a:ext cx="3024188" cy="854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&lt;&lt;source&gt;&gt;</a:t>
            </a:r>
          </a:p>
          <a:p>
            <a:pPr algn="ctr"/>
            <a:r>
              <a:rPr lang="en-US" altLang="zh-CN" sz="2800" b="1">
                <a:latin typeface="Calibri" pitchFamily="34" charset="0"/>
              </a:rPr>
              <a:t>StaffUI.java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555875" y="115888"/>
            <a:ext cx="2122488" cy="411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Presentation</a:t>
            </a:r>
          </a:p>
        </p:txBody>
      </p:sp>
      <p:sp>
        <p:nvSpPr>
          <p:cNvPr id="43014" name="Rectangle 14"/>
          <p:cNvSpPr>
            <a:spLocks noChangeArrowheads="1"/>
          </p:cNvSpPr>
          <p:nvPr/>
        </p:nvSpPr>
        <p:spPr bwMode="auto">
          <a:xfrm>
            <a:off x="611188" y="2492375"/>
            <a:ext cx="3241675" cy="852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72000" bIns="72000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2800" b="1">
                <a:latin typeface="Calibri" pitchFamily="34" charset="0"/>
              </a:rPr>
              <a:t>BookingSystem.java</a:t>
            </a:r>
          </a:p>
        </p:txBody>
      </p:sp>
      <p:sp>
        <p:nvSpPr>
          <p:cNvPr id="43015" name="Rectangle 18"/>
          <p:cNvSpPr>
            <a:spLocks noChangeArrowheads="1"/>
          </p:cNvSpPr>
          <p:nvPr/>
        </p:nvSpPr>
        <p:spPr bwMode="auto">
          <a:xfrm>
            <a:off x="611188" y="3789363"/>
            <a:ext cx="3170237" cy="815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2800" b="1">
                <a:latin typeface="Calibri" pitchFamily="34" charset="0"/>
              </a:rPr>
              <a:t>Restaurant.java</a:t>
            </a:r>
          </a:p>
        </p:txBody>
      </p:sp>
      <p:sp>
        <p:nvSpPr>
          <p:cNvPr id="43016" name="Rectangle 22"/>
          <p:cNvSpPr>
            <a:spLocks noChangeArrowheads="1"/>
          </p:cNvSpPr>
          <p:nvPr/>
        </p:nvSpPr>
        <p:spPr bwMode="auto">
          <a:xfrm>
            <a:off x="611188" y="5099050"/>
            <a:ext cx="3170237" cy="92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2800" b="1">
                <a:latin typeface="Calibri" pitchFamily="34" charset="0"/>
              </a:rPr>
              <a:t>Customer.java</a:t>
            </a:r>
          </a:p>
        </p:txBody>
      </p:sp>
      <p:sp>
        <p:nvSpPr>
          <p:cNvPr id="43017" name="Rectangle 26"/>
          <p:cNvSpPr>
            <a:spLocks noChangeArrowheads="1"/>
          </p:cNvSpPr>
          <p:nvPr/>
        </p:nvSpPr>
        <p:spPr bwMode="auto">
          <a:xfrm>
            <a:off x="5210175" y="2492375"/>
            <a:ext cx="3538538" cy="81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2800" b="1">
                <a:latin typeface="Calibri" pitchFamily="34" charset="0"/>
              </a:rPr>
              <a:t>BookingObserver.java</a:t>
            </a:r>
          </a:p>
        </p:txBody>
      </p:sp>
      <p:sp>
        <p:nvSpPr>
          <p:cNvPr id="43018" name="Rectangle 30"/>
          <p:cNvSpPr>
            <a:spLocks noChangeArrowheads="1"/>
          </p:cNvSpPr>
          <p:nvPr/>
        </p:nvSpPr>
        <p:spPr bwMode="auto">
          <a:xfrm>
            <a:off x="5278438" y="3789363"/>
            <a:ext cx="3397250" cy="815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2800" b="1">
                <a:latin typeface="Calibri" pitchFamily="34" charset="0"/>
              </a:rPr>
              <a:t>Booking.java</a:t>
            </a:r>
          </a:p>
        </p:txBody>
      </p:sp>
      <p:sp>
        <p:nvSpPr>
          <p:cNvPr id="43019" name="Rectangle 34"/>
          <p:cNvSpPr>
            <a:spLocks noChangeArrowheads="1"/>
          </p:cNvSpPr>
          <p:nvPr/>
        </p:nvSpPr>
        <p:spPr bwMode="auto">
          <a:xfrm>
            <a:off x="5307013" y="5099050"/>
            <a:ext cx="3368675" cy="92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600" b="1">
                <a:latin typeface="Calibri" pitchFamily="34" charset="0"/>
              </a:rPr>
              <a:t>&lt;&lt;Component&gt;&gt;</a:t>
            </a:r>
          </a:p>
          <a:p>
            <a:pPr algn="ctr"/>
            <a:r>
              <a:rPr lang="en-US" altLang="zh-CN" sz="2800" b="1">
                <a:latin typeface="Calibri" pitchFamily="34" charset="0"/>
              </a:rPr>
              <a:t>Table.java</a:t>
            </a:r>
          </a:p>
        </p:txBody>
      </p:sp>
      <p:sp>
        <p:nvSpPr>
          <p:cNvPr id="43020" name="Rectangle 48"/>
          <p:cNvSpPr>
            <a:spLocks noChangeArrowheads="1"/>
          </p:cNvSpPr>
          <p:nvPr/>
        </p:nvSpPr>
        <p:spPr bwMode="auto">
          <a:xfrm>
            <a:off x="107950" y="1766888"/>
            <a:ext cx="1835150" cy="366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Application</a:t>
            </a:r>
          </a:p>
        </p:txBody>
      </p:sp>
      <p:grpSp>
        <p:nvGrpSpPr>
          <p:cNvPr id="43021" name="Group 26"/>
          <p:cNvGrpSpPr>
            <a:grpSpLocks/>
          </p:cNvGrpSpPr>
          <p:nvPr/>
        </p:nvGrpSpPr>
        <p:grpSpPr bwMode="auto">
          <a:xfrm rot="-3600000">
            <a:off x="6057107" y="1080294"/>
            <a:ext cx="182562" cy="1873250"/>
            <a:chOff x="1429" y="1525"/>
            <a:chExt cx="181" cy="816"/>
          </a:xfrm>
        </p:grpSpPr>
        <p:sp>
          <p:nvSpPr>
            <p:cNvPr id="43088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2" name="Group 26"/>
          <p:cNvGrpSpPr>
            <a:grpSpLocks/>
          </p:cNvGrpSpPr>
          <p:nvPr/>
        </p:nvGrpSpPr>
        <p:grpSpPr bwMode="auto">
          <a:xfrm rot="3600000">
            <a:off x="3530600" y="1082675"/>
            <a:ext cx="182563" cy="1922463"/>
            <a:chOff x="1429" y="1525"/>
            <a:chExt cx="181" cy="816"/>
          </a:xfrm>
        </p:grpSpPr>
        <p:sp>
          <p:nvSpPr>
            <p:cNvPr id="43085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6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3" name="Group 26"/>
          <p:cNvGrpSpPr>
            <a:grpSpLocks/>
          </p:cNvGrpSpPr>
          <p:nvPr/>
        </p:nvGrpSpPr>
        <p:grpSpPr bwMode="auto">
          <a:xfrm rot="-5400000">
            <a:off x="4485481" y="2170907"/>
            <a:ext cx="182563" cy="1403350"/>
            <a:chOff x="1429" y="1525"/>
            <a:chExt cx="181" cy="816"/>
          </a:xfrm>
        </p:grpSpPr>
        <p:sp>
          <p:nvSpPr>
            <p:cNvPr id="43082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4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4" name="Group 26"/>
          <p:cNvGrpSpPr>
            <a:grpSpLocks/>
          </p:cNvGrpSpPr>
          <p:nvPr/>
        </p:nvGrpSpPr>
        <p:grpSpPr bwMode="auto">
          <a:xfrm rot="-3960000">
            <a:off x="4478338" y="2760663"/>
            <a:ext cx="182562" cy="1547812"/>
            <a:chOff x="1429" y="1525"/>
            <a:chExt cx="181" cy="816"/>
          </a:xfrm>
        </p:grpSpPr>
        <p:sp>
          <p:nvSpPr>
            <p:cNvPr id="43079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0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1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5" name="Group 26"/>
          <p:cNvGrpSpPr>
            <a:grpSpLocks/>
          </p:cNvGrpSpPr>
          <p:nvPr/>
        </p:nvGrpSpPr>
        <p:grpSpPr bwMode="auto">
          <a:xfrm rot="-5400000">
            <a:off x="4475957" y="3394869"/>
            <a:ext cx="182562" cy="1403350"/>
            <a:chOff x="1429" y="1525"/>
            <a:chExt cx="181" cy="816"/>
          </a:xfrm>
        </p:grpSpPr>
        <p:sp>
          <p:nvSpPr>
            <p:cNvPr id="43076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7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8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6" name="Group 26"/>
          <p:cNvGrpSpPr>
            <a:grpSpLocks/>
          </p:cNvGrpSpPr>
          <p:nvPr/>
        </p:nvGrpSpPr>
        <p:grpSpPr bwMode="auto">
          <a:xfrm rot="-3600000">
            <a:off x="4479925" y="4029075"/>
            <a:ext cx="182563" cy="1655763"/>
            <a:chOff x="1429" y="1525"/>
            <a:chExt cx="181" cy="816"/>
          </a:xfrm>
        </p:grpSpPr>
        <p:sp>
          <p:nvSpPr>
            <p:cNvPr id="43073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4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5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7" name="Group 26"/>
          <p:cNvGrpSpPr>
            <a:grpSpLocks/>
          </p:cNvGrpSpPr>
          <p:nvPr/>
        </p:nvGrpSpPr>
        <p:grpSpPr bwMode="auto">
          <a:xfrm rot="3900000">
            <a:off x="4514851" y="4113212"/>
            <a:ext cx="182562" cy="1763713"/>
            <a:chOff x="1429" y="1525"/>
            <a:chExt cx="181" cy="816"/>
          </a:xfrm>
        </p:grpSpPr>
        <p:sp>
          <p:nvSpPr>
            <p:cNvPr id="43070" name="Line 23"/>
            <p:cNvSpPr>
              <a:spLocks noChangeShapeType="1"/>
            </p:cNvSpPr>
            <p:nvPr/>
          </p:nvSpPr>
          <p:spPr bwMode="auto">
            <a:xfrm>
              <a:off x="1501" y="1525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1" name="Line 24"/>
            <p:cNvSpPr>
              <a:spLocks noChangeShapeType="1"/>
            </p:cNvSpPr>
            <p:nvPr/>
          </p:nvSpPr>
          <p:spPr bwMode="auto">
            <a:xfrm>
              <a:off x="1429" y="2252"/>
              <a:ext cx="90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Line 25"/>
            <p:cNvSpPr>
              <a:spLocks noChangeShapeType="1"/>
            </p:cNvSpPr>
            <p:nvPr/>
          </p:nvSpPr>
          <p:spPr bwMode="auto">
            <a:xfrm flipH="1">
              <a:off x="1501" y="2252"/>
              <a:ext cx="91" cy="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8" name="组合 2"/>
          <p:cNvGrpSpPr>
            <a:grpSpLocks/>
          </p:cNvGrpSpPr>
          <p:nvPr/>
        </p:nvGrpSpPr>
        <p:grpSpPr bwMode="auto">
          <a:xfrm>
            <a:off x="1943100" y="3357563"/>
            <a:ext cx="252413" cy="454025"/>
            <a:chOff x="1620838" y="1586433"/>
            <a:chExt cx="252000" cy="453157"/>
          </a:xfrm>
        </p:grpSpPr>
        <p:sp>
          <p:nvSpPr>
            <p:cNvPr id="43067" name="Line 23"/>
            <p:cNvSpPr>
              <a:spLocks noChangeShapeType="1"/>
            </p:cNvSpPr>
            <p:nvPr/>
          </p:nvSpPr>
          <p:spPr bwMode="auto">
            <a:xfrm>
              <a:off x="1746142" y="1586433"/>
              <a:ext cx="0" cy="43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Line 24"/>
            <p:cNvSpPr>
              <a:spLocks noChangeShapeType="1"/>
            </p:cNvSpPr>
            <p:nvPr/>
          </p:nvSpPr>
          <p:spPr bwMode="auto">
            <a:xfrm>
              <a:off x="1620838" y="1896715"/>
              <a:ext cx="125304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Line 25"/>
            <p:cNvSpPr>
              <a:spLocks noChangeShapeType="1"/>
            </p:cNvSpPr>
            <p:nvPr/>
          </p:nvSpPr>
          <p:spPr bwMode="auto">
            <a:xfrm flipH="1">
              <a:off x="1746142" y="1896715"/>
              <a:ext cx="126696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9" name="组合 82"/>
          <p:cNvGrpSpPr>
            <a:grpSpLocks/>
          </p:cNvGrpSpPr>
          <p:nvPr/>
        </p:nvGrpSpPr>
        <p:grpSpPr bwMode="auto">
          <a:xfrm>
            <a:off x="1979613" y="4641850"/>
            <a:ext cx="252412" cy="452438"/>
            <a:chOff x="1620838" y="1586433"/>
            <a:chExt cx="252000" cy="453157"/>
          </a:xfrm>
        </p:grpSpPr>
        <p:sp>
          <p:nvSpPr>
            <p:cNvPr id="43064" name="Line 23"/>
            <p:cNvSpPr>
              <a:spLocks noChangeShapeType="1"/>
            </p:cNvSpPr>
            <p:nvPr/>
          </p:nvSpPr>
          <p:spPr bwMode="auto">
            <a:xfrm>
              <a:off x="1746142" y="1586433"/>
              <a:ext cx="0" cy="43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24"/>
            <p:cNvSpPr>
              <a:spLocks noChangeShapeType="1"/>
            </p:cNvSpPr>
            <p:nvPr/>
          </p:nvSpPr>
          <p:spPr bwMode="auto">
            <a:xfrm>
              <a:off x="1620838" y="1896715"/>
              <a:ext cx="125304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Line 25"/>
            <p:cNvSpPr>
              <a:spLocks noChangeShapeType="1"/>
            </p:cNvSpPr>
            <p:nvPr/>
          </p:nvSpPr>
          <p:spPr bwMode="auto">
            <a:xfrm flipH="1">
              <a:off x="1746142" y="1896715"/>
              <a:ext cx="126696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0" name="组合 86"/>
          <p:cNvGrpSpPr>
            <a:grpSpLocks/>
          </p:cNvGrpSpPr>
          <p:nvPr/>
        </p:nvGrpSpPr>
        <p:grpSpPr bwMode="auto">
          <a:xfrm>
            <a:off x="6837363" y="4624388"/>
            <a:ext cx="252412" cy="452437"/>
            <a:chOff x="1620838" y="1586433"/>
            <a:chExt cx="252000" cy="453157"/>
          </a:xfrm>
        </p:grpSpPr>
        <p:sp>
          <p:nvSpPr>
            <p:cNvPr id="43061" name="Line 23"/>
            <p:cNvSpPr>
              <a:spLocks noChangeShapeType="1"/>
            </p:cNvSpPr>
            <p:nvPr/>
          </p:nvSpPr>
          <p:spPr bwMode="auto">
            <a:xfrm>
              <a:off x="1746142" y="1586433"/>
              <a:ext cx="0" cy="43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Line 24"/>
            <p:cNvSpPr>
              <a:spLocks noChangeShapeType="1"/>
            </p:cNvSpPr>
            <p:nvPr/>
          </p:nvSpPr>
          <p:spPr bwMode="auto">
            <a:xfrm>
              <a:off x="1620838" y="1896715"/>
              <a:ext cx="125304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25"/>
            <p:cNvSpPr>
              <a:spLocks noChangeShapeType="1"/>
            </p:cNvSpPr>
            <p:nvPr/>
          </p:nvSpPr>
          <p:spPr bwMode="auto">
            <a:xfrm flipH="1">
              <a:off x="1746142" y="1896715"/>
              <a:ext cx="126696" cy="1428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1" name="Group 6"/>
          <p:cNvGrpSpPr>
            <a:grpSpLocks/>
          </p:cNvGrpSpPr>
          <p:nvPr/>
        </p:nvGrpSpPr>
        <p:grpSpPr bwMode="auto">
          <a:xfrm>
            <a:off x="3455988" y="2600325"/>
            <a:ext cx="252412" cy="252413"/>
            <a:chOff x="3424" y="1208"/>
            <a:chExt cx="227" cy="317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424" y="1254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43032" name="Group 6"/>
          <p:cNvGrpSpPr>
            <a:grpSpLocks/>
          </p:cNvGrpSpPr>
          <p:nvPr/>
        </p:nvGrpSpPr>
        <p:grpSpPr bwMode="auto">
          <a:xfrm>
            <a:off x="3455988" y="3860800"/>
            <a:ext cx="252412" cy="252413"/>
            <a:chOff x="3424" y="1208"/>
            <a:chExt cx="227" cy="317"/>
          </a:xfrm>
        </p:grpSpPr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3424" y="1254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43033" name="Group 6"/>
          <p:cNvGrpSpPr>
            <a:grpSpLocks/>
          </p:cNvGrpSpPr>
          <p:nvPr/>
        </p:nvGrpSpPr>
        <p:grpSpPr bwMode="auto">
          <a:xfrm>
            <a:off x="8351838" y="2565400"/>
            <a:ext cx="252412" cy="250825"/>
            <a:chOff x="3424" y="1208"/>
            <a:chExt cx="227" cy="317"/>
          </a:xfrm>
        </p:grpSpPr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3424" y="1252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43034" name="Group 6"/>
          <p:cNvGrpSpPr>
            <a:grpSpLocks/>
          </p:cNvGrpSpPr>
          <p:nvPr/>
        </p:nvGrpSpPr>
        <p:grpSpPr bwMode="auto">
          <a:xfrm>
            <a:off x="8351838" y="3933825"/>
            <a:ext cx="252412" cy="250825"/>
            <a:chOff x="3424" y="1208"/>
            <a:chExt cx="227" cy="317"/>
          </a:xfrm>
        </p:grpSpPr>
        <p:sp>
          <p:nvSpPr>
            <p:cNvPr id="83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3424" y="1252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43035" name="Group 6"/>
          <p:cNvGrpSpPr>
            <a:grpSpLocks/>
          </p:cNvGrpSpPr>
          <p:nvPr/>
        </p:nvGrpSpPr>
        <p:grpSpPr bwMode="auto">
          <a:xfrm>
            <a:off x="3419475" y="5207000"/>
            <a:ext cx="252413" cy="252413"/>
            <a:chOff x="3424" y="1208"/>
            <a:chExt cx="227" cy="317"/>
          </a:xfrm>
        </p:grpSpPr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8" name="Rectangle 8"/>
            <p:cNvSpPr>
              <a:spLocks noChangeArrowheads="1"/>
            </p:cNvSpPr>
            <p:nvPr/>
          </p:nvSpPr>
          <p:spPr bwMode="auto">
            <a:xfrm>
              <a:off x="3424" y="1254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43036" name="Group 6"/>
          <p:cNvGrpSpPr>
            <a:grpSpLocks/>
          </p:cNvGrpSpPr>
          <p:nvPr/>
        </p:nvGrpSpPr>
        <p:grpSpPr bwMode="auto">
          <a:xfrm>
            <a:off x="8351838" y="5265738"/>
            <a:ext cx="252412" cy="250825"/>
            <a:chOff x="3424" y="1208"/>
            <a:chExt cx="227" cy="317"/>
          </a:xfrm>
        </p:grpSpPr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3470" y="1208"/>
              <a:ext cx="181" cy="31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3424" y="1252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3424" y="1389"/>
              <a:ext cx="91" cy="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751" tIns="33376" rIns="66751" bIns="33376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zh-CN" sz="2800" smtClean="0">
                <a:latin typeface="+mn-lt"/>
              </a:endParaRPr>
            </a:p>
          </p:txBody>
        </p:sp>
      </p:grpSp>
      <p:grpSp>
        <p:nvGrpSpPr>
          <p:cNvPr id="43037" name="Group 51"/>
          <p:cNvGrpSpPr>
            <a:grpSpLocks/>
          </p:cNvGrpSpPr>
          <p:nvPr/>
        </p:nvGrpSpPr>
        <p:grpSpPr bwMode="auto">
          <a:xfrm rot="10800000" flipH="1">
            <a:off x="6804025" y="620713"/>
            <a:ext cx="328613" cy="284162"/>
            <a:chOff x="5964" y="1071"/>
            <a:chExt cx="318" cy="227"/>
          </a:xfrm>
        </p:grpSpPr>
        <p:sp>
          <p:nvSpPr>
            <p:cNvPr id="43038" name="AutoShape 52"/>
            <p:cNvSpPr>
              <a:spLocks noChangeArrowheads="1"/>
            </p:cNvSpPr>
            <p:nvPr/>
          </p:nvSpPr>
          <p:spPr bwMode="auto">
            <a:xfrm>
              <a:off x="5964" y="1071"/>
              <a:ext cx="318" cy="227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55778" tIns="27889" rIns="55778" bIns="27889" anchor="ctr"/>
            <a:lstStyle/>
            <a:p>
              <a:pPr eaLnBrk="0" hangingPunct="0"/>
              <a:endParaRPr lang="zh-CN" altLang="zh-CN" b="1"/>
            </a:p>
          </p:txBody>
        </p:sp>
        <p:sp>
          <p:nvSpPr>
            <p:cNvPr id="43039" name="Line 53"/>
            <p:cNvSpPr>
              <a:spLocks noChangeShapeType="1"/>
            </p:cNvSpPr>
            <p:nvPr/>
          </p:nvSpPr>
          <p:spPr bwMode="auto">
            <a:xfrm>
              <a:off x="6010" y="1117"/>
              <a:ext cx="1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Line 54"/>
            <p:cNvSpPr>
              <a:spLocks noChangeShapeType="1"/>
            </p:cNvSpPr>
            <p:nvPr/>
          </p:nvSpPr>
          <p:spPr bwMode="auto">
            <a:xfrm>
              <a:off x="6010" y="1162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55"/>
            <p:cNvSpPr>
              <a:spLocks noChangeShapeType="1"/>
            </p:cNvSpPr>
            <p:nvPr/>
          </p:nvSpPr>
          <p:spPr bwMode="auto">
            <a:xfrm>
              <a:off x="6010" y="1207"/>
              <a:ext cx="18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56"/>
            <p:cNvSpPr>
              <a:spLocks noChangeShapeType="1"/>
            </p:cNvSpPr>
            <p:nvPr/>
          </p:nvSpPr>
          <p:spPr bwMode="auto">
            <a:xfrm>
              <a:off x="6055" y="1253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1692275" y="2420938"/>
            <a:ext cx="5832475" cy="1584325"/>
          </a:xfrm>
          <a:prstGeom prst="bevel">
            <a:avLst>
              <a:gd name="adj" fmla="val 7917"/>
            </a:avLst>
          </a:prstGeom>
          <a:solidFill>
            <a:srgbClr val="FFCC00">
              <a:alpha val="1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Detailed Class Design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8425"/>
            <a:ext cx="8424863" cy="26627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：自顶向下的实现：先写用户图形界面，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然后按照依赖顺序自顶向下逐次实现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：自底向上的实现：从最后一个类向前写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：迭代开发：先实现一个用例，逐步添加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其它用例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395536" y="1412255"/>
            <a:ext cx="3456186" cy="936625"/>
          </a:xfrm>
          <a:prstGeom prst="bevel">
            <a:avLst>
              <a:gd name="adj" fmla="val 12500"/>
            </a:avLst>
          </a:prstGeom>
          <a:solidFill>
            <a:srgbClr val="FFCC00">
              <a:alpha val="1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程序实现策略</a:t>
            </a:r>
          </a:p>
        </p:txBody>
      </p:sp>
      <p:sp>
        <p:nvSpPr>
          <p:cNvPr id="44036" name="AutoShap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53313" y="5732463"/>
            <a:ext cx="1439862" cy="7207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Return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71800" y="257275"/>
            <a:ext cx="3780631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实现策略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73059" name="AutoShape 3"/>
          <p:cNvSpPr>
            <a:spLocks noChangeArrowheads="1"/>
          </p:cNvSpPr>
          <p:nvPr/>
        </p:nvSpPr>
        <p:spPr bwMode="auto">
          <a:xfrm>
            <a:off x="611188" y="2420938"/>
            <a:ext cx="7775575" cy="1800225"/>
          </a:xfrm>
          <a:prstGeom prst="bevel">
            <a:avLst>
              <a:gd name="adj" fmla="val 3421"/>
            </a:avLst>
          </a:prstGeom>
          <a:solidFill>
            <a:srgbClr val="FFCC00">
              <a:alpha val="1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altLang="zh-CN" sz="36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OF CLASSES</a:t>
            </a:r>
          </a:p>
          <a:p>
            <a:pPr algn="ctr">
              <a:lnSpc>
                <a:spcPct val="130000"/>
              </a:lnSpc>
            </a:pP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60648"/>
            <a:ext cx="3322712" cy="6334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35975" cy="43199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怎样将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类图表达的性质映射到代码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will show how the various UML features in the design are mapped into code.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emphasize the close relationship between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设计记号</a:t>
            </a:r>
            <a:r>
              <a:rPr lang="zh-CN" altLang="en-US" sz="3000" b="1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 notations and</a:t>
            </a:r>
            <a:r>
              <a:rPr lang="en-US" altLang="zh-CN" sz="3000" b="1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</a:t>
            </a:r>
            <a:r>
              <a:rPr lang="zh-CN" altLang="en-US" sz="3000" b="1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programming language constructs.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1750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类与</a:t>
            </a: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类之间的映射</a:t>
            </a:r>
          </a:p>
          <a:p>
            <a:pPr eaLnBrk="1" hangingPunct="1">
              <a:spcBef>
                <a:spcPct val="0"/>
              </a:spcBef>
              <a:defRPr/>
            </a:pPr>
            <a:endParaRPr lang="zh-CN" altLang="en-US" sz="29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Abstract UML class 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Wingdings" pitchFamily="2" charset="2"/>
              </a:rPr>
              <a:t> abstract Java class</a:t>
            </a:r>
            <a:endParaRPr lang="en-US" altLang="zh-CN" sz="29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Booking class is abstract in the UML class diagram, and it is implemented as an abstract class in Java. </a:t>
            </a:r>
            <a:endParaRPr lang="en-US" altLang="zh-CN" sz="29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Attributes in UML 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Wingdings" pitchFamily="2" charset="2"/>
              </a:rPr>
              <a:t> 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fields in Java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with UML data types being translated into the appropriate Java equivalents</a:t>
            </a: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Operations in UML 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Wingdings" pitchFamily="2" charset="2"/>
              </a:rPr>
              <a:t> methods in Java</a:t>
            </a:r>
            <a:endParaRPr lang="en-US" altLang="zh-CN" sz="29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with appropriate implementations.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60648"/>
            <a:ext cx="3322712" cy="6334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6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3950"/>
            <a:ext cx="8229600" cy="46513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/>
              <a:t>Fig 7.10 The booking class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123727" y="1153772"/>
            <a:ext cx="5040561" cy="5302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0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Booking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123727" y="1659440"/>
            <a:ext cx="5040561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#covers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Integer</a:t>
            </a:r>
          </a:p>
          <a:p>
            <a:pP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#date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Date</a:t>
            </a:r>
          </a:p>
          <a:p>
            <a:pP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#time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Time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123727" y="3053859"/>
            <a:ext cx="5040561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getCovers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Integer)</a:t>
            </a:r>
          </a:p>
          <a:p>
            <a:pP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getDate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</a:p>
          <a:p>
            <a:pPr>
              <a:defRPr/>
            </a:pPr>
            <a:r>
              <a:rPr lang="en-US" altLang="zh-CN" sz="2800" b="1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800" b="1" i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getDetails</a:t>
            </a:r>
            <a:r>
              <a:rPr lang="en-US" altLang="zh-CN" sz="28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setArrivalTime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Time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r>
              <a:rPr lang="en-US" altLang="zh-CN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setTable</a:t>
            </a:r>
            <a:r>
              <a:rPr lang="en-US" altLang="zh-CN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(t: Table)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188640"/>
            <a:ext cx="3322712" cy="6334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712"/>
            <a:ext cx="8642350" cy="5760640"/>
          </a:xfrm>
          <a:ln>
            <a:solidFill>
              <a:srgbClr val="00FFFF"/>
            </a:solidFill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public abstract class Booking {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protected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covers 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protected Date date 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protected Time time;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protected Booking(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covers,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Date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date,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time)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this.covers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=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covers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this.date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=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date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this.time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=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Date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getDate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 ) { return date ; 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void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setArrivalTime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(Time t) {//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空的实现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void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setCovers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c) { covers = c ; 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getCovers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{ return covers;}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public abstract </a:t>
            </a:r>
            <a:r>
              <a:rPr lang="en-US" altLang="zh-CN" sz="26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setTable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(t: Table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endParaRPr lang="en-US" altLang="zh-CN" sz="26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24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public abstract  Object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getDetails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();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//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让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子类对象返回订单细节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}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188640"/>
            <a:ext cx="3322712" cy="6334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751" y="1844675"/>
            <a:ext cx="4104257" cy="6492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Customer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751" y="2493963"/>
            <a:ext cx="4104257" cy="8630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-name: String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phoneNum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String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751" y="3356993"/>
            <a:ext cx="4104257" cy="158417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getName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getPhoneNum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setName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setPhoneNum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04246" y="1844674"/>
            <a:ext cx="3528194" cy="6492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Table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04246" y="2493962"/>
            <a:ext cx="3528194" cy="8630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String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-places: String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04246" y="3356992"/>
            <a:ext cx="3528194" cy="158417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getPlaces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setNum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setPlaces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void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19323"/>
            <a:ext cx="3322712" cy="6334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5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825" y="260648"/>
            <a:ext cx="8642350" cy="6408712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public class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Customer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{  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private String name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private String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Customer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(String name, String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this.name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= name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=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String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getName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{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return name 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String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{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return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void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setName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(String name) {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this.name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= name; 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void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(String </a:t>
            </a:r>
            <a:r>
              <a:rPr lang="en-US" altLang="zh-CN" sz="23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{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=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phoneNum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} 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35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7560840" cy="6408712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public class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Table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{  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private String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private String places;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Table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(String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String places)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=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this.places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= places;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String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{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return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String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getPlaces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() {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return places;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void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(String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{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=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num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 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public void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setPlaces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(String places) {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</a:t>
            </a:r>
            <a:r>
              <a:rPr lang="en-US" altLang="zh-CN" sz="23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this.places</a:t>
            </a: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= places;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} 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412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988050"/>
            <a:ext cx="8229600" cy="465138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Figure 7.12 Notation for class multiplicity</a:t>
            </a: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2555875" y="1341438"/>
            <a:ext cx="3455988" cy="1079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                                    1</a:t>
            </a:r>
          </a:p>
          <a:p>
            <a:pPr algn="ctr">
              <a:defRPr/>
            </a:pPr>
            <a:r>
              <a:rPr lang="en-US" altLang="zh-CN" sz="3200" b="1" dirty="0" err="1">
                <a:latin typeface="Calibri" pitchFamily="34" charset="0"/>
              </a:rPr>
              <a:t>BookingSystem</a:t>
            </a:r>
            <a:endParaRPr lang="en-US" altLang="zh-CN" sz="3200" b="1" dirty="0">
              <a:latin typeface="Calibri" pitchFamily="34" charset="0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95288" y="2852738"/>
            <a:ext cx="8353425" cy="124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Multiplicity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The upper right-hand corner of the class icon says that only one instance of the class can be created.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25438" y="4508500"/>
            <a:ext cx="8207375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How to guarantee that only one instance of a class can be created?</a:t>
            </a: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6372225" y="1412875"/>
            <a:ext cx="1944688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只能创建</a:t>
            </a:r>
          </a:p>
          <a:p>
            <a:pPr>
              <a:lnSpc>
                <a:spcPct val="8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60648"/>
            <a:ext cx="3322712" cy="6334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nimBg="1"/>
      <p:bldP spid="1945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设计模型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complete design of the first iteration of the restaurant booking system has now been described as below by combining</a:t>
            </a:r>
          </a:p>
          <a:p>
            <a:pPr lvl="1" eaLnBrk="1" hangingPunct="1"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5.13 (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layer)</a:t>
            </a:r>
          </a:p>
          <a:p>
            <a:pPr lvl="1" eaLnBrk="1" hangingPunct="1"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 6.4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(input/output, observer)</a:t>
            </a:r>
          </a:p>
          <a:p>
            <a:pPr lvl="1" eaLnBrk="1" hangingPunct="1"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Figure 6.8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(handle persistency storage) 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13787" cy="5545138"/>
          </a:xfrm>
        </p:spPr>
        <p:txBody>
          <a:bodyPr>
            <a:normAutofit fontScale="92500"/>
          </a:bodyPr>
          <a:lstStyle/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 pattern (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buFontTx/>
              <a:buAutoNum type="alphaLcParenR"/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使得构造方法不可访问，不可使用构造方法创建实例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 the constructor of the class inaccessible, so that classes that use the singleton class cannot create instances of the class</a:t>
            </a:r>
          </a:p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buFontTx/>
              <a:buAutoNum type="alphaLcParenR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变量，存储唯一的实例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 a single instance as a static data field</a:t>
            </a:r>
          </a:p>
          <a:p>
            <a:pPr marL="533400" indent="-533400" eaLnBrk="1" hangingPunct="1">
              <a:lnSpc>
                <a:spcPct val="120000"/>
              </a:lnSpc>
              <a:spcBef>
                <a:spcPct val="10000"/>
              </a:spcBef>
              <a:buFontTx/>
              <a:buAutoNum type="alphaLcParenR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使用静态方法产生唯一的实例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a static method that will initialize the unique instance the first time it is called, A user can use this method to create an instance of the class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188640"/>
            <a:ext cx="3322712" cy="6334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4704"/>
            <a:ext cx="8066088" cy="5463034"/>
          </a:xfrm>
          <a:ln>
            <a:solidFill>
              <a:srgbClr val="00CCFF"/>
            </a:solidFill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700" b="1" dirty="0" smtClean="0">
                <a:latin typeface="Arial" charset="0"/>
              </a:rPr>
              <a:t>public class </a:t>
            </a:r>
            <a:r>
              <a:rPr lang="en-US" altLang="zh-CN" sz="2700" b="1" dirty="0" err="1" smtClean="0">
                <a:latin typeface="Arial" charset="0"/>
              </a:rPr>
              <a:t>BookingSystem</a:t>
            </a:r>
            <a:r>
              <a:rPr lang="en-US" altLang="zh-CN" sz="2700" b="1" dirty="0" smtClean="0">
                <a:latin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700" b="1" dirty="0" smtClean="0">
                <a:latin typeface="Arial" charset="0"/>
              </a:rPr>
              <a:t>   private static </a:t>
            </a:r>
            <a:r>
              <a:rPr lang="en-US" altLang="zh-CN" sz="2700" b="1" dirty="0" err="1" smtClean="0">
                <a:latin typeface="Arial" charset="0"/>
              </a:rPr>
              <a:t>BookingSystem</a:t>
            </a:r>
            <a:r>
              <a:rPr lang="en-US" altLang="zh-CN" sz="2700" b="1" dirty="0" smtClean="0">
                <a:latin typeface="Arial" charset="0"/>
              </a:rPr>
              <a:t> </a:t>
            </a:r>
            <a:r>
              <a:rPr lang="en-US" altLang="zh-CN" sz="2700" b="1" dirty="0" err="1" smtClean="0">
                <a:latin typeface="Arial" charset="0"/>
              </a:rPr>
              <a:t>uniqlnstance</a:t>
            </a:r>
            <a:r>
              <a:rPr lang="zh-CN" altLang="en-US" sz="2700" b="1" dirty="0" smtClean="0">
                <a:latin typeface="Arial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700" b="1" dirty="0" smtClean="0">
                <a:latin typeface="Arial" charset="0"/>
              </a:rPr>
              <a:t>   </a:t>
            </a:r>
            <a:r>
              <a:rPr lang="en-US" altLang="zh-CN" sz="2700" b="1" dirty="0" smtClean="0">
                <a:latin typeface="Arial" charset="0"/>
              </a:rPr>
              <a:t>private </a:t>
            </a:r>
            <a:r>
              <a:rPr lang="en-US" altLang="zh-CN" sz="2700" b="1" dirty="0" err="1" smtClean="0">
                <a:latin typeface="Arial" charset="0"/>
              </a:rPr>
              <a:t>BookingSystem</a:t>
            </a:r>
            <a:r>
              <a:rPr lang="en-US" altLang="zh-CN" sz="2700" b="1" dirty="0" smtClean="0">
                <a:latin typeface="Arial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latin typeface="Arial" charset="0"/>
              </a:rPr>
              <a:t>        //</a:t>
            </a:r>
            <a:r>
              <a:rPr lang="en-US" altLang="zh-CN" sz="1800" b="1" dirty="0" smtClean="0">
                <a:latin typeface="Arial" charset="0"/>
              </a:rPr>
              <a:t>Implement later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latin typeface="Arial" charset="0"/>
              </a:rPr>
              <a:t>   }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latin typeface="Arial" charset="0"/>
              </a:rPr>
              <a:t>   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使用静态方法创建对象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700" b="1" dirty="0" smtClean="0">
                <a:latin typeface="Arial" charset="0"/>
              </a:rPr>
              <a:t>   </a:t>
            </a:r>
            <a:r>
              <a:rPr lang="en-US" altLang="zh-CN" sz="2700" b="1" dirty="0" smtClean="0">
                <a:latin typeface="Arial" charset="0"/>
              </a:rPr>
              <a:t>public static </a:t>
            </a:r>
            <a:r>
              <a:rPr lang="en-US" altLang="zh-CN" sz="2700" b="1" dirty="0" err="1" smtClean="0">
                <a:latin typeface="Arial" charset="0"/>
              </a:rPr>
              <a:t>BookingSystem</a:t>
            </a:r>
            <a:r>
              <a:rPr lang="en-US" altLang="zh-CN" sz="2700" b="1" dirty="0" smtClean="0">
                <a:latin typeface="Arial" charset="0"/>
              </a:rPr>
              <a:t> </a:t>
            </a:r>
            <a:r>
              <a:rPr lang="en-US" altLang="zh-CN" sz="2700" b="1" dirty="0" err="1" smtClean="0">
                <a:latin typeface="Arial" charset="0"/>
              </a:rPr>
              <a:t>getlnstance</a:t>
            </a:r>
            <a:r>
              <a:rPr lang="en-US" altLang="zh-CN" sz="2700" b="1" dirty="0" smtClean="0">
                <a:latin typeface="Arial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700" b="1" dirty="0" smtClean="0">
                <a:latin typeface="Arial" charset="0"/>
              </a:rPr>
              <a:t>        </a:t>
            </a:r>
            <a:r>
              <a:rPr lang="en-US" altLang="zh-CN" sz="2700" b="1" dirty="0" smtClean="0">
                <a:solidFill>
                  <a:srgbClr val="0000CC"/>
                </a:solidFill>
                <a:latin typeface="Arial" charset="0"/>
              </a:rPr>
              <a:t>if (</a:t>
            </a:r>
            <a:r>
              <a:rPr lang="en-US" altLang="zh-CN" sz="2700" b="1" dirty="0" err="1" smtClean="0">
                <a:solidFill>
                  <a:srgbClr val="0000CC"/>
                </a:solidFill>
                <a:latin typeface="Arial" charset="0"/>
              </a:rPr>
              <a:t>uniquelnstance</a:t>
            </a:r>
            <a:r>
              <a:rPr lang="en-US" altLang="zh-CN" sz="2700" b="1" dirty="0" smtClean="0">
                <a:solidFill>
                  <a:srgbClr val="0000CC"/>
                </a:solidFill>
                <a:latin typeface="Arial" charset="0"/>
              </a:rPr>
              <a:t> == null)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700" b="1" dirty="0" smtClean="0">
                <a:solidFill>
                  <a:srgbClr val="0000CC"/>
                </a:solidFill>
                <a:latin typeface="Arial" charset="0"/>
              </a:rPr>
              <a:t>            </a:t>
            </a:r>
            <a:r>
              <a:rPr lang="en-US" altLang="zh-CN" sz="2700" b="1" dirty="0" err="1" smtClean="0">
                <a:solidFill>
                  <a:srgbClr val="0000CC"/>
                </a:solidFill>
                <a:latin typeface="Arial" charset="0"/>
              </a:rPr>
              <a:t>uniqlnstance</a:t>
            </a:r>
            <a:r>
              <a:rPr lang="en-US" altLang="zh-CN" sz="2700" b="1" dirty="0" smtClean="0">
                <a:solidFill>
                  <a:srgbClr val="0000CC"/>
                </a:solidFill>
                <a:latin typeface="Arial" charset="0"/>
              </a:rPr>
              <a:t> = new </a:t>
            </a:r>
            <a:r>
              <a:rPr lang="en-US" altLang="zh-CN" sz="2700" b="1" dirty="0" err="1" smtClean="0">
                <a:solidFill>
                  <a:srgbClr val="0000CC"/>
                </a:solidFill>
                <a:latin typeface="Arial" charset="0"/>
              </a:rPr>
              <a:t>BookingSystem</a:t>
            </a:r>
            <a:r>
              <a:rPr lang="en-US" altLang="zh-CN" sz="2700" b="1" dirty="0" smtClean="0">
                <a:solidFill>
                  <a:srgbClr val="0000CC"/>
                </a:solidFill>
                <a:latin typeface="Arial" charset="0"/>
              </a:rPr>
              <a:t>() 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700" b="1" dirty="0" smtClean="0">
                <a:solidFill>
                  <a:srgbClr val="0000CC"/>
                </a:solidFill>
                <a:latin typeface="Arial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700" b="1" dirty="0" smtClean="0">
                <a:latin typeface="Arial" charset="0"/>
              </a:rPr>
              <a:t>        </a:t>
            </a:r>
            <a:r>
              <a:rPr lang="en-US" altLang="zh-CN" sz="2700" b="1" dirty="0" smtClean="0">
                <a:solidFill>
                  <a:srgbClr val="0000CC"/>
                </a:solidFill>
                <a:latin typeface="Arial" charset="0"/>
              </a:rPr>
              <a:t>return </a:t>
            </a:r>
            <a:r>
              <a:rPr lang="en-US" altLang="zh-CN" sz="2700" b="1" dirty="0" err="1" smtClean="0">
                <a:solidFill>
                  <a:srgbClr val="0000CC"/>
                </a:solidFill>
                <a:latin typeface="Arial" charset="0"/>
              </a:rPr>
              <a:t>uniqlnstance</a:t>
            </a:r>
            <a:r>
              <a:rPr lang="en-US" altLang="zh-CN" sz="2700" b="1" dirty="0" smtClean="0">
                <a:solidFill>
                  <a:srgbClr val="0000CC"/>
                </a:solidFill>
                <a:latin typeface="Arial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700" b="1" dirty="0" smtClean="0">
                <a:latin typeface="Arial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latin typeface="Arial" charset="0"/>
              </a:rPr>
              <a:t>}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6443663" y="1701329"/>
            <a:ext cx="24495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私有的构造方法，使得不能被客户程序用来创建对象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6300788" y="837729"/>
            <a:ext cx="187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1403350" y="6165304"/>
            <a:ext cx="64090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的单例模式实现</a:t>
            </a:r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>
            <a:off x="7308850" y="1269529"/>
            <a:ext cx="714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 flipH="1" flipV="1">
            <a:off x="3925887" y="1845791"/>
            <a:ext cx="1510208" cy="2303287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 flipV="1">
            <a:off x="2771775" y="1629891"/>
            <a:ext cx="3600450" cy="25191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116632"/>
            <a:ext cx="3322712" cy="6334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96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96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96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96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  <p:bldP spid="196613" grpId="0"/>
      <p:bldP spid="196615" grpId="0" animBg="1"/>
      <p:bldP spid="196616" grpId="0" animBg="1"/>
      <p:bldP spid="1966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67420" y="1844675"/>
            <a:ext cx="7632972" cy="30931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怎样创建</a:t>
            </a:r>
            <a:r>
              <a:rPr lang="en-US" altLang="zh-CN" sz="3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的对象？</a:t>
            </a:r>
          </a:p>
          <a:p>
            <a:pPr>
              <a:lnSpc>
                <a:spcPct val="130000"/>
              </a:lnSpc>
              <a:defRPr/>
            </a:pP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3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bk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BookingSystem.</a:t>
            </a:r>
            <a:r>
              <a:rPr lang="en-US" altLang="zh-CN" sz="3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getlnstance</a:t>
            </a:r>
            <a:r>
              <a:rPr lang="en-US" altLang="zh-CN" sz="3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bk.selectBooking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(18:30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339);</a:t>
            </a:r>
          </a:p>
        </p:txBody>
      </p:sp>
      <p:sp>
        <p:nvSpPr>
          <p:cNvPr id="58371" name="AutoShap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019925" y="5732463"/>
            <a:ext cx="1873250" cy="7207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latin typeface="Calibri" pitchFamily="34" charset="0"/>
              </a:rPr>
              <a:t>Return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19100"/>
            <a:ext cx="3322712" cy="6334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AutoShape 4"/>
          <p:cNvSpPr>
            <a:spLocks noChangeArrowheads="1"/>
          </p:cNvSpPr>
          <p:nvPr/>
        </p:nvSpPr>
        <p:spPr bwMode="auto">
          <a:xfrm>
            <a:off x="395288" y="1988840"/>
            <a:ext cx="8208962" cy="1584623"/>
          </a:xfrm>
          <a:prstGeom prst="bevel">
            <a:avLst>
              <a:gd name="adj" fmla="val 5236"/>
            </a:avLst>
          </a:prstGeom>
          <a:solidFill>
            <a:srgbClr val="FFCC00">
              <a:alpha val="1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OF ASSOCIATIONS</a:t>
            </a:r>
          </a:p>
          <a:p>
            <a:pPr algn="ctr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关联的实现</a:t>
            </a:r>
          </a:p>
        </p:txBody>
      </p:sp>
      <p:sp>
        <p:nvSpPr>
          <p:cNvPr id="59394" name="Text Box 5"/>
          <p:cNvSpPr txBox="1">
            <a:spLocks noChangeArrowheads="1"/>
          </p:cNvSpPr>
          <p:nvPr/>
        </p:nvSpPr>
        <p:spPr bwMode="auto">
          <a:xfrm>
            <a:off x="755650" y="4001691"/>
            <a:ext cx="741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解决怎样实现关联的问题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80728"/>
            <a:ext cx="8425631" cy="4248472"/>
          </a:xfrm>
        </p:spPr>
        <p:txBody>
          <a:bodyPr>
            <a:normAutofit fontScale="92500" lnSpcReduction="20000"/>
          </a:bodyPr>
          <a:lstStyle/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中的链接的两个方面</a:t>
            </a:r>
          </a:p>
          <a:p>
            <a:pPr marL="914400" lvl="1" indent="-457200" eaLnBrk="1" hangingPunct="1">
              <a:lnSpc>
                <a:spcPct val="110000"/>
              </a:lnSpc>
              <a:buFontTx/>
              <a:buAutoNum type="alphaLcParenR"/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一个对象知道另外一个对象的地址</a:t>
            </a:r>
            <a:r>
              <a:rPr lang="zh-CN" altLang="en-US" sz="320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14400" lvl="1" indent="-4572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link asserts that one object knows the existence and location of some other object. </a:t>
            </a:r>
          </a:p>
          <a:p>
            <a:pPr marL="914400" lvl="1" indent="-4572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链接可以作为两个对象通讯的通道</a:t>
            </a:r>
            <a:r>
              <a:rPr lang="zh-CN" altLang="en-US" sz="320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14400" lvl="1" indent="-4572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320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Links serve as channels along which messages can be sent to the linked object if necessary.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346175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24075" y="5632450"/>
            <a:ext cx="4535488" cy="604838"/>
            <a:chOff x="1836738" y="5367338"/>
            <a:chExt cx="4535487" cy="604837"/>
          </a:xfrm>
        </p:grpSpPr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1836738" y="5367338"/>
              <a:ext cx="1223962" cy="5889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3200" b="1"/>
                <a:t>:Boy</a:t>
              </a:r>
            </a:p>
          </p:txBody>
        </p:sp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5148263" y="5383213"/>
              <a:ext cx="1223962" cy="5889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3200" b="1"/>
                <a:t>:Girl</a:t>
              </a:r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>
              <a:off x="3060700" y="5661025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99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12968" cy="5256584"/>
          </a:xfrm>
        </p:spPr>
        <p:txBody>
          <a:bodyPr lIns="0" rIns="0">
            <a:noAutofit/>
          </a:bodyPr>
          <a:lstStyle/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引用的两个特点：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reference 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记录被连接对象的地址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Records the linked object‘s location and identity, 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模拟消息传递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When instantiated, calls the methods of the linked object, thus simulating message passing.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10000"/>
              </a:lnSpc>
              <a:spcBef>
                <a:spcPct val="0"/>
              </a:spcBef>
              <a:buFontTx/>
              <a:buAutoNum type="alphaLcParenR"/>
              <a:defRPr/>
            </a:pPr>
            <a:endParaRPr lang="en-US" altLang="zh-CN" sz="28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8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引用可以被用来实现链接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Links between objects could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  implemented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references.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346175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053405"/>
            <a:ext cx="8713787" cy="460784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Bidirectionality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双向性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collaboration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图中的链接可以作为两个对象之间的通讯频道，消息可以被双向传送。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link in a collaboration diagram can serve as a communication channel between two objects,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messages can be sent in either direction along this channel, as required by the needs of the design.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链接通常是双向的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b="1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links are bidirectional”.</a:t>
            </a:r>
          </a:p>
        </p:txBody>
      </p:sp>
      <p:grpSp>
        <p:nvGrpSpPr>
          <p:cNvPr id="62467" name="Group 7"/>
          <p:cNvGrpSpPr>
            <a:grpSpLocks/>
          </p:cNvGrpSpPr>
          <p:nvPr/>
        </p:nvGrpSpPr>
        <p:grpSpPr bwMode="auto">
          <a:xfrm>
            <a:off x="2197100" y="5733256"/>
            <a:ext cx="4535488" cy="604837"/>
            <a:chOff x="1384" y="3521"/>
            <a:chExt cx="2857" cy="381"/>
          </a:xfrm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1384" y="3521"/>
              <a:ext cx="771" cy="3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3200" b="1" dirty="0"/>
                <a:t>:Boy</a:t>
              </a:r>
            </a:p>
          </p:txBody>
        </p:sp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3470" y="3531"/>
              <a:ext cx="771" cy="3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3200" b="1" dirty="0"/>
                <a:t>:Girl</a:t>
              </a: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2155" y="3706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188640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24887" cy="288131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但是，引用是单向的。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References are unidirectional. If an object x holds a reference to object y, then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is accessible to y, and x has the ability to call the member functions of y,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y knows nothing about x. 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468313" y="4044950"/>
            <a:ext cx="3382962" cy="2344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Public class Boy {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private Girl g;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g = new Girl();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g.date();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public void date();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}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437188" y="4005263"/>
            <a:ext cx="3382962" cy="1614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Public class Girl{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private Boy b;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public void date();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}</a:t>
            </a:r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 flipV="1">
            <a:off x="2987675" y="4275138"/>
            <a:ext cx="2481263" cy="449262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3995738" y="4581525"/>
            <a:ext cx="1152525" cy="519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暗恋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188640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  <p:bldP spid="202757" grpId="0" animBg="1"/>
      <p:bldP spid="202758" grpId="0" animBg="1"/>
      <p:bldP spid="2027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83637" cy="2304256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怎样实现两个类之间的 双向 关联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strategy for implementing a 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association between two classes: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declare fields in each class to hold references to instances of the associated class.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250825" y="3334920"/>
            <a:ext cx="4177159" cy="3262432"/>
          </a:xfrm>
          <a:prstGeom prst="rect">
            <a:avLst/>
          </a:prstGeom>
          <a:solidFill>
            <a:srgbClr val="FFFFFF"/>
          </a:solidFill>
          <a:ln>
            <a:solidFill>
              <a:srgbClr val="0000CC"/>
            </a:solidFill>
            <a:prstDash val="dash"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ublic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Boy {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private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Girl g;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new Girl();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g.date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(this);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public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date(g Girl);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4572000" y="3586365"/>
            <a:ext cx="4320480" cy="215443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CC"/>
            </a:solidFill>
            <a:prstDash val="dash"/>
          </a:ln>
          <a:effectLst/>
          <a:extLst/>
        </p:spPr>
        <p:txBody>
          <a:bodyPr wrap="square" lIns="36000" rIns="3600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public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Girl{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private Boy b;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public void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date(b Boy);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 flipV="1">
            <a:off x="2987825" y="4018684"/>
            <a:ext cx="3889226" cy="1795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 flipH="1" flipV="1">
            <a:off x="2987824" y="3694958"/>
            <a:ext cx="4032447" cy="72008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188640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6016" y="594928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要努力避免用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双向关联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7" grpId="0" animBg="1"/>
      <p:bldP spid="20378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827584" y="620689"/>
            <a:ext cx="3169195" cy="3603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Booking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827584" y="981051"/>
            <a:ext cx="3169195" cy="7921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#covers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#date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#time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827584" y="1773213"/>
            <a:ext cx="3169195" cy="12237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36000" rIns="36000"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getDate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setArrivalTime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200" b="1" i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setTable</a:t>
            </a:r>
            <a:r>
              <a:rPr lang="en-US" altLang="zh-CN" sz="22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(t: Table)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200" b="1" i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getDetails</a:t>
            </a:r>
            <a:r>
              <a:rPr lang="en-US" altLang="zh-CN" sz="22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():String</a:t>
            </a:r>
            <a:endParaRPr lang="en-US" altLang="zh-CN" sz="2200" b="1" i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95" name="Rectangle 16"/>
          <p:cNvSpPr>
            <a:spLocks noChangeArrowheads="1"/>
          </p:cNvSpPr>
          <p:nvPr/>
        </p:nvSpPr>
        <p:spPr bwMode="auto">
          <a:xfrm>
            <a:off x="5723979" y="764704"/>
            <a:ext cx="1584325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5723979" y="1340967"/>
            <a:ext cx="1584325" cy="647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-number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-places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02" name="Rectangle 23"/>
          <p:cNvSpPr>
            <a:spLocks noChangeArrowheads="1"/>
          </p:cNvSpPr>
          <p:nvPr/>
        </p:nvSpPr>
        <p:spPr bwMode="auto">
          <a:xfrm>
            <a:off x="107504" y="3790479"/>
            <a:ext cx="2444997" cy="503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03" name="Line 24"/>
          <p:cNvSpPr>
            <a:spLocks noChangeShapeType="1"/>
          </p:cNvSpPr>
          <p:nvPr/>
        </p:nvSpPr>
        <p:spPr bwMode="auto">
          <a:xfrm>
            <a:off x="1403648" y="3428529"/>
            <a:ext cx="248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04" name="Line 25"/>
          <p:cNvSpPr>
            <a:spLocks noChangeShapeType="1"/>
          </p:cNvSpPr>
          <p:nvPr/>
        </p:nvSpPr>
        <p:spPr bwMode="auto">
          <a:xfrm>
            <a:off x="1403648" y="3430117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05" name="Line 26"/>
          <p:cNvSpPr>
            <a:spLocks noChangeShapeType="1"/>
          </p:cNvSpPr>
          <p:nvPr/>
        </p:nvSpPr>
        <p:spPr bwMode="auto">
          <a:xfrm>
            <a:off x="3879460" y="3430117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06" name="AutoShape 27"/>
          <p:cNvSpPr>
            <a:spLocks noChangeArrowheads="1"/>
          </p:cNvSpPr>
          <p:nvPr/>
        </p:nvSpPr>
        <p:spPr bwMode="auto">
          <a:xfrm>
            <a:off x="2411760" y="2996729"/>
            <a:ext cx="431800" cy="431800"/>
          </a:xfrm>
          <a:prstGeom prst="upArrow">
            <a:avLst>
              <a:gd name="adj1" fmla="val 0"/>
              <a:gd name="adj2" fmla="val 4832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19" name="Line 48"/>
          <p:cNvSpPr>
            <a:spLocks noChangeShapeType="1"/>
          </p:cNvSpPr>
          <p:nvPr/>
        </p:nvSpPr>
        <p:spPr bwMode="auto">
          <a:xfrm flipV="1">
            <a:off x="3996779" y="1448272"/>
            <a:ext cx="16548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21" name="Text Box 50"/>
          <p:cNvSpPr txBox="1">
            <a:spLocks noChangeArrowheads="1"/>
          </p:cNvSpPr>
          <p:nvPr/>
        </p:nvSpPr>
        <p:spPr bwMode="auto">
          <a:xfrm>
            <a:off x="3995936" y="1037679"/>
            <a:ext cx="360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67623" name="Text Box 52"/>
          <p:cNvSpPr txBox="1">
            <a:spLocks noChangeArrowheads="1"/>
          </p:cNvSpPr>
          <p:nvPr/>
        </p:nvSpPr>
        <p:spPr bwMode="auto">
          <a:xfrm>
            <a:off x="5435773" y="1015901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7629" name="Line 59"/>
          <p:cNvSpPr>
            <a:spLocks noChangeShapeType="1"/>
          </p:cNvSpPr>
          <p:nvPr/>
        </p:nvSpPr>
        <p:spPr bwMode="auto">
          <a:xfrm>
            <a:off x="5004048" y="4149254"/>
            <a:ext cx="201572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30" name="Text Box 60"/>
          <p:cNvSpPr txBox="1">
            <a:spLocks noChangeArrowheads="1"/>
          </p:cNvSpPr>
          <p:nvPr/>
        </p:nvSpPr>
        <p:spPr bwMode="auto">
          <a:xfrm>
            <a:off x="5217616" y="3846042"/>
            <a:ext cx="360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67631" name="Text Box 61"/>
          <p:cNvSpPr txBox="1">
            <a:spLocks noChangeArrowheads="1"/>
          </p:cNvSpPr>
          <p:nvPr/>
        </p:nvSpPr>
        <p:spPr bwMode="auto">
          <a:xfrm>
            <a:off x="6083845" y="3823817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09982" name="Text Box 62"/>
          <p:cNvSpPr txBox="1">
            <a:spLocks noChangeArrowheads="1"/>
          </p:cNvSpPr>
          <p:nvPr/>
        </p:nvSpPr>
        <p:spPr bwMode="auto">
          <a:xfrm>
            <a:off x="5580112" y="3429000"/>
            <a:ext cx="863600" cy="2988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10800" rIns="0" bIns="10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makes</a:t>
            </a:r>
          </a:p>
        </p:txBody>
      </p:sp>
      <p:sp>
        <p:nvSpPr>
          <p:cNvPr id="67641" name="Rectangle 34"/>
          <p:cNvSpPr>
            <a:spLocks noChangeArrowheads="1"/>
          </p:cNvSpPr>
          <p:nvPr/>
        </p:nvSpPr>
        <p:spPr bwMode="auto">
          <a:xfrm>
            <a:off x="6516216" y="3717454"/>
            <a:ext cx="2520280" cy="720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</a:t>
            </a:r>
          </a:p>
        </p:txBody>
      </p:sp>
      <p:sp>
        <p:nvSpPr>
          <p:cNvPr id="209955" name="Rectangle 35"/>
          <p:cNvSpPr>
            <a:spLocks noChangeArrowheads="1"/>
          </p:cNvSpPr>
          <p:nvPr/>
        </p:nvSpPr>
        <p:spPr bwMode="auto">
          <a:xfrm>
            <a:off x="6516216" y="4438178"/>
            <a:ext cx="2520280" cy="7910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phoneNumber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99" name="Rectangle 20"/>
          <p:cNvSpPr>
            <a:spLocks noChangeArrowheads="1"/>
          </p:cNvSpPr>
          <p:nvPr/>
        </p:nvSpPr>
        <p:spPr bwMode="auto">
          <a:xfrm>
            <a:off x="2699021" y="3717454"/>
            <a:ext cx="2517007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Reservation</a:t>
            </a:r>
          </a:p>
        </p:txBody>
      </p:sp>
      <p:sp>
        <p:nvSpPr>
          <p:cNvPr id="67600" name="Rectangle 21"/>
          <p:cNvSpPr>
            <a:spLocks noChangeArrowheads="1"/>
          </p:cNvSpPr>
          <p:nvPr/>
        </p:nvSpPr>
        <p:spPr bwMode="auto">
          <a:xfrm>
            <a:off x="2699021" y="4293717"/>
            <a:ext cx="2517007" cy="3603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arrivalTime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01" name="Rectangle 22"/>
          <p:cNvSpPr>
            <a:spLocks noChangeArrowheads="1"/>
          </p:cNvSpPr>
          <p:nvPr/>
        </p:nvSpPr>
        <p:spPr bwMode="auto">
          <a:xfrm>
            <a:off x="2700610" y="4654078"/>
            <a:ext cx="2517006" cy="93516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setArrivalTime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setTable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(t: Table)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getDetails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107504" y="4307610"/>
            <a:ext cx="2444997" cy="113761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setArrivalTime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setTable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(t: Table)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getDetails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(): String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877272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Booking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层次类与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Table, Customer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类的关联情况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4"/>
          <p:cNvSpPr txBox="1">
            <a:spLocks noChangeArrowheads="1"/>
          </p:cNvSpPr>
          <p:nvPr/>
        </p:nvSpPr>
        <p:spPr bwMode="auto">
          <a:xfrm>
            <a:off x="3268661" y="1138238"/>
            <a:ext cx="144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1</a:t>
            </a:r>
          </a:p>
        </p:txBody>
      </p:sp>
      <p:sp>
        <p:nvSpPr>
          <p:cNvPr id="18434" name="Rectangle 25"/>
          <p:cNvSpPr>
            <a:spLocks noChangeArrowheads="1"/>
          </p:cNvSpPr>
          <p:nvPr/>
        </p:nvSpPr>
        <p:spPr bwMode="auto">
          <a:xfrm>
            <a:off x="3995738" y="92075"/>
            <a:ext cx="3313112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800" b="1"/>
              <a:t>Restaurant</a:t>
            </a:r>
            <a:r>
              <a:rPr lang="en-US" altLang="zh-CN" sz="2800">
                <a:latin typeface="Calibri" pitchFamily="34" charset="0"/>
              </a:rPr>
              <a:t> </a:t>
            </a:r>
          </a:p>
        </p:txBody>
      </p:sp>
      <p:sp>
        <p:nvSpPr>
          <p:cNvPr id="18435" name="Rectangle 27"/>
          <p:cNvSpPr>
            <a:spLocks noChangeArrowheads="1"/>
          </p:cNvSpPr>
          <p:nvPr/>
        </p:nvSpPr>
        <p:spPr bwMode="auto">
          <a:xfrm>
            <a:off x="72570" y="692696"/>
            <a:ext cx="3060700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b="1"/>
              <a:t>date</a:t>
            </a:r>
          </a:p>
        </p:txBody>
      </p:sp>
      <p:sp>
        <p:nvSpPr>
          <p:cNvPr id="18436" name="Rectangle 28"/>
          <p:cNvSpPr>
            <a:spLocks noChangeArrowheads="1"/>
          </p:cNvSpPr>
          <p:nvPr/>
        </p:nvSpPr>
        <p:spPr bwMode="auto">
          <a:xfrm>
            <a:off x="72570" y="188640"/>
            <a:ext cx="3060700" cy="509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36000" rIns="0" bIns="36000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800" b="1"/>
              <a:t>BookingSystem</a:t>
            </a:r>
          </a:p>
        </p:txBody>
      </p:sp>
      <p:sp>
        <p:nvSpPr>
          <p:cNvPr id="18437" name="Rectangle 33"/>
          <p:cNvSpPr>
            <a:spLocks noChangeArrowheads="1"/>
          </p:cNvSpPr>
          <p:nvPr/>
        </p:nvSpPr>
        <p:spPr bwMode="auto">
          <a:xfrm>
            <a:off x="3924300" y="2259437"/>
            <a:ext cx="2097088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800" b="1" i="1" dirty="0"/>
              <a:t>Booking</a:t>
            </a:r>
          </a:p>
        </p:txBody>
      </p:sp>
      <p:sp>
        <p:nvSpPr>
          <p:cNvPr id="18438" name="Rectangle 34"/>
          <p:cNvSpPr>
            <a:spLocks noChangeArrowheads="1"/>
          </p:cNvSpPr>
          <p:nvPr/>
        </p:nvSpPr>
        <p:spPr bwMode="auto">
          <a:xfrm>
            <a:off x="3924300" y="2727750"/>
            <a:ext cx="2097088" cy="785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0" rIns="0" bIns="0" anchor="ctr">
            <a:spAutoFit/>
          </a:bodyPr>
          <a:lstStyle/>
          <a:p>
            <a:pPr>
              <a:lnSpc>
                <a:spcPct val="85000"/>
              </a:lnSpc>
              <a:buFont typeface="Arial" charset="0"/>
              <a:buNone/>
            </a:pPr>
            <a:r>
              <a:rPr lang="en-US" altLang="zh-CN" sz="2000" b="1"/>
              <a:t>covers</a:t>
            </a:r>
          </a:p>
          <a:p>
            <a:pPr>
              <a:lnSpc>
                <a:spcPct val="85000"/>
              </a:lnSpc>
              <a:buFont typeface="Arial" charset="0"/>
              <a:buNone/>
            </a:pPr>
            <a:r>
              <a:rPr lang="en-US" altLang="zh-CN" sz="2000" b="1"/>
              <a:t>date</a:t>
            </a:r>
          </a:p>
          <a:p>
            <a:pPr>
              <a:lnSpc>
                <a:spcPct val="85000"/>
              </a:lnSpc>
              <a:buFont typeface="Arial" charset="0"/>
              <a:buNone/>
            </a:pPr>
            <a:r>
              <a:rPr lang="en-US" altLang="zh-CN" sz="2000" b="1"/>
              <a:t>time</a:t>
            </a:r>
          </a:p>
        </p:txBody>
      </p:sp>
      <p:sp>
        <p:nvSpPr>
          <p:cNvPr id="18439" name="Rectangle 35"/>
          <p:cNvSpPr>
            <a:spLocks noChangeArrowheads="1"/>
          </p:cNvSpPr>
          <p:nvPr/>
        </p:nvSpPr>
        <p:spPr bwMode="auto">
          <a:xfrm>
            <a:off x="3924300" y="3529437"/>
            <a:ext cx="2097088" cy="1108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000" b="1" dirty="0" err="1"/>
              <a:t>getDate</a:t>
            </a:r>
            <a:r>
              <a:rPr lang="en-US" altLang="zh-CN" sz="2000" b="1" dirty="0"/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000" b="1" i="1" dirty="0" err="1">
                <a:solidFill>
                  <a:srgbClr val="FF0000"/>
                </a:solidFill>
              </a:rPr>
              <a:t>getDetails</a:t>
            </a:r>
            <a:r>
              <a:rPr lang="en-US" altLang="zh-CN" sz="2000" b="1" i="1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000" b="1" dirty="0" err="1"/>
              <a:t>setArrivalTime</a:t>
            </a:r>
            <a:r>
              <a:rPr lang="en-US" altLang="zh-CN" sz="2000" b="1" dirty="0"/>
              <a:t>()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000" b="1" i="1" dirty="0" err="1">
                <a:solidFill>
                  <a:srgbClr val="FF0000"/>
                </a:solidFill>
              </a:rPr>
              <a:t>setTable</a:t>
            </a:r>
            <a:r>
              <a:rPr lang="en-US" altLang="zh-CN" sz="2000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441" name="Rectangle 40"/>
          <p:cNvSpPr>
            <a:spLocks noChangeArrowheads="1"/>
          </p:cNvSpPr>
          <p:nvPr/>
        </p:nvSpPr>
        <p:spPr bwMode="auto">
          <a:xfrm>
            <a:off x="6840538" y="2600170"/>
            <a:ext cx="1247775" cy="5663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0" rIns="0" bIns="0" anchor="ctr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300" b="1" dirty="0"/>
              <a:t>number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300" b="1" dirty="0"/>
              <a:t>places</a:t>
            </a:r>
          </a:p>
        </p:txBody>
      </p:sp>
      <p:sp>
        <p:nvSpPr>
          <p:cNvPr id="18442" name="Line 41"/>
          <p:cNvSpPr>
            <a:spLocks noChangeShapeType="1"/>
          </p:cNvSpPr>
          <p:nvPr/>
        </p:nvSpPr>
        <p:spPr bwMode="auto">
          <a:xfrm flipV="1">
            <a:off x="3600003" y="5046631"/>
            <a:ext cx="234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42"/>
          <p:cNvSpPr>
            <a:spLocks noChangeShapeType="1"/>
          </p:cNvSpPr>
          <p:nvPr/>
        </p:nvSpPr>
        <p:spPr bwMode="auto">
          <a:xfrm>
            <a:off x="3599234" y="505173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43"/>
          <p:cNvSpPr>
            <a:spLocks noChangeShapeType="1"/>
          </p:cNvSpPr>
          <p:nvPr/>
        </p:nvSpPr>
        <p:spPr bwMode="auto">
          <a:xfrm>
            <a:off x="5940152" y="504855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AutoShape 44"/>
          <p:cNvSpPr>
            <a:spLocks noChangeArrowheads="1"/>
          </p:cNvSpPr>
          <p:nvPr/>
        </p:nvSpPr>
        <p:spPr bwMode="auto">
          <a:xfrm>
            <a:off x="4716463" y="4623696"/>
            <a:ext cx="360362" cy="431800"/>
          </a:xfrm>
          <a:prstGeom prst="upArrow">
            <a:avLst>
              <a:gd name="adj1" fmla="val 0"/>
              <a:gd name="adj2" fmla="val 70042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8446" name="Rectangle 45"/>
          <p:cNvSpPr>
            <a:spLocks noChangeArrowheads="1"/>
          </p:cNvSpPr>
          <p:nvPr/>
        </p:nvSpPr>
        <p:spPr bwMode="auto">
          <a:xfrm>
            <a:off x="2554474" y="5290990"/>
            <a:ext cx="219688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altLang="zh-CN" sz="2600" b="1" dirty="0" err="1"/>
              <a:t>WalkIn</a:t>
            </a:r>
            <a:endParaRPr lang="en-US" altLang="zh-CN" sz="2600" b="1" dirty="0"/>
          </a:p>
        </p:txBody>
      </p:sp>
      <p:sp>
        <p:nvSpPr>
          <p:cNvPr id="18447" name="Rectangle 46"/>
          <p:cNvSpPr>
            <a:spLocks noChangeArrowheads="1"/>
          </p:cNvSpPr>
          <p:nvPr/>
        </p:nvSpPr>
        <p:spPr bwMode="auto">
          <a:xfrm>
            <a:off x="4896198" y="5244128"/>
            <a:ext cx="2123922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600" b="1" dirty="0"/>
              <a:t>Reservation</a:t>
            </a:r>
          </a:p>
        </p:txBody>
      </p:sp>
      <p:sp>
        <p:nvSpPr>
          <p:cNvPr id="18448" name="Rectangle 47"/>
          <p:cNvSpPr>
            <a:spLocks noChangeArrowheads="1"/>
          </p:cNvSpPr>
          <p:nvPr/>
        </p:nvSpPr>
        <p:spPr bwMode="auto">
          <a:xfrm>
            <a:off x="4896198" y="5653525"/>
            <a:ext cx="2123922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200" b="1" dirty="0" err="1"/>
              <a:t>arrivalTime</a:t>
            </a:r>
            <a:endParaRPr lang="en-US" altLang="zh-CN" sz="2200" b="1" dirty="0"/>
          </a:p>
        </p:txBody>
      </p:sp>
      <p:sp>
        <p:nvSpPr>
          <p:cNvPr id="18449" name="Rectangle 48"/>
          <p:cNvSpPr>
            <a:spLocks noChangeArrowheads="1"/>
          </p:cNvSpPr>
          <p:nvPr/>
        </p:nvSpPr>
        <p:spPr bwMode="auto">
          <a:xfrm>
            <a:off x="4897784" y="5988816"/>
            <a:ext cx="2122488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 dirty="0" err="1"/>
              <a:t>setArrivalTime</a:t>
            </a:r>
            <a:r>
              <a:rPr lang="en-US" altLang="zh-CN" b="1" dirty="0" smtClean="0"/>
              <a:t>()</a:t>
            </a:r>
          </a:p>
          <a:p>
            <a:pPr>
              <a:buFont typeface="Arial" charset="0"/>
              <a:buNone/>
            </a:pPr>
            <a:r>
              <a:rPr lang="en-US" altLang="zh-CN" b="1" dirty="0" err="1" smtClean="0"/>
              <a:t>setTable</a:t>
            </a:r>
            <a:r>
              <a:rPr lang="en-US" altLang="zh-CN" b="1" dirty="0" smtClean="0"/>
              <a:t>(t: table)</a:t>
            </a:r>
          </a:p>
          <a:p>
            <a:r>
              <a:rPr lang="en-US" altLang="zh-CN" b="1" dirty="0" err="1"/>
              <a:t>getDetails</a:t>
            </a:r>
            <a:r>
              <a:rPr lang="en-US" altLang="zh-CN" b="1" dirty="0" smtClean="0"/>
              <a:t>()</a:t>
            </a:r>
            <a:endParaRPr lang="en-US" altLang="zh-CN" b="1" dirty="0"/>
          </a:p>
        </p:txBody>
      </p:sp>
      <p:sp>
        <p:nvSpPr>
          <p:cNvPr id="18450" name="Line 49"/>
          <p:cNvSpPr>
            <a:spLocks noChangeShapeType="1"/>
          </p:cNvSpPr>
          <p:nvPr/>
        </p:nvSpPr>
        <p:spPr bwMode="auto">
          <a:xfrm>
            <a:off x="3060700" y="1482725"/>
            <a:ext cx="9350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50"/>
          <p:cNvSpPr>
            <a:spLocks noChangeShapeType="1"/>
          </p:cNvSpPr>
          <p:nvPr/>
        </p:nvSpPr>
        <p:spPr bwMode="auto">
          <a:xfrm>
            <a:off x="5580063" y="1556792"/>
            <a:ext cx="0" cy="68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Line 52"/>
          <p:cNvSpPr>
            <a:spLocks noChangeShapeType="1"/>
          </p:cNvSpPr>
          <p:nvPr/>
        </p:nvSpPr>
        <p:spPr bwMode="auto">
          <a:xfrm>
            <a:off x="3040061" y="2692825"/>
            <a:ext cx="841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3" name="Line 53"/>
          <p:cNvSpPr>
            <a:spLocks noChangeShapeType="1"/>
          </p:cNvSpPr>
          <p:nvPr/>
        </p:nvSpPr>
        <p:spPr bwMode="auto">
          <a:xfrm>
            <a:off x="1620838" y="2997572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4" name="Line 54"/>
          <p:cNvSpPr>
            <a:spLocks noChangeShapeType="1"/>
          </p:cNvSpPr>
          <p:nvPr/>
        </p:nvSpPr>
        <p:spPr bwMode="auto">
          <a:xfrm flipV="1">
            <a:off x="1620838" y="4058717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5" name="Line 55"/>
          <p:cNvSpPr>
            <a:spLocks noChangeShapeType="1"/>
          </p:cNvSpPr>
          <p:nvPr/>
        </p:nvSpPr>
        <p:spPr bwMode="auto">
          <a:xfrm flipV="1">
            <a:off x="6308725" y="159226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6" name="Line 56"/>
          <p:cNvSpPr>
            <a:spLocks noChangeShapeType="1"/>
          </p:cNvSpPr>
          <p:nvPr/>
        </p:nvSpPr>
        <p:spPr bwMode="auto">
          <a:xfrm>
            <a:off x="7748588" y="1592263"/>
            <a:ext cx="0" cy="9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7" name="Line 57"/>
          <p:cNvSpPr>
            <a:spLocks noChangeShapeType="1"/>
          </p:cNvSpPr>
          <p:nvPr/>
        </p:nvSpPr>
        <p:spPr bwMode="auto">
          <a:xfrm>
            <a:off x="6492875" y="1125538"/>
            <a:ext cx="182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58"/>
          <p:cNvSpPr>
            <a:spLocks noChangeShapeType="1"/>
          </p:cNvSpPr>
          <p:nvPr/>
        </p:nvSpPr>
        <p:spPr bwMode="auto">
          <a:xfrm flipH="1">
            <a:off x="8316913" y="1125538"/>
            <a:ext cx="0" cy="437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9" name="Line 59"/>
          <p:cNvSpPr>
            <a:spLocks noChangeShapeType="1"/>
          </p:cNvSpPr>
          <p:nvPr/>
        </p:nvSpPr>
        <p:spPr bwMode="auto">
          <a:xfrm flipV="1">
            <a:off x="6022975" y="28071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0" name="Text Box 60"/>
          <p:cNvSpPr txBox="1">
            <a:spLocks noChangeArrowheads="1"/>
          </p:cNvSpPr>
          <p:nvPr/>
        </p:nvSpPr>
        <p:spPr bwMode="auto">
          <a:xfrm>
            <a:off x="5300663" y="1959400"/>
            <a:ext cx="1444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000" bIns="0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800" b="1">
                <a:latin typeface="Calibri" pitchFamily="34" charset="0"/>
              </a:rPr>
              <a:t>*</a:t>
            </a:r>
          </a:p>
        </p:txBody>
      </p:sp>
      <p:sp>
        <p:nvSpPr>
          <p:cNvPr id="18461" name="Text Box 61"/>
          <p:cNvSpPr txBox="1">
            <a:spLocks noChangeArrowheads="1"/>
          </p:cNvSpPr>
          <p:nvPr/>
        </p:nvSpPr>
        <p:spPr bwMode="auto">
          <a:xfrm>
            <a:off x="6086475" y="2543600"/>
            <a:ext cx="106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*</a:t>
            </a:r>
          </a:p>
        </p:txBody>
      </p:sp>
      <p:sp>
        <p:nvSpPr>
          <p:cNvPr id="18462" name="Text Box 62"/>
          <p:cNvSpPr txBox="1">
            <a:spLocks noChangeArrowheads="1"/>
          </p:cNvSpPr>
          <p:nvPr/>
        </p:nvSpPr>
        <p:spPr bwMode="auto">
          <a:xfrm>
            <a:off x="3708400" y="2405487"/>
            <a:ext cx="142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*</a:t>
            </a:r>
          </a:p>
        </p:txBody>
      </p:sp>
      <p:sp>
        <p:nvSpPr>
          <p:cNvPr id="18463" name="Text Box 63"/>
          <p:cNvSpPr txBox="1">
            <a:spLocks noChangeArrowheads="1"/>
          </p:cNvSpPr>
          <p:nvPr/>
        </p:nvSpPr>
        <p:spPr bwMode="auto">
          <a:xfrm>
            <a:off x="6553200" y="24674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1600" b="1">
                <a:latin typeface="Calibri" pitchFamily="34" charset="0"/>
              </a:rPr>
              <a:t>1</a:t>
            </a:r>
          </a:p>
        </p:txBody>
      </p:sp>
      <p:sp>
        <p:nvSpPr>
          <p:cNvPr id="259136" name="Text Box 64"/>
          <p:cNvSpPr txBox="1">
            <a:spLocks noChangeArrowheads="1"/>
          </p:cNvSpPr>
          <p:nvPr/>
        </p:nvSpPr>
        <p:spPr bwMode="auto">
          <a:xfrm>
            <a:off x="3131840" y="2751488"/>
            <a:ext cx="1089025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current</a:t>
            </a:r>
          </a:p>
        </p:txBody>
      </p:sp>
      <p:sp>
        <p:nvSpPr>
          <p:cNvPr id="18465" name="Text Box 65"/>
          <p:cNvSpPr txBox="1">
            <a:spLocks noChangeArrowheads="1"/>
          </p:cNvSpPr>
          <p:nvPr/>
        </p:nvSpPr>
        <p:spPr bwMode="auto">
          <a:xfrm>
            <a:off x="3348038" y="3677717"/>
            <a:ext cx="5762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0..1</a:t>
            </a:r>
          </a:p>
        </p:txBody>
      </p:sp>
      <p:sp>
        <p:nvSpPr>
          <p:cNvPr id="18466" name="Text Box 66"/>
          <p:cNvSpPr txBox="1">
            <a:spLocks noChangeArrowheads="1"/>
          </p:cNvSpPr>
          <p:nvPr/>
        </p:nvSpPr>
        <p:spPr bwMode="auto">
          <a:xfrm>
            <a:off x="2771775" y="3999979"/>
            <a:ext cx="11525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selected</a:t>
            </a:r>
          </a:p>
        </p:txBody>
      </p:sp>
      <p:sp>
        <p:nvSpPr>
          <p:cNvPr id="18467" name="Text Box 68"/>
          <p:cNvSpPr txBox="1">
            <a:spLocks noChangeArrowheads="1"/>
          </p:cNvSpPr>
          <p:nvPr/>
        </p:nvSpPr>
        <p:spPr bwMode="auto">
          <a:xfrm>
            <a:off x="7461250" y="1812925"/>
            <a:ext cx="360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800" b="1">
                <a:latin typeface="Calibri" pitchFamily="34" charset="0"/>
              </a:rPr>
              <a:t>*</a:t>
            </a:r>
          </a:p>
        </p:txBody>
      </p:sp>
      <p:sp>
        <p:nvSpPr>
          <p:cNvPr id="18468" name="Text Box 69"/>
          <p:cNvSpPr txBox="1">
            <a:spLocks noChangeArrowheads="1"/>
          </p:cNvSpPr>
          <p:nvPr/>
        </p:nvSpPr>
        <p:spPr bwMode="auto">
          <a:xfrm>
            <a:off x="8027937" y="4894960"/>
            <a:ext cx="144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000" b="1">
                <a:latin typeface="Calibri" pitchFamily="34" charset="0"/>
              </a:rPr>
              <a:t>*</a:t>
            </a:r>
          </a:p>
        </p:txBody>
      </p:sp>
      <p:sp>
        <p:nvSpPr>
          <p:cNvPr id="18469" name="Line 70"/>
          <p:cNvSpPr>
            <a:spLocks noChangeShapeType="1"/>
          </p:cNvSpPr>
          <p:nvPr/>
        </p:nvSpPr>
        <p:spPr bwMode="auto">
          <a:xfrm>
            <a:off x="7028656" y="6697826"/>
            <a:ext cx="1113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70" name="Text Box 71"/>
          <p:cNvSpPr txBox="1">
            <a:spLocks noChangeArrowheads="1"/>
          </p:cNvSpPr>
          <p:nvPr/>
        </p:nvSpPr>
        <p:spPr bwMode="auto">
          <a:xfrm>
            <a:off x="7092280" y="6352183"/>
            <a:ext cx="144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*</a:t>
            </a:r>
          </a:p>
        </p:txBody>
      </p:sp>
      <p:sp>
        <p:nvSpPr>
          <p:cNvPr id="18471" name="Text Box 72"/>
          <p:cNvSpPr txBox="1">
            <a:spLocks noChangeArrowheads="1"/>
          </p:cNvSpPr>
          <p:nvPr/>
        </p:nvSpPr>
        <p:spPr bwMode="auto">
          <a:xfrm>
            <a:off x="7740030" y="6309320"/>
            <a:ext cx="360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sz="1600" b="1">
                <a:latin typeface="Calibri" pitchFamily="34" charset="0"/>
              </a:rPr>
              <a:t>1</a:t>
            </a:r>
          </a:p>
        </p:txBody>
      </p:sp>
      <p:sp>
        <p:nvSpPr>
          <p:cNvPr id="18472" name="Rectangle 81"/>
          <p:cNvSpPr>
            <a:spLocks noChangeArrowheads="1"/>
          </p:cNvSpPr>
          <p:nvPr/>
        </p:nvSpPr>
        <p:spPr bwMode="auto">
          <a:xfrm>
            <a:off x="72570" y="1054280"/>
            <a:ext cx="3060700" cy="270843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/>
              <a:t>add0bserver</a:t>
            </a:r>
            <a:r>
              <a:rPr lang="en-US" altLang="zh-CN" sz="1600" b="1" dirty="0" smtClean="0"/>
              <a:t>(o</a:t>
            </a:r>
            <a:r>
              <a:rPr lang="en-US" altLang="zh-CN" sz="1600" b="1" dirty="0"/>
              <a:t>: </a:t>
            </a:r>
            <a:r>
              <a:rPr lang="en-US" altLang="zh-CN" sz="1200" b="1" dirty="0" err="1" smtClean="0"/>
              <a:t>BookingObserver</a:t>
            </a:r>
            <a:r>
              <a:rPr lang="en-US" altLang="zh-CN" sz="1100" b="1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/>
              <a:t>cancel</a:t>
            </a:r>
            <a:r>
              <a:rPr lang="en-US" altLang="zh-CN" sz="1600" b="1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/>
              <a:t>getBookings</a:t>
            </a:r>
            <a:r>
              <a:rPr lang="en-US" altLang="zh-CN" sz="1600" b="1" dirty="0"/>
              <a:t>(): Set(Booking) </a:t>
            </a:r>
            <a:endParaRPr lang="zh-CN" alt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/>
              <a:t>getDate</a:t>
            </a:r>
            <a:r>
              <a:rPr lang="en-US" altLang="zh-CN" sz="1600" b="1" dirty="0"/>
              <a:t>(): 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/>
              <a:t>makeReservation</a:t>
            </a:r>
            <a:r>
              <a:rPr lang="en-US" altLang="zh-CN" sz="1600" b="1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/>
              <a:t>makeWalkln</a:t>
            </a:r>
            <a:r>
              <a:rPr lang="en-US" altLang="zh-CN" sz="1600" b="1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/>
              <a:t>notify0bservers</a:t>
            </a:r>
            <a:r>
              <a:rPr lang="en-US" altLang="zh-CN" sz="1600" b="1" dirty="0"/>
              <a:t>() </a:t>
            </a:r>
            <a:endParaRPr lang="zh-CN" alt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/>
              <a:t>recordArrival</a:t>
            </a:r>
            <a:r>
              <a:rPr lang="en-US" altLang="zh-CN" sz="1600" b="1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/>
              <a:t>selectBooking</a:t>
            </a:r>
            <a:r>
              <a:rPr lang="en-US" altLang="zh-CN" sz="1600" b="1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/>
              <a:t>setDate</a:t>
            </a:r>
            <a:r>
              <a:rPr lang="en-US" altLang="zh-CN" sz="1600" b="1" dirty="0" smtClean="0"/>
              <a:t>(d</a:t>
            </a:r>
            <a:r>
              <a:rPr lang="en-US" altLang="zh-CN" sz="1600" b="1" dirty="0"/>
              <a:t>: Date)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/>
              <a:t>transfer()</a:t>
            </a:r>
            <a:endParaRPr lang="en-US" altLang="zh-CN" sz="1600" b="1" dirty="0"/>
          </a:p>
        </p:txBody>
      </p:sp>
      <p:sp>
        <p:nvSpPr>
          <p:cNvPr id="18473" name="Rectangle 86"/>
          <p:cNvSpPr>
            <a:spLocks noChangeArrowheads="1"/>
          </p:cNvSpPr>
          <p:nvPr/>
        </p:nvSpPr>
        <p:spPr bwMode="auto">
          <a:xfrm>
            <a:off x="7146925" y="5173896"/>
            <a:ext cx="1925638" cy="472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600" b="1" dirty="0"/>
              <a:t>Customer</a:t>
            </a:r>
          </a:p>
        </p:txBody>
      </p:sp>
      <p:sp>
        <p:nvSpPr>
          <p:cNvPr id="18474" name="Rectangle 87"/>
          <p:cNvSpPr>
            <a:spLocks noChangeArrowheads="1"/>
          </p:cNvSpPr>
          <p:nvPr/>
        </p:nvSpPr>
        <p:spPr bwMode="auto">
          <a:xfrm>
            <a:off x="7129463" y="5634934"/>
            <a:ext cx="1943100" cy="546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b="1"/>
              <a:t>name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b="1"/>
              <a:t>phoneNumber</a:t>
            </a:r>
          </a:p>
        </p:txBody>
      </p:sp>
      <p:sp>
        <p:nvSpPr>
          <p:cNvPr id="18475" name="Rectangle 26"/>
          <p:cNvSpPr>
            <a:spLocks noChangeArrowheads="1"/>
          </p:cNvSpPr>
          <p:nvPr/>
        </p:nvSpPr>
        <p:spPr bwMode="auto">
          <a:xfrm>
            <a:off x="3995738" y="619125"/>
            <a:ext cx="3313112" cy="1276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  <a:buFont typeface="Arial" charset="0"/>
              <a:buNone/>
            </a:pPr>
            <a:r>
              <a:rPr lang="en-US" altLang="zh-CN" sz="2300" b="1" dirty="0" err="1"/>
              <a:t>getBookings</a:t>
            </a:r>
            <a:r>
              <a:rPr lang="en-US" altLang="zh-CN" sz="2300" b="1" dirty="0"/>
              <a:t>()</a:t>
            </a:r>
          </a:p>
          <a:p>
            <a:pPr>
              <a:lnSpc>
                <a:spcPct val="85000"/>
              </a:lnSpc>
              <a:buFont typeface="Arial" charset="0"/>
              <a:buNone/>
            </a:pPr>
            <a:r>
              <a:rPr lang="en-US" altLang="zh-CN" sz="2300" b="1" dirty="0" err="1"/>
              <a:t>getCustomer</a:t>
            </a:r>
            <a:r>
              <a:rPr lang="en-US" altLang="zh-CN" sz="2300" b="1" dirty="0"/>
              <a:t>()</a:t>
            </a:r>
          </a:p>
          <a:p>
            <a:pPr>
              <a:lnSpc>
                <a:spcPct val="85000"/>
              </a:lnSpc>
              <a:buFont typeface="Arial" charset="0"/>
              <a:buNone/>
            </a:pPr>
            <a:r>
              <a:rPr lang="en-US" altLang="zh-CN" sz="2300" b="1" dirty="0" err="1"/>
              <a:t>getTable</a:t>
            </a:r>
            <a:r>
              <a:rPr lang="en-US" altLang="zh-CN" sz="2300" b="1" dirty="0"/>
              <a:t>()</a:t>
            </a:r>
          </a:p>
          <a:p>
            <a:pPr>
              <a:lnSpc>
                <a:spcPct val="85000"/>
              </a:lnSpc>
              <a:buFont typeface="Arial" charset="0"/>
              <a:buNone/>
            </a:pPr>
            <a:r>
              <a:rPr lang="en-US" altLang="zh-CN" sz="2300" b="1" dirty="0" err="1"/>
              <a:t>makeReservation</a:t>
            </a:r>
            <a:r>
              <a:rPr lang="en-US" altLang="zh-CN" sz="2300" b="1" dirty="0"/>
              <a:t>()</a:t>
            </a:r>
          </a:p>
        </p:txBody>
      </p:sp>
      <p:sp>
        <p:nvSpPr>
          <p:cNvPr id="18440" name="Rectangle 39"/>
          <p:cNvSpPr>
            <a:spLocks noChangeArrowheads="1"/>
          </p:cNvSpPr>
          <p:nvPr/>
        </p:nvSpPr>
        <p:spPr bwMode="auto">
          <a:xfrm>
            <a:off x="6840538" y="2099100"/>
            <a:ext cx="1247775" cy="484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altLang="zh-CN" sz="2800" b="1"/>
              <a:t>Table</a:t>
            </a:r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2554512" y="5772470"/>
            <a:ext cx="2196541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 dirty="0" err="1"/>
              <a:t>setArrivalTime</a:t>
            </a:r>
            <a:r>
              <a:rPr lang="en-US" altLang="zh-CN" sz="2000" b="1" dirty="0" smtClean="0"/>
              <a:t>()</a:t>
            </a:r>
          </a:p>
          <a:p>
            <a:pPr>
              <a:buFont typeface="Arial" charset="0"/>
              <a:buNone/>
            </a:pPr>
            <a:r>
              <a:rPr lang="en-US" altLang="zh-CN" sz="2000" b="1" dirty="0" err="1" smtClean="0"/>
              <a:t>setTable</a:t>
            </a:r>
            <a:r>
              <a:rPr lang="en-US" altLang="zh-CN" sz="2000" b="1" dirty="0" smtClean="0"/>
              <a:t>(t: table)</a:t>
            </a:r>
          </a:p>
          <a:p>
            <a:pPr>
              <a:buFont typeface="Arial" charset="0"/>
              <a:buNone/>
            </a:pPr>
            <a:r>
              <a:rPr lang="en-US" altLang="zh-CN" sz="2000" b="1" dirty="0" err="1" smtClean="0"/>
              <a:t>getDetails</a:t>
            </a:r>
            <a:r>
              <a:rPr lang="en-US" altLang="zh-CN" sz="2000" b="1" dirty="0" smtClean="0"/>
              <a:t>()</a:t>
            </a:r>
            <a:endParaRPr lang="en-US" altLang="zh-CN" sz="2000" b="1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8143372" y="6208284"/>
            <a:ext cx="0" cy="4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960" cy="4608511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Reservation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对象传送到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对象的链接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turns out that messages are passed from reservation to customer objects, but never in the reverse direction.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决定实现</a:t>
            </a:r>
            <a:r>
              <a:rPr lang="en-US" altLang="zh-CN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Reservation</a:t>
            </a:r>
            <a:r>
              <a:rPr lang="zh-CN" altLang="en-US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</a:t>
            </a:r>
            <a:r>
              <a:rPr lang="zh-CN" altLang="en-US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的单向关联</a:t>
            </a:r>
            <a:endParaRPr lang="en-US" altLang="zh-CN" sz="29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必要让</a:t>
            </a:r>
            <a:r>
              <a:rPr lang="en-US" altLang="zh-CN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eservation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保持一个</a:t>
            </a:r>
            <a:r>
              <a:rPr lang="en-US" altLang="zh-CN" sz="29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ustomer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的引用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support this, it is necessary for a reservation to hold a reference to its customer.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346175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179997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9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怎样实现  * </a:t>
            </a:r>
            <a:r>
              <a:rPr lang="zh-CN" altLang="en-US" sz="29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Wingdings" pitchFamily="2" charset="2"/>
              </a:rPr>
              <a:t> </a:t>
            </a: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Wingdings" pitchFamily="2" charset="2"/>
              </a:rPr>
              <a:t>1 </a:t>
            </a:r>
            <a:r>
              <a:rPr lang="zh-CN" altLang="en-US" sz="29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Wingdings" pitchFamily="2" charset="2"/>
              </a:rPr>
              <a:t>关联</a:t>
            </a: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? </a:t>
            </a:r>
            <a:endParaRPr lang="en-US" altLang="zh-CN" sz="29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怎样实现一个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Reservation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对象只与一个非空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Customer, Table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对象关联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?</a:t>
            </a:r>
            <a:endParaRPr lang="en-US" altLang="zh-CN" sz="29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083175" y="3227710"/>
            <a:ext cx="2366963" cy="7905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/>
              <a:t>Customer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755650" y="3227710"/>
            <a:ext cx="2870200" cy="18706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/>
              <a:t>Reservation</a:t>
            </a:r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3625850" y="3626173"/>
            <a:ext cx="1457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4446588" y="3068960"/>
            <a:ext cx="54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1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538163" y="5646191"/>
            <a:ext cx="8066087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+mn-lt"/>
                <a:ea typeface="+mn-ea"/>
              </a:rPr>
              <a:t>Fig 7.14 Making an association unidirectional</a:t>
            </a:r>
          </a:p>
        </p:txBody>
      </p:sp>
      <p:sp>
        <p:nvSpPr>
          <p:cNvPr id="69639" name="Text Box 9"/>
          <p:cNvSpPr txBox="1">
            <a:spLocks noChangeArrowheads="1"/>
          </p:cNvSpPr>
          <p:nvPr/>
        </p:nvSpPr>
        <p:spPr bwMode="auto">
          <a:xfrm>
            <a:off x="3779838" y="3213423"/>
            <a:ext cx="215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*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260648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83101" y="4307830"/>
            <a:ext cx="2366963" cy="7905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 smtClean="0"/>
              <a:t>Table</a:t>
            </a:r>
            <a:endParaRPr lang="en-US" altLang="zh-CN" sz="3200" b="1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625776" y="4706293"/>
            <a:ext cx="1457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446514" y="4149080"/>
            <a:ext cx="54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1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779764" y="4293543"/>
            <a:ext cx="215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4" grpId="0" animBg="1"/>
      <p:bldP spid="217095" grpId="0"/>
      <p:bldP spid="13" grpId="0" animBg="1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462" y="692696"/>
            <a:ext cx="8676009" cy="5976664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Reservation extends Booking {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private Customer customer ;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private Table table;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Time 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arrivalTime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 ;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public Reservation (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c, Date d, Time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tm, 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Customer c, Table t) {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((c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null) || (t==null) {  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throw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 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customer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c ;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table = t;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(c, d, tm)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public void 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setArrivalTime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Time t ) {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arrivalTime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} 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setTable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(Table t){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(t==null) {  //throw Exception  }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table = t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}  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public String </a:t>
            </a:r>
            <a:r>
              <a:rPr lang="en-US" altLang="zh-CN" sz="21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getDetails</a:t>
            </a:r>
            <a:r>
              <a:rPr lang="en-US" altLang="zh-CN" sz="21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{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customer.getName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()+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customer.getPhoneNum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+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table.getNum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()+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table.getPlaces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()+covers+ date   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+ time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}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116632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07904" y="2924944"/>
            <a:ext cx="5184576" cy="720080"/>
          </a:xfrm>
          <a:prstGeom prst="wedgeRoundRectCallout">
            <a:avLst>
              <a:gd name="adj1" fmla="val -55424"/>
              <a:gd name="adj2" fmla="val -479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实现确保一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Reservation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对象与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个非空的</a:t>
            </a: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Customer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对象关联</a:t>
            </a:r>
            <a:r>
              <a:rPr lang="en-US" altLang="zh-CN" sz="2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579765" y="1052736"/>
            <a:ext cx="1656531" cy="720080"/>
          </a:xfrm>
          <a:prstGeom prst="wedgeRoundRectCallout">
            <a:avLst>
              <a:gd name="adj1" fmla="val -20833"/>
              <a:gd name="adj2" fmla="val 806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预定就餐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940152" y="3717032"/>
            <a:ext cx="1193482" cy="720080"/>
          </a:xfrm>
          <a:prstGeom prst="wedgeRoundRectCallout">
            <a:avLst>
              <a:gd name="adj1" fmla="val -99370"/>
              <a:gd name="adj2" fmla="val -1409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19672" y="3733825"/>
            <a:ext cx="2006178" cy="7032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 err="1" smtClean="0"/>
              <a:t>WalkIn</a:t>
            </a:r>
            <a:endParaRPr lang="en-US" altLang="zh-CN" sz="3200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76056" y="3717032"/>
            <a:ext cx="1509912" cy="7905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 smtClean="0"/>
              <a:t>Table</a:t>
            </a:r>
            <a:endParaRPr lang="en-US" altLang="zh-CN" sz="3200" b="1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625776" y="4130229"/>
            <a:ext cx="1457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446514" y="3573016"/>
            <a:ext cx="54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1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779764" y="3717479"/>
            <a:ext cx="215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*</a:t>
            </a:r>
          </a:p>
        </p:txBody>
      </p:sp>
      <p:sp>
        <p:nvSpPr>
          <p:cNvPr id="13" name="矩形 12"/>
          <p:cNvSpPr/>
          <p:nvPr/>
        </p:nvSpPr>
        <p:spPr>
          <a:xfrm>
            <a:off x="540828" y="2060848"/>
            <a:ext cx="7991612" cy="11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怎样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实现一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WalkIn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只与一个非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空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Table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对象关联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?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346175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8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837580"/>
            <a:ext cx="8686800" cy="59037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Walkin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Booking{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private Table table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1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1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Walkin</a:t>
            </a:r>
            <a:r>
              <a:rPr lang="en-US" altLang="zh-CN" sz="21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1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1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c, Date d, Time tm, Table t){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if (t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==null) {   // throw Exception 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table = 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super (c, d, tm) 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public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setArrivalTime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(t: Time){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(“Cannot set arrival  time”);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public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setTable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(Table t){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(t==null) { 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//throw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 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table = 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public String </a:t>
            </a:r>
            <a:r>
              <a:rPr lang="en-US" altLang="zh-CN" sz="21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getDetails</a:t>
            </a:r>
            <a:r>
              <a:rPr lang="en-US" altLang="zh-CN" sz="21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{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covers+date+time+table.getNum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+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table.getPlaces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1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644008" y="2132856"/>
            <a:ext cx="4032448" cy="1080120"/>
          </a:xfrm>
          <a:prstGeom prst="wedgeRoundRectCallout">
            <a:avLst>
              <a:gd name="adj1" fmla="val -65317"/>
              <a:gd name="adj2" fmla="val 536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此方法对于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WalkIn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客户没有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意义；为了使得层次类留有统一的接口，为了将来的扩展。</a:t>
            </a:r>
            <a:endParaRPr lang="zh-CN" altLang="en-US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188640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2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640762" cy="4081117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9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setArrivalTime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方法包含在超类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中，是为了有一个统一的接口。以便将来的扩展</a:t>
            </a:r>
          </a:p>
          <a:p>
            <a:pPr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is included in the booking superclass so that all bookings share a common interface </a:t>
            </a:r>
          </a:p>
          <a:p>
            <a:pPr lvl="1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walk-in class can have a null implementation of method </a:t>
            </a:r>
            <a:r>
              <a:rPr lang="en-US" altLang="zh-CN" sz="29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setArrivalTime</a:t>
            </a: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walk-in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类中将此</a:t>
            </a:r>
            <a:r>
              <a:rPr lang="en-US" altLang="zh-CN" sz="29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setArrivalTime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化，即叫该方法什么都不做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346175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38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2204864"/>
            <a:ext cx="8784976" cy="5794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Restaurant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9512" y="3677238"/>
            <a:ext cx="8784976" cy="22621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getBookings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(date: Date): Set(Booking)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getCustomer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(name: String, phone: String): Customer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getTable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Table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makeReservation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(d: Date,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Time, </a:t>
            </a:r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tno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String, covers: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           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name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String,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phone: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String):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Booking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makeWalkln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(d: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Date,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t: 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Time,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covers: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Booking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79512" y="2779647"/>
            <a:ext cx="8784976" cy="87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-t: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-c: 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340768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Restaurant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类的粗略实现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346175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5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408712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public class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Restaurant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{    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private Table table;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private Customer customer;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private Booking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reserv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private Booking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walkIn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public Customer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getCustomer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(String name, String phone){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customer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new Customer (name, phone);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customer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 }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Table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getTable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table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new Table(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table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}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public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Booking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makeReservation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name, String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phone,  Date date,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time,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covers,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customer =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getCustomer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(name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table =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getTable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reserv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= new Reservation(customer, table, covers,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date,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                        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return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reserv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Booking </a:t>
            </a:r>
            <a:r>
              <a:rPr lang="en-US" altLang="zh-CN" sz="1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makeWalkln</a:t>
            </a:r>
            <a:r>
              <a:rPr lang="en-US" altLang="zh-CN" sz="1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(Date date, </a:t>
            </a:r>
            <a:r>
              <a:rPr lang="en-US" altLang="zh-CN" sz="1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</a:t>
            </a:r>
            <a:r>
              <a:rPr lang="en-US" altLang="zh-CN" sz="1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time, </a:t>
            </a:r>
            <a:r>
              <a:rPr lang="en-US" altLang="zh-CN" sz="1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covers, </a:t>
            </a:r>
            <a:r>
              <a:rPr lang="en-US" altLang="zh-CN" sz="1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1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1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//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}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其它方法未编写（可能涉及到访问数据库）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86800" cy="11811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怎样实现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*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关联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 to implement a 1 to many association? 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5965825" y="3501008"/>
            <a:ext cx="2062163" cy="7921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/>
              <a:t>Booking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9750" y="3543980"/>
            <a:ext cx="3455988" cy="79273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BookingSystem</a:t>
            </a: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>
            <a:off x="4035425" y="3960813"/>
            <a:ext cx="1933575" cy="1587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5508625" y="3529013"/>
            <a:ext cx="358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*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457200" y="5734050"/>
            <a:ext cx="8229600" cy="392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Fig 7.15 A one-to-many association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346175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/>
      <p:bldP spid="22016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13787" cy="5111774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*</a:t>
            </a:r>
            <a:r>
              <a:rPr lang="zh-CN" altLang="en-US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关联，要使用某种数据结构</a:t>
            </a:r>
            <a:endParaRPr lang="en-US" altLang="zh-CN" sz="29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latin typeface="Arial" charset="0"/>
              </a:rPr>
              <a:t>To implement a 1-to-many association, a class can use a suitable data structure to hold an unspecified number of references. 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zh-CN" sz="2900" b="1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latin typeface="Arial" charset="0"/>
              </a:rPr>
              <a:t>In Java, the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solidFill>
                  <a:srgbClr val="0000CC"/>
                </a:solidFill>
                <a:latin typeface="Arial" charset="0"/>
              </a:rPr>
              <a:t>Vector</a:t>
            </a:r>
            <a:r>
              <a:rPr lang="en-US" altLang="zh-CN" sz="2900" b="1" dirty="0" smtClean="0">
                <a:solidFill>
                  <a:srgbClr val="A50021"/>
                </a:solidFill>
                <a:latin typeface="Arial" charset="0"/>
              </a:rPr>
              <a:t> (import </a:t>
            </a:r>
            <a:r>
              <a:rPr lang="en-US" altLang="zh-CN" sz="2900" b="1" dirty="0" err="1" smtClean="0">
                <a:latin typeface="Arial" charset="0"/>
              </a:rPr>
              <a:t>java.util.Vector</a:t>
            </a:r>
            <a:r>
              <a:rPr lang="en-US" altLang="zh-CN" sz="2900" b="1" dirty="0" smtClean="0">
                <a:latin typeface="Arial" charset="0"/>
              </a:rPr>
              <a:t>&lt;E&gt; </a:t>
            </a:r>
            <a:r>
              <a:rPr lang="en-US" altLang="zh-CN" sz="2900" b="1" dirty="0" smtClean="0">
                <a:solidFill>
                  <a:srgbClr val="A50021"/>
                </a:solidFill>
                <a:latin typeface="Arial" charset="0"/>
              </a:rPr>
              <a:t>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900" b="1" dirty="0" err="1" smtClean="0">
                <a:solidFill>
                  <a:srgbClr val="0000CC"/>
                </a:solidFill>
                <a:latin typeface="Arial" charset="0"/>
              </a:rPr>
              <a:t>ArrayList</a:t>
            </a:r>
            <a:r>
              <a:rPr lang="en-US" altLang="zh-CN" sz="2900" b="1" dirty="0" smtClean="0">
                <a:solidFill>
                  <a:srgbClr val="A50021"/>
                </a:solidFill>
                <a:latin typeface="Arial" charset="0"/>
              </a:rPr>
              <a:t> (import </a:t>
            </a:r>
            <a:r>
              <a:rPr lang="en-US" altLang="zh-CN" sz="2900" b="1" dirty="0" err="1" smtClean="0">
                <a:latin typeface="Arial" charset="0"/>
              </a:rPr>
              <a:t>java.util.ArrayList</a:t>
            </a:r>
            <a:r>
              <a:rPr lang="en-US" altLang="zh-CN" sz="2900" b="1" dirty="0" smtClean="0">
                <a:latin typeface="Arial" charset="0"/>
              </a:rPr>
              <a:t>&lt;E</a:t>
            </a:r>
            <a:r>
              <a:rPr lang="en-US" altLang="zh-CN" sz="2900" b="1" dirty="0" smtClean="0">
                <a:latin typeface="Arial" charset="0"/>
              </a:rPr>
              <a:t>&gt;</a:t>
            </a:r>
            <a:r>
              <a:rPr lang="en-US" altLang="zh-CN" sz="2900" b="1" dirty="0" smtClean="0">
                <a:solidFill>
                  <a:srgbClr val="A50021"/>
                </a:solidFill>
                <a:latin typeface="Arial" charset="0"/>
              </a:rPr>
              <a:t>)</a:t>
            </a:r>
            <a:endParaRPr lang="en-US" altLang="zh-CN" sz="2900" b="1" dirty="0" smtClean="0">
              <a:solidFill>
                <a:srgbClr val="A5002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900" b="1" dirty="0" smtClean="0">
                <a:latin typeface="Arial" charset="0"/>
              </a:rPr>
              <a:t>   can be used as their size can grow to accommodate as many data values as required.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113384" y="346175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02853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5"/>
            <a:ext cx="8496746" cy="4320479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详细设计的主要任务：明确每个类的属性与方法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major task of detailed design is to specify, in detail,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attributes and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9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needed by each class.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对于关键性的软件，详细设计可能包括一些方法所使用的算法设计，例如搜索算法。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AutoShap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53313" y="5732463"/>
            <a:ext cx="1439862" cy="7207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Return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257400" y="188640"/>
            <a:ext cx="4402832" cy="490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07988" y="1268760"/>
            <a:ext cx="7980436" cy="36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Vector &lt;Booking&gt; 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current = new Vector &lt;Booking&gt; () ;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addBooking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(Booking b) {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current.addElement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 ; //*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意味着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或多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是线程安全的，慢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23235" name="AutoShape 3"/>
          <p:cNvSpPr>
            <a:spLocks noChangeArrowheads="1"/>
          </p:cNvSpPr>
          <p:nvPr/>
        </p:nvSpPr>
        <p:spPr bwMode="auto">
          <a:xfrm>
            <a:off x="250825" y="2924175"/>
            <a:ext cx="8642350" cy="1584325"/>
          </a:xfrm>
          <a:prstGeom prst="bevel">
            <a:avLst>
              <a:gd name="adj" fmla="val 2606"/>
            </a:avLst>
          </a:prstGeom>
          <a:solidFill>
            <a:srgbClr val="FFCC00">
              <a:alpha val="1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OF OPERATIONS</a:t>
            </a:r>
          </a:p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568952" cy="5040560"/>
          </a:xfrm>
        </p:spPr>
        <p:txBody>
          <a:bodyPr>
            <a:noAutofit/>
          </a:bodyPr>
          <a:lstStyle/>
          <a:p>
            <a:pPr marL="609600" indent="-609600" eaLnBrk="1" hangingPunct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静态信息的表达：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类图包含操作的定义，但是没有说明如何实现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 class diagrams contain definitions of 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 operations in each class, but do not say 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 processing carried out by each operation. </a:t>
            </a:r>
          </a:p>
          <a:p>
            <a:pPr marL="609600" indent="-609600" eaLnBrk="1" hangingPunct="1">
              <a:spcBef>
                <a:spcPct val="0"/>
              </a:spcBef>
              <a:defRPr/>
            </a:pPr>
            <a:endParaRPr lang="en-US" altLang="zh-CN" sz="28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动态信息表达：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动态消息被包含在交互图与状态图中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 dynamic information is contained in</a:t>
            </a:r>
          </a:p>
          <a:p>
            <a:pPr marL="1371600" lvl="2" indent="-457200" eaLnBrk="1" hangingPunct="1">
              <a:spcBef>
                <a:spcPct val="0"/>
              </a:spcBef>
              <a:buFontTx/>
              <a:buAutoNum type="alphaLcParenR"/>
              <a:defRPr/>
            </a:pP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interaction diagrams, and </a:t>
            </a:r>
          </a:p>
          <a:p>
            <a:pPr marL="1371600" lvl="2" indent="-457200" eaLnBrk="1" hangingPunct="1">
              <a:spcBef>
                <a:spcPct val="0"/>
              </a:spcBef>
              <a:buFontTx/>
              <a:buAutoNum type="alphaLcParenR"/>
              <a:defRPr/>
            </a:pP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8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statecharts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712968" cy="540060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当实现一个操作时，必须参照互动图</a:t>
            </a:r>
          </a:p>
          <a:p>
            <a:pPr marL="609600" indent="-609600" eaLnBrk="1" hangingPunct="1">
              <a:lnSpc>
                <a:spcPct val="95000"/>
              </a:lnSpc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an operation is implemented, the interaction diagrams showing corresponding messages should first be compared. </a:t>
            </a:r>
          </a:p>
          <a:p>
            <a:pPr marL="609600" indent="-609600" eaLnBrk="1" hangingPunct="1">
              <a:lnSpc>
                <a:spcPct val="95000"/>
              </a:lnSpc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These diagrams show </a:t>
            </a:r>
          </a:p>
          <a:p>
            <a:pPr marL="990600" lvl="1" indent="-533400" eaLnBrk="1" hangingPunct="1">
              <a:lnSpc>
                <a:spcPct val="95000"/>
              </a:lnSpc>
              <a:buFontTx/>
              <a:buAutoNum type="arabicPeriod"/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 messages are sent while the operation is being executed, and hence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发送何种消息）</a:t>
            </a:r>
          </a:p>
          <a:p>
            <a:pPr marL="990600" lvl="1" indent="-533400" eaLnBrk="1" hangingPunct="1">
              <a:lnSpc>
                <a:spcPct val="95000"/>
              </a:lnSpc>
              <a:buFontTx/>
              <a:buAutoNum type="arabicPeriod"/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 methods should be invoked by the implementation of the operation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调用什么方法）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1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如果不同的互动图显示不同的行为，必须使用合适的控制，以便区别不同的情况。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different interaction diagrams show different behavior, suitable checks are needed to distinguish between the different situations involved.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0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也可以使用状态图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Or, if a </a:t>
            </a:r>
            <a:r>
              <a:rPr lang="en-US" altLang="zh-CN" sz="3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statechart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exists for the class in question, you can use this as a guide for implementing the operations in the class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2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86800" cy="525680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状态图的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状态图提供了对象行为的动态信息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Statecharts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provide dynamic information about how an object behaves during its lifetime.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状态图所包含的信息应该翻译成代码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can be translated into code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being reflected in the implementation of class methods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Methods behave differently with different states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7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4645024" y="4833938"/>
            <a:ext cx="4498975" cy="7017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selectBooking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[booking found]</a:t>
            </a:r>
          </a:p>
          <a:p>
            <a:pPr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/select new booking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467544" y="4841875"/>
            <a:ext cx="3959993" cy="3631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selectBooking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 booking]</a:t>
            </a: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828675" y="2447925"/>
            <a:ext cx="7345363" cy="1993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29381" name="AutoShape 5"/>
          <p:cNvSpPr>
            <a:spLocks noChangeArrowheads="1"/>
          </p:cNvSpPr>
          <p:nvPr/>
        </p:nvSpPr>
        <p:spPr bwMode="auto">
          <a:xfrm>
            <a:off x="1117600" y="3246438"/>
            <a:ext cx="2517775" cy="5318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NotSelected</a:t>
            </a:r>
          </a:p>
        </p:txBody>
      </p:sp>
      <p:sp>
        <p:nvSpPr>
          <p:cNvPr id="229382" name="AutoShape 6"/>
          <p:cNvSpPr>
            <a:spLocks noChangeArrowheads="1"/>
          </p:cNvSpPr>
          <p:nvPr/>
        </p:nvSpPr>
        <p:spPr bwMode="auto">
          <a:xfrm>
            <a:off x="5221288" y="3203575"/>
            <a:ext cx="2663825" cy="530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Selected</a:t>
            </a:r>
          </a:p>
        </p:txBody>
      </p:sp>
      <p:grpSp>
        <p:nvGrpSpPr>
          <p:cNvPr id="229383" name="Group 7"/>
          <p:cNvGrpSpPr>
            <a:grpSpLocks/>
          </p:cNvGrpSpPr>
          <p:nvPr/>
        </p:nvGrpSpPr>
        <p:grpSpPr bwMode="auto">
          <a:xfrm>
            <a:off x="5857875" y="2841625"/>
            <a:ext cx="1079500" cy="404813"/>
            <a:chOff x="3690" y="1790"/>
            <a:chExt cx="680" cy="255"/>
          </a:xfrm>
        </p:grpSpPr>
        <p:sp>
          <p:nvSpPr>
            <p:cNvPr id="80923" name="Freeform 8"/>
            <p:cNvSpPr>
              <a:spLocks/>
            </p:cNvSpPr>
            <p:nvPr/>
          </p:nvSpPr>
          <p:spPr bwMode="auto">
            <a:xfrm>
              <a:off x="3690" y="1790"/>
              <a:ext cx="680" cy="227"/>
            </a:xfrm>
            <a:custGeom>
              <a:avLst/>
              <a:gdLst>
                <a:gd name="T0" fmla="*/ 98 w 680"/>
                <a:gd name="T1" fmla="*/ 85 h 370"/>
                <a:gd name="T2" fmla="*/ 53 w 680"/>
                <a:gd name="T3" fmla="*/ 65 h 370"/>
                <a:gd name="T4" fmla="*/ 53 w 680"/>
                <a:gd name="T5" fmla="*/ 23 h 370"/>
                <a:gd name="T6" fmla="*/ 370 w 680"/>
                <a:gd name="T7" fmla="*/ 2 h 370"/>
                <a:gd name="T8" fmla="*/ 642 w 680"/>
                <a:gd name="T9" fmla="*/ 33 h 370"/>
                <a:gd name="T10" fmla="*/ 597 w 680"/>
                <a:gd name="T11" fmla="*/ 65 h 3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0"/>
                <a:gd name="T19" fmla="*/ 0 h 370"/>
                <a:gd name="T20" fmla="*/ 680 w 680"/>
                <a:gd name="T21" fmla="*/ 370 h 3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0" h="370">
                  <a:moveTo>
                    <a:pt x="98" y="370"/>
                  </a:moveTo>
                  <a:cubicBezTo>
                    <a:pt x="79" y="347"/>
                    <a:pt x="60" y="325"/>
                    <a:pt x="53" y="280"/>
                  </a:cubicBezTo>
                  <a:cubicBezTo>
                    <a:pt x="46" y="235"/>
                    <a:pt x="0" y="143"/>
                    <a:pt x="53" y="98"/>
                  </a:cubicBezTo>
                  <a:cubicBezTo>
                    <a:pt x="106" y="53"/>
                    <a:pt x="272" y="0"/>
                    <a:pt x="370" y="8"/>
                  </a:cubicBezTo>
                  <a:cubicBezTo>
                    <a:pt x="468" y="16"/>
                    <a:pt x="604" y="99"/>
                    <a:pt x="642" y="144"/>
                  </a:cubicBezTo>
                  <a:cubicBezTo>
                    <a:pt x="680" y="189"/>
                    <a:pt x="604" y="257"/>
                    <a:pt x="597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Line 9"/>
            <p:cNvSpPr>
              <a:spLocks noChangeShapeType="1"/>
            </p:cNvSpPr>
            <p:nvPr/>
          </p:nvSpPr>
          <p:spPr bwMode="auto">
            <a:xfrm flipH="1">
              <a:off x="4196" y="1962"/>
              <a:ext cx="91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3892550" y="3043238"/>
            <a:ext cx="1293813" cy="4333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cancel</a:t>
            </a:r>
          </a:p>
        </p:txBody>
      </p:sp>
      <p:sp>
        <p:nvSpPr>
          <p:cNvPr id="229387" name="Line 11"/>
          <p:cNvSpPr>
            <a:spLocks noChangeShapeType="1"/>
          </p:cNvSpPr>
          <p:nvPr/>
        </p:nvSpPr>
        <p:spPr bwMode="auto">
          <a:xfrm flipH="1">
            <a:off x="3635375" y="3573463"/>
            <a:ext cx="1584325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9388" name="Group 12"/>
          <p:cNvGrpSpPr>
            <a:grpSpLocks/>
          </p:cNvGrpSpPr>
          <p:nvPr/>
        </p:nvGrpSpPr>
        <p:grpSpPr bwMode="auto">
          <a:xfrm>
            <a:off x="6373813" y="3733800"/>
            <a:ext cx="1079500" cy="346075"/>
            <a:chOff x="4015" y="2352"/>
            <a:chExt cx="680" cy="218"/>
          </a:xfrm>
        </p:grpSpPr>
        <p:sp>
          <p:nvSpPr>
            <p:cNvPr id="80921" name="Freeform 13"/>
            <p:cNvSpPr>
              <a:spLocks/>
            </p:cNvSpPr>
            <p:nvPr/>
          </p:nvSpPr>
          <p:spPr bwMode="auto">
            <a:xfrm flipV="1">
              <a:off x="4015" y="2352"/>
              <a:ext cx="680" cy="218"/>
            </a:xfrm>
            <a:custGeom>
              <a:avLst/>
              <a:gdLst>
                <a:gd name="T0" fmla="*/ 98 w 680"/>
                <a:gd name="T1" fmla="*/ 75 h 370"/>
                <a:gd name="T2" fmla="*/ 53 w 680"/>
                <a:gd name="T3" fmla="*/ 57 h 370"/>
                <a:gd name="T4" fmla="*/ 53 w 680"/>
                <a:gd name="T5" fmla="*/ 20 h 370"/>
                <a:gd name="T6" fmla="*/ 370 w 680"/>
                <a:gd name="T7" fmla="*/ 2 h 370"/>
                <a:gd name="T8" fmla="*/ 642 w 680"/>
                <a:gd name="T9" fmla="*/ 29 h 370"/>
                <a:gd name="T10" fmla="*/ 597 w 680"/>
                <a:gd name="T11" fmla="*/ 57 h 3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0"/>
                <a:gd name="T19" fmla="*/ 0 h 370"/>
                <a:gd name="T20" fmla="*/ 680 w 680"/>
                <a:gd name="T21" fmla="*/ 370 h 3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0" h="370">
                  <a:moveTo>
                    <a:pt x="98" y="370"/>
                  </a:moveTo>
                  <a:cubicBezTo>
                    <a:pt x="79" y="347"/>
                    <a:pt x="60" y="325"/>
                    <a:pt x="53" y="280"/>
                  </a:cubicBezTo>
                  <a:cubicBezTo>
                    <a:pt x="46" y="235"/>
                    <a:pt x="0" y="143"/>
                    <a:pt x="53" y="98"/>
                  </a:cubicBezTo>
                  <a:cubicBezTo>
                    <a:pt x="106" y="53"/>
                    <a:pt x="272" y="0"/>
                    <a:pt x="370" y="8"/>
                  </a:cubicBezTo>
                  <a:cubicBezTo>
                    <a:pt x="468" y="16"/>
                    <a:pt x="604" y="99"/>
                    <a:pt x="642" y="144"/>
                  </a:cubicBezTo>
                  <a:cubicBezTo>
                    <a:pt x="680" y="189"/>
                    <a:pt x="604" y="257"/>
                    <a:pt x="597" y="2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14"/>
            <p:cNvSpPr>
              <a:spLocks noChangeShapeType="1"/>
            </p:cNvSpPr>
            <p:nvPr/>
          </p:nvSpPr>
          <p:spPr bwMode="auto">
            <a:xfrm flipH="1" flipV="1">
              <a:off x="4559" y="2352"/>
              <a:ext cx="91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9391" name="Rectangle 15"/>
          <p:cNvSpPr>
            <a:spLocks noChangeArrowheads="1"/>
          </p:cNvSpPr>
          <p:nvPr/>
        </p:nvSpPr>
        <p:spPr bwMode="auto">
          <a:xfrm>
            <a:off x="5364088" y="2492896"/>
            <a:ext cx="2446338" cy="3877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Record arrival</a:t>
            </a:r>
          </a:p>
        </p:txBody>
      </p:sp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6156151" y="4121322"/>
            <a:ext cx="1800225" cy="3877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1404938" y="1772816"/>
            <a:ext cx="2014537" cy="42037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600" b="1">
                <a:latin typeface="+mn-lt"/>
                <a:ea typeface="+mn-ea"/>
              </a:rPr>
              <a:t>Set date</a:t>
            </a:r>
          </a:p>
        </p:txBody>
      </p:sp>
      <p:grpSp>
        <p:nvGrpSpPr>
          <p:cNvPr id="229394" name="Group 18"/>
          <p:cNvGrpSpPr>
            <a:grpSpLocks/>
          </p:cNvGrpSpPr>
          <p:nvPr/>
        </p:nvGrpSpPr>
        <p:grpSpPr bwMode="auto">
          <a:xfrm>
            <a:off x="1476375" y="2219325"/>
            <a:ext cx="1620838" cy="1027113"/>
            <a:chOff x="930" y="1398"/>
            <a:chExt cx="1021" cy="647"/>
          </a:xfrm>
        </p:grpSpPr>
        <p:sp>
          <p:nvSpPr>
            <p:cNvPr id="80919" name="Line 19"/>
            <p:cNvSpPr>
              <a:spLocks noChangeShapeType="1"/>
            </p:cNvSpPr>
            <p:nvPr/>
          </p:nvSpPr>
          <p:spPr bwMode="auto">
            <a:xfrm flipH="1">
              <a:off x="930" y="1459"/>
              <a:ext cx="318" cy="58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0" name="Freeform 20"/>
            <p:cNvSpPr>
              <a:spLocks/>
            </p:cNvSpPr>
            <p:nvPr/>
          </p:nvSpPr>
          <p:spPr bwMode="auto">
            <a:xfrm>
              <a:off x="1248" y="1398"/>
              <a:ext cx="703" cy="144"/>
            </a:xfrm>
            <a:custGeom>
              <a:avLst/>
              <a:gdLst>
                <a:gd name="T0" fmla="*/ 680 w 703"/>
                <a:gd name="T1" fmla="*/ 54 h 235"/>
                <a:gd name="T2" fmla="*/ 680 w 703"/>
                <a:gd name="T3" fmla="*/ 23 h 235"/>
                <a:gd name="T4" fmla="*/ 544 w 703"/>
                <a:gd name="T5" fmla="*/ 12 h 235"/>
                <a:gd name="T6" fmla="*/ 363 w 703"/>
                <a:gd name="T7" fmla="*/ 2 h 235"/>
                <a:gd name="T8" fmla="*/ 181 w 703"/>
                <a:gd name="T9" fmla="*/ 2 h 235"/>
                <a:gd name="T10" fmla="*/ 45 w 703"/>
                <a:gd name="T11" fmla="*/ 12 h 235"/>
                <a:gd name="T12" fmla="*/ 0 w 703"/>
                <a:gd name="T13" fmla="*/ 33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3"/>
                <a:gd name="T22" fmla="*/ 0 h 235"/>
                <a:gd name="T23" fmla="*/ 703 w 703"/>
                <a:gd name="T24" fmla="*/ 235 h 2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3" h="235">
                  <a:moveTo>
                    <a:pt x="680" y="235"/>
                  </a:moveTo>
                  <a:cubicBezTo>
                    <a:pt x="691" y="182"/>
                    <a:pt x="703" y="129"/>
                    <a:pt x="680" y="99"/>
                  </a:cubicBezTo>
                  <a:cubicBezTo>
                    <a:pt x="657" y="69"/>
                    <a:pt x="597" y="69"/>
                    <a:pt x="544" y="54"/>
                  </a:cubicBezTo>
                  <a:cubicBezTo>
                    <a:pt x="491" y="39"/>
                    <a:pt x="423" y="16"/>
                    <a:pt x="363" y="8"/>
                  </a:cubicBezTo>
                  <a:cubicBezTo>
                    <a:pt x="303" y="0"/>
                    <a:pt x="234" y="0"/>
                    <a:pt x="181" y="8"/>
                  </a:cubicBezTo>
                  <a:cubicBezTo>
                    <a:pt x="128" y="16"/>
                    <a:pt x="75" y="31"/>
                    <a:pt x="45" y="54"/>
                  </a:cubicBezTo>
                  <a:cubicBezTo>
                    <a:pt x="15" y="77"/>
                    <a:pt x="7" y="129"/>
                    <a:pt x="0" y="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9397" name="Group 21"/>
          <p:cNvGrpSpPr>
            <a:grpSpLocks/>
          </p:cNvGrpSpPr>
          <p:nvPr/>
        </p:nvGrpSpPr>
        <p:grpSpPr bwMode="auto">
          <a:xfrm>
            <a:off x="1620838" y="4219575"/>
            <a:ext cx="1620837" cy="554038"/>
            <a:chOff x="1021" y="2658"/>
            <a:chExt cx="1021" cy="349"/>
          </a:xfrm>
        </p:grpSpPr>
        <p:sp>
          <p:nvSpPr>
            <p:cNvPr id="80917" name="Freeform 22"/>
            <p:cNvSpPr>
              <a:spLocks/>
            </p:cNvSpPr>
            <p:nvPr/>
          </p:nvSpPr>
          <p:spPr bwMode="auto">
            <a:xfrm>
              <a:off x="1112" y="2798"/>
              <a:ext cx="930" cy="209"/>
            </a:xfrm>
            <a:custGeom>
              <a:avLst/>
              <a:gdLst>
                <a:gd name="T0" fmla="*/ 907 w 930"/>
                <a:gd name="T1" fmla="*/ 0 h 340"/>
                <a:gd name="T2" fmla="*/ 907 w 930"/>
                <a:gd name="T3" fmla="*/ 32 h 340"/>
                <a:gd name="T4" fmla="*/ 771 w 930"/>
                <a:gd name="T5" fmla="*/ 63 h 340"/>
                <a:gd name="T6" fmla="*/ 544 w 930"/>
                <a:gd name="T7" fmla="*/ 74 h 340"/>
                <a:gd name="T8" fmla="*/ 363 w 930"/>
                <a:gd name="T9" fmla="*/ 74 h 340"/>
                <a:gd name="T10" fmla="*/ 91 w 930"/>
                <a:gd name="T11" fmla="*/ 42 h 340"/>
                <a:gd name="T12" fmla="*/ 0 w 930"/>
                <a:gd name="T13" fmla="*/ 21 h 3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0"/>
                <a:gd name="T22" fmla="*/ 0 h 340"/>
                <a:gd name="T23" fmla="*/ 930 w 930"/>
                <a:gd name="T24" fmla="*/ 340 h 3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0" h="340">
                  <a:moveTo>
                    <a:pt x="907" y="0"/>
                  </a:moveTo>
                  <a:cubicBezTo>
                    <a:pt x="918" y="45"/>
                    <a:pt x="930" y="91"/>
                    <a:pt x="907" y="136"/>
                  </a:cubicBezTo>
                  <a:cubicBezTo>
                    <a:pt x="884" y="181"/>
                    <a:pt x="831" y="242"/>
                    <a:pt x="771" y="272"/>
                  </a:cubicBezTo>
                  <a:cubicBezTo>
                    <a:pt x="711" y="302"/>
                    <a:pt x="612" y="309"/>
                    <a:pt x="544" y="317"/>
                  </a:cubicBezTo>
                  <a:cubicBezTo>
                    <a:pt x="476" y="325"/>
                    <a:pt x="438" y="340"/>
                    <a:pt x="363" y="317"/>
                  </a:cubicBezTo>
                  <a:cubicBezTo>
                    <a:pt x="288" y="294"/>
                    <a:pt x="151" y="219"/>
                    <a:pt x="91" y="181"/>
                  </a:cubicBezTo>
                  <a:cubicBezTo>
                    <a:pt x="31" y="143"/>
                    <a:pt x="15" y="105"/>
                    <a:pt x="0" y="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8" name="Line 23"/>
            <p:cNvSpPr>
              <a:spLocks noChangeShapeType="1"/>
            </p:cNvSpPr>
            <p:nvPr/>
          </p:nvSpPr>
          <p:spPr bwMode="auto">
            <a:xfrm flipH="1" flipV="1">
              <a:off x="1021" y="2658"/>
              <a:ext cx="9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9400" name="Oval 24"/>
          <p:cNvSpPr>
            <a:spLocks noChangeArrowheads="1"/>
          </p:cNvSpPr>
          <p:nvPr/>
        </p:nvSpPr>
        <p:spPr bwMode="auto">
          <a:xfrm>
            <a:off x="1333500" y="3910013"/>
            <a:ext cx="503238" cy="309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H</a:t>
            </a:r>
          </a:p>
        </p:txBody>
      </p:sp>
      <p:grpSp>
        <p:nvGrpSpPr>
          <p:cNvPr id="229401" name="Group 25"/>
          <p:cNvGrpSpPr>
            <a:grpSpLocks/>
          </p:cNvGrpSpPr>
          <p:nvPr/>
        </p:nvGrpSpPr>
        <p:grpSpPr bwMode="auto">
          <a:xfrm>
            <a:off x="4933950" y="3733800"/>
            <a:ext cx="1295400" cy="898525"/>
            <a:chOff x="3108" y="2352"/>
            <a:chExt cx="816" cy="566"/>
          </a:xfrm>
        </p:grpSpPr>
        <p:sp>
          <p:nvSpPr>
            <p:cNvPr id="80915" name="Freeform 26"/>
            <p:cNvSpPr>
              <a:spLocks/>
            </p:cNvSpPr>
            <p:nvPr/>
          </p:nvSpPr>
          <p:spPr bwMode="auto">
            <a:xfrm>
              <a:off x="3108" y="2575"/>
              <a:ext cx="725" cy="343"/>
            </a:xfrm>
            <a:custGeom>
              <a:avLst/>
              <a:gdLst>
                <a:gd name="T0" fmla="*/ 0 w 725"/>
                <a:gd name="T1" fmla="*/ 84 h 559"/>
                <a:gd name="T2" fmla="*/ 45 w 725"/>
                <a:gd name="T3" fmla="*/ 115 h 559"/>
                <a:gd name="T4" fmla="*/ 227 w 725"/>
                <a:gd name="T5" fmla="*/ 126 h 559"/>
                <a:gd name="T6" fmla="*/ 408 w 725"/>
                <a:gd name="T7" fmla="*/ 126 h 559"/>
                <a:gd name="T8" fmla="*/ 589 w 725"/>
                <a:gd name="T9" fmla="*/ 105 h 559"/>
                <a:gd name="T10" fmla="*/ 725 w 725"/>
                <a:gd name="T11" fmla="*/ 0 h 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5"/>
                <a:gd name="T19" fmla="*/ 0 h 559"/>
                <a:gd name="T20" fmla="*/ 725 w 725"/>
                <a:gd name="T21" fmla="*/ 559 h 5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5" h="559">
                  <a:moveTo>
                    <a:pt x="0" y="363"/>
                  </a:moveTo>
                  <a:cubicBezTo>
                    <a:pt x="3" y="416"/>
                    <a:pt x="7" y="469"/>
                    <a:pt x="45" y="499"/>
                  </a:cubicBezTo>
                  <a:cubicBezTo>
                    <a:pt x="83" y="529"/>
                    <a:pt x="167" y="536"/>
                    <a:pt x="227" y="544"/>
                  </a:cubicBezTo>
                  <a:cubicBezTo>
                    <a:pt x="287" y="552"/>
                    <a:pt x="348" y="559"/>
                    <a:pt x="408" y="544"/>
                  </a:cubicBezTo>
                  <a:cubicBezTo>
                    <a:pt x="468" y="529"/>
                    <a:pt x="536" y="544"/>
                    <a:pt x="589" y="453"/>
                  </a:cubicBezTo>
                  <a:cubicBezTo>
                    <a:pt x="642" y="362"/>
                    <a:pt x="702" y="75"/>
                    <a:pt x="72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6" name="Line 27"/>
            <p:cNvSpPr>
              <a:spLocks noChangeShapeType="1"/>
            </p:cNvSpPr>
            <p:nvPr/>
          </p:nvSpPr>
          <p:spPr bwMode="auto">
            <a:xfrm flipV="1">
              <a:off x="3833" y="2352"/>
              <a:ext cx="91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9404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6061075"/>
            <a:ext cx="8229600" cy="392113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Fig 6.15 A complete statechart for the booking system class</a:t>
            </a:r>
            <a:r>
              <a:rPr lang="en-US" altLang="zh-CN" sz="2400" smtClean="0"/>
              <a:t>     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操作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方法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的实现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105580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类状态图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2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  <p:bldP spid="229379" grpId="0"/>
      <p:bldP spid="229386" grpId="0"/>
      <p:bldP spid="229387" grpId="0" animBg="1"/>
      <p:bldP spid="229391" grpId="0"/>
      <p:bldP spid="229392" grpId="0"/>
      <p:bldP spid="229393" grpId="0"/>
      <p:bldP spid="229400" grpId="0" animBg="1"/>
      <p:bldP spid="22940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在类的域中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，代表现在的状态</a:t>
            </a:r>
          </a:p>
          <a:p>
            <a:pPr eaLnBrk="1" hangingPunct="1">
              <a:spcAft>
                <a:spcPts val="600"/>
              </a:spcAft>
              <a:buFontTx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a constant 'state' field to hold the value corresponding to the current state of the system.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初始状态设定为</a:t>
            </a:r>
            <a:r>
              <a:rPr lang="en-US" altLang="zh-CN" sz="28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NotSelected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 6.15 does not specify an initial state for the system, we assume that when the system is started, the state variable is set to 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8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NotSelected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’.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 the partial class below for this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操作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方法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568952" cy="532859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static </a:t>
            </a: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NotSelected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 ;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final static </a:t>
            </a: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Selected = 1 ;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state ;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</a:t>
            </a:r>
            <a:r>
              <a:rPr lang="en-US" altLang="zh-CN" sz="3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NotSelected</a:t>
            </a:r>
            <a:r>
              <a:rPr lang="en-US" altLang="zh-CN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en-US" altLang="zh-CN" sz="3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中的方法依赖于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即某个订单是否被选择了，例如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transfer()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只有在选择了订单的情况下，才能换餐桌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     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操作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方法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4744"/>
            <a:ext cx="8785225" cy="4524315"/>
          </a:xfrm>
        </p:spPr>
        <p:txBody>
          <a:bodyPr lIns="0" r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每种情况实现的特定的行为可以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状态图 或 时序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图得到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Much of the specific behavior implemented in each of the different cases can be derived directly from the actions included on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3200" dirty="0" err="1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statechart</a:t>
            </a:r>
            <a:r>
              <a:rPr lang="en-US" altLang="zh-CN" sz="3200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sequence diagrams that illustrate the external behavior of the various operations.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681336" y="188640"/>
            <a:ext cx="5410944" cy="63341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5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5040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怎样确定一个类中到底应该包括哪些方法</a:t>
            </a:r>
            <a:r>
              <a:rPr lang="en-US" altLang="zh-CN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000" b="1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3000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回答：时序图中的消息必须被作为方法包含在类中</a:t>
            </a:r>
          </a:p>
          <a:p>
            <a:pPr eaLnBrk="1" hangingPunct="1">
              <a:defRPr/>
            </a:pP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sequence diagrams can be used to decide almost all the methods: </a:t>
            </a:r>
          </a:p>
          <a:p>
            <a:pPr lvl="1" eaLnBrk="1" hangingPunct="1">
              <a:defRPr/>
            </a:pP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messages in the diagrams can be reformulated into methods. </a:t>
            </a:r>
          </a:p>
          <a:p>
            <a:pPr eaLnBrk="1" hangingPunct="1">
              <a:defRPr/>
            </a:pPr>
            <a:endParaRPr lang="en-US" altLang="zh-CN" sz="3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注：类中还可以包含其它方法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02853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76975"/>
            <a:ext cx="8229600" cy="465138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Figure 6.9 Features of the booking system class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79388" y="908050"/>
            <a:ext cx="8785225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79388" y="1786164"/>
            <a:ext cx="8785225" cy="4249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add0bserver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BookingObserver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cancel()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getBookings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Set(Booking)  //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一个定单的集合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getDate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Date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makeReservation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(d: Date, in : Time,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Integer, 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name: String, phone : String)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makeWalkln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 : Date, in : Time,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Integer)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notify0bservers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//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代替了原来的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updateDisplay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recordArrival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selectBooking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(t: Time,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Integer)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setDate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(d: Date)  // display changed into this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setDate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transfer(t: Time,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Integer)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79388" y="1339850"/>
            <a:ext cx="8785225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-date: Date</a:t>
            </a: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1331640" y="188913"/>
            <a:ext cx="612130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的最新实现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7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37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37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7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37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37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375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375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92696"/>
            <a:ext cx="8497888" cy="6034360"/>
          </a:xfrm>
        </p:spPr>
        <p:txBody>
          <a:bodyPr lIns="0" rIns="0" rtlCol="0">
            <a:noAutofit/>
          </a:bodyPr>
          <a:lstStyle/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private Date date;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private Vector current = new Vector() ; 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final static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NotSelected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 ;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final static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Selected = 1 ;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state ;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private static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uniquelnstance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private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//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私有构造方法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NotSelected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public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getlnstance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{//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产生唯一实例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uniquelnstance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null) {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uniquelnstance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;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}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return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uniquelnstance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public void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addBooking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(Booking b) {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current.addElement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;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方法尚未实现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0114" name="Text Box 3"/>
          <p:cNvSpPr txBox="1">
            <a:spLocks noChangeArrowheads="1"/>
          </p:cNvSpPr>
          <p:nvPr/>
        </p:nvSpPr>
        <p:spPr bwMode="auto">
          <a:xfrm>
            <a:off x="684213" y="115888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BookingSystem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的最新实现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385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385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385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385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385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385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1456" y="274638"/>
            <a:ext cx="3106688" cy="5619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4"/>
            <a:ext cx="7931150" cy="4752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本节讲述了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类的详细设计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实现策略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类的实现中应该注意的问题，具体地说：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类的实现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关联的实现（*   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    *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单例模式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BookingSystem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的部分实现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Reservation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的部分实现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WalkIn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的部分实现</a:t>
            </a:r>
          </a:p>
        </p:txBody>
      </p:sp>
      <p:sp>
        <p:nvSpPr>
          <p:cNvPr id="99331" name="AutoShap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51725" y="5732463"/>
            <a:ext cx="1439863" cy="7207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Calibri" pitchFamily="34" charset="0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062163"/>
            <a:ext cx="8218487" cy="4103687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  <a:defRPr/>
            </a:pPr>
            <a:r>
              <a:rPr lang="en-US" altLang="zh-CN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steps in designing methods </a:t>
            </a:r>
          </a:p>
          <a:p>
            <a:pPr marL="990600" lvl="1" indent="-533400" eaLnBrk="1" hangingPunct="1">
              <a:buFontTx/>
              <a:buAutoNum type="alphaLcParenR"/>
              <a:defRPr/>
            </a:pPr>
            <a:r>
              <a:rPr lang="en-US" altLang="zh-CN" sz="3000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 all the relevant messages from the sequence diagrams </a:t>
            </a:r>
            <a:r>
              <a:rPr lang="en-US" altLang="zh-CN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收集所有消息</a:t>
            </a:r>
            <a:r>
              <a:rPr lang="en-US" altLang="zh-CN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990600" lvl="1" indent="-533400" eaLnBrk="1" hangingPunct="1">
              <a:buFontTx/>
              <a:buAutoNum type="alphaLcParenR"/>
              <a:defRPr/>
            </a:pPr>
            <a:r>
              <a:rPr lang="en-US" altLang="zh-CN" sz="3000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them for consistency </a:t>
            </a:r>
            <a:r>
              <a:rPr lang="en-US" altLang="zh-CN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检查一致性</a:t>
            </a:r>
            <a:r>
              <a:rPr lang="en-US" altLang="zh-CN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3000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</a:p>
          <a:p>
            <a:pPr marL="990600" lvl="1" indent="-533400" eaLnBrk="1" hangingPunct="1">
              <a:buFontTx/>
              <a:buAutoNum type="alphaLcParenR"/>
              <a:defRPr/>
            </a:pPr>
            <a:r>
              <a:rPr lang="en-US" altLang="zh-CN" sz="3000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information about parameters and return types as necessary </a:t>
            </a:r>
            <a:r>
              <a:rPr lang="en-US" altLang="zh-CN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增加参数信息，与返回类型</a:t>
            </a:r>
            <a:r>
              <a:rPr lang="en-US" altLang="zh-CN" sz="3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54980" name="AutoShape 4"/>
          <p:cNvSpPr>
            <a:spLocks noChangeArrowheads="1"/>
          </p:cNvSpPr>
          <p:nvPr/>
        </p:nvSpPr>
        <p:spPr bwMode="auto">
          <a:xfrm>
            <a:off x="395288" y="1196975"/>
            <a:ext cx="3529012" cy="792163"/>
          </a:xfrm>
          <a:prstGeom prst="bevel">
            <a:avLst>
              <a:gd name="adj" fmla="val 12500"/>
            </a:avLst>
          </a:prstGeom>
          <a:solidFill>
            <a:srgbClr val="FFCC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方法设计的步骤：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02853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4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可以使用表格显示所有的指向某个特定的对象的消息</a:t>
            </a:r>
          </a:p>
          <a:p>
            <a:pPr eaLnBrk="1" hangingPunct="1"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use a table to record all the sequence diagrams, each containing all the messages related to a certain object</a:t>
            </a:r>
          </a:p>
          <a:p>
            <a:pPr lvl="1" eaLnBrk="1" hangingPunct="1">
              <a:defRPr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So, we collect all the candidate messages produced in the analysis phase and in the early phase in the design for a certain object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02853"/>
            <a:ext cx="3682752" cy="77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类的详细设计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4675</Words>
  <Application>Microsoft Office PowerPoint</Application>
  <PresentationFormat>全屏显示(4:3)</PresentationFormat>
  <Paragraphs>831</Paragraphs>
  <Slides>72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Office 主题​​</vt:lpstr>
      <vt:lpstr>Lecture 16. Detailed Class Design and      Implementation:            Restaurant Example  </vt:lpstr>
      <vt:lpstr>PowerPoint 演示文稿</vt:lpstr>
      <vt:lpstr>PowerPoint 演示文稿</vt:lpstr>
      <vt:lpstr>类的详细设计</vt:lpstr>
      <vt:lpstr>PowerPoint 演示文稿</vt:lpstr>
      <vt:lpstr>类的详细设计</vt:lpstr>
      <vt:lpstr>类的详细设计</vt:lpstr>
      <vt:lpstr>类的详细设计</vt:lpstr>
      <vt:lpstr>类的详细设计</vt:lpstr>
      <vt:lpstr>类的详细设计</vt:lpstr>
      <vt:lpstr>类的详细设计</vt:lpstr>
      <vt:lpstr>PowerPoint 演示文稿</vt:lpstr>
      <vt:lpstr>类的详细设计</vt:lpstr>
      <vt:lpstr>类的详细设计</vt:lpstr>
      <vt:lpstr>PowerPoint 演示文稿</vt:lpstr>
      <vt:lpstr>PowerPoint 演示文稿</vt:lpstr>
      <vt:lpstr>类的详细设计</vt:lpstr>
      <vt:lpstr>类的详细设计</vt:lpstr>
      <vt:lpstr>类的详细设计</vt:lpstr>
      <vt:lpstr>类的详细设计</vt:lpstr>
      <vt:lpstr>PowerPoint 演示文稿</vt:lpstr>
      <vt:lpstr>实现图</vt:lpstr>
      <vt:lpstr>实现图</vt:lpstr>
      <vt:lpstr>实现图</vt:lpstr>
      <vt:lpstr>PowerPoint 演示文稿</vt:lpstr>
      <vt:lpstr>实现图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类的实现</vt:lpstr>
      <vt:lpstr>类的实现</vt:lpstr>
      <vt:lpstr>类的实现</vt:lpstr>
      <vt:lpstr>类的实现</vt:lpstr>
      <vt:lpstr>类的实现</vt:lpstr>
      <vt:lpstr>PowerPoint 演示文稿</vt:lpstr>
      <vt:lpstr>PowerPoint 演示文稿</vt:lpstr>
      <vt:lpstr>类的实现</vt:lpstr>
      <vt:lpstr>类的实现</vt:lpstr>
      <vt:lpstr>类的实现</vt:lpstr>
      <vt:lpstr>类的实现</vt:lpstr>
      <vt:lpstr>PowerPoint 演示文稿</vt:lpstr>
      <vt:lpstr>关联的实现</vt:lpstr>
      <vt:lpstr>关联的实现</vt:lpstr>
      <vt:lpstr>关联的实现</vt:lpstr>
      <vt:lpstr>关联的实现</vt:lpstr>
      <vt:lpstr>关联的实现</vt:lpstr>
      <vt:lpstr>PowerPoint 演示文稿</vt:lpstr>
      <vt:lpstr>关联的实现</vt:lpstr>
      <vt:lpstr>关联的实现</vt:lpstr>
      <vt:lpstr>关联的实现</vt:lpstr>
      <vt:lpstr>关联的实现</vt:lpstr>
      <vt:lpstr>关联的实现</vt:lpstr>
      <vt:lpstr>关联的实现</vt:lpstr>
      <vt:lpstr>关联的实现</vt:lpstr>
      <vt:lpstr>PowerPoint 演示文稿</vt:lpstr>
      <vt:lpstr>关联的实现</vt:lpstr>
      <vt:lpstr>关联的实现</vt:lpstr>
      <vt:lpstr>关联的实现</vt:lpstr>
      <vt:lpstr>PowerPoint 演示文稿</vt:lpstr>
      <vt:lpstr>操作(方法)的实现</vt:lpstr>
      <vt:lpstr>操作(方法)的实现</vt:lpstr>
      <vt:lpstr>操作(方法)的实现</vt:lpstr>
      <vt:lpstr>操作(方法)的实现</vt:lpstr>
      <vt:lpstr>操作(方法)的实现</vt:lpstr>
      <vt:lpstr>操作(方法)的实现</vt:lpstr>
      <vt:lpstr>操作(方法)的实现</vt:lpstr>
      <vt:lpstr>操作(方法)的实现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HG</cp:lastModifiedBy>
  <cp:revision>361</cp:revision>
  <dcterms:created xsi:type="dcterms:W3CDTF">2014-04-09T17:19:57Z</dcterms:created>
  <dcterms:modified xsi:type="dcterms:W3CDTF">2019-04-21T11:17:25Z</dcterms:modified>
</cp:coreProperties>
</file>